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06"/>
  </p:notesMasterIdLst>
  <p:sldIdLst>
    <p:sldId id="428" r:id="rId2"/>
    <p:sldId id="429" r:id="rId3"/>
    <p:sldId id="257" r:id="rId4"/>
    <p:sldId id="289" r:id="rId5"/>
    <p:sldId id="262" r:id="rId6"/>
    <p:sldId id="423" r:id="rId7"/>
    <p:sldId id="261" r:id="rId8"/>
    <p:sldId id="425" r:id="rId9"/>
    <p:sldId id="426" r:id="rId10"/>
    <p:sldId id="446" r:id="rId11"/>
    <p:sldId id="424" r:id="rId12"/>
    <p:sldId id="259" r:id="rId13"/>
    <p:sldId id="291" r:id="rId14"/>
    <p:sldId id="427" r:id="rId15"/>
    <p:sldId id="267" r:id="rId16"/>
    <p:sldId id="265" r:id="rId17"/>
    <p:sldId id="266" r:id="rId18"/>
    <p:sldId id="293" r:id="rId19"/>
    <p:sldId id="268" r:id="rId20"/>
    <p:sldId id="288" r:id="rId21"/>
    <p:sldId id="292" r:id="rId22"/>
    <p:sldId id="287" r:id="rId23"/>
    <p:sldId id="294" r:id="rId24"/>
    <p:sldId id="284" r:id="rId25"/>
    <p:sldId id="282" r:id="rId26"/>
    <p:sldId id="281" r:id="rId27"/>
    <p:sldId id="276" r:id="rId28"/>
    <p:sldId id="271" r:id="rId29"/>
    <p:sldId id="306" r:id="rId30"/>
    <p:sldId id="434" r:id="rId31"/>
    <p:sldId id="436" r:id="rId32"/>
    <p:sldId id="302" r:id="rId33"/>
    <p:sldId id="301" r:id="rId34"/>
    <p:sldId id="298" r:id="rId35"/>
    <p:sldId id="311" r:id="rId36"/>
    <p:sldId id="409" r:id="rId37"/>
    <p:sldId id="310" r:id="rId38"/>
    <p:sldId id="309" r:id="rId39"/>
    <p:sldId id="410" r:id="rId40"/>
    <p:sldId id="308" r:id="rId41"/>
    <p:sldId id="447" r:id="rId42"/>
    <p:sldId id="448" r:id="rId43"/>
    <p:sldId id="449" r:id="rId44"/>
    <p:sldId id="307" r:id="rId45"/>
    <p:sldId id="312" r:id="rId46"/>
    <p:sldId id="350" r:id="rId47"/>
    <p:sldId id="370" r:id="rId48"/>
    <p:sldId id="369" r:id="rId49"/>
    <p:sldId id="368" r:id="rId50"/>
    <p:sldId id="366" r:id="rId51"/>
    <p:sldId id="362" r:id="rId52"/>
    <p:sldId id="450" r:id="rId53"/>
    <p:sldId id="451" r:id="rId54"/>
    <p:sldId id="361" r:id="rId55"/>
    <p:sldId id="445" r:id="rId56"/>
    <p:sldId id="358" r:id="rId57"/>
    <p:sldId id="357" r:id="rId58"/>
    <p:sldId id="356" r:id="rId59"/>
    <p:sldId id="411" r:id="rId60"/>
    <p:sldId id="355" r:id="rId61"/>
    <p:sldId id="412" r:id="rId62"/>
    <p:sldId id="354" r:id="rId63"/>
    <p:sldId id="353" r:id="rId64"/>
    <p:sldId id="352" r:id="rId65"/>
    <p:sldId id="351" r:id="rId66"/>
    <p:sldId id="413" r:id="rId67"/>
    <p:sldId id="349" r:id="rId68"/>
    <p:sldId id="414" r:id="rId69"/>
    <p:sldId id="348" r:id="rId70"/>
    <p:sldId id="345" r:id="rId71"/>
    <p:sldId id="344" r:id="rId72"/>
    <p:sldId id="343" r:id="rId73"/>
    <p:sldId id="415" r:id="rId74"/>
    <p:sldId id="341" r:id="rId75"/>
    <p:sldId id="340" r:id="rId76"/>
    <p:sldId id="417" r:id="rId77"/>
    <p:sldId id="339" r:id="rId78"/>
    <p:sldId id="338" r:id="rId79"/>
    <p:sldId id="336" r:id="rId80"/>
    <p:sldId id="333" r:id="rId81"/>
    <p:sldId id="418" r:id="rId82"/>
    <p:sldId id="329" r:id="rId83"/>
    <p:sldId id="452" r:id="rId84"/>
    <p:sldId id="453" r:id="rId85"/>
    <p:sldId id="421" r:id="rId86"/>
    <p:sldId id="328" r:id="rId87"/>
    <p:sldId id="325" r:id="rId88"/>
    <p:sldId id="324" r:id="rId89"/>
    <p:sldId id="322" r:id="rId90"/>
    <p:sldId id="321" r:id="rId91"/>
    <p:sldId id="320" r:id="rId92"/>
    <p:sldId id="315" r:id="rId93"/>
    <p:sldId id="371" r:id="rId94"/>
    <p:sldId id="408" r:id="rId95"/>
    <p:sldId id="407" r:id="rId96"/>
    <p:sldId id="440" r:id="rId97"/>
    <p:sldId id="441" r:id="rId98"/>
    <p:sldId id="403" r:id="rId99"/>
    <p:sldId id="402" r:id="rId100"/>
    <p:sldId id="397" r:id="rId101"/>
    <p:sldId id="396" r:id="rId102"/>
    <p:sldId id="394" r:id="rId103"/>
    <p:sldId id="393" r:id="rId104"/>
    <p:sldId id="443" r:id="rId10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5" autoAdjust="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6F7040-2FD8-4085-9B19-7B7CC41C739A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A9CD97-D3D5-412F-86E4-6E844D15C65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178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D738-65BE-42E9-AD5F-871F14E2039A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100</a:t>
            </a:fld>
            <a:endParaRPr lang="fa-I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101</a:t>
            </a:fld>
            <a:endParaRPr lang="fa-I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102</a:t>
            </a:fld>
            <a:endParaRPr lang="fa-I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103</a:t>
            </a:fld>
            <a:endParaRPr lang="fa-I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D738-65BE-42E9-AD5F-871F14E2039A}" type="slidenum">
              <a:rPr lang="fa-IR" smtClean="0"/>
              <a:pPr/>
              <a:t>104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D738-65BE-42E9-AD5F-871F14E2039A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44</a:t>
            </a:fld>
            <a:endParaRPr lang="fa-I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45</a:t>
            </a:fld>
            <a:endParaRPr lang="fa-I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49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50</a:t>
            </a:fld>
            <a:endParaRPr lang="fa-I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51</a:t>
            </a:fld>
            <a:endParaRPr lang="fa-I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55</a:t>
            </a:fld>
            <a:endParaRPr lang="fa-I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56</a:t>
            </a:fld>
            <a:endParaRPr lang="fa-I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57</a:t>
            </a:fld>
            <a:endParaRPr lang="fa-I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58</a:t>
            </a:fld>
            <a:endParaRPr lang="fa-I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59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60</a:t>
            </a:fld>
            <a:endParaRPr lang="fa-I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61</a:t>
            </a:fld>
            <a:endParaRPr lang="fa-I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63</a:t>
            </a:fld>
            <a:endParaRPr lang="fa-I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64</a:t>
            </a:fld>
            <a:endParaRPr lang="fa-I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65</a:t>
            </a:fld>
            <a:endParaRPr lang="fa-I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66</a:t>
            </a:fld>
            <a:endParaRPr lang="fa-I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67</a:t>
            </a:fld>
            <a:endParaRPr lang="fa-I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68</a:t>
            </a:fld>
            <a:endParaRPr lang="fa-I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69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70</a:t>
            </a:fld>
            <a:endParaRPr lang="fa-I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71</a:t>
            </a:fld>
            <a:endParaRPr lang="fa-I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72</a:t>
            </a:fld>
            <a:endParaRPr lang="fa-I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73</a:t>
            </a:fld>
            <a:endParaRPr lang="fa-I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74</a:t>
            </a:fld>
            <a:endParaRPr lang="fa-I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75</a:t>
            </a:fld>
            <a:endParaRPr lang="fa-I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76</a:t>
            </a:fld>
            <a:endParaRPr lang="fa-I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77</a:t>
            </a:fld>
            <a:endParaRPr lang="fa-I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78</a:t>
            </a:fld>
            <a:endParaRPr lang="fa-I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79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80</a:t>
            </a:fld>
            <a:endParaRPr lang="fa-I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81</a:t>
            </a:fld>
            <a:endParaRPr lang="fa-I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82</a:t>
            </a:fld>
            <a:endParaRPr lang="fa-I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83</a:t>
            </a:fld>
            <a:endParaRPr lang="fa-I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84</a:t>
            </a:fld>
            <a:endParaRPr lang="fa-I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85</a:t>
            </a:fld>
            <a:endParaRPr lang="fa-I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86</a:t>
            </a:fld>
            <a:endParaRPr lang="fa-I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87</a:t>
            </a:fld>
            <a:endParaRPr lang="fa-I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88</a:t>
            </a:fld>
            <a:endParaRPr lang="fa-I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89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90</a:t>
            </a:fld>
            <a:endParaRPr lang="fa-I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91</a:t>
            </a:fld>
            <a:endParaRPr lang="fa-I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92</a:t>
            </a:fld>
            <a:endParaRPr lang="fa-I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93</a:t>
            </a:fld>
            <a:endParaRPr lang="fa-I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94</a:t>
            </a:fld>
            <a:endParaRPr lang="fa-I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95</a:t>
            </a:fld>
            <a:endParaRPr lang="fa-I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96</a:t>
            </a:fld>
            <a:endParaRPr lang="fa-I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97</a:t>
            </a:fld>
            <a:endParaRPr lang="fa-I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98</a:t>
            </a:fld>
            <a:endParaRPr lang="fa-I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CD97-D3D5-412F-86E4-6E844D15C655}" type="slidenum">
              <a:rPr lang="fa-IR" smtClean="0"/>
              <a:pPr/>
              <a:t>99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3E96D3-BDDE-4321-AE70-FFD92B582462}" type="datetimeFigureOut">
              <a:rPr lang="fa-IR" smtClean="0"/>
              <a:pPr/>
              <a:t>03/22/1438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0DBF9D-4531-442F-BBF0-5BDF794D10EB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11017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Auricular cartilage calcification</a:t>
            </a:r>
          </a:p>
          <a:p>
            <a:pPr algn="l" rtl="0"/>
            <a:r>
              <a:rPr lang="en-US" dirty="0" smtClean="0"/>
              <a:t>Calcification of  the Auricular cartilage may occur in </a:t>
            </a:r>
            <a:r>
              <a:rPr lang="en-US" dirty="0" err="1" smtClean="0"/>
              <a:t>iong</a:t>
            </a:r>
            <a:r>
              <a:rPr lang="en-US" dirty="0" smtClean="0"/>
              <a:t> </a:t>
            </a:r>
            <a:r>
              <a:rPr lang="en-US" dirty="0" err="1" smtClean="0"/>
              <a:t>staning</a:t>
            </a:r>
            <a:r>
              <a:rPr lang="en-US" dirty="0" smtClean="0"/>
              <a:t> primary or secondary adrenal  </a:t>
            </a:r>
            <a:r>
              <a:rPr lang="en-US" dirty="0" err="1" smtClean="0"/>
              <a:t>insufficieincy</a:t>
            </a:r>
            <a:r>
              <a:rPr lang="en-US" dirty="0" smtClean="0"/>
              <a:t> .this finding occur </a:t>
            </a:r>
            <a:r>
              <a:rPr lang="en-US" dirty="0" err="1" smtClean="0"/>
              <a:t>exclusiviely</a:t>
            </a:r>
            <a:r>
              <a:rPr lang="en-US" dirty="0" smtClean="0"/>
              <a:t> in </a:t>
            </a:r>
            <a:r>
              <a:rPr lang="en-US" dirty="0" err="1" smtClean="0"/>
              <a:t>men.it</a:t>
            </a:r>
            <a:r>
              <a:rPr lang="en-US" dirty="0" smtClean="0"/>
              <a:t> is thought to result from chronic </a:t>
            </a:r>
            <a:r>
              <a:rPr lang="en-US" dirty="0" err="1" smtClean="0"/>
              <a:t>cortisol</a:t>
            </a:r>
            <a:r>
              <a:rPr lang="en-US" dirty="0" smtClean="0"/>
              <a:t>  </a:t>
            </a:r>
            <a:r>
              <a:rPr lang="en-US" dirty="0" err="1" smtClean="0"/>
              <a:t>deficiency,and</a:t>
            </a:r>
            <a:r>
              <a:rPr lang="en-US" dirty="0" smtClean="0"/>
              <a:t> does not improve with </a:t>
            </a:r>
            <a:r>
              <a:rPr lang="en-US" dirty="0" err="1" smtClean="0"/>
              <a:t>glucocorticoid</a:t>
            </a:r>
            <a:r>
              <a:rPr lang="en-US" dirty="0" smtClean="0"/>
              <a:t>  replacement.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other finding associated with adrenal  </a:t>
            </a:r>
            <a:r>
              <a:rPr lang="en-US" dirty="0" err="1" smtClean="0"/>
              <a:t>insufficieincy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splenomegaly</a:t>
            </a:r>
            <a:r>
              <a:rPr lang="en-US" dirty="0" smtClean="0">
                <a:solidFill>
                  <a:srgbClr val="FF0000"/>
                </a:solidFill>
              </a:rPr>
              <a:t> and lymphoid hyperplasia  </a:t>
            </a:r>
            <a:r>
              <a:rPr lang="en-US" dirty="0" err="1" smtClean="0">
                <a:solidFill>
                  <a:srgbClr val="FF0000"/>
                </a:solidFill>
              </a:rPr>
              <a:t>particulary</a:t>
            </a:r>
            <a:r>
              <a:rPr lang="en-US" dirty="0" smtClean="0">
                <a:solidFill>
                  <a:srgbClr val="FF0000"/>
                </a:solidFill>
              </a:rPr>
              <a:t>  of the tonsils </a:t>
            </a:r>
          </a:p>
          <a:p>
            <a:pPr algn="l" rtl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up </a:t>
            </a:r>
            <a:r>
              <a:rPr lang="en-US" sz="2000" dirty="0" err="1" smtClean="0">
                <a:solidFill>
                  <a:srgbClr val="002060"/>
                </a:solidFill>
              </a:rPr>
              <a:t>todate</a:t>
            </a:r>
            <a:r>
              <a:rPr lang="en-US" sz="2000" dirty="0" smtClean="0">
                <a:solidFill>
                  <a:srgbClr val="002060"/>
                </a:solidFill>
              </a:rPr>
              <a:t> 2016</a:t>
            </a:r>
            <a:endParaRPr lang="fa-I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110178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Increased prevalence of other autoimmune disorders may provide a rationale for surveillance, especially autoimmune </a:t>
            </a:r>
            <a:r>
              <a:rPr lang="en-US" dirty="0" smtClean="0">
                <a:solidFill>
                  <a:srgbClr val="00B0F0"/>
                </a:solidFill>
              </a:rPr>
              <a:t>thyroid disease, which is seen in half of females and 25% of males with PAI</a:t>
            </a:r>
            <a:r>
              <a:rPr lang="en-US" dirty="0" smtClean="0"/>
              <a:t>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Type 1 </a:t>
            </a:r>
            <a:r>
              <a:rPr lang="en-US" dirty="0" smtClean="0">
                <a:solidFill>
                  <a:srgbClr val="00B0F0"/>
                </a:solidFill>
              </a:rPr>
              <a:t>diabetes is present in 10–15% </a:t>
            </a:r>
            <a:r>
              <a:rPr lang="en-US" dirty="0" smtClean="0"/>
              <a:t>of patients in Scandinavia , but is less frequent in other populations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Therefore, </a:t>
            </a:r>
            <a:r>
              <a:rPr lang="en-US" dirty="0" smtClean="0">
                <a:solidFill>
                  <a:srgbClr val="FF0000"/>
                </a:solidFill>
              </a:rPr>
              <a:t>annual assay of TSH, free T4, and HbA1c </a:t>
            </a:r>
            <a:r>
              <a:rPr lang="en-US" dirty="0" smtClean="0"/>
              <a:t>can help in the identification and treatment of these conditions.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,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181616"/>
          </a:xfrm>
        </p:spPr>
        <p:txBody>
          <a:bodyPr/>
          <a:lstStyle/>
          <a:p>
            <a:pPr algn="l" rtl="0"/>
            <a:r>
              <a:rPr lang="en-US" dirty="0" smtClean="0"/>
              <a:t> Females should be informed of the </a:t>
            </a:r>
            <a:r>
              <a:rPr lang="en-US" dirty="0" smtClean="0">
                <a:solidFill>
                  <a:srgbClr val="00B0F0"/>
                </a:solidFill>
              </a:rPr>
              <a:t>risk of premature ovarian insufficiency.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Additional testing can include measurement of </a:t>
            </a:r>
            <a:r>
              <a:rPr lang="en-US" dirty="0" smtClean="0">
                <a:solidFill>
                  <a:srgbClr val="00B0F0"/>
                </a:solidFill>
              </a:rPr>
              <a:t>CYP11A1 </a:t>
            </a:r>
            <a:r>
              <a:rPr lang="en-US" dirty="0" err="1" smtClean="0">
                <a:solidFill>
                  <a:srgbClr val="00B0F0"/>
                </a:solidFill>
              </a:rPr>
              <a:t>autoantibodies</a:t>
            </a:r>
            <a:r>
              <a:rPr lang="en-US" dirty="0" smtClean="0">
                <a:solidFill>
                  <a:srgbClr val="00B0F0"/>
                </a:solidFill>
              </a:rPr>
              <a:t> , </a:t>
            </a:r>
            <a:r>
              <a:rPr lang="en-US" dirty="0" smtClean="0"/>
              <a:t>the presence of which is </a:t>
            </a:r>
            <a:r>
              <a:rPr lang="en-US" dirty="0" smtClean="0">
                <a:solidFill>
                  <a:srgbClr val="00B0F0"/>
                </a:solidFill>
              </a:rPr>
              <a:t>correlated to premature ovarian insufficiency</a:t>
            </a:r>
            <a:r>
              <a:rPr lang="en-US" dirty="0" smtClean="0"/>
              <a:t>,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although the protein is expressed in all </a:t>
            </a:r>
            <a:r>
              <a:rPr lang="en-US" dirty="0" err="1" smtClean="0"/>
              <a:t>steroidogenic</a:t>
            </a:r>
            <a:r>
              <a:rPr lang="en-US" dirty="0" smtClean="0"/>
              <a:t> tissues. However, the </a:t>
            </a:r>
            <a:r>
              <a:rPr lang="en-US" dirty="0" smtClean="0">
                <a:solidFill>
                  <a:srgbClr val="00B0F0"/>
                </a:solidFill>
              </a:rPr>
              <a:t>predictive value of CYP11A1 </a:t>
            </a:r>
            <a:r>
              <a:rPr lang="en-US" dirty="0" err="1" smtClean="0">
                <a:solidFill>
                  <a:srgbClr val="00B0F0"/>
                </a:solidFill>
              </a:rPr>
              <a:t>autoantibodies</a:t>
            </a:r>
            <a:r>
              <a:rPr lang="en-US" dirty="0" smtClean="0">
                <a:solidFill>
                  <a:srgbClr val="00B0F0"/>
                </a:solidFill>
              </a:rPr>
              <a:t> has not been assessed</a:t>
            </a:r>
            <a:r>
              <a:rPr lang="en-US" dirty="0" smtClean="0"/>
              <a:t>. </a:t>
            </a:r>
            <a:endParaRPr lang="fa-IR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1816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Other testing to be considered during the annual evaluation of patients with PAI is a </a:t>
            </a:r>
            <a:r>
              <a:rPr lang="en-US" dirty="0" smtClean="0">
                <a:solidFill>
                  <a:srgbClr val="00B0F0"/>
                </a:solidFill>
              </a:rPr>
              <a:t>complete blood count</a:t>
            </a:r>
            <a:r>
              <a:rPr lang="en-US" dirty="0" smtClean="0"/>
              <a:t>. Vitamin B12 deficiency due to autoimmune gastritis is common , and </a:t>
            </a:r>
            <a:r>
              <a:rPr lang="en-US" dirty="0" smtClean="0">
                <a:solidFill>
                  <a:srgbClr val="00B0F0"/>
                </a:solidFill>
              </a:rPr>
              <a:t>vitamin B12 levels can also be monitored annually.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 Because the prevalence of </a:t>
            </a:r>
            <a:r>
              <a:rPr lang="en-US" dirty="0" smtClean="0">
                <a:solidFill>
                  <a:srgbClr val="00B0F0"/>
                </a:solidFill>
              </a:rPr>
              <a:t>celiac disease in PAI is about 5% 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 screening for </a:t>
            </a:r>
            <a:r>
              <a:rPr lang="en-US" dirty="0" smtClean="0">
                <a:solidFill>
                  <a:srgbClr val="00B0F0"/>
                </a:solidFill>
              </a:rPr>
              <a:t>tissue </a:t>
            </a:r>
            <a:r>
              <a:rPr lang="en-US" dirty="0" err="1" smtClean="0">
                <a:solidFill>
                  <a:srgbClr val="00B0F0"/>
                </a:solidFill>
              </a:rPr>
              <a:t>transglutaminase</a:t>
            </a:r>
            <a:r>
              <a:rPr lang="en-US" dirty="0" smtClean="0">
                <a:solidFill>
                  <a:srgbClr val="00B0F0"/>
                </a:solidFill>
              </a:rPr>
              <a:t> 2 </a:t>
            </a:r>
            <a:r>
              <a:rPr lang="en-US" dirty="0" err="1" smtClean="0">
                <a:solidFill>
                  <a:srgbClr val="00B0F0"/>
                </a:solidFill>
              </a:rPr>
              <a:t>autoantibodies</a:t>
            </a:r>
            <a:r>
              <a:rPr lang="en-US" dirty="0" smtClean="0">
                <a:solidFill>
                  <a:srgbClr val="00B0F0"/>
                </a:solidFill>
              </a:rPr>
              <a:t> and total </a:t>
            </a:r>
            <a:r>
              <a:rPr lang="en-US" dirty="0" err="1" smtClean="0">
                <a:solidFill>
                  <a:srgbClr val="00B0F0"/>
                </a:solidFill>
              </a:rPr>
              <a:t>IgA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can be done occasionally, </a:t>
            </a:r>
            <a:r>
              <a:rPr lang="en-US" dirty="0" smtClean="0">
                <a:solidFill>
                  <a:srgbClr val="00B0F0"/>
                </a:solidFill>
              </a:rPr>
              <a:t>even when abdominal symptoms are absent. </a:t>
            </a:r>
            <a:endParaRPr lang="fa-IR" dirty="0" smtClean="0">
              <a:solidFill>
                <a:srgbClr val="00B0F0"/>
              </a:solidFill>
            </a:endParaRP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115328" cy="518161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Vitiligo</a:t>
            </a:r>
            <a:r>
              <a:rPr lang="en-US" dirty="0" smtClean="0">
                <a:solidFill>
                  <a:srgbClr val="00B0F0"/>
                </a:solidFill>
              </a:rPr>
              <a:t> and alopecia </a:t>
            </a:r>
            <a:r>
              <a:rPr lang="en-US" dirty="0" err="1" smtClean="0">
                <a:solidFill>
                  <a:srgbClr val="00B0F0"/>
                </a:solidFill>
              </a:rPr>
              <a:t>areata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are frequent signs and are considered as </a:t>
            </a:r>
            <a:r>
              <a:rPr lang="en-US" dirty="0" smtClean="0">
                <a:solidFill>
                  <a:srgbClr val="00B0F0"/>
                </a:solidFill>
              </a:rPr>
              <a:t>markers of autoimmunity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Several forms of PAI are familial.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PAI in the context of: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adrenoleukodystrophy</a:t>
            </a:r>
            <a:r>
              <a:rPr lang="en-US" dirty="0" smtClean="0"/>
              <a:t>, </a:t>
            </a:r>
          </a:p>
          <a:p>
            <a:pPr algn="l" rtl="0">
              <a:buNone/>
            </a:pPr>
            <a:r>
              <a:rPr lang="en-US" dirty="0" smtClean="0"/>
              <a:t>    congenital </a:t>
            </a:r>
            <a:r>
              <a:rPr lang="en-US" dirty="0" err="1" smtClean="0"/>
              <a:t>hypogonadotropic</a:t>
            </a:r>
            <a:r>
              <a:rPr lang="en-US" dirty="0" smtClean="0"/>
              <a:t> </a:t>
            </a:r>
            <a:r>
              <a:rPr lang="en-US" dirty="0" err="1" smtClean="0"/>
              <a:t>hypogonadism</a:t>
            </a:r>
            <a:r>
              <a:rPr lang="en-US" dirty="0" smtClean="0"/>
              <a:t>, </a:t>
            </a:r>
          </a:p>
          <a:p>
            <a:pPr algn="l" rtl="0">
              <a:buNone/>
            </a:pPr>
            <a:r>
              <a:rPr lang="en-US" dirty="0" smtClean="0"/>
              <a:t>    congenital adrenal </a:t>
            </a:r>
            <a:r>
              <a:rPr lang="en-US" dirty="0" err="1" smtClean="0"/>
              <a:t>hypoplasia</a:t>
            </a:r>
            <a:r>
              <a:rPr lang="en-US" dirty="0" smtClean="0"/>
              <a:t> follow </a:t>
            </a:r>
            <a:r>
              <a:rPr lang="en-US" dirty="0" smtClean="0">
                <a:solidFill>
                  <a:srgbClr val="00B0F0"/>
                </a:solidFill>
              </a:rPr>
              <a:t>X-linked inheritance</a:t>
            </a:r>
            <a:r>
              <a:rPr lang="en-US" dirty="0" smtClean="0"/>
              <a:t>,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whereas CAH and APS-1 are </a:t>
            </a:r>
            <a:r>
              <a:rPr lang="en-US" dirty="0" err="1" smtClean="0">
                <a:solidFill>
                  <a:srgbClr val="00B0F0"/>
                </a:solidFill>
              </a:rPr>
              <a:t>autosomal</a:t>
            </a:r>
            <a:r>
              <a:rPr lang="en-US" dirty="0" smtClean="0">
                <a:solidFill>
                  <a:srgbClr val="00B0F0"/>
                </a:solidFill>
              </a:rPr>
              <a:t> recessive 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This is complicated by the fact that </a:t>
            </a:r>
            <a:r>
              <a:rPr lang="en-US" dirty="0" smtClean="0">
                <a:solidFill>
                  <a:srgbClr val="00B0F0"/>
                </a:solidFill>
              </a:rPr>
              <a:t>PAI is a rare disease </a:t>
            </a:r>
            <a:r>
              <a:rPr lang="en-US" dirty="0" smtClean="0"/>
              <a:t>with a reported prevalence of </a:t>
            </a:r>
            <a:r>
              <a:rPr lang="en-US" dirty="0" smtClean="0">
                <a:solidFill>
                  <a:srgbClr val="00B0F0"/>
                </a:solidFill>
              </a:rPr>
              <a:t>about 100 to 140 cases per million</a:t>
            </a:r>
            <a:r>
              <a:rPr lang="en-US" dirty="0" smtClean="0"/>
              <a:t> and an incidence of </a:t>
            </a:r>
            <a:r>
              <a:rPr lang="en-US" dirty="0" smtClean="0">
                <a:solidFill>
                  <a:srgbClr val="00B0F0"/>
                </a:solidFill>
              </a:rPr>
              <a:t>4:1 000 000 per year </a:t>
            </a:r>
            <a:r>
              <a:rPr lang="en-US" dirty="0" smtClean="0"/>
              <a:t>in Western societies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Nevertheless, recent health insurance data from Germany report an </a:t>
            </a:r>
            <a:r>
              <a:rPr lang="en-US" dirty="0" smtClean="0">
                <a:solidFill>
                  <a:srgbClr val="00B0F0"/>
                </a:solidFill>
              </a:rPr>
              <a:t>increasing prevalence</a:t>
            </a:r>
            <a:r>
              <a:rPr lang="en-US" dirty="0" smtClean="0"/>
              <a:t>, particularly in females . 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468155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00B0F0"/>
                </a:solidFill>
              </a:rPr>
              <a:t>most </a:t>
            </a:r>
            <a:r>
              <a:rPr lang="en-US" dirty="0" smtClean="0">
                <a:solidFill>
                  <a:srgbClr val="00B0F0"/>
                </a:solidFill>
              </a:rPr>
              <a:t>common </a:t>
            </a:r>
            <a:r>
              <a:rPr lang="en-US" dirty="0" smtClean="0"/>
              <a:t>cause </a:t>
            </a:r>
            <a:r>
              <a:rPr lang="en-US" dirty="0"/>
              <a:t>of PAI is </a:t>
            </a:r>
            <a:r>
              <a:rPr lang="en-US" dirty="0">
                <a:solidFill>
                  <a:srgbClr val="00B0F0"/>
                </a:solidFill>
              </a:rPr>
              <a:t>autoimmunity </a:t>
            </a:r>
            <a:r>
              <a:rPr lang="en-US" dirty="0"/>
              <a:t>(up to 90% in </a:t>
            </a:r>
            <a:r>
              <a:rPr lang="en-US" dirty="0" smtClean="0"/>
              <a:t>Western countries),  </a:t>
            </a:r>
            <a:r>
              <a:rPr lang="en-US" dirty="0"/>
              <a:t>followed </a:t>
            </a:r>
            <a:r>
              <a:rPr lang="en-US" dirty="0" smtClean="0"/>
              <a:t>by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infectious diseases such as </a:t>
            </a:r>
            <a:r>
              <a:rPr lang="en-US" dirty="0" smtClean="0"/>
              <a:t>tuberculosis,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adrenalectomy</a:t>
            </a:r>
            <a:r>
              <a:rPr lang="en-US" dirty="0"/>
              <a:t>, </a:t>
            </a:r>
            <a:endParaRPr lang="en-US" dirty="0" smtClean="0"/>
          </a:p>
          <a:p>
            <a:pPr algn="l" rtl="0"/>
            <a:r>
              <a:rPr lang="en-US" dirty="0" err="1" smtClean="0"/>
              <a:t>neoplasia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and various </a:t>
            </a:r>
            <a:r>
              <a:rPr lang="en-US" dirty="0" smtClean="0"/>
              <a:t>genetic causes</a:t>
            </a:r>
            <a:r>
              <a:rPr lang="en-US" dirty="0"/>
              <a:t>; </a:t>
            </a:r>
            <a:r>
              <a:rPr lang="en-US" dirty="0" smtClean="0"/>
              <a:t>more </a:t>
            </a:r>
            <a:r>
              <a:rPr lang="en-US" dirty="0"/>
              <a:t>likely to be present and </a:t>
            </a:r>
            <a:r>
              <a:rPr lang="en-US" dirty="0" smtClean="0"/>
              <a:t>diagnosed in </a:t>
            </a:r>
            <a:r>
              <a:rPr lang="en-US" dirty="0"/>
              <a:t>children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 Moreover, due to the growing number of </a:t>
            </a:r>
            <a:r>
              <a:rPr lang="en-US" dirty="0" smtClean="0">
                <a:solidFill>
                  <a:srgbClr val="00B0F0"/>
                </a:solidFill>
              </a:rPr>
              <a:t>chronically and severely ill patients requiring chronic intensive care </a:t>
            </a:r>
            <a:r>
              <a:rPr lang="en-US" dirty="0" smtClean="0"/>
              <a:t>that includes </a:t>
            </a:r>
            <a:r>
              <a:rPr lang="en-US" dirty="0" smtClean="0">
                <a:solidFill>
                  <a:srgbClr val="00B0F0"/>
                </a:solidFill>
              </a:rPr>
              <a:t>multiple concomitant pharmacological therapies</a:t>
            </a:r>
            <a:r>
              <a:rPr lang="en-US" dirty="0" smtClean="0"/>
              <a:t>, additional iatrogenic factors :</a:t>
            </a:r>
          </a:p>
          <a:p>
            <a:pPr algn="l" rtl="0"/>
            <a:r>
              <a:rPr lang="en-US" dirty="0" smtClean="0"/>
              <a:t>such as adrenal hemorrhage related to anticoagulants, </a:t>
            </a:r>
          </a:p>
          <a:p>
            <a:pPr algn="l" rtl="0"/>
            <a:r>
              <a:rPr lang="en-US" dirty="0" smtClean="0"/>
              <a:t>inhibition of </a:t>
            </a:r>
            <a:r>
              <a:rPr lang="en-US" dirty="0" err="1" smtClean="0"/>
              <a:t>cortisol</a:t>
            </a:r>
            <a:r>
              <a:rPr lang="en-US" dirty="0" smtClean="0"/>
              <a:t> synthesis by </a:t>
            </a:r>
            <a:r>
              <a:rPr lang="en-US" dirty="0" err="1" smtClean="0"/>
              <a:t>aminoglutethimide</a:t>
            </a:r>
            <a:r>
              <a:rPr lang="en-US" dirty="0" smtClean="0"/>
              <a:t> or </a:t>
            </a:r>
            <a:r>
              <a:rPr lang="en-US" dirty="0" err="1" smtClean="0"/>
              <a:t>etomidate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activation of </a:t>
            </a:r>
            <a:r>
              <a:rPr lang="en-US" dirty="0" err="1" smtClean="0"/>
              <a:t>glucocorticoid</a:t>
            </a:r>
            <a:r>
              <a:rPr lang="en-US" dirty="0" smtClean="0"/>
              <a:t> metabolism by anticonvulsants like </a:t>
            </a:r>
            <a:r>
              <a:rPr lang="en-US" dirty="0" err="1" smtClean="0"/>
              <a:t>phenytoin</a:t>
            </a:r>
            <a:r>
              <a:rPr lang="en-US" dirty="0" smtClean="0"/>
              <a:t> or </a:t>
            </a:r>
            <a:r>
              <a:rPr lang="en-US" dirty="0" err="1" smtClean="0"/>
              <a:t>phenobarbital</a:t>
            </a:r>
            <a:r>
              <a:rPr lang="en-US" dirty="0" smtClean="0"/>
              <a:t>, or antibiotics like </a:t>
            </a:r>
            <a:r>
              <a:rPr lang="en-US" dirty="0" err="1" smtClean="0"/>
              <a:t>rifampicin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increasingly contribute to the ultimate manifestation of PAI.</a:t>
            </a:r>
            <a:endParaRPr lang="fa-IR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Method of Development of </a:t>
            </a:r>
            <a:r>
              <a:rPr lang="en-US" sz="3200" b="1" dirty="0" err="1" smtClean="0"/>
              <a:t>Evidencebased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Clinical Practice Guidelines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46723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In terms of the strength of .the recommendation, </a:t>
            </a:r>
          </a:p>
          <a:p>
            <a:pPr algn="l" rtl="0"/>
            <a:r>
              <a:rPr lang="en-US" dirty="0" smtClean="0"/>
              <a:t>strong </a:t>
            </a:r>
            <a:r>
              <a:rPr lang="en-US" dirty="0" smtClean="0">
                <a:solidFill>
                  <a:srgbClr val="FF0000"/>
                </a:solidFill>
              </a:rPr>
              <a:t>recommendations </a:t>
            </a:r>
            <a:r>
              <a:rPr lang="en-US" dirty="0" smtClean="0"/>
              <a:t>use the phrase “ recommend” or “we recommend against” and the </a:t>
            </a:r>
            <a:r>
              <a:rPr lang="en-US" dirty="0" smtClean="0">
                <a:solidFill>
                  <a:srgbClr val="FF0000"/>
                </a:solidFill>
              </a:rPr>
              <a:t>number </a:t>
            </a:r>
            <a:r>
              <a:rPr lang="en-US" sz="39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and weak recommendations use the phrase “we </a:t>
            </a:r>
            <a:r>
              <a:rPr lang="en-US" dirty="0" smtClean="0">
                <a:solidFill>
                  <a:srgbClr val="FF0000"/>
                </a:solidFill>
              </a:rPr>
              <a:t>suggest”</a:t>
            </a:r>
            <a:r>
              <a:rPr lang="en-US" dirty="0" smtClean="0"/>
              <a:t> or “we suggest against” and the </a:t>
            </a:r>
            <a:r>
              <a:rPr lang="en-US" dirty="0" smtClean="0">
                <a:solidFill>
                  <a:srgbClr val="FF0000"/>
                </a:solidFill>
              </a:rPr>
              <a:t>number </a:t>
            </a:r>
            <a:r>
              <a:rPr lang="en-US" sz="39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Cross filled circles indicate the quality of the evidence, such that</a:t>
            </a:r>
          </a:p>
          <a:p>
            <a:pPr algn="l" rtl="0"/>
            <a:r>
              <a:rPr lang="en-US" dirty="0" smtClean="0"/>
              <a:t>QEEE denotes very low quality evidence;</a:t>
            </a:r>
          </a:p>
          <a:p>
            <a:pPr algn="l" rtl="0"/>
            <a:r>
              <a:rPr lang="en-US" dirty="0" smtClean="0"/>
              <a:t> QQEE, low quality;</a:t>
            </a:r>
          </a:p>
          <a:p>
            <a:pPr algn="l" rtl="0"/>
            <a:r>
              <a:rPr lang="en-US" dirty="0" smtClean="0"/>
              <a:t> QQQE, moderate quality;</a:t>
            </a:r>
          </a:p>
          <a:p>
            <a:pPr algn="l" rtl="0"/>
            <a:r>
              <a:rPr lang="en-US" dirty="0" smtClean="0"/>
              <a:t> and QQQQ, high 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32449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The diagnosis and management of adrenal </a:t>
            </a:r>
            <a:r>
              <a:rPr lang="en-US" dirty="0" smtClean="0"/>
              <a:t>insufficiency: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diagnosis of PAI is traditionally based on low </a:t>
            </a:r>
            <a:r>
              <a:rPr lang="en-US" dirty="0" smtClean="0">
                <a:solidFill>
                  <a:srgbClr val="00B0F0"/>
                </a:solidFill>
              </a:rPr>
              <a:t>morning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 concentrations </a:t>
            </a:r>
            <a:r>
              <a:rPr lang="en-US" dirty="0" smtClean="0"/>
              <a:t>(measured in serum or plasma) and </a:t>
            </a:r>
            <a:r>
              <a:rPr lang="en-US" dirty="0" smtClean="0">
                <a:solidFill>
                  <a:srgbClr val="00B0F0"/>
                </a:solidFill>
              </a:rPr>
              <a:t>confirmed by low stimulated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DHEAS levels </a:t>
            </a:r>
            <a:r>
              <a:rPr lang="en-US" dirty="0" smtClean="0"/>
              <a:t>(DHEA less so) that are well </a:t>
            </a:r>
            <a:r>
              <a:rPr lang="en-US" dirty="0" smtClean="0">
                <a:solidFill>
                  <a:srgbClr val="00B0F0"/>
                </a:solidFill>
              </a:rPr>
              <a:t>below the lower limit of normal for age and sex</a:t>
            </a:r>
            <a:r>
              <a:rPr lang="en-US" dirty="0" smtClean="0"/>
              <a:t> are a useful initial sign of PAI that should not be overlooked,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although they cannot be used in isolation to make the diagnosis of PAI </a:t>
            </a:r>
            <a:r>
              <a:rPr lang="en-US" dirty="0" smtClean="0">
                <a:solidFill>
                  <a:srgbClr val="00B0F0"/>
                </a:solidFill>
              </a:rPr>
              <a:t>because levels may be low in some individuals, especially in older age groups, without PAI.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32449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. </a:t>
            </a:r>
            <a:r>
              <a:rPr lang="en-US" dirty="0"/>
              <a:t>In most cases, the </a:t>
            </a:r>
            <a:r>
              <a:rPr lang="en-US" dirty="0" err="1" smtClean="0"/>
              <a:t>diagnosisis</a:t>
            </a:r>
            <a:r>
              <a:rPr lang="en-US" dirty="0" smtClean="0"/>
              <a:t> </a:t>
            </a:r>
            <a:r>
              <a:rPr lang="en-US" dirty="0"/>
              <a:t>highly likely if the </a:t>
            </a:r>
            <a:r>
              <a:rPr lang="en-US" dirty="0" err="1">
                <a:solidFill>
                  <a:srgbClr val="0070C0"/>
                </a:solidFill>
              </a:rPr>
              <a:t>cortisol</a:t>
            </a:r>
            <a:r>
              <a:rPr lang="en-US" dirty="0">
                <a:solidFill>
                  <a:srgbClr val="0070C0"/>
                </a:solidFill>
              </a:rPr>
              <a:t> is </a:t>
            </a:r>
            <a:r>
              <a:rPr lang="en-US" dirty="0" smtClean="0">
                <a:solidFill>
                  <a:srgbClr val="0070C0"/>
                </a:solidFill>
              </a:rPr>
              <a:t>&lt;140 </a:t>
            </a:r>
            <a:r>
              <a:rPr lang="en-US" dirty="0" err="1">
                <a:solidFill>
                  <a:srgbClr val="0070C0"/>
                </a:solidFill>
              </a:rPr>
              <a:t>nmol</a:t>
            </a:r>
            <a:r>
              <a:rPr lang="en-US" dirty="0">
                <a:solidFill>
                  <a:srgbClr val="0070C0"/>
                </a:solidFill>
              </a:rPr>
              <a:t>/L (</a:t>
            </a:r>
            <a:r>
              <a:rPr lang="en-US" dirty="0" smtClean="0"/>
              <a:t>5 </a:t>
            </a:r>
            <a:r>
              <a:rPr lang="en-US" dirty="0" err="1" smtClean="0">
                <a:latin typeface="Sylfaen"/>
              </a:rPr>
              <a:t>u</a:t>
            </a:r>
            <a:r>
              <a:rPr lang="en-US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dL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dirty="0"/>
              <a:t>in combination with an </a:t>
            </a:r>
            <a:r>
              <a:rPr lang="en-US" dirty="0">
                <a:solidFill>
                  <a:srgbClr val="00B0F0"/>
                </a:solidFill>
              </a:rPr>
              <a:t>ACTH</a:t>
            </a:r>
            <a:r>
              <a:rPr lang="en-US" dirty="0"/>
              <a:t> </a:t>
            </a:r>
            <a:r>
              <a:rPr lang="en-US" dirty="0" smtClean="0"/>
              <a:t>concentration (measured </a:t>
            </a:r>
            <a:r>
              <a:rPr lang="en-US" dirty="0"/>
              <a:t>in plasma) elevated </a:t>
            </a:r>
            <a:r>
              <a:rPr lang="en-US" dirty="0">
                <a:solidFill>
                  <a:srgbClr val="00B0F0"/>
                </a:solidFill>
              </a:rPr>
              <a:t>more than 2-fold above </a:t>
            </a:r>
            <a:r>
              <a:rPr lang="en-US" dirty="0" smtClean="0">
                <a:solidFill>
                  <a:srgbClr val="00B0F0"/>
                </a:solidFill>
              </a:rPr>
              <a:t>the upper </a:t>
            </a:r>
            <a:r>
              <a:rPr lang="en-US" dirty="0">
                <a:solidFill>
                  <a:srgbClr val="00B0F0"/>
                </a:solidFill>
              </a:rPr>
              <a:t>limit </a:t>
            </a:r>
            <a:r>
              <a:rPr lang="en-US" dirty="0"/>
              <a:t>of the reference interval for the specific </a:t>
            </a:r>
            <a:r>
              <a:rPr lang="en-US" dirty="0" smtClean="0"/>
              <a:t>assay.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An ACTH </a:t>
            </a:r>
            <a:r>
              <a:rPr lang="en-US" dirty="0" smtClean="0">
                <a:solidFill>
                  <a:srgbClr val="00B0F0"/>
                </a:solidFill>
              </a:rPr>
              <a:t>value &gt;66 </a:t>
            </a:r>
            <a:r>
              <a:rPr lang="en-US" dirty="0" err="1"/>
              <a:t>pmol</a:t>
            </a:r>
            <a:r>
              <a:rPr lang="en-US" dirty="0"/>
              <a:t>/L represents a </a:t>
            </a:r>
            <a:r>
              <a:rPr lang="en-US" dirty="0">
                <a:solidFill>
                  <a:srgbClr val="00B0F0"/>
                </a:solidFill>
              </a:rPr>
              <a:t>maximum </a:t>
            </a:r>
            <a:r>
              <a:rPr lang="en-US" dirty="0" smtClean="0"/>
              <a:t>stimulus for </a:t>
            </a:r>
            <a:r>
              <a:rPr lang="en-US" dirty="0" err="1"/>
              <a:t>cortisol</a:t>
            </a:r>
            <a:r>
              <a:rPr lang="en-US" dirty="0"/>
              <a:t> secretion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For confirmation, </a:t>
            </a:r>
            <a:r>
              <a:rPr lang="en-US" dirty="0" smtClean="0"/>
              <a:t> </a:t>
            </a:r>
            <a:r>
              <a:rPr lang="en-US" dirty="0" err="1" smtClean="0"/>
              <a:t>corticotropin</a:t>
            </a:r>
            <a:r>
              <a:rPr lang="en-US" dirty="0" smtClean="0"/>
              <a:t> </a:t>
            </a:r>
            <a:r>
              <a:rPr lang="en-US" dirty="0"/>
              <a:t>stimulation test should be performed </a:t>
            </a:r>
            <a:r>
              <a:rPr lang="en-US" dirty="0" smtClean="0"/>
              <a:t>in most </a:t>
            </a:r>
            <a:r>
              <a:rPr lang="en-US" dirty="0"/>
              <a:t>cases </a:t>
            </a:r>
            <a:r>
              <a:rPr lang="en-US" dirty="0">
                <a:solidFill>
                  <a:srgbClr val="00B0F0"/>
                </a:solidFill>
              </a:rPr>
              <a:t>unless basal results are absolutely unequivocal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324492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err="1">
                <a:solidFill>
                  <a:srgbClr val="00B0F0"/>
                </a:solidFill>
              </a:rPr>
              <a:t>corticotropin</a:t>
            </a:r>
            <a:r>
              <a:rPr lang="en-US" dirty="0">
                <a:solidFill>
                  <a:srgbClr val="00B0F0"/>
                </a:solidFill>
              </a:rPr>
              <a:t> stimulation test </a:t>
            </a:r>
            <a:r>
              <a:rPr lang="en-US" dirty="0"/>
              <a:t>is currently </a:t>
            </a:r>
            <a:r>
              <a:rPr lang="en-US" dirty="0" smtClean="0"/>
              <a:t>regarded as </a:t>
            </a:r>
            <a:r>
              <a:rPr lang="en-US" dirty="0"/>
              <a:t>the diagnostic “</a:t>
            </a:r>
            <a:r>
              <a:rPr lang="en-US" dirty="0">
                <a:solidFill>
                  <a:srgbClr val="00B0F0"/>
                </a:solidFill>
              </a:rPr>
              <a:t>gold standard</a:t>
            </a:r>
            <a:r>
              <a:rPr lang="en-US" dirty="0"/>
              <a:t>” for the diagnosis of </a:t>
            </a:r>
            <a:r>
              <a:rPr lang="en-US" dirty="0" smtClean="0"/>
              <a:t>primary (but </a:t>
            </a:r>
            <a:r>
              <a:rPr lang="en-US" dirty="0"/>
              <a:t>not secondary) adrenal </a:t>
            </a:r>
            <a:r>
              <a:rPr lang="en-US" dirty="0" smtClean="0"/>
              <a:t>insufficiency.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115328" cy="51816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This test is also known as the </a:t>
            </a:r>
            <a:r>
              <a:rPr lang="en-US" dirty="0" err="1" smtClean="0">
                <a:solidFill>
                  <a:srgbClr val="00B0F0"/>
                </a:solidFill>
              </a:rPr>
              <a:t>cosyntropin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test,ACTH</a:t>
            </a:r>
            <a:r>
              <a:rPr lang="en-US" dirty="0" smtClean="0">
                <a:solidFill>
                  <a:srgbClr val="00B0F0"/>
                </a:solidFill>
              </a:rPr>
              <a:t> test, or short </a:t>
            </a:r>
            <a:r>
              <a:rPr lang="en-US" dirty="0" err="1" smtClean="0">
                <a:solidFill>
                  <a:srgbClr val="00B0F0"/>
                </a:solidFill>
              </a:rPr>
              <a:t>Synacthen</a:t>
            </a:r>
            <a:r>
              <a:rPr lang="en-US" dirty="0" smtClean="0">
                <a:solidFill>
                  <a:srgbClr val="00B0F0"/>
                </a:solidFill>
              </a:rPr>
              <a:t> test; 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Synacthen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00B050"/>
                </a:solidFill>
              </a:rPr>
              <a:t>trade name of </a:t>
            </a:r>
            <a:r>
              <a:rPr lang="en-US" dirty="0" err="1" smtClean="0">
                <a:solidFill>
                  <a:srgbClr val="00B050"/>
                </a:solidFill>
              </a:rPr>
              <a:t>tetracosactide</a:t>
            </a:r>
            <a:r>
              <a:rPr lang="en-US" dirty="0" smtClean="0"/>
              <a:t>, a synthetic peptide consisting of the first </a:t>
            </a:r>
            <a:r>
              <a:rPr lang="en-US" dirty="0" smtClean="0">
                <a:solidFill>
                  <a:srgbClr val="00B0F0"/>
                </a:solidFill>
              </a:rPr>
              <a:t>24 of the 39 amino acids </a:t>
            </a:r>
            <a:r>
              <a:rPr lang="en-US" dirty="0" smtClean="0"/>
              <a:t>of the endogenous ACTH </a:t>
            </a:r>
            <a:r>
              <a:rPr lang="en-US" dirty="0" err="1" smtClean="0"/>
              <a:t>peptid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The test is used in clinical practice with different protocols, mainly in the duration of the test procedure, the </a:t>
            </a:r>
            <a:r>
              <a:rPr lang="en-US" dirty="0" smtClean="0">
                <a:solidFill>
                  <a:srgbClr val="00B0F0"/>
                </a:solidFill>
              </a:rPr>
              <a:t>route of administration (</a:t>
            </a:r>
            <a:r>
              <a:rPr lang="en-US" dirty="0" err="1" smtClean="0">
                <a:solidFill>
                  <a:srgbClr val="00B0F0"/>
                </a:solidFill>
              </a:rPr>
              <a:t>im</a:t>
            </a:r>
            <a:r>
              <a:rPr lang="en-US" dirty="0" smtClean="0">
                <a:solidFill>
                  <a:srgbClr val="00B0F0"/>
                </a:solidFill>
              </a:rPr>
              <a:t> or iv), and the dose of </a:t>
            </a:r>
            <a:r>
              <a:rPr lang="en-US" dirty="0" err="1" smtClean="0">
                <a:solidFill>
                  <a:srgbClr val="00B0F0"/>
                </a:solidFill>
              </a:rPr>
              <a:t>corticotropin</a:t>
            </a:r>
            <a:r>
              <a:rPr lang="en-US" dirty="0" smtClean="0">
                <a:solidFill>
                  <a:srgbClr val="00B0F0"/>
                </a:solidFill>
              </a:rPr>
              <a:t> applied .</a:t>
            </a:r>
            <a:endParaRPr lang="fa-IR" dirty="0" smtClean="0">
              <a:solidFill>
                <a:srgbClr val="00B0F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39593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interpretation of the </a:t>
            </a:r>
            <a:r>
              <a:rPr lang="en-US" dirty="0" err="1"/>
              <a:t>cosyntropin</a:t>
            </a:r>
            <a:r>
              <a:rPr lang="en-US" dirty="0"/>
              <a:t> test is based </a:t>
            </a:r>
            <a:r>
              <a:rPr lang="en-US" dirty="0" smtClean="0"/>
              <a:t>on the </a:t>
            </a:r>
            <a:r>
              <a:rPr lang="en-US" dirty="0">
                <a:solidFill>
                  <a:srgbClr val="00B0F0"/>
                </a:solidFill>
              </a:rPr>
              <a:t>peak</a:t>
            </a:r>
            <a:r>
              <a:rPr lang="en-US" dirty="0"/>
              <a:t> stimulated serum </a:t>
            </a:r>
            <a:r>
              <a:rPr lang="en-US" dirty="0" err="1"/>
              <a:t>cortisol</a:t>
            </a:r>
            <a:r>
              <a:rPr lang="en-US" dirty="0"/>
              <a:t> concentration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results of </a:t>
            </a:r>
            <a:r>
              <a:rPr lang="en-US" dirty="0"/>
              <a:t>the </a:t>
            </a:r>
            <a:r>
              <a:rPr lang="en-US" dirty="0" err="1"/>
              <a:t>corticotropin</a:t>
            </a:r>
            <a:r>
              <a:rPr lang="en-US" dirty="0"/>
              <a:t> test are not </a:t>
            </a:r>
            <a:r>
              <a:rPr lang="en-US" dirty="0">
                <a:solidFill>
                  <a:srgbClr val="00B0F0"/>
                </a:solidFill>
              </a:rPr>
              <a:t>significantly </a:t>
            </a:r>
            <a:r>
              <a:rPr lang="en-US" dirty="0" smtClean="0">
                <a:solidFill>
                  <a:srgbClr val="00B0F0"/>
                </a:solidFill>
              </a:rPr>
              <a:t>affected by </a:t>
            </a:r>
            <a:r>
              <a:rPr lang="en-US" dirty="0">
                <a:solidFill>
                  <a:srgbClr val="00B0F0"/>
                </a:solidFill>
              </a:rPr>
              <a:t>diurnal variations</a:t>
            </a:r>
            <a:r>
              <a:rPr lang="en-US" dirty="0"/>
              <a:t>, and the test can therefore be </a:t>
            </a:r>
            <a:r>
              <a:rPr lang="en-US" dirty="0" smtClean="0"/>
              <a:t>performed without </a:t>
            </a:r>
            <a:r>
              <a:rPr lang="en-US" dirty="0"/>
              <a:t>time </a:t>
            </a:r>
            <a:r>
              <a:rPr lang="en-US" dirty="0" smtClean="0"/>
              <a:t>constraints.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 smtClean="0"/>
              <a:t>caution is </a:t>
            </a:r>
            <a:r>
              <a:rPr lang="en-US" dirty="0"/>
              <a:t>required because </a:t>
            </a:r>
            <a:r>
              <a:rPr lang="en-US" dirty="0" err="1"/>
              <a:t>adrenocortical</a:t>
            </a:r>
            <a:r>
              <a:rPr lang="en-US" dirty="0"/>
              <a:t> function test </a:t>
            </a:r>
            <a:r>
              <a:rPr lang="en-US" dirty="0" smtClean="0"/>
              <a:t>results may </a:t>
            </a:r>
            <a:r>
              <a:rPr lang="en-US" dirty="0"/>
              <a:t>be severely affected by rare conditions such </a:t>
            </a:r>
            <a:r>
              <a:rPr lang="en-US" dirty="0" smtClean="0"/>
              <a:t>as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-binding </a:t>
            </a:r>
            <a:r>
              <a:rPr lang="en-US" dirty="0">
                <a:solidFill>
                  <a:srgbClr val="00B0F0"/>
                </a:solidFill>
              </a:rPr>
              <a:t>globulin (CBG) deficiency, </a:t>
            </a:r>
            <a:r>
              <a:rPr lang="en-US" dirty="0" err="1" smtClean="0">
                <a:solidFill>
                  <a:srgbClr val="00B0F0"/>
                </a:solidFill>
              </a:rPr>
              <a:t>glucocorticoid</a:t>
            </a:r>
            <a:r>
              <a:rPr lang="en-US" dirty="0" smtClean="0">
                <a:solidFill>
                  <a:srgbClr val="00B0F0"/>
                </a:solidFill>
              </a:rPr>
              <a:t> resistance</a:t>
            </a:r>
            <a:r>
              <a:rPr lang="en-US" dirty="0">
                <a:solidFill>
                  <a:srgbClr val="00B0F0"/>
                </a:solidFill>
              </a:rPr>
              <a:t>, and hypersensitivity 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64704"/>
            <a:ext cx="7813576" cy="40930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Diagnosis and Treatment of Primary Adrenal</a:t>
            </a:r>
            <a:br>
              <a:rPr lang="en-US" b="1" dirty="0"/>
            </a:br>
            <a:r>
              <a:rPr lang="en-US" b="1" dirty="0"/>
              <a:t>Insufficiency: An Endocrine Society Clinical Practice</a:t>
            </a:r>
            <a:br>
              <a:rPr lang="en-US" b="1" dirty="0"/>
            </a:br>
            <a:r>
              <a:rPr lang="en-US" b="1" dirty="0"/>
              <a:t>Guideline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39593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/>
              <a:t>1.0</a:t>
            </a:r>
            <a:r>
              <a:rPr lang="en-US" b="1" dirty="0"/>
              <a:t> Who should be tested and how?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1.1We recommend </a:t>
            </a:r>
            <a:r>
              <a:rPr lang="en-US" dirty="0">
                <a:solidFill>
                  <a:srgbClr val="00B0F0"/>
                </a:solidFill>
              </a:rPr>
              <a:t>diagnostic testing </a:t>
            </a:r>
            <a:r>
              <a:rPr lang="en-US" dirty="0"/>
              <a:t>to exclude PAI </a:t>
            </a:r>
            <a:r>
              <a:rPr lang="en-US" dirty="0" smtClean="0"/>
              <a:t>in acutely </a:t>
            </a:r>
            <a:r>
              <a:rPr lang="en-US" dirty="0"/>
              <a:t>ill patients with otherwise </a:t>
            </a:r>
            <a:r>
              <a:rPr lang="en-US" dirty="0">
                <a:solidFill>
                  <a:srgbClr val="00B0F0"/>
                </a:solidFill>
              </a:rPr>
              <a:t>unexplained </a:t>
            </a:r>
            <a:r>
              <a:rPr lang="en-US" dirty="0" smtClean="0">
                <a:solidFill>
                  <a:srgbClr val="00B0F0"/>
                </a:solidFill>
              </a:rPr>
              <a:t>symptoms or </a:t>
            </a:r>
            <a:r>
              <a:rPr lang="en-US" dirty="0">
                <a:solidFill>
                  <a:srgbClr val="00B0F0"/>
                </a:solidFill>
              </a:rPr>
              <a:t>signs suggestive of PAI </a:t>
            </a:r>
            <a:r>
              <a:rPr lang="en-US" dirty="0"/>
              <a:t>(volume depletion, </a:t>
            </a:r>
            <a:r>
              <a:rPr lang="en-US" dirty="0" smtClean="0"/>
              <a:t>hypotension, </a:t>
            </a:r>
            <a:r>
              <a:rPr lang="en-US" dirty="0" err="1" smtClean="0"/>
              <a:t>hyponatremia</a:t>
            </a:r>
            <a:r>
              <a:rPr lang="en-US" dirty="0"/>
              <a:t>, </a:t>
            </a:r>
            <a:r>
              <a:rPr lang="en-US" dirty="0" err="1"/>
              <a:t>hyperkalemia</a:t>
            </a:r>
            <a:r>
              <a:rPr lang="en-US" dirty="0"/>
              <a:t>, fever, abdominal pain, </a:t>
            </a:r>
            <a:r>
              <a:rPr lang="en-US" dirty="0" err="1" smtClean="0"/>
              <a:t>hyperpigmentation</a:t>
            </a:r>
            <a:r>
              <a:rPr lang="en-US" dirty="0" smtClean="0"/>
              <a:t> or</a:t>
            </a:r>
            <a:r>
              <a:rPr lang="en-US" dirty="0"/>
              <a:t>, especially in children, hypoglycemia</a:t>
            </a:r>
            <a:r>
              <a:rPr lang="en-US" dirty="0" smtClean="0"/>
              <a:t>). (</a:t>
            </a:r>
            <a:r>
              <a:rPr lang="en-US" dirty="0"/>
              <a:t>1QQQE)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181616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   1.2 </a:t>
            </a:r>
            <a:r>
              <a:rPr lang="en-US" dirty="0" smtClean="0"/>
              <a:t>We recommend </a:t>
            </a:r>
            <a:r>
              <a:rPr lang="en-US" dirty="0" smtClean="0">
                <a:solidFill>
                  <a:srgbClr val="00B0F0"/>
                </a:solidFill>
              </a:rPr>
              <a:t>confirmatory testing </a:t>
            </a:r>
            <a:r>
              <a:rPr lang="en-US" dirty="0" smtClean="0"/>
              <a:t>with the </a:t>
            </a:r>
            <a:r>
              <a:rPr lang="en-US" dirty="0" err="1" smtClean="0"/>
              <a:t>corticotropin</a:t>
            </a:r>
            <a:r>
              <a:rPr lang="en-US" dirty="0" smtClean="0"/>
              <a:t> stimulation test in patients with clinical symptoms or signs suggesting PAI when the patient’s condition and circumstance allow. (1QQQQ)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 1.3 </a:t>
            </a:r>
            <a:r>
              <a:rPr lang="en-US" dirty="0" smtClean="0"/>
              <a:t>In patients with severe adrenal insufficiency symptoms or adrenal crisis, we recommend </a:t>
            </a:r>
            <a:r>
              <a:rPr lang="en-US" dirty="0" smtClean="0">
                <a:solidFill>
                  <a:srgbClr val="00B0F0"/>
                </a:solidFill>
              </a:rPr>
              <a:t>immediate therapy with iv hydrocortisone </a:t>
            </a:r>
            <a:r>
              <a:rPr lang="en-US" dirty="0" smtClean="0"/>
              <a:t>at an appropriate stress dose </a:t>
            </a:r>
            <a:r>
              <a:rPr lang="en-US" dirty="0" smtClean="0">
                <a:solidFill>
                  <a:srgbClr val="00B0F0"/>
                </a:solidFill>
              </a:rPr>
              <a:t>prior </a:t>
            </a:r>
            <a:r>
              <a:rPr lang="en-US" dirty="0" smtClean="0"/>
              <a:t>to the availability of the results of diagnostic tests. (1QQQE)</a:t>
            </a:r>
            <a:endParaRPr lang="fa-I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253054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/>
              <a:t>Evidence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Delayed treatment </a:t>
            </a:r>
            <a:r>
              <a:rPr lang="en-US" dirty="0" smtClean="0"/>
              <a:t>of </a:t>
            </a:r>
            <a:r>
              <a:rPr lang="en-US" dirty="0"/>
              <a:t>more severe symptoms will </a:t>
            </a:r>
            <a:r>
              <a:rPr lang="en-US" dirty="0">
                <a:solidFill>
                  <a:srgbClr val="00B0F0"/>
                </a:solidFill>
              </a:rPr>
              <a:t>increase </a:t>
            </a:r>
            <a:r>
              <a:rPr lang="en-US" dirty="0" smtClean="0">
                <a:solidFill>
                  <a:srgbClr val="00B0F0"/>
                </a:solidFill>
              </a:rPr>
              <a:t>morbidity and </a:t>
            </a:r>
            <a:r>
              <a:rPr lang="en-US" dirty="0">
                <a:solidFill>
                  <a:srgbClr val="00B0F0"/>
                </a:solidFill>
              </a:rPr>
              <a:t>mortality.</a:t>
            </a:r>
            <a:r>
              <a:rPr lang="en-US" dirty="0"/>
              <a:t> Treatment should therefore not be </a:t>
            </a:r>
            <a:r>
              <a:rPr lang="en-US" dirty="0" smtClean="0"/>
              <a:t>delayed by </a:t>
            </a:r>
            <a:r>
              <a:rPr lang="en-US" dirty="0"/>
              <a:t>awaiting the results of </a:t>
            </a:r>
            <a:r>
              <a:rPr lang="en-US" dirty="0" err="1"/>
              <a:t>cosyntropin</a:t>
            </a:r>
            <a:r>
              <a:rPr lang="en-US" dirty="0"/>
              <a:t> testing.</a:t>
            </a:r>
          </a:p>
          <a:p>
            <a:pPr algn="l" rtl="0">
              <a:buNone/>
            </a:pPr>
            <a:r>
              <a:rPr lang="en-US" dirty="0" smtClean="0"/>
              <a:t>   </a:t>
            </a:r>
          </a:p>
          <a:p>
            <a:pPr algn="l" rtl="0">
              <a:buNone/>
            </a:pPr>
            <a:r>
              <a:rPr lang="en-US" dirty="0" smtClean="0"/>
              <a:t>    Diagnosis </a:t>
            </a:r>
            <a:r>
              <a:rPr lang="en-US" dirty="0"/>
              <a:t>of PAI is challenging due to an insidious </a:t>
            </a:r>
            <a:r>
              <a:rPr lang="en-US" dirty="0" smtClean="0"/>
              <a:t>onset of </a:t>
            </a:r>
            <a:r>
              <a:rPr lang="en-US" dirty="0"/>
              <a:t>predominantly nonspecific symptoms over </a:t>
            </a:r>
            <a:r>
              <a:rPr lang="en-US" dirty="0" smtClean="0"/>
              <a:t>months or </a:t>
            </a:r>
            <a:r>
              <a:rPr lang="en-US" dirty="0"/>
              <a:t>years.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53880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Other relatively frequent conditions predisposing patients to PAI include certain autoimmune disorders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type 1 diabetes mellitus, autoimmune gastritis/pernicious anemia, and </a:t>
            </a:r>
            <a:r>
              <a:rPr lang="en-US" dirty="0" err="1" smtClean="0">
                <a:solidFill>
                  <a:srgbClr val="00B0F0"/>
                </a:solidFill>
              </a:rPr>
              <a:t>vitiligo</a:t>
            </a:r>
            <a:r>
              <a:rPr lang="en-US" dirty="0" smtClean="0"/>
              <a:t>) as well as infectious diseases (tuberculosis, HIV, cytomegalovirus, </a:t>
            </a:r>
            <a:r>
              <a:rPr lang="en-US" dirty="0" err="1" smtClean="0"/>
              <a:t>candidiasis</a:t>
            </a:r>
            <a:r>
              <a:rPr lang="en-US" dirty="0" smtClean="0"/>
              <a:t>, </a:t>
            </a:r>
            <a:r>
              <a:rPr lang="en-US" dirty="0" err="1" smtClean="0"/>
              <a:t>histoplasmosis</a:t>
            </a:r>
            <a:r>
              <a:rPr lang="en-US" dirty="0" smtClean="0"/>
              <a:t>)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Adrenal enzyme inhibitors </a:t>
            </a:r>
            <a:r>
              <a:rPr lang="en-US" dirty="0" smtClean="0"/>
              <a:t>(</a:t>
            </a:r>
            <a:r>
              <a:rPr lang="en-US" dirty="0" err="1" smtClean="0"/>
              <a:t>mitotane</a:t>
            </a:r>
            <a:r>
              <a:rPr lang="en-US" dirty="0" smtClean="0"/>
              <a:t>, </a:t>
            </a:r>
            <a:r>
              <a:rPr lang="en-US" dirty="0" err="1" smtClean="0"/>
              <a:t>ketoconazole</a:t>
            </a:r>
            <a:r>
              <a:rPr lang="en-US" dirty="0" smtClean="0"/>
              <a:t>, </a:t>
            </a:r>
            <a:r>
              <a:rPr lang="en-US" dirty="0" err="1" smtClean="0"/>
              <a:t>metyrapone</a:t>
            </a:r>
            <a:r>
              <a:rPr lang="en-US" dirty="0" smtClean="0"/>
              <a:t>, and </a:t>
            </a:r>
            <a:r>
              <a:rPr lang="en-US" dirty="0" err="1" smtClean="0"/>
              <a:t>etomidate</a:t>
            </a:r>
            <a:r>
              <a:rPr lang="en-US" dirty="0" smtClean="0"/>
              <a:t>) are examples of agents that may induce adrenal insufficiency.</a:t>
            </a:r>
            <a:endParaRPr lang="fa-IR" dirty="0" smtClean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53054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  Plasma </a:t>
            </a:r>
            <a:r>
              <a:rPr lang="en-US" dirty="0" err="1"/>
              <a:t>cortisol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80% bound to CBG and 10–15% </a:t>
            </a:r>
            <a:r>
              <a:rPr lang="en-US" dirty="0" smtClean="0">
                <a:solidFill>
                  <a:srgbClr val="00B0F0"/>
                </a:solidFill>
              </a:rPr>
              <a:t>to albumin</a:t>
            </a:r>
            <a:r>
              <a:rPr lang="en-US" dirty="0">
                <a:solidFill>
                  <a:srgbClr val="00B0F0"/>
                </a:solidFill>
              </a:rPr>
              <a:t>,</a:t>
            </a:r>
            <a:r>
              <a:rPr lang="en-US" dirty="0"/>
              <a:t> so disorders that reduce (</a:t>
            </a:r>
            <a:r>
              <a:rPr lang="en-US" dirty="0">
                <a:solidFill>
                  <a:srgbClr val="0070C0"/>
                </a:solidFill>
              </a:rPr>
              <a:t>inflammation, rare </a:t>
            </a:r>
            <a:r>
              <a:rPr lang="en-US" dirty="0" smtClean="0">
                <a:solidFill>
                  <a:srgbClr val="0070C0"/>
                </a:solidFill>
              </a:rPr>
              <a:t>genetic disorders</a:t>
            </a:r>
            <a:r>
              <a:rPr lang="en-US" dirty="0">
                <a:solidFill>
                  <a:srgbClr val="0070C0"/>
                </a:solidFill>
              </a:rPr>
              <a:t>) or increase CBG levels (estrogen, </a:t>
            </a:r>
            <a:r>
              <a:rPr lang="en-US" dirty="0" smtClean="0">
                <a:solidFill>
                  <a:srgbClr val="0070C0"/>
                </a:solidFill>
              </a:rPr>
              <a:t>pregnancy, </a:t>
            </a:r>
            <a:r>
              <a:rPr lang="en-US" dirty="0" err="1" smtClean="0">
                <a:solidFill>
                  <a:srgbClr val="0070C0"/>
                </a:solidFill>
              </a:rPr>
              <a:t>mitotane</a:t>
            </a:r>
            <a:r>
              <a:rPr lang="en-US" dirty="0"/>
              <a:t>) need to be considered in interpretation </a:t>
            </a:r>
            <a:r>
              <a:rPr lang="en-US" dirty="0" smtClean="0"/>
              <a:t>of plasma </a:t>
            </a:r>
            <a:r>
              <a:rPr lang="en-US" dirty="0" err="1"/>
              <a:t>cortisol</a:t>
            </a:r>
            <a:r>
              <a:rPr lang="en-US" dirty="0"/>
              <a:t> levels 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32449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diagnosis of </a:t>
            </a:r>
            <a:r>
              <a:rPr lang="en-US" dirty="0">
                <a:solidFill>
                  <a:srgbClr val="0070C0"/>
                </a:solidFill>
              </a:rPr>
              <a:t>PAI in pregnant </a:t>
            </a:r>
            <a:r>
              <a:rPr lang="en-US" dirty="0"/>
              <a:t>women is </a:t>
            </a:r>
            <a:r>
              <a:rPr lang="en-US" dirty="0" smtClean="0"/>
              <a:t>particularly challenging </a:t>
            </a:r>
            <a:r>
              <a:rPr lang="en-US" dirty="0"/>
              <a:t>due to its extreme</a:t>
            </a:r>
            <a:r>
              <a:rPr lang="en-US" dirty="0">
                <a:solidFill>
                  <a:srgbClr val="0070C0"/>
                </a:solidFill>
              </a:rPr>
              <a:t> rarity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overlapping </a:t>
            </a:r>
            <a:r>
              <a:rPr lang="en-US" dirty="0" smtClean="0"/>
              <a:t>symptoms like </a:t>
            </a:r>
            <a:r>
              <a:rPr lang="en-US" dirty="0"/>
              <a:t>nausea and hypotension as well as </a:t>
            </a:r>
            <a:r>
              <a:rPr lang="en-US" dirty="0" smtClean="0"/>
              <a:t>physiological changes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>
                <a:solidFill>
                  <a:srgbClr val="0070C0"/>
                </a:solidFill>
              </a:rPr>
              <a:t>, increased </a:t>
            </a:r>
            <a:r>
              <a:rPr lang="en-US" dirty="0" err="1">
                <a:solidFill>
                  <a:srgbClr val="0070C0"/>
                </a:solidFill>
              </a:rPr>
              <a:t>cortisol</a:t>
            </a:r>
            <a:r>
              <a:rPr lang="en-US" dirty="0">
                <a:solidFill>
                  <a:srgbClr val="0070C0"/>
                </a:solidFill>
              </a:rPr>
              <a:t> production during </a:t>
            </a:r>
            <a:r>
              <a:rPr lang="en-US" dirty="0" smtClean="0">
                <a:solidFill>
                  <a:srgbClr val="0070C0"/>
                </a:solidFill>
              </a:rPr>
              <a:t>pregnancy;</a:t>
            </a:r>
            <a:r>
              <a:rPr lang="en-US" dirty="0" smtClean="0"/>
              <a:t> and </a:t>
            </a:r>
            <a:r>
              <a:rPr lang="en-US" dirty="0"/>
              <a:t>Recommendation </a:t>
            </a:r>
            <a:r>
              <a:rPr lang="en-US" dirty="0" smtClean="0"/>
              <a:t>, making  the </a:t>
            </a:r>
            <a:r>
              <a:rPr lang="en-US" dirty="0"/>
              <a:t>diagnosis difficult.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addition to a paired sample of </a:t>
            </a:r>
            <a:r>
              <a:rPr lang="en-US" dirty="0" err="1">
                <a:solidFill>
                  <a:srgbClr val="0070C0"/>
                </a:solidFill>
              </a:rPr>
              <a:t>cortisol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and ACTH</a:t>
            </a:r>
            <a:r>
              <a:rPr lang="en-US" dirty="0"/>
              <a:t>, the adrenal reserve is appropriately and safely </a:t>
            </a:r>
            <a:r>
              <a:rPr lang="en-US" dirty="0" smtClean="0"/>
              <a:t>assessed in </a:t>
            </a:r>
            <a:r>
              <a:rPr lang="en-US" dirty="0"/>
              <a:t>pregnancy by </a:t>
            </a:r>
            <a:r>
              <a:rPr lang="en-US" dirty="0" err="1">
                <a:solidFill>
                  <a:srgbClr val="0070C0"/>
                </a:solidFill>
              </a:rPr>
              <a:t>corticotropin</a:t>
            </a:r>
            <a:r>
              <a:rPr lang="en-US" dirty="0">
                <a:solidFill>
                  <a:srgbClr val="0070C0"/>
                </a:solidFill>
              </a:rPr>
              <a:t> stimulation, if </a:t>
            </a:r>
            <a:r>
              <a:rPr lang="en-US" dirty="0" smtClean="0">
                <a:solidFill>
                  <a:srgbClr val="0070C0"/>
                </a:solidFill>
              </a:rPr>
              <a:t>indicated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18161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i="1" dirty="0"/>
              <a:t>Technical remarks on diagnostic recommendations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1</a:t>
            </a:r>
            <a:r>
              <a:rPr lang="en-US" dirty="0"/>
              <a:t>. The </a:t>
            </a:r>
            <a:r>
              <a:rPr lang="en-US" dirty="0">
                <a:solidFill>
                  <a:srgbClr val="0070C0"/>
                </a:solidFill>
              </a:rPr>
              <a:t>range and severity </a:t>
            </a:r>
            <a:r>
              <a:rPr lang="en-US" dirty="0"/>
              <a:t>of PAI symptoms can be </a:t>
            </a:r>
            <a:r>
              <a:rPr lang="en-US" dirty="0" smtClean="0"/>
              <a:t>classified as </a:t>
            </a:r>
            <a:r>
              <a:rPr lang="en-US" dirty="0"/>
              <a:t>indicative of adrenal insufficiency or adrenal </a:t>
            </a:r>
            <a:r>
              <a:rPr lang="en-US" dirty="0" smtClean="0"/>
              <a:t>crisis.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2</a:t>
            </a:r>
            <a:r>
              <a:rPr lang="en-US" dirty="0"/>
              <a:t>. A </a:t>
            </a:r>
            <a:r>
              <a:rPr lang="en-US" dirty="0">
                <a:solidFill>
                  <a:srgbClr val="0070C0"/>
                </a:solidFill>
              </a:rPr>
              <a:t>heightened level of clinical suspicion </a:t>
            </a:r>
            <a:r>
              <a:rPr lang="en-US" dirty="0"/>
              <a:t>of </a:t>
            </a:r>
            <a:r>
              <a:rPr lang="en-US" dirty="0" smtClean="0"/>
              <a:t>adrenal insufficiency </a:t>
            </a:r>
            <a:r>
              <a:rPr lang="en-US" dirty="0"/>
              <a:t>is warranted in patients with </a:t>
            </a:r>
            <a:r>
              <a:rPr lang="en-US" dirty="0" smtClean="0"/>
              <a:t>compatible symptoms </a:t>
            </a:r>
            <a:r>
              <a:rPr lang="en-US" dirty="0"/>
              <a:t>who also have disorders associated with </a:t>
            </a:r>
            <a:r>
              <a:rPr lang="en-US" dirty="0" smtClean="0"/>
              <a:t>the development </a:t>
            </a:r>
            <a:r>
              <a:rPr lang="en-US" dirty="0"/>
              <a:t>of PAI, such as </a:t>
            </a:r>
            <a:r>
              <a:rPr lang="en-US" dirty="0">
                <a:solidFill>
                  <a:srgbClr val="00B0F0"/>
                </a:solidFill>
              </a:rPr>
              <a:t>autoimmune disorders </a:t>
            </a:r>
            <a:r>
              <a:rPr lang="en-US" dirty="0" smtClean="0">
                <a:solidFill>
                  <a:srgbClr val="00B0F0"/>
                </a:solidFill>
              </a:rPr>
              <a:t>or relevant drugs.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2.0 Optimal diagnostic tests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2.1We suggest </a:t>
            </a:r>
            <a:r>
              <a:rPr lang="en-US" dirty="0"/>
              <a:t>the standard dose (</a:t>
            </a:r>
            <a:r>
              <a:rPr lang="en-US" dirty="0" smtClean="0"/>
              <a:t>250 </a:t>
            </a:r>
            <a:r>
              <a:rPr lang="en-US" dirty="0" err="1" smtClean="0">
                <a:latin typeface="Sylfaen"/>
              </a:rPr>
              <a:t>u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r>
              <a:rPr lang="en-US" dirty="0"/>
              <a:t>for adults </a:t>
            </a:r>
            <a:r>
              <a:rPr lang="en-US" dirty="0" smtClean="0"/>
              <a:t>and children ≥2 </a:t>
            </a:r>
            <a:r>
              <a:rPr lang="en-US" dirty="0"/>
              <a:t>y of age, </a:t>
            </a:r>
            <a:r>
              <a:rPr lang="en-US" dirty="0" smtClean="0"/>
              <a:t>15 </a:t>
            </a:r>
            <a:r>
              <a:rPr lang="en-US" dirty="0" err="1" smtClean="0">
                <a:latin typeface="Sylfaen"/>
              </a:rPr>
              <a:t>u</a:t>
            </a:r>
            <a:r>
              <a:rPr lang="en-US" dirty="0" err="1" smtClean="0"/>
              <a:t>g</a:t>
            </a:r>
            <a:r>
              <a:rPr lang="en-US" dirty="0" smtClean="0"/>
              <a:t>/kg </a:t>
            </a:r>
            <a:r>
              <a:rPr lang="en-US" dirty="0"/>
              <a:t>for infants, and </a:t>
            </a:r>
            <a:r>
              <a:rPr lang="en-US" dirty="0" smtClean="0"/>
              <a:t>125 </a:t>
            </a:r>
            <a:r>
              <a:rPr lang="en-US" dirty="0" err="1" smtClean="0">
                <a:latin typeface="Sylfaen"/>
              </a:rPr>
              <a:t>u</a:t>
            </a:r>
            <a:r>
              <a:rPr lang="en-US" dirty="0" err="1" smtClean="0"/>
              <a:t>g</a:t>
            </a:r>
            <a:r>
              <a:rPr lang="en-US" dirty="0" smtClean="0"/>
              <a:t> for children&lt;2 </a:t>
            </a:r>
            <a:r>
              <a:rPr lang="en-US" dirty="0"/>
              <a:t>y of age) iv </a:t>
            </a:r>
            <a:r>
              <a:rPr lang="en-US" dirty="0" err="1"/>
              <a:t>corticotropin</a:t>
            </a:r>
            <a:r>
              <a:rPr lang="en-US" dirty="0"/>
              <a:t> stimulation (30 or </a:t>
            </a:r>
            <a:r>
              <a:rPr lang="en-US" dirty="0" smtClean="0"/>
              <a:t>60 min</a:t>
            </a:r>
            <a:r>
              <a:rPr lang="en-US" dirty="0"/>
              <a:t>) test over other existing diagnostics tests to </a:t>
            </a:r>
            <a:r>
              <a:rPr lang="en-US" dirty="0" smtClean="0"/>
              <a:t>establish the </a:t>
            </a:r>
            <a:r>
              <a:rPr lang="en-US" dirty="0"/>
              <a:t>diagnosis of adrenal insufficiency</a:t>
            </a:r>
            <a:r>
              <a:rPr lang="en-US" dirty="0">
                <a:solidFill>
                  <a:srgbClr val="0070C0"/>
                </a:solidFill>
              </a:rPr>
              <a:t>. Peak </a:t>
            </a:r>
            <a:r>
              <a:rPr lang="en-US" dirty="0" err="1">
                <a:solidFill>
                  <a:srgbClr val="0070C0"/>
                </a:solidFill>
              </a:rPr>
              <a:t>cortisol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levels below </a:t>
            </a:r>
            <a:r>
              <a:rPr lang="en-US" dirty="0">
                <a:solidFill>
                  <a:srgbClr val="0070C0"/>
                </a:solidFill>
              </a:rPr>
              <a:t>500 </a:t>
            </a:r>
            <a:r>
              <a:rPr lang="en-US" dirty="0" err="1">
                <a:solidFill>
                  <a:srgbClr val="0070C0"/>
                </a:solidFill>
              </a:rPr>
              <a:t>nmol</a:t>
            </a:r>
            <a:r>
              <a:rPr lang="en-US" dirty="0">
                <a:solidFill>
                  <a:srgbClr val="0070C0"/>
                </a:solidFill>
              </a:rPr>
              <a:t>/L (</a:t>
            </a:r>
            <a:r>
              <a:rPr lang="en-US" dirty="0" smtClean="0">
                <a:solidFill>
                  <a:srgbClr val="0070C0"/>
                </a:solidFill>
              </a:rPr>
              <a:t>18 </a:t>
            </a:r>
            <a:r>
              <a:rPr lang="en-US" dirty="0" err="1" smtClean="0">
                <a:solidFill>
                  <a:srgbClr val="00B0F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>
                <a:solidFill>
                  <a:srgbClr val="0070C0"/>
                </a:solidFill>
              </a:rPr>
              <a:t>) (assay dependent) at 30 </a:t>
            </a:r>
            <a:r>
              <a:rPr lang="en-US" dirty="0" smtClean="0">
                <a:solidFill>
                  <a:srgbClr val="0070C0"/>
                </a:solidFill>
              </a:rPr>
              <a:t>or 60 </a:t>
            </a:r>
            <a:r>
              <a:rPr lang="en-US" dirty="0">
                <a:solidFill>
                  <a:srgbClr val="0070C0"/>
                </a:solidFill>
              </a:rPr>
              <a:t>minutes indicate adrenal insufficiency. </a:t>
            </a:r>
            <a:r>
              <a:rPr lang="en-US" dirty="0"/>
              <a:t>(2QQEE)</a:t>
            </a:r>
            <a:endParaRPr lang="fa-I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895864"/>
          </a:xfrm>
        </p:spPr>
        <p:txBody>
          <a:bodyPr/>
          <a:lstStyle/>
          <a:p>
            <a:pPr algn="l" rtl="0"/>
            <a:r>
              <a:rPr lang="en-US" dirty="0"/>
              <a:t>2.2 We suggest the </a:t>
            </a:r>
            <a:r>
              <a:rPr lang="en-US" dirty="0">
                <a:solidFill>
                  <a:srgbClr val="00B0F0"/>
                </a:solidFill>
              </a:rPr>
              <a:t>low-dose (1 </a:t>
            </a:r>
            <a:r>
              <a:rPr lang="en-US" dirty="0" err="1" smtClean="0">
                <a:solidFill>
                  <a:srgbClr val="00B0F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00B0F0"/>
                </a:solidFill>
              </a:rPr>
              <a:t>g</a:t>
            </a:r>
            <a:r>
              <a:rPr lang="en-US" dirty="0">
                <a:solidFill>
                  <a:srgbClr val="00B0F0"/>
                </a:solidFill>
              </a:rPr>
              <a:t>) </a:t>
            </a:r>
            <a:r>
              <a:rPr lang="en-US" dirty="0" err="1">
                <a:solidFill>
                  <a:srgbClr val="00B0F0"/>
                </a:solidFill>
              </a:rPr>
              <a:t>corticotropin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/>
              <a:t>test for </a:t>
            </a:r>
            <a:r>
              <a:rPr lang="en-US" dirty="0"/>
              <a:t>diagnosis of PAI only when the substance itself is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short </a:t>
            </a:r>
            <a:r>
              <a:rPr lang="en-US" dirty="0">
                <a:solidFill>
                  <a:srgbClr val="00B0F0"/>
                </a:solidFill>
              </a:rPr>
              <a:t>supply</a:t>
            </a:r>
            <a:r>
              <a:rPr lang="en-US" dirty="0"/>
              <a:t>. (2QQEE)</a:t>
            </a:r>
            <a:endParaRPr lang="fa-I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681550"/>
          </a:xfrm>
        </p:spPr>
        <p:txBody>
          <a:bodyPr/>
          <a:lstStyle/>
          <a:p>
            <a:pPr algn="l" rtl="0"/>
            <a:r>
              <a:rPr lang="en-US" dirty="0" smtClean="0"/>
              <a:t>2.3 If a </a:t>
            </a:r>
            <a:r>
              <a:rPr lang="en-US" dirty="0" err="1" smtClean="0"/>
              <a:t>corticotropin</a:t>
            </a:r>
            <a:r>
              <a:rPr lang="en-US" dirty="0" smtClean="0"/>
              <a:t> stimulation test is </a:t>
            </a:r>
            <a:r>
              <a:rPr lang="en-US" dirty="0" smtClean="0">
                <a:solidFill>
                  <a:srgbClr val="0070C0"/>
                </a:solidFill>
              </a:rPr>
              <a:t>not feasible</a:t>
            </a:r>
            <a:r>
              <a:rPr lang="en-US" dirty="0" smtClean="0"/>
              <a:t>, we suggest using a morning </a:t>
            </a:r>
            <a:r>
              <a:rPr lang="en-US" dirty="0" err="1" smtClean="0"/>
              <a:t>cortisol</a:t>
            </a:r>
            <a:r>
              <a:rPr lang="en-US" dirty="0" smtClean="0">
                <a:solidFill>
                  <a:srgbClr val="0070C0"/>
                </a:solidFill>
              </a:rPr>
              <a:t>&lt; 140 </a:t>
            </a:r>
            <a:r>
              <a:rPr lang="en-US" dirty="0" err="1" smtClean="0">
                <a:solidFill>
                  <a:srgbClr val="0070C0"/>
                </a:solidFill>
              </a:rPr>
              <a:t>nmol</a:t>
            </a:r>
            <a:r>
              <a:rPr lang="en-US" dirty="0" smtClean="0">
                <a:solidFill>
                  <a:srgbClr val="0070C0"/>
                </a:solidFill>
              </a:rPr>
              <a:t>/L (5 </a:t>
            </a:r>
            <a:r>
              <a:rPr lang="en-US" dirty="0" err="1" smtClean="0">
                <a:solidFill>
                  <a:srgbClr val="0070C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 smtClean="0"/>
              <a:t>) in combination with ACTH as a preliminary test suggestive  of adrenal insufficiency (until confirmatory testing with </a:t>
            </a:r>
            <a:r>
              <a:rPr lang="en-US" dirty="0" err="1" smtClean="0"/>
              <a:t>corticotropin</a:t>
            </a:r>
            <a:r>
              <a:rPr lang="en-US" dirty="0" smtClean="0"/>
              <a:t> stimulation is available). (2QEEE)</a:t>
            </a:r>
            <a:endParaRPr lang="fa-I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41180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General Introduction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PAI </a:t>
            </a:r>
            <a:r>
              <a:rPr lang="en-US" dirty="0"/>
              <a:t>is defined by the </a:t>
            </a:r>
            <a:r>
              <a:rPr lang="en-US" dirty="0">
                <a:solidFill>
                  <a:srgbClr val="00B0F0"/>
                </a:solidFill>
              </a:rPr>
              <a:t>inability of the adrenal cortex </a:t>
            </a:r>
            <a:r>
              <a:rPr lang="en-US" dirty="0" smtClean="0"/>
              <a:t>to produce </a:t>
            </a:r>
            <a:r>
              <a:rPr lang="en-US" dirty="0"/>
              <a:t>sufficient amounts of </a:t>
            </a:r>
            <a:r>
              <a:rPr lang="en-US" dirty="0" err="1">
                <a:solidFill>
                  <a:srgbClr val="00B0F0"/>
                </a:solidFill>
              </a:rPr>
              <a:t>glucocorticoids</a:t>
            </a:r>
            <a:r>
              <a:rPr lang="en-US" dirty="0">
                <a:solidFill>
                  <a:srgbClr val="00B0F0"/>
                </a:solidFill>
              </a:rPr>
              <a:t> and/or </a:t>
            </a:r>
            <a:r>
              <a:rPr lang="en-US" dirty="0" err="1" smtClean="0">
                <a:solidFill>
                  <a:srgbClr val="00B0F0"/>
                </a:solidFill>
              </a:rPr>
              <a:t>mineralocorticoids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PAI </a:t>
            </a:r>
            <a:r>
              <a:rPr lang="en-US" dirty="0"/>
              <a:t>is a severe and potentially </a:t>
            </a:r>
            <a:r>
              <a:rPr lang="en-US" dirty="0" smtClean="0">
                <a:solidFill>
                  <a:srgbClr val="00B0F0"/>
                </a:solidFill>
              </a:rPr>
              <a:t>life-threatening </a:t>
            </a:r>
            <a:r>
              <a:rPr lang="en-US" dirty="0" smtClean="0"/>
              <a:t>condition </a:t>
            </a:r>
            <a:r>
              <a:rPr lang="en-US" dirty="0"/>
              <a:t>due to the central role of these </a:t>
            </a:r>
            <a:r>
              <a:rPr lang="en-US" dirty="0" smtClean="0"/>
              <a:t>hormones in </a:t>
            </a:r>
            <a:r>
              <a:rPr lang="en-US" dirty="0">
                <a:solidFill>
                  <a:srgbClr val="00B0F0"/>
                </a:solidFill>
              </a:rPr>
              <a:t>energy, salt, and fluid homeostasis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PAI was first </a:t>
            </a:r>
            <a:r>
              <a:rPr lang="en-US" dirty="0" smtClean="0"/>
              <a:t>described by </a:t>
            </a:r>
            <a:r>
              <a:rPr lang="en-US" dirty="0" smtClean="0">
                <a:solidFill>
                  <a:srgbClr val="00B0F0"/>
                </a:solidFill>
              </a:rPr>
              <a:t>Thomas Addison </a:t>
            </a:r>
            <a:r>
              <a:rPr lang="en-US" dirty="0" smtClean="0"/>
              <a:t>and </a:t>
            </a:r>
            <a:r>
              <a:rPr lang="en-US" dirty="0"/>
              <a:t>is therefore </a:t>
            </a:r>
            <a:r>
              <a:rPr lang="en-US" dirty="0" smtClean="0"/>
              <a:t>commonly termed </a:t>
            </a:r>
            <a:r>
              <a:rPr lang="en-US" dirty="0"/>
              <a:t>Addison’s disease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96730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It should be noted that the choice of what morning </a:t>
            </a:r>
            <a:r>
              <a:rPr lang="en-US" dirty="0" err="1" smtClean="0"/>
              <a:t>cortisol</a:t>
            </a:r>
            <a:r>
              <a:rPr lang="en-US" dirty="0" smtClean="0"/>
              <a:t> concentration to utilize </a:t>
            </a:r>
            <a:r>
              <a:rPr lang="en-US" dirty="0" smtClean="0">
                <a:solidFill>
                  <a:srgbClr val="0070C0"/>
                </a:solidFill>
              </a:rPr>
              <a:t>to rule out </a:t>
            </a:r>
            <a:r>
              <a:rPr lang="en-US" dirty="0" smtClean="0"/>
              <a:t>adrenal insufficiency (100% sensitivity) is controversial, with studies arguing levels from</a:t>
            </a:r>
            <a:r>
              <a:rPr lang="en-US" dirty="0" smtClean="0">
                <a:solidFill>
                  <a:srgbClr val="0070C0"/>
                </a:solidFill>
              </a:rPr>
              <a:t>&gt; 285nmol/L(10.3 </a:t>
            </a:r>
            <a:r>
              <a:rPr lang="en-US" dirty="0" err="1" smtClean="0">
                <a:solidFill>
                  <a:srgbClr val="0070C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 smtClean="0">
                <a:solidFill>
                  <a:srgbClr val="0070C0"/>
                </a:solidFill>
              </a:rPr>
              <a:t>)  to&gt;480nmol/L(17  </a:t>
            </a:r>
            <a:r>
              <a:rPr lang="en-US" dirty="0" err="1" smtClean="0">
                <a:solidFill>
                  <a:srgbClr val="0070C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is no evidence to support the use of random </a:t>
            </a:r>
            <a:r>
              <a:rPr lang="en-US" dirty="0" err="1" smtClean="0"/>
              <a:t>cortisol</a:t>
            </a:r>
            <a:r>
              <a:rPr lang="en-US" dirty="0" smtClean="0"/>
              <a:t> to rule out adrenal insufficiency</a:t>
            </a:r>
            <a:endParaRPr lang="fa-I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967302"/>
          </a:xfrm>
        </p:spPr>
        <p:txBody>
          <a:bodyPr/>
          <a:lstStyle/>
          <a:p>
            <a:pPr algn="l" rtl="0"/>
            <a:r>
              <a:rPr lang="en-US" dirty="0" smtClean="0"/>
              <a:t>2.4 We recommend measurement of </a:t>
            </a:r>
            <a:r>
              <a:rPr lang="en-US" dirty="0" smtClean="0">
                <a:solidFill>
                  <a:srgbClr val="0070C0"/>
                </a:solidFill>
              </a:rPr>
              <a:t>plasma ACTH to establish PAI. </a:t>
            </a:r>
            <a:r>
              <a:rPr lang="en-US" dirty="0" smtClean="0"/>
              <a:t>The sample can be obtained at the same time as the </a:t>
            </a:r>
            <a:r>
              <a:rPr lang="en-US" dirty="0" smtClean="0">
                <a:solidFill>
                  <a:srgbClr val="0070C0"/>
                </a:solidFill>
              </a:rPr>
              <a:t>baseline sample in the </a:t>
            </a:r>
            <a:r>
              <a:rPr lang="en-US" dirty="0" err="1" smtClean="0">
                <a:solidFill>
                  <a:srgbClr val="0070C0"/>
                </a:solidFill>
              </a:rPr>
              <a:t>corticotropin</a:t>
            </a:r>
            <a:r>
              <a:rPr lang="en-US" dirty="0" smtClean="0">
                <a:solidFill>
                  <a:srgbClr val="0070C0"/>
                </a:solidFill>
              </a:rPr>
              <a:t> test or paired with the morning </a:t>
            </a:r>
            <a:r>
              <a:rPr lang="en-US" dirty="0" err="1" smtClean="0">
                <a:solidFill>
                  <a:srgbClr val="0070C0"/>
                </a:solidFill>
              </a:rPr>
              <a:t>cortisol</a:t>
            </a:r>
            <a:r>
              <a:rPr lang="en-US" dirty="0" smtClean="0">
                <a:solidFill>
                  <a:srgbClr val="0070C0"/>
                </a:solidFill>
              </a:rPr>
              <a:t> sample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patients with </a:t>
            </a:r>
            <a:r>
              <a:rPr lang="en-US" dirty="0" smtClean="0">
                <a:solidFill>
                  <a:srgbClr val="7030A0"/>
                </a:solidFill>
              </a:rPr>
              <a:t>confirmed </a:t>
            </a:r>
            <a:r>
              <a:rPr lang="en-US" dirty="0" err="1" smtClean="0">
                <a:solidFill>
                  <a:srgbClr val="7030A0"/>
                </a:solidFill>
              </a:rPr>
              <a:t>cortisol</a:t>
            </a:r>
            <a:r>
              <a:rPr lang="en-US" dirty="0" smtClean="0">
                <a:solidFill>
                  <a:srgbClr val="7030A0"/>
                </a:solidFill>
              </a:rPr>
              <a:t> deficiency, </a:t>
            </a:r>
            <a:r>
              <a:rPr lang="en-US" dirty="0" smtClean="0"/>
              <a:t>a plasma </a:t>
            </a:r>
            <a:r>
              <a:rPr lang="en-US" dirty="0" smtClean="0">
                <a:solidFill>
                  <a:srgbClr val="7030A0"/>
                </a:solidFill>
              </a:rPr>
              <a:t>ACTH &gt;2-fold the upper limit </a:t>
            </a:r>
            <a:r>
              <a:rPr lang="en-US" dirty="0" smtClean="0"/>
              <a:t>of the reference range is </a:t>
            </a:r>
            <a:r>
              <a:rPr lang="en-US" dirty="0" smtClean="0">
                <a:solidFill>
                  <a:srgbClr val="7030A0"/>
                </a:solidFill>
              </a:rPr>
              <a:t>consistent with PAI</a:t>
            </a:r>
            <a:r>
              <a:rPr lang="en-US" dirty="0" smtClean="0"/>
              <a:t>. (1QQQE)</a:t>
            </a:r>
            <a:endParaRPr lang="fa-I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32449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plasma ACTH concentration </a:t>
            </a:r>
            <a:r>
              <a:rPr lang="en-US" dirty="0" smtClean="0">
                <a:solidFill>
                  <a:srgbClr val="00B0F0"/>
                </a:solidFill>
              </a:rPr>
              <a:t>exceeding 300 </a:t>
            </a:r>
            <a:r>
              <a:rPr lang="en-US" dirty="0" err="1" smtClean="0">
                <a:solidFill>
                  <a:srgbClr val="00B0F0"/>
                </a:solidFill>
              </a:rPr>
              <a:t>ng</a:t>
            </a:r>
            <a:r>
              <a:rPr lang="en-US" dirty="0" smtClean="0">
                <a:solidFill>
                  <a:srgbClr val="00B0F0"/>
                </a:solidFill>
              </a:rPr>
              <a:t>/L </a:t>
            </a:r>
            <a:r>
              <a:rPr lang="en-US" dirty="0" smtClean="0"/>
              <a:t>(66 </a:t>
            </a:r>
            <a:r>
              <a:rPr lang="en-US" dirty="0" err="1" smtClean="0"/>
              <a:t>pmol</a:t>
            </a:r>
            <a:r>
              <a:rPr lang="en-US" dirty="0" smtClean="0"/>
              <a:t>/L) provides </a:t>
            </a:r>
            <a:r>
              <a:rPr lang="en-US" dirty="0" smtClean="0">
                <a:solidFill>
                  <a:srgbClr val="00B0F0"/>
                </a:solidFill>
              </a:rPr>
              <a:t>maximum stimulation of </a:t>
            </a:r>
            <a:r>
              <a:rPr lang="en-US" dirty="0" err="1" smtClean="0">
                <a:solidFill>
                  <a:srgbClr val="00B0F0"/>
                </a:solidFill>
              </a:rPr>
              <a:t>glucocorticoid</a:t>
            </a:r>
            <a:r>
              <a:rPr lang="en-US" dirty="0" smtClean="0">
                <a:solidFill>
                  <a:srgbClr val="00B0F0"/>
                </a:solidFill>
              </a:rPr>
              <a:t> synthesis </a:t>
            </a:r>
            <a:r>
              <a:rPr lang="en-US" dirty="0" smtClean="0"/>
              <a:t>and accordingly, a low </a:t>
            </a:r>
            <a:r>
              <a:rPr lang="en-US" dirty="0" err="1" smtClean="0"/>
              <a:t>cortisol</a:t>
            </a:r>
            <a:r>
              <a:rPr lang="en-US" dirty="0" smtClean="0"/>
              <a:t> concentration &lt;140 </a:t>
            </a:r>
            <a:r>
              <a:rPr lang="en-US" dirty="0" err="1" smtClean="0"/>
              <a:t>nmol</a:t>
            </a:r>
            <a:r>
              <a:rPr lang="en-US" dirty="0" smtClean="0"/>
              <a:t>/L [&lt;5</a:t>
            </a:r>
            <a:r>
              <a:rPr lang="en-US" dirty="0" smtClean="0">
                <a:latin typeface="Sylfaen"/>
              </a:rPr>
              <a:t>u</a:t>
            </a:r>
            <a:r>
              <a:rPr lang="en-US" dirty="0" smtClean="0"/>
              <a:t> g/</a:t>
            </a:r>
            <a:r>
              <a:rPr lang="en-US" dirty="0" err="1" smtClean="0"/>
              <a:t>dL</a:t>
            </a:r>
            <a:r>
              <a:rPr lang="en-US" dirty="0" smtClean="0"/>
              <a:t>]) found in combination with an elevated concentration of ACTH indicates the inability of the adrenal cortex to respond to ACTH stimulation and is highly predictive for PAI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An elevated ACTH concentration in the presence of a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 in the normal range can be the </a:t>
            </a:r>
            <a:r>
              <a:rPr lang="en-US" dirty="0" smtClean="0">
                <a:solidFill>
                  <a:srgbClr val="002060"/>
                </a:solidFill>
              </a:rPr>
              <a:t>first sign </a:t>
            </a:r>
            <a:r>
              <a:rPr lang="en-US" dirty="0" smtClean="0">
                <a:solidFill>
                  <a:srgbClr val="00B0F0"/>
                </a:solidFill>
              </a:rPr>
              <a:t>of early-stage PAI.,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538674"/>
          </a:xfrm>
        </p:spPr>
        <p:txBody>
          <a:bodyPr/>
          <a:lstStyle/>
          <a:p>
            <a:pPr algn="l" rtl="0"/>
            <a:r>
              <a:rPr lang="en-US" dirty="0" smtClean="0"/>
              <a:t>2.5 We recommend the simultaneous measurement of </a:t>
            </a:r>
            <a:r>
              <a:rPr lang="en-US" dirty="0" smtClean="0">
                <a:solidFill>
                  <a:srgbClr val="00B0F0"/>
                </a:solidFill>
              </a:rPr>
              <a:t>plasma </a:t>
            </a:r>
            <a:r>
              <a:rPr lang="en-US" dirty="0" err="1" smtClean="0">
                <a:solidFill>
                  <a:srgbClr val="00B0F0"/>
                </a:solidFill>
              </a:rPr>
              <a:t>renin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aldosterone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in PAI to determine the presence of </a:t>
            </a:r>
            <a:r>
              <a:rPr lang="en-US" dirty="0" err="1" smtClean="0">
                <a:solidFill>
                  <a:srgbClr val="00B0F0"/>
                </a:solidFill>
              </a:rPr>
              <a:t>mineralocorticoid</a:t>
            </a:r>
            <a:r>
              <a:rPr lang="en-US" dirty="0" smtClean="0">
                <a:solidFill>
                  <a:srgbClr val="00B0F0"/>
                </a:solidFill>
              </a:rPr>
              <a:t> deficiency</a:t>
            </a:r>
            <a:r>
              <a:rPr lang="en-US" dirty="0" smtClean="0"/>
              <a:t>. (1QQQE)</a:t>
            </a:r>
            <a:endParaRPr lang="fa-I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Determination of </a:t>
            </a:r>
            <a:r>
              <a:rPr lang="en-US" dirty="0" err="1" smtClean="0"/>
              <a:t>renin</a:t>
            </a:r>
            <a:r>
              <a:rPr lang="en-US" dirty="0" smtClean="0"/>
              <a:t> and </a:t>
            </a:r>
            <a:r>
              <a:rPr lang="en-US" dirty="0" err="1" smtClean="0"/>
              <a:t>aldosterone</a:t>
            </a:r>
            <a:r>
              <a:rPr lang="en-US" dirty="0" smtClean="0"/>
              <a:t> can be of diagnostic value because in the </a:t>
            </a:r>
            <a:r>
              <a:rPr lang="en-US" dirty="0" smtClean="0">
                <a:solidFill>
                  <a:srgbClr val="00B0F0"/>
                </a:solidFill>
              </a:rPr>
              <a:t>early phase of evolving PAI</a:t>
            </a:r>
            <a:r>
              <a:rPr lang="en-US" dirty="0" smtClean="0"/>
              <a:t>, </a:t>
            </a:r>
            <a:r>
              <a:rPr lang="en-US" dirty="0" err="1" smtClean="0"/>
              <a:t>mineralocorticoid</a:t>
            </a:r>
            <a:r>
              <a:rPr lang="en-US" dirty="0" smtClean="0"/>
              <a:t> deficiency may predominate and may be </a:t>
            </a:r>
            <a:r>
              <a:rPr lang="en-US" dirty="0" smtClean="0">
                <a:solidFill>
                  <a:srgbClr val="00B0F0"/>
                </a:solidFill>
              </a:rPr>
              <a:t>the only sign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Thus, an </a:t>
            </a:r>
            <a:r>
              <a:rPr lang="en-US" dirty="0" smtClean="0">
                <a:solidFill>
                  <a:srgbClr val="7030A0"/>
                </a:solidFill>
              </a:rPr>
              <a:t>elevated plasma </a:t>
            </a:r>
            <a:r>
              <a:rPr lang="en-US" dirty="0" err="1" smtClean="0">
                <a:solidFill>
                  <a:srgbClr val="7030A0"/>
                </a:solidFill>
              </a:rPr>
              <a:t>renin</a:t>
            </a:r>
            <a:r>
              <a:rPr lang="en-US" dirty="0" smtClean="0">
                <a:solidFill>
                  <a:srgbClr val="7030A0"/>
                </a:solidFill>
              </a:rPr>
              <a:t> activity or concentration in combination with an (inappropriately) normal or low serum </a:t>
            </a:r>
            <a:r>
              <a:rPr lang="en-US" dirty="0" err="1" smtClean="0">
                <a:solidFill>
                  <a:srgbClr val="7030A0"/>
                </a:solidFill>
              </a:rPr>
              <a:t>aldosterone</a:t>
            </a:r>
            <a:r>
              <a:rPr lang="en-US" dirty="0" smtClean="0">
                <a:solidFill>
                  <a:srgbClr val="7030A0"/>
                </a:solidFill>
              </a:rPr>
              <a:t> concentration is suggestive of PAI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1017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 Both </a:t>
            </a:r>
            <a:r>
              <a:rPr lang="en-US" dirty="0" err="1" smtClean="0"/>
              <a:t>renin</a:t>
            </a:r>
            <a:r>
              <a:rPr lang="en-US" dirty="0" smtClean="0"/>
              <a:t> and </a:t>
            </a:r>
            <a:r>
              <a:rPr lang="en-US" dirty="0" err="1" smtClean="0"/>
              <a:t>aldosterone</a:t>
            </a:r>
            <a:r>
              <a:rPr lang="en-US" dirty="0" smtClean="0"/>
              <a:t> measurements have a number of important </a:t>
            </a:r>
            <a:r>
              <a:rPr lang="en-US" dirty="0" smtClean="0">
                <a:solidFill>
                  <a:srgbClr val="00B0F0"/>
                </a:solidFill>
              </a:rPr>
              <a:t>challenges</a:t>
            </a:r>
            <a:r>
              <a:rPr lang="en-US" dirty="0" smtClean="0"/>
              <a:t> from the laboratory perspective and should be </a:t>
            </a:r>
            <a:r>
              <a:rPr lang="en-US" dirty="0" smtClean="0">
                <a:solidFill>
                  <a:srgbClr val="7030A0"/>
                </a:solidFill>
              </a:rPr>
              <a:t>interpreted based on the reference intervals provided on the report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However, in some cases of PAI, </a:t>
            </a:r>
            <a:r>
              <a:rPr lang="en-US" dirty="0" err="1" smtClean="0"/>
              <a:t>eg</a:t>
            </a:r>
            <a:r>
              <a:rPr lang="en-US" dirty="0" smtClean="0">
                <a:solidFill>
                  <a:srgbClr val="00B0F0"/>
                </a:solidFill>
              </a:rPr>
              <a:t>, in familial </a:t>
            </a:r>
            <a:r>
              <a:rPr lang="en-US" dirty="0" err="1" smtClean="0">
                <a:solidFill>
                  <a:srgbClr val="00B0F0"/>
                </a:solidFill>
              </a:rPr>
              <a:t>glucocorticoid</a:t>
            </a:r>
            <a:r>
              <a:rPr lang="en-US" dirty="0" smtClean="0">
                <a:solidFill>
                  <a:srgbClr val="00B0F0"/>
                </a:solidFill>
              </a:rPr>
              <a:t> deficiency or patients with milder mutations causing CAH</a:t>
            </a:r>
            <a:r>
              <a:rPr lang="en-US" dirty="0" smtClean="0"/>
              <a:t>, adrenal </a:t>
            </a:r>
            <a:r>
              <a:rPr lang="en-US" dirty="0" err="1" smtClean="0"/>
              <a:t>mineralocorticoid</a:t>
            </a:r>
            <a:r>
              <a:rPr lang="en-US" dirty="0" smtClean="0"/>
              <a:t> production may </a:t>
            </a:r>
            <a:r>
              <a:rPr lang="en-US" dirty="0" smtClean="0">
                <a:solidFill>
                  <a:srgbClr val="00B0F0"/>
                </a:solidFill>
              </a:rPr>
              <a:t>not be compromised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58204" cy="3824294"/>
          </a:xfrm>
        </p:spPr>
        <p:txBody>
          <a:bodyPr/>
          <a:lstStyle/>
          <a:p>
            <a:pPr algn="l" rtl="0"/>
            <a:r>
              <a:rPr lang="en-US" dirty="0" smtClean="0"/>
              <a:t>2.6 We suggest that the </a:t>
            </a:r>
            <a:r>
              <a:rPr lang="en-US" dirty="0" smtClean="0">
                <a:solidFill>
                  <a:srgbClr val="00B0F0"/>
                </a:solidFill>
              </a:rPr>
              <a:t>etiology of PAI </a:t>
            </a:r>
            <a:r>
              <a:rPr lang="en-US" dirty="0" smtClean="0"/>
              <a:t>should be determined in all patients with confirmed disease</a:t>
            </a:r>
            <a:endParaRPr lang="fa-I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32449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Autoimmune </a:t>
            </a:r>
            <a:r>
              <a:rPr lang="en-US" dirty="0" err="1" smtClean="0">
                <a:solidFill>
                  <a:srgbClr val="00B0F0"/>
                </a:solidFill>
              </a:rPr>
              <a:t>adrenalitis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is the most common cause, accounting for the vast majority of adult cases, and screening for specific </a:t>
            </a:r>
            <a:r>
              <a:rPr lang="en-US" dirty="0" err="1" smtClean="0">
                <a:solidFill>
                  <a:srgbClr val="00B0F0"/>
                </a:solidFill>
              </a:rPr>
              <a:t>autoantibodies</a:t>
            </a:r>
            <a:r>
              <a:rPr lang="en-US" dirty="0" smtClean="0">
                <a:solidFill>
                  <a:srgbClr val="00B0F0"/>
                </a:solidFill>
              </a:rPr>
              <a:t> against CYP21A2 </a:t>
            </a:r>
            <a:r>
              <a:rPr lang="en-US" dirty="0" smtClean="0"/>
              <a:t>and for other associated autoimmune diseases is important, keeping in mind that the laboratory tests for the </a:t>
            </a:r>
            <a:r>
              <a:rPr lang="en-US" dirty="0" err="1" smtClean="0"/>
              <a:t>autoantibodies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B0F0"/>
                </a:solidFill>
              </a:rPr>
              <a:t>not standardized </a:t>
            </a:r>
            <a:r>
              <a:rPr lang="en-US" dirty="0" smtClean="0"/>
              <a:t>and are subject to wide between-method variation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Following </a:t>
            </a:r>
            <a:r>
              <a:rPr lang="en-US" dirty="0" smtClean="0">
                <a:solidFill>
                  <a:srgbClr val="00B0F0"/>
                </a:solidFill>
              </a:rPr>
              <a:t>CYP21A2 autoantibody-</a:t>
            </a:r>
            <a:r>
              <a:rPr lang="en-US" dirty="0" smtClean="0"/>
              <a:t>positive individuals revealed that about </a:t>
            </a:r>
            <a:r>
              <a:rPr lang="en-US" dirty="0" smtClean="0">
                <a:solidFill>
                  <a:srgbClr val="00B0F0"/>
                </a:solidFill>
              </a:rPr>
              <a:t>30% progressed to overt PAI during a 5-year follow-up 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43914" cy="517493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children</a:t>
            </a:r>
            <a:r>
              <a:rPr lang="en-US" dirty="0" smtClean="0"/>
              <a:t> with autoimmune PAI, autoimmune </a:t>
            </a:r>
            <a:r>
              <a:rPr lang="en-US" dirty="0" err="1" smtClean="0"/>
              <a:t>polyendocrine</a:t>
            </a:r>
            <a:r>
              <a:rPr lang="en-US" dirty="0" smtClean="0"/>
              <a:t> syndrome </a:t>
            </a:r>
            <a:r>
              <a:rPr lang="en-US" dirty="0" smtClean="0">
                <a:solidFill>
                  <a:srgbClr val="00B0F0"/>
                </a:solidFill>
              </a:rPr>
              <a:t>(APS)-1 </a:t>
            </a:r>
            <a:r>
              <a:rPr lang="en-US" dirty="0" smtClean="0"/>
              <a:t>should be considered with evaluation for </a:t>
            </a:r>
            <a:r>
              <a:rPr lang="en-US" dirty="0" err="1" smtClean="0">
                <a:solidFill>
                  <a:srgbClr val="00B0F0"/>
                </a:solidFill>
              </a:rPr>
              <a:t>hypoparathyroidism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mucocutaneous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candidiasis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and measurement of </a:t>
            </a:r>
            <a:r>
              <a:rPr lang="en-US" dirty="0" smtClean="0">
                <a:solidFill>
                  <a:srgbClr val="00B050"/>
                </a:solidFill>
              </a:rPr>
              <a:t>antibodies to interferon </a:t>
            </a:r>
            <a:r>
              <a:rPr lang="en-US" dirty="0" smtClean="0">
                <a:solidFill>
                  <a:srgbClr val="00B050"/>
                </a:solidFill>
                <a:latin typeface="Sylfaen"/>
              </a:rPr>
              <a:t>ẁ </a:t>
            </a:r>
            <a:r>
              <a:rPr lang="en-US" dirty="0" smtClean="0">
                <a:solidFill>
                  <a:srgbClr val="00B050"/>
                </a:solidFill>
              </a:rPr>
              <a:t>or </a:t>
            </a:r>
            <a:r>
              <a:rPr lang="el-GR" dirty="0" smtClean="0">
                <a:solidFill>
                  <a:srgbClr val="00B050"/>
                </a:solidFill>
                <a:latin typeface="Sylfaen"/>
              </a:rPr>
              <a:t>α</a:t>
            </a:r>
            <a:r>
              <a:rPr lang="en-US" dirty="0" smtClean="0">
                <a:solidFill>
                  <a:srgbClr val="00B050"/>
                </a:solidFill>
              </a:rPr>
              <a:t>  that have a high diagnostic sensitivity and specificity 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Young males and males without </a:t>
            </a:r>
            <a:r>
              <a:rPr lang="en-US" dirty="0" err="1" smtClean="0">
                <a:solidFill>
                  <a:srgbClr val="00B0F0"/>
                </a:solidFill>
              </a:rPr>
              <a:t>autoantibodies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should be screened for </a:t>
            </a:r>
            <a:r>
              <a:rPr lang="en-US" dirty="0" err="1" smtClean="0"/>
              <a:t>adrenoleukodystrophy</a:t>
            </a:r>
            <a:r>
              <a:rPr lang="en-US" dirty="0" smtClean="0"/>
              <a:t> by measuring </a:t>
            </a:r>
            <a:r>
              <a:rPr lang="en-US" dirty="0" smtClean="0">
                <a:solidFill>
                  <a:srgbClr val="00B0F0"/>
                </a:solidFill>
              </a:rPr>
              <a:t>very-long chain fatty acids 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50"/>
                </a:solidFill>
              </a:rPr>
              <a:t>Adrenal insufficiency may be the </a:t>
            </a:r>
            <a:r>
              <a:rPr lang="en-US" dirty="0" smtClean="0">
                <a:solidFill>
                  <a:srgbClr val="002060"/>
                </a:solidFill>
              </a:rPr>
              <a:t>only presenting </a:t>
            </a:r>
            <a:r>
              <a:rPr lang="en-US" dirty="0" smtClean="0">
                <a:solidFill>
                  <a:srgbClr val="00B050"/>
                </a:solidFill>
              </a:rPr>
              <a:t>sign of </a:t>
            </a:r>
            <a:r>
              <a:rPr lang="en-US" dirty="0" err="1" smtClean="0">
                <a:solidFill>
                  <a:srgbClr val="00B050"/>
                </a:solidFill>
              </a:rPr>
              <a:t>adrenoleukodystrophy</a:t>
            </a:r>
            <a:r>
              <a:rPr lang="en-US" dirty="0" smtClean="0">
                <a:solidFill>
                  <a:srgbClr val="00B050"/>
                </a:solidFill>
              </a:rPr>
              <a:t>, which most often occurs in boys between </a:t>
            </a:r>
            <a:r>
              <a:rPr lang="en-US" dirty="0" smtClean="0">
                <a:solidFill>
                  <a:srgbClr val="002060"/>
                </a:solidFill>
              </a:rPr>
              <a:t>2 and 10 years </a:t>
            </a:r>
            <a:r>
              <a:rPr lang="en-US" dirty="0" smtClean="0">
                <a:solidFill>
                  <a:srgbClr val="00B050"/>
                </a:solidFill>
              </a:rPr>
              <a:t>of age</a:t>
            </a:r>
            <a:endParaRPr lang="fa-I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1816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. In CYP21A2 autoantibody-negative individuals with PAI of unknown </a:t>
            </a:r>
            <a:r>
              <a:rPr lang="en-US" dirty="0" err="1" smtClean="0"/>
              <a:t>etiology,we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suggest a computer tomography (CT) scan of the adrenals to identify infectious diseases like tuberculosis and tumors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CT scanning for these conditions is generally not specific for the infiltrative disorder, </a:t>
            </a:r>
            <a:r>
              <a:rPr lang="en-US" dirty="0" smtClean="0">
                <a:solidFill>
                  <a:srgbClr val="00B0F0"/>
                </a:solidFill>
              </a:rPr>
              <a:t>and not all patients with infiltrative adrenal conditions such as tuberculosis causing PAI have enlarged adrenals.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Genetic diseases </a:t>
            </a:r>
            <a:r>
              <a:rPr lang="en-US" dirty="0" smtClean="0"/>
              <a:t>in which </a:t>
            </a:r>
            <a:r>
              <a:rPr lang="en-US" dirty="0" smtClean="0">
                <a:solidFill>
                  <a:srgbClr val="00B0F0"/>
                </a:solidFill>
              </a:rPr>
              <a:t>ACTH is chronically elevated </a:t>
            </a:r>
            <a:r>
              <a:rPr lang="en-US" dirty="0" smtClean="0"/>
              <a:t>result in bilateral adrenal </a:t>
            </a:r>
            <a:r>
              <a:rPr lang="en-US" dirty="0" smtClean="0">
                <a:solidFill>
                  <a:srgbClr val="00B050"/>
                </a:solidFill>
              </a:rPr>
              <a:t>enlargement</a:t>
            </a:r>
            <a:r>
              <a:rPr lang="en-US" dirty="0" smtClean="0"/>
              <a:t> and should be considered in select cases.</a:t>
            </a:r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11017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 deficiency </a:t>
            </a:r>
            <a:r>
              <a:rPr lang="en-US" dirty="0" smtClean="0"/>
              <a:t>results in a decrease in feedback to the hypothalamic-pituitary axis and subsequent enhanced stimulation of the adrenal cortex by </a:t>
            </a:r>
            <a:r>
              <a:rPr lang="en-US" dirty="0" smtClean="0">
                <a:solidFill>
                  <a:srgbClr val="00B0F0"/>
                </a:solidFill>
              </a:rPr>
              <a:t>elevated levels of plasma ACTH.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Consequent to disruption of adrenal </a:t>
            </a:r>
            <a:r>
              <a:rPr lang="en-US" dirty="0" err="1" smtClean="0"/>
              <a:t>mineralocorticoid</a:t>
            </a:r>
            <a:r>
              <a:rPr lang="en-US" dirty="0" smtClean="0"/>
              <a:t> synthesis, </a:t>
            </a:r>
            <a:r>
              <a:rPr lang="en-US" dirty="0" err="1" smtClean="0">
                <a:solidFill>
                  <a:srgbClr val="00B0F0"/>
                </a:solidFill>
              </a:rPr>
              <a:t>renin</a:t>
            </a:r>
            <a:r>
              <a:rPr lang="en-US" dirty="0" smtClean="0">
                <a:solidFill>
                  <a:srgbClr val="00B0F0"/>
                </a:solidFill>
              </a:rPr>
              <a:t> release by the </a:t>
            </a:r>
            <a:r>
              <a:rPr lang="en-US" dirty="0" err="1" smtClean="0">
                <a:solidFill>
                  <a:srgbClr val="00B0F0"/>
                </a:solidFill>
              </a:rPr>
              <a:t>juxtaglomerular</a:t>
            </a:r>
            <a:r>
              <a:rPr lang="en-US" dirty="0" smtClean="0">
                <a:solidFill>
                  <a:srgbClr val="00B0F0"/>
                </a:solidFill>
              </a:rPr>
              <a:t> cells of the kidneys increases</a:t>
            </a:r>
            <a:r>
              <a:rPr lang="en-US" dirty="0" smtClean="0"/>
              <a:t>. This is of clinical, diagnostic, and therapeutic relevance because PAI needs to be distinguished from </a:t>
            </a:r>
            <a:r>
              <a:rPr lang="en-US" dirty="0" smtClean="0">
                <a:solidFill>
                  <a:srgbClr val="00B0F0"/>
                </a:solidFill>
              </a:rPr>
              <a:t>secondary</a:t>
            </a:r>
            <a:r>
              <a:rPr lang="en-US" dirty="0" smtClean="0"/>
              <a:t> </a:t>
            </a:r>
            <a:r>
              <a:rPr lang="en-US" dirty="0" err="1" smtClean="0"/>
              <a:t>adrenocortical</a:t>
            </a:r>
            <a:r>
              <a:rPr lang="en-US" dirty="0" smtClean="0"/>
              <a:t> insufficiency due to insufficient production of ACTH and </a:t>
            </a:r>
            <a:r>
              <a:rPr lang="en-US" dirty="0" smtClean="0">
                <a:solidFill>
                  <a:srgbClr val="00B0F0"/>
                </a:solidFill>
              </a:rPr>
              <a:t>without impact on the </a:t>
            </a:r>
            <a:r>
              <a:rPr lang="en-US" dirty="0" err="1" smtClean="0">
                <a:solidFill>
                  <a:srgbClr val="00B0F0"/>
                </a:solidFill>
              </a:rPr>
              <a:t>reninangiotensin</a:t>
            </a: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 err="1" smtClean="0">
                <a:solidFill>
                  <a:srgbClr val="00B0F0"/>
                </a:solidFill>
              </a:rPr>
              <a:t>aldosterone</a:t>
            </a:r>
            <a:r>
              <a:rPr lang="en-US" dirty="0" smtClean="0">
                <a:solidFill>
                  <a:srgbClr val="00B0F0"/>
                </a:solidFill>
              </a:rPr>
              <a:t> system</a:t>
            </a:r>
            <a:endParaRPr lang="fa-IR" dirty="0" smtClean="0">
              <a:solidFill>
                <a:srgbClr val="00B0F0"/>
              </a:solidFill>
            </a:endParaRPr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58204" cy="51816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 variety of </a:t>
            </a:r>
            <a:r>
              <a:rPr lang="en-US" dirty="0" smtClean="0">
                <a:solidFill>
                  <a:srgbClr val="00B0F0"/>
                </a:solidFill>
              </a:rPr>
              <a:t>rare conditions </a:t>
            </a:r>
            <a:r>
              <a:rPr lang="en-US" dirty="0" smtClean="0"/>
              <a:t>may require additional diagnostic measures like </a:t>
            </a:r>
            <a:r>
              <a:rPr lang="en-US" dirty="0" smtClean="0">
                <a:solidFill>
                  <a:srgbClr val="00B0F0"/>
                </a:solidFill>
              </a:rPr>
              <a:t>serological or microbiological </a:t>
            </a:r>
            <a:r>
              <a:rPr lang="en-US" dirty="0" smtClean="0"/>
              <a:t>testing 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 </a:t>
            </a:r>
            <a:r>
              <a:rPr lang="en-US" dirty="0" smtClean="0">
                <a:solidFill>
                  <a:srgbClr val="00B050"/>
                </a:solidFill>
              </a:rPr>
              <a:t>non autoimmune </a:t>
            </a:r>
            <a:r>
              <a:rPr lang="en-US" dirty="0" smtClean="0"/>
              <a:t>cases of PAI are more frequently seen among </a:t>
            </a:r>
            <a:r>
              <a:rPr lang="en-US" dirty="0" smtClean="0">
                <a:solidFill>
                  <a:srgbClr val="00B050"/>
                </a:solidFill>
              </a:rPr>
              <a:t>children and the elderly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CAH due to 21-hydroxylase deficiency </a:t>
            </a:r>
            <a:r>
              <a:rPr lang="en-US" dirty="0" smtClean="0"/>
              <a:t>is the most common cause of adrenal insufficiency </a:t>
            </a:r>
            <a:r>
              <a:rPr lang="en-US" dirty="0" smtClean="0">
                <a:solidFill>
                  <a:srgbClr val="00B0F0"/>
                </a:solidFill>
              </a:rPr>
              <a:t>in infancy 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28596" y="928670"/>
            <a:ext cx="82296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00034" y="928670"/>
            <a:ext cx="84725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00034" y="928670"/>
            <a:ext cx="8229600" cy="53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/>
          <a:lstStyle/>
          <a:p>
            <a:pPr algn="l" rtl="0"/>
            <a:r>
              <a:rPr lang="en-US" b="1" dirty="0" smtClean="0"/>
              <a:t>3.0 Treatment of primary adrenal insufficiency in adults </a:t>
            </a:r>
          </a:p>
          <a:p>
            <a:pPr algn="l" rtl="0"/>
            <a:r>
              <a:rPr lang="en-US" b="1" i="1" dirty="0" err="1" smtClean="0"/>
              <a:t>Glucocorticoid</a:t>
            </a:r>
            <a:r>
              <a:rPr lang="en-US" b="1" i="1" dirty="0" smtClean="0"/>
              <a:t> replacement regimen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3.1 We recommend </a:t>
            </a:r>
            <a:r>
              <a:rPr lang="en-US" dirty="0" err="1" smtClean="0"/>
              <a:t>glucocorticoid</a:t>
            </a:r>
            <a:r>
              <a:rPr lang="en-US" dirty="0" smtClean="0"/>
              <a:t> therapy in all patients with confirmed PAI. (1QQQQ)</a:t>
            </a:r>
            <a:endParaRPr lang="fa-I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25305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3.2 We suggest using </a:t>
            </a:r>
            <a:r>
              <a:rPr lang="en-US" dirty="0" smtClean="0">
                <a:solidFill>
                  <a:srgbClr val="00B0F0"/>
                </a:solidFill>
              </a:rPr>
              <a:t>hydrocortisone </a:t>
            </a:r>
            <a:r>
              <a:rPr lang="en-US" dirty="0" smtClean="0"/>
              <a:t>(15–25 mg) or </a:t>
            </a:r>
            <a:r>
              <a:rPr lang="en-US" dirty="0" smtClean="0">
                <a:solidFill>
                  <a:srgbClr val="00B0F0"/>
                </a:solidFill>
              </a:rPr>
              <a:t>cortisone acetate </a:t>
            </a:r>
            <a:r>
              <a:rPr lang="en-US" dirty="0" smtClean="0"/>
              <a:t>(20–35 mg) in </a:t>
            </a:r>
            <a:r>
              <a:rPr lang="en-US" dirty="0" smtClean="0">
                <a:solidFill>
                  <a:srgbClr val="00B0F0"/>
                </a:solidFill>
              </a:rPr>
              <a:t>two or three divided </a:t>
            </a:r>
            <a:r>
              <a:rPr lang="en-US" dirty="0" smtClean="0"/>
              <a:t>oral doses per day;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 </a:t>
            </a:r>
            <a:r>
              <a:rPr lang="en-US" dirty="0" smtClean="0">
                <a:solidFill>
                  <a:srgbClr val="00B0F0"/>
                </a:solidFill>
              </a:rPr>
              <a:t>highest dose should be given in the morning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00B0F0"/>
                </a:solidFill>
              </a:rPr>
              <a:t>awakening</a:t>
            </a:r>
            <a:r>
              <a:rPr lang="en-US" dirty="0" smtClean="0"/>
              <a:t>, the next either in the </a:t>
            </a:r>
            <a:r>
              <a:rPr lang="en-US" dirty="0" smtClean="0">
                <a:solidFill>
                  <a:srgbClr val="00B0F0"/>
                </a:solidFill>
              </a:rPr>
              <a:t>early afternoon </a:t>
            </a:r>
            <a:r>
              <a:rPr lang="en-US" dirty="0" smtClean="0">
                <a:solidFill>
                  <a:srgbClr val="002060"/>
                </a:solidFill>
              </a:rPr>
              <a:t>(2 </a:t>
            </a:r>
            <a:r>
              <a:rPr lang="en-US" dirty="0" smtClean="0"/>
              <a:t>h after lunch; two-dose regimen) or </a:t>
            </a:r>
            <a:r>
              <a:rPr lang="en-US" dirty="0" smtClean="0">
                <a:solidFill>
                  <a:srgbClr val="00B0F0"/>
                </a:solidFill>
              </a:rPr>
              <a:t>at lunch and afternoon (three-dose regimen</a:t>
            </a:r>
            <a:r>
              <a:rPr lang="en-US" dirty="0" smtClean="0"/>
              <a:t>).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Higher frequency regimens and size-based dosing may be beneficial in individual cases. (2QQEE)</a:t>
            </a:r>
            <a:endParaRPr lang="fa-I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1816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3.3 As an </a:t>
            </a:r>
            <a:r>
              <a:rPr lang="en-US" dirty="0" smtClean="0">
                <a:solidFill>
                  <a:srgbClr val="00B0F0"/>
                </a:solidFill>
              </a:rPr>
              <a:t>alternative to hydrocortisone</a:t>
            </a:r>
            <a:r>
              <a:rPr lang="en-US" dirty="0" smtClean="0"/>
              <a:t>, we suggest using </a:t>
            </a:r>
            <a:r>
              <a:rPr lang="en-US" dirty="0" err="1" smtClean="0"/>
              <a:t>prednisolone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F0"/>
                </a:solidFill>
              </a:rPr>
              <a:t>3–5 mg/d</a:t>
            </a:r>
            <a:r>
              <a:rPr lang="en-US" dirty="0" smtClean="0"/>
              <a:t>), administered orally </a:t>
            </a:r>
            <a:r>
              <a:rPr lang="en-US" dirty="0" smtClean="0">
                <a:solidFill>
                  <a:srgbClr val="00B0F0"/>
                </a:solidFill>
              </a:rPr>
              <a:t>once or twice daily</a:t>
            </a:r>
            <a:r>
              <a:rPr lang="en-US" dirty="0" smtClean="0"/>
              <a:t>, especially in patients with </a:t>
            </a:r>
            <a:r>
              <a:rPr lang="en-US" dirty="0" smtClean="0">
                <a:solidFill>
                  <a:srgbClr val="00B0F0"/>
                </a:solidFill>
              </a:rPr>
              <a:t>reduced compliance</a:t>
            </a:r>
            <a:r>
              <a:rPr lang="en-US" dirty="0" smtClean="0"/>
              <a:t>. (2QEEE)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3.4 We suggest </a:t>
            </a:r>
            <a:r>
              <a:rPr lang="en-US" dirty="0" smtClean="0">
                <a:solidFill>
                  <a:srgbClr val="00B0F0"/>
                </a:solidFill>
              </a:rPr>
              <a:t>against using </a:t>
            </a:r>
            <a:r>
              <a:rPr lang="en-US" dirty="0" err="1" smtClean="0">
                <a:solidFill>
                  <a:srgbClr val="00B0F0"/>
                </a:solidFill>
              </a:rPr>
              <a:t>dexamethasone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for the treatment of PAI because of risk of </a:t>
            </a:r>
            <a:r>
              <a:rPr lang="en-US" dirty="0" err="1" smtClean="0">
                <a:solidFill>
                  <a:srgbClr val="00B050"/>
                </a:solidFill>
              </a:rPr>
              <a:t>Cushingoid</a:t>
            </a:r>
            <a:r>
              <a:rPr lang="en-US" dirty="0" smtClean="0">
                <a:solidFill>
                  <a:srgbClr val="00B050"/>
                </a:solidFill>
              </a:rPr>
              <a:t> side effects due to difficulties in dose titration.</a:t>
            </a:r>
            <a:r>
              <a:rPr lang="en-US" dirty="0" smtClean="0"/>
              <a:t> (2QQEE)</a:t>
            </a:r>
            <a:endParaRPr lang="fa-I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25305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3.5 We suggest </a:t>
            </a:r>
            <a:r>
              <a:rPr lang="en-US" dirty="0" smtClean="0">
                <a:solidFill>
                  <a:srgbClr val="00B050"/>
                </a:solidFill>
              </a:rPr>
              <a:t>monitoring </a:t>
            </a:r>
            <a:r>
              <a:rPr lang="en-US" dirty="0" err="1" smtClean="0">
                <a:solidFill>
                  <a:srgbClr val="00B050"/>
                </a:solidFill>
              </a:rPr>
              <a:t>glucocorticoid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replacement using </a:t>
            </a:r>
            <a:r>
              <a:rPr lang="en-US" dirty="0" smtClean="0">
                <a:solidFill>
                  <a:srgbClr val="00B050"/>
                </a:solidFill>
              </a:rPr>
              <a:t>clinical assessment </a:t>
            </a:r>
            <a:r>
              <a:rPr lang="en-US" dirty="0" smtClean="0"/>
              <a:t>including body </a:t>
            </a:r>
            <a:r>
              <a:rPr lang="en-US" dirty="0" smtClean="0">
                <a:solidFill>
                  <a:srgbClr val="00B0F0"/>
                </a:solidFill>
              </a:rPr>
              <a:t>weight, postural blood pressure, energy levels, signs of frank </a:t>
            </a:r>
            <a:r>
              <a:rPr lang="en-US" dirty="0" err="1" smtClean="0">
                <a:solidFill>
                  <a:srgbClr val="00B0F0"/>
                </a:solidFill>
              </a:rPr>
              <a:t>glucocorticoid</a:t>
            </a:r>
            <a:r>
              <a:rPr lang="en-US" dirty="0" smtClean="0">
                <a:solidFill>
                  <a:srgbClr val="00B0F0"/>
                </a:solidFill>
              </a:rPr>
              <a:t> excess</a:t>
            </a:r>
            <a:r>
              <a:rPr lang="en-US" dirty="0" smtClean="0"/>
              <a:t>. (2QQQE)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3.6 We suggest </a:t>
            </a:r>
            <a:r>
              <a:rPr lang="en-US" dirty="0" smtClean="0">
                <a:solidFill>
                  <a:srgbClr val="00B0F0"/>
                </a:solidFill>
              </a:rPr>
              <a:t>against hormonal monitoring </a:t>
            </a:r>
            <a:r>
              <a:rPr lang="en-US" dirty="0" smtClean="0"/>
              <a:t>of </a:t>
            </a:r>
            <a:r>
              <a:rPr lang="en-US" dirty="0" err="1" smtClean="0"/>
              <a:t>glucocorticoid</a:t>
            </a:r>
            <a:r>
              <a:rPr lang="en-US" dirty="0" smtClean="0"/>
              <a:t> replacement and to adjust treatment only based on clinical response. (2QQQE)</a:t>
            </a:r>
            <a:endParaRPr lang="fa-I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96730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Glucocorticoids</a:t>
            </a:r>
            <a:r>
              <a:rPr lang="en-US" dirty="0" smtClean="0"/>
              <a:t> are secreted in a </a:t>
            </a:r>
            <a:r>
              <a:rPr lang="en-US" dirty="0" err="1" smtClean="0">
                <a:solidFill>
                  <a:srgbClr val="00B0F0"/>
                </a:solidFill>
              </a:rPr>
              <a:t>pulsatile</a:t>
            </a:r>
            <a:r>
              <a:rPr lang="en-US" dirty="0" smtClean="0">
                <a:solidFill>
                  <a:srgbClr val="00B0F0"/>
                </a:solidFill>
              </a:rPr>
              <a:t> and circadian  rhythm,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00B0F0"/>
                </a:solidFill>
              </a:rPr>
              <a:t>highest peak in the morning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00B0F0"/>
                </a:solidFill>
              </a:rPr>
              <a:t>low levels in the evening</a:t>
            </a:r>
            <a:r>
              <a:rPr lang="en-US" dirty="0" smtClean="0"/>
              <a:t>, reaching a </a:t>
            </a:r>
            <a:r>
              <a:rPr lang="en-US" dirty="0" smtClean="0">
                <a:solidFill>
                  <a:srgbClr val="00B0F0"/>
                </a:solidFill>
              </a:rPr>
              <a:t>nadir around midnight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Mean </a:t>
            </a:r>
            <a:r>
              <a:rPr lang="en-US" dirty="0" err="1" smtClean="0"/>
              <a:t>cortisol</a:t>
            </a:r>
            <a:r>
              <a:rPr lang="en-US" dirty="0" smtClean="0"/>
              <a:t> production rates are influenced </a:t>
            </a:r>
            <a:r>
              <a:rPr lang="en-US" dirty="0" smtClean="0">
                <a:solidFill>
                  <a:srgbClr val="00B050"/>
                </a:solidFill>
              </a:rPr>
              <a:t>by age and body composition and have been reported to be about 5–8 mg/m2/d </a:t>
            </a:r>
            <a:r>
              <a:rPr lang="en-US" dirty="0" smtClean="0"/>
              <a:t>, which is </a:t>
            </a:r>
            <a:r>
              <a:rPr lang="en-US" dirty="0" smtClean="0">
                <a:solidFill>
                  <a:srgbClr val="00B0F0"/>
                </a:solidFill>
              </a:rPr>
              <a:t>equivalent to an oral replacement with 15–25 mg/d </a:t>
            </a:r>
            <a:r>
              <a:rPr lang="en-US" dirty="0" smtClean="0"/>
              <a:t>(with a tendency </a:t>
            </a:r>
            <a:r>
              <a:rPr lang="en-US" dirty="0" smtClean="0">
                <a:solidFill>
                  <a:srgbClr val="00B0F0"/>
                </a:solidFill>
              </a:rPr>
              <a:t>toward the lower margin </a:t>
            </a:r>
            <a:r>
              <a:rPr lang="en-US" dirty="0" smtClean="0"/>
              <a:t>to avoid overtreatment) of hydrocortisone or 20–35 mg of cortisone acetate in adults.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 most </a:t>
            </a:r>
            <a:r>
              <a:rPr lang="en-US" dirty="0" smtClean="0">
                <a:solidFill>
                  <a:srgbClr val="00B0F0"/>
                </a:solidFill>
              </a:rPr>
              <a:t>industrialized</a:t>
            </a:r>
            <a:r>
              <a:rPr lang="en-US" dirty="0" smtClean="0"/>
              <a:t> countries, </a:t>
            </a:r>
            <a:r>
              <a:rPr lang="en-US" dirty="0" smtClean="0">
                <a:solidFill>
                  <a:srgbClr val="00B0F0"/>
                </a:solidFill>
              </a:rPr>
              <a:t>hydrocortisone is the preferred </a:t>
            </a:r>
            <a:r>
              <a:rPr lang="en-US" dirty="0" smtClean="0"/>
              <a:t>pharmacological replacement agent, but cortisone acetate is also in widespread use. In a number of countries, only </a:t>
            </a:r>
            <a:r>
              <a:rPr lang="en-US" dirty="0" err="1" smtClean="0"/>
              <a:t>prednisolone</a:t>
            </a:r>
            <a:r>
              <a:rPr lang="en-US" dirty="0" smtClean="0"/>
              <a:t> is available.</a:t>
            </a:r>
            <a:endParaRPr lang="fa-I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1816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Hydrocortisone and </a:t>
            </a:r>
            <a:r>
              <a:rPr lang="en-US" dirty="0" err="1" smtClean="0">
                <a:solidFill>
                  <a:srgbClr val="00B0F0"/>
                </a:solidFill>
              </a:rPr>
              <a:t>prednisolone</a:t>
            </a:r>
            <a:r>
              <a:rPr lang="en-US" dirty="0" smtClean="0">
                <a:solidFill>
                  <a:srgbClr val="00B0F0"/>
                </a:solidFill>
              </a:rPr>
              <a:t> are </a:t>
            </a:r>
            <a:r>
              <a:rPr lang="en-US" dirty="0" smtClean="0">
                <a:solidFill>
                  <a:srgbClr val="002060"/>
                </a:solidFill>
              </a:rPr>
              <a:t>active </a:t>
            </a:r>
            <a:r>
              <a:rPr lang="en-US" dirty="0" err="1" smtClean="0">
                <a:solidFill>
                  <a:srgbClr val="002060"/>
                </a:solidFill>
              </a:rPr>
              <a:t>glucocorticoids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whereas </a:t>
            </a:r>
            <a:r>
              <a:rPr lang="en-US" dirty="0" smtClean="0">
                <a:solidFill>
                  <a:srgbClr val="00B050"/>
                </a:solidFill>
              </a:rPr>
              <a:t>cortisone acetate and prednisone require activation</a:t>
            </a:r>
            <a:r>
              <a:rPr lang="en-US" dirty="0" smtClean="0"/>
              <a:t> via hepatic 11-</a:t>
            </a:r>
            <a:r>
              <a:rPr lang="az-Cyrl-AZ" dirty="0" smtClean="0">
                <a:latin typeface="Sylfaen"/>
              </a:rPr>
              <a:t>В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/>
              <a:t>hydroxysteroid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r>
              <a:rPr lang="en-US" dirty="0" smtClean="0"/>
              <a:t> type 1 activity before exerting biological activity. 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253054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00B0F0"/>
                </a:solidFill>
              </a:rPr>
              <a:t>signs</a:t>
            </a:r>
            <a:r>
              <a:rPr lang="en-US" dirty="0"/>
              <a:t> of PAI are mainly based on the </a:t>
            </a:r>
            <a:r>
              <a:rPr lang="en-US" dirty="0">
                <a:solidFill>
                  <a:srgbClr val="00B0F0"/>
                </a:solidFill>
              </a:rPr>
              <a:t>deficiency </a:t>
            </a:r>
            <a:r>
              <a:rPr lang="en-US" dirty="0" smtClean="0">
                <a:solidFill>
                  <a:srgbClr val="00B0F0"/>
                </a:solidFill>
              </a:rPr>
              <a:t>of </a:t>
            </a:r>
            <a:r>
              <a:rPr lang="en-US" dirty="0" err="1" smtClean="0">
                <a:solidFill>
                  <a:srgbClr val="00B0F0"/>
                </a:solidFill>
              </a:rPr>
              <a:t>gluco</a:t>
            </a: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>
                <a:solidFill>
                  <a:srgbClr val="00B0F0"/>
                </a:solidFill>
              </a:rPr>
              <a:t>and </a:t>
            </a:r>
            <a:r>
              <a:rPr lang="en-US" dirty="0" err="1">
                <a:solidFill>
                  <a:srgbClr val="00B0F0"/>
                </a:solidFill>
              </a:rPr>
              <a:t>mineralocorticoids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and the </a:t>
            </a:r>
            <a:r>
              <a:rPr lang="en-US" dirty="0" smtClean="0"/>
              <a:t>resultant:</a:t>
            </a:r>
          </a:p>
          <a:p>
            <a:pPr algn="l" rtl="0"/>
            <a:r>
              <a:rPr lang="en-US" dirty="0" smtClean="0"/>
              <a:t> weight loss</a:t>
            </a:r>
            <a:r>
              <a:rPr lang="en-US" dirty="0"/>
              <a:t>, orthostatic hypotension due to dehydration, </a:t>
            </a:r>
            <a:r>
              <a:rPr lang="en-US" dirty="0" err="1" smtClean="0"/>
              <a:t>hyponatremia</a:t>
            </a:r>
            <a:r>
              <a:rPr lang="en-US" dirty="0" smtClean="0"/>
              <a:t>, </a:t>
            </a:r>
            <a:r>
              <a:rPr lang="en-US" dirty="0" err="1" smtClean="0"/>
              <a:t>hyperkalemia</a:t>
            </a:r>
            <a:r>
              <a:rPr lang="en-US" dirty="0"/>
              <a:t>, changes in blood count (</a:t>
            </a:r>
            <a:r>
              <a:rPr lang="en-US" dirty="0" smtClean="0">
                <a:solidFill>
                  <a:srgbClr val="00B050"/>
                </a:solidFill>
              </a:rPr>
              <a:t>anemia, </a:t>
            </a:r>
            <a:r>
              <a:rPr lang="en-US" dirty="0" err="1" smtClean="0">
                <a:solidFill>
                  <a:srgbClr val="00B050"/>
                </a:solidFill>
              </a:rPr>
              <a:t>eosinophilia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lymphocytosis</a:t>
            </a:r>
            <a:r>
              <a:rPr lang="en-US" dirty="0"/>
              <a:t>), and </a:t>
            </a:r>
            <a:r>
              <a:rPr lang="en-US" dirty="0" smtClean="0"/>
              <a:t>hypoglycemia.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Enhanced secretion of ACTH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00B0F0"/>
                </a:solidFill>
              </a:rPr>
              <a:t>other pro-</a:t>
            </a:r>
            <a:r>
              <a:rPr lang="en-US" dirty="0" err="1" smtClean="0">
                <a:solidFill>
                  <a:srgbClr val="00B0F0"/>
                </a:solidFill>
              </a:rPr>
              <a:t>opiomelanocortin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peptides </a:t>
            </a:r>
            <a:r>
              <a:rPr lang="en-US" dirty="0"/>
              <a:t>often leads to the </a:t>
            </a:r>
            <a:r>
              <a:rPr lang="en-US" dirty="0" smtClean="0"/>
              <a:t>characteristic </a:t>
            </a:r>
            <a:r>
              <a:rPr lang="en-US" dirty="0" err="1" smtClean="0">
                <a:solidFill>
                  <a:srgbClr val="00B0F0"/>
                </a:solidFill>
              </a:rPr>
              <a:t>hyperpigmentation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of the skin and mucous </a:t>
            </a:r>
            <a:r>
              <a:rPr lang="en-US" dirty="0" smtClean="0">
                <a:solidFill>
                  <a:srgbClr val="00B0F0"/>
                </a:solidFill>
              </a:rPr>
              <a:t>membranes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 </a:t>
            </a:r>
            <a:r>
              <a:rPr lang="en-US" dirty="0"/>
              <a:t>women, </a:t>
            </a:r>
            <a:r>
              <a:rPr lang="en-US" dirty="0">
                <a:solidFill>
                  <a:srgbClr val="00B0F0"/>
                </a:solidFill>
              </a:rPr>
              <a:t>loss of adrenal androgens results in </a:t>
            </a:r>
            <a:r>
              <a:rPr lang="en-US" dirty="0" smtClean="0">
                <a:solidFill>
                  <a:srgbClr val="00B0F0"/>
                </a:solidFill>
              </a:rPr>
              <a:t>loss of </a:t>
            </a:r>
            <a:r>
              <a:rPr lang="en-US" dirty="0" err="1">
                <a:solidFill>
                  <a:srgbClr val="00B0F0"/>
                </a:solidFill>
              </a:rPr>
              <a:t>axillary</a:t>
            </a:r>
            <a:r>
              <a:rPr lang="en-US" dirty="0">
                <a:solidFill>
                  <a:srgbClr val="00B0F0"/>
                </a:solidFill>
              </a:rPr>
              <a:t> and pubic hair</a:t>
            </a:r>
            <a:r>
              <a:rPr lang="en-US" dirty="0"/>
              <a:t>. </a:t>
            </a:r>
            <a:endParaRPr lang="fa-I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In single dose morning studies of adrenal insufficiency patients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hydrocortisone adjusted by body surface area (5.5 mg/m2</a:t>
            </a:r>
            <a:r>
              <a:rPr lang="en-US" dirty="0" smtClean="0"/>
              <a:t>) or by </a:t>
            </a:r>
            <a:r>
              <a:rPr lang="en-US" dirty="0" smtClean="0">
                <a:solidFill>
                  <a:srgbClr val="FF0000"/>
                </a:solidFill>
              </a:rPr>
              <a:t>weight (0.12 mg/kg) </a:t>
            </a:r>
            <a:r>
              <a:rPr lang="en-US" dirty="0" smtClean="0"/>
              <a:t>produced integrated </a:t>
            </a:r>
            <a:r>
              <a:rPr lang="en-US" dirty="0" err="1" smtClean="0"/>
              <a:t>cortisol</a:t>
            </a:r>
            <a:r>
              <a:rPr lang="en-US" dirty="0" smtClean="0"/>
              <a:t> levels </a:t>
            </a:r>
            <a:r>
              <a:rPr lang="en-US" dirty="0" smtClean="0">
                <a:solidFill>
                  <a:srgbClr val="FF0000"/>
                </a:solidFill>
              </a:rPr>
              <a:t>over 6 hours </a:t>
            </a:r>
            <a:r>
              <a:rPr lang="en-US" dirty="0" smtClean="0"/>
              <a:t>reliably within the healthy control 95% confidence intervals, whereas fixed dosing </a:t>
            </a:r>
            <a:r>
              <a:rPr lang="en-US" dirty="0" smtClean="0">
                <a:solidFill>
                  <a:srgbClr val="FF0000"/>
                </a:solidFill>
              </a:rPr>
              <a:t>at 10 mg </a:t>
            </a:r>
            <a:r>
              <a:rPr lang="en-US" dirty="0" smtClean="0"/>
              <a:t>hydrocortisone did not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Hence, dose </a:t>
            </a:r>
            <a:r>
              <a:rPr lang="en-US" dirty="0" smtClean="0">
                <a:solidFill>
                  <a:srgbClr val="00B0F0"/>
                </a:solidFill>
              </a:rPr>
              <a:t>adjustment by weight or body surface area </a:t>
            </a:r>
            <a:r>
              <a:rPr lang="en-US" dirty="0" smtClean="0"/>
              <a:t>may produce more physiological </a:t>
            </a:r>
            <a:r>
              <a:rPr lang="en-US" dirty="0" err="1" smtClean="0"/>
              <a:t>cortisol</a:t>
            </a:r>
            <a:r>
              <a:rPr lang="en-US" dirty="0" smtClean="0"/>
              <a:t> levels in PAI patients than fixed dose regimens.</a:t>
            </a:r>
            <a:endParaRPr lang="fa-I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25305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. Retrospective studies of patients taking </a:t>
            </a:r>
            <a:r>
              <a:rPr lang="en-US" dirty="0" smtClean="0">
                <a:solidFill>
                  <a:srgbClr val="00B0F0"/>
                </a:solidFill>
              </a:rPr>
              <a:t>higher doses of </a:t>
            </a:r>
            <a:r>
              <a:rPr lang="en-US" dirty="0" err="1" smtClean="0">
                <a:solidFill>
                  <a:srgbClr val="00B0F0"/>
                </a:solidFill>
              </a:rPr>
              <a:t>glucocorticoids</a:t>
            </a:r>
            <a:r>
              <a:rPr lang="en-US" dirty="0" smtClean="0">
                <a:solidFill>
                  <a:srgbClr val="00B0F0"/>
                </a:solidFill>
              </a:rPr>
              <a:t> in some cases, including </a:t>
            </a:r>
            <a:r>
              <a:rPr lang="en-US" dirty="0" err="1" smtClean="0">
                <a:solidFill>
                  <a:srgbClr val="00B0F0"/>
                </a:solidFill>
              </a:rPr>
              <a:t>prednisolone</a:t>
            </a:r>
            <a:r>
              <a:rPr lang="en-US" dirty="0" smtClean="0">
                <a:solidFill>
                  <a:srgbClr val="00B0F0"/>
                </a:solidFill>
              </a:rPr>
              <a:t> or </a:t>
            </a:r>
            <a:r>
              <a:rPr lang="en-US" dirty="0" err="1" smtClean="0">
                <a:solidFill>
                  <a:srgbClr val="00B0F0"/>
                </a:solidFill>
              </a:rPr>
              <a:t>dexamethasone</a:t>
            </a:r>
            <a:r>
              <a:rPr lang="en-US" dirty="0" smtClean="0"/>
              <a:t>, appear to show a 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tendency to adverse metabolic consequences including </a:t>
            </a:r>
            <a:r>
              <a:rPr lang="en-US" dirty="0" smtClean="0">
                <a:solidFill>
                  <a:srgbClr val="00B0F0"/>
                </a:solidFill>
              </a:rPr>
              <a:t>weight gain, </a:t>
            </a:r>
            <a:r>
              <a:rPr lang="en-US" dirty="0" err="1" smtClean="0">
                <a:solidFill>
                  <a:srgbClr val="00B0F0"/>
                </a:solidFill>
              </a:rPr>
              <a:t>dyslipidemia</a:t>
            </a:r>
            <a:r>
              <a:rPr lang="en-US" dirty="0" smtClean="0">
                <a:solidFill>
                  <a:srgbClr val="00B0F0"/>
                </a:solidFill>
              </a:rPr>
              <a:t>, and diabetes mellitus </a:t>
            </a:r>
            <a:r>
              <a:rPr lang="en-US" dirty="0" smtClean="0"/>
              <a:t>. However, prospective studies comparing the safety and efficacy of </a:t>
            </a:r>
            <a:r>
              <a:rPr lang="en-US" dirty="0" err="1" smtClean="0"/>
              <a:t>prednisolone</a:t>
            </a:r>
            <a:r>
              <a:rPr lang="en-US" dirty="0" smtClean="0"/>
              <a:t> and hydrocortisone over time are not available.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It is the </a:t>
            </a:r>
            <a:r>
              <a:rPr lang="en-US" dirty="0" smtClean="0">
                <a:solidFill>
                  <a:srgbClr val="00B0F0"/>
                </a:solidFill>
              </a:rPr>
              <a:t>experience </a:t>
            </a:r>
            <a:r>
              <a:rPr lang="en-US" dirty="0" smtClean="0"/>
              <a:t>of some physicians that higher doses of </a:t>
            </a:r>
            <a:r>
              <a:rPr lang="en-US" dirty="0" err="1" smtClean="0"/>
              <a:t>prednisolone</a:t>
            </a:r>
            <a:r>
              <a:rPr lang="en-US" dirty="0" smtClean="0"/>
              <a:t> achieve good avoided because </a:t>
            </a:r>
            <a:r>
              <a:rPr lang="en-US" dirty="0" err="1" smtClean="0">
                <a:solidFill>
                  <a:srgbClr val="00B0F0"/>
                </a:solidFill>
              </a:rPr>
              <a:t>Cushingoid</a:t>
            </a:r>
            <a:r>
              <a:rPr lang="en-US" dirty="0" smtClean="0">
                <a:solidFill>
                  <a:srgbClr val="00B0F0"/>
                </a:solidFill>
              </a:rPr>
              <a:t> side effects</a:t>
            </a:r>
            <a:r>
              <a:rPr lang="en-US" dirty="0" smtClean="0"/>
              <a:t> frequently appear.</a:t>
            </a:r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324492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Monitoring </a:t>
            </a:r>
            <a:r>
              <a:rPr lang="en-US" dirty="0" err="1" smtClean="0"/>
              <a:t>glucocorticoid</a:t>
            </a:r>
            <a:r>
              <a:rPr lang="en-US" dirty="0" smtClean="0"/>
              <a:t> replacement relies primarily on clinical assessment. Symptoms and signs of </a:t>
            </a:r>
            <a:r>
              <a:rPr lang="en-US" dirty="0" err="1" smtClean="0">
                <a:solidFill>
                  <a:srgbClr val="00B050"/>
                </a:solidFill>
              </a:rPr>
              <a:t>overreplacement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B050"/>
                </a:solidFill>
              </a:rPr>
              <a:t>weight gain, insomnia, and peripheral edema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Insufficient dosing is characterized by nausea, poor appetite, weight loss, lethargy, and </a:t>
            </a:r>
            <a:r>
              <a:rPr lang="en-US" dirty="0" err="1" smtClean="0">
                <a:solidFill>
                  <a:srgbClr val="00B0F0"/>
                </a:solidFill>
              </a:rPr>
              <a:t>hyperpigmentation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Detailed questioning about the patient’s </a:t>
            </a:r>
            <a:r>
              <a:rPr lang="en-US" i="1" dirty="0" smtClean="0"/>
              <a:t>daily working patterns (</a:t>
            </a:r>
            <a:r>
              <a:rPr lang="en-US" i="1" dirty="0" err="1" smtClean="0"/>
              <a:t>eg</a:t>
            </a:r>
            <a:r>
              <a:rPr lang="en-US" i="1" dirty="0" smtClean="0"/>
              <a:t>, shift work), general feelings of e</a:t>
            </a:r>
            <a:r>
              <a:rPr lang="en-US" dirty="0" smtClean="0"/>
              <a:t>nergy, mental concentration, daytime somnolence, and dips in energy can help fine-tune when tablets should be taken, how often, and at what dose.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Compliance and use of extra doses should be mapped. In cases </a:t>
            </a:r>
            <a:r>
              <a:rPr lang="en-US" dirty="0" smtClean="0">
                <a:solidFill>
                  <a:srgbClr val="00B050"/>
                </a:solidFill>
              </a:rPr>
              <a:t>when </a:t>
            </a:r>
            <a:r>
              <a:rPr lang="en-US" dirty="0" err="1" smtClean="0">
                <a:solidFill>
                  <a:srgbClr val="00B050"/>
                </a:solidFill>
              </a:rPr>
              <a:t>malabsorption</a:t>
            </a:r>
            <a:r>
              <a:rPr lang="en-US" dirty="0" smtClean="0">
                <a:solidFill>
                  <a:srgbClr val="00B050"/>
                </a:solidFill>
              </a:rPr>
              <a:t> is suspected, serum or salivary </a:t>
            </a:r>
            <a:r>
              <a:rPr lang="en-US" dirty="0" err="1" smtClean="0">
                <a:solidFill>
                  <a:srgbClr val="00B050"/>
                </a:solidFill>
              </a:rPr>
              <a:t>cortisol</a:t>
            </a:r>
            <a:r>
              <a:rPr lang="en-US" dirty="0" smtClean="0">
                <a:solidFill>
                  <a:srgbClr val="00B050"/>
                </a:solidFill>
              </a:rPr>
              <a:t> day curve monitoring may be useful to guide dosing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75298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Measurement of </a:t>
            </a:r>
            <a:r>
              <a:rPr lang="en-US" dirty="0" smtClean="0">
                <a:solidFill>
                  <a:srgbClr val="00B0F0"/>
                </a:solidFill>
              </a:rPr>
              <a:t>plasma ACTH to guide </a:t>
            </a:r>
            <a:r>
              <a:rPr lang="en-US" dirty="0" err="1" smtClean="0">
                <a:solidFill>
                  <a:srgbClr val="00B0F0"/>
                </a:solidFill>
              </a:rPr>
              <a:t>glucocorticoid</a:t>
            </a:r>
            <a:r>
              <a:rPr lang="en-US" dirty="0" smtClean="0">
                <a:solidFill>
                  <a:srgbClr val="00B0F0"/>
                </a:solidFill>
              </a:rPr>
              <a:t> replacement doses is not recommended</a:t>
            </a:r>
            <a:r>
              <a:rPr lang="en-US" dirty="0" smtClean="0"/>
              <a:t> because patients who receive appropriate replacement often have </a:t>
            </a:r>
            <a:r>
              <a:rPr lang="en-US" dirty="0" smtClean="0">
                <a:solidFill>
                  <a:srgbClr val="00B0F0"/>
                </a:solidFill>
              </a:rPr>
              <a:t>elevated ACTH levels</a:t>
            </a:r>
            <a:r>
              <a:rPr lang="en-US" dirty="0" smtClean="0"/>
              <a:t>, due to disturbance of the normal close relationship between ACTH and </a:t>
            </a:r>
            <a:r>
              <a:rPr lang="en-US" dirty="0" err="1" smtClean="0"/>
              <a:t>cortisol</a:t>
            </a:r>
            <a:r>
              <a:rPr lang="en-US" dirty="0" smtClean="0"/>
              <a:t> secretion and </a:t>
            </a:r>
            <a:r>
              <a:rPr lang="en-US" dirty="0" smtClean="0">
                <a:solidFill>
                  <a:srgbClr val="00B0F0"/>
                </a:solidFill>
              </a:rPr>
              <a:t>negative feedback</a:t>
            </a:r>
            <a:r>
              <a:rPr lang="en-US" dirty="0" smtClean="0"/>
              <a:t>. Use of ACTH levels to adjust </a:t>
            </a:r>
            <a:r>
              <a:rPr lang="en-US" dirty="0" err="1" smtClean="0"/>
              <a:t>glucocorticoid</a:t>
            </a:r>
            <a:r>
              <a:rPr lang="en-US" dirty="0" smtClean="0"/>
              <a:t> replacement is clinically known to </a:t>
            </a:r>
            <a:r>
              <a:rPr lang="en-US" dirty="0" smtClean="0">
                <a:solidFill>
                  <a:srgbClr val="00B050"/>
                </a:solidFill>
              </a:rPr>
              <a:t>lead to over-replacement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85860"/>
            <a:ext cx="8043890" cy="503874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Alternatively, a newly marketed </a:t>
            </a:r>
            <a:r>
              <a:rPr lang="en-US" dirty="0" smtClean="0">
                <a:solidFill>
                  <a:srgbClr val="00B0F0"/>
                </a:solidFill>
              </a:rPr>
              <a:t>dual-release hydrocortisone preparation can be administered once daily</a:t>
            </a:r>
            <a:r>
              <a:rPr lang="en-US" dirty="0" smtClean="0"/>
              <a:t> .</a:t>
            </a:r>
          </a:p>
          <a:p>
            <a:pPr algn="l" rtl="0"/>
            <a:r>
              <a:rPr lang="en-US" dirty="0" smtClean="0"/>
              <a:t> However, whereas this dual-release hydrocortisone preparation was shown to </a:t>
            </a:r>
            <a:r>
              <a:rPr lang="en-US" dirty="0" smtClean="0">
                <a:solidFill>
                  <a:srgbClr val="00B0F0"/>
                </a:solidFill>
              </a:rPr>
              <a:t>slightly reduce blood pressure and HbA1c</a:t>
            </a:r>
            <a:r>
              <a:rPr lang="en-US" dirty="0" smtClean="0"/>
              <a:t> , such results may not always be desirable in patients with PAI.</a:t>
            </a:r>
            <a:endParaRPr lang="fa-I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Delayed-release hydrocortisone preparations, such as </a:t>
            </a:r>
            <a:r>
              <a:rPr lang="en-US" dirty="0" err="1" smtClean="0">
                <a:solidFill>
                  <a:srgbClr val="FF0000"/>
                </a:solidFill>
              </a:rPr>
              <a:t>Plenadren</a:t>
            </a:r>
            <a:r>
              <a:rPr lang="en-US" dirty="0" smtClean="0"/>
              <a:t>, that more closely replicate normal circadian </a:t>
            </a:r>
            <a:r>
              <a:rPr lang="en-US" dirty="0" err="1" smtClean="0"/>
              <a:t>cortisol</a:t>
            </a:r>
            <a:r>
              <a:rPr lang="en-US" dirty="0" smtClean="0"/>
              <a:t> concentrations, have recently been licensed and approved;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early clinical trials show </a:t>
            </a:r>
            <a:r>
              <a:rPr lang="en-US" dirty="0" smtClean="0">
                <a:solidFill>
                  <a:srgbClr val="FF0000"/>
                </a:solidFill>
              </a:rPr>
              <a:t>improved quality of life </a:t>
            </a:r>
            <a:r>
              <a:rPr lang="en-US" dirty="0" smtClean="0"/>
              <a:t>in both </a:t>
            </a:r>
            <a:r>
              <a:rPr lang="en-US" dirty="0" smtClean="0">
                <a:solidFill>
                  <a:srgbClr val="FF0000"/>
                </a:solidFill>
              </a:rPr>
              <a:t>primary and central </a:t>
            </a:r>
            <a:r>
              <a:rPr lang="en-US" dirty="0" err="1" smtClean="0">
                <a:solidFill>
                  <a:srgbClr val="FF0000"/>
                </a:solidFill>
              </a:rPr>
              <a:t>hypoadrenalism</a:t>
            </a:r>
            <a:r>
              <a:rPr lang="en-US" dirty="0" smtClean="0"/>
              <a:t> compared to conventional twice- or thrice-daily hydrocortisone administration.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1600" dirty="0" smtClean="0"/>
              <a:t>Williams endocrinology text book 2016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895864"/>
          </a:xfrm>
        </p:spPr>
        <p:txBody>
          <a:bodyPr/>
          <a:lstStyle/>
          <a:p>
            <a:pPr algn="l" rtl="0"/>
            <a:r>
              <a:rPr lang="en-US" b="1" i="1" dirty="0" err="1" smtClean="0"/>
              <a:t>Mineralocorticoid</a:t>
            </a:r>
            <a:r>
              <a:rPr lang="en-US" b="1" i="1" dirty="0" smtClean="0"/>
              <a:t> replacement in PAI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3.7 We recommend that all patients with confirmed </a:t>
            </a:r>
            <a:r>
              <a:rPr lang="en-US" dirty="0" err="1" smtClean="0">
                <a:solidFill>
                  <a:srgbClr val="00B0F0"/>
                </a:solidFill>
              </a:rPr>
              <a:t>aldosterone</a:t>
            </a:r>
            <a:r>
              <a:rPr lang="en-US" dirty="0" smtClean="0">
                <a:solidFill>
                  <a:srgbClr val="00B0F0"/>
                </a:solidFill>
              </a:rPr>
              <a:t> deficiency </a:t>
            </a:r>
            <a:r>
              <a:rPr lang="en-US" dirty="0" smtClean="0"/>
              <a:t>receive </a:t>
            </a:r>
            <a:r>
              <a:rPr lang="en-US" dirty="0" err="1" smtClean="0"/>
              <a:t>mineralocorticoid</a:t>
            </a:r>
            <a:r>
              <a:rPr lang="en-US" dirty="0" smtClean="0"/>
              <a:t> replacement with </a:t>
            </a:r>
            <a:r>
              <a:rPr lang="en-US" dirty="0" err="1" smtClean="0">
                <a:solidFill>
                  <a:srgbClr val="00B0F0"/>
                </a:solidFill>
              </a:rPr>
              <a:t>fludrocortisone</a:t>
            </a:r>
            <a:r>
              <a:rPr lang="en-US" dirty="0" smtClean="0"/>
              <a:t> (starting dose, 50–100 </a:t>
            </a:r>
            <a:r>
              <a:rPr lang="en-US" dirty="0" err="1" smtClean="0">
                <a:latin typeface="Sylfaen"/>
              </a:rPr>
              <a:t>u</a:t>
            </a:r>
            <a:r>
              <a:rPr lang="en-US" dirty="0" err="1" smtClean="0"/>
              <a:t>g</a:t>
            </a:r>
            <a:r>
              <a:rPr lang="en-US" dirty="0" smtClean="0"/>
              <a:t> in adults) and </a:t>
            </a:r>
            <a:r>
              <a:rPr lang="en-US" dirty="0" smtClean="0">
                <a:solidFill>
                  <a:srgbClr val="00B0F0"/>
                </a:solidFill>
              </a:rPr>
              <a:t>not restrict their salt intake</a:t>
            </a:r>
            <a:r>
              <a:rPr lang="en-US" dirty="0" smtClean="0"/>
              <a:t>. (1QQQQ)</a:t>
            </a:r>
            <a:endParaRPr lang="fa-I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816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3.8 We recommend monitoring </a:t>
            </a:r>
            <a:r>
              <a:rPr lang="en-US" dirty="0" err="1" smtClean="0"/>
              <a:t>mineralocorticoid</a:t>
            </a:r>
            <a:r>
              <a:rPr lang="en-US" dirty="0" smtClean="0"/>
              <a:t> replacement primarily based on </a:t>
            </a:r>
            <a:r>
              <a:rPr lang="en-US" dirty="0" smtClean="0">
                <a:solidFill>
                  <a:srgbClr val="00B0F0"/>
                </a:solidFill>
              </a:rPr>
              <a:t>clinical assessment </a:t>
            </a:r>
            <a:r>
              <a:rPr lang="en-US" dirty="0" smtClean="0"/>
              <a:t>(salt craving, postural hypotension, or edema), and blood </a:t>
            </a:r>
            <a:r>
              <a:rPr lang="en-US" dirty="0" smtClean="0">
                <a:solidFill>
                  <a:srgbClr val="00B0F0"/>
                </a:solidFill>
              </a:rPr>
              <a:t>electrolyte measurements</a:t>
            </a:r>
            <a:r>
              <a:rPr lang="en-US" dirty="0" smtClean="0"/>
              <a:t>. (1QQQE)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3.9 In patients who develop </a:t>
            </a:r>
            <a:r>
              <a:rPr lang="en-US" dirty="0" smtClean="0">
                <a:solidFill>
                  <a:srgbClr val="00B0F0"/>
                </a:solidFill>
              </a:rPr>
              <a:t>hypertension</a:t>
            </a:r>
            <a:r>
              <a:rPr lang="en-US" dirty="0" smtClean="0"/>
              <a:t> while receiving </a:t>
            </a:r>
            <a:r>
              <a:rPr lang="en-US" dirty="0" err="1" smtClean="0"/>
              <a:t>fludrocortisone</a:t>
            </a:r>
            <a:r>
              <a:rPr lang="en-US" dirty="0" smtClean="0"/>
              <a:t>, we suggest </a:t>
            </a:r>
            <a:r>
              <a:rPr lang="en-US" dirty="0" smtClean="0">
                <a:solidFill>
                  <a:srgbClr val="00B0F0"/>
                </a:solidFill>
              </a:rPr>
              <a:t>reducing the dose </a:t>
            </a:r>
            <a:r>
              <a:rPr lang="en-US" dirty="0" smtClean="0"/>
              <a:t>of </a:t>
            </a:r>
            <a:r>
              <a:rPr lang="en-US" dirty="0" err="1" smtClean="0"/>
              <a:t>fludrocortisone</a:t>
            </a:r>
            <a:r>
              <a:rPr lang="en-US" dirty="0" smtClean="0"/>
              <a:t>. (2QEEE)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3.10 If blood pressure remains uncontrolled, we suggest initiating </a:t>
            </a:r>
            <a:r>
              <a:rPr lang="en-US" dirty="0" smtClean="0">
                <a:solidFill>
                  <a:srgbClr val="00B0F0"/>
                </a:solidFill>
              </a:rPr>
              <a:t>antihypertensive treatment </a:t>
            </a:r>
            <a:r>
              <a:rPr lang="en-US" dirty="0" smtClean="0"/>
              <a:t>and continuing </a:t>
            </a:r>
            <a:r>
              <a:rPr lang="en-US" dirty="0" err="1" smtClean="0"/>
              <a:t>fludrocortisone</a:t>
            </a:r>
            <a:r>
              <a:rPr lang="en-US" dirty="0" smtClean="0"/>
              <a:t>. (2QEEE)</a:t>
            </a:r>
            <a:endParaRPr lang="fa-I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1816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Mineralocorticoids</a:t>
            </a:r>
            <a:r>
              <a:rPr lang="en-US" dirty="0" smtClean="0"/>
              <a:t> are vital for maintaining water and electrolyte homeostasis, and thereby blood pressure.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 synthetic </a:t>
            </a:r>
            <a:r>
              <a:rPr lang="en-US" dirty="0" err="1" smtClean="0"/>
              <a:t>mineralocorticoid</a:t>
            </a:r>
            <a:r>
              <a:rPr lang="en-US" dirty="0" smtClean="0"/>
              <a:t> 9-fludrocortisone is used as replacement therapy, but its use in PAI has not been studied systematically.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Fludrocortisone</a:t>
            </a:r>
            <a:r>
              <a:rPr lang="en-US" dirty="0" smtClean="0"/>
              <a:t> is routinely taken </a:t>
            </a:r>
            <a:r>
              <a:rPr lang="en-US" dirty="0" smtClean="0">
                <a:solidFill>
                  <a:srgbClr val="00B0F0"/>
                </a:solidFill>
              </a:rPr>
              <a:t>once daily in the morning, the rationale being that </a:t>
            </a:r>
            <a:r>
              <a:rPr lang="en-US" dirty="0" err="1" smtClean="0">
                <a:solidFill>
                  <a:srgbClr val="00B0F0"/>
                </a:solidFill>
              </a:rPr>
              <a:t>aldosterone</a:t>
            </a:r>
            <a:r>
              <a:rPr lang="en-US" dirty="0" smtClean="0">
                <a:solidFill>
                  <a:srgbClr val="00B0F0"/>
                </a:solidFill>
              </a:rPr>
              <a:t> level is highest at this time </a:t>
            </a:r>
            <a:r>
              <a:rPr lang="en-US" dirty="0" smtClean="0"/>
              <a:t>because it follows a </a:t>
            </a:r>
            <a:r>
              <a:rPr lang="en-US" dirty="0" smtClean="0">
                <a:solidFill>
                  <a:srgbClr val="00B0F0"/>
                </a:solidFill>
              </a:rPr>
              <a:t>circadian rhythm similar to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 . 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489586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fludrocortisone</a:t>
            </a:r>
            <a:r>
              <a:rPr lang="en-US" dirty="0" smtClean="0"/>
              <a:t> dose is related to individual fluid and electrolyte intake and losses. A daily dose of </a:t>
            </a:r>
            <a:r>
              <a:rPr lang="en-US" dirty="0" smtClean="0">
                <a:solidFill>
                  <a:srgbClr val="00B0F0"/>
                </a:solidFill>
              </a:rPr>
              <a:t>0.05–0.2 mg is usually sufficient in adults and adolescents with PAI. 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newborns and children, </a:t>
            </a:r>
            <a:r>
              <a:rPr lang="en-US" dirty="0" err="1" smtClean="0">
                <a:solidFill>
                  <a:srgbClr val="00B0F0"/>
                </a:solidFill>
              </a:rPr>
              <a:t>mineralocorticoid</a:t>
            </a:r>
            <a:r>
              <a:rPr lang="en-US" dirty="0" smtClean="0">
                <a:solidFill>
                  <a:srgbClr val="00B0F0"/>
                </a:solidFill>
              </a:rPr>
              <a:t> sensitivity is lower</a:t>
            </a:r>
            <a:r>
              <a:rPr lang="en-US" dirty="0" smtClean="0"/>
              <a:t>, thereby usually requiring </a:t>
            </a:r>
            <a:r>
              <a:rPr lang="en-US" dirty="0" smtClean="0">
                <a:solidFill>
                  <a:srgbClr val="00B050"/>
                </a:solidFill>
              </a:rPr>
              <a:t>higher </a:t>
            </a:r>
            <a:r>
              <a:rPr lang="en-US" dirty="0" err="1" smtClean="0"/>
              <a:t>fludrocortisone</a:t>
            </a:r>
            <a:r>
              <a:rPr lang="en-US" dirty="0" smtClean="0"/>
              <a:t> doses compared to adults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Temporary dose increments of 50–100% or increased salt </a:t>
            </a:r>
            <a:r>
              <a:rPr lang="en-US" dirty="0" smtClean="0"/>
              <a:t>intake can be recommended in a </a:t>
            </a:r>
            <a:r>
              <a:rPr lang="en-US" dirty="0" smtClean="0">
                <a:solidFill>
                  <a:srgbClr val="00B050"/>
                </a:solidFill>
              </a:rPr>
              <a:t>hot climate and conditions that promote excessive sweating.</a:t>
            </a:r>
            <a:endParaRPr lang="fa-IR" dirty="0" smtClean="0">
              <a:solidFill>
                <a:srgbClr val="00B05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75298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Except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0B0F0"/>
                </a:solidFill>
              </a:rPr>
              <a:t>salt craving</a:t>
            </a:r>
            <a:r>
              <a:rPr lang="en-US" dirty="0" smtClean="0"/>
              <a:t>, the symptoms of PAI are rather nonspecific and include weakness, fatigue, musculoskeletal pain, weight loss, abdominal pain, depression, and anxiety.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As a result, the </a:t>
            </a:r>
            <a:r>
              <a:rPr lang="en-US" dirty="0" smtClean="0">
                <a:solidFill>
                  <a:srgbClr val="00B0F0"/>
                </a:solidFill>
              </a:rPr>
              <a:t>diagnosis is frequently delayed</a:t>
            </a:r>
            <a:r>
              <a:rPr lang="en-US" dirty="0" smtClean="0"/>
              <a:t>, resulting in a clinical presentation with an acute life-threatening </a:t>
            </a:r>
            <a:r>
              <a:rPr lang="en-US" dirty="0" smtClean="0">
                <a:solidFill>
                  <a:srgbClr val="00B0F0"/>
                </a:solidFill>
              </a:rPr>
              <a:t>adrenal crisis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Even with treatment, the health-related quality of life (</a:t>
            </a:r>
            <a:r>
              <a:rPr lang="en-US" dirty="0" err="1" smtClean="0"/>
              <a:t>HRQoL</a:t>
            </a:r>
            <a:r>
              <a:rPr lang="en-US" dirty="0" smtClean="0"/>
              <a:t>) in patients with Addison’s disease receiving standard replacement therapy is </a:t>
            </a:r>
            <a:r>
              <a:rPr lang="en-US" dirty="0" smtClean="0">
                <a:solidFill>
                  <a:srgbClr val="00B0F0"/>
                </a:solidFill>
              </a:rPr>
              <a:t>often reduced 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816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. In addition, the patients should be </a:t>
            </a:r>
            <a:r>
              <a:rPr lang="en-US" dirty="0" smtClean="0">
                <a:solidFill>
                  <a:srgbClr val="00B0F0"/>
                </a:solidFill>
              </a:rPr>
              <a:t>advised not to restrict their salt intake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Patients on </a:t>
            </a:r>
            <a:r>
              <a:rPr lang="en-US" dirty="0" err="1" smtClean="0">
                <a:solidFill>
                  <a:srgbClr val="FF0000"/>
                </a:solidFill>
              </a:rPr>
              <a:t>prednisolone</a:t>
            </a:r>
            <a:r>
              <a:rPr lang="en-US" dirty="0" smtClean="0">
                <a:solidFill>
                  <a:srgbClr val="FF0000"/>
                </a:solidFill>
              </a:rPr>
              <a:t> may require more </a:t>
            </a:r>
            <a:r>
              <a:rPr lang="en-US" dirty="0" err="1" smtClean="0">
                <a:solidFill>
                  <a:srgbClr val="FF0000"/>
                </a:solidFill>
              </a:rPr>
              <a:t>fludrocortisone</a:t>
            </a:r>
            <a:r>
              <a:rPr lang="en-US" dirty="0" smtClean="0">
                <a:solidFill>
                  <a:srgbClr val="FF0000"/>
                </a:solidFill>
              </a:rPr>
              <a:t> than those on hydrocortisone</a:t>
            </a:r>
            <a:r>
              <a:rPr lang="en-US" dirty="0" smtClean="0"/>
              <a:t> because </a:t>
            </a:r>
            <a:r>
              <a:rPr lang="en-US" dirty="0" err="1" smtClean="0"/>
              <a:t>prednisolone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00B0F0"/>
                </a:solidFill>
              </a:rPr>
              <a:t>less </a:t>
            </a:r>
            <a:r>
              <a:rPr lang="en-US" dirty="0" err="1" smtClean="0">
                <a:solidFill>
                  <a:srgbClr val="00B0F0"/>
                </a:solidFill>
              </a:rPr>
              <a:t>mineralocorticoid</a:t>
            </a:r>
            <a:r>
              <a:rPr lang="en-US" dirty="0" smtClean="0">
                <a:solidFill>
                  <a:srgbClr val="00B0F0"/>
                </a:solidFill>
              </a:rPr>
              <a:t> activity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err="1" smtClean="0"/>
              <a:t>Dexamethasone</a:t>
            </a:r>
            <a:r>
              <a:rPr lang="en-US" dirty="0" smtClean="0"/>
              <a:t> does not exert any </a:t>
            </a:r>
            <a:r>
              <a:rPr lang="en-US" dirty="0" err="1" smtClean="0"/>
              <a:t>mineralocorticoid</a:t>
            </a:r>
            <a:r>
              <a:rPr lang="en-US" dirty="0" smtClean="0"/>
              <a:t> activity.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967302"/>
          </a:xfrm>
        </p:spPr>
        <p:txBody>
          <a:bodyPr/>
          <a:lstStyle/>
          <a:p>
            <a:pPr algn="l" rtl="0"/>
            <a:r>
              <a:rPr lang="en-US" dirty="0" err="1" smtClean="0"/>
              <a:t>Mineralocorticoid</a:t>
            </a:r>
            <a:r>
              <a:rPr lang="en-US" dirty="0" smtClean="0"/>
              <a:t> replacement is assessed clinically by inquiring about </a:t>
            </a:r>
            <a:r>
              <a:rPr lang="en-US" dirty="0" smtClean="0">
                <a:solidFill>
                  <a:srgbClr val="00B0F0"/>
                </a:solidFill>
              </a:rPr>
              <a:t>salt craving or light-headedness,</a:t>
            </a:r>
            <a:r>
              <a:rPr lang="en-US" dirty="0" smtClean="0"/>
              <a:t> measuring blood pressure in the </a:t>
            </a:r>
            <a:r>
              <a:rPr lang="en-US" dirty="0" smtClean="0">
                <a:solidFill>
                  <a:srgbClr val="00B0F0"/>
                </a:solidFill>
              </a:rPr>
              <a:t>sitting and standing </a:t>
            </a:r>
            <a:r>
              <a:rPr lang="en-US" dirty="0" smtClean="0"/>
              <a:t>position, and identifying the presence of </a:t>
            </a:r>
            <a:r>
              <a:rPr lang="en-US" dirty="0" smtClean="0">
                <a:solidFill>
                  <a:srgbClr val="00B0F0"/>
                </a:solidFill>
              </a:rPr>
              <a:t>peripheral edema, </a:t>
            </a:r>
            <a:r>
              <a:rPr lang="en-US" dirty="0" smtClean="0"/>
              <a:t>although the </a:t>
            </a:r>
            <a:r>
              <a:rPr lang="en-US" dirty="0" smtClean="0">
                <a:solidFill>
                  <a:srgbClr val="00B0F0"/>
                </a:solidFill>
              </a:rPr>
              <a:t>latter is of low sensitivity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General well-being, electrolytes within the normal range, and normal blood pressure without evidence of postural hypotension indicate adequate </a:t>
            </a:r>
            <a:r>
              <a:rPr lang="en-US" dirty="0" err="1" smtClean="0"/>
              <a:t>mineralocorticoid</a:t>
            </a:r>
            <a:r>
              <a:rPr lang="en-US" dirty="0" smtClean="0"/>
              <a:t> replacement</a:t>
            </a:r>
            <a:endParaRPr lang="fa-IR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89586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.</a:t>
            </a:r>
            <a:r>
              <a:rPr lang="en-US" dirty="0" smtClean="0">
                <a:solidFill>
                  <a:srgbClr val="00B0F0"/>
                </a:solidFill>
              </a:rPr>
              <a:t>Plasma </a:t>
            </a:r>
            <a:r>
              <a:rPr lang="en-US" dirty="0" err="1" smtClean="0">
                <a:solidFill>
                  <a:srgbClr val="00B0F0"/>
                </a:solidFill>
              </a:rPr>
              <a:t>renin</a:t>
            </a:r>
            <a:r>
              <a:rPr lang="en-US" dirty="0" smtClean="0">
                <a:solidFill>
                  <a:srgbClr val="00B0F0"/>
                </a:solidFill>
              </a:rPr>
              <a:t> activity in the upper reference range has been found to be a useful marker for a correct </a:t>
            </a:r>
            <a:r>
              <a:rPr lang="en-US" dirty="0" err="1" smtClean="0">
                <a:solidFill>
                  <a:srgbClr val="00B0F0"/>
                </a:solidFill>
              </a:rPr>
              <a:t>mineralocorticoid</a:t>
            </a:r>
            <a:r>
              <a:rPr lang="en-US" dirty="0" smtClean="0">
                <a:solidFill>
                  <a:srgbClr val="00B0F0"/>
                </a:solidFill>
              </a:rPr>
              <a:t> dose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Licorice and grapefruit juice </a:t>
            </a:r>
            <a:r>
              <a:rPr lang="en-US" dirty="0" smtClean="0"/>
              <a:t>potentiate the </a:t>
            </a:r>
            <a:r>
              <a:rPr lang="en-US" dirty="0" err="1" smtClean="0"/>
              <a:t>mineralocorticoid</a:t>
            </a:r>
            <a:r>
              <a:rPr lang="en-US" dirty="0" smtClean="0"/>
              <a:t> effect of hydrocortisone and should be avoided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Phenytoin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been reported to increase </a:t>
            </a:r>
            <a:r>
              <a:rPr lang="en-US" dirty="0" err="1" smtClean="0"/>
              <a:t>fludrocortisone</a:t>
            </a:r>
            <a:r>
              <a:rPr lang="en-US" dirty="0" smtClean="0"/>
              <a:t> metabolism, leading to a need for </a:t>
            </a:r>
            <a:r>
              <a:rPr lang="en-US" dirty="0" smtClean="0">
                <a:solidFill>
                  <a:srgbClr val="00B0F0"/>
                </a:solidFill>
              </a:rPr>
              <a:t>higher replacement</a:t>
            </a:r>
            <a:r>
              <a:rPr lang="en-US" dirty="0" smtClean="0"/>
              <a:t> .</a:t>
            </a:r>
            <a:endParaRPr lang="fa-I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4824426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Primary hypertension </a:t>
            </a:r>
            <a:r>
              <a:rPr lang="en-US" dirty="0" smtClean="0"/>
              <a:t>may also be present in PAI.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Assessment of the hypertensive PAI patient should involve an evaluation of </a:t>
            </a:r>
            <a:r>
              <a:rPr lang="en-US" dirty="0" smtClean="0">
                <a:solidFill>
                  <a:srgbClr val="00B0F0"/>
                </a:solidFill>
              </a:rPr>
              <a:t>not only the </a:t>
            </a:r>
            <a:r>
              <a:rPr lang="en-US" dirty="0" err="1" smtClean="0">
                <a:solidFill>
                  <a:srgbClr val="00B0F0"/>
                </a:solidFill>
              </a:rPr>
              <a:t>fludrocortisone</a:t>
            </a:r>
            <a:r>
              <a:rPr lang="en-US" dirty="0" smtClean="0">
                <a:solidFill>
                  <a:srgbClr val="00B0F0"/>
                </a:solidFill>
              </a:rPr>
              <a:t> dose but also the </a:t>
            </a:r>
            <a:r>
              <a:rPr lang="en-US" dirty="0" err="1" smtClean="0">
                <a:solidFill>
                  <a:srgbClr val="00B0F0"/>
                </a:solidFill>
              </a:rPr>
              <a:t>glucocorticoid</a:t>
            </a:r>
            <a:r>
              <a:rPr lang="en-US" dirty="0" smtClean="0">
                <a:solidFill>
                  <a:srgbClr val="00B0F0"/>
                </a:solidFill>
              </a:rPr>
              <a:t> dose </a:t>
            </a:r>
            <a:r>
              <a:rPr lang="en-US" dirty="0" smtClean="0"/>
              <a:t>because overtreatment with either preparation can lead to hypertension</a:t>
            </a:r>
            <a:endParaRPr lang="fa-I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25305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. If hypertension </a:t>
            </a:r>
            <a:r>
              <a:rPr lang="en-US" dirty="0" smtClean="0">
                <a:solidFill>
                  <a:srgbClr val="00B0F0"/>
                </a:solidFill>
              </a:rPr>
              <a:t>prevails</a:t>
            </a:r>
            <a:r>
              <a:rPr lang="en-US" dirty="0" smtClean="0"/>
              <a:t> after adjustment and the patient is </a:t>
            </a:r>
            <a:r>
              <a:rPr lang="en-US" dirty="0" err="1" smtClean="0"/>
              <a:t>euvolemic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angiotensin</a:t>
            </a:r>
            <a:r>
              <a:rPr lang="en-US" dirty="0" smtClean="0">
                <a:solidFill>
                  <a:srgbClr val="FF0000"/>
                </a:solidFill>
              </a:rPr>
              <a:t> II receptor blockers or </a:t>
            </a:r>
            <a:r>
              <a:rPr lang="en-US" dirty="0" err="1" smtClean="0">
                <a:solidFill>
                  <a:srgbClr val="FF0000"/>
                </a:solidFill>
              </a:rPr>
              <a:t>angiotensin</a:t>
            </a:r>
            <a:r>
              <a:rPr lang="en-US" dirty="0" smtClean="0">
                <a:solidFill>
                  <a:srgbClr val="FF0000"/>
                </a:solidFill>
              </a:rPr>
              <a:t>-converting enzyme blockers </a:t>
            </a:r>
            <a:r>
              <a:rPr lang="en-US" dirty="0" smtClean="0"/>
              <a:t>may be used to </a:t>
            </a:r>
            <a:r>
              <a:rPr lang="en-US" dirty="0" smtClean="0">
                <a:solidFill>
                  <a:srgbClr val="00B0F0"/>
                </a:solidFill>
              </a:rPr>
              <a:t>counter the </a:t>
            </a:r>
            <a:r>
              <a:rPr lang="en-US" dirty="0" err="1" smtClean="0">
                <a:solidFill>
                  <a:srgbClr val="00B0F0"/>
                </a:solidFill>
              </a:rPr>
              <a:t>vasoconstrictive</a:t>
            </a:r>
            <a:r>
              <a:rPr lang="en-US" dirty="0" smtClean="0">
                <a:solidFill>
                  <a:srgbClr val="00B0F0"/>
                </a:solidFill>
              </a:rPr>
              <a:t> effects of elevated </a:t>
            </a:r>
            <a:r>
              <a:rPr lang="en-US" dirty="0" err="1" smtClean="0">
                <a:solidFill>
                  <a:srgbClr val="00B0F0"/>
                </a:solidFill>
              </a:rPr>
              <a:t>angiotensin</a:t>
            </a:r>
            <a:r>
              <a:rPr lang="en-US" dirty="0" smtClean="0">
                <a:solidFill>
                  <a:srgbClr val="00B0F0"/>
                </a:solidFill>
              </a:rPr>
              <a:t> II</a:t>
            </a:r>
            <a:r>
              <a:rPr lang="en-US" dirty="0" smtClean="0"/>
              <a:t>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Second- line treatment can include a </a:t>
            </a:r>
            <a:r>
              <a:rPr lang="en-US" dirty="0" err="1" smtClean="0">
                <a:solidFill>
                  <a:srgbClr val="00B0F0"/>
                </a:solidFill>
              </a:rPr>
              <a:t>dihydropyridine</a:t>
            </a:r>
            <a:r>
              <a:rPr lang="en-US" dirty="0" smtClean="0">
                <a:solidFill>
                  <a:srgbClr val="00B0F0"/>
                </a:solidFill>
              </a:rPr>
              <a:t> calcium blocker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Diuretics should be avoided.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Aldosterone</a:t>
            </a:r>
            <a:r>
              <a:rPr lang="en-US" dirty="0" smtClean="0"/>
              <a:t> receptor blockers such as </a:t>
            </a:r>
            <a:r>
              <a:rPr lang="en-US" dirty="0" err="1" smtClean="0"/>
              <a:t>spironolactone</a:t>
            </a:r>
            <a:r>
              <a:rPr lang="en-US" dirty="0" smtClean="0"/>
              <a:t> and </a:t>
            </a:r>
            <a:r>
              <a:rPr lang="en-US" dirty="0" err="1" smtClean="0"/>
              <a:t>eplerenone</a:t>
            </a:r>
            <a:r>
              <a:rPr lang="en-US" dirty="0" smtClean="0"/>
              <a:t> are contraindicated.</a:t>
            </a:r>
            <a:endParaRPr lang="fa-I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181616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 err="1" smtClean="0"/>
              <a:t>Dehydroepiandrosterone</a:t>
            </a:r>
            <a:r>
              <a:rPr lang="en-US" b="1" i="1" dirty="0" smtClean="0"/>
              <a:t> replacement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3.11We  suggest a trial of DHEA replacement in women with </a:t>
            </a:r>
            <a:r>
              <a:rPr lang="en-US" dirty="0" smtClean="0">
                <a:solidFill>
                  <a:srgbClr val="00B0F0"/>
                </a:solidFill>
              </a:rPr>
              <a:t>PAI and low libido, depressive symptoms, and/or low energy levels </a:t>
            </a:r>
            <a:r>
              <a:rPr lang="en-US" dirty="0" smtClean="0"/>
              <a:t>despite otherwise optimized </a:t>
            </a:r>
            <a:r>
              <a:rPr lang="en-US" dirty="0" err="1" smtClean="0"/>
              <a:t>glucocorticoid</a:t>
            </a:r>
            <a:r>
              <a:rPr lang="en-US" dirty="0" smtClean="0"/>
              <a:t> and </a:t>
            </a:r>
            <a:r>
              <a:rPr lang="en-US" dirty="0" err="1" smtClean="0"/>
              <a:t>mineralocorticoid</a:t>
            </a:r>
            <a:r>
              <a:rPr lang="en-US" dirty="0" smtClean="0"/>
              <a:t> replacement. (2QQEE)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115328" cy="475298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3.12We suggest an initial period of </a:t>
            </a:r>
            <a:r>
              <a:rPr lang="en-US" dirty="0" smtClean="0">
                <a:solidFill>
                  <a:srgbClr val="00B0F0"/>
                </a:solidFill>
              </a:rPr>
              <a:t>6 months </a:t>
            </a:r>
            <a:r>
              <a:rPr lang="en-US" dirty="0" smtClean="0"/>
              <a:t>of DHEA replacement.</a:t>
            </a:r>
            <a:r>
              <a:rPr lang="en-US" dirty="0" smtClean="0">
                <a:solidFill>
                  <a:srgbClr val="00B0F0"/>
                </a:solidFill>
              </a:rPr>
              <a:t> 25–50 mg as a single oral dose in the morning.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If the patient does not report a sustained, beneficial effect </a:t>
            </a:r>
            <a:r>
              <a:rPr lang="en-US" dirty="0" smtClean="0"/>
              <a:t>of replacement after 6 months, the DHEA should be discontinued. (2QQEE)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3.13 We suggest </a:t>
            </a:r>
            <a:r>
              <a:rPr lang="en-US" dirty="0" smtClean="0">
                <a:solidFill>
                  <a:srgbClr val="00B0F0"/>
                </a:solidFill>
              </a:rPr>
              <a:t>monitoring DHEA </a:t>
            </a:r>
            <a:r>
              <a:rPr lang="en-US" dirty="0" smtClean="0"/>
              <a:t>replacement by measuring </a:t>
            </a:r>
            <a:r>
              <a:rPr lang="en-US" dirty="0" smtClean="0">
                <a:solidFill>
                  <a:srgbClr val="00B0F0"/>
                </a:solidFill>
              </a:rPr>
              <a:t>morning serum DHEAS </a:t>
            </a:r>
            <a:r>
              <a:rPr lang="en-US" dirty="0" smtClean="0"/>
              <a:t>levels (aiming at the </a:t>
            </a:r>
            <a:r>
              <a:rPr lang="en-US" dirty="0" smtClean="0">
                <a:solidFill>
                  <a:srgbClr val="00B0F0"/>
                </a:solidFill>
              </a:rPr>
              <a:t>mid normal range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B0F0"/>
                </a:solidFill>
              </a:rPr>
              <a:t>before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B0F0"/>
                </a:solidFill>
              </a:rPr>
              <a:t>intake</a:t>
            </a:r>
            <a:r>
              <a:rPr lang="en-US" dirty="0" smtClean="0"/>
              <a:t> of the daily DHEA replacement dose. (2QQEE)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324492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women, adrenal production of the androgen precursors DHEA and </a:t>
            </a:r>
            <a:r>
              <a:rPr lang="en-US" dirty="0" err="1" smtClean="0"/>
              <a:t>androstenedione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B0F0"/>
                </a:solidFill>
              </a:rPr>
              <a:t>major source of androgen production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Consequently, adrenal insufficiency is frequently associated with androgen deficiency in female patients.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Serum DHEAS concentrations physiologically peak between ages </a:t>
            </a:r>
            <a:r>
              <a:rPr lang="en-US" dirty="0" smtClean="0">
                <a:solidFill>
                  <a:srgbClr val="00B0F0"/>
                </a:solidFill>
              </a:rPr>
              <a:t>20 and 30 years, </a:t>
            </a:r>
            <a:r>
              <a:rPr lang="en-US" dirty="0" smtClean="0"/>
              <a:t>followed by a gradual decline that is independent of menopause 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52988"/>
          </a:xfrm>
        </p:spPr>
        <p:txBody>
          <a:bodyPr/>
          <a:lstStyle/>
          <a:p>
            <a:pPr algn="l" rtl="0"/>
            <a:r>
              <a:rPr lang="en-US" dirty="0" smtClean="0"/>
              <a:t>The adrenal androgen precursor DHEA is activated to sex steroids in a wide variety of </a:t>
            </a:r>
            <a:r>
              <a:rPr lang="en-US" dirty="0" smtClean="0">
                <a:solidFill>
                  <a:srgbClr val="00B0F0"/>
                </a:solidFill>
              </a:rPr>
              <a:t>peripheral tissues and in the gonads</a:t>
            </a:r>
            <a:r>
              <a:rPr lang="en-US" dirty="0" smtClean="0"/>
              <a:t>, but it has also been shown to have </a:t>
            </a:r>
            <a:r>
              <a:rPr lang="en-US" dirty="0" err="1" smtClean="0">
                <a:solidFill>
                  <a:srgbClr val="FF0000"/>
                </a:solidFill>
              </a:rPr>
              <a:t>neurosteroidal</a:t>
            </a:r>
            <a:r>
              <a:rPr lang="en-US" dirty="0" smtClean="0">
                <a:solidFill>
                  <a:srgbClr val="FF0000"/>
                </a:solidFill>
              </a:rPr>
              <a:t> properties </a:t>
            </a:r>
            <a:r>
              <a:rPr lang="en-US" dirty="0" smtClean="0"/>
              <a:t>with potential </a:t>
            </a:r>
            <a:r>
              <a:rPr lang="en-US" dirty="0" err="1" smtClean="0">
                <a:solidFill>
                  <a:srgbClr val="FF0000"/>
                </a:solidFill>
              </a:rPr>
              <a:t>antidepressive</a:t>
            </a:r>
            <a:r>
              <a:rPr lang="en-US" dirty="0" smtClean="0">
                <a:solidFill>
                  <a:srgbClr val="FF0000"/>
                </a:solidFill>
              </a:rPr>
              <a:t> action in the brain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fa-IR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03887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 systematic review and </a:t>
            </a:r>
            <a:r>
              <a:rPr lang="en-US" dirty="0" err="1" smtClean="0"/>
              <a:t>metaanalysis</a:t>
            </a:r>
            <a:r>
              <a:rPr lang="en-US" dirty="0" smtClean="0"/>
              <a:t> of randomized placebo controls of DHEA treatment have not shown any substantial clinical benefit, </a:t>
            </a:r>
            <a:r>
              <a:rPr lang="en-US" dirty="0" smtClean="0">
                <a:solidFill>
                  <a:srgbClr val="00B0F0"/>
                </a:solidFill>
              </a:rPr>
              <a:t>suggesting that the current evidence is insufficient to support routine use of DHEA in women with adrenal </a:t>
            </a:r>
            <a:r>
              <a:rPr lang="en-US" dirty="0" smtClean="0">
                <a:solidFill>
                  <a:srgbClr val="002060"/>
                </a:solidFill>
              </a:rPr>
              <a:t>insufficiency .    </a:t>
            </a:r>
          </a:p>
          <a:p>
            <a:pPr algn="l" rtl="0"/>
            <a:endParaRPr lang="en-US" dirty="0" smtClean="0">
              <a:solidFill>
                <a:srgbClr val="002060"/>
              </a:solidFill>
            </a:endParaRPr>
          </a:p>
          <a:p>
            <a:pPr algn="l" rtl="0"/>
            <a:r>
              <a:rPr lang="en-US" dirty="0" smtClean="0">
                <a:solidFill>
                  <a:srgbClr val="002060"/>
                </a:solidFill>
              </a:rPr>
              <a:t>DHEA replacement </a:t>
            </a:r>
            <a:r>
              <a:rPr lang="en-US" dirty="0" smtClean="0">
                <a:solidFill>
                  <a:srgbClr val="FF0000"/>
                </a:solidFill>
              </a:rPr>
              <a:t>restores </a:t>
            </a:r>
            <a:r>
              <a:rPr lang="en-US" dirty="0" err="1" smtClean="0">
                <a:solidFill>
                  <a:srgbClr val="FF0000"/>
                </a:solidFill>
              </a:rPr>
              <a:t>pubarche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fr-FR" dirty="0" smtClean="0">
                <a:solidFill>
                  <a:srgbClr val="FF0000"/>
                </a:solidFill>
              </a:rPr>
              <a:t>adolescent </a:t>
            </a:r>
            <a:r>
              <a:rPr lang="fr-FR" dirty="0" err="1" smtClean="0">
                <a:solidFill>
                  <a:srgbClr val="002060"/>
                </a:solidFill>
              </a:rPr>
              <a:t>adrenal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insufficiency</a:t>
            </a:r>
            <a:r>
              <a:rPr lang="fr-FR" dirty="0" smtClean="0">
                <a:solidFill>
                  <a:srgbClr val="002060"/>
                </a:solidFill>
              </a:rPr>
              <a:t> patients.</a:t>
            </a:r>
          </a:p>
          <a:p>
            <a:pPr algn="l" rtl="0"/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895996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Moreover</a:t>
            </a:r>
            <a:r>
              <a:rPr lang="en-US" dirty="0"/>
              <a:t>, </a:t>
            </a:r>
            <a:r>
              <a:rPr lang="en-US" dirty="0" err="1" smtClean="0"/>
              <a:t>longterm</a:t>
            </a:r>
            <a:r>
              <a:rPr lang="en-US" dirty="0" smtClean="0"/>
              <a:t> </a:t>
            </a:r>
            <a:r>
              <a:rPr lang="en-US" dirty="0" err="1" smtClean="0"/>
              <a:t>HRQoL</a:t>
            </a:r>
            <a:r>
              <a:rPr lang="en-US" dirty="0" smtClean="0"/>
              <a:t> </a:t>
            </a:r>
            <a:r>
              <a:rPr lang="en-US" dirty="0"/>
              <a:t>in these patients appears to be </a:t>
            </a:r>
            <a:r>
              <a:rPr lang="en-US" dirty="0">
                <a:solidFill>
                  <a:srgbClr val="00B0F0"/>
                </a:solidFill>
              </a:rPr>
              <a:t>inversely </a:t>
            </a:r>
            <a:r>
              <a:rPr lang="en-US" dirty="0" smtClean="0">
                <a:solidFill>
                  <a:srgbClr val="00B0F0"/>
                </a:solidFill>
              </a:rPr>
              <a:t>related </a:t>
            </a:r>
            <a:r>
              <a:rPr lang="en-US" dirty="0" smtClean="0"/>
              <a:t>to </a:t>
            </a:r>
            <a:r>
              <a:rPr lang="en-US" dirty="0"/>
              <a:t>the delay in establishing the diagnosis after </a:t>
            </a:r>
            <a:r>
              <a:rPr lang="en-US" dirty="0" smtClean="0"/>
              <a:t>disease onset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emphasizing the importance of recognizing the </a:t>
            </a:r>
            <a:r>
              <a:rPr lang="en-US" dirty="0" smtClean="0">
                <a:solidFill>
                  <a:srgbClr val="00B0F0"/>
                </a:solidFill>
              </a:rPr>
              <a:t>disease early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181616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 smtClean="0"/>
              <a:t>Treatment during pregnancy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3.14 We suggest that pregnant patients with PAI be monitored for </a:t>
            </a:r>
            <a:r>
              <a:rPr lang="en-US" dirty="0" smtClean="0">
                <a:solidFill>
                  <a:srgbClr val="00B0F0"/>
                </a:solidFill>
              </a:rPr>
              <a:t>clinical symptoms and signs of </a:t>
            </a:r>
            <a:r>
              <a:rPr lang="en-US" dirty="0" err="1" smtClean="0">
                <a:solidFill>
                  <a:srgbClr val="00B0F0"/>
                </a:solidFill>
              </a:rPr>
              <a:t>glucocorticoid</a:t>
            </a:r>
            <a:r>
              <a:rPr lang="en-US" dirty="0" smtClean="0">
                <a:solidFill>
                  <a:srgbClr val="00B0F0"/>
                </a:solidFill>
              </a:rPr>
              <a:t> over- and under-replacement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normal weight gain, fatigue, postural hypotension or hypertension, hyperglycemia), with </a:t>
            </a:r>
            <a:r>
              <a:rPr lang="en-US" dirty="0" smtClean="0">
                <a:solidFill>
                  <a:srgbClr val="00B0F0"/>
                </a:solidFill>
              </a:rPr>
              <a:t>at least one review per trimester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3.15 We suggest that</a:t>
            </a:r>
            <a:r>
              <a:rPr lang="en-US" dirty="0" smtClean="0">
                <a:solidFill>
                  <a:srgbClr val="00B0F0"/>
                </a:solidFill>
              </a:rPr>
              <a:t>, based on the individual clinical course,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00B0F0"/>
                </a:solidFill>
              </a:rPr>
              <a:t>increase in hydrocortisone dose </a:t>
            </a:r>
            <a:r>
              <a:rPr lang="en-US" dirty="0" smtClean="0"/>
              <a:t>should be implemented, in particular </a:t>
            </a:r>
            <a:r>
              <a:rPr lang="en-US" dirty="0" smtClean="0">
                <a:solidFill>
                  <a:srgbClr val="00B0F0"/>
                </a:solidFill>
              </a:rPr>
              <a:t>during the third trimester. </a:t>
            </a:r>
            <a:endParaRPr lang="fa-I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816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3.16 In pregnant women with PAI, we suggest using </a:t>
            </a:r>
            <a:r>
              <a:rPr lang="it-IT" dirty="0" smtClean="0">
                <a:solidFill>
                  <a:srgbClr val="00B0F0"/>
                </a:solidFill>
              </a:rPr>
              <a:t>hydrocortisone over cortisone acetate, prednisolone, or </a:t>
            </a:r>
            <a:r>
              <a:rPr lang="en-US" dirty="0" smtClean="0">
                <a:solidFill>
                  <a:srgbClr val="00B0F0"/>
                </a:solidFill>
              </a:rPr>
              <a:t>prednisone</a:t>
            </a:r>
            <a:r>
              <a:rPr lang="en-US" dirty="0" smtClean="0"/>
              <a:t> (2QQEE) and recommend </a:t>
            </a:r>
            <a:r>
              <a:rPr lang="en-US" dirty="0" smtClean="0">
                <a:solidFill>
                  <a:srgbClr val="FF0000"/>
                </a:solidFill>
              </a:rPr>
              <a:t>against using </a:t>
            </a:r>
            <a:r>
              <a:rPr lang="en-US" dirty="0" err="1" smtClean="0">
                <a:solidFill>
                  <a:srgbClr val="FF0000"/>
                </a:solidFill>
              </a:rPr>
              <a:t>dexamethasone</a:t>
            </a:r>
            <a:r>
              <a:rPr lang="en-US" dirty="0" smtClean="0"/>
              <a:t> because it is not inactivated in the placenta. (1QQEE)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3.17 We recommend hydrocortisone </a:t>
            </a:r>
            <a:r>
              <a:rPr lang="en-US" dirty="0" smtClean="0">
                <a:solidFill>
                  <a:srgbClr val="00B0F0"/>
                </a:solidFill>
              </a:rPr>
              <a:t>stress dosing during the active phase of labor, similar to that used in major surgical stress.</a:t>
            </a:r>
            <a:r>
              <a:rPr lang="en-US" dirty="0" smtClean="0"/>
              <a:t> (1QQEE)</a:t>
            </a:r>
            <a:endParaRPr lang="fa-I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00108"/>
            <a:ext cx="7943848" cy="5317814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During normal pregnancy, </a:t>
            </a:r>
            <a:r>
              <a:rPr lang="en-US" dirty="0" smtClean="0">
                <a:solidFill>
                  <a:srgbClr val="00B0F0"/>
                </a:solidFill>
              </a:rPr>
              <a:t>circulating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 concentrations are increased 2- to 3-fold,</a:t>
            </a:r>
            <a:r>
              <a:rPr lang="en-US" dirty="0" smtClean="0"/>
              <a:t> with a </a:t>
            </a:r>
            <a:r>
              <a:rPr lang="en-US" dirty="0" smtClean="0">
                <a:solidFill>
                  <a:srgbClr val="FF0000"/>
                </a:solidFill>
              </a:rPr>
              <a:t>continuous increase </a:t>
            </a:r>
            <a:r>
              <a:rPr lang="en-US" dirty="0" smtClean="0"/>
              <a:t>from the first trimester onward </a:t>
            </a:r>
            <a:r>
              <a:rPr lang="en-US" dirty="0" smtClean="0">
                <a:solidFill>
                  <a:srgbClr val="FF0000"/>
                </a:solidFill>
              </a:rPr>
              <a:t>due to increases in CBG levels .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From week 22 of gestation onward, free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 levels also increase significantly, with a further rise immediately preterm due to a fall in CBG .</a:t>
            </a:r>
            <a:r>
              <a:rPr lang="en-US" dirty="0" err="1" smtClean="0"/>
              <a:t>cortisol</a:t>
            </a:r>
            <a:r>
              <a:rPr lang="en-US" dirty="0" smtClean="0"/>
              <a:t> levels return to normal after delivery 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85860"/>
            <a:ext cx="8115328" cy="503874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Adrenal crisis </a:t>
            </a:r>
            <a:r>
              <a:rPr lang="en-US" dirty="0" smtClean="0"/>
              <a:t>due to insufficient </a:t>
            </a:r>
            <a:r>
              <a:rPr lang="en-US" dirty="0" err="1" smtClean="0"/>
              <a:t>glucocorticoid</a:t>
            </a:r>
            <a:r>
              <a:rPr lang="en-US" dirty="0" smtClean="0"/>
              <a:t> dose adjustment during pregnancy has been reported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Althoug</a:t>
            </a:r>
            <a:r>
              <a:rPr lang="en-US" dirty="0" smtClean="0"/>
              <a:t> little evidence exists on the exact regimen of optimized </a:t>
            </a:r>
            <a:r>
              <a:rPr lang="en-US" dirty="0" err="1" smtClean="0"/>
              <a:t>glucocorticoid</a:t>
            </a:r>
            <a:r>
              <a:rPr lang="en-US" dirty="0" smtClean="0"/>
              <a:t> replacement in pregnancy, </a:t>
            </a:r>
            <a:r>
              <a:rPr lang="en-US" dirty="0" smtClean="0">
                <a:solidFill>
                  <a:srgbClr val="FF0000"/>
                </a:solidFill>
              </a:rPr>
              <a:t>one common approach is to increase hydrocortisone dose by 20–40% from the 24th week onward to reflect the physiological </a:t>
            </a:r>
            <a:r>
              <a:rPr lang="en-US" dirty="0" smtClean="0"/>
              <a:t>increase in free </a:t>
            </a:r>
            <a:r>
              <a:rPr lang="en-US" dirty="0" err="1" smtClean="0"/>
              <a:t>cortisol</a:t>
            </a:r>
            <a:r>
              <a:rPr lang="en-US" dirty="0" smtClean="0"/>
              <a:t>. </a:t>
            </a:r>
            <a:endParaRPr lang="fa-IR" dirty="0" smtClean="0">
              <a:solidFill>
                <a:srgbClr val="FF000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5305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diagnosis of </a:t>
            </a:r>
            <a:r>
              <a:rPr lang="en-US" dirty="0" smtClean="0">
                <a:solidFill>
                  <a:srgbClr val="00B0F0"/>
                </a:solidFill>
              </a:rPr>
              <a:t>new-onset adrenal insufficiency in pregnancy is challenging </a:t>
            </a:r>
            <a:r>
              <a:rPr lang="en-US" dirty="0" smtClean="0"/>
              <a:t>because symptoms are nonspecific and often are not different from those commonly present in pregnancy itself, such as fatigue, nausea, and vomiting.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cosyntropin</a:t>
            </a:r>
            <a:r>
              <a:rPr lang="en-US" dirty="0" smtClean="0"/>
              <a:t> stimulation </a:t>
            </a:r>
            <a:r>
              <a:rPr lang="en-US" dirty="0" smtClean="0">
                <a:solidFill>
                  <a:srgbClr val="00B0F0"/>
                </a:solidFill>
              </a:rPr>
              <a:t>test is the test of choice in pregnant women </a:t>
            </a:r>
            <a:r>
              <a:rPr lang="en-US" dirty="0" smtClean="0"/>
              <a:t>if adrenal insufficiency is suspected.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has been suggested to use higher diagnostic </a:t>
            </a:r>
            <a:r>
              <a:rPr lang="en-US" dirty="0" err="1" smtClean="0"/>
              <a:t>cortisol</a:t>
            </a:r>
            <a:r>
              <a:rPr lang="en-US" dirty="0" smtClean="0"/>
              <a:t> cutoffs of </a:t>
            </a:r>
            <a:r>
              <a:rPr lang="en-US" dirty="0" smtClean="0">
                <a:solidFill>
                  <a:srgbClr val="FF0000"/>
                </a:solidFill>
              </a:rPr>
              <a:t>700 </a:t>
            </a:r>
            <a:r>
              <a:rPr lang="en-US" dirty="0" err="1" smtClean="0">
                <a:solidFill>
                  <a:srgbClr val="FF0000"/>
                </a:solidFill>
              </a:rPr>
              <a:t>nmol</a:t>
            </a:r>
            <a:r>
              <a:rPr lang="en-US" dirty="0" smtClean="0">
                <a:solidFill>
                  <a:srgbClr val="FF0000"/>
                </a:solidFill>
              </a:rPr>
              <a:t>/L (25 </a:t>
            </a:r>
            <a:r>
              <a:rPr lang="en-US" dirty="0" err="1" smtClean="0">
                <a:solidFill>
                  <a:srgbClr val="FF000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dL</a:t>
            </a:r>
            <a:r>
              <a:rPr lang="en-US" dirty="0" smtClean="0">
                <a:solidFill>
                  <a:srgbClr val="FF0000"/>
                </a:solidFill>
              </a:rPr>
              <a:t>), 800 </a:t>
            </a:r>
            <a:r>
              <a:rPr lang="en-US" dirty="0" err="1" smtClean="0">
                <a:solidFill>
                  <a:srgbClr val="FF0000"/>
                </a:solidFill>
              </a:rPr>
              <a:t>nmol</a:t>
            </a:r>
            <a:r>
              <a:rPr lang="en-US" dirty="0" smtClean="0">
                <a:solidFill>
                  <a:srgbClr val="FF0000"/>
                </a:solidFill>
              </a:rPr>
              <a:t>/L (29 </a:t>
            </a:r>
            <a:r>
              <a:rPr lang="en-US" dirty="0" err="1" smtClean="0">
                <a:solidFill>
                  <a:srgbClr val="FF000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dL</a:t>
            </a:r>
            <a:r>
              <a:rPr lang="en-US" dirty="0" smtClean="0">
                <a:solidFill>
                  <a:srgbClr val="FF0000"/>
                </a:solidFill>
              </a:rPr>
              <a:t>), and 900 </a:t>
            </a:r>
            <a:r>
              <a:rPr lang="en-US" dirty="0" err="1" smtClean="0">
                <a:solidFill>
                  <a:srgbClr val="FF0000"/>
                </a:solidFill>
              </a:rPr>
              <a:t>nmol</a:t>
            </a:r>
            <a:r>
              <a:rPr lang="en-US" dirty="0" smtClean="0">
                <a:solidFill>
                  <a:srgbClr val="FF0000"/>
                </a:solidFill>
              </a:rPr>
              <a:t>/L (32 </a:t>
            </a:r>
            <a:r>
              <a:rPr lang="en-US" dirty="0" err="1" smtClean="0">
                <a:solidFill>
                  <a:srgbClr val="FF000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dL</a:t>
            </a:r>
            <a:r>
              <a:rPr lang="en-US" dirty="0" smtClean="0">
                <a:solidFill>
                  <a:srgbClr val="FF0000"/>
                </a:solidFill>
              </a:rPr>
              <a:t>) for the first, second, and third trimesters, respectively.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5305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Mineralocorticoid</a:t>
            </a:r>
            <a:r>
              <a:rPr lang="en-US" dirty="0" smtClean="0">
                <a:solidFill>
                  <a:srgbClr val="00B0F0"/>
                </a:solidFill>
              </a:rPr>
              <a:t> requirements </a:t>
            </a:r>
            <a:r>
              <a:rPr lang="en-US" dirty="0" smtClean="0"/>
              <a:t>during pregnancy are </a:t>
            </a:r>
            <a:r>
              <a:rPr lang="en-US" dirty="0" smtClean="0">
                <a:solidFill>
                  <a:srgbClr val="00B0F0"/>
                </a:solidFill>
              </a:rPr>
              <a:t>more difficult to assess</a:t>
            </a:r>
            <a:r>
              <a:rPr lang="en-US" dirty="0" smtClean="0"/>
              <a:t>, again due to nonspecific symptoms overlapping with those observed in </a:t>
            </a:r>
            <a:r>
              <a:rPr lang="en-US" dirty="0" smtClean="0">
                <a:solidFill>
                  <a:srgbClr val="00B0F0"/>
                </a:solidFill>
              </a:rPr>
              <a:t>physiological </a:t>
            </a:r>
            <a:r>
              <a:rPr lang="en-US" dirty="0" smtClean="0"/>
              <a:t>pregnancy, such as </a:t>
            </a:r>
            <a:r>
              <a:rPr lang="en-US" dirty="0" smtClean="0">
                <a:solidFill>
                  <a:srgbClr val="00B0F0"/>
                </a:solidFill>
              </a:rPr>
              <a:t>edema or postural hypotension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Sodium and potassium can be monitored in blood and urine</a:t>
            </a:r>
            <a:r>
              <a:rPr lang="en-US" dirty="0" smtClean="0"/>
              <a:t>, whereas </a:t>
            </a:r>
            <a:r>
              <a:rPr lang="en-US" dirty="0" smtClean="0">
                <a:solidFill>
                  <a:srgbClr val="FF0000"/>
                </a:solidFill>
              </a:rPr>
              <a:t>plasma </a:t>
            </a:r>
            <a:r>
              <a:rPr lang="en-US" dirty="0" err="1" smtClean="0">
                <a:solidFill>
                  <a:srgbClr val="FF0000"/>
                </a:solidFill>
              </a:rPr>
              <a:t>renin</a:t>
            </a:r>
            <a:r>
              <a:rPr lang="en-US" dirty="0" smtClean="0">
                <a:solidFill>
                  <a:srgbClr val="FF0000"/>
                </a:solidFill>
              </a:rPr>
              <a:t> physiologically increases during pregnancy and therefore cannot be used for monitoring purposes.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895864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There is some evidence that </a:t>
            </a:r>
            <a:r>
              <a:rPr lang="en-US" dirty="0" err="1" smtClean="0">
                <a:solidFill>
                  <a:srgbClr val="00B0F0"/>
                </a:solidFill>
              </a:rPr>
              <a:t>aldosterone</a:t>
            </a:r>
            <a:r>
              <a:rPr lang="en-US" dirty="0" smtClean="0">
                <a:solidFill>
                  <a:srgbClr val="00B0F0"/>
                </a:solidFill>
              </a:rPr>
              <a:t> increases during normal pregnancy  </a:t>
            </a:r>
            <a:r>
              <a:rPr lang="en-US" dirty="0" smtClean="0"/>
              <a:t>and serum </a:t>
            </a:r>
            <a:r>
              <a:rPr lang="en-US" dirty="0" smtClean="0">
                <a:solidFill>
                  <a:srgbClr val="00B0F0"/>
                </a:solidFill>
              </a:rPr>
              <a:t>progesterone steadily increases throughout pregnancy, </a:t>
            </a:r>
            <a:r>
              <a:rPr lang="en-US" dirty="0" smtClean="0"/>
              <a:t>exerting some </a:t>
            </a:r>
            <a:r>
              <a:rPr lang="en-US" dirty="0" smtClean="0">
                <a:solidFill>
                  <a:srgbClr val="00B0F0"/>
                </a:solidFill>
              </a:rPr>
              <a:t>anti-</a:t>
            </a:r>
            <a:r>
              <a:rPr lang="en-US" dirty="0" err="1" smtClean="0">
                <a:solidFill>
                  <a:srgbClr val="00B0F0"/>
                </a:solidFill>
              </a:rPr>
              <a:t>mineralocorticoid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effect;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hence, </a:t>
            </a:r>
            <a:r>
              <a:rPr lang="en-US" dirty="0" err="1" smtClean="0">
                <a:solidFill>
                  <a:srgbClr val="00B0F0"/>
                </a:solidFill>
              </a:rPr>
              <a:t>fludrocortisone</a:t>
            </a:r>
            <a:r>
              <a:rPr lang="en-US" dirty="0" smtClean="0">
                <a:solidFill>
                  <a:srgbClr val="00B0F0"/>
                </a:solidFill>
              </a:rPr>
              <a:t> dose adjustments are sometimes required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However, in most cases this will </a:t>
            </a:r>
            <a:r>
              <a:rPr lang="en-US" dirty="0" smtClean="0">
                <a:solidFill>
                  <a:srgbClr val="00B050"/>
                </a:solidFill>
              </a:rPr>
              <a:t>be covered by the increase in </a:t>
            </a:r>
            <a:r>
              <a:rPr lang="en-US" dirty="0" err="1" smtClean="0">
                <a:solidFill>
                  <a:srgbClr val="00B050"/>
                </a:solidFill>
              </a:rPr>
              <a:t>glucocorticoid</a:t>
            </a:r>
            <a:r>
              <a:rPr lang="en-US" dirty="0" smtClean="0">
                <a:solidFill>
                  <a:srgbClr val="00B050"/>
                </a:solidFill>
              </a:rPr>
              <a:t> replacement dose in the later stages of pregnancy.</a:t>
            </a:r>
            <a:endParaRPr lang="fa-IR" dirty="0" smtClean="0">
              <a:solidFill>
                <a:srgbClr val="00B05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03874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 hydrocortisone dose equivalent to that used for major surgical stress should be initiated at the </a:t>
            </a:r>
            <a:r>
              <a:rPr lang="en-US" dirty="0" smtClean="0">
                <a:solidFill>
                  <a:srgbClr val="00B0F0"/>
                </a:solidFill>
              </a:rPr>
              <a:t>onset of active labor (cervix dilation  4 cm and/or contractions every 5 min for the last hour) </a:t>
            </a:r>
            <a:r>
              <a:rPr lang="en-US" dirty="0" smtClean="0"/>
              <a:t>with a bolus injection of 100 mg hydrocortisone iv followed by </a:t>
            </a:r>
            <a:r>
              <a:rPr lang="en-US" dirty="0" smtClean="0">
                <a:solidFill>
                  <a:srgbClr val="FF0000"/>
                </a:solidFill>
              </a:rPr>
              <a:t>continuous infusion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B0F0"/>
                </a:solidFill>
              </a:rPr>
              <a:t>200 mg hydrocortisone/24 hours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After delivery, hydrocortisone can be </a:t>
            </a:r>
            <a:r>
              <a:rPr lang="en-US" dirty="0" smtClean="0">
                <a:solidFill>
                  <a:srgbClr val="00B0F0"/>
                </a:solidFill>
              </a:rPr>
              <a:t>quickly tapered </a:t>
            </a:r>
            <a:r>
              <a:rPr lang="en-US" dirty="0" smtClean="0"/>
              <a:t>back to </a:t>
            </a:r>
            <a:r>
              <a:rPr lang="en-US" dirty="0" err="1" smtClean="0"/>
              <a:t>prepregnancy</a:t>
            </a:r>
            <a:r>
              <a:rPr lang="en-US" dirty="0" smtClean="0"/>
              <a:t> doses.</a:t>
            </a:r>
            <a:endParaRPr lang="fa-I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543956" cy="5110178"/>
          </a:xfrm>
        </p:spPr>
        <p:txBody>
          <a:bodyPr/>
          <a:lstStyle/>
          <a:p>
            <a:pPr algn="l" rtl="0"/>
            <a:r>
              <a:rPr lang="en-US" b="1" i="1" dirty="0" smtClean="0"/>
              <a:t>Treatment and monitoring during childhood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3.18 In </a:t>
            </a:r>
            <a:r>
              <a:rPr lang="en-US" dirty="0" smtClean="0">
                <a:solidFill>
                  <a:srgbClr val="FF0000"/>
                </a:solidFill>
              </a:rPr>
              <a:t>children </a:t>
            </a:r>
            <a:r>
              <a:rPr lang="en-US" dirty="0" smtClean="0"/>
              <a:t>with PAI, we suggest </a:t>
            </a:r>
            <a:r>
              <a:rPr lang="en-US" dirty="0" smtClean="0">
                <a:solidFill>
                  <a:srgbClr val="00B0F0"/>
                </a:solidFill>
              </a:rPr>
              <a:t>treatment with hydrocortisone in three or four divided doses </a:t>
            </a:r>
            <a:r>
              <a:rPr lang="en-US" dirty="0" smtClean="0"/>
              <a:t>(total starting daily dose of </a:t>
            </a:r>
            <a:r>
              <a:rPr lang="en-US" dirty="0" smtClean="0">
                <a:solidFill>
                  <a:srgbClr val="00B0F0"/>
                </a:solidFill>
              </a:rPr>
              <a:t>8 mg/m2 </a:t>
            </a:r>
            <a:r>
              <a:rPr lang="en-US" dirty="0" smtClean="0"/>
              <a:t>body surface area) over other types of </a:t>
            </a:r>
            <a:r>
              <a:rPr lang="en-US" dirty="0" err="1" smtClean="0"/>
              <a:t>glucocorticoid</a:t>
            </a:r>
            <a:r>
              <a:rPr lang="en-US" dirty="0" smtClean="0"/>
              <a:t> replacement therapies, with doses adjusted according to individual need. (2QQEE)</a:t>
            </a:r>
            <a:endParaRPr lang="fa-I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81616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3.19 In children with PAI, we suggest </a:t>
            </a:r>
            <a:r>
              <a:rPr lang="en-US" dirty="0" smtClean="0">
                <a:solidFill>
                  <a:srgbClr val="00B0F0"/>
                </a:solidFill>
              </a:rPr>
              <a:t>avoiding synthetic, long-acting </a:t>
            </a:r>
            <a:r>
              <a:rPr lang="en-US" dirty="0" err="1" smtClean="0">
                <a:solidFill>
                  <a:srgbClr val="00B0F0"/>
                </a:solidFill>
              </a:rPr>
              <a:t>glucocorticoids</a:t>
            </a:r>
            <a:r>
              <a:rPr lang="en-US" dirty="0" smtClean="0">
                <a:solidFill>
                  <a:srgbClr val="00B0F0"/>
                </a:solidFill>
              </a:rPr>
              <a:t> (</a:t>
            </a:r>
            <a:r>
              <a:rPr lang="en-US" dirty="0" err="1" smtClean="0">
                <a:solidFill>
                  <a:srgbClr val="00B0F0"/>
                </a:solidFill>
              </a:rPr>
              <a:t>eg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prednisolone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dexamethasone</a:t>
            </a:r>
            <a:r>
              <a:rPr lang="en-US" dirty="0" smtClean="0"/>
              <a:t>). (2QQEE)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Cortisone acetate may be used instead of hydrocortisone.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3.20 We suggest monitoring </a:t>
            </a:r>
            <a:r>
              <a:rPr lang="en-US" dirty="0" err="1" smtClean="0"/>
              <a:t>glucocorticoid</a:t>
            </a:r>
            <a:r>
              <a:rPr lang="en-US" dirty="0" smtClean="0"/>
              <a:t> replacement by clinical assessment, including </a:t>
            </a:r>
            <a:r>
              <a:rPr lang="en-US" dirty="0" smtClean="0">
                <a:solidFill>
                  <a:srgbClr val="00B0F0"/>
                </a:solidFill>
              </a:rPr>
              <a:t>growth velocity, body weight, blood pressure, and energy levels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3.21 In children with PAI and confirmed </a:t>
            </a:r>
            <a:r>
              <a:rPr lang="en-US" dirty="0" err="1" smtClean="0">
                <a:solidFill>
                  <a:srgbClr val="00B0F0"/>
                </a:solidFill>
              </a:rPr>
              <a:t>aldosterone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deficiency,we</a:t>
            </a:r>
            <a:r>
              <a:rPr lang="en-US" dirty="0" smtClean="0">
                <a:solidFill>
                  <a:srgbClr val="00B0F0"/>
                </a:solidFill>
              </a:rPr>
              <a:t> recommend treatment with </a:t>
            </a:r>
            <a:r>
              <a:rPr lang="en-US" dirty="0" err="1" smtClean="0">
                <a:solidFill>
                  <a:srgbClr val="00B0F0"/>
                </a:solidFill>
              </a:rPr>
              <a:t>fludrocortisone</a:t>
            </a:r>
            <a:r>
              <a:rPr lang="en-US" dirty="0" smtClean="0">
                <a:solidFill>
                  <a:srgbClr val="00B0F0"/>
                </a:solidFill>
              </a:rPr>
              <a:t> (starting dosage, 100 </a:t>
            </a:r>
            <a:r>
              <a:rPr lang="en-US" dirty="0" err="1" smtClean="0">
                <a:solidFill>
                  <a:srgbClr val="00B0F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00B0F0"/>
                </a:solidFill>
              </a:rPr>
              <a:t>g</a:t>
            </a:r>
            <a:r>
              <a:rPr lang="en-US" dirty="0" smtClean="0">
                <a:solidFill>
                  <a:srgbClr val="00B0F0"/>
                </a:solidFill>
              </a:rPr>
              <a:t>/d)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For infants</a:t>
            </a:r>
            <a:r>
              <a:rPr lang="en-US" dirty="0" smtClean="0"/>
              <a:t>, we recommend </a:t>
            </a:r>
            <a:r>
              <a:rPr lang="en-US" dirty="0" smtClean="0">
                <a:solidFill>
                  <a:srgbClr val="FF0000"/>
                </a:solidFill>
              </a:rPr>
              <a:t>sodium chloride supplements </a:t>
            </a:r>
            <a:r>
              <a:rPr lang="en-US" dirty="0" smtClean="0"/>
              <a:t>in the newborn period and up to the age of </a:t>
            </a:r>
            <a:r>
              <a:rPr lang="en-US" dirty="0" smtClean="0">
                <a:solidFill>
                  <a:srgbClr val="FF0000"/>
                </a:solidFill>
              </a:rPr>
              <a:t>12 months</a:t>
            </a:r>
            <a:r>
              <a:rPr lang="en-US" dirty="0" smtClean="0"/>
              <a:t>. (1QQEE)</a:t>
            </a:r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785794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10178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Excessive weight gain with decreased height velocity or other symptoms or signs of </a:t>
            </a:r>
            <a:r>
              <a:rPr lang="en-US" dirty="0" smtClean="0">
                <a:solidFill>
                  <a:srgbClr val="00B0F0"/>
                </a:solidFill>
              </a:rPr>
              <a:t>Cushing syndrome </a:t>
            </a:r>
            <a:r>
              <a:rPr lang="en-US" dirty="0" smtClean="0"/>
              <a:t>indicate excessive </a:t>
            </a:r>
            <a:r>
              <a:rPr lang="en-US" dirty="0" err="1" smtClean="0"/>
              <a:t>glucocorticoid</a:t>
            </a:r>
            <a:r>
              <a:rPr lang="en-US" dirty="0" smtClean="0"/>
              <a:t> replacement.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patients with CAH, </a:t>
            </a:r>
            <a:r>
              <a:rPr lang="en-US" dirty="0" err="1" smtClean="0"/>
              <a:t>glucocorticoid</a:t>
            </a:r>
            <a:r>
              <a:rPr lang="en-US" dirty="0" smtClean="0"/>
              <a:t> dosages exceeding </a:t>
            </a:r>
            <a:r>
              <a:rPr lang="en-US" dirty="0" smtClean="0">
                <a:solidFill>
                  <a:srgbClr val="00B0F0"/>
                </a:solidFill>
              </a:rPr>
              <a:t>20 mg/m2/d in infants and 15 to 17 mg/m2/d in adolescents </a:t>
            </a:r>
            <a:r>
              <a:rPr lang="en-US" dirty="0" smtClean="0"/>
              <a:t>have been shown to result in </a:t>
            </a:r>
            <a:r>
              <a:rPr lang="en-US" dirty="0" smtClean="0">
                <a:solidFill>
                  <a:srgbClr val="00B050"/>
                </a:solidFill>
              </a:rPr>
              <a:t>loss of height and shorter </a:t>
            </a:r>
            <a:r>
              <a:rPr lang="en-US" dirty="0" smtClean="0"/>
              <a:t>adult stature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Growth suppression at lower dosages is also possible because dosages above 8 mg/m2/d may exceed the physiological range.</a:t>
            </a:r>
            <a:endParaRPr lang="fa-I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6730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Assessment of plasma </a:t>
            </a:r>
            <a:r>
              <a:rPr lang="en-US" dirty="0" err="1" smtClean="0"/>
              <a:t>renin</a:t>
            </a:r>
            <a:r>
              <a:rPr lang="en-US" dirty="0" smtClean="0"/>
              <a:t> should be done periodically in </a:t>
            </a:r>
            <a:r>
              <a:rPr lang="en-US" dirty="0" smtClean="0">
                <a:solidFill>
                  <a:srgbClr val="00B0F0"/>
                </a:solidFill>
              </a:rPr>
              <a:t>response to changes in clinical status or if compliance is in question.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Infants require frequent assessment and should be evaluated at a minimum </a:t>
            </a:r>
            <a:r>
              <a:rPr lang="en-US" dirty="0" smtClean="0">
                <a:solidFill>
                  <a:srgbClr val="00B0F0"/>
                </a:solidFill>
              </a:rPr>
              <a:t>every 3 to 4 months to assess growth, blood pressure, and general well-being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Over the first months of life, sensitivity to </a:t>
            </a:r>
            <a:r>
              <a:rPr lang="en-US" dirty="0" err="1" smtClean="0"/>
              <a:t>mineralocorticoid</a:t>
            </a:r>
            <a:r>
              <a:rPr lang="en-US" dirty="0" smtClean="0"/>
              <a:t> increases; thus</a:t>
            </a:r>
            <a:r>
              <a:rPr lang="en-US" dirty="0" smtClean="0">
                <a:solidFill>
                  <a:srgbClr val="00B0F0"/>
                </a:solidFill>
              </a:rPr>
              <a:t>, it is especially important to monitor blood pressure during the first year of life.</a:t>
            </a:r>
            <a:endParaRPr lang="fa-IR" dirty="0" smtClean="0">
              <a:solidFill>
                <a:srgbClr val="00B0F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32449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4.0 Management and prevention of adrenal crisis in patients with PAI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4.1 We recommend that patients with suspected </a:t>
            </a:r>
            <a:r>
              <a:rPr lang="en-US" dirty="0" smtClean="0">
                <a:solidFill>
                  <a:srgbClr val="00B0F0"/>
                </a:solidFill>
              </a:rPr>
              <a:t>adrenal crisis </a:t>
            </a:r>
            <a:r>
              <a:rPr lang="en-US" dirty="0" smtClean="0"/>
              <a:t>should be treated with an immediate </a:t>
            </a:r>
            <a:r>
              <a:rPr lang="en-US" dirty="0" err="1" smtClean="0">
                <a:solidFill>
                  <a:srgbClr val="00B0F0"/>
                </a:solidFill>
              </a:rPr>
              <a:t>parenteral</a:t>
            </a:r>
            <a:r>
              <a:rPr lang="en-US" dirty="0" smtClean="0">
                <a:solidFill>
                  <a:srgbClr val="00B0F0"/>
                </a:solidFill>
              </a:rPr>
              <a:t> injection of 100 mg (50 mg/m2 for children</a:t>
            </a:r>
            <a:r>
              <a:rPr lang="en-US" dirty="0" smtClean="0"/>
              <a:t>) hydrocortisone, followed by appropriate fluid resuscitation and </a:t>
            </a:r>
            <a:r>
              <a:rPr lang="en-US" dirty="0" smtClean="0">
                <a:solidFill>
                  <a:srgbClr val="00B0F0"/>
                </a:solidFill>
              </a:rPr>
              <a:t>200 mg (50–100 mg/m2 </a:t>
            </a:r>
            <a:r>
              <a:rPr lang="en-US" dirty="0" smtClean="0"/>
              <a:t>for children) of hydrocortisone/24 hours (via </a:t>
            </a:r>
            <a:r>
              <a:rPr lang="en-US" dirty="0" smtClean="0">
                <a:solidFill>
                  <a:srgbClr val="00B0F0"/>
                </a:solidFill>
              </a:rPr>
              <a:t>continuous iv </a:t>
            </a:r>
            <a:r>
              <a:rPr lang="en-US" dirty="0" smtClean="0"/>
              <a:t>therapy </a:t>
            </a:r>
            <a:r>
              <a:rPr lang="en-US" dirty="0" smtClean="0">
                <a:solidFill>
                  <a:srgbClr val="00B0F0"/>
                </a:solidFill>
              </a:rPr>
              <a:t>or 6 hourly injection</a:t>
            </a:r>
            <a:r>
              <a:rPr lang="en-US" dirty="0" smtClean="0"/>
              <a:t>); </a:t>
            </a:r>
            <a:r>
              <a:rPr lang="en-US" dirty="0" smtClean="0">
                <a:solidFill>
                  <a:srgbClr val="00B0F0"/>
                </a:solidFill>
              </a:rPr>
              <a:t>age- and body surface-appropriate </a:t>
            </a:r>
            <a:r>
              <a:rPr lang="en-US" dirty="0" smtClean="0"/>
              <a:t>dosing is required in children. (1QQQE)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7072362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472" y="6417254"/>
            <a:ext cx="4048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Williams endocrinology text book 2016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/>
          <a:lstStyle/>
          <a:p>
            <a:pPr algn="l" rtl="0"/>
            <a:r>
              <a:rPr lang="en-US" dirty="0" smtClean="0"/>
              <a:t>4.2 If hydrocortisone is unavailable, we suggest </a:t>
            </a:r>
            <a:r>
              <a:rPr lang="en-US" dirty="0" err="1" smtClean="0">
                <a:solidFill>
                  <a:srgbClr val="00B0F0"/>
                </a:solidFill>
              </a:rPr>
              <a:t>prednisolone</a:t>
            </a:r>
            <a:r>
              <a:rPr lang="en-US" dirty="0" smtClean="0">
                <a:solidFill>
                  <a:srgbClr val="00B0F0"/>
                </a:solidFill>
              </a:rPr>
              <a:t> as an alternative</a:t>
            </a:r>
            <a:r>
              <a:rPr lang="en-US" dirty="0" smtClean="0"/>
              <a:t>. </a:t>
            </a:r>
            <a:r>
              <a:rPr lang="en-US" dirty="0" err="1" smtClean="0"/>
              <a:t>Dexamethasone</a:t>
            </a:r>
            <a:r>
              <a:rPr lang="en-US" dirty="0" smtClean="0"/>
              <a:t> is the least preferred alternative and should only be given if no other </a:t>
            </a:r>
            <a:r>
              <a:rPr lang="en-US" dirty="0" err="1" smtClean="0"/>
              <a:t>glucocorticoid</a:t>
            </a:r>
            <a:r>
              <a:rPr lang="en-US" dirty="0" smtClean="0"/>
              <a:t> is available. (2QQEE)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89586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Patients with PAI are at risk of life-threatening adrenal crises. Adrenal crisis occurs </a:t>
            </a:r>
            <a:r>
              <a:rPr lang="en-US" dirty="0" smtClean="0">
                <a:solidFill>
                  <a:srgbClr val="00B0F0"/>
                </a:solidFill>
              </a:rPr>
              <a:t>when the adrenal glands cannot produce sufficient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 in response to an increased need.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major clinical features </a:t>
            </a:r>
            <a:r>
              <a:rPr lang="en-US" dirty="0" smtClean="0"/>
              <a:t>of adrenal crisis are hypotension and volume depletion. Combined </a:t>
            </a:r>
            <a:r>
              <a:rPr lang="en-US" dirty="0" err="1" smtClean="0"/>
              <a:t>glucocorticoid</a:t>
            </a:r>
            <a:r>
              <a:rPr lang="en-US" dirty="0" smtClean="0"/>
              <a:t> and </a:t>
            </a:r>
            <a:r>
              <a:rPr lang="en-US" dirty="0" err="1" smtClean="0"/>
              <a:t>mineralocorticoid</a:t>
            </a:r>
            <a:r>
              <a:rPr lang="en-US" dirty="0" smtClean="0"/>
              <a:t> deficiency results in </a:t>
            </a:r>
            <a:r>
              <a:rPr lang="en-US" dirty="0" smtClean="0">
                <a:solidFill>
                  <a:srgbClr val="00B0F0"/>
                </a:solidFill>
              </a:rPr>
              <a:t>urinary sodium loss, </a:t>
            </a:r>
            <a:r>
              <a:rPr lang="en-US" dirty="0" err="1" smtClean="0">
                <a:solidFill>
                  <a:srgbClr val="00B0F0"/>
                </a:solidFill>
              </a:rPr>
              <a:t>hyponatremia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hyperkalemia</a:t>
            </a:r>
            <a:r>
              <a:rPr lang="en-US" dirty="0" smtClean="0">
                <a:solidFill>
                  <a:srgbClr val="00B0F0"/>
                </a:solidFill>
              </a:rPr>
              <a:t>, increased serum urea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hypoglycemia; the latter is most relevant in children, but rarely occurs in adults</a:t>
            </a:r>
            <a:r>
              <a:rPr lang="en-US" dirty="0" smtClean="0"/>
              <a:t>.</a:t>
            </a:r>
            <a:endParaRPr lang="fa-IR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8043890" cy="5181616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Adrenal crisis in patients with known PAI is best </a:t>
            </a:r>
            <a:r>
              <a:rPr lang="en-US" dirty="0" smtClean="0">
                <a:solidFill>
                  <a:srgbClr val="00B0F0"/>
                </a:solidFill>
              </a:rPr>
              <a:t>prevented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00B0F0"/>
                </a:solidFill>
              </a:rPr>
              <a:t>patient education </a:t>
            </a:r>
            <a:r>
              <a:rPr lang="en-US" dirty="0" smtClean="0"/>
              <a:t>and increasing the </a:t>
            </a:r>
            <a:r>
              <a:rPr lang="en-US" dirty="0" err="1" smtClean="0"/>
              <a:t>glucocorticoid</a:t>
            </a:r>
            <a:r>
              <a:rPr lang="en-US" dirty="0" smtClean="0"/>
              <a:t> dosage in situations of stressors known to increase </a:t>
            </a:r>
            <a:r>
              <a:rPr lang="en-US" dirty="0" err="1" smtClean="0"/>
              <a:t>cortisol</a:t>
            </a:r>
            <a:r>
              <a:rPr lang="en-US" dirty="0" smtClean="0"/>
              <a:t> requirements.</a:t>
            </a:r>
            <a:endParaRPr lang="fa-IR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8043890" cy="51816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In a retrospective analysis of </a:t>
            </a:r>
            <a:r>
              <a:rPr lang="en-US" dirty="0" smtClean="0">
                <a:solidFill>
                  <a:srgbClr val="00B0F0"/>
                </a:solidFill>
              </a:rPr>
              <a:t>,</a:t>
            </a:r>
            <a:r>
              <a:rPr lang="en-US" dirty="0" smtClean="0"/>
              <a:t> the frequency of adrenal crises in adult patients with PAI was </a:t>
            </a:r>
            <a:r>
              <a:rPr lang="en-US" dirty="0" smtClean="0">
                <a:solidFill>
                  <a:srgbClr val="00B0F0"/>
                </a:solidFill>
              </a:rPr>
              <a:t>6.6 adrenal crises/100 patient years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The main precipitating factors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rgbClr val="00B0F0"/>
                </a:solidFill>
              </a:rPr>
              <a:t>gastrointestinal diseases </a:t>
            </a:r>
            <a:r>
              <a:rPr lang="en-US" dirty="0" smtClean="0"/>
              <a:t>(32.6%) and other infectious disease (24.3%).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gastrointestinal infection and flu-like illnesses </a:t>
            </a:r>
            <a:r>
              <a:rPr lang="en-US" dirty="0" smtClean="0"/>
              <a:t>were the two most common triggers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 median time from recognition of the first </a:t>
            </a:r>
            <a:r>
              <a:rPr lang="en-US" dirty="0" smtClean="0">
                <a:solidFill>
                  <a:srgbClr val="00B050"/>
                </a:solidFill>
              </a:rPr>
              <a:t>symptoms to overt adrenal crisis was 1 day</a:t>
            </a:r>
            <a:r>
              <a:rPr lang="en-US" dirty="0" smtClean="0"/>
              <a:t>.</a:t>
            </a:r>
            <a:endParaRPr lang="fa-IR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46736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addition of </a:t>
            </a:r>
            <a:r>
              <a:rPr lang="en-US" dirty="0" smtClean="0">
                <a:solidFill>
                  <a:srgbClr val="00B0F0"/>
                </a:solidFill>
              </a:rPr>
              <a:t>co-medication that alters </a:t>
            </a:r>
            <a:r>
              <a:rPr lang="en-US" dirty="0" err="1" smtClean="0">
                <a:solidFill>
                  <a:srgbClr val="00B0F0"/>
                </a:solidFill>
              </a:rPr>
              <a:t>cortisol</a:t>
            </a:r>
            <a:r>
              <a:rPr lang="en-US" dirty="0" smtClean="0">
                <a:solidFill>
                  <a:srgbClr val="00B0F0"/>
                </a:solidFill>
              </a:rPr>
              <a:t> clearance could also trigger an adrenal crisis</a:t>
            </a:r>
            <a:r>
              <a:rPr lang="en-US" dirty="0" smtClean="0"/>
              <a:t>, and consideration of a </a:t>
            </a:r>
            <a:r>
              <a:rPr lang="en-US" dirty="0" err="1" smtClean="0"/>
              <a:t>glucocorticoid</a:t>
            </a:r>
            <a:r>
              <a:rPr lang="en-US" dirty="0" smtClean="0"/>
              <a:t> dose increase and re-evaluation should occur.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Initiation of </a:t>
            </a:r>
            <a:r>
              <a:rPr lang="en-US" dirty="0" smtClean="0">
                <a:solidFill>
                  <a:srgbClr val="00B0F0"/>
                </a:solidFill>
              </a:rPr>
              <a:t>T4 replacement </a:t>
            </a:r>
            <a:r>
              <a:rPr lang="en-US" dirty="0" smtClean="0"/>
              <a:t>may induce adrenal crisis due to increased </a:t>
            </a:r>
            <a:r>
              <a:rPr lang="en-US" dirty="0" err="1" smtClean="0"/>
              <a:t>cortisol</a:t>
            </a:r>
            <a:r>
              <a:rPr lang="en-US" dirty="0" smtClean="0"/>
              <a:t> metabolism.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Medications that </a:t>
            </a:r>
            <a:r>
              <a:rPr lang="en-US" dirty="0" smtClean="0">
                <a:solidFill>
                  <a:srgbClr val="00B0F0"/>
                </a:solidFill>
              </a:rPr>
              <a:t>induce the drug-metabolizing enzyme CYP3A4 (</a:t>
            </a:r>
            <a:r>
              <a:rPr lang="en-US" dirty="0" err="1" smtClean="0">
                <a:solidFill>
                  <a:srgbClr val="00B0F0"/>
                </a:solidFill>
              </a:rPr>
              <a:t>eg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carbamazepine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mitotane</a:t>
            </a:r>
            <a:r>
              <a:rPr lang="en-US" dirty="0" smtClean="0">
                <a:solidFill>
                  <a:srgbClr val="00B0F0"/>
                </a:solidFill>
              </a:rPr>
              <a:t>, St John’s </a:t>
            </a:r>
            <a:r>
              <a:rPr lang="en-US" dirty="0" err="1" smtClean="0">
                <a:solidFill>
                  <a:srgbClr val="00B0F0"/>
                </a:solidFill>
              </a:rPr>
              <a:t>wort</a:t>
            </a:r>
            <a:r>
              <a:rPr lang="en-US" dirty="0" smtClean="0"/>
              <a:t>) also increase </a:t>
            </a:r>
            <a:r>
              <a:rPr lang="en-US" dirty="0" err="1" smtClean="0"/>
              <a:t>cortisol</a:t>
            </a:r>
            <a:r>
              <a:rPr lang="en-US" dirty="0" smtClean="0"/>
              <a:t> clearance, necessitating a higher replacement dose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Similarly, </a:t>
            </a:r>
            <a:r>
              <a:rPr lang="en-US" dirty="0" err="1" smtClean="0"/>
              <a:t>glucocorticoid</a:t>
            </a:r>
            <a:r>
              <a:rPr lang="en-US" dirty="0" smtClean="0"/>
              <a:t> replacement with </a:t>
            </a:r>
            <a:r>
              <a:rPr lang="en-US" dirty="0" err="1" smtClean="0">
                <a:solidFill>
                  <a:srgbClr val="00B0F0"/>
                </a:solidFill>
              </a:rPr>
              <a:t>dexamethasone</a:t>
            </a:r>
            <a:r>
              <a:rPr lang="en-US" dirty="0" smtClean="0">
                <a:solidFill>
                  <a:srgbClr val="00B0F0"/>
                </a:solidFill>
              </a:rPr>
              <a:t> without concurrent </a:t>
            </a:r>
            <a:r>
              <a:rPr lang="en-US" dirty="0" err="1" smtClean="0">
                <a:solidFill>
                  <a:srgbClr val="00B0F0"/>
                </a:solidFill>
              </a:rPr>
              <a:t>fludrocortisone</a:t>
            </a:r>
            <a:r>
              <a:rPr lang="en-US" dirty="0" smtClean="0">
                <a:solidFill>
                  <a:srgbClr val="00B0F0"/>
                </a:solidFill>
              </a:rPr>
              <a:t> can trigger an adrenal crisis </a:t>
            </a:r>
            <a:r>
              <a:rPr lang="en-US" dirty="0" smtClean="0"/>
              <a:t>because </a:t>
            </a:r>
            <a:r>
              <a:rPr lang="en-US" dirty="0" err="1" smtClean="0"/>
              <a:t>dexamethasone</a:t>
            </a:r>
            <a:r>
              <a:rPr lang="en-US" dirty="0" smtClean="0"/>
              <a:t> has no </a:t>
            </a:r>
            <a:r>
              <a:rPr lang="en-US" dirty="0" err="1" smtClean="0"/>
              <a:t>mineralocorticoid</a:t>
            </a:r>
            <a:r>
              <a:rPr lang="en-US" dirty="0" smtClean="0"/>
              <a:t> activity</a:t>
            </a:r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072362" cy="52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6417254"/>
            <a:ext cx="4048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Williams endocrinology text book 2016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25305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. Based on traditional studies, </a:t>
            </a:r>
            <a:r>
              <a:rPr lang="en-US" dirty="0" smtClean="0">
                <a:solidFill>
                  <a:srgbClr val="00B0F0"/>
                </a:solidFill>
              </a:rPr>
              <a:t>40 mg hydrocortisone are regarded as equivalent to 100 </a:t>
            </a:r>
            <a:r>
              <a:rPr lang="en-US" dirty="0" err="1" smtClean="0">
                <a:solidFill>
                  <a:srgbClr val="00B0F0"/>
                </a:solidFill>
                <a:latin typeface="Sylfaen"/>
              </a:rPr>
              <a:t>u</a:t>
            </a:r>
            <a:r>
              <a:rPr lang="en-US" dirty="0" err="1" smtClean="0">
                <a:solidFill>
                  <a:srgbClr val="00B0F0"/>
                </a:solidFill>
              </a:rPr>
              <a:t>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fludrocortisone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suggesting that higher hydrocortisone doses are likely to provide replacement levels of </a:t>
            </a:r>
            <a:r>
              <a:rPr lang="en-US" dirty="0" err="1" smtClean="0"/>
              <a:t>mineralocorticoid</a:t>
            </a:r>
            <a:r>
              <a:rPr lang="en-US" dirty="0" smtClean="0"/>
              <a:t> activity.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High-intensity exercise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B0F0"/>
                </a:solidFill>
              </a:rPr>
              <a:t>20 minutes </a:t>
            </a:r>
            <a:r>
              <a:rPr lang="en-US" dirty="0" smtClean="0"/>
              <a:t>did not require additional hydrocortisone. Additional </a:t>
            </a:r>
            <a:r>
              <a:rPr lang="en-US" dirty="0" smtClean="0">
                <a:solidFill>
                  <a:srgbClr val="00B0F0"/>
                </a:solidFill>
              </a:rPr>
              <a:t>hydrocortisone (5 to 10 mg) has been discussed for prolonged intensive fitness training </a:t>
            </a:r>
            <a:r>
              <a:rPr lang="en-US" dirty="0" smtClean="0"/>
              <a:t>in patients with PAI .</a:t>
            </a:r>
          </a:p>
          <a:p>
            <a:pPr algn="l" rtl="0"/>
            <a:r>
              <a:rPr lang="en-US" dirty="0" smtClean="0"/>
              <a:t> However, there is no evidence for a general recommendation.</a:t>
            </a:r>
            <a:endParaRPr lang="fa-I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372476" cy="521497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i="1" dirty="0" smtClean="0"/>
              <a:t>Values and preferences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4.3 For the prevention of adrenal crisis, we suggest adjusting </a:t>
            </a:r>
            <a:r>
              <a:rPr lang="en-US" dirty="0" err="1" smtClean="0"/>
              <a:t>glucocorticoid</a:t>
            </a:r>
            <a:r>
              <a:rPr lang="en-US" dirty="0" smtClean="0"/>
              <a:t> dose according to </a:t>
            </a:r>
            <a:r>
              <a:rPr lang="en-US" dirty="0" smtClean="0">
                <a:solidFill>
                  <a:srgbClr val="00B0F0"/>
                </a:solidFill>
              </a:rPr>
              <a:t>severity of illness or magnitude of the stressor</a:t>
            </a:r>
            <a:r>
              <a:rPr lang="en-US" dirty="0" smtClean="0"/>
              <a:t>. (2QQEE) 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Traditionally, it is estimated that adults </a:t>
            </a:r>
            <a:r>
              <a:rPr lang="en-US" dirty="0" smtClean="0">
                <a:solidFill>
                  <a:srgbClr val="00B050"/>
                </a:solidFill>
              </a:rPr>
              <a:t>secrete 75–100 mg of </a:t>
            </a:r>
            <a:r>
              <a:rPr lang="en-US" dirty="0" err="1" smtClean="0">
                <a:solidFill>
                  <a:srgbClr val="00B050"/>
                </a:solidFill>
              </a:rPr>
              <a:t>cortisol</a:t>
            </a:r>
            <a:r>
              <a:rPr lang="en-US" dirty="0" smtClean="0">
                <a:solidFill>
                  <a:srgbClr val="00B050"/>
                </a:solidFill>
              </a:rPr>
              <a:t>/d in response to major surgery and 50 mg/d in response to minor surgery.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Lower doses of hydrocortisone (</a:t>
            </a:r>
            <a:r>
              <a:rPr lang="en-US" dirty="0" smtClean="0">
                <a:solidFill>
                  <a:srgbClr val="00B0F0"/>
                </a:solidFill>
              </a:rPr>
              <a:t>25–75 mg/24 h</a:t>
            </a:r>
            <a:r>
              <a:rPr lang="en-US" dirty="0" smtClean="0"/>
              <a:t>) for surgical stress have been advocated in patients with </a:t>
            </a:r>
            <a:r>
              <a:rPr lang="en-US" dirty="0" smtClean="0">
                <a:solidFill>
                  <a:srgbClr val="00B0F0"/>
                </a:solidFill>
              </a:rPr>
              <a:t>secondary adrenal insufficiency </a:t>
            </a:r>
            <a:r>
              <a:rPr lang="en-US" dirty="0" smtClean="0"/>
              <a:t>. </a:t>
            </a:r>
            <a:endParaRPr lang="fa-IR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8115328" cy="5253054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In a single-center, open-label, randomized, crossover study of 12 patients with PAI</a:t>
            </a:r>
            <a:r>
              <a:rPr lang="en-US" dirty="0" smtClean="0">
                <a:solidFill>
                  <a:srgbClr val="00B0F0"/>
                </a:solidFill>
              </a:rPr>
              <a:t>, sc and </a:t>
            </a:r>
            <a:r>
              <a:rPr lang="en-US" dirty="0" err="1" smtClean="0">
                <a:solidFill>
                  <a:srgbClr val="00B0F0"/>
                </a:solidFill>
              </a:rPr>
              <a:t>im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injection of hydrocortisone had </a:t>
            </a:r>
            <a:r>
              <a:rPr lang="en-US" dirty="0" smtClean="0">
                <a:solidFill>
                  <a:srgbClr val="00B0F0"/>
                </a:solidFill>
              </a:rPr>
              <a:t>similar pharmacokinetics.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Subcutaneous</a:t>
            </a:r>
            <a:r>
              <a:rPr lang="en-US" dirty="0" smtClean="0"/>
              <a:t> self-injection was the </a:t>
            </a:r>
            <a:r>
              <a:rPr lang="en-US" dirty="0" smtClean="0">
                <a:solidFill>
                  <a:srgbClr val="00B0F0"/>
                </a:solidFill>
              </a:rPr>
              <a:t>route of administration preferred by the patients.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. Rectal suppositories (</a:t>
            </a:r>
            <a:r>
              <a:rPr lang="en-US" dirty="0" err="1" smtClean="0">
                <a:solidFill>
                  <a:srgbClr val="00B0F0"/>
                </a:solidFill>
              </a:rPr>
              <a:t>prednisolone</a:t>
            </a:r>
            <a:r>
              <a:rPr lang="en-US" dirty="0" smtClean="0">
                <a:solidFill>
                  <a:srgbClr val="00B0F0"/>
                </a:solidFill>
              </a:rPr>
              <a:t> 100 mg suppository) or enemas </a:t>
            </a:r>
            <a:r>
              <a:rPr lang="it-IT" dirty="0" smtClean="0">
                <a:solidFill>
                  <a:srgbClr val="00B0F0"/>
                </a:solidFill>
              </a:rPr>
              <a:t>(prednisolone 20 mg/100 mL or hydrocortisone acetate </a:t>
            </a:r>
            <a:r>
              <a:rPr lang="en-US" dirty="0" smtClean="0">
                <a:solidFill>
                  <a:srgbClr val="00B0F0"/>
                </a:solidFill>
              </a:rPr>
              <a:t>enema 10%)</a:t>
            </a:r>
            <a:r>
              <a:rPr lang="en-US" dirty="0" smtClean="0"/>
              <a:t>have been successfully used but should </a:t>
            </a:r>
            <a:r>
              <a:rPr lang="en-US" dirty="0" smtClean="0">
                <a:solidFill>
                  <a:srgbClr val="00B0F0"/>
                </a:solidFill>
              </a:rPr>
              <a:t>not be used with diarrhea</a:t>
            </a:r>
            <a:r>
              <a:rPr lang="en-US" dirty="0" smtClean="0"/>
              <a:t>; they have not been extensively studied and are not widely available (</a:t>
            </a:r>
            <a:r>
              <a:rPr lang="en-US" dirty="0" err="1" smtClean="0"/>
              <a:t>eg</a:t>
            </a:r>
            <a:r>
              <a:rPr lang="en-US" dirty="0" smtClean="0"/>
              <a:t>, not available in the United States).</a:t>
            </a:r>
            <a:endParaRPr lang="fa-IR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39593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/>
              <a:t>Technical remarks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4.4 We suggest patient </a:t>
            </a:r>
            <a:r>
              <a:rPr lang="en-US" dirty="0" smtClean="0">
                <a:solidFill>
                  <a:srgbClr val="00B0F0"/>
                </a:solidFill>
              </a:rPr>
              <a:t>education</a:t>
            </a:r>
            <a:r>
              <a:rPr lang="en-US" dirty="0" smtClean="0"/>
              <a:t> concerning </a:t>
            </a:r>
            <a:r>
              <a:rPr lang="en-US" dirty="0" err="1" smtClean="0"/>
              <a:t>glucocorticoid</a:t>
            </a:r>
            <a:r>
              <a:rPr lang="en-US" dirty="0" smtClean="0"/>
              <a:t> adjustments in stressful events and adrenal </a:t>
            </a:r>
            <a:r>
              <a:rPr lang="en-US" dirty="0" err="1" smtClean="0"/>
              <a:t>crisisprevention</a:t>
            </a:r>
            <a:r>
              <a:rPr lang="en-US" dirty="0" smtClean="0"/>
              <a:t> strategies including </a:t>
            </a:r>
            <a:r>
              <a:rPr lang="en-US" dirty="0" err="1" smtClean="0"/>
              <a:t>parenteral</a:t>
            </a:r>
            <a:r>
              <a:rPr lang="en-US" dirty="0" smtClean="0"/>
              <a:t> self- or lay-administration of emergency </a:t>
            </a:r>
            <a:r>
              <a:rPr lang="en-US" dirty="0" err="1" smtClean="0"/>
              <a:t>glucocorticoids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4.5 We recommend that all patients should be equipped with a </a:t>
            </a:r>
            <a:r>
              <a:rPr lang="en-US" dirty="0" smtClean="0">
                <a:solidFill>
                  <a:srgbClr val="00B0F0"/>
                </a:solidFill>
              </a:rPr>
              <a:t>steroid emergency card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medical alert ,bracelet or necklac</a:t>
            </a:r>
            <a:r>
              <a:rPr lang="en-US" dirty="0" smtClean="0"/>
              <a:t>e is also useful</a:t>
            </a:r>
            <a:r>
              <a:rPr lang="en-US" dirty="0" smtClean="0">
                <a:solidFill>
                  <a:srgbClr val="00B0F0"/>
                </a:solidFill>
              </a:rPr>
              <a:t> identification to </a:t>
            </a:r>
            <a:r>
              <a:rPr lang="en-US" dirty="0" smtClean="0"/>
              <a:t>inform health personnel of the need for increased </a:t>
            </a:r>
            <a:r>
              <a:rPr lang="en-US" dirty="0" err="1" smtClean="0"/>
              <a:t>glucocorticoid</a:t>
            </a:r>
            <a:r>
              <a:rPr lang="en-US" dirty="0" smtClean="0"/>
              <a:t> doses to avert or treat adrenal crisis and the need of immediate </a:t>
            </a:r>
            <a:r>
              <a:rPr lang="en-US" dirty="0" err="1" smtClean="0"/>
              <a:t>parenteral</a:t>
            </a:r>
            <a:r>
              <a:rPr lang="en-US" dirty="0" smtClean="0"/>
              <a:t> steroid treatment in the event of an emergency. </a:t>
            </a:r>
            <a:endParaRPr lang="fa-IR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4824426"/>
          </a:xfrm>
        </p:spPr>
        <p:txBody>
          <a:bodyPr/>
          <a:lstStyle/>
          <a:p>
            <a:pPr algn="l" rtl="0"/>
            <a:r>
              <a:rPr lang="en-US" dirty="0" smtClean="0"/>
              <a:t>4.6 We recommend that every patient should be equipped with a </a:t>
            </a:r>
            <a:r>
              <a:rPr lang="en-US" dirty="0" err="1" smtClean="0">
                <a:solidFill>
                  <a:srgbClr val="00B0F0"/>
                </a:solidFill>
              </a:rPr>
              <a:t>glucocorticoid</a:t>
            </a:r>
            <a:r>
              <a:rPr lang="en-US" dirty="0" smtClean="0">
                <a:solidFill>
                  <a:srgbClr val="00B0F0"/>
                </a:solidFill>
              </a:rPr>
              <a:t> injection kit </a:t>
            </a:r>
            <a:r>
              <a:rPr lang="en-US" dirty="0" smtClean="0"/>
              <a:t>for emergency use and be educated on how to use it. </a:t>
            </a:r>
            <a:endParaRPr lang="fa-IR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75298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dirty="0" smtClean="0"/>
              <a:t>Evidence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all these reports</a:t>
            </a:r>
            <a:r>
              <a:rPr lang="en-US" dirty="0" smtClean="0">
                <a:solidFill>
                  <a:srgbClr val="00B0F0"/>
                </a:solidFill>
              </a:rPr>
              <a:t>, adrenal crisis </a:t>
            </a:r>
            <a:r>
              <a:rPr lang="en-US" dirty="0" smtClean="0"/>
              <a:t>was a </a:t>
            </a:r>
            <a:r>
              <a:rPr lang="en-US" dirty="0" smtClean="0">
                <a:solidFill>
                  <a:srgbClr val="00B0F0"/>
                </a:solidFill>
              </a:rPr>
              <a:t>significant cause of death</a:t>
            </a:r>
            <a:r>
              <a:rPr lang="en-US" dirty="0" smtClean="0"/>
              <a:t>. Thus, patient education for prevention of adrenal crisis and the use of emergency </a:t>
            </a:r>
            <a:r>
              <a:rPr lang="en-US" dirty="0" err="1" smtClean="0"/>
              <a:t>glucocorticoids</a:t>
            </a:r>
            <a:r>
              <a:rPr lang="en-US" dirty="0" smtClean="0"/>
              <a:t> is greatly needed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However, it has been shown that a high percentage of patients (</a:t>
            </a:r>
            <a:r>
              <a:rPr lang="en-US" dirty="0" smtClean="0">
                <a:solidFill>
                  <a:srgbClr val="00B0F0"/>
                </a:solidFill>
              </a:rPr>
              <a:t>46%) were not sufficiently skilled in steroid management with physical stress .</a:t>
            </a:r>
            <a:r>
              <a:rPr lang="en-US" dirty="0" smtClean="0"/>
              <a:t> Thus, repeated education efforts should be part of outpatient visits. </a:t>
            </a:r>
            <a:endParaRPr lang="fa-IR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42968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77153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6357958"/>
            <a:ext cx="404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Williams endocrinology text book 2016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181616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5.0 Additional monitoring requirement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5.1 We suggest that adults and children with PAI be seen by an endocrinologist or a healthcare provider with endocrine  expertise at </a:t>
            </a:r>
            <a:r>
              <a:rPr lang="en-US" dirty="0" smtClean="0">
                <a:solidFill>
                  <a:srgbClr val="00B0F0"/>
                </a:solidFill>
              </a:rPr>
              <a:t>least annually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F0"/>
                </a:solidFill>
              </a:rPr>
              <a:t>Infants</a:t>
            </a:r>
            <a:r>
              <a:rPr lang="en-US" dirty="0" smtClean="0"/>
              <a:t> should be seen at least </a:t>
            </a:r>
            <a:r>
              <a:rPr lang="en-US" dirty="0" smtClean="0">
                <a:solidFill>
                  <a:srgbClr val="00B0F0"/>
                </a:solidFill>
              </a:rPr>
              <a:t>every 3 to 4 months.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5.2 We suggest that PAI patients be evaluated </a:t>
            </a:r>
            <a:r>
              <a:rPr lang="en-US" dirty="0" smtClean="0">
                <a:solidFill>
                  <a:srgbClr val="00B0F0"/>
                </a:solidFill>
              </a:rPr>
              <a:t>annually </a:t>
            </a:r>
            <a:r>
              <a:rPr lang="en-US" dirty="0" smtClean="0"/>
              <a:t>for symptoms and signs of over- and under-replacement.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32449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5.3 We suggest </a:t>
            </a:r>
            <a:r>
              <a:rPr lang="en-US" dirty="0" smtClean="0">
                <a:solidFill>
                  <a:srgbClr val="00B0F0"/>
                </a:solidFill>
              </a:rPr>
              <a:t>periodic screening for autoimmune diseases </a:t>
            </a:r>
            <a:r>
              <a:rPr lang="en-US" dirty="0" smtClean="0"/>
              <a:t>known to be more prevalent in PAI patients in whom </a:t>
            </a:r>
            <a:r>
              <a:rPr lang="en-US" dirty="0" smtClean="0">
                <a:solidFill>
                  <a:srgbClr val="00B0F0"/>
                </a:solidFill>
              </a:rPr>
              <a:t>autoimmune origin of PAI has not been excluded</a:t>
            </a:r>
            <a:r>
              <a:rPr lang="en-US" dirty="0" smtClean="0"/>
              <a:t>. The optimal frequency of screening is unknown but can be done annually. These conditions include </a:t>
            </a:r>
            <a:r>
              <a:rPr lang="en-US" dirty="0" smtClean="0">
                <a:solidFill>
                  <a:srgbClr val="00B050"/>
                </a:solidFill>
              </a:rPr>
              <a:t>thyroid disease, diabetes mellitus, premature ovarian failure, celiac disease, and autoimmune gastritis with vitamin B1 2 deficiency. </a:t>
            </a:r>
            <a:r>
              <a:rPr lang="en-US" dirty="0" smtClean="0"/>
              <a:t>(2QQEE)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5.4 We suggest patient </a:t>
            </a:r>
            <a:r>
              <a:rPr lang="en-US" dirty="0" smtClean="0">
                <a:solidFill>
                  <a:srgbClr val="00B0F0"/>
                </a:solidFill>
              </a:rPr>
              <a:t>education </a:t>
            </a:r>
            <a:r>
              <a:rPr lang="en-US" dirty="0" smtClean="0"/>
              <a:t>about increasing the dosage of </a:t>
            </a:r>
            <a:r>
              <a:rPr lang="en-US" dirty="0" err="1" smtClean="0"/>
              <a:t>glucocorticoids</a:t>
            </a:r>
            <a:r>
              <a:rPr lang="en-US" dirty="0" smtClean="0"/>
              <a:t> during </a:t>
            </a:r>
            <a:r>
              <a:rPr lang="en-US" dirty="0" err="1" smtClean="0">
                <a:solidFill>
                  <a:srgbClr val="00B0F0"/>
                </a:solidFill>
              </a:rPr>
              <a:t>intercurrent</a:t>
            </a:r>
            <a:r>
              <a:rPr lang="en-US" dirty="0" smtClean="0">
                <a:solidFill>
                  <a:srgbClr val="00B0F0"/>
                </a:solidFill>
              </a:rPr>
              <a:t> illness, fever, and stress</a:t>
            </a:r>
            <a:r>
              <a:rPr lang="en-US" dirty="0" smtClean="0"/>
              <a:t>. This education includes identification of precipitating symptoms and signs and how to act in impending adrenal crisis.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5.5We suggest </a:t>
            </a:r>
            <a:r>
              <a:rPr lang="en-US" dirty="0" smtClean="0">
                <a:solidFill>
                  <a:srgbClr val="00B0F0"/>
                </a:solidFill>
              </a:rPr>
              <a:t>genetic counseling </a:t>
            </a:r>
            <a:r>
              <a:rPr lang="en-US" dirty="0" smtClean="0"/>
              <a:t>for patients with PAI due to </a:t>
            </a:r>
            <a:r>
              <a:rPr lang="en-US" dirty="0" smtClean="0">
                <a:solidFill>
                  <a:srgbClr val="00B0F0"/>
                </a:solidFill>
              </a:rPr>
              <a:t>monogenic disorders</a:t>
            </a:r>
            <a:r>
              <a:rPr lang="en-US" dirty="0" smtClean="0"/>
              <a:t>. </a:t>
            </a:r>
            <a:endParaRPr lang="fa-I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2309</TotalTime>
  <Words>6060</Words>
  <Application>Microsoft Office PowerPoint</Application>
  <PresentationFormat>On-screen Show (4:3)</PresentationFormat>
  <Paragraphs>534</Paragraphs>
  <Slides>104</Slides>
  <Notes>104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Flow</vt:lpstr>
      <vt:lpstr>PowerPoint Presentation</vt:lpstr>
      <vt:lpstr>Diagnosis and Treatment of Primary Adrenal Insufficiency: An Endocrine Society Clinical Practice Guideline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of Development of Evidencebased Clinical Practice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and Treatment of Primary Adrenal Insufficiency: An Endocrine Society Clinical Practice Guideline</dc:title>
  <dc:creator>karimi</dc:creator>
  <cp:lastModifiedBy>tofighi</cp:lastModifiedBy>
  <cp:revision>324</cp:revision>
  <dcterms:created xsi:type="dcterms:W3CDTF">2015-01-17T15:02:12Z</dcterms:created>
  <dcterms:modified xsi:type="dcterms:W3CDTF">2016-12-21T20:25:41Z</dcterms:modified>
</cp:coreProperties>
</file>