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56" r:id="rId3"/>
    <p:sldId id="333" r:id="rId4"/>
    <p:sldId id="257" r:id="rId5"/>
    <p:sldId id="258" r:id="rId6"/>
    <p:sldId id="260" r:id="rId7"/>
    <p:sldId id="262" r:id="rId8"/>
    <p:sldId id="264" r:id="rId9"/>
    <p:sldId id="265" r:id="rId10"/>
    <p:sldId id="266" r:id="rId11"/>
    <p:sldId id="267" r:id="rId12"/>
    <p:sldId id="334" r:id="rId13"/>
    <p:sldId id="268" r:id="rId14"/>
    <p:sldId id="316" r:id="rId15"/>
    <p:sldId id="269" r:id="rId16"/>
    <p:sldId id="270" r:id="rId17"/>
    <p:sldId id="271" r:id="rId18"/>
    <p:sldId id="272" r:id="rId19"/>
    <p:sldId id="273" r:id="rId20"/>
    <p:sldId id="341" r:id="rId21"/>
    <p:sldId id="274" r:id="rId22"/>
    <p:sldId id="277" r:id="rId23"/>
    <p:sldId id="279" r:id="rId24"/>
    <p:sldId id="281" r:id="rId25"/>
    <p:sldId id="282" r:id="rId26"/>
    <p:sldId id="335" r:id="rId27"/>
    <p:sldId id="283" r:id="rId28"/>
    <p:sldId id="284" r:id="rId29"/>
    <p:sldId id="285" r:id="rId30"/>
    <p:sldId id="327" r:id="rId31"/>
    <p:sldId id="287" r:id="rId32"/>
    <p:sldId id="288" r:id="rId33"/>
    <p:sldId id="289" r:id="rId34"/>
    <p:sldId id="290" r:id="rId35"/>
    <p:sldId id="291" r:id="rId36"/>
    <p:sldId id="292" r:id="rId37"/>
    <p:sldId id="328" r:id="rId38"/>
    <p:sldId id="293" r:id="rId39"/>
    <p:sldId id="296" r:id="rId40"/>
    <p:sldId id="298" r:id="rId41"/>
    <p:sldId id="342" r:id="rId42"/>
    <p:sldId id="344" r:id="rId43"/>
    <p:sldId id="299" r:id="rId44"/>
    <p:sldId id="330" r:id="rId45"/>
    <p:sldId id="300" r:id="rId46"/>
    <p:sldId id="301" r:id="rId47"/>
    <p:sldId id="302" r:id="rId48"/>
    <p:sldId id="303" r:id="rId49"/>
    <p:sldId id="304" r:id="rId50"/>
    <p:sldId id="305" r:id="rId51"/>
    <p:sldId id="337" r:id="rId52"/>
    <p:sldId id="306" r:id="rId53"/>
    <p:sldId id="307" r:id="rId54"/>
    <p:sldId id="308" r:id="rId55"/>
    <p:sldId id="336" r:id="rId56"/>
    <p:sldId id="309" r:id="rId57"/>
    <p:sldId id="294" r:id="rId58"/>
    <p:sldId id="329" r:id="rId59"/>
    <p:sldId id="310" r:id="rId60"/>
    <p:sldId id="332" r:id="rId61"/>
    <p:sldId id="331" r:id="rId62"/>
    <p:sldId id="312" r:id="rId63"/>
    <p:sldId id="313" r:id="rId64"/>
    <p:sldId id="321" r:id="rId65"/>
    <p:sldId id="315" r:id="rId66"/>
    <p:sldId id="323" r:id="rId67"/>
    <p:sldId id="326" r:id="rId68"/>
    <p:sldId id="338" r:id="rId69"/>
    <p:sldId id="339" r:id="rId70"/>
    <p:sldId id="340" r:id="rId71"/>
    <p:sldId id="345" r:id="rId72"/>
    <p:sldId id="346" r:id="rId73"/>
    <p:sldId id="27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33CC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3" autoAdjust="0"/>
    <p:restoredTop sz="94660"/>
  </p:normalViewPr>
  <p:slideViewPr>
    <p:cSldViewPr snapToGrid="0">
      <p:cViewPr varScale="1">
        <p:scale>
          <a:sx n="67" d="100"/>
          <a:sy n="67"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26AB-5E42-4FEF-8EA4-83D74A396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879B7-08B9-42D4-BFC3-4D039783E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170C90-236A-4FD6-8182-93E7F215CA21}"/>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FE288252-8794-4B3B-93C7-BEA8A8F66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3422A-885E-4E4D-9166-4BA7EAABD883}"/>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151153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4F33-55A1-4B4E-9A34-9C34A5A2D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DB2284-2F99-4712-9399-6377562045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DC6DA-D893-41D2-96FB-2052AF1EE8CE}"/>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D7B23B12-44BB-4E33-938F-DB038AE43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2D040-082F-4968-AED9-09629CA48F8E}"/>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168094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A3790-7ECB-4DEC-BD1F-8FE4E122C7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1F66D-9C7C-4196-9A88-29A315F42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DE151-3F0D-42D4-979C-B4C38E591F42}"/>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4D433824-2944-4763-AE47-C36D7FA3F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F0E88-7781-46DC-9715-96BDC0DC12D6}"/>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113469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3265-8228-406F-96EB-45EE00F0F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3C985-8B89-40A2-A837-678650741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3CCA9-83C6-460A-8DD6-7755DA92DD68}"/>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1B8A9C63-ACE3-4E58-87E4-BEF2326CE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4CDE5-E261-45C5-825C-5BF7FC591E62}"/>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390419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B736-A479-4FEB-8B96-C27ADFEC57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9640A-C137-49C9-9AAD-78CC146BD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ACDC1-BE9A-459C-BA19-1D0E6E213336}"/>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9621383B-739C-47D0-A8E5-014560D0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D7B25-27E2-440A-B57A-168EFA819E07}"/>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10670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1D64-9B63-48F1-84A8-77C3B96CD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D40AC-FF6F-4929-8B7F-717E83A1AC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DB885F-04A3-4407-9C4B-01F1846706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76853-7C5A-499D-8791-7E3130546AFC}"/>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6" name="Footer Placeholder 5">
            <a:extLst>
              <a:ext uri="{FF2B5EF4-FFF2-40B4-BE49-F238E27FC236}">
                <a16:creationId xmlns:a16="http://schemas.microsoft.com/office/drawing/2014/main" id="{18D38A11-B7FA-45F1-B8EE-6A6DF791B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9F777-0751-4882-AC09-6A86AF8A658D}"/>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293686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E7D2-BCF5-462C-AB24-657A255341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7B071-5FC8-413F-A390-D9133E3E2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AA56B-A092-4BCF-B5B0-6775EDC69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9B58F-87A0-4046-9DCB-E361721FA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C0DC0-BAE8-4E93-89D4-0505FA97C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64E3F-1830-48B6-A0CC-8B9A8C9E56CB}"/>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8" name="Footer Placeholder 7">
            <a:extLst>
              <a:ext uri="{FF2B5EF4-FFF2-40B4-BE49-F238E27FC236}">
                <a16:creationId xmlns:a16="http://schemas.microsoft.com/office/drawing/2014/main" id="{5193247E-82DE-4894-976E-44A400128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C0152-1A3F-4315-9B6E-69F76798897F}"/>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49907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A6C6-DC50-4CD6-BD90-0E9664933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434F7-3F1D-47C6-AEBC-FAEE7FB3A5E2}"/>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4" name="Footer Placeholder 3">
            <a:extLst>
              <a:ext uri="{FF2B5EF4-FFF2-40B4-BE49-F238E27FC236}">
                <a16:creationId xmlns:a16="http://schemas.microsoft.com/office/drawing/2014/main" id="{8A8D6BEE-3171-46C9-8BAB-671D5D1B32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257A9A-199A-4821-8ABB-E5B81678BAF2}"/>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73930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4EF7D-9B10-47CC-902C-1942ECCC3405}"/>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3" name="Footer Placeholder 2">
            <a:extLst>
              <a:ext uri="{FF2B5EF4-FFF2-40B4-BE49-F238E27FC236}">
                <a16:creationId xmlns:a16="http://schemas.microsoft.com/office/drawing/2014/main" id="{4C4A5B79-44A7-4CFC-8A3B-BC3E4B4AB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FDAD93-D8E4-4579-9BC2-353BD667BAFB}"/>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271043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0199-2B85-46EC-B155-44265C975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AAB15-4D1C-4DD1-92AF-F2900C6D9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A48B6-4E27-43E3-B38D-AA6980703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72432-85A9-41A6-AA30-FEDD5835B183}"/>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6" name="Footer Placeholder 5">
            <a:extLst>
              <a:ext uri="{FF2B5EF4-FFF2-40B4-BE49-F238E27FC236}">
                <a16:creationId xmlns:a16="http://schemas.microsoft.com/office/drawing/2014/main" id="{FDB33E35-2780-4FBA-AC87-6446A2AC8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18CA3-9F48-4407-9075-DDD4F0D10D4D}"/>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134738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DAEB-1548-493E-8F50-18DEFD941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75C7AE-17B9-4B48-B74D-A7A73B3DA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E040B-9E9B-4CB2-B597-D3C32C483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93FF2-2FE5-464E-9F61-5C8E97B570A8}"/>
              </a:ext>
            </a:extLst>
          </p:cNvPr>
          <p:cNvSpPr>
            <a:spLocks noGrp="1"/>
          </p:cNvSpPr>
          <p:nvPr>
            <p:ph type="dt" sz="half" idx="10"/>
          </p:nvPr>
        </p:nvSpPr>
        <p:spPr/>
        <p:txBody>
          <a:bodyPr/>
          <a:lstStyle/>
          <a:p>
            <a:fld id="{3EFFE38F-EBE4-42C0-8EE7-CF36E8A03DFB}" type="datetimeFigureOut">
              <a:rPr lang="en-US" smtClean="0"/>
              <a:t>3/12/2021</a:t>
            </a:fld>
            <a:endParaRPr lang="en-US"/>
          </a:p>
        </p:txBody>
      </p:sp>
      <p:sp>
        <p:nvSpPr>
          <p:cNvPr id="6" name="Footer Placeholder 5">
            <a:extLst>
              <a:ext uri="{FF2B5EF4-FFF2-40B4-BE49-F238E27FC236}">
                <a16:creationId xmlns:a16="http://schemas.microsoft.com/office/drawing/2014/main" id="{2397F1EF-746B-4FEE-B39E-2B04CA8E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60E9F-746D-4044-AD05-93B1CB7CCAB6}"/>
              </a:ext>
            </a:extLst>
          </p:cNvPr>
          <p:cNvSpPr>
            <a:spLocks noGrp="1"/>
          </p:cNvSpPr>
          <p:nvPr>
            <p:ph type="sldNum" sz="quarter" idx="12"/>
          </p:nvPr>
        </p:nvSpPr>
        <p:spPr/>
        <p:txBody>
          <a:bodyPr/>
          <a:lstStyle/>
          <a:p>
            <a:fld id="{1188A984-7885-4C4E-BF01-E02E00F2D85B}" type="slidenum">
              <a:rPr lang="en-US" smtClean="0"/>
              <a:t>‹#›</a:t>
            </a:fld>
            <a:endParaRPr lang="en-US"/>
          </a:p>
        </p:txBody>
      </p:sp>
    </p:spTree>
    <p:extLst>
      <p:ext uri="{BB962C8B-B14F-4D97-AF65-F5344CB8AC3E}">
        <p14:creationId xmlns:p14="http://schemas.microsoft.com/office/powerpoint/2010/main" val="255208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F9F02-DC19-433E-AE85-79B381C4E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8E3DA-4051-4ACE-A852-AFB2D28BC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DBE1F-2C41-4AE9-A07A-DF714D7AD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FE38F-EBE4-42C0-8EE7-CF36E8A03DFB}" type="datetimeFigureOut">
              <a:rPr lang="en-US" smtClean="0"/>
              <a:t>3/12/2021</a:t>
            </a:fld>
            <a:endParaRPr lang="en-US"/>
          </a:p>
        </p:txBody>
      </p:sp>
      <p:sp>
        <p:nvSpPr>
          <p:cNvPr id="5" name="Footer Placeholder 4">
            <a:extLst>
              <a:ext uri="{FF2B5EF4-FFF2-40B4-BE49-F238E27FC236}">
                <a16:creationId xmlns:a16="http://schemas.microsoft.com/office/drawing/2014/main" id="{2E6DA42D-FD98-42DC-A172-E0C4D5908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017C4-E11E-4C45-B056-C29568797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8A984-7885-4C4E-BF01-E02E00F2D85B}" type="slidenum">
              <a:rPr lang="en-US" smtClean="0"/>
              <a:t>‹#›</a:t>
            </a:fld>
            <a:endParaRPr lang="en-US"/>
          </a:p>
        </p:txBody>
      </p:sp>
    </p:spTree>
    <p:extLst>
      <p:ext uri="{BB962C8B-B14F-4D97-AF65-F5344CB8AC3E}">
        <p14:creationId xmlns:p14="http://schemas.microsoft.com/office/powerpoint/2010/main" val="421801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18D8-0814-4D6A-93DE-2A17C3A563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B56A353-EC6D-45ED-B4CF-EF185FC79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11858625" cy="6772275"/>
          </a:xfrm>
        </p:spPr>
      </p:pic>
    </p:spTree>
    <p:extLst>
      <p:ext uri="{BB962C8B-B14F-4D97-AF65-F5344CB8AC3E}">
        <p14:creationId xmlns:p14="http://schemas.microsoft.com/office/powerpoint/2010/main" val="297716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D3351-B944-4D12-92E4-934A7A452C86}"/>
              </a:ext>
            </a:extLst>
          </p:cNvPr>
          <p:cNvSpPr>
            <a:spLocks noGrp="1"/>
          </p:cNvSpPr>
          <p:nvPr>
            <p:ph idx="1"/>
          </p:nvPr>
        </p:nvSpPr>
        <p:spPr>
          <a:xfrm>
            <a:off x="819807" y="704850"/>
            <a:ext cx="10247586" cy="5472113"/>
          </a:xfrm>
        </p:spPr>
        <p:txBody>
          <a:bodyPr>
            <a:normAutofit/>
          </a:bodyPr>
          <a:lstStyle/>
          <a:p>
            <a:pPr algn="just"/>
            <a:r>
              <a:rPr lang="en-US" sz="2400" dirty="0"/>
              <a:t>These conditions </a:t>
            </a:r>
            <a:r>
              <a:rPr lang="en-US" sz="2400" b="0" i="0" u="none" strike="noStrike" baseline="0" dirty="0">
                <a:solidFill>
                  <a:srgbClr val="000000"/>
                </a:solidFill>
              </a:rPr>
              <a:t>can induce a rise in renin, especially in milder instances of primary aldosteronism; however, this rise is not remarkable compared to the normal physiologic response. </a:t>
            </a:r>
            <a:endParaRPr lang="en-US" sz="3600" dirty="0"/>
          </a:p>
          <a:p>
            <a:pPr algn="just"/>
            <a:endParaRPr lang="en-US" sz="2400" i="1"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CC"/>
                </a:solidFill>
              </a:rPr>
              <a:t>extreme dietary sodium restriction</a:t>
            </a:r>
          </a:p>
          <a:p>
            <a:pPr algn="just">
              <a:lnSpc>
                <a:spcPct val="100000"/>
              </a:lnSpc>
              <a:buFont typeface="Wingdings" panose="05000000000000000000" pitchFamily="2" charset="2"/>
              <a:buChar char="ü"/>
            </a:pPr>
            <a:r>
              <a:rPr lang="en-US" sz="2400" b="0" i="0" u="none" strike="noStrike" baseline="0" dirty="0">
                <a:solidFill>
                  <a:srgbClr val="0000CC"/>
                </a:solidFill>
              </a:rPr>
              <a:t>volume contraction with diuretics</a:t>
            </a:r>
          </a:p>
          <a:p>
            <a:pPr algn="just">
              <a:lnSpc>
                <a:spcPct val="100000"/>
              </a:lnSpc>
              <a:buFont typeface="Wingdings" panose="05000000000000000000" pitchFamily="2" charset="2"/>
              <a:buChar char="ü"/>
            </a:pPr>
            <a:r>
              <a:rPr lang="en-US" sz="2400" b="0" i="0" u="none" strike="noStrike" baseline="0" dirty="0">
                <a:solidFill>
                  <a:srgbClr val="0000CC"/>
                </a:solidFill>
              </a:rPr>
              <a:t>adequate doses of mineralocorticoid receptor antagonists</a:t>
            </a:r>
          </a:p>
          <a:p>
            <a:pPr algn="just">
              <a:lnSpc>
                <a:spcPct val="100000"/>
              </a:lnSpc>
              <a:buFont typeface="Wingdings" panose="05000000000000000000" pitchFamily="2" charset="2"/>
              <a:buChar char="ü"/>
            </a:pPr>
            <a:r>
              <a:rPr lang="en-US" sz="2400" b="0" i="0" u="none" strike="noStrike" baseline="0" dirty="0">
                <a:solidFill>
                  <a:srgbClr val="0000CC"/>
                </a:solidFill>
              </a:rPr>
              <a:t>and high doses of converting enzyme inhibitors</a:t>
            </a:r>
          </a:p>
        </p:txBody>
      </p:sp>
    </p:spTree>
    <p:extLst>
      <p:ext uri="{BB962C8B-B14F-4D97-AF65-F5344CB8AC3E}">
        <p14:creationId xmlns:p14="http://schemas.microsoft.com/office/powerpoint/2010/main" val="196905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A02B6-89A8-4175-B177-05285D4E1FA2}"/>
              </a:ext>
            </a:extLst>
          </p:cNvPr>
          <p:cNvSpPr>
            <a:spLocks noGrp="1"/>
          </p:cNvSpPr>
          <p:nvPr>
            <p:ph idx="1"/>
          </p:nvPr>
        </p:nvSpPr>
        <p:spPr>
          <a:xfrm>
            <a:off x="1019503" y="695325"/>
            <a:ext cx="8860221" cy="5481638"/>
          </a:xfrm>
        </p:spPr>
        <p:txBody>
          <a:bodyPr>
            <a:normAutofit/>
          </a:bodyPr>
          <a:lstStyle/>
          <a:p>
            <a:pPr algn="just">
              <a:lnSpc>
                <a:spcPct val="100000"/>
              </a:lnSpc>
            </a:pPr>
            <a:endParaRPr lang="en-US" sz="2400" b="0" i="0" u="none" strike="noStrike" baseline="0" dirty="0">
              <a:solidFill>
                <a:srgbClr val="FF0000"/>
              </a:solidFill>
            </a:endParaRPr>
          </a:p>
          <a:p>
            <a:pPr algn="just">
              <a:lnSpc>
                <a:spcPct val="100000"/>
              </a:lnSpc>
            </a:pPr>
            <a:endParaRPr lang="en-US" sz="2400" dirty="0">
              <a:solidFill>
                <a:srgbClr val="FF0000"/>
              </a:solidFill>
            </a:endParaRPr>
          </a:p>
          <a:p>
            <a:pPr algn="just">
              <a:lnSpc>
                <a:spcPct val="100000"/>
              </a:lnSpc>
            </a:pPr>
            <a:r>
              <a:rPr lang="en-US" sz="2400" b="0" i="0" u="none" strike="noStrike" baseline="0" dirty="0">
                <a:solidFill>
                  <a:srgbClr val="FF0000"/>
                </a:solidFill>
              </a:rPr>
              <a:t>The third </a:t>
            </a:r>
            <a:r>
              <a:rPr lang="en-US" sz="2400" b="0" i="0" u="none" strike="noStrike" baseline="0" dirty="0">
                <a:solidFill>
                  <a:srgbClr val="000000"/>
                </a:solidFill>
              </a:rPr>
              <a:t>major feature is </a:t>
            </a:r>
            <a:r>
              <a:rPr lang="en-US" sz="2400" b="0" i="0" u="none" strike="noStrike" baseline="0" dirty="0">
                <a:solidFill>
                  <a:srgbClr val="0000CC"/>
                </a:solidFill>
              </a:rPr>
              <a:t>inappropriate and non-suppressible aldosterone production</a:t>
            </a:r>
            <a:r>
              <a:rPr lang="en-US" sz="2400" b="0" i="0" u="none" strike="noStrike" baseline="0" dirty="0">
                <a:solidFill>
                  <a:srgbClr val="000000"/>
                </a:solidFill>
              </a:rPr>
              <a:t>, despite sodium and extracellular volume expansion, suppression of renin and angiotensin II and hypokalemia, which normally inhibits aldosterone biosynthesis.</a:t>
            </a:r>
          </a:p>
          <a:p>
            <a:pPr algn="just">
              <a:lnSpc>
                <a:spcPct val="100000"/>
              </a:lnSpc>
            </a:pPr>
            <a:endParaRPr lang="en-US" sz="2400" b="0" i="0" u="none" strike="noStrike" baseline="0" dirty="0">
              <a:solidFill>
                <a:srgbClr val="000000"/>
              </a:solidFill>
            </a:endParaRPr>
          </a:p>
          <a:p>
            <a:pPr algn="just"/>
            <a:endParaRPr lang="en-US" sz="2400" dirty="0">
              <a:solidFill>
                <a:srgbClr val="000000"/>
              </a:solidFill>
            </a:endParaRPr>
          </a:p>
        </p:txBody>
      </p:sp>
    </p:spTree>
    <p:extLst>
      <p:ext uri="{BB962C8B-B14F-4D97-AF65-F5344CB8AC3E}">
        <p14:creationId xmlns:p14="http://schemas.microsoft.com/office/powerpoint/2010/main" val="161942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4867AC-00C7-40ED-BFD6-2E5B96978653}"/>
              </a:ext>
            </a:extLst>
          </p:cNvPr>
          <p:cNvSpPr>
            <a:spLocks noGrp="1"/>
          </p:cNvSpPr>
          <p:nvPr>
            <p:ph idx="1"/>
          </p:nvPr>
        </p:nvSpPr>
        <p:spPr>
          <a:xfrm>
            <a:off x="838200" y="619125"/>
            <a:ext cx="10515600" cy="5557838"/>
          </a:xfrm>
        </p:spPr>
        <p:txBody>
          <a:bodyPr/>
          <a:lstStyle/>
          <a:p>
            <a:pPr algn="just">
              <a:lnSpc>
                <a:spcPct val="100000"/>
              </a:lnSpc>
            </a:pPr>
            <a:r>
              <a:rPr lang="en-US" sz="2400" b="0" i="0" u="none" strike="noStrike" baseline="0" dirty="0">
                <a:solidFill>
                  <a:srgbClr val="000000"/>
                </a:solidFill>
              </a:rPr>
              <a:t>An important note here is that </a:t>
            </a:r>
            <a:r>
              <a:rPr lang="en-US" sz="2400" b="0" i="0" u="none" strike="noStrike" baseline="0" dirty="0">
                <a:solidFill>
                  <a:srgbClr val="FF0000"/>
                </a:solidFill>
              </a:rPr>
              <a:t>hypertension</a:t>
            </a:r>
            <a:r>
              <a:rPr lang="en-US" sz="2400" b="0" i="0" u="none" strike="noStrike" baseline="0" dirty="0">
                <a:solidFill>
                  <a:srgbClr val="000000"/>
                </a:solidFill>
              </a:rPr>
              <a:t> and </a:t>
            </a:r>
            <a:r>
              <a:rPr lang="en-US" sz="2400" b="0" i="0" u="none" strike="noStrike" baseline="0" dirty="0">
                <a:solidFill>
                  <a:srgbClr val="FF0000"/>
                </a:solidFill>
              </a:rPr>
              <a:t>hypokalemia</a:t>
            </a:r>
            <a:r>
              <a:rPr lang="en-US" sz="2400" b="0" i="0" u="none" strike="noStrike" baseline="0" dirty="0">
                <a:solidFill>
                  <a:srgbClr val="000000"/>
                </a:solidFill>
              </a:rPr>
              <a:t> are </a:t>
            </a:r>
            <a:r>
              <a:rPr lang="en-US" sz="2400" b="0" i="1" u="none" strike="noStrike" baseline="0" dirty="0">
                <a:solidFill>
                  <a:srgbClr val="000000"/>
                </a:solidFill>
              </a:rPr>
              <a:t>not </a:t>
            </a:r>
            <a:r>
              <a:rPr lang="en-US" sz="2400" b="0" i="0" u="none" strike="noStrike" baseline="0" dirty="0">
                <a:solidFill>
                  <a:srgbClr val="000000"/>
                </a:solidFill>
              </a:rPr>
              <a:t>main characteristics of primary aldosteronism, rather they are </a:t>
            </a:r>
            <a:r>
              <a:rPr lang="en-US" sz="2400" b="0" i="1" u="none" strike="noStrike" baseline="0" dirty="0">
                <a:solidFill>
                  <a:srgbClr val="0000CC"/>
                </a:solidFill>
              </a:rPr>
              <a:t>dependent </a:t>
            </a:r>
            <a:r>
              <a:rPr lang="en-US" sz="2400" b="0" i="0" u="none" strike="noStrike" baseline="0" dirty="0">
                <a:solidFill>
                  <a:srgbClr val="0000CC"/>
                </a:solidFill>
              </a:rPr>
              <a:t>features </a:t>
            </a:r>
            <a:r>
              <a:rPr lang="en-US" sz="2400" b="0" i="0" u="none" strike="noStrike" baseline="0" dirty="0">
                <a:solidFill>
                  <a:srgbClr val="000000"/>
                </a:solidFill>
              </a:rPr>
              <a:t>that manifest when:</a:t>
            </a:r>
          </a:p>
          <a:p>
            <a:pPr algn="just">
              <a:lnSpc>
                <a:spcPct val="100000"/>
              </a:lnSpc>
            </a:pPr>
            <a:endParaRPr lang="en-US" sz="2400" b="0" i="0" u="none" strike="noStrike" baseline="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00"/>
                </a:solidFill>
              </a:rPr>
              <a:t> intra-arterial volume expansion exceeds the vascular capacity to maintain normal blood pressure</a:t>
            </a:r>
          </a:p>
          <a:p>
            <a:pPr algn="just">
              <a:lnSpc>
                <a:spcPct val="100000"/>
              </a:lnSpc>
              <a:buFont typeface="Wingdings" panose="05000000000000000000" pitchFamily="2" charset="2"/>
              <a:buChar char="ü"/>
            </a:pPr>
            <a:r>
              <a:rPr lang="en-US" sz="2400" b="0" i="0" u="none" strike="noStrike" baseline="0" dirty="0">
                <a:solidFill>
                  <a:srgbClr val="000000"/>
                </a:solidFill>
              </a:rPr>
              <a:t>and/or when distal nephron sodium delivery, leading to accelerated sodium-potassium exchange and </a:t>
            </a:r>
            <a:r>
              <a:rPr lang="en-US" sz="2400" b="0" i="0" u="none" strike="noStrike" baseline="0" dirty="0" err="1">
                <a:solidFill>
                  <a:srgbClr val="000000"/>
                </a:solidFill>
              </a:rPr>
              <a:t>kaliuresis</a:t>
            </a:r>
            <a:r>
              <a:rPr lang="en-US" sz="2400" b="0" i="0" u="none" strike="noStrike" baseline="0" dirty="0">
                <a:solidFill>
                  <a:srgbClr val="000000"/>
                </a:solidFill>
              </a:rPr>
              <a:t>, exceeds the threshold of potassium intake. </a:t>
            </a:r>
          </a:p>
          <a:p>
            <a:endParaRPr lang="en-US" dirty="0"/>
          </a:p>
        </p:txBody>
      </p:sp>
    </p:spTree>
    <p:extLst>
      <p:ext uri="{BB962C8B-B14F-4D97-AF65-F5344CB8AC3E}">
        <p14:creationId xmlns:p14="http://schemas.microsoft.com/office/powerpoint/2010/main" val="330487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773C6-B74A-4DBF-AEF4-712E5ACFAD06}"/>
              </a:ext>
            </a:extLst>
          </p:cNvPr>
          <p:cNvSpPr>
            <a:spLocks noGrp="1"/>
          </p:cNvSpPr>
          <p:nvPr>
            <p:ph idx="1"/>
          </p:nvPr>
        </p:nvSpPr>
        <p:spPr>
          <a:xfrm>
            <a:off x="838200" y="733425"/>
            <a:ext cx="10515600" cy="5443538"/>
          </a:xfrm>
        </p:spPr>
        <p:txBody>
          <a:bodyPr>
            <a:normAutofit/>
          </a:bodyPr>
          <a:lstStyle/>
          <a:p>
            <a:pPr algn="just"/>
            <a:endParaRPr lang="en-US" sz="2400" b="0" i="0" u="none" strike="noStrike" baseline="0" dirty="0">
              <a:solidFill>
                <a:srgbClr val="000000"/>
              </a:solidFill>
            </a:endParaRPr>
          </a:p>
          <a:p>
            <a:pPr algn="just"/>
            <a:r>
              <a:rPr lang="en-US" sz="2400" b="0" i="0" u="none" strike="noStrike" baseline="0" dirty="0">
                <a:solidFill>
                  <a:srgbClr val="000000"/>
                </a:solidFill>
              </a:rPr>
              <a:t>Thus, </a:t>
            </a:r>
            <a:r>
              <a:rPr lang="en-US" sz="2400" b="0" i="0" u="none" strike="noStrike" baseline="0" dirty="0">
                <a:solidFill>
                  <a:srgbClr val="FF0000"/>
                </a:solidFill>
              </a:rPr>
              <a:t>the more </a:t>
            </a:r>
            <a:r>
              <a:rPr lang="en-US" sz="2400" b="0" i="0" u="none" strike="noStrike" baseline="0" dirty="0">
                <a:solidFill>
                  <a:srgbClr val="000000"/>
                </a:solidFill>
              </a:rPr>
              <a:t>severe and prolonged the exposure to renin-independent aldosterone production and a sodium-retention state, </a:t>
            </a:r>
            <a:r>
              <a:rPr lang="en-US" sz="2400" b="0" i="0" u="none" strike="noStrike" baseline="0" dirty="0">
                <a:solidFill>
                  <a:srgbClr val="FF0000"/>
                </a:solidFill>
              </a:rPr>
              <a:t>the higher</a:t>
            </a:r>
            <a:r>
              <a:rPr lang="en-US" sz="2400" b="0" i="0" u="none" strike="noStrike" baseline="0" dirty="0">
                <a:solidFill>
                  <a:srgbClr val="000000"/>
                </a:solidFill>
              </a:rPr>
              <a:t> the risk of severe hypertension and hypokalemia.</a:t>
            </a:r>
            <a:endParaRPr lang="en-US" sz="4400" dirty="0"/>
          </a:p>
          <a:p>
            <a:pPr algn="just"/>
            <a:endParaRPr lang="en-US" sz="2400" dirty="0">
              <a:solidFill>
                <a:srgbClr val="000000"/>
              </a:solidFill>
            </a:endParaRPr>
          </a:p>
          <a:p>
            <a:pPr algn="just"/>
            <a:endParaRPr lang="en-US" sz="2400" b="0" i="0" u="none" strike="noStrike" baseline="0" dirty="0">
              <a:solidFill>
                <a:srgbClr val="000000"/>
              </a:solidFill>
            </a:endParaRPr>
          </a:p>
          <a:p>
            <a:pPr algn="just"/>
            <a:r>
              <a:rPr lang="en-US" sz="2400" b="0" i="0" u="none" strike="noStrike" baseline="0" dirty="0">
                <a:solidFill>
                  <a:srgbClr val="000000"/>
                </a:solidFill>
              </a:rPr>
              <a:t>We will provide evidence that suggests a simplified approach, based on these three principal pathophysiologic characteristics, can be used to diagnose and treat primary aldosteronism.</a:t>
            </a:r>
            <a:endParaRPr lang="en-US" sz="3600" dirty="0"/>
          </a:p>
        </p:txBody>
      </p:sp>
    </p:spTree>
    <p:extLst>
      <p:ext uri="{BB962C8B-B14F-4D97-AF65-F5344CB8AC3E}">
        <p14:creationId xmlns:p14="http://schemas.microsoft.com/office/powerpoint/2010/main" val="13548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2B7A-E38E-4575-8F91-B4FCBC3232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F1BDF0-42FA-4D83-99E1-D7FCBBFB3824}"/>
              </a:ext>
            </a:extLst>
          </p:cNvPr>
          <p:cNvPicPr>
            <a:picLocks noGrp="1" noChangeAspect="1"/>
          </p:cNvPicPr>
          <p:nvPr>
            <p:ph idx="1"/>
          </p:nvPr>
        </p:nvPicPr>
        <p:blipFill>
          <a:blip r:embed="rId2"/>
          <a:stretch>
            <a:fillRect/>
          </a:stretch>
        </p:blipFill>
        <p:spPr>
          <a:xfrm>
            <a:off x="388883" y="0"/>
            <a:ext cx="11393214" cy="6858000"/>
          </a:xfrm>
        </p:spPr>
      </p:pic>
    </p:spTree>
    <p:extLst>
      <p:ext uri="{BB962C8B-B14F-4D97-AF65-F5344CB8AC3E}">
        <p14:creationId xmlns:p14="http://schemas.microsoft.com/office/powerpoint/2010/main" val="19276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D6263-6F9B-4EA5-919F-829151D8AD51}"/>
              </a:ext>
            </a:extLst>
          </p:cNvPr>
          <p:cNvSpPr>
            <a:spLocks noGrp="1"/>
          </p:cNvSpPr>
          <p:nvPr>
            <p:ph idx="1"/>
          </p:nvPr>
        </p:nvSpPr>
        <p:spPr>
          <a:xfrm>
            <a:off x="1093076" y="390525"/>
            <a:ext cx="9637986" cy="5786438"/>
          </a:xfrm>
        </p:spPr>
        <p:txBody>
          <a:bodyPr>
            <a:normAutofit/>
          </a:bodyPr>
          <a:lstStyle/>
          <a:p>
            <a:pPr marL="0" indent="0" algn="ctr">
              <a:buNone/>
            </a:pPr>
            <a:r>
              <a:rPr lang="en-US" b="1" i="0" u="none" strike="noStrike" baseline="0" dirty="0">
                <a:solidFill>
                  <a:srgbClr val="FF0066"/>
                </a:solidFill>
                <a:highlight>
                  <a:srgbClr val="C0C0C0"/>
                </a:highlight>
              </a:rPr>
              <a:t>Evidence from Renin-Physiology Demonstrates a High Prevalence of Primary Aldosteronism </a:t>
            </a:r>
            <a:endParaRPr lang="en-US" b="0" i="0" u="none" strike="noStrike" baseline="0" dirty="0">
              <a:solidFill>
                <a:srgbClr val="FF0066"/>
              </a:solidFill>
              <a:highlight>
                <a:srgbClr val="C0C0C0"/>
              </a:highlight>
            </a:endParaRPr>
          </a:p>
          <a:p>
            <a:pPr algn="just"/>
            <a:endParaRPr lang="fa-IR" sz="2400" b="0" i="0" u="none" strike="noStrike" baseline="0" dirty="0">
              <a:solidFill>
                <a:srgbClr val="000000"/>
              </a:solidFill>
            </a:endParaRPr>
          </a:p>
          <a:p>
            <a:pPr algn="just"/>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Although a random </a:t>
            </a:r>
            <a:r>
              <a:rPr lang="en-US" sz="2400" b="0" i="0" u="none" strike="noStrike" baseline="0" dirty="0">
                <a:solidFill>
                  <a:srgbClr val="FF0000"/>
                </a:solidFill>
              </a:rPr>
              <a:t>low renin </a:t>
            </a:r>
            <a:r>
              <a:rPr lang="en-US" sz="2400" b="0" i="0" u="none" strike="noStrike" baseline="0" dirty="0">
                <a:solidFill>
                  <a:srgbClr val="000000"/>
                </a:solidFill>
              </a:rPr>
              <a:t>level may indicate volume expansion due to mineralocorticoid excess, it could also be a physiologic result of high dietary sodium intake. </a:t>
            </a: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Physiologically, dietary sodium restriction induces near-maximal stimulation of renin secretion.</a:t>
            </a:r>
          </a:p>
          <a:p>
            <a:pPr algn="just"/>
            <a:endParaRPr lang="en-US" sz="2400" b="0" i="0" u="none" strike="noStrike" baseline="0" dirty="0">
              <a:solidFill>
                <a:srgbClr val="000000"/>
              </a:solidFill>
            </a:endParaRPr>
          </a:p>
        </p:txBody>
      </p:sp>
    </p:spTree>
    <p:extLst>
      <p:ext uri="{BB962C8B-B14F-4D97-AF65-F5344CB8AC3E}">
        <p14:creationId xmlns:p14="http://schemas.microsoft.com/office/powerpoint/2010/main" val="134492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6BF2D-E432-44E4-B529-BD87ECE378E8}"/>
              </a:ext>
            </a:extLst>
          </p:cNvPr>
          <p:cNvSpPr>
            <a:spLocks noGrp="1"/>
          </p:cNvSpPr>
          <p:nvPr>
            <p:ph idx="1"/>
          </p:nvPr>
        </p:nvSpPr>
        <p:spPr>
          <a:xfrm>
            <a:off x="620110" y="234184"/>
            <a:ext cx="10625959" cy="5595938"/>
          </a:xfrm>
        </p:spPr>
        <p:txBody>
          <a:bodyPr/>
          <a:lstStyle/>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Normotensive and hypertensive individuals with the </a:t>
            </a:r>
            <a:r>
              <a:rPr lang="en-US" sz="2400" b="0" i="0" u="none" strike="noStrike" baseline="0" dirty="0">
                <a:solidFill>
                  <a:srgbClr val="FF0000"/>
                </a:solidFill>
              </a:rPr>
              <a:t>greatest inability to stimulate renin</a:t>
            </a:r>
            <a:r>
              <a:rPr lang="en-US" sz="2400" b="0" i="0" u="none" strike="noStrike" baseline="0" dirty="0">
                <a:solidFill>
                  <a:srgbClr val="000000"/>
                </a:solidFill>
              </a:rPr>
              <a:t> have the </a:t>
            </a:r>
            <a:r>
              <a:rPr lang="en-US" sz="2400" b="1" i="0" u="none" strike="noStrike" baseline="0" dirty="0">
                <a:solidFill>
                  <a:srgbClr val="FF0066"/>
                </a:solidFill>
              </a:rPr>
              <a:t>highest</a:t>
            </a:r>
            <a:r>
              <a:rPr lang="en-US" sz="2400" b="0" i="0" u="none" strike="noStrike" baseline="0" dirty="0">
                <a:solidFill>
                  <a:srgbClr val="0000CC"/>
                </a:solidFill>
              </a:rPr>
              <a:t>:</a:t>
            </a:r>
          </a:p>
          <a:p>
            <a:pPr algn="just">
              <a:lnSpc>
                <a:spcPct val="100000"/>
              </a:lnSpc>
              <a:buFont typeface="Wingdings" panose="05000000000000000000" pitchFamily="2" charset="2"/>
              <a:buChar char="ü"/>
            </a:pPr>
            <a:r>
              <a:rPr lang="en-US" sz="2400" b="0" i="0" u="none" strike="noStrike" baseline="0" dirty="0">
                <a:solidFill>
                  <a:srgbClr val="0000CC"/>
                </a:solidFill>
              </a:rPr>
              <a:t> blood pressure</a:t>
            </a:r>
          </a:p>
          <a:p>
            <a:pPr algn="just">
              <a:lnSpc>
                <a:spcPct val="100000"/>
              </a:lnSpc>
              <a:buFont typeface="Wingdings" panose="05000000000000000000" pitchFamily="2" charset="2"/>
              <a:buChar char="ü"/>
            </a:pPr>
            <a:r>
              <a:rPr lang="en-US" sz="2400" b="0" i="0" u="none" strike="noStrike" baseline="0" dirty="0">
                <a:solidFill>
                  <a:srgbClr val="0000CC"/>
                </a:solidFill>
              </a:rPr>
              <a:t>urinary potassium excretion rates</a:t>
            </a:r>
            <a:endParaRPr lang="en-US" sz="240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CC"/>
                </a:solidFill>
              </a:rPr>
              <a:t>aldosterone-to-renin ratios (ARRs)</a:t>
            </a:r>
          </a:p>
          <a:p>
            <a:pPr algn="just">
              <a:lnSpc>
                <a:spcPct val="100000"/>
              </a:lnSpc>
              <a:buFont typeface="Wingdings" panose="05000000000000000000" pitchFamily="2" charset="2"/>
              <a:buChar char="ü"/>
            </a:pPr>
            <a:r>
              <a:rPr lang="en-US" sz="2400" b="0" i="0" u="none" strike="noStrike" baseline="0" dirty="0">
                <a:solidFill>
                  <a:srgbClr val="0000CC"/>
                </a:solidFill>
              </a:rPr>
              <a:t>most non-suppressible aldosterone production</a:t>
            </a:r>
            <a:r>
              <a:rPr lang="en-US" sz="2400" b="0" i="0" u="none" strike="noStrike" baseline="0" dirty="0">
                <a:solidFill>
                  <a:srgbClr val="000000"/>
                </a:solidFill>
              </a:rPr>
              <a:t>, even within the range of “normal”.</a:t>
            </a:r>
          </a:p>
          <a:p>
            <a:pPr marL="0" indent="0" algn="just">
              <a:lnSpc>
                <a:spcPct val="100000"/>
              </a:lnSpc>
              <a:buNone/>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 In other words, greater renin suppression and poorer renin stimulation are biomarkers for unrecognized primary aldosteronism. </a:t>
            </a:r>
            <a:endParaRPr lang="en-US" sz="2400" dirty="0"/>
          </a:p>
          <a:p>
            <a:endParaRPr lang="en-US" dirty="0"/>
          </a:p>
        </p:txBody>
      </p:sp>
    </p:spTree>
    <p:extLst>
      <p:ext uri="{BB962C8B-B14F-4D97-AF65-F5344CB8AC3E}">
        <p14:creationId xmlns:p14="http://schemas.microsoft.com/office/powerpoint/2010/main" val="175533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4BBFF-3013-4FB5-AF37-413333519BC8}"/>
              </a:ext>
            </a:extLst>
          </p:cNvPr>
          <p:cNvSpPr>
            <a:spLocks noGrp="1"/>
          </p:cNvSpPr>
          <p:nvPr>
            <p:ph idx="1"/>
          </p:nvPr>
        </p:nvSpPr>
        <p:spPr>
          <a:xfrm>
            <a:off x="567559" y="619125"/>
            <a:ext cx="10710041" cy="5557838"/>
          </a:xfrm>
        </p:spPr>
        <p:txBody>
          <a:bodyPr>
            <a:normAutofit/>
          </a:bodyPr>
          <a:lstStyle/>
          <a:p>
            <a:pPr algn="just">
              <a:lnSpc>
                <a:spcPct val="100000"/>
              </a:lnSpc>
            </a:pPr>
            <a:r>
              <a:rPr lang="en-US" sz="2400" b="0" i="0" u="none" strike="noStrike" baseline="0" dirty="0">
                <a:solidFill>
                  <a:srgbClr val="000000"/>
                </a:solidFill>
              </a:rPr>
              <a:t>Ultimately, although aldosterone is often the primary focus when assessing for primary aldosteronism, the cardinal signs focusing on </a:t>
            </a:r>
            <a:r>
              <a:rPr lang="en-US" sz="2400" b="0" i="0" u="none" strike="noStrike" baseline="0" dirty="0">
                <a:solidFill>
                  <a:srgbClr val="FF0000"/>
                </a:solidFill>
              </a:rPr>
              <a:t>renin pathophysiology </a:t>
            </a:r>
            <a:r>
              <a:rPr lang="en-US" sz="2400" b="0" i="0" u="none" strike="noStrike" baseline="0" dirty="0">
                <a:solidFill>
                  <a:srgbClr val="000000"/>
                </a:solidFill>
              </a:rPr>
              <a:t>may be more sensitive biomarkers of inappropriate aldosterone production and responsiveness to mineralocorticoid receptor antagonism.</a:t>
            </a: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As demonstrated recently in the PATHWAY-2 clinical trials, even after overt primary aldosteronism was excluded among participants (because aldosterone levels were not “high” enough), the most robust blood pressure lowering with spironolactone was observed in individuals with suppressed renin and higher aldosterone levels within the “normal” range.</a:t>
            </a:r>
          </a:p>
          <a:p>
            <a:pPr marL="0" indent="0" algn="just">
              <a:lnSpc>
                <a:spcPct val="100000"/>
              </a:lnSpc>
              <a:buNone/>
            </a:pP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endParaRPr lang="en-US" sz="2400" b="0" i="0" u="none" strike="noStrike" baseline="0" dirty="0">
              <a:solidFill>
                <a:srgbClr val="000000"/>
              </a:solidFill>
            </a:endParaRPr>
          </a:p>
        </p:txBody>
      </p:sp>
    </p:spTree>
    <p:extLst>
      <p:ext uri="{BB962C8B-B14F-4D97-AF65-F5344CB8AC3E}">
        <p14:creationId xmlns:p14="http://schemas.microsoft.com/office/powerpoint/2010/main" val="161654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81B3A-10BD-4A25-B426-40F5B6A3D059}"/>
              </a:ext>
            </a:extLst>
          </p:cNvPr>
          <p:cNvSpPr>
            <a:spLocks noGrp="1"/>
          </p:cNvSpPr>
          <p:nvPr>
            <p:ph idx="1"/>
          </p:nvPr>
        </p:nvSpPr>
        <p:spPr>
          <a:xfrm>
            <a:off x="523875" y="809625"/>
            <a:ext cx="10896600" cy="5367338"/>
          </a:xfrm>
        </p:spPr>
        <p:txBody>
          <a:bodyPr/>
          <a:lstStyle/>
          <a:p>
            <a:pPr marL="0" indent="0" algn="just">
              <a:lnSpc>
                <a:spcPct val="100000"/>
              </a:lnSpc>
              <a:buNone/>
            </a:pPr>
            <a:r>
              <a:rPr lang="en-US" sz="2400" b="0" i="0" u="none" strike="noStrike" baseline="0" dirty="0">
                <a:solidFill>
                  <a:srgbClr val="000000"/>
                </a:solidFill>
              </a:rPr>
              <a:t> </a:t>
            </a: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These findings show that when assessing for primary aldosteronism, we should focus on whether aldosterone is appropriate or inappropriate relative to renin, or put another way, that almost any aldosterone level in the setting of renin suppression could represent a phenotype of the primary aldosteronism syndrome that may be responsive to mineralocorticoid receptor antagonists.</a:t>
            </a:r>
            <a:endParaRPr lang="en-US" sz="3600" dirty="0"/>
          </a:p>
          <a:p>
            <a:endParaRPr lang="en-US" dirty="0"/>
          </a:p>
        </p:txBody>
      </p:sp>
    </p:spTree>
    <p:extLst>
      <p:ext uri="{BB962C8B-B14F-4D97-AF65-F5344CB8AC3E}">
        <p14:creationId xmlns:p14="http://schemas.microsoft.com/office/powerpoint/2010/main" val="354710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A2E7B-1B87-42B4-B160-2811E9F198D2}"/>
              </a:ext>
            </a:extLst>
          </p:cNvPr>
          <p:cNvSpPr>
            <a:spLocks noGrp="1"/>
          </p:cNvSpPr>
          <p:nvPr>
            <p:ph idx="1"/>
          </p:nvPr>
        </p:nvSpPr>
        <p:spPr>
          <a:xfrm>
            <a:off x="609600" y="419100"/>
            <a:ext cx="10972800" cy="5971190"/>
          </a:xfrm>
        </p:spPr>
        <p:txBody>
          <a:bodyPr>
            <a:normAutofit/>
          </a:bodyPr>
          <a:lstStyle/>
          <a:p>
            <a:pPr marL="0" indent="0" algn="ctr">
              <a:buNone/>
            </a:pPr>
            <a:r>
              <a:rPr lang="en-US" b="1" i="0" u="none" strike="noStrike" baseline="0" dirty="0">
                <a:solidFill>
                  <a:srgbClr val="FF0066"/>
                </a:solidFill>
                <a:highlight>
                  <a:srgbClr val="C0C0C0"/>
                </a:highlight>
              </a:rPr>
              <a:t>Prevalence of Primary Aldosteronism in Normotension </a:t>
            </a:r>
            <a:endParaRPr lang="en-US" b="0" i="0" u="none" strike="noStrike" baseline="0" dirty="0">
              <a:solidFill>
                <a:srgbClr val="FF0066"/>
              </a:solidFill>
              <a:highlight>
                <a:srgbClr val="C0C0C0"/>
              </a:highlight>
            </a:endParaRPr>
          </a:p>
          <a:p>
            <a:pPr algn="just"/>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Although clinical indications for primary aldosteronism screening generally focus on individuals with </a:t>
            </a:r>
            <a:r>
              <a:rPr lang="en-US" sz="2400" b="0" i="0" u="none" strike="noStrike" baseline="0" dirty="0">
                <a:solidFill>
                  <a:srgbClr val="FF0066"/>
                </a:solidFill>
              </a:rPr>
              <a:t>hypertension</a:t>
            </a:r>
            <a:r>
              <a:rPr lang="en-US" sz="2400" b="0" i="0" u="none" strike="noStrike" baseline="0" dirty="0">
                <a:solidFill>
                  <a:srgbClr val="000000"/>
                </a:solidFill>
              </a:rPr>
              <a:t>, evidence indicates that a primary aldosteronism phenotype can be detected even among those with </a:t>
            </a:r>
            <a:r>
              <a:rPr lang="en-US" sz="2400" b="0" i="0" u="none" strike="noStrike" baseline="0" dirty="0">
                <a:solidFill>
                  <a:srgbClr val="FF0066"/>
                </a:solidFill>
              </a:rPr>
              <a:t>normal blood pressure</a:t>
            </a:r>
            <a:r>
              <a:rPr lang="en-US" sz="2400" b="0" i="0" u="none" strike="noStrike" baseline="0" dirty="0">
                <a:solidFill>
                  <a:srgbClr val="000000"/>
                </a:solidFill>
              </a:rPr>
              <a:t> (sometimes referred to as subclinical or non-classical primary aldosteronism).</a:t>
            </a:r>
          </a:p>
          <a:p>
            <a:pPr marL="0" indent="0" algn="just">
              <a:lnSpc>
                <a:spcPct val="100000"/>
              </a:lnSpc>
              <a:buNone/>
            </a:pPr>
            <a:r>
              <a:rPr lang="en-US" sz="2400" b="0" i="0" u="none" strike="noStrike" baseline="0" dirty="0">
                <a:solidFill>
                  <a:srgbClr val="000000"/>
                </a:solidFill>
              </a:rPr>
              <a:t> </a:t>
            </a:r>
          </a:p>
          <a:p>
            <a:pPr algn="just">
              <a:lnSpc>
                <a:spcPct val="100000"/>
              </a:lnSpc>
            </a:pPr>
            <a:r>
              <a:rPr lang="en-US" sz="2400" b="0" i="0" u="none" strike="noStrike" baseline="0" dirty="0">
                <a:solidFill>
                  <a:srgbClr val="000000"/>
                </a:solidFill>
              </a:rPr>
              <a:t>Several studies have demonstrated a primary aldosteronism phenotype in normotensive individuals, and that this phenotype is associated with an increased risk of blood pressure elevation and incident hypertension.</a:t>
            </a:r>
          </a:p>
          <a:p>
            <a:pPr algn="just">
              <a:lnSpc>
                <a:spcPct val="100000"/>
              </a:lnSpc>
            </a:pPr>
            <a:endParaRPr lang="en-US" sz="2400" dirty="0">
              <a:solidFill>
                <a:srgbClr val="000000"/>
              </a:solidFill>
            </a:endParaRPr>
          </a:p>
          <a:p>
            <a:pPr marL="0" indent="0" algn="just">
              <a:lnSpc>
                <a:spcPct val="100000"/>
              </a:lnSpc>
              <a:buNone/>
            </a:pPr>
            <a:r>
              <a:rPr lang="en-US" sz="2400" b="0" i="0" u="none" strike="noStrike" baseline="0" dirty="0">
                <a:solidFill>
                  <a:srgbClr val="000000"/>
                </a:solidFill>
              </a:rPr>
              <a:t> </a:t>
            </a:r>
          </a:p>
        </p:txBody>
      </p:sp>
    </p:spTree>
    <p:extLst>
      <p:ext uri="{BB962C8B-B14F-4D97-AF65-F5344CB8AC3E}">
        <p14:creationId xmlns:p14="http://schemas.microsoft.com/office/powerpoint/2010/main" val="107132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0093-6DE8-4AA1-8386-A3CD527F250A}"/>
              </a:ext>
            </a:extLst>
          </p:cNvPr>
          <p:cNvSpPr>
            <a:spLocks noGrp="1"/>
          </p:cNvSpPr>
          <p:nvPr>
            <p:ph type="ctrTitle"/>
          </p:nvPr>
        </p:nvSpPr>
        <p:spPr>
          <a:xfrm>
            <a:off x="1524000" y="600075"/>
            <a:ext cx="9144000" cy="2909888"/>
          </a:xfrm>
        </p:spPr>
        <p:txBody>
          <a:bodyPr/>
          <a:lstStyle/>
          <a:p>
            <a:r>
              <a:rPr lang="en-US" sz="3200" b="1" i="0" u="none" strike="noStrike" baseline="0" dirty="0">
                <a:solidFill>
                  <a:srgbClr val="0000CC"/>
                </a:solidFill>
                <a:highlight>
                  <a:srgbClr val="C0C0C0"/>
                </a:highlight>
                <a:latin typeface="Arial" panose="020B0604020202020204" pitchFamily="34" charset="0"/>
              </a:rPr>
              <a:t>The Evolution of the Primary Aldosteronism Syndrome: Updating the Approach </a:t>
            </a:r>
            <a:br>
              <a:rPr lang="en-US" sz="1800" b="0" i="0" u="none" strike="noStrike" baseline="0" dirty="0">
                <a:solidFill>
                  <a:srgbClr val="000000"/>
                </a:solidFill>
                <a:highlight>
                  <a:srgbClr val="C0C0C0"/>
                </a:highlight>
                <a:latin typeface="Arial" panose="020B0604020202020204" pitchFamily="34" charset="0"/>
              </a:rPr>
            </a:br>
            <a:endParaRPr lang="en-US" b="1" dirty="0">
              <a:solidFill>
                <a:srgbClr val="0000CC"/>
              </a:solidFill>
              <a:highlight>
                <a:srgbClr val="C0C0C0"/>
              </a:highlight>
            </a:endParaRPr>
          </a:p>
        </p:txBody>
      </p:sp>
      <p:sp>
        <p:nvSpPr>
          <p:cNvPr id="3" name="Subtitle 2">
            <a:extLst>
              <a:ext uri="{FF2B5EF4-FFF2-40B4-BE49-F238E27FC236}">
                <a16:creationId xmlns:a16="http://schemas.microsoft.com/office/drawing/2014/main" id="{24200366-F107-4EFA-92F2-AFC64D5D80B6}"/>
              </a:ext>
            </a:extLst>
          </p:cNvPr>
          <p:cNvSpPr>
            <a:spLocks noGrp="1"/>
          </p:cNvSpPr>
          <p:nvPr>
            <p:ph type="subTitle" idx="1"/>
          </p:nvPr>
        </p:nvSpPr>
        <p:spPr>
          <a:xfrm>
            <a:off x="1524000" y="3009901"/>
            <a:ext cx="9144000" cy="2247900"/>
          </a:xfrm>
        </p:spPr>
        <p:txBody>
          <a:bodyPr/>
          <a:lstStyle/>
          <a:p>
            <a:r>
              <a:rPr lang="en-US" sz="2800" b="1" i="0" u="none" strike="noStrike" baseline="0" dirty="0" err="1">
                <a:solidFill>
                  <a:srgbClr val="FF0000"/>
                </a:solidFill>
                <a:latin typeface="Arial" panose="020B0604020202020204" pitchFamily="34" charset="0"/>
              </a:rPr>
              <a:t>jcem</a:t>
            </a:r>
            <a:r>
              <a:rPr lang="en-US" sz="2800" b="1" i="0" u="none" strike="noStrike" baseline="0" dirty="0">
                <a:solidFill>
                  <a:srgbClr val="FF0000"/>
                </a:solidFill>
                <a:latin typeface="Arial" panose="020B0604020202020204" pitchFamily="34" charset="0"/>
              </a:rPr>
              <a:t> August 2020</a:t>
            </a:r>
          </a:p>
          <a:p>
            <a:endParaRPr lang="fa-IR" b="1" dirty="0">
              <a:solidFill>
                <a:srgbClr val="0070C0"/>
              </a:solidFill>
              <a:latin typeface="Arial" panose="020B0604020202020204" pitchFamily="34" charset="0"/>
            </a:endParaRPr>
          </a:p>
          <a:p>
            <a:r>
              <a:rPr lang="en-US" b="1" dirty="0">
                <a:solidFill>
                  <a:srgbClr val="0070C0"/>
                </a:solidFill>
                <a:latin typeface="Arial" panose="020B0604020202020204" pitchFamily="34" charset="0"/>
              </a:rPr>
              <a:t>BY LEILA </a:t>
            </a:r>
            <a:r>
              <a:rPr lang="fa-IR" b="1" dirty="0">
                <a:solidFill>
                  <a:srgbClr val="0070C0"/>
                </a:solidFill>
                <a:latin typeface="Arial" panose="020B0604020202020204" pitchFamily="34" charset="0"/>
              </a:rPr>
              <a:t> </a:t>
            </a:r>
            <a:r>
              <a:rPr lang="en-US" b="1" dirty="0">
                <a:solidFill>
                  <a:srgbClr val="0070C0"/>
                </a:solidFill>
                <a:latin typeface="Arial" panose="020B0604020202020204" pitchFamily="34" charset="0"/>
              </a:rPr>
              <a:t>ASHRAFI</a:t>
            </a:r>
            <a:r>
              <a:rPr lang="en-US" b="1" i="0" u="none" strike="noStrike" baseline="0" dirty="0">
                <a:solidFill>
                  <a:srgbClr val="0070C0"/>
                </a:solidFill>
                <a:latin typeface="Arial" panose="020B0604020202020204" pitchFamily="34" charset="0"/>
              </a:rPr>
              <a:t> </a:t>
            </a:r>
            <a:endParaRPr lang="en-US" sz="3200" b="1" dirty="0">
              <a:solidFill>
                <a:srgbClr val="0070C0"/>
              </a:solidFill>
            </a:endParaRPr>
          </a:p>
          <a:p>
            <a:pPr algn="l"/>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132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45D62-C8E9-4CAB-8B93-A45D1234BE95}"/>
              </a:ext>
            </a:extLst>
          </p:cNvPr>
          <p:cNvSpPr>
            <a:spLocks noGrp="1"/>
          </p:cNvSpPr>
          <p:nvPr>
            <p:ph idx="1"/>
          </p:nvPr>
        </p:nvSpPr>
        <p:spPr>
          <a:xfrm>
            <a:off x="838200" y="567559"/>
            <a:ext cx="10515600" cy="5609404"/>
          </a:xfrm>
        </p:spPr>
        <p:txBody>
          <a:bodyPr/>
          <a:lstStyle/>
          <a:p>
            <a:pPr algn="just"/>
            <a:r>
              <a:rPr lang="en-US" sz="2400" b="0" i="1" u="none" strike="noStrike" baseline="0" dirty="0" err="1">
                <a:solidFill>
                  <a:srgbClr val="000000"/>
                </a:solidFill>
              </a:rPr>
              <a:t>Vasan</a:t>
            </a:r>
            <a:r>
              <a:rPr lang="en-US" sz="2400" b="0" i="1" u="none" strike="noStrike" baseline="0" dirty="0">
                <a:solidFill>
                  <a:srgbClr val="000000"/>
                </a:solidFill>
              </a:rPr>
              <a:t> et al</a:t>
            </a:r>
            <a:r>
              <a:rPr lang="en-US" sz="2400" b="0" i="0" u="none" strike="noStrike" baseline="0" dirty="0">
                <a:solidFill>
                  <a:srgbClr val="000000"/>
                </a:solidFill>
              </a:rPr>
              <a:t>. reported that </a:t>
            </a:r>
            <a:r>
              <a:rPr lang="en-US" sz="2400" b="0" i="0" u="none" strike="noStrike" baseline="0" dirty="0">
                <a:solidFill>
                  <a:srgbClr val="0000CC"/>
                </a:solidFill>
              </a:rPr>
              <a:t>50% </a:t>
            </a:r>
            <a:r>
              <a:rPr lang="en-US" sz="2400" b="0" i="0" u="none" strike="noStrike" baseline="0" dirty="0">
                <a:solidFill>
                  <a:srgbClr val="000000"/>
                </a:solidFill>
              </a:rPr>
              <a:t>of normotensives from the Framingham Offspring Study had a plasma aldosterone concentrations greater than </a:t>
            </a:r>
            <a:r>
              <a:rPr lang="en-US" sz="2400" b="0" i="0" u="none" strike="noStrike" baseline="0" dirty="0">
                <a:solidFill>
                  <a:srgbClr val="0000CC"/>
                </a:solidFill>
              </a:rPr>
              <a:t>11 ng/dL </a:t>
            </a:r>
            <a:r>
              <a:rPr lang="en-US" sz="2400" b="0" i="0" u="none" strike="noStrike" baseline="0" dirty="0">
                <a:solidFill>
                  <a:srgbClr val="000000"/>
                </a:solidFill>
              </a:rPr>
              <a:t>and that </a:t>
            </a:r>
            <a:r>
              <a:rPr lang="en-US" sz="2400" b="0" i="0" u="none" strike="noStrike" baseline="0" dirty="0">
                <a:solidFill>
                  <a:srgbClr val="0000CC"/>
                </a:solidFill>
              </a:rPr>
              <a:t>25%</a:t>
            </a:r>
            <a:r>
              <a:rPr lang="en-US" sz="2400" b="0" i="0" u="none" strike="noStrike" baseline="0" dirty="0">
                <a:solidFill>
                  <a:srgbClr val="000000"/>
                </a:solidFill>
              </a:rPr>
              <a:t> had concentrations greater than </a:t>
            </a:r>
            <a:r>
              <a:rPr lang="en-US" sz="2400" b="0" i="0" u="none" strike="noStrike" baseline="0" dirty="0">
                <a:solidFill>
                  <a:srgbClr val="0000CC"/>
                </a:solidFill>
              </a:rPr>
              <a:t>19 ng/dl.</a:t>
            </a:r>
          </a:p>
          <a:p>
            <a:pPr algn="just"/>
            <a:endParaRPr lang="en-US" sz="2400" b="0" i="0" u="none" strike="noStrike" baseline="0" dirty="0">
              <a:solidFill>
                <a:srgbClr val="0000CC"/>
              </a:solidFill>
            </a:endParaRPr>
          </a:p>
          <a:p>
            <a:pPr algn="just">
              <a:lnSpc>
                <a:spcPct val="100000"/>
              </a:lnSpc>
            </a:pPr>
            <a:r>
              <a:rPr lang="en-US" sz="2400" b="0" i="0" u="none" strike="noStrike" baseline="0" dirty="0">
                <a:solidFill>
                  <a:srgbClr val="000000"/>
                </a:solidFill>
              </a:rPr>
              <a:t>These authors showed that at least 6.4% of normotensives (3.1% of men and 8.9% of women) had a positive or elevated ARR. </a:t>
            </a: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The most important finding, was that the phenotype of renin-independent aldosterone production in normotensive individuals was associated with </a:t>
            </a:r>
            <a:r>
              <a:rPr lang="en-US" sz="2400" b="0" i="0" u="none" strike="noStrike" baseline="0" dirty="0">
                <a:solidFill>
                  <a:srgbClr val="FF0000"/>
                </a:solidFill>
              </a:rPr>
              <a:t>higher risk of increases in blood pressure</a:t>
            </a:r>
            <a:r>
              <a:rPr lang="en-US" sz="2400" b="0" i="0" u="none" strike="noStrike" baseline="0" dirty="0">
                <a:solidFill>
                  <a:srgbClr val="000000"/>
                </a:solidFill>
              </a:rPr>
              <a:t> and development of hypertension.</a:t>
            </a:r>
            <a:endParaRPr lang="en-US" sz="2400" dirty="0"/>
          </a:p>
        </p:txBody>
      </p:sp>
    </p:spTree>
    <p:extLst>
      <p:ext uri="{BB962C8B-B14F-4D97-AF65-F5344CB8AC3E}">
        <p14:creationId xmlns:p14="http://schemas.microsoft.com/office/powerpoint/2010/main" val="201187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B4C9B3-439F-4B94-B9CE-8A403A807E39}"/>
              </a:ext>
            </a:extLst>
          </p:cNvPr>
          <p:cNvSpPr>
            <a:spLocks noGrp="1"/>
          </p:cNvSpPr>
          <p:nvPr>
            <p:ph idx="1"/>
          </p:nvPr>
        </p:nvSpPr>
        <p:spPr>
          <a:xfrm>
            <a:off x="714375" y="657225"/>
            <a:ext cx="10820399" cy="5519738"/>
          </a:xfrm>
        </p:spPr>
        <p:txBody>
          <a:bodyPr>
            <a:normAutofit/>
          </a:bodyPr>
          <a:lstStyle/>
          <a:p>
            <a:pPr algn="just">
              <a:lnSpc>
                <a:spcPct val="100000"/>
              </a:lnSpc>
            </a:pPr>
            <a:r>
              <a:rPr lang="en-US" sz="2400" b="0" i="0" u="none" strike="noStrike" baseline="0" dirty="0">
                <a:solidFill>
                  <a:srgbClr val="000000"/>
                </a:solidFill>
              </a:rPr>
              <a:t>In a study from the Multi-Ethnic Study of Atherosclerosis, with a nationwide sample from the US, Brown </a:t>
            </a:r>
            <a:r>
              <a:rPr lang="en-US" sz="2400" b="0" i="1" u="none" strike="noStrike" baseline="0" dirty="0">
                <a:solidFill>
                  <a:srgbClr val="000000"/>
                </a:solidFill>
              </a:rPr>
              <a:t>et al</a:t>
            </a:r>
            <a:r>
              <a:rPr lang="en-US" sz="2400" b="0" i="0" u="none" strike="noStrike" baseline="0" dirty="0">
                <a:solidFill>
                  <a:srgbClr val="000000"/>
                </a:solidFill>
              </a:rPr>
              <a:t>. showed that normotensive participants with a </a:t>
            </a:r>
            <a:r>
              <a:rPr lang="en-US" sz="2400" b="0" i="0" u="none" strike="noStrike" baseline="0" dirty="0">
                <a:solidFill>
                  <a:srgbClr val="FF0000"/>
                </a:solidFill>
              </a:rPr>
              <a:t>suppressed renin </a:t>
            </a:r>
            <a:r>
              <a:rPr lang="en-US" sz="2400" b="0" i="0" u="none" strike="noStrike" baseline="0" dirty="0">
                <a:solidFill>
                  <a:srgbClr val="000000"/>
                </a:solidFill>
              </a:rPr>
              <a:t>phenotype had a </a:t>
            </a:r>
            <a:r>
              <a:rPr lang="en-US" sz="2400" b="0" i="0" u="none" strike="noStrike" baseline="0" dirty="0">
                <a:solidFill>
                  <a:srgbClr val="FF0000"/>
                </a:solidFill>
              </a:rPr>
              <a:t>68% higher risk </a:t>
            </a:r>
            <a:r>
              <a:rPr lang="en-US" sz="2400" b="0" i="0" u="none" strike="noStrike" baseline="0" dirty="0">
                <a:solidFill>
                  <a:srgbClr val="000000"/>
                </a:solidFill>
              </a:rPr>
              <a:t>of incident hypertension in the next five years when compared to normotensive participants with a normal renin phenotype.</a:t>
            </a:r>
          </a:p>
          <a:p>
            <a:pPr algn="just"/>
            <a:endParaRPr lang="en-US" sz="2400" b="0" i="0" u="none" strike="noStrike" baseline="0" dirty="0">
              <a:solidFill>
                <a:srgbClr val="000000"/>
              </a:solidFill>
            </a:endParaRPr>
          </a:p>
          <a:p>
            <a:pPr algn="just"/>
            <a:endParaRPr lang="en-US" sz="2400" dirty="0">
              <a:solidFill>
                <a:srgbClr val="000000"/>
              </a:solidFill>
            </a:endParaRPr>
          </a:p>
          <a:p>
            <a:pPr algn="just"/>
            <a:r>
              <a:rPr lang="en-US" sz="2400" b="0" i="0" u="none" strike="noStrike" baseline="0" dirty="0">
                <a:solidFill>
                  <a:srgbClr val="000000"/>
                </a:solidFill>
              </a:rPr>
              <a:t> </a:t>
            </a:r>
            <a:r>
              <a:rPr lang="en-US" sz="2400" b="0" i="0" u="none" strike="noStrike" baseline="0" dirty="0" err="1">
                <a:solidFill>
                  <a:srgbClr val="000000"/>
                </a:solidFill>
              </a:rPr>
              <a:t>Markou</a:t>
            </a:r>
            <a:r>
              <a:rPr lang="en-US" sz="2400" b="0" i="0" u="none" strike="noStrike" baseline="0" dirty="0">
                <a:solidFill>
                  <a:srgbClr val="000000"/>
                </a:solidFill>
              </a:rPr>
              <a:t> </a:t>
            </a:r>
            <a:r>
              <a:rPr lang="en-US" sz="2400" b="0" i="1" u="none" strike="noStrike" baseline="0" dirty="0">
                <a:solidFill>
                  <a:srgbClr val="000000"/>
                </a:solidFill>
              </a:rPr>
              <a:t>et al</a:t>
            </a:r>
            <a:r>
              <a:rPr lang="en-US" sz="2400" b="0" i="0" u="none" strike="noStrike" baseline="0" dirty="0">
                <a:solidFill>
                  <a:srgbClr val="000000"/>
                </a:solidFill>
              </a:rPr>
              <a:t>. conducted fludrocortisone-dexamethasone suppression tests in normotensive women, without any pre-screening for ARR or renin, discovering that </a:t>
            </a:r>
            <a:r>
              <a:rPr lang="en-US" sz="2400" b="0" i="0" u="none" strike="noStrike" baseline="0" dirty="0">
                <a:solidFill>
                  <a:srgbClr val="FF0000"/>
                </a:solidFill>
              </a:rPr>
              <a:t>13%</a:t>
            </a:r>
            <a:r>
              <a:rPr lang="en-US" sz="2400" b="0" i="0" u="none" strike="noStrike" baseline="0" dirty="0">
                <a:solidFill>
                  <a:srgbClr val="000000"/>
                </a:solidFill>
              </a:rPr>
              <a:t> of their cohort had overt primary aldosteronism. </a:t>
            </a:r>
          </a:p>
          <a:p>
            <a:pPr algn="just"/>
            <a:endParaRPr lang="en-US"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endParaRPr lang="en-US" sz="3600" dirty="0"/>
          </a:p>
        </p:txBody>
      </p:sp>
    </p:spTree>
    <p:extLst>
      <p:ext uri="{BB962C8B-B14F-4D97-AF65-F5344CB8AC3E}">
        <p14:creationId xmlns:p14="http://schemas.microsoft.com/office/powerpoint/2010/main" val="162530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23C3A-F696-48B8-887D-F47C1DC9B0D0}"/>
              </a:ext>
            </a:extLst>
          </p:cNvPr>
          <p:cNvSpPr>
            <a:spLocks noGrp="1"/>
          </p:cNvSpPr>
          <p:nvPr>
            <p:ph idx="1"/>
          </p:nvPr>
        </p:nvSpPr>
        <p:spPr>
          <a:xfrm>
            <a:off x="504497" y="606287"/>
            <a:ext cx="10983309" cy="5804038"/>
          </a:xfrm>
        </p:spPr>
        <p:txBody>
          <a:bodyPr>
            <a:normAutofit/>
          </a:bodyPr>
          <a:lstStyle/>
          <a:p>
            <a:pPr algn="just"/>
            <a:r>
              <a:rPr lang="en-US" sz="2400" b="0" i="0" u="none" strike="noStrike" baseline="0" dirty="0">
                <a:solidFill>
                  <a:srgbClr val="000000"/>
                </a:solidFill>
              </a:rPr>
              <a:t>An important prognostic testament of this phenotype was that </a:t>
            </a:r>
            <a:r>
              <a:rPr lang="en-US" sz="2400" b="0" i="0" u="none" strike="noStrike" baseline="0" dirty="0">
                <a:solidFill>
                  <a:srgbClr val="0000CC"/>
                </a:solidFill>
              </a:rPr>
              <a:t>85%</a:t>
            </a:r>
            <a:r>
              <a:rPr lang="en-US" sz="2400" b="0" i="0" u="none" strike="noStrike" baseline="0" dirty="0">
                <a:solidFill>
                  <a:srgbClr val="000000"/>
                </a:solidFill>
              </a:rPr>
              <a:t> of these individuals with normotensive primary aldosteronism developed hypertension within the </a:t>
            </a:r>
            <a:r>
              <a:rPr lang="en-US" sz="2400" b="0" i="0" u="none" strike="noStrike" baseline="0" dirty="0">
                <a:solidFill>
                  <a:srgbClr val="0000CC"/>
                </a:solidFill>
              </a:rPr>
              <a:t>next 5 years</a:t>
            </a:r>
            <a:r>
              <a:rPr lang="en-US" sz="2400" b="0" i="0" u="none" strike="noStrike" baseline="0" dirty="0">
                <a:solidFill>
                  <a:srgbClr val="000000"/>
                </a:solidFill>
              </a:rPr>
              <a:t>, as compared to only 11% of normotensive individuals without primary aldosteronism. </a:t>
            </a:r>
          </a:p>
          <a:p>
            <a:pPr algn="just"/>
            <a:endParaRPr lang="en-US" sz="2400" b="0" i="0" u="none" strike="noStrike" baseline="0" dirty="0">
              <a:solidFill>
                <a:srgbClr val="000000"/>
              </a:solidFill>
            </a:endParaRPr>
          </a:p>
          <a:p>
            <a:pPr algn="just"/>
            <a:r>
              <a:rPr lang="en-US" sz="2400" b="0" i="0" u="none" strike="noStrike" baseline="0" dirty="0">
                <a:solidFill>
                  <a:srgbClr val="000000"/>
                </a:solidFill>
              </a:rPr>
              <a:t>Importantly, </a:t>
            </a:r>
            <a:r>
              <a:rPr lang="en-US" sz="2400" b="0" i="0" u="none" strike="noStrike" baseline="0" dirty="0">
                <a:solidFill>
                  <a:srgbClr val="FF0000"/>
                </a:solidFill>
              </a:rPr>
              <a:t>the greater </a:t>
            </a:r>
            <a:r>
              <a:rPr lang="en-US" sz="2400" b="0" i="0" u="none" strike="noStrike" baseline="0" dirty="0">
                <a:solidFill>
                  <a:srgbClr val="000000"/>
                </a:solidFill>
              </a:rPr>
              <a:t>the magnitude of aldosterone production in the setting of suppressed renin activity, </a:t>
            </a:r>
            <a:r>
              <a:rPr lang="en-US" sz="2400" b="0" i="0" u="none" strike="noStrike" baseline="0" dirty="0">
                <a:solidFill>
                  <a:srgbClr val="FF0000"/>
                </a:solidFill>
              </a:rPr>
              <a:t>the greater </a:t>
            </a:r>
            <a:r>
              <a:rPr lang="en-US" sz="2400" b="0" i="0" u="none" strike="noStrike" baseline="0" dirty="0">
                <a:solidFill>
                  <a:srgbClr val="000000"/>
                </a:solidFill>
              </a:rPr>
              <a:t>the </a:t>
            </a:r>
            <a:r>
              <a:rPr lang="en-US" sz="2400" b="0" i="0" u="none" strike="noStrike" baseline="0" dirty="0" err="1">
                <a:solidFill>
                  <a:srgbClr val="000000"/>
                </a:solidFill>
              </a:rPr>
              <a:t>kaliuresis</a:t>
            </a:r>
            <a:r>
              <a:rPr lang="en-US" sz="2400" b="0" i="0" u="none" strike="noStrike" baseline="0" dirty="0">
                <a:solidFill>
                  <a:srgbClr val="000000"/>
                </a:solidFill>
              </a:rPr>
              <a:t> and </a:t>
            </a:r>
            <a:r>
              <a:rPr lang="en-US" sz="2400" b="0" i="0" u="none" strike="noStrike" baseline="0" dirty="0">
                <a:solidFill>
                  <a:srgbClr val="FF0000"/>
                </a:solidFill>
              </a:rPr>
              <a:t>the greater </a:t>
            </a:r>
            <a:r>
              <a:rPr lang="en-US" sz="2400" b="0" i="0" u="none" strike="noStrike" baseline="0" dirty="0">
                <a:solidFill>
                  <a:srgbClr val="000000"/>
                </a:solidFill>
              </a:rPr>
              <a:t>the aldosterone response to angiotensin stimulation.</a:t>
            </a:r>
            <a:endParaRPr lang="fa-IR" sz="2400" b="0" i="0" u="none" strike="noStrike" baseline="0" dirty="0">
              <a:solidFill>
                <a:srgbClr val="000000"/>
              </a:solidFill>
            </a:endParaRPr>
          </a:p>
          <a:p>
            <a:pPr algn="just"/>
            <a:endParaRPr lang="en-US" sz="2400" b="0" i="0" u="none" strike="noStrike" baseline="0" dirty="0">
              <a:solidFill>
                <a:srgbClr val="000000"/>
              </a:solidFill>
            </a:endParaRPr>
          </a:p>
          <a:p>
            <a:pPr algn="just"/>
            <a:endParaRPr lang="en-US" sz="2400" b="0" i="0" u="none" strike="noStrike" baseline="0" dirty="0">
              <a:solidFill>
                <a:srgbClr val="000000"/>
              </a:solidFill>
            </a:endParaRPr>
          </a:p>
        </p:txBody>
      </p:sp>
    </p:spTree>
    <p:extLst>
      <p:ext uri="{BB962C8B-B14F-4D97-AF65-F5344CB8AC3E}">
        <p14:creationId xmlns:p14="http://schemas.microsoft.com/office/powerpoint/2010/main" val="85173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95B67-CB9C-446E-B551-C4C67E324A49}"/>
              </a:ext>
            </a:extLst>
          </p:cNvPr>
          <p:cNvSpPr>
            <a:spLocks noGrp="1"/>
          </p:cNvSpPr>
          <p:nvPr>
            <p:ph idx="1"/>
          </p:nvPr>
        </p:nvSpPr>
        <p:spPr>
          <a:xfrm>
            <a:off x="533399" y="657225"/>
            <a:ext cx="10963275" cy="5519738"/>
          </a:xfrm>
        </p:spPr>
        <p:txBody>
          <a:bodyPr>
            <a:normAutofit/>
          </a:bodyPr>
          <a:lstStyle/>
          <a:p>
            <a:pPr algn="just">
              <a:lnSpc>
                <a:spcPct val="100000"/>
              </a:lnSpc>
            </a:pPr>
            <a:r>
              <a:rPr lang="en-US" sz="2400" b="0" i="0" u="none" strike="noStrike" baseline="0" dirty="0">
                <a:solidFill>
                  <a:srgbClr val="000000"/>
                </a:solidFill>
              </a:rPr>
              <a:t>Thus, the prevalence of overt primary aldosteronism in normotensive individuals may range from </a:t>
            </a:r>
            <a:r>
              <a:rPr lang="en-US" sz="2400" b="0" i="0" u="none" strike="noStrike" baseline="0" dirty="0">
                <a:solidFill>
                  <a:srgbClr val="FF0000"/>
                </a:solidFill>
              </a:rPr>
              <a:t>6-14%</a:t>
            </a:r>
            <a:r>
              <a:rPr lang="en-US" sz="2400" b="0" i="0" u="none" strike="noStrike" baseline="0" dirty="0">
                <a:solidFill>
                  <a:srgbClr val="000000"/>
                </a:solidFill>
              </a:rPr>
              <a:t>, and in some instances up to </a:t>
            </a:r>
            <a:r>
              <a:rPr lang="en-US" sz="2400" b="0" i="0" u="none" strike="noStrike" baseline="0" dirty="0">
                <a:solidFill>
                  <a:srgbClr val="FF0000"/>
                </a:solidFill>
              </a:rPr>
              <a:t>25%</a:t>
            </a:r>
            <a:r>
              <a:rPr lang="en-US" sz="2400" b="0" i="0" u="none" strike="noStrike" baseline="0" dirty="0">
                <a:solidFill>
                  <a:srgbClr val="000000"/>
                </a:solidFill>
              </a:rPr>
              <a:t>, depending on the specific population demographics and the modality of testing employed (elevated ARR, dynamic confirmatory testing, or both).</a:t>
            </a:r>
          </a:p>
          <a:p>
            <a:pPr marL="0" indent="0" algn="just">
              <a:lnSpc>
                <a:spcPct val="100000"/>
              </a:lnSpc>
              <a:buNone/>
            </a:pPr>
            <a:r>
              <a:rPr lang="en-US" sz="2400" b="0" i="0" u="none" strike="noStrike" baseline="0" dirty="0">
                <a:solidFill>
                  <a:srgbClr val="000000"/>
                </a:solidFill>
              </a:rPr>
              <a:t> </a:t>
            </a:r>
          </a:p>
          <a:p>
            <a:pPr algn="just">
              <a:lnSpc>
                <a:spcPct val="100000"/>
              </a:lnSpc>
            </a:pPr>
            <a:r>
              <a:rPr lang="en-US" sz="2400" b="0" i="0" u="none" strike="noStrike" baseline="0" dirty="0">
                <a:solidFill>
                  <a:srgbClr val="000000"/>
                </a:solidFill>
              </a:rPr>
              <a:t>Importantly, these estimates result from dynamic confirmatory testing </a:t>
            </a:r>
            <a:r>
              <a:rPr lang="en-US" sz="2400" b="0" i="0" u="none" strike="noStrike" baseline="0" dirty="0"/>
              <a:t>without reliance on previous screening with an ARR.</a:t>
            </a:r>
          </a:p>
          <a:p>
            <a:pPr marL="0" indent="0" algn="just">
              <a:lnSpc>
                <a:spcPct val="100000"/>
              </a:lnSpc>
              <a:buNone/>
            </a:pPr>
            <a:r>
              <a:rPr lang="en-US" sz="2400" b="0" i="0" u="none" strike="noStrike" baseline="0" dirty="0"/>
              <a:t> </a:t>
            </a:r>
            <a:endParaRPr lang="en-US" sz="2400" dirty="0"/>
          </a:p>
        </p:txBody>
      </p:sp>
    </p:spTree>
    <p:extLst>
      <p:ext uri="{BB962C8B-B14F-4D97-AF65-F5344CB8AC3E}">
        <p14:creationId xmlns:p14="http://schemas.microsoft.com/office/powerpoint/2010/main" val="406675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133EE-B844-487F-971F-3184D33D42AA}"/>
              </a:ext>
            </a:extLst>
          </p:cNvPr>
          <p:cNvSpPr>
            <a:spLocks noGrp="1"/>
          </p:cNvSpPr>
          <p:nvPr>
            <p:ph idx="1"/>
          </p:nvPr>
        </p:nvSpPr>
        <p:spPr>
          <a:xfrm>
            <a:off x="609600" y="609600"/>
            <a:ext cx="10983310" cy="5567363"/>
          </a:xfrm>
        </p:spPr>
        <p:txBody>
          <a:bodyPr>
            <a:normAutofit/>
          </a:bodyPr>
          <a:lstStyle/>
          <a:p>
            <a:pPr algn="just">
              <a:lnSpc>
                <a:spcPct val="100000"/>
              </a:lnSpc>
            </a:pPr>
            <a:r>
              <a:rPr lang="en-US" sz="2400" b="0" i="0" u="none" strike="noStrike" baseline="0" dirty="0">
                <a:solidFill>
                  <a:srgbClr val="000000"/>
                </a:solidFill>
              </a:rPr>
              <a:t>Although the explanation why primary aldosteronism is so common in the normotensive population is still under investigation, an important hypothesis is the </a:t>
            </a:r>
            <a:r>
              <a:rPr lang="en-US" sz="2400" b="0" i="0" u="none" strike="noStrike" baseline="0" dirty="0">
                <a:solidFill>
                  <a:srgbClr val="FF0000"/>
                </a:solidFill>
              </a:rPr>
              <a:t>accumulation of pathogenic somatic mutations over the lifespan that result in inappropriately high aldosterone synthase expression</a:t>
            </a:r>
            <a:r>
              <a:rPr lang="en-US" sz="2400" b="0" i="0" u="none" strike="noStrike" baseline="0" dirty="0">
                <a:solidFill>
                  <a:srgbClr val="000000"/>
                </a:solidFill>
              </a:rPr>
              <a:t>, seen as aldosterone-producing cell clusters on immunohistochemistry, a phenomenon that has been</a:t>
            </a:r>
            <a:r>
              <a:rPr lang="fa-IR" sz="2400" b="0" i="0" u="none" strike="noStrike" baseline="0" dirty="0">
                <a:solidFill>
                  <a:srgbClr val="000000"/>
                </a:solidFill>
              </a:rPr>
              <a:t> </a:t>
            </a:r>
            <a:r>
              <a:rPr lang="en-US" sz="2400" b="0" i="0" u="none" strike="noStrike" baseline="0" dirty="0">
                <a:solidFill>
                  <a:srgbClr val="000000"/>
                </a:solidFill>
              </a:rPr>
              <a:t>observed in the adrenal cortex of normotensive and hypertensive individuals.</a:t>
            </a:r>
            <a:endParaRPr lang="fa-IR" sz="2400" b="0" i="0" u="none" strike="noStrike" baseline="0" dirty="0">
              <a:solidFill>
                <a:srgbClr val="000000"/>
              </a:solidFill>
            </a:endParaRPr>
          </a:p>
          <a:p>
            <a:pPr marL="0" indent="0" algn="just">
              <a:lnSpc>
                <a:spcPct val="100000"/>
              </a:lnSpc>
              <a:buNone/>
            </a:pPr>
            <a:endParaRPr lang="fa-IR" sz="240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 Also, this hypothesis shows  that primary aldosteronism , even in morphologically normal adrenal glands, is caused by abnormal aldosterone synthase expression in contrast to hyperplastic or neoplastic transformation.</a:t>
            </a:r>
            <a:endParaRPr lang="en-US" sz="2400" dirty="0"/>
          </a:p>
        </p:txBody>
      </p:sp>
    </p:spTree>
    <p:extLst>
      <p:ext uri="{BB962C8B-B14F-4D97-AF65-F5344CB8AC3E}">
        <p14:creationId xmlns:p14="http://schemas.microsoft.com/office/powerpoint/2010/main" val="226446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600C-76FB-43A4-B781-606D276D5CA8}"/>
              </a:ext>
            </a:extLst>
          </p:cNvPr>
          <p:cNvSpPr>
            <a:spLocks noGrp="1"/>
          </p:cNvSpPr>
          <p:nvPr>
            <p:ph type="title"/>
          </p:nvPr>
        </p:nvSpPr>
        <p:spPr>
          <a:xfrm>
            <a:off x="838200" y="581025"/>
            <a:ext cx="10515600" cy="1000125"/>
          </a:xfrm>
        </p:spPr>
        <p:txBody>
          <a:bodyPr>
            <a:normAutofit fontScale="90000"/>
          </a:bodyPr>
          <a:lstStyle/>
          <a:p>
            <a:pPr algn="ctr"/>
            <a:r>
              <a:rPr lang="en-US" sz="2800" b="1" dirty="0">
                <a:solidFill>
                  <a:srgbClr val="FF0066"/>
                </a:solidFill>
                <a:highlight>
                  <a:srgbClr val="C0C0C0"/>
                </a:highlight>
                <a:latin typeface="Arial" panose="020B0604020202020204" pitchFamily="34" charset="0"/>
              </a:rPr>
              <a:t>Prevalence of Primary Aldosteronism in Hypertension </a:t>
            </a:r>
            <a:br>
              <a:rPr lang="en-US" sz="2800" dirty="0">
                <a:solidFill>
                  <a:srgbClr val="FF0066"/>
                </a:solidFill>
                <a:latin typeface="Arial" panose="020B0604020202020204" pitchFamily="34" charset="0"/>
              </a:rPr>
            </a:br>
            <a:endParaRPr lang="en-US" dirty="0">
              <a:solidFill>
                <a:srgbClr val="FF0066"/>
              </a:solidFill>
            </a:endParaRPr>
          </a:p>
        </p:txBody>
      </p:sp>
      <p:sp>
        <p:nvSpPr>
          <p:cNvPr id="3" name="Content Placeholder 2">
            <a:extLst>
              <a:ext uri="{FF2B5EF4-FFF2-40B4-BE49-F238E27FC236}">
                <a16:creationId xmlns:a16="http://schemas.microsoft.com/office/drawing/2014/main" id="{0DAB4098-6A1C-4396-9CA2-D18075DBC7C3}"/>
              </a:ext>
            </a:extLst>
          </p:cNvPr>
          <p:cNvSpPr>
            <a:spLocks noGrp="1"/>
          </p:cNvSpPr>
          <p:nvPr>
            <p:ph idx="1"/>
          </p:nvPr>
        </p:nvSpPr>
        <p:spPr>
          <a:xfrm>
            <a:off x="567559" y="1295400"/>
            <a:ext cx="10899227" cy="5189483"/>
          </a:xfrm>
        </p:spPr>
        <p:txBody>
          <a:bodyPr>
            <a:normAutofit fontScale="92500" lnSpcReduction="10000"/>
          </a:bodyPr>
          <a:lstStyle/>
          <a:p>
            <a:pPr marL="0" indent="0" algn="just">
              <a:buNone/>
            </a:pPr>
            <a:endParaRPr lang="en-US" sz="2400" b="0" i="0" u="none" strike="noStrike" baseline="0" dirty="0">
              <a:solidFill>
                <a:srgbClr val="000000"/>
              </a:solidFill>
            </a:endParaRPr>
          </a:p>
          <a:p>
            <a:pPr algn="just">
              <a:lnSpc>
                <a:spcPct val="100000"/>
              </a:lnSpc>
            </a:pPr>
            <a:r>
              <a:rPr lang="en-US" sz="2600" b="0" i="0" u="none" strike="noStrike" baseline="0" dirty="0">
                <a:solidFill>
                  <a:srgbClr val="000000"/>
                </a:solidFill>
              </a:rPr>
              <a:t>Population-based studies have used the </a:t>
            </a:r>
            <a:r>
              <a:rPr lang="en-US" sz="2600" b="0" i="0" u="none" strike="noStrike" baseline="0" dirty="0">
                <a:solidFill>
                  <a:srgbClr val="FF0000"/>
                </a:solidFill>
              </a:rPr>
              <a:t>ARR </a:t>
            </a:r>
            <a:r>
              <a:rPr lang="en-US" sz="2600" b="0" i="0" u="none" strike="noStrike" baseline="0" dirty="0">
                <a:solidFill>
                  <a:srgbClr val="000000"/>
                </a:solidFill>
              </a:rPr>
              <a:t>to estimate  the potential prevalence of primary aldosteronism. </a:t>
            </a:r>
          </a:p>
          <a:p>
            <a:pPr algn="just">
              <a:lnSpc>
                <a:spcPct val="100000"/>
              </a:lnSpc>
            </a:pPr>
            <a:endParaRPr lang="en-US" sz="2600" dirty="0">
              <a:solidFill>
                <a:srgbClr val="000000"/>
              </a:solidFill>
            </a:endParaRPr>
          </a:p>
          <a:p>
            <a:pPr algn="just">
              <a:lnSpc>
                <a:spcPct val="100000"/>
              </a:lnSpc>
            </a:pPr>
            <a:r>
              <a:rPr lang="en-US" sz="2600" b="0" i="0" u="none" strike="noStrike" baseline="0" dirty="0">
                <a:solidFill>
                  <a:srgbClr val="000000"/>
                </a:solidFill>
              </a:rPr>
              <a:t>For example, in the Framingham Offspring Cohort, </a:t>
            </a:r>
            <a:r>
              <a:rPr lang="en-US" sz="2600" b="0" i="0" u="none" strike="noStrike" baseline="0" dirty="0">
                <a:solidFill>
                  <a:srgbClr val="FF0066"/>
                </a:solidFill>
              </a:rPr>
              <a:t>12.0%</a:t>
            </a:r>
            <a:r>
              <a:rPr lang="en-US" sz="2600" b="0" i="0" u="none" strike="noStrike" baseline="0" dirty="0">
                <a:solidFill>
                  <a:srgbClr val="000000"/>
                </a:solidFill>
              </a:rPr>
              <a:t> of untreated participants with hypertension had a positive screening ARR, and similarly, in a German cohort of hypertensive participants up to </a:t>
            </a:r>
            <a:r>
              <a:rPr lang="en-US" sz="2600" b="0" i="0" u="none" strike="noStrike" baseline="0" dirty="0">
                <a:solidFill>
                  <a:srgbClr val="FF0066"/>
                </a:solidFill>
              </a:rPr>
              <a:t>7.0%</a:t>
            </a:r>
            <a:r>
              <a:rPr lang="en-US" sz="2600" b="0" i="0" u="none" strike="noStrike" baseline="0" dirty="0">
                <a:solidFill>
                  <a:srgbClr val="000000"/>
                </a:solidFill>
              </a:rPr>
              <a:t> had a positive screening ARR. </a:t>
            </a:r>
            <a:endParaRPr lang="fa-IR" sz="2600" b="0" i="0" u="none" strike="noStrike" baseline="0" dirty="0">
              <a:solidFill>
                <a:srgbClr val="000000"/>
              </a:solidFill>
            </a:endParaRPr>
          </a:p>
          <a:p>
            <a:pPr algn="just">
              <a:lnSpc>
                <a:spcPct val="100000"/>
              </a:lnSpc>
            </a:pPr>
            <a:endParaRPr lang="en-US" sz="2600" b="0" i="0" u="none" strike="noStrike" baseline="0" dirty="0">
              <a:solidFill>
                <a:srgbClr val="000000"/>
              </a:solidFill>
            </a:endParaRPr>
          </a:p>
          <a:p>
            <a:pPr algn="just">
              <a:lnSpc>
                <a:spcPct val="100000"/>
              </a:lnSpc>
            </a:pPr>
            <a:r>
              <a:rPr lang="en-US" sz="2600" b="0" i="0" u="none" strike="noStrike" baseline="0" dirty="0">
                <a:solidFill>
                  <a:srgbClr val="000000"/>
                </a:solidFill>
              </a:rPr>
              <a:t>In the Multi-Ethnic Study of Atherosclerosis, untreated participants with hypertension had a mean plasma aldosterone concentration of </a:t>
            </a:r>
            <a:r>
              <a:rPr lang="en-US" sz="2600" b="0" i="0" u="none" strike="noStrike" baseline="0" dirty="0">
                <a:solidFill>
                  <a:srgbClr val="FF0066"/>
                </a:solidFill>
              </a:rPr>
              <a:t>14 ng/dL</a:t>
            </a:r>
            <a:r>
              <a:rPr lang="en-US" sz="2600" b="0" i="0" u="none" strike="noStrike" baseline="0" dirty="0">
                <a:solidFill>
                  <a:srgbClr val="000000"/>
                </a:solidFill>
              </a:rPr>
              <a:t>, mean plasma renin activity of </a:t>
            </a:r>
            <a:r>
              <a:rPr lang="en-US" sz="2600" b="0" i="0" u="none" strike="noStrike" baseline="0" dirty="0">
                <a:solidFill>
                  <a:srgbClr val="FF0066"/>
                </a:solidFill>
              </a:rPr>
              <a:t>0.7 ng/mL/h</a:t>
            </a:r>
            <a:r>
              <a:rPr lang="en-US" sz="2600" b="0" i="0" u="none" strike="noStrike" baseline="0" dirty="0">
                <a:solidFill>
                  <a:srgbClr val="000000"/>
                </a:solidFill>
              </a:rPr>
              <a:t>, and mean </a:t>
            </a:r>
            <a:r>
              <a:rPr lang="en-US" sz="2600" b="0" i="0" u="none" strike="noStrike" baseline="0" dirty="0">
                <a:solidFill>
                  <a:srgbClr val="FF0066"/>
                </a:solidFill>
              </a:rPr>
              <a:t>ARR of ~20</a:t>
            </a:r>
            <a:r>
              <a:rPr lang="en-US" sz="2600" b="0" i="0" u="none" strike="noStrike" baseline="0" dirty="0">
                <a:solidFill>
                  <a:srgbClr val="000000"/>
                </a:solidFill>
              </a:rPr>
              <a:t>.</a:t>
            </a:r>
            <a:endParaRPr lang="fa-IR" sz="2600" b="0" i="0" u="none" strike="noStrike" baseline="0" dirty="0">
              <a:solidFill>
                <a:srgbClr val="000000"/>
              </a:solidFill>
            </a:endParaRPr>
          </a:p>
          <a:p>
            <a:pPr algn="just"/>
            <a:endParaRPr lang="fa-IR" sz="2600" dirty="0">
              <a:solidFill>
                <a:srgbClr val="000000"/>
              </a:solidFill>
            </a:endParaRPr>
          </a:p>
          <a:p>
            <a:pPr marL="0" indent="0" algn="just">
              <a:buNone/>
            </a:pPr>
            <a:r>
              <a:rPr lang="en-US" sz="2600" b="0" i="0" u="none" strike="noStrike" baseline="0" dirty="0">
                <a:solidFill>
                  <a:srgbClr val="000000"/>
                </a:solidFill>
              </a:rPr>
              <a:t> </a:t>
            </a:r>
          </a:p>
        </p:txBody>
      </p:sp>
    </p:spTree>
    <p:extLst>
      <p:ext uri="{BB962C8B-B14F-4D97-AF65-F5344CB8AC3E}">
        <p14:creationId xmlns:p14="http://schemas.microsoft.com/office/powerpoint/2010/main" val="101631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91369-2087-49F5-83B7-75AF830A48EE}"/>
              </a:ext>
            </a:extLst>
          </p:cNvPr>
          <p:cNvSpPr>
            <a:spLocks noGrp="1"/>
          </p:cNvSpPr>
          <p:nvPr>
            <p:ph idx="1"/>
          </p:nvPr>
        </p:nvSpPr>
        <p:spPr>
          <a:xfrm>
            <a:off x="838200" y="651641"/>
            <a:ext cx="10515600" cy="5525322"/>
          </a:xfrm>
        </p:spPr>
        <p:txBody>
          <a:bodyPr>
            <a:normAutofit/>
          </a:bodyPr>
          <a:lstStyle/>
          <a:p>
            <a:pPr algn="just">
              <a:lnSpc>
                <a:spcPct val="100000"/>
              </a:lnSpc>
            </a:pPr>
            <a:r>
              <a:rPr lang="en-US" sz="2400" b="0" i="0" u="none" strike="noStrike" baseline="0" dirty="0">
                <a:solidFill>
                  <a:srgbClr val="000000"/>
                </a:solidFill>
              </a:rPr>
              <a:t>However, hypertensive participants with suppressed renin had a mean </a:t>
            </a:r>
            <a:r>
              <a:rPr lang="en-US" sz="2400" b="0" i="0" u="none" strike="noStrike" baseline="0" dirty="0">
                <a:solidFill>
                  <a:srgbClr val="0000CC"/>
                </a:solidFill>
              </a:rPr>
              <a:t>ARR of ~30</a:t>
            </a:r>
            <a:r>
              <a:rPr lang="en-US" sz="2400" b="0" i="0" u="none" strike="noStrike" baseline="0" dirty="0">
                <a:solidFill>
                  <a:srgbClr val="000000"/>
                </a:solidFill>
              </a:rPr>
              <a:t>, and </a:t>
            </a:r>
            <a:r>
              <a:rPr lang="en-US" sz="2400" b="0" i="0" u="none" strike="noStrike" baseline="0" dirty="0">
                <a:solidFill>
                  <a:srgbClr val="FF0066"/>
                </a:solidFill>
              </a:rPr>
              <a:t>higher aldosterone </a:t>
            </a:r>
            <a:r>
              <a:rPr lang="en-US" sz="2400" b="0" i="0" u="none" strike="noStrike" baseline="0" dirty="0">
                <a:solidFill>
                  <a:srgbClr val="000000"/>
                </a:solidFill>
              </a:rPr>
              <a:t>levels were associated with higher risk for incident </a:t>
            </a:r>
            <a:r>
              <a:rPr lang="en-US" sz="2400" b="0" i="0" u="none" strike="noStrike" baseline="0" dirty="0">
                <a:solidFill>
                  <a:srgbClr val="FF0066"/>
                </a:solidFill>
              </a:rPr>
              <a:t>coronary artery calcification </a:t>
            </a:r>
            <a:r>
              <a:rPr lang="en-US" sz="2400" b="0" i="0" u="none" strike="noStrike" baseline="0" dirty="0">
                <a:solidFill>
                  <a:srgbClr val="000000"/>
                </a:solidFill>
              </a:rPr>
              <a:t>and </a:t>
            </a:r>
            <a:r>
              <a:rPr lang="en-US" sz="2400" b="0" i="0" u="none" strike="noStrike" baseline="0" dirty="0">
                <a:solidFill>
                  <a:srgbClr val="FF0066"/>
                </a:solidFill>
              </a:rPr>
              <a:t>all-cause mortality</a:t>
            </a:r>
            <a:r>
              <a:rPr lang="en-US" sz="2400" b="0" i="0" u="none" strike="noStrike" baseline="0" dirty="0">
                <a:solidFill>
                  <a:srgbClr val="000000"/>
                </a:solidFill>
              </a:rPr>
              <a:t>.</a:t>
            </a:r>
          </a:p>
          <a:p>
            <a:pPr marL="0" indent="0" algn="just">
              <a:lnSpc>
                <a:spcPct val="100000"/>
              </a:lnSpc>
              <a:buNone/>
            </a:pPr>
            <a:endParaRPr lang="en-US" sz="2400" b="0" i="0" u="none" strike="noStrike" baseline="0" dirty="0">
              <a:solidFill>
                <a:srgbClr val="000000"/>
              </a:solidFill>
            </a:endParaRP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Numerous studies from across the world have assessed the prevalence of primary aldosteronism using a </a:t>
            </a:r>
            <a:r>
              <a:rPr lang="en-US" sz="2400" b="0" i="0" u="none" strike="noStrike" baseline="0" dirty="0">
                <a:solidFill>
                  <a:srgbClr val="0000CC"/>
                </a:solidFill>
              </a:rPr>
              <a:t>2-step approach </a:t>
            </a:r>
            <a:r>
              <a:rPr lang="en-US" sz="2400" b="0" i="0" u="none" strike="noStrike" baseline="0" dirty="0">
                <a:solidFill>
                  <a:srgbClr val="000000"/>
                </a:solidFill>
              </a:rPr>
              <a:t>where a screening ARR is first used to identify those at highest risk, followed by dynamic confirmatory testing in only this selected sub-group. </a:t>
            </a:r>
          </a:p>
          <a:p>
            <a:pPr algn="just"/>
            <a:endParaRPr lang="en-US" sz="2400" dirty="0"/>
          </a:p>
        </p:txBody>
      </p:sp>
    </p:spTree>
    <p:extLst>
      <p:ext uri="{BB962C8B-B14F-4D97-AF65-F5344CB8AC3E}">
        <p14:creationId xmlns:p14="http://schemas.microsoft.com/office/powerpoint/2010/main" val="188042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EBED6-E03B-4EEB-B3CF-36E3F45E4607}"/>
              </a:ext>
            </a:extLst>
          </p:cNvPr>
          <p:cNvSpPr>
            <a:spLocks noGrp="1"/>
          </p:cNvSpPr>
          <p:nvPr>
            <p:ph idx="1"/>
          </p:nvPr>
        </p:nvSpPr>
        <p:spPr>
          <a:xfrm>
            <a:off x="542925" y="561975"/>
            <a:ext cx="11039475" cy="5614988"/>
          </a:xfrm>
        </p:spPr>
        <p:txBody>
          <a:bodyPr>
            <a:normAutofit/>
          </a:bodyPr>
          <a:lstStyle/>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the prevalence of overt primary aldosteronism using this </a:t>
            </a:r>
            <a:r>
              <a:rPr lang="en-US" sz="2400" b="0" i="0" u="none" strike="noStrike" baseline="0" dirty="0">
                <a:solidFill>
                  <a:srgbClr val="0000CC"/>
                </a:solidFill>
              </a:rPr>
              <a:t>2-step approach </a:t>
            </a:r>
            <a:r>
              <a:rPr lang="en-US" sz="2400" b="0" i="0" u="none" strike="noStrike" baseline="0" dirty="0">
                <a:solidFill>
                  <a:srgbClr val="000000"/>
                </a:solidFill>
              </a:rPr>
              <a:t>has been reported to range from </a:t>
            </a:r>
            <a:r>
              <a:rPr lang="en-US" sz="2400" b="0" i="0" u="none" strike="noStrike" baseline="0" dirty="0">
                <a:solidFill>
                  <a:srgbClr val="FF0000"/>
                </a:solidFill>
              </a:rPr>
              <a:t>2-19%</a:t>
            </a:r>
            <a:r>
              <a:rPr lang="en-US" sz="2400" b="0" i="0" u="none" strike="noStrike" baseline="0" dirty="0">
                <a:solidFill>
                  <a:srgbClr val="000000"/>
                </a:solidFill>
              </a:rPr>
              <a:t>, with lower</a:t>
            </a:r>
            <a:r>
              <a:rPr lang="en-US" sz="2400" dirty="0"/>
              <a:t> </a:t>
            </a:r>
            <a:r>
              <a:rPr lang="en-US" sz="2400" b="0" i="0" u="none" strike="noStrike" baseline="0" dirty="0">
                <a:solidFill>
                  <a:srgbClr val="000000"/>
                </a:solidFill>
              </a:rPr>
              <a:t>prevalence estimates in mild (or stage I) hypertension, and the highest prevalence estimates in those with more severe or resistant hypertension with other comorbidities.</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 In contrast, studies that conducted </a:t>
            </a:r>
            <a:r>
              <a:rPr lang="en-US" sz="2400" b="0" i="0" u="none" strike="noStrike" baseline="0" dirty="0">
                <a:solidFill>
                  <a:srgbClr val="FF0000"/>
                </a:solidFill>
              </a:rPr>
              <a:t>dynamic confirmatory tests </a:t>
            </a:r>
            <a:r>
              <a:rPr lang="en-US" sz="2400" b="0" i="0" u="none" strike="noStrike" baseline="0" dirty="0">
                <a:solidFill>
                  <a:srgbClr val="000000"/>
                </a:solidFill>
              </a:rPr>
              <a:t>in hypertensive participants </a:t>
            </a:r>
            <a:r>
              <a:rPr lang="en-US" sz="2400" b="0" i="1" u="none" strike="noStrike" baseline="0" dirty="0">
                <a:solidFill>
                  <a:srgbClr val="FF0000"/>
                </a:solidFill>
              </a:rPr>
              <a:t>without</a:t>
            </a:r>
            <a:r>
              <a:rPr lang="en-US" sz="2400" b="0" i="1" u="none" strike="noStrike" baseline="0" dirty="0">
                <a:solidFill>
                  <a:srgbClr val="000000"/>
                </a:solidFill>
              </a:rPr>
              <a:t> </a:t>
            </a:r>
            <a:r>
              <a:rPr lang="en-US" sz="2400" b="0" i="0" u="none" strike="noStrike" baseline="0" dirty="0">
                <a:solidFill>
                  <a:srgbClr val="000000"/>
                </a:solidFill>
              </a:rPr>
              <a:t>a pre-specified screening ARR threshold have observed much higher prevalence estimates. </a:t>
            </a:r>
          </a:p>
          <a:p>
            <a:pPr algn="just">
              <a:lnSpc>
                <a:spcPct val="100000"/>
              </a:lnSpc>
            </a:pPr>
            <a:endParaRPr lang="en-US" sz="2400" b="0" i="0" u="none" strike="noStrike" baseline="0" dirty="0">
              <a:solidFill>
                <a:srgbClr val="000000"/>
              </a:solidFill>
            </a:endParaRPr>
          </a:p>
        </p:txBody>
      </p:sp>
    </p:spTree>
    <p:extLst>
      <p:ext uri="{BB962C8B-B14F-4D97-AF65-F5344CB8AC3E}">
        <p14:creationId xmlns:p14="http://schemas.microsoft.com/office/powerpoint/2010/main" val="266115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D1399-6A95-4CB5-A313-5D9542183571}"/>
              </a:ext>
            </a:extLst>
          </p:cNvPr>
          <p:cNvSpPr>
            <a:spLocks noGrp="1"/>
          </p:cNvSpPr>
          <p:nvPr>
            <p:ph idx="1"/>
          </p:nvPr>
        </p:nvSpPr>
        <p:spPr>
          <a:xfrm>
            <a:off x="628650" y="647700"/>
            <a:ext cx="10839450" cy="5529263"/>
          </a:xfrm>
        </p:spPr>
        <p:txBody>
          <a:bodyPr/>
          <a:lstStyle/>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Many patients with primary aldosteronism ,</a:t>
            </a:r>
            <a:r>
              <a:rPr lang="en-US" sz="2400" b="0" i="0" u="none" strike="noStrike" baseline="0" dirty="0"/>
              <a:t> as a result of the variability of aldosterone production, </a:t>
            </a:r>
            <a:r>
              <a:rPr lang="en-US" sz="2400" b="0" i="0" u="none" strike="noStrike" baseline="0" dirty="0">
                <a:solidFill>
                  <a:srgbClr val="000000"/>
                </a:solidFill>
              </a:rPr>
              <a:t>can have an unremarkable ARR and/or aldosterone </a:t>
            </a:r>
            <a:r>
              <a:rPr lang="en-US" sz="2400" b="0" i="0" u="none" strike="noStrike" baseline="0" dirty="0"/>
              <a:t>value on a single screening assessment. </a:t>
            </a:r>
          </a:p>
          <a:p>
            <a:pPr algn="just">
              <a:lnSpc>
                <a:spcPct val="100000"/>
              </a:lnSpc>
            </a:pPr>
            <a:endParaRPr lang="en-US" sz="2400" dirty="0"/>
          </a:p>
          <a:p>
            <a:pPr algn="just">
              <a:lnSpc>
                <a:spcPct val="100000"/>
              </a:lnSpc>
            </a:pPr>
            <a:r>
              <a:rPr lang="en-US" sz="2400" b="0" i="0" u="none" strike="noStrike" baseline="0" dirty="0"/>
              <a:t> Therefore, the 2-step approach is likely to </a:t>
            </a:r>
            <a:r>
              <a:rPr lang="en-US" sz="2400" b="1" i="0" u="none" strike="noStrike" baseline="0" dirty="0">
                <a:solidFill>
                  <a:srgbClr val="FF0066"/>
                </a:solidFill>
              </a:rPr>
              <a:t>underestimate</a:t>
            </a:r>
            <a:r>
              <a:rPr lang="en-US" sz="2400" b="1" i="0" u="none" strike="noStrike" baseline="0" dirty="0"/>
              <a:t> </a:t>
            </a:r>
            <a:r>
              <a:rPr lang="en-US" sz="2400" b="0" i="0" u="none" strike="noStrike" baseline="0" dirty="0"/>
              <a:t>the true prevalence detected by </a:t>
            </a:r>
            <a:r>
              <a:rPr lang="en-US" sz="2400" b="0" i="0" u="none" strike="noStrike" baseline="0" dirty="0">
                <a:solidFill>
                  <a:srgbClr val="000000"/>
                </a:solidFill>
              </a:rPr>
              <a:t>dynamic confirmatory testing by excluding many potential cases. </a:t>
            </a:r>
            <a:endParaRPr lang="en-US" sz="2400" dirty="0"/>
          </a:p>
          <a:p>
            <a:endParaRPr lang="en-US" dirty="0"/>
          </a:p>
        </p:txBody>
      </p:sp>
    </p:spTree>
    <p:extLst>
      <p:ext uri="{BB962C8B-B14F-4D97-AF65-F5344CB8AC3E}">
        <p14:creationId xmlns:p14="http://schemas.microsoft.com/office/powerpoint/2010/main" val="266505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F9719B-A2FF-47BB-A333-46FA0CBE7132}"/>
              </a:ext>
            </a:extLst>
          </p:cNvPr>
          <p:cNvSpPr>
            <a:spLocks noGrp="1"/>
          </p:cNvSpPr>
          <p:nvPr>
            <p:ph idx="1"/>
          </p:nvPr>
        </p:nvSpPr>
        <p:spPr>
          <a:xfrm>
            <a:off x="838200" y="561974"/>
            <a:ext cx="10515600" cy="5838825"/>
          </a:xfrm>
        </p:spPr>
        <p:txBody>
          <a:bodyPr>
            <a:normAutofit/>
          </a:bodyPr>
          <a:lstStyle/>
          <a:p>
            <a:pPr algn="just">
              <a:lnSpc>
                <a:spcPct val="100000"/>
              </a:lnSpc>
            </a:pPr>
            <a:r>
              <a:rPr lang="en-US" sz="2400" b="0" i="0" u="none" strike="noStrike" baseline="0" dirty="0">
                <a:solidFill>
                  <a:srgbClr val="000000"/>
                </a:solidFill>
              </a:rPr>
              <a:t>For example, when </a:t>
            </a:r>
            <a:r>
              <a:rPr lang="en-US" sz="2400" b="0" i="0" u="none" strike="noStrike" baseline="0" dirty="0" err="1">
                <a:solidFill>
                  <a:srgbClr val="000000"/>
                </a:solidFill>
              </a:rPr>
              <a:t>Tsiavos</a:t>
            </a:r>
            <a:r>
              <a:rPr lang="en-US" sz="2400" b="0" i="0" u="none" strike="noStrike" baseline="0" dirty="0">
                <a:solidFill>
                  <a:srgbClr val="000000"/>
                </a:solidFill>
              </a:rPr>
              <a:t> </a:t>
            </a:r>
            <a:r>
              <a:rPr lang="en-US" sz="2400" b="0" i="1" u="none" strike="noStrike" baseline="0" dirty="0">
                <a:solidFill>
                  <a:srgbClr val="000000"/>
                </a:solidFill>
              </a:rPr>
              <a:t>et al</a:t>
            </a:r>
            <a:r>
              <a:rPr lang="en-US" sz="2400" b="0" i="0" u="none" strike="noStrike" baseline="0" dirty="0">
                <a:solidFill>
                  <a:srgbClr val="000000"/>
                </a:solidFill>
              </a:rPr>
              <a:t>. systematically conducted fludrocortisone-dexamethasone suppression testing, they found that </a:t>
            </a:r>
            <a:r>
              <a:rPr lang="en-US" sz="2400" b="0" i="0" u="none" strike="noStrike" baseline="0" dirty="0">
                <a:solidFill>
                  <a:srgbClr val="FF0066"/>
                </a:solidFill>
              </a:rPr>
              <a:t>28-30%</a:t>
            </a:r>
            <a:r>
              <a:rPr lang="en-US" sz="2400" b="0" i="0" u="none" strike="noStrike" baseline="0" dirty="0">
                <a:solidFill>
                  <a:srgbClr val="000000"/>
                </a:solidFill>
              </a:rPr>
              <a:t> of participants with hypertension had overt primary aldosteronism.</a:t>
            </a:r>
            <a:endParaRPr lang="fa-IR" sz="2400" b="0" i="0"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 Similarly, when </a:t>
            </a:r>
            <a:r>
              <a:rPr lang="en-US" sz="2400" b="0" i="0" u="none" strike="noStrike" baseline="0" dirty="0" err="1">
                <a:solidFill>
                  <a:srgbClr val="000000"/>
                </a:solidFill>
              </a:rPr>
              <a:t>Parasiliti-Caprino</a:t>
            </a:r>
            <a:r>
              <a:rPr lang="en-US" sz="2400" b="0" i="0" u="none" strike="noStrike" baseline="0" dirty="0">
                <a:solidFill>
                  <a:srgbClr val="000000"/>
                </a:solidFill>
              </a:rPr>
              <a:t> </a:t>
            </a:r>
            <a:r>
              <a:rPr lang="en-US" sz="2400" b="0" i="1" u="none" strike="noStrike" baseline="0" dirty="0">
                <a:solidFill>
                  <a:srgbClr val="000000"/>
                </a:solidFill>
              </a:rPr>
              <a:t>et al</a:t>
            </a:r>
            <a:r>
              <a:rPr lang="en-US" sz="2400" b="0" i="0" u="none" strike="noStrike" baseline="0" dirty="0">
                <a:solidFill>
                  <a:srgbClr val="000000"/>
                </a:solidFill>
              </a:rPr>
              <a:t>. systematically conducted saline suppression tests in a population with confirmed resistant hypertension, they discovered that </a:t>
            </a:r>
            <a:r>
              <a:rPr lang="en-US" sz="2400" b="0" i="0" u="none" strike="noStrike" baseline="0" dirty="0">
                <a:solidFill>
                  <a:srgbClr val="FF0066"/>
                </a:solidFill>
              </a:rPr>
              <a:t>29%</a:t>
            </a:r>
            <a:r>
              <a:rPr lang="en-US" sz="2400" b="0" i="0" u="none" strike="noStrike" baseline="0" dirty="0">
                <a:solidFill>
                  <a:srgbClr val="000000"/>
                </a:solidFill>
              </a:rPr>
              <a:t> of their participants had overt primary aldosteronism.</a:t>
            </a:r>
            <a:endParaRPr lang="fa-IR" sz="2400" b="0" i="0" u="none" strike="noStrike" baseline="0" dirty="0">
              <a:solidFill>
                <a:srgbClr val="000000"/>
              </a:solidFill>
            </a:endParaRPr>
          </a:p>
          <a:p>
            <a:pPr algn="just"/>
            <a:endParaRPr lang="fa-IR" sz="2400" dirty="0">
              <a:solidFill>
                <a:srgbClr val="000000"/>
              </a:solidFill>
            </a:endParaRPr>
          </a:p>
        </p:txBody>
      </p:sp>
    </p:spTree>
    <p:extLst>
      <p:ext uri="{BB962C8B-B14F-4D97-AF65-F5344CB8AC3E}">
        <p14:creationId xmlns:p14="http://schemas.microsoft.com/office/powerpoint/2010/main" val="400461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2E569-A053-4700-A2C7-346A54F784C0}"/>
              </a:ext>
            </a:extLst>
          </p:cNvPr>
          <p:cNvSpPr>
            <a:spLocks noGrp="1"/>
          </p:cNvSpPr>
          <p:nvPr>
            <p:ph idx="1"/>
          </p:nvPr>
        </p:nvSpPr>
        <p:spPr>
          <a:xfrm>
            <a:off x="1492469" y="2028497"/>
            <a:ext cx="8607972" cy="4148466"/>
          </a:xfrm>
        </p:spPr>
        <p:txBody>
          <a:bodyPr>
            <a:normAutofit/>
          </a:bodyPr>
          <a:lstStyle/>
          <a:p>
            <a:pPr marL="0" indent="0" algn="just">
              <a:lnSpc>
                <a:spcPct val="100000"/>
              </a:lnSpc>
              <a:buNone/>
            </a:pPr>
            <a:r>
              <a:rPr lang="en-US" sz="2400" b="0" i="0" u="none" strike="noStrike" baseline="0" dirty="0">
                <a:solidFill>
                  <a:srgbClr val="FF0000"/>
                </a:solidFill>
              </a:rPr>
              <a:t>Evidence was gathered from </a:t>
            </a:r>
          </a:p>
          <a:p>
            <a:pPr algn="just">
              <a:lnSpc>
                <a:spcPct val="100000"/>
              </a:lnSpc>
            </a:pPr>
            <a:r>
              <a:rPr lang="en-US" sz="2400" b="0" i="0" u="none" strike="noStrike" baseline="0" dirty="0">
                <a:solidFill>
                  <a:srgbClr val="000000"/>
                </a:solidFill>
              </a:rPr>
              <a:t>published guidelines</a:t>
            </a:r>
          </a:p>
          <a:p>
            <a:pPr algn="just">
              <a:lnSpc>
                <a:spcPct val="100000"/>
              </a:lnSpc>
            </a:pPr>
            <a:r>
              <a:rPr lang="en-US" sz="2400" b="0" i="0" u="none" strike="noStrike" baseline="0" dirty="0">
                <a:solidFill>
                  <a:srgbClr val="000000"/>
                </a:solidFill>
              </a:rPr>
              <a:t>studies identified from PubMed by searching for primary aldosteronism, aldosterone, renin, and hypertension. </a:t>
            </a:r>
          </a:p>
          <a:p>
            <a:pPr algn="just">
              <a:lnSpc>
                <a:spcPct val="100000"/>
              </a:lnSpc>
            </a:pPr>
            <a:r>
              <a:rPr lang="en-US" sz="2400" dirty="0">
                <a:solidFill>
                  <a:srgbClr val="000000"/>
                </a:solidFill>
              </a:rPr>
              <a:t>Williams 2020</a:t>
            </a:r>
            <a:endParaRPr lang="en-US" sz="3600" dirty="0"/>
          </a:p>
        </p:txBody>
      </p:sp>
    </p:spTree>
    <p:extLst>
      <p:ext uri="{BB962C8B-B14F-4D97-AF65-F5344CB8AC3E}">
        <p14:creationId xmlns:p14="http://schemas.microsoft.com/office/powerpoint/2010/main" val="3593835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AFEA6-F1EA-4BE1-8859-1B28E3DDD322}"/>
              </a:ext>
            </a:extLst>
          </p:cNvPr>
          <p:cNvSpPr>
            <a:spLocks noGrp="1"/>
          </p:cNvSpPr>
          <p:nvPr>
            <p:ph idx="1"/>
          </p:nvPr>
        </p:nvSpPr>
        <p:spPr>
          <a:xfrm>
            <a:off x="590549" y="742950"/>
            <a:ext cx="10982325" cy="5434013"/>
          </a:xfrm>
        </p:spPr>
        <p:txBody>
          <a:bodyPr/>
          <a:lstStyle/>
          <a:p>
            <a:pPr algn="just">
              <a:lnSpc>
                <a:spcPct val="100000"/>
              </a:lnSpc>
            </a:pPr>
            <a:r>
              <a:rPr lang="en-US" sz="2400" b="0" i="0" u="none" strike="noStrike" baseline="0" dirty="0">
                <a:solidFill>
                  <a:srgbClr val="000000"/>
                </a:solidFill>
              </a:rPr>
              <a:t> We evaluated the prevalence of overt primary aldosteronism and milder renin-independent aldosterone production in hypertension using the oral sodium suppression test. </a:t>
            </a:r>
            <a:endParaRPr lang="fa-IR" sz="2400" b="0" i="0"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The crude prevalence of overt primary aldosteronism was </a:t>
            </a:r>
            <a:r>
              <a:rPr lang="en-US" sz="2400" b="0" i="0" u="none" strike="noStrike" baseline="0" dirty="0">
                <a:solidFill>
                  <a:srgbClr val="0000CC"/>
                </a:solidFill>
              </a:rPr>
              <a:t>15.7% in stage I hypertension</a:t>
            </a:r>
            <a:r>
              <a:rPr lang="en-US" sz="2400" b="0" i="0" u="none" strike="noStrike" baseline="0" dirty="0">
                <a:solidFill>
                  <a:srgbClr val="000000"/>
                </a:solidFill>
              </a:rPr>
              <a:t>, </a:t>
            </a:r>
            <a:r>
              <a:rPr lang="en-US" sz="2400" b="0" i="0" u="none" strike="noStrike" baseline="0" dirty="0">
                <a:solidFill>
                  <a:srgbClr val="00B050"/>
                </a:solidFill>
              </a:rPr>
              <a:t>20.7% in stage II hypertension</a:t>
            </a:r>
            <a:r>
              <a:rPr lang="en-US" sz="2400" b="0" i="0" u="none" strike="noStrike" baseline="0" dirty="0">
                <a:solidFill>
                  <a:srgbClr val="000000"/>
                </a:solidFill>
              </a:rPr>
              <a:t>, and </a:t>
            </a:r>
            <a:r>
              <a:rPr lang="en-US" sz="2400" b="0" i="0" u="none" strike="noStrike" baseline="0" dirty="0">
                <a:solidFill>
                  <a:srgbClr val="FF0000"/>
                </a:solidFill>
              </a:rPr>
              <a:t>24.0% in resistant hypertension</a:t>
            </a:r>
            <a:r>
              <a:rPr lang="en-US" sz="2400" b="0" i="0" u="none" strike="noStrike" baseline="0" dirty="0">
                <a:solidFill>
                  <a:srgbClr val="000000"/>
                </a:solidFill>
              </a:rPr>
              <a:t>.</a:t>
            </a:r>
          </a:p>
          <a:p>
            <a:pPr algn="just">
              <a:lnSpc>
                <a:spcPct val="100000"/>
              </a:lnSpc>
            </a:pPr>
            <a:endParaRPr lang="en-US" sz="240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 When data were restricted to participants with suppressed renin activity, these prevalence estimates increased to </a:t>
            </a:r>
            <a:r>
              <a:rPr lang="en-US" sz="2400" b="0" i="0" u="none" strike="noStrike" baseline="0" dirty="0">
                <a:solidFill>
                  <a:srgbClr val="0000CC"/>
                </a:solidFill>
              </a:rPr>
              <a:t>18.8%</a:t>
            </a:r>
            <a:r>
              <a:rPr lang="en-US" sz="2400" b="0" i="0" u="none" strike="noStrike" baseline="0" dirty="0">
                <a:solidFill>
                  <a:srgbClr val="000000"/>
                </a:solidFill>
              </a:rPr>
              <a:t>, </a:t>
            </a:r>
            <a:r>
              <a:rPr lang="en-US" sz="2400" b="0" i="0" u="none" strike="noStrike" baseline="0" dirty="0">
                <a:solidFill>
                  <a:srgbClr val="00B050"/>
                </a:solidFill>
              </a:rPr>
              <a:t>25.0%</a:t>
            </a:r>
            <a:r>
              <a:rPr lang="en-US" sz="2400" b="0" i="0" u="none" strike="noStrike" baseline="0" dirty="0">
                <a:solidFill>
                  <a:srgbClr val="000000"/>
                </a:solidFill>
              </a:rPr>
              <a:t>, and </a:t>
            </a:r>
            <a:r>
              <a:rPr lang="en-US" sz="2400" b="0" i="0" u="none" strike="noStrike" baseline="0" dirty="0">
                <a:solidFill>
                  <a:srgbClr val="FF0000"/>
                </a:solidFill>
              </a:rPr>
              <a:t>52.1%</a:t>
            </a:r>
            <a:r>
              <a:rPr lang="en-US" sz="2400" b="0" i="0" u="none" strike="noStrike" baseline="0" dirty="0">
                <a:solidFill>
                  <a:srgbClr val="000000"/>
                </a:solidFill>
              </a:rPr>
              <a:t>, respectively. </a:t>
            </a:r>
            <a:endParaRPr lang="en-US" sz="3600" dirty="0"/>
          </a:p>
          <a:p>
            <a:endParaRPr lang="en-US" dirty="0"/>
          </a:p>
        </p:txBody>
      </p:sp>
    </p:spTree>
    <p:extLst>
      <p:ext uri="{BB962C8B-B14F-4D97-AF65-F5344CB8AC3E}">
        <p14:creationId xmlns:p14="http://schemas.microsoft.com/office/powerpoint/2010/main" val="39685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A0CDC-F2E7-4607-9720-1FD71E78E659}"/>
              </a:ext>
            </a:extLst>
          </p:cNvPr>
          <p:cNvSpPr>
            <a:spLocks noGrp="1"/>
          </p:cNvSpPr>
          <p:nvPr>
            <p:ph idx="1"/>
          </p:nvPr>
        </p:nvSpPr>
        <p:spPr>
          <a:xfrm>
            <a:off x="561975" y="676275"/>
            <a:ext cx="10791825" cy="5500688"/>
          </a:xfrm>
        </p:spPr>
        <p:txBody>
          <a:bodyPr/>
          <a:lstStyle/>
          <a:p>
            <a:pPr algn="just">
              <a:lnSpc>
                <a:spcPct val="100000"/>
              </a:lnSpc>
            </a:pPr>
            <a:r>
              <a:rPr lang="en-US" sz="2400" b="0" i="0" u="none" strike="noStrike" baseline="0" dirty="0">
                <a:solidFill>
                  <a:srgbClr val="000000"/>
                </a:solidFill>
              </a:rPr>
              <a:t>Renin-independent aldosterone production phenotype is associated with </a:t>
            </a:r>
            <a:r>
              <a:rPr lang="en-US" sz="2400" b="0" i="0" u="none" strike="noStrike" baseline="0" dirty="0" err="1">
                <a:solidFill>
                  <a:srgbClr val="000000"/>
                </a:solidFill>
              </a:rPr>
              <a:t>cardiometbolic</a:t>
            </a:r>
            <a:r>
              <a:rPr lang="en-US" sz="2400" b="0" i="0" u="none" strike="noStrike" baseline="0" dirty="0">
                <a:solidFill>
                  <a:srgbClr val="000000"/>
                </a:solidFill>
              </a:rPr>
              <a:t> disease and shows dramatic blood pressure lowering when treated with mineralocorticoid receptor antagonists</a:t>
            </a:r>
            <a:r>
              <a:rPr lang="fa-IR" sz="2400" b="0" i="0" u="none" strike="noStrike" baseline="0" dirty="0">
                <a:solidFill>
                  <a:srgbClr val="000000"/>
                </a:solidFill>
              </a:rPr>
              <a:t>.</a:t>
            </a: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Generally, </a:t>
            </a:r>
            <a:r>
              <a:rPr lang="en-US" sz="2400" b="0" i="0" u="none" strike="noStrike" baseline="0" dirty="0">
                <a:solidFill>
                  <a:srgbClr val="FF0000"/>
                </a:solidFill>
              </a:rPr>
              <a:t>the higher </a:t>
            </a:r>
            <a:r>
              <a:rPr lang="en-US" sz="2400" b="0" i="0" u="none" strike="noStrike" baseline="0" dirty="0">
                <a:solidFill>
                  <a:srgbClr val="000000"/>
                </a:solidFill>
              </a:rPr>
              <a:t>the aldosterone in the setting of renin suppression, </a:t>
            </a:r>
            <a:r>
              <a:rPr lang="en-US" sz="2400" b="0" i="0" u="none" strike="noStrike" baseline="0" dirty="0">
                <a:solidFill>
                  <a:srgbClr val="FF0000"/>
                </a:solidFill>
              </a:rPr>
              <a:t>the greater the efficacy</a:t>
            </a:r>
            <a:r>
              <a:rPr lang="en-US" sz="2400" b="0" i="0" u="none" strike="noStrike" baseline="0" dirty="0"/>
              <a:t> of mineralocorticoid receptor antagonists in lowering blood pressure.</a:t>
            </a:r>
            <a:endParaRPr lang="fa-IR" sz="2400" b="0" i="0" u="none" strike="noStrike" baseline="0" dirty="0"/>
          </a:p>
          <a:p>
            <a:pPr algn="just"/>
            <a:endParaRPr lang="fa-IR" sz="1800" dirty="0">
              <a:latin typeface="Arial" panose="020B0604020202020204" pitchFamily="34" charset="0"/>
            </a:endParaRPr>
          </a:p>
          <a:p>
            <a:endParaRPr lang="en-US" dirty="0"/>
          </a:p>
        </p:txBody>
      </p:sp>
    </p:spTree>
    <p:extLst>
      <p:ext uri="{BB962C8B-B14F-4D97-AF65-F5344CB8AC3E}">
        <p14:creationId xmlns:p14="http://schemas.microsoft.com/office/powerpoint/2010/main" val="310565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58846-9C05-4908-99F4-5CA97B2EDB43}"/>
              </a:ext>
            </a:extLst>
          </p:cNvPr>
          <p:cNvSpPr>
            <a:spLocks noGrp="1"/>
          </p:cNvSpPr>
          <p:nvPr>
            <p:ph idx="1"/>
          </p:nvPr>
        </p:nvSpPr>
        <p:spPr>
          <a:xfrm>
            <a:off x="542925" y="752475"/>
            <a:ext cx="10810875" cy="5424488"/>
          </a:xfrm>
        </p:spPr>
        <p:txBody>
          <a:bodyPr/>
          <a:lstStyle/>
          <a:p>
            <a:pPr algn="just">
              <a:lnSpc>
                <a:spcPct val="100000"/>
              </a:lnSpc>
            </a:pPr>
            <a:r>
              <a:rPr lang="en-US" sz="2400" b="0" i="0" u="none" strike="noStrike" baseline="0" dirty="0"/>
              <a:t> Although this observation has recommended using mineralocorticoid receptor antagonists in resistant hypertension, but we suggest that mineralocorticoid receptor antagonists should also be considered in patients with renin suppression and milder phenotypes of hypertension and primary aldosteronism. </a:t>
            </a:r>
            <a:endParaRPr lang="en-US" sz="3600" dirty="0"/>
          </a:p>
          <a:p>
            <a:endParaRPr lang="en-US" dirty="0"/>
          </a:p>
        </p:txBody>
      </p:sp>
    </p:spTree>
    <p:extLst>
      <p:ext uri="{BB962C8B-B14F-4D97-AF65-F5344CB8AC3E}">
        <p14:creationId xmlns:p14="http://schemas.microsoft.com/office/powerpoint/2010/main" val="163558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32-708E-4E0A-9D7A-187F5B5A8391}"/>
              </a:ext>
            </a:extLst>
          </p:cNvPr>
          <p:cNvSpPr>
            <a:spLocks noGrp="1"/>
          </p:cNvSpPr>
          <p:nvPr>
            <p:ph type="title"/>
          </p:nvPr>
        </p:nvSpPr>
        <p:spPr/>
        <p:txBody>
          <a:bodyPr>
            <a:normAutofit/>
          </a:bodyPr>
          <a:lstStyle/>
          <a:p>
            <a:pPr algn="ctr"/>
            <a:r>
              <a:rPr lang="en-US" sz="2400" b="1" dirty="0">
                <a:solidFill>
                  <a:srgbClr val="FF0066"/>
                </a:solidFill>
                <a:highlight>
                  <a:srgbClr val="C0C0C0"/>
                </a:highlight>
                <a:latin typeface="Arial" panose="020B0604020202020204" pitchFamily="34" charset="0"/>
              </a:rPr>
              <a:t>The Failure to Implement and Raise Awareness for Screening </a:t>
            </a:r>
            <a:br>
              <a:rPr lang="en-US" sz="2400" dirty="0">
                <a:solidFill>
                  <a:srgbClr val="FF0066"/>
                </a:solidFill>
                <a:highlight>
                  <a:srgbClr val="C0C0C0"/>
                </a:highlight>
                <a:latin typeface="Arial" panose="020B0604020202020204" pitchFamily="34" charset="0"/>
              </a:rPr>
            </a:br>
            <a:endParaRPr lang="en-US"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FB101A09-7628-45BD-82E2-EBC22F48E03F}"/>
              </a:ext>
            </a:extLst>
          </p:cNvPr>
          <p:cNvSpPr>
            <a:spLocks noGrp="1"/>
          </p:cNvSpPr>
          <p:nvPr>
            <p:ph idx="1"/>
          </p:nvPr>
        </p:nvSpPr>
        <p:spPr>
          <a:xfrm>
            <a:off x="838200" y="1323975"/>
            <a:ext cx="10515600" cy="4852988"/>
          </a:xfrm>
        </p:spPr>
        <p:txBody>
          <a:bodyPr>
            <a:normAutofit/>
          </a:bodyPr>
          <a:lstStyle/>
          <a:p>
            <a:pPr algn="just">
              <a:lnSpc>
                <a:spcPct val="100000"/>
              </a:lnSpc>
            </a:pPr>
            <a:r>
              <a:rPr lang="en-US" sz="2400" b="0" i="0" u="none" strike="noStrike" baseline="0" dirty="0">
                <a:solidFill>
                  <a:srgbClr val="000000"/>
                </a:solidFill>
              </a:rPr>
              <a:t>Despite the large number of studies indicating that the prevalence of the primary aldosteronism syndrome is </a:t>
            </a:r>
            <a:r>
              <a:rPr lang="en-US" sz="2400" b="0" i="0" u="none" strike="noStrike" baseline="0" dirty="0">
                <a:solidFill>
                  <a:srgbClr val="FF0000"/>
                </a:solidFill>
              </a:rPr>
              <a:t>high</a:t>
            </a:r>
            <a:r>
              <a:rPr lang="en-US" sz="2400" b="0" i="0" u="none" strike="noStrike" baseline="0" dirty="0">
                <a:solidFill>
                  <a:srgbClr val="000000"/>
                </a:solidFill>
              </a:rPr>
              <a:t> and that this disorder can be treated to modify cardiovascular risk, this information has not yet resulted in higher screening rates or changes to hypertension treatment algorithms.</a:t>
            </a:r>
            <a:endParaRPr lang="fa-IR" sz="2400" b="0" i="0"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 Most expert guidelines recommend screening for primary aldosteronism in populations with resistant or severe hypertension and/or hypokalemia.</a:t>
            </a: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However, even in this high-risk group where the prevalence of the primary aldosteronism syndrome can exceed </a:t>
            </a:r>
            <a:r>
              <a:rPr lang="en-US" sz="2400" b="0" i="0" u="none" strike="noStrike" baseline="0" dirty="0">
                <a:solidFill>
                  <a:srgbClr val="FF0000"/>
                </a:solidFill>
              </a:rPr>
              <a:t>25-50%</a:t>
            </a:r>
            <a:r>
              <a:rPr lang="en-US" sz="2400" b="0" i="0" u="none" strike="noStrike" baseline="0" dirty="0">
                <a:solidFill>
                  <a:srgbClr val="000000"/>
                </a:solidFill>
              </a:rPr>
              <a:t>, less than 3% of eligible patients in the U.S and less than 8% in Italy and Germany undergo screening. </a:t>
            </a:r>
            <a:endParaRPr lang="fa-IR" sz="2400" b="0" i="0" u="none" strike="noStrike" baseline="0" dirty="0">
              <a:solidFill>
                <a:srgbClr val="000000"/>
              </a:solidFill>
            </a:endParaRPr>
          </a:p>
        </p:txBody>
      </p:sp>
    </p:spTree>
    <p:extLst>
      <p:ext uri="{BB962C8B-B14F-4D97-AF65-F5344CB8AC3E}">
        <p14:creationId xmlns:p14="http://schemas.microsoft.com/office/powerpoint/2010/main" val="243298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D2085-CA25-47E5-A6E4-A2652D8569C2}"/>
              </a:ext>
            </a:extLst>
          </p:cNvPr>
          <p:cNvSpPr>
            <a:spLocks noGrp="1"/>
          </p:cNvSpPr>
          <p:nvPr>
            <p:ph idx="1"/>
          </p:nvPr>
        </p:nvSpPr>
        <p:spPr>
          <a:xfrm>
            <a:off x="838200" y="552450"/>
            <a:ext cx="10515600" cy="5624513"/>
          </a:xfrm>
        </p:spPr>
        <p:txBody>
          <a:bodyPr>
            <a:normAutofit/>
          </a:bodyPr>
          <a:lstStyle/>
          <a:p>
            <a:pPr algn="just">
              <a:lnSpc>
                <a:spcPct val="100000"/>
              </a:lnSpc>
            </a:pPr>
            <a:r>
              <a:rPr lang="en-US" sz="2400" b="0" i="0" u="none" strike="noStrike" baseline="0" dirty="0">
                <a:solidFill>
                  <a:srgbClr val="000000"/>
                </a:solidFill>
              </a:rPr>
              <a:t>Some official guidelines also recommend screening adults with hypertension and obstructive sleep apnea (although this indication has been questioned), yet less than 2% of eligible patients are screened. </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Because screening for primary aldosteronism is </a:t>
            </a:r>
            <a:r>
              <a:rPr lang="en-US" sz="2400" b="0" i="0" u="none" strike="noStrike" baseline="0" dirty="0">
                <a:solidFill>
                  <a:srgbClr val="FF0000"/>
                </a:solidFill>
              </a:rPr>
              <a:t>so low</a:t>
            </a:r>
            <a:r>
              <a:rPr lang="en-US" sz="2400" b="0" i="0" u="none" strike="noStrike" baseline="0" dirty="0">
                <a:solidFill>
                  <a:srgbClr val="000000"/>
                </a:solidFill>
              </a:rPr>
              <a:t>, the detection of true cases and doing of targeted therapy with mineralocorticoid receptor antagonists or curative unilateral adrenalectomy is lower compared to the true prevalence of the syndrome. </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endParaRPr lang="fa-IR" sz="2400" b="0" i="0" u="none" strike="noStrike" baseline="0" dirty="0">
              <a:solidFill>
                <a:srgbClr val="000000"/>
              </a:solidFill>
            </a:endParaRPr>
          </a:p>
        </p:txBody>
      </p:sp>
    </p:spTree>
    <p:extLst>
      <p:ext uri="{BB962C8B-B14F-4D97-AF65-F5344CB8AC3E}">
        <p14:creationId xmlns:p14="http://schemas.microsoft.com/office/powerpoint/2010/main" val="270741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2D077-B55A-47C4-BBAE-EA18A18F801E}"/>
              </a:ext>
            </a:extLst>
          </p:cNvPr>
          <p:cNvSpPr>
            <a:spLocks noGrp="1"/>
          </p:cNvSpPr>
          <p:nvPr>
            <p:ph idx="1"/>
          </p:nvPr>
        </p:nvSpPr>
        <p:spPr>
          <a:xfrm>
            <a:off x="561975" y="514350"/>
            <a:ext cx="11010900" cy="5662613"/>
          </a:xfrm>
        </p:spPr>
        <p:txBody>
          <a:bodyPr/>
          <a:lstStyle/>
          <a:p>
            <a:pPr algn="just">
              <a:lnSpc>
                <a:spcPct val="100000"/>
              </a:lnSpc>
            </a:pPr>
            <a:r>
              <a:rPr lang="en-US" sz="2400" b="0" i="0" u="none" strike="noStrike" baseline="0" dirty="0">
                <a:solidFill>
                  <a:srgbClr val="FF0000"/>
                </a:solidFill>
              </a:rPr>
              <a:t>One cause </a:t>
            </a:r>
            <a:r>
              <a:rPr lang="en-US" sz="2400" b="0" i="0" u="none" strike="noStrike" baseline="0" dirty="0">
                <a:solidFill>
                  <a:srgbClr val="000000"/>
                </a:solidFill>
              </a:rPr>
              <a:t>of this discrepancy is the lack of education of primary care providers .</a:t>
            </a:r>
          </a:p>
          <a:p>
            <a:pPr algn="just">
              <a:lnSpc>
                <a:spcPct val="100000"/>
              </a:lnSpc>
            </a:pPr>
            <a:r>
              <a:rPr lang="en-US" sz="2800" b="0" i="0" u="none" strike="noStrike" baseline="0" dirty="0">
                <a:solidFill>
                  <a:srgbClr val="000000"/>
                </a:solidFill>
              </a:rPr>
              <a:t> </a:t>
            </a:r>
            <a:r>
              <a:rPr lang="en-US" sz="2400" b="0" i="0" u="none" strike="noStrike" baseline="0" dirty="0">
                <a:solidFill>
                  <a:srgbClr val="000000"/>
                </a:solidFill>
              </a:rPr>
              <a:t>Efforts to increase awareness among these clinicians and those managing patients with hypertension are critical to increase the screening rates for primary aldosteronism. </a:t>
            </a: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A </a:t>
            </a:r>
            <a:r>
              <a:rPr lang="en-US" sz="2400" b="0" i="0" u="none" strike="noStrike" baseline="0" dirty="0">
                <a:solidFill>
                  <a:srgbClr val="FF0000"/>
                </a:solidFill>
              </a:rPr>
              <a:t>second </a:t>
            </a:r>
            <a:r>
              <a:rPr lang="en-US" sz="2400" b="0" i="0" u="none" strike="noStrike" baseline="0" dirty="0">
                <a:solidFill>
                  <a:srgbClr val="000000"/>
                </a:solidFill>
              </a:rPr>
              <a:t>problem is that many clinicians worry that the process may include medication withdrawals and complex</a:t>
            </a:r>
            <a:r>
              <a:rPr lang="fa-IR" sz="2400" b="0" i="0" u="none" strike="noStrike" baseline="0" dirty="0">
                <a:solidFill>
                  <a:srgbClr val="000000"/>
                </a:solidFill>
              </a:rPr>
              <a:t> </a:t>
            </a:r>
            <a:r>
              <a:rPr lang="en-US" sz="2400" b="0" i="0" u="none" strike="noStrike" baseline="0" dirty="0">
                <a:solidFill>
                  <a:srgbClr val="000000"/>
                </a:solidFill>
              </a:rPr>
              <a:t>diagnostic interpretations. </a:t>
            </a:r>
          </a:p>
          <a:p>
            <a:pPr algn="just">
              <a:lnSpc>
                <a:spcPct val="100000"/>
              </a:lnSpc>
            </a:pPr>
            <a:r>
              <a:rPr lang="en-US" sz="2400" b="0" i="0" u="none" strike="noStrike" baseline="0" dirty="0">
                <a:solidFill>
                  <a:srgbClr val="000000"/>
                </a:solidFill>
              </a:rPr>
              <a:t>Efforts to simplify diagnostic approaches are necessary.</a:t>
            </a:r>
            <a:endParaRPr lang="en-US" sz="3600" dirty="0"/>
          </a:p>
          <a:p>
            <a:endParaRPr lang="en-US" dirty="0"/>
          </a:p>
        </p:txBody>
      </p:sp>
    </p:spTree>
    <p:extLst>
      <p:ext uri="{BB962C8B-B14F-4D97-AF65-F5344CB8AC3E}">
        <p14:creationId xmlns:p14="http://schemas.microsoft.com/office/powerpoint/2010/main" val="248861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DCCA-0E4F-4419-8D29-FD0426DD380E}"/>
              </a:ext>
            </a:extLst>
          </p:cNvPr>
          <p:cNvSpPr>
            <a:spLocks noGrp="1"/>
          </p:cNvSpPr>
          <p:nvPr>
            <p:ph type="title"/>
          </p:nvPr>
        </p:nvSpPr>
        <p:spPr/>
        <p:txBody>
          <a:bodyPr>
            <a:normAutofit/>
          </a:bodyPr>
          <a:lstStyle/>
          <a:p>
            <a:pPr algn="ctr"/>
            <a:r>
              <a:rPr lang="en-US" sz="2800" b="1" dirty="0">
                <a:solidFill>
                  <a:srgbClr val="FF0066"/>
                </a:solidFill>
                <a:highlight>
                  <a:srgbClr val="C0C0C0"/>
                </a:highlight>
                <a:latin typeface="+mn-lt"/>
              </a:rPr>
              <a:t>Pitfalls in Interpretation of Screening Measurements </a:t>
            </a:r>
            <a:br>
              <a:rPr lang="en-US" sz="2800" dirty="0">
                <a:solidFill>
                  <a:srgbClr val="FF0066"/>
                </a:solidFill>
                <a:highlight>
                  <a:srgbClr val="C0C0C0"/>
                </a:highlight>
                <a:latin typeface="+mn-lt"/>
              </a:rPr>
            </a:br>
            <a:endParaRPr lang="en-US"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A19B249D-E05C-4534-B7E6-FE747BC7F1A9}"/>
              </a:ext>
            </a:extLst>
          </p:cNvPr>
          <p:cNvSpPr>
            <a:spLocks noGrp="1"/>
          </p:cNvSpPr>
          <p:nvPr>
            <p:ph idx="1"/>
          </p:nvPr>
        </p:nvSpPr>
        <p:spPr>
          <a:xfrm>
            <a:off x="838200" y="1504950"/>
            <a:ext cx="10515600" cy="4672013"/>
          </a:xfrm>
        </p:spPr>
        <p:txBody>
          <a:bodyPr>
            <a:normAutofit/>
          </a:bodyPr>
          <a:lstStyle/>
          <a:p>
            <a:pPr algn="just">
              <a:lnSpc>
                <a:spcPct val="100000"/>
              </a:lnSpc>
            </a:pPr>
            <a:r>
              <a:rPr lang="en-US" sz="2400" b="0" i="0" u="none" strike="noStrike" baseline="0" dirty="0">
                <a:solidFill>
                  <a:srgbClr val="000000"/>
                </a:solidFill>
              </a:rPr>
              <a:t>Unfortunately, even when screening for primary aldosteronism occurs, there is a relatively high risk that the results will be misinterpreted. This is due to several factors. </a:t>
            </a:r>
            <a:endParaRPr lang="fa-IR" sz="2400" b="0" i="0" u="none" strike="noStrike" baseline="0" dirty="0">
              <a:solidFill>
                <a:srgbClr val="000000"/>
              </a:solidFill>
            </a:endParaRPr>
          </a:p>
          <a:p>
            <a:pPr algn="just">
              <a:lnSpc>
                <a:spcPct val="100000"/>
              </a:lnSpc>
            </a:pPr>
            <a:r>
              <a:rPr lang="en-US" sz="2400" b="0" i="0" u="none" strike="noStrike" baseline="0" dirty="0">
                <a:solidFill>
                  <a:srgbClr val="FF0000"/>
                </a:solidFill>
              </a:rPr>
              <a:t>First</a:t>
            </a:r>
            <a:r>
              <a:rPr lang="en-US" sz="2400" b="0" i="0" u="none" strike="noStrike" baseline="0" dirty="0">
                <a:solidFill>
                  <a:srgbClr val="000000"/>
                </a:solidFill>
              </a:rPr>
              <a:t>, reliance only on the ARR, rather than the individual components (renin and aldosterone), can introduce misinterpretations where the denominator (renin) may be very low (inflating the ARR) or not low enough (reducing the ARR; due to limitations in the lower limit of assay reporting or certain medication classes that raise renin). </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marL="0" indent="0" algn="just">
              <a:lnSpc>
                <a:spcPct val="100000"/>
              </a:lnSpc>
              <a:buNone/>
            </a:pPr>
            <a:endParaRPr lang="en-US" sz="3600" dirty="0"/>
          </a:p>
        </p:txBody>
      </p:sp>
    </p:spTree>
    <p:extLst>
      <p:ext uri="{BB962C8B-B14F-4D97-AF65-F5344CB8AC3E}">
        <p14:creationId xmlns:p14="http://schemas.microsoft.com/office/powerpoint/2010/main" val="60994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C9C08-4AB4-401C-A348-31B9808A2526}"/>
              </a:ext>
            </a:extLst>
          </p:cNvPr>
          <p:cNvSpPr>
            <a:spLocks noGrp="1"/>
          </p:cNvSpPr>
          <p:nvPr>
            <p:ph idx="1"/>
          </p:nvPr>
        </p:nvSpPr>
        <p:spPr>
          <a:xfrm>
            <a:off x="590549" y="695325"/>
            <a:ext cx="10925175" cy="5481638"/>
          </a:xfrm>
        </p:spPr>
        <p:txBody>
          <a:bodyPr>
            <a:normAutofit/>
          </a:bodyPr>
          <a:lstStyle/>
          <a:p>
            <a:pPr algn="just">
              <a:lnSpc>
                <a:spcPct val="100000"/>
              </a:lnSpc>
            </a:pPr>
            <a:r>
              <a:rPr lang="en-US" sz="2400" dirty="0">
                <a:solidFill>
                  <a:srgbClr val="000000"/>
                </a:solidFill>
              </a:rPr>
              <a:t>T</a:t>
            </a:r>
            <a:r>
              <a:rPr lang="en-US" sz="2400" b="0" i="0" u="none" strike="noStrike" baseline="0" dirty="0">
                <a:solidFill>
                  <a:srgbClr val="000000"/>
                </a:solidFill>
              </a:rPr>
              <a:t>he </a:t>
            </a:r>
            <a:r>
              <a:rPr lang="en-US" sz="2400" b="0" i="0" u="none" strike="noStrike" baseline="0" dirty="0">
                <a:solidFill>
                  <a:srgbClr val="FF0000"/>
                </a:solidFill>
              </a:rPr>
              <a:t>second factor </a:t>
            </a:r>
            <a:r>
              <a:rPr lang="en-US" sz="2400" b="0" i="0" u="none" strike="noStrike" baseline="0" dirty="0">
                <a:solidFill>
                  <a:srgbClr val="000000"/>
                </a:solidFill>
              </a:rPr>
              <a:t>which is the variability in circulating aldosterone levels, which similarly, the numerator (aldosterone) can change substantially and sometimes may not be “high” enough.</a:t>
            </a:r>
            <a:endParaRPr lang="en-US" sz="240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Circulating aldosterone levels vary throughout the day because of </a:t>
            </a:r>
            <a:r>
              <a:rPr lang="en-US" sz="2400" b="0" i="0" u="none" strike="noStrike" baseline="0" dirty="0">
                <a:solidFill>
                  <a:srgbClr val="0000CC"/>
                </a:solidFill>
              </a:rPr>
              <a:t>diurnal variation</a:t>
            </a:r>
            <a:r>
              <a:rPr lang="en-US" sz="2400" b="0" i="0" u="none" strike="noStrike" baseline="0" dirty="0">
                <a:solidFill>
                  <a:srgbClr val="000000"/>
                </a:solidFill>
              </a:rPr>
              <a:t>, as well as fluctuations that may be influenced by factors such as </a:t>
            </a:r>
            <a:r>
              <a:rPr lang="en-US" sz="2400" b="0" i="0" u="none" strike="noStrike" baseline="0" dirty="0">
                <a:solidFill>
                  <a:srgbClr val="990099"/>
                </a:solidFill>
              </a:rPr>
              <a:t>corticotropin release/stress</a:t>
            </a:r>
            <a:r>
              <a:rPr lang="en-US" sz="2400" b="0" i="0" u="none" strike="noStrike" baseline="0" dirty="0">
                <a:solidFill>
                  <a:srgbClr val="000000"/>
                </a:solidFill>
              </a:rPr>
              <a:t>, </a:t>
            </a:r>
            <a:r>
              <a:rPr lang="en-US" sz="2400" b="0" i="0" u="none" strike="noStrike" baseline="0" dirty="0">
                <a:solidFill>
                  <a:srgbClr val="990099"/>
                </a:solidFill>
              </a:rPr>
              <a:t>diet, posture</a:t>
            </a:r>
            <a:r>
              <a:rPr lang="en-US" sz="2400" b="0" i="0" u="none" strike="noStrike" baseline="0" dirty="0">
                <a:solidFill>
                  <a:srgbClr val="000000"/>
                </a:solidFill>
              </a:rPr>
              <a:t>, and </a:t>
            </a:r>
            <a:r>
              <a:rPr lang="en-US" sz="2400" b="0" i="0" u="none" strike="noStrike" baseline="0" dirty="0">
                <a:solidFill>
                  <a:srgbClr val="990099"/>
                </a:solidFill>
              </a:rPr>
              <a:t>timing</a:t>
            </a:r>
            <a:r>
              <a:rPr lang="en-US" sz="2400" b="0" i="0" u="none" strike="noStrike" baseline="0" dirty="0">
                <a:solidFill>
                  <a:srgbClr val="000000"/>
                </a:solidFill>
              </a:rPr>
              <a:t> </a:t>
            </a:r>
            <a:r>
              <a:rPr lang="en-US" sz="2400" b="0" i="0" u="none" strike="noStrike" baseline="0" dirty="0">
                <a:solidFill>
                  <a:srgbClr val="990099"/>
                </a:solidFill>
              </a:rPr>
              <a:t>of medication dosing</a:t>
            </a:r>
            <a:r>
              <a:rPr lang="fa-IR" sz="2400" b="0" i="0" u="none" strike="noStrike" baseline="0" dirty="0">
                <a:solidFill>
                  <a:srgbClr val="990099"/>
                </a:solidFill>
              </a:rPr>
              <a:t>.</a:t>
            </a:r>
          </a:p>
          <a:p>
            <a:pPr algn="just">
              <a:lnSpc>
                <a:spcPct val="100000"/>
              </a:lnSpc>
            </a:pPr>
            <a:endParaRPr lang="fa-IR" sz="2400" dirty="0">
              <a:solidFill>
                <a:srgbClr val="000000"/>
              </a:solidFill>
            </a:endParaRPr>
          </a:p>
          <a:p>
            <a:pPr algn="just">
              <a:lnSpc>
                <a:spcPct val="100000"/>
              </a:lnSpc>
            </a:pPr>
            <a:r>
              <a:rPr lang="en-US" sz="2400" dirty="0" err="1">
                <a:solidFill>
                  <a:srgbClr val="000000"/>
                </a:solidFill>
              </a:rPr>
              <a:t>Therefore,it</a:t>
            </a:r>
            <a:r>
              <a:rPr lang="en-US" sz="2400" dirty="0">
                <a:solidFill>
                  <a:srgbClr val="000000"/>
                </a:solidFill>
              </a:rPr>
              <a:t> will </a:t>
            </a:r>
            <a:r>
              <a:rPr lang="en-US" sz="2400" b="0" i="0" u="none" strike="noStrike" baseline="0" dirty="0">
                <a:solidFill>
                  <a:srgbClr val="000000"/>
                </a:solidFill>
              </a:rPr>
              <a:t>increase the risk of excluding the diagnosis by mistake. </a:t>
            </a:r>
            <a:endParaRPr lang="en-US" sz="2400" dirty="0"/>
          </a:p>
        </p:txBody>
      </p:sp>
    </p:spTree>
    <p:extLst>
      <p:ext uri="{BB962C8B-B14F-4D97-AF65-F5344CB8AC3E}">
        <p14:creationId xmlns:p14="http://schemas.microsoft.com/office/powerpoint/2010/main" val="416639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14E25-3D3A-4A17-8BD7-2C23FD3FE167}"/>
              </a:ext>
            </a:extLst>
          </p:cNvPr>
          <p:cNvSpPr>
            <a:spLocks noGrp="1"/>
          </p:cNvSpPr>
          <p:nvPr>
            <p:ph idx="1"/>
          </p:nvPr>
        </p:nvSpPr>
        <p:spPr>
          <a:xfrm>
            <a:off x="838200" y="542925"/>
            <a:ext cx="10515600" cy="5634038"/>
          </a:xfrm>
        </p:spPr>
        <p:txBody>
          <a:bodyPr>
            <a:normAutofit/>
          </a:bodyPr>
          <a:lstStyle/>
          <a:p>
            <a:pPr algn="just"/>
            <a:endParaRPr lang="fa-IR" sz="2400" dirty="0">
              <a:solidFill>
                <a:srgbClr val="000000"/>
              </a:solidFill>
            </a:endParaRPr>
          </a:p>
          <a:p>
            <a:pPr algn="just">
              <a:lnSpc>
                <a:spcPct val="100000"/>
              </a:lnSpc>
            </a:pPr>
            <a:r>
              <a:rPr lang="en-US" sz="2400" b="0" i="0" u="none" strike="noStrike" baseline="0" dirty="0">
                <a:solidFill>
                  <a:srgbClr val="000000"/>
                </a:solidFill>
              </a:rPr>
              <a:t> For example, patients with confirmed primary aldosteronism can frequently have circulating aldosterone concentrations that are &lt;15 ng/dL or even &lt;10 ng/dL, and rarely as low as 5 ng/dL, levels that usually exclude the possibility of primary aldosteronism.</a:t>
            </a:r>
          </a:p>
          <a:p>
            <a:pPr algn="just">
              <a:lnSpc>
                <a:spcPct val="100000"/>
              </a:lnSpc>
            </a:pPr>
            <a:endParaRPr lang="en-US" sz="2400" dirty="0">
              <a:solidFill>
                <a:srgbClr val="000000"/>
              </a:solidFill>
            </a:endParaRPr>
          </a:p>
          <a:p>
            <a:pPr algn="just">
              <a:lnSpc>
                <a:spcPct val="100000"/>
              </a:lnSpc>
            </a:pPr>
            <a:endParaRPr lang="en-US" dirty="0"/>
          </a:p>
        </p:txBody>
      </p:sp>
    </p:spTree>
    <p:extLst>
      <p:ext uri="{BB962C8B-B14F-4D97-AF65-F5344CB8AC3E}">
        <p14:creationId xmlns:p14="http://schemas.microsoft.com/office/powerpoint/2010/main" val="342384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DDD5-A114-4633-8180-3554019F91BF}"/>
              </a:ext>
            </a:extLst>
          </p:cNvPr>
          <p:cNvSpPr>
            <a:spLocks noGrp="1"/>
          </p:cNvSpPr>
          <p:nvPr>
            <p:ph type="title"/>
          </p:nvPr>
        </p:nvSpPr>
        <p:spPr>
          <a:xfrm>
            <a:off x="838200" y="681037"/>
            <a:ext cx="10515600" cy="1009651"/>
          </a:xfrm>
        </p:spPr>
        <p:txBody>
          <a:bodyPr>
            <a:normAutofit fontScale="90000"/>
          </a:bodyPr>
          <a:lstStyle/>
          <a:p>
            <a:pPr algn="ctr"/>
            <a:r>
              <a:rPr lang="en-US" sz="2700" b="1" dirty="0">
                <a:solidFill>
                  <a:srgbClr val="FF0066"/>
                </a:solidFill>
                <a:highlight>
                  <a:srgbClr val="C0C0C0"/>
                </a:highlight>
                <a:latin typeface="+mn-lt"/>
              </a:rPr>
              <a:t>A Simplified Proposal to Maximize Detection of Primary Aldosteronism and Implement of Targeted Therapy </a:t>
            </a:r>
            <a:br>
              <a:rPr lang="en-US" sz="2700" dirty="0">
                <a:solidFill>
                  <a:srgbClr val="FF0066"/>
                </a:solidFill>
                <a:highlight>
                  <a:srgbClr val="C0C0C0"/>
                </a:highlight>
                <a:latin typeface="+mn-lt"/>
              </a:rPr>
            </a:br>
            <a:endParaRPr lang="en-US"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49CC44DD-3B50-4B9F-9D4A-4EE208036458}"/>
              </a:ext>
            </a:extLst>
          </p:cNvPr>
          <p:cNvSpPr>
            <a:spLocks noGrp="1"/>
          </p:cNvSpPr>
          <p:nvPr>
            <p:ph idx="1"/>
          </p:nvPr>
        </p:nvSpPr>
        <p:spPr>
          <a:xfrm>
            <a:off x="581025" y="1825625"/>
            <a:ext cx="10906125" cy="4351338"/>
          </a:xfrm>
        </p:spPr>
        <p:txBody>
          <a:bodyPr>
            <a:normAutofit/>
          </a:bodyPr>
          <a:lstStyle/>
          <a:p>
            <a:pPr algn="just">
              <a:lnSpc>
                <a:spcPct val="100000"/>
              </a:lnSpc>
            </a:pPr>
            <a:r>
              <a:rPr lang="en-US" sz="2400" b="0" i="0" u="none" strike="noStrike" baseline="0" dirty="0">
                <a:solidFill>
                  <a:srgbClr val="000000"/>
                </a:solidFill>
              </a:rPr>
              <a:t>We propose a diagnostic approach algorithm to increase the detection of the primary aldosteronism syndrome .</a:t>
            </a: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The objectives of this algorithm are to simplify the process for primary care and general medical clinicians, regardless of access to advanced resources and specialists, and mineralocorticoid receptor antagonist therapy is prescribed when it may be beneficial.</a:t>
            </a:r>
            <a:endParaRPr lang="fa-IR" sz="2400" b="0" i="0" u="none" strike="noStrike" baseline="0" dirty="0">
              <a:solidFill>
                <a:srgbClr val="000000"/>
              </a:solidFill>
            </a:endParaRPr>
          </a:p>
        </p:txBody>
      </p:sp>
    </p:spTree>
    <p:extLst>
      <p:ext uri="{BB962C8B-B14F-4D97-AF65-F5344CB8AC3E}">
        <p14:creationId xmlns:p14="http://schemas.microsoft.com/office/powerpoint/2010/main" val="397484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F42BC-3044-4918-B344-B5166457C94F}"/>
              </a:ext>
            </a:extLst>
          </p:cNvPr>
          <p:cNvSpPr>
            <a:spLocks noGrp="1"/>
          </p:cNvSpPr>
          <p:nvPr>
            <p:ph idx="1"/>
          </p:nvPr>
        </p:nvSpPr>
        <p:spPr>
          <a:xfrm>
            <a:off x="447675" y="590550"/>
            <a:ext cx="11134725" cy="5586413"/>
          </a:xfrm>
        </p:spPr>
        <p:txBody>
          <a:bodyPr>
            <a:normAutofit/>
          </a:bodyPr>
          <a:lstStyle/>
          <a:p>
            <a:pPr marL="0" indent="0" algn="ctr">
              <a:buNone/>
            </a:pPr>
            <a:r>
              <a:rPr lang="en-US" b="1" i="1" u="none" strike="noStrike" baseline="0" dirty="0">
                <a:solidFill>
                  <a:srgbClr val="FF0066"/>
                </a:solidFill>
                <a:highlight>
                  <a:srgbClr val="C0C0C0"/>
                </a:highlight>
                <a:latin typeface="Arial" panose="020B0604020202020204" pitchFamily="34" charset="0"/>
              </a:rPr>
              <a:t>Case Presentation: </a:t>
            </a:r>
          </a:p>
          <a:p>
            <a:pPr algn="just"/>
            <a:endParaRPr lang="en-US" sz="2400" b="1" i="1" dirty="0">
              <a:solidFill>
                <a:srgbClr val="FF0066"/>
              </a:solidFill>
              <a:latin typeface="Arial" panose="020B0604020202020204" pitchFamily="34" charset="0"/>
            </a:endParaRPr>
          </a:p>
          <a:p>
            <a:pPr algn="just"/>
            <a:r>
              <a:rPr lang="en-US" sz="2400" b="0" i="0" u="none" strike="noStrike" baseline="0" dirty="0">
                <a:solidFill>
                  <a:srgbClr val="000000"/>
                </a:solidFill>
              </a:rPr>
              <a:t>A 58 year old man was referred to endocrinology for further evaluation of hypertension and hypokalemia. He was diagnosed with hypertension when he was 38 years old but was not treated with medications.</a:t>
            </a:r>
            <a:endParaRPr lang="fa-IR" sz="2400" b="0" i="0" u="none" strike="noStrike" baseline="0" dirty="0">
              <a:solidFill>
                <a:srgbClr val="000000"/>
              </a:solidFill>
            </a:endParaRPr>
          </a:p>
          <a:p>
            <a:pPr algn="just"/>
            <a:endParaRPr lang="fa-IR" sz="2400" dirty="0">
              <a:solidFill>
                <a:srgbClr val="000000"/>
              </a:solidFill>
            </a:endParaRPr>
          </a:p>
          <a:p>
            <a:pPr algn="just"/>
            <a:r>
              <a:rPr lang="en-US" sz="2400" b="0" i="0" u="none" strike="noStrike" baseline="0" dirty="0">
                <a:solidFill>
                  <a:srgbClr val="000000"/>
                </a:solidFill>
              </a:rPr>
              <a:t> At the age of 43 years, his blood pressure was noted to be 200/100 mmHg and he was started on lisinopril. By age 50 years, he had been evaluated in an emergency room and admitted to a hospital more than three times for hypertensive urgency and hypokalemia.</a:t>
            </a:r>
            <a:endParaRPr lang="fa-IR" sz="2400" b="0" i="0" u="none" strike="noStrike" baseline="0" dirty="0">
              <a:solidFill>
                <a:srgbClr val="000000"/>
              </a:solidFill>
            </a:endParaRPr>
          </a:p>
          <a:p>
            <a:pPr algn="just"/>
            <a:r>
              <a:rPr lang="en-US" sz="2400" b="0" i="0" u="none" strike="noStrike" baseline="0" dirty="0">
                <a:solidFill>
                  <a:srgbClr val="000000"/>
                </a:solidFill>
              </a:rPr>
              <a:t> Electrocardiograms and echocardiograms had confirmed left ventricular hypertrophy. </a:t>
            </a:r>
            <a:endParaRPr lang="en-US" sz="3600" dirty="0"/>
          </a:p>
        </p:txBody>
      </p:sp>
    </p:spTree>
    <p:extLst>
      <p:ext uri="{BB962C8B-B14F-4D97-AF65-F5344CB8AC3E}">
        <p14:creationId xmlns:p14="http://schemas.microsoft.com/office/powerpoint/2010/main" val="1681255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75AD-E250-4D42-8DA6-EB85B6FBFFFA}"/>
              </a:ext>
            </a:extLst>
          </p:cNvPr>
          <p:cNvSpPr>
            <a:spLocks noGrp="1"/>
          </p:cNvSpPr>
          <p:nvPr>
            <p:ph type="title"/>
          </p:nvPr>
        </p:nvSpPr>
        <p:spPr/>
        <p:txBody>
          <a:bodyPr/>
          <a:lstStyle/>
          <a:p>
            <a:pPr algn="ctr"/>
            <a:r>
              <a:rPr lang="en-US" sz="2800" b="1" dirty="0">
                <a:solidFill>
                  <a:srgbClr val="FF0066"/>
                </a:solidFill>
                <a:highlight>
                  <a:srgbClr val="C0C0C0"/>
                </a:highlight>
                <a:latin typeface="Arial" panose="020B0604020202020204" pitchFamily="34" charset="0"/>
              </a:rPr>
              <a:t>When to screen: </a:t>
            </a:r>
            <a:br>
              <a:rPr lang="en-US" sz="2800" b="1" dirty="0">
                <a:solidFill>
                  <a:srgbClr val="FF0066"/>
                </a:solidFill>
                <a:highlight>
                  <a:srgbClr val="C0C0C0"/>
                </a:highlight>
                <a:latin typeface="Arial" panose="020B0604020202020204" pitchFamily="34" charset="0"/>
              </a:rPr>
            </a:br>
            <a:endParaRPr lang="en-US" b="1"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62E41986-6250-43A9-8716-1B5673F940A6}"/>
              </a:ext>
            </a:extLst>
          </p:cNvPr>
          <p:cNvSpPr>
            <a:spLocks noGrp="1"/>
          </p:cNvSpPr>
          <p:nvPr>
            <p:ph idx="1"/>
          </p:nvPr>
        </p:nvSpPr>
        <p:spPr>
          <a:xfrm>
            <a:off x="578069" y="1200151"/>
            <a:ext cx="10951779" cy="5169118"/>
          </a:xfrm>
        </p:spPr>
        <p:txBody>
          <a:bodyPr>
            <a:normAutofit lnSpcReduction="10000"/>
          </a:bodyPr>
          <a:lstStyle/>
          <a:p>
            <a:pPr algn="just">
              <a:lnSpc>
                <a:spcPct val="100000"/>
              </a:lnSpc>
            </a:pPr>
            <a:r>
              <a:rPr lang="en-US" sz="2400" b="0" i="0" u="none" strike="noStrike" baseline="0" dirty="0">
                <a:solidFill>
                  <a:srgbClr val="000000"/>
                </a:solidFill>
              </a:rPr>
              <a:t>Populations which should be </a:t>
            </a:r>
            <a:r>
              <a:rPr lang="en-US" sz="2400" dirty="0">
                <a:solidFill>
                  <a:srgbClr val="000000"/>
                </a:solidFill>
              </a:rPr>
              <a:t>screened </a:t>
            </a:r>
            <a:r>
              <a:rPr lang="en-US" sz="2400" b="0" i="0" u="none" strike="noStrike" baseline="0" dirty="0">
                <a:solidFill>
                  <a:srgbClr val="000000"/>
                </a:solidFill>
              </a:rPr>
              <a:t>for primary aldosteronism ,include patients with :</a:t>
            </a:r>
          </a:p>
          <a:p>
            <a:pPr algn="just">
              <a:lnSpc>
                <a:spcPct val="100000"/>
              </a:lnSpc>
              <a:buFont typeface="Wingdings" panose="05000000000000000000" pitchFamily="2" charset="2"/>
              <a:buChar char="ü"/>
            </a:pPr>
            <a:r>
              <a:rPr lang="en-US" sz="2400" b="0" i="0" u="none" strike="noStrike" baseline="0" dirty="0">
                <a:solidFill>
                  <a:srgbClr val="FF0000"/>
                </a:solidFill>
              </a:rPr>
              <a:t>resistant hypertension </a:t>
            </a:r>
            <a:r>
              <a:rPr lang="en-US" sz="2400" b="0" i="0" u="none" strike="noStrike" baseline="0" dirty="0">
                <a:solidFill>
                  <a:srgbClr val="000000"/>
                </a:solidFill>
              </a:rPr>
              <a:t>(</a:t>
            </a:r>
            <a:r>
              <a:rPr lang="en-US" sz="2400" b="0" i="0" u="none" strike="noStrike" baseline="0" dirty="0"/>
              <a:t>requiring 4 or more medications to control blood pressure or uncontrolled blood pressure despite 3 medications)</a:t>
            </a:r>
          </a:p>
          <a:p>
            <a:pPr algn="just">
              <a:lnSpc>
                <a:spcPct val="100000"/>
              </a:lnSpc>
              <a:buFont typeface="Wingdings" panose="05000000000000000000" pitchFamily="2" charset="2"/>
              <a:buChar char="ü"/>
            </a:pPr>
            <a:r>
              <a:rPr lang="en-US" sz="2400" b="0" i="0" u="none" strike="noStrike" baseline="0" dirty="0">
                <a:solidFill>
                  <a:srgbClr val="FF0000"/>
                </a:solidFill>
              </a:rPr>
              <a:t> severe hypertension </a:t>
            </a:r>
            <a:r>
              <a:rPr lang="en-US" sz="2400" b="0" i="0" u="none" strike="noStrike" baseline="0" dirty="0">
                <a:solidFill>
                  <a:srgbClr val="000000"/>
                </a:solidFill>
              </a:rPr>
              <a:t>(</a:t>
            </a:r>
            <a:r>
              <a:rPr lang="en-US" sz="2400" b="0" i="0" u="none" strike="noStrike" baseline="0" dirty="0"/>
              <a:t>blood pressure &gt; 150/100 mmHg) </a:t>
            </a:r>
          </a:p>
          <a:p>
            <a:pPr algn="just">
              <a:lnSpc>
                <a:spcPct val="100000"/>
              </a:lnSpc>
              <a:buFont typeface="Wingdings" panose="05000000000000000000" pitchFamily="2" charset="2"/>
              <a:buChar char="ü"/>
            </a:pPr>
            <a:r>
              <a:rPr lang="en-US" sz="2400" b="0" i="0" u="none" strike="noStrike" baseline="0" dirty="0">
                <a:solidFill>
                  <a:srgbClr val="FF0000"/>
                </a:solidFill>
              </a:rPr>
              <a:t>hypertension with an incidental adrenal mass</a:t>
            </a:r>
            <a:endParaRPr lang="en-US" sz="2400" b="0" i="0" u="none" strike="noStrike" baseline="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00"/>
                </a:solidFill>
              </a:rPr>
              <a:t> </a:t>
            </a:r>
            <a:r>
              <a:rPr lang="en-US" sz="2400" b="0" i="0" u="none" strike="noStrike" baseline="0" dirty="0">
                <a:solidFill>
                  <a:srgbClr val="FF0000"/>
                </a:solidFill>
              </a:rPr>
              <a:t>hypertension with atrial fibrillation</a:t>
            </a:r>
          </a:p>
          <a:p>
            <a:pPr algn="just">
              <a:lnSpc>
                <a:spcPct val="100000"/>
              </a:lnSpc>
              <a:buFont typeface="Wingdings" panose="05000000000000000000" pitchFamily="2" charset="2"/>
              <a:buChar char="ü"/>
            </a:pPr>
            <a:r>
              <a:rPr lang="en-US" sz="2400" b="0" i="0" u="none" strike="noStrike" baseline="0" dirty="0">
                <a:solidFill>
                  <a:srgbClr val="FF0000"/>
                </a:solidFill>
              </a:rPr>
              <a:t>any</a:t>
            </a:r>
            <a:r>
              <a:rPr lang="en-US" sz="2400" b="0" i="0" u="none" strike="noStrike" baseline="0" dirty="0">
                <a:solidFill>
                  <a:srgbClr val="000000"/>
                </a:solidFill>
              </a:rPr>
              <a:t> </a:t>
            </a:r>
            <a:r>
              <a:rPr lang="en-US" sz="2400" b="0" i="0" u="none" strike="noStrike" baseline="0" dirty="0">
                <a:solidFill>
                  <a:srgbClr val="FF0000"/>
                </a:solidFill>
              </a:rPr>
              <a:t>hypokalemia </a:t>
            </a:r>
            <a:r>
              <a:rPr lang="en-US" sz="2400" b="0" i="0" u="none" strike="noStrike" baseline="0" dirty="0">
                <a:solidFill>
                  <a:srgbClr val="000000"/>
                </a:solidFill>
              </a:rPr>
              <a:t>regardless of blood pressure.</a:t>
            </a:r>
          </a:p>
          <a:p>
            <a:pPr algn="just">
              <a:lnSpc>
                <a:spcPct val="100000"/>
              </a:lnSpc>
            </a:pPr>
            <a:endParaRPr lang="fa-IR" sz="2400" b="0" i="0" u="none" strike="noStrike" baseline="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00"/>
                </a:solidFill>
              </a:rPr>
              <a:t> Beyond these critical populations, we should screen </a:t>
            </a:r>
            <a:r>
              <a:rPr lang="en-US" sz="2400" b="0" i="0" u="none" strike="noStrike" baseline="0" dirty="0">
                <a:solidFill>
                  <a:srgbClr val="FF0000"/>
                </a:solidFill>
              </a:rPr>
              <a:t>all patients with stage II hypertension </a:t>
            </a:r>
            <a:r>
              <a:rPr lang="en-US" sz="2400" b="0" i="0" u="none" strike="noStrike" baseline="0" dirty="0">
                <a:solidFill>
                  <a:srgbClr val="000000"/>
                </a:solidFill>
              </a:rPr>
              <a:t>( </a:t>
            </a:r>
            <a:r>
              <a:rPr lang="en-US" sz="2400" b="0" i="0" u="none" strike="noStrike" baseline="0" dirty="0">
                <a:solidFill>
                  <a:srgbClr val="FF0000"/>
                </a:solidFill>
              </a:rPr>
              <a:t>140/90 mmHg</a:t>
            </a:r>
            <a:r>
              <a:rPr lang="en-US" sz="2400" b="0" i="0" u="none" strike="noStrike" baseline="0" dirty="0">
                <a:solidFill>
                  <a:srgbClr val="000000"/>
                </a:solidFill>
              </a:rPr>
              <a:t>) where the prevalence of the primary aldosteronism syndrome is considerable  .</a:t>
            </a:r>
            <a:endParaRPr lang="en-US" sz="3600" dirty="0"/>
          </a:p>
        </p:txBody>
      </p:sp>
    </p:spTree>
    <p:extLst>
      <p:ext uri="{BB962C8B-B14F-4D97-AF65-F5344CB8AC3E}">
        <p14:creationId xmlns:p14="http://schemas.microsoft.com/office/powerpoint/2010/main" val="3072071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F472C-D9E0-4E91-BE17-2A53A6BF8259}"/>
              </a:ext>
            </a:extLst>
          </p:cNvPr>
          <p:cNvSpPr>
            <a:spLocks noGrp="1"/>
          </p:cNvSpPr>
          <p:nvPr>
            <p:ph idx="1"/>
          </p:nvPr>
        </p:nvSpPr>
        <p:spPr>
          <a:xfrm>
            <a:off x="620109" y="504496"/>
            <a:ext cx="10867697" cy="6169573"/>
          </a:xfrm>
        </p:spPr>
        <p:txBody>
          <a:bodyPr>
            <a:normAutofit lnSpcReduction="10000"/>
          </a:bodyPr>
          <a:lstStyle/>
          <a:p>
            <a:pPr>
              <a:buFont typeface="Wingdings" panose="05000000000000000000" pitchFamily="2" charset="2"/>
              <a:buChar char="ü"/>
            </a:pPr>
            <a:r>
              <a:rPr lang="en-US" sz="2400" b="0" i="0" dirty="0">
                <a:solidFill>
                  <a:srgbClr val="242021"/>
                </a:solidFill>
                <a:effectLst/>
              </a:rPr>
              <a:t>sustained blood pressure &gt;150/100 mm Hg</a:t>
            </a:r>
          </a:p>
          <a:p>
            <a:pPr>
              <a:buFont typeface="Wingdings" panose="05000000000000000000" pitchFamily="2" charset="2"/>
              <a:buChar char="ü"/>
            </a:pPr>
            <a:r>
              <a:rPr lang="en-US" sz="2400" b="0" i="0" dirty="0">
                <a:solidFill>
                  <a:srgbClr val="242021"/>
                </a:solidFill>
                <a:effectLst/>
              </a:rPr>
              <a:t> hypertension resistant to three conventional antihypertensive drugs</a:t>
            </a:r>
          </a:p>
          <a:p>
            <a:pPr>
              <a:buFont typeface="Wingdings" panose="05000000000000000000" pitchFamily="2" charset="2"/>
              <a:buChar char="ü"/>
            </a:pPr>
            <a:r>
              <a:rPr lang="en-US" sz="2400" b="0" i="0" dirty="0">
                <a:solidFill>
                  <a:srgbClr val="242021"/>
                </a:solidFill>
                <a:effectLst/>
              </a:rPr>
              <a:t>controlled blood pressure on four or more antihypertensive drugs</a:t>
            </a:r>
          </a:p>
          <a:p>
            <a:pPr>
              <a:buFont typeface="Wingdings" panose="05000000000000000000" pitchFamily="2" charset="2"/>
              <a:buChar char="ü"/>
            </a:pPr>
            <a:r>
              <a:rPr lang="en-US" sz="2400" b="0" i="0" dirty="0">
                <a:solidFill>
                  <a:srgbClr val="242021"/>
                </a:solidFill>
                <a:effectLst/>
              </a:rPr>
              <a:t>hypertension and spontaneous or diuretic-induced hypokalemia</a:t>
            </a:r>
          </a:p>
          <a:p>
            <a:pPr>
              <a:buFont typeface="Wingdings" panose="05000000000000000000" pitchFamily="2" charset="2"/>
              <a:buChar char="ü"/>
            </a:pPr>
            <a:r>
              <a:rPr lang="en-US" sz="2400" b="0" i="0" dirty="0">
                <a:solidFill>
                  <a:srgbClr val="242021"/>
                </a:solidFill>
                <a:effectLst/>
              </a:rPr>
              <a:t> hypertension and adrenal incidentaloma</a:t>
            </a:r>
          </a:p>
          <a:p>
            <a:pPr>
              <a:buFont typeface="Wingdings" panose="05000000000000000000" pitchFamily="2" charset="2"/>
              <a:buChar char="ü"/>
            </a:pPr>
            <a:r>
              <a:rPr lang="en-US" sz="2400" b="0" i="0" dirty="0">
                <a:solidFill>
                  <a:srgbClr val="FF0066"/>
                </a:solidFill>
                <a:effectLst/>
              </a:rPr>
              <a:t>hypertension and sleep apnea</a:t>
            </a:r>
          </a:p>
          <a:p>
            <a:pPr>
              <a:buFont typeface="Wingdings" panose="05000000000000000000" pitchFamily="2" charset="2"/>
              <a:buChar char="ü"/>
            </a:pPr>
            <a:r>
              <a:rPr lang="en-US" sz="2400" b="0" i="0" dirty="0">
                <a:solidFill>
                  <a:srgbClr val="FF0066"/>
                </a:solidFill>
                <a:effectLst/>
              </a:rPr>
              <a:t>hypertension and a family history of early onset hypertension or cerebrovascular accident at a young age.</a:t>
            </a:r>
          </a:p>
          <a:p>
            <a:endParaRPr lang="en-US" sz="2400" dirty="0">
              <a:solidFill>
                <a:srgbClr val="242021"/>
              </a:solidFill>
            </a:endParaRPr>
          </a:p>
          <a:p>
            <a:pPr algn="just"/>
            <a:r>
              <a:rPr lang="en-US" sz="2400" b="0" i="0" dirty="0">
                <a:solidFill>
                  <a:srgbClr val="0080AC"/>
                </a:solidFill>
                <a:effectLst/>
              </a:rPr>
              <a:t> </a:t>
            </a:r>
            <a:r>
              <a:rPr lang="en-US" sz="2400" b="0" i="0" dirty="0">
                <a:solidFill>
                  <a:srgbClr val="242021"/>
                </a:solidFill>
                <a:effectLst/>
              </a:rPr>
              <a:t>Due to the excess cardiovascular morbidity and nephrotoxicity associated with primary aldosteronism</a:t>
            </a:r>
          </a:p>
          <a:p>
            <a:pPr algn="just">
              <a:buFont typeface="Wingdings" panose="05000000000000000000" pitchFamily="2" charset="2"/>
              <a:buChar char="ü"/>
            </a:pPr>
            <a:r>
              <a:rPr lang="en-US" sz="2400" b="0" i="0" dirty="0">
                <a:solidFill>
                  <a:srgbClr val="FF0066"/>
                </a:solidFill>
                <a:effectLst/>
              </a:rPr>
              <a:t>all patients with hypertension should be tested for this disorder at least once.</a:t>
            </a:r>
          </a:p>
          <a:p>
            <a:pPr marL="0" indent="0" algn="ctr">
              <a:buNone/>
            </a:pPr>
            <a:r>
              <a:rPr lang="en-US" sz="1800" b="0" i="0" dirty="0">
                <a:solidFill>
                  <a:srgbClr val="242021"/>
                </a:solidFill>
                <a:effectLst/>
                <a:latin typeface="MyriadPro-Semibold"/>
              </a:rPr>
              <a:t>                                       </a:t>
            </a:r>
            <a:br>
              <a:rPr lang="en-US" sz="2000" dirty="0"/>
            </a:br>
            <a:endParaRPr lang="en-US" sz="2000" dirty="0"/>
          </a:p>
          <a:p>
            <a:pPr marL="0" indent="0" algn="ctr">
              <a:buNone/>
            </a:pPr>
            <a:r>
              <a:rPr lang="en-US" sz="2400" b="1" i="0" dirty="0">
                <a:solidFill>
                  <a:srgbClr val="0000CC"/>
                </a:solidFill>
                <a:effectLst/>
                <a:latin typeface="MyriadPro-Semibold"/>
              </a:rPr>
              <a:t>Endocrine Hypertension </a:t>
            </a:r>
            <a:r>
              <a:rPr lang="en-US" sz="2400" b="1" dirty="0">
                <a:solidFill>
                  <a:srgbClr val="0000CC"/>
                </a:solidFill>
              </a:rPr>
              <a:t>Williams</a:t>
            </a:r>
            <a:endParaRPr lang="en-US" b="1" dirty="0">
              <a:solidFill>
                <a:srgbClr val="0000CC"/>
              </a:solidFill>
            </a:endParaRPr>
          </a:p>
          <a:p>
            <a:pPr marL="0" indent="0" algn="ctr">
              <a:buNone/>
            </a:pPr>
            <a:endParaRPr lang="en-US" dirty="0"/>
          </a:p>
        </p:txBody>
      </p:sp>
    </p:spTree>
    <p:extLst>
      <p:ext uri="{BB962C8B-B14F-4D97-AF65-F5344CB8AC3E}">
        <p14:creationId xmlns:p14="http://schemas.microsoft.com/office/powerpoint/2010/main" val="3618781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D8C0-866E-4BA4-90A4-7EE7126CD3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8F3137-BBAD-46F6-9AAB-DA4CCF5A5E83}"/>
              </a:ext>
            </a:extLst>
          </p:cNvPr>
          <p:cNvPicPr>
            <a:picLocks noGrp="1" noChangeAspect="1"/>
          </p:cNvPicPr>
          <p:nvPr>
            <p:ph idx="1"/>
          </p:nvPr>
        </p:nvPicPr>
        <p:blipFill>
          <a:blip r:embed="rId2"/>
          <a:stretch>
            <a:fillRect/>
          </a:stretch>
        </p:blipFill>
        <p:spPr>
          <a:xfrm>
            <a:off x="1" y="31531"/>
            <a:ext cx="11934824" cy="6826469"/>
          </a:xfrm>
        </p:spPr>
      </p:pic>
    </p:spTree>
    <p:extLst>
      <p:ext uri="{BB962C8B-B14F-4D97-AF65-F5344CB8AC3E}">
        <p14:creationId xmlns:p14="http://schemas.microsoft.com/office/powerpoint/2010/main" val="398988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D987-4FF9-44A5-9322-93AB99BB9ED3}"/>
              </a:ext>
            </a:extLst>
          </p:cNvPr>
          <p:cNvSpPr>
            <a:spLocks noGrp="1"/>
          </p:cNvSpPr>
          <p:nvPr>
            <p:ph type="title"/>
          </p:nvPr>
        </p:nvSpPr>
        <p:spPr/>
        <p:txBody>
          <a:bodyPr/>
          <a:lstStyle/>
          <a:p>
            <a:pPr algn="ctr"/>
            <a:r>
              <a:rPr lang="en-US" sz="2800" b="1" dirty="0">
                <a:solidFill>
                  <a:srgbClr val="FF0066"/>
                </a:solidFill>
                <a:highlight>
                  <a:srgbClr val="C0C0C0"/>
                </a:highlight>
                <a:latin typeface="Arial" panose="020B0604020202020204" pitchFamily="34" charset="0"/>
              </a:rPr>
              <a:t>How to screen: </a:t>
            </a:r>
            <a:br>
              <a:rPr lang="en-US" sz="2800" b="1" dirty="0">
                <a:solidFill>
                  <a:srgbClr val="FF0066"/>
                </a:solidFill>
                <a:highlight>
                  <a:srgbClr val="C0C0C0"/>
                </a:highlight>
                <a:latin typeface="Arial" panose="020B0604020202020204" pitchFamily="34" charset="0"/>
              </a:rPr>
            </a:br>
            <a:endParaRPr lang="en-US" b="1"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7DE9D242-AB44-439A-A3A2-43751741FEB4}"/>
              </a:ext>
            </a:extLst>
          </p:cNvPr>
          <p:cNvSpPr>
            <a:spLocks noGrp="1"/>
          </p:cNvSpPr>
          <p:nvPr>
            <p:ph idx="1"/>
          </p:nvPr>
        </p:nvSpPr>
        <p:spPr>
          <a:xfrm>
            <a:off x="838200" y="1438275"/>
            <a:ext cx="10515600" cy="5054600"/>
          </a:xfrm>
        </p:spPr>
        <p:txBody>
          <a:bodyPr>
            <a:normAutofit/>
          </a:bodyPr>
          <a:lstStyle/>
          <a:p>
            <a:pPr algn="just">
              <a:lnSpc>
                <a:spcPct val="100000"/>
              </a:lnSpc>
            </a:pPr>
            <a:r>
              <a:rPr lang="en-US" sz="2400" b="0" i="0" u="none" strike="noStrike" baseline="0" dirty="0">
                <a:solidFill>
                  <a:srgbClr val="000000"/>
                </a:solidFill>
              </a:rPr>
              <a:t>The ARR is a well-accepted screening metric. If used, we recommend using an ARR threshold of </a:t>
            </a:r>
            <a:r>
              <a:rPr lang="en-US" sz="2400" b="1" i="0" u="none" strike="noStrike" baseline="0" dirty="0">
                <a:solidFill>
                  <a:srgbClr val="0000CC"/>
                </a:solidFill>
              </a:rPr>
              <a:t>20</a:t>
            </a:r>
            <a:r>
              <a:rPr lang="en-US" sz="2400" b="0" i="0" u="none" strike="noStrike" baseline="0" dirty="0">
                <a:solidFill>
                  <a:srgbClr val="FF0000"/>
                </a:solidFill>
              </a:rPr>
              <a:t> to maximize true case detection</a:t>
            </a:r>
            <a:r>
              <a:rPr lang="en-US" sz="2400" b="0" i="0" u="none" strike="noStrike" baseline="0" dirty="0">
                <a:solidFill>
                  <a:srgbClr val="000000"/>
                </a:solidFill>
              </a:rPr>
              <a:t>.</a:t>
            </a:r>
          </a:p>
          <a:p>
            <a:pPr marL="0" indent="0" algn="just">
              <a:lnSpc>
                <a:spcPct val="100000"/>
              </a:lnSpc>
              <a:buNone/>
            </a:pPr>
            <a:r>
              <a:rPr lang="en-US" sz="2400" b="0" i="0" u="none" strike="noStrike" baseline="0" dirty="0">
                <a:solidFill>
                  <a:srgbClr val="000000"/>
                </a:solidFill>
              </a:rPr>
              <a:t> </a:t>
            </a:r>
          </a:p>
          <a:p>
            <a:pPr algn="just">
              <a:lnSpc>
                <a:spcPct val="100000"/>
              </a:lnSpc>
            </a:pPr>
            <a:r>
              <a:rPr lang="en-US" sz="2400" b="0" i="0" u="none" strike="noStrike" baseline="0" dirty="0">
                <a:solidFill>
                  <a:srgbClr val="000000"/>
                </a:solidFill>
              </a:rPr>
              <a:t>However, our preference is to use the individual components of the ARR; that is, to evaluate the renin and aldosterone values independently to identify phenotypes suggestive of renin-independent aldosterone production.</a:t>
            </a:r>
            <a:endParaRPr lang="fa-IR" sz="2400" b="0" i="0"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 We do not advise medication withdrawal or specific times for testing to minimize burden on patients and clinicians.</a:t>
            </a:r>
            <a:endParaRPr lang="en-US" sz="3600" dirty="0"/>
          </a:p>
        </p:txBody>
      </p:sp>
    </p:spTree>
    <p:extLst>
      <p:ext uri="{BB962C8B-B14F-4D97-AF65-F5344CB8AC3E}">
        <p14:creationId xmlns:p14="http://schemas.microsoft.com/office/powerpoint/2010/main" val="4197326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7E03E-E0CB-4BD4-AE55-9C739FC25607}"/>
              </a:ext>
            </a:extLst>
          </p:cNvPr>
          <p:cNvSpPr>
            <a:spLocks noGrp="1"/>
          </p:cNvSpPr>
          <p:nvPr>
            <p:ph idx="1"/>
          </p:nvPr>
        </p:nvSpPr>
        <p:spPr>
          <a:xfrm>
            <a:off x="838200" y="525518"/>
            <a:ext cx="10515600" cy="5651446"/>
          </a:xfrm>
        </p:spPr>
        <p:txBody>
          <a:bodyPr>
            <a:normAutofit/>
          </a:bodyPr>
          <a:lstStyle/>
          <a:p>
            <a:pPr algn="just">
              <a:lnSpc>
                <a:spcPct val="100000"/>
              </a:lnSpc>
            </a:pPr>
            <a:r>
              <a:rPr lang="en-US" sz="2400" b="0" i="0" u="none" strike="noStrike" baseline="0" dirty="0">
                <a:solidFill>
                  <a:srgbClr val="000000"/>
                </a:solidFill>
              </a:rPr>
              <a:t>At the time of the patient encounter, testing should be performed without delay, with the patient in the </a:t>
            </a:r>
            <a:r>
              <a:rPr lang="en-US" sz="2400" b="0" i="0" u="none" strike="noStrike" baseline="0" dirty="0">
                <a:solidFill>
                  <a:srgbClr val="FF0000"/>
                </a:solidFill>
              </a:rPr>
              <a:t>seated position</a:t>
            </a:r>
            <a:r>
              <a:rPr lang="en-US" sz="2400" b="0" i="0" u="none" strike="noStrike" baseline="0" dirty="0">
                <a:solidFill>
                  <a:srgbClr val="000000"/>
                </a:solidFill>
              </a:rPr>
              <a:t>. </a:t>
            </a: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1" i="0" u="none" strike="noStrike" baseline="0" dirty="0">
                <a:solidFill>
                  <a:srgbClr val="FF0066"/>
                </a:solidFill>
              </a:rPr>
              <a:t>If renin is suppressed</a:t>
            </a:r>
            <a:r>
              <a:rPr lang="en-US" sz="2400" b="0" i="0" u="none" strike="noStrike" baseline="0" dirty="0">
                <a:solidFill>
                  <a:srgbClr val="000000"/>
                </a:solidFill>
              </a:rPr>
              <a:t>, the influence of medications dose not interfere with diagnostic decision making, and the aldosterone level can be interpreted. </a:t>
            </a:r>
            <a:endParaRPr lang="en-US" sz="3600" dirty="0"/>
          </a:p>
          <a:p>
            <a:pPr algn="just">
              <a:lnSpc>
                <a:spcPct val="100000"/>
              </a:lnSpc>
            </a:pP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In other words, if renin is suppressed, a </a:t>
            </a:r>
            <a:r>
              <a:rPr lang="en-US" sz="2400" b="0" i="0" u="none" strike="noStrike" baseline="0" dirty="0">
                <a:solidFill>
                  <a:srgbClr val="0000CC"/>
                </a:solidFill>
              </a:rPr>
              <a:t>medication washout </a:t>
            </a:r>
            <a:r>
              <a:rPr lang="en-US" sz="2400" b="0" i="0" u="none" strike="noStrike" baseline="0" dirty="0">
                <a:solidFill>
                  <a:srgbClr val="000000"/>
                </a:solidFill>
              </a:rPr>
              <a:t>is not needed to interpret the results of the screening test, next confirmatory tests, and even adrenal venous sampling results. </a:t>
            </a:r>
            <a:endParaRPr lang="en-US" sz="2400" dirty="0"/>
          </a:p>
        </p:txBody>
      </p:sp>
    </p:spTree>
    <p:extLst>
      <p:ext uri="{BB962C8B-B14F-4D97-AF65-F5344CB8AC3E}">
        <p14:creationId xmlns:p14="http://schemas.microsoft.com/office/powerpoint/2010/main" val="1381981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FFEF1-0BE2-4416-A427-01AA4018CD5F}"/>
              </a:ext>
            </a:extLst>
          </p:cNvPr>
          <p:cNvSpPr>
            <a:spLocks noGrp="1"/>
          </p:cNvSpPr>
          <p:nvPr>
            <p:ph idx="1"/>
          </p:nvPr>
        </p:nvSpPr>
        <p:spPr>
          <a:xfrm>
            <a:off x="628650" y="781050"/>
            <a:ext cx="10820400" cy="5395913"/>
          </a:xfrm>
        </p:spPr>
        <p:txBody>
          <a:bodyPr>
            <a:normAutofit/>
          </a:bodyPr>
          <a:lstStyle/>
          <a:p>
            <a:pPr algn="just">
              <a:lnSpc>
                <a:spcPct val="100000"/>
              </a:lnSpc>
            </a:pPr>
            <a:r>
              <a:rPr lang="en-US" sz="2400" b="1" i="0" u="none" strike="noStrike" baseline="0" dirty="0">
                <a:solidFill>
                  <a:srgbClr val="FF0066"/>
                </a:solidFill>
              </a:rPr>
              <a:t>If renin is not suppressed</a:t>
            </a:r>
            <a:r>
              <a:rPr lang="en-US" sz="2400" b="0" i="0" u="none" strike="noStrike" baseline="0" dirty="0">
                <a:solidFill>
                  <a:srgbClr val="000000"/>
                </a:solidFill>
              </a:rPr>
              <a:t>, and the pre-test probability for primary aldosteronism is high, a medication washout (</a:t>
            </a:r>
            <a:r>
              <a:rPr lang="en-US" sz="2400" b="0" i="0" u="none" strike="noStrike" baseline="0" dirty="0">
                <a:solidFill>
                  <a:srgbClr val="FF0000"/>
                </a:solidFill>
              </a:rPr>
              <a:t>minimum of 4 weeks</a:t>
            </a:r>
            <a:r>
              <a:rPr lang="en-US" sz="2400" b="0" i="0" u="none" strike="noStrike" baseline="0" dirty="0">
                <a:solidFill>
                  <a:srgbClr val="000000"/>
                </a:solidFill>
              </a:rPr>
              <a:t>) should be considered for </a:t>
            </a:r>
            <a:r>
              <a:rPr lang="en-US" sz="2400" b="0" i="0" u="none" strike="noStrike" baseline="0" dirty="0">
                <a:solidFill>
                  <a:srgbClr val="0000CC"/>
                </a:solidFill>
              </a:rPr>
              <a:t>mineralocorticoid receptor antagonists </a:t>
            </a:r>
            <a:r>
              <a:rPr lang="en-US" sz="2400" b="0" i="0" u="none" strike="noStrike" baseline="0" dirty="0">
                <a:solidFill>
                  <a:srgbClr val="000000"/>
                </a:solidFill>
              </a:rPr>
              <a:t>and </a:t>
            </a:r>
            <a:r>
              <a:rPr lang="en-US" sz="2400" b="0" i="0" u="none" strike="noStrike" baseline="0" dirty="0">
                <a:solidFill>
                  <a:srgbClr val="0000CC"/>
                </a:solidFill>
              </a:rPr>
              <a:t>epithelial sodium channel inhibitors </a:t>
            </a:r>
            <a:r>
              <a:rPr lang="en-US" sz="2400" b="0" i="0" u="none" strike="noStrike" baseline="0" dirty="0">
                <a:solidFill>
                  <a:srgbClr val="000000"/>
                </a:solidFill>
              </a:rPr>
              <a:t>with testing repeated following the washout.</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Angiotensin converting enzyme inhibitors and angiotensin receptor blockers do not significantly raise renin in true primary aldosteronism (in fact, this is the basis of the captopril challenge test), although sometimes they may </a:t>
            </a:r>
            <a:r>
              <a:rPr lang="en-US" sz="2400" b="0" i="0" u="none" strike="noStrike" baseline="0" dirty="0">
                <a:solidFill>
                  <a:srgbClr val="0000CC"/>
                </a:solidFill>
              </a:rPr>
              <a:t>lower aldosterone concentrations</a:t>
            </a:r>
            <a:r>
              <a:rPr lang="en-US" sz="2400" b="0" i="0" u="none" strike="noStrike" baseline="0" dirty="0">
                <a:solidFill>
                  <a:srgbClr val="000000"/>
                </a:solidFill>
              </a:rPr>
              <a:t>; a washout of these medication classes is rarely necessary.</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endParaRPr lang="en-US" dirty="0"/>
          </a:p>
        </p:txBody>
      </p:sp>
    </p:spTree>
    <p:extLst>
      <p:ext uri="{BB962C8B-B14F-4D97-AF65-F5344CB8AC3E}">
        <p14:creationId xmlns:p14="http://schemas.microsoft.com/office/powerpoint/2010/main" val="3318917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230AA-C4B5-4409-A372-AF48034BB8A2}"/>
              </a:ext>
            </a:extLst>
          </p:cNvPr>
          <p:cNvSpPr>
            <a:spLocks noGrp="1"/>
          </p:cNvSpPr>
          <p:nvPr>
            <p:ph idx="1"/>
          </p:nvPr>
        </p:nvSpPr>
        <p:spPr>
          <a:xfrm>
            <a:off x="838200" y="819150"/>
            <a:ext cx="10515600" cy="5357813"/>
          </a:xfrm>
        </p:spPr>
        <p:txBody>
          <a:bodyPr/>
          <a:lstStyle/>
          <a:p>
            <a:pPr algn="just">
              <a:lnSpc>
                <a:spcPct val="100000"/>
              </a:lnSpc>
            </a:pPr>
            <a:r>
              <a:rPr lang="en-US" sz="2400" b="0" i="0" u="none" strike="noStrike" baseline="0" dirty="0">
                <a:solidFill>
                  <a:srgbClr val="000000"/>
                </a:solidFill>
              </a:rPr>
              <a:t>The use of </a:t>
            </a:r>
            <a:r>
              <a:rPr lang="en-US" sz="2400" b="0" i="0" u="none" strike="noStrike" baseline="0" dirty="0">
                <a:solidFill>
                  <a:srgbClr val="FF0000"/>
                </a:solidFill>
              </a:rPr>
              <a:t>gliflozins</a:t>
            </a:r>
            <a:r>
              <a:rPr lang="en-US" sz="2400" b="0" i="0" u="none" strike="noStrike" baseline="0" dirty="0">
                <a:solidFill>
                  <a:srgbClr val="000000"/>
                </a:solidFill>
              </a:rPr>
              <a:t> (inhibitors of sodium-glucose transport protein 2) can contract intravascular volume and increase renin in normal physiology; however, whether this effect is observable in patients with primary aldosteronism, and could contribute to potential false-negative testing, has not been reported. </a:t>
            </a:r>
          </a:p>
          <a:p>
            <a:endParaRPr lang="en-US" dirty="0"/>
          </a:p>
        </p:txBody>
      </p:sp>
    </p:spTree>
    <p:extLst>
      <p:ext uri="{BB962C8B-B14F-4D97-AF65-F5344CB8AC3E}">
        <p14:creationId xmlns:p14="http://schemas.microsoft.com/office/powerpoint/2010/main" val="3226725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841E-6539-442B-B4D6-3918602FF753}"/>
              </a:ext>
            </a:extLst>
          </p:cNvPr>
          <p:cNvSpPr>
            <a:spLocks noGrp="1"/>
          </p:cNvSpPr>
          <p:nvPr>
            <p:ph type="title"/>
          </p:nvPr>
        </p:nvSpPr>
        <p:spPr/>
        <p:txBody>
          <a:bodyPr/>
          <a:lstStyle/>
          <a:p>
            <a:pPr algn="ctr"/>
            <a:r>
              <a:rPr lang="en-US" sz="2800" b="1" dirty="0">
                <a:solidFill>
                  <a:srgbClr val="FF0066"/>
                </a:solidFill>
                <a:highlight>
                  <a:srgbClr val="C0C0C0"/>
                </a:highlight>
                <a:latin typeface="Arial" panose="020B0604020202020204" pitchFamily="34" charset="0"/>
              </a:rPr>
              <a:t>Simplified Confirmatory Pathway </a:t>
            </a:r>
            <a:br>
              <a:rPr lang="en-US" sz="2800" b="1" dirty="0">
                <a:solidFill>
                  <a:srgbClr val="FF0066"/>
                </a:solidFill>
                <a:highlight>
                  <a:srgbClr val="C0C0C0"/>
                </a:highlight>
                <a:latin typeface="Arial" panose="020B0604020202020204" pitchFamily="34" charset="0"/>
              </a:rPr>
            </a:br>
            <a:endParaRPr lang="en-US" b="1"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816221FD-BC14-4B96-A732-1AEBC2385551}"/>
              </a:ext>
            </a:extLst>
          </p:cNvPr>
          <p:cNvSpPr>
            <a:spLocks noGrp="1"/>
          </p:cNvSpPr>
          <p:nvPr>
            <p:ph idx="1"/>
          </p:nvPr>
        </p:nvSpPr>
        <p:spPr>
          <a:xfrm>
            <a:off x="619125" y="1562100"/>
            <a:ext cx="10515600" cy="4700588"/>
          </a:xfrm>
        </p:spPr>
        <p:txBody>
          <a:bodyPr>
            <a:normAutofit/>
          </a:bodyPr>
          <a:lstStyle/>
          <a:p>
            <a:pPr algn="just">
              <a:lnSpc>
                <a:spcPct val="100000"/>
              </a:lnSpc>
            </a:pPr>
            <a:r>
              <a:rPr lang="en-US" sz="2400" b="0" i="0" u="none" strike="noStrike" baseline="0" dirty="0">
                <a:solidFill>
                  <a:srgbClr val="FF0000"/>
                </a:solidFill>
              </a:rPr>
              <a:t>Suppressed renin </a:t>
            </a:r>
            <a:r>
              <a:rPr lang="en-US" sz="2400" b="0" i="0" u="none" strike="noStrike" baseline="0" dirty="0">
                <a:solidFill>
                  <a:srgbClr val="000000"/>
                </a:solidFill>
              </a:rPr>
              <a:t>is a key biomarker for a population that is susceptible to primary aldosteronism; that is, at high risk for future cardiovascular events, and most likely to respond to mineralocorticoid receptor antagonists.</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 Although there is no single definition for suppressed renin, we think the ideal representation is </a:t>
            </a:r>
            <a:r>
              <a:rPr lang="en-US" sz="2400" b="0" i="0" u="none" strike="noStrike" baseline="0" dirty="0">
                <a:solidFill>
                  <a:srgbClr val="0000CC"/>
                </a:solidFill>
              </a:rPr>
              <a:t>plasma renin activity &lt;0.6 ng/mL/h </a:t>
            </a:r>
            <a:r>
              <a:rPr lang="en-US" sz="2400" b="0" i="0" u="none" strike="noStrike" baseline="0" dirty="0">
                <a:solidFill>
                  <a:srgbClr val="000000"/>
                </a:solidFill>
              </a:rPr>
              <a:t>or </a:t>
            </a:r>
            <a:r>
              <a:rPr lang="en-US" sz="2400" b="0" i="0" u="none" strike="noStrike" baseline="0" dirty="0">
                <a:solidFill>
                  <a:srgbClr val="0000CC"/>
                </a:solidFill>
              </a:rPr>
              <a:t>plasma renin concentration &lt;5 </a:t>
            </a:r>
            <a:r>
              <a:rPr lang="en-US" sz="2400" b="0" i="0" u="none" strike="noStrike" baseline="0" dirty="0" err="1">
                <a:solidFill>
                  <a:srgbClr val="0000CC"/>
                </a:solidFill>
              </a:rPr>
              <a:t>mU</a:t>
            </a:r>
            <a:r>
              <a:rPr lang="en-US" sz="2400" b="0" i="0" u="none" strike="noStrike" baseline="0" dirty="0">
                <a:solidFill>
                  <a:srgbClr val="0000CC"/>
                </a:solidFill>
              </a:rPr>
              <a:t>/L</a:t>
            </a:r>
            <a:r>
              <a:rPr lang="en-US" sz="2400" b="0" i="0" u="none" strike="noStrike" baseline="0" dirty="0">
                <a:solidFill>
                  <a:srgbClr val="000000"/>
                </a:solidFill>
              </a:rPr>
              <a:t>; however, more liberal thresholds of &lt;1.0 ng/mL/h and &lt;8.2 </a:t>
            </a:r>
            <a:r>
              <a:rPr lang="en-US" sz="2400" b="0" i="0" u="none" strike="noStrike" baseline="0" dirty="0" err="1">
                <a:solidFill>
                  <a:srgbClr val="000000"/>
                </a:solidFill>
              </a:rPr>
              <a:t>mU</a:t>
            </a:r>
            <a:r>
              <a:rPr lang="en-US" sz="2400" b="0" i="0" u="none" strike="noStrike" baseline="0" dirty="0">
                <a:solidFill>
                  <a:srgbClr val="000000"/>
                </a:solidFill>
              </a:rPr>
              <a:t>/L can be used.</a:t>
            </a: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 In this setting, a </a:t>
            </a:r>
            <a:r>
              <a:rPr lang="en-US" sz="2400" b="0" i="0" u="none" strike="noStrike" baseline="0" dirty="0">
                <a:solidFill>
                  <a:srgbClr val="0000CC"/>
                </a:solidFill>
              </a:rPr>
              <a:t>plasma aldosterone concentration &gt;15 ng/dL </a:t>
            </a:r>
            <a:r>
              <a:rPr lang="en-US" sz="2400" b="0" i="0" u="none" strike="noStrike" baseline="0" dirty="0">
                <a:solidFill>
                  <a:srgbClr val="000000"/>
                </a:solidFill>
              </a:rPr>
              <a:t>should be considered an “</a:t>
            </a:r>
            <a:r>
              <a:rPr lang="en-US" sz="2400" b="1" i="0" u="none" strike="noStrike" baseline="0" dirty="0">
                <a:solidFill>
                  <a:srgbClr val="FF0000"/>
                </a:solidFill>
              </a:rPr>
              <a:t>overtly positive screen</a:t>
            </a:r>
            <a:r>
              <a:rPr lang="en-US" sz="2400" b="0" i="0" u="none" strike="noStrike" baseline="0" dirty="0">
                <a:solidFill>
                  <a:srgbClr val="000000"/>
                </a:solidFill>
              </a:rPr>
              <a:t>.”</a:t>
            </a:r>
            <a:endParaRPr lang="en-US" sz="3600" dirty="0"/>
          </a:p>
        </p:txBody>
      </p:sp>
    </p:spTree>
    <p:extLst>
      <p:ext uri="{BB962C8B-B14F-4D97-AF65-F5344CB8AC3E}">
        <p14:creationId xmlns:p14="http://schemas.microsoft.com/office/powerpoint/2010/main" val="1326985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A36E4-B338-483C-975C-B317732F7C91}"/>
              </a:ext>
            </a:extLst>
          </p:cNvPr>
          <p:cNvSpPr>
            <a:spLocks noGrp="1"/>
          </p:cNvSpPr>
          <p:nvPr>
            <p:ph idx="1"/>
          </p:nvPr>
        </p:nvSpPr>
        <p:spPr>
          <a:xfrm>
            <a:off x="838200" y="657225"/>
            <a:ext cx="10515600" cy="5519738"/>
          </a:xfrm>
        </p:spPr>
        <p:txBody>
          <a:bodyPr>
            <a:normAutofit/>
          </a:bodyPr>
          <a:lstStyle/>
          <a:p>
            <a:pPr algn="just">
              <a:lnSpc>
                <a:spcPct val="100000"/>
              </a:lnSpc>
            </a:pPr>
            <a:r>
              <a:rPr lang="en-US" sz="2400" b="0" i="0" u="none" strike="noStrike" baseline="0" dirty="0">
                <a:solidFill>
                  <a:srgbClr val="000000"/>
                </a:solidFill>
              </a:rPr>
              <a:t>When the pre-test probability for the primary aldosteronism is </a:t>
            </a:r>
            <a:r>
              <a:rPr lang="en-US" sz="2400" b="0" i="0" u="none" strike="noStrike" baseline="0" dirty="0">
                <a:solidFill>
                  <a:srgbClr val="FF0000"/>
                </a:solidFill>
              </a:rPr>
              <a:t>high</a:t>
            </a:r>
            <a:r>
              <a:rPr lang="en-US" sz="2400" b="0" i="0" u="none" strike="noStrike" baseline="0" dirty="0">
                <a:solidFill>
                  <a:srgbClr val="000000"/>
                </a:solidFill>
              </a:rPr>
              <a:t> (</a:t>
            </a:r>
            <a:r>
              <a:rPr lang="en-US" sz="2400" b="0" i="0" u="none" strike="noStrike" baseline="0" dirty="0">
                <a:solidFill>
                  <a:srgbClr val="0000CC"/>
                </a:solidFill>
              </a:rPr>
              <a:t>for example in a patient with resistant hypertension and/or hypokalemia</a:t>
            </a:r>
            <a:r>
              <a:rPr lang="en-US" sz="2400" b="0" i="0" u="none" strike="noStrike" baseline="0" dirty="0">
                <a:solidFill>
                  <a:srgbClr val="000000"/>
                </a:solidFill>
              </a:rPr>
              <a:t>), these results should be interpreted as confirmatory for the diagnosis (</a:t>
            </a:r>
            <a:r>
              <a:rPr lang="en-US" sz="2400" b="0" i="0" u="none" strike="noStrike" baseline="0" dirty="0">
                <a:solidFill>
                  <a:srgbClr val="FF0000"/>
                </a:solidFill>
              </a:rPr>
              <a:t>no further dynamic testing is needed</a:t>
            </a:r>
            <a:r>
              <a:rPr lang="en-US" sz="2400" b="0" i="0" u="none" strike="noStrike" baseline="0" dirty="0">
                <a:solidFill>
                  <a:srgbClr val="000000"/>
                </a:solidFill>
              </a:rPr>
              <a:t>). </a:t>
            </a: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We do recommend </a:t>
            </a:r>
            <a:r>
              <a:rPr lang="en-US" sz="2400" b="0" i="0" u="none" strike="noStrike" baseline="0" dirty="0">
                <a:solidFill>
                  <a:srgbClr val="FF0000"/>
                </a:solidFill>
              </a:rPr>
              <a:t>repeating</a:t>
            </a:r>
            <a:r>
              <a:rPr lang="en-US" sz="2400" b="0" i="0" u="none" strike="noStrike" baseline="0" dirty="0">
                <a:solidFill>
                  <a:srgbClr val="000000"/>
                </a:solidFill>
              </a:rPr>
              <a:t> the aldosterone and renin measurements on a separate day, when possible, to ensure consistency and to minimize the small risk for false-positive testing.</a:t>
            </a:r>
            <a:endParaRPr lang="en-US" sz="2400" dirty="0"/>
          </a:p>
        </p:txBody>
      </p:sp>
    </p:spTree>
    <p:extLst>
      <p:ext uri="{BB962C8B-B14F-4D97-AF65-F5344CB8AC3E}">
        <p14:creationId xmlns:p14="http://schemas.microsoft.com/office/powerpoint/2010/main" val="1992768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79D1-93F9-4FC8-86F6-9C673B01755F}"/>
              </a:ext>
            </a:extLst>
          </p:cNvPr>
          <p:cNvSpPr>
            <a:spLocks noGrp="1"/>
          </p:cNvSpPr>
          <p:nvPr>
            <p:ph type="title"/>
          </p:nvPr>
        </p:nvSpPr>
        <p:spPr/>
        <p:txBody>
          <a:bodyPr/>
          <a:lstStyle/>
          <a:p>
            <a:pPr algn="ctr"/>
            <a:r>
              <a:rPr lang="en-US" sz="2800" b="1" dirty="0">
                <a:solidFill>
                  <a:srgbClr val="FF0066"/>
                </a:solidFill>
                <a:highlight>
                  <a:srgbClr val="C0C0C0"/>
                </a:highlight>
                <a:latin typeface="+mn-lt"/>
              </a:rPr>
              <a:t>Simplified Exclusionary Pathway </a:t>
            </a:r>
            <a:br>
              <a:rPr lang="en-US" sz="2800" b="1" dirty="0">
                <a:solidFill>
                  <a:srgbClr val="FF0066"/>
                </a:solidFill>
                <a:highlight>
                  <a:srgbClr val="C0C0C0"/>
                </a:highlight>
                <a:latin typeface="+mn-lt"/>
              </a:rPr>
            </a:br>
            <a:endParaRPr lang="en-US" b="1"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3F447717-3D4E-4D50-B3A0-92674D4C9040}"/>
              </a:ext>
            </a:extLst>
          </p:cNvPr>
          <p:cNvSpPr>
            <a:spLocks noGrp="1"/>
          </p:cNvSpPr>
          <p:nvPr>
            <p:ph idx="1"/>
          </p:nvPr>
        </p:nvSpPr>
        <p:spPr>
          <a:xfrm>
            <a:off x="638175" y="1552575"/>
            <a:ext cx="10906125" cy="4624388"/>
          </a:xfrm>
        </p:spPr>
        <p:txBody>
          <a:bodyPr>
            <a:normAutofit lnSpcReduction="10000"/>
          </a:bodyPr>
          <a:lstStyle/>
          <a:p>
            <a:pPr algn="just">
              <a:lnSpc>
                <a:spcPct val="100000"/>
              </a:lnSpc>
            </a:pPr>
            <a:r>
              <a:rPr lang="en-US" sz="2400" b="0" i="0" u="none" strike="noStrike" baseline="0" dirty="0">
                <a:solidFill>
                  <a:srgbClr val="000000"/>
                </a:solidFill>
              </a:rPr>
              <a:t>The simplest method to exclude the possibility of primary aldosteronism is detection of </a:t>
            </a:r>
            <a:r>
              <a:rPr lang="en-US" sz="2400" b="0" i="0" u="none" strike="noStrike" baseline="0" dirty="0">
                <a:solidFill>
                  <a:srgbClr val="FF0000"/>
                </a:solidFill>
              </a:rPr>
              <a:t>non-suppressed renin</a:t>
            </a:r>
            <a:r>
              <a:rPr lang="en-US" sz="2400" b="0" i="0" u="none" strike="noStrike" baseline="0" dirty="0">
                <a:solidFill>
                  <a:srgbClr val="000000"/>
                </a:solidFill>
              </a:rPr>
              <a:t>, which is incompatible with the pathophysiology.</a:t>
            </a: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 Exceptions to this rule include factors that can induce remarkable volume contraction in a patient with true primary aldosteronism, such as:</a:t>
            </a:r>
          </a:p>
          <a:p>
            <a:pPr marL="0" indent="0" algn="just">
              <a:lnSpc>
                <a:spcPct val="100000"/>
              </a:lnSpc>
              <a:buNone/>
            </a:pPr>
            <a:endParaRPr lang="en-US" sz="2400" b="0" i="0" u="none" strike="noStrike" baseline="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CC"/>
                </a:solidFill>
              </a:rPr>
              <a:t> extreme dietary sodium restriction</a:t>
            </a:r>
          </a:p>
          <a:p>
            <a:pPr algn="just">
              <a:lnSpc>
                <a:spcPct val="100000"/>
              </a:lnSpc>
              <a:buFont typeface="Wingdings" panose="05000000000000000000" pitchFamily="2" charset="2"/>
              <a:buChar char="ü"/>
            </a:pPr>
            <a:r>
              <a:rPr lang="en-US" sz="2400" b="0" i="0" u="none" strike="noStrike" baseline="0" dirty="0">
                <a:solidFill>
                  <a:srgbClr val="0000CC"/>
                </a:solidFill>
              </a:rPr>
              <a:t> on-going and aggressive diuresis (usually with loop diuretics) </a:t>
            </a:r>
          </a:p>
          <a:p>
            <a:pPr algn="just">
              <a:lnSpc>
                <a:spcPct val="100000"/>
              </a:lnSpc>
              <a:buFont typeface="Wingdings" panose="05000000000000000000" pitchFamily="2" charset="2"/>
              <a:buChar char="ü"/>
            </a:pPr>
            <a:r>
              <a:rPr lang="en-US" sz="2400" b="0" i="0" u="none" strike="noStrike" baseline="0" dirty="0">
                <a:solidFill>
                  <a:srgbClr val="0000CC"/>
                </a:solidFill>
              </a:rPr>
              <a:t>use of therapeutic doses of mineralocorticoid receptor antagonists</a:t>
            </a:r>
          </a:p>
          <a:p>
            <a:pPr algn="just">
              <a:lnSpc>
                <a:spcPct val="100000"/>
              </a:lnSpc>
              <a:buFont typeface="Wingdings" panose="05000000000000000000" pitchFamily="2" charset="2"/>
              <a:buChar char="ü"/>
            </a:pPr>
            <a:r>
              <a:rPr lang="en-US" sz="2400" b="0" i="0" u="none" strike="noStrike" baseline="0" dirty="0">
                <a:solidFill>
                  <a:srgbClr val="0000CC"/>
                </a:solidFill>
              </a:rPr>
              <a:t> and/or use of therapeutic doses of epithelial sodium channel inhibitors</a:t>
            </a:r>
            <a:endParaRPr lang="fa-IR" sz="2400" b="0" i="0" u="none" strike="noStrike" baseline="0" dirty="0">
              <a:solidFill>
                <a:srgbClr val="000000"/>
              </a:solidFill>
            </a:endParaRPr>
          </a:p>
        </p:txBody>
      </p:sp>
    </p:spTree>
    <p:extLst>
      <p:ext uri="{BB962C8B-B14F-4D97-AF65-F5344CB8AC3E}">
        <p14:creationId xmlns:p14="http://schemas.microsoft.com/office/powerpoint/2010/main" val="295129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A34A5-0782-4A2B-98CD-5A13138FC5F5}"/>
              </a:ext>
            </a:extLst>
          </p:cNvPr>
          <p:cNvSpPr>
            <a:spLocks noGrp="1"/>
          </p:cNvSpPr>
          <p:nvPr>
            <p:ph idx="1"/>
          </p:nvPr>
        </p:nvSpPr>
        <p:spPr>
          <a:xfrm>
            <a:off x="838200" y="790575"/>
            <a:ext cx="10515600" cy="5386388"/>
          </a:xfrm>
        </p:spPr>
        <p:txBody>
          <a:bodyPr>
            <a:normAutofit/>
          </a:bodyPr>
          <a:lstStyle/>
          <a:p>
            <a:pPr marL="0" indent="0" algn="ctr">
              <a:buNone/>
            </a:pPr>
            <a:r>
              <a:rPr lang="en-US" b="1" i="1" u="none" strike="noStrike" baseline="0" dirty="0">
                <a:solidFill>
                  <a:srgbClr val="FF0066"/>
                </a:solidFill>
                <a:highlight>
                  <a:srgbClr val="C0C0C0"/>
                </a:highlight>
                <a:latin typeface="Arial" panose="020B0604020202020204" pitchFamily="34" charset="0"/>
              </a:rPr>
              <a:t>Case Presentation</a:t>
            </a:r>
            <a:endParaRPr lang="en-US" b="0" i="0" u="none" strike="noStrike" baseline="0" dirty="0">
              <a:solidFill>
                <a:srgbClr val="000000"/>
              </a:solidFill>
              <a:highlight>
                <a:srgbClr val="C0C0C0"/>
              </a:highlight>
              <a:latin typeface="Arial" panose="020B0604020202020204" pitchFamily="34" charset="0"/>
            </a:endParaRPr>
          </a:p>
          <a:p>
            <a:pPr algn="just"/>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By age 58 years he was treated with lisinopril 40mg daily, nifedipine 60mg daily, and carvedilol 50mg daily, and his blood pressure ranged from 135-156/80-90 mmHg.</a:t>
            </a:r>
          </a:p>
          <a:p>
            <a:pPr algn="just">
              <a:lnSpc>
                <a:spcPct val="100000"/>
              </a:lnSpc>
            </a:pPr>
            <a:r>
              <a:rPr lang="en-US" sz="2400" b="0" i="0" u="none" strike="noStrike" baseline="0" dirty="0">
                <a:solidFill>
                  <a:srgbClr val="000000"/>
                </a:solidFill>
              </a:rPr>
              <a:t> However, his serum potassium continued to range from 3.1-3.4 </a:t>
            </a:r>
            <a:r>
              <a:rPr lang="en-US" sz="2400" b="0" i="0" u="none" strike="noStrike" baseline="0" dirty="0" err="1">
                <a:solidFill>
                  <a:srgbClr val="000000"/>
                </a:solidFill>
              </a:rPr>
              <a:t>mEq</a:t>
            </a:r>
            <a:r>
              <a:rPr lang="en-US" sz="2400" b="0" i="0" u="none" strike="noStrike" baseline="0" dirty="0">
                <a:solidFill>
                  <a:srgbClr val="000000"/>
                </a:solidFill>
              </a:rPr>
              <a:t>/L and his serum bicarbonate ranged from 25-30 </a:t>
            </a:r>
            <a:r>
              <a:rPr lang="en-US" sz="2400" b="0" i="0" u="none" strike="noStrike" baseline="0" dirty="0" err="1">
                <a:solidFill>
                  <a:srgbClr val="000000"/>
                </a:solidFill>
              </a:rPr>
              <a:t>mEq</a:t>
            </a:r>
            <a:r>
              <a:rPr lang="en-US" sz="2400" b="0" i="0" u="none" strike="noStrike" baseline="0" dirty="0">
                <a:solidFill>
                  <a:srgbClr val="000000"/>
                </a:solidFill>
              </a:rPr>
              <a:t>/L.</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 He had never undergone an evaluation for secondary causes of hypertension, and specifically, had never had an assessment of aldosterone or renin.</a:t>
            </a:r>
            <a:endParaRPr lang="en-US" sz="2400" dirty="0"/>
          </a:p>
        </p:txBody>
      </p:sp>
    </p:spTree>
    <p:extLst>
      <p:ext uri="{BB962C8B-B14F-4D97-AF65-F5344CB8AC3E}">
        <p14:creationId xmlns:p14="http://schemas.microsoft.com/office/powerpoint/2010/main" val="2118125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E081E-F1AD-4DA7-BECE-E107D51D1DF4}"/>
              </a:ext>
            </a:extLst>
          </p:cNvPr>
          <p:cNvSpPr>
            <a:spLocks noGrp="1"/>
          </p:cNvSpPr>
          <p:nvPr>
            <p:ph idx="1"/>
          </p:nvPr>
        </p:nvSpPr>
        <p:spPr>
          <a:xfrm>
            <a:off x="571500" y="495300"/>
            <a:ext cx="10972800" cy="5934075"/>
          </a:xfrm>
        </p:spPr>
        <p:txBody>
          <a:bodyPr>
            <a:normAutofit/>
          </a:bodyPr>
          <a:lstStyle/>
          <a:p>
            <a:pPr algn="just">
              <a:lnSpc>
                <a:spcPct val="100000"/>
              </a:lnSpc>
            </a:pPr>
            <a:endParaRPr lang="en-US" sz="2400" b="0" i="0" u="none" strike="noStrike" baseline="0" dirty="0">
              <a:solidFill>
                <a:srgbClr val="000000"/>
              </a:solidFill>
            </a:endParaRP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When the pre-test probability for primary aldosteronism is </a:t>
            </a:r>
            <a:r>
              <a:rPr lang="en-US" sz="2400" b="0" i="0" u="none" strike="noStrike" baseline="0" dirty="0">
                <a:solidFill>
                  <a:srgbClr val="FF0000"/>
                </a:solidFill>
              </a:rPr>
              <a:t>reasonably high</a:t>
            </a:r>
            <a:r>
              <a:rPr lang="en-US" sz="2400" b="0" i="0" u="none" strike="noStrike" baseline="0" dirty="0">
                <a:solidFill>
                  <a:srgbClr val="000000"/>
                </a:solidFill>
              </a:rPr>
              <a:t>, a </a:t>
            </a:r>
            <a:r>
              <a:rPr lang="en-US" sz="2400" b="1" i="0" u="none" strike="noStrike" baseline="0" dirty="0">
                <a:solidFill>
                  <a:srgbClr val="FF0000"/>
                </a:solidFill>
              </a:rPr>
              <a:t>medication washout </a:t>
            </a:r>
            <a:r>
              <a:rPr lang="en-US" sz="2400" b="0" i="0" u="none" strike="noStrike" baseline="0" dirty="0">
                <a:solidFill>
                  <a:srgbClr val="000000"/>
                </a:solidFill>
              </a:rPr>
              <a:t>can be conducted to assess the true renin phenotype .</a:t>
            </a:r>
          </a:p>
          <a:p>
            <a:pPr algn="just">
              <a:lnSpc>
                <a:spcPct val="100000"/>
              </a:lnSpc>
            </a:pPr>
            <a:endParaRPr lang="en-US" sz="2400" b="0" i="0" u="none" strike="noStrike" baseline="0" dirty="0"/>
          </a:p>
          <a:p>
            <a:pPr algn="just">
              <a:lnSpc>
                <a:spcPct val="100000"/>
              </a:lnSpc>
            </a:pPr>
            <a:r>
              <a:rPr lang="en-US" sz="2400" b="0" i="0" u="none" strike="noStrike" baseline="0" dirty="0"/>
              <a:t>The other pathway to excluding primary aldosteronism is </a:t>
            </a:r>
            <a:r>
              <a:rPr lang="en-US" sz="2400" b="0" i="0" u="none" strike="noStrike" baseline="0" dirty="0">
                <a:solidFill>
                  <a:srgbClr val="FF0000"/>
                </a:solidFill>
              </a:rPr>
              <a:t>very low aldosterone </a:t>
            </a:r>
            <a:r>
              <a:rPr lang="en-US" sz="2400" b="0" i="0" u="none" strike="noStrike" baseline="0" dirty="0"/>
              <a:t>concentration in the setting of suppressed renin .</a:t>
            </a:r>
            <a:endParaRPr lang="fa-IR" sz="2400" b="0" i="0" u="none" strike="noStrike" baseline="0" dirty="0"/>
          </a:p>
          <a:p>
            <a:pPr marL="0" indent="0" algn="just">
              <a:lnSpc>
                <a:spcPct val="100000"/>
              </a:lnSpc>
              <a:buNone/>
            </a:pPr>
            <a:r>
              <a:rPr lang="en-US" sz="2400" b="0" i="0" u="none" strike="noStrike" baseline="0" dirty="0"/>
              <a:t> </a:t>
            </a:r>
            <a:endParaRPr lang="fa-IR" sz="2400" b="0" i="0" u="none" strike="noStrike" baseline="0" dirty="0"/>
          </a:p>
          <a:p>
            <a:pPr algn="just">
              <a:lnSpc>
                <a:spcPct val="100000"/>
              </a:lnSpc>
            </a:pPr>
            <a:r>
              <a:rPr lang="en-US" sz="2400" b="0" i="0" u="none" strike="noStrike" baseline="0" dirty="0"/>
              <a:t>We advise using a </a:t>
            </a:r>
            <a:r>
              <a:rPr lang="en-US" sz="2400" b="0" i="0" u="none" strike="noStrike" baseline="0" dirty="0">
                <a:solidFill>
                  <a:srgbClr val="0000CC"/>
                </a:solidFill>
              </a:rPr>
              <a:t>threshold &lt;5 ng/dL </a:t>
            </a:r>
            <a:r>
              <a:rPr lang="en-US" sz="2400" b="0" i="0" u="none" strike="noStrike" baseline="0" dirty="0"/>
              <a:t>to be conservative and minimize the risk of false-negatives considering the variability of circulating aldosterone levels .</a:t>
            </a:r>
          </a:p>
          <a:p>
            <a:endParaRPr lang="en-US" dirty="0"/>
          </a:p>
        </p:txBody>
      </p:sp>
    </p:spTree>
    <p:extLst>
      <p:ext uri="{BB962C8B-B14F-4D97-AF65-F5344CB8AC3E}">
        <p14:creationId xmlns:p14="http://schemas.microsoft.com/office/powerpoint/2010/main" val="758368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D852F-C420-45B9-A9CB-8463B944982E}"/>
              </a:ext>
            </a:extLst>
          </p:cNvPr>
          <p:cNvSpPr>
            <a:spLocks noGrp="1"/>
          </p:cNvSpPr>
          <p:nvPr>
            <p:ph idx="1"/>
          </p:nvPr>
        </p:nvSpPr>
        <p:spPr/>
        <p:txBody>
          <a:bodyPr/>
          <a:lstStyle/>
          <a:p>
            <a:pPr algn="just">
              <a:lnSpc>
                <a:spcPct val="100000"/>
              </a:lnSpc>
            </a:pPr>
            <a:r>
              <a:rPr lang="en-US" sz="2400" b="0" i="0" u="none" strike="noStrike" baseline="0" dirty="0"/>
              <a:t>Data suggesting that even relatively low circulating aldosterone levels in the context of suppressed renin may be a manifestation of the primary aldosteronism syndrome, especially when measured using modern LC-MS/MS assays</a:t>
            </a:r>
            <a:r>
              <a:rPr lang="fa-IR" sz="2400" b="0" i="0" u="none" strike="noStrike" baseline="0" dirty="0"/>
              <a:t>.</a:t>
            </a:r>
          </a:p>
          <a:p>
            <a:pPr algn="just">
              <a:lnSpc>
                <a:spcPct val="100000"/>
              </a:lnSpc>
            </a:pPr>
            <a:endParaRPr lang="fa-IR" sz="2400" dirty="0"/>
          </a:p>
          <a:p>
            <a:pPr algn="just">
              <a:lnSpc>
                <a:spcPct val="100000"/>
              </a:lnSpc>
            </a:pPr>
            <a:r>
              <a:rPr lang="en-US" sz="2400" b="0" i="0" u="none" strike="noStrike" baseline="0" dirty="0"/>
              <a:t>We also suggest that the aldosterone and renin </a:t>
            </a:r>
            <a:r>
              <a:rPr lang="en-US" sz="2400" b="0" i="0" u="none" strike="noStrike" baseline="0" dirty="0">
                <a:solidFill>
                  <a:srgbClr val="FF0000"/>
                </a:solidFill>
              </a:rPr>
              <a:t>be repeated on a separate day </a:t>
            </a:r>
            <a:r>
              <a:rPr lang="en-US" sz="2400" b="0" i="0" u="none" strike="noStrike" baseline="0" dirty="0"/>
              <a:t>to increase confidence that primary aldosteronism can be excluded. </a:t>
            </a:r>
            <a:endParaRPr lang="en-US" sz="2400" dirty="0"/>
          </a:p>
          <a:p>
            <a:endParaRPr lang="en-US" dirty="0"/>
          </a:p>
        </p:txBody>
      </p:sp>
    </p:spTree>
    <p:extLst>
      <p:ext uri="{BB962C8B-B14F-4D97-AF65-F5344CB8AC3E}">
        <p14:creationId xmlns:p14="http://schemas.microsoft.com/office/powerpoint/2010/main" val="3580020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6D06-30F5-4DB4-BDE8-432AA7CD32D8}"/>
              </a:ext>
            </a:extLst>
          </p:cNvPr>
          <p:cNvSpPr>
            <a:spLocks noGrp="1"/>
          </p:cNvSpPr>
          <p:nvPr>
            <p:ph type="title"/>
          </p:nvPr>
        </p:nvSpPr>
        <p:spPr/>
        <p:txBody>
          <a:bodyPr/>
          <a:lstStyle/>
          <a:p>
            <a:pPr algn="ctr"/>
            <a:r>
              <a:rPr lang="en-US" sz="2800" b="1" dirty="0">
                <a:solidFill>
                  <a:srgbClr val="FF0066"/>
                </a:solidFill>
                <a:highlight>
                  <a:srgbClr val="C0C0C0"/>
                </a:highlight>
                <a:latin typeface="+mn-lt"/>
              </a:rPr>
              <a:t>Enhanced Diagnostic Pathway </a:t>
            </a:r>
            <a:br>
              <a:rPr lang="en-US" sz="2800" b="1" dirty="0">
                <a:solidFill>
                  <a:srgbClr val="FF0066"/>
                </a:solidFill>
                <a:highlight>
                  <a:srgbClr val="C0C0C0"/>
                </a:highlight>
                <a:latin typeface="+mn-lt"/>
              </a:rPr>
            </a:br>
            <a:endParaRPr lang="en-US" b="1"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3CB23DC5-85F0-46BF-B3C5-00F08A48A730}"/>
              </a:ext>
            </a:extLst>
          </p:cNvPr>
          <p:cNvSpPr>
            <a:spLocks noGrp="1"/>
          </p:cNvSpPr>
          <p:nvPr>
            <p:ph idx="1"/>
          </p:nvPr>
        </p:nvSpPr>
        <p:spPr/>
        <p:txBody>
          <a:bodyPr>
            <a:normAutofit/>
          </a:bodyPr>
          <a:lstStyle/>
          <a:p>
            <a:pPr algn="just">
              <a:lnSpc>
                <a:spcPct val="100000"/>
              </a:lnSpc>
            </a:pPr>
            <a:r>
              <a:rPr lang="en-US" sz="2400" b="0" i="0" u="none" strike="noStrike" baseline="0" dirty="0">
                <a:solidFill>
                  <a:srgbClr val="000000"/>
                </a:solidFill>
              </a:rPr>
              <a:t>When renin is suppressed but aldosterone levels are neither overtly high nor very low (</a:t>
            </a:r>
            <a:r>
              <a:rPr lang="en-US" sz="2400" b="0" i="0" u="none" strike="noStrike" baseline="0" dirty="0">
                <a:solidFill>
                  <a:srgbClr val="0000CC"/>
                </a:solidFill>
              </a:rPr>
              <a:t>5-15 ng/dL</a:t>
            </a:r>
            <a:r>
              <a:rPr lang="en-US" sz="2400" b="0" i="0" u="none" strike="noStrike" baseline="0" dirty="0">
                <a:solidFill>
                  <a:srgbClr val="000000"/>
                </a:solidFill>
              </a:rPr>
              <a:t>), we suggest considering these values as a “</a:t>
            </a:r>
            <a:r>
              <a:rPr lang="en-US" sz="2400" b="1" i="0" u="none" strike="noStrike" baseline="0" dirty="0">
                <a:solidFill>
                  <a:srgbClr val="FF0000"/>
                </a:solidFill>
              </a:rPr>
              <a:t>positive screen</a:t>
            </a:r>
            <a:r>
              <a:rPr lang="en-US" sz="2400" b="0" i="0" u="none" strike="noStrike" baseline="0" dirty="0">
                <a:solidFill>
                  <a:srgbClr val="000000"/>
                </a:solidFill>
              </a:rPr>
              <a:t>” for primary aldosteronism .</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 These patients are likely to either have overt primary aldosteronism or a clinically relevant phenotype of renin-independent aldosterone production (i.e. </a:t>
            </a:r>
            <a:r>
              <a:rPr lang="en-US" sz="2400" b="0" i="0" u="none" strike="noStrike" baseline="0" dirty="0">
                <a:solidFill>
                  <a:srgbClr val="FF0000"/>
                </a:solidFill>
              </a:rPr>
              <a:t>mild primary aldosteronism</a:t>
            </a:r>
            <a:r>
              <a:rPr lang="en-US" sz="2400" b="0" i="0" u="none" strike="noStrike" baseline="0" dirty="0">
                <a:solidFill>
                  <a:srgbClr val="000000"/>
                </a:solidFill>
              </a:rPr>
              <a:t>) that is likely to respond to mineralocorticoid receptor antagonists with a substantial reduction in blood pressure. </a:t>
            </a:r>
            <a:endParaRPr lang="en-US" sz="3600" dirty="0"/>
          </a:p>
        </p:txBody>
      </p:sp>
    </p:spTree>
    <p:extLst>
      <p:ext uri="{BB962C8B-B14F-4D97-AF65-F5344CB8AC3E}">
        <p14:creationId xmlns:p14="http://schemas.microsoft.com/office/powerpoint/2010/main" val="1323641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F9358-BB4E-4BB6-934A-72682F44D467}"/>
              </a:ext>
            </a:extLst>
          </p:cNvPr>
          <p:cNvSpPr>
            <a:spLocks noGrp="1"/>
          </p:cNvSpPr>
          <p:nvPr>
            <p:ph idx="1"/>
          </p:nvPr>
        </p:nvSpPr>
        <p:spPr>
          <a:xfrm>
            <a:off x="641131" y="767255"/>
            <a:ext cx="10972799" cy="5409708"/>
          </a:xfrm>
        </p:spPr>
        <p:txBody>
          <a:bodyPr>
            <a:normAutofit/>
          </a:bodyPr>
          <a:lstStyle/>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If access to specialists and advanced healthcare resources is not available, </a:t>
            </a:r>
            <a:r>
              <a:rPr lang="en-US" sz="2400" b="0" i="0" u="none" strike="noStrike" baseline="0" dirty="0">
                <a:solidFill>
                  <a:srgbClr val="FF0000"/>
                </a:solidFill>
              </a:rPr>
              <a:t>empiric mineralocorticoid receptor antagonist </a:t>
            </a:r>
            <a:r>
              <a:rPr lang="en-US" sz="2400" b="0" i="0" u="none" strike="noStrike" baseline="0" dirty="0">
                <a:solidFill>
                  <a:srgbClr val="000000"/>
                </a:solidFill>
              </a:rPr>
              <a:t>therapy should be recommended for these patients unless they have an estimated </a:t>
            </a:r>
            <a:r>
              <a:rPr lang="en-US" sz="2400" b="0" i="0" u="none" strike="noStrike" baseline="0" dirty="0">
                <a:solidFill>
                  <a:srgbClr val="0000CC"/>
                </a:solidFill>
              </a:rPr>
              <a:t>glomerular filtration rate &lt; 30 mL/min/1.73m2 and/or hyperkalemia</a:t>
            </a:r>
            <a:r>
              <a:rPr lang="en-US" sz="2400" b="0" i="0" u="none" strike="noStrike" baseline="0" dirty="0">
                <a:solidFill>
                  <a:srgbClr val="000000"/>
                </a:solidFill>
              </a:rPr>
              <a:t>. </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When resources permit, we advise referral to specialists who can conduct one of several recommended formal aldosterone suppression tests to confirm or exclude overt primary aldosteronism .</a:t>
            </a:r>
            <a:endParaRPr lang="en-US" sz="2400" dirty="0"/>
          </a:p>
        </p:txBody>
      </p:sp>
    </p:spTree>
    <p:extLst>
      <p:ext uri="{BB962C8B-B14F-4D97-AF65-F5344CB8AC3E}">
        <p14:creationId xmlns:p14="http://schemas.microsoft.com/office/powerpoint/2010/main" val="1810022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A796-14A6-449D-9A52-B4DF805151CC}"/>
              </a:ext>
            </a:extLst>
          </p:cNvPr>
          <p:cNvSpPr>
            <a:spLocks noGrp="1"/>
          </p:cNvSpPr>
          <p:nvPr>
            <p:ph type="title"/>
          </p:nvPr>
        </p:nvSpPr>
        <p:spPr/>
        <p:txBody>
          <a:bodyPr/>
          <a:lstStyle/>
          <a:p>
            <a:pPr algn="ctr"/>
            <a:r>
              <a:rPr lang="en-US" sz="2800" b="1" dirty="0">
                <a:solidFill>
                  <a:srgbClr val="FF0066"/>
                </a:solidFill>
                <a:highlight>
                  <a:srgbClr val="C0C0C0"/>
                </a:highlight>
                <a:latin typeface="+mn-lt"/>
              </a:rPr>
              <a:t>Confirmed Primary Aldosteronism </a:t>
            </a:r>
            <a:br>
              <a:rPr lang="en-US" sz="2800" b="1" dirty="0">
                <a:solidFill>
                  <a:srgbClr val="FF0066"/>
                </a:solidFill>
                <a:highlight>
                  <a:srgbClr val="C0C0C0"/>
                </a:highlight>
                <a:latin typeface="+mn-lt"/>
              </a:rPr>
            </a:br>
            <a:endParaRPr lang="en-US" b="1"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57209B43-10D9-43F3-86A4-CC2835A69FCB}"/>
              </a:ext>
            </a:extLst>
          </p:cNvPr>
          <p:cNvSpPr>
            <a:spLocks noGrp="1"/>
          </p:cNvSpPr>
          <p:nvPr>
            <p:ph idx="1"/>
          </p:nvPr>
        </p:nvSpPr>
        <p:spPr>
          <a:xfrm>
            <a:off x="838200" y="1514475"/>
            <a:ext cx="10515600" cy="4662488"/>
          </a:xfrm>
        </p:spPr>
        <p:txBody>
          <a:bodyPr>
            <a:normAutofit/>
          </a:bodyPr>
          <a:lstStyle/>
          <a:p>
            <a:pPr algn="just">
              <a:lnSpc>
                <a:spcPct val="100000"/>
              </a:lnSpc>
            </a:pPr>
            <a:r>
              <a:rPr lang="en-US" sz="2400" b="0" i="0" u="none" strike="noStrike" baseline="0" dirty="0">
                <a:solidFill>
                  <a:srgbClr val="000000"/>
                </a:solidFill>
              </a:rPr>
              <a:t>When primary aldosteronism is </a:t>
            </a:r>
            <a:r>
              <a:rPr lang="en-US" sz="2400" b="0" i="0" u="none" strike="noStrike" baseline="0" dirty="0">
                <a:solidFill>
                  <a:srgbClr val="0000CC"/>
                </a:solidFill>
              </a:rPr>
              <a:t>confirmed</a:t>
            </a:r>
            <a:r>
              <a:rPr lang="en-US" sz="2400" b="0" i="0" u="none" strike="noStrike" baseline="0" dirty="0">
                <a:solidFill>
                  <a:srgbClr val="000000"/>
                </a:solidFill>
              </a:rPr>
              <a:t>, it is recommended to refer to an experienced specialist to:</a:t>
            </a:r>
          </a:p>
          <a:p>
            <a:pPr marL="0" indent="0" algn="just">
              <a:lnSpc>
                <a:spcPct val="100000"/>
              </a:lnSpc>
              <a:buNone/>
            </a:pPr>
            <a:endParaRPr lang="en-US" sz="2400" b="0" i="0" u="none" strike="noStrike" baseline="0" dirty="0">
              <a:solidFill>
                <a:srgbClr val="000000"/>
              </a:solidFill>
            </a:endParaRPr>
          </a:p>
          <a:p>
            <a:pPr algn="just">
              <a:lnSpc>
                <a:spcPct val="100000"/>
              </a:lnSpc>
              <a:buFont typeface="Wingdings" panose="05000000000000000000" pitchFamily="2" charset="2"/>
              <a:buChar char="ü"/>
            </a:pPr>
            <a:r>
              <a:rPr lang="en-US" sz="2400" b="0" i="0" u="none" strike="noStrike" baseline="0" dirty="0">
                <a:solidFill>
                  <a:srgbClr val="000000"/>
                </a:solidFill>
              </a:rPr>
              <a:t> guide localization tests (cross-sectional imaging and adrenal venous sampling)</a:t>
            </a:r>
          </a:p>
          <a:p>
            <a:pPr algn="just">
              <a:lnSpc>
                <a:spcPct val="100000"/>
              </a:lnSpc>
              <a:buFont typeface="Wingdings" panose="05000000000000000000" pitchFamily="2" charset="2"/>
              <a:buChar char="ü"/>
            </a:pPr>
            <a:r>
              <a:rPr lang="en-US" sz="2400" b="0" i="0" u="none" strike="noStrike" baseline="0" dirty="0">
                <a:solidFill>
                  <a:srgbClr val="000000"/>
                </a:solidFill>
              </a:rPr>
              <a:t> and candidacy for curative unilateral adrenalectomy </a:t>
            </a:r>
          </a:p>
          <a:p>
            <a:pPr algn="just">
              <a:lnSpc>
                <a:spcPct val="100000"/>
              </a:lnSpc>
              <a:buFont typeface="Wingdings" panose="05000000000000000000" pitchFamily="2" charset="2"/>
              <a:buChar char="ü"/>
            </a:pPr>
            <a:r>
              <a:rPr lang="en-US" sz="2400" b="0" i="0" u="none" strike="noStrike" baseline="0" dirty="0">
                <a:solidFill>
                  <a:srgbClr val="000000"/>
                </a:solidFill>
              </a:rPr>
              <a:t>or medical therapy with mineralocorticoid receptor antagonists </a:t>
            </a:r>
          </a:p>
          <a:p>
            <a:pPr algn="just">
              <a:lnSpc>
                <a:spcPct val="100000"/>
              </a:lnSpc>
              <a:buFont typeface="Wingdings" panose="05000000000000000000" pitchFamily="2" charset="2"/>
              <a:buChar char="ü"/>
            </a:pPr>
            <a:r>
              <a:rPr lang="en-US" sz="2400" b="0" i="0" u="none" strike="noStrike" baseline="0" dirty="0">
                <a:solidFill>
                  <a:srgbClr val="000000"/>
                </a:solidFill>
              </a:rPr>
              <a:t>and dietary sodium restriction</a:t>
            </a:r>
            <a:endParaRPr lang="fa-IR" sz="2400" dirty="0">
              <a:solidFill>
                <a:srgbClr val="000000"/>
              </a:solidFill>
            </a:endParaRPr>
          </a:p>
          <a:p>
            <a:pPr algn="just">
              <a:lnSpc>
                <a:spcPct val="100000"/>
              </a:lnSpc>
            </a:pPr>
            <a:endParaRPr lang="en-US" sz="3600" dirty="0"/>
          </a:p>
        </p:txBody>
      </p:sp>
    </p:spTree>
    <p:extLst>
      <p:ext uri="{BB962C8B-B14F-4D97-AF65-F5344CB8AC3E}">
        <p14:creationId xmlns:p14="http://schemas.microsoft.com/office/powerpoint/2010/main" val="1323810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FE032-E9F7-4CBA-99BF-6391624B0B70}"/>
              </a:ext>
            </a:extLst>
          </p:cNvPr>
          <p:cNvSpPr>
            <a:spLocks noGrp="1"/>
          </p:cNvSpPr>
          <p:nvPr>
            <p:ph idx="1"/>
          </p:nvPr>
        </p:nvSpPr>
        <p:spPr/>
        <p:txBody>
          <a:bodyPr/>
          <a:lstStyle/>
          <a:p>
            <a:pPr algn="just">
              <a:lnSpc>
                <a:spcPct val="100000"/>
              </a:lnSpc>
            </a:pPr>
            <a:r>
              <a:rPr lang="en-US" sz="2400" b="0" i="0" u="none" strike="noStrike" baseline="0" dirty="0">
                <a:solidFill>
                  <a:srgbClr val="000000"/>
                </a:solidFill>
              </a:rPr>
              <a:t> When access to specialists or adrenal venous sampling is unavailable, </a:t>
            </a:r>
            <a:r>
              <a:rPr lang="en-US" sz="2400" b="0" i="0" u="none" strike="noStrike" baseline="0" dirty="0">
                <a:solidFill>
                  <a:srgbClr val="FF0000"/>
                </a:solidFill>
              </a:rPr>
              <a:t>empiric mineralocorticoid receptor antagonist </a:t>
            </a:r>
            <a:r>
              <a:rPr lang="en-US" sz="2400" b="0" i="0" u="none" strike="noStrike" baseline="0" dirty="0">
                <a:solidFill>
                  <a:srgbClr val="000000"/>
                </a:solidFill>
              </a:rPr>
              <a:t>therapy (and advice to restrict dietary sodium intake) should be recommended to control and normalize blood pressure, maintain circulating potassium in the normal range, and normalize renin.</a:t>
            </a:r>
          </a:p>
          <a:p>
            <a:endParaRPr lang="en-US" dirty="0"/>
          </a:p>
        </p:txBody>
      </p:sp>
    </p:spTree>
    <p:extLst>
      <p:ext uri="{BB962C8B-B14F-4D97-AF65-F5344CB8AC3E}">
        <p14:creationId xmlns:p14="http://schemas.microsoft.com/office/powerpoint/2010/main" val="2813890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1B99-C15F-4A9E-89CB-BB45EF68E4DD}"/>
              </a:ext>
            </a:extLst>
          </p:cNvPr>
          <p:cNvSpPr>
            <a:spLocks noGrp="1"/>
          </p:cNvSpPr>
          <p:nvPr>
            <p:ph type="title"/>
          </p:nvPr>
        </p:nvSpPr>
        <p:spPr/>
        <p:txBody>
          <a:bodyPr/>
          <a:lstStyle/>
          <a:p>
            <a:pPr algn="ctr"/>
            <a:r>
              <a:rPr lang="en-US" sz="2800" b="1" dirty="0">
                <a:solidFill>
                  <a:srgbClr val="FF0066"/>
                </a:solidFill>
                <a:highlight>
                  <a:srgbClr val="C0C0C0"/>
                </a:highlight>
                <a:latin typeface="+mn-lt"/>
              </a:rPr>
              <a:t>Exclusion of Primary Aldosteronism </a:t>
            </a:r>
            <a:br>
              <a:rPr lang="en-US" sz="2800" b="1" dirty="0">
                <a:solidFill>
                  <a:srgbClr val="FF0066"/>
                </a:solidFill>
                <a:highlight>
                  <a:srgbClr val="C0C0C0"/>
                </a:highlight>
                <a:latin typeface="+mn-lt"/>
              </a:rPr>
            </a:br>
            <a:endParaRPr lang="en-US" b="1"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D33BA1BF-399E-4828-807B-BE37F10435AA}"/>
              </a:ext>
            </a:extLst>
          </p:cNvPr>
          <p:cNvSpPr>
            <a:spLocks noGrp="1"/>
          </p:cNvSpPr>
          <p:nvPr>
            <p:ph idx="1"/>
          </p:nvPr>
        </p:nvSpPr>
        <p:spPr>
          <a:xfrm>
            <a:off x="620109" y="1323975"/>
            <a:ext cx="10515601" cy="4981575"/>
          </a:xfrm>
        </p:spPr>
        <p:txBody>
          <a:bodyPr>
            <a:normAutofit/>
          </a:bodyPr>
          <a:lstStyle/>
          <a:p>
            <a:pPr algn="just">
              <a:lnSpc>
                <a:spcPct val="100000"/>
              </a:lnSpc>
            </a:pPr>
            <a:endParaRPr lang="en-US" sz="2400" b="0" i="0" u="none" strike="noStrike" baseline="0" dirty="0">
              <a:solidFill>
                <a:srgbClr val="000000"/>
              </a:solidFill>
            </a:endParaRP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Even after excluding primary aldosteronism, we strongly suggest addition of </a:t>
            </a:r>
            <a:r>
              <a:rPr lang="en-US" sz="2400" b="0" i="0" u="none" strike="noStrike" baseline="0" dirty="0">
                <a:solidFill>
                  <a:srgbClr val="FF0000"/>
                </a:solidFill>
              </a:rPr>
              <a:t>mineralocorticoid receptor antagonist </a:t>
            </a:r>
            <a:r>
              <a:rPr lang="en-US" sz="2400" b="0" i="0" u="none" strike="noStrike" baseline="0" dirty="0">
                <a:solidFill>
                  <a:srgbClr val="000000"/>
                </a:solidFill>
              </a:rPr>
              <a:t>therapy for patients with suppressed renin, particularly if they have uncontrolled blood pressure or resistant hypertension.</a:t>
            </a:r>
          </a:p>
          <a:p>
            <a:pPr marL="0" indent="0" algn="just">
              <a:lnSpc>
                <a:spcPct val="100000"/>
              </a:lnSpc>
              <a:buNone/>
            </a:pPr>
            <a:endParaRPr lang="fa-IR" sz="2400" dirty="0">
              <a:solidFill>
                <a:srgbClr val="000000"/>
              </a:solidFill>
            </a:endParaRPr>
          </a:p>
          <a:p>
            <a:pPr algn="just">
              <a:lnSpc>
                <a:spcPct val="100000"/>
              </a:lnSpc>
            </a:pPr>
            <a:r>
              <a:rPr lang="en-US" sz="2400" b="0" i="0" u="none" strike="noStrike" baseline="0" dirty="0">
                <a:solidFill>
                  <a:srgbClr val="000000"/>
                </a:solidFill>
              </a:rPr>
              <a:t> In this regard, for all patients with suppressed renin, our clinical approach concludes that </a:t>
            </a:r>
            <a:r>
              <a:rPr lang="en-US" sz="2400" b="0" i="0" u="none" strike="noStrike" baseline="0" dirty="0">
                <a:solidFill>
                  <a:srgbClr val="FF0000"/>
                </a:solidFill>
              </a:rPr>
              <a:t>mineralocorticoid receptor antagonists </a:t>
            </a:r>
            <a:r>
              <a:rPr lang="en-US" sz="2400" b="0" i="0" u="none" strike="noStrike" baseline="0" dirty="0">
                <a:solidFill>
                  <a:srgbClr val="000000"/>
                </a:solidFill>
              </a:rPr>
              <a:t>should be prescribed .</a:t>
            </a:r>
          </a:p>
          <a:p>
            <a:pPr algn="just">
              <a:lnSpc>
                <a:spcPct val="100000"/>
              </a:lnSpc>
            </a:pPr>
            <a:endParaRPr lang="en-US" sz="2400" b="0" i="0" u="none" strike="noStrike" baseline="0" dirty="0">
              <a:solidFill>
                <a:srgbClr val="000000"/>
              </a:solidFill>
            </a:endParaRPr>
          </a:p>
        </p:txBody>
      </p:sp>
    </p:spTree>
    <p:extLst>
      <p:ext uri="{BB962C8B-B14F-4D97-AF65-F5344CB8AC3E}">
        <p14:creationId xmlns:p14="http://schemas.microsoft.com/office/powerpoint/2010/main" val="61144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9BC-AAE1-4E39-B0B2-CE4F57EF0C5D}"/>
              </a:ext>
            </a:extLst>
          </p:cNvPr>
          <p:cNvSpPr>
            <a:spLocks noGrp="1"/>
          </p:cNvSpPr>
          <p:nvPr>
            <p:ph type="title"/>
          </p:nvPr>
        </p:nvSpPr>
        <p:spPr/>
        <p:txBody>
          <a:bodyPr/>
          <a:lstStyle/>
          <a:p>
            <a:pPr algn="ctr"/>
            <a:r>
              <a:rPr lang="en-US" sz="2800" b="1" i="1" dirty="0">
                <a:solidFill>
                  <a:srgbClr val="FF0066"/>
                </a:solidFill>
                <a:highlight>
                  <a:srgbClr val="C0C0C0"/>
                </a:highlight>
                <a:latin typeface="+mn-lt"/>
              </a:rPr>
              <a:t>Case Presentation Continued</a:t>
            </a:r>
            <a:endParaRPr lang="en-US"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A340E11C-C682-4163-A45E-CE1A68A281CB}"/>
              </a:ext>
            </a:extLst>
          </p:cNvPr>
          <p:cNvSpPr>
            <a:spLocks noGrp="1"/>
          </p:cNvSpPr>
          <p:nvPr>
            <p:ph idx="1"/>
          </p:nvPr>
        </p:nvSpPr>
        <p:spPr>
          <a:xfrm>
            <a:off x="600075" y="1504950"/>
            <a:ext cx="10515600" cy="4872038"/>
          </a:xfrm>
        </p:spPr>
        <p:txBody>
          <a:bodyPr>
            <a:normAutofit/>
          </a:bodyPr>
          <a:lstStyle/>
          <a:p>
            <a:pPr algn="just">
              <a:lnSpc>
                <a:spcPct val="100000"/>
              </a:lnSpc>
            </a:pPr>
            <a:r>
              <a:rPr lang="en-US" sz="2400" b="0" i="0" u="none" strike="noStrike" baseline="0" dirty="0">
                <a:solidFill>
                  <a:srgbClr val="000000"/>
                </a:solidFill>
              </a:rPr>
              <a:t>The patient was screened for primary aldosteronism for the first time at the age of 58 years, and taking lisinopril, nifedipine, and carvedilol, his plasma renin activity was measured to be &lt;0.6 ng/mL/h and his plasma aldosterone concentration was 5.2 ng/dL (ARR greater than 9).</a:t>
            </a: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 The screening results were interpreted as “</a:t>
            </a:r>
            <a:r>
              <a:rPr lang="en-US" sz="2400" b="0" i="0" u="none" strike="noStrike" baseline="0" dirty="0">
                <a:solidFill>
                  <a:srgbClr val="FF0000"/>
                </a:solidFill>
              </a:rPr>
              <a:t>negative</a:t>
            </a:r>
            <a:r>
              <a:rPr lang="en-US" sz="2400" b="0" i="0" u="none" strike="noStrike" baseline="0" dirty="0">
                <a:solidFill>
                  <a:srgbClr val="000000"/>
                </a:solidFill>
              </a:rPr>
              <a:t>” because the aldosterone and ARR values were considered to be “too low” for primary aldosteronism. </a:t>
            </a:r>
            <a:endParaRPr lang="fa-IR" sz="2400" b="0" i="0" u="none" strike="noStrike" baseline="0" dirty="0">
              <a:solidFill>
                <a:srgbClr val="000000"/>
              </a:solidFill>
            </a:endParaRPr>
          </a:p>
        </p:txBody>
      </p:sp>
    </p:spTree>
    <p:extLst>
      <p:ext uri="{BB962C8B-B14F-4D97-AF65-F5344CB8AC3E}">
        <p14:creationId xmlns:p14="http://schemas.microsoft.com/office/powerpoint/2010/main" val="1037991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C1CE6-850A-46C0-9C7C-8C162E06512E}"/>
              </a:ext>
            </a:extLst>
          </p:cNvPr>
          <p:cNvSpPr>
            <a:spLocks noGrp="1"/>
          </p:cNvSpPr>
          <p:nvPr>
            <p:ph idx="1"/>
          </p:nvPr>
        </p:nvSpPr>
        <p:spPr>
          <a:xfrm>
            <a:off x="838200" y="952500"/>
            <a:ext cx="10515600" cy="5224463"/>
          </a:xfrm>
        </p:spPr>
        <p:txBody>
          <a:bodyPr/>
          <a:lstStyle/>
          <a:p>
            <a:pPr algn="just">
              <a:lnSpc>
                <a:spcPct val="100000"/>
              </a:lnSpc>
            </a:pPr>
            <a:r>
              <a:rPr lang="en-US" sz="2400" b="0" i="0" u="none" strike="noStrike" baseline="0" dirty="0">
                <a:solidFill>
                  <a:srgbClr val="000000"/>
                </a:solidFill>
              </a:rPr>
              <a:t>Three months later, after another emergency room visit for hypokalemic myopathy, a serum potassium of 2.9 </a:t>
            </a:r>
            <a:r>
              <a:rPr lang="en-US" sz="2400" b="0" i="0" u="none" strike="noStrike" baseline="0" dirty="0" err="1">
                <a:solidFill>
                  <a:srgbClr val="000000"/>
                </a:solidFill>
              </a:rPr>
              <a:t>mEq</a:t>
            </a:r>
            <a:r>
              <a:rPr lang="en-US" sz="2400" b="0" i="0" u="none" strike="noStrike" baseline="0" dirty="0">
                <a:solidFill>
                  <a:srgbClr val="000000"/>
                </a:solidFill>
              </a:rPr>
              <a:t>/L, and a blood pressure of 188/98 mmHg, he was referred to endocrinology. </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Repeat testing, while seated in the endocrinology clinic showed a plasma renin activity of </a:t>
            </a:r>
            <a:r>
              <a:rPr lang="en-US" sz="2400" b="0" i="0" u="none" strike="noStrike" baseline="0" dirty="0">
                <a:solidFill>
                  <a:srgbClr val="FF0000"/>
                </a:solidFill>
              </a:rPr>
              <a:t>&lt;0.6 ng/mL/h </a:t>
            </a:r>
            <a:r>
              <a:rPr lang="en-US" sz="2400" b="0" i="0" u="none" strike="noStrike" baseline="0" dirty="0">
                <a:solidFill>
                  <a:srgbClr val="000000"/>
                </a:solidFill>
              </a:rPr>
              <a:t>and a plasma aldosterone concentration of </a:t>
            </a:r>
            <a:r>
              <a:rPr lang="en-US" sz="2400" b="0" i="0" u="none" strike="noStrike" baseline="0" dirty="0">
                <a:solidFill>
                  <a:srgbClr val="FF0000"/>
                </a:solidFill>
              </a:rPr>
              <a:t>9.5 ng/dL</a:t>
            </a:r>
            <a:r>
              <a:rPr lang="en-US" sz="2400" b="0" i="0" u="none" strike="noStrike" baseline="0" dirty="0">
                <a:solidFill>
                  <a:srgbClr val="000000"/>
                </a:solidFill>
              </a:rPr>
              <a:t>. </a:t>
            </a:r>
            <a:endParaRPr lang="fa-IR" sz="2400" b="0" i="0" u="none" strike="noStrike" baseline="0" dirty="0">
              <a:solidFill>
                <a:srgbClr val="000000"/>
              </a:solidFill>
            </a:endParaRPr>
          </a:p>
          <a:p>
            <a:endParaRPr lang="fa-IR" sz="2400" b="0" i="0" u="none" strike="noStrike" baseline="0" dirty="0">
              <a:solidFill>
                <a:srgbClr val="000000"/>
              </a:solidFill>
            </a:endParaRPr>
          </a:p>
          <a:p>
            <a:pPr>
              <a:lnSpc>
                <a:spcPct val="100000"/>
              </a:lnSpc>
            </a:pPr>
            <a:r>
              <a:rPr lang="en-US" sz="2400" b="0" i="0" u="none" strike="noStrike" baseline="0" dirty="0">
                <a:solidFill>
                  <a:srgbClr val="000000"/>
                </a:solidFill>
              </a:rPr>
              <a:t>These testing results were considered to represent a “</a:t>
            </a:r>
            <a:r>
              <a:rPr lang="en-US" sz="2400" b="0" i="0" u="none" strike="noStrike" baseline="0" dirty="0">
                <a:solidFill>
                  <a:srgbClr val="FF0000"/>
                </a:solidFill>
              </a:rPr>
              <a:t>positive screen</a:t>
            </a:r>
            <a:r>
              <a:rPr lang="en-US" sz="2400" b="0" i="0" u="none" strike="noStrike" baseline="0" dirty="0">
                <a:solidFill>
                  <a:srgbClr val="000000"/>
                </a:solidFill>
              </a:rPr>
              <a:t>” .</a:t>
            </a:r>
          </a:p>
          <a:p>
            <a:pPr>
              <a:lnSpc>
                <a:spcPct val="100000"/>
              </a:lnSpc>
            </a:pPr>
            <a:r>
              <a:rPr lang="en-US" sz="2400" b="0" i="0" u="none" strike="noStrike" baseline="0" dirty="0">
                <a:solidFill>
                  <a:srgbClr val="000000"/>
                </a:solidFill>
              </a:rPr>
              <a:t>A 1mg dexamethasone suppression test and plasma </a:t>
            </a:r>
            <a:r>
              <a:rPr lang="en-US" sz="2400" b="0" i="0" u="none" strike="noStrike" baseline="0" dirty="0" err="1">
                <a:solidFill>
                  <a:srgbClr val="000000"/>
                </a:solidFill>
              </a:rPr>
              <a:t>metanephrines</a:t>
            </a:r>
            <a:r>
              <a:rPr lang="en-US" sz="2400" b="0" i="0" u="none" strike="noStrike" baseline="0" dirty="0">
                <a:solidFill>
                  <a:srgbClr val="000000"/>
                </a:solidFill>
              </a:rPr>
              <a:t> were normal. </a:t>
            </a:r>
          </a:p>
          <a:p>
            <a:pPr>
              <a:lnSpc>
                <a:spcPct val="100000"/>
              </a:lnSpc>
            </a:pPr>
            <a:endParaRPr lang="fa-IR" sz="2400" b="1" i="1"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endParaRPr lang="en-US" dirty="0"/>
          </a:p>
        </p:txBody>
      </p:sp>
    </p:spTree>
    <p:extLst>
      <p:ext uri="{BB962C8B-B14F-4D97-AF65-F5344CB8AC3E}">
        <p14:creationId xmlns:p14="http://schemas.microsoft.com/office/powerpoint/2010/main" val="2967508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B835-4D07-4A6E-815E-1BD96A6305CC}"/>
              </a:ext>
            </a:extLst>
          </p:cNvPr>
          <p:cNvSpPr>
            <a:spLocks noGrp="1"/>
          </p:cNvSpPr>
          <p:nvPr>
            <p:ph type="title"/>
          </p:nvPr>
        </p:nvSpPr>
        <p:spPr>
          <a:xfrm>
            <a:off x="838200" y="365125"/>
            <a:ext cx="10515600" cy="873125"/>
          </a:xfrm>
        </p:spPr>
        <p:txBody>
          <a:bodyPr/>
          <a:lstStyle/>
          <a:p>
            <a:pPr algn="ctr"/>
            <a:r>
              <a:rPr lang="en-US" sz="2800" b="1" i="1" dirty="0">
                <a:solidFill>
                  <a:srgbClr val="FF0066"/>
                </a:solidFill>
                <a:highlight>
                  <a:srgbClr val="C0C0C0"/>
                </a:highlight>
                <a:latin typeface="Arial" panose="020B0604020202020204" pitchFamily="34" charset="0"/>
              </a:rPr>
              <a:t>Case Presentation Conclusion: </a:t>
            </a:r>
            <a:endParaRPr lang="en-US"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F2D4AF8E-978F-4CD9-9C0B-C82D5205091E}"/>
              </a:ext>
            </a:extLst>
          </p:cNvPr>
          <p:cNvSpPr>
            <a:spLocks noGrp="1"/>
          </p:cNvSpPr>
          <p:nvPr>
            <p:ph idx="1"/>
          </p:nvPr>
        </p:nvSpPr>
        <p:spPr>
          <a:xfrm>
            <a:off x="838200" y="1571625"/>
            <a:ext cx="10515600" cy="4605338"/>
          </a:xfrm>
        </p:spPr>
        <p:txBody>
          <a:bodyPr>
            <a:normAutofit/>
          </a:bodyPr>
          <a:lstStyle/>
          <a:p>
            <a:pPr algn="just">
              <a:lnSpc>
                <a:spcPct val="100000"/>
              </a:lnSpc>
            </a:pPr>
            <a:r>
              <a:rPr lang="en-US" sz="2400" b="0" i="0" u="none" strike="noStrike" baseline="0" dirty="0">
                <a:solidFill>
                  <a:srgbClr val="000000"/>
                </a:solidFill>
              </a:rPr>
              <a:t>Based on the clinical history of chronic hypertension and hypokalemia, and the biochemical testing suggesting a “</a:t>
            </a:r>
            <a:r>
              <a:rPr lang="en-US" sz="2400" b="0" i="0" u="none" strike="noStrike" baseline="0" dirty="0">
                <a:solidFill>
                  <a:srgbClr val="FF0000"/>
                </a:solidFill>
              </a:rPr>
              <a:t>positive screen</a:t>
            </a:r>
            <a:r>
              <a:rPr lang="en-US" sz="2400" b="0" i="0" u="none" strike="noStrike" baseline="0" dirty="0">
                <a:solidFill>
                  <a:srgbClr val="000000"/>
                </a:solidFill>
              </a:rPr>
              <a:t>,” the patient was evaluated using the “</a:t>
            </a:r>
            <a:r>
              <a:rPr lang="en-US" sz="2400" b="0" i="1" u="none" strike="noStrike" baseline="0" dirty="0">
                <a:solidFill>
                  <a:srgbClr val="000000"/>
                </a:solidFill>
              </a:rPr>
              <a:t>Enhanced Diagnostic Pathway</a:t>
            </a:r>
            <a:r>
              <a:rPr lang="en-US" sz="2400" b="0" i="0" u="none" strike="noStrike" baseline="0" dirty="0">
                <a:solidFill>
                  <a:srgbClr val="000000"/>
                </a:solidFill>
              </a:rPr>
              <a:t>” .</a:t>
            </a:r>
            <a:endParaRPr lang="fa-IR" sz="2400" b="0" i="0" u="none" strike="noStrike" baseline="0" dirty="0">
              <a:solidFill>
                <a:srgbClr val="000000"/>
              </a:solidFill>
            </a:endParaRPr>
          </a:p>
          <a:p>
            <a:pPr algn="just">
              <a:lnSpc>
                <a:spcPct val="100000"/>
              </a:lnSpc>
            </a:pP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 An oral sodium suppression test was conducted and showed a 24-hour aldosterone excretion rate of </a:t>
            </a:r>
            <a:r>
              <a:rPr lang="en-US" sz="2400" b="0" i="0" u="none" strike="noStrike" baseline="0" dirty="0">
                <a:solidFill>
                  <a:srgbClr val="0000CC"/>
                </a:solidFill>
              </a:rPr>
              <a:t>15 mcg </a:t>
            </a:r>
            <a:r>
              <a:rPr lang="en-US" sz="2400" b="0" i="0" u="none" strike="noStrike" baseline="0" dirty="0">
                <a:solidFill>
                  <a:srgbClr val="000000"/>
                </a:solidFill>
              </a:rPr>
              <a:t>with a concurrent 24-hour urinary sodium excretion of </a:t>
            </a:r>
            <a:r>
              <a:rPr lang="en-US" sz="2400" b="0" i="0" u="none" strike="noStrike" baseline="0" dirty="0">
                <a:solidFill>
                  <a:srgbClr val="0000CC"/>
                </a:solidFill>
              </a:rPr>
              <a:t>276 </a:t>
            </a:r>
            <a:r>
              <a:rPr lang="en-US" sz="2400" b="0" i="0" u="none" strike="noStrike" baseline="0" dirty="0" err="1">
                <a:solidFill>
                  <a:srgbClr val="0000CC"/>
                </a:solidFill>
              </a:rPr>
              <a:t>mEq</a:t>
            </a:r>
            <a:r>
              <a:rPr lang="en-US" sz="2400" b="0" i="0" u="none" strike="noStrike" baseline="0" dirty="0">
                <a:solidFill>
                  <a:srgbClr val="0000CC"/>
                </a:solidFill>
              </a:rPr>
              <a:t> </a:t>
            </a:r>
            <a:r>
              <a:rPr lang="en-US" sz="2400" b="0" i="0" u="none" strike="noStrike" baseline="0" dirty="0">
                <a:solidFill>
                  <a:srgbClr val="000000"/>
                </a:solidFill>
              </a:rPr>
              <a:t>(an aldosterone excretion rate of &gt; 12 mcg/24h on a high sodium balance is the conventional threshold to confirm primary aldosteronism). </a:t>
            </a:r>
            <a:endParaRPr lang="fa-IR" sz="2400" b="0" i="0" u="none" strike="noStrike" baseline="0" dirty="0">
              <a:solidFill>
                <a:srgbClr val="000000"/>
              </a:solidFill>
            </a:endParaRPr>
          </a:p>
          <a:p>
            <a:pPr algn="just">
              <a:lnSpc>
                <a:spcPct val="100000"/>
              </a:lnSpc>
            </a:pPr>
            <a:endParaRPr lang="fa-IR" sz="2400" dirty="0">
              <a:solidFill>
                <a:srgbClr val="000000"/>
              </a:solidFill>
            </a:endParaRPr>
          </a:p>
        </p:txBody>
      </p:sp>
    </p:spTree>
    <p:extLst>
      <p:ext uri="{BB962C8B-B14F-4D97-AF65-F5344CB8AC3E}">
        <p14:creationId xmlns:p14="http://schemas.microsoft.com/office/powerpoint/2010/main" val="410313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289B-0E08-4A15-80EA-4FB1BBA09687}"/>
              </a:ext>
            </a:extLst>
          </p:cNvPr>
          <p:cNvSpPr>
            <a:spLocks noGrp="1"/>
          </p:cNvSpPr>
          <p:nvPr>
            <p:ph type="title"/>
          </p:nvPr>
        </p:nvSpPr>
        <p:spPr>
          <a:xfrm>
            <a:off x="838200" y="365126"/>
            <a:ext cx="10515600" cy="806450"/>
          </a:xfrm>
        </p:spPr>
        <p:txBody>
          <a:bodyPr>
            <a:normAutofit/>
          </a:bodyPr>
          <a:lstStyle/>
          <a:p>
            <a:pPr algn="ctr"/>
            <a:r>
              <a:rPr lang="en-US" sz="2800" b="1" i="0" u="none" strike="noStrike" baseline="0" dirty="0">
                <a:solidFill>
                  <a:srgbClr val="FF0066"/>
                </a:solidFill>
                <a:highlight>
                  <a:srgbClr val="C0C0C0"/>
                </a:highlight>
                <a:latin typeface="Arial" panose="020B0604020202020204" pitchFamily="34" charset="0"/>
              </a:rPr>
              <a:t>Introduction</a:t>
            </a:r>
            <a:endParaRPr lang="en-US" sz="2800" dirty="0">
              <a:solidFill>
                <a:srgbClr val="FF0066"/>
              </a:solidFill>
              <a:highlight>
                <a:srgbClr val="C0C0C0"/>
              </a:highlight>
            </a:endParaRPr>
          </a:p>
        </p:txBody>
      </p:sp>
      <p:sp>
        <p:nvSpPr>
          <p:cNvPr id="3" name="Content Placeholder 2">
            <a:extLst>
              <a:ext uri="{FF2B5EF4-FFF2-40B4-BE49-F238E27FC236}">
                <a16:creationId xmlns:a16="http://schemas.microsoft.com/office/drawing/2014/main" id="{53F52D18-1F8A-49DB-A686-FC6E89ECD0D8}"/>
              </a:ext>
            </a:extLst>
          </p:cNvPr>
          <p:cNvSpPr>
            <a:spLocks noGrp="1"/>
          </p:cNvSpPr>
          <p:nvPr>
            <p:ph idx="1"/>
          </p:nvPr>
        </p:nvSpPr>
        <p:spPr>
          <a:xfrm>
            <a:off x="1019175" y="1076325"/>
            <a:ext cx="10226894" cy="5100638"/>
          </a:xfrm>
        </p:spPr>
        <p:txBody>
          <a:bodyPr/>
          <a:lstStyle/>
          <a:p>
            <a:pPr marL="0" indent="0">
              <a:buNone/>
            </a:pPr>
            <a:r>
              <a:rPr lang="en-US" sz="1800" b="1" i="0" u="none" strike="noStrike" baseline="0" dirty="0">
                <a:solidFill>
                  <a:srgbClr val="000000"/>
                </a:solidFill>
                <a:latin typeface="Arial" panose="020B0604020202020204" pitchFamily="34" charset="0"/>
              </a:rPr>
              <a:t> </a:t>
            </a:r>
            <a:endParaRPr lang="en-US" sz="2400" b="0" i="0" u="none" strike="noStrike" baseline="0" dirty="0">
              <a:solidFill>
                <a:srgbClr val="000000"/>
              </a:solidFill>
            </a:endParaRPr>
          </a:p>
          <a:p>
            <a:pPr algn="just">
              <a:lnSpc>
                <a:spcPct val="100000"/>
              </a:lnSpc>
            </a:pPr>
            <a:r>
              <a:rPr lang="en-US" sz="2400" b="0" i="0" u="none" strike="noStrike" baseline="0" dirty="0">
                <a:solidFill>
                  <a:srgbClr val="000000"/>
                </a:solidFill>
              </a:rPr>
              <a:t>Recently ,improvement of screening diagnostics and dynamic confirmatory tests showed that primary aldosteronism is not rare at all. Rather, it could be detected in </a:t>
            </a:r>
            <a:r>
              <a:rPr lang="en-US" sz="2400" b="0" i="0" u="none" strike="noStrike" baseline="0" dirty="0">
                <a:solidFill>
                  <a:srgbClr val="0000CC"/>
                </a:solidFill>
              </a:rPr>
              <a:t>5-10%</a:t>
            </a:r>
            <a:r>
              <a:rPr lang="en-US" sz="2400" b="0" i="0" u="none" strike="noStrike" baseline="0" dirty="0">
                <a:solidFill>
                  <a:srgbClr val="000000"/>
                </a:solidFill>
              </a:rPr>
              <a:t> of hypertensive adults.</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Current  estimates suggest that up to </a:t>
            </a:r>
            <a:r>
              <a:rPr lang="en-US" sz="2400" b="0" i="0" u="none" strike="noStrike" baseline="0" dirty="0">
                <a:solidFill>
                  <a:srgbClr val="0000CC"/>
                </a:solidFill>
              </a:rPr>
              <a:t>30%</a:t>
            </a:r>
            <a:r>
              <a:rPr lang="en-US" sz="2400" b="0" i="0" u="none" strike="noStrike" baseline="0" dirty="0">
                <a:solidFill>
                  <a:srgbClr val="000000"/>
                </a:solidFill>
              </a:rPr>
              <a:t> of hypertensive adults have an overt form of primary aldosteronism. </a:t>
            </a:r>
          </a:p>
          <a:p>
            <a:pPr algn="just">
              <a:lnSpc>
                <a:spcPct val="100000"/>
              </a:lnSpc>
            </a:pPr>
            <a:endParaRPr lang="en-US" sz="2400" b="0" i="0" u="none" strike="noStrike" baseline="0" dirty="0">
              <a:solidFill>
                <a:srgbClr val="000000"/>
              </a:solidFill>
            </a:endParaRPr>
          </a:p>
          <a:p>
            <a:pPr algn="just">
              <a:lnSpc>
                <a:spcPct val="100000"/>
              </a:lnSpc>
            </a:pPr>
            <a:endParaRPr lang="en-US" sz="2400" dirty="0">
              <a:solidFill>
                <a:srgbClr val="000000"/>
              </a:solidFill>
            </a:endParaRPr>
          </a:p>
          <a:p>
            <a:pPr marL="0" indent="0" algn="just">
              <a:lnSpc>
                <a:spcPct val="100000"/>
              </a:lnSpc>
              <a:buNone/>
            </a:pPr>
            <a:r>
              <a:rPr lang="en-US" sz="2400" b="0" i="0" u="none" strike="noStrike" baseline="0" dirty="0">
                <a:solidFill>
                  <a:srgbClr val="000000"/>
                </a:solidFill>
              </a:rPr>
              <a:t> </a:t>
            </a:r>
            <a:endParaRPr lang="en-US" sz="3600" dirty="0"/>
          </a:p>
        </p:txBody>
      </p:sp>
    </p:spTree>
    <p:extLst>
      <p:ext uri="{BB962C8B-B14F-4D97-AF65-F5344CB8AC3E}">
        <p14:creationId xmlns:p14="http://schemas.microsoft.com/office/powerpoint/2010/main" val="2650416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B2E90-04D6-404D-8AF5-31195B49735D}"/>
              </a:ext>
            </a:extLst>
          </p:cNvPr>
          <p:cNvSpPr>
            <a:spLocks noGrp="1"/>
          </p:cNvSpPr>
          <p:nvPr>
            <p:ph idx="1"/>
          </p:nvPr>
        </p:nvSpPr>
        <p:spPr>
          <a:xfrm>
            <a:off x="838200" y="723900"/>
            <a:ext cx="10515600" cy="5453063"/>
          </a:xfrm>
        </p:spPr>
        <p:txBody>
          <a:bodyPr/>
          <a:lstStyle/>
          <a:p>
            <a:pPr algn="just">
              <a:lnSpc>
                <a:spcPct val="100000"/>
              </a:lnSpc>
            </a:pPr>
            <a:r>
              <a:rPr lang="en-US" sz="2400" b="0" i="0" u="none" strike="noStrike" baseline="0" dirty="0">
                <a:solidFill>
                  <a:srgbClr val="000000"/>
                </a:solidFill>
              </a:rPr>
              <a:t>Considering the </a:t>
            </a:r>
            <a:r>
              <a:rPr lang="en-US" sz="2400" b="0" i="0" u="none" strike="noStrike" baseline="0" dirty="0">
                <a:solidFill>
                  <a:srgbClr val="FF0000"/>
                </a:solidFill>
              </a:rPr>
              <a:t>failure to suppress aldosterone production </a:t>
            </a:r>
            <a:r>
              <a:rPr lang="en-US" sz="2400" b="0" i="0" u="none" strike="noStrike" baseline="0" dirty="0">
                <a:solidFill>
                  <a:srgbClr val="000000"/>
                </a:solidFill>
              </a:rPr>
              <a:t>in the face of volume and sodium loading, the patient was diagnosed with primary aldosteronism. Abdominal computed tomography revealed </a:t>
            </a:r>
            <a:r>
              <a:rPr lang="en-US" sz="2400" b="0" i="0" u="none" strike="noStrike" baseline="0" dirty="0">
                <a:solidFill>
                  <a:srgbClr val="FF0000"/>
                </a:solidFill>
              </a:rPr>
              <a:t>bilateral adrenal thickening </a:t>
            </a:r>
            <a:r>
              <a:rPr lang="en-US" sz="2400" b="0" i="0" u="none" strike="noStrike" baseline="0" dirty="0">
                <a:solidFill>
                  <a:srgbClr val="000000"/>
                </a:solidFill>
              </a:rPr>
              <a:t>without a clear adenoma. </a:t>
            </a:r>
          </a:p>
          <a:p>
            <a:pPr algn="just">
              <a:lnSpc>
                <a:spcPct val="100000"/>
              </a:lnSpc>
            </a:pP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He was advised to undergo adrenal venous sampling to evaluate his candidacy for a potential curative adrenalectomy.</a:t>
            </a:r>
          </a:p>
          <a:p>
            <a:pPr algn="just">
              <a:lnSpc>
                <a:spcPct val="100000"/>
              </a:lnSpc>
            </a:pPr>
            <a:r>
              <a:rPr lang="en-US" sz="2400" b="0" i="0" u="none" strike="noStrike" baseline="0" dirty="0">
                <a:solidFill>
                  <a:srgbClr val="000000"/>
                </a:solidFill>
              </a:rPr>
              <a:t> However, the patient declined adrenal venous sampling on the basis of multiple reasons, including: a fear of procedures and surgery, a general distrust of the medical system.</a:t>
            </a:r>
            <a:endParaRPr lang="en-US" dirty="0"/>
          </a:p>
        </p:txBody>
      </p:sp>
    </p:spTree>
    <p:extLst>
      <p:ext uri="{BB962C8B-B14F-4D97-AF65-F5344CB8AC3E}">
        <p14:creationId xmlns:p14="http://schemas.microsoft.com/office/powerpoint/2010/main" val="3113368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AF10CC-2FC0-40E2-AE74-D5FE54766939}"/>
              </a:ext>
            </a:extLst>
          </p:cNvPr>
          <p:cNvSpPr>
            <a:spLocks noGrp="1"/>
          </p:cNvSpPr>
          <p:nvPr>
            <p:ph idx="1"/>
          </p:nvPr>
        </p:nvSpPr>
        <p:spPr>
          <a:xfrm>
            <a:off x="504825" y="447675"/>
            <a:ext cx="11087100" cy="5810250"/>
          </a:xfrm>
        </p:spPr>
        <p:txBody>
          <a:bodyPr>
            <a:normAutofit/>
          </a:bodyPr>
          <a:lstStyle/>
          <a:p>
            <a:pPr algn="just"/>
            <a:endParaRPr lang="en-US" sz="2400" b="0" i="0" u="none" strike="noStrike" baseline="0" dirty="0">
              <a:solidFill>
                <a:srgbClr val="000000"/>
              </a:solidFill>
            </a:endParaRPr>
          </a:p>
          <a:p>
            <a:pPr algn="just"/>
            <a:endParaRPr lang="en-US" sz="2400" dirty="0">
              <a:solidFill>
                <a:srgbClr val="000000"/>
              </a:solidFill>
            </a:endParaRPr>
          </a:p>
          <a:p>
            <a:pPr algn="just"/>
            <a:r>
              <a:rPr lang="en-US" sz="2400" b="0" i="0" u="none" strike="noStrike" baseline="0" dirty="0">
                <a:solidFill>
                  <a:srgbClr val="000000"/>
                </a:solidFill>
              </a:rPr>
              <a:t>He emphasized his preference to try medical therapy first. Therefore, he was counseled to restrict dietary sodium intake and prescribed spironolactone.</a:t>
            </a:r>
            <a:endParaRPr lang="fa-IR" sz="2400" b="0" i="0" u="none" strike="noStrike" baseline="0" dirty="0">
              <a:solidFill>
                <a:srgbClr val="000000"/>
              </a:solidFill>
            </a:endParaRPr>
          </a:p>
          <a:p>
            <a:pPr algn="just"/>
            <a:endParaRPr lang="fa-IR" sz="2400" dirty="0">
              <a:solidFill>
                <a:srgbClr val="000000"/>
              </a:solidFill>
            </a:endParaRPr>
          </a:p>
          <a:p>
            <a:pPr algn="just"/>
            <a:r>
              <a:rPr lang="en-US" sz="2400" b="0" i="0" u="none" strike="noStrike" baseline="0" dirty="0">
                <a:solidFill>
                  <a:srgbClr val="000000"/>
                </a:solidFill>
              </a:rPr>
              <a:t> One year later, while on </a:t>
            </a:r>
            <a:r>
              <a:rPr lang="en-US" sz="2400" b="0" i="0" u="none" strike="noStrike" baseline="0" dirty="0">
                <a:solidFill>
                  <a:srgbClr val="FF0000"/>
                </a:solidFill>
              </a:rPr>
              <a:t>spironolactone 75mg daily</a:t>
            </a:r>
            <a:r>
              <a:rPr lang="en-US" sz="2400" b="0" i="0" u="none" strike="noStrike" baseline="0" dirty="0">
                <a:solidFill>
                  <a:srgbClr val="000000"/>
                </a:solidFill>
              </a:rPr>
              <a:t>, </a:t>
            </a:r>
            <a:r>
              <a:rPr lang="en-US" sz="2400" b="0" i="0" u="none" strike="noStrike" baseline="0" dirty="0">
                <a:solidFill>
                  <a:srgbClr val="FF0000"/>
                </a:solidFill>
              </a:rPr>
              <a:t>nifedipine 60mg </a:t>
            </a:r>
            <a:r>
              <a:rPr lang="en-US" sz="2400" b="0" i="0" u="none" strike="noStrike" baseline="0" dirty="0">
                <a:solidFill>
                  <a:srgbClr val="000000"/>
                </a:solidFill>
              </a:rPr>
              <a:t>daily, and </a:t>
            </a:r>
            <a:r>
              <a:rPr lang="en-US" sz="2400" b="0" i="0" u="none" strike="noStrike" baseline="0" dirty="0">
                <a:solidFill>
                  <a:srgbClr val="FF0000"/>
                </a:solidFill>
              </a:rPr>
              <a:t>carvedilol 25mg </a:t>
            </a:r>
            <a:r>
              <a:rPr lang="en-US" sz="2400" b="0" i="0" u="none" strike="noStrike" baseline="0" dirty="0">
                <a:solidFill>
                  <a:srgbClr val="000000"/>
                </a:solidFill>
              </a:rPr>
              <a:t>daily, his blood pressure was 122-130/66-80 mmHg, his serum potassium was normal without supplemental potassium intake, and his plasma renin activity had increased to 1.3 ng/mL/h. </a:t>
            </a:r>
            <a:endParaRPr lang="fa-IR" sz="2400" b="0" i="0" u="none" strike="noStrike" baseline="0" dirty="0">
              <a:solidFill>
                <a:srgbClr val="000000"/>
              </a:solidFill>
            </a:endParaRPr>
          </a:p>
          <a:p>
            <a:pPr algn="just"/>
            <a:endParaRPr lang="fa-IR" sz="2400" b="0" i="0" u="none" strike="noStrike" baseline="0" dirty="0">
              <a:solidFill>
                <a:srgbClr val="000000"/>
              </a:solidFill>
            </a:endParaRPr>
          </a:p>
        </p:txBody>
      </p:sp>
    </p:spTree>
    <p:extLst>
      <p:ext uri="{BB962C8B-B14F-4D97-AF65-F5344CB8AC3E}">
        <p14:creationId xmlns:p14="http://schemas.microsoft.com/office/powerpoint/2010/main" val="1806136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25BE-44EF-40AB-8116-3210353F0152}"/>
              </a:ext>
            </a:extLst>
          </p:cNvPr>
          <p:cNvSpPr>
            <a:spLocks noGrp="1"/>
          </p:cNvSpPr>
          <p:nvPr>
            <p:ph type="title"/>
          </p:nvPr>
        </p:nvSpPr>
        <p:spPr>
          <a:xfrm>
            <a:off x="838200" y="200025"/>
            <a:ext cx="10296525" cy="1123950"/>
          </a:xfrm>
        </p:spPr>
        <p:txBody>
          <a:bodyPr>
            <a:normAutofit fontScale="90000"/>
          </a:bodyPr>
          <a:lstStyle/>
          <a:p>
            <a:pPr algn="ctr"/>
            <a:r>
              <a:rPr lang="en-US" sz="3600" b="1" dirty="0">
                <a:solidFill>
                  <a:srgbClr val="FF0066"/>
                </a:solidFill>
                <a:highlight>
                  <a:srgbClr val="C0C0C0"/>
                </a:highlight>
                <a:latin typeface="+mn-lt"/>
              </a:rPr>
              <a:t>Conclusions</a:t>
            </a:r>
            <a:r>
              <a:rPr lang="en-US" sz="2800" b="1" dirty="0">
                <a:solidFill>
                  <a:srgbClr val="FF0066"/>
                </a:solidFill>
                <a:highlight>
                  <a:srgbClr val="C0C0C0"/>
                </a:highlight>
                <a:latin typeface="+mn-lt"/>
              </a:rPr>
              <a:t> </a:t>
            </a:r>
            <a:br>
              <a:rPr lang="en-US" sz="2800" b="1" dirty="0">
                <a:solidFill>
                  <a:srgbClr val="FF0066"/>
                </a:solidFill>
                <a:highlight>
                  <a:srgbClr val="C0C0C0"/>
                </a:highlight>
                <a:latin typeface="+mn-lt"/>
              </a:rPr>
            </a:br>
            <a:endParaRPr lang="en-US" b="1" dirty="0">
              <a:solidFill>
                <a:srgbClr val="FF0066"/>
              </a:solidFill>
              <a:highlight>
                <a:srgbClr val="C0C0C0"/>
              </a:highlight>
              <a:latin typeface="+mn-lt"/>
            </a:endParaRPr>
          </a:p>
        </p:txBody>
      </p:sp>
      <p:sp>
        <p:nvSpPr>
          <p:cNvPr id="3" name="Content Placeholder 2">
            <a:extLst>
              <a:ext uri="{FF2B5EF4-FFF2-40B4-BE49-F238E27FC236}">
                <a16:creationId xmlns:a16="http://schemas.microsoft.com/office/drawing/2014/main" id="{919BE1C8-64C3-42F4-B99A-F89C2E84926B}"/>
              </a:ext>
            </a:extLst>
          </p:cNvPr>
          <p:cNvSpPr>
            <a:spLocks noGrp="1"/>
          </p:cNvSpPr>
          <p:nvPr>
            <p:ph idx="1"/>
          </p:nvPr>
        </p:nvSpPr>
        <p:spPr>
          <a:xfrm>
            <a:off x="838200" y="1485899"/>
            <a:ext cx="10515600" cy="4691063"/>
          </a:xfrm>
        </p:spPr>
        <p:txBody>
          <a:bodyPr>
            <a:normAutofit/>
          </a:bodyPr>
          <a:lstStyle/>
          <a:p>
            <a:pPr algn="just">
              <a:lnSpc>
                <a:spcPct val="100000"/>
              </a:lnSpc>
            </a:pPr>
            <a:r>
              <a:rPr lang="en-US" sz="2400" b="0" i="0" u="none" strike="noStrike" baseline="0" dirty="0">
                <a:solidFill>
                  <a:srgbClr val="000000"/>
                </a:solidFill>
              </a:rPr>
              <a:t>The current state-of-the-science characterizes primary aldosteronism as a </a:t>
            </a:r>
            <a:r>
              <a:rPr lang="en-US" sz="2400" b="0" i="1" u="none" strike="noStrike" baseline="0" dirty="0">
                <a:solidFill>
                  <a:srgbClr val="FF0000"/>
                </a:solidFill>
              </a:rPr>
              <a:t>syndrome of renin-independent aldosterone production </a:t>
            </a:r>
            <a:r>
              <a:rPr lang="en-US" sz="2400" b="0" i="0" u="none" strike="noStrike" baseline="0" dirty="0">
                <a:solidFill>
                  <a:srgbClr val="000000"/>
                </a:solidFill>
              </a:rPr>
              <a:t>that is highly prevalent and contributes to the pathogenesis of hypertension and cardiovascular disease. </a:t>
            </a:r>
            <a:endParaRPr lang="fa-IR" sz="2400" b="0" i="0" u="none" strike="noStrike" baseline="0" dirty="0">
              <a:solidFill>
                <a:srgbClr val="000000"/>
              </a:solidFill>
            </a:endParaRPr>
          </a:p>
          <a:p>
            <a:pPr algn="just">
              <a:lnSpc>
                <a:spcPct val="100000"/>
              </a:lnSpc>
            </a:pPr>
            <a:endParaRPr lang="fa-IR" sz="2400" b="0" i="0" u="none" strike="noStrike" baseline="0" dirty="0">
              <a:solidFill>
                <a:srgbClr val="000000"/>
              </a:solidFill>
            </a:endParaRPr>
          </a:p>
          <a:p>
            <a:pPr algn="just">
              <a:lnSpc>
                <a:spcPct val="100000"/>
              </a:lnSpc>
            </a:pPr>
            <a:r>
              <a:rPr lang="en-US" sz="2400" b="0" i="0" u="none" strike="noStrike" baseline="0" dirty="0">
                <a:solidFill>
                  <a:srgbClr val="000000"/>
                </a:solidFill>
              </a:rPr>
              <a:t>The antiquated dogma that considered primary aldosteronism to be a “secondary” cause of hypertension should be retired; in its stead, primary aldosteronism should be regarded as common cause of </a:t>
            </a:r>
            <a:r>
              <a:rPr lang="en-US" sz="2400" b="0" i="0" u="none" strike="noStrike" baseline="0" dirty="0">
                <a:solidFill>
                  <a:srgbClr val="FF0000"/>
                </a:solidFill>
              </a:rPr>
              <a:t>primary hypertension</a:t>
            </a:r>
            <a:r>
              <a:rPr lang="en-US" sz="2400" b="0" i="0" u="none" strike="noStrike" baseline="0" dirty="0">
                <a:solidFill>
                  <a:srgbClr val="000000"/>
                </a:solidFill>
              </a:rPr>
              <a:t>, a major contributor to cardiovascular disease, and a condition that can manifest in a spectrum from mild to severe phenotypes. </a:t>
            </a:r>
            <a:endParaRPr lang="en-US" sz="3600" dirty="0"/>
          </a:p>
        </p:txBody>
      </p:sp>
    </p:spTree>
    <p:extLst>
      <p:ext uri="{BB962C8B-B14F-4D97-AF65-F5344CB8AC3E}">
        <p14:creationId xmlns:p14="http://schemas.microsoft.com/office/powerpoint/2010/main" val="1906499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A45D0-362C-4198-9C06-EBDC16DBC1DF}"/>
              </a:ext>
            </a:extLst>
          </p:cNvPr>
          <p:cNvSpPr>
            <a:spLocks noGrp="1"/>
          </p:cNvSpPr>
          <p:nvPr>
            <p:ph idx="1"/>
          </p:nvPr>
        </p:nvSpPr>
        <p:spPr>
          <a:xfrm>
            <a:off x="838200" y="676275"/>
            <a:ext cx="10706100" cy="5500688"/>
          </a:xfrm>
        </p:spPr>
        <p:txBody>
          <a:bodyPr>
            <a:normAutofit/>
          </a:bodyPr>
          <a:lstStyle/>
          <a:p>
            <a:pPr algn="just">
              <a:lnSpc>
                <a:spcPct val="100000"/>
              </a:lnSpc>
            </a:pPr>
            <a:endParaRPr lang="fa-IR" sz="2400" b="0" i="0" u="none" strike="noStrike" baseline="0" dirty="0">
              <a:solidFill>
                <a:srgbClr val="000000"/>
              </a:solidFill>
            </a:endParaRPr>
          </a:p>
          <a:p>
            <a:pPr algn="just">
              <a:lnSpc>
                <a:spcPct val="100000"/>
              </a:lnSpc>
            </a:pPr>
            <a:endParaRPr lang="fa-IR" sz="2400" dirty="0">
              <a:solidFill>
                <a:srgbClr val="000000"/>
              </a:solidFill>
            </a:endParaRPr>
          </a:p>
          <a:p>
            <a:pPr algn="just">
              <a:lnSpc>
                <a:spcPct val="100000"/>
              </a:lnSpc>
            </a:pPr>
            <a:r>
              <a:rPr lang="en-US" sz="2400" b="0" i="0" u="none" strike="noStrike" baseline="0" dirty="0">
                <a:solidFill>
                  <a:srgbClr val="000000"/>
                </a:solidFill>
              </a:rPr>
              <a:t>Therefore, we suggest a simplified pathophysiology-based diagnostic algorithm that can be used by generalists, as well as specialists, to increase the rate of screening , to  facilitate the doing of targeted treatments and to mitigate the adverse outcome of primary aldosteronism.</a:t>
            </a:r>
          </a:p>
          <a:p>
            <a:pPr algn="just">
              <a:lnSpc>
                <a:spcPct val="100000"/>
              </a:lnSpc>
            </a:pPr>
            <a:endParaRPr lang="en-US" sz="2400" dirty="0"/>
          </a:p>
        </p:txBody>
      </p:sp>
    </p:spTree>
    <p:extLst>
      <p:ext uri="{BB962C8B-B14F-4D97-AF65-F5344CB8AC3E}">
        <p14:creationId xmlns:p14="http://schemas.microsoft.com/office/powerpoint/2010/main" val="4238629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B6F3-7F56-4272-8582-BD636F55591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355A424-505F-43E2-811C-CFFF16592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73" y="1"/>
            <a:ext cx="12044856" cy="6768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9432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D8C0-866E-4BA4-90A4-7EE7126CD3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8F3137-BBAD-46F6-9AAB-DA4CCF5A5E83}"/>
              </a:ext>
            </a:extLst>
          </p:cNvPr>
          <p:cNvPicPr>
            <a:picLocks noGrp="1" noChangeAspect="1"/>
          </p:cNvPicPr>
          <p:nvPr>
            <p:ph idx="1"/>
          </p:nvPr>
        </p:nvPicPr>
        <p:blipFill>
          <a:blip r:embed="rId2"/>
          <a:stretch>
            <a:fillRect/>
          </a:stretch>
        </p:blipFill>
        <p:spPr>
          <a:xfrm>
            <a:off x="1" y="31531"/>
            <a:ext cx="11934824" cy="6826469"/>
          </a:xfrm>
        </p:spPr>
      </p:pic>
    </p:spTree>
    <p:extLst>
      <p:ext uri="{BB962C8B-B14F-4D97-AF65-F5344CB8AC3E}">
        <p14:creationId xmlns:p14="http://schemas.microsoft.com/office/powerpoint/2010/main" val="1807215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EBA8D5-72A1-43C8-AB12-E7E84B031CD7}"/>
              </a:ext>
            </a:extLst>
          </p:cNvPr>
          <p:cNvSpPr>
            <a:spLocks noGrp="1"/>
          </p:cNvSpPr>
          <p:nvPr>
            <p:ph idx="1"/>
          </p:nvPr>
        </p:nvSpPr>
        <p:spPr/>
        <p:txBody>
          <a:bodyPr/>
          <a:lstStyle/>
          <a:p>
            <a:pPr>
              <a:buFont typeface="Wingdings" panose="05000000000000000000" pitchFamily="2" charset="2"/>
              <a:buChar char="ü"/>
            </a:pPr>
            <a:br>
              <a:rPr lang="en-US" sz="1800" b="0" i="0" dirty="0">
                <a:solidFill>
                  <a:srgbClr val="ADD8E6"/>
                </a:solidFill>
                <a:effectLst/>
                <a:latin typeface="ArialMT"/>
              </a:rPr>
            </a:br>
            <a:r>
              <a:rPr lang="en-US" sz="2400" b="0" i="0" dirty="0">
                <a:solidFill>
                  <a:srgbClr val="000000"/>
                </a:solidFill>
                <a:effectLst/>
              </a:rPr>
              <a:t>The most recommended and widely used dynamic confirmatory tests include :</a:t>
            </a:r>
          </a:p>
          <a:p>
            <a:pPr>
              <a:buFont typeface="Wingdings" panose="05000000000000000000" pitchFamily="2" charset="2"/>
              <a:buChar char="ü"/>
            </a:pPr>
            <a:r>
              <a:rPr lang="en-US" sz="2400" b="0" i="0" dirty="0">
                <a:solidFill>
                  <a:srgbClr val="000000"/>
                </a:solidFill>
                <a:effectLst/>
              </a:rPr>
              <a:t> oral sodium suppression test</a:t>
            </a:r>
          </a:p>
          <a:p>
            <a:pPr>
              <a:buFont typeface="Wingdings" panose="05000000000000000000" pitchFamily="2" charset="2"/>
              <a:buChar char="ü"/>
            </a:pPr>
            <a:r>
              <a:rPr lang="en-US" sz="2400" b="0" i="0" dirty="0">
                <a:solidFill>
                  <a:srgbClr val="000000"/>
                </a:solidFill>
                <a:effectLst/>
              </a:rPr>
              <a:t>seated intravenous saline suppression test</a:t>
            </a:r>
          </a:p>
          <a:p>
            <a:pPr>
              <a:buFont typeface="Wingdings" panose="05000000000000000000" pitchFamily="2" charset="2"/>
              <a:buChar char="ü"/>
            </a:pPr>
            <a:r>
              <a:rPr lang="en-US" sz="2400" b="0" i="0" dirty="0">
                <a:solidFill>
                  <a:srgbClr val="000000"/>
                </a:solidFill>
                <a:effectLst/>
              </a:rPr>
              <a:t>fludrocortisone suppression test</a:t>
            </a:r>
            <a:endParaRPr lang="en-US" sz="2400" dirty="0">
              <a:solidFill>
                <a:srgbClr val="000000"/>
              </a:solidFill>
            </a:endParaRPr>
          </a:p>
          <a:p>
            <a:pPr>
              <a:buFont typeface="Wingdings" panose="05000000000000000000" pitchFamily="2" charset="2"/>
              <a:buChar char="ü"/>
            </a:pPr>
            <a:r>
              <a:rPr lang="en-US" sz="2400" b="0" i="0" dirty="0">
                <a:solidFill>
                  <a:srgbClr val="000000"/>
                </a:solidFill>
                <a:effectLst/>
              </a:rPr>
              <a:t>captopril challenge test</a:t>
            </a:r>
            <a:r>
              <a:rPr lang="en-US" sz="3600" dirty="0"/>
              <a:t> </a:t>
            </a:r>
            <a:br>
              <a:rPr lang="en-US" sz="3600" dirty="0"/>
            </a:br>
            <a:endParaRPr lang="en-US" dirty="0"/>
          </a:p>
        </p:txBody>
      </p:sp>
    </p:spTree>
    <p:extLst>
      <p:ext uri="{BB962C8B-B14F-4D97-AF65-F5344CB8AC3E}">
        <p14:creationId xmlns:p14="http://schemas.microsoft.com/office/powerpoint/2010/main" val="2202847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D5A0-C08C-4798-97BD-22497446E4EA}"/>
              </a:ext>
            </a:extLst>
          </p:cNvPr>
          <p:cNvSpPr>
            <a:spLocks noGrp="1"/>
          </p:cNvSpPr>
          <p:nvPr>
            <p:ph type="title"/>
          </p:nvPr>
        </p:nvSpPr>
        <p:spPr>
          <a:xfrm>
            <a:off x="838200" y="365126"/>
            <a:ext cx="10515600" cy="822544"/>
          </a:xfrm>
        </p:spPr>
        <p:txBody>
          <a:bodyPr>
            <a:normAutofit/>
          </a:bodyPr>
          <a:lstStyle/>
          <a:p>
            <a:pPr algn="ctr"/>
            <a:r>
              <a:rPr lang="en-US" sz="3600" b="1" i="0" u="none" strike="noStrike" baseline="0" dirty="0">
                <a:solidFill>
                  <a:srgbClr val="FF0000"/>
                </a:solidFill>
                <a:latin typeface="Frutiger-Light"/>
              </a:rPr>
              <a:t>Saline infusion test</a:t>
            </a:r>
            <a:endParaRPr lang="en-US" sz="7200" b="1" dirty="0">
              <a:solidFill>
                <a:srgbClr val="FF0000"/>
              </a:solidFill>
            </a:endParaRPr>
          </a:p>
        </p:txBody>
      </p:sp>
      <p:pic>
        <p:nvPicPr>
          <p:cNvPr id="5" name="Content Placeholder 4">
            <a:extLst>
              <a:ext uri="{FF2B5EF4-FFF2-40B4-BE49-F238E27FC236}">
                <a16:creationId xmlns:a16="http://schemas.microsoft.com/office/drawing/2014/main" id="{1924D466-2447-4118-8A97-88A18CD80391}"/>
              </a:ext>
            </a:extLst>
          </p:cNvPr>
          <p:cNvPicPr>
            <a:picLocks noGrp="1" noChangeAspect="1"/>
          </p:cNvPicPr>
          <p:nvPr>
            <p:ph idx="1"/>
          </p:nvPr>
        </p:nvPicPr>
        <p:blipFill>
          <a:blip r:embed="rId2"/>
          <a:stretch>
            <a:fillRect/>
          </a:stretch>
        </p:blipFill>
        <p:spPr>
          <a:xfrm>
            <a:off x="136634" y="1523999"/>
            <a:ext cx="12055366" cy="4677102"/>
          </a:xfrm>
        </p:spPr>
      </p:pic>
    </p:spTree>
    <p:extLst>
      <p:ext uri="{BB962C8B-B14F-4D97-AF65-F5344CB8AC3E}">
        <p14:creationId xmlns:p14="http://schemas.microsoft.com/office/powerpoint/2010/main" val="2395126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33E4-5369-4886-B121-A24DCE93B257}"/>
              </a:ext>
            </a:extLst>
          </p:cNvPr>
          <p:cNvSpPr>
            <a:spLocks noGrp="1"/>
          </p:cNvSpPr>
          <p:nvPr>
            <p:ph type="title"/>
          </p:nvPr>
        </p:nvSpPr>
        <p:spPr>
          <a:xfrm>
            <a:off x="838200" y="365125"/>
            <a:ext cx="10515600" cy="927647"/>
          </a:xfrm>
        </p:spPr>
        <p:txBody>
          <a:bodyPr>
            <a:normAutofit/>
          </a:bodyPr>
          <a:lstStyle/>
          <a:p>
            <a:pPr algn="ctr"/>
            <a:r>
              <a:rPr lang="en-US" sz="3600" b="1" i="0" u="none" strike="noStrike" baseline="0" dirty="0">
                <a:solidFill>
                  <a:srgbClr val="FF0000"/>
                </a:solidFill>
                <a:latin typeface="Frutiger-Light"/>
              </a:rPr>
              <a:t>Oral sodium loading test</a:t>
            </a:r>
            <a:endParaRPr lang="en-US" sz="3600" dirty="0"/>
          </a:p>
        </p:txBody>
      </p:sp>
      <p:pic>
        <p:nvPicPr>
          <p:cNvPr id="5" name="Content Placeholder 4">
            <a:extLst>
              <a:ext uri="{FF2B5EF4-FFF2-40B4-BE49-F238E27FC236}">
                <a16:creationId xmlns:a16="http://schemas.microsoft.com/office/drawing/2014/main" id="{B863D870-0E6E-404D-A717-D2E0890D2FB1}"/>
              </a:ext>
            </a:extLst>
          </p:cNvPr>
          <p:cNvPicPr>
            <a:picLocks noGrp="1" noChangeAspect="1"/>
          </p:cNvPicPr>
          <p:nvPr>
            <p:ph idx="1"/>
          </p:nvPr>
        </p:nvPicPr>
        <p:blipFill>
          <a:blip r:embed="rId2"/>
          <a:stretch>
            <a:fillRect/>
          </a:stretch>
        </p:blipFill>
        <p:spPr>
          <a:xfrm>
            <a:off x="367862" y="1166648"/>
            <a:ext cx="11435255" cy="5326227"/>
          </a:xfrm>
        </p:spPr>
      </p:pic>
    </p:spTree>
    <p:extLst>
      <p:ext uri="{BB962C8B-B14F-4D97-AF65-F5344CB8AC3E}">
        <p14:creationId xmlns:p14="http://schemas.microsoft.com/office/powerpoint/2010/main" val="758781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5E21-8B94-4113-858A-B34B0355FF3A}"/>
              </a:ext>
            </a:extLst>
          </p:cNvPr>
          <p:cNvSpPr>
            <a:spLocks noGrp="1"/>
          </p:cNvSpPr>
          <p:nvPr>
            <p:ph type="title"/>
          </p:nvPr>
        </p:nvSpPr>
        <p:spPr>
          <a:xfrm>
            <a:off x="838200" y="365126"/>
            <a:ext cx="10515600" cy="812034"/>
          </a:xfrm>
        </p:spPr>
        <p:txBody>
          <a:bodyPr>
            <a:normAutofit/>
          </a:bodyPr>
          <a:lstStyle/>
          <a:p>
            <a:pPr algn="ctr"/>
            <a:r>
              <a:rPr lang="en-US" sz="3200" b="1" i="0" u="none" strike="noStrike" baseline="0" dirty="0">
                <a:solidFill>
                  <a:srgbClr val="FF0000"/>
                </a:solidFill>
                <a:latin typeface="Frutiger-Light"/>
              </a:rPr>
              <a:t>Fludrocortisone suppression test</a:t>
            </a:r>
            <a:endParaRPr lang="en-US" sz="6600" b="1" dirty="0">
              <a:solidFill>
                <a:srgbClr val="FF0000"/>
              </a:solidFill>
            </a:endParaRPr>
          </a:p>
        </p:txBody>
      </p:sp>
      <p:pic>
        <p:nvPicPr>
          <p:cNvPr id="5" name="Content Placeholder 4">
            <a:extLst>
              <a:ext uri="{FF2B5EF4-FFF2-40B4-BE49-F238E27FC236}">
                <a16:creationId xmlns:a16="http://schemas.microsoft.com/office/drawing/2014/main" id="{95BF776D-79DF-47F5-A237-81535856FCA8}"/>
              </a:ext>
            </a:extLst>
          </p:cNvPr>
          <p:cNvPicPr>
            <a:picLocks noGrp="1" noChangeAspect="1"/>
          </p:cNvPicPr>
          <p:nvPr>
            <p:ph idx="1"/>
          </p:nvPr>
        </p:nvPicPr>
        <p:blipFill>
          <a:blip r:embed="rId2"/>
          <a:stretch>
            <a:fillRect/>
          </a:stretch>
        </p:blipFill>
        <p:spPr>
          <a:xfrm>
            <a:off x="336331" y="1103586"/>
            <a:ext cx="11393214" cy="5570483"/>
          </a:xfrm>
        </p:spPr>
      </p:pic>
    </p:spTree>
    <p:extLst>
      <p:ext uri="{BB962C8B-B14F-4D97-AF65-F5344CB8AC3E}">
        <p14:creationId xmlns:p14="http://schemas.microsoft.com/office/powerpoint/2010/main" val="24378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8E3D0-8DC7-43F6-AE90-D98601E07BB7}"/>
              </a:ext>
            </a:extLst>
          </p:cNvPr>
          <p:cNvSpPr>
            <a:spLocks noGrp="1"/>
          </p:cNvSpPr>
          <p:nvPr>
            <p:ph idx="1"/>
          </p:nvPr>
        </p:nvSpPr>
        <p:spPr>
          <a:xfrm>
            <a:off x="977462" y="752475"/>
            <a:ext cx="10310648" cy="5424488"/>
          </a:xfrm>
        </p:spPr>
        <p:txBody>
          <a:bodyPr>
            <a:normAutofit/>
          </a:bodyPr>
          <a:lstStyle/>
          <a:p>
            <a:pPr algn="just"/>
            <a:endParaRPr lang="en-US" sz="2400" b="0" i="0" u="none" strike="noStrike" baseline="0" dirty="0">
              <a:solidFill>
                <a:srgbClr val="000000"/>
              </a:solidFill>
            </a:endParaRPr>
          </a:p>
          <a:p>
            <a:pPr algn="just"/>
            <a:r>
              <a:rPr lang="en-US" sz="2400" b="0" i="0" u="none" strike="noStrike" baseline="0" dirty="0">
                <a:solidFill>
                  <a:srgbClr val="000000"/>
                </a:solidFill>
              </a:rPr>
              <a:t>Also, it has become evident that primary aldosteronism is better characterized as a syndrome of </a:t>
            </a:r>
            <a:r>
              <a:rPr lang="en-US" sz="2400" b="0" i="0" u="none" strike="noStrike" baseline="0" dirty="0">
                <a:solidFill>
                  <a:srgbClr val="0000CC"/>
                </a:solidFill>
              </a:rPr>
              <a:t>renin-independent aldosterone production </a:t>
            </a:r>
            <a:r>
              <a:rPr lang="en-US" sz="2400" b="0" i="0" u="none" strike="noStrike" baseline="0" dirty="0">
                <a:solidFill>
                  <a:srgbClr val="000000"/>
                </a:solidFill>
              </a:rPr>
              <a:t>that ranges in the blood pressure spectrum, from subclinical forms in adults with normal blood pressure to overt forms in resistant hypertension.</a:t>
            </a:r>
          </a:p>
          <a:p>
            <a:pPr algn="just"/>
            <a:endParaRPr lang="en-US" sz="2400" dirty="0">
              <a:solidFill>
                <a:srgbClr val="000000"/>
              </a:solidFill>
            </a:endParaRPr>
          </a:p>
          <a:p>
            <a:pPr algn="just"/>
            <a:r>
              <a:rPr lang="en-US" sz="2400" b="0" i="0" u="none" strike="noStrike" baseline="0" dirty="0">
                <a:solidFill>
                  <a:srgbClr val="000000"/>
                </a:solidFill>
              </a:rPr>
              <a:t>We review evidence indicating that primary aldosteronism is a prevalent syndrome that is mostly unrecognized, and present a pathophysiology-based approach to improve diagnosis and treatment. </a:t>
            </a:r>
            <a:endParaRPr lang="en-US" sz="3600" dirty="0"/>
          </a:p>
          <a:p>
            <a:pPr algn="just"/>
            <a:endParaRPr lang="en-US" sz="2400" b="0" i="0" u="none" strike="noStrike" baseline="0" dirty="0">
              <a:solidFill>
                <a:srgbClr val="000000"/>
              </a:solidFill>
            </a:endParaRPr>
          </a:p>
          <a:p>
            <a:pPr algn="just"/>
            <a:endParaRPr lang="en-US" sz="2400" dirty="0">
              <a:solidFill>
                <a:srgbClr val="000000"/>
              </a:solidFill>
            </a:endParaRPr>
          </a:p>
          <a:p>
            <a:pPr algn="just"/>
            <a:endParaRPr lang="en-US" sz="2400" b="0" i="0" u="none" strike="noStrike" baseline="0" dirty="0">
              <a:solidFill>
                <a:srgbClr val="000000"/>
              </a:solidFill>
            </a:endParaRPr>
          </a:p>
          <a:p>
            <a:pPr algn="just"/>
            <a:endParaRPr lang="en-US" sz="2400" b="0" i="0" u="none" strike="noStrike" baseline="0" dirty="0">
              <a:solidFill>
                <a:srgbClr val="000000"/>
              </a:solidFill>
            </a:endParaRPr>
          </a:p>
        </p:txBody>
      </p:sp>
    </p:spTree>
    <p:extLst>
      <p:ext uri="{BB962C8B-B14F-4D97-AF65-F5344CB8AC3E}">
        <p14:creationId xmlns:p14="http://schemas.microsoft.com/office/powerpoint/2010/main" val="2345721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16AB-9E23-4D3E-9179-9DCC10FECC43}"/>
              </a:ext>
            </a:extLst>
          </p:cNvPr>
          <p:cNvSpPr>
            <a:spLocks noGrp="1"/>
          </p:cNvSpPr>
          <p:nvPr>
            <p:ph type="title"/>
          </p:nvPr>
        </p:nvSpPr>
        <p:spPr>
          <a:xfrm>
            <a:off x="838200" y="365126"/>
            <a:ext cx="10515600" cy="875096"/>
          </a:xfrm>
        </p:spPr>
        <p:txBody>
          <a:bodyPr>
            <a:normAutofit/>
          </a:bodyPr>
          <a:lstStyle/>
          <a:p>
            <a:pPr algn="ctr"/>
            <a:r>
              <a:rPr lang="en-US" sz="3200" b="1" i="0" u="none" strike="noStrike" baseline="0" dirty="0">
                <a:solidFill>
                  <a:srgbClr val="FF0000"/>
                </a:solidFill>
                <a:latin typeface="Frutiger-Light"/>
              </a:rPr>
              <a:t>Captopril challenge test</a:t>
            </a:r>
            <a:endParaRPr lang="en-US" sz="6600" b="1" dirty="0">
              <a:solidFill>
                <a:srgbClr val="FF0000"/>
              </a:solidFill>
            </a:endParaRPr>
          </a:p>
        </p:txBody>
      </p:sp>
      <p:pic>
        <p:nvPicPr>
          <p:cNvPr id="5" name="Content Placeholder 4">
            <a:extLst>
              <a:ext uri="{FF2B5EF4-FFF2-40B4-BE49-F238E27FC236}">
                <a16:creationId xmlns:a16="http://schemas.microsoft.com/office/drawing/2014/main" id="{C3BB04EC-9169-4AD1-80CD-F86FFF4AE697}"/>
              </a:ext>
            </a:extLst>
          </p:cNvPr>
          <p:cNvPicPr>
            <a:picLocks noGrp="1" noChangeAspect="1"/>
          </p:cNvPicPr>
          <p:nvPr>
            <p:ph idx="1"/>
          </p:nvPr>
        </p:nvPicPr>
        <p:blipFill>
          <a:blip r:embed="rId2"/>
          <a:stretch>
            <a:fillRect/>
          </a:stretch>
        </p:blipFill>
        <p:spPr>
          <a:xfrm>
            <a:off x="325821" y="1660634"/>
            <a:ext cx="11298619" cy="3247697"/>
          </a:xfrm>
        </p:spPr>
      </p:pic>
    </p:spTree>
    <p:extLst>
      <p:ext uri="{BB962C8B-B14F-4D97-AF65-F5344CB8AC3E}">
        <p14:creationId xmlns:p14="http://schemas.microsoft.com/office/powerpoint/2010/main" val="3935949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6A11-FD02-4F3A-BB7F-909F9B9E51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294DFF-A5C4-42B7-8B48-4BF29C8C1994}"/>
              </a:ext>
            </a:extLst>
          </p:cNvPr>
          <p:cNvPicPr>
            <a:picLocks noGrp="1" noChangeAspect="1"/>
          </p:cNvPicPr>
          <p:nvPr>
            <p:ph idx="1"/>
          </p:nvPr>
        </p:nvPicPr>
        <p:blipFill>
          <a:blip r:embed="rId2"/>
          <a:stretch>
            <a:fillRect/>
          </a:stretch>
        </p:blipFill>
        <p:spPr>
          <a:xfrm>
            <a:off x="599091" y="557048"/>
            <a:ext cx="11004330" cy="6043449"/>
          </a:xfrm>
        </p:spPr>
      </p:pic>
    </p:spTree>
    <p:extLst>
      <p:ext uri="{BB962C8B-B14F-4D97-AF65-F5344CB8AC3E}">
        <p14:creationId xmlns:p14="http://schemas.microsoft.com/office/powerpoint/2010/main" val="448360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256E-BE04-4B2B-8CF5-5A36B26111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F4001D-1090-488E-A95E-0F602CBCC452}"/>
              </a:ext>
            </a:extLst>
          </p:cNvPr>
          <p:cNvPicPr>
            <a:picLocks noGrp="1" noChangeAspect="1"/>
          </p:cNvPicPr>
          <p:nvPr>
            <p:ph idx="1"/>
          </p:nvPr>
        </p:nvPicPr>
        <p:blipFill>
          <a:blip r:embed="rId2"/>
          <a:stretch>
            <a:fillRect/>
          </a:stretch>
        </p:blipFill>
        <p:spPr>
          <a:xfrm>
            <a:off x="2532993" y="283778"/>
            <a:ext cx="6432331" cy="6369269"/>
          </a:xfrm>
        </p:spPr>
      </p:pic>
    </p:spTree>
    <p:extLst>
      <p:ext uri="{BB962C8B-B14F-4D97-AF65-F5344CB8AC3E}">
        <p14:creationId xmlns:p14="http://schemas.microsoft.com/office/powerpoint/2010/main" val="920004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42527-1CA1-429A-85BC-73804D977126}"/>
              </a:ext>
            </a:extLst>
          </p:cNvPr>
          <p:cNvSpPr>
            <a:spLocks noGrp="1"/>
          </p:cNvSpPr>
          <p:nvPr>
            <p:ph idx="1"/>
          </p:nvPr>
        </p:nvSpPr>
        <p:spPr>
          <a:xfrm>
            <a:off x="600075" y="752475"/>
            <a:ext cx="11039475" cy="5424488"/>
          </a:xfrm>
        </p:spPr>
        <p:txBody>
          <a:bodyPr>
            <a:normAutofit/>
          </a:bodyPr>
          <a:lstStyle/>
          <a:p>
            <a:pPr algn="just">
              <a:lnSpc>
                <a:spcPct val="100000"/>
              </a:lnSpc>
            </a:pPr>
            <a:r>
              <a:rPr lang="en-US" sz="2400" b="0" i="0" u="none" strike="noStrike" baseline="0" dirty="0">
                <a:solidFill>
                  <a:srgbClr val="000000"/>
                </a:solidFill>
              </a:rPr>
              <a:t>A recent small study of young men with normal blood pressure (median age of 25.7 years) found that when consuming a diet approximating the </a:t>
            </a:r>
            <a:r>
              <a:rPr lang="en-US" sz="2400" b="0" i="0" u="none" strike="noStrike" baseline="0" dirty="0">
                <a:solidFill>
                  <a:srgbClr val="FF0000"/>
                </a:solidFill>
              </a:rPr>
              <a:t>high sodium balance </a:t>
            </a:r>
            <a:r>
              <a:rPr lang="en-US" sz="2400" b="0" i="0" u="none" strike="noStrike" baseline="0" dirty="0">
                <a:solidFill>
                  <a:srgbClr val="000000"/>
                </a:solidFill>
              </a:rPr>
              <a:t>needed for an oral sodium suppression test (</a:t>
            </a:r>
            <a:r>
              <a:rPr lang="en-US" sz="2400" b="0" i="0" u="none" strike="noStrike" baseline="0" dirty="0">
                <a:solidFill>
                  <a:srgbClr val="0000CC"/>
                </a:solidFill>
              </a:rPr>
              <a:t>mean urinary sodium excretion ~200 mmol/24h</a:t>
            </a:r>
            <a:r>
              <a:rPr lang="en-US" sz="2400" b="0" i="0" u="none" strike="noStrike" baseline="0" dirty="0">
                <a:solidFill>
                  <a:srgbClr val="000000"/>
                </a:solidFill>
              </a:rPr>
              <a:t>) and the average </a:t>
            </a:r>
            <a:r>
              <a:rPr lang="en-US" sz="2400" b="0" i="0" u="none" strike="noStrike" baseline="0" dirty="0">
                <a:solidFill>
                  <a:srgbClr val="FF0000"/>
                </a:solidFill>
              </a:rPr>
              <a:t>American potassium intake </a:t>
            </a:r>
            <a:r>
              <a:rPr lang="en-US" sz="2400" b="0" i="0" u="none" strike="noStrike" baseline="0" dirty="0">
                <a:solidFill>
                  <a:srgbClr val="000000"/>
                </a:solidFill>
              </a:rPr>
              <a:t>(</a:t>
            </a:r>
            <a:r>
              <a:rPr lang="en-US" sz="2400" b="0" i="0" u="none" strike="noStrike" baseline="0" dirty="0">
                <a:solidFill>
                  <a:srgbClr val="0000CC"/>
                </a:solidFill>
              </a:rPr>
              <a:t>mean urinary potassium excretion 67.5 mmol/24h</a:t>
            </a:r>
            <a:r>
              <a:rPr lang="en-US" sz="2400" b="0" i="0" u="none" strike="noStrike" baseline="0" dirty="0">
                <a:solidFill>
                  <a:srgbClr val="000000"/>
                </a:solidFill>
              </a:rPr>
              <a:t>), the </a:t>
            </a:r>
            <a:r>
              <a:rPr lang="en-US" sz="2400" b="0" i="0" u="none" strike="noStrike" baseline="0" dirty="0">
                <a:solidFill>
                  <a:srgbClr val="FF0066"/>
                </a:solidFill>
              </a:rPr>
              <a:t>75th percentile for 24h urinary aldosterone excretion was 10 mcg/24h</a:t>
            </a:r>
            <a:r>
              <a:rPr lang="en-US" sz="2400" b="0" i="0" u="none" strike="noStrike" baseline="0" dirty="0">
                <a:solidFill>
                  <a:srgbClr val="000000"/>
                </a:solidFill>
              </a:rPr>
              <a:t>, corresponding to the lower limit for confirming overt primary aldosteronism. </a:t>
            </a:r>
          </a:p>
          <a:p>
            <a:pPr algn="just">
              <a:lnSpc>
                <a:spcPct val="100000"/>
              </a:lnSpc>
            </a:pPr>
            <a:endParaRPr lang="en-US" sz="2400" dirty="0">
              <a:solidFill>
                <a:srgbClr val="000000"/>
              </a:solidFill>
            </a:endParaRPr>
          </a:p>
          <a:p>
            <a:pPr algn="just">
              <a:lnSpc>
                <a:spcPct val="100000"/>
              </a:lnSpc>
            </a:pPr>
            <a:r>
              <a:rPr lang="en-US" sz="2400" b="0" i="0" u="none" strike="noStrike" baseline="0" dirty="0">
                <a:solidFill>
                  <a:srgbClr val="000000"/>
                </a:solidFill>
              </a:rPr>
              <a:t>In other words, even among very young and healthy normotensive people, </a:t>
            </a:r>
            <a:r>
              <a:rPr lang="en-US" sz="2400" b="0" i="0" u="none" strike="noStrike" baseline="0" dirty="0">
                <a:solidFill>
                  <a:srgbClr val="FF0000"/>
                </a:solidFill>
              </a:rPr>
              <a:t>one quarter </a:t>
            </a:r>
            <a:r>
              <a:rPr lang="en-US" sz="2400" b="0" i="0" u="none" strike="noStrike" baseline="0" dirty="0">
                <a:solidFill>
                  <a:srgbClr val="000000"/>
                </a:solidFill>
              </a:rPr>
              <a:t>meet the </a:t>
            </a:r>
            <a:r>
              <a:rPr lang="en-US" sz="2400" b="0" i="0" u="none" strike="noStrike" baseline="0" dirty="0"/>
              <a:t>definition of mild primary aldosteronism based on the accepted thresholds of the oral sodium suppression test. </a:t>
            </a:r>
          </a:p>
          <a:p>
            <a:pPr algn="just">
              <a:lnSpc>
                <a:spcPct val="100000"/>
              </a:lnSpc>
            </a:pPr>
            <a:endParaRPr lang="en-US" sz="2400" b="0" i="0" u="none" strike="noStrike" baseline="0" dirty="0">
              <a:solidFill>
                <a:srgbClr val="000000"/>
              </a:solidFill>
            </a:endParaRPr>
          </a:p>
          <a:p>
            <a:pPr algn="just"/>
            <a:endParaRPr lang="en-US" sz="2400" b="0" i="0" u="none" strike="noStrike" baseline="0" dirty="0">
              <a:solidFill>
                <a:srgbClr val="000000"/>
              </a:solidFill>
            </a:endParaRPr>
          </a:p>
          <a:p>
            <a:pPr algn="just"/>
            <a:endParaRPr lang="en-US" sz="2400" b="0" i="0" u="none" strike="noStrike" baseline="0" dirty="0">
              <a:solidFill>
                <a:srgbClr val="000000"/>
              </a:solidFill>
            </a:endParaRPr>
          </a:p>
        </p:txBody>
      </p:sp>
    </p:spTree>
    <p:extLst>
      <p:ext uri="{BB962C8B-B14F-4D97-AF65-F5344CB8AC3E}">
        <p14:creationId xmlns:p14="http://schemas.microsoft.com/office/powerpoint/2010/main" val="189368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E577A-EAE9-42DA-9C2B-B18F931194D3}"/>
              </a:ext>
            </a:extLst>
          </p:cNvPr>
          <p:cNvSpPr>
            <a:spLocks noGrp="1"/>
          </p:cNvSpPr>
          <p:nvPr>
            <p:ph idx="1"/>
          </p:nvPr>
        </p:nvSpPr>
        <p:spPr>
          <a:xfrm>
            <a:off x="733425" y="571500"/>
            <a:ext cx="10734675" cy="5605463"/>
          </a:xfrm>
        </p:spPr>
        <p:txBody>
          <a:bodyPr/>
          <a:lstStyle/>
          <a:p>
            <a:pPr marL="0" indent="0" algn="ctr">
              <a:buNone/>
            </a:pPr>
            <a:r>
              <a:rPr lang="en-US" b="1" i="0" u="none" strike="noStrike" baseline="0" dirty="0">
                <a:solidFill>
                  <a:srgbClr val="FF0066"/>
                </a:solidFill>
                <a:highlight>
                  <a:srgbClr val="C0C0C0"/>
                </a:highlight>
              </a:rPr>
              <a:t>Defining Primary Aldosteronism</a:t>
            </a:r>
          </a:p>
          <a:p>
            <a:pPr marL="0" indent="0" algn="ctr">
              <a:buNone/>
            </a:pPr>
            <a:r>
              <a:rPr lang="en-US" b="1" i="0" u="none" strike="noStrike" baseline="0" dirty="0">
                <a:solidFill>
                  <a:srgbClr val="FF0066"/>
                </a:solidFill>
              </a:rPr>
              <a:t> </a:t>
            </a:r>
            <a:endParaRPr lang="en-US" b="0" i="0" u="none" strike="noStrike" baseline="0" dirty="0">
              <a:solidFill>
                <a:srgbClr val="FF0066"/>
              </a:solidFill>
            </a:endParaRPr>
          </a:p>
          <a:p>
            <a:pPr algn="just"/>
            <a:r>
              <a:rPr lang="en-US" sz="2400" b="0" i="0" u="none" strike="noStrike" baseline="0" dirty="0">
                <a:solidFill>
                  <a:srgbClr val="000000"/>
                </a:solidFill>
              </a:rPr>
              <a:t>There are a number of possible ways to define primary aldosteronism, including pathophysiologic principles, diagnostic methods, and treatment responses. </a:t>
            </a:r>
          </a:p>
          <a:p>
            <a:pPr algn="just"/>
            <a:endParaRPr lang="en-US" sz="2400" b="0" i="0" u="none" strike="noStrike" baseline="0" dirty="0">
              <a:solidFill>
                <a:srgbClr val="000000"/>
              </a:solidFill>
            </a:endParaRPr>
          </a:p>
          <a:p>
            <a:pPr algn="just"/>
            <a:r>
              <a:rPr lang="en-US" sz="2400" b="0" i="0" u="none" strike="noStrike" baseline="0" dirty="0">
                <a:solidFill>
                  <a:srgbClr val="000000"/>
                </a:solidFill>
              </a:rPr>
              <a:t>To increase the detection of the primary aldosteronism, we focus on the syndrome using </a:t>
            </a:r>
            <a:r>
              <a:rPr lang="en-US" sz="2400" b="0" i="0" u="none" strike="noStrike" baseline="0" dirty="0">
                <a:solidFill>
                  <a:srgbClr val="0000CC"/>
                </a:solidFill>
              </a:rPr>
              <a:t>pathophysiologic principles </a:t>
            </a:r>
            <a:r>
              <a:rPr lang="en-US" sz="2400" b="0" i="0" u="none" strike="noStrike" baseline="0" dirty="0">
                <a:solidFill>
                  <a:srgbClr val="000000"/>
                </a:solidFill>
              </a:rPr>
              <a:t>and did not use strict diagnostic thresholds and/or treatment responses.</a:t>
            </a:r>
          </a:p>
          <a:p>
            <a:pPr algn="just"/>
            <a:endParaRPr lang="en-US" sz="2400" b="0" i="0" u="none" strike="noStrike" baseline="0" dirty="0">
              <a:solidFill>
                <a:srgbClr val="000000"/>
              </a:solidFill>
            </a:endParaRPr>
          </a:p>
          <a:p>
            <a:pPr algn="just"/>
            <a:r>
              <a:rPr lang="en-US" sz="2400" b="0" i="0" u="none" strike="noStrike" baseline="0" dirty="0">
                <a:solidFill>
                  <a:srgbClr val="000000"/>
                </a:solidFill>
              </a:rPr>
              <a:t> In this regard, three main  pathophysiologic features of primary aldosteronism, initially described by Conn at al, and still used today .</a:t>
            </a:r>
            <a:endParaRPr lang="en-US" sz="3600" dirty="0"/>
          </a:p>
        </p:txBody>
      </p:sp>
    </p:spTree>
    <p:extLst>
      <p:ext uri="{BB962C8B-B14F-4D97-AF65-F5344CB8AC3E}">
        <p14:creationId xmlns:p14="http://schemas.microsoft.com/office/powerpoint/2010/main" val="121349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F66FD-EABD-44D4-878E-3B6C9964D3EB}"/>
              </a:ext>
            </a:extLst>
          </p:cNvPr>
          <p:cNvSpPr>
            <a:spLocks noGrp="1"/>
          </p:cNvSpPr>
          <p:nvPr>
            <p:ph idx="1"/>
          </p:nvPr>
        </p:nvSpPr>
        <p:spPr>
          <a:xfrm>
            <a:off x="666749" y="721518"/>
            <a:ext cx="10791825" cy="5414963"/>
          </a:xfrm>
        </p:spPr>
        <p:txBody>
          <a:bodyPr>
            <a:normAutofit/>
          </a:bodyPr>
          <a:lstStyle/>
          <a:p>
            <a:pPr algn="just"/>
            <a:r>
              <a:rPr lang="en-US" sz="2400" b="0" i="0" u="none" strike="noStrike" baseline="0" dirty="0">
                <a:solidFill>
                  <a:srgbClr val="FF0000"/>
                </a:solidFill>
              </a:rPr>
              <a:t>The first </a:t>
            </a:r>
            <a:r>
              <a:rPr lang="en-US" sz="2400" b="0" i="0" u="none" strike="noStrike" baseline="0" dirty="0">
                <a:solidFill>
                  <a:srgbClr val="000000"/>
                </a:solidFill>
              </a:rPr>
              <a:t>manifestation of primary aldosteronism pathophysiology is </a:t>
            </a:r>
            <a:r>
              <a:rPr lang="en-US" sz="2400" b="0" i="0" u="none" strike="noStrike" baseline="0" dirty="0">
                <a:solidFill>
                  <a:srgbClr val="0000CC"/>
                </a:solidFill>
              </a:rPr>
              <a:t>suppression of baseline renin secretion</a:t>
            </a:r>
            <a:r>
              <a:rPr lang="en-US" sz="2400" b="0" i="0" u="none" strike="noStrike" baseline="0" dirty="0">
                <a:solidFill>
                  <a:srgbClr val="000000"/>
                </a:solidFill>
              </a:rPr>
              <a:t>. </a:t>
            </a:r>
          </a:p>
          <a:p>
            <a:pPr algn="just"/>
            <a:endParaRPr lang="en-US" sz="2400" dirty="0">
              <a:solidFill>
                <a:srgbClr val="000000"/>
              </a:solidFill>
            </a:endParaRPr>
          </a:p>
          <a:p>
            <a:pPr algn="just"/>
            <a:r>
              <a:rPr lang="en-US" sz="2400" b="0" i="0" u="none" strike="noStrike" baseline="0" dirty="0">
                <a:solidFill>
                  <a:srgbClr val="000000"/>
                </a:solidFill>
              </a:rPr>
              <a:t>As Conn </a:t>
            </a:r>
            <a:r>
              <a:rPr lang="en-US" sz="2400" b="0" i="1" u="none" strike="noStrike" baseline="0" dirty="0">
                <a:solidFill>
                  <a:srgbClr val="000000"/>
                </a:solidFill>
              </a:rPr>
              <a:t>et al</a:t>
            </a:r>
            <a:r>
              <a:rPr lang="en-US" sz="2400" b="0" i="0" u="none" strike="noStrike" baseline="0" dirty="0">
                <a:solidFill>
                  <a:srgbClr val="000000"/>
                </a:solidFill>
              </a:rPr>
              <a:t>. described in 1964: </a:t>
            </a:r>
            <a:r>
              <a:rPr lang="en-US" sz="2400" b="0" i="1" u="none" strike="noStrike" baseline="0" dirty="0">
                <a:solidFill>
                  <a:srgbClr val="000000"/>
                </a:solidFill>
              </a:rPr>
              <a:t>“since primary aldosteronism is associated with an increase in intra-vascular volume…the renin-angiotensin system should be suppressed.”</a:t>
            </a:r>
          </a:p>
          <a:p>
            <a:pPr algn="just"/>
            <a:endParaRPr lang="en-US" sz="2400" b="0" i="0" u="none" strike="noStrike" baseline="0" dirty="0">
              <a:solidFill>
                <a:srgbClr val="000000"/>
              </a:solidFill>
            </a:endParaRPr>
          </a:p>
          <a:p>
            <a:pPr algn="just"/>
            <a:r>
              <a:rPr lang="en-US" sz="2400" b="0" i="0" u="none" strike="noStrike" baseline="0" dirty="0">
                <a:solidFill>
                  <a:srgbClr val="FF0000"/>
                </a:solidFill>
              </a:rPr>
              <a:t>The second </a:t>
            </a:r>
            <a:r>
              <a:rPr lang="en-US" sz="2400" b="0" i="0" u="none" strike="noStrike" baseline="0" dirty="0">
                <a:solidFill>
                  <a:srgbClr val="000000"/>
                </a:solidFill>
              </a:rPr>
              <a:t>cardinal feature is the inability to stimulate renin secretion normally. </a:t>
            </a:r>
          </a:p>
          <a:p>
            <a:pPr algn="just"/>
            <a:r>
              <a:rPr lang="en-US" sz="2400" b="0" i="0" u="none" strike="noStrike" baseline="0" dirty="0">
                <a:solidFill>
                  <a:srgbClr val="000000"/>
                </a:solidFill>
              </a:rPr>
              <a:t>That is, in spite of physiologic stimulants that normally raise renin (</a:t>
            </a:r>
            <a:r>
              <a:rPr lang="en-US" sz="2400" b="0" i="0" u="none" strike="noStrike" baseline="0" dirty="0">
                <a:solidFill>
                  <a:srgbClr val="0000CC"/>
                </a:solidFill>
              </a:rPr>
              <a:t>such as upright posture, volume contraction, sodium depletion, or angiotensin converting enzyme inhibition</a:t>
            </a:r>
            <a:r>
              <a:rPr lang="en-US" sz="2400" b="0" i="0" u="none" strike="noStrike" baseline="0" dirty="0">
                <a:solidFill>
                  <a:srgbClr val="000000"/>
                </a:solidFill>
              </a:rPr>
              <a:t>), renin remains relatively low.</a:t>
            </a:r>
            <a:r>
              <a:rPr lang="en-US" sz="2400" b="0" i="1" u="none" strike="noStrike" baseline="0" dirty="0">
                <a:solidFill>
                  <a:srgbClr val="000000"/>
                </a:solidFill>
              </a:rPr>
              <a:t> </a:t>
            </a:r>
            <a:endParaRPr lang="en-US" sz="3600" dirty="0"/>
          </a:p>
        </p:txBody>
      </p:sp>
    </p:spTree>
    <p:extLst>
      <p:ext uri="{BB962C8B-B14F-4D97-AF65-F5344CB8AC3E}">
        <p14:creationId xmlns:p14="http://schemas.microsoft.com/office/powerpoint/2010/main" val="4044900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9209</TotalTime>
  <Words>4549</Words>
  <Application>Microsoft Office PowerPoint</Application>
  <PresentationFormat>Widescreen</PresentationFormat>
  <Paragraphs>308</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The Evolution of the Primary Aldosteronism Syndrome: Updating the Approach  </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Primary Aldosteronism in Hypertension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Failure to Implement and Raise Awareness for Screening  </vt:lpstr>
      <vt:lpstr>PowerPoint Presentation</vt:lpstr>
      <vt:lpstr>PowerPoint Presentation</vt:lpstr>
      <vt:lpstr>Pitfalls in Interpretation of Screening Measurements  </vt:lpstr>
      <vt:lpstr>PowerPoint Presentation</vt:lpstr>
      <vt:lpstr>PowerPoint Presentation</vt:lpstr>
      <vt:lpstr>A Simplified Proposal to Maximize Detection of Primary Aldosteronism and Implement of Targeted Therapy  </vt:lpstr>
      <vt:lpstr>When to screen:  </vt:lpstr>
      <vt:lpstr>PowerPoint Presentation</vt:lpstr>
      <vt:lpstr>PowerPoint Presentation</vt:lpstr>
      <vt:lpstr>How to screen:  </vt:lpstr>
      <vt:lpstr>PowerPoint Presentation</vt:lpstr>
      <vt:lpstr>PowerPoint Presentation</vt:lpstr>
      <vt:lpstr>PowerPoint Presentation</vt:lpstr>
      <vt:lpstr>Simplified Confirmatory Pathway  </vt:lpstr>
      <vt:lpstr>PowerPoint Presentation</vt:lpstr>
      <vt:lpstr>Simplified Exclusionary Pathway  </vt:lpstr>
      <vt:lpstr>PowerPoint Presentation</vt:lpstr>
      <vt:lpstr>PowerPoint Presentation</vt:lpstr>
      <vt:lpstr>Enhanced Diagnostic Pathway  </vt:lpstr>
      <vt:lpstr>PowerPoint Presentation</vt:lpstr>
      <vt:lpstr>Confirmed Primary Aldosteronism  </vt:lpstr>
      <vt:lpstr>PowerPoint Presentation</vt:lpstr>
      <vt:lpstr>Exclusion of Primary Aldosteronism  </vt:lpstr>
      <vt:lpstr>Case Presentation Continued</vt:lpstr>
      <vt:lpstr>PowerPoint Presentation</vt:lpstr>
      <vt:lpstr>Case Presentation Conclusion: </vt:lpstr>
      <vt:lpstr>PowerPoint Presentation</vt:lpstr>
      <vt:lpstr>PowerPoint Presentation</vt:lpstr>
      <vt:lpstr>Conclusions  </vt:lpstr>
      <vt:lpstr>PowerPoint Presentation</vt:lpstr>
      <vt:lpstr>PowerPoint Presentation</vt:lpstr>
      <vt:lpstr>PowerPoint Presentation</vt:lpstr>
      <vt:lpstr>PowerPoint Presentation</vt:lpstr>
      <vt:lpstr>Saline infusion test</vt:lpstr>
      <vt:lpstr>Oral sodium loading test</vt:lpstr>
      <vt:lpstr>Fludrocortisone suppression test</vt:lpstr>
      <vt:lpstr>Captopril challenge test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Primary Aldosteronism Syndrome: Updating the Approach</dc:title>
  <dc:creator>Avin</dc:creator>
  <cp:lastModifiedBy>Unknown User</cp:lastModifiedBy>
  <cp:revision>413</cp:revision>
  <dcterms:created xsi:type="dcterms:W3CDTF">2021-03-03T09:57:15Z</dcterms:created>
  <dcterms:modified xsi:type="dcterms:W3CDTF">2021-03-12T16:05:55Z</dcterms:modified>
</cp:coreProperties>
</file>