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  <p:sldMasterId id="2147483864" r:id="rId3"/>
    <p:sldMasterId id="2147483876" r:id="rId4"/>
    <p:sldMasterId id="2147483888" r:id="rId5"/>
    <p:sldMasterId id="2147483900" r:id="rId6"/>
    <p:sldMasterId id="2147483912" r:id="rId7"/>
    <p:sldMasterId id="2147483936" r:id="rId8"/>
    <p:sldMasterId id="2147483948" r:id="rId9"/>
    <p:sldMasterId id="2147483960" r:id="rId10"/>
    <p:sldMasterId id="2147483972" r:id="rId11"/>
    <p:sldMasterId id="2147483984" r:id="rId12"/>
    <p:sldMasterId id="2147483996" r:id="rId13"/>
    <p:sldMasterId id="2147484008" r:id="rId14"/>
    <p:sldMasterId id="2147484020" r:id="rId15"/>
    <p:sldMasterId id="2147484044" r:id="rId16"/>
    <p:sldMasterId id="2147484056" r:id="rId17"/>
    <p:sldMasterId id="2147484068" r:id="rId18"/>
    <p:sldMasterId id="2147484080" r:id="rId19"/>
    <p:sldMasterId id="2147484092" r:id="rId20"/>
    <p:sldMasterId id="2147484104" r:id="rId21"/>
    <p:sldMasterId id="2147484116" r:id="rId22"/>
    <p:sldMasterId id="2147484128" r:id="rId23"/>
    <p:sldMasterId id="2147484140" r:id="rId24"/>
    <p:sldMasterId id="2147484152" r:id="rId25"/>
    <p:sldMasterId id="2147484164" r:id="rId26"/>
  </p:sldMasterIdLst>
  <p:sldIdLst>
    <p:sldId id="416" r:id="rId27"/>
    <p:sldId id="256" r:id="rId28"/>
    <p:sldId id="418" r:id="rId29"/>
    <p:sldId id="257" r:id="rId30"/>
    <p:sldId id="259" r:id="rId31"/>
    <p:sldId id="261" r:id="rId32"/>
    <p:sldId id="262" r:id="rId33"/>
    <p:sldId id="263" r:id="rId34"/>
    <p:sldId id="380" r:id="rId35"/>
    <p:sldId id="381" r:id="rId36"/>
    <p:sldId id="383" r:id="rId37"/>
    <p:sldId id="382" r:id="rId38"/>
    <p:sldId id="385" r:id="rId39"/>
    <p:sldId id="267" r:id="rId40"/>
    <p:sldId id="268" r:id="rId41"/>
    <p:sldId id="275" r:id="rId42"/>
    <p:sldId id="276" r:id="rId43"/>
    <p:sldId id="270" r:id="rId44"/>
    <p:sldId id="271" r:id="rId45"/>
    <p:sldId id="272" r:id="rId46"/>
    <p:sldId id="394" r:id="rId47"/>
    <p:sldId id="395" r:id="rId48"/>
    <p:sldId id="398" r:id="rId49"/>
    <p:sldId id="399" r:id="rId50"/>
    <p:sldId id="400" r:id="rId51"/>
    <p:sldId id="402" r:id="rId52"/>
    <p:sldId id="277" r:id="rId53"/>
    <p:sldId id="278" r:id="rId54"/>
    <p:sldId id="279" r:id="rId55"/>
    <p:sldId id="280" r:id="rId56"/>
    <p:sldId id="281" r:id="rId57"/>
    <p:sldId id="282" r:id="rId58"/>
    <p:sldId id="283" r:id="rId59"/>
    <p:sldId id="284" r:id="rId60"/>
    <p:sldId id="285" r:id="rId61"/>
    <p:sldId id="334" r:id="rId62"/>
    <p:sldId id="286" r:id="rId63"/>
    <p:sldId id="287" r:id="rId64"/>
    <p:sldId id="403" r:id="rId65"/>
    <p:sldId id="289" r:id="rId66"/>
    <p:sldId id="290" r:id="rId67"/>
    <p:sldId id="339" r:id="rId68"/>
    <p:sldId id="291" r:id="rId69"/>
    <p:sldId id="407" r:id="rId70"/>
    <p:sldId id="292" r:id="rId71"/>
    <p:sldId id="293" r:id="rId72"/>
    <p:sldId id="408" r:id="rId73"/>
    <p:sldId id="294" r:id="rId74"/>
    <p:sldId id="295" r:id="rId75"/>
    <p:sldId id="340" r:id="rId76"/>
    <p:sldId id="297" r:id="rId77"/>
    <p:sldId id="298" r:id="rId78"/>
    <p:sldId id="299" r:id="rId79"/>
    <p:sldId id="300" r:id="rId80"/>
    <p:sldId id="301" r:id="rId81"/>
    <p:sldId id="302" r:id="rId82"/>
    <p:sldId id="303" r:id="rId83"/>
    <p:sldId id="304" r:id="rId84"/>
    <p:sldId id="305" r:id="rId85"/>
    <p:sldId id="306" r:id="rId86"/>
    <p:sldId id="307" r:id="rId87"/>
    <p:sldId id="308" r:id="rId88"/>
    <p:sldId id="344" r:id="rId89"/>
    <p:sldId id="345" r:id="rId90"/>
    <p:sldId id="346" r:id="rId91"/>
    <p:sldId id="348" r:id="rId92"/>
    <p:sldId id="309" r:id="rId93"/>
    <p:sldId id="310" r:id="rId94"/>
    <p:sldId id="311" r:id="rId95"/>
    <p:sldId id="312" r:id="rId96"/>
    <p:sldId id="410" r:id="rId97"/>
    <p:sldId id="313" r:id="rId98"/>
    <p:sldId id="314" r:id="rId99"/>
    <p:sldId id="315" r:id="rId100"/>
    <p:sldId id="411" r:id="rId101"/>
    <p:sldId id="316" r:id="rId102"/>
    <p:sldId id="317" r:id="rId103"/>
    <p:sldId id="318" r:id="rId104"/>
    <p:sldId id="319" r:id="rId105"/>
    <p:sldId id="320" r:id="rId106"/>
    <p:sldId id="321" r:id="rId107"/>
    <p:sldId id="322" r:id="rId108"/>
    <p:sldId id="324" r:id="rId109"/>
    <p:sldId id="325" r:id="rId110"/>
    <p:sldId id="326" r:id="rId111"/>
    <p:sldId id="330" r:id="rId112"/>
    <p:sldId id="327" r:id="rId113"/>
    <p:sldId id="328" r:id="rId114"/>
    <p:sldId id="329" r:id="rId115"/>
    <p:sldId id="352" r:id="rId116"/>
    <p:sldId id="353" r:id="rId117"/>
    <p:sldId id="356" r:id="rId118"/>
    <p:sldId id="359" r:id="rId119"/>
    <p:sldId id="361" r:id="rId120"/>
    <p:sldId id="363" r:id="rId121"/>
    <p:sldId id="365" r:id="rId122"/>
    <p:sldId id="368" r:id="rId123"/>
    <p:sldId id="369" r:id="rId124"/>
    <p:sldId id="371" r:id="rId125"/>
    <p:sldId id="376" r:id="rId126"/>
    <p:sldId id="417" r:id="rId1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1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63" Type="http://schemas.openxmlformats.org/officeDocument/2006/relationships/slide" Target="slides/slide37.xml"/><Relationship Id="rId68" Type="http://schemas.openxmlformats.org/officeDocument/2006/relationships/slide" Target="slides/slide42.xml"/><Relationship Id="rId84" Type="http://schemas.openxmlformats.org/officeDocument/2006/relationships/slide" Target="slides/slide58.xml"/><Relationship Id="rId89" Type="http://schemas.openxmlformats.org/officeDocument/2006/relationships/slide" Target="slides/slide63.xml"/><Relationship Id="rId112" Type="http://schemas.openxmlformats.org/officeDocument/2006/relationships/slide" Target="slides/slide86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74" Type="http://schemas.openxmlformats.org/officeDocument/2006/relationships/slide" Target="slides/slide48.xml"/><Relationship Id="rId79" Type="http://schemas.openxmlformats.org/officeDocument/2006/relationships/slide" Target="slides/slide53.xml"/><Relationship Id="rId102" Type="http://schemas.openxmlformats.org/officeDocument/2006/relationships/slide" Target="slides/slide76.xml"/><Relationship Id="rId123" Type="http://schemas.openxmlformats.org/officeDocument/2006/relationships/slide" Target="slides/slide97.xml"/><Relationship Id="rId12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4.xml"/><Relationship Id="rId95" Type="http://schemas.openxmlformats.org/officeDocument/2006/relationships/slide" Target="slides/slide69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64" Type="http://schemas.openxmlformats.org/officeDocument/2006/relationships/slide" Target="slides/slide38.xml"/><Relationship Id="rId69" Type="http://schemas.openxmlformats.org/officeDocument/2006/relationships/slide" Target="slides/slide43.xml"/><Relationship Id="rId113" Type="http://schemas.openxmlformats.org/officeDocument/2006/relationships/slide" Target="slides/slide87.xml"/><Relationship Id="rId118" Type="http://schemas.openxmlformats.org/officeDocument/2006/relationships/slide" Target="slides/slide92.xml"/><Relationship Id="rId80" Type="http://schemas.openxmlformats.org/officeDocument/2006/relationships/slide" Target="slides/slide54.xml"/><Relationship Id="rId85" Type="http://schemas.openxmlformats.org/officeDocument/2006/relationships/slide" Target="slides/slide59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59" Type="http://schemas.openxmlformats.org/officeDocument/2006/relationships/slide" Target="slides/slide33.xml"/><Relationship Id="rId103" Type="http://schemas.openxmlformats.org/officeDocument/2006/relationships/slide" Target="slides/slide77.xml"/><Relationship Id="rId108" Type="http://schemas.openxmlformats.org/officeDocument/2006/relationships/slide" Target="slides/slide82.xml"/><Relationship Id="rId124" Type="http://schemas.openxmlformats.org/officeDocument/2006/relationships/slide" Target="slides/slide98.xml"/><Relationship Id="rId129" Type="http://schemas.openxmlformats.org/officeDocument/2006/relationships/viewProps" Target="viewProps.xml"/><Relationship Id="rId54" Type="http://schemas.openxmlformats.org/officeDocument/2006/relationships/slide" Target="slides/slide28.xml"/><Relationship Id="rId70" Type="http://schemas.openxmlformats.org/officeDocument/2006/relationships/slide" Target="slides/slide44.xml"/><Relationship Id="rId75" Type="http://schemas.openxmlformats.org/officeDocument/2006/relationships/slide" Target="slides/slide49.xml"/><Relationship Id="rId91" Type="http://schemas.openxmlformats.org/officeDocument/2006/relationships/slide" Target="slides/slide65.xml"/><Relationship Id="rId96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49" Type="http://schemas.openxmlformats.org/officeDocument/2006/relationships/slide" Target="slides/slide23.xml"/><Relationship Id="rId114" Type="http://schemas.openxmlformats.org/officeDocument/2006/relationships/slide" Target="slides/slide88.xml"/><Relationship Id="rId119" Type="http://schemas.openxmlformats.org/officeDocument/2006/relationships/slide" Target="slides/slide93.xml"/><Relationship Id="rId44" Type="http://schemas.openxmlformats.org/officeDocument/2006/relationships/slide" Target="slides/slide18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81" Type="http://schemas.openxmlformats.org/officeDocument/2006/relationships/slide" Target="slides/slide55.xml"/><Relationship Id="rId86" Type="http://schemas.openxmlformats.org/officeDocument/2006/relationships/slide" Target="slides/slide60.xml"/><Relationship Id="rId130" Type="http://schemas.openxmlformats.org/officeDocument/2006/relationships/theme" Target="theme/theme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3.xml"/><Relationship Id="rId109" Type="http://schemas.openxmlformats.org/officeDocument/2006/relationships/slide" Target="slides/slide83.xml"/><Relationship Id="rId34" Type="http://schemas.openxmlformats.org/officeDocument/2006/relationships/slide" Target="slides/slide8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76" Type="http://schemas.openxmlformats.org/officeDocument/2006/relationships/slide" Target="slides/slide50.xml"/><Relationship Id="rId97" Type="http://schemas.openxmlformats.org/officeDocument/2006/relationships/slide" Target="slides/slide71.xml"/><Relationship Id="rId104" Type="http://schemas.openxmlformats.org/officeDocument/2006/relationships/slide" Target="slides/slide78.xml"/><Relationship Id="rId120" Type="http://schemas.openxmlformats.org/officeDocument/2006/relationships/slide" Target="slides/slide94.xml"/><Relationship Id="rId125" Type="http://schemas.openxmlformats.org/officeDocument/2006/relationships/slide" Target="slides/slide9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5.xml"/><Relationship Id="rId92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3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66" Type="http://schemas.openxmlformats.org/officeDocument/2006/relationships/slide" Target="slides/slide40.xml"/><Relationship Id="rId87" Type="http://schemas.openxmlformats.org/officeDocument/2006/relationships/slide" Target="slides/slide61.xml"/><Relationship Id="rId110" Type="http://schemas.openxmlformats.org/officeDocument/2006/relationships/slide" Target="slides/slide84.xml"/><Relationship Id="rId115" Type="http://schemas.openxmlformats.org/officeDocument/2006/relationships/slide" Target="slides/slide89.xml"/><Relationship Id="rId131" Type="http://schemas.openxmlformats.org/officeDocument/2006/relationships/tableStyles" Target="tableStyles.xml"/><Relationship Id="rId61" Type="http://schemas.openxmlformats.org/officeDocument/2006/relationships/slide" Target="slides/slide35.xml"/><Relationship Id="rId82" Type="http://schemas.openxmlformats.org/officeDocument/2006/relationships/slide" Target="slides/slide5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56" Type="http://schemas.openxmlformats.org/officeDocument/2006/relationships/slide" Target="slides/slide30.xml"/><Relationship Id="rId77" Type="http://schemas.openxmlformats.org/officeDocument/2006/relationships/slide" Target="slides/slide51.xml"/><Relationship Id="rId100" Type="http://schemas.openxmlformats.org/officeDocument/2006/relationships/slide" Target="slides/slide74.xml"/><Relationship Id="rId105" Type="http://schemas.openxmlformats.org/officeDocument/2006/relationships/slide" Target="slides/slide79.xml"/><Relationship Id="rId126" Type="http://schemas.openxmlformats.org/officeDocument/2006/relationships/slide" Target="slides/slide10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72" Type="http://schemas.openxmlformats.org/officeDocument/2006/relationships/slide" Target="slides/slide46.xml"/><Relationship Id="rId93" Type="http://schemas.openxmlformats.org/officeDocument/2006/relationships/slide" Target="slides/slide67.xml"/><Relationship Id="rId98" Type="http://schemas.openxmlformats.org/officeDocument/2006/relationships/slide" Target="slides/slide72.xml"/><Relationship Id="rId121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20.xml"/><Relationship Id="rId67" Type="http://schemas.openxmlformats.org/officeDocument/2006/relationships/slide" Target="slides/slide41.xml"/><Relationship Id="rId116" Type="http://schemas.openxmlformats.org/officeDocument/2006/relationships/slide" Target="slides/slide9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62" Type="http://schemas.openxmlformats.org/officeDocument/2006/relationships/slide" Target="slides/slide36.xml"/><Relationship Id="rId83" Type="http://schemas.openxmlformats.org/officeDocument/2006/relationships/slide" Target="slides/slide57.xml"/><Relationship Id="rId88" Type="http://schemas.openxmlformats.org/officeDocument/2006/relationships/slide" Target="slides/slide62.xml"/><Relationship Id="rId111" Type="http://schemas.openxmlformats.org/officeDocument/2006/relationships/slide" Target="slides/slide85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0.xml"/><Relationship Id="rId57" Type="http://schemas.openxmlformats.org/officeDocument/2006/relationships/slide" Target="slides/slide31.xml"/><Relationship Id="rId106" Type="http://schemas.openxmlformats.org/officeDocument/2006/relationships/slide" Target="slides/slide80.xml"/><Relationship Id="rId127" Type="http://schemas.openxmlformats.org/officeDocument/2006/relationships/slide" Target="slides/slide10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52" Type="http://schemas.openxmlformats.org/officeDocument/2006/relationships/slide" Target="slides/slide26.xml"/><Relationship Id="rId73" Type="http://schemas.openxmlformats.org/officeDocument/2006/relationships/slide" Target="slides/slide47.xml"/><Relationship Id="rId78" Type="http://schemas.openxmlformats.org/officeDocument/2006/relationships/slide" Target="slides/slide52.xml"/><Relationship Id="rId94" Type="http://schemas.openxmlformats.org/officeDocument/2006/relationships/slide" Target="slides/slide68.xml"/><Relationship Id="rId99" Type="http://schemas.openxmlformats.org/officeDocument/2006/relationships/slide" Target="slides/slide73.xml"/><Relationship Id="rId101" Type="http://schemas.openxmlformats.org/officeDocument/2006/relationships/slide" Target="slides/slide75.xml"/><Relationship Id="rId122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8523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4980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2359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533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0096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5321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0808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1950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5533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14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2777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4724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313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7053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3325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5742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0268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5784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0436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676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0588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575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3343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8376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911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0399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0654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5897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593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8349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065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1025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0351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3254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8870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1608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1242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6150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2295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323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065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244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7695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896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646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0775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1204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1671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8597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569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530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6206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87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061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8802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527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6206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3694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6605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4141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7922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295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1488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05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0969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3299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6349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3801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6656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1622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6799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5457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278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578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65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5999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7713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445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7198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95585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21009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33731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91753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773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1322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62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5171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93684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8382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8093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790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0616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3570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697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420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69345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7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6264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727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90481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77183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54683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74940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87704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7528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5290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14584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36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8132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967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75611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3950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3925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49409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46438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05407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46763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95787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3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84557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3924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21445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98369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48505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07151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6621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944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3287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97868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623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12757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02466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27844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85727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93947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8773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43079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28491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4107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14843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730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12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2867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8428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0604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1339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30307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98862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84835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06996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7704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719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81305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49220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0376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78947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53031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05076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9896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73433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94208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3914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02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42881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39150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78904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3259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02511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25352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63511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10177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04623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4878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698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1612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53650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29053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16162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8123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78092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1976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0649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6796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19041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725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24566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7360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39104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49782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74228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22380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79705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70112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74964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6864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207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09812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62610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68242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1368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43991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43045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96161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96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26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904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222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91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073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822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215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108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87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856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528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150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924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70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043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654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199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44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160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96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213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360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092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8032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221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686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9507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930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639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67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43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805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9989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994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750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0089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0024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0429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7259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67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8494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5054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216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622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371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201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1270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405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3739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20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8468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091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1361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9479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3148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236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7791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9298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6799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07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2/26/2021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7977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6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342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543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3857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366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4842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0609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7726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6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05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36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40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9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79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41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12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42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1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2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04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51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4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60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0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8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81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9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79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45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1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1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A444-A7D6-4D5B-B54B-5B041CD6B6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2B6E6-D507-4B4F-A4AB-4B0AB77A7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73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7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462762"/>
            <a:ext cx="11900263" cy="4716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0400" y="441286"/>
            <a:ext cx="7213600" cy="17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943" y="1859340"/>
            <a:ext cx="8511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06" y="56218"/>
            <a:ext cx="8464731" cy="13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" y="104502"/>
            <a:ext cx="11874137" cy="6544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presence of a pituitary adenoma may affect the course of pregnancy, as the hormonal changes related to </a:t>
            </a:r>
            <a:r>
              <a:rPr lang="en-US" sz="2400" dirty="0" smtClean="0"/>
              <a:t>these tumors </a:t>
            </a:r>
            <a:r>
              <a:rPr lang="en-US" sz="2400" dirty="0"/>
              <a:t>may lead to </a:t>
            </a:r>
            <a:r>
              <a:rPr lang="en-US" sz="2400" dirty="0">
                <a:solidFill>
                  <a:srgbClr val="FF0000"/>
                </a:solidFill>
              </a:rPr>
              <a:t>early termination</a:t>
            </a:r>
            <a:r>
              <a:rPr lang="en-US" sz="2400" dirty="0"/>
              <a:t> of pregnancy due to </a:t>
            </a:r>
            <a:r>
              <a:rPr lang="en-US" sz="2400" dirty="0">
                <a:solidFill>
                  <a:srgbClr val="FF0000"/>
                </a:solidFill>
              </a:rPr>
              <a:t>failure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implant or maintain the conceptus or early embryo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Pregnancy itself may also affect the course of the pituitary tumor, causing a </a:t>
            </a:r>
            <a:r>
              <a:rPr lang="en-US" sz="2400" dirty="0">
                <a:solidFill>
                  <a:srgbClr val="FF0000"/>
                </a:solidFill>
              </a:rPr>
              <a:t>worsening</a:t>
            </a:r>
            <a:r>
              <a:rPr lang="en-US" sz="2400" dirty="0"/>
              <a:t> the tumor’s natural history, </a:t>
            </a:r>
            <a:r>
              <a:rPr lang="en-US" sz="2400" dirty="0" smtClean="0"/>
              <a:t>or unmasking </a:t>
            </a:r>
            <a:r>
              <a:rPr lang="en-US" sz="2400" dirty="0"/>
              <a:t>a previously unknown </a:t>
            </a:r>
            <a:r>
              <a:rPr lang="en-US" sz="2400" dirty="0" smtClean="0"/>
              <a:t>diagnosis.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high levels of estrogens present during pregnancy can stimulate </a:t>
            </a:r>
            <a:r>
              <a:rPr lang="en-US" sz="2400" dirty="0" smtClean="0"/>
              <a:t>normal and </a:t>
            </a:r>
            <a:r>
              <a:rPr lang="en-US" sz="2400" dirty="0"/>
              <a:t>adenomatous cells to increase in size and number.</a:t>
            </a:r>
          </a:p>
          <a:p>
            <a:pPr marL="0" indent="0">
              <a:buNone/>
            </a:pPr>
            <a:r>
              <a:rPr lang="en-US" sz="2400" dirty="0" smtClean="0"/>
              <a:t>However</a:t>
            </a:r>
            <a:r>
              <a:rPr lang="en-US" sz="2400" dirty="0"/>
              <a:t>, most </a:t>
            </a:r>
            <a:r>
              <a:rPr lang="en-US" sz="2400" dirty="0" err="1">
                <a:solidFill>
                  <a:srgbClr val="FF0000"/>
                </a:solidFill>
              </a:rPr>
              <a:t>microadenomas</a:t>
            </a:r>
            <a:r>
              <a:rPr lang="en-US" sz="2400" dirty="0"/>
              <a:t> do not exhibit symptomatic </a:t>
            </a:r>
            <a:r>
              <a:rPr lang="en-US" sz="2400" dirty="0" smtClean="0"/>
              <a:t>growth during pregnancy.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There </a:t>
            </a:r>
            <a:r>
              <a:rPr lang="en-US" sz="2400" dirty="0"/>
              <a:t>is significant concern in the realm of </a:t>
            </a:r>
            <a:r>
              <a:rPr lang="en-US" sz="2400" dirty="0" err="1"/>
              <a:t>macroadenomas</a:t>
            </a:r>
            <a:r>
              <a:rPr lang="en-US" sz="2400" dirty="0"/>
              <a:t> about tumor growth during pregnancy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AdvPA538"/>
              </a:rPr>
              <a:t>Pituitary Disorders During Pregnancy and Lactation </a:t>
            </a:r>
            <a:r>
              <a:rPr lang="en-US" sz="1800" dirty="0" smtClean="0"/>
              <a:t>2020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45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2090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496389"/>
            <a:ext cx="11861075" cy="568057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Thus, patients with </a:t>
            </a:r>
            <a:r>
              <a:rPr lang="en-US" sz="2400" dirty="0" smtClean="0">
                <a:solidFill>
                  <a:srgbClr val="FF0000"/>
                </a:solidFill>
              </a:rPr>
              <a:t>oxytocin deficiency </a:t>
            </a:r>
            <a:r>
              <a:rPr lang="en-US" sz="2400" dirty="0" smtClean="0"/>
              <a:t>may have </a:t>
            </a:r>
            <a:r>
              <a:rPr lang="en-US" sz="2400" dirty="0" smtClean="0">
                <a:solidFill>
                  <a:srgbClr val="FF0000"/>
                </a:solidFill>
              </a:rPr>
              <a:t>normal vaginal delivery </a:t>
            </a:r>
            <a:r>
              <a:rPr lang="en-US" sz="2400" dirty="0" smtClean="0"/>
              <a:t>but potentially impaired </a:t>
            </a:r>
            <a:r>
              <a:rPr lang="en-US" sz="2400" dirty="0" smtClean="0">
                <a:solidFill>
                  <a:srgbClr val="FF0000"/>
                </a:solidFill>
              </a:rPr>
              <a:t>lactation</a:t>
            </a:r>
            <a:r>
              <a:rPr lang="en-US" sz="2400" dirty="0" smtClean="0"/>
              <a:t> due to lack of </a:t>
            </a:r>
            <a:r>
              <a:rPr lang="en-US" sz="2400" dirty="0"/>
              <a:t>oxytocin to enable milk letdown, or due to concurrent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PRL deficiency.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oxytocin administration </a:t>
            </a:r>
            <a:r>
              <a:rPr lang="en-US" sz="2400" dirty="0" smtClean="0"/>
              <a:t>should be performed critically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Oxytocin levels have also been shown to correlate with </a:t>
            </a:r>
            <a:r>
              <a:rPr lang="en-US" sz="2400" dirty="0" smtClean="0">
                <a:solidFill>
                  <a:srgbClr val="FF0000"/>
                </a:solidFill>
              </a:rPr>
              <a:t>social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emotional </a:t>
            </a:r>
            <a:r>
              <a:rPr lang="en-US" sz="2400" dirty="0" smtClean="0"/>
              <a:t>behaviors, particularly empathic behavior.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1800" dirty="0" smtClean="0">
                <a:solidFill>
                  <a:prstClr val="black"/>
                </a:solidFill>
                <a:latin typeface="AdvPA538"/>
              </a:rPr>
              <a:t>Pituitary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8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743"/>
            <a:ext cx="10515600" cy="17417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0"/>
          <a:stretch/>
        </p:blipFill>
        <p:spPr>
          <a:xfrm>
            <a:off x="232229" y="653143"/>
            <a:ext cx="11121571" cy="5878286"/>
          </a:xfrm>
        </p:spPr>
      </p:pic>
      <p:sp>
        <p:nvSpPr>
          <p:cNvPr id="3" name="Rectangle 2"/>
          <p:cNvSpPr/>
          <p:nvPr/>
        </p:nvSpPr>
        <p:spPr>
          <a:xfrm>
            <a:off x="6113417" y="3198168"/>
            <a:ext cx="256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2400" b="1" i="1" dirty="0">
                <a:solidFill>
                  <a:srgbClr val="FF0000"/>
                </a:solidFill>
              </a:rPr>
              <a:t>THANKS FOR ATTENTION </a:t>
            </a:r>
          </a:p>
        </p:txBody>
      </p:sp>
    </p:spTree>
    <p:extLst>
      <p:ext uri="{BB962C8B-B14F-4D97-AF65-F5344CB8AC3E}">
        <p14:creationId xmlns:p14="http://schemas.microsoft.com/office/powerpoint/2010/main" val="38484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914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457200"/>
            <a:ext cx="11926389" cy="5719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risk of symptomatic tumor growth is low (about </a:t>
            </a:r>
            <a:r>
              <a:rPr lang="en-US" sz="2400" dirty="0">
                <a:solidFill>
                  <a:srgbClr val="FF0000"/>
                </a:solidFill>
              </a:rPr>
              <a:t>2.8%</a:t>
            </a:r>
            <a:r>
              <a:rPr lang="en-US" sz="2400" dirty="0"/>
              <a:t>) in </a:t>
            </a:r>
            <a:r>
              <a:rPr lang="en-US" sz="2400" dirty="0" err="1"/>
              <a:t>macroadenomas</a:t>
            </a:r>
            <a:r>
              <a:rPr lang="en-US" sz="2400" dirty="0"/>
              <a:t> that were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treated </a:t>
            </a:r>
            <a:r>
              <a:rPr lang="en-US" sz="2400" dirty="0"/>
              <a:t>with surgery, radiotherapy, or both prior to pregnancy,</a:t>
            </a:r>
          </a:p>
          <a:p>
            <a:pPr marL="0" indent="0">
              <a:buNone/>
            </a:pPr>
            <a:r>
              <a:rPr lang="en-US" sz="2400" dirty="0"/>
              <a:t>whereas in </a:t>
            </a:r>
            <a:r>
              <a:rPr lang="en-US" sz="2400" dirty="0" err="1"/>
              <a:t>macroadenomas</a:t>
            </a:r>
            <a:r>
              <a:rPr lang="en-US" sz="2400" dirty="0"/>
              <a:t> that have not yet been treated, the risk of symptomatic </a:t>
            </a:r>
            <a:r>
              <a:rPr lang="en-US" sz="2400" dirty="0" smtClean="0"/>
              <a:t>tumor</a:t>
            </a:r>
          </a:p>
          <a:p>
            <a:pPr marL="0" indent="0">
              <a:buNone/>
            </a:pPr>
            <a:r>
              <a:rPr lang="en-US" sz="2400" dirty="0" smtClean="0"/>
              <a:t> growth </a:t>
            </a:r>
            <a:r>
              <a:rPr lang="en-US" sz="2400" dirty="0"/>
              <a:t>increases to </a:t>
            </a:r>
            <a:r>
              <a:rPr lang="en-US" sz="2400" dirty="0">
                <a:solidFill>
                  <a:srgbClr val="FF0000"/>
                </a:solidFill>
              </a:rPr>
              <a:t>31%.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risk is greatest during the second and third </a:t>
            </a:r>
            <a:r>
              <a:rPr lang="en-US" sz="2400" dirty="0" smtClean="0"/>
              <a:t>trimesters.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AdvPA538"/>
              </a:rPr>
              <a:t>Pituitary 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468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875211"/>
            <a:ext cx="11874138" cy="5296989"/>
          </a:xfrm>
        </p:spPr>
        <p:txBody>
          <a:bodyPr>
            <a:normAutofit/>
          </a:bodyPr>
          <a:lstStyle/>
          <a:p>
            <a:pPr marL="0" lvl="0" indent="0">
              <a:spcBef>
                <a:spcPts val="1000"/>
              </a:spcBef>
              <a:buClrTx/>
              <a:buSzTx/>
              <a:buNone/>
            </a:pPr>
            <a:r>
              <a:rPr lang="en-US" sz="2600" dirty="0" smtClean="0">
                <a:solidFill>
                  <a:prstClr val="black"/>
                </a:solidFill>
                <a:latin typeface="Calibri" panose="020F0502020204030204"/>
              </a:rPr>
              <a:t>There is </a:t>
            </a:r>
            <a:r>
              <a:rPr lang="en-US" sz="2600" dirty="0" smtClean="0">
                <a:solidFill>
                  <a:srgbClr val="FF0000"/>
                </a:solidFill>
                <a:latin typeface="Calibri" panose="020F0502020204030204"/>
              </a:rPr>
              <a:t>no </a:t>
            </a:r>
            <a:r>
              <a:rPr lang="en-US" sz="2600" dirty="0">
                <a:solidFill>
                  <a:srgbClr val="FF0000"/>
                </a:solidFill>
                <a:latin typeface="Calibri" panose="020F0502020204030204"/>
              </a:rPr>
              <a:t>evidence 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that pregnancy increases the incidence of adenomas per se. </a:t>
            </a:r>
          </a:p>
          <a:p>
            <a:pPr marL="0" lvl="0" indent="0">
              <a:spcBef>
                <a:spcPts val="1000"/>
              </a:spcBef>
              <a:buClrTx/>
              <a:buSzTx/>
              <a:buNone/>
            </a:pPr>
            <a:r>
              <a:rPr lang="en-US" sz="2600" dirty="0" smtClean="0">
                <a:solidFill>
                  <a:prstClr val="black"/>
                </a:solidFill>
                <a:latin typeface="Calibri" panose="020F0502020204030204"/>
              </a:rPr>
              <a:t>In 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an autopsy study performed on 69 </a:t>
            </a:r>
            <a:r>
              <a:rPr lang="en-US" sz="2600" dirty="0" err="1">
                <a:solidFill>
                  <a:prstClr val="black"/>
                </a:solidFill>
                <a:latin typeface="Calibri" panose="020F0502020204030204"/>
              </a:rPr>
              <a:t>pregnantwomen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 who died without having any </a:t>
            </a:r>
            <a:endParaRPr lang="en-US" sz="2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spcBef>
                <a:spcPts val="1000"/>
              </a:spcBef>
              <a:buClrTx/>
              <a:buSzTx/>
              <a:buNone/>
            </a:pPr>
            <a:r>
              <a:rPr lang="en-US" sz="2600" dirty="0" smtClean="0">
                <a:solidFill>
                  <a:prstClr val="black"/>
                </a:solidFill>
                <a:latin typeface="Calibri" panose="020F0502020204030204"/>
              </a:rPr>
              <a:t>symptoms 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of pituitary abnormalities, eight noninvasive </a:t>
            </a:r>
            <a:r>
              <a:rPr lang="en-US" sz="2600" dirty="0" err="1">
                <a:solidFill>
                  <a:prstClr val="black"/>
                </a:solidFill>
                <a:latin typeface="Calibri" panose="020F0502020204030204"/>
              </a:rPr>
              <a:t>microadenomas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2600" dirty="0">
                <a:solidFill>
                  <a:srgbClr val="FF0000"/>
                </a:solidFill>
                <a:latin typeface="Calibri" panose="020F0502020204030204"/>
              </a:rPr>
              <a:t>12%) 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were found.</a:t>
            </a:r>
          </a:p>
          <a:p>
            <a:pPr marL="0" lvl="0" indent="0">
              <a:spcBef>
                <a:spcPts val="1000"/>
              </a:spcBef>
              <a:buClrTx/>
              <a:buSzTx/>
              <a:buNone/>
            </a:pP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spcBef>
                <a:spcPts val="1000"/>
              </a:spcBef>
              <a:buClrTx/>
              <a:buSzTx/>
              <a:buNone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This number was </a:t>
            </a:r>
            <a:r>
              <a:rPr lang="en-US" sz="2600" dirty="0">
                <a:solidFill>
                  <a:srgbClr val="FF0000"/>
                </a:solidFill>
                <a:latin typeface="Calibri" panose="020F0502020204030204"/>
              </a:rPr>
              <a:t>not higher 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than that found in </a:t>
            </a:r>
            <a:r>
              <a:rPr lang="en-US" sz="2600" dirty="0" err="1">
                <a:solidFill>
                  <a:prstClr val="black"/>
                </a:solidFill>
                <a:latin typeface="Calibri" panose="020F0502020204030204"/>
              </a:rPr>
              <a:t>nonpregnant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 women or normal men of similar ages</a:t>
            </a:r>
            <a:r>
              <a:rPr lang="en-US" sz="2600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0" lvl="0" indent="0">
              <a:spcBef>
                <a:spcPts val="1000"/>
              </a:spcBef>
              <a:buClrTx/>
              <a:buSzTx/>
              <a:buNone/>
            </a:pPr>
            <a:endParaRPr lang="en-US" sz="2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spcBef>
                <a:spcPts val="1000"/>
              </a:spcBef>
              <a:buClrTx/>
              <a:buSzTx/>
              <a:buNone/>
            </a:pPr>
            <a:endParaRPr lang="en-US" sz="2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spcBef>
                <a:spcPts val="1000"/>
              </a:spcBef>
              <a:buClrTx/>
              <a:buSzTx/>
              <a:buNone/>
            </a:pP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algn="ctr">
              <a:spcBef>
                <a:spcPts val="1000"/>
              </a:spcBef>
              <a:buClrTx/>
              <a:buSzTx/>
              <a:buNone/>
            </a:pPr>
            <a:r>
              <a:rPr lang="en-US" sz="1800" dirty="0">
                <a:solidFill>
                  <a:prstClr val="black"/>
                </a:solidFill>
                <a:latin typeface="AdvPA538"/>
              </a:rPr>
              <a:t>Pituitary Disorders During Pregnancy and Lactation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2020</a:t>
            </a:r>
          </a:p>
          <a:p>
            <a:pPr marL="0" lvl="0" indent="0" algn="ctr">
              <a:spcBef>
                <a:spcPts val="1000"/>
              </a:spcBef>
              <a:buClrTx/>
              <a:buSzTx/>
              <a:buNone/>
            </a:pP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-45718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130629"/>
            <a:ext cx="11913326" cy="6492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Management of pituitary adenomas discovered during pregnancy in otherwise healthy women pose difficult </a:t>
            </a:r>
            <a:r>
              <a:rPr lang="en-US" sz="2400" dirty="0" smtClean="0">
                <a:solidFill>
                  <a:srgbClr val="FF0000"/>
                </a:solidFill>
              </a:rPr>
              <a:t>challenges </a:t>
            </a:r>
            <a:r>
              <a:rPr lang="en-US" sz="2400" dirty="0" smtClean="0"/>
              <a:t>from </a:t>
            </a:r>
            <a:r>
              <a:rPr lang="en-US" sz="2400" dirty="0"/>
              <a:t>various </a:t>
            </a:r>
            <a:r>
              <a:rPr lang="en-US" sz="2400" dirty="0" smtClean="0"/>
              <a:t>perspectives.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First</a:t>
            </a:r>
            <a:r>
              <a:rPr lang="en-US" sz="2400" dirty="0"/>
              <a:t>, the </a:t>
            </a:r>
            <a:r>
              <a:rPr lang="en-US" sz="2400" dirty="0">
                <a:solidFill>
                  <a:srgbClr val="FF0000"/>
                </a:solidFill>
              </a:rPr>
              <a:t>normal physiological changes </a:t>
            </a:r>
            <a:r>
              <a:rPr lang="en-US" sz="2400" dirty="0"/>
              <a:t>in the concentrations of pituitary hormones</a:t>
            </a:r>
          </a:p>
          <a:p>
            <a:pPr marL="0" indent="0">
              <a:buNone/>
            </a:pPr>
            <a:r>
              <a:rPr lang="en-US" sz="2400" dirty="0"/>
              <a:t>during pregnancy make it difficult to diagnose hypopituitarism or hypersecretion during pregnancy and postpartum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Second</a:t>
            </a:r>
            <a:r>
              <a:rPr lang="en-US" sz="2400" dirty="0"/>
              <a:t>, results of the </a:t>
            </a:r>
            <a:r>
              <a:rPr lang="en-US" sz="2400" dirty="0">
                <a:solidFill>
                  <a:srgbClr val="FF0000"/>
                </a:solidFill>
              </a:rPr>
              <a:t>dynamic pituitary function </a:t>
            </a:r>
            <a:r>
              <a:rPr lang="en-US" sz="2400" dirty="0"/>
              <a:t>tests in pregnancy are very difficult to interpret because there are </a:t>
            </a:r>
            <a:r>
              <a:rPr lang="en-US" sz="2400" dirty="0" smtClean="0">
                <a:solidFill>
                  <a:srgbClr val="FF0000"/>
                </a:solidFill>
              </a:rPr>
              <a:t>no normal </a:t>
            </a:r>
            <a:r>
              <a:rPr lang="en-US" sz="2400" dirty="0" smtClean="0"/>
              <a:t>standards.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AdvPA538"/>
              </a:rPr>
              <a:t>Pituitary 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62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3004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391885"/>
            <a:ext cx="11926388" cy="6244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Prolactinomas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thought to be the most common type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pituitaryadenoma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are more common in women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Nonfunctioning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pituitary adenomas are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most common subtype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 by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somatotrope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(GH) and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corticotrope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(ACTH) tumors, with TSH producing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tumors being very rare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patients with pituitary lesions require a detailed history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physical examination,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 imaging, and evaluation of pituitary hormonal status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evaluate for hormonal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 and deficiency.</a:t>
            </a:r>
            <a:endParaRPr lang="fa-I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fa-I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365759"/>
            <a:ext cx="12004765" cy="6348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testing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 should include 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prolactin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free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morning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cortisol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estradiol in women (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testosterone (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in men,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IGF-1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endocrine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testing is required to diagnose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/Cushing disease, Adrenal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insufficiency, GH deficiency, and occasionally, acromegaly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should also be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evaluated for associated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comorbidities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such as hyperglycemia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/diabetes mellitus in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acromegaly and Cushing disease. </a:t>
            </a:r>
            <a:endParaRPr lang="fa-I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93" y="156755"/>
            <a:ext cx="9457505" cy="6453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9705697" y="4232368"/>
            <a:ext cx="24863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Fig. 1. General approach to evaluating patients with pituitary/</a:t>
            </a:r>
            <a:r>
              <a:rPr lang="en-US" dirty="0" err="1"/>
              <a:t>sellar</a:t>
            </a:r>
            <a:r>
              <a:rPr lang="en-US" dirty="0"/>
              <a:t> </a:t>
            </a:r>
            <a:r>
              <a:rPr lang="en-US" dirty="0" smtClean="0"/>
              <a:t>masses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9" y="45720"/>
            <a:ext cx="10058400" cy="66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981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75" y="274319"/>
            <a:ext cx="11938145" cy="6387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attained, all patients will require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monitoring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signs and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tumor enlargement.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be monitored for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effects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hormonal</a:t>
            </a:r>
            <a:r>
              <a:rPr lang="fa-I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symptoms include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or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worsening</a:t>
            </a:r>
            <a:r>
              <a:rPr lang="fa-I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headaches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changes,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palsies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documented new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hormonal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deficiencies.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2612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418011"/>
            <a:ext cx="11887200" cy="5754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patients 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pituitary tumors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require monitoring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worsening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hormonal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excess and related comorbidities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(Cushing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disease, acromegaly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fa-I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Patients with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macroadenomas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have periodic formal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field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pituitary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performed in cases of worsening vision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a-I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Tumor-directed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therapy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usually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patients with functional </a:t>
            </a:r>
            <a:endParaRPr lang="fa-I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pituitary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tumors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prolactinoma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patients on a dopamine agonist) once pregnancy is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confirmed and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reinitiation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therapy considered if the patient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symptomatic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tumor growth.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Pituitary Disorders in</a:t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fa-IR" sz="6600" dirty="0" smtClean="0">
                <a:solidFill>
                  <a:srgbClr val="FF0000"/>
                </a:solidFill>
              </a:rPr>
              <a:t>         </a:t>
            </a:r>
            <a:r>
              <a:rPr lang="en-US" sz="6600" dirty="0" smtClean="0">
                <a:solidFill>
                  <a:srgbClr val="FF0000"/>
                </a:solidFill>
              </a:rPr>
              <a:t>Pregnancy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547223"/>
          </a:xfrm>
        </p:spPr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Atefeh</a:t>
            </a:r>
            <a:r>
              <a:rPr lang="en-US" dirty="0" smtClean="0"/>
              <a:t> </a:t>
            </a:r>
            <a:r>
              <a:rPr lang="en-US" dirty="0" err="1" smtClean="0"/>
              <a:t>Rezaeifar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Endocrinology Fellow </a:t>
            </a:r>
          </a:p>
          <a:p>
            <a:r>
              <a:rPr lang="en-US" dirty="0" smtClean="0"/>
              <a:t>2/24/2021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4369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248193"/>
            <a:ext cx="12004766" cy="6505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tumor-directed drugs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an approved indication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pregnancy,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appropriate counseling of the patient on potential risks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mandatory.</a:t>
            </a:r>
            <a:endParaRPr lang="fa-I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macroadenomas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the time of conception are at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endParaRPr lang="fa-I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symptomatic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tumor progression during pregnancy than those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microadenomas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endParaRPr lang="fa-I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sellar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physiologic pituitary expansion in pregnancy.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Because the pituitary enlarges during pregnancy, ideally the tumor should not be contacting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optic chiasm at the onset of pregnancy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Hypopituitarism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requires close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during pregnancy due to hormonal changes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pregnancy, and hormonal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deficiencies, such as thyroid hormone and glucocorticoids,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adequately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 for optimal maternal and fetal health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132"/>
            <a:ext cx="10515600" cy="1828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7" y="418012"/>
            <a:ext cx="11952514" cy="6309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Neuroimaging in Pregnancy</a:t>
            </a:r>
          </a:p>
          <a:p>
            <a:pPr marL="0" indent="0">
              <a:buNone/>
            </a:pPr>
            <a:r>
              <a:rPr lang="en-US" dirty="0" smtClean="0"/>
              <a:t>magnetic resonance imaging of the pituitary gland will be indicated when there is a </a:t>
            </a:r>
            <a:r>
              <a:rPr lang="en-US" dirty="0" smtClean="0">
                <a:solidFill>
                  <a:srgbClr val="FF0000"/>
                </a:solidFill>
              </a:rPr>
              <a:t>visual</a:t>
            </a:r>
            <a:r>
              <a:rPr lang="fa-IR" dirty="0" smtClean="0"/>
              <a:t> </a:t>
            </a:r>
            <a:r>
              <a:rPr lang="en-US" dirty="0" smtClean="0"/>
              <a:t>and/or </a:t>
            </a:r>
            <a:r>
              <a:rPr lang="en-US" dirty="0" smtClean="0">
                <a:solidFill>
                  <a:srgbClr val="FF0000"/>
                </a:solidFill>
              </a:rPr>
              <a:t>neurological</a:t>
            </a:r>
            <a:r>
              <a:rPr lang="en-US" dirty="0" smtClean="0"/>
              <a:t> clinical picture secondary to tumor </a:t>
            </a:r>
            <a:r>
              <a:rPr lang="en-US" dirty="0"/>
              <a:t>compression.</a:t>
            </a:r>
            <a:endParaRPr lang="fa-IR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MRI </a:t>
            </a:r>
            <a:r>
              <a:rPr lang="en-US" dirty="0" smtClean="0"/>
              <a:t>does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use </a:t>
            </a:r>
            <a:r>
              <a:rPr lang="en-US" dirty="0" smtClean="0">
                <a:solidFill>
                  <a:srgbClr val="FF0000"/>
                </a:solidFill>
              </a:rPr>
              <a:t>ionizing radiation </a:t>
            </a:r>
            <a:r>
              <a:rPr lang="en-US" dirty="0" smtClean="0"/>
              <a:t>and is considered relatively safe for the fetus. It should preferably be performed</a:t>
            </a:r>
            <a:r>
              <a:rPr lang="fa-IR" dirty="0" smtClean="0"/>
              <a:t> </a:t>
            </a:r>
            <a:r>
              <a:rPr lang="en-US" dirty="0" smtClean="0"/>
              <a:t>only </a:t>
            </a:r>
            <a:r>
              <a:rPr lang="en-US" dirty="0" smtClean="0">
                <a:solidFill>
                  <a:srgbClr val="FF0000"/>
                </a:solidFill>
              </a:rPr>
              <a:t>after 4months </a:t>
            </a:r>
            <a:r>
              <a:rPr lang="en-US" dirty="0" smtClean="0"/>
              <a:t>of pregnancy.</a:t>
            </a:r>
          </a:p>
          <a:p>
            <a:pPr marL="0" indent="0">
              <a:buNone/>
            </a:pPr>
            <a:r>
              <a:rPr lang="en-US" dirty="0" smtClean="0"/>
              <a:t>This recommendation aims to </a:t>
            </a:r>
            <a:r>
              <a:rPr lang="en-US" dirty="0" smtClean="0">
                <a:solidFill>
                  <a:srgbClr val="0070C0"/>
                </a:solidFill>
              </a:rPr>
              <a:t>avoid </a:t>
            </a:r>
            <a:r>
              <a:rPr lang="en-US" dirty="0" smtClean="0"/>
              <a:t>fetal exposure to </a:t>
            </a:r>
            <a:r>
              <a:rPr lang="en-US" dirty="0" smtClean="0">
                <a:solidFill>
                  <a:srgbClr val="0070C0"/>
                </a:solidFill>
              </a:rPr>
              <a:t>radiofrequency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acoustic</a:t>
            </a:r>
            <a:r>
              <a:rPr lang="fa-I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noise </a:t>
            </a:r>
            <a:r>
              <a:rPr lang="en-US" dirty="0" smtClean="0"/>
              <a:t>fields.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AdvPA538"/>
              </a:rPr>
              <a:t>Pituitary 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692"/>
            <a:ext cx="10515600" cy="1828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" y="509450"/>
            <a:ext cx="12004766" cy="61917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administration of gadolinium contrast enhances the diagnostic accuracy of MRI.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However, administration of this </a:t>
            </a:r>
            <a:r>
              <a:rPr lang="en-US" dirty="0" smtClean="0">
                <a:solidFill>
                  <a:srgbClr val="FF0000"/>
                </a:solidFill>
              </a:rPr>
              <a:t>contrast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 smtClean="0"/>
              <a:t>indicated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during pregnancy</a:t>
            </a:r>
          </a:p>
          <a:p>
            <a:pPr marL="0" indent="0">
              <a:buNone/>
            </a:pPr>
            <a:r>
              <a:rPr lang="en-US" dirty="0" smtClean="0"/>
              <a:t>because of its potential </a:t>
            </a:r>
            <a:r>
              <a:rPr lang="en-US" dirty="0" smtClean="0">
                <a:solidFill>
                  <a:srgbClr val="FF0000"/>
                </a:solidFill>
              </a:rPr>
              <a:t>teratogenicity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first</a:t>
            </a:r>
            <a:r>
              <a:rPr lang="en-US" dirty="0" smtClean="0"/>
              <a:t> trimester.</a:t>
            </a:r>
            <a:endParaRPr lang="fa-IR" dirty="0" smtClean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 In addition, gadolinium may </a:t>
            </a:r>
            <a:r>
              <a:rPr lang="en-US" dirty="0" smtClean="0">
                <a:solidFill>
                  <a:srgbClr val="FF0000"/>
                </a:solidFill>
              </a:rPr>
              <a:t>cross</a:t>
            </a:r>
            <a:r>
              <a:rPr lang="en-US" dirty="0" smtClean="0"/>
              <a:t> the placenta in the </a:t>
            </a:r>
            <a:r>
              <a:rPr lang="en-US" dirty="0" smtClean="0">
                <a:solidFill>
                  <a:srgbClr val="FF0000"/>
                </a:solidFill>
              </a:rPr>
              <a:t>second</a:t>
            </a:r>
            <a:r>
              <a:rPr lang="en-US" dirty="0" smtClean="0"/>
              <a:t> or</a:t>
            </a:r>
            <a:r>
              <a:rPr lang="en-US" dirty="0" smtClean="0">
                <a:solidFill>
                  <a:srgbClr val="FF0000"/>
                </a:solidFill>
              </a:rPr>
              <a:t> third </a:t>
            </a:r>
            <a:r>
              <a:rPr lang="en-US" dirty="0" smtClean="0"/>
              <a:t>trimester, </a:t>
            </a:r>
          </a:p>
          <a:p>
            <a:pPr marL="0" indent="0">
              <a:buNone/>
            </a:pPr>
            <a:r>
              <a:rPr lang="en-US" dirty="0" smtClean="0"/>
              <a:t>be excreted by the fetal</a:t>
            </a:r>
            <a:r>
              <a:rPr lang="fa-IR" dirty="0" smtClean="0"/>
              <a:t> </a:t>
            </a:r>
            <a:r>
              <a:rPr lang="en-US" dirty="0" smtClean="0"/>
              <a:t>kidneys into the amniotic fluid, and then be recirculated </a:t>
            </a:r>
          </a:p>
          <a:p>
            <a:pPr marL="0" indent="0">
              <a:buNone/>
            </a:pPr>
            <a:r>
              <a:rPr lang="en-US" dirty="0" smtClean="0"/>
              <a:t>by the fetus. Therefore, there is a theoretical risk of </a:t>
            </a:r>
            <a:r>
              <a:rPr lang="en-US" dirty="0" smtClean="0">
                <a:solidFill>
                  <a:srgbClr val="FF0000"/>
                </a:solidFill>
              </a:rPr>
              <a:t>nephrogenic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systemic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fibrosis</a:t>
            </a:r>
            <a:r>
              <a:rPr lang="en-US" dirty="0" smtClean="0"/>
              <a:t> developing as a result of fetal exposure to radiocontrast</a:t>
            </a:r>
            <a:r>
              <a:rPr lang="fa-I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AdvPA538"/>
              </a:rPr>
              <a:t>Pituitary 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692"/>
            <a:ext cx="10515600" cy="2090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" y="352698"/>
            <a:ext cx="12004766" cy="6361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recent Canadian study evaluated 1 424 105</a:t>
            </a:r>
            <a:r>
              <a:rPr lang="fa-IR" dirty="0" smtClean="0"/>
              <a:t> </a:t>
            </a:r>
            <a:r>
              <a:rPr lang="en-US" dirty="0" smtClean="0"/>
              <a:t>deliveries beyond the 20th </a:t>
            </a:r>
          </a:p>
          <a:p>
            <a:pPr marL="0" indent="0">
              <a:buNone/>
            </a:pPr>
            <a:r>
              <a:rPr lang="en-US" dirty="0" smtClean="0"/>
              <a:t>week of gestation to assess the risks associated with MRI performed with or without gadolinium.</a:t>
            </a:r>
          </a:p>
          <a:p>
            <a:pPr marL="0" indent="0">
              <a:buNone/>
            </a:pPr>
            <a:r>
              <a:rPr lang="en-US" dirty="0" smtClean="0"/>
              <a:t> The purpose of this study was to evaluate the </a:t>
            </a:r>
            <a:r>
              <a:rPr lang="en-US" dirty="0" smtClean="0">
                <a:solidFill>
                  <a:srgbClr val="FF0000"/>
                </a:solidFill>
              </a:rPr>
              <a:t>long-term safety </a:t>
            </a:r>
            <a:r>
              <a:rPr lang="en-US" dirty="0" smtClean="0"/>
              <a:t>after exposure to MRI in the first trimester, in</a:t>
            </a:r>
            <a:r>
              <a:rPr lang="fa-IR" dirty="0" smtClean="0"/>
              <a:t> </a:t>
            </a:r>
            <a:r>
              <a:rPr lang="en-US" dirty="0" smtClean="0"/>
              <a:t>particular on the risk of death, fetal or neonatal </a:t>
            </a:r>
          </a:p>
          <a:p>
            <a:pPr marL="0" indent="0">
              <a:buNone/>
            </a:pPr>
            <a:r>
              <a:rPr lang="en-US" dirty="0" smtClean="0"/>
              <a:t>death.</a:t>
            </a: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 With regard to exposure to gadolinium, they assessed the risk</a:t>
            </a:r>
            <a:r>
              <a:rPr lang="fa-IR" dirty="0" smtClean="0"/>
              <a:t>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inflammatory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rheumatic</a:t>
            </a:r>
            <a:r>
              <a:rPr lang="en-US" dirty="0" smtClean="0"/>
              <a:t> and/or </a:t>
            </a:r>
            <a:r>
              <a:rPr lang="en-US" dirty="0" smtClean="0">
                <a:solidFill>
                  <a:srgbClr val="FF0000"/>
                </a:solidFill>
              </a:rPr>
              <a:t>skin or connective disorders </a:t>
            </a:r>
            <a:r>
              <a:rPr lang="en-US" dirty="0" smtClean="0"/>
              <a:t>or skin changes similar to nephrogenic systemic fibrosis, a condition also referred to as nephrogenic </a:t>
            </a:r>
          </a:p>
          <a:p>
            <a:pPr marL="0" indent="0">
              <a:buNone/>
            </a:pPr>
            <a:r>
              <a:rPr lang="en-US" dirty="0" err="1" smtClean="0"/>
              <a:t>fibrosing</a:t>
            </a:r>
            <a:r>
              <a:rPr lang="en-US" dirty="0" smtClean="0"/>
              <a:t> </a:t>
            </a:r>
            <a:r>
              <a:rPr lang="en-US" dirty="0" err="1" smtClean="0"/>
              <a:t>dermatopathy</a:t>
            </a:r>
            <a:r>
              <a:rPr lang="en-US" dirty="0" smtClean="0"/>
              <a:t>, which is described in association with the use of gadolinium</a:t>
            </a:r>
            <a:r>
              <a:rPr lang="fa-IR" dirty="0" smtClean="0"/>
              <a:t> </a:t>
            </a:r>
            <a:r>
              <a:rPr lang="en-US" dirty="0" smtClean="0"/>
              <a:t>contrast</a:t>
            </a:r>
            <a:r>
              <a:rPr lang="fa-IR" dirty="0" smtClean="0"/>
              <a:t> </a:t>
            </a:r>
            <a:r>
              <a:rPr lang="en-US" dirty="0" smtClean="0"/>
              <a:t>in adult patients.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AdvPA538"/>
              </a:rPr>
              <a:t>Pituitary 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02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8287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339634"/>
            <a:ext cx="11887200" cy="6413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Compared with </a:t>
            </a:r>
            <a:r>
              <a:rPr lang="en-US" dirty="0" err="1" smtClean="0"/>
              <a:t>nonexposed</a:t>
            </a:r>
            <a:r>
              <a:rPr lang="en-US" dirty="0" smtClean="0"/>
              <a:t> pregnancies, pregnancies with exposure to </a:t>
            </a:r>
            <a:r>
              <a:rPr lang="en-US" dirty="0" smtClean="0">
                <a:solidFill>
                  <a:srgbClr val="FF0000"/>
                </a:solidFill>
              </a:rPr>
              <a:t>gadolinium</a:t>
            </a:r>
            <a:r>
              <a:rPr lang="fa-IR" dirty="0" smtClean="0"/>
              <a:t> </a:t>
            </a:r>
            <a:r>
              <a:rPr lang="en-US" dirty="0" smtClean="0"/>
              <a:t>showed a </a:t>
            </a: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higher frequency of intrauterine or neonatal </a:t>
            </a:r>
            <a:r>
              <a:rPr lang="en-US" dirty="0" smtClean="0">
                <a:solidFill>
                  <a:srgbClr val="FF0000"/>
                </a:solidFill>
              </a:rPr>
              <a:t>death </a:t>
            </a:r>
            <a:r>
              <a:rPr lang="en-US" dirty="0" smtClean="0"/>
              <a:t>[ </a:t>
            </a:r>
            <a:r>
              <a:rPr lang="en-US" dirty="0" smtClean="0">
                <a:solidFill>
                  <a:srgbClr val="FF0000"/>
                </a:solidFill>
              </a:rPr>
              <a:t>(RR) 3.7</a:t>
            </a:r>
            <a:r>
              <a:rPr lang="en-US" dirty="0" smtClean="0"/>
              <a:t>, 95% (CI) limits</a:t>
            </a:r>
          </a:p>
          <a:p>
            <a:pPr marL="0" indent="0">
              <a:buNone/>
            </a:pPr>
            <a:r>
              <a:rPr lang="en-US" dirty="0" smtClean="0"/>
              <a:t>from 1.55 to 8.85,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And</a:t>
            </a:r>
            <a:r>
              <a:rPr lang="fa-IR" dirty="0" smtClean="0"/>
              <a:t> </a:t>
            </a:r>
            <a:r>
              <a:rPr lang="en-US" dirty="0" smtClean="0"/>
              <a:t>rheumatologic, inflammatory, and cutaneous infiltrative pathologies</a:t>
            </a:r>
          </a:p>
          <a:p>
            <a:pPr marL="0" indent="0">
              <a:buNone/>
            </a:pP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hazard ratio 1.36</a:t>
            </a:r>
            <a:r>
              <a:rPr lang="en-US" dirty="0" smtClean="0"/>
              <a:t>, 95% CI limits from 1.09 to 1,69</a:t>
            </a:r>
            <a:r>
              <a:rPr lang="fa-IR" dirty="0" smtClean="0"/>
              <a:t>(</a:t>
            </a:r>
            <a:r>
              <a:rPr lang="en-US" dirty="0" smtClean="0"/>
              <a:t> 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study makes it</a:t>
            </a:r>
            <a:r>
              <a:rPr lang="fa-IR" dirty="0"/>
              <a:t> </a:t>
            </a:r>
            <a:r>
              <a:rPr lang="en-US" dirty="0"/>
              <a:t>clear for the first time that MRI is not such a dangerous </a:t>
            </a:r>
          </a:p>
          <a:p>
            <a:pPr marL="0" indent="0">
              <a:buNone/>
            </a:pPr>
            <a:r>
              <a:rPr lang="en-US" dirty="0"/>
              <a:t>investigation in pregnancy, even in the first trimester. However, it</a:t>
            </a:r>
            <a:r>
              <a:rPr lang="fa-IR" dirty="0"/>
              <a:t> </a:t>
            </a:r>
            <a:r>
              <a:rPr lang="en-US" dirty="0"/>
              <a:t>should be </a:t>
            </a:r>
          </a:p>
          <a:p>
            <a:pPr marL="0" indent="0">
              <a:buNone/>
            </a:pPr>
            <a:r>
              <a:rPr lang="en-US" dirty="0"/>
              <a:t>performed without gadolinium contrast.</a:t>
            </a:r>
          </a:p>
          <a:p>
            <a:pPr marL="0" indent="0">
              <a:buNone/>
            </a:pPr>
            <a:endParaRPr lang="fa-IR" dirty="0" smtClean="0"/>
          </a:p>
          <a:p>
            <a:pPr marL="0" lvl="0" indent="0" algn="ctr">
              <a:buNone/>
            </a:pPr>
            <a:r>
              <a:rPr lang="en-US" sz="1800" dirty="0" smtClean="0">
                <a:solidFill>
                  <a:prstClr val="black"/>
                </a:solidFill>
                <a:latin typeface="AdvPA538"/>
              </a:rPr>
              <a:t>Pituitary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503"/>
            <a:ext cx="10515600" cy="23513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6389"/>
            <a:ext cx="12083143" cy="6257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Pharmacological Treatment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Based on this FDA criteria, dopamine agonists </a:t>
            </a:r>
            <a:r>
              <a:rPr lang="en-US" dirty="0" err="1" smtClean="0">
                <a:solidFill>
                  <a:srgbClr val="FF0000"/>
                </a:solidFill>
              </a:rPr>
              <a:t>cabergoline</a:t>
            </a:r>
            <a:r>
              <a:rPr lang="fa-IR" dirty="0" smtClean="0"/>
              <a:t> </a:t>
            </a:r>
            <a:r>
              <a:rPr lang="en-US" dirty="0" smtClean="0"/>
              <a:t>(CAB) 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bromocriptine</a:t>
            </a:r>
            <a:r>
              <a:rPr lang="en-US" dirty="0" smtClean="0"/>
              <a:t> (BRC), as well as the </a:t>
            </a:r>
            <a:r>
              <a:rPr lang="en-US" dirty="0" err="1" smtClean="0">
                <a:solidFill>
                  <a:srgbClr val="FF0000"/>
                </a:solidFill>
              </a:rPr>
              <a:t>somastatin</a:t>
            </a:r>
            <a:r>
              <a:rPr lang="en-US" dirty="0" smtClean="0">
                <a:solidFill>
                  <a:srgbClr val="FF0000"/>
                </a:solidFill>
              </a:rPr>
              <a:t> analog octreotide</a:t>
            </a:r>
            <a:r>
              <a:rPr lang="en-US" dirty="0" smtClean="0"/>
              <a:t>, are classified as </a:t>
            </a:r>
            <a:r>
              <a:rPr lang="en-US" dirty="0" smtClean="0">
                <a:solidFill>
                  <a:srgbClr val="FF0000"/>
                </a:solidFill>
              </a:rPr>
              <a:t>category B </a:t>
            </a:r>
            <a:r>
              <a:rPr lang="en-US" dirty="0" smtClean="0"/>
              <a:t>(no fetal risks</a:t>
            </a:r>
            <a:r>
              <a:rPr lang="fa-IR" dirty="0" smtClean="0"/>
              <a:t> </a:t>
            </a:r>
            <a:r>
              <a:rPr lang="en-US" dirty="0" smtClean="0"/>
              <a:t>have been demonstrated in animal </a:t>
            </a:r>
          </a:p>
          <a:p>
            <a:pPr marL="0" indent="0">
              <a:buNone/>
            </a:pPr>
            <a:r>
              <a:rPr lang="en-US" dirty="0" smtClean="0"/>
              <a:t>studies, but there are no adequate, well-controlled studies in pregnant women to date),</a:t>
            </a:r>
          </a:p>
          <a:p>
            <a:pPr marL="0" indent="0">
              <a:buNone/>
            </a:pPr>
            <a:r>
              <a:rPr lang="en-US" dirty="0" smtClean="0"/>
              <a:t>while </a:t>
            </a:r>
            <a:r>
              <a:rPr lang="en-US" dirty="0" err="1" smtClean="0">
                <a:solidFill>
                  <a:srgbClr val="FF0000"/>
                </a:solidFill>
              </a:rPr>
              <a:t>lanreotide</a:t>
            </a:r>
            <a:r>
              <a:rPr lang="en-US" dirty="0" smtClean="0">
                <a:solidFill>
                  <a:srgbClr val="FF0000"/>
                </a:solidFill>
              </a:rPr>
              <a:t> and C </a:t>
            </a:r>
            <a:r>
              <a:rPr lang="en-US" dirty="0" smtClean="0"/>
              <a:t>(adverse fetal effects have been seen in animal studies but there are no adequate and well-controlled</a:t>
            </a:r>
            <a:r>
              <a:rPr lang="fa-IR" dirty="0" smtClean="0"/>
              <a:t> </a:t>
            </a:r>
            <a:r>
              <a:rPr lang="en-US" dirty="0" smtClean="0"/>
              <a:t>studies in pregnant women; </a:t>
            </a:r>
          </a:p>
          <a:p>
            <a:pPr marL="0" indent="0">
              <a:buNone/>
            </a:pPr>
            <a:r>
              <a:rPr lang="en-US" dirty="0" smtClean="0"/>
              <a:t>nevertheless, potential benefits may warrant the use of the drug).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1800" dirty="0" smtClean="0">
                <a:solidFill>
                  <a:prstClr val="black"/>
                </a:solidFill>
                <a:latin typeface="AdvPA538"/>
              </a:rPr>
              <a:t>Pituitary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943"/>
            <a:ext cx="10515600" cy="2612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600890"/>
            <a:ext cx="11861074" cy="60481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Due to the long half-lives of these drugs and limited data on the effects of in utero exposure, these drugs should ideally be </a:t>
            </a:r>
            <a:r>
              <a:rPr lang="en-US" dirty="0"/>
              <a:t>discontinued prior to intended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conception, </a:t>
            </a:r>
            <a:r>
              <a:rPr lang="en-US" dirty="0" smtClean="0">
                <a:solidFill>
                  <a:srgbClr val="FF0000"/>
                </a:solidFill>
              </a:rPr>
              <a:t>CAB 1month </a:t>
            </a:r>
            <a:r>
              <a:rPr lang="en-US" dirty="0" smtClean="0"/>
              <a:t>before, and </a:t>
            </a:r>
            <a:r>
              <a:rPr lang="en-US" dirty="0"/>
              <a:t>long-acting somatostatin (</a:t>
            </a:r>
            <a:r>
              <a:rPr lang="en-US" dirty="0">
                <a:solidFill>
                  <a:srgbClr val="FF0000"/>
                </a:solidFill>
              </a:rPr>
              <a:t>SST</a:t>
            </a:r>
            <a:r>
              <a:rPr lang="en-US" dirty="0"/>
              <a:t>) analogs</a:t>
            </a: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 err="1" smtClean="0">
                <a:solidFill>
                  <a:srgbClr val="FF0000"/>
                </a:solidFill>
              </a:rPr>
              <a:t>pegvisomant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2months </a:t>
            </a:r>
            <a:r>
              <a:rPr lang="en-US" dirty="0" smtClean="0"/>
              <a:t>before. </a:t>
            </a:r>
            <a:endParaRPr lang="fa-I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During</a:t>
            </a:r>
            <a:r>
              <a:rPr lang="en-US" dirty="0" smtClean="0"/>
              <a:t> pregnancy, it also is recommended that medical therapy should be </a:t>
            </a:r>
            <a:r>
              <a:rPr lang="en-US" dirty="0" smtClean="0">
                <a:solidFill>
                  <a:srgbClr val="FF0000"/>
                </a:solidFill>
              </a:rPr>
              <a:t>withheld</a:t>
            </a:r>
            <a:r>
              <a:rPr lang="en-US" dirty="0" smtClean="0"/>
              <a:t> and administered only </a:t>
            </a:r>
            <a:r>
              <a:rPr lang="en-US" dirty="0"/>
              <a:t>if necessary for control of tumor, headache,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 both.</a:t>
            </a:r>
          </a:p>
          <a:p>
            <a:pPr marL="0" indent="0">
              <a:buNone/>
            </a:pPr>
            <a:r>
              <a:rPr lang="en-US" dirty="0" smtClean="0"/>
              <a:t> This approach reduces the likelihood of an embryo being</a:t>
            </a:r>
            <a:r>
              <a:rPr lang="fa-IR" dirty="0" smtClean="0"/>
              <a:t> </a:t>
            </a:r>
            <a:r>
              <a:rPr lang="en-US" dirty="0" smtClean="0"/>
              <a:t>exposed to a drug, including </a:t>
            </a:r>
            <a:r>
              <a:rPr lang="en-US" dirty="0"/>
              <a:t>residual exposure to a long-acting drug.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AdvPA538"/>
              </a:rPr>
              <a:t>Pituitary Disorders During Pregnancy and Lactation </a:t>
            </a:r>
            <a:r>
              <a:rPr lang="en-US" sz="1800" dirty="0" smtClean="0">
                <a:solidFill>
                  <a:prstClr val="black"/>
                </a:solidFill>
              </a:rPr>
              <a:t>2020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17566"/>
            <a:ext cx="10058400" cy="23513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496389"/>
            <a:ext cx="11926388" cy="6165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Prolactinomas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Prolactinomas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the most common pituitary adenoma subtype and are more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women than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tend to be detected earlier in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premenopausal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women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compared with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postmenopausal women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men due to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presenting symptoms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galactorrhea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menstrual irregularities (amenorrhea/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oligomenorrhea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Elevated prolactin levels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 pulsatile gonadotropin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secretion and induce central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hypogonadism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women are initially discovered during evaluation for infertility, and one series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approximately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women with infertility have hyperprolactinemia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cause.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91440"/>
            <a:ext cx="10058400" cy="1306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391885"/>
            <a:ext cx="11821886" cy="63224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more recent study found that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asymptomatic women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presenting with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infertility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elevated prolactin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levels and did 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significantly differ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rates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women with irregular menses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those 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elevated prolactin were found to have a pituitary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microadenoma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 MRI in this series.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Hyperprolactinemia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due to several causes other than pituitary adenomas,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 it is important to consider the differential diagnosis (such as pregnancy, hypothyroidism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medications as other common causes) when evaluating new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patients with elevated prolactin levels.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9594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300446"/>
            <a:ext cx="11913325" cy="630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the diagnosis of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prolactinoma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confirmed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treatment is usually recommended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control tumor growth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normalize prolactin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levels for restoration of gonadal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Medical treatment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dopamine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agonist (most commonly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bromocriptine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cabergoline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is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choice for most symptomatic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prolactinomas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because these agents 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highly effective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normalizing prolactin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͠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%–70%),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restoring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gonadal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͠    70%–90%) and decreasing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size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(͠   60%).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1" y="2121408"/>
            <a:ext cx="11669485" cy="4050792"/>
          </a:xfrm>
        </p:spPr>
        <p:txBody>
          <a:bodyPr/>
          <a:lstStyle/>
          <a:p>
            <a:r>
              <a:rPr lang="en-US" dirty="0">
                <a:latin typeface="AdvPA538"/>
              </a:rPr>
              <a:t>Pituitary Disorders During </a:t>
            </a:r>
            <a:r>
              <a:rPr lang="en-US" dirty="0" smtClean="0">
                <a:latin typeface="AdvPA538"/>
              </a:rPr>
              <a:t>Pregnancy and Lactation (</a:t>
            </a:r>
            <a:r>
              <a:rPr lang="en-US" dirty="0" smtClean="0">
                <a:solidFill>
                  <a:srgbClr val="000000"/>
                </a:solidFill>
                <a:latin typeface="AdvP6F01"/>
              </a:rPr>
              <a:t>Maternal-Fetal </a:t>
            </a:r>
            <a:r>
              <a:rPr lang="en-US" dirty="0">
                <a:solidFill>
                  <a:srgbClr val="000000"/>
                </a:solidFill>
                <a:latin typeface="AdvP6F01"/>
              </a:rPr>
              <a:t>and Neonatal Endocrinology</a:t>
            </a:r>
            <a:r>
              <a:rPr lang="en-US" dirty="0">
                <a:solidFill>
                  <a:srgbClr val="000000"/>
                </a:solidFill>
                <a:latin typeface="AdvP6975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AdvP6975"/>
              </a:rPr>
              <a:t>2020)</a:t>
            </a:r>
          </a:p>
          <a:p>
            <a:r>
              <a:rPr lang="en-US" dirty="0">
                <a:latin typeface="AdvPSA336"/>
              </a:rPr>
              <a:t>Pituitary Disorders </a:t>
            </a:r>
            <a:r>
              <a:rPr lang="en-US" dirty="0" smtClean="0">
                <a:latin typeface="AdvPSA336"/>
              </a:rPr>
              <a:t>in Pregnancy (</a:t>
            </a:r>
            <a:r>
              <a:rPr lang="fr-FR" dirty="0" err="1" smtClean="0">
                <a:latin typeface="AdvPSA334"/>
              </a:rPr>
              <a:t>Neurol</a:t>
            </a:r>
            <a:r>
              <a:rPr lang="fr-FR" dirty="0" smtClean="0">
                <a:latin typeface="AdvPSA334"/>
              </a:rPr>
              <a:t> </a:t>
            </a:r>
            <a:r>
              <a:rPr lang="fr-FR" dirty="0">
                <a:latin typeface="AdvPSA334"/>
              </a:rPr>
              <a:t>Clin 37 (2019) </a:t>
            </a:r>
            <a:r>
              <a:rPr lang="fr-FR" dirty="0" smtClean="0">
                <a:latin typeface="AdvPSA334"/>
              </a:rPr>
              <a:t>63–83)</a:t>
            </a:r>
            <a:endParaRPr lang="en-US" dirty="0">
              <a:latin typeface="AdvPA538"/>
            </a:endParaRPr>
          </a:p>
          <a:p>
            <a:endParaRPr lang="en-US" dirty="0">
              <a:latin typeface="AdvPSA336"/>
            </a:endParaRPr>
          </a:p>
          <a:p>
            <a:endParaRPr lang="en-US" dirty="0" smtClean="0">
              <a:latin typeface="AdvPA538"/>
            </a:endParaRPr>
          </a:p>
        </p:txBody>
      </p:sp>
    </p:spTree>
    <p:extLst>
      <p:ext uri="{BB962C8B-B14F-4D97-AF65-F5344CB8AC3E}">
        <p14:creationId xmlns:p14="http://schemas.microsoft.com/office/powerpoint/2010/main" val="36987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30630"/>
            <a:ext cx="10058400" cy="1175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7" y="365760"/>
            <a:ext cx="11913324" cy="5806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Cabergoline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preferred agent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its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efficacy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tolerability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medical therapy alone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usually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sufficient for treatment, some patients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undergo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resection if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intolerant of dopamine agonist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therapy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for other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case-specific reasons.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invasive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prolactinomas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 multimodal therapy involving surgery,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radiation, or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treatments.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serial imaging and prolactin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 monitoring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be considered for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incidental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microprolactinomas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4503"/>
            <a:ext cx="10058400" cy="143691"/>
          </a:xfrm>
        </p:spPr>
        <p:txBody>
          <a:bodyPr>
            <a:noAutofit/>
          </a:bodyPr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378823"/>
            <a:ext cx="11913325" cy="6335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Dopamine agonist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therapy is usually required for conception in women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prolactinomas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because it is often necessary to normalize prolactin levels in order to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restore ovulation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Bromocriptine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historically been the drug of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preconception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as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result, there is more real-world experience with this drug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early pregnancy.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Bromocriptine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placenta, but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use has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been associated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increased risk of pregnancy complications or adverse fetal effects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few pieces of data exist 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bromocriptine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use throughout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gestation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the exposed infants, but it has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been associated with increased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abnormalities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30630"/>
            <a:ext cx="10058400" cy="1959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470263"/>
            <a:ext cx="12100559" cy="6204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has been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cabergoline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preconception/during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gestation, but more recent studies do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increased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risk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complications or fetal abnormalities compared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bromocriptine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general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recent study examined 48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pregnancies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33 women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macroprolactinomas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conceived 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cabergoline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Twentyfive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were maintained 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cabergoline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pregnancy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appear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more adverse pregnancy outcomes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women who had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discontinued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cabergoline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pregnancy confirmation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cabergoline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generally regarded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an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 option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therapy for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conception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91440"/>
            <a:ext cx="10058400" cy="1306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418011"/>
            <a:ext cx="11848011" cy="5754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Nevertheless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clinicians generally recommend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dopamine agonist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therapy 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early as possible in the pregnancy or as soon as pregnancy is confirmed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clinical status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allows due to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experience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dopamine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agonists during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overall desire to minimize fetal exposure to any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56754"/>
            <a:ext cx="10058400" cy="1436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1073"/>
            <a:ext cx="12083143" cy="6204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women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prolactinomas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(and any pituitary adenoma) require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monitoring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pregnancy to detect potential tumor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because normal pregnancy is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associated with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lactotrope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hyperplasia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discontinuation of dopamine agonist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therapy may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associated with tumor proliferation.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women do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symptomatic tumor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growth during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(&gt;95%),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if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macroadenoma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enlarges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pregnancy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it can cause considerable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effects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depending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its proximity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surrounding structures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may be associated with new hormonal deficiencies.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82880"/>
            <a:ext cx="10058400" cy="16981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" y="496389"/>
            <a:ext cx="11926389" cy="615260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D34817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enlargement varies by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prepregnancy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tumor size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 would be </a:t>
            </a:r>
            <a:endParaRPr lang="en-US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women with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tumors are at lower risk of developing 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enlargement (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&lt;3%)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with women with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macroadenomas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Women with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macroprolactinomas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prior surgery or radiation therapy are more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(~21%)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 have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enlargement than women who had previous surgery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or radiation (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4.7%).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30630"/>
            <a:ext cx="10058400" cy="22206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2514"/>
            <a:ext cx="12070080" cy="61526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microprolactinomas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clinical evaluation in each trimester of pregnancy should be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sellar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MRI without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contrast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neuro-ophthalmologic evaluation should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performed if there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tumor size increase.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expanding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macroprolactinomas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ophthalmologic evaluation should be performed 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trimester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pituitary MRI without contrast is indicated if there is evidence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tumor growth.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presence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effect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symptoms, if there is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rapid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decompressive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neurosurgery, especially in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trimester,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considered,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delivery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pregnancy is near term 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1000"/>
              </a:spcBef>
              <a:buClrTx/>
              <a:buSzTx/>
              <a:buNone/>
            </a:pPr>
            <a:r>
              <a:rPr lang="en-US" sz="1800" dirty="0" smtClean="0">
                <a:solidFill>
                  <a:prstClr val="black"/>
                </a:solidFill>
                <a:latin typeface="AdvPA538"/>
              </a:rPr>
              <a:t>Pituitary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Disorders During Pregnancy and Lactation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2020</a:t>
            </a: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4504"/>
            <a:ext cx="10058400" cy="1306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235131"/>
            <a:ext cx="11913325" cy="63877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not recommended that prolactin levels be monitored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pregnancy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because levels are physiologically elevated during pregnancy and they do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necessarily 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correlate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tumor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during pregnancy.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Dopamine agonist therapy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restarted if the patient develops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 enlargement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unusual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cases,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may be required.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Guidelines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recommended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bromocriptine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setting largely due to the greater world experience with the drug, but 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cabergoline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use has become more common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appears to be as safe in pregnancy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these recommendations may change.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554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2149"/>
            <a:ext cx="12191999" cy="5852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generally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favored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potential risk to the fetus, but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performed if needed emergently or if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tumor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nonresponsive to medical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some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prolactinoma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patients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hyperprolactinemia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and/or tumor shrinkage following pregnancy.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contraindication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breastfeeding, and it is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tumor enlargement;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patients who wish to breastfeed in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postpartum period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restart dopamine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agonists.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" y="3435531"/>
            <a:ext cx="862149" cy="914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2020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967" y="261258"/>
            <a:ext cx="10058400" cy="63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3692"/>
            <a:ext cx="10058400" cy="104502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60"/>
            <a:ext cx="12191999" cy="62440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normal functioning pituitary gland is vital for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fertility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a-I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pituitary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undergoes significant anatomic and physiology changes during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required for normal fetal development. </a:t>
            </a:r>
            <a:endParaRPr lang="fa-I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Pituitary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disorders are relatively common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any structural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abnormality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hormonal dysfunction can interfere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woman’s ability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pregnant or maintain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addition, pregnancy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complications, such as postpartum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hemorrhage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lymphocytic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hypophysitis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pituitary damage resulting in pituitary insufficiency,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if unrecognized can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threatening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a-I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89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2873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4" y="287383"/>
            <a:ext cx="11926388" cy="64399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Acromegaly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Acromegaly is a rare condition caused by GH excess that is associated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comorbidities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mortality.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GH stimulates IGF-I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secretion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liver, which circulates to induce a variety of effects throughout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body.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acromegaly exhibit several somatic and metabolic changes,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soft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tissue hypertrophy, osteoarthritis and changes in bone structure,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organomegaly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hyperglycemia.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are associated with multiple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comorbidities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hypertension, cardiovascular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disease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 cardiomegaly and congestive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hyperglycemia/diabetes mellitus, colon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polyps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thyroid nodules, carpal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tunnel syndrome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obstructive sleep apnea. 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Acromegalic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patients have a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2-fold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mortality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compared with the general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that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reversed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biochemical control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disease.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"/>
            <a:ext cx="10058400" cy="11756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222069"/>
            <a:ext cx="11991703" cy="6505302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diagnosis has been confirmed, treatment options include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resection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medical therapy, 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somatostatin analogues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being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first-line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patients not candidates for or not biochemically controlled with surgery.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medications used to treat acromegaly include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cabergoline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 receptor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antagonist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pegvisomant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are reviewed in detail in the recent consensus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95944"/>
            <a:ext cx="10058400" cy="3396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" y="535578"/>
            <a:ext cx="11991703" cy="60872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Maternal GH and IGF-1 do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cross the placental barrier and do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adversely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fetal growth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Therefore, high maternal GH and IGF-1 levels are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contraindications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development of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macrosomia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cases is a result of maternal diabetes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mellitus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induced by GH, rather than the GH directly.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1000"/>
              </a:spcBef>
              <a:buClrTx/>
              <a:buSzTx/>
              <a:buNone/>
            </a:pPr>
            <a:r>
              <a:rPr lang="en-US" sz="1800" dirty="0" smtClean="0">
                <a:solidFill>
                  <a:prstClr val="black"/>
                </a:solidFill>
                <a:latin typeface="AdvPA538"/>
              </a:rPr>
              <a:t>Pituitary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Disorders During Pregnancy and Lactation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2020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9594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195943"/>
            <a:ext cx="11926389" cy="65444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Acromegaly can be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diagnose during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due to placental secretion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variant GH that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stimulates maternal IGF-I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production, and many laboratory assays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cannot reliably differentiate between the 2 forms of GH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Pregnancy-specific IGF-I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ranges are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available, further complicating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diagnosis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pregnancy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Unless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diagnosis is critical, clinicians often defer diagnosis until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pregnancy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Ideally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women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acromegaly 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biochemically controlled with either surgery or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therapy before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attempting pregnancy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95943"/>
            <a:ext cx="10058400" cy="104503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457199"/>
            <a:ext cx="11982994" cy="5982789"/>
          </a:xfrm>
        </p:spPr>
        <p:txBody>
          <a:bodyPr/>
          <a:lstStyle/>
          <a:p>
            <a:pPr lvl="0">
              <a:buClr>
                <a:srgbClr val="D34817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the lack of long-term safety data during pregnancy, tumor directed</a:t>
            </a: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therapy (somatostatin analogue,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cabergoline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pegvisomant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stopped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pregnancy is confirmed.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D34817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guidelines have suggested stopping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long-acting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somatostatin analogues and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pegvisomant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months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conception and switching to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-acting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somatostatin analogue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octreotide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until pregnancy is confirmed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switch is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always possible in practice, but the medication should be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discontinued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early as possible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conception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minimize potential risks to fetus.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2743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3" y="391886"/>
            <a:ext cx="11939453" cy="62571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acromegalic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women should be monitored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closely during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pregnancy for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disease progression, just as one would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women 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nonfunctional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pituitary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tumors.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GH and IGF-I levels during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 is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recommended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be assessed for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headache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changes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symptoms of mass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Enlargement.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4504"/>
            <a:ext cx="10058400" cy="2481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352698"/>
            <a:ext cx="11926389" cy="6348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all mass effect symptoms are due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tumor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progression, and clinicians should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aware that pituitary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apoplexy/hemorrhage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pituitary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hyperplasia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pregnancy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adjacent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residual tumor can produce symptoms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addition, these patients should be monitored for exacerbation of known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acromegalic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comorbidities, such as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hyperglycemia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can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worsen when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medical therapy and during pregnancy in general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09006"/>
            <a:ext cx="10058400" cy="2743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600891"/>
            <a:ext cx="11652068" cy="5904412"/>
          </a:xfrm>
        </p:spPr>
        <p:txBody>
          <a:bodyPr>
            <a:normAutofit/>
          </a:bodyPr>
          <a:lstStyle/>
          <a:p>
            <a:pPr lvl="0">
              <a:buClr>
                <a:srgbClr val="D34817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Fortunately, studies do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 that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 accelerates GH tumor growth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worsens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activity,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most patients show relative disease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during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34817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fact,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GH resistance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pregnancy induced by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estrogen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may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moderate IGF-I levels.</a:t>
            </a:r>
          </a:p>
          <a:p>
            <a:pPr lvl="0">
              <a:buClr>
                <a:srgbClr val="D34817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91441"/>
            <a:ext cx="10058400" cy="914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" y="182880"/>
            <a:ext cx="11978640" cy="6505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therapy may be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reinitiated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emergence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headache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visual loss.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instance, although they are thought to be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efficacious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acromegaly than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somatostatin analogues, some clinicians may initially try the dopamine agonists, 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bromocriptine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cabergoline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because of a longer track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record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in pregnancy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pituitary disease.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limited data are available for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somatostatin analogue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during pregnancy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 of conception or continuously,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most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is with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octreotide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lanreotide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pasireotide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91440"/>
            <a:ext cx="10058400" cy="23513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457199"/>
            <a:ext cx="12061371" cy="62571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birth weight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been associated with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octreotide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exposure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pregnancy, but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severe fetal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been reported in the small number of cases 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it has been used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reinitiation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medical therapy fails to address progressive mass effects,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 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resection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 an option in emergent cases.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914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" y="91439"/>
            <a:ext cx="11900263" cy="6662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 PHYSIOLOGY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pituitary gland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been termed the “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gland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due to its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regulation of multiple target organs,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thyroid, adrenal, and reproductive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pituitary is known to enlarge in size during pregnancy, 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noted in the first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days postpartum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size adult pituitary gland is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to 10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in height, and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can increase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mm</a:t>
            </a:r>
            <a:r>
              <a:rPr lang="fa-I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pituitary enlargement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due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hyperplasia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prolactin producing cells (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lactotropes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is a normal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physiologic process associated with increasing prolactin levels during pregnancy.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fa-I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274320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91" y="561704"/>
            <a:ext cx="10527357" cy="5669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583" y="3244334"/>
            <a:ext cx="1423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1716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30630"/>
            <a:ext cx="10058400" cy="65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313509"/>
            <a:ext cx="12035246" cy="63485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 Disease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Cushing syndrome describes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due to any cause, whereas Cushing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disease refers specifically to cortisol excess due to an ACTH-producing pituitary adenoma.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presents clinically with central obesity, hirsutism, acne,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hyperpigmented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striae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infertility, easy bruising, proximal muscle weakness,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cognitive dysfunction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mood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is associated with several comorbidities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including hypertension, hyperglycemia,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hypercoagulability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poor wound healing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impaired quality of life, and osteoporosis.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Cushing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disease is associated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rates and increased risk of cardiovascular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cerebrovascular disease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Cushing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disease tends to affect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women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childbearing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times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prevalent 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than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30630"/>
            <a:ext cx="10058400" cy="2481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535577"/>
            <a:ext cx="11978640" cy="5636623"/>
          </a:xfrm>
        </p:spPr>
        <p:txBody>
          <a:bodyPr>
            <a:normAutofit/>
          </a:bodyPr>
          <a:lstStyle/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very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based on documenting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endogenous  </a:t>
            </a: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determining whether cause is ACTH dependent or independent, and finally, </a:t>
            </a:r>
            <a:endParaRPr lang="en-US" sz="2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localizing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tumor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(pituitary, adrenal, or ectopic source).</a:t>
            </a: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source is identified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surgical resection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treatment of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choice.</a:t>
            </a: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Fortunately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several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patients not cured by surgery. </a:t>
            </a: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include medical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 with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steroidogenesis inhibitors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(ketoconazole, 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metyrapone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mitotane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[adrenolytic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]),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glucocorticoid antagonists 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mifepristone) or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 directed medications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cabergoline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pasireotide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4369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3" y="248194"/>
            <a:ext cx="11834949" cy="6453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Patients with Cushing disease and persistent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consider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pituitary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adrenalectomy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pituitary patients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 long-term observation because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not uncommon.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 syndrome in pregnancy exacerbates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both diagnosis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management in an already very complex disorder.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diagnosis is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complicated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 physiologic changes in the hypothalamic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 adrenal axis that occur during normal pregnancy, as well as an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symptoms with those common in normal pregnancy, such as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gain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striae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hyperglycemia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3691"/>
            <a:ext cx="10058400" cy="2220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535577"/>
            <a:ext cx="11887200" cy="61787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outlined earlier, pregnancy is associated with increased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serum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free cortisol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gestation, making their use for diagnosis of Cushing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syndrome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pregnancy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some evidence that late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 salivary cortisol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levels may be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if trimester-specific reference ranges are used.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69848" y="-215536"/>
            <a:ext cx="10058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0"/>
            <a:ext cx="11965577" cy="67012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Furthermore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placenta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secretes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determining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whether the confirmed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ACTH dependent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whether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ACTH dependent or independent is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diagnostic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decision point, as this directs site of imaging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tumor localization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most common cause of Cushing syndrome in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nonpregnant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more frequently encountered in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account for approximately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60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cases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4504"/>
            <a:ext cx="10058400" cy="1306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365760"/>
            <a:ext cx="11795760" cy="6335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also more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pregnant patient due to desire to avoid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exposure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fetus to radiation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abdominal CT scans or gadolinium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MRI imaging of the pituitary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used to image the adrenals, and pituitary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 without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gadolinium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preferred when Cushing disease is suspected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recommended during pregnancy due to the adverse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maternal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fetal effects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high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circulating cortisol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4504"/>
            <a:ext cx="10058400" cy="10450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326571"/>
            <a:ext cx="11913325" cy="6374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review of published cases demonstrated 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women 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Cushing syndrome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likely to have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mellitus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preeclampsia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those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sustained biochemical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remission.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Other complications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those associated with active Cushing syndrome: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venous thromboembolism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symptoms,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fetus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partially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from maternal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due to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upregulation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placental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11-b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hydroxysteroid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dehydrogenase,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deactivates 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cortisol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fetal demise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prematurity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intrauterine growth retardation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adrenal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insufficiency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been observed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active Cushing syndrome at higher rates than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patients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biochemical remission.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169817"/>
            <a:ext cx="12061371" cy="65706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choice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depends on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when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pregnancy the diagnosis is confirmed.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generally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still considered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treatment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Cushing syndrome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offered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trimester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pregnancy depending on case specifics.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comorbidities of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hypercortisolism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 hypertension,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hyperglycemia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is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approach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particularly if symptoms are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the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detected toward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pregnancy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30630"/>
            <a:ext cx="10058400" cy="3135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444138"/>
            <a:ext cx="12100560" cy="62309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D34817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Cabergoline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used in pituitary Cushing patients, and as discussed in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sections of this review, it appears to be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 safe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use in pregnancy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steroidogenesis inhibitors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metyrapone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ketoconazole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been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in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pregnancy,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metyrapone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due to potential teratogenic effects of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ketoconazole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Mitotane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contraindicated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pregnancy because it is an adrenolytic agent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45719"/>
          </a:xfrm>
        </p:spPr>
        <p:txBody>
          <a:bodyPr>
            <a:no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274320"/>
            <a:ext cx="12004766" cy="64530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pituitary generally returns to its baseline size within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6 months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delivery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changes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thyrotrope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corticotrope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number, but there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hormonal changes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these systems.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example, TSH is frequently suppressed</a:t>
            </a:r>
            <a:r>
              <a:rPr lang="fa-I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the first trimester of pregnancy due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high levels of circulating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hCG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stimulating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thyroid hormone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production to meet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demands during the first trimester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D34817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thyroxine (T4) levels</a:t>
            </a:r>
            <a:r>
              <a:rPr lang="fa-I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 decrease, and TSH returns to normal.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4504"/>
            <a:ext cx="10058400" cy="248194"/>
          </a:xfrm>
        </p:spPr>
        <p:txBody>
          <a:bodyPr>
            <a:no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0" y="352699"/>
            <a:ext cx="11717383" cy="5819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Thyrotropin-Producing Pituitary Adenomas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TSH-producing pituitary adenomas are the rarest of all the pituitary tumors at less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with an estimated prevalence of approximately 2.8 cases per million.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present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elevated peripheral thyroid hormones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(T4 and T3),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nonsuppressed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signs and symptoms of hyperthyroidism.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confirmed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demonstrating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 adenoma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MRI and dynamic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hypothalamic pituitary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axis to assist with distinguishing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another rare genetic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 known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resistance to thyroid hormone.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30630"/>
            <a:ext cx="10058400" cy="2743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587829"/>
            <a:ext cx="11913326" cy="6087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TSHproducing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pituitary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tumors will show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blunted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TSH response to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thyrotropin-releasing hormone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will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 to suppress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TSH in response to T3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subunit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often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elevated.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choice is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 tumor removal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it is generally very effective at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controlling hormonal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hypersecretion.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surgery does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successfully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entire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tumor or the patient is not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surgical candidate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somatostatin analogues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shown efficacy in causing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tumor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shrinkage and reduction in TSH secretion with restoration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euthyroidism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3004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3" y="470263"/>
            <a:ext cx="11943807" cy="62832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Sometimes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 thyroid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methimazole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added to normalize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thyroid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function. Given that this is such a rare tumor, there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paucity of data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regarding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pregnancy related outcomes in women with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TSHproducing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pituitary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patient is on a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somatostatin analogue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preconception, then it is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stopped </a:t>
            </a:r>
          </a:p>
          <a:p>
            <a:pPr marL="0" indent="0"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prepregnancy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possible and 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during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pregnancy unless there is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disease progression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Euthyroidism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very important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maternal and fetal outcomes, and normal thyroid function is critical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preconception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Antithyroid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medications can be used during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treat the hyperthyroidism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caused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TSH-producing tumor if needed.</a:t>
            </a:r>
          </a:p>
        </p:txBody>
      </p:sp>
    </p:spTree>
    <p:extLst>
      <p:ext uri="{BB962C8B-B14F-4D97-AF65-F5344CB8AC3E}">
        <p14:creationId xmlns:p14="http://schemas.microsoft.com/office/powerpoint/2010/main" val="29134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090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" y="209005"/>
            <a:ext cx="11965578" cy="6453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CLINICALLY NONFUNCTIONING PITUITARY ADENOMAS</a:t>
            </a:r>
            <a:endParaRPr lang="fa-I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Clinically nonfunctioning adenomas are the </a:t>
            </a:r>
            <a:r>
              <a:rPr lang="en-US" sz="2400" dirty="0" smtClean="0">
                <a:solidFill>
                  <a:srgbClr val="FF0000"/>
                </a:solidFill>
              </a:rPr>
              <a:t>second</a:t>
            </a:r>
            <a:r>
              <a:rPr lang="en-US" sz="2400" dirty="0" smtClean="0"/>
              <a:t>-most-common type of pituitary tumor; however, they usually affect </a:t>
            </a:r>
            <a:r>
              <a:rPr lang="en-US" sz="2400" dirty="0" smtClean="0">
                <a:solidFill>
                  <a:srgbClr val="FF0000"/>
                </a:solidFill>
              </a:rPr>
              <a:t>older</a:t>
            </a:r>
            <a:r>
              <a:rPr lang="en-US" sz="2400" dirty="0" smtClean="0"/>
              <a:t> </a:t>
            </a:r>
            <a:r>
              <a:rPr lang="en-US" sz="2400" dirty="0"/>
              <a:t>patients (between the fifth and ninth decades).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Their prevalence is estimated in 70–90 cases per million. </a:t>
            </a:r>
            <a:endParaRPr lang="fa-IR" sz="2400" dirty="0" smtClean="0"/>
          </a:p>
          <a:p>
            <a:pPr marL="0" indent="0">
              <a:buNone/>
            </a:pPr>
            <a:r>
              <a:rPr lang="en-US" sz="2400" dirty="0" smtClean="0"/>
              <a:t>When they</a:t>
            </a:r>
            <a:r>
              <a:rPr lang="fa-IR" sz="2400" dirty="0" smtClean="0"/>
              <a:t> </a:t>
            </a:r>
            <a:r>
              <a:rPr lang="en-US" sz="2400" dirty="0" smtClean="0"/>
              <a:t>do occur in younger patients, they are more common among </a:t>
            </a:r>
            <a:r>
              <a:rPr lang="en-US" sz="2400" dirty="0"/>
              <a:t>women.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Hypogonadism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infertility</a:t>
            </a:r>
            <a:r>
              <a:rPr lang="en-US" sz="2400" dirty="0" smtClean="0"/>
              <a:t> occur with nonfunctioning tumors as a result of hyperprolactinemia from pituitary stalk</a:t>
            </a:r>
            <a:r>
              <a:rPr lang="fa-IR" sz="2400" dirty="0" smtClean="0"/>
              <a:t> </a:t>
            </a:r>
            <a:r>
              <a:rPr lang="en-US" sz="2400" dirty="0" smtClean="0"/>
              <a:t>disruption, and/or from compression </a:t>
            </a:r>
            <a:r>
              <a:rPr lang="en-US" sz="2400" dirty="0"/>
              <a:t>of anterior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pituitary gland, and ovulation induction by use of </a:t>
            </a:r>
            <a:r>
              <a:rPr lang="en-US" sz="2400" dirty="0" err="1" smtClean="0"/>
              <a:t>GnRH</a:t>
            </a:r>
            <a:r>
              <a:rPr lang="en-US" sz="2400" dirty="0" smtClean="0"/>
              <a:t> or gonadotropins</a:t>
            </a:r>
            <a:r>
              <a:rPr lang="fa-IR" sz="2400" dirty="0" smtClean="0"/>
              <a:t> </a:t>
            </a:r>
            <a:r>
              <a:rPr lang="en-US" sz="2400" dirty="0" smtClean="0"/>
              <a:t>can be indicated.</a:t>
            </a:r>
            <a:endParaRPr lang="fa-IR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Overall, pregnancy in women harboring clinically nonfunctioning tumors is a </a:t>
            </a:r>
            <a:r>
              <a:rPr lang="en-US" sz="2400" dirty="0" smtClean="0">
                <a:solidFill>
                  <a:srgbClr val="FF0000"/>
                </a:solidFill>
              </a:rPr>
              <a:t>rare </a:t>
            </a:r>
            <a:r>
              <a:rPr lang="en-US" sz="2400" dirty="0" smtClean="0"/>
              <a:t>event.  </a:t>
            </a:r>
          </a:p>
          <a:p>
            <a:pPr marL="0" indent="0">
              <a:buNone/>
            </a:pPr>
            <a:endParaRPr lang="en-US" sz="2400" dirty="0"/>
          </a:p>
          <a:p>
            <a:pPr marL="0" lvl="0" indent="0" algn="ctr">
              <a:buNone/>
            </a:pPr>
            <a:r>
              <a:rPr lang="en-US" sz="2400" dirty="0" smtClean="0"/>
              <a:t>                     </a:t>
            </a:r>
            <a:r>
              <a:rPr lang="en-US" sz="1800" dirty="0" smtClean="0">
                <a:solidFill>
                  <a:prstClr val="black"/>
                </a:solidFill>
                <a:latin typeface="AdvPA538"/>
              </a:rPr>
              <a:t>Pituitary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1756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48194"/>
            <a:ext cx="11861074" cy="646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hyperestrogenism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during pregnancy causes physiological pituitary enlargement. When combined</a:t>
            </a:r>
            <a:r>
              <a:rPr lang="fa-IR" sz="2400" dirty="0" smtClean="0"/>
              <a:t> </a:t>
            </a:r>
            <a:r>
              <a:rPr lang="en-US" sz="2400" dirty="0" smtClean="0"/>
              <a:t>with a nonfunctioning tumor, </a:t>
            </a:r>
          </a:p>
          <a:p>
            <a:pPr marL="0" indent="0">
              <a:buNone/>
            </a:pPr>
            <a:r>
              <a:rPr lang="en-US" sz="2400" dirty="0" smtClean="0"/>
              <a:t>this physiological enlargement can lead to symptomatic tumor mass effect.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Table 18.2 summarizes 27 pregnancies in patients harboring clinically nonfunctioning adenomas, 10 with a diagnosis</a:t>
            </a:r>
            <a:r>
              <a:rPr lang="fa-IR" sz="2400" dirty="0" smtClean="0"/>
              <a:t> </a:t>
            </a:r>
            <a:r>
              <a:rPr lang="en-US" sz="2400" dirty="0" smtClean="0"/>
              <a:t>prior to pregnancy.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Mass effect </a:t>
            </a:r>
            <a:r>
              <a:rPr lang="en-US" sz="2400" dirty="0" smtClean="0"/>
              <a:t>symptoms were reported in </a:t>
            </a:r>
            <a:r>
              <a:rPr lang="en-US" sz="2400" dirty="0" smtClean="0">
                <a:solidFill>
                  <a:srgbClr val="FF0000"/>
                </a:solidFill>
              </a:rPr>
              <a:t>seven</a:t>
            </a:r>
            <a:r>
              <a:rPr lang="en-US" sz="2400" dirty="0" smtClean="0"/>
              <a:t> cases in the second and third trimesters, with visual</a:t>
            </a:r>
            <a:r>
              <a:rPr lang="fa-IR" sz="2400" dirty="0" smtClean="0"/>
              <a:t> </a:t>
            </a:r>
            <a:r>
              <a:rPr lang="en-US" sz="2400" dirty="0" smtClean="0"/>
              <a:t>disturbances and ptosis the most common complaints.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 five of these seven symptomatic cases, </a:t>
            </a:r>
            <a:r>
              <a:rPr lang="en-US" sz="2400" dirty="0" smtClean="0">
                <a:solidFill>
                  <a:srgbClr val="FF0000"/>
                </a:solidFill>
              </a:rPr>
              <a:t>dopaminergic therapy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was introduced </a:t>
            </a:r>
          </a:p>
          <a:p>
            <a:pPr marL="0" indent="0">
              <a:buNone/>
            </a:pPr>
            <a:r>
              <a:rPr lang="en-US" sz="2400" dirty="0" smtClean="0"/>
              <a:t>(BRC in three and CAB in two), and it was successful in four cases. It is speculated that the mass effect</a:t>
            </a:r>
            <a:r>
              <a:rPr lang="fa-IR" sz="2400" dirty="0" smtClean="0"/>
              <a:t> </a:t>
            </a:r>
            <a:r>
              <a:rPr lang="en-US" sz="2400" dirty="0" smtClean="0"/>
              <a:t>relief by DA may be related to normal </a:t>
            </a:r>
            <a:r>
              <a:rPr lang="en-US" sz="2400" dirty="0" err="1" smtClean="0"/>
              <a:t>lactotroph</a:t>
            </a:r>
            <a:r>
              <a:rPr lang="en-US" sz="2400" dirty="0" smtClean="0"/>
              <a:t> </a:t>
            </a:r>
            <a:r>
              <a:rPr lang="en-US" sz="2400" dirty="0"/>
              <a:t>hyperplasia reduction          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lvl="0" indent="0" algn="ctr">
              <a:buNone/>
            </a:pPr>
            <a:r>
              <a:rPr lang="en-US" sz="1800" dirty="0" smtClean="0">
                <a:solidFill>
                  <a:prstClr val="black"/>
                </a:solidFill>
                <a:latin typeface="AdvPA538"/>
              </a:rPr>
              <a:t>Pituitary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692"/>
            <a:ext cx="10515600" cy="1698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" y="535577"/>
            <a:ext cx="11874138" cy="61526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were 24 live births, including 2premature deliveries, with no malformations reported.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Surgery</a:t>
            </a:r>
            <a:r>
              <a:rPr lang="en-US" dirty="0" smtClean="0"/>
              <a:t> should be reserved for cases with </a:t>
            </a:r>
            <a:r>
              <a:rPr lang="en-US" dirty="0" smtClean="0">
                <a:solidFill>
                  <a:srgbClr val="FF0000"/>
                </a:solidFill>
              </a:rPr>
              <a:t>no improvement </a:t>
            </a:r>
            <a:r>
              <a:rPr lang="en-US" dirty="0" smtClean="0"/>
              <a:t>after</a:t>
            </a:r>
            <a:r>
              <a:rPr lang="fa-IR" dirty="0" smtClean="0"/>
              <a:t> </a:t>
            </a:r>
            <a:r>
              <a:rPr lang="en-US" dirty="0" smtClean="0"/>
              <a:t>medical treatment, and preferably done during the </a:t>
            </a:r>
            <a:r>
              <a:rPr lang="en-US" dirty="0" smtClean="0">
                <a:solidFill>
                  <a:srgbClr val="FF0000"/>
                </a:solidFill>
              </a:rPr>
              <a:t>second </a:t>
            </a:r>
            <a:r>
              <a:rPr lang="en-US" dirty="0" smtClean="0"/>
              <a:t>trimester.</a:t>
            </a:r>
            <a:endParaRPr lang="fa-IR" dirty="0" smtClean="0"/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Nevertheless, if pregnancy is </a:t>
            </a:r>
            <a:r>
              <a:rPr lang="en-US" dirty="0" smtClean="0">
                <a:solidFill>
                  <a:srgbClr val="FF0000"/>
                </a:solidFill>
              </a:rPr>
              <a:t>near term </a:t>
            </a:r>
            <a:r>
              <a:rPr lang="en-US" dirty="0" smtClean="0"/>
              <a:t>and a</a:t>
            </a:r>
            <a:r>
              <a:rPr lang="fa-IR" dirty="0" smtClean="0"/>
              <a:t> </a:t>
            </a:r>
            <a:r>
              <a:rPr lang="en-US" dirty="0" smtClean="0"/>
              <a:t>patient has important mass </a:t>
            </a:r>
          </a:p>
          <a:p>
            <a:pPr marL="0" indent="0">
              <a:buNone/>
            </a:pPr>
            <a:r>
              <a:rPr lang="en-US" dirty="0" smtClean="0"/>
              <a:t>effect symptoms, cesarean delivery should be performed, followed by pituitary </a:t>
            </a:r>
          </a:p>
          <a:p>
            <a:pPr marL="0" indent="0">
              <a:buNone/>
            </a:pPr>
            <a:r>
              <a:rPr lang="en-US" dirty="0" smtClean="0"/>
              <a:t>Surgery</a:t>
            </a:r>
            <a:r>
              <a:rPr lang="fa-I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1800" dirty="0" smtClean="0">
                <a:solidFill>
                  <a:prstClr val="black"/>
                </a:solidFill>
                <a:latin typeface="AdvPA538"/>
              </a:rPr>
              <a:t>Pituitary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692"/>
            <a:ext cx="10515600" cy="169818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3511"/>
            <a:ext cx="10252166" cy="64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2220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6" y="222069"/>
            <a:ext cx="11900263" cy="6505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HYPOPITUITARISM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Hypopituitarism occurs when there is partial or total loss of pituitary function and more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commonly involves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pituitary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dysfunction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causes are typically due to structural lesions involving the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sellar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suprasellar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its related treatment, such as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recent series of 80 patients who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underwent endoscopic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transsphenoidal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pituitary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surgery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high-volume pituitary center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experienced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surgeon demonstrated only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incidence of increased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preoperative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baseline.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causes include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infiltrative/inflammatory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vascular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traumatic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pituitary disorders.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209006"/>
          </a:xfrm>
        </p:spPr>
        <p:txBody>
          <a:bodyPr>
            <a:normAutofit fontScale="90000"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431073"/>
            <a:ext cx="11821885" cy="6283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Medications can cause </a:t>
            </a:r>
            <a:r>
              <a:rPr lang="en-US" sz="2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en-US" sz="2400" dirty="0" err="1">
                <a:solidFill>
                  <a:srgbClr val="000000"/>
                </a:solidFill>
                <a:latin typeface="AdvPSA183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AdvPSA183"/>
              </a:rPr>
              <a:t> chronic pituitary </a:t>
            </a:r>
            <a:r>
              <a:rPr lang="en-US" sz="2400" dirty="0" smtClean="0">
                <a:solidFill>
                  <a:srgbClr val="000000"/>
                </a:solidFill>
                <a:latin typeface="AdvPSA183"/>
              </a:rPr>
              <a:t>insufficiency: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dvPSA183"/>
              </a:rPr>
              <a:t>opiate-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vPSA183"/>
              </a:rPr>
              <a:t>induced</a:t>
            </a:r>
            <a:r>
              <a:rPr lang="en-US" sz="2400" dirty="0" smtClean="0">
                <a:solidFill>
                  <a:srgbClr val="FF0000"/>
                </a:solidFill>
                <a:latin typeface="AdvPSA183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dvPSA183"/>
              </a:rPr>
              <a:t>hypogonadism</a:t>
            </a:r>
            <a:r>
              <a:rPr lang="en-US" sz="2400" dirty="0" err="1">
                <a:solidFill>
                  <a:srgbClr val="000000"/>
                </a:solidFill>
                <a:latin typeface="AdvPSA183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AdvPSA183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dvPSA183"/>
              </a:rPr>
              <a:t>adrenal insufficiency</a:t>
            </a:r>
            <a:r>
              <a:rPr lang="en-US" sz="2400" dirty="0">
                <a:solidFill>
                  <a:srgbClr val="000000"/>
                </a:solidFill>
                <a:latin typeface="AdvPSA183"/>
              </a:rPr>
              <a:t>,</a:t>
            </a:r>
            <a:r>
              <a:rPr lang="en-US" sz="800" dirty="0">
                <a:solidFill>
                  <a:srgbClr val="2197D2"/>
                </a:solidFill>
                <a:latin typeface="AdvPSA183"/>
              </a:rPr>
              <a:t>80,81 </a:t>
            </a:r>
            <a:endParaRPr lang="en-US" sz="800" dirty="0" smtClean="0">
              <a:solidFill>
                <a:srgbClr val="2197D2"/>
              </a:solidFill>
              <a:latin typeface="AdvPSA183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AdvPSA183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dvPSA183"/>
              </a:rPr>
              <a:t>immune </a:t>
            </a:r>
            <a:r>
              <a:rPr lang="en-US" sz="2400" dirty="0">
                <a:solidFill>
                  <a:srgbClr val="FF0000"/>
                </a:solidFill>
                <a:latin typeface="AdvPSA183"/>
              </a:rPr>
              <a:t>checkpoint inhibitor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dvPSA183"/>
              </a:rPr>
              <a:t>-induced</a:t>
            </a:r>
            <a:r>
              <a:rPr lang="en-US" sz="2400" dirty="0">
                <a:solidFill>
                  <a:srgbClr val="FF0000"/>
                </a:solidFill>
                <a:latin typeface="AdvPSA183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dvPSA183"/>
              </a:rPr>
              <a:t>hypophysitis</a:t>
            </a:r>
            <a:r>
              <a:rPr lang="en-US" sz="2400" dirty="0" smtClean="0">
                <a:solidFill>
                  <a:srgbClr val="000000"/>
                </a:solidFill>
                <a:latin typeface="AdvPSA183"/>
              </a:rPr>
              <a:t> re</a:t>
            </a:r>
            <a:r>
              <a:rPr lang="en-US" sz="2400" dirty="0" smtClean="0">
                <a:latin typeface="AdvPSA183"/>
              </a:rPr>
              <a:t>sulting </a:t>
            </a:r>
            <a:r>
              <a:rPr lang="en-US" sz="2400" dirty="0">
                <a:latin typeface="AdvPSA183"/>
              </a:rPr>
              <a:t>in </a:t>
            </a:r>
            <a:r>
              <a:rPr lang="en-US" sz="2400" dirty="0" smtClean="0">
                <a:latin typeface="AdvPSA183"/>
              </a:rPr>
              <a:t>hypopituitarism </a:t>
            </a:r>
            <a:r>
              <a:rPr lang="en-US" sz="2400" dirty="0" smtClean="0">
                <a:solidFill>
                  <a:srgbClr val="000000"/>
                </a:solidFill>
                <a:latin typeface="AdvPSA183"/>
              </a:rPr>
              <a:t>(anti-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AdvPSA183"/>
              </a:rPr>
              <a:t>CTLA-4 </a:t>
            </a:r>
            <a:r>
              <a:rPr lang="en-US" sz="2400" dirty="0">
                <a:solidFill>
                  <a:srgbClr val="000000"/>
                </a:solidFill>
                <a:latin typeface="AdvPSA183"/>
              </a:rPr>
              <a:t>and anti-PD-1 </a:t>
            </a:r>
            <a:r>
              <a:rPr lang="en-US" sz="2400" dirty="0" smtClean="0">
                <a:solidFill>
                  <a:srgbClr val="000000"/>
                </a:solidFill>
                <a:latin typeface="AdvPSA183"/>
              </a:rPr>
              <a:t>Us</a:t>
            </a:r>
            <a:r>
              <a:rPr lang="en-US" sz="2400" dirty="0" smtClean="0">
                <a:latin typeface="AdvPSA183"/>
              </a:rPr>
              <a:t>ed </a:t>
            </a:r>
            <a:r>
              <a:rPr lang="en-US" sz="2400" dirty="0">
                <a:solidFill>
                  <a:srgbClr val="000000"/>
                </a:solidFill>
                <a:latin typeface="AdvPSA183"/>
              </a:rPr>
              <a:t>in malignancies such as malignant melanoma).</a:t>
            </a:r>
            <a:r>
              <a:rPr lang="en-US" sz="800" dirty="0">
                <a:solidFill>
                  <a:srgbClr val="2197D2"/>
                </a:solidFill>
                <a:latin typeface="AdvPSA183"/>
              </a:rPr>
              <a:t>82 </a:t>
            </a:r>
            <a:endParaRPr lang="en-US" sz="800" dirty="0" smtClean="0">
              <a:solidFill>
                <a:srgbClr val="2197D2"/>
              </a:solidFill>
              <a:latin typeface="AdvPSA183"/>
            </a:endParaRPr>
          </a:p>
          <a:p>
            <a:pPr marL="0" indent="0">
              <a:buNone/>
            </a:pPr>
            <a:endParaRPr lang="en-US" sz="800" dirty="0">
              <a:solidFill>
                <a:srgbClr val="2197D2"/>
              </a:solidFill>
              <a:latin typeface="AdvPSA183"/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2197D2"/>
              </a:solidFill>
              <a:latin typeface="AdvPSA183"/>
            </a:endParaRPr>
          </a:p>
          <a:p>
            <a:pPr marL="0" indent="0">
              <a:buNone/>
            </a:pPr>
            <a:endParaRPr lang="en-US" sz="800" dirty="0">
              <a:solidFill>
                <a:srgbClr val="2197D2"/>
              </a:solidFill>
              <a:latin typeface="AdvPSA183"/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2197D2"/>
              </a:solidFill>
              <a:latin typeface="AdvPSA183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dvPSA183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dvPSA183"/>
            </a:endParaRPr>
          </a:p>
        </p:txBody>
      </p:sp>
    </p:spTree>
    <p:extLst>
      <p:ext uri="{BB962C8B-B14F-4D97-AF65-F5344CB8AC3E}">
        <p14:creationId xmlns:p14="http://schemas.microsoft.com/office/powerpoint/2010/main" val="29103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56754"/>
            <a:ext cx="10058400" cy="3265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483326"/>
            <a:ext cx="11913326" cy="5688874"/>
          </a:xfrm>
        </p:spPr>
        <p:txBody>
          <a:bodyPr>
            <a:normAutofit/>
          </a:bodyPr>
          <a:lstStyle/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is based on clinical history, examination, and laboratory results demonstrating deficiency.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ACTH and GH deficiency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require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confirm the deficiency. </a:t>
            </a: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dysfunction is associated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deficiency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arginine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vasopressin(antidiuretic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hormone) and causes central diabetes insipidus. </a:t>
            </a:r>
          </a:p>
          <a:p>
            <a:pPr mar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4504"/>
            <a:ext cx="10058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8195"/>
            <a:ext cx="12096206" cy="6492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a-I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Pregnancy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associated with activation of the hypothalamic-pituitary adrenal axis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indicated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elevations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and total cortisol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levels as well as cortisol binding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globulin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alterations in cortisol feedback as evidenced by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incomplete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cortisol levels in pregnant women following dexamethasone administration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5675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313509"/>
            <a:ext cx="11926389" cy="6335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Endocrine Society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published guidelines 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outlining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optimal hormonal replacement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hypopituitarism,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pregnant patients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are briefly summarized in Table 1.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pregnant woman with hypopituitarism should continue most hormonal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replacement therapy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pregnancy.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hormone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insufficiency must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treated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pregnancy for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fetal development and health of the mother.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17566"/>
            <a:ext cx="10058400" cy="2481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" y="561703"/>
            <a:ext cx="11508377" cy="6061166"/>
          </a:xfrm>
        </p:spPr>
        <p:txBody>
          <a:bodyPr>
            <a:normAutofit/>
          </a:bodyPr>
          <a:lstStyle/>
          <a:p>
            <a:pPr lvl="0">
              <a:buClr>
                <a:srgbClr val="D34817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Adrenal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insufficiency should be treated with replacement glucocorticoids,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hydrocortisone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the preferred formulation.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Hydrocortisone is preferred in part due to the fact it is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metabolized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placental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11-b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hydroxysteroid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dehydrogenase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thus protecting the fetus from excess exposure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 the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nonpregnant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patient, hydrocortisone dosing is generally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15-20 mg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day in divided doses and is based on clinical status.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Generally, pregnant women do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increased glucocorticoid replacement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doses 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pregnancy but may require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doses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pregnancy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progresses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9594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4" y="352697"/>
            <a:ext cx="11926387" cy="63354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Hydrocortisone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dosing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required during illness and at the time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delivery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Mineralocorticoid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replacement is not needed in patients with central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adrenal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insufficiency due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the intact aldosterone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30629"/>
            <a:ext cx="10058400" cy="11756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248193"/>
            <a:ext cx="11926389" cy="6439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hormone replacement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also be continued during pregnancy with a goal to maintain free or total T4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levels within the normal range. Many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T4 assays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as accurate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pregnancy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an increase in thyroxine binding globulin and relative decrease in albumin; thus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advocate monitoring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T4 levels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pregnancy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 and pregnancy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trimester-specific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reference ranges for free T4 are 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4504"/>
            <a:ext cx="10058400" cy="11756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5" y="222069"/>
            <a:ext cx="11834948" cy="65053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be advised to alert the clinician as soon as pregnancy is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confirmed so thyroid hormone levels can be checked and levothyroxine doses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adjusted as needed.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function is desired during pregnancy because inadequately treated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hypothyroidism has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been associated 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pregnancy outcomes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fetal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neurocognitive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development.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40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692331"/>
            <a:ext cx="11939452" cy="5479869"/>
          </a:xfrm>
        </p:spPr>
        <p:txBody>
          <a:bodyPr/>
          <a:lstStyle/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diabetes insipidus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continue desmopressin (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DDAVP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therapy during pregnancy and doses should be adjusted to control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of polyuria and polydipsia and maintain normal electrolyte levels.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DDAVP dose requirements may also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pregnancy due to the action </a:t>
            </a: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placental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vasopressinase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degrades arginine vasopressin.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4369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274319"/>
            <a:ext cx="11926390" cy="6439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Adult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 deficiency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associated with central adiposity, fatigue, impaired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quality of life, and unfavorable lipid profiles, and many patients receive long-term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GH replacement therapy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Although there are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few data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concerning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continued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of GH during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studies have demonstrated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achieved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generally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 that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 therapy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during pregnancy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regarding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pregnancy are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the placenta does make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 GH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regulates maternal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IGF-I during pregnancy.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45719"/>
          </a:xfrm>
        </p:spPr>
        <p:txBody>
          <a:bodyPr>
            <a:normAutofit fontScale="90000"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300446"/>
            <a:ext cx="11678195" cy="6374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Finally,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infertility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frequently encountered in women with pituitary insufficiency and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universal in women with central hypogonadism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women with central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hypogonadism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women with other hormonal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deficiencies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require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reproductive assistance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thyroid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replacement is also important for fertility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women with hypopituitarism.</a:t>
            </a:r>
          </a:p>
        </p:txBody>
      </p:sp>
    </p:spTree>
    <p:extLst>
      <p:ext uri="{BB962C8B-B14F-4D97-AF65-F5344CB8AC3E}">
        <p14:creationId xmlns:p14="http://schemas.microsoft.com/office/powerpoint/2010/main" val="36245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2481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12" y="509451"/>
            <a:ext cx="11286308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91440"/>
            <a:ext cx="10058400" cy="15675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5" y="352697"/>
            <a:ext cx="11913326" cy="6361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Sheehan Syndrome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Sheehan syndrome is an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uncommon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complication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postpartum hemorrhage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resulting 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 infarction/necrosis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apoplexy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refers specifically to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acute syndrome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sudden hemorrhagic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pituitary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infarction associated with rapid onset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symptoms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(headache, visual loss,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pituitary insufficiency) and usually occurs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setting of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pituitary adenoma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Sheehan syndrome can present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acute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pituitary hemorrhage or sudden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apoplexy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it is more frequently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its clinical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3692"/>
            <a:ext cx="10058400" cy="14369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3" y="431074"/>
            <a:ext cx="11926389" cy="6309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associated 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somatotrope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native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levels but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mildly elevated IGF-I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levels, thought to be mediated by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placental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GH and IGF-I production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fa-I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estrogen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levels in pregnancy are thought to cause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GH resistance in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pregnancy that is associated with lower IGF-I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fa-I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pregnancy progresses, increasing secretion of placental variant GH causes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reduction in maternal GH and an increase in maternal IGF-I that returns to normal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delivery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a-I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gonadotropins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expected during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 because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levels of circulating estrogen and progesterone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3692"/>
            <a:ext cx="10058400" cy="1436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404949"/>
            <a:ext cx="11991703" cy="6348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more common in geographic areas 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access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care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higher rates of postpartum hemorrhage observed. It has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typically been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thought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caused by ischemia and infarction of the pituitary gland due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hypovolemia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resulting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hypotension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that occurs with significant blood loss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hemorrhagic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shock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postpartum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hemorrhage.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role for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thrombosis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(due to the hypercoagulability of pregnancy) and 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vasospasm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Autoimmunity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also been thought to play a role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syndrome,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although in a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prospective study of 20 women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postpartum hemorrhage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variable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pituitary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hormonal deficiencies,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women had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antipituitary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antibodies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17566"/>
            <a:ext cx="10058400" cy="15675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" y="391886"/>
            <a:ext cx="11874138" cy="630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Interestingly, the ensuing hypopituitarism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postpartum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hemorrhage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acute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delayed,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pituitary function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time.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any cause of hypopituitarism, symptoms can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range from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threatening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very mild and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nonspecific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such as fatigue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weakness depending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the acuity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deficiency and which hormonal axis is affected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One retrospective study of 114 patients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Sheehan syndrome documented an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delay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19.7 years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pregnancy to attain the diagnosis.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Eighty-five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these patients with Sheehan syndrome had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amenorrhea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after delivery,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patients had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agalactia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delivery,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can be symptoms to clue the provider in to a possible diagnosis of Sheehan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syndrome.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69817"/>
            <a:ext cx="10058400" cy="2220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574766"/>
            <a:ext cx="11965577" cy="612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Panhypopituitarism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identified 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55.3%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patients, and the remaining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44.7%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hypopituitarism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all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whom had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gonadotropin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deficiency.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demonstrated progressive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loss of pituitary function over time,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patient had recovery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pituitary function.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size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appeared to be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Sheehan syndrome in this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study.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2743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470262"/>
            <a:ext cx="11900263" cy="62832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Lymphocytic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Hypophysitis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Hypophysitis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term used to describe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pituitary gland, which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result in enlargement of the gland and cause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effects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pituitary hormonal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insufficiency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categorized by cause (primary or secondary), histologic type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(lymphocytic, granulomatous,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xanthomatous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plasmacytic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and involved portion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gland (anterior, posterior, or infundibulum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Lymphocytic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hypophysitis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common histologic subtype.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an autoimmune-mediated disorder 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affects approximately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3-fold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 and is associated with pregnancy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Lymphocytic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hypophysitis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involve infiltration of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infundibulum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anterior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and/or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pituitary with lymphocytes</a:t>
            </a:r>
          </a:p>
        </p:txBody>
      </p:sp>
    </p:spTree>
    <p:extLst>
      <p:ext uri="{BB962C8B-B14F-4D97-AF65-F5344CB8AC3E}">
        <p14:creationId xmlns:p14="http://schemas.microsoft.com/office/powerpoint/2010/main" val="41829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82880"/>
            <a:ext cx="10058400" cy="1828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2" y="535577"/>
            <a:ext cx="11926388" cy="5636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typically present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during pregnancy (usually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trimester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postpartum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wide range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symptoms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depend on the degree of pituitary enlargement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inflammation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ensuing mass effect or hormonal deficiency.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effects, including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headaches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visual symptoms, are not uncommon,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pituitary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insufficiency is expected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insipidus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hormonal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deficiencies 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found in most cases, 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hormone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cortisol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deficiency being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56754"/>
            <a:ext cx="10058400" cy="1436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0" y="496389"/>
            <a:ext cx="11861075" cy="6165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Diagnosis involves laboratory evaluation of pituitary function and pituitary imaging.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Because of the temporal relationship with pregnancy, it can be difficult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between lymphocytic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hypophysitis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Sheehan syndrome.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 can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helpful because the pituitary affected by lymphocytic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hypophysitis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symmetrically enlarged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homogenous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enhancement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gadolinium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pituitary stalk thickening (an example is shown in Fig. 3).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69817"/>
            <a:ext cx="10058400" cy="31350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796834"/>
            <a:ext cx="10058400" cy="57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4" y="600891"/>
            <a:ext cx="11952514" cy="6061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Anti-pituitary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anti-hypothalamic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antibodies can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condition and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diagnosis.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confirmed by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 biopsy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but this is not consistently performed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diagnosis due to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nature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procedure.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certainly be obtained in patients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mass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neurosurgical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decompression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 symptoms.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8288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404949"/>
            <a:ext cx="11782697" cy="6204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 treatment of lymphocytic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hypophysitis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generally symptomatic,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tried several different approaches, including conservative management,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high-dose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glucocorticoid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therapy, and other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immunosuppressive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medications, such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azathioprine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neurosurgical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resection, and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Although there has 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been 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standardized approach, observation or high-dose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steroids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used more initially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more aggressive treatments, such as surgery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radiation, are reserved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large lesions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mass effects/visual loss or progressive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91440"/>
            <a:ext cx="10058400" cy="1175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5" y="470263"/>
            <a:ext cx="11834949" cy="6217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Previously it has 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been clear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whether glucocorticoids were superior to supportive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alone, but in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study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20 patients with autoimmune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hypophysitis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 oral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prednisone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associated with significant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hypophysitis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pituitary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compared with conservative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" y="300446"/>
            <a:ext cx="11965577" cy="58765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 tumors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APPROACH: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/>
              <a:t>Pituitary </a:t>
            </a:r>
            <a:r>
              <a:rPr lang="en-US" sz="2400" dirty="0" smtClean="0"/>
              <a:t>tumors represent </a:t>
            </a:r>
            <a:r>
              <a:rPr lang="en-US" sz="2400" dirty="0">
                <a:solidFill>
                  <a:srgbClr val="FF0000"/>
                </a:solidFill>
              </a:rPr>
              <a:t>15.5% </a:t>
            </a:r>
            <a:r>
              <a:rPr lang="en-US" sz="2400" dirty="0"/>
              <a:t>of all central nervous system (CNS) </a:t>
            </a:r>
            <a:r>
              <a:rPr lang="en-US" sz="2400" dirty="0" smtClean="0"/>
              <a:t>neoplasms.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prevalence of pituitary adenomas </a:t>
            </a:r>
            <a:r>
              <a:rPr lang="en-US" sz="2400" dirty="0" smtClean="0"/>
              <a:t>in autopsy </a:t>
            </a:r>
            <a:r>
              <a:rPr lang="en-US" sz="2400" dirty="0"/>
              <a:t>and radiological studies was found to be </a:t>
            </a:r>
          </a:p>
          <a:p>
            <a:pPr marL="0" indent="0">
              <a:buNone/>
            </a:pPr>
            <a:r>
              <a:rPr lang="en-US" sz="2400" dirty="0" smtClean="0"/>
              <a:t>16.7</a:t>
            </a:r>
            <a:r>
              <a:rPr lang="en-US" sz="2400" dirty="0"/>
              <a:t>% and 22.5%, </a:t>
            </a:r>
            <a:r>
              <a:rPr lang="en-US" sz="2400" dirty="0" smtClean="0"/>
              <a:t>respectively.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young adults (aged 20–34years), </a:t>
            </a:r>
            <a:r>
              <a:rPr lang="en-US" sz="2400" dirty="0" smtClean="0"/>
              <a:t>more than </a:t>
            </a:r>
            <a:r>
              <a:rPr lang="en-US" sz="2400" dirty="0">
                <a:solidFill>
                  <a:srgbClr val="FF0000"/>
                </a:solidFill>
              </a:rPr>
              <a:t>30% </a:t>
            </a:r>
            <a:r>
              <a:rPr lang="en-US" sz="2400" dirty="0"/>
              <a:t>of CNS tumors are in fact pituitary adenomas.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age-adjusted incidence rate of pituitary adenomas is </a:t>
            </a:r>
            <a:r>
              <a:rPr lang="en-US" sz="2400" dirty="0" smtClean="0"/>
              <a:t>estimated to </a:t>
            </a:r>
            <a:r>
              <a:rPr lang="en-US" sz="2400" dirty="0"/>
              <a:t>be 3.4 cases per </a:t>
            </a:r>
          </a:p>
          <a:p>
            <a:pPr marL="0" indent="0">
              <a:buNone/>
            </a:pPr>
            <a:r>
              <a:rPr lang="en-US" sz="2400" dirty="0" smtClean="0"/>
              <a:t>100,000 </a:t>
            </a:r>
            <a:r>
              <a:rPr lang="en-US" sz="2400" dirty="0"/>
              <a:t>inhabitants per </a:t>
            </a:r>
            <a:r>
              <a:rPr lang="en-US" sz="2400" dirty="0" smtClean="0"/>
              <a:t>year. </a:t>
            </a:r>
            <a:r>
              <a:rPr lang="en-US" sz="2400" dirty="0"/>
              <a:t>They are usually benign adenomas, with a </a:t>
            </a:r>
            <a:r>
              <a:rPr lang="en-US" sz="2400" dirty="0">
                <a:solidFill>
                  <a:srgbClr val="FF0000"/>
                </a:solidFill>
              </a:rPr>
              <a:t>peak incidence </a:t>
            </a:r>
            <a:r>
              <a:rPr lang="en-US" sz="2400" dirty="0"/>
              <a:t>in </a:t>
            </a:r>
            <a:r>
              <a:rPr lang="en-US" sz="2400" dirty="0" smtClean="0"/>
              <a:t>young </a:t>
            </a:r>
          </a:p>
          <a:p>
            <a:pPr marL="0" indent="0">
              <a:buNone/>
            </a:pPr>
            <a:r>
              <a:rPr lang="en-US" sz="2400" dirty="0" smtClean="0"/>
              <a:t>women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0000"/>
                </a:solidFill>
              </a:rPr>
              <a:t>childbearing </a:t>
            </a:r>
            <a:r>
              <a:rPr lang="en-US" sz="2400" dirty="0"/>
              <a:t>age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1900" dirty="0">
                <a:solidFill>
                  <a:prstClr val="black"/>
                </a:solidFill>
                <a:latin typeface="AdvPA538"/>
              </a:rPr>
              <a:t>Pituitary Disorders During Pregnancy and Lactation </a:t>
            </a:r>
            <a:r>
              <a:rPr lang="en-US" sz="1900" dirty="0" smtClean="0"/>
              <a:t>2020</a:t>
            </a:r>
            <a:endParaRPr lang="en-US" sz="19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88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090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404949"/>
            <a:ext cx="11965577" cy="5772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Gestational Diabetes Insipidus</a:t>
            </a:r>
          </a:p>
          <a:p>
            <a:pPr marL="0" indent="0">
              <a:buNone/>
            </a:pPr>
            <a:r>
              <a:rPr lang="en-US" dirty="0" smtClean="0"/>
              <a:t>GDI is a rare complication of pregnancy, occurring in </a:t>
            </a:r>
            <a:r>
              <a:rPr lang="en-US" dirty="0" smtClean="0">
                <a:solidFill>
                  <a:srgbClr val="FF0000"/>
                </a:solidFill>
              </a:rPr>
              <a:t>2–3 cases/100,000 </a:t>
            </a:r>
            <a:r>
              <a:rPr lang="en-US" dirty="0" smtClean="0"/>
              <a:t>pregnancies. Commonly, it develops near the</a:t>
            </a:r>
            <a:r>
              <a:rPr lang="fa-IR" dirty="0" smtClean="0"/>
              <a:t> </a:t>
            </a:r>
            <a:r>
              <a:rPr lang="en-US" dirty="0" smtClean="0"/>
              <a:t>end of the </a:t>
            </a:r>
            <a:r>
              <a:rPr lang="en-US" dirty="0" smtClean="0">
                <a:solidFill>
                  <a:srgbClr val="FF0000"/>
                </a:solidFill>
              </a:rPr>
              <a:t>second</a:t>
            </a:r>
            <a:r>
              <a:rPr lang="en-US" dirty="0" smtClean="0"/>
              <a:t> or in the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third</a:t>
            </a:r>
            <a:r>
              <a:rPr lang="en-US" dirty="0" smtClean="0"/>
              <a:t> trimester. </a:t>
            </a: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The more common explanation is excessive </a:t>
            </a:r>
            <a:r>
              <a:rPr lang="en-US" dirty="0" err="1" smtClean="0">
                <a:solidFill>
                  <a:srgbClr val="FF0000"/>
                </a:solidFill>
              </a:rPr>
              <a:t>vasopressinase</a:t>
            </a:r>
            <a:r>
              <a:rPr lang="en-US" dirty="0" smtClean="0"/>
              <a:t> activity, a placental</a:t>
            </a:r>
          </a:p>
          <a:p>
            <a:pPr marL="0" indent="0">
              <a:buNone/>
            </a:pPr>
            <a:r>
              <a:rPr lang="en-US" dirty="0" smtClean="0"/>
              <a:t>enzyme that degrades AVP and oxytocin, but not the synthetic form desmopressin.</a:t>
            </a: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In most cases, the clinical</a:t>
            </a:r>
            <a:r>
              <a:rPr lang="fa-IR" dirty="0" smtClean="0"/>
              <a:t> </a:t>
            </a:r>
            <a:r>
              <a:rPr lang="en-US" dirty="0" smtClean="0"/>
              <a:t>picture remits naturally </a:t>
            </a:r>
            <a:r>
              <a:rPr lang="en-US" dirty="0" smtClean="0">
                <a:solidFill>
                  <a:srgbClr val="FF0000"/>
                </a:solidFill>
              </a:rPr>
              <a:t>4–6weeks</a:t>
            </a:r>
            <a:r>
              <a:rPr lang="en-US" dirty="0" smtClean="0"/>
              <a:t> after delivery.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1800" dirty="0" smtClean="0">
                <a:solidFill>
                  <a:prstClr val="black"/>
                </a:solidFill>
                <a:latin typeface="AdvPA538"/>
              </a:rPr>
              <a:t>Pituitary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67"/>
            <a:ext cx="10515600" cy="15675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418010"/>
            <a:ext cx="11952514" cy="6257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Vasopressinase</a:t>
            </a:r>
            <a:r>
              <a:rPr lang="en-US" dirty="0" smtClean="0"/>
              <a:t> is metabolized in the liver, explaining the higher levels of this enzyme in patients with hepatic insufficiency.</a:t>
            </a:r>
            <a:endParaRPr lang="fa-I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Therefore, another factor contributing to the pathophysiology of GDI is transient </a:t>
            </a:r>
            <a:r>
              <a:rPr lang="en-US" dirty="0" smtClean="0">
                <a:solidFill>
                  <a:srgbClr val="FF0000"/>
                </a:solidFill>
              </a:rPr>
              <a:t>liver dysfunction </a:t>
            </a:r>
            <a:r>
              <a:rPr lang="en-US" dirty="0" smtClean="0"/>
              <a:t>in which degradation</a:t>
            </a:r>
            <a:r>
              <a:rPr lang="fa-IR" dirty="0" smtClean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vasopressinase</a:t>
            </a:r>
            <a:r>
              <a:rPr lang="en-US" dirty="0" smtClean="0"/>
              <a:t> in liver is reduced, </a:t>
            </a:r>
          </a:p>
          <a:p>
            <a:pPr marL="0" indent="0">
              <a:buNone/>
            </a:pPr>
            <a:r>
              <a:rPr lang="en-US" dirty="0" smtClean="0"/>
              <a:t>explaining its association with </a:t>
            </a:r>
            <a:r>
              <a:rPr lang="en-US" dirty="0" smtClean="0">
                <a:solidFill>
                  <a:srgbClr val="FF0000"/>
                </a:solidFill>
              </a:rPr>
              <a:t>acute fatty liver of pregnancy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HELLP</a:t>
            </a:r>
            <a:r>
              <a:rPr lang="en-US" dirty="0" err="1" smtClean="0"/>
              <a:t>syndrome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mechanisms may be involved in the establishment of GDI, such as enhanced </a:t>
            </a:r>
            <a:r>
              <a:rPr lang="en-US" dirty="0" smtClean="0">
                <a:solidFill>
                  <a:srgbClr val="FF0000"/>
                </a:solidFill>
              </a:rPr>
              <a:t>AVP clearance </a:t>
            </a:r>
            <a:r>
              <a:rPr lang="en-US" dirty="0" smtClean="0"/>
              <a:t>by increased blood</a:t>
            </a:r>
            <a:r>
              <a:rPr lang="fa-IR" dirty="0" smtClean="0"/>
              <a:t> </a:t>
            </a:r>
            <a:r>
              <a:rPr lang="en-US" dirty="0" smtClean="0"/>
              <a:t>circulation in the liver and kidneys; 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1800" dirty="0" smtClean="0">
                <a:solidFill>
                  <a:prstClr val="black"/>
                </a:solidFill>
                <a:latin typeface="AdvPA538"/>
              </a:rPr>
              <a:t>Pituitary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47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36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261257"/>
            <a:ext cx="11834948" cy="5915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Diagnosis of GDI</a:t>
            </a:r>
          </a:p>
          <a:p>
            <a:pPr marL="0" indent="0">
              <a:buNone/>
            </a:pPr>
            <a:r>
              <a:rPr lang="en-US" sz="2400" dirty="0" smtClean="0"/>
              <a:t>Symptoms of GDI include hypotonic polyuria, polydipsia, fatigue, weight loss, decreased skin turgor, and nausea, which</a:t>
            </a:r>
            <a:r>
              <a:rPr lang="fa-IR" sz="2400" dirty="0" smtClean="0"/>
              <a:t> </a:t>
            </a:r>
            <a:r>
              <a:rPr lang="en-US" sz="2400" dirty="0" smtClean="0"/>
              <a:t>usually develop over a few days, </a:t>
            </a:r>
            <a:r>
              <a:rPr lang="en-US" sz="2400" dirty="0"/>
              <a:t>and which may worsen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 subsequent days if this condition is not properly identified and</a:t>
            </a:r>
            <a:r>
              <a:rPr lang="fa-IR" sz="2400" dirty="0" smtClean="0"/>
              <a:t> </a:t>
            </a:r>
            <a:r>
              <a:rPr lang="en-US" sz="2400" dirty="0" smtClean="0"/>
              <a:t>treated.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differential diagnosis of </a:t>
            </a:r>
            <a:r>
              <a:rPr lang="en-US" sz="2400" dirty="0" err="1" smtClean="0"/>
              <a:t>polyuric</a:t>
            </a:r>
            <a:r>
              <a:rPr lang="en-US" sz="2400" dirty="0" smtClean="0"/>
              <a:t> and </a:t>
            </a:r>
            <a:r>
              <a:rPr lang="en-US" sz="2400" dirty="0" err="1" smtClean="0"/>
              <a:t>polydipsic</a:t>
            </a:r>
            <a:r>
              <a:rPr lang="en-US" sz="2400" dirty="0" smtClean="0"/>
              <a:t> states in pregnancy is extensive, and accurate diagnosis is</a:t>
            </a:r>
            <a:r>
              <a:rPr lang="fa-IR" sz="2400" dirty="0" smtClean="0"/>
              <a:t> </a:t>
            </a:r>
            <a:r>
              <a:rPr lang="en-US" sz="2400" dirty="0" smtClean="0"/>
              <a:t>difficult. </a:t>
            </a:r>
          </a:p>
          <a:p>
            <a:pPr marL="0" indent="0">
              <a:buNone/>
            </a:pPr>
            <a:r>
              <a:rPr lang="en-US" sz="2400" dirty="0" smtClean="0"/>
              <a:t>Obtaining a detailed history is essential to making the differential diagnoses of DI.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Primary polydipsia </a:t>
            </a:r>
            <a:r>
              <a:rPr lang="en-US" sz="2400" dirty="0" smtClean="0"/>
              <a:t>and head</a:t>
            </a:r>
            <a:r>
              <a:rPr lang="fa-IR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trauma </a:t>
            </a:r>
            <a:r>
              <a:rPr lang="en-US" sz="2400" dirty="0" smtClean="0"/>
              <a:t>should be excluded.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Ingestion of drugs should be questioned such as </a:t>
            </a:r>
            <a:r>
              <a:rPr lang="en-US" sz="2400" dirty="0" smtClean="0">
                <a:solidFill>
                  <a:srgbClr val="FF0000"/>
                </a:solidFill>
              </a:rPr>
              <a:t>lithium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mannitol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diuretics</a:t>
            </a:r>
            <a:r>
              <a:rPr lang="en-US" sz="2400" dirty="0" smtClean="0"/>
              <a:t>, and </a:t>
            </a:r>
            <a:r>
              <a:rPr lang="en-US" sz="2400" dirty="0" err="1" smtClean="0">
                <a:solidFill>
                  <a:srgbClr val="FF0000"/>
                </a:solidFill>
              </a:rPr>
              <a:t>anticholinergic</a:t>
            </a:r>
            <a:r>
              <a:rPr lang="en-US" sz="2400" dirty="0" err="1" smtClean="0"/>
              <a:t>drugs</a:t>
            </a:r>
            <a:r>
              <a:rPr lang="en-US" sz="2400" dirty="0" smtClean="0"/>
              <a:t>. </a:t>
            </a:r>
            <a:r>
              <a:rPr lang="fa-IR" sz="2400" dirty="0" smtClean="0"/>
              <a:t> </a:t>
            </a:r>
            <a:endParaRPr lang="en-US" sz="2400" dirty="0" smtClean="0"/>
          </a:p>
          <a:p>
            <a:pPr marL="0" lvl="0" indent="0" algn="ctr">
              <a:buNone/>
            </a:pPr>
            <a:r>
              <a:rPr lang="en-US" sz="1800" dirty="0" smtClean="0">
                <a:solidFill>
                  <a:prstClr val="black"/>
                </a:solidFill>
                <a:latin typeface="AdvPA538"/>
              </a:rPr>
              <a:t>Pituitary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2090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444136"/>
            <a:ext cx="11926389" cy="6257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This diagnosis is challenging because water metabolism changes during pregnancy. </a:t>
            </a:r>
            <a:endParaRPr lang="fa-IR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water deprivation </a:t>
            </a:r>
            <a:r>
              <a:rPr lang="en-US" sz="2400" dirty="0" smtClean="0"/>
              <a:t>test usually is</a:t>
            </a:r>
            <a:r>
              <a:rPr lang="fa-IR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not </a:t>
            </a:r>
            <a:r>
              <a:rPr lang="en-US" sz="2400" dirty="0" smtClean="0"/>
              <a:t>recommended during pregnancy </a:t>
            </a:r>
            <a:r>
              <a:rPr lang="en-US" sz="2400" dirty="0"/>
              <a:t>because it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may lead to significant dehydration. </a:t>
            </a:r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r>
              <a:rPr lang="en-US" sz="2400" dirty="0" smtClean="0"/>
              <a:t>Thus, the </a:t>
            </a:r>
            <a:r>
              <a:rPr lang="en-US" sz="2400" dirty="0" smtClean="0">
                <a:solidFill>
                  <a:srgbClr val="FF0000"/>
                </a:solidFill>
              </a:rPr>
              <a:t>diagnosis</a:t>
            </a:r>
            <a:r>
              <a:rPr lang="en-US" sz="2400" dirty="0" smtClean="0"/>
              <a:t> is sometimes</a:t>
            </a:r>
            <a:r>
              <a:rPr lang="fa-IR" sz="2400" dirty="0" smtClean="0"/>
              <a:t> </a:t>
            </a:r>
            <a:r>
              <a:rPr lang="en-US" sz="2400" dirty="0" smtClean="0"/>
              <a:t>limited to assessment of urine and plasma </a:t>
            </a:r>
            <a:r>
              <a:rPr lang="en-US" sz="2400" dirty="0" err="1" smtClean="0">
                <a:solidFill>
                  <a:srgbClr val="FF0000"/>
                </a:solidFill>
              </a:rPr>
              <a:t>osmolalities</a:t>
            </a:r>
            <a:r>
              <a:rPr lang="fa-IR" sz="2400" dirty="0" smtClean="0"/>
              <a:t> </a:t>
            </a:r>
            <a:r>
              <a:rPr lang="en-US" sz="2400" dirty="0" smtClean="0"/>
              <a:t>or after </a:t>
            </a:r>
            <a:r>
              <a:rPr lang="en-US" sz="2400" dirty="0" smtClean="0">
                <a:solidFill>
                  <a:srgbClr val="FF0000"/>
                </a:solidFill>
              </a:rPr>
              <a:t>therapeutic</a:t>
            </a:r>
            <a:r>
              <a:rPr lang="en-US" sz="2400" dirty="0" smtClean="0"/>
              <a:t> testing with desmopressin administration.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Pituitary MRI </a:t>
            </a:r>
            <a:r>
              <a:rPr lang="en-US" sz="2400" dirty="0" smtClean="0"/>
              <a:t>and measurements of </a:t>
            </a:r>
            <a:r>
              <a:rPr lang="en-US" sz="2400" dirty="0" smtClean="0">
                <a:solidFill>
                  <a:srgbClr val="FF0000"/>
                </a:solidFill>
              </a:rPr>
              <a:t>plasma or urinary AVP </a:t>
            </a:r>
            <a:r>
              <a:rPr lang="en-US" sz="2400" dirty="0" smtClean="0"/>
              <a:t>are supported as useful methods in the differential diagnosis.</a:t>
            </a:r>
          </a:p>
          <a:p>
            <a:pPr marL="0" indent="0">
              <a:buNone/>
            </a:pPr>
            <a:r>
              <a:rPr lang="en-US" sz="2400" dirty="0" smtClean="0"/>
              <a:t>MRI imaging during pregnancy </a:t>
            </a:r>
            <a:r>
              <a:rPr lang="en-US" sz="2400" dirty="0" smtClean="0">
                <a:solidFill>
                  <a:srgbClr val="FF0000"/>
                </a:solidFill>
              </a:rPr>
              <a:t>without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gadolinium</a:t>
            </a:r>
            <a:r>
              <a:rPr lang="en-US" sz="2400" dirty="0" smtClean="0"/>
              <a:t> can be safely performed. This imaging method is useful in</a:t>
            </a:r>
            <a:r>
              <a:rPr lang="fa-IR" sz="2400" dirty="0" smtClean="0"/>
              <a:t> </a:t>
            </a:r>
            <a:r>
              <a:rPr lang="en-US" sz="2400" dirty="0" smtClean="0"/>
              <a:t>excluding lesions of the </a:t>
            </a:r>
            <a:r>
              <a:rPr lang="en-US" sz="2400" dirty="0" err="1" smtClean="0"/>
              <a:t>hypophysis</a:t>
            </a:r>
            <a:r>
              <a:rPr lang="en-US" sz="2400" dirty="0" smtClean="0"/>
              <a:t> and hypothalamus. </a:t>
            </a:r>
          </a:p>
          <a:p>
            <a:pPr marL="0" lvl="0" indent="0" algn="ctr">
              <a:buNone/>
            </a:pPr>
            <a:endParaRPr lang="en-US" sz="1800" dirty="0" smtClean="0">
              <a:solidFill>
                <a:prstClr val="black"/>
              </a:solidFill>
              <a:latin typeface="AdvPA538"/>
            </a:endParaRPr>
          </a:p>
          <a:p>
            <a:pPr marL="0" lvl="0" indent="0" algn="ctr">
              <a:buNone/>
            </a:pPr>
            <a:endParaRPr lang="en-US" sz="1800" dirty="0">
              <a:solidFill>
                <a:prstClr val="black"/>
              </a:solidFill>
              <a:latin typeface="AdvPA538"/>
            </a:endParaRPr>
          </a:p>
          <a:p>
            <a:pPr marL="0" lvl="0" indent="0" algn="ctr">
              <a:buNone/>
            </a:pPr>
            <a:r>
              <a:rPr lang="en-US" sz="1800" dirty="0" smtClean="0">
                <a:solidFill>
                  <a:prstClr val="black"/>
                </a:solidFill>
                <a:latin typeface="AdvPA538"/>
              </a:rPr>
              <a:t>Pituitary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3004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587829"/>
            <a:ext cx="12004765" cy="60481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Measurements of plasma or urinary AVP are expensive, but they are needed when osmolality results are inconclusive. </a:t>
            </a: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fa-IR" dirty="0" smtClean="0"/>
          </a:p>
          <a:p>
            <a:pPr marL="0" indent="0">
              <a:buNone/>
            </a:pPr>
            <a:r>
              <a:rPr lang="en-US" dirty="0" smtClean="0"/>
              <a:t>Once the diagnosis is established,</a:t>
            </a:r>
            <a:r>
              <a:rPr lang="en-US" dirty="0" smtClean="0">
                <a:solidFill>
                  <a:srgbClr val="FF0000"/>
                </a:solidFill>
              </a:rPr>
              <a:t> close </a:t>
            </a:r>
            <a:r>
              <a:rPr lang="en-US" dirty="0" smtClean="0"/>
              <a:t>monitoring of vital signs, </a:t>
            </a:r>
            <a:r>
              <a:rPr lang="en-US" dirty="0" smtClean="0">
                <a:solidFill>
                  <a:srgbClr val="FF0000"/>
                </a:solidFill>
              </a:rPr>
              <a:t>fetal </a:t>
            </a:r>
            <a:r>
              <a:rPr lang="en-US" dirty="0" smtClean="0"/>
              <a:t>status, </a:t>
            </a:r>
            <a:r>
              <a:rPr lang="en-US" dirty="0" smtClean="0">
                <a:solidFill>
                  <a:srgbClr val="FF0000"/>
                </a:solidFill>
              </a:rPr>
              <a:t>fluid</a:t>
            </a:r>
            <a:r>
              <a:rPr lang="en-US" dirty="0" smtClean="0"/>
              <a:t> balance, body </a:t>
            </a:r>
            <a:r>
              <a:rPr lang="en-US" dirty="0" smtClean="0">
                <a:solidFill>
                  <a:srgbClr val="FF0000"/>
                </a:solidFill>
              </a:rPr>
              <a:t>weight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renal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function are essential. </a:t>
            </a:r>
          </a:p>
          <a:p>
            <a:pPr marL="0" indent="0">
              <a:buNone/>
            </a:pPr>
            <a:r>
              <a:rPr lang="en-US" dirty="0" smtClean="0"/>
              <a:t>Fluid intake must approximate urine volume and other fluid losses</a:t>
            </a:r>
            <a:r>
              <a:rPr lang="fa-I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1800" dirty="0" smtClean="0">
                <a:solidFill>
                  <a:prstClr val="black"/>
                </a:solidFill>
                <a:latin typeface="AdvPA538"/>
              </a:rPr>
              <a:t>Pituitary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959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91441"/>
            <a:ext cx="11795760" cy="66489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</a:t>
            </a:r>
          </a:p>
          <a:p>
            <a:pPr marL="0" indent="0">
              <a:buNone/>
            </a:pPr>
            <a:r>
              <a:rPr lang="en-US" sz="2400" dirty="0" smtClean="0"/>
              <a:t>Many patients require </a:t>
            </a:r>
            <a:r>
              <a:rPr lang="en-US" sz="2400" dirty="0" smtClean="0">
                <a:solidFill>
                  <a:srgbClr val="FF0000"/>
                </a:solidFill>
              </a:rPr>
              <a:t>parenteral</a:t>
            </a:r>
            <a:r>
              <a:rPr lang="en-US" sz="2400" dirty="0" smtClean="0"/>
              <a:t> treatment, which usually consists of </a:t>
            </a:r>
            <a:r>
              <a:rPr lang="en-US" sz="2400" dirty="0" smtClean="0">
                <a:solidFill>
                  <a:srgbClr val="FF0000"/>
                </a:solidFill>
              </a:rPr>
              <a:t>dextrose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normal saline</a:t>
            </a:r>
            <a:r>
              <a:rPr lang="en-US" sz="2400" dirty="0" smtClean="0"/>
              <a:t>, but it is also essential to</a:t>
            </a:r>
            <a:r>
              <a:rPr lang="fa-IR" sz="2400" dirty="0" smtClean="0"/>
              <a:t> </a:t>
            </a:r>
            <a:r>
              <a:rPr lang="en-US" sz="2400" dirty="0" smtClean="0"/>
              <a:t>correct any electrolyte disturbances </a:t>
            </a:r>
            <a:r>
              <a:rPr lang="en-US" sz="2400" dirty="0"/>
              <a:t>if present.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Otherwise, hypernatremia and circulatory collapse may develop, </a:t>
            </a:r>
            <a:r>
              <a:rPr lang="en-US" sz="2400" dirty="0"/>
              <a:t>especially</a:t>
            </a:r>
            <a:r>
              <a:rPr lang="fa-IR" sz="2400" dirty="0"/>
              <a:t> </a:t>
            </a:r>
            <a:r>
              <a:rPr lang="en-US" sz="2400" dirty="0"/>
              <a:t>if the patient </a:t>
            </a:r>
            <a:endParaRPr lang="fa-IR" sz="2400" dirty="0" smtClean="0"/>
          </a:p>
          <a:p>
            <a:pPr marL="0" indent="0">
              <a:buNone/>
            </a:pPr>
            <a:r>
              <a:rPr lang="en-US" sz="2400" dirty="0" smtClean="0"/>
              <a:t>has some thirst alterations (hypodipsia or </a:t>
            </a:r>
            <a:r>
              <a:rPr lang="en-US" sz="2400" dirty="0" err="1" smtClean="0"/>
              <a:t>adipsia</a:t>
            </a:r>
            <a:r>
              <a:rPr lang="en-US" sz="2400" dirty="0" smtClean="0"/>
              <a:t>).</a:t>
            </a: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r>
              <a:rPr lang="en-US" sz="2400" dirty="0" smtClean="0"/>
              <a:t>The specific treatment of GDI requires 1-deamino-8-D-AVP (desmopressin), a synthetic form of AVP with a modified</a:t>
            </a:r>
            <a:r>
              <a:rPr lang="fa-IR" sz="2400" dirty="0" smtClean="0"/>
              <a:t> </a:t>
            </a:r>
            <a:r>
              <a:rPr lang="en-US" sz="2400" dirty="0" smtClean="0"/>
              <a:t>N-terminus and a second amino-acid change </a:t>
            </a:r>
            <a:r>
              <a:rPr lang="en-US" sz="2400" dirty="0"/>
              <a:t>that renders it resistant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to enzyme </a:t>
            </a:r>
            <a:r>
              <a:rPr lang="en-US" sz="2400" dirty="0" err="1" smtClean="0"/>
              <a:t>vasopressinase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r>
              <a:rPr lang="en-US" sz="2400" dirty="0" smtClean="0"/>
              <a:t> It may be used intravenously, </a:t>
            </a:r>
            <a:r>
              <a:rPr lang="en-US" sz="2400" dirty="0" err="1" smtClean="0"/>
              <a:t>intranasally</a:t>
            </a:r>
            <a:r>
              <a:rPr lang="en-US" sz="2400" dirty="0" smtClean="0"/>
              <a:t>, subcutaneously, or in oral form. </a:t>
            </a:r>
          </a:p>
          <a:p>
            <a:pPr marL="0" indent="0">
              <a:buNone/>
            </a:pPr>
            <a:r>
              <a:rPr lang="en-US" sz="2400" dirty="0" smtClean="0"/>
              <a:t>Desmopressin has a prolonged antidiuretic activity; the antidiuretic effects </a:t>
            </a:r>
            <a:r>
              <a:rPr lang="en-US" sz="2400" dirty="0"/>
              <a:t>last from </a:t>
            </a:r>
            <a:r>
              <a:rPr lang="en-US" sz="2400" dirty="0">
                <a:solidFill>
                  <a:srgbClr val="FF0000"/>
                </a:solidFill>
              </a:rPr>
              <a:t>8 to 24h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depending on the route of administration. </a:t>
            </a:r>
          </a:p>
          <a:p>
            <a:pPr marL="0" indent="0">
              <a:buNone/>
            </a:pPr>
            <a:endParaRPr lang="fa-IR" sz="2400" dirty="0" smtClean="0"/>
          </a:p>
          <a:p>
            <a:pPr marL="0" lvl="0" indent="0" algn="ctr">
              <a:buNone/>
            </a:pPr>
            <a:r>
              <a:rPr lang="en-US" dirty="0" smtClean="0"/>
              <a:t>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Pituitary 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4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8287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" y="300446"/>
            <a:ext cx="11861075" cy="6361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en-US" sz="2400" dirty="0" smtClean="0"/>
              <a:t>Experience with the use of desmopressin during pregnancy is increasing; it is </a:t>
            </a:r>
            <a:r>
              <a:rPr lang="en-US" sz="2400" dirty="0" smtClean="0">
                <a:solidFill>
                  <a:srgbClr val="FF0000"/>
                </a:solidFill>
              </a:rPr>
              <a:t>safe</a:t>
            </a:r>
            <a:r>
              <a:rPr lang="en-US" sz="2400" dirty="0" smtClean="0"/>
              <a:t> for both the mother and the fetus.</a:t>
            </a:r>
            <a:endParaRPr lang="fa-IR" sz="2400" dirty="0" smtClean="0"/>
          </a:p>
          <a:p>
            <a:pPr marL="0" indent="0">
              <a:buNone/>
            </a:pPr>
            <a:r>
              <a:rPr lang="en-US" sz="2400" dirty="0" smtClean="0"/>
              <a:t>Plasma </a:t>
            </a:r>
            <a:r>
              <a:rPr lang="en-US" sz="2400" dirty="0" smtClean="0">
                <a:solidFill>
                  <a:srgbClr val="FF0000"/>
                </a:solidFill>
              </a:rPr>
              <a:t>sodium </a:t>
            </a:r>
            <a:r>
              <a:rPr lang="en-US" sz="2400" dirty="0" smtClean="0"/>
              <a:t>should be closely monitored after the initiation of desmopressin treatment to avoid hyponatremia.</a:t>
            </a:r>
          </a:p>
          <a:p>
            <a:pPr marL="0" indent="0">
              <a:buNone/>
            </a:pPr>
            <a:r>
              <a:rPr lang="en-US" sz="2400" dirty="0" smtClean="0"/>
              <a:t>For labor and delivery, </a:t>
            </a:r>
            <a:r>
              <a:rPr lang="en-US" sz="2400" dirty="0" smtClean="0">
                <a:solidFill>
                  <a:srgbClr val="FF0000"/>
                </a:solidFill>
              </a:rPr>
              <a:t>regional</a:t>
            </a:r>
            <a:r>
              <a:rPr lang="en-US" sz="2400" dirty="0" smtClean="0"/>
              <a:t> analgesia or anesthesia is the method of </a:t>
            </a:r>
            <a:r>
              <a:rPr lang="en-US" sz="2400" dirty="0" smtClean="0">
                <a:solidFill>
                  <a:srgbClr val="FF0000"/>
                </a:solidFill>
              </a:rPr>
              <a:t>choice</a:t>
            </a:r>
            <a:r>
              <a:rPr lang="en-US" sz="2400" dirty="0" smtClean="0"/>
              <a:t>.</a:t>
            </a:r>
            <a:endParaRPr lang="fa-IR" sz="2400" dirty="0" smtClean="0"/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r>
              <a:rPr lang="en-US" sz="2400" dirty="0" smtClean="0"/>
              <a:t> GDI may be associated with</a:t>
            </a:r>
            <a:r>
              <a:rPr lang="en-US" sz="2400" dirty="0" smtClean="0">
                <a:solidFill>
                  <a:srgbClr val="FF0000"/>
                </a:solidFill>
              </a:rPr>
              <a:t> preeclampsia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acute fatty liver </a:t>
            </a:r>
            <a:r>
              <a:rPr lang="en-US" sz="2400" dirty="0" smtClean="0"/>
              <a:t>of pregnancy, or </a:t>
            </a:r>
            <a:r>
              <a:rPr lang="en-US" sz="2400" dirty="0" smtClean="0">
                <a:solidFill>
                  <a:srgbClr val="FF0000"/>
                </a:solidFill>
              </a:rPr>
              <a:t>HELLP</a:t>
            </a:r>
            <a:r>
              <a:rPr lang="en-US" sz="2400" dirty="0" smtClean="0"/>
              <a:t> syndrome. </a:t>
            </a:r>
          </a:p>
          <a:p>
            <a:pPr marL="0" indent="0">
              <a:buNone/>
            </a:pPr>
            <a:r>
              <a:rPr lang="en-US" sz="2400" dirty="0" smtClean="0"/>
              <a:t>Consequently, </a:t>
            </a:r>
            <a:r>
              <a:rPr lang="en-US" sz="2400" dirty="0" err="1" smtClean="0"/>
              <a:t>evaluationfor</a:t>
            </a:r>
            <a:r>
              <a:rPr lang="en-US" sz="2400" dirty="0" smtClean="0"/>
              <a:t> preeclampsia and HELLP </a:t>
            </a:r>
            <a:r>
              <a:rPr lang="en-US" sz="2400" dirty="0"/>
              <a:t>syndrome is indicated in these patients.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AdvPA538"/>
              </a:rPr>
              <a:t>Pituitary 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5675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404949"/>
            <a:ext cx="11913325" cy="625710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DEFICIENCY OF OXYTOCIN</a:t>
            </a:r>
          </a:p>
          <a:p>
            <a:pPr marL="0" indent="0">
              <a:buNone/>
            </a:pPr>
            <a:r>
              <a:rPr lang="en-US" sz="2400" dirty="0" smtClean="0"/>
              <a:t>The contractile actions of oxytocin are observed not during pregnancy, but during </a:t>
            </a:r>
            <a:r>
              <a:rPr lang="en-US" sz="2400" dirty="0" smtClean="0">
                <a:solidFill>
                  <a:srgbClr val="FF0000"/>
                </a:solidFill>
              </a:rPr>
              <a:t>labor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lactation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 association with PRL, oxytocin contributes to the control of lactation. While </a:t>
            </a:r>
            <a:r>
              <a:rPr lang="en-US" sz="2400" dirty="0" smtClean="0">
                <a:solidFill>
                  <a:srgbClr val="FF0000"/>
                </a:solidFill>
              </a:rPr>
              <a:t>PRL</a:t>
            </a:r>
            <a:r>
              <a:rPr lang="en-US" sz="2400" dirty="0" smtClean="0"/>
              <a:t> stimulates</a:t>
            </a:r>
            <a:r>
              <a:rPr lang="fa-IR" sz="24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milk </a:t>
            </a:r>
            <a:r>
              <a:rPr lang="en-US" sz="2400" dirty="0" smtClean="0">
                <a:solidFill>
                  <a:srgbClr val="FF0000"/>
                </a:solidFill>
              </a:rPr>
              <a:t>synthesis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oxytocin</a:t>
            </a:r>
            <a:r>
              <a:rPr lang="en-US" sz="2400" dirty="0" smtClean="0"/>
              <a:t> acts on </a:t>
            </a:r>
            <a:r>
              <a:rPr lang="en-US" sz="2400" dirty="0" err="1" smtClean="0"/>
              <a:t>myoepithelial</a:t>
            </a:r>
            <a:r>
              <a:rPr lang="en-US" sz="2400" dirty="0" smtClean="0"/>
              <a:t> cells of the </a:t>
            </a:r>
            <a:r>
              <a:rPr lang="en-US" sz="2400" dirty="0"/>
              <a:t>mammary glands to cause milk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ejection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1800" dirty="0" smtClean="0">
                <a:solidFill>
                  <a:prstClr val="black"/>
                </a:solidFill>
                <a:latin typeface="AdvPA538"/>
              </a:rPr>
              <a:t>Pituitary </a:t>
            </a:r>
            <a:r>
              <a:rPr lang="en-US" sz="1800" dirty="0">
                <a:solidFill>
                  <a:prstClr val="black"/>
                </a:solidFill>
                <a:latin typeface="AdvPA538"/>
              </a:rPr>
              <a:t>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504"/>
            <a:ext cx="10515600" cy="15675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3" y="457200"/>
            <a:ext cx="11965577" cy="5719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Therefore, pregnant patients with decreased oxytocin production and/or action might be expected to</a:t>
            </a:r>
            <a:r>
              <a:rPr lang="fa-IR" sz="2400" dirty="0" smtClean="0"/>
              <a:t> </a:t>
            </a:r>
            <a:r>
              <a:rPr lang="en-US" sz="2400" dirty="0" smtClean="0"/>
              <a:t>present with impaired labor and lactation.</a:t>
            </a:r>
            <a:endParaRPr lang="fa-IR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However, studies in mice lacking the gene for oxytocin or the oxytocin receptor</a:t>
            </a:r>
            <a:r>
              <a:rPr lang="en-US" sz="2400" dirty="0"/>
              <a:t>, as well as women with </a:t>
            </a:r>
            <a:r>
              <a:rPr lang="en-US" sz="2400" dirty="0">
                <a:solidFill>
                  <a:srgbClr val="FF0000"/>
                </a:solidFill>
              </a:rPr>
              <a:t>hypopituitarism</a:t>
            </a:r>
            <a:r>
              <a:rPr lang="en-US" sz="2400" dirty="0"/>
              <a:t> of various etiologies, have shown </a:t>
            </a:r>
            <a:r>
              <a:rPr lang="en-US" sz="2400" dirty="0">
                <a:solidFill>
                  <a:srgbClr val="FF0000"/>
                </a:solidFill>
              </a:rPr>
              <a:t>successful</a:t>
            </a:r>
            <a:r>
              <a:rPr lang="en-US" sz="2400" dirty="0"/>
              <a:t> spontaneous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vaginal deliveries but </a:t>
            </a:r>
            <a:r>
              <a:rPr lang="en-US" sz="2400" dirty="0"/>
              <a:t>the inability to eject milk in response to suckling.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Shinar reported four cases of pan-hypopituitarism </a:t>
            </a:r>
            <a:r>
              <a:rPr lang="en-US" sz="2400" dirty="0" err="1"/>
              <a:t>withspontaneous</a:t>
            </a:r>
            <a:r>
              <a:rPr lang="en-US" sz="2400" dirty="0"/>
              <a:t> onset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of labor. Therefore, </a:t>
            </a:r>
            <a:r>
              <a:rPr lang="en-US" sz="2400" dirty="0" smtClean="0">
                <a:solidFill>
                  <a:srgbClr val="FF0000"/>
                </a:solidFill>
              </a:rPr>
              <a:t>maternal oxytocin </a:t>
            </a:r>
            <a:r>
              <a:rPr lang="en-US" sz="2400" dirty="0" smtClean="0"/>
              <a:t>does</a:t>
            </a:r>
            <a:r>
              <a:rPr lang="en-US" sz="2400" dirty="0" smtClean="0">
                <a:solidFill>
                  <a:srgbClr val="FF0000"/>
                </a:solidFill>
              </a:rPr>
              <a:t> not </a:t>
            </a:r>
            <a:r>
              <a:rPr lang="en-US" sz="2400" dirty="0" smtClean="0"/>
              <a:t>seem to be necessary for labor.</a:t>
            </a:r>
          </a:p>
          <a:p>
            <a:pPr marL="0" indent="0">
              <a:buNone/>
            </a:pPr>
            <a:endParaRPr lang="en-US" sz="2400" dirty="0"/>
          </a:p>
          <a:p>
            <a:pPr marL="0" lv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AdvPA538"/>
              </a:rPr>
              <a:t>Pituitary 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24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503"/>
            <a:ext cx="10515600" cy="14369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" y="365760"/>
            <a:ext cx="11939452" cy="6257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patients </a:t>
            </a:r>
            <a:r>
              <a:rPr lang="en-US" sz="2600" dirty="0" smtClean="0"/>
              <a:t>with </a:t>
            </a:r>
            <a:r>
              <a:rPr lang="en-US" sz="2600" dirty="0" smtClean="0">
                <a:solidFill>
                  <a:srgbClr val="FF0000"/>
                </a:solidFill>
              </a:rPr>
              <a:t>hypopituitarism </a:t>
            </a:r>
            <a:r>
              <a:rPr lang="en-US" sz="2600" dirty="0"/>
              <a:t>and likely significant oxytocin deficiency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may show an increase in obstetric complications</a:t>
            </a:r>
            <a:r>
              <a:rPr lang="en-US" sz="2600" dirty="0" smtClean="0">
                <a:solidFill>
                  <a:srgbClr val="FF0000"/>
                </a:solidFill>
              </a:rPr>
              <a:t>, </a:t>
            </a:r>
            <a:r>
              <a:rPr lang="en-US" sz="2600" dirty="0" smtClean="0"/>
              <a:t>including being </a:t>
            </a:r>
            <a:r>
              <a:rPr lang="en-US" sz="2600" dirty="0"/>
              <a:t>small for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gestational age</a:t>
            </a:r>
            <a:r>
              <a:rPr lang="en-US" sz="2600" dirty="0" smtClean="0">
                <a:solidFill>
                  <a:srgbClr val="FF0000"/>
                </a:solidFill>
              </a:rPr>
              <a:t>, </a:t>
            </a:r>
            <a:r>
              <a:rPr lang="en-US" sz="2600" dirty="0" smtClean="0"/>
              <a:t>poor presentation</a:t>
            </a:r>
            <a:r>
              <a:rPr lang="en-US" sz="2600" dirty="0" smtClean="0">
                <a:solidFill>
                  <a:srgbClr val="FF0000"/>
                </a:solidFill>
              </a:rPr>
              <a:t>,</a:t>
            </a:r>
            <a:r>
              <a:rPr lang="en-US" sz="2600" dirty="0" smtClean="0"/>
              <a:t> cesarean section</a:t>
            </a:r>
            <a:r>
              <a:rPr lang="en-US" sz="2600" dirty="0" smtClean="0">
                <a:solidFill>
                  <a:srgbClr val="FF0000"/>
                </a:solidFill>
              </a:rPr>
              <a:t>,</a:t>
            </a:r>
            <a:r>
              <a:rPr lang="en-US" sz="2600" dirty="0" smtClean="0"/>
              <a:t> and postpartum hemorrhage.</a:t>
            </a:r>
          </a:p>
          <a:p>
            <a:pPr marL="0" indent="0">
              <a:buNone/>
            </a:pPr>
            <a:endParaRPr lang="en-US" sz="2600" dirty="0"/>
          </a:p>
          <a:p>
            <a:pPr marL="0" lvl="0" indent="0">
              <a:buNone/>
            </a:pPr>
            <a:r>
              <a:rPr lang="en-US" sz="2600" dirty="0">
                <a:solidFill>
                  <a:prstClr val="black"/>
                </a:solidFill>
              </a:rPr>
              <a:t>There is increased sensitivity of the mammary gland to oxytocin as lactation is established, reaching maximum sensitivity on the</a:t>
            </a:r>
            <a:r>
              <a:rPr lang="en-US" sz="2600" dirty="0">
                <a:solidFill>
                  <a:srgbClr val="FF0000"/>
                </a:solidFill>
              </a:rPr>
              <a:t> fifth </a:t>
            </a:r>
            <a:r>
              <a:rPr lang="en-US" sz="2600" dirty="0">
                <a:solidFill>
                  <a:prstClr val="black"/>
                </a:solidFill>
              </a:rPr>
              <a:t>to the </a:t>
            </a:r>
            <a:r>
              <a:rPr lang="en-US" sz="2600" dirty="0" err="1">
                <a:solidFill>
                  <a:srgbClr val="FF0000"/>
                </a:solidFill>
              </a:rPr>
              <a:t>seventh</a:t>
            </a:r>
            <a:r>
              <a:rPr lang="en-US" sz="2600" dirty="0" err="1">
                <a:solidFill>
                  <a:prstClr val="black"/>
                </a:solidFill>
              </a:rPr>
              <a:t>day</a:t>
            </a:r>
            <a:r>
              <a:rPr lang="en-US" sz="2600" dirty="0">
                <a:solidFill>
                  <a:prstClr val="black"/>
                </a:solidFill>
              </a:rPr>
              <a:t> postpartum.</a:t>
            </a:r>
            <a:endParaRPr lang="fa-IR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600" dirty="0">
                <a:solidFill>
                  <a:prstClr val="black"/>
                </a:solidFill>
              </a:rPr>
              <a:t>Patients with </a:t>
            </a:r>
            <a:r>
              <a:rPr lang="en-US" sz="2600" dirty="0" err="1">
                <a:solidFill>
                  <a:prstClr val="black"/>
                </a:solidFill>
              </a:rPr>
              <a:t>panhypopituitarism</a:t>
            </a:r>
            <a:r>
              <a:rPr lang="en-US" sz="2600" dirty="0">
                <a:solidFill>
                  <a:prstClr val="black"/>
                </a:solidFill>
              </a:rPr>
              <a:t> and deficiencies</a:t>
            </a:r>
            <a:r>
              <a:rPr lang="fa-IR" sz="2600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of</a:t>
            </a:r>
            <a:r>
              <a:rPr lang="en-US" sz="2600" dirty="0">
                <a:solidFill>
                  <a:srgbClr val="FF0000"/>
                </a:solidFill>
              </a:rPr>
              <a:t> PRL </a:t>
            </a:r>
            <a:r>
              <a:rPr lang="en-US" sz="2600" dirty="0">
                <a:solidFill>
                  <a:prstClr val="black"/>
                </a:solidFill>
              </a:rPr>
              <a:t>and</a:t>
            </a:r>
            <a:r>
              <a:rPr lang="en-US" sz="2600" dirty="0">
                <a:solidFill>
                  <a:srgbClr val="FF0000"/>
                </a:solidFill>
              </a:rPr>
              <a:t> oxytocin </a:t>
            </a:r>
            <a:r>
              <a:rPr lang="en-US" sz="2600" dirty="0">
                <a:solidFill>
                  <a:prstClr val="black"/>
                </a:solidFill>
              </a:rPr>
              <a:t>are incapable of lactation.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AdvPA538"/>
              </a:rPr>
              <a:t>Pituitary Disorders During Pregnancy and Lactation </a:t>
            </a:r>
            <a:r>
              <a:rPr lang="en-US" sz="1800" dirty="0">
                <a:solidFill>
                  <a:prstClr val="black"/>
                </a:solidFill>
              </a:rPr>
              <a:t>2020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2612</TotalTime>
  <Words>7607</Words>
  <Application>Microsoft Office PowerPoint</Application>
  <PresentationFormat>Widescreen</PresentationFormat>
  <Paragraphs>923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26</vt:i4>
      </vt:variant>
      <vt:variant>
        <vt:lpstr>Slide Titles</vt:lpstr>
      </vt:variant>
      <vt:variant>
        <vt:i4>101</vt:i4>
      </vt:variant>
    </vt:vector>
  </HeadingPairs>
  <TitlesOfParts>
    <vt:vector size="140" baseType="lpstr">
      <vt:lpstr>AdvP6975</vt:lpstr>
      <vt:lpstr>AdvP6F01</vt:lpstr>
      <vt:lpstr>AdvPA538</vt:lpstr>
      <vt:lpstr>AdvPSA183</vt:lpstr>
      <vt:lpstr>AdvPSA334</vt:lpstr>
      <vt:lpstr>AdvPSA336</vt:lpstr>
      <vt:lpstr>Arial</vt:lpstr>
      <vt:lpstr>Calibri</vt:lpstr>
      <vt:lpstr>Calibri Light</vt:lpstr>
      <vt:lpstr>Rockwell</vt:lpstr>
      <vt:lpstr>Rockwell Condensed</vt:lpstr>
      <vt:lpstr>Times New Roman</vt:lpstr>
      <vt:lpstr>Wingdings</vt:lpstr>
      <vt:lpstr>Wood Type</vt:lpstr>
      <vt:lpstr>Office Theme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PowerPoint Presentation</vt:lpstr>
      <vt:lpstr>Pituitary Disorders in         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Pituitary Disorders in          Pregnancy</dc:title>
  <dc:creator>Windows User</dc:creator>
  <cp:lastModifiedBy>Windows User</cp:lastModifiedBy>
  <cp:revision>153</cp:revision>
  <dcterms:created xsi:type="dcterms:W3CDTF">2021-02-14T13:21:46Z</dcterms:created>
  <dcterms:modified xsi:type="dcterms:W3CDTF">2021-02-26T19:20:35Z</dcterms:modified>
</cp:coreProperties>
</file>