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00" r:id="rId3"/>
    <p:sldId id="301" r:id="rId4"/>
    <p:sldId id="274" r:id="rId5"/>
    <p:sldId id="259" r:id="rId6"/>
    <p:sldId id="272" r:id="rId7"/>
    <p:sldId id="298" r:id="rId8"/>
    <p:sldId id="299" r:id="rId9"/>
    <p:sldId id="258" r:id="rId10"/>
    <p:sldId id="263" r:id="rId11"/>
    <p:sldId id="260" r:id="rId12"/>
    <p:sldId id="264" r:id="rId13"/>
    <p:sldId id="265" r:id="rId14"/>
    <p:sldId id="266" r:id="rId15"/>
    <p:sldId id="267" r:id="rId16"/>
    <p:sldId id="268" r:id="rId17"/>
    <p:sldId id="271" r:id="rId18"/>
    <p:sldId id="261" r:id="rId19"/>
    <p:sldId id="269" r:id="rId20"/>
    <p:sldId id="276" r:id="rId21"/>
    <p:sldId id="277" r:id="rId22"/>
    <p:sldId id="278" r:id="rId23"/>
    <p:sldId id="279" r:id="rId24"/>
    <p:sldId id="280" r:id="rId25"/>
    <p:sldId id="282" r:id="rId26"/>
    <p:sldId id="281" r:id="rId27"/>
    <p:sldId id="285" r:id="rId28"/>
    <p:sldId id="284" r:id="rId29"/>
    <p:sldId id="290" r:id="rId30"/>
    <p:sldId id="291" r:id="rId31"/>
    <p:sldId id="292" r:id="rId32"/>
    <p:sldId id="286" r:id="rId33"/>
    <p:sldId id="283" r:id="rId34"/>
    <p:sldId id="287" r:id="rId35"/>
    <p:sldId id="288" r:id="rId36"/>
    <p:sldId id="289" r:id="rId37"/>
    <p:sldId id="293" r:id="rId38"/>
    <p:sldId id="296" r:id="rId39"/>
    <p:sldId id="297" r:id="rId40"/>
    <p:sldId id="295"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C1DE4-FF7C-409C-88DA-7F46B1ABE3A3}"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F7EB-C7EB-40AA-98D6-F4DCA2CEC971}" type="slidenum">
              <a:rPr lang="en-US" smtClean="0"/>
              <a:t>‹#›</a:t>
            </a:fld>
            <a:endParaRPr lang="en-US"/>
          </a:p>
        </p:txBody>
      </p:sp>
    </p:spTree>
    <p:extLst>
      <p:ext uri="{BB962C8B-B14F-4D97-AF65-F5344CB8AC3E}">
        <p14:creationId xmlns:p14="http://schemas.microsoft.com/office/powerpoint/2010/main" val="18036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056BB8F-1EA0-419C-83CE-053A37D28404}" type="slidenum">
              <a:rPr lang="en-US" smtClean="0"/>
              <a:pPr eaLnBrk="1" hangingPunct="1"/>
              <a:t>41</a:t>
            </a:fld>
            <a:endParaRPr lang="en-US" smtClean="0"/>
          </a:p>
        </p:txBody>
      </p:sp>
    </p:spTree>
    <p:extLst>
      <p:ext uri="{BB962C8B-B14F-4D97-AF65-F5344CB8AC3E}">
        <p14:creationId xmlns:p14="http://schemas.microsoft.com/office/powerpoint/2010/main" val="71726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15"/>
          <p:cNvGrpSpPr>
            <a:grpSpLocks/>
          </p:cNvGrpSpPr>
          <p:nvPr/>
        </p:nvGrpSpPr>
        <p:grpSpPr bwMode="auto">
          <a:xfrm>
            <a:off x="0" y="0"/>
            <a:ext cx="12192000" cy="6858000"/>
            <a:chOff x="0" y="0"/>
            <a:chExt cx="5760" cy="4320"/>
          </a:xfrm>
        </p:grpSpPr>
        <p:grpSp>
          <p:nvGrpSpPr>
            <p:cNvPr id="5" name="Group 914"/>
            <p:cNvGrpSpPr>
              <a:grpSpLocks/>
            </p:cNvGrpSpPr>
            <p:nvPr userDrawn="1"/>
          </p:nvGrpSpPr>
          <p:grpSpPr bwMode="auto">
            <a:xfrm>
              <a:off x="0" y="0"/>
              <a:ext cx="5760" cy="4320"/>
              <a:chOff x="0" y="0"/>
              <a:chExt cx="5760" cy="4320"/>
            </a:xfrm>
          </p:grpSpPr>
          <p:sp>
            <p:nvSpPr>
              <p:cNvPr id="7" name="Rectangle 2"/>
              <p:cNvSpPr>
                <a:spLocks noChangeArrowheads="1"/>
              </p:cNvSpPr>
              <p:nvPr userDrawn="1"/>
            </p:nvSpPr>
            <p:spPr bwMode="ltGray">
              <a:xfrm>
                <a:off x="0" y="1248"/>
                <a:ext cx="5760" cy="11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endParaRPr>
              </a:p>
            </p:txBody>
          </p:sp>
          <p:sp>
            <p:nvSpPr>
              <p:cNvPr id="8" name="Rectangle 4"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endParaRPr>
              </a:p>
            </p:txBody>
          </p:sp>
        </p:grpSp>
        <p:sp>
          <p:nvSpPr>
            <p:cNvPr id="6" name="Rectangle 904"/>
            <p:cNvSpPr>
              <a:spLocks noChangeArrowheads="1"/>
            </p:cNvSpPr>
            <p:nvPr/>
          </p:nvSpPr>
          <p:spPr bwMode="white">
            <a:xfrm>
              <a:off x="816" y="2592"/>
              <a:ext cx="701" cy="172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endParaRPr>
            </a:p>
          </p:txBody>
        </p:sp>
      </p:grpSp>
      <p:grpSp>
        <p:nvGrpSpPr>
          <p:cNvPr id="9" name="Group 912"/>
          <p:cNvGrpSpPr>
            <a:grpSpLocks/>
          </p:cNvGrpSpPr>
          <p:nvPr/>
        </p:nvGrpSpPr>
        <p:grpSpPr bwMode="auto">
          <a:xfrm>
            <a:off x="1" y="1371600"/>
            <a:ext cx="11207751" cy="1246188"/>
            <a:chOff x="0" y="864"/>
            <a:chExt cx="5295" cy="785"/>
          </a:xfrm>
        </p:grpSpPr>
        <p:sp>
          <p:nvSpPr>
            <p:cNvPr id="10" name="Freeform 892"/>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solidFill>
                  <a:srgbClr val="000000"/>
                </a:solidFill>
              </a:endParaRPr>
            </a:p>
          </p:txBody>
        </p:sp>
        <p:sp>
          <p:nvSpPr>
            <p:cNvPr id="11" name="Freeform 893"/>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grpSp>
          <p:nvGrpSpPr>
            <p:cNvPr id="12" name="Group 894"/>
            <p:cNvGrpSpPr>
              <a:grpSpLocks/>
            </p:cNvGrpSpPr>
            <p:nvPr userDrawn="1"/>
          </p:nvGrpSpPr>
          <p:grpSpPr bwMode="auto">
            <a:xfrm>
              <a:off x="1008" y="1248"/>
              <a:ext cx="288" cy="288"/>
              <a:chOff x="1033" y="326"/>
              <a:chExt cx="192" cy="192"/>
            </a:xfrm>
          </p:grpSpPr>
          <p:sp>
            <p:nvSpPr>
              <p:cNvPr id="13"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4"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5"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6"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7"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8"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9"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20"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21"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grpSp>
      </p:grpSp>
      <p:sp>
        <p:nvSpPr>
          <p:cNvPr id="36745" name="Rectangle 905"/>
          <p:cNvSpPr>
            <a:spLocks noGrp="1" noChangeArrowheads="1"/>
          </p:cNvSpPr>
          <p:nvPr>
            <p:ph type="ctrTitle"/>
          </p:nvPr>
        </p:nvSpPr>
        <p:spPr>
          <a:xfrm>
            <a:off x="2438400" y="2133600"/>
            <a:ext cx="9753600" cy="1600200"/>
          </a:xfrm>
        </p:spPr>
        <p:txBody>
          <a:bodyPr/>
          <a:lstStyle>
            <a:lvl1pPr algn="l">
              <a:defRPr/>
            </a:lvl1pPr>
          </a:lstStyle>
          <a:p>
            <a:r>
              <a:rPr lang="en-US" smtClean="0"/>
              <a:t>Click to edit Master title style</a:t>
            </a:r>
            <a:endParaRPr lang="en-US"/>
          </a:p>
        </p:txBody>
      </p:sp>
      <p:sp>
        <p:nvSpPr>
          <p:cNvPr id="36746" name="Rectangle 906"/>
          <p:cNvSpPr>
            <a:spLocks noGrp="1" noChangeArrowheads="1"/>
          </p:cNvSpPr>
          <p:nvPr>
            <p:ph type="subTitle" idx="1"/>
          </p:nvPr>
        </p:nvSpPr>
        <p:spPr>
          <a:xfrm>
            <a:off x="1828800" y="4267200"/>
            <a:ext cx="8534400" cy="1752600"/>
          </a:xfrm>
        </p:spPr>
        <p:txBody>
          <a:bodyPr/>
          <a:lstStyle>
            <a:lvl1pPr marL="0" indent="0">
              <a:buFontTx/>
              <a:buNone/>
              <a:defRPr/>
            </a:lvl1pPr>
          </a:lstStyle>
          <a:p>
            <a:r>
              <a:rPr lang="en-US" smtClean="0"/>
              <a:t>Click to edit Master subtitle style</a:t>
            </a:r>
            <a:endParaRPr lang="en-US"/>
          </a:p>
        </p:txBody>
      </p:sp>
      <p:sp>
        <p:nvSpPr>
          <p:cNvPr id="22" name="Rectangle 907"/>
          <p:cNvSpPr>
            <a:spLocks noGrp="1" noChangeArrowheads="1"/>
          </p:cNvSpPr>
          <p:nvPr>
            <p:ph type="dt" sz="half" idx="10"/>
          </p:nvPr>
        </p:nvSpPr>
        <p:spPr>
          <a:xfrm>
            <a:off x="1828800" y="6248400"/>
            <a:ext cx="2540000" cy="457200"/>
          </a:xfrm>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23" name="Rectangle 908"/>
          <p:cNvSpPr>
            <a:spLocks noGrp="1" noChangeArrowheads="1"/>
          </p:cNvSpPr>
          <p:nvPr>
            <p:ph type="ftr" sz="quarter" idx="11"/>
          </p:nvPr>
        </p:nvSpPr>
        <p:spPr>
          <a:xfrm>
            <a:off x="4978400" y="6248400"/>
            <a:ext cx="3860800" cy="457200"/>
          </a:xfrm>
        </p:spPr>
        <p:txBody>
          <a:bodyPr/>
          <a:lstStyle>
            <a:lvl1pPr>
              <a:defRPr/>
            </a:lvl1pPr>
          </a:lstStyle>
          <a:p>
            <a:endParaRPr lang="en-US">
              <a:solidFill>
                <a:srgbClr val="000000"/>
              </a:solidFill>
            </a:endParaRPr>
          </a:p>
        </p:txBody>
      </p:sp>
      <p:sp>
        <p:nvSpPr>
          <p:cNvPr id="24" name="Rectangle 909"/>
          <p:cNvSpPr>
            <a:spLocks noGrp="1" noChangeArrowheads="1"/>
          </p:cNvSpPr>
          <p:nvPr>
            <p:ph type="sldNum" sz="quarter" idx="12"/>
          </p:nvPr>
        </p:nvSpPr>
        <p:spPr>
          <a:xfrm>
            <a:off x="9448800" y="6248400"/>
            <a:ext cx="2540000" cy="457200"/>
          </a:xfrm>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914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5"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50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56700" y="457200"/>
            <a:ext cx="2745317"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457200"/>
            <a:ext cx="80391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5"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3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8817"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smtClean="0"/>
              <a:t>Click icon to add clip art</a:t>
            </a:r>
          </a:p>
        </p:txBody>
      </p:sp>
      <p:sp>
        <p:nvSpPr>
          <p:cNvPr id="5"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6"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227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8817"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6"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930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495800"/>
          </a:xfrm>
        </p:spPr>
        <p:txBody>
          <a:bodyPr/>
          <a:lstStyle/>
          <a:p>
            <a:pPr lvl="0"/>
            <a:r>
              <a:rPr lang="en-US" noProof="0" smtClean="0"/>
              <a:t>Click icon to add table</a:t>
            </a:r>
          </a:p>
        </p:txBody>
      </p:sp>
      <p:sp>
        <p:nvSpPr>
          <p:cNvPr id="4" name="Rectangle 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955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103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22"/>
          <p:cNvSpPr>
            <a:spLocks noGrp="1"/>
          </p:cNvSpPr>
          <p:nvPr>
            <p:ph type="sldNum" sz="quarter" idx="12"/>
          </p:nvPr>
        </p:nvSpPr>
        <p:spPr/>
        <p:txBody>
          <a:bodyPr/>
          <a:lstStyle>
            <a:lvl1pPr>
              <a:defRPr/>
            </a:lvl1pPr>
          </a:lstStyle>
          <a:p>
            <a:pPr>
              <a:defRPr/>
            </a:pPr>
            <a:fld id="{520616EB-F456-41E0-B565-D7E98322FFD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80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5"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075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5"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054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6"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467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8"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628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4"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469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3"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103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6"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847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07"/>
          <p:cNvSpPr>
            <a:spLocks noGrp="1" noChangeArrowheads="1"/>
          </p:cNvSpPr>
          <p:nvPr>
            <p:ph type="dt" sz="half" idx="10"/>
          </p:nvPr>
        </p:nvSpPr>
        <p:spPr>
          <a:ln/>
        </p:spPr>
        <p:txBody>
          <a:bodyPr/>
          <a:lstStyle>
            <a:lvl1pPr>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6" name="Rectangle 90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09"/>
          <p:cNvSpPr>
            <a:spLocks noGrp="1" noChangeArrowheads="1"/>
          </p:cNvSpPr>
          <p:nvPr>
            <p:ph type="sldNum" sz="quarter" idx="12"/>
          </p:nvPr>
        </p:nvSpPr>
        <p:spPr>
          <a:ln/>
        </p:spPr>
        <p:txBody>
          <a:bodyPr/>
          <a:lstStyle>
            <a:lvl1pPr>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167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916"/>
          <p:cNvGrpSpPr>
            <a:grpSpLocks/>
          </p:cNvGrpSpPr>
          <p:nvPr/>
        </p:nvGrpSpPr>
        <p:grpSpPr bwMode="auto">
          <a:xfrm>
            <a:off x="-31750" y="-141288"/>
            <a:ext cx="12223751" cy="6999288"/>
            <a:chOff x="-15" y="-89"/>
            <a:chExt cx="5775" cy="4409"/>
          </a:xfrm>
        </p:grpSpPr>
        <p:sp>
          <p:nvSpPr>
            <p:cNvPr id="1032" name="Rectangle 2"/>
            <p:cNvSpPr>
              <a:spLocks noChangeArrowheads="1"/>
            </p:cNvSpPr>
            <p:nvPr userDrawn="1"/>
          </p:nvSpPr>
          <p:spPr bwMode="ltGray">
            <a:xfrm>
              <a:off x="0" y="301"/>
              <a:ext cx="5760" cy="7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endParaRPr>
            </a:p>
          </p:txBody>
        </p:sp>
        <p:sp>
          <p:nvSpPr>
            <p:cNvPr id="1033" name="Rectangle 4" descr="Cacback"/>
            <p:cNvSpPr>
              <a:spLocks noChangeArrowheads="1"/>
            </p:cNvSpPr>
            <p:nvPr userDrawn="1"/>
          </p:nvSpPr>
          <p:spPr bwMode="ltGray">
            <a:xfrm>
              <a:off x="0" y="0"/>
              <a:ext cx="1119" cy="4320"/>
            </a:xfrm>
            <a:prstGeom prst="rect">
              <a:avLst/>
            </a:pr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endParaRPr>
            </a:p>
          </p:txBody>
        </p:sp>
        <p:grpSp>
          <p:nvGrpSpPr>
            <p:cNvPr id="1034" name="Group 915"/>
            <p:cNvGrpSpPr>
              <a:grpSpLocks/>
            </p:cNvGrpSpPr>
            <p:nvPr userDrawn="1"/>
          </p:nvGrpSpPr>
          <p:grpSpPr bwMode="auto">
            <a:xfrm>
              <a:off x="-15" y="-89"/>
              <a:ext cx="5295" cy="785"/>
              <a:chOff x="20" y="-89"/>
              <a:chExt cx="5295" cy="785"/>
            </a:xfrm>
          </p:grpSpPr>
          <p:sp>
            <p:nvSpPr>
              <p:cNvPr id="1036" name="Freeform 892"/>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solidFill>
                    <a:srgbClr val="000000"/>
                  </a:solidFill>
                </a:endParaRPr>
              </a:p>
            </p:txBody>
          </p:sp>
          <p:sp>
            <p:nvSpPr>
              <p:cNvPr id="1037" name="Freeform 893"/>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grpSp>
            <p:nvGrpSpPr>
              <p:cNvPr id="1038" name="Group 894"/>
              <p:cNvGrpSpPr>
                <a:grpSpLocks/>
              </p:cNvGrpSpPr>
              <p:nvPr userDrawn="1"/>
            </p:nvGrpSpPr>
            <p:grpSpPr bwMode="auto">
              <a:xfrm>
                <a:off x="1033" y="326"/>
                <a:ext cx="192" cy="192"/>
                <a:chOff x="1033" y="326"/>
                <a:chExt cx="192" cy="192"/>
              </a:xfrm>
            </p:grpSpPr>
            <p:sp>
              <p:nvSpPr>
                <p:cNvPr id="1039"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0"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1"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2"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3"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4"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5"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6"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sp>
              <p:nvSpPr>
                <p:cNvPr id="1047"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endParaRPr>
                </a:p>
              </p:txBody>
            </p:sp>
          </p:grpSp>
        </p:grpSp>
        <p:sp>
          <p:nvSpPr>
            <p:cNvPr id="1035" name="Rectangle 904"/>
            <p:cNvSpPr>
              <a:spLocks noChangeArrowheads="1"/>
            </p:cNvSpPr>
            <p:nvPr userDrawn="1"/>
          </p:nvSpPr>
          <p:spPr bwMode="white">
            <a:xfrm>
              <a:off x="426" y="1185"/>
              <a:ext cx="701" cy="313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endParaRPr>
            </a:p>
          </p:txBody>
        </p:sp>
      </p:grpSp>
      <p:sp>
        <p:nvSpPr>
          <p:cNvPr id="1027" name="Rectangle 905"/>
          <p:cNvSpPr>
            <a:spLocks noGrp="1" noChangeArrowheads="1"/>
          </p:cNvSpPr>
          <p:nvPr>
            <p:ph type="title"/>
          </p:nvPr>
        </p:nvSpPr>
        <p:spPr bwMode="auto">
          <a:xfrm>
            <a:off x="1538817"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0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435" name="Rectangle 907"/>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007B03FA-BBB8-4A4B-888A-64D9D17AF8B9}" type="datetimeFigureOut">
              <a:rPr lang="en-US" smtClean="0">
                <a:solidFill>
                  <a:srgbClr val="000000"/>
                </a:solidFill>
              </a:rPr>
              <a:pPr/>
              <a:t>2/22/2021</a:t>
            </a:fld>
            <a:endParaRPr lang="en-US">
              <a:solidFill>
                <a:srgbClr val="000000"/>
              </a:solidFill>
            </a:endParaRPr>
          </a:p>
        </p:txBody>
      </p:sp>
      <p:sp>
        <p:nvSpPr>
          <p:cNvPr id="23436" name="Rectangle 908"/>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23437" name="Rectangle 909"/>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pitchFamily="34" charset="0"/>
              </a:defRPr>
            </a:lvl1pPr>
          </a:lstStyle>
          <a:p>
            <a:fld id="{4F53F191-4B49-463F-A500-52D8B2C528F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489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Narrow" pitchFamily="34" charset="0"/>
        </a:defRPr>
      </a:lvl2pPr>
      <a:lvl3pPr algn="ctr" rtl="0" eaLnBrk="1" fontAlgn="base" hangingPunct="1">
        <a:spcBef>
          <a:spcPct val="0"/>
        </a:spcBef>
        <a:spcAft>
          <a:spcPct val="0"/>
        </a:spcAft>
        <a:defRPr sz="4400">
          <a:solidFill>
            <a:schemeClr val="tx2"/>
          </a:solidFill>
          <a:latin typeface="Arial Narrow" pitchFamily="34" charset="0"/>
        </a:defRPr>
      </a:lvl3pPr>
      <a:lvl4pPr algn="ctr" rtl="0" eaLnBrk="1" fontAlgn="base" hangingPunct="1">
        <a:spcBef>
          <a:spcPct val="0"/>
        </a:spcBef>
        <a:spcAft>
          <a:spcPct val="0"/>
        </a:spcAft>
        <a:defRPr sz="4400">
          <a:solidFill>
            <a:schemeClr val="tx2"/>
          </a:solidFill>
          <a:latin typeface="Arial Narrow" pitchFamily="34" charset="0"/>
        </a:defRPr>
      </a:lvl4pPr>
      <a:lvl5pPr algn="ctr" rtl="0" eaLnBrk="1" fontAlgn="base" hangingPunct="1">
        <a:spcBef>
          <a:spcPct val="0"/>
        </a:spcBef>
        <a:spcAft>
          <a:spcPct val="0"/>
        </a:spcAft>
        <a:defRPr sz="4400">
          <a:solidFill>
            <a:schemeClr val="tx2"/>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Narrow" pitchFamily="34" charset="0"/>
        </a:defRPr>
      </a:lvl6pPr>
      <a:lvl7pPr marL="914400" algn="ctr" rtl="0" eaLnBrk="1" fontAlgn="base" hangingPunct="1">
        <a:spcBef>
          <a:spcPct val="0"/>
        </a:spcBef>
        <a:spcAft>
          <a:spcPct val="0"/>
        </a:spcAft>
        <a:defRPr sz="4400">
          <a:solidFill>
            <a:schemeClr val="tx2"/>
          </a:solidFill>
          <a:latin typeface="Arial Narrow" pitchFamily="34" charset="0"/>
        </a:defRPr>
      </a:lvl7pPr>
      <a:lvl8pPr marL="1371600" algn="ctr" rtl="0" eaLnBrk="1" fontAlgn="base" hangingPunct="1">
        <a:spcBef>
          <a:spcPct val="0"/>
        </a:spcBef>
        <a:spcAft>
          <a:spcPct val="0"/>
        </a:spcAft>
        <a:defRPr sz="4400">
          <a:solidFill>
            <a:schemeClr val="tx2"/>
          </a:solidFill>
          <a:latin typeface="Arial Narrow" pitchFamily="34" charset="0"/>
        </a:defRPr>
      </a:lvl8pPr>
      <a:lvl9pPr marL="1828800" algn="ctr" rtl="0" eaLnBrk="1" fontAlgn="base" hangingPunct="1">
        <a:spcBef>
          <a:spcPct val="0"/>
        </a:spcBef>
        <a:spcAft>
          <a:spcPct val="0"/>
        </a:spcAft>
        <a:defRPr sz="4400">
          <a:solidFill>
            <a:schemeClr val="tx2"/>
          </a:solidFill>
          <a:latin typeface="Arial Narrow" pitchFamily="34" charset="0"/>
        </a:defRPr>
      </a:lvl9pPr>
    </p:titleStyle>
    <p:bodyStyle>
      <a:lvl1pPr marL="342900" indent="-342900" algn="l" rtl="0" eaLnBrk="1" fontAlgn="base" hangingPunct="1">
        <a:spcBef>
          <a:spcPct val="20000"/>
        </a:spcBef>
        <a:spcAft>
          <a:spcPct val="0"/>
        </a:spcAft>
        <a:buBlip>
          <a:blip r:embed="rId19"/>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05584"/>
            <a:ext cx="12192000" cy="1600200"/>
          </a:xfrm>
        </p:spPr>
        <p:txBody>
          <a:bodyPr/>
          <a:lstStyle/>
          <a:p>
            <a:pPr algn="ctr" rtl="1"/>
            <a:r>
              <a:rPr lang="en-US" sz="4800" dirty="0" smtClean="0">
                <a:solidFill>
                  <a:schemeClr val="tx1"/>
                </a:solidFill>
                <a:effectLst>
                  <a:outerShdw blurRad="38100" dist="38100" dir="2700000" algn="tl">
                    <a:srgbClr val="000000">
                      <a:alpha val="43137"/>
                    </a:srgbClr>
                  </a:outerShdw>
                </a:effectLst>
              </a:rPr>
              <a:t>IDF-</a:t>
            </a:r>
            <a:r>
              <a:rPr lang="en-US" sz="4800" dirty="0" err="1" smtClean="0">
                <a:solidFill>
                  <a:schemeClr val="tx1"/>
                </a:solidFill>
                <a:effectLst>
                  <a:outerShdw blurRad="38100" dist="38100" dir="2700000" algn="tl">
                    <a:srgbClr val="000000">
                      <a:alpha val="43137"/>
                    </a:srgbClr>
                  </a:outerShdw>
                </a:effectLst>
              </a:rPr>
              <a:t>DaR</a:t>
            </a:r>
            <a:r>
              <a:rPr lang="en-US" sz="4800" dirty="0" smtClean="0">
                <a:solidFill>
                  <a:schemeClr val="tx1"/>
                </a:solidFill>
                <a:effectLst>
                  <a:outerShdw blurRad="38100" dist="38100" dir="2700000" algn="tl">
                    <a:srgbClr val="000000">
                      <a:alpha val="43137"/>
                    </a:srgbClr>
                  </a:outerShdw>
                </a:effectLst>
              </a:rPr>
              <a:t> Guideline for</a:t>
            </a:r>
            <a:br>
              <a:rPr lang="en-US" sz="4800" dirty="0" smtClean="0">
                <a:solidFill>
                  <a:schemeClr val="tx1"/>
                </a:solidFill>
                <a:effectLst>
                  <a:outerShdw blurRad="38100" dist="38100" dir="2700000" algn="tl">
                    <a:srgbClr val="000000">
                      <a:alpha val="43137"/>
                    </a:srgbClr>
                  </a:outerShdw>
                </a:effectLst>
              </a:rPr>
            </a:br>
            <a:r>
              <a:rPr lang="en-US" sz="4800" dirty="0" smtClean="0">
                <a:solidFill>
                  <a:schemeClr val="tx1"/>
                </a:solidFill>
                <a:effectLst>
                  <a:outerShdw blurRad="38100" dist="38100" dir="2700000" algn="tl">
                    <a:srgbClr val="000000">
                      <a:alpha val="43137"/>
                    </a:srgbClr>
                  </a:outerShdw>
                </a:effectLst>
              </a:rPr>
              <a:t>people with </a:t>
            </a:r>
            <a:r>
              <a:rPr lang="en-US" sz="4800" dirty="0">
                <a:solidFill>
                  <a:schemeClr val="tx1"/>
                </a:solidFill>
                <a:effectLst>
                  <a:outerShdw blurRad="38100" dist="38100" dir="2700000" algn="tl">
                    <a:srgbClr val="000000">
                      <a:alpha val="43137"/>
                    </a:srgbClr>
                  </a:outerShdw>
                </a:effectLst>
              </a:rPr>
              <a:t>diabetes </a:t>
            </a:r>
            <a:r>
              <a:rPr lang="en-US" sz="4800" dirty="0" smtClean="0">
                <a:solidFill>
                  <a:schemeClr val="tx1"/>
                </a:solidFill>
                <a:effectLst>
                  <a:outerShdw blurRad="38100" dist="38100" dir="2700000" algn="tl">
                    <a:srgbClr val="000000">
                      <a:alpha val="43137"/>
                    </a:srgbClr>
                  </a:outerShdw>
                </a:effectLst>
              </a:rPr>
              <a:t>who want to fast in </a:t>
            </a:r>
            <a:r>
              <a:rPr lang="en-US" sz="4800" dirty="0">
                <a:solidFill>
                  <a:schemeClr val="tx1"/>
                </a:solidFill>
                <a:effectLst>
                  <a:outerShdw blurRad="38100" dist="38100" dir="2700000" algn="tl">
                    <a:srgbClr val="000000">
                      <a:alpha val="43137"/>
                    </a:srgbClr>
                  </a:outerShdw>
                </a:effectLst>
              </a:rPr>
              <a:t>Ramadan</a:t>
            </a:r>
          </a:p>
        </p:txBody>
      </p:sp>
      <p:sp>
        <p:nvSpPr>
          <p:cNvPr id="4" name="TextBox 3"/>
          <p:cNvSpPr txBox="1"/>
          <p:nvPr/>
        </p:nvSpPr>
        <p:spPr>
          <a:xfrm>
            <a:off x="4267200" y="609601"/>
            <a:ext cx="4525598" cy="769441"/>
          </a:xfrm>
          <a:prstGeom prst="rect">
            <a:avLst/>
          </a:prstGeom>
          <a:solidFill>
            <a:schemeClr val="accent2">
              <a:lumMod val="60000"/>
              <a:lumOff val="40000"/>
            </a:schemeClr>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400" b="1" spc="50" dirty="0">
                <a:ln w="11430"/>
                <a:gradFill>
                  <a:gsLst>
                    <a:gs pos="25000">
                      <a:srgbClr val="FFCC00">
                        <a:satMod val="155000"/>
                      </a:srgbClr>
                    </a:gs>
                    <a:gs pos="100000">
                      <a:srgbClr val="FFCC00">
                        <a:shade val="45000"/>
                        <a:satMod val="165000"/>
                      </a:srgbClr>
                    </a:gs>
                  </a:gsLst>
                  <a:lin ang="5400000"/>
                </a:gradFill>
                <a:effectLst>
                  <a:outerShdw blurRad="76200" dist="50800" dir="5400000" algn="tl" rotWithShape="0">
                    <a:srgbClr val="000000">
                      <a:alpha val="65000"/>
                    </a:srgbClr>
                  </a:outerShdw>
                </a:effectLst>
              </a:rPr>
              <a:t>بنام خداوند جان و خرد</a:t>
            </a:r>
            <a:endParaRPr lang="en-US" sz="4400" b="1" spc="50" dirty="0">
              <a:ln w="11430"/>
              <a:gradFill>
                <a:gsLst>
                  <a:gs pos="25000">
                    <a:srgbClr val="FFCC00">
                      <a:satMod val="155000"/>
                    </a:srgbClr>
                  </a:gs>
                  <a:gs pos="100000">
                    <a:srgbClr val="FFCC00">
                      <a:shade val="45000"/>
                      <a:satMod val="165000"/>
                    </a:srgbClr>
                  </a:gs>
                </a:gsLst>
                <a:lin ang="5400000"/>
              </a:gradFill>
              <a:effectLst>
                <a:outerShdw blurRad="76200" dist="50800" dir="5400000" algn="tl" rotWithShape="0">
                  <a:srgbClr val="000000">
                    <a:alpha val="65000"/>
                  </a:srgbClr>
                </a:outerShdw>
              </a:effectLst>
            </a:endParaRPr>
          </a:p>
        </p:txBody>
      </p:sp>
      <p:pic>
        <p:nvPicPr>
          <p:cNvPr id="5" name="Picture 4" descr="bookworm.gif (4403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07880" y="4446638"/>
            <a:ext cx="1600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1973580" y="4268902"/>
            <a:ext cx="5926836" cy="1752600"/>
          </a:xfrm>
        </p:spPr>
        <p:txBody>
          <a:bodyPr/>
          <a:lstStyle/>
          <a:p>
            <a:r>
              <a:rPr lang="en-US" sz="2000" dirty="0" smtClean="0"/>
              <a:t>Mansour  Siavash;  MD.</a:t>
            </a:r>
          </a:p>
          <a:p>
            <a:r>
              <a:rPr lang="en-US" sz="2000" dirty="0" smtClean="0"/>
              <a:t>Professor of endocrinology</a:t>
            </a:r>
          </a:p>
          <a:p>
            <a:r>
              <a:rPr lang="en-US" sz="2000" dirty="0" smtClean="0"/>
              <a:t>Isfahan Endocrine and Metabolism Research Center</a:t>
            </a:r>
          </a:p>
          <a:p>
            <a:r>
              <a:rPr lang="en-US" sz="2000" dirty="0" smtClean="0"/>
              <a:t>Isfahan </a:t>
            </a:r>
            <a:r>
              <a:rPr lang="en-US" sz="2000" dirty="0"/>
              <a:t>University </a:t>
            </a:r>
            <a:r>
              <a:rPr lang="en-US" sz="2000" dirty="0" smtClean="0"/>
              <a:t>of medical sciences</a:t>
            </a:r>
          </a:p>
          <a:p>
            <a:r>
              <a:rPr lang="en-US" sz="2000" dirty="0" smtClean="0"/>
              <a:t>Winter 2021</a:t>
            </a:r>
            <a:endParaRPr lang="en-US" sz="2000" dirty="0"/>
          </a:p>
        </p:txBody>
      </p:sp>
    </p:spTree>
    <p:extLst>
      <p:ext uri="{BB962C8B-B14F-4D97-AF65-F5344CB8AC3E}">
        <p14:creationId xmlns:p14="http://schemas.microsoft.com/office/powerpoint/2010/main" val="179925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should be considered</a:t>
            </a:r>
            <a:endParaRPr lang="en-US" dirty="0"/>
          </a:p>
        </p:txBody>
      </p:sp>
      <p:pic>
        <p:nvPicPr>
          <p:cNvPr id="4" name="Picture 3"/>
          <p:cNvPicPr>
            <a:picLocks noChangeAspect="1"/>
          </p:cNvPicPr>
          <p:nvPr/>
        </p:nvPicPr>
        <p:blipFill>
          <a:blip r:embed="rId2"/>
          <a:stretch>
            <a:fillRect/>
          </a:stretch>
        </p:blipFill>
        <p:spPr>
          <a:xfrm>
            <a:off x="73152" y="2220469"/>
            <a:ext cx="12015216" cy="4364523"/>
          </a:xfrm>
          <a:prstGeom prst="rect">
            <a:avLst/>
          </a:prstGeom>
        </p:spPr>
      </p:pic>
    </p:spTree>
    <p:extLst>
      <p:ext uri="{BB962C8B-B14F-4D97-AF65-F5344CB8AC3E}">
        <p14:creationId xmlns:p14="http://schemas.microsoft.com/office/powerpoint/2010/main" val="1879972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r>
              <a:rPr lang="en-US" dirty="0" smtClean="0"/>
              <a:t>stratification</a:t>
            </a:r>
            <a:endParaRPr lang="en-US" dirty="0"/>
          </a:p>
        </p:txBody>
      </p:sp>
      <p:sp>
        <p:nvSpPr>
          <p:cNvPr id="3" name="Content Placeholder 2"/>
          <p:cNvSpPr>
            <a:spLocks noGrp="1"/>
          </p:cNvSpPr>
          <p:nvPr>
            <p:ph idx="1"/>
          </p:nvPr>
        </p:nvSpPr>
        <p:spPr>
          <a:xfrm>
            <a:off x="914400" y="1898904"/>
            <a:ext cx="10363200" cy="4114800"/>
          </a:xfrm>
        </p:spPr>
        <p:txBody>
          <a:bodyPr/>
          <a:lstStyle/>
          <a:p>
            <a:r>
              <a:rPr lang="en-US" sz="2400" dirty="0"/>
              <a:t>Risk stratification is an essential aspect of all diabetes and Ramadan recommendations</a:t>
            </a:r>
            <a:r>
              <a:rPr lang="en-US" sz="2400" dirty="0" smtClean="0"/>
              <a:t>.</a:t>
            </a:r>
          </a:p>
          <a:p>
            <a:r>
              <a:rPr lang="en-US" sz="2400" smtClean="0"/>
              <a:t>Despite </a:t>
            </a:r>
            <a:r>
              <a:rPr lang="en-US" sz="2400" dirty="0"/>
              <a:t>all these recommendations, many people with diabetes that are </a:t>
            </a:r>
            <a:r>
              <a:rPr lang="en-US" sz="2400" dirty="0" smtClean="0"/>
              <a:t>categorized </a:t>
            </a:r>
            <a:r>
              <a:rPr lang="en-US" sz="2400" dirty="0"/>
              <a:t>as </a:t>
            </a:r>
            <a:r>
              <a:rPr lang="en-US" sz="2400" dirty="0" smtClean="0"/>
              <a:t>high risk </a:t>
            </a:r>
            <a:r>
              <a:rPr lang="en-US" sz="2400" dirty="0"/>
              <a:t>were still fasting</a:t>
            </a:r>
            <a:r>
              <a:rPr lang="en-US" sz="2400" dirty="0" smtClean="0"/>
              <a:t>.</a:t>
            </a:r>
          </a:p>
          <a:p>
            <a:r>
              <a:rPr lang="en-US" sz="2400" dirty="0"/>
              <a:t>However, in light of emerging evidence highlighting </a:t>
            </a:r>
            <a:r>
              <a:rPr lang="en-US" sz="2400" dirty="0" smtClean="0"/>
              <a:t>the ability </a:t>
            </a:r>
            <a:r>
              <a:rPr lang="en-US" sz="2400" dirty="0"/>
              <a:t>of some high risk individuals to fast when provided with the right circumstances, </a:t>
            </a:r>
            <a:r>
              <a:rPr lang="en-US" sz="2400" dirty="0" smtClean="0"/>
              <a:t>many felt </a:t>
            </a:r>
            <a:r>
              <a:rPr lang="en-US" sz="2400" dirty="0"/>
              <a:t>that the current scoring system was too rigid. </a:t>
            </a:r>
            <a:endParaRPr lang="en-US" sz="2400" dirty="0" smtClean="0"/>
          </a:p>
          <a:p>
            <a:r>
              <a:rPr lang="en-US" sz="2400" dirty="0" smtClean="0"/>
              <a:t>Surprisingly</a:t>
            </a:r>
            <a:r>
              <a:rPr lang="en-US" sz="2400" dirty="0"/>
              <a:t>, the numbers of days fasted by </a:t>
            </a:r>
            <a:r>
              <a:rPr lang="en-US" sz="2400" dirty="0" smtClean="0"/>
              <a:t>the highest </a:t>
            </a:r>
            <a:r>
              <a:rPr lang="en-US" sz="2400" dirty="0"/>
              <a:t>and the lowest risk group only differed by 3 days</a:t>
            </a:r>
            <a:r>
              <a:rPr lang="en-US" sz="2400" dirty="0" smtClean="0"/>
              <a:t>.</a:t>
            </a:r>
          </a:p>
          <a:p>
            <a:r>
              <a:rPr lang="en-US" sz="2400" dirty="0" smtClean="0"/>
              <a:t>There </a:t>
            </a:r>
            <a:r>
              <a:rPr lang="en-US" sz="2400" dirty="0"/>
              <a:t>is a clear need to </a:t>
            </a:r>
            <a:r>
              <a:rPr lang="en-US" sz="2400" dirty="0" smtClean="0"/>
              <a:t>reconsider the </a:t>
            </a:r>
            <a:r>
              <a:rPr lang="en-US" sz="2400" dirty="0"/>
              <a:t>risk categories and to provide a flexible means of taking into account an </a:t>
            </a:r>
            <a:r>
              <a:rPr lang="en-US" sz="2400" dirty="0" smtClean="0"/>
              <a:t>individual’s circumstances </a:t>
            </a:r>
            <a:r>
              <a:rPr lang="en-US" sz="2400" dirty="0"/>
              <a:t>and an </a:t>
            </a:r>
            <a:r>
              <a:rPr lang="en-US" sz="2400" dirty="0" smtClean="0"/>
              <a:t>individualized </a:t>
            </a:r>
            <a:r>
              <a:rPr lang="en-US" sz="2400" dirty="0"/>
              <a:t>plan that would help people with diabetes and their </a:t>
            </a:r>
            <a:r>
              <a:rPr lang="en-US" sz="2400" dirty="0" smtClean="0"/>
              <a:t>HCPs to </a:t>
            </a:r>
            <a:r>
              <a:rPr lang="en-US" sz="2400" dirty="0"/>
              <a:t>make better decisions about fasting during Ramadan.</a:t>
            </a:r>
          </a:p>
        </p:txBody>
      </p:sp>
    </p:spTree>
    <p:extLst>
      <p:ext uri="{BB962C8B-B14F-4D97-AF65-F5344CB8AC3E}">
        <p14:creationId xmlns:p14="http://schemas.microsoft.com/office/powerpoint/2010/main" val="3747742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New Risk stratification is needed due to:</a:t>
            </a:r>
          </a:p>
        </p:txBody>
      </p:sp>
      <p:sp>
        <p:nvSpPr>
          <p:cNvPr id="3" name="Content Placeholder 2"/>
          <p:cNvSpPr>
            <a:spLocks noGrp="1"/>
          </p:cNvSpPr>
          <p:nvPr>
            <p:ph idx="1"/>
          </p:nvPr>
        </p:nvSpPr>
        <p:spPr/>
        <p:txBody>
          <a:bodyPr/>
          <a:lstStyle/>
          <a:p>
            <a:r>
              <a:rPr lang="en-US" dirty="0" smtClean="0"/>
              <a:t>Emerging evidence</a:t>
            </a:r>
          </a:p>
          <a:p>
            <a:r>
              <a:rPr lang="en-US" dirty="0" smtClean="0"/>
              <a:t>Clear </a:t>
            </a:r>
            <a:r>
              <a:rPr lang="en-US" dirty="0"/>
              <a:t>need to </a:t>
            </a:r>
            <a:r>
              <a:rPr lang="en-US" dirty="0" smtClean="0"/>
              <a:t>reconsider the </a:t>
            </a:r>
            <a:r>
              <a:rPr lang="en-US" dirty="0"/>
              <a:t>risk categories </a:t>
            </a:r>
            <a:endParaRPr lang="en-US" dirty="0" smtClean="0"/>
          </a:p>
          <a:p>
            <a:r>
              <a:rPr lang="en-US" dirty="0" smtClean="0"/>
              <a:t>Need to </a:t>
            </a:r>
            <a:r>
              <a:rPr lang="en-US" dirty="0"/>
              <a:t>p</a:t>
            </a:r>
            <a:r>
              <a:rPr lang="en-US" dirty="0" smtClean="0"/>
              <a:t>rovide </a:t>
            </a:r>
            <a:r>
              <a:rPr lang="en-US" dirty="0"/>
              <a:t>a flexible means of taking into </a:t>
            </a:r>
            <a:r>
              <a:rPr lang="en-US" dirty="0" smtClean="0"/>
              <a:t>account the individual’s</a:t>
            </a:r>
            <a:r>
              <a:rPr lang="en-US" dirty="0"/>
              <a:t> </a:t>
            </a:r>
            <a:r>
              <a:rPr lang="en-US" dirty="0" smtClean="0"/>
              <a:t>circumstances </a:t>
            </a:r>
            <a:r>
              <a:rPr lang="en-US" dirty="0"/>
              <a:t>and an </a:t>
            </a:r>
            <a:r>
              <a:rPr lang="en-US" dirty="0" smtClean="0"/>
              <a:t>individualized plan. </a:t>
            </a:r>
          </a:p>
          <a:p>
            <a:r>
              <a:rPr lang="en-US" dirty="0" smtClean="0"/>
              <a:t>Wide </a:t>
            </a:r>
            <a:r>
              <a:rPr lang="en-US" dirty="0"/>
              <a:t>variation in practices among physicians even from within the same country</a:t>
            </a:r>
            <a:r>
              <a:rPr lang="en-US" dirty="0" smtClean="0"/>
              <a:t>.</a:t>
            </a:r>
          </a:p>
          <a:p>
            <a:r>
              <a:rPr lang="en-US" dirty="0" smtClean="0"/>
              <a:t>Wider variations of </a:t>
            </a:r>
            <a:r>
              <a:rPr lang="en-US" dirty="0"/>
              <a:t>fasting practices among many countries.  </a:t>
            </a:r>
            <a:br>
              <a:rPr lang="en-US" dirty="0"/>
            </a:br>
            <a:endParaRPr lang="en-US" dirty="0"/>
          </a:p>
        </p:txBody>
      </p:sp>
    </p:spTree>
    <p:extLst>
      <p:ext uri="{BB962C8B-B14F-4D97-AF65-F5344CB8AC3E}">
        <p14:creationId xmlns:p14="http://schemas.microsoft.com/office/powerpoint/2010/main" val="2748129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Elements for risk calculation and suggested risk score for </a:t>
            </a:r>
            <a:br>
              <a:rPr lang="en-US" sz="2800" dirty="0" smtClean="0"/>
            </a:br>
            <a:r>
              <a:rPr lang="en-US" sz="2800" dirty="0" smtClean="0"/>
              <a:t>people with diabetes mellitus (</a:t>
            </a:r>
            <a:r>
              <a:rPr lang="en-US" sz="2800" dirty="0" err="1" smtClean="0"/>
              <a:t>dm</a:t>
            </a:r>
            <a:r>
              <a:rPr lang="en-US" sz="2800" dirty="0" smtClean="0"/>
              <a:t>) that seek to fast during </a:t>
            </a:r>
            <a:r>
              <a:rPr lang="en-US" sz="2800" dirty="0" err="1" smtClean="0"/>
              <a:t>ramadan</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596371287"/>
              </p:ext>
            </p:extLst>
          </p:nvPr>
        </p:nvGraphicFramePr>
        <p:xfrm>
          <a:off x="351218" y="1817113"/>
          <a:ext cx="5254054" cy="4720845"/>
        </p:xfrm>
        <a:graphic>
          <a:graphicData uri="http://schemas.openxmlformats.org/drawingml/2006/table">
            <a:tbl>
              <a:tblPr firstRow="1" firstCol="1" bandRow="1"/>
              <a:tblGrid>
                <a:gridCol w="3401388"/>
                <a:gridCol w="1852666"/>
              </a:tblGrid>
              <a:tr h="295053">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Risk Element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Score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 Diabetes type and duration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Type 1 diabetes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Type 2 diabetes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A duration of ≥ 10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A duration of &lt; 10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2. Presence of hypoglycaemia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Hypoglycaemia unawareness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5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05">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Recurrent/severe hypoglycaemia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4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Daily mild hypoglycaemia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3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05">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Hypoglycaemia 1–6 times per week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05">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Hypoglycaemia less than 1 time per week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53">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No hypoglycaemia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17156009"/>
              </p:ext>
            </p:extLst>
          </p:nvPr>
        </p:nvGraphicFramePr>
        <p:xfrm>
          <a:off x="6263640" y="1817109"/>
          <a:ext cx="5340096" cy="4720848"/>
        </p:xfrm>
        <a:graphic>
          <a:graphicData uri="http://schemas.openxmlformats.org/drawingml/2006/table">
            <a:tbl>
              <a:tblPr firstRow="1" firstCol="1" bandRow="1"/>
              <a:tblGrid>
                <a:gridCol w="3471240"/>
                <a:gridCol w="1868856"/>
              </a:tblGrid>
              <a:tr h="314724">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Risk Element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446">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3. Characteristics of glycaemic control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446">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HbA1c levels &gt; 9% (11.7 mmol/L)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446">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HbA1c levels 7.5–9% (9.4–11.7 mmol/L)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446">
                <a:tc>
                  <a:txBody>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Arial" panose="020B0604020202020204" pitchFamily="34" charset="0"/>
                        </a:rPr>
                        <a:t>HbA1c levels &lt; 7.5% (9.4 </a:t>
                      </a:r>
                      <a:r>
                        <a:rPr lang="en-US" sz="1800" i="1" dirty="0" err="1">
                          <a:effectLst/>
                          <a:latin typeface="Calibri" panose="020F0502020204030204" pitchFamily="34" charset="0"/>
                          <a:ea typeface="Calibri" panose="020F0502020204030204" pitchFamily="34" charset="0"/>
                          <a:cs typeface="Arial" panose="020B0604020202020204" pitchFamily="34" charset="0"/>
                        </a:rPr>
                        <a:t>mmol</a:t>
                      </a:r>
                      <a:r>
                        <a:rPr lang="en-US" sz="1800" i="1" dirty="0">
                          <a:effectLst/>
                          <a:latin typeface="Calibri" panose="020F0502020204030204" pitchFamily="34" charset="0"/>
                          <a:ea typeface="Calibri" panose="020F0502020204030204" pitchFamily="34" charset="0"/>
                          <a:cs typeface="Arial" panose="020B0604020202020204" pitchFamily="34" charset="0"/>
                        </a:rPr>
                        <a:t>/L)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446">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4. Self-Monitoring of Blood Glucose (SMBG)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24">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Indicated but not conducted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446">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Indicated but conducted suboptimally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24">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Conducted as indicated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1805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Elements for risk calculation and suggested risk score for </a:t>
            </a:r>
            <a:br>
              <a:rPr lang="en-US" sz="2800" dirty="0" smtClean="0"/>
            </a:br>
            <a:r>
              <a:rPr lang="en-US" sz="2800" dirty="0" smtClean="0"/>
              <a:t>people with diabetes mellitus (</a:t>
            </a:r>
            <a:r>
              <a:rPr lang="en-US" sz="2800" dirty="0" err="1" smtClean="0"/>
              <a:t>dm</a:t>
            </a:r>
            <a:r>
              <a:rPr lang="en-US" sz="2800" dirty="0" smtClean="0"/>
              <a:t>) that seek to fast during </a:t>
            </a:r>
            <a:r>
              <a:rPr lang="en-US" sz="2800" dirty="0" err="1" smtClean="0"/>
              <a:t>ramadan</a:t>
            </a:r>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1684083328"/>
              </p:ext>
            </p:extLst>
          </p:nvPr>
        </p:nvGraphicFramePr>
        <p:xfrm>
          <a:off x="454723" y="1817111"/>
          <a:ext cx="4812221" cy="4771922"/>
        </p:xfrm>
        <a:graphic>
          <a:graphicData uri="http://schemas.openxmlformats.org/drawingml/2006/table">
            <a:tbl>
              <a:tblPr firstRow="1" firstCol="1" bandRow="1"/>
              <a:tblGrid>
                <a:gridCol w="3138498"/>
                <a:gridCol w="1673723"/>
              </a:tblGrid>
              <a:tr h="280702">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Arial" panose="020B0604020202020204" pitchFamily="34" charset="0"/>
                        </a:rPr>
                        <a:t>Risk Element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Arial" panose="020B0604020202020204" pitchFamily="34" charset="0"/>
                        </a:rPr>
                        <a:t>Risk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02">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Arial" panose="020B0604020202020204" pitchFamily="34" charset="0"/>
                        </a:rPr>
                        <a:t>5. Acute complications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DKA/ HONC in the last 3 months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3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DKA/ HONC in the last 6 months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2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DKA/ HONC in the last 12 months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1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No DKA or HONC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0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02">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6. Chronic Complications/Comorbidities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Unstable angina/Heart failure/eGFR &lt; 30 mL/min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eGFR 30–45 mL/min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Stable CVD/eGFR 45–60 mL/min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02">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No CVD and normal eGFR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Arial" panose="020B0604020202020204" pitchFamily="34" charset="0"/>
                        </a:rPr>
                        <a:t>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03798694"/>
              </p:ext>
            </p:extLst>
          </p:nvPr>
        </p:nvGraphicFramePr>
        <p:xfrm>
          <a:off x="5897880" y="1817111"/>
          <a:ext cx="5809933" cy="4771926"/>
        </p:xfrm>
        <a:graphic>
          <a:graphicData uri="http://schemas.openxmlformats.org/drawingml/2006/table">
            <a:tbl>
              <a:tblPr firstRow="1" firstCol="1" bandRow="1"/>
              <a:tblGrid>
                <a:gridCol w="3942241"/>
                <a:gridCol w="1867692"/>
              </a:tblGrid>
              <a:tr h="397661">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Arial" panose="020B0604020202020204" pitchFamily="34" charset="0"/>
                        </a:rPr>
                        <a:t>Risk Element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Arial" panose="020B0604020202020204" pitchFamily="34" charset="0"/>
                        </a:rPr>
                        <a:t>Risk 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7. Pregnancy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Pregnant not within targets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Pregnant within targets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Not pregnant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8. Frailty and Cognitive function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Impaired cognitive function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Frail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319">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&gt; 70 years old with no home support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Arial" panose="020B0604020202020204" pitchFamily="34" charset="0"/>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319">
                <a:tc>
                  <a:txBody>
                    <a:bodyPr/>
                    <a:lstStyle/>
                    <a:p>
                      <a:pPr>
                        <a:lnSpc>
                          <a:spcPct val="107000"/>
                        </a:lnSpc>
                        <a:spcAft>
                          <a:spcPts val="800"/>
                        </a:spcAft>
                      </a:pPr>
                      <a:r>
                        <a:rPr lang="en-US" sz="1600" i="1">
                          <a:effectLst/>
                          <a:latin typeface="Calibri" panose="020F0502020204030204" pitchFamily="34" charset="0"/>
                          <a:ea typeface="Calibri" panose="020F0502020204030204" pitchFamily="34" charset="0"/>
                          <a:cs typeface="Arial" panose="020B0604020202020204" pitchFamily="34" charset="0"/>
                        </a:rPr>
                        <a:t>No frailty or loss in cognitive function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Arial" panose="020B0604020202020204" pitchFamily="34" charset="0"/>
                        </a:rPr>
                        <a:t>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846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Elements for risk calculation and suggested risk score for </a:t>
            </a:r>
            <a:br>
              <a:rPr lang="en-US" sz="2800" dirty="0" smtClean="0"/>
            </a:br>
            <a:r>
              <a:rPr lang="en-US" sz="2800" dirty="0" smtClean="0"/>
              <a:t>people with diabetes mellitus (</a:t>
            </a:r>
            <a:r>
              <a:rPr lang="en-US" sz="2800" dirty="0" err="1" smtClean="0"/>
              <a:t>dm</a:t>
            </a:r>
            <a:r>
              <a:rPr lang="en-US" sz="2800" dirty="0" smtClean="0"/>
              <a:t>) that seek to fast during </a:t>
            </a:r>
            <a:r>
              <a:rPr lang="en-US" sz="2800" dirty="0" err="1" smtClean="0"/>
              <a:t>ramadan</a:t>
            </a:r>
            <a:endParaRPr lang="en-US" sz="2800" dirty="0"/>
          </a:p>
        </p:txBody>
      </p:sp>
      <p:graphicFrame>
        <p:nvGraphicFramePr>
          <p:cNvPr id="7" name="Table 6"/>
          <p:cNvGraphicFramePr>
            <a:graphicFrameLocks noGrp="1"/>
          </p:cNvGraphicFramePr>
          <p:nvPr/>
        </p:nvGraphicFramePr>
        <p:xfrm>
          <a:off x="576580" y="1817109"/>
          <a:ext cx="4946396" cy="4771929"/>
        </p:xfrm>
        <a:graphic>
          <a:graphicData uri="http://schemas.openxmlformats.org/drawingml/2006/table">
            <a:tbl>
              <a:tblPr firstRow="1" firstCol="1" bandRow="1"/>
              <a:tblGrid>
                <a:gridCol w="3353282"/>
                <a:gridCol w="1593114"/>
              </a:tblGrid>
              <a:tr h="397661">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Element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9. Physical Labour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Intense physical labour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No physical labour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Element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319">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10. Previous Ramadan Experience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Overall negative experience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No negative or positive experience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11. Fasting hours (location)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 16 hours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61">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&lt; 16 hours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6108192" y="1817109"/>
          <a:ext cx="5614415" cy="4771930"/>
        </p:xfrm>
        <a:graphic>
          <a:graphicData uri="http://schemas.openxmlformats.org/drawingml/2006/table">
            <a:tbl>
              <a:tblPr firstRow="1" firstCol="1" bandRow="1"/>
              <a:tblGrid>
                <a:gridCol w="3809576"/>
                <a:gridCol w="1804839"/>
              </a:tblGrid>
              <a:tr h="367072">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Element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72">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12. Diabetes treatment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142">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Multiple daily mixed insulin Injections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72">
                <a:tc>
                  <a:txBody>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Arial" panose="020B0604020202020204" pitchFamily="34" charset="0"/>
                        </a:rPr>
                        <a:t>Basal Bolus/Insulin pump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2.5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72">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Once daily Mixed insulin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72">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Basal Insulin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72">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Glibenclamide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142">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Gliclazide/MR or Glimepride or Repeglanide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0.5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142">
                <a:tc>
                  <a:txBody>
                    <a:bodyPr/>
                    <a:lstStyle/>
                    <a:p>
                      <a:pPr>
                        <a:lnSpc>
                          <a:spcPct val="107000"/>
                        </a:lnSpc>
                        <a:spcAft>
                          <a:spcPts val="800"/>
                        </a:spcAft>
                      </a:pPr>
                      <a:r>
                        <a:rPr lang="en-US" sz="1800" i="1">
                          <a:effectLst/>
                          <a:latin typeface="Calibri" panose="020F0502020204030204" pitchFamily="34" charset="0"/>
                          <a:ea typeface="Calibri" panose="020F0502020204030204" pitchFamily="34" charset="0"/>
                          <a:cs typeface="Arial" panose="020B0604020202020204" pitchFamily="34" charset="0"/>
                        </a:rPr>
                        <a:t>Other therapy not including SU or Insulin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72">
                <a:tc>
                  <a:txBody>
                    <a:bodyPr/>
                    <a:lstStyle/>
                    <a:p>
                      <a:pPr>
                        <a:lnSpc>
                          <a:spcPct val="107000"/>
                        </a:lnSpc>
                      </a:pP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368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Risk score and risk categories</a:t>
            </a:r>
          </a:p>
        </p:txBody>
      </p:sp>
      <p:pic>
        <p:nvPicPr>
          <p:cNvPr id="3" name="Picture 2"/>
          <p:cNvPicPr>
            <a:picLocks noChangeAspect="1"/>
          </p:cNvPicPr>
          <p:nvPr/>
        </p:nvPicPr>
        <p:blipFill>
          <a:blip r:embed="rId2"/>
          <a:stretch>
            <a:fillRect/>
          </a:stretch>
        </p:blipFill>
        <p:spPr>
          <a:xfrm>
            <a:off x="219456" y="2168482"/>
            <a:ext cx="11768328" cy="2615184"/>
          </a:xfrm>
          <a:prstGeom prst="rect">
            <a:avLst/>
          </a:prstGeom>
        </p:spPr>
      </p:pic>
    </p:spTree>
    <p:extLst>
      <p:ext uri="{BB962C8B-B14F-4D97-AF65-F5344CB8AC3E}">
        <p14:creationId xmlns:p14="http://schemas.microsoft.com/office/powerpoint/2010/main" val="218735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MEDICAL &amp; RELIGIOUS RISK SCORE RECOMMENDATIONS</a:t>
            </a:r>
          </a:p>
        </p:txBody>
      </p:sp>
      <p:pic>
        <p:nvPicPr>
          <p:cNvPr id="6" name="Picture 5"/>
          <p:cNvPicPr>
            <a:picLocks noChangeAspect="1"/>
          </p:cNvPicPr>
          <p:nvPr/>
        </p:nvPicPr>
        <p:blipFill>
          <a:blip r:embed="rId2"/>
          <a:stretch>
            <a:fillRect/>
          </a:stretch>
        </p:blipFill>
        <p:spPr>
          <a:xfrm>
            <a:off x="18288" y="1782859"/>
            <a:ext cx="12123727" cy="4910549"/>
          </a:xfrm>
          <a:prstGeom prst="rect">
            <a:avLst/>
          </a:prstGeom>
        </p:spPr>
      </p:pic>
    </p:spTree>
    <p:extLst>
      <p:ext uri="{BB962C8B-B14F-4D97-AF65-F5344CB8AC3E}">
        <p14:creationId xmlns:p14="http://schemas.microsoft.com/office/powerpoint/2010/main" val="91611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Risk score and risk categories</a:t>
            </a:r>
          </a:p>
        </p:txBody>
      </p:sp>
      <p:sp>
        <p:nvSpPr>
          <p:cNvPr id="3" name="Content Placeholder 2"/>
          <p:cNvSpPr>
            <a:spLocks noGrp="1"/>
          </p:cNvSpPr>
          <p:nvPr>
            <p:ph idx="1"/>
          </p:nvPr>
        </p:nvSpPr>
        <p:spPr/>
        <p:txBody>
          <a:bodyPr/>
          <a:lstStyle/>
          <a:p>
            <a:r>
              <a:rPr lang="en-US" sz="2800" dirty="0"/>
              <a:t>The strategies to ensure the safety of individuals that are fasting in all risk categories include</a:t>
            </a:r>
            <a:r>
              <a:rPr lang="en-US" sz="2800" dirty="0" smtClean="0"/>
              <a:t>:</a:t>
            </a:r>
            <a:endParaRPr lang="en-US" sz="2800" dirty="0"/>
          </a:p>
          <a:p>
            <a:pPr lvl="1"/>
            <a:r>
              <a:rPr lang="en-US" sz="2400" dirty="0" smtClean="0"/>
              <a:t>Ramadan </a:t>
            </a:r>
            <a:r>
              <a:rPr lang="en-US" sz="2400" dirty="0"/>
              <a:t>focused medical </a:t>
            </a:r>
            <a:r>
              <a:rPr lang="en-US" sz="2400" dirty="0" smtClean="0"/>
              <a:t>education</a:t>
            </a:r>
            <a:endParaRPr lang="en-US" sz="2400" dirty="0"/>
          </a:p>
          <a:p>
            <a:pPr lvl="1"/>
            <a:r>
              <a:rPr lang="en-US" sz="2400" dirty="0" smtClean="0"/>
              <a:t>A </a:t>
            </a:r>
            <a:r>
              <a:rPr lang="en-US" sz="2400" dirty="0"/>
              <a:t>pre-Ramadan medical assessment, including a robust assessment of </a:t>
            </a:r>
            <a:r>
              <a:rPr lang="en-US" sz="2400" dirty="0" smtClean="0"/>
              <a:t>hypoglycemia awareness</a:t>
            </a:r>
            <a:endParaRPr lang="en-US" sz="2400" dirty="0"/>
          </a:p>
          <a:p>
            <a:pPr lvl="1"/>
            <a:r>
              <a:rPr lang="en-US" sz="2400" dirty="0" smtClean="0"/>
              <a:t>Following </a:t>
            </a:r>
            <a:r>
              <a:rPr lang="en-US" sz="2400" dirty="0"/>
              <a:t>of a healthy diet and a physically active </a:t>
            </a:r>
            <a:r>
              <a:rPr lang="en-US" sz="2400" dirty="0" smtClean="0"/>
              <a:t>lifestyle</a:t>
            </a:r>
            <a:endParaRPr lang="en-US" sz="2400" dirty="0"/>
          </a:p>
          <a:p>
            <a:pPr lvl="1"/>
            <a:r>
              <a:rPr lang="en-US" sz="2400" dirty="0" smtClean="0"/>
              <a:t>Frequent </a:t>
            </a:r>
            <a:r>
              <a:rPr lang="en-US" sz="2400" dirty="0"/>
              <a:t>SMBG or continuous glucose monitoring (</a:t>
            </a:r>
            <a:r>
              <a:rPr lang="en-US" sz="2400" dirty="0" smtClean="0"/>
              <a:t>CGM)</a:t>
            </a:r>
            <a:endParaRPr lang="en-US" sz="2400" dirty="0"/>
          </a:p>
          <a:p>
            <a:pPr lvl="1"/>
            <a:r>
              <a:rPr lang="en-US" sz="2400" dirty="0" smtClean="0"/>
              <a:t>Modifications </a:t>
            </a:r>
            <a:r>
              <a:rPr lang="en-US" sz="2400" dirty="0"/>
              <a:t>to treatment regimens </a:t>
            </a:r>
            <a:br>
              <a:rPr lang="en-US" sz="2400" dirty="0"/>
            </a:br>
            <a:endParaRPr lang="en-US" sz="2400" dirty="0"/>
          </a:p>
        </p:txBody>
      </p:sp>
    </p:spTree>
    <p:extLst>
      <p:ext uri="{BB962C8B-B14F-4D97-AF65-F5344CB8AC3E}">
        <p14:creationId xmlns:p14="http://schemas.microsoft.com/office/powerpoint/2010/main" val="3172965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Risk levels and associated </a:t>
            </a:r>
            <a:r>
              <a:rPr lang="en-US" sz="4000" dirty="0" smtClean="0"/>
              <a:t>recommendations</a:t>
            </a:r>
            <a:endParaRPr lang="en-US" sz="4000" dirty="0"/>
          </a:p>
        </p:txBody>
      </p:sp>
      <p:sp>
        <p:nvSpPr>
          <p:cNvPr id="3" name="Content Placeholder 2"/>
          <p:cNvSpPr>
            <a:spLocks noGrp="1"/>
          </p:cNvSpPr>
          <p:nvPr>
            <p:ph idx="1"/>
          </p:nvPr>
        </p:nvSpPr>
        <p:spPr/>
        <p:txBody>
          <a:bodyPr/>
          <a:lstStyle/>
          <a:p>
            <a:r>
              <a:rPr lang="en-US" dirty="0"/>
              <a:t>Individuals who are in the high risk category should not fast</a:t>
            </a:r>
            <a:r>
              <a:rPr lang="en-US" dirty="0" smtClean="0"/>
              <a:t>.</a:t>
            </a:r>
          </a:p>
          <a:p>
            <a:pPr lvl="1"/>
            <a:r>
              <a:rPr lang="en-US" sz="2000" dirty="0"/>
              <a:t>If they do still insist on </a:t>
            </a:r>
            <a:r>
              <a:rPr lang="en-US" sz="2000" dirty="0" smtClean="0"/>
              <a:t>fasting, the utmost </a:t>
            </a:r>
            <a:r>
              <a:rPr lang="en-US" sz="2000" dirty="0"/>
              <a:t>care and monitoring should be provided alongside the strategies and </a:t>
            </a:r>
            <a:r>
              <a:rPr lang="en-US" sz="2000" dirty="0" smtClean="0"/>
              <a:t>recommendations mentioned above. </a:t>
            </a:r>
          </a:p>
          <a:p>
            <a:r>
              <a:rPr lang="en-US" dirty="0"/>
              <a:t>Those at the moderate risk level are advised not to fast</a:t>
            </a:r>
            <a:r>
              <a:rPr lang="en-US" dirty="0" smtClean="0"/>
              <a:t>.</a:t>
            </a:r>
          </a:p>
          <a:p>
            <a:pPr lvl="1"/>
            <a:r>
              <a:rPr lang="en-US" sz="2000" dirty="0" smtClean="0"/>
              <a:t>If these individuals </a:t>
            </a:r>
            <a:r>
              <a:rPr lang="en-US" sz="2000" dirty="0"/>
              <a:t>choose to fast, then they would need to be cautious and discontinue fasting if </a:t>
            </a:r>
            <a:r>
              <a:rPr lang="en-US" sz="2000" dirty="0" smtClean="0"/>
              <a:t>any problems </a:t>
            </a:r>
            <a:r>
              <a:rPr lang="en-US" sz="2000" dirty="0"/>
              <a:t>arise. They also need to be aware of the techniques or strategies to decrease this risk. </a:t>
            </a:r>
            <a:endParaRPr lang="en-US" sz="2000" dirty="0" smtClean="0"/>
          </a:p>
          <a:p>
            <a:r>
              <a:rPr lang="en-US" dirty="0"/>
              <a:t>Those at the low risk level should be able to fast</a:t>
            </a:r>
            <a:r>
              <a:rPr lang="en-US" dirty="0" smtClean="0"/>
              <a:t>.</a:t>
            </a:r>
          </a:p>
          <a:p>
            <a:pPr lvl="1"/>
            <a:r>
              <a:rPr lang="en-US" sz="2000" dirty="0" smtClean="0"/>
              <a:t>Even in these </a:t>
            </a:r>
            <a:r>
              <a:rPr lang="en-US" sz="2000" dirty="0"/>
              <a:t>patients circumstances can change leading to a change in the </a:t>
            </a:r>
            <a:r>
              <a:rPr lang="en-US" sz="2000" dirty="0" smtClean="0"/>
              <a:t>risk scoring</a:t>
            </a:r>
            <a:r>
              <a:rPr lang="en-US" sz="2000" dirty="0"/>
              <a:t>. Therefore, risk stratification should be conducted annually to review the level of </a:t>
            </a:r>
            <a:r>
              <a:rPr lang="en-US" sz="2000" dirty="0" smtClean="0"/>
              <a:t>risk in </a:t>
            </a:r>
            <a:r>
              <a:rPr lang="en-US" sz="2000" dirty="0"/>
              <a:t>advance of Ramadan.</a:t>
            </a:r>
          </a:p>
        </p:txBody>
      </p:sp>
    </p:spTree>
    <p:extLst>
      <p:ext uri="{BB962C8B-B14F-4D97-AF65-F5344CB8AC3E}">
        <p14:creationId xmlns:p14="http://schemas.microsoft.com/office/powerpoint/2010/main" val="227188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7316147" y="1775202"/>
            <a:ext cx="3482917" cy="4918206"/>
          </a:xfrm>
          <a:prstGeom prst="rect">
            <a:avLst/>
          </a:prstGeom>
        </p:spPr>
      </p:pic>
    </p:spTree>
    <p:extLst>
      <p:ext uri="{BB962C8B-B14F-4D97-AF65-F5344CB8AC3E}">
        <p14:creationId xmlns:p14="http://schemas.microsoft.com/office/powerpoint/2010/main" val="4100482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Dietary advice for people with diabetes fasting during Ramadan</a:t>
            </a:r>
            <a:endParaRPr lang="en-US" sz="3200" dirty="0"/>
          </a:p>
        </p:txBody>
      </p:sp>
      <p:pic>
        <p:nvPicPr>
          <p:cNvPr id="4" name="Picture 3"/>
          <p:cNvPicPr>
            <a:picLocks noChangeAspect="1"/>
          </p:cNvPicPr>
          <p:nvPr/>
        </p:nvPicPr>
        <p:blipFill>
          <a:blip r:embed="rId2"/>
          <a:stretch>
            <a:fillRect/>
          </a:stretch>
        </p:blipFill>
        <p:spPr>
          <a:xfrm>
            <a:off x="2328249" y="1840141"/>
            <a:ext cx="9762822" cy="4935563"/>
          </a:xfrm>
          <a:prstGeom prst="rect">
            <a:avLst/>
          </a:prstGeom>
        </p:spPr>
      </p:pic>
    </p:spTree>
    <p:extLst>
      <p:ext uri="{BB962C8B-B14F-4D97-AF65-F5344CB8AC3E}">
        <p14:creationId xmlns:p14="http://schemas.microsoft.com/office/powerpoint/2010/main" val="3399682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Braking the fast</a:t>
            </a:r>
            <a:endParaRPr lang="en-US" dirty="0"/>
          </a:p>
        </p:txBody>
      </p:sp>
      <p:pic>
        <p:nvPicPr>
          <p:cNvPr id="3" name="Picture 2"/>
          <p:cNvPicPr>
            <a:picLocks noChangeAspect="1"/>
          </p:cNvPicPr>
          <p:nvPr/>
        </p:nvPicPr>
        <p:blipFill>
          <a:blip r:embed="rId2"/>
          <a:stretch>
            <a:fillRect/>
          </a:stretch>
        </p:blipFill>
        <p:spPr>
          <a:xfrm>
            <a:off x="2894819" y="1638724"/>
            <a:ext cx="8544325" cy="5109547"/>
          </a:xfrm>
          <a:prstGeom prst="rect">
            <a:avLst/>
          </a:prstGeom>
        </p:spPr>
      </p:pic>
    </p:spTree>
    <p:extLst>
      <p:ext uri="{BB962C8B-B14F-4D97-AF65-F5344CB8AC3E}">
        <p14:creationId xmlns:p14="http://schemas.microsoft.com/office/powerpoint/2010/main" val="333162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Caloric targets for men and women when fasting during Ramadan</a:t>
            </a:r>
            <a:endParaRPr lang="en-US" sz="3200" dirty="0"/>
          </a:p>
        </p:txBody>
      </p:sp>
      <p:pic>
        <p:nvPicPr>
          <p:cNvPr id="3" name="Picture 2"/>
          <p:cNvPicPr>
            <a:picLocks noChangeAspect="1"/>
          </p:cNvPicPr>
          <p:nvPr/>
        </p:nvPicPr>
        <p:blipFill>
          <a:blip r:embed="rId2"/>
          <a:stretch>
            <a:fillRect/>
          </a:stretch>
        </p:blipFill>
        <p:spPr>
          <a:xfrm>
            <a:off x="329184" y="2737098"/>
            <a:ext cx="11676888" cy="3934823"/>
          </a:xfrm>
          <a:prstGeom prst="rect">
            <a:avLst/>
          </a:prstGeom>
        </p:spPr>
      </p:pic>
    </p:spTree>
    <p:extLst>
      <p:ext uri="{BB962C8B-B14F-4D97-AF65-F5344CB8AC3E}">
        <p14:creationId xmlns:p14="http://schemas.microsoft.com/office/powerpoint/2010/main" val="243107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Calorie and carbohydrate distributions for the Ramadan nutrition plan</a:t>
            </a:r>
            <a:endParaRPr lang="en-US" sz="2800" dirty="0"/>
          </a:p>
        </p:txBody>
      </p:sp>
      <p:pic>
        <p:nvPicPr>
          <p:cNvPr id="3" name="Picture 2"/>
          <p:cNvPicPr>
            <a:picLocks noChangeAspect="1"/>
          </p:cNvPicPr>
          <p:nvPr/>
        </p:nvPicPr>
        <p:blipFill>
          <a:blip r:embed="rId2"/>
          <a:stretch>
            <a:fillRect/>
          </a:stretch>
        </p:blipFill>
        <p:spPr>
          <a:xfrm>
            <a:off x="201168" y="2831899"/>
            <a:ext cx="11902017" cy="3683075"/>
          </a:xfrm>
          <a:prstGeom prst="rect">
            <a:avLst/>
          </a:prstGeom>
        </p:spPr>
      </p:pic>
    </p:spTree>
    <p:extLst>
      <p:ext uri="{BB962C8B-B14F-4D97-AF65-F5344CB8AC3E}">
        <p14:creationId xmlns:p14="http://schemas.microsoft.com/office/powerpoint/2010/main" val="2104567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recommended use of MDI therapy in </a:t>
            </a:r>
            <a:r>
              <a:rPr lang="en-US" sz="3200" dirty="0" smtClean="0"/>
              <a:t/>
            </a:r>
            <a:br>
              <a:rPr lang="en-US" sz="3200" dirty="0" smtClean="0"/>
            </a:br>
            <a:r>
              <a:rPr lang="en-US" sz="3200" dirty="0" smtClean="0"/>
              <a:t>adolescents with </a:t>
            </a:r>
            <a:r>
              <a:rPr lang="en-US" sz="3200" dirty="0"/>
              <a:t>T1DM that are fasting during Ramadan</a:t>
            </a:r>
          </a:p>
        </p:txBody>
      </p:sp>
      <p:pic>
        <p:nvPicPr>
          <p:cNvPr id="3" name="Picture 2"/>
          <p:cNvPicPr>
            <a:picLocks noChangeAspect="1"/>
          </p:cNvPicPr>
          <p:nvPr/>
        </p:nvPicPr>
        <p:blipFill>
          <a:blip r:embed="rId2"/>
          <a:stretch>
            <a:fillRect/>
          </a:stretch>
        </p:blipFill>
        <p:spPr>
          <a:xfrm>
            <a:off x="1395273" y="1773936"/>
            <a:ext cx="10629087" cy="4995671"/>
          </a:xfrm>
          <a:prstGeom prst="rect">
            <a:avLst/>
          </a:prstGeom>
        </p:spPr>
      </p:pic>
    </p:spTree>
    <p:extLst>
      <p:ext uri="{BB962C8B-B14F-4D97-AF65-F5344CB8AC3E}">
        <p14:creationId xmlns:p14="http://schemas.microsoft.com/office/powerpoint/2010/main" val="2165002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recommended use of MDI therapy in </a:t>
            </a:r>
            <a:r>
              <a:rPr lang="en-US" sz="3200" dirty="0" smtClean="0"/>
              <a:t/>
            </a:r>
            <a:br>
              <a:rPr lang="en-US" sz="3200" dirty="0" smtClean="0"/>
            </a:br>
            <a:r>
              <a:rPr lang="en-US" sz="3200" dirty="0" smtClean="0"/>
              <a:t>adolescents with </a:t>
            </a:r>
            <a:r>
              <a:rPr lang="en-US" sz="3200" dirty="0"/>
              <a:t>T1DM that are fasting during Ramadan</a:t>
            </a:r>
          </a:p>
        </p:txBody>
      </p:sp>
      <p:pic>
        <p:nvPicPr>
          <p:cNvPr id="4" name="Picture 3"/>
          <p:cNvPicPr>
            <a:picLocks noChangeAspect="1"/>
          </p:cNvPicPr>
          <p:nvPr/>
        </p:nvPicPr>
        <p:blipFill>
          <a:blip r:embed="rId2"/>
          <a:stretch>
            <a:fillRect/>
          </a:stretch>
        </p:blipFill>
        <p:spPr>
          <a:xfrm>
            <a:off x="630936" y="2412365"/>
            <a:ext cx="11402568" cy="3098886"/>
          </a:xfrm>
          <a:prstGeom prst="rect">
            <a:avLst/>
          </a:prstGeom>
        </p:spPr>
      </p:pic>
    </p:spTree>
    <p:extLst>
      <p:ext uri="{BB962C8B-B14F-4D97-AF65-F5344CB8AC3E}">
        <p14:creationId xmlns:p14="http://schemas.microsoft.com/office/powerpoint/2010/main" val="2396513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845564" y="1638846"/>
            <a:ext cx="9056453" cy="5219154"/>
          </a:xfrm>
          <a:prstGeom prst="rect">
            <a:avLst/>
          </a:prstGeom>
        </p:spPr>
      </p:pic>
    </p:spTree>
    <p:extLst>
      <p:ext uri="{BB962C8B-B14F-4D97-AF65-F5344CB8AC3E}">
        <p14:creationId xmlns:p14="http://schemas.microsoft.com/office/powerpoint/2010/main" val="1392469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758208" y="1600200"/>
            <a:ext cx="7924417" cy="5183501"/>
          </a:xfrm>
          <a:prstGeom prst="rect">
            <a:avLst/>
          </a:prstGeom>
        </p:spPr>
      </p:pic>
    </p:spTree>
    <p:extLst>
      <p:ext uri="{BB962C8B-B14F-4D97-AF65-F5344CB8AC3E}">
        <p14:creationId xmlns:p14="http://schemas.microsoft.com/office/powerpoint/2010/main" val="3528068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sz="2200" dirty="0"/>
              <a:t>Due to the low risk of </a:t>
            </a:r>
            <a:r>
              <a:rPr lang="en-US" sz="2200" dirty="0" smtClean="0"/>
              <a:t>hypoglycemia </a:t>
            </a:r>
            <a:r>
              <a:rPr lang="en-US" sz="2200" dirty="0"/>
              <a:t>with </a:t>
            </a:r>
            <a:r>
              <a:rPr lang="en-US" sz="2200" dirty="0" smtClean="0"/>
              <a:t>pioglitazone, no dose modification is required during Ramadan</a:t>
            </a:r>
            <a:r>
              <a:rPr lang="en-US" sz="2200" dirty="0"/>
              <a:t>, but dose should be taken with </a:t>
            </a:r>
            <a:r>
              <a:rPr lang="en-US" sz="2200" dirty="0" err="1"/>
              <a:t>Iftar</a:t>
            </a:r>
            <a:r>
              <a:rPr lang="en-US" sz="2200" dirty="0" smtClean="0"/>
              <a:t>.</a:t>
            </a:r>
          </a:p>
          <a:p>
            <a:r>
              <a:rPr lang="en-US" sz="2200" dirty="0"/>
              <a:t>While no RCTs have been conducted on </a:t>
            </a:r>
            <a:r>
              <a:rPr lang="en-US" sz="2200" dirty="0" err="1" smtClean="0"/>
              <a:t>Acarbose</a:t>
            </a:r>
            <a:r>
              <a:rPr lang="en-US" sz="2200" dirty="0" smtClean="0"/>
              <a:t> </a:t>
            </a:r>
            <a:r>
              <a:rPr lang="en-US" sz="2200" dirty="0"/>
              <a:t>in people </a:t>
            </a:r>
            <a:r>
              <a:rPr lang="en-US" sz="2200" dirty="0" smtClean="0"/>
              <a:t>with T2DM </a:t>
            </a:r>
            <a:r>
              <a:rPr lang="en-US" sz="2200" dirty="0"/>
              <a:t>that fast during </a:t>
            </a:r>
            <a:r>
              <a:rPr lang="en-US" sz="2200" dirty="0" smtClean="0"/>
              <a:t>Ramadan, no dose modification is considered necessary as the risk of hypoglycemia is low.</a:t>
            </a:r>
          </a:p>
          <a:p>
            <a:r>
              <a:rPr lang="en-US" sz="2200" dirty="0"/>
              <a:t>The daily dose of short-acting insulin </a:t>
            </a:r>
            <a:r>
              <a:rPr lang="en-US" sz="2200" dirty="0" err="1"/>
              <a:t>secretagogues</a:t>
            </a:r>
            <a:r>
              <a:rPr lang="en-US" sz="2200" dirty="0"/>
              <a:t> (</a:t>
            </a:r>
            <a:r>
              <a:rPr lang="en-US" sz="2200" dirty="0" smtClean="0"/>
              <a:t>based on </a:t>
            </a:r>
            <a:r>
              <a:rPr lang="en-US" sz="2200" dirty="0"/>
              <a:t>a three-meal dosing) may </a:t>
            </a:r>
            <a:r>
              <a:rPr lang="en-US" sz="2200" dirty="0" smtClean="0"/>
              <a:t>be reduced or redistributed to </a:t>
            </a:r>
            <a:r>
              <a:rPr lang="en-US" sz="2200" dirty="0"/>
              <a:t>two doses during Ramadan </a:t>
            </a:r>
            <a:r>
              <a:rPr lang="en-US" sz="2200" dirty="0" smtClean="0"/>
              <a:t>according </a:t>
            </a:r>
            <a:r>
              <a:rPr lang="en-US" sz="2200" dirty="0"/>
              <a:t>to meal sizes</a:t>
            </a:r>
            <a:r>
              <a:rPr lang="en-US" sz="2200" dirty="0" smtClean="0"/>
              <a:t>.</a:t>
            </a:r>
          </a:p>
          <a:p>
            <a:r>
              <a:rPr lang="en-US" sz="2200" dirty="0"/>
              <a:t>As long as </a:t>
            </a:r>
            <a:r>
              <a:rPr lang="en-US" sz="2200" dirty="0" err="1"/>
              <a:t>liraglutide</a:t>
            </a:r>
            <a:r>
              <a:rPr lang="en-US" sz="2200" dirty="0"/>
              <a:t>, </a:t>
            </a:r>
            <a:r>
              <a:rPr lang="en-US" sz="2200" dirty="0" err="1"/>
              <a:t>lixesenatide</a:t>
            </a:r>
            <a:r>
              <a:rPr lang="en-US" sz="2200" dirty="0"/>
              <a:t>, </a:t>
            </a:r>
            <a:r>
              <a:rPr lang="en-US" sz="2200" dirty="0" err="1"/>
              <a:t>exenatide</a:t>
            </a:r>
            <a:r>
              <a:rPr lang="en-US" sz="2200" dirty="0"/>
              <a:t> have been appropriately </a:t>
            </a:r>
            <a:r>
              <a:rPr lang="en-US" sz="2200" dirty="0" smtClean="0"/>
              <a:t>dose-titrated prior </a:t>
            </a:r>
            <a:r>
              <a:rPr lang="en-US" sz="2200" dirty="0"/>
              <a:t>to Ramadan (at least 2–4 weeks), no further treatment modifications are required</a:t>
            </a:r>
            <a:r>
              <a:rPr lang="en-US" sz="2200" dirty="0" smtClean="0"/>
              <a:t>.</a:t>
            </a:r>
          </a:p>
          <a:p>
            <a:r>
              <a:rPr lang="en-US" sz="2200" dirty="0"/>
              <a:t>DPP4-I </a:t>
            </a:r>
            <a:r>
              <a:rPr lang="en-US" sz="2200" dirty="0" smtClean="0"/>
              <a:t>Do not require treatment modifications during Ramadan.</a:t>
            </a:r>
          </a:p>
          <a:p>
            <a:r>
              <a:rPr lang="en-US" sz="2200" dirty="0"/>
              <a:t>SGLT2 inhibitors have a low risk of hypoglycemia. No dose adjustments are required during Ramadan.</a:t>
            </a:r>
            <a:endParaRPr lang="en-US" sz="2200" dirty="0" smtClean="0"/>
          </a:p>
          <a:p>
            <a:endParaRPr lang="en-US" sz="2200" dirty="0"/>
          </a:p>
        </p:txBody>
      </p:sp>
    </p:spTree>
    <p:extLst>
      <p:ext uri="{BB962C8B-B14F-4D97-AF65-F5344CB8AC3E}">
        <p14:creationId xmlns:p14="http://schemas.microsoft.com/office/powerpoint/2010/main" val="7756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SGLT2 inhibitors have a unique mode of action whereby they increase the excretion of glucose by the kidneys by reducing reabsorption in the proximal tubule, consequently decreasing blood glucose. </a:t>
            </a:r>
          </a:p>
          <a:p>
            <a:r>
              <a:rPr lang="en-US" sz="2400" dirty="0"/>
              <a:t>SGLT2 inhibitors have demonstrated effective improvements in glycemic control and weight loss and are associated with a low risk of hypoglycemia. </a:t>
            </a:r>
          </a:p>
          <a:p>
            <a:r>
              <a:rPr lang="en-US" sz="2400" dirty="0"/>
              <a:t>Because of this, it has been proposed that they can be a safe treatment option for people with T2DM that fast during Ramadan. </a:t>
            </a:r>
          </a:p>
          <a:p>
            <a:r>
              <a:rPr lang="en-US" sz="2400" dirty="0"/>
              <a:t>However, some safety concerns were raised, such as an increased risk of dehydration in vulnerable patients, which may be a particularly pertinent issue during Ramadan.</a:t>
            </a:r>
          </a:p>
          <a:p>
            <a:endParaRPr lang="en-US" sz="2400" dirty="0"/>
          </a:p>
        </p:txBody>
      </p:sp>
    </p:spTree>
    <p:extLst>
      <p:ext uri="{BB962C8B-B14F-4D97-AF65-F5344CB8AC3E}">
        <p14:creationId xmlns:p14="http://schemas.microsoft.com/office/powerpoint/2010/main" val="86925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3980555" y="1715934"/>
            <a:ext cx="7358005" cy="4977474"/>
          </a:xfrm>
          <a:prstGeom prst="rect">
            <a:avLst/>
          </a:prstGeom>
        </p:spPr>
      </p:pic>
    </p:spTree>
    <p:extLst>
      <p:ext uri="{BB962C8B-B14F-4D97-AF65-F5344CB8AC3E}">
        <p14:creationId xmlns:p14="http://schemas.microsoft.com/office/powerpoint/2010/main" val="2820152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The previous 2016 IDF-DAR guidelines were in favor of using SGLT2I, but there remains a need for caution during among those on loop diuretics, the elderly and those with renal impairment.</a:t>
            </a:r>
          </a:p>
          <a:p>
            <a:r>
              <a:rPr lang="en-US" sz="2400" dirty="0"/>
              <a:t>Over the last 5 years, a greater number of studies assessing the use of SGLT2I have been published. </a:t>
            </a:r>
          </a:p>
          <a:p>
            <a:r>
              <a:rPr lang="en-US" sz="2400" dirty="0"/>
              <a:t>The results of these studies, alongside the importance of SGLT2I as a class for people with or at risk of CVD/CKD, prompted the authors of the Canadian diabetes and Ramadan guidelines to advise on withholding SGLT2I only in circumstances of significant volume depletion such as frequent vomiting or diarrhea and in situations where medications such as ACE-I and diuretics are used</a:t>
            </a:r>
            <a:r>
              <a:rPr lang="en-US" sz="2400" dirty="0" smtClean="0"/>
              <a:t>.</a:t>
            </a:r>
            <a:endParaRPr lang="en-US" sz="2400" dirty="0"/>
          </a:p>
        </p:txBody>
      </p:sp>
    </p:spTree>
    <p:extLst>
      <p:ext uri="{BB962C8B-B14F-4D97-AF65-F5344CB8AC3E}">
        <p14:creationId xmlns:p14="http://schemas.microsoft.com/office/powerpoint/2010/main" val="402359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These </a:t>
            </a:r>
            <a:r>
              <a:rPr lang="en-US" sz="4000" dirty="0"/>
              <a:t>studies indicate the following recommendations:</a:t>
            </a:r>
          </a:p>
        </p:txBody>
      </p:sp>
      <p:sp>
        <p:nvSpPr>
          <p:cNvPr id="3" name="Content Placeholder 2"/>
          <p:cNvSpPr>
            <a:spLocks noGrp="1"/>
          </p:cNvSpPr>
          <p:nvPr>
            <p:ph idx="1"/>
          </p:nvPr>
        </p:nvSpPr>
        <p:spPr/>
        <p:txBody>
          <a:bodyPr/>
          <a:lstStyle/>
          <a:p>
            <a:r>
              <a:rPr lang="en-US" sz="2000" dirty="0"/>
              <a:t>For stabilization, SGLT2Is should be initiated at least two weeks to one month prior to Ramadan. </a:t>
            </a:r>
          </a:p>
          <a:p>
            <a:r>
              <a:rPr lang="en-US" sz="2000" dirty="0"/>
              <a:t>SGLT2Is are recommended to be administered at the time of evening meal (</a:t>
            </a:r>
            <a:r>
              <a:rPr lang="en-US" sz="2000" dirty="0" err="1"/>
              <a:t>Iftar</a:t>
            </a:r>
            <a:r>
              <a:rPr lang="en-US" sz="2000" dirty="0"/>
              <a:t>).</a:t>
            </a:r>
          </a:p>
          <a:p>
            <a:r>
              <a:rPr lang="en-US" sz="2000" dirty="0"/>
              <a:t>However, if the indication for SGLT2I initiation is cardiovascular or renal protection, then the pre-Ramadan initiation should be conducted with a lower dose.</a:t>
            </a:r>
          </a:p>
          <a:p>
            <a:r>
              <a:rPr lang="en-US" sz="2000" dirty="0"/>
              <a:t>Increasing fluid intake during the non-fasting hours of Ramadan is recommended.</a:t>
            </a:r>
          </a:p>
          <a:p>
            <a:r>
              <a:rPr lang="en-US" sz="2000" dirty="0"/>
              <a:t>Raising awareness among physicians about recent guideline changes and the benefits of new anti-hyperglycemic agents is important.</a:t>
            </a:r>
          </a:p>
          <a:p>
            <a:r>
              <a:rPr lang="en-US" sz="2000" dirty="0"/>
              <a:t>When choosing an anti-hyperglycemic therapy, the impact on heart failure and renal function must be considered.</a:t>
            </a:r>
          </a:p>
          <a:p>
            <a:r>
              <a:rPr lang="en-US" sz="2000" dirty="0"/>
              <a:t>SGLT2I do not require treatment modifications during Ramadan, however if an individual is on multiple medications a review of the doses should be made to avoid the risk of hypoglycemia.</a:t>
            </a:r>
          </a:p>
          <a:p>
            <a:r>
              <a:rPr lang="en-US" sz="2000" dirty="0"/>
              <a:t>SGLT2I use when fasting during Ramadan should be in accordance with the usual safety and prescribing measures as recommended by each drug SMP.</a:t>
            </a:r>
          </a:p>
        </p:txBody>
      </p:sp>
    </p:spTree>
    <p:extLst>
      <p:ext uri="{BB962C8B-B14F-4D97-AF65-F5344CB8AC3E}">
        <p14:creationId xmlns:p14="http://schemas.microsoft.com/office/powerpoint/2010/main" val="99420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CONSIDERATIONS AND RECOMMENDATIONS</a:t>
            </a:r>
          </a:p>
        </p:txBody>
      </p:sp>
      <p:pic>
        <p:nvPicPr>
          <p:cNvPr id="4" name="Content Placeholder 3"/>
          <p:cNvPicPr>
            <a:picLocks noGrp="1" noChangeAspect="1"/>
          </p:cNvPicPr>
          <p:nvPr>
            <p:ph idx="1"/>
          </p:nvPr>
        </p:nvPicPr>
        <p:blipFill>
          <a:blip r:embed="rId2"/>
          <a:stretch>
            <a:fillRect/>
          </a:stretch>
        </p:blipFill>
        <p:spPr>
          <a:xfrm>
            <a:off x="2112796" y="1755998"/>
            <a:ext cx="9789221" cy="4992274"/>
          </a:xfrm>
          <a:prstGeom prst="rect">
            <a:avLst/>
          </a:prstGeom>
        </p:spPr>
      </p:pic>
    </p:spTree>
    <p:extLst>
      <p:ext uri="{BB962C8B-B14F-4D97-AF65-F5344CB8AC3E}">
        <p14:creationId xmlns:p14="http://schemas.microsoft.com/office/powerpoint/2010/main" val="231351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Dose adjustments for long or short-acting insulins</a:t>
            </a:r>
          </a:p>
        </p:txBody>
      </p:sp>
      <p:pic>
        <p:nvPicPr>
          <p:cNvPr id="3" name="Picture 2"/>
          <p:cNvPicPr>
            <a:picLocks noChangeAspect="1"/>
          </p:cNvPicPr>
          <p:nvPr/>
        </p:nvPicPr>
        <p:blipFill>
          <a:blip r:embed="rId2"/>
          <a:stretch>
            <a:fillRect/>
          </a:stretch>
        </p:blipFill>
        <p:spPr>
          <a:xfrm>
            <a:off x="2276856" y="1717910"/>
            <a:ext cx="9784080" cy="5073014"/>
          </a:xfrm>
          <a:prstGeom prst="rect">
            <a:avLst/>
          </a:prstGeom>
        </p:spPr>
      </p:pic>
    </p:spTree>
    <p:extLst>
      <p:ext uri="{BB962C8B-B14F-4D97-AF65-F5344CB8AC3E}">
        <p14:creationId xmlns:p14="http://schemas.microsoft.com/office/powerpoint/2010/main" val="364701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09728" y="2618343"/>
            <a:ext cx="11952902" cy="3956193"/>
          </a:xfrm>
          <a:prstGeom prst="rect">
            <a:avLst/>
          </a:prstGeom>
        </p:spPr>
      </p:pic>
    </p:spTree>
    <p:extLst>
      <p:ext uri="{BB962C8B-B14F-4D97-AF65-F5344CB8AC3E}">
        <p14:creationId xmlns:p14="http://schemas.microsoft.com/office/powerpoint/2010/main" val="1948433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Dose adjustments for premixed insulin</a:t>
            </a:r>
          </a:p>
        </p:txBody>
      </p:sp>
      <p:pic>
        <p:nvPicPr>
          <p:cNvPr id="3" name="Picture 2"/>
          <p:cNvPicPr>
            <a:picLocks noChangeAspect="1"/>
          </p:cNvPicPr>
          <p:nvPr/>
        </p:nvPicPr>
        <p:blipFill>
          <a:blip r:embed="rId2"/>
          <a:stretch>
            <a:fillRect/>
          </a:stretch>
        </p:blipFill>
        <p:spPr>
          <a:xfrm>
            <a:off x="2515025" y="1628111"/>
            <a:ext cx="7762831" cy="5229889"/>
          </a:xfrm>
          <a:prstGeom prst="rect">
            <a:avLst/>
          </a:prstGeom>
        </p:spPr>
      </p:pic>
    </p:spTree>
    <p:extLst>
      <p:ext uri="{BB962C8B-B14F-4D97-AF65-F5344CB8AC3E}">
        <p14:creationId xmlns:p14="http://schemas.microsoft.com/office/powerpoint/2010/main" val="855046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Dose adjustments for insulin pump therapy</a:t>
            </a:r>
          </a:p>
        </p:txBody>
      </p:sp>
      <p:pic>
        <p:nvPicPr>
          <p:cNvPr id="3" name="Picture 2"/>
          <p:cNvPicPr>
            <a:picLocks noChangeAspect="1"/>
          </p:cNvPicPr>
          <p:nvPr/>
        </p:nvPicPr>
        <p:blipFill>
          <a:blip r:embed="rId2"/>
          <a:stretch>
            <a:fillRect/>
          </a:stretch>
        </p:blipFill>
        <p:spPr>
          <a:xfrm>
            <a:off x="172355" y="2587752"/>
            <a:ext cx="12019645" cy="3710810"/>
          </a:xfrm>
          <a:prstGeom prst="rect">
            <a:avLst/>
          </a:prstGeom>
        </p:spPr>
      </p:pic>
    </p:spTree>
    <p:extLst>
      <p:ext uri="{BB962C8B-B14F-4D97-AF65-F5344CB8AC3E}">
        <p14:creationId xmlns:p14="http://schemas.microsoft.com/office/powerpoint/2010/main" val="2041923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Management of </a:t>
            </a:r>
            <a:r>
              <a:rPr lang="en-US" sz="3200" dirty="0" smtClean="0"/>
              <a:t>hyperglycemia in </a:t>
            </a:r>
            <a:br>
              <a:rPr lang="en-US" sz="3200" dirty="0" smtClean="0"/>
            </a:br>
            <a:r>
              <a:rPr lang="en-US" sz="3200" dirty="0" smtClean="0"/>
              <a:t>pregnancy </a:t>
            </a:r>
            <a:r>
              <a:rPr lang="en-US" sz="3200" dirty="0"/>
              <a:t>when </a:t>
            </a:r>
            <a:r>
              <a:rPr lang="en-US" sz="3200" dirty="0" smtClean="0"/>
              <a:t>fasting during </a:t>
            </a:r>
            <a:r>
              <a:rPr lang="en-US" sz="3200" dirty="0"/>
              <a:t>Ramadan</a:t>
            </a:r>
          </a:p>
        </p:txBody>
      </p:sp>
      <p:sp>
        <p:nvSpPr>
          <p:cNvPr id="4" name="Content Placeholder 3"/>
          <p:cNvSpPr>
            <a:spLocks noGrp="1"/>
          </p:cNvSpPr>
          <p:nvPr>
            <p:ph idx="1"/>
          </p:nvPr>
        </p:nvSpPr>
        <p:spPr/>
        <p:txBody>
          <a:bodyPr/>
          <a:lstStyle/>
          <a:p>
            <a:r>
              <a:rPr lang="en-US" sz="2200" dirty="0"/>
              <a:t>Many pregnant women with pre-existing diabetes or GDM are considered </a:t>
            </a:r>
            <a:r>
              <a:rPr lang="en-US" sz="2200" dirty="0" smtClean="0"/>
              <a:t>as high-risk </a:t>
            </a:r>
            <a:r>
              <a:rPr lang="en-US" sz="2200" dirty="0"/>
              <a:t>group for fasting during </a:t>
            </a:r>
            <a:r>
              <a:rPr lang="en-US" sz="2200" dirty="0" smtClean="0"/>
              <a:t>Ramadan.</a:t>
            </a:r>
          </a:p>
          <a:p>
            <a:r>
              <a:rPr lang="en-US" sz="2200" dirty="0"/>
              <a:t>Multiple factors influence the risk assessment of a pregnant women </a:t>
            </a:r>
            <a:r>
              <a:rPr lang="en-US" sz="2200" dirty="0" smtClean="0"/>
              <a:t>with hyperglycemia </a:t>
            </a:r>
            <a:r>
              <a:rPr lang="en-US" sz="2200" dirty="0"/>
              <a:t>and these should be carefully reviewed prior to </a:t>
            </a:r>
            <a:r>
              <a:rPr lang="en-US" sz="2200" dirty="0" smtClean="0"/>
              <a:t>Ramadan.</a:t>
            </a:r>
          </a:p>
          <a:p>
            <a:r>
              <a:rPr lang="en-US" sz="2200" dirty="0"/>
              <a:t>Patient education prior to Ramadan is essential to ensure mother and </a:t>
            </a:r>
            <a:r>
              <a:rPr lang="en-US" sz="2200" dirty="0" smtClean="0"/>
              <a:t>fetus safety </a:t>
            </a:r>
            <a:r>
              <a:rPr lang="en-US" sz="2200" dirty="0"/>
              <a:t>regardless of fasting decision</a:t>
            </a:r>
            <a:r>
              <a:rPr lang="en-US" sz="2200" dirty="0" smtClean="0"/>
              <a:t>.</a:t>
            </a:r>
          </a:p>
          <a:p>
            <a:r>
              <a:rPr lang="en-US" sz="2200" dirty="0"/>
              <a:t>Regular SMBG should be conducted and at the very least once before </a:t>
            </a:r>
            <a:r>
              <a:rPr lang="en-US" sz="2200" dirty="0" smtClean="0"/>
              <a:t>the sunset </a:t>
            </a:r>
            <a:r>
              <a:rPr lang="en-US" sz="2200" dirty="0"/>
              <a:t>meal; 1-2 hours after meals; once while fasting; anytime feeling unwell</a:t>
            </a:r>
            <a:r>
              <a:rPr lang="en-US" sz="2200" dirty="0" smtClean="0"/>
              <a:t>.</a:t>
            </a:r>
          </a:p>
          <a:p>
            <a:r>
              <a:rPr lang="en-US" sz="2200" dirty="0"/>
              <a:t>Pregnant women must break their fast if they feel unwell; BG levels drop </a:t>
            </a:r>
            <a:r>
              <a:rPr lang="en-US" sz="2200" dirty="0" smtClean="0"/>
              <a:t>below 70 </a:t>
            </a:r>
            <a:r>
              <a:rPr lang="en-US" sz="2200" dirty="0"/>
              <a:t>mg/</a:t>
            </a:r>
            <a:r>
              <a:rPr lang="en-US" sz="2200" dirty="0" err="1"/>
              <a:t>dL</a:t>
            </a:r>
            <a:r>
              <a:rPr lang="en-US" sz="2200" dirty="0"/>
              <a:t> (3.9 </a:t>
            </a:r>
            <a:r>
              <a:rPr lang="en-US" sz="2200" dirty="0" err="1"/>
              <a:t>mmol</a:t>
            </a:r>
            <a:r>
              <a:rPr lang="en-US" sz="2200" dirty="0"/>
              <a:t>/L); or identify a reduction in fetal movement</a:t>
            </a:r>
            <a:r>
              <a:rPr lang="en-US" sz="2200" dirty="0" smtClean="0"/>
              <a:t>.</a:t>
            </a:r>
          </a:p>
          <a:p>
            <a:r>
              <a:rPr lang="en-US" sz="2200" dirty="0"/>
              <a:t>Patients treated with insulin should have doses adjusted according to </a:t>
            </a:r>
            <a:r>
              <a:rPr lang="en-US" sz="2200" dirty="0" smtClean="0"/>
              <a:t>their insulin </a:t>
            </a:r>
            <a:r>
              <a:rPr lang="en-US" sz="2200" dirty="0"/>
              <a:t>regimen.</a:t>
            </a:r>
          </a:p>
        </p:txBody>
      </p:sp>
    </p:spTree>
    <p:extLst>
      <p:ext uri="{BB962C8B-B14F-4D97-AF65-F5344CB8AC3E}">
        <p14:creationId xmlns:p14="http://schemas.microsoft.com/office/powerpoint/2010/main" val="3790983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Cardiovascular/microvascular disease</a:t>
            </a:r>
            <a:endParaRPr lang="en-US" dirty="0"/>
          </a:p>
        </p:txBody>
      </p:sp>
      <p:sp>
        <p:nvSpPr>
          <p:cNvPr id="3" name="Content Placeholder 2"/>
          <p:cNvSpPr>
            <a:spLocks noGrp="1"/>
          </p:cNvSpPr>
          <p:nvPr>
            <p:ph idx="1"/>
          </p:nvPr>
        </p:nvSpPr>
        <p:spPr/>
        <p:txBody>
          <a:bodyPr/>
          <a:lstStyle/>
          <a:p>
            <a:r>
              <a:rPr lang="en-US" sz="2400" dirty="0"/>
              <a:t>Fasting during Ramadan with stable CVD does not increase hospitalizations or worsening of the underlying heart condition. However further research is needed into individuals with diabetes and pre-existing CVD to carry any specific recommendations to individuals with diabetes and CVD.</a:t>
            </a:r>
          </a:p>
          <a:p>
            <a:r>
              <a:rPr lang="en-US" sz="2400" dirty="0"/>
              <a:t>Studies investigating the risks of fasting on stroke are conflicting and greater research is needed in individuals with diabetes with pre-existing stroke.</a:t>
            </a:r>
          </a:p>
          <a:p>
            <a:r>
              <a:rPr lang="en-US" sz="2400" dirty="0"/>
              <a:t>Fasting during Ramadan with stable CKD or having undergone a kidney transplant does not increase </a:t>
            </a:r>
            <a:r>
              <a:rPr lang="en-US" sz="2400" dirty="0" err="1"/>
              <a:t>eGFR</a:t>
            </a:r>
            <a:r>
              <a:rPr lang="en-US" sz="2400" dirty="0"/>
              <a:t> and any biochemical changes are transient.</a:t>
            </a:r>
          </a:p>
          <a:p>
            <a:endParaRPr lang="en-US" sz="2400" dirty="0"/>
          </a:p>
        </p:txBody>
      </p:sp>
    </p:spTree>
    <p:extLst>
      <p:ext uri="{BB962C8B-B14F-4D97-AF65-F5344CB8AC3E}">
        <p14:creationId xmlns:p14="http://schemas.microsoft.com/office/powerpoint/2010/main" val="2933874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Cardiovascular/microvascular disease</a:t>
            </a:r>
            <a:endParaRPr lang="en-US" dirty="0"/>
          </a:p>
        </p:txBody>
      </p:sp>
      <p:sp>
        <p:nvSpPr>
          <p:cNvPr id="3" name="Content Placeholder 2"/>
          <p:cNvSpPr>
            <a:spLocks noGrp="1"/>
          </p:cNvSpPr>
          <p:nvPr>
            <p:ph idx="1"/>
          </p:nvPr>
        </p:nvSpPr>
        <p:spPr/>
        <p:txBody>
          <a:bodyPr/>
          <a:lstStyle/>
          <a:p>
            <a:r>
              <a:rPr lang="en-US" sz="2400" dirty="0"/>
              <a:t>This may also apply to individuals with diabetes, but further research is needed into individuals with pre-existing diabetes and CKD.</a:t>
            </a:r>
          </a:p>
          <a:p>
            <a:r>
              <a:rPr lang="en-US" sz="2400" dirty="0"/>
              <a:t>Individuals that have undergone a kidney transplant or have stage 3-5 CKD are at high-very high risk of fasting during Ramadan. These will require careful monitoring and specialized tailored advice before fasting during Ramadan. The conditions required to safely fast in other chapters of these guidelines must be met as a pre-requisite.</a:t>
            </a:r>
          </a:p>
          <a:p>
            <a:r>
              <a:rPr lang="en-US" sz="2400" dirty="0"/>
              <a:t>Larger prospective studies are needed; these include randomized trials and studies assessing the effect of fasting in individuals with diabetes and its complications on microvascular and macrovascular complications.</a:t>
            </a:r>
          </a:p>
          <a:p>
            <a:endParaRPr lang="en-US" sz="2400" dirty="0"/>
          </a:p>
        </p:txBody>
      </p:sp>
    </p:spTree>
    <p:extLst>
      <p:ext uri="{BB962C8B-B14F-4D97-AF65-F5344CB8AC3E}">
        <p14:creationId xmlns:p14="http://schemas.microsoft.com/office/powerpoint/2010/main" val="374886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Risk stratification of </a:t>
            </a:r>
            <a:r>
              <a:rPr lang="en-US" sz="3600" dirty="0" smtClean="0">
                <a:solidFill>
                  <a:schemeClr val="tx1"/>
                </a:solidFill>
              </a:rPr>
              <a:t>people with </a:t>
            </a:r>
            <a:r>
              <a:rPr lang="en-US" sz="3600" dirty="0">
                <a:solidFill>
                  <a:schemeClr val="tx1"/>
                </a:solidFill>
              </a:rPr>
              <a:t>diabetes before Ramadan</a:t>
            </a:r>
            <a:endParaRPr lang="en-US" sz="3600" dirty="0"/>
          </a:p>
        </p:txBody>
      </p:sp>
      <p:sp>
        <p:nvSpPr>
          <p:cNvPr id="3" name="Content Placeholder 2"/>
          <p:cNvSpPr>
            <a:spLocks noGrp="1"/>
          </p:cNvSpPr>
          <p:nvPr>
            <p:ph idx="1"/>
          </p:nvPr>
        </p:nvSpPr>
        <p:spPr/>
        <p:txBody>
          <a:bodyPr/>
          <a:lstStyle/>
          <a:p>
            <a:r>
              <a:rPr lang="en-US" dirty="0" smtClean="0"/>
              <a:t>Risks associated with fasting in people with diabetes</a:t>
            </a:r>
          </a:p>
          <a:p>
            <a:r>
              <a:rPr lang="en-US" dirty="0" smtClean="0"/>
              <a:t>Risk stratification</a:t>
            </a:r>
          </a:p>
          <a:p>
            <a:r>
              <a:rPr lang="en-US" dirty="0" smtClean="0"/>
              <a:t>Risk levels and associated recommendations</a:t>
            </a:r>
          </a:p>
          <a:p>
            <a:r>
              <a:rPr lang="en-US" dirty="0" smtClean="0"/>
              <a:t>Summary </a:t>
            </a:r>
            <a:endParaRPr lang="en-US" dirty="0"/>
          </a:p>
        </p:txBody>
      </p:sp>
    </p:spTree>
    <p:extLst>
      <p:ext uri="{BB962C8B-B14F-4D97-AF65-F5344CB8AC3E}">
        <p14:creationId xmlns:p14="http://schemas.microsoft.com/office/powerpoint/2010/main" val="1472375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2400" dirty="0"/>
              <a:t>The risks of fasting include </a:t>
            </a:r>
            <a:r>
              <a:rPr lang="en-US" sz="2400" dirty="0" err="1"/>
              <a:t>hypoglycaemia</a:t>
            </a:r>
            <a:r>
              <a:rPr lang="en-US" sz="2400" dirty="0"/>
              <a:t>, </a:t>
            </a:r>
            <a:r>
              <a:rPr lang="en-US" sz="2400" dirty="0" err="1"/>
              <a:t>hyperglycaemia</a:t>
            </a:r>
            <a:r>
              <a:rPr lang="en-US" sz="2400" dirty="0"/>
              <a:t>, DKA </a:t>
            </a:r>
            <a:r>
              <a:rPr lang="en-US" sz="2400" dirty="0" smtClean="0"/>
              <a:t>and dehydration.</a:t>
            </a:r>
          </a:p>
          <a:p>
            <a:r>
              <a:rPr lang="en-US" sz="2400" dirty="0"/>
              <a:t>Physicians must quantify these risks and stratify each individual accordingly</a:t>
            </a:r>
            <a:r>
              <a:rPr lang="en-US" sz="2400" dirty="0" smtClean="0"/>
              <a:t>.</a:t>
            </a:r>
          </a:p>
          <a:p>
            <a:r>
              <a:rPr lang="en-US" sz="2400" dirty="0"/>
              <a:t>With the correct guidance, many people with diabetes can fast during </a:t>
            </a:r>
            <a:r>
              <a:rPr lang="en-US" sz="2400" dirty="0" smtClean="0"/>
              <a:t>Ramadan safely </a:t>
            </a:r>
            <a:r>
              <a:rPr lang="en-US" sz="2400" dirty="0"/>
              <a:t>but they must be under the close supervision of HCPs and made </a:t>
            </a:r>
            <a:r>
              <a:rPr lang="en-US" sz="2400" dirty="0" smtClean="0"/>
              <a:t>aware of </a:t>
            </a:r>
            <a:r>
              <a:rPr lang="en-US" sz="2400" dirty="0"/>
              <a:t>the risks of fasting</a:t>
            </a:r>
            <a:r>
              <a:rPr lang="en-US" sz="2400" dirty="0" smtClean="0"/>
              <a:t>.</a:t>
            </a:r>
          </a:p>
          <a:p>
            <a:r>
              <a:rPr lang="en-US" sz="2400" dirty="0"/>
              <a:t>The new IDF-DAR risk stratification defines three risk categories and </a:t>
            </a:r>
            <a:r>
              <a:rPr lang="en-US" sz="2400" dirty="0" smtClean="0"/>
              <a:t>provides a </a:t>
            </a:r>
            <a:r>
              <a:rPr lang="en-US" sz="2400" dirty="0"/>
              <a:t>risk score that includes multiple factors that plays an important role in </a:t>
            </a:r>
            <a:r>
              <a:rPr lang="en-US" sz="2400" dirty="0" smtClean="0"/>
              <a:t>the fasting </a:t>
            </a:r>
            <a:r>
              <a:rPr lang="en-US" sz="2400" dirty="0"/>
              <a:t>decision recommended for </a:t>
            </a:r>
            <a:r>
              <a:rPr lang="en-US" sz="2400" dirty="0" smtClean="0"/>
              <a:t>each</a:t>
            </a:r>
            <a:r>
              <a:rPr lang="en-US" sz="2400" dirty="0"/>
              <a:t> </a:t>
            </a:r>
            <a:r>
              <a:rPr lang="en-US" sz="2400" dirty="0" smtClean="0"/>
              <a:t>patient.</a:t>
            </a:r>
          </a:p>
          <a:p>
            <a:r>
              <a:rPr lang="en-US" sz="2400" dirty="0"/>
              <a:t>Individuals who fast against the advice provided by their healthcare </a:t>
            </a:r>
            <a:r>
              <a:rPr lang="en-US" sz="2400" dirty="0" smtClean="0"/>
              <a:t>professionals should </a:t>
            </a:r>
            <a:r>
              <a:rPr lang="en-US" sz="2400" dirty="0"/>
              <a:t>follow expert and detailed guidance to avoid the development of </a:t>
            </a:r>
            <a:r>
              <a:rPr lang="en-US" sz="2400" dirty="0" smtClean="0"/>
              <a:t>serious complications</a:t>
            </a:r>
            <a:r>
              <a:rPr lang="en-US" sz="2400" dirty="0"/>
              <a:t>. </a:t>
            </a:r>
          </a:p>
        </p:txBody>
      </p:sp>
    </p:spTree>
    <p:extLst>
      <p:ext uri="{BB962C8B-B14F-4D97-AF65-F5344CB8AC3E}">
        <p14:creationId xmlns:p14="http://schemas.microsoft.com/office/powerpoint/2010/main" val="1817485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E:\my document 14 mehr 87\My Pictures\birds\ra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38274"/>
            <a:ext cx="843915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4105" y="1115123"/>
            <a:ext cx="7520940" cy="1616468"/>
          </a:xfrm>
          <a:solidFill>
            <a:srgbClr val="00FF00"/>
          </a:solidFill>
          <a:ln w="19050">
            <a:solidFill>
              <a:schemeClr val="tx1"/>
            </a:solidFill>
          </a:ln>
        </p:spPr>
        <p:txBody>
          <a:bodyPr/>
          <a:lstStyle/>
          <a:p>
            <a:pPr algn="ctr"/>
            <a:r>
              <a:rPr lang="en-US" sz="3600" dirty="0">
                <a:solidFill>
                  <a:schemeClr val="bg1"/>
                </a:solidFill>
                <a:effectLst>
                  <a:outerShdw blurRad="38100" dist="38100" dir="2700000" algn="tl">
                    <a:srgbClr val="000000">
                      <a:alpha val="43137"/>
                    </a:srgbClr>
                  </a:outerShdw>
                </a:effectLst>
              </a:rPr>
              <a:t>Thank you and hope for a good rain</a:t>
            </a:r>
          </a:p>
        </p:txBody>
      </p:sp>
    </p:spTree>
    <p:extLst>
      <p:ext uri="{BB962C8B-B14F-4D97-AF65-F5344CB8AC3E}">
        <p14:creationId xmlns:p14="http://schemas.microsoft.com/office/powerpoint/2010/main" val="613320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Risks associated with fasting in people with diabetes</a:t>
            </a:r>
          </a:p>
        </p:txBody>
      </p:sp>
      <p:sp>
        <p:nvSpPr>
          <p:cNvPr id="3" name="Content Placeholder 2"/>
          <p:cNvSpPr>
            <a:spLocks noGrp="1"/>
          </p:cNvSpPr>
          <p:nvPr>
            <p:ph idx="1"/>
          </p:nvPr>
        </p:nvSpPr>
        <p:spPr/>
        <p:txBody>
          <a:bodyPr/>
          <a:lstStyle/>
          <a:p>
            <a:r>
              <a:rPr lang="en-US" sz="2800" dirty="0"/>
              <a:t>Fasting during Ramadan for people with diabetes carries considerable </a:t>
            </a:r>
            <a:r>
              <a:rPr lang="en-US" sz="2800" dirty="0" smtClean="0"/>
              <a:t>challenges.</a:t>
            </a:r>
          </a:p>
          <a:p>
            <a:r>
              <a:rPr lang="en-US" sz="2800" dirty="0" err="1" smtClean="0"/>
              <a:t>However,despite</a:t>
            </a:r>
            <a:r>
              <a:rPr lang="en-US" sz="2800" dirty="0" smtClean="0"/>
              <a:t> </a:t>
            </a:r>
            <a:r>
              <a:rPr lang="en-US" sz="2800" dirty="0"/>
              <a:t>these challenges many still insist on </a:t>
            </a:r>
            <a:r>
              <a:rPr lang="en-US" sz="2800" dirty="0" smtClean="0"/>
              <a:t>fasting. </a:t>
            </a:r>
          </a:p>
          <a:p>
            <a:r>
              <a:rPr lang="en-US" sz="2800" dirty="0" smtClean="0"/>
              <a:t>The </a:t>
            </a:r>
            <a:r>
              <a:rPr lang="en-US" sz="2800" dirty="0"/>
              <a:t>main risks reported with fasting </a:t>
            </a:r>
            <a:r>
              <a:rPr lang="en-US" sz="2800" dirty="0" smtClean="0"/>
              <a:t>are:</a:t>
            </a:r>
          </a:p>
          <a:p>
            <a:pPr lvl="1"/>
            <a:r>
              <a:rPr lang="en-US" sz="2400" dirty="0" err="1" smtClean="0"/>
              <a:t>hypoglycaemia</a:t>
            </a:r>
            <a:r>
              <a:rPr lang="en-US" sz="2400" dirty="0" smtClean="0"/>
              <a:t> </a:t>
            </a:r>
          </a:p>
          <a:p>
            <a:pPr lvl="1"/>
            <a:r>
              <a:rPr lang="en-US" sz="2400" dirty="0" err="1" smtClean="0"/>
              <a:t>Hyperglycaemia</a:t>
            </a:r>
            <a:endParaRPr lang="en-US" sz="2400" dirty="0" smtClean="0"/>
          </a:p>
          <a:p>
            <a:pPr lvl="1"/>
            <a:r>
              <a:rPr lang="en-US" sz="2400" dirty="0" smtClean="0"/>
              <a:t>Ketoacidosis </a:t>
            </a:r>
          </a:p>
          <a:p>
            <a:pPr lvl="1"/>
            <a:r>
              <a:rPr lang="en-US" sz="2400" dirty="0" smtClean="0"/>
              <a:t>Dehydration </a:t>
            </a:r>
          </a:p>
          <a:p>
            <a:pPr lvl="1"/>
            <a:r>
              <a:rPr lang="en-US" sz="2400" dirty="0" smtClean="0"/>
              <a:t>Thrombosis </a:t>
            </a:r>
            <a:endParaRPr lang="en-US" sz="2400" dirty="0"/>
          </a:p>
        </p:txBody>
      </p:sp>
    </p:spTree>
    <p:extLst>
      <p:ext uri="{BB962C8B-B14F-4D97-AF65-F5344CB8AC3E}">
        <p14:creationId xmlns:p14="http://schemas.microsoft.com/office/powerpoint/2010/main" val="3922168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pre-</a:t>
            </a:r>
            <a:r>
              <a:rPr lang="en-US" dirty="0" err="1" smtClean="0"/>
              <a:t>ramadan</a:t>
            </a:r>
            <a:r>
              <a:rPr lang="en-US" dirty="0" smtClean="0"/>
              <a:t> assessment</a:t>
            </a:r>
            <a:endParaRPr lang="en-US" dirty="0"/>
          </a:p>
        </p:txBody>
      </p:sp>
      <p:pic>
        <p:nvPicPr>
          <p:cNvPr id="5" name="Picture 4"/>
          <p:cNvPicPr>
            <a:picLocks noChangeAspect="1"/>
          </p:cNvPicPr>
          <p:nvPr/>
        </p:nvPicPr>
        <p:blipFill>
          <a:blip r:embed="rId2"/>
          <a:stretch>
            <a:fillRect/>
          </a:stretch>
        </p:blipFill>
        <p:spPr>
          <a:xfrm>
            <a:off x="2819126" y="1717130"/>
            <a:ext cx="6964954" cy="5127691"/>
          </a:xfrm>
          <a:prstGeom prst="rect">
            <a:avLst/>
          </a:prstGeom>
        </p:spPr>
      </p:pic>
    </p:spTree>
    <p:extLst>
      <p:ext uri="{BB962C8B-B14F-4D97-AF65-F5344CB8AC3E}">
        <p14:creationId xmlns:p14="http://schemas.microsoft.com/office/powerpoint/2010/main" val="337377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Key Components of a Ramadan-focused Educational </a:t>
            </a:r>
            <a:r>
              <a:rPr lang="en-US" sz="3200" dirty="0" smtClean="0"/>
              <a:t>Program</a:t>
            </a:r>
            <a:endParaRPr lang="en-US" sz="3200" dirty="0"/>
          </a:p>
        </p:txBody>
      </p:sp>
      <p:pic>
        <p:nvPicPr>
          <p:cNvPr id="5" name="Picture 4"/>
          <p:cNvPicPr>
            <a:picLocks noChangeAspect="1"/>
          </p:cNvPicPr>
          <p:nvPr/>
        </p:nvPicPr>
        <p:blipFill>
          <a:blip r:embed="rId2"/>
          <a:stretch>
            <a:fillRect/>
          </a:stretch>
        </p:blipFill>
        <p:spPr>
          <a:xfrm>
            <a:off x="1754792" y="1947906"/>
            <a:ext cx="10147225" cy="4718070"/>
          </a:xfrm>
          <a:prstGeom prst="rect">
            <a:avLst/>
          </a:prstGeom>
        </p:spPr>
      </p:pic>
    </p:spTree>
    <p:extLst>
      <p:ext uri="{BB962C8B-B14F-4D97-AF65-F5344CB8AC3E}">
        <p14:creationId xmlns:p14="http://schemas.microsoft.com/office/powerpoint/2010/main" val="29414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Self-Monitoring of Blood Glucose (SMBG) - 7 point guide for Ramadan</a:t>
            </a:r>
          </a:p>
        </p:txBody>
      </p:sp>
      <p:pic>
        <p:nvPicPr>
          <p:cNvPr id="3" name="Picture 2"/>
          <p:cNvPicPr>
            <a:picLocks noChangeAspect="1"/>
          </p:cNvPicPr>
          <p:nvPr/>
        </p:nvPicPr>
        <p:blipFill>
          <a:blip r:embed="rId2"/>
          <a:stretch>
            <a:fillRect/>
          </a:stretch>
        </p:blipFill>
        <p:spPr>
          <a:xfrm>
            <a:off x="3419577" y="1714914"/>
            <a:ext cx="7836687" cy="5069470"/>
          </a:xfrm>
          <a:prstGeom prst="rect">
            <a:avLst/>
          </a:prstGeom>
        </p:spPr>
      </p:pic>
    </p:spTree>
    <p:extLst>
      <p:ext uri="{BB962C8B-B14F-4D97-AF65-F5344CB8AC3E}">
        <p14:creationId xmlns:p14="http://schemas.microsoft.com/office/powerpoint/2010/main" val="3901478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Risk stratification of </a:t>
            </a:r>
            <a:r>
              <a:rPr lang="en-US" sz="3600" dirty="0" smtClean="0">
                <a:solidFill>
                  <a:schemeClr val="tx1"/>
                </a:solidFill>
              </a:rPr>
              <a:t>people with </a:t>
            </a:r>
            <a:r>
              <a:rPr lang="en-US" sz="3600" dirty="0">
                <a:solidFill>
                  <a:schemeClr val="tx1"/>
                </a:solidFill>
              </a:rPr>
              <a:t>diabetes before Ramadan</a:t>
            </a:r>
            <a:endParaRPr lang="en-US" sz="3600" dirty="0"/>
          </a:p>
        </p:txBody>
      </p:sp>
      <p:sp>
        <p:nvSpPr>
          <p:cNvPr id="3" name="Content Placeholder 2"/>
          <p:cNvSpPr>
            <a:spLocks noGrp="1"/>
          </p:cNvSpPr>
          <p:nvPr>
            <p:ph idx="1"/>
          </p:nvPr>
        </p:nvSpPr>
        <p:spPr/>
        <p:txBody>
          <a:bodyPr/>
          <a:lstStyle/>
          <a:p>
            <a:r>
              <a:rPr lang="en-US" sz="2400" dirty="0"/>
              <a:t>All people with diabetes should attend a pre-Ramadan assessment with their HCP </a:t>
            </a:r>
            <a:r>
              <a:rPr lang="en-US" sz="2400" dirty="0" smtClean="0"/>
              <a:t>6–8 weeks </a:t>
            </a:r>
            <a:r>
              <a:rPr lang="en-US" sz="2400" dirty="0"/>
              <a:t>before the start of Ramadan. </a:t>
            </a:r>
            <a:endParaRPr lang="en-US" sz="2400" dirty="0" smtClean="0"/>
          </a:p>
          <a:p>
            <a:r>
              <a:rPr lang="en-US" sz="2400" dirty="0" smtClean="0"/>
              <a:t>In </a:t>
            </a:r>
            <a:r>
              <a:rPr lang="en-US" sz="2400" dirty="0"/>
              <a:t>the assessment, the risks to people with diabetes </a:t>
            </a:r>
            <a:r>
              <a:rPr lang="en-US" sz="2400" dirty="0" smtClean="0"/>
              <a:t>who intend </a:t>
            </a:r>
            <a:r>
              <a:rPr lang="en-US" sz="2400" dirty="0"/>
              <a:t>to fast should be </a:t>
            </a:r>
            <a:r>
              <a:rPr lang="en-US" sz="2400" dirty="0" smtClean="0"/>
              <a:t>quantified. </a:t>
            </a:r>
          </a:p>
          <a:p>
            <a:r>
              <a:rPr lang="en-US" sz="2400" dirty="0" smtClean="0"/>
              <a:t>Factors </a:t>
            </a:r>
            <a:r>
              <a:rPr lang="en-US" sz="2400" dirty="0"/>
              <a:t>that contribute to the risk include the type </a:t>
            </a:r>
            <a:r>
              <a:rPr lang="en-US" sz="2400" dirty="0" smtClean="0"/>
              <a:t>of diabetes</a:t>
            </a:r>
            <a:r>
              <a:rPr lang="en-US" sz="2400" dirty="0"/>
              <a:t>, current diabetes medication, individual social and work circumstances, </a:t>
            </a:r>
            <a:r>
              <a:rPr lang="en-US" sz="2400" dirty="0" smtClean="0"/>
              <a:t>individual </a:t>
            </a:r>
            <a:r>
              <a:rPr lang="en-US" sz="2400" dirty="0" err="1" smtClean="0"/>
              <a:t>hypoglycaemic</a:t>
            </a:r>
            <a:r>
              <a:rPr lang="en-US" sz="2400" dirty="0" smtClean="0"/>
              <a:t> </a:t>
            </a:r>
            <a:r>
              <a:rPr lang="en-US" sz="2400" dirty="0"/>
              <a:t>risk, self-management capabilities and the presence of any complications </a:t>
            </a:r>
            <a:r>
              <a:rPr lang="en-US" sz="2400" dirty="0" smtClean="0"/>
              <a:t>and/ or </a:t>
            </a:r>
            <a:r>
              <a:rPr lang="en-US" sz="2400" dirty="0"/>
              <a:t>comorbidities. </a:t>
            </a:r>
            <a:endParaRPr lang="en-US" sz="2400" dirty="0" smtClean="0"/>
          </a:p>
          <a:p>
            <a:r>
              <a:rPr lang="en-US" sz="2400" dirty="0" smtClean="0"/>
              <a:t>Individuals </a:t>
            </a:r>
            <a:r>
              <a:rPr lang="en-US" sz="2400" dirty="0"/>
              <a:t>can then be stratified according to their potential risk and </a:t>
            </a:r>
            <a:r>
              <a:rPr lang="en-US" sz="2400" dirty="0" smtClean="0"/>
              <a:t>an individualized </a:t>
            </a:r>
            <a:r>
              <a:rPr lang="en-US" sz="2400" dirty="0"/>
              <a:t>approach to disease management provided to ensure optimal care is </a:t>
            </a:r>
            <a:r>
              <a:rPr lang="en-US" sz="2400" dirty="0" smtClean="0"/>
              <a:t>delivered.</a:t>
            </a:r>
            <a:endParaRPr lang="en-US" sz="2400" dirty="0"/>
          </a:p>
        </p:txBody>
      </p:sp>
    </p:spTree>
    <p:extLst>
      <p:ext uri="{BB962C8B-B14F-4D97-AF65-F5344CB8AC3E}">
        <p14:creationId xmlns:p14="http://schemas.microsoft.com/office/powerpoint/2010/main" val="3201608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2049</Words>
  <Application>Microsoft Office PowerPoint</Application>
  <PresentationFormat>Custom</PresentationFormat>
  <Paragraphs>230</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Cactus</vt:lpstr>
      <vt:lpstr>IDF-DaR Guideline for people with diabetes who want to fast in Ramadan</vt:lpstr>
      <vt:lpstr>PowerPoint Presentation</vt:lpstr>
      <vt:lpstr>PowerPoint Presentation</vt:lpstr>
      <vt:lpstr>Risk stratification of people with diabetes before Ramadan</vt:lpstr>
      <vt:lpstr>Risks associated with fasting in people with diabetes</vt:lpstr>
      <vt:lpstr>The pre-ramadan assessment</vt:lpstr>
      <vt:lpstr>Key Components of a Ramadan-focused Educational Program</vt:lpstr>
      <vt:lpstr>Self-Monitoring of Blood Glucose (SMBG) - 7 point guide for Ramadan</vt:lpstr>
      <vt:lpstr>Risk stratification of people with diabetes before Ramadan</vt:lpstr>
      <vt:lpstr>Factors that should be considered</vt:lpstr>
      <vt:lpstr>Risk stratification</vt:lpstr>
      <vt:lpstr>New Risk stratification is needed due to:</vt:lpstr>
      <vt:lpstr>Elements for risk calculation and suggested risk score for  people with diabetes mellitus (dm) that seek to fast during ramadan</vt:lpstr>
      <vt:lpstr>Elements for risk calculation and suggested risk score for  people with diabetes mellitus (dm) that seek to fast during ramadan</vt:lpstr>
      <vt:lpstr>Elements for risk calculation and suggested risk score for  people with diabetes mellitus (dm) that seek to fast during ramadan</vt:lpstr>
      <vt:lpstr>Risk score and risk categories</vt:lpstr>
      <vt:lpstr>MEDICAL &amp; RELIGIOUS RISK SCORE RECOMMENDATIONS</vt:lpstr>
      <vt:lpstr>Risk score and risk categories</vt:lpstr>
      <vt:lpstr>Risk levels and associated recommendations</vt:lpstr>
      <vt:lpstr>Dietary advice for people with diabetes fasting during Ramadan</vt:lpstr>
      <vt:lpstr>Braking the fast</vt:lpstr>
      <vt:lpstr>Caloric targets for men and women when fasting during Ramadan</vt:lpstr>
      <vt:lpstr>Calorie and carbohydrate distributions for the Ramadan nutrition plan</vt:lpstr>
      <vt:lpstr>The recommended use of MDI therapy in  adolescents with T1DM that are fasting during Ramadan</vt:lpstr>
      <vt:lpstr>The recommended use of MDI therapy in  adolescents with T1DM that are fasting during Ramadan</vt:lpstr>
      <vt:lpstr>PowerPoint Presentation</vt:lpstr>
      <vt:lpstr>PowerPoint Presentation</vt:lpstr>
      <vt:lpstr>PowerPoint Presentation</vt:lpstr>
      <vt:lpstr>PowerPoint Presentation</vt:lpstr>
      <vt:lpstr>PowerPoint Presentation</vt:lpstr>
      <vt:lpstr>These studies indicate the following recommendations:</vt:lpstr>
      <vt:lpstr>CONSIDERATIONS AND RECOMMENDATIONS</vt:lpstr>
      <vt:lpstr>Dose adjustments for long or short-acting insulins</vt:lpstr>
      <vt:lpstr>PowerPoint Presentation</vt:lpstr>
      <vt:lpstr>Dose adjustments for premixed insulin</vt:lpstr>
      <vt:lpstr>Dose adjustments for insulin pump therapy</vt:lpstr>
      <vt:lpstr>Management of hyperglycemia in  pregnancy when fasting during Ramadan</vt:lpstr>
      <vt:lpstr>Cardiovascular/microvascular disease</vt:lpstr>
      <vt:lpstr>Cardiovascular/microvascular disease</vt:lpstr>
      <vt:lpstr>Summary</vt:lpstr>
      <vt:lpstr>Thank you and hope for a good rain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stratification of  people with diabetes before Ramadan</dc:title>
  <dc:creator>dr</dc:creator>
  <cp:lastModifiedBy>tofighi</cp:lastModifiedBy>
  <cp:revision>42</cp:revision>
  <dcterms:created xsi:type="dcterms:W3CDTF">2021-02-09T09:07:40Z</dcterms:created>
  <dcterms:modified xsi:type="dcterms:W3CDTF">2021-02-22T08:10:17Z</dcterms:modified>
</cp:coreProperties>
</file>