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418" r:id="rId2"/>
    <p:sldId id="419" r:id="rId3"/>
    <p:sldId id="315" r:id="rId4"/>
    <p:sldId id="258" r:id="rId5"/>
    <p:sldId id="422" r:id="rId6"/>
    <p:sldId id="421" r:id="rId7"/>
    <p:sldId id="423" r:id="rId8"/>
    <p:sldId id="420" r:id="rId9"/>
    <p:sldId id="259" r:id="rId10"/>
    <p:sldId id="264" r:id="rId11"/>
    <p:sldId id="265" r:id="rId12"/>
    <p:sldId id="261" r:id="rId13"/>
    <p:sldId id="266" r:id="rId14"/>
    <p:sldId id="424" r:id="rId15"/>
    <p:sldId id="390" r:id="rId16"/>
    <p:sldId id="426" r:id="rId17"/>
    <p:sldId id="437" r:id="rId18"/>
    <p:sldId id="427" r:id="rId19"/>
    <p:sldId id="428" r:id="rId20"/>
    <p:sldId id="429" r:id="rId21"/>
    <p:sldId id="281" r:id="rId22"/>
    <p:sldId id="283" r:id="rId23"/>
    <p:sldId id="439" r:id="rId24"/>
    <p:sldId id="433" r:id="rId25"/>
    <p:sldId id="438" r:id="rId26"/>
    <p:sldId id="434" r:id="rId27"/>
    <p:sldId id="436" r:id="rId28"/>
    <p:sldId id="443" r:id="rId29"/>
    <p:sldId id="435" r:id="rId30"/>
    <p:sldId id="470" r:id="rId31"/>
    <p:sldId id="363" r:id="rId32"/>
    <p:sldId id="457" r:id="rId33"/>
    <p:sldId id="458" r:id="rId34"/>
    <p:sldId id="471" r:id="rId35"/>
    <p:sldId id="472" r:id="rId36"/>
    <p:sldId id="460" r:id="rId37"/>
    <p:sldId id="451" r:id="rId38"/>
    <p:sldId id="445" r:id="rId39"/>
    <p:sldId id="452" r:id="rId40"/>
    <p:sldId id="453" r:id="rId41"/>
    <p:sldId id="462" r:id="rId42"/>
    <p:sldId id="494" r:id="rId43"/>
    <p:sldId id="463" r:id="rId44"/>
    <p:sldId id="493" r:id="rId45"/>
    <p:sldId id="492" r:id="rId46"/>
    <p:sldId id="495" r:id="rId47"/>
    <p:sldId id="465" r:id="rId48"/>
    <p:sldId id="466" r:id="rId49"/>
    <p:sldId id="467" r:id="rId50"/>
    <p:sldId id="468" r:id="rId51"/>
    <p:sldId id="469" r:id="rId52"/>
    <p:sldId id="473" r:id="rId53"/>
    <p:sldId id="474" r:id="rId54"/>
    <p:sldId id="372" r:id="rId55"/>
    <p:sldId id="399" r:id="rId56"/>
    <p:sldId id="496" r:id="rId57"/>
    <p:sldId id="475" r:id="rId58"/>
    <p:sldId id="476" r:id="rId59"/>
    <p:sldId id="477" r:id="rId60"/>
    <p:sldId id="478" r:id="rId61"/>
    <p:sldId id="479" r:id="rId62"/>
    <p:sldId id="480" r:id="rId63"/>
    <p:sldId id="481" r:id="rId64"/>
    <p:sldId id="482" r:id="rId65"/>
    <p:sldId id="483" r:id="rId66"/>
    <p:sldId id="498" r:id="rId67"/>
    <p:sldId id="485" r:id="rId68"/>
    <p:sldId id="486" r:id="rId69"/>
    <p:sldId id="487" r:id="rId70"/>
    <p:sldId id="497" r:id="rId71"/>
    <p:sldId id="489" r:id="rId72"/>
    <p:sldId id="488" r:id="rId73"/>
    <p:sldId id="405" r:id="rId74"/>
    <p:sldId id="293" r:id="rId75"/>
    <p:sldId id="294" r:id="rId76"/>
    <p:sldId id="295" r:id="rId77"/>
    <p:sldId id="296" r:id="rId78"/>
    <p:sldId id="326" r:id="rId79"/>
    <p:sldId id="329" r:id="rId80"/>
    <p:sldId id="306" r:id="rId81"/>
    <p:sldId id="308" r:id="rId82"/>
    <p:sldId id="309" r:id="rId83"/>
    <p:sldId id="311" r:id="rId84"/>
    <p:sldId id="312" r:id="rId85"/>
    <p:sldId id="313" r:id="rId86"/>
    <p:sldId id="332" r:id="rId87"/>
    <p:sldId id="334" r:id="rId88"/>
    <p:sldId id="340" r:id="rId89"/>
    <p:sldId id="342" r:id="rId90"/>
    <p:sldId id="339" r:id="rId91"/>
    <p:sldId id="345" r:id="rId92"/>
    <p:sldId id="351" r:id="rId93"/>
    <p:sldId id="346" r:id="rId94"/>
    <p:sldId id="406" r:id="rId95"/>
    <p:sldId id="350" r:id="rId96"/>
    <p:sldId id="417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FF"/>
    <a:srgbClr val="F07699"/>
    <a:srgbClr val="CC00FF"/>
    <a:srgbClr val="FF0000"/>
    <a:srgbClr val="CC99FF"/>
    <a:srgbClr val="FF00FF"/>
    <a:srgbClr val="CC66FF"/>
    <a:srgbClr val="99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B2A33-5D11-40F7-A3DB-33125CEFC6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FABD3-B2F3-4704-A4A5-5534E3EA4C4B}">
      <dgm:prSet phldrT="[Text]" phldr="1"/>
      <dgm:spPr/>
      <dgm:t>
        <a:bodyPr/>
        <a:lstStyle/>
        <a:p>
          <a:endParaRPr lang="en-US" dirty="0"/>
        </a:p>
      </dgm:t>
    </dgm:pt>
    <dgm:pt modelId="{563D70F7-85C3-43DC-A8CD-56D665551EB2}" type="parTrans" cxnId="{E730C1D3-E8D3-41D9-B92E-DD7CFD4B42E4}">
      <dgm:prSet/>
      <dgm:spPr/>
      <dgm:t>
        <a:bodyPr/>
        <a:lstStyle/>
        <a:p>
          <a:endParaRPr lang="en-US"/>
        </a:p>
      </dgm:t>
    </dgm:pt>
    <dgm:pt modelId="{77749F9B-D71B-4271-8D20-A7E9DD26F72E}" type="sibTrans" cxnId="{E730C1D3-E8D3-41D9-B92E-DD7CFD4B42E4}">
      <dgm:prSet/>
      <dgm:spPr/>
      <dgm:t>
        <a:bodyPr/>
        <a:lstStyle/>
        <a:p>
          <a:endParaRPr lang="en-US"/>
        </a:p>
      </dgm:t>
    </dgm:pt>
    <dgm:pt modelId="{47871D2A-A451-4856-B321-C15B3DD61C8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smtClean="0"/>
            <a:t>Normal weight  :  % 14</a:t>
          </a:r>
          <a:endParaRPr lang="en-US" sz="2800" dirty="0"/>
        </a:p>
      </dgm:t>
    </dgm:pt>
    <dgm:pt modelId="{7995FF8C-FF86-4E51-B284-11996E5D831C}" type="parTrans" cxnId="{1D5342F2-F736-4166-A880-36201F3DC07C}">
      <dgm:prSet/>
      <dgm:spPr/>
      <dgm:t>
        <a:bodyPr/>
        <a:lstStyle/>
        <a:p>
          <a:endParaRPr lang="en-US"/>
        </a:p>
      </dgm:t>
    </dgm:pt>
    <dgm:pt modelId="{A92DDC59-872C-41B5-A76F-D22CE9EF4477}" type="sibTrans" cxnId="{1D5342F2-F736-4166-A880-36201F3DC07C}">
      <dgm:prSet/>
      <dgm:spPr/>
      <dgm:t>
        <a:bodyPr/>
        <a:lstStyle/>
        <a:p>
          <a:endParaRPr lang="en-US"/>
        </a:p>
      </dgm:t>
    </dgm:pt>
    <dgm:pt modelId="{E37C798E-02F6-42D4-B66B-97AC7AD32D00}">
      <dgm:prSet phldrT="[Text]" phldr="1"/>
      <dgm:spPr/>
      <dgm:t>
        <a:bodyPr/>
        <a:lstStyle/>
        <a:p>
          <a:endParaRPr lang="en-US"/>
        </a:p>
      </dgm:t>
    </dgm:pt>
    <dgm:pt modelId="{B96DF65D-FB91-4FD4-9C6C-6ED9728F1F6B}" type="parTrans" cxnId="{0318D8C1-CD30-4F22-BFD3-0ECC08A545EB}">
      <dgm:prSet/>
      <dgm:spPr/>
      <dgm:t>
        <a:bodyPr/>
        <a:lstStyle/>
        <a:p>
          <a:endParaRPr lang="en-US"/>
        </a:p>
      </dgm:t>
    </dgm:pt>
    <dgm:pt modelId="{546FB9FE-B420-40A8-8D27-FC975290B258}" type="sibTrans" cxnId="{0318D8C1-CD30-4F22-BFD3-0ECC08A545EB}">
      <dgm:prSet/>
      <dgm:spPr/>
      <dgm:t>
        <a:bodyPr/>
        <a:lstStyle/>
        <a:p>
          <a:endParaRPr lang="en-US"/>
        </a:p>
      </dgm:t>
    </dgm:pt>
    <dgm:pt modelId="{378DF0F8-1F8E-47C1-B7F9-6C14039AA6C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/>
            <a:t>Overweight  : % 22</a:t>
          </a:r>
          <a:endParaRPr lang="en-US" sz="2800" dirty="0"/>
        </a:p>
      </dgm:t>
    </dgm:pt>
    <dgm:pt modelId="{773FF833-4F1C-49DC-9D6C-1C344CAF1232}" type="parTrans" cxnId="{67400652-9841-4E31-9483-D01E9D6821D7}">
      <dgm:prSet/>
      <dgm:spPr/>
      <dgm:t>
        <a:bodyPr/>
        <a:lstStyle/>
        <a:p>
          <a:endParaRPr lang="en-US"/>
        </a:p>
      </dgm:t>
    </dgm:pt>
    <dgm:pt modelId="{67C0AECF-F436-403D-9CB0-E36DACFB389E}" type="sibTrans" cxnId="{67400652-9841-4E31-9483-D01E9D6821D7}">
      <dgm:prSet/>
      <dgm:spPr/>
      <dgm:t>
        <a:bodyPr/>
        <a:lstStyle/>
        <a:p>
          <a:endParaRPr lang="en-US"/>
        </a:p>
      </dgm:t>
    </dgm:pt>
    <dgm:pt modelId="{C181AB35-3D3A-4528-8DC1-97D0610251AD}">
      <dgm:prSet phldrT="[Text]" phldr="1"/>
      <dgm:spPr/>
      <dgm:t>
        <a:bodyPr/>
        <a:lstStyle/>
        <a:p>
          <a:endParaRPr lang="en-US"/>
        </a:p>
      </dgm:t>
    </dgm:pt>
    <dgm:pt modelId="{4A0D49B1-6E24-407C-92CD-1B4ACC850F6F}" type="parTrans" cxnId="{4EC6CBEE-AA75-461D-8986-0743BAB27475}">
      <dgm:prSet/>
      <dgm:spPr/>
      <dgm:t>
        <a:bodyPr/>
        <a:lstStyle/>
        <a:p>
          <a:endParaRPr lang="en-US"/>
        </a:p>
      </dgm:t>
    </dgm:pt>
    <dgm:pt modelId="{230B9418-A314-4B4A-BC9D-5C08FCEF6987}" type="sibTrans" cxnId="{4EC6CBEE-AA75-461D-8986-0743BAB27475}">
      <dgm:prSet/>
      <dgm:spPr/>
      <dgm:t>
        <a:bodyPr/>
        <a:lstStyle/>
        <a:p>
          <a:endParaRPr lang="en-US"/>
        </a:p>
      </dgm:t>
    </dgm:pt>
    <dgm:pt modelId="{D769C707-B2FA-4BE3-8FEC-703A5B96CA2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/>
            <a:t>Obese  : % 43 </a:t>
          </a:r>
          <a:endParaRPr lang="en-US" sz="2800" dirty="0"/>
        </a:p>
      </dgm:t>
    </dgm:pt>
    <dgm:pt modelId="{C00C1A6B-83FF-4BB4-AEF7-79AA309CE7D3}" type="parTrans" cxnId="{2AB90CF8-D19F-43F4-9FF6-FF71BA06974B}">
      <dgm:prSet/>
      <dgm:spPr/>
      <dgm:t>
        <a:bodyPr/>
        <a:lstStyle/>
        <a:p>
          <a:endParaRPr lang="en-US"/>
        </a:p>
      </dgm:t>
    </dgm:pt>
    <dgm:pt modelId="{B60E0799-0EB8-421B-9348-90BF37D9685D}" type="sibTrans" cxnId="{2AB90CF8-D19F-43F4-9FF6-FF71BA06974B}">
      <dgm:prSet/>
      <dgm:spPr/>
      <dgm:t>
        <a:bodyPr/>
        <a:lstStyle/>
        <a:p>
          <a:endParaRPr lang="en-US"/>
        </a:p>
      </dgm:t>
    </dgm:pt>
    <dgm:pt modelId="{D05D5DF5-0393-4193-9D2D-67B736FD52D1}" type="pres">
      <dgm:prSet presAssocID="{704B2A33-5D11-40F7-A3DB-33125CEFC6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FC3290E-026C-4229-B288-D50DA1C263F0}" type="pres">
      <dgm:prSet presAssocID="{DCBFABD3-B2F3-4704-A4A5-5534E3EA4C4B}" presName="parenttextcomposite" presStyleCnt="0"/>
      <dgm:spPr/>
    </dgm:pt>
    <dgm:pt modelId="{A92F68E2-3880-460A-B77F-853C136B7E8A}" type="pres">
      <dgm:prSet presAssocID="{DCBFABD3-B2F3-4704-A4A5-5534E3EA4C4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4075E-049F-4C9B-8B70-23F4D1C570BB}" type="pres">
      <dgm:prSet presAssocID="{DCBFABD3-B2F3-4704-A4A5-5534E3EA4C4B}" presName="composite" presStyleCnt="0"/>
      <dgm:spPr/>
    </dgm:pt>
    <dgm:pt modelId="{52BDBA01-91B6-47CB-802E-9CACC92E5211}" type="pres">
      <dgm:prSet presAssocID="{DCBFABD3-B2F3-4704-A4A5-5534E3EA4C4B}" presName="chevron1" presStyleLbl="alignNode1" presStyleIdx="0" presStyleCnt="21"/>
      <dgm:spPr/>
    </dgm:pt>
    <dgm:pt modelId="{56F3D7CE-157E-4AEB-AEB3-6D59C2D83C7E}" type="pres">
      <dgm:prSet presAssocID="{DCBFABD3-B2F3-4704-A4A5-5534E3EA4C4B}" presName="chevron2" presStyleLbl="alignNode1" presStyleIdx="1" presStyleCnt="21"/>
      <dgm:spPr/>
    </dgm:pt>
    <dgm:pt modelId="{4386CA2B-1A8D-4125-B546-56AC92038249}" type="pres">
      <dgm:prSet presAssocID="{DCBFABD3-B2F3-4704-A4A5-5534E3EA4C4B}" presName="chevron3" presStyleLbl="alignNode1" presStyleIdx="2" presStyleCnt="21"/>
      <dgm:spPr/>
    </dgm:pt>
    <dgm:pt modelId="{9F02B92C-660A-428D-A543-A2B5742B1CDC}" type="pres">
      <dgm:prSet presAssocID="{DCBFABD3-B2F3-4704-A4A5-5534E3EA4C4B}" presName="chevron4" presStyleLbl="alignNode1" presStyleIdx="3" presStyleCnt="21"/>
      <dgm:spPr/>
    </dgm:pt>
    <dgm:pt modelId="{6B4B1167-F765-49E2-A527-7E72D7CF1C78}" type="pres">
      <dgm:prSet presAssocID="{DCBFABD3-B2F3-4704-A4A5-5534E3EA4C4B}" presName="chevron5" presStyleLbl="alignNode1" presStyleIdx="4" presStyleCnt="21"/>
      <dgm:spPr/>
    </dgm:pt>
    <dgm:pt modelId="{E1DB40DA-1210-4D4B-97F6-FC3B20B30C74}" type="pres">
      <dgm:prSet presAssocID="{DCBFABD3-B2F3-4704-A4A5-5534E3EA4C4B}" presName="chevron6" presStyleLbl="alignNode1" presStyleIdx="5" presStyleCnt="21"/>
      <dgm:spPr/>
    </dgm:pt>
    <dgm:pt modelId="{A6DE8982-84AC-471A-A554-5332671DB6E4}" type="pres">
      <dgm:prSet presAssocID="{DCBFABD3-B2F3-4704-A4A5-5534E3EA4C4B}" presName="chevron7" presStyleLbl="alignNode1" presStyleIdx="6" presStyleCnt="21"/>
      <dgm:spPr/>
    </dgm:pt>
    <dgm:pt modelId="{DC6E5CFE-8744-4FF7-9622-79CCA16A923E}" type="pres">
      <dgm:prSet presAssocID="{DCBFABD3-B2F3-4704-A4A5-5534E3EA4C4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AE0E6-CE97-4444-B0EC-679F756B088A}" type="pres">
      <dgm:prSet presAssocID="{77749F9B-D71B-4271-8D20-A7E9DD26F72E}" presName="sibTrans" presStyleCnt="0"/>
      <dgm:spPr/>
    </dgm:pt>
    <dgm:pt modelId="{7A614DD2-2F9D-4518-93A2-A5D343545642}" type="pres">
      <dgm:prSet presAssocID="{E37C798E-02F6-42D4-B66B-97AC7AD32D00}" presName="parenttextcomposite" presStyleCnt="0"/>
      <dgm:spPr/>
    </dgm:pt>
    <dgm:pt modelId="{B6563239-A786-429F-9A6B-C14C5772B5D5}" type="pres">
      <dgm:prSet presAssocID="{E37C798E-02F6-42D4-B66B-97AC7AD32D0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F489E-9452-4EBF-A3DD-DD5359374902}" type="pres">
      <dgm:prSet presAssocID="{E37C798E-02F6-42D4-B66B-97AC7AD32D00}" presName="composite" presStyleCnt="0"/>
      <dgm:spPr/>
    </dgm:pt>
    <dgm:pt modelId="{263573E5-175C-46D8-BED8-278019F86EE9}" type="pres">
      <dgm:prSet presAssocID="{E37C798E-02F6-42D4-B66B-97AC7AD32D00}" presName="chevron1" presStyleLbl="alignNode1" presStyleIdx="7" presStyleCnt="21"/>
      <dgm:spPr/>
    </dgm:pt>
    <dgm:pt modelId="{CB988F6E-0B9D-494C-B42A-F3BFECC225E9}" type="pres">
      <dgm:prSet presAssocID="{E37C798E-02F6-42D4-B66B-97AC7AD32D00}" presName="chevron2" presStyleLbl="alignNode1" presStyleIdx="8" presStyleCnt="21"/>
      <dgm:spPr/>
    </dgm:pt>
    <dgm:pt modelId="{548AA413-DA92-49EA-BD48-FC63AF1EB05F}" type="pres">
      <dgm:prSet presAssocID="{E37C798E-02F6-42D4-B66B-97AC7AD32D00}" presName="chevron3" presStyleLbl="alignNode1" presStyleIdx="9" presStyleCnt="21"/>
      <dgm:spPr/>
    </dgm:pt>
    <dgm:pt modelId="{F508670A-5196-4CE9-975D-43DE1D23F4C1}" type="pres">
      <dgm:prSet presAssocID="{E37C798E-02F6-42D4-B66B-97AC7AD32D00}" presName="chevron4" presStyleLbl="alignNode1" presStyleIdx="10" presStyleCnt="21"/>
      <dgm:spPr/>
    </dgm:pt>
    <dgm:pt modelId="{30C95AAC-9735-4221-911F-824C4DB8B65D}" type="pres">
      <dgm:prSet presAssocID="{E37C798E-02F6-42D4-B66B-97AC7AD32D00}" presName="chevron5" presStyleLbl="alignNode1" presStyleIdx="11" presStyleCnt="21"/>
      <dgm:spPr/>
    </dgm:pt>
    <dgm:pt modelId="{819F5174-57A6-4805-853C-642FF57BEE6B}" type="pres">
      <dgm:prSet presAssocID="{E37C798E-02F6-42D4-B66B-97AC7AD32D00}" presName="chevron6" presStyleLbl="alignNode1" presStyleIdx="12" presStyleCnt="21"/>
      <dgm:spPr/>
    </dgm:pt>
    <dgm:pt modelId="{0DD4E300-4BDD-4B93-B988-3847E759C002}" type="pres">
      <dgm:prSet presAssocID="{E37C798E-02F6-42D4-B66B-97AC7AD32D00}" presName="chevron7" presStyleLbl="alignNode1" presStyleIdx="13" presStyleCnt="21"/>
      <dgm:spPr/>
    </dgm:pt>
    <dgm:pt modelId="{CF50C471-896F-4C15-AE8F-DAA827165275}" type="pres">
      <dgm:prSet presAssocID="{E37C798E-02F6-42D4-B66B-97AC7AD32D0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28B5-B22D-44C0-82C0-8D1F66C0719C}" type="pres">
      <dgm:prSet presAssocID="{546FB9FE-B420-40A8-8D27-FC975290B258}" presName="sibTrans" presStyleCnt="0"/>
      <dgm:spPr/>
    </dgm:pt>
    <dgm:pt modelId="{C9D61732-F9DA-493A-BFF9-EB46E2DABA6B}" type="pres">
      <dgm:prSet presAssocID="{C181AB35-3D3A-4528-8DC1-97D0610251AD}" presName="parenttextcomposite" presStyleCnt="0"/>
      <dgm:spPr/>
    </dgm:pt>
    <dgm:pt modelId="{0C44B34B-292D-4247-AF01-5BE7439885E1}" type="pres">
      <dgm:prSet presAssocID="{C181AB35-3D3A-4528-8DC1-97D0610251A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7DDC4-B964-4C9E-A2CE-38638EE4D7B9}" type="pres">
      <dgm:prSet presAssocID="{C181AB35-3D3A-4528-8DC1-97D0610251AD}" presName="composite" presStyleCnt="0"/>
      <dgm:spPr/>
    </dgm:pt>
    <dgm:pt modelId="{674A6056-73F0-4CA7-BD2F-741458E5B9CF}" type="pres">
      <dgm:prSet presAssocID="{C181AB35-3D3A-4528-8DC1-97D0610251AD}" presName="chevron1" presStyleLbl="alignNode1" presStyleIdx="14" presStyleCnt="21"/>
      <dgm:spPr/>
    </dgm:pt>
    <dgm:pt modelId="{59C00B55-0078-48E1-A881-C21605BF72AD}" type="pres">
      <dgm:prSet presAssocID="{C181AB35-3D3A-4528-8DC1-97D0610251AD}" presName="chevron2" presStyleLbl="alignNode1" presStyleIdx="15" presStyleCnt="21"/>
      <dgm:spPr/>
    </dgm:pt>
    <dgm:pt modelId="{A7B9A48E-1429-4FB9-A477-882F995E0DEB}" type="pres">
      <dgm:prSet presAssocID="{C181AB35-3D3A-4528-8DC1-97D0610251AD}" presName="chevron3" presStyleLbl="alignNode1" presStyleIdx="16" presStyleCnt="21"/>
      <dgm:spPr/>
    </dgm:pt>
    <dgm:pt modelId="{D8C2B5A6-2DBD-45BC-9B21-4770DAE47804}" type="pres">
      <dgm:prSet presAssocID="{C181AB35-3D3A-4528-8DC1-97D0610251AD}" presName="chevron4" presStyleLbl="alignNode1" presStyleIdx="17" presStyleCnt="21"/>
      <dgm:spPr/>
    </dgm:pt>
    <dgm:pt modelId="{36FE3483-1627-4668-82E2-3AC2E3D7A441}" type="pres">
      <dgm:prSet presAssocID="{C181AB35-3D3A-4528-8DC1-97D0610251AD}" presName="chevron5" presStyleLbl="alignNode1" presStyleIdx="18" presStyleCnt="21"/>
      <dgm:spPr/>
    </dgm:pt>
    <dgm:pt modelId="{76025A0F-906D-4384-9913-E9612D4AC5A0}" type="pres">
      <dgm:prSet presAssocID="{C181AB35-3D3A-4528-8DC1-97D0610251AD}" presName="chevron6" presStyleLbl="alignNode1" presStyleIdx="19" presStyleCnt="21"/>
      <dgm:spPr/>
    </dgm:pt>
    <dgm:pt modelId="{1A5DCF9F-76CE-4DAF-BE27-09C4800C7EEE}" type="pres">
      <dgm:prSet presAssocID="{C181AB35-3D3A-4528-8DC1-97D0610251AD}" presName="chevron7" presStyleLbl="alignNode1" presStyleIdx="20" presStyleCnt="21"/>
      <dgm:spPr/>
    </dgm:pt>
    <dgm:pt modelId="{06EDC3C2-5494-4821-809A-D015FA02469E}" type="pres">
      <dgm:prSet presAssocID="{C181AB35-3D3A-4528-8DC1-97D0610251A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8D8C1-CD30-4F22-BFD3-0ECC08A545EB}" srcId="{704B2A33-5D11-40F7-A3DB-33125CEFC6B9}" destId="{E37C798E-02F6-42D4-B66B-97AC7AD32D00}" srcOrd="1" destOrd="0" parTransId="{B96DF65D-FB91-4FD4-9C6C-6ED9728F1F6B}" sibTransId="{546FB9FE-B420-40A8-8D27-FC975290B258}"/>
    <dgm:cxn modelId="{5EA8FE5C-C932-4201-912B-D031CC593F1C}" type="presOf" srcId="{378DF0F8-1F8E-47C1-B7F9-6C14039AA6CD}" destId="{CF50C471-896F-4C15-AE8F-DAA827165275}" srcOrd="0" destOrd="0" presId="urn:microsoft.com/office/officeart/2008/layout/VerticalAccentList"/>
    <dgm:cxn modelId="{87DEA56D-D216-4FFA-B15E-B2C97C56808E}" type="presOf" srcId="{C181AB35-3D3A-4528-8DC1-97D0610251AD}" destId="{0C44B34B-292D-4247-AF01-5BE7439885E1}" srcOrd="0" destOrd="0" presId="urn:microsoft.com/office/officeart/2008/layout/VerticalAccentList"/>
    <dgm:cxn modelId="{F05FB1D7-FDFB-42EE-B63C-18686503BF6F}" type="presOf" srcId="{47871D2A-A451-4856-B321-C15B3DD61C88}" destId="{DC6E5CFE-8744-4FF7-9622-79CCA16A923E}" srcOrd="0" destOrd="0" presId="urn:microsoft.com/office/officeart/2008/layout/VerticalAccentList"/>
    <dgm:cxn modelId="{B10D7137-41AC-49E2-8BCA-F74C92A18219}" type="presOf" srcId="{DCBFABD3-B2F3-4704-A4A5-5534E3EA4C4B}" destId="{A92F68E2-3880-460A-B77F-853C136B7E8A}" srcOrd="0" destOrd="0" presId="urn:microsoft.com/office/officeart/2008/layout/VerticalAccentList"/>
    <dgm:cxn modelId="{4EC6CBEE-AA75-461D-8986-0743BAB27475}" srcId="{704B2A33-5D11-40F7-A3DB-33125CEFC6B9}" destId="{C181AB35-3D3A-4528-8DC1-97D0610251AD}" srcOrd="2" destOrd="0" parTransId="{4A0D49B1-6E24-407C-92CD-1B4ACC850F6F}" sibTransId="{230B9418-A314-4B4A-BC9D-5C08FCEF6987}"/>
    <dgm:cxn modelId="{1D5342F2-F736-4166-A880-36201F3DC07C}" srcId="{DCBFABD3-B2F3-4704-A4A5-5534E3EA4C4B}" destId="{47871D2A-A451-4856-B321-C15B3DD61C88}" srcOrd="0" destOrd="0" parTransId="{7995FF8C-FF86-4E51-B284-11996E5D831C}" sibTransId="{A92DDC59-872C-41B5-A76F-D22CE9EF4477}"/>
    <dgm:cxn modelId="{F761ECC6-1B96-4C81-8815-5BC659D8098B}" type="presOf" srcId="{D769C707-B2FA-4BE3-8FEC-703A5B96CA2F}" destId="{06EDC3C2-5494-4821-809A-D015FA02469E}" srcOrd="0" destOrd="0" presId="urn:microsoft.com/office/officeart/2008/layout/VerticalAccentList"/>
    <dgm:cxn modelId="{E730C1D3-E8D3-41D9-B92E-DD7CFD4B42E4}" srcId="{704B2A33-5D11-40F7-A3DB-33125CEFC6B9}" destId="{DCBFABD3-B2F3-4704-A4A5-5534E3EA4C4B}" srcOrd="0" destOrd="0" parTransId="{563D70F7-85C3-43DC-A8CD-56D665551EB2}" sibTransId="{77749F9B-D71B-4271-8D20-A7E9DD26F72E}"/>
    <dgm:cxn modelId="{67400652-9841-4E31-9483-D01E9D6821D7}" srcId="{E37C798E-02F6-42D4-B66B-97AC7AD32D00}" destId="{378DF0F8-1F8E-47C1-B7F9-6C14039AA6CD}" srcOrd="0" destOrd="0" parTransId="{773FF833-4F1C-49DC-9D6C-1C344CAF1232}" sibTransId="{67C0AECF-F436-403D-9CB0-E36DACFB389E}"/>
    <dgm:cxn modelId="{C5064653-F101-4B68-B4CD-431C81838369}" type="presOf" srcId="{704B2A33-5D11-40F7-A3DB-33125CEFC6B9}" destId="{D05D5DF5-0393-4193-9D2D-67B736FD52D1}" srcOrd="0" destOrd="0" presId="urn:microsoft.com/office/officeart/2008/layout/VerticalAccentList"/>
    <dgm:cxn modelId="{1D6E1FC3-325F-49AF-9130-C2625A51DBCF}" type="presOf" srcId="{E37C798E-02F6-42D4-B66B-97AC7AD32D00}" destId="{B6563239-A786-429F-9A6B-C14C5772B5D5}" srcOrd="0" destOrd="0" presId="urn:microsoft.com/office/officeart/2008/layout/VerticalAccentList"/>
    <dgm:cxn modelId="{2AB90CF8-D19F-43F4-9FF6-FF71BA06974B}" srcId="{C181AB35-3D3A-4528-8DC1-97D0610251AD}" destId="{D769C707-B2FA-4BE3-8FEC-703A5B96CA2F}" srcOrd="0" destOrd="0" parTransId="{C00C1A6B-83FF-4BB4-AEF7-79AA309CE7D3}" sibTransId="{B60E0799-0EB8-421B-9348-90BF37D9685D}"/>
    <dgm:cxn modelId="{39BB6FD0-041C-473D-9332-A4D952B76945}" type="presParOf" srcId="{D05D5DF5-0393-4193-9D2D-67B736FD52D1}" destId="{1FC3290E-026C-4229-B288-D50DA1C263F0}" srcOrd="0" destOrd="0" presId="urn:microsoft.com/office/officeart/2008/layout/VerticalAccentList"/>
    <dgm:cxn modelId="{412F5993-B3B1-4E18-BB9B-5B09F68AF415}" type="presParOf" srcId="{1FC3290E-026C-4229-B288-D50DA1C263F0}" destId="{A92F68E2-3880-460A-B77F-853C136B7E8A}" srcOrd="0" destOrd="0" presId="urn:microsoft.com/office/officeart/2008/layout/VerticalAccentList"/>
    <dgm:cxn modelId="{147542A5-0DF8-473B-BE81-3FFDD815018C}" type="presParOf" srcId="{D05D5DF5-0393-4193-9D2D-67B736FD52D1}" destId="{08E4075E-049F-4C9B-8B70-23F4D1C570BB}" srcOrd="1" destOrd="0" presId="urn:microsoft.com/office/officeart/2008/layout/VerticalAccentList"/>
    <dgm:cxn modelId="{1F5FB58F-6F0F-4919-9E80-DC2FBE77DEBA}" type="presParOf" srcId="{08E4075E-049F-4C9B-8B70-23F4D1C570BB}" destId="{52BDBA01-91B6-47CB-802E-9CACC92E5211}" srcOrd="0" destOrd="0" presId="urn:microsoft.com/office/officeart/2008/layout/VerticalAccentList"/>
    <dgm:cxn modelId="{A7D81515-0E97-4B3E-BD9B-B943180054D2}" type="presParOf" srcId="{08E4075E-049F-4C9B-8B70-23F4D1C570BB}" destId="{56F3D7CE-157E-4AEB-AEB3-6D59C2D83C7E}" srcOrd="1" destOrd="0" presId="urn:microsoft.com/office/officeart/2008/layout/VerticalAccentList"/>
    <dgm:cxn modelId="{33E79ACB-1265-45DD-B595-3206F0CB5C4D}" type="presParOf" srcId="{08E4075E-049F-4C9B-8B70-23F4D1C570BB}" destId="{4386CA2B-1A8D-4125-B546-56AC92038249}" srcOrd="2" destOrd="0" presId="urn:microsoft.com/office/officeart/2008/layout/VerticalAccentList"/>
    <dgm:cxn modelId="{74C4316C-BF2E-48BC-B9CD-BF37F202FA90}" type="presParOf" srcId="{08E4075E-049F-4C9B-8B70-23F4D1C570BB}" destId="{9F02B92C-660A-428D-A543-A2B5742B1CDC}" srcOrd="3" destOrd="0" presId="urn:microsoft.com/office/officeart/2008/layout/VerticalAccentList"/>
    <dgm:cxn modelId="{F608EEB7-5B13-4B7D-BD42-E6AA639DF6ED}" type="presParOf" srcId="{08E4075E-049F-4C9B-8B70-23F4D1C570BB}" destId="{6B4B1167-F765-49E2-A527-7E72D7CF1C78}" srcOrd="4" destOrd="0" presId="urn:microsoft.com/office/officeart/2008/layout/VerticalAccentList"/>
    <dgm:cxn modelId="{320141F5-6D53-4BA0-A1B6-E4806820FE5D}" type="presParOf" srcId="{08E4075E-049F-4C9B-8B70-23F4D1C570BB}" destId="{E1DB40DA-1210-4D4B-97F6-FC3B20B30C74}" srcOrd="5" destOrd="0" presId="urn:microsoft.com/office/officeart/2008/layout/VerticalAccentList"/>
    <dgm:cxn modelId="{E6B71E08-9C1D-4796-B511-19392E508633}" type="presParOf" srcId="{08E4075E-049F-4C9B-8B70-23F4D1C570BB}" destId="{A6DE8982-84AC-471A-A554-5332671DB6E4}" srcOrd="6" destOrd="0" presId="urn:microsoft.com/office/officeart/2008/layout/VerticalAccentList"/>
    <dgm:cxn modelId="{4F53D586-C9E0-4ED6-9D2A-E94E4ECFA194}" type="presParOf" srcId="{08E4075E-049F-4C9B-8B70-23F4D1C570BB}" destId="{DC6E5CFE-8744-4FF7-9622-79CCA16A923E}" srcOrd="7" destOrd="0" presId="urn:microsoft.com/office/officeart/2008/layout/VerticalAccentList"/>
    <dgm:cxn modelId="{CE14E00B-1055-4684-A2F8-6268E1742140}" type="presParOf" srcId="{D05D5DF5-0393-4193-9D2D-67B736FD52D1}" destId="{D0CAE0E6-CE97-4444-B0EC-679F756B088A}" srcOrd="2" destOrd="0" presId="urn:microsoft.com/office/officeart/2008/layout/VerticalAccentList"/>
    <dgm:cxn modelId="{4289731C-62E7-44EE-8668-C9101F51B264}" type="presParOf" srcId="{D05D5DF5-0393-4193-9D2D-67B736FD52D1}" destId="{7A614DD2-2F9D-4518-93A2-A5D343545642}" srcOrd="3" destOrd="0" presId="urn:microsoft.com/office/officeart/2008/layout/VerticalAccentList"/>
    <dgm:cxn modelId="{A8BF10D3-9028-4B06-8956-B986C9484640}" type="presParOf" srcId="{7A614DD2-2F9D-4518-93A2-A5D343545642}" destId="{B6563239-A786-429F-9A6B-C14C5772B5D5}" srcOrd="0" destOrd="0" presId="urn:microsoft.com/office/officeart/2008/layout/VerticalAccentList"/>
    <dgm:cxn modelId="{DAA162EE-1A74-439F-BD31-930DEF45DFD2}" type="presParOf" srcId="{D05D5DF5-0393-4193-9D2D-67B736FD52D1}" destId="{5A3F489E-9452-4EBF-A3DD-DD5359374902}" srcOrd="4" destOrd="0" presId="urn:microsoft.com/office/officeart/2008/layout/VerticalAccentList"/>
    <dgm:cxn modelId="{A37E5A75-BDB4-48B8-B7FF-B6C204230AC9}" type="presParOf" srcId="{5A3F489E-9452-4EBF-A3DD-DD5359374902}" destId="{263573E5-175C-46D8-BED8-278019F86EE9}" srcOrd="0" destOrd="0" presId="urn:microsoft.com/office/officeart/2008/layout/VerticalAccentList"/>
    <dgm:cxn modelId="{3B7182B9-3BD1-40F4-81F5-3CBA616D70BB}" type="presParOf" srcId="{5A3F489E-9452-4EBF-A3DD-DD5359374902}" destId="{CB988F6E-0B9D-494C-B42A-F3BFECC225E9}" srcOrd="1" destOrd="0" presId="urn:microsoft.com/office/officeart/2008/layout/VerticalAccentList"/>
    <dgm:cxn modelId="{FFA87F50-D22B-418B-B298-C6F7E26FD688}" type="presParOf" srcId="{5A3F489E-9452-4EBF-A3DD-DD5359374902}" destId="{548AA413-DA92-49EA-BD48-FC63AF1EB05F}" srcOrd="2" destOrd="0" presId="urn:microsoft.com/office/officeart/2008/layout/VerticalAccentList"/>
    <dgm:cxn modelId="{C1551B0D-6CF3-424E-AA68-ABD296729F63}" type="presParOf" srcId="{5A3F489E-9452-4EBF-A3DD-DD5359374902}" destId="{F508670A-5196-4CE9-975D-43DE1D23F4C1}" srcOrd="3" destOrd="0" presId="urn:microsoft.com/office/officeart/2008/layout/VerticalAccentList"/>
    <dgm:cxn modelId="{BAED447A-EA54-4E3E-B5C1-9F4261CC6EA9}" type="presParOf" srcId="{5A3F489E-9452-4EBF-A3DD-DD5359374902}" destId="{30C95AAC-9735-4221-911F-824C4DB8B65D}" srcOrd="4" destOrd="0" presId="urn:microsoft.com/office/officeart/2008/layout/VerticalAccentList"/>
    <dgm:cxn modelId="{8DBA55B6-79BF-46B2-AA62-0FB07AC00B0C}" type="presParOf" srcId="{5A3F489E-9452-4EBF-A3DD-DD5359374902}" destId="{819F5174-57A6-4805-853C-642FF57BEE6B}" srcOrd="5" destOrd="0" presId="urn:microsoft.com/office/officeart/2008/layout/VerticalAccentList"/>
    <dgm:cxn modelId="{AB846D0E-F151-4CD9-A818-364C973C409E}" type="presParOf" srcId="{5A3F489E-9452-4EBF-A3DD-DD5359374902}" destId="{0DD4E300-4BDD-4B93-B988-3847E759C002}" srcOrd="6" destOrd="0" presId="urn:microsoft.com/office/officeart/2008/layout/VerticalAccentList"/>
    <dgm:cxn modelId="{F2459841-42CD-4FA0-865A-E0F98E3B1996}" type="presParOf" srcId="{5A3F489E-9452-4EBF-A3DD-DD5359374902}" destId="{CF50C471-896F-4C15-AE8F-DAA827165275}" srcOrd="7" destOrd="0" presId="urn:microsoft.com/office/officeart/2008/layout/VerticalAccentList"/>
    <dgm:cxn modelId="{4D354ED2-65FC-4CA0-9646-9F47C237D34C}" type="presParOf" srcId="{D05D5DF5-0393-4193-9D2D-67B736FD52D1}" destId="{68DA28B5-B22D-44C0-82C0-8D1F66C0719C}" srcOrd="5" destOrd="0" presId="urn:microsoft.com/office/officeart/2008/layout/VerticalAccentList"/>
    <dgm:cxn modelId="{4BA8C5D4-69FA-4E0E-B3F6-C6E8A0118EE3}" type="presParOf" srcId="{D05D5DF5-0393-4193-9D2D-67B736FD52D1}" destId="{C9D61732-F9DA-493A-BFF9-EB46E2DABA6B}" srcOrd="6" destOrd="0" presId="urn:microsoft.com/office/officeart/2008/layout/VerticalAccentList"/>
    <dgm:cxn modelId="{2F002404-3870-4EA6-9DC1-22A276A0EA97}" type="presParOf" srcId="{C9D61732-F9DA-493A-BFF9-EB46E2DABA6B}" destId="{0C44B34B-292D-4247-AF01-5BE7439885E1}" srcOrd="0" destOrd="0" presId="urn:microsoft.com/office/officeart/2008/layout/VerticalAccentList"/>
    <dgm:cxn modelId="{939C3F58-32EB-4EA8-A56A-3F92AB3FA8A8}" type="presParOf" srcId="{D05D5DF5-0393-4193-9D2D-67B736FD52D1}" destId="{E257DDC4-B964-4C9E-A2CE-38638EE4D7B9}" srcOrd="7" destOrd="0" presId="urn:microsoft.com/office/officeart/2008/layout/VerticalAccentList"/>
    <dgm:cxn modelId="{388815E6-908C-46EF-AD52-9B12BEE1E4A5}" type="presParOf" srcId="{E257DDC4-B964-4C9E-A2CE-38638EE4D7B9}" destId="{674A6056-73F0-4CA7-BD2F-741458E5B9CF}" srcOrd="0" destOrd="0" presId="urn:microsoft.com/office/officeart/2008/layout/VerticalAccentList"/>
    <dgm:cxn modelId="{6B617284-ADD7-4999-B7E3-87F9CD84CAED}" type="presParOf" srcId="{E257DDC4-B964-4C9E-A2CE-38638EE4D7B9}" destId="{59C00B55-0078-48E1-A881-C21605BF72AD}" srcOrd="1" destOrd="0" presId="urn:microsoft.com/office/officeart/2008/layout/VerticalAccentList"/>
    <dgm:cxn modelId="{724500D4-B837-4DD3-8CBC-8F6070C4B40B}" type="presParOf" srcId="{E257DDC4-B964-4C9E-A2CE-38638EE4D7B9}" destId="{A7B9A48E-1429-4FB9-A477-882F995E0DEB}" srcOrd="2" destOrd="0" presId="urn:microsoft.com/office/officeart/2008/layout/VerticalAccentList"/>
    <dgm:cxn modelId="{E266B9F7-3A75-430A-8026-96FE5DE9DC90}" type="presParOf" srcId="{E257DDC4-B964-4C9E-A2CE-38638EE4D7B9}" destId="{D8C2B5A6-2DBD-45BC-9B21-4770DAE47804}" srcOrd="3" destOrd="0" presId="urn:microsoft.com/office/officeart/2008/layout/VerticalAccentList"/>
    <dgm:cxn modelId="{D96F05D4-2959-47A9-839C-0F08609E5591}" type="presParOf" srcId="{E257DDC4-B964-4C9E-A2CE-38638EE4D7B9}" destId="{36FE3483-1627-4668-82E2-3AC2E3D7A441}" srcOrd="4" destOrd="0" presId="urn:microsoft.com/office/officeart/2008/layout/VerticalAccentList"/>
    <dgm:cxn modelId="{B5450D07-7A6B-48C1-A7B5-40FF7E79921B}" type="presParOf" srcId="{E257DDC4-B964-4C9E-A2CE-38638EE4D7B9}" destId="{76025A0F-906D-4384-9913-E9612D4AC5A0}" srcOrd="5" destOrd="0" presId="urn:microsoft.com/office/officeart/2008/layout/VerticalAccentList"/>
    <dgm:cxn modelId="{49AFB889-1245-4D4D-8D22-8741378CA294}" type="presParOf" srcId="{E257DDC4-B964-4C9E-A2CE-38638EE4D7B9}" destId="{1A5DCF9F-76CE-4DAF-BE27-09C4800C7EEE}" srcOrd="6" destOrd="0" presId="urn:microsoft.com/office/officeart/2008/layout/VerticalAccentList"/>
    <dgm:cxn modelId="{E8D52A1F-FCD0-4CFB-AF7E-61B373655EBC}" type="presParOf" srcId="{E257DDC4-B964-4C9E-A2CE-38638EE4D7B9}" destId="{06EDC3C2-5494-4821-809A-D015FA02469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3BE46-DCD4-4613-9FC6-85EEAC029B9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F7C10-2DE8-48A1-A967-19E34DE7F064}">
      <dgm:prSet phldrT="[Text]" custT="1"/>
      <dgm:spPr>
        <a:solidFill>
          <a:srgbClr val="F07699"/>
        </a:solidFill>
      </dgm:spPr>
      <dgm:t>
        <a:bodyPr/>
        <a:lstStyle/>
        <a:p>
          <a:r>
            <a:rPr lang="en-US" sz="2800" dirty="0" smtClean="0"/>
            <a:t>Fasting</a:t>
          </a:r>
          <a:r>
            <a:rPr lang="en-US" sz="2800" baseline="0" dirty="0" smtClean="0"/>
            <a:t> Lipid Profile</a:t>
          </a:r>
          <a:endParaRPr lang="en-US" sz="2800" dirty="0"/>
        </a:p>
      </dgm:t>
    </dgm:pt>
    <dgm:pt modelId="{0F0BC5C3-70A0-463E-9DF4-C6D6141030D8}" type="parTrans" cxnId="{371DE731-71B4-410D-BB0B-2DCCDCD6B2B1}">
      <dgm:prSet/>
      <dgm:spPr/>
      <dgm:t>
        <a:bodyPr/>
        <a:lstStyle/>
        <a:p>
          <a:endParaRPr lang="en-US"/>
        </a:p>
      </dgm:t>
    </dgm:pt>
    <dgm:pt modelId="{30E30319-E31A-42B4-8BC4-99D6B1747D02}" type="sibTrans" cxnId="{371DE731-71B4-410D-BB0B-2DCCDCD6B2B1}">
      <dgm:prSet/>
      <dgm:spPr/>
      <dgm:t>
        <a:bodyPr/>
        <a:lstStyle/>
        <a:p>
          <a:endParaRPr lang="en-US"/>
        </a:p>
      </dgm:t>
    </dgm:pt>
    <dgm:pt modelId="{608C67C3-5BEB-4EDA-A288-556BCF0942C2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 smtClean="0"/>
            <a:t>In children with CVD risk factors </a:t>
          </a:r>
          <a:endParaRPr lang="en-US" sz="2800" dirty="0"/>
        </a:p>
      </dgm:t>
    </dgm:pt>
    <dgm:pt modelId="{758B320E-8970-4C50-B23B-184280F8D46D}" type="parTrans" cxnId="{AD0C3EBB-74AE-43CB-919D-6A671F2EB2E7}">
      <dgm:prSet/>
      <dgm:spPr/>
      <dgm:t>
        <a:bodyPr/>
        <a:lstStyle/>
        <a:p>
          <a:endParaRPr lang="en-US"/>
        </a:p>
      </dgm:t>
    </dgm:pt>
    <dgm:pt modelId="{56A5576D-8540-4CE8-BE9B-4C332888E3DC}" type="sibTrans" cxnId="{AD0C3EBB-74AE-43CB-919D-6A671F2EB2E7}">
      <dgm:prSet/>
      <dgm:spPr/>
      <dgm:t>
        <a:bodyPr/>
        <a:lstStyle/>
        <a:p>
          <a:endParaRPr lang="en-US"/>
        </a:p>
      </dgm:t>
    </dgm:pt>
    <dgm:pt modelId="{08AF645D-483D-45E8-902E-826A49100F14}" type="pres">
      <dgm:prSet presAssocID="{BEB3BE46-DCD4-4613-9FC6-85EEAC029B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A2D288-6ADC-494A-9617-5F221A6B7BAE}" type="pres">
      <dgm:prSet presAssocID="{608C67C3-5BEB-4EDA-A288-556BCF0942C2}" presName="composite" presStyleCnt="0"/>
      <dgm:spPr/>
    </dgm:pt>
    <dgm:pt modelId="{9CAE45E7-EADD-4CC9-A1B1-229C1EA0FF09}" type="pres">
      <dgm:prSet presAssocID="{608C67C3-5BEB-4EDA-A288-556BCF0942C2}" presName="bentUpArrow1" presStyleLbl="alignImgPlace1" presStyleIdx="0" presStyleCnt="1" custLinFactNeighborX="3193" custLinFactNeighborY="-26125"/>
      <dgm:spPr/>
    </dgm:pt>
    <dgm:pt modelId="{D929821C-4EBE-417E-A295-BBC495886157}" type="pres">
      <dgm:prSet presAssocID="{608C67C3-5BEB-4EDA-A288-556BCF0942C2}" presName="ParentText" presStyleLbl="node1" presStyleIdx="0" presStyleCnt="2" custScaleY="60339" custLinFactNeighborX="-1000" custLinFactNeighborY="-6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8794-FEC4-4DF7-AE53-306402700433}" type="pres">
      <dgm:prSet presAssocID="{608C67C3-5BEB-4EDA-A288-556BCF0942C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C0E07B3-4177-47CE-B64E-F03D9A62E81D}" type="pres">
      <dgm:prSet presAssocID="{56A5576D-8540-4CE8-BE9B-4C332888E3DC}" presName="sibTrans" presStyleCnt="0"/>
      <dgm:spPr/>
    </dgm:pt>
    <dgm:pt modelId="{39EA339F-3E7E-465C-91EA-312FAD544093}" type="pres">
      <dgm:prSet presAssocID="{97BF7C10-2DE8-48A1-A967-19E34DE7F064}" presName="composite" presStyleCnt="0"/>
      <dgm:spPr/>
    </dgm:pt>
    <dgm:pt modelId="{0183E0A3-8EBF-45C4-913E-AEE4C73667F3}" type="pres">
      <dgm:prSet presAssocID="{97BF7C10-2DE8-48A1-A967-19E34DE7F064}" presName="ParentText" presStyleLbl="node1" presStyleIdx="1" presStyleCnt="2" custScaleY="652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FEA42-6EFB-42A9-ACD5-D80CB6006265}" type="presOf" srcId="{BEB3BE46-DCD4-4613-9FC6-85EEAC029B9A}" destId="{08AF645D-483D-45E8-902E-826A49100F14}" srcOrd="0" destOrd="0" presId="urn:microsoft.com/office/officeart/2005/8/layout/StepDownProcess"/>
    <dgm:cxn modelId="{205E453C-E3C1-4D61-87FF-0AA531F2EB57}" type="presOf" srcId="{97BF7C10-2DE8-48A1-A967-19E34DE7F064}" destId="{0183E0A3-8EBF-45C4-913E-AEE4C73667F3}" srcOrd="0" destOrd="0" presId="urn:microsoft.com/office/officeart/2005/8/layout/StepDownProcess"/>
    <dgm:cxn modelId="{AD0C3EBB-74AE-43CB-919D-6A671F2EB2E7}" srcId="{BEB3BE46-DCD4-4613-9FC6-85EEAC029B9A}" destId="{608C67C3-5BEB-4EDA-A288-556BCF0942C2}" srcOrd="0" destOrd="0" parTransId="{758B320E-8970-4C50-B23B-184280F8D46D}" sibTransId="{56A5576D-8540-4CE8-BE9B-4C332888E3DC}"/>
    <dgm:cxn modelId="{371DE731-71B4-410D-BB0B-2DCCDCD6B2B1}" srcId="{BEB3BE46-DCD4-4613-9FC6-85EEAC029B9A}" destId="{97BF7C10-2DE8-48A1-A967-19E34DE7F064}" srcOrd="1" destOrd="0" parTransId="{0F0BC5C3-70A0-463E-9DF4-C6D6141030D8}" sibTransId="{30E30319-E31A-42B4-8BC4-99D6B1747D02}"/>
    <dgm:cxn modelId="{CD582AC8-759C-4F5B-B630-4901CAFEA0C4}" type="presOf" srcId="{608C67C3-5BEB-4EDA-A288-556BCF0942C2}" destId="{D929821C-4EBE-417E-A295-BBC495886157}" srcOrd="0" destOrd="0" presId="urn:microsoft.com/office/officeart/2005/8/layout/StepDownProcess"/>
    <dgm:cxn modelId="{D3922B2D-AB63-449E-BEA1-A51EC864D673}" type="presParOf" srcId="{08AF645D-483D-45E8-902E-826A49100F14}" destId="{9DA2D288-6ADC-494A-9617-5F221A6B7BAE}" srcOrd="0" destOrd="0" presId="urn:microsoft.com/office/officeart/2005/8/layout/StepDownProcess"/>
    <dgm:cxn modelId="{BFC62845-7545-4DE4-BBE7-FF630EB5C16A}" type="presParOf" srcId="{9DA2D288-6ADC-494A-9617-5F221A6B7BAE}" destId="{9CAE45E7-EADD-4CC9-A1B1-229C1EA0FF09}" srcOrd="0" destOrd="0" presId="urn:microsoft.com/office/officeart/2005/8/layout/StepDownProcess"/>
    <dgm:cxn modelId="{C4863CFE-FB1E-4A7D-8BAC-97C3701098F6}" type="presParOf" srcId="{9DA2D288-6ADC-494A-9617-5F221A6B7BAE}" destId="{D929821C-4EBE-417E-A295-BBC495886157}" srcOrd="1" destOrd="0" presId="urn:microsoft.com/office/officeart/2005/8/layout/StepDownProcess"/>
    <dgm:cxn modelId="{77FE8033-EF28-4515-9665-67EA24B2B86C}" type="presParOf" srcId="{9DA2D288-6ADC-494A-9617-5F221A6B7BAE}" destId="{C63A8794-FEC4-4DF7-AE53-306402700433}" srcOrd="2" destOrd="0" presId="urn:microsoft.com/office/officeart/2005/8/layout/StepDownProcess"/>
    <dgm:cxn modelId="{0706C25F-F83A-498E-92F8-706E85D72E3F}" type="presParOf" srcId="{08AF645D-483D-45E8-902E-826A49100F14}" destId="{4C0E07B3-4177-47CE-B64E-F03D9A62E81D}" srcOrd="1" destOrd="0" presId="urn:microsoft.com/office/officeart/2005/8/layout/StepDownProcess"/>
    <dgm:cxn modelId="{29FF741B-85BF-465C-9295-F6CE3EE0A7B0}" type="presParOf" srcId="{08AF645D-483D-45E8-902E-826A49100F14}" destId="{39EA339F-3E7E-465C-91EA-312FAD544093}" srcOrd="2" destOrd="0" presId="urn:microsoft.com/office/officeart/2005/8/layout/StepDownProcess"/>
    <dgm:cxn modelId="{A2011080-5B94-43AF-AD0F-2DC4E1ED3E91}" type="presParOf" srcId="{39EA339F-3E7E-465C-91EA-312FAD544093}" destId="{0183E0A3-8EBF-45C4-913E-AEE4C73667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5E2B6-5D69-4F87-9D00-3980D36A243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82BAD8D-D676-4AF3-92C2-766A8F7E70AB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800" dirty="0" smtClean="0"/>
            <a:t>Non –HDL - C</a:t>
          </a:r>
          <a:endParaRPr lang="en-US" sz="2800" dirty="0"/>
        </a:p>
      </dgm:t>
    </dgm:pt>
    <dgm:pt modelId="{25C2C1F0-9849-4034-8243-3E2716A8E370}" type="parTrans" cxnId="{467A687A-98FB-4D92-91CE-83D83FD7E6FE}">
      <dgm:prSet/>
      <dgm:spPr/>
      <dgm:t>
        <a:bodyPr/>
        <a:lstStyle/>
        <a:p>
          <a:endParaRPr lang="en-US"/>
        </a:p>
      </dgm:t>
    </dgm:pt>
    <dgm:pt modelId="{ABFBF651-CEB4-4A60-978F-0E3687A06C5E}" type="sibTrans" cxnId="{467A687A-98FB-4D92-91CE-83D83FD7E6FE}">
      <dgm:prSet/>
      <dgm:spPr/>
      <dgm:t>
        <a:bodyPr/>
        <a:lstStyle/>
        <a:p>
          <a:endParaRPr lang="en-US"/>
        </a:p>
      </dgm:t>
    </dgm:pt>
    <dgm:pt modelId="{D95E05E0-3733-4FE5-B7CF-AAAFF37036C3}">
      <dgm:prSet custT="1"/>
      <dgm:spPr/>
      <dgm:t>
        <a:bodyPr/>
        <a:lstStyle/>
        <a:p>
          <a:pPr algn="ctr"/>
          <a:r>
            <a:rPr lang="en-US" sz="2800" dirty="0" smtClean="0"/>
            <a:t>In children without risk factors </a:t>
          </a:r>
          <a:endParaRPr lang="en-US" sz="2800" dirty="0"/>
        </a:p>
      </dgm:t>
    </dgm:pt>
    <dgm:pt modelId="{DA1F43B8-CF77-4F53-9717-3A5DDD60928E}" type="parTrans" cxnId="{C5F8CE14-6B33-4CFB-9F64-440A37A23EEE}">
      <dgm:prSet/>
      <dgm:spPr/>
      <dgm:t>
        <a:bodyPr/>
        <a:lstStyle/>
        <a:p>
          <a:endParaRPr lang="en-US"/>
        </a:p>
      </dgm:t>
    </dgm:pt>
    <dgm:pt modelId="{AC7CD684-6EA7-45FC-B119-4C365CE6E65F}" type="sibTrans" cxnId="{C5F8CE14-6B33-4CFB-9F64-440A37A23EEE}">
      <dgm:prSet/>
      <dgm:spPr/>
      <dgm:t>
        <a:bodyPr/>
        <a:lstStyle/>
        <a:p>
          <a:endParaRPr lang="en-US"/>
        </a:p>
      </dgm:t>
    </dgm:pt>
    <dgm:pt modelId="{F36987D3-787B-49A8-9206-031BAE0ED3B6}" type="pres">
      <dgm:prSet presAssocID="{3B45E2B6-5D69-4F87-9D00-3980D36A2439}" presName="diagram" presStyleCnt="0">
        <dgm:presLayoutVars>
          <dgm:dir/>
          <dgm:animLvl val="lvl"/>
          <dgm:resizeHandles val="exact"/>
        </dgm:presLayoutVars>
      </dgm:prSet>
      <dgm:spPr/>
    </dgm:pt>
    <dgm:pt modelId="{A08ED3A9-8FC6-4FCD-93FB-E56AB7C1A9F8}" type="pres">
      <dgm:prSet presAssocID="{082BAD8D-D676-4AF3-92C2-766A8F7E70AB}" presName="compNode" presStyleCnt="0"/>
      <dgm:spPr/>
    </dgm:pt>
    <dgm:pt modelId="{F945CDDA-CBA8-4DE2-A876-0BF2C4F83EF0}" type="pres">
      <dgm:prSet presAssocID="{082BAD8D-D676-4AF3-92C2-766A8F7E70AB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F0A8-12FE-45B0-B924-8F932CC77BCC}" type="pres">
      <dgm:prSet presAssocID="{082BAD8D-D676-4AF3-92C2-766A8F7E70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797F-4D02-4690-8E61-F03DC3E88E5F}" type="pres">
      <dgm:prSet presAssocID="{082BAD8D-D676-4AF3-92C2-766A8F7E70AB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7A5BEE96-167D-4378-91BD-B45BF500C64A}" type="pres">
      <dgm:prSet presAssocID="{082BAD8D-D676-4AF3-92C2-766A8F7E70AB}" presName="adorn" presStyleLbl="fgAccFollowNode1" presStyleIdx="0" presStyleCnt="1" custLinFactX="80003" custLinFactY="-26544" custLinFactNeighborX="100000" custLinFactNeighborY="-100000"/>
      <dgm:spPr/>
    </dgm:pt>
  </dgm:ptLst>
  <dgm:cxnLst>
    <dgm:cxn modelId="{31601DA2-D761-4579-9D93-92D5C254697A}" type="presOf" srcId="{082BAD8D-D676-4AF3-92C2-766A8F7E70AB}" destId="{AC9F797F-4D02-4690-8E61-F03DC3E88E5F}" srcOrd="1" destOrd="0" presId="urn:microsoft.com/office/officeart/2005/8/layout/bList2"/>
    <dgm:cxn modelId="{48DEEA64-AABA-4045-A9CE-49F7101155D2}" type="presOf" srcId="{082BAD8D-D676-4AF3-92C2-766A8F7E70AB}" destId="{EF38F0A8-12FE-45B0-B924-8F932CC77BCC}" srcOrd="0" destOrd="0" presId="urn:microsoft.com/office/officeart/2005/8/layout/bList2"/>
    <dgm:cxn modelId="{84D1B33F-00A6-4F2A-BC49-E455B9774AC6}" type="presOf" srcId="{D95E05E0-3733-4FE5-B7CF-AAAFF37036C3}" destId="{F945CDDA-CBA8-4DE2-A876-0BF2C4F83EF0}" srcOrd="0" destOrd="0" presId="urn:microsoft.com/office/officeart/2005/8/layout/bList2"/>
    <dgm:cxn modelId="{467A687A-98FB-4D92-91CE-83D83FD7E6FE}" srcId="{3B45E2B6-5D69-4F87-9D00-3980D36A2439}" destId="{082BAD8D-D676-4AF3-92C2-766A8F7E70AB}" srcOrd="0" destOrd="0" parTransId="{25C2C1F0-9849-4034-8243-3E2716A8E370}" sibTransId="{ABFBF651-CEB4-4A60-978F-0E3687A06C5E}"/>
    <dgm:cxn modelId="{72BD8C9C-3854-48E2-80BE-DE1E4FA4017B}" type="presOf" srcId="{3B45E2B6-5D69-4F87-9D00-3980D36A2439}" destId="{F36987D3-787B-49A8-9206-031BAE0ED3B6}" srcOrd="0" destOrd="0" presId="urn:microsoft.com/office/officeart/2005/8/layout/bList2"/>
    <dgm:cxn modelId="{C5F8CE14-6B33-4CFB-9F64-440A37A23EEE}" srcId="{082BAD8D-D676-4AF3-92C2-766A8F7E70AB}" destId="{D95E05E0-3733-4FE5-B7CF-AAAFF37036C3}" srcOrd="0" destOrd="0" parTransId="{DA1F43B8-CF77-4F53-9717-3A5DDD60928E}" sibTransId="{AC7CD684-6EA7-45FC-B119-4C365CE6E65F}"/>
    <dgm:cxn modelId="{B65F0F55-595F-422B-B1B8-496641A6B617}" type="presParOf" srcId="{F36987D3-787B-49A8-9206-031BAE0ED3B6}" destId="{A08ED3A9-8FC6-4FCD-93FB-E56AB7C1A9F8}" srcOrd="0" destOrd="0" presId="urn:microsoft.com/office/officeart/2005/8/layout/bList2"/>
    <dgm:cxn modelId="{2036E696-B9BA-4E4B-8EE4-97B269F21605}" type="presParOf" srcId="{A08ED3A9-8FC6-4FCD-93FB-E56AB7C1A9F8}" destId="{F945CDDA-CBA8-4DE2-A876-0BF2C4F83EF0}" srcOrd="0" destOrd="0" presId="urn:microsoft.com/office/officeart/2005/8/layout/bList2"/>
    <dgm:cxn modelId="{30CB263C-4DB6-4F02-AAD8-4C9991237ABB}" type="presParOf" srcId="{A08ED3A9-8FC6-4FCD-93FB-E56AB7C1A9F8}" destId="{EF38F0A8-12FE-45B0-B924-8F932CC77BCC}" srcOrd="1" destOrd="0" presId="urn:microsoft.com/office/officeart/2005/8/layout/bList2"/>
    <dgm:cxn modelId="{8E2BB7F5-F20F-46A1-B514-3D5CF6AB1863}" type="presParOf" srcId="{A08ED3A9-8FC6-4FCD-93FB-E56AB7C1A9F8}" destId="{AC9F797F-4D02-4690-8E61-F03DC3E88E5F}" srcOrd="2" destOrd="0" presId="urn:microsoft.com/office/officeart/2005/8/layout/bList2"/>
    <dgm:cxn modelId="{A7BC819F-B82A-43AC-B3FC-492D2D49D071}" type="presParOf" srcId="{A08ED3A9-8FC6-4FCD-93FB-E56AB7C1A9F8}" destId="{7A5BEE96-167D-4378-91BD-B45BF500C64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0226C-BE81-4C20-8370-CBC9AE6F0176}" type="doc">
      <dgm:prSet loTypeId="urn:microsoft.com/office/officeart/2005/8/layout/equation1" loCatId="process" qsTypeId="urn:microsoft.com/office/officeart/2005/8/quickstyle/3d3" qsCatId="3D" csTypeId="urn:microsoft.com/office/officeart/2005/8/colors/colorful1" csCatId="colorful" phldr="1"/>
      <dgm:spPr/>
    </dgm:pt>
    <dgm:pt modelId="{A48C1A2D-C381-4DBE-BDE0-13109DA1B606}">
      <dgm:prSet phldrT="[Text]" custT="1"/>
      <dgm:spPr/>
      <dgm:t>
        <a:bodyPr/>
        <a:lstStyle/>
        <a:p>
          <a:r>
            <a:rPr lang="en-US" sz="4400" dirty="0" smtClean="0"/>
            <a:t>TC</a:t>
          </a:r>
          <a:endParaRPr lang="en-US" sz="4400" dirty="0"/>
        </a:p>
      </dgm:t>
    </dgm:pt>
    <dgm:pt modelId="{B432D92E-42DF-465D-B5BE-EE43EC2B6905}" type="parTrans" cxnId="{5DBD151F-71FC-4CEF-AB40-56E85AD8C362}">
      <dgm:prSet/>
      <dgm:spPr/>
      <dgm:t>
        <a:bodyPr/>
        <a:lstStyle/>
        <a:p>
          <a:endParaRPr lang="en-US"/>
        </a:p>
      </dgm:t>
    </dgm:pt>
    <dgm:pt modelId="{436A4EF7-7F13-431E-9868-B85DC0C93B30}" type="sibTrans" cxnId="{5DBD151F-71FC-4CEF-AB40-56E85AD8C362}">
      <dgm:prSet/>
      <dgm:spPr/>
      <dgm:t>
        <a:bodyPr/>
        <a:lstStyle/>
        <a:p>
          <a:endParaRPr lang="en-US"/>
        </a:p>
      </dgm:t>
    </dgm:pt>
    <dgm:pt modelId="{932A20B4-F1E2-4F35-894F-6007770F142C}">
      <dgm:prSet phldrT="[Text]" custT="1"/>
      <dgm:spPr/>
      <dgm:t>
        <a:bodyPr/>
        <a:lstStyle/>
        <a:p>
          <a:r>
            <a:rPr lang="en-US" sz="4000" dirty="0" smtClean="0"/>
            <a:t>HDL-C</a:t>
          </a:r>
          <a:endParaRPr lang="en-US" sz="4000" dirty="0"/>
        </a:p>
      </dgm:t>
    </dgm:pt>
    <dgm:pt modelId="{C03D310B-3827-4002-96C9-34EE0AE6141E}" type="parTrans" cxnId="{5D3FF2C3-35BA-4563-A0DA-9D4B99F75D39}">
      <dgm:prSet/>
      <dgm:spPr/>
      <dgm:t>
        <a:bodyPr/>
        <a:lstStyle/>
        <a:p>
          <a:endParaRPr lang="en-US"/>
        </a:p>
      </dgm:t>
    </dgm:pt>
    <dgm:pt modelId="{C4F5FF2D-C12C-4BF5-9A9D-77E5168C14FD}" type="sibTrans" cxnId="{5D3FF2C3-35BA-4563-A0DA-9D4B99F75D39}">
      <dgm:prSet/>
      <dgm:spPr/>
      <dgm:t>
        <a:bodyPr/>
        <a:lstStyle/>
        <a:p>
          <a:endParaRPr lang="en-US"/>
        </a:p>
      </dgm:t>
    </dgm:pt>
    <dgm:pt modelId="{B8193642-AB12-42F1-9F48-DA50DC096315}">
      <dgm:prSet phldrT="[Text]" custT="1"/>
      <dgm:spPr/>
      <dgm:t>
        <a:bodyPr/>
        <a:lstStyle/>
        <a:p>
          <a:r>
            <a:rPr lang="en-US" sz="3200" dirty="0" smtClean="0"/>
            <a:t>NON- HDL - C</a:t>
          </a:r>
          <a:endParaRPr lang="en-US" sz="3200" dirty="0"/>
        </a:p>
      </dgm:t>
    </dgm:pt>
    <dgm:pt modelId="{C6F2B169-A9B7-4D0E-99FB-48C6E0BA5884}" type="parTrans" cxnId="{C41A540A-B990-48C1-AF6D-4D96FE4C97A2}">
      <dgm:prSet/>
      <dgm:spPr/>
      <dgm:t>
        <a:bodyPr/>
        <a:lstStyle/>
        <a:p>
          <a:endParaRPr lang="en-US"/>
        </a:p>
      </dgm:t>
    </dgm:pt>
    <dgm:pt modelId="{7ECAD186-8E08-483B-808D-6A387B31D35B}" type="sibTrans" cxnId="{C41A540A-B990-48C1-AF6D-4D96FE4C97A2}">
      <dgm:prSet/>
      <dgm:spPr/>
      <dgm:t>
        <a:bodyPr/>
        <a:lstStyle/>
        <a:p>
          <a:endParaRPr lang="en-US"/>
        </a:p>
      </dgm:t>
    </dgm:pt>
    <dgm:pt modelId="{2736DDBB-440C-4A6E-B0AC-ECA12B94276B}" type="pres">
      <dgm:prSet presAssocID="{2660226C-BE81-4C20-8370-CBC9AE6F0176}" presName="linearFlow" presStyleCnt="0">
        <dgm:presLayoutVars>
          <dgm:dir/>
          <dgm:resizeHandles val="exact"/>
        </dgm:presLayoutVars>
      </dgm:prSet>
      <dgm:spPr/>
    </dgm:pt>
    <dgm:pt modelId="{8AF5C098-73DC-4615-A748-03959946C7D4}" type="pres">
      <dgm:prSet presAssocID="{A48C1A2D-C381-4DBE-BDE0-13109DA1B6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5E961-B5BD-4B8B-A03F-08CFF6652324}" type="pres">
      <dgm:prSet presAssocID="{436A4EF7-7F13-431E-9868-B85DC0C93B30}" presName="spacerL" presStyleCnt="0"/>
      <dgm:spPr/>
    </dgm:pt>
    <dgm:pt modelId="{E1339F6C-D62D-447F-8012-ADD823D009BE}" type="pres">
      <dgm:prSet presAssocID="{436A4EF7-7F13-431E-9868-B85DC0C93B30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6CD227FB-F81F-456D-A5D8-F2CE65D2E922}" type="pres">
      <dgm:prSet presAssocID="{436A4EF7-7F13-431E-9868-B85DC0C93B30}" presName="spacerR" presStyleCnt="0"/>
      <dgm:spPr/>
    </dgm:pt>
    <dgm:pt modelId="{1E06DA2E-56A1-4519-A2C0-45E71AC3A97D}" type="pres">
      <dgm:prSet presAssocID="{932A20B4-F1E2-4F35-894F-6007770F14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5ACC7-15AE-4A09-8246-EF01D283B48E}" type="pres">
      <dgm:prSet presAssocID="{C4F5FF2D-C12C-4BF5-9A9D-77E5168C14FD}" presName="spacerL" presStyleCnt="0"/>
      <dgm:spPr/>
    </dgm:pt>
    <dgm:pt modelId="{87585E4D-25F2-49C6-BFF2-6952CFB7AC49}" type="pres">
      <dgm:prSet presAssocID="{C4F5FF2D-C12C-4BF5-9A9D-77E5168C14F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03C3C0-85DF-49FB-98DB-9F011358DCF4}" type="pres">
      <dgm:prSet presAssocID="{C4F5FF2D-C12C-4BF5-9A9D-77E5168C14FD}" presName="spacerR" presStyleCnt="0"/>
      <dgm:spPr/>
    </dgm:pt>
    <dgm:pt modelId="{F2C6891C-78AA-4794-90A1-ACE07FC996EB}" type="pres">
      <dgm:prSet presAssocID="{B8193642-AB12-42F1-9F48-DA50DC0963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5059C-3ACC-4DFA-9234-C53A05D31F92}" type="presOf" srcId="{B8193642-AB12-42F1-9F48-DA50DC096315}" destId="{F2C6891C-78AA-4794-90A1-ACE07FC996EB}" srcOrd="0" destOrd="0" presId="urn:microsoft.com/office/officeart/2005/8/layout/equation1"/>
    <dgm:cxn modelId="{5DBD151F-71FC-4CEF-AB40-56E85AD8C362}" srcId="{2660226C-BE81-4C20-8370-CBC9AE6F0176}" destId="{A48C1A2D-C381-4DBE-BDE0-13109DA1B606}" srcOrd="0" destOrd="0" parTransId="{B432D92E-42DF-465D-B5BE-EE43EC2B6905}" sibTransId="{436A4EF7-7F13-431E-9868-B85DC0C93B30}"/>
    <dgm:cxn modelId="{D2D61763-63F1-4AA8-9B14-144A3ABEAAAE}" type="presOf" srcId="{436A4EF7-7F13-431E-9868-B85DC0C93B30}" destId="{E1339F6C-D62D-447F-8012-ADD823D009BE}" srcOrd="0" destOrd="0" presId="urn:microsoft.com/office/officeart/2005/8/layout/equation1"/>
    <dgm:cxn modelId="{C41A540A-B990-48C1-AF6D-4D96FE4C97A2}" srcId="{2660226C-BE81-4C20-8370-CBC9AE6F0176}" destId="{B8193642-AB12-42F1-9F48-DA50DC096315}" srcOrd="2" destOrd="0" parTransId="{C6F2B169-A9B7-4D0E-99FB-48C6E0BA5884}" sibTransId="{7ECAD186-8E08-483B-808D-6A387B31D35B}"/>
    <dgm:cxn modelId="{375B950A-AE79-4F02-B579-FCC2F86EF313}" type="presOf" srcId="{A48C1A2D-C381-4DBE-BDE0-13109DA1B606}" destId="{8AF5C098-73DC-4615-A748-03959946C7D4}" srcOrd="0" destOrd="0" presId="urn:microsoft.com/office/officeart/2005/8/layout/equation1"/>
    <dgm:cxn modelId="{BAC51781-7D85-423B-B080-73A59428A17F}" type="presOf" srcId="{C4F5FF2D-C12C-4BF5-9A9D-77E5168C14FD}" destId="{87585E4D-25F2-49C6-BFF2-6952CFB7AC49}" srcOrd="0" destOrd="0" presId="urn:microsoft.com/office/officeart/2005/8/layout/equation1"/>
    <dgm:cxn modelId="{D5ED925C-9BCB-42B2-8288-7B00ED4E1C62}" type="presOf" srcId="{2660226C-BE81-4C20-8370-CBC9AE6F0176}" destId="{2736DDBB-440C-4A6E-B0AC-ECA12B94276B}" srcOrd="0" destOrd="0" presId="urn:microsoft.com/office/officeart/2005/8/layout/equation1"/>
    <dgm:cxn modelId="{5D3FF2C3-35BA-4563-A0DA-9D4B99F75D39}" srcId="{2660226C-BE81-4C20-8370-CBC9AE6F0176}" destId="{932A20B4-F1E2-4F35-894F-6007770F142C}" srcOrd="1" destOrd="0" parTransId="{C03D310B-3827-4002-96C9-34EE0AE6141E}" sibTransId="{C4F5FF2D-C12C-4BF5-9A9D-77E5168C14FD}"/>
    <dgm:cxn modelId="{FB3D3815-0DAA-4DFE-B185-6A7DCBD08A20}" type="presOf" srcId="{932A20B4-F1E2-4F35-894F-6007770F142C}" destId="{1E06DA2E-56A1-4519-A2C0-45E71AC3A97D}" srcOrd="0" destOrd="0" presId="urn:microsoft.com/office/officeart/2005/8/layout/equation1"/>
    <dgm:cxn modelId="{AC200CDE-F983-455A-9F05-C2BFC9ECE002}" type="presParOf" srcId="{2736DDBB-440C-4A6E-B0AC-ECA12B94276B}" destId="{8AF5C098-73DC-4615-A748-03959946C7D4}" srcOrd="0" destOrd="0" presId="urn:microsoft.com/office/officeart/2005/8/layout/equation1"/>
    <dgm:cxn modelId="{F74331D7-8E6A-4416-A068-5FE037D9E53C}" type="presParOf" srcId="{2736DDBB-440C-4A6E-B0AC-ECA12B94276B}" destId="{27F5E961-B5BD-4B8B-A03F-08CFF6652324}" srcOrd="1" destOrd="0" presId="urn:microsoft.com/office/officeart/2005/8/layout/equation1"/>
    <dgm:cxn modelId="{DF2B1DEA-E1F9-4524-A4D3-2D2992BC359A}" type="presParOf" srcId="{2736DDBB-440C-4A6E-B0AC-ECA12B94276B}" destId="{E1339F6C-D62D-447F-8012-ADD823D009BE}" srcOrd="2" destOrd="0" presId="urn:microsoft.com/office/officeart/2005/8/layout/equation1"/>
    <dgm:cxn modelId="{FF0D0941-3FE9-4892-B6C3-EA5E7334D93B}" type="presParOf" srcId="{2736DDBB-440C-4A6E-B0AC-ECA12B94276B}" destId="{6CD227FB-F81F-456D-A5D8-F2CE65D2E922}" srcOrd="3" destOrd="0" presId="urn:microsoft.com/office/officeart/2005/8/layout/equation1"/>
    <dgm:cxn modelId="{093D98D9-9F97-4AD6-8D96-43290D5393D9}" type="presParOf" srcId="{2736DDBB-440C-4A6E-B0AC-ECA12B94276B}" destId="{1E06DA2E-56A1-4519-A2C0-45E71AC3A97D}" srcOrd="4" destOrd="0" presId="urn:microsoft.com/office/officeart/2005/8/layout/equation1"/>
    <dgm:cxn modelId="{1545E17A-8D8C-4705-82A3-43FB36A74B68}" type="presParOf" srcId="{2736DDBB-440C-4A6E-B0AC-ECA12B94276B}" destId="{5565ACC7-15AE-4A09-8246-EF01D283B48E}" srcOrd="5" destOrd="0" presId="urn:microsoft.com/office/officeart/2005/8/layout/equation1"/>
    <dgm:cxn modelId="{AD3DC6A0-71A0-4B98-B968-080334304FB0}" type="presParOf" srcId="{2736DDBB-440C-4A6E-B0AC-ECA12B94276B}" destId="{87585E4D-25F2-49C6-BFF2-6952CFB7AC49}" srcOrd="6" destOrd="0" presId="urn:microsoft.com/office/officeart/2005/8/layout/equation1"/>
    <dgm:cxn modelId="{290282F0-5D12-406A-A1AB-254922ABF1FA}" type="presParOf" srcId="{2736DDBB-440C-4A6E-B0AC-ECA12B94276B}" destId="{EA03C3C0-85DF-49FB-98DB-9F011358DCF4}" srcOrd="7" destOrd="0" presId="urn:microsoft.com/office/officeart/2005/8/layout/equation1"/>
    <dgm:cxn modelId="{F98812F8-20A3-4DA1-B948-23765767BFEE}" type="presParOf" srcId="{2736DDBB-440C-4A6E-B0AC-ECA12B94276B}" destId="{F2C6891C-78AA-4794-90A1-ACE07FC996E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68E2-3880-460A-B77F-853C136B7E8A}">
      <dsp:nvSpPr>
        <dsp:cNvPr id="0" name=""/>
        <dsp:cNvSpPr/>
      </dsp:nvSpPr>
      <dsp:spPr>
        <a:xfrm>
          <a:off x="2488909" y="276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488909" y="276"/>
        <a:ext cx="5138677" cy="467152"/>
      </dsp:txXfrm>
    </dsp:sp>
    <dsp:sp modelId="{52BDBA01-91B6-47CB-802E-9CACC92E5211}">
      <dsp:nvSpPr>
        <dsp:cNvPr id="0" name=""/>
        <dsp:cNvSpPr/>
      </dsp:nvSpPr>
      <dsp:spPr>
        <a:xfrm>
          <a:off x="248890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D7CE-157E-4AEB-AEB3-6D59C2D83C7E}">
      <dsp:nvSpPr>
        <dsp:cNvPr id="0" name=""/>
        <dsp:cNvSpPr/>
      </dsp:nvSpPr>
      <dsp:spPr>
        <a:xfrm>
          <a:off x="3211178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6CA2B-1A8D-4125-B546-56AC92038249}">
      <dsp:nvSpPr>
        <dsp:cNvPr id="0" name=""/>
        <dsp:cNvSpPr/>
      </dsp:nvSpPr>
      <dsp:spPr>
        <a:xfrm>
          <a:off x="393401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B92C-660A-428D-A543-A2B5742B1CDC}">
      <dsp:nvSpPr>
        <dsp:cNvPr id="0" name=""/>
        <dsp:cNvSpPr/>
      </dsp:nvSpPr>
      <dsp:spPr>
        <a:xfrm>
          <a:off x="465628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1167-F765-49E2-A527-7E72D7CF1C78}">
      <dsp:nvSpPr>
        <dsp:cNvPr id="0" name=""/>
        <dsp:cNvSpPr/>
      </dsp:nvSpPr>
      <dsp:spPr>
        <a:xfrm>
          <a:off x="537912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B40DA-1210-4D4B-97F6-FC3B20B30C74}">
      <dsp:nvSpPr>
        <dsp:cNvPr id="0" name=""/>
        <dsp:cNvSpPr/>
      </dsp:nvSpPr>
      <dsp:spPr>
        <a:xfrm>
          <a:off x="610139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8982-84AC-471A-A554-5332671DB6E4}">
      <dsp:nvSpPr>
        <dsp:cNvPr id="0" name=""/>
        <dsp:cNvSpPr/>
      </dsp:nvSpPr>
      <dsp:spPr>
        <a:xfrm>
          <a:off x="6824240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5CFE-8744-4FF7-9622-79CCA16A923E}">
      <dsp:nvSpPr>
        <dsp:cNvPr id="0" name=""/>
        <dsp:cNvSpPr/>
      </dsp:nvSpPr>
      <dsp:spPr>
        <a:xfrm>
          <a:off x="2488909" y="562590"/>
          <a:ext cx="5205480" cy="76128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Normal weight  :  % 14</a:t>
          </a:r>
          <a:endParaRPr lang="en-US" sz="2800" kern="1200" dirty="0"/>
        </a:p>
      </dsp:txBody>
      <dsp:txXfrm>
        <a:off x="2488909" y="562590"/>
        <a:ext cx="5205480" cy="761285"/>
      </dsp:txXfrm>
    </dsp:sp>
    <dsp:sp modelId="{B6563239-A786-429F-9A6B-C14C5772B5D5}">
      <dsp:nvSpPr>
        <dsp:cNvPr id="0" name=""/>
        <dsp:cNvSpPr/>
      </dsp:nvSpPr>
      <dsp:spPr>
        <a:xfrm>
          <a:off x="2488909" y="1466289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8909" y="1466289"/>
        <a:ext cx="5138677" cy="467152"/>
      </dsp:txXfrm>
    </dsp:sp>
    <dsp:sp modelId="{263573E5-175C-46D8-BED8-278019F86EE9}">
      <dsp:nvSpPr>
        <dsp:cNvPr id="0" name=""/>
        <dsp:cNvSpPr/>
      </dsp:nvSpPr>
      <dsp:spPr>
        <a:xfrm>
          <a:off x="248890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88F6E-0B9D-494C-B42A-F3BFECC225E9}">
      <dsp:nvSpPr>
        <dsp:cNvPr id="0" name=""/>
        <dsp:cNvSpPr/>
      </dsp:nvSpPr>
      <dsp:spPr>
        <a:xfrm>
          <a:off x="3211178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AA413-DA92-49EA-BD48-FC63AF1EB05F}">
      <dsp:nvSpPr>
        <dsp:cNvPr id="0" name=""/>
        <dsp:cNvSpPr/>
      </dsp:nvSpPr>
      <dsp:spPr>
        <a:xfrm>
          <a:off x="393401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8670A-5196-4CE9-975D-43DE1D23F4C1}">
      <dsp:nvSpPr>
        <dsp:cNvPr id="0" name=""/>
        <dsp:cNvSpPr/>
      </dsp:nvSpPr>
      <dsp:spPr>
        <a:xfrm>
          <a:off x="465628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95AAC-9735-4221-911F-824C4DB8B65D}">
      <dsp:nvSpPr>
        <dsp:cNvPr id="0" name=""/>
        <dsp:cNvSpPr/>
      </dsp:nvSpPr>
      <dsp:spPr>
        <a:xfrm>
          <a:off x="537912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F5174-57A6-4805-853C-642FF57BEE6B}">
      <dsp:nvSpPr>
        <dsp:cNvPr id="0" name=""/>
        <dsp:cNvSpPr/>
      </dsp:nvSpPr>
      <dsp:spPr>
        <a:xfrm>
          <a:off x="610139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E300-4BDD-4B93-B988-3847E759C002}">
      <dsp:nvSpPr>
        <dsp:cNvPr id="0" name=""/>
        <dsp:cNvSpPr/>
      </dsp:nvSpPr>
      <dsp:spPr>
        <a:xfrm>
          <a:off x="6824240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C471-896F-4C15-AE8F-DAA827165275}">
      <dsp:nvSpPr>
        <dsp:cNvPr id="0" name=""/>
        <dsp:cNvSpPr/>
      </dsp:nvSpPr>
      <dsp:spPr>
        <a:xfrm>
          <a:off x="2488909" y="2028602"/>
          <a:ext cx="5205480" cy="76128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Overweight  : % 22</a:t>
          </a:r>
          <a:endParaRPr lang="en-US" sz="2800" kern="1200" dirty="0"/>
        </a:p>
      </dsp:txBody>
      <dsp:txXfrm>
        <a:off x="2488909" y="2028602"/>
        <a:ext cx="5205480" cy="761285"/>
      </dsp:txXfrm>
    </dsp:sp>
    <dsp:sp modelId="{0C44B34B-292D-4247-AF01-5BE7439885E1}">
      <dsp:nvSpPr>
        <dsp:cNvPr id="0" name=""/>
        <dsp:cNvSpPr/>
      </dsp:nvSpPr>
      <dsp:spPr>
        <a:xfrm>
          <a:off x="2488909" y="2932301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8909" y="2932301"/>
        <a:ext cx="5138677" cy="467152"/>
      </dsp:txXfrm>
    </dsp:sp>
    <dsp:sp modelId="{674A6056-73F0-4CA7-BD2F-741458E5B9CF}">
      <dsp:nvSpPr>
        <dsp:cNvPr id="0" name=""/>
        <dsp:cNvSpPr/>
      </dsp:nvSpPr>
      <dsp:spPr>
        <a:xfrm>
          <a:off x="248890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00B55-0078-48E1-A881-C21605BF72AD}">
      <dsp:nvSpPr>
        <dsp:cNvPr id="0" name=""/>
        <dsp:cNvSpPr/>
      </dsp:nvSpPr>
      <dsp:spPr>
        <a:xfrm>
          <a:off x="3211178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9A48E-1429-4FB9-A477-882F995E0DEB}">
      <dsp:nvSpPr>
        <dsp:cNvPr id="0" name=""/>
        <dsp:cNvSpPr/>
      </dsp:nvSpPr>
      <dsp:spPr>
        <a:xfrm>
          <a:off x="393401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B5A6-2DBD-45BC-9B21-4770DAE47804}">
      <dsp:nvSpPr>
        <dsp:cNvPr id="0" name=""/>
        <dsp:cNvSpPr/>
      </dsp:nvSpPr>
      <dsp:spPr>
        <a:xfrm>
          <a:off x="465628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E3483-1627-4668-82E2-3AC2E3D7A441}">
      <dsp:nvSpPr>
        <dsp:cNvPr id="0" name=""/>
        <dsp:cNvSpPr/>
      </dsp:nvSpPr>
      <dsp:spPr>
        <a:xfrm>
          <a:off x="537912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25A0F-906D-4384-9913-E9612D4AC5A0}">
      <dsp:nvSpPr>
        <dsp:cNvPr id="0" name=""/>
        <dsp:cNvSpPr/>
      </dsp:nvSpPr>
      <dsp:spPr>
        <a:xfrm>
          <a:off x="610139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CF9F-76CE-4DAF-BE27-09C4800C7EEE}">
      <dsp:nvSpPr>
        <dsp:cNvPr id="0" name=""/>
        <dsp:cNvSpPr/>
      </dsp:nvSpPr>
      <dsp:spPr>
        <a:xfrm>
          <a:off x="6824240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DC3C2-5494-4821-809A-D015FA02469E}">
      <dsp:nvSpPr>
        <dsp:cNvPr id="0" name=""/>
        <dsp:cNvSpPr/>
      </dsp:nvSpPr>
      <dsp:spPr>
        <a:xfrm>
          <a:off x="2488909" y="3494614"/>
          <a:ext cx="5205480" cy="76128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Obese  : % 43 </a:t>
          </a:r>
          <a:endParaRPr lang="en-US" sz="2800" kern="1200" dirty="0"/>
        </a:p>
      </dsp:txBody>
      <dsp:txXfrm>
        <a:off x="2488909" y="3494614"/>
        <a:ext cx="5205480" cy="761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45E7-EADD-4CC9-A1B1-229C1EA0FF09}">
      <dsp:nvSpPr>
        <dsp:cNvPr id="0" name=""/>
        <dsp:cNvSpPr/>
      </dsp:nvSpPr>
      <dsp:spPr>
        <a:xfrm rot="5400000">
          <a:off x="2837495" y="1823668"/>
          <a:ext cx="1973070" cy="2246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821C-4EBE-417E-A295-BBC495886157}">
      <dsp:nvSpPr>
        <dsp:cNvPr id="0" name=""/>
        <dsp:cNvSpPr/>
      </dsp:nvSpPr>
      <dsp:spPr>
        <a:xfrm>
          <a:off x="2186906" y="460910"/>
          <a:ext cx="3321489" cy="140284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 children with CVD risk factors </a:t>
          </a:r>
          <a:endParaRPr lang="en-US" sz="2800" kern="1200" dirty="0"/>
        </a:p>
      </dsp:txBody>
      <dsp:txXfrm>
        <a:off x="2255399" y="529403"/>
        <a:ext cx="3184503" cy="1265856"/>
      </dsp:txXfrm>
    </dsp:sp>
    <dsp:sp modelId="{C63A8794-FEC4-4DF7-AE53-306402700433}">
      <dsp:nvSpPr>
        <dsp:cNvPr id="0" name=""/>
        <dsp:cNvSpPr/>
      </dsp:nvSpPr>
      <dsp:spPr>
        <a:xfrm>
          <a:off x="5541610" y="248982"/>
          <a:ext cx="2415734" cy="18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3E0A3-8EBF-45C4-913E-AEE4C73667F3}">
      <dsp:nvSpPr>
        <dsp:cNvPr id="0" name=""/>
        <dsp:cNvSpPr/>
      </dsp:nvSpPr>
      <dsp:spPr>
        <a:xfrm>
          <a:off x="4973989" y="2663645"/>
          <a:ext cx="3321489" cy="1517554"/>
        </a:xfrm>
        <a:prstGeom prst="roundRect">
          <a:avLst>
            <a:gd name="adj" fmla="val 16670"/>
          </a:avLst>
        </a:prstGeom>
        <a:solidFill>
          <a:srgbClr val="F07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Fasting</a:t>
          </a:r>
          <a:r>
            <a:rPr lang="en-US" sz="2800" kern="1200" baseline="0" dirty="0" smtClean="0"/>
            <a:t> Lipid Profile</a:t>
          </a:r>
          <a:endParaRPr lang="en-US" sz="2800" kern="1200" dirty="0"/>
        </a:p>
      </dsp:txBody>
      <dsp:txXfrm>
        <a:off x="5048083" y="2737739"/>
        <a:ext cx="3173301" cy="1369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5CDDA-CBA8-4DE2-A876-0BF2C4F83EF0}">
      <dsp:nvSpPr>
        <dsp:cNvPr id="0" name=""/>
        <dsp:cNvSpPr/>
      </dsp:nvSpPr>
      <dsp:spPr>
        <a:xfrm>
          <a:off x="3209122" y="4071"/>
          <a:ext cx="3785037" cy="28254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 children without risk factors </a:t>
          </a:r>
          <a:endParaRPr lang="en-US" sz="2800" kern="1200" dirty="0"/>
        </a:p>
      </dsp:txBody>
      <dsp:txXfrm>
        <a:off x="3275326" y="70275"/>
        <a:ext cx="3652629" cy="2759246"/>
      </dsp:txXfrm>
    </dsp:sp>
    <dsp:sp modelId="{AC9F797F-4D02-4690-8E61-F03DC3E88E5F}">
      <dsp:nvSpPr>
        <dsp:cNvPr id="0" name=""/>
        <dsp:cNvSpPr/>
      </dsp:nvSpPr>
      <dsp:spPr>
        <a:xfrm>
          <a:off x="3209122" y="2829521"/>
          <a:ext cx="3785037" cy="121494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 –HDL - C</a:t>
          </a:r>
          <a:endParaRPr lang="en-US" sz="2800" kern="1200" dirty="0"/>
        </a:p>
      </dsp:txBody>
      <dsp:txXfrm>
        <a:off x="3209122" y="2829521"/>
        <a:ext cx="2665519" cy="1214943"/>
      </dsp:txXfrm>
    </dsp:sp>
    <dsp:sp modelId="{7A5BEE96-167D-4378-91BD-B45BF500C64A}">
      <dsp:nvSpPr>
        <dsp:cNvPr id="0" name=""/>
        <dsp:cNvSpPr/>
      </dsp:nvSpPr>
      <dsp:spPr>
        <a:xfrm>
          <a:off x="8366327" y="1346095"/>
          <a:ext cx="1324762" cy="132476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5C098-73DC-4615-A748-03959946C7D4}">
      <dsp:nvSpPr>
        <dsp:cNvPr id="0" name=""/>
        <dsp:cNvSpPr/>
      </dsp:nvSpPr>
      <dsp:spPr>
        <a:xfrm>
          <a:off x="1768" y="249080"/>
          <a:ext cx="2343931" cy="23439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TC</a:t>
          </a:r>
          <a:endParaRPr lang="en-US" sz="4400" kern="1200" dirty="0"/>
        </a:p>
      </dsp:txBody>
      <dsp:txXfrm>
        <a:off x="345029" y="592341"/>
        <a:ext cx="1657409" cy="1657409"/>
      </dsp:txXfrm>
    </dsp:sp>
    <dsp:sp modelId="{E1339F6C-D62D-447F-8012-ADD823D009BE}">
      <dsp:nvSpPr>
        <dsp:cNvPr id="0" name=""/>
        <dsp:cNvSpPr/>
      </dsp:nvSpPr>
      <dsp:spPr>
        <a:xfrm>
          <a:off x="2536026" y="741305"/>
          <a:ext cx="1359480" cy="1359480"/>
        </a:xfrm>
        <a:prstGeom prst="mathMin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16225" y="1261170"/>
        <a:ext cx="999082" cy="319750"/>
      </dsp:txXfrm>
    </dsp:sp>
    <dsp:sp modelId="{1E06DA2E-56A1-4519-A2C0-45E71AC3A97D}">
      <dsp:nvSpPr>
        <dsp:cNvPr id="0" name=""/>
        <dsp:cNvSpPr/>
      </dsp:nvSpPr>
      <dsp:spPr>
        <a:xfrm>
          <a:off x="4085834" y="249080"/>
          <a:ext cx="2343931" cy="2343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HDL-C</a:t>
          </a:r>
          <a:endParaRPr lang="en-US" sz="4000" kern="1200" dirty="0"/>
        </a:p>
      </dsp:txBody>
      <dsp:txXfrm>
        <a:off x="4429095" y="592341"/>
        <a:ext cx="1657409" cy="1657409"/>
      </dsp:txXfrm>
    </dsp:sp>
    <dsp:sp modelId="{87585E4D-25F2-49C6-BFF2-6952CFB7AC49}">
      <dsp:nvSpPr>
        <dsp:cNvPr id="0" name=""/>
        <dsp:cNvSpPr/>
      </dsp:nvSpPr>
      <dsp:spPr>
        <a:xfrm>
          <a:off x="6620092" y="741305"/>
          <a:ext cx="1359480" cy="1359480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6800291" y="1021358"/>
        <a:ext cx="999082" cy="799374"/>
      </dsp:txXfrm>
    </dsp:sp>
    <dsp:sp modelId="{F2C6891C-78AA-4794-90A1-ACE07FC996EB}">
      <dsp:nvSpPr>
        <dsp:cNvPr id="0" name=""/>
        <dsp:cNvSpPr/>
      </dsp:nvSpPr>
      <dsp:spPr>
        <a:xfrm>
          <a:off x="8169900" y="249080"/>
          <a:ext cx="2343931" cy="23439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NON- HDL - C</a:t>
          </a:r>
          <a:endParaRPr lang="en-US" sz="3200" kern="1200" dirty="0"/>
        </a:p>
      </dsp:txBody>
      <dsp:txXfrm>
        <a:off x="8513161" y="592341"/>
        <a:ext cx="1657409" cy="16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63D8B-4392-471A-8F08-CE8081F27CC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8E28-D713-4234-B81E-C5B3B7B2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1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ED64-5EF5-4D9A-A530-AD8BE4F6E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0B7C-E8B0-4C0B-A2D9-0421FE16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30" y="1062318"/>
            <a:ext cx="6745942" cy="42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10926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128691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701662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365534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621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Acceptable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Borderline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mg/dl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7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170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170 - 199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4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 129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130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25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 – HDL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120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 144   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145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8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0 – 9 years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75 - 99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7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10 – 19 years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90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90 -</a:t>
                      </a:r>
                      <a:r>
                        <a:rPr lang="en-US" baseline="0" dirty="0" smtClean="0"/>
                        <a:t> 129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APO B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90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109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110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2275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/>
              <a:t>Definition of lipid levels in children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64611"/>
              </p:ext>
            </p:extLst>
          </p:nvPr>
        </p:nvGraphicFramePr>
        <p:xfrm>
          <a:off x="838200" y="1936376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603988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733793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49194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92022"/>
                    </a:ext>
                  </a:extLst>
                </a:gridCol>
              </a:tblGrid>
              <a:tr h="529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Acceptable mg/dl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Borderline mg/dl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4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40 - 45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 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APO 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120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115 - 120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 115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39529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/>
              <a:t>Definition of lipid levels in children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PREVALENCE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pproximately </a:t>
            </a:r>
            <a:r>
              <a:rPr lang="en-US" dirty="0"/>
              <a:t>20 percent of children (age 6 to 19 years) have adverse levels of one or more lipid value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67799" y="5755342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4084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PREVALENCE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66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ETIOLOGY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● Dietary </a:t>
            </a:r>
            <a:r>
              <a:rPr lang="en-US" dirty="0"/>
              <a:t>causes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Excessive dietary intake of saturated and trans fats is an important cause or contributor to dyslipidemia.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● Secondary </a:t>
            </a:r>
            <a:r>
              <a:rPr lang="en-US" dirty="0"/>
              <a:t>causes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Obesity, </a:t>
            </a:r>
            <a:r>
              <a:rPr lang="en-US" dirty="0"/>
              <a:t>D</a:t>
            </a:r>
            <a:r>
              <a:rPr lang="en-US" dirty="0" smtClean="0"/>
              <a:t>iabetes mellitus, Nephrotic syndrome… 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Causes of secondary dyslipidemia in children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1026459"/>
            <a:ext cx="9278471" cy="5378823"/>
          </a:xfrm>
        </p:spPr>
      </p:pic>
    </p:spTree>
    <p:extLst>
      <p:ext uri="{BB962C8B-B14F-4D97-AF65-F5344CB8AC3E}">
        <p14:creationId xmlns:p14="http://schemas.microsoft.com/office/powerpoint/2010/main" val="22209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66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ETIOLOGY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● Genetic </a:t>
            </a:r>
            <a:r>
              <a:rPr lang="en-US" dirty="0"/>
              <a:t>causes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Monogenic </a:t>
            </a:r>
          </a:p>
          <a:p>
            <a:pPr marL="0" indent="0" algn="ctr">
              <a:buNone/>
            </a:pPr>
            <a:r>
              <a:rPr lang="en-US" sz="2000" dirty="0" smtClean="0"/>
              <a:t>( FH, </a:t>
            </a:r>
            <a:r>
              <a:rPr lang="en-US" sz="2000" dirty="0"/>
              <a:t>familial defective </a:t>
            </a:r>
            <a:r>
              <a:rPr lang="en-US" sz="2000" dirty="0" err="1"/>
              <a:t>apolipoprotein</a:t>
            </a:r>
            <a:r>
              <a:rPr lang="en-US" sz="2000" dirty="0"/>
              <a:t> B or </a:t>
            </a:r>
            <a:r>
              <a:rPr lang="en-US" sz="2000" i="1" dirty="0"/>
              <a:t>PCSK9</a:t>
            </a:r>
            <a:r>
              <a:rPr lang="en-US" sz="2000" dirty="0"/>
              <a:t>, and familial </a:t>
            </a:r>
            <a:r>
              <a:rPr lang="en-US" sz="2000" dirty="0" smtClean="0"/>
              <a:t>hypertriglyceridemia</a:t>
            </a:r>
            <a:r>
              <a:rPr lang="en-US" sz="2000" dirty="0"/>
              <a:t> </a:t>
            </a:r>
            <a:r>
              <a:rPr lang="en-US" sz="2000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Polygenic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15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/>
              <a:t>Screening </a:t>
            </a:r>
            <a:r>
              <a:rPr lang="en-US" b="1" dirty="0"/>
              <a:t>and </a:t>
            </a: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787589" y="2649070"/>
            <a:ext cx="4249271" cy="352789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Benefits of screening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identification and control of pediatric dyslipidemia will reduce the risk and severity of </a:t>
            </a:r>
            <a:r>
              <a:rPr lang="en-US" dirty="0" smtClean="0"/>
              <a:t>CVD </a:t>
            </a:r>
            <a:r>
              <a:rPr lang="en-US" dirty="0"/>
              <a:t>in </a:t>
            </a:r>
            <a:r>
              <a:rPr lang="en-US" dirty="0" smtClean="0"/>
              <a:t>adulthood. </a:t>
            </a:r>
            <a:endParaRPr lang="en-US" dirty="0"/>
          </a:p>
          <a:p>
            <a:r>
              <a:rPr lang="en-US" dirty="0" smtClean="0"/>
              <a:t>Lipid </a:t>
            </a:r>
            <a:r>
              <a:rPr lang="en-US" dirty="0"/>
              <a:t>disorders are clinically silent in the vast majority of </a:t>
            </a:r>
            <a:r>
              <a:rPr lang="en-US" dirty="0" smtClean="0"/>
              <a:t>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Who should be </a:t>
            </a:r>
            <a:r>
              <a:rPr lang="en-US" sz="3600" b="1" dirty="0" smtClean="0"/>
              <a:t>screened?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Age-based </a:t>
            </a:r>
            <a:r>
              <a:rPr lang="en-US" dirty="0"/>
              <a:t>universal </a:t>
            </a:r>
            <a:r>
              <a:rPr lang="en-US" dirty="0" smtClean="0"/>
              <a:t>screening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Selective </a:t>
            </a:r>
            <a:r>
              <a:rPr lang="en-US" dirty="0"/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2919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258" y="297610"/>
            <a:ext cx="7884459" cy="15715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Dyslipidemia in children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07660"/>
            <a:ext cx="9144000" cy="1039906"/>
          </a:xfrm>
        </p:spPr>
        <p:txBody>
          <a:bodyPr>
            <a:normAutofit/>
          </a:bodyPr>
          <a:lstStyle/>
          <a:p>
            <a: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  <a:t>Dr. </a:t>
            </a:r>
            <a:r>
              <a:rPr lang="en-US" sz="2000" b="1" spc="50" dirty="0" err="1">
                <a:ln w="11430"/>
                <a:solidFill>
                  <a:srgbClr val="0070C0"/>
                </a:solidFill>
                <a:cs typeface="Arial" pitchFamily="34" charset="0"/>
              </a:rPr>
              <a:t>Hashemi</a:t>
            </a:r>
            <a:r>
              <a:rPr lang="en-US" sz="2000" b="1" spc="50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</a:br>
            <a: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  <a:t>Pediatric Endocrinologist</a:t>
            </a:r>
            <a:b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</a:br>
            <a:r>
              <a:rPr lang="en-US" sz="2000" b="1" spc="50" dirty="0">
                <a:ln w="11430"/>
                <a:solidFill>
                  <a:srgbClr val="0070C0"/>
                </a:solidFill>
                <a:cs typeface="Arial" pitchFamily="34" charset="0"/>
              </a:rPr>
              <a:t>Isfahan University Of Medical Sciences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4" y="4540064"/>
            <a:ext cx="3158939" cy="1788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2" y="4510368"/>
            <a:ext cx="3138487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76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5" y="300942"/>
            <a:ext cx="10434576" cy="6134582"/>
          </a:xfrm>
        </p:spPr>
      </p:pic>
    </p:spTree>
    <p:extLst>
      <p:ext uri="{BB962C8B-B14F-4D97-AF65-F5344CB8AC3E}">
        <p14:creationId xmlns:p14="http://schemas.microsoft.com/office/powerpoint/2010/main" val="15432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207835"/>
              </p:ext>
            </p:extLst>
          </p:nvPr>
        </p:nvGraphicFramePr>
        <p:xfrm>
          <a:off x="838200" y="1479176"/>
          <a:ext cx="10515600" cy="469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930" y="423396"/>
            <a:ext cx="10515600" cy="78683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Choice of screening test </a:t>
            </a:r>
          </a:p>
        </p:txBody>
      </p:sp>
    </p:spTree>
    <p:extLst>
      <p:ext uri="{BB962C8B-B14F-4D97-AF65-F5344CB8AC3E}">
        <p14:creationId xmlns:p14="http://schemas.microsoft.com/office/powerpoint/2010/main" val="25037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188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91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Choice of screening test </a:t>
            </a:r>
          </a:p>
        </p:txBody>
      </p:sp>
    </p:spTree>
    <p:extLst>
      <p:ext uri="{BB962C8B-B14F-4D97-AF65-F5344CB8AC3E}">
        <p14:creationId xmlns:p14="http://schemas.microsoft.com/office/powerpoint/2010/main" val="3531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Choice of screening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921033"/>
              </p:ext>
            </p:extLst>
          </p:nvPr>
        </p:nvGraphicFramePr>
        <p:xfrm>
          <a:off x="766482" y="2868706"/>
          <a:ext cx="10515600" cy="284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6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Lipid </a:t>
            </a:r>
            <a:r>
              <a:rPr lang="en-US" sz="3600" b="1" dirty="0"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</a:t>
            </a:r>
            <a:r>
              <a:rPr lang="en-US" dirty="0"/>
              <a:t>of TC, </a:t>
            </a:r>
            <a:r>
              <a:rPr lang="en-US" dirty="0" smtClean="0"/>
              <a:t>HDL-C &amp; TG</a:t>
            </a:r>
          </a:p>
          <a:p>
            <a:r>
              <a:rPr lang="en-US" dirty="0" smtClean="0"/>
              <a:t>TG  </a:t>
            </a:r>
            <a:r>
              <a:rPr lang="en-US" dirty="0"/>
              <a:t>are influenced by recent food </a:t>
            </a:r>
            <a:r>
              <a:rPr lang="en-US" dirty="0" smtClean="0"/>
              <a:t>intake.</a:t>
            </a:r>
          </a:p>
          <a:p>
            <a:r>
              <a:rPr lang="en-US" dirty="0"/>
              <a:t>D</a:t>
            </a:r>
            <a:r>
              <a:rPr lang="en-US" dirty="0" smtClean="0"/>
              <a:t>ifferences </a:t>
            </a:r>
            <a:r>
              <a:rPr lang="en-US" dirty="0"/>
              <a:t>in </a:t>
            </a:r>
            <a:r>
              <a:rPr lang="en-US" dirty="0" smtClean="0"/>
              <a:t>TC </a:t>
            </a:r>
            <a:r>
              <a:rPr lang="en-US" dirty="0"/>
              <a:t>and HDL-C between the fasting or </a:t>
            </a:r>
            <a:r>
              <a:rPr lang="en-US" dirty="0" err="1"/>
              <a:t>nonfasting</a:t>
            </a:r>
            <a:r>
              <a:rPr lang="en-US" dirty="0"/>
              <a:t> state are small and clinically </a:t>
            </a:r>
            <a:r>
              <a:rPr lang="en-US" dirty="0" smtClean="0"/>
              <a:t>insignificant.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LDL-C are calculated </a:t>
            </a:r>
            <a:r>
              <a:rPr lang="en-US" dirty="0"/>
              <a:t>using the Friedewald formula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formula is valid only if the </a:t>
            </a:r>
            <a:r>
              <a:rPr lang="en-US" dirty="0" smtClean="0"/>
              <a:t>TG is </a:t>
            </a:r>
            <a:r>
              <a:rPr lang="en-US" dirty="0"/>
              <a:t>&lt;400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patients with more pronounced hypertriglyceridemia, LDL-C levels must be measured directly (direct LDL).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2647" y="333749"/>
            <a:ext cx="105156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</a:rPr>
              <a:t>Lipid profile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07699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Non–HDL-C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Non-HDL-C </a:t>
            </a:r>
            <a:r>
              <a:rPr lang="en-US" dirty="0"/>
              <a:t>includes all cholesterol present in lipoprotein particles that are considered </a:t>
            </a:r>
            <a:r>
              <a:rPr lang="en-US" dirty="0" err="1"/>
              <a:t>atherogenic</a:t>
            </a:r>
            <a:r>
              <a:rPr lang="en-US" dirty="0"/>
              <a:t>, including LDL-C, lipoprotein(a), </a:t>
            </a:r>
            <a:r>
              <a:rPr lang="en-US" dirty="0" smtClean="0"/>
              <a:t>IDL &amp; VLDL . </a:t>
            </a:r>
          </a:p>
          <a:p>
            <a:r>
              <a:rPr lang="en-US" dirty="0" smtClean="0"/>
              <a:t>TC </a:t>
            </a:r>
            <a:r>
              <a:rPr lang="en-US" dirty="0"/>
              <a:t>and HDL-C can be measured accurately in plasma from </a:t>
            </a:r>
            <a:r>
              <a:rPr lang="en-US" dirty="0" err="1"/>
              <a:t>nonfasting</a:t>
            </a:r>
            <a:r>
              <a:rPr lang="en-US" dirty="0"/>
              <a:t> individuals, making it a </a:t>
            </a:r>
            <a:r>
              <a:rPr lang="en-US" i="1" dirty="0">
                <a:solidFill>
                  <a:srgbClr val="F07699"/>
                </a:solidFill>
              </a:rPr>
              <a:t>more practical screening test for pediatric patients than a fasting lipid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FOLLOW-UP AFTER SCREENING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the initial screening test, repeat testing is required for those with abnormal results to confirm the diagnosis of pediatric dyslipidemia and determine the need for intervention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2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Confirmatory testing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separate occasions </a:t>
            </a:r>
            <a:r>
              <a:rPr lang="en-US" dirty="0">
                <a:solidFill>
                  <a:srgbClr val="FF0000"/>
                </a:solidFill>
              </a:rPr>
              <a:t>two weeks to three months </a:t>
            </a:r>
            <a:r>
              <a:rPr lang="en-US" dirty="0"/>
              <a:t>apart </a:t>
            </a:r>
            <a:r>
              <a:rPr lang="en-US" dirty="0" smtClean="0"/>
              <a:t>. </a:t>
            </a:r>
          </a:p>
          <a:p>
            <a:r>
              <a:rPr lang="en-US" dirty="0"/>
              <a:t>Repeated testing is required because there is considerable </a:t>
            </a:r>
            <a:r>
              <a:rPr lang="en-US" dirty="0" err="1"/>
              <a:t>intraindividual</a:t>
            </a:r>
            <a:r>
              <a:rPr lang="en-US" dirty="0"/>
              <a:t> </a:t>
            </a:r>
            <a:r>
              <a:rPr lang="en-US" dirty="0" smtClean="0"/>
              <a:t>variability.</a:t>
            </a:r>
          </a:p>
          <a:p>
            <a:r>
              <a:rPr lang="en-US" dirty="0" smtClean="0"/>
              <a:t>Counseling </a:t>
            </a:r>
            <a:r>
              <a:rPr lang="en-US" dirty="0"/>
              <a:t>regarding dietary and other lifestyle changes should begin with the first abnormal test.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8" y="3372784"/>
            <a:ext cx="3106358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Overview of follow-up of children undergoing lipid screening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6" y="295835"/>
            <a:ext cx="7960571" cy="6387353"/>
          </a:xfrm>
        </p:spPr>
      </p:pic>
    </p:spTree>
    <p:extLst>
      <p:ext uri="{BB962C8B-B14F-4D97-AF65-F5344CB8AC3E}">
        <p14:creationId xmlns:p14="http://schemas.microsoft.com/office/powerpoint/2010/main" val="25233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Outlines 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Introduction </a:t>
            </a:r>
            <a:r>
              <a:rPr lang="en-US" sz="2000" b="1" i="1" dirty="0" smtClean="0">
                <a:solidFill>
                  <a:srgbClr val="0070C0"/>
                </a:solidFill>
              </a:rPr>
              <a:t>(Definition , Prevalence , Etiology)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Blood </a:t>
            </a:r>
            <a:r>
              <a:rPr lang="en-US" b="1" i="1" dirty="0">
                <a:solidFill>
                  <a:srgbClr val="0070C0"/>
                </a:solidFill>
              </a:rPr>
              <a:t>Lipid Screening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Risk </a:t>
            </a:r>
            <a:r>
              <a:rPr lang="en-US" b="1" i="1" dirty="0">
                <a:solidFill>
                  <a:srgbClr val="0070C0"/>
                </a:solidFill>
              </a:rPr>
              <a:t>Assessment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Choice </a:t>
            </a:r>
            <a:r>
              <a:rPr lang="en-US" b="1" i="1" dirty="0">
                <a:solidFill>
                  <a:srgbClr val="0070C0"/>
                </a:solidFill>
              </a:rPr>
              <a:t>of Screening Test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Management of  Dyslipidemia in </a:t>
            </a:r>
            <a:r>
              <a:rPr lang="en-US" b="1" i="1" dirty="0" smtClean="0">
                <a:solidFill>
                  <a:srgbClr val="0070C0"/>
                </a:solidFill>
              </a:rPr>
              <a:t>children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Some </a:t>
            </a:r>
            <a:r>
              <a:rPr lang="en-US" b="1" i="1" dirty="0" smtClean="0">
                <a:solidFill>
                  <a:srgbClr val="0070C0"/>
                </a:solidFill>
              </a:rPr>
              <a:t>cases </a:t>
            </a:r>
            <a:endParaRPr lang="en-US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 smtClean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ALT</a:t>
            </a: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/>
              <a:t> Alb</a:t>
            </a:r>
          </a:p>
          <a:p>
            <a:pPr>
              <a:buBlip>
                <a:blip r:embed="rId2"/>
              </a:buBlip>
            </a:pPr>
            <a:r>
              <a:rPr lang="en-US" dirty="0"/>
              <a:t> FBS</a:t>
            </a:r>
          </a:p>
          <a:p>
            <a:pPr>
              <a:buBlip>
                <a:blip r:embed="rId2"/>
              </a:buBlip>
            </a:pPr>
            <a:r>
              <a:rPr lang="en-US" dirty="0"/>
              <a:t> BUN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Cr</a:t>
            </a:r>
          </a:p>
          <a:p>
            <a:pPr>
              <a:buBlip>
                <a:blip r:embed="rId2"/>
              </a:buBlip>
            </a:pPr>
            <a:r>
              <a:rPr lang="en-US" dirty="0"/>
              <a:t> TSH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U/A ,….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Secondary causes of hypercholesterolemia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Management of  Dyslipidemia in children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Nonpharmacologic </a:t>
            </a:r>
            <a:r>
              <a:rPr lang="en-US" dirty="0" smtClean="0"/>
              <a:t>: </a:t>
            </a:r>
          </a:p>
          <a:p>
            <a:pPr marL="0" indent="0" algn="ctr">
              <a:buNone/>
            </a:pPr>
            <a:r>
              <a:rPr lang="en-US" sz="2000" dirty="0" smtClean="0"/>
              <a:t>(dietary </a:t>
            </a:r>
            <a:r>
              <a:rPr lang="en-US" sz="2000" dirty="0"/>
              <a:t>modification, physical activity, weight loss, and avoidance of </a:t>
            </a:r>
            <a:r>
              <a:rPr lang="en-US" sz="2000" dirty="0" smtClean="0"/>
              <a:t>nicotine)</a:t>
            </a:r>
            <a:endParaRPr lang="en-US" dirty="0"/>
          </a:p>
          <a:p>
            <a:r>
              <a:rPr lang="en-US" dirty="0" smtClean="0"/>
              <a:t>Pharmacologic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Nonpharmacologic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children should be encouraged to eat a diet </a:t>
            </a:r>
            <a:r>
              <a:rPr lang="en-US" dirty="0" smtClean="0"/>
              <a:t>: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High </a:t>
            </a:r>
            <a:r>
              <a:rPr lang="en-US" dirty="0"/>
              <a:t>in fiber from fruits, vegetables, and whole </a:t>
            </a:r>
            <a:r>
              <a:rPr lang="en-US" dirty="0" smtClean="0"/>
              <a:t>grains</a:t>
            </a: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 smtClean="0"/>
              <a:t> High </a:t>
            </a:r>
            <a:r>
              <a:rPr lang="en-US" dirty="0"/>
              <a:t>in polyunsaturated and monounsaturated </a:t>
            </a:r>
            <a:r>
              <a:rPr lang="en-US" dirty="0" smtClean="0"/>
              <a:t>fats 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Low </a:t>
            </a:r>
            <a:r>
              <a:rPr lang="en-US" dirty="0"/>
              <a:t>in saturated fat; and devoid of trans fats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Fat </a:t>
            </a:r>
            <a:r>
              <a:rPr lang="en-US" dirty="0"/>
              <a:t>should comprise </a:t>
            </a:r>
            <a:r>
              <a:rPr lang="en-US" dirty="0" smtClean="0"/>
              <a:t>30 %  </a:t>
            </a:r>
            <a:r>
              <a:rPr lang="en-US" dirty="0"/>
              <a:t>of total energy </a:t>
            </a:r>
            <a:r>
              <a:rPr lang="en-US" dirty="0" smtClean="0"/>
              <a:t>intake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Saturated </a:t>
            </a:r>
            <a:r>
              <a:rPr lang="en-US" dirty="0"/>
              <a:t>fats should be limited to </a:t>
            </a:r>
            <a:r>
              <a:rPr lang="en-US" dirty="0" smtClean="0"/>
              <a:t>&lt; 10 % of </a:t>
            </a:r>
            <a:r>
              <a:rPr lang="en-US" dirty="0"/>
              <a:t>total energy </a:t>
            </a:r>
            <a:r>
              <a:rPr lang="en-US" dirty="0" smtClean="0"/>
              <a:t>intake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patients with persistent hypercholesterolemia despite appropriate dietary </a:t>
            </a:r>
            <a:r>
              <a:rPr lang="en-US" dirty="0" smtClean="0"/>
              <a:t>modification: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Limiting </a:t>
            </a:r>
            <a:r>
              <a:rPr lang="en-US" dirty="0"/>
              <a:t>total fat to 25 to 30 </a:t>
            </a:r>
            <a:r>
              <a:rPr lang="en-US" dirty="0" smtClean="0"/>
              <a:t>% </a:t>
            </a:r>
            <a:r>
              <a:rPr lang="en-US" dirty="0"/>
              <a:t>of total calories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Saturated </a:t>
            </a:r>
            <a:r>
              <a:rPr lang="en-US" dirty="0"/>
              <a:t>fat to ≤7 </a:t>
            </a:r>
            <a:r>
              <a:rPr lang="en-US" dirty="0" smtClean="0"/>
              <a:t>% </a:t>
            </a:r>
            <a:r>
              <a:rPr lang="en-US" dirty="0"/>
              <a:t>of total </a:t>
            </a:r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Nonpharmacologic</a:t>
            </a:r>
          </a:p>
        </p:txBody>
      </p:sp>
    </p:spTree>
    <p:extLst>
      <p:ext uri="{BB962C8B-B14F-4D97-AF65-F5344CB8AC3E}">
        <p14:creationId xmlns:p14="http://schemas.microsoft.com/office/powerpoint/2010/main" val="24204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Plant </a:t>
            </a:r>
            <a:r>
              <a:rPr lang="en-US" b="1" dirty="0" err="1"/>
              <a:t>stanols</a:t>
            </a:r>
            <a:r>
              <a:rPr lang="en-US" b="1" dirty="0"/>
              <a:t> and sterols</a:t>
            </a:r>
            <a:r>
              <a:rPr lang="en-US" dirty="0"/>
              <a:t> 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These </a:t>
            </a:r>
            <a:r>
              <a:rPr lang="en-US" dirty="0"/>
              <a:t>compounds are found naturally in fruits, vegetables, vegetable oils, </a:t>
            </a:r>
            <a:r>
              <a:rPr lang="en-US" dirty="0" smtClean="0"/>
              <a:t>nuts.</a:t>
            </a:r>
            <a:endParaRPr lang="en-US" dirty="0" smtClean="0"/>
          </a:p>
          <a:p>
            <a:r>
              <a:rPr lang="en-US" dirty="0" err="1" smtClean="0"/>
              <a:t>Stanols</a:t>
            </a:r>
            <a:r>
              <a:rPr lang="en-US" dirty="0" smtClean="0"/>
              <a:t> </a:t>
            </a:r>
            <a:r>
              <a:rPr lang="en-US" dirty="0"/>
              <a:t>and sterols decrease absorption of fat-soluble vitamins and beta-carotene. </a:t>
            </a:r>
            <a:endParaRPr lang="en-US" dirty="0" smtClean="0"/>
          </a:p>
          <a:p>
            <a:r>
              <a:rPr lang="en-US" dirty="0" smtClean="0"/>
              <a:t>Children </a:t>
            </a:r>
            <a:r>
              <a:rPr lang="en-US" dirty="0"/>
              <a:t>taking these supplements should therefore take a daily multivitamin.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Nonpharmacologic</a:t>
            </a:r>
          </a:p>
        </p:txBody>
      </p:sp>
    </p:spTree>
    <p:extLst>
      <p:ext uri="{BB962C8B-B14F-4D97-AF65-F5344CB8AC3E}">
        <p14:creationId xmlns:p14="http://schemas.microsoft.com/office/powerpoint/2010/main" val="481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arlic</a:t>
            </a:r>
            <a:r>
              <a:rPr lang="en-US" dirty="0"/>
              <a:t>,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effective</a:t>
            </a:r>
          </a:p>
          <a:p>
            <a:r>
              <a:rPr lang="en-US" dirty="0"/>
              <a:t>Omega-3 fatty acids, as found in fish oil supplements, are not recommended for children with hypercholesterolemia, as they may increase LDL-C levels.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Nonpharmacologic</a:t>
            </a:r>
          </a:p>
        </p:txBody>
      </p:sp>
    </p:spTree>
    <p:extLst>
      <p:ext uri="{BB962C8B-B14F-4D97-AF65-F5344CB8AC3E}">
        <p14:creationId xmlns:p14="http://schemas.microsoft.com/office/powerpoint/2010/main" val="16505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365125"/>
            <a:ext cx="11403106" cy="5811838"/>
          </a:xfrm>
        </p:spPr>
      </p:pic>
    </p:spTree>
    <p:extLst>
      <p:ext uri="{BB962C8B-B14F-4D97-AF65-F5344CB8AC3E}">
        <p14:creationId xmlns:p14="http://schemas.microsoft.com/office/powerpoint/2010/main" val="24917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076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Pharmacologic </a:t>
            </a:r>
            <a:r>
              <a:rPr lang="en-US" sz="3600" b="1" dirty="0">
                <a:solidFill>
                  <a:schemeClr val="bg1"/>
                </a:solidFill>
              </a:rPr>
              <a:t>therapy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decision to initiate lipid-lowering medication depends upon 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Age </a:t>
            </a:r>
            <a:r>
              <a:rPr lang="en-US" dirty="0"/>
              <a:t>of the </a:t>
            </a:r>
            <a:r>
              <a:rPr lang="en-US" dirty="0" smtClean="0"/>
              <a:t>child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Severity </a:t>
            </a:r>
            <a:r>
              <a:rPr lang="en-US" dirty="0"/>
              <a:t>of </a:t>
            </a:r>
            <a:r>
              <a:rPr lang="en-US" dirty="0" smtClean="0"/>
              <a:t>dyslipidemia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CVD risk </a:t>
            </a:r>
            <a:r>
              <a:rPr lang="en-US" dirty="0" smtClean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Management of hypercholesterolemia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2400" b="1" dirty="0" smtClean="0"/>
              <a:t>LDL-C ≥ 130 </a:t>
            </a:r>
            <a:r>
              <a:rPr lang="en-US" sz="2400" b="1" dirty="0"/>
              <a:t>mg/</a:t>
            </a:r>
            <a:r>
              <a:rPr lang="en-US" sz="2400" b="1" dirty="0" err="1"/>
              <a:t>dL</a:t>
            </a:r>
            <a:r>
              <a:rPr lang="en-US" sz="2400" b="1" dirty="0"/>
              <a:t> </a:t>
            </a:r>
            <a:r>
              <a:rPr lang="en-US" sz="2400" b="1" dirty="0" smtClean="0"/>
              <a:t>, TC ≥ 200 mg/</a:t>
            </a:r>
            <a:r>
              <a:rPr lang="en-US" sz="2400" b="1" dirty="0" err="1" smtClean="0"/>
              <a:t>dL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Risk-based ( high , moderate , at risk , Non )</a:t>
            </a:r>
          </a:p>
          <a:p>
            <a:r>
              <a:rPr lang="en-US" b="1" dirty="0" smtClean="0"/>
              <a:t>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304800"/>
            <a:ext cx="10587317" cy="5872163"/>
          </a:xfrm>
        </p:spPr>
      </p:pic>
    </p:spTree>
    <p:extLst>
      <p:ext uri="{BB962C8B-B14F-4D97-AF65-F5344CB8AC3E}">
        <p14:creationId xmlns:p14="http://schemas.microsoft.com/office/powerpoint/2010/main" val="42583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Dyslipidemia often begins in childhood and adolescence. </a:t>
            </a:r>
            <a:endParaRPr lang="en-US" dirty="0" smtClean="0"/>
          </a:p>
          <a:p>
            <a:r>
              <a:rPr lang="en-US" dirty="0" smtClean="0"/>
              <a:t>Identifying </a:t>
            </a:r>
            <a:r>
              <a:rPr lang="en-US" dirty="0"/>
              <a:t>children with dyslipidemia and </a:t>
            </a:r>
            <a:r>
              <a:rPr lang="en-US" dirty="0" smtClean="0"/>
              <a:t>improving </a:t>
            </a:r>
            <a:r>
              <a:rPr lang="en-US" dirty="0"/>
              <a:t>their lipid profile may reduce their risk of accelerated atherosclerosis and premature CVD.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Dyslipidemia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children &lt;10 years of </a:t>
            </a:r>
            <a:r>
              <a:rPr lang="en-US" dirty="0" smtClean="0"/>
              <a:t>age: </a:t>
            </a: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High-risk </a:t>
            </a:r>
            <a:r>
              <a:rPr lang="en-US" dirty="0"/>
              <a:t>CVD condition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LDL-C </a:t>
            </a:r>
            <a:r>
              <a:rPr lang="en-US" dirty="0"/>
              <a:t>levels &gt;400 mg/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Very </a:t>
            </a:r>
            <a:r>
              <a:rPr lang="en-US" dirty="0"/>
              <a:t>elevated triglyceride </a:t>
            </a:r>
            <a:r>
              <a:rPr lang="en-US" dirty="0" smtClean="0"/>
              <a:t>TG ( </a:t>
            </a:r>
            <a:r>
              <a:rPr lang="en-US" dirty="0"/>
              <a:t>&gt;1000 </a:t>
            </a:r>
            <a:r>
              <a:rPr lang="en-US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Vey </a:t>
            </a:r>
            <a:r>
              <a:rPr lang="en-US" dirty="0"/>
              <a:t>strong family history of premature atherosclerotic CVD events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076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Pharmacologic </a:t>
            </a:r>
            <a:r>
              <a:rPr lang="en-US" sz="3600" b="1" dirty="0">
                <a:solidFill>
                  <a:schemeClr val="bg1"/>
                </a:solidFill>
              </a:rPr>
              <a:t>therapy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Statins </a:t>
            </a:r>
            <a:r>
              <a:rPr lang="en-US" dirty="0"/>
              <a:t>are the preferred first-line agents for treatment of hypercholesterolemia in children who meet criteria for pharmacotherapy. </a:t>
            </a:r>
          </a:p>
        </p:txBody>
      </p:sp>
      <p:pic>
        <p:nvPicPr>
          <p:cNvPr id="4" name="Picture 3" descr="20080426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35" y="3832412"/>
            <a:ext cx="662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342104"/>
            <a:ext cx="9238129" cy="131549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3" y="1693538"/>
            <a:ext cx="10421471" cy="357770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59" y="1797424"/>
            <a:ext cx="8534400" cy="364798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statins are best given in the evening to coincide with the peak cholesterol biosynthesis at night, and the long-acting statins, </a:t>
            </a:r>
            <a:r>
              <a:rPr lang="en-US" dirty="0">
                <a:solidFill>
                  <a:srgbClr val="CC0066"/>
                </a:solidFill>
              </a:rPr>
              <a:t>atorvastatin</a:t>
            </a:r>
            <a:r>
              <a:rPr lang="en-US" dirty="0"/>
              <a:t> and </a:t>
            </a:r>
            <a:r>
              <a:rPr lang="en-US" dirty="0" err="1">
                <a:solidFill>
                  <a:srgbClr val="00B050"/>
                </a:solidFill>
              </a:rPr>
              <a:t>rosuvastatin</a:t>
            </a:r>
            <a:r>
              <a:rPr lang="en-US" dirty="0"/>
              <a:t>, may be given any </a:t>
            </a:r>
            <a:r>
              <a:rPr lang="en-US" dirty="0" smtClean="0"/>
              <a:t>time.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ravastatin </a:t>
            </a:r>
            <a:r>
              <a:rPr lang="en-US" dirty="0"/>
              <a:t>at 8 years old and older, all others (simvastatin,</a:t>
            </a:r>
            <a:r>
              <a:rPr lang="fi-FI" dirty="0"/>
              <a:t>fluvastatin, lovastatin, atorvastatin, and rosuvastatin) at 10 years </a:t>
            </a:r>
            <a:r>
              <a:rPr lang="en-US" dirty="0"/>
              <a:t>old and </a:t>
            </a:r>
            <a:r>
              <a:rPr lang="en-US" dirty="0" smtClean="0"/>
              <a:t>older is approved . </a:t>
            </a:r>
          </a:p>
          <a:p>
            <a:r>
              <a:rPr lang="en-US" dirty="0"/>
              <a:t>Each doubling of the statin dose only results in approximately a 6% reduction in LDL-C.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therapy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Adverse effects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yopathy</a:t>
            </a:r>
            <a:r>
              <a:rPr lang="en-US" dirty="0"/>
              <a:t>, </a:t>
            </a:r>
            <a:r>
              <a:rPr lang="en-US" dirty="0" smtClean="0"/>
              <a:t>New-onset </a:t>
            </a:r>
            <a:r>
              <a:rPr lang="en-US" dirty="0"/>
              <a:t>type 2 diabetes mellitus, H</a:t>
            </a:r>
            <a:r>
              <a:rPr lang="en-US" dirty="0" smtClean="0"/>
              <a:t>epatic </a:t>
            </a:r>
            <a:r>
              <a:rPr lang="en-US" dirty="0"/>
              <a:t>enzyme </a:t>
            </a:r>
            <a:r>
              <a:rPr lang="en-US" dirty="0" smtClean="0"/>
              <a:t>elevation , </a:t>
            </a:r>
            <a:r>
              <a:rPr lang="cs-CZ" dirty="0" smtClean="0"/>
              <a:t>myositis </a:t>
            </a:r>
            <a:r>
              <a:rPr lang="en-US" dirty="0" smtClean="0"/>
              <a:t>, </a:t>
            </a:r>
            <a:r>
              <a:rPr lang="cs-CZ" dirty="0" smtClean="0"/>
              <a:t>rhabdomyolysis</a:t>
            </a:r>
            <a:r>
              <a:rPr lang="en-US" dirty="0" smtClean="0"/>
              <a:t> , </a:t>
            </a:r>
            <a:r>
              <a:rPr lang="cs-CZ" dirty="0" smtClean="0"/>
              <a:t>angioedema </a:t>
            </a:r>
            <a:r>
              <a:rPr lang="cs-CZ" dirty="0"/>
              <a:t>(rare</a:t>
            </a:r>
            <a:r>
              <a:rPr lang="cs-CZ" dirty="0" smtClean="0"/>
              <a:t>)</a:t>
            </a:r>
            <a:r>
              <a:rPr lang="en-US" dirty="0" smtClean="0"/>
              <a:t> , </a:t>
            </a:r>
            <a:r>
              <a:rPr lang="en-US" dirty="0"/>
              <a:t>Headache</a:t>
            </a:r>
            <a:endParaRPr lang="cs-CZ" dirty="0"/>
          </a:p>
          <a:p>
            <a:endParaRPr lang="en-US" dirty="0" smtClean="0"/>
          </a:p>
          <a:p>
            <a:r>
              <a:rPr lang="en-US" dirty="0" smtClean="0"/>
              <a:t>Side </a:t>
            </a:r>
            <a:r>
              <a:rPr lang="en-US" dirty="0"/>
              <a:t>effects </a:t>
            </a:r>
            <a:r>
              <a:rPr lang="en-US" dirty="0" smtClean="0"/>
              <a:t>occur </a:t>
            </a:r>
            <a:r>
              <a:rPr lang="en-US" dirty="0"/>
              <a:t>at higher doses and in patients taking other medications </a:t>
            </a:r>
            <a:r>
              <a:rPr lang="en-US" dirty="0" smtClean="0"/>
              <a:t>(cyclosporine</a:t>
            </a:r>
            <a:r>
              <a:rPr lang="en-US" dirty="0"/>
              <a:t>, azole antifungal agents, </a:t>
            </a:r>
            <a:r>
              <a:rPr lang="en-US" dirty="0" smtClean="0"/>
              <a:t>grapefruit</a:t>
            </a:r>
            <a:r>
              <a:rPr lang="en-US" dirty="0" smtClean="0"/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Statin 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Adverse </a:t>
            </a:r>
            <a:r>
              <a:rPr lang="en-US" sz="2200" b="1" dirty="0">
                <a:solidFill>
                  <a:schemeClr val="bg1"/>
                </a:solidFill>
              </a:rPr>
              <a:t>effects</a:t>
            </a:r>
            <a:r>
              <a:rPr lang="en-US" sz="3600" dirty="0"/>
              <a:t> 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58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Adolescent females should be counseled about the possibility of drug teratogenicity and appropriate contraceptive methods while receiving statin therapy.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statins by breastfeeding mothers is discouraged.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Statin 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Adverse effects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Monitoring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baseline </a:t>
            </a:r>
            <a:r>
              <a:rPr lang="en-US" dirty="0"/>
              <a:t>laboratory evaluation prior to initiating statin therapy:</a:t>
            </a:r>
          </a:p>
          <a:p>
            <a:pPr marL="0" indent="0">
              <a:buNone/>
            </a:pPr>
            <a:r>
              <a:rPr lang="en-US" dirty="0"/>
              <a:t>●Fasting lipid profile</a:t>
            </a:r>
          </a:p>
          <a:p>
            <a:pPr marL="0" indent="0">
              <a:buNone/>
            </a:pPr>
            <a:r>
              <a:rPr lang="en-US" dirty="0"/>
              <a:t>●Serum </a:t>
            </a:r>
            <a:r>
              <a:rPr lang="en-US" dirty="0" err="1"/>
              <a:t>creatine</a:t>
            </a:r>
            <a:r>
              <a:rPr lang="en-US" dirty="0"/>
              <a:t> kinase</a:t>
            </a:r>
          </a:p>
          <a:p>
            <a:pPr marL="0" indent="0">
              <a:buNone/>
            </a:pPr>
            <a:r>
              <a:rPr lang="en-US" dirty="0"/>
              <a:t>●Serum alanine aminotransferase</a:t>
            </a:r>
          </a:p>
          <a:p>
            <a:pPr marL="0" indent="0">
              <a:buNone/>
            </a:pPr>
            <a:r>
              <a:rPr lang="en-US" dirty="0"/>
              <a:t>●Blood glucose and hemoglobin A1c levels</a:t>
            </a:r>
          </a:p>
          <a:p>
            <a:pPr marL="0" indent="0">
              <a:buNone/>
            </a:pPr>
            <a:r>
              <a:rPr lang="en-US" dirty="0"/>
              <a:t>●Pregnancy test, if clinically indicated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</a:t>
            </a:r>
            <a:r>
              <a:rPr lang="en-US" sz="3600" b="1" dirty="0" smtClean="0">
                <a:solidFill>
                  <a:schemeClr val="bg1"/>
                </a:solidFill>
              </a:rPr>
              <a:t>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Monitoring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15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Normative values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Normal </a:t>
            </a:r>
            <a:r>
              <a:rPr lang="en-US" dirty="0"/>
              <a:t>lipid and lipoprotein values in children vary by age and </a:t>
            </a:r>
            <a:r>
              <a:rPr lang="en-US" dirty="0" smtClean="0"/>
              <a:t>sex.</a:t>
            </a:r>
          </a:p>
          <a:p>
            <a:pPr>
              <a:buBlip>
                <a:blip r:embed="rId2"/>
              </a:buBlip>
            </a:pPr>
            <a:r>
              <a:rPr lang="en-US" dirty="0"/>
              <a:t> Lipid levels change with normal growth and maturation.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Fasting lipid profile, </a:t>
            </a:r>
            <a:r>
              <a:rPr lang="en-US" dirty="0" smtClean="0"/>
              <a:t>CPK , ALT , BS &amp; HbA1c are repeated four and eight weeks after starting therapy .</a:t>
            </a:r>
          </a:p>
          <a:p>
            <a:r>
              <a:rPr lang="en-US" dirty="0" smtClean="0"/>
              <a:t>Once </a:t>
            </a:r>
            <a:r>
              <a:rPr lang="en-US" dirty="0"/>
              <a:t>on stable therapy, lipid levels, </a:t>
            </a:r>
            <a:r>
              <a:rPr lang="en-US" dirty="0" smtClean="0"/>
              <a:t>BS  and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A1c are repeated every six months. </a:t>
            </a:r>
            <a:endParaRPr lang="en-US" dirty="0" smtClean="0"/>
          </a:p>
          <a:p>
            <a:r>
              <a:rPr lang="en-US" dirty="0" smtClean="0"/>
              <a:t>Repeated </a:t>
            </a:r>
            <a:r>
              <a:rPr lang="en-US" dirty="0"/>
              <a:t>testing of liver function tests and </a:t>
            </a:r>
            <a:r>
              <a:rPr lang="en-US" dirty="0" smtClean="0"/>
              <a:t>CPK in </a:t>
            </a:r>
            <a:r>
              <a:rPr lang="en-US" dirty="0"/>
              <a:t>asymptomatic patients is </a:t>
            </a:r>
            <a:r>
              <a:rPr lang="en-US" dirty="0" smtClean="0"/>
              <a:t>controversial.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</a:t>
            </a:r>
            <a:r>
              <a:rPr lang="en-US" sz="3600" b="1" dirty="0" smtClean="0">
                <a:solidFill>
                  <a:schemeClr val="bg1"/>
                </a:solidFill>
              </a:rPr>
              <a:t>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Monitoring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4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If </a:t>
            </a:r>
            <a:r>
              <a:rPr lang="en-US" dirty="0"/>
              <a:t>the targeted value is met and there are no laboratory abnormalities, therapy is continued at the same </a:t>
            </a:r>
            <a:r>
              <a:rPr lang="en-US" dirty="0" smtClean="0"/>
              <a:t>dose.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If </a:t>
            </a:r>
            <a:r>
              <a:rPr lang="en-US" dirty="0"/>
              <a:t>the targeted value is not met, the dose is increased (usually by an increment of 10 to 20 mg). Reassessment is performed in four </a:t>
            </a:r>
            <a:r>
              <a:rPr lang="en-US" dirty="0" smtClean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</a:t>
            </a:r>
            <a:r>
              <a:rPr lang="en-US" sz="3600" b="1" dirty="0" smtClean="0">
                <a:solidFill>
                  <a:schemeClr val="bg1"/>
                </a:solidFill>
              </a:rPr>
              <a:t>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Dose titration</a:t>
            </a:r>
            <a:r>
              <a:rPr lang="en-US" sz="2000" dirty="0"/>
              <a:t>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If goals are not met after increasing the dose, but the treatment is well tolerated, one of the following options are followed: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dose of statin may be increased further until the target is met, the maximum dose is reached ,or there is evidence of toxicity.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Another </a:t>
            </a:r>
            <a:r>
              <a:rPr lang="en-US" dirty="0"/>
              <a:t>drug </a:t>
            </a:r>
            <a:r>
              <a:rPr lang="en-US" dirty="0" smtClean="0"/>
              <a:t>(ezetimibe</a:t>
            </a:r>
            <a:r>
              <a:rPr lang="en-US" dirty="0"/>
              <a:t> or a bile acid </a:t>
            </a:r>
            <a:r>
              <a:rPr lang="en-US" dirty="0" err="1"/>
              <a:t>sequestrant</a:t>
            </a:r>
            <a:r>
              <a:rPr lang="en-US" dirty="0"/>
              <a:t>) may be added to statin </a:t>
            </a:r>
            <a:r>
              <a:rPr lang="en-US" dirty="0" smtClean="0"/>
              <a:t>therapy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Side effects : 2 weeks stop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Statin </a:t>
            </a:r>
            <a:r>
              <a:rPr lang="en-US" sz="3600" b="1" dirty="0" smtClean="0">
                <a:solidFill>
                  <a:schemeClr val="bg1"/>
                </a:solidFill>
              </a:rPr>
              <a:t>therapy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Dose titration</a:t>
            </a:r>
            <a:r>
              <a:rPr lang="en-US" sz="2000" dirty="0"/>
              <a:t>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Ezetimibe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Prevents </a:t>
            </a:r>
            <a:r>
              <a:rPr lang="en-US" dirty="0"/>
              <a:t>intestinal absorption of cholesterol and plant sterols.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In </a:t>
            </a:r>
            <a:r>
              <a:rPr lang="en-US" dirty="0"/>
              <a:t>combination with statins,  further lowers serum LDL-C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Monotherapy is effective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Side </a:t>
            </a:r>
            <a:r>
              <a:rPr lang="en-US" dirty="0"/>
              <a:t>effects </a:t>
            </a:r>
            <a:r>
              <a:rPr lang="en-US" dirty="0" smtClean="0"/>
              <a:t>are </a:t>
            </a:r>
            <a:r>
              <a:rPr lang="en-US" dirty="0"/>
              <a:t>mild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Lowers </a:t>
            </a:r>
            <a:r>
              <a:rPr lang="en-US" dirty="0"/>
              <a:t>LDL-C by up to 15-20%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Cholesterol absorption inhibitors</a:t>
            </a:r>
          </a:p>
        </p:txBody>
      </p:sp>
    </p:spTree>
    <p:extLst>
      <p:ext uri="{BB962C8B-B14F-4D97-AF65-F5344CB8AC3E}">
        <p14:creationId xmlns:p14="http://schemas.microsoft.com/office/powerpoint/2010/main" val="2849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Cholesterol absorption inhibitors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176963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54718"/>
            <a:ext cx="10058400" cy="623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78108"/>
            <a:ext cx="10058400" cy="6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37" y="3993776"/>
            <a:ext cx="4459381" cy="279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7506" y="2052934"/>
            <a:ext cx="1041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Bile acid </a:t>
            </a:r>
            <a:r>
              <a:rPr lang="en-US" sz="3600" b="1" dirty="0" err="1"/>
              <a:t>sequestrants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94765" y="6085075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021558"/>
            <a:ext cx="10466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 are not as effective as statins in lowering LDL-C and have adverse side effects (constipation and bloating).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For these reasons, are used relatively infrequently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/>
              <a:t>R</a:t>
            </a:r>
            <a:r>
              <a:rPr lang="en-US" sz="2400" dirty="0" smtClean="0"/>
              <a:t>ecommended </a:t>
            </a:r>
            <a:r>
              <a:rPr lang="en-US" sz="2400" dirty="0"/>
              <a:t>in children, as early as 6 years of age 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Reduce </a:t>
            </a:r>
            <a:r>
              <a:rPr lang="en-US" sz="2400" dirty="0"/>
              <a:t>LDL levels by ~20% 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0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Contraindications :</a:t>
            </a:r>
          </a:p>
          <a:p>
            <a:pPr>
              <a:buNone/>
              <a:defRPr/>
            </a:pPr>
            <a:r>
              <a:rPr lang="en-US" dirty="0" smtClean="0"/>
              <a:t>Complete </a:t>
            </a:r>
            <a:r>
              <a:rPr lang="en-US" dirty="0"/>
              <a:t>biliary </a:t>
            </a:r>
            <a:r>
              <a:rPr lang="en-US" dirty="0" smtClean="0"/>
              <a:t>obstruction</a:t>
            </a:r>
          </a:p>
          <a:p>
            <a:pPr>
              <a:buNone/>
              <a:defRPr/>
            </a:pPr>
            <a:r>
              <a:rPr lang="en-US" dirty="0" smtClean="0"/>
              <a:t>Chronic constipation</a:t>
            </a:r>
            <a:endParaRPr lang="en-US" dirty="0"/>
          </a:p>
          <a:p>
            <a:pPr>
              <a:buNone/>
              <a:defRPr/>
            </a:pPr>
            <a:r>
              <a:rPr lang="en-US" dirty="0" smtClean="0"/>
              <a:t>Severe </a:t>
            </a:r>
            <a:r>
              <a:rPr lang="en-US" dirty="0"/>
              <a:t>hypertriglyceridemia(TG &gt;400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Bile acid </a:t>
            </a:r>
            <a:r>
              <a:rPr lang="en-US" sz="3600" b="1" dirty="0" err="1"/>
              <a:t>sequestrants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8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3" y="2263588"/>
            <a:ext cx="9314328" cy="322281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Bile acid </a:t>
            </a:r>
            <a:r>
              <a:rPr lang="en-US" sz="3600" b="1" dirty="0" err="1"/>
              <a:t>sequestrants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Colesevelam is the best tolerated of these agents .</a:t>
            </a:r>
          </a:p>
          <a:p>
            <a:r>
              <a:rPr lang="en-US" dirty="0"/>
              <a:t>These agents can affect the absorption of folate and fat-soluble vitamins, appropriate supplementation and monitoring.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Bile acid </a:t>
            </a:r>
            <a:r>
              <a:rPr lang="en-US" sz="3600" b="1" dirty="0" err="1"/>
              <a:t>sequestrants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89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PCSK9 inhibitors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2" y="2138082"/>
            <a:ext cx="7323455" cy="41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Lipoproteins </a:t>
            </a:r>
            <a:r>
              <a:rPr lang="en-US" dirty="0"/>
              <a:t>are very low in cord blood at birth and rise slowly in the first two years of </a:t>
            </a:r>
            <a:r>
              <a:rPr lang="en-US" dirty="0" smtClean="0"/>
              <a:t>life.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Higher </a:t>
            </a:r>
            <a:r>
              <a:rPr lang="en-US" dirty="0"/>
              <a:t>cholesterol levels are seen in breastfed babies related to the higher saturated fat content of breast milk </a:t>
            </a:r>
            <a:r>
              <a:rPr lang="en-US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Lipid </a:t>
            </a:r>
            <a:r>
              <a:rPr lang="en-US" dirty="0"/>
              <a:t>levels are relatively stable from two years of age until adolescence. 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Normative values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Evolocumab</a:t>
            </a:r>
            <a:r>
              <a:rPr lang="en-US" dirty="0" smtClean="0"/>
              <a:t> is </a:t>
            </a:r>
            <a:r>
              <a:rPr lang="en-US" dirty="0"/>
              <a:t>approved in adolescents (≥12 years old) with homozygous FH </a:t>
            </a:r>
            <a:r>
              <a:rPr lang="en-US" dirty="0" smtClean="0"/>
              <a:t> (140 </a:t>
            </a:r>
            <a:r>
              <a:rPr lang="en-US" dirty="0"/>
              <a:t>mg subcutaneously every two weeks or 420 mg once </a:t>
            </a:r>
            <a:r>
              <a:rPr lang="en-US" dirty="0" smtClean="0"/>
              <a:t>monthly)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51412"/>
            <a:ext cx="5439893" cy="20618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PCSK9 inhibitors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5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Mipomersen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≥12 years </a:t>
            </a:r>
            <a:endParaRPr lang="en-US" dirty="0" smtClean="0"/>
          </a:p>
          <a:p>
            <a:r>
              <a:rPr lang="en-US" dirty="0" smtClean="0"/>
              <a:t>Once weekly subcutaneous injection.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200</a:t>
            </a:r>
            <a:r>
              <a:rPr lang="en-US" dirty="0"/>
              <a:t> mg per week (160 mg if body weight was &lt;50 kg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40" y="2317375"/>
            <a:ext cx="2864223" cy="327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6" y="3857522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Lomitapide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≥</a:t>
            </a:r>
            <a:r>
              <a:rPr lang="en-US" dirty="0"/>
              <a:t>18 </a:t>
            </a:r>
            <a:r>
              <a:rPr lang="en-US" dirty="0" smtClean="0"/>
              <a:t>years (0.03 </a:t>
            </a:r>
            <a:r>
              <a:rPr lang="en-US" dirty="0"/>
              <a:t>- 1 mg/kg</a:t>
            </a:r>
            <a:r>
              <a:rPr lang="en-US" dirty="0" smtClean="0"/>
              <a:t>/ day 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65" y="2664758"/>
            <a:ext cx="2987488" cy="2965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13" y="2214281"/>
            <a:ext cx="3166384" cy="32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6" y="204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patient fails to reach the following LDL-C targets with diet and pharmacotherapy:</a:t>
            </a:r>
          </a:p>
          <a:p>
            <a:pPr marL="0" indent="0">
              <a:buNone/>
            </a:pPr>
            <a:r>
              <a:rPr lang="en-US" dirty="0"/>
              <a:t>●LDL-C ≥160 mg/</a:t>
            </a:r>
            <a:r>
              <a:rPr lang="en-US" dirty="0" err="1"/>
              <a:t>dL</a:t>
            </a:r>
            <a:r>
              <a:rPr lang="en-US" dirty="0"/>
              <a:t> in children </a:t>
            </a:r>
            <a:r>
              <a:rPr lang="en-US" dirty="0" smtClean="0"/>
              <a:t>with </a:t>
            </a:r>
            <a:r>
              <a:rPr lang="en-US" dirty="0"/>
              <a:t>established atherosclerotic CVD.</a:t>
            </a:r>
          </a:p>
          <a:p>
            <a:pPr marL="0" indent="0">
              <a:buNone/>
            </a:pPr>
            <a:r>
              <a:rPr lang="en-US" dirty="0"/>
              <a:t>●LDL-C ≥250 mg/</a:t>
            </a:r>
            <a:r>
              <a:rPr lang="en-US" dirty="0" err="1"/>
              <a:t>dL</a:t>
            </a:r>
            <a:r>
              <a:rPr lang="en-US" dirty="0"/>
              <a:t> in children without established atherosclerotic </a:t>
            </a:r>
            <a:r>
              <a:rPr lang="en-US" dirty="0" smtClean="0"/>
              <a:t>CVD.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Lipoprotein apheresis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/>
              <a:t>lipoprotein apheresis can contribute to plaque regression and/or </a:t>
            </a:r>
            <a:r>
              <a:rPr lang="en-US" dirty="0" err="1"/>
              <a:t>stabilisation</a:t>
            </a:r>
            <a:r>
              <a:rPr lang="en-US" dirty="0"/>
              <a:t> and improve prognosis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Treatment </a:t>
            </a:r>
            <a:r>
              <a:rPr lang="en-US" dirty="0"/>
              <a:t>should be started by age 5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procedure is performed weekly or </a:t>
            </a:r>
            <a:r>
              <a:rPr lang="en-US" dirty="0" smtClean="0"/>
              <a:t>biweekly.</a:t>
            </a:r>
          </a:p>
          <a:p>
            <a:r>
              <a:rPr lang="en-US" dirty="0"/>
              <a:t>L</a:t>
            </a:r>
            <a:r>
              <a:rPr lang="en-US" dirty="0" smtClean="0"/>
              <a:t>owers </a:t>
            </a:r>
            <a:r>
              <a:rPr lang="en-US" dirty="0"/>
              <a:t>LDL-C acutely by 50 to 76 </a:t>
            </a:r>
            <a:r>
              <a:rPr lang="en-US" dirty="0" smtClean="0"/>
              <a:t>percent.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Lipoprotein apheresis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r>
              <a:rPr lang="en-US" dirty="0"/>
              <a:t>effects </a:t>
            </a:r>
            <a:r>
              <a:rPr lang="en-US" dirty="0" smtClean="0"/>
              <a:t>:  </a:t>
            </a:r>
            <a:r>
              <a:rPr lang="en-US" dirty="0"/>
              <a:t>hypotension, anemia, nausea, flushing, and headache. </a:t>
            </a:r>
            <a:endParaRPr lang="en-US" dirty="0" smtClean="0"/>
          </a:p>
          <a:p>
            <a:r>
              <a:rPr lang="en-US" dirty="0" smtClean="0"/>
              <a:t>Venous </a:t>
            </a:r>
            <a:r>
              <a:rPr lang="en-US" dirty="0"/>
              <a:t>access is </a:t>
            </a:r>
            <a:r>
              <a:rPr lang="en-US" dirty="0" smtClean="0"/>
              <a:t>necessary.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Lipoprotein apheresis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Other treatment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Liver transplantation </a:t>
            </a:r>
            <a:endParaRPr lang="en-US" dirty="0" smtClean="0"/>
          </a:p>
          <a:p>
            <a:r>
              <a:rPr lang="en-US" dirty="0" smtClean="0"/>
              <a:t>Gene </a:t>
            </a:r>
            <a:r>
              <a:rPr lang="en-US" dirty="0"/>
              <a:t>therapy</a:t>
            </a:r>
          </a:p>
          <a:p>
            <a:r>
              <a:rPr lang="en-US" dirty="0"/>
              <a:t>CETP inhibition</a:t>
            </a:r>
          </a:p>
          <a:p>
            <a:r>
              <a:rPr lang="en-US" dirty="0"/>
              <a:t>Antibody removal of </a:t>
            </a:r>
            <a:r>
              <a:rPr lang="en-US" dirty="0" err="1"/>
              <a:t>resistin</a:t>
            </a:r>
            <a:r>
              <a:rPr lang="en-US" dirty="0"/>
              <a:t> </a:t>
            </a:r>
          </a:p>
          <a:p>
            <a:r>
              <a:rPr lang="en-US" dirty="0"/>
              <a:t>ETC-1002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TG </a:t>
            </a:r>
            <a:r>
              <a:rPr lang="en-US" dirty="0"/>
              <a:t>&gt;100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children &lt;10 years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TG &gt;130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children &gt;10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r>
              <a:rPr lang="en-US" b="1" dirty="0" smtClean="0"/>
              <a:t>Lifestyle modification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smtClean="0"/>
              <a:t>●</a:t>
            </a:r>
            <a:r>
              <a:rPr lang="en-US" dirty="0"/>
              <a:t>Encouraging physical activity </a:t>
            </a:r>
          </a:p>
          <a:p>
            <a:pPr marL="0" indent="0">
              <a:buNone/>
            </a:pPr>
            <a:r>
              <a:rPr lang="en-US" dirty="0" smtClean="0"/>
              <a:t>   ●</a:t>
            </a:r>
            <a:r>
              <a:rPr lang="en-US" dirty="0"/>
              <a:t>A low-saturated fat </a:t>
            </a:r>
            <a:r>
              <a:rPr lang="en-US" dirty="0" smtClean="0"/>
              <a:t>diet</a:t>
            </a:r>
          </a:p>
          <a:p>
            <a:pPr marL="0" indent="0">
              <a:buNone/>
            </a:pPr>
            <a:r>
              <a:rPr lang="en-US" dirty="0" smtClean="0"/>
              <a:t>   ● weight </a:t>
            </a:r>
            <a:r>
              <a:rPr lang="en-US" dirty="0"/>
              <a:t>loss </a:t>
            </a:r>
          </a:p>
          <a:p>
            <a:pPr marL="0" indent="0">
              <a:buNone/>
            </a:pPr>
            <a:r>
              <a:rPr lang="en-US" dirty="0" smtClean="0"/>
              <a:t>   ●</a:t>
            </a:r>
            <a:r>
              <a:rPr lang="en-US" dirty="0"/>
              <a:t>High-dose fish oil (omega-3 fatty </a:t>
            </a:r>
            <a:r>
              <a:rPr lang="en-US" dirty="0" smtClean="0"/>
              <a:t>acid / 2 </a:t>
            </a:r>
            <a:r>
              <a:rPr lang="en-US" dirty="0"/>
              <a:t>to 4 g per day)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4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Indications for pharmacologic </a:t>
            </a:r>
            <a:r>
              <a:rPr lang="en-US" dirty="0" smtClean="0"/>
              <a:t>treatment: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●TG </a:t>
            </a:r>
            <a:r>
              <a:rPr lang="en-US" dirty="0"/>
              <a:t>levels &gt;400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● 150 mg/dl &lt; TG  &lt; 399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non-HDL-C </a:t>
            </a:r>
            <a:r>
              <a:rPr lang="en-US" dirty="0"/>
              <a:t>≥145 mg/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 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09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Niacin</a:t>
            </a:r>
            <a:r>
              <a:rPr lang="en-US" dirty="0" smtClean="0"/>
              <a:t> </a:t>
            </a:r>
            <a:r>
              <a:rPr lang="en-US" dirty="0"/>
              <a:t>is rarely used because of high rates of side effects </a:t>
            </a:r>
            <a:r>
              <a:rPr lang="en-US" dirty="0" smtClean="0"/>
              <a:t>and </a:t>
            </a:r>
            <a:r>
              <a:rPr lang="en-US" dirty="0"/>
              <a:t>limited evidence of benefit</a:t>
            </a:r>
            <a:r>
              <a:rPr lang="en-US" dirty="0" smtClean="0"/>
              <a:t>.</a:t>
            </a:r>
          </a:p>
          <a:p>
            <a:r>
              <a:rPr lang="cs-CZ" sz="2000" dirty="0"/>
              <a:t>Adverse </a:t>
            </a:r>
            <a:r>
              <a:rPr lang="cs-CZ" sz="2000" dirty="0" smtClean="0"/>
              <a:t>effects</a:t>
            </a:r>
            <a:r>
              <a:rPr lang="cs-CZ" sz="2000" dirty="0"/>
              <a:t>:</a:t>
            </a:r>
          </a:p>
          <a:p>
            <a:r>
              <a:rPr lang="en-US" sz="2000" dirty="0" smtClean="0"/>
              <a:t>F</a:t>
            </a:r>
            <a:r>
              <a:rPr lang="cs-CZ" sz="2000" dirty="0" smtClean="0"/>
              <a:t>lushing</a:t>
            </a:r>
            <a:endParaRPr lang="en-US" sz="2000" dirty="0" smtClean="0"/>
          </a:p>
          <a:p>
            <a:r>
              <a:rPr lang="en-US" sz="2000" dirty="0"/>
              <a:t>P</a:t>
            </a:r>
            <a:r>
              <a:rPr lang="cs-CZ" sz="2000" dirty="0" smtClean="0"/>
              <a:t>alpitations </a:t>
            </a:r>
            <a:endParaRPr lang="en-US" sz="2000" dirty="0" smtClean="0"/>
          </a:p>
          <a:p>
            <a:r>
              <a:rPr lang="cs-CZ" sz="2000" dirty="0" smtClean="0"/>
              <a:t>GIT disturbances</a:t>
            </a:r>
            <a:endParaRPr lang="en-US" sz="2000" dirty="0" smtClean="0"/>
          </a:p>
          <a:p>
            <a:r>
              <a:rPr lang="en-US" sz="2000" dirty="0" smtClean="0"/>
              <a:t>Hyperuricemia</a:t>
            </a:r>
            <a:endParaRPr lang="en-US" sz="2000" dirty="0"/>
          </a:p>
          <a:p>
            <a:r>
              <a:rPr lang="en-US" sz="2000" dirty="0"/>
              <a:t>Impaired glucose tolerance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 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2" y="3357282"/>
            <a:ext cx="4948518" cy="237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Normative values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During </a:t>
            </a:r>
            <a:r>
              <a:rPr lang="en-US" dirty="0"/>
              <a:t>puberty, </a:t>
            </a:r>
            <a:r>
              <a:rPr lang="en-US" dirty="0" smtClean="0"/>
              <a:t>TC </a:t>
            </a:r>
            <a:r>
              <a:rPr lang="en-US" dirty="0"/>
              <a:t>and </a:t>
            </a:r>
            <a:r>
              <a:rPr lang="en-US" dirty="0" smtClean="0"/>
              <a:t>LDL-C </a:t>
            </a:r>
            <a:r>
              <a:rPr lang="en-US" dirty="0"/>
              <a:t>levels decrease with increasing age, before rising in the late teenage years.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Males </a:t>
            </a:r>
            <a:r>
              <a:rPr lang="en-US" dirty="0"/>
              <a:t>experience a decrease in </a:t>
            </a:r>
            <a:r>
              <a:rPr lang="en-US" dirty="0" smtClean="0"/>
              <a:t>HDL </a:t>
            </a:r>
            <a:r>
              <a:rPr lang="en-US" dirty="0"/>
              <a:t>levels during late puberty, whereas HDL levels remain stable in females until </a:t>
            </a:r>
            <a:r>
              <a:rPr lang="en-US" dirty="0" smtClean="0"/>
              <a:t>menopause.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African </a:t>
            </a:r>
            <a:r>
              <a:rPr lang="en-US" dirty="0"/>
              <a:t>American children have higher TC </a:t>
            </a:r>
            <a:r>
              <a:rPr lang="en-US" dirty="0" smtClean="0"/>
              <a:t>and HDL-C </a:t>
            </a:r>
            <a:r>
              <a:rPr lang="en-US" dirty="0"/>
              <a:t>levels and lower triglyceride levels compared with other racial/ethnic groups.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Fibric acid derivatives </a:t>
            </a:r>
            <a:r>
              <a:rPr lang="en-US" dirty="0"/>
              <a:t>( </a:t>
            </a:r>
            <a:r>
              <a:rPr lang="en-US" dirty="0" smtClean="0"/>
              <a:t>gemfibrozil</a:t>
            </a:r>
            <a:r>
              <a:rPr lang="en-US" dirty="0"/>
              <a:t>, </a:t>
            </a:r>
            <a:r>
              <a:rPr lang="en-US" dirty="0" smtClean="0"/>
              <a:t>fenofibrate , </a:t>
            </a:r>
            <a:r>
              <a:rPr lang="en-US" dirty="0" err="1" smtClean="0">
                <a:cs typeface="Times New Roman" pitchFamily="18" charset="0"/>
              </a:rPr>
              <a:t>clofibrate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cs typeface="Times New Roman" pitchFamily="18" charset="0"/>
              </a:rPr>
              <a:t>Ligand for </a:t>
            </a:r>
            <a:r>
              <a:rPr lang="en-US" dirty="0" smtClean="0">
                <a:cs typeface="Times New Roman" pitchFamily="18" charset="0"/>
              </a:rPr>
              <a:t>peroxisome </a:t>
            </a:r>
            <a:r>
              <a:rPr lang="en-US" dirty="0">
                <a:cs typeface="Times New Roman" pitchFamily="18" charset="0"/>
              </a:rPr>
              <a:t>proliferator-activated receptor-</a:t>
            </a:r>
            <a:r>
              <a:rPr lang="el-GR" dirty="0">
                <a:cs typeface="Times New Roman" pitchFamily="18" charset="0"/>
              </a:rPr>
              <a:t>α</a:t>
            </a:r>
            <a:r>
              <a:rPr lang="en-US" dirty="0">
                <a:cs typeface="Times New Roman" pitchFamily="18" charset="0"/>
              </a:rPr>
              <a:t>   (PPAR- </a:t>
            </a:r>
            <a:r>
              <a:rPr lang="el-GR" dirty="0">
                <a:cs typeface="Times New Roman" pitchFamily="18" charset="0"/>
              </a:rPr>
              <a:t>α</a:t>
            </a:r>
            <a:r>
              <a:rPr lang="en-US" dirty="0">
                <a:cs typeface="Times New Roman" pitchFamily="18" charset="0"/>
              </a:rPr>
              <a:t>) in the liver, heart, kidney, &amp; skeletal muscle. 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PPAR-a </a:t>
            </a:r>
            <a:r>
              <a:rPr lang="en-US" dirty="0">
                <a:cs typeface="Times New Roman" pitchFamily="18" charset="0"/>
              </a:rPr>
              <a:t>are a class of intracellular receptors that modulate fat metabolism.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 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26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6624"/>
            <a:ext cx="10058400" cy="105351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 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54718"/>
            <a:ext cx="10058400" cy="8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903982"/>
            <a:ext cx="10515600" cy="226460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HYPERTRIGLYCERIDEMIA ( management 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7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Goals of therapy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Targeted </a:t>
            </a:r>
            <a:r>
              <a:rPr lang="en-US" dirty="0"/>
              <a:t>values for </a:t>
            </a:r>
            <a:r>
              <a:rPr lang="en-US" dirty="0" smtClean="0"/>
              <a:t>TG 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●Minimal value, </a:t>
            </a:r>
            <a:r>
              <a:rPr lang="en-US" dirty="0" smtClean="0"/>
              <a:t>TG &lt; 500</a:t>
            </a:r>
            <a:r>
              <a:rPr lang="en-US" dirty="0"/>
              <a:t> mg/</a:t>
            </a:r>
            <a:r>
              <a:rPr lang="en-US" dirty="0" err="1"/>
              <a:t>dL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●Optimal value, </a:t>
            </a:r>
            <a:r>
              <a:rPr lang="en-US" dirty="0" smtClean="0"/>
              <a:t>TG &lt; 200 </a:t>
            </a:r>
            <a:r>
              <a:rPr lang="en-US" dirty="0"/>
              <a:t> mg/</a:t>
            </a:r>
            <a:r>
              <a:rPr lang="en-US" dirty="0" err="1"/>
              <a:t>dL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0435" y="6157259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Case 1 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012"/>
            <a:ext cx="10515600" cy="4782951"/>
          </a:xfrm>
        </p:spPr>
        <p:txBody>
          <a:bodyPr/>
          <a:lstStyle/>
          <a:p>
            <a:r>
              <a:rPr lang="en-US" dirty="0"/>
              <a:t>The patient is a 4-year-old </a:t>
            </a:r>
            <a:r>
              <a:rPr lang="en-US" dirty="0" smtClean="0"/>
              <a:t>male </a:t>
            </a:r>
            <a:r>
              <a:rPr lang="en-US" dirty="0"/>
              <a:t>who presented with </a:t>
            </a:r>
            <a:r>
              <a:rPr lang="en-US" dirty="0">
                <a:solidFill>
                  <a:srgbClr val="FF0000"/>
                </a:solidFill>
              </a:rPr>
              <a:t>cutaneous xanthomas</a:t>
            </a:r>
            <a:r>
              <a:rPr lang="en-US" dirty="0"/>
              <a:t> on the extensor surfaces of his arms, knees, elbows, and Achilles tendon. </a:t>
            </a:r>
            <a:endParaRPr lang="en-US" dirty="0" smtClean="0"/>
          </a:p>
          <a:p>
            <a:r>
              <a:rPr lang="en-US" dirty="0" smtClean="0"/>
              <a:t>He had </a:t>
            </a:r>
            <a:r>
              <a:rPr lang="en-US" dirty="0"/>
              <a:t>these xanthomas since he was 1 year old. </a:t>
            </a:r>
            <a:endParaRPr lang="en-US" dirty="0" smtClean="0"/>
          </a:p>
          <a:p>
            <a:r>
              <a:rPr lang="en-US" dirty="0" smtClean="0"/>
              <a:t>LDL - C = 600</a:t>
            </a:r>
            <a:r>
              <a:rPr lang="en-US" dirty="0"/>
              <a:t> 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&amp; TG= 170</a:t>
            </a:r>
            <a:r>
              <a:rPr lang="en-US" dirty="0"/>
              <a:t> mg/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9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Cutaneous xanthomas on the knees of patient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1824318"/>
            <a:ext cx="4670611" cy="3787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2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Cutaneous xanthomas on the hand of patient</a:t>
            </a:r>
            <a:r>
              <a:rPr lang="en-US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08094"/>
            <a:ext cx="4374776" cy="3227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29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Cutaneous xanthomas on the left elbow of patient</a:t>
            </a:r>
            <a:r>
              <a:rPr lang="en-US" sz="3200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22" y="1855694"/>
            <a:ext cx="4208930" cy="3146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35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14800" y="968189"/>
            <a:ext cx="6149788" cy="289111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is your diagnosis 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8" y="3913094"/>
            <a:ext cx="2093260" cy="20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Abnormal </a:t>
            </a:r>
            <a:r>
              <a:rPr lang="en-US" dirty="0"/>
              <a:t>deposits of cholesterol in the skin and eyes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Familial hypercholesterolemia</a:t>
            </a:r>
            <a:br>
              <a:rPr lang="en-US" sz="3200" b="1" dirty="0"/>
            </a:br>
            <a:r>
              <a:rPr lang="en-US" sz="3200" b="1" dirty="0" smtClean="0"/>
              <a:t>(Physical examination)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24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8" y="2678019"/>
            <a:ext cx="3702424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Lipid and lipoprotein distributions in subjects aged 5 to 19 years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26142"/>
            <a:ext cx="6813176" cy="550433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7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Juvenile </a:t>
            </a:r>
            <a:r>
              <a:rPr lang="en-US" sz="3200" b="1" dirty="0" err="1"/>
              <a:t>xanthogranuloma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58244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1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Corneal arcus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2330824"/>
            <a:ext cx="4746812" cy="273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6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/>
              <a:t>Xanthelasma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86869"/>
            <a:ext cx="4114800" cy="2228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4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Tuberous xanthoma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2200835"/>
            <a:ext cx="4818529" cy="2796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93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Achilles tendon xanthoma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2236695"/>
            <a:ext cx="3905250" cy="295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2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Tendon xanthomata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2381764"/>
            <a:ext cx="3981450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Case 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13-year-old boy presented with history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progressive</a:t>
            </a:r>
            <a:r>
              <a:rPr lang="en-US" dirty="0">
                <a:solidFill>
                  <a:srgbClr val="FF0000"/>
                </a:solidFill>
              </a:rPr>
              <a:t>, non-itchy, yellowish, irregular plaques</a:t>
            </a:r>
            <a:r>
              <a:rPr lang="en-US" dirty="0"/>
              <a:t> </a:t>
            </a:r>
            <a:r>
              <a:rPr lang="en-US" dirty="0" smtClean="0"/>
              <a:t>on elbows</a:t>
            </a:r>
            <a:r>
              <a:rPr lang="en-US" dirty="0"/>
              <a:t>, knees, shoulders and buttocks since infancy</a:t>
            </a:r>
            <a:r>
              <a:rPr lang="en-US" dirty="0" smtClean="0"/>
              <a:t>.</a:t>
            </a:r>
          </a:p>
          <a:p>
            <a:r>
              <a:rPr lang="en-US" dirty="0"/>
              <a:t>His father had acute myocardial infarction at the age of 42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yellowish, irregular plaques on </a:t>
            </a:r>
            <a:r>
              <a:rPr lang="en-US" sz="2800" b="1" dirty="0" smtClean="0"/>
              <a:t>elbows </a:t>
            </a:r>
            <a:r>
              <a:rPr lang="en-US" sz="2800" b="1" dirty="0"/>
              <a:t>and buttocks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975" y="2398059"/>
            <a:ext cx="4424083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TG = 350 mg/dl</a:t>
            </a:r>
          </a:p>
          <a:p>
            <a:r>
              <a:rPr lang="en-US" dirty="0" smtClean="0"/>
              <a:t>TC = 375 mg/dl</a:t>
            </a:r>
          </a:p>
          <a:p>
            <a:r>
              <a:rPr lang="en-US" dirty="0" smtClean="0"/>
              <a:t>HDL = 45 mg/dl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Case 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14800" y="968189"/>
            <a:ext cx="6149788" cy="289111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is your diagnosis 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8" y="3913094"/>
            <a:ext cx="2093260" cy="20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Definition of pediatric dyslipidemia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Based on </a:t>
            </a:r>
            <a:r>
              <a:rPr lang="en-US" dirty="0" smtClean="0"/>
              <a:t>normative data: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“Acceptable"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“Borderline"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“Abnormal"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a rare familial dyslipidemia characterized by approximately </a:t>
            </a:r>
            <a:r>
              <a:rPr lang="en-US" i="1" u="sng" dirty="0"/>
              <a:t>equally</a:t>
            </a:r>
            <a:r>
              <a:rPr lang="en-US" dirty="0"/>
              <a:t> elevated </a:t>
            </a:r>
            <a:r>
              <a:rPr lang="en-US" dirty="0" smtClean="0"/>
              <a:t>TC </a:t>
            </a:r>
            <a:r>
              <a:rPr lang="en-US" dirty="0"/>
              <a:t>and </a:t>
            </a:r>
            <a:r>
              <a:rPr lang="en-US" dirty="0" smtClean="0"/>
              <a:t>TG levels.</a:t>
            </a:r>
          </a:p>
          <a:p>
            <a:r>
              <a:rPr lang="en-US" dirty="0" smtClean="0"/>
              <a:t>Mutation in the gene for </a:t>
            </a:r>
            <a:r>
              <a:rPr lang="en-US" dirty="0" err="1" smtClean="0"/>
              <a:t>apo</a:t>
            </a:r>
            <a:r>
              <a:rPr lang="en-US" dirty="0" smtClean="0"/>
              <a:t> E 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07699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Familial </a:t>
            </a:r>
            <a:r>
              <a:rPr lang="en-US" sz="3200" b="1" dirty="0" err="1"/>
              <a:t>dysbetalipoproteinemia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228730" y="6275295"/>
            <a:ext cx="1125070" cy="2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7030A0"/>
                </a:solidFill>
              </a:rPr>
              <a:t>Case 3 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  5 year old girl was admitted with abdominal pain . </a:t>
            </a:r>
          </a:p>
          <a:p>
            <a:r>
              <a:rPr lang="en-US" dirty="0" smtClean="0"/>
              <a:t>In the course of blood sampling , serum color was </a:t>
            </a:r>
            <a:r>
              <a:rPr lang="en-US" dirty="0" smtClean="0">
                <a:solidFill>
                  <a:srgbClr val="FF0000"/>
                </a:solidFill>
              </a:rPr>
              <a:t>milky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TG = 2040 mg/dl</a:t>
            </a:r>
          </a:p>
          <a:p>
            <a:r>
              <a:rPr lang="en-US" dirty="0" smtClean="0"/>
              <a:t>TC = 280 mg/dl </a:t>
            </a:r>
          </a:p>
          <a:p>
            <a:r>
              <a:rPr lang="en-US" dirty="0" smtClean="0"/>
              <a:t>High levels of amylase &amp; lipase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84" y="3218329"/>
            <a:ext cx="2320491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14800" y="968189"/>
            <a:ext cx="6149788" cy="289111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is your diagnosis 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8" y="3913094"/>
            <a:ext cx="2093260" cy="20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/>
              <a:t>Chylomicronemia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characterized by </a:t>
            </a:r>
            <a:r>
              <a:rPr lang="en-US" dirty="0" smtClean="0"/>
              <a:t>TG levels </a:t>
            </a:r>
            <a:r>
              <a:rPr lang="en-US" dirty="0"/>
              <a:t>above the 99th percentile in association with a creamy </a:t>
            </a:r>
            <a:r>
              <a:rPr lang="en-US" dirty="0" smtClean="0"/>
              <a:t>plasma.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48048" y="6083020"/>
            <a:ext cx="1125070" cy="2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Lipemia</a:t>
            </a:r>
            <a:r>
              <a:rPr lang="en-US" dirty="0" smtClean="0"/>
              <a:t> </a:t>
            </a:r>
            <a:r>
              <a:rPr lang="en-US" dirty="0" err="1" smtClean="0"/>
              <a:t>Retinalis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78261"/>
          </a:xfrm>
        </p:spPr>
        <p:txBody>
          <a:bodyPr/>
          <a:lstStyle/>
          <a:p>
            <a:pPr algn="ctr"/>
            <a:r>
              <a:rPr lang="en-US" dirty="0" smtClean="0"/>
              <a:t>Xanthomata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5" y="3006726"/>
            <a:ext cx="3440159" cy="255942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82" y="3146611"/>
            <a:ext cx="2377023" cy="3043051"/>
          </a:xfrm>
        </p:spPr>
      </p:pic>
    </p:spTree>
    <p:extLst>
      <p:ext uri="{BB962C8B-B14F-4D97-AF65-F5344CB8AC3E}">
        <p14:creationId xmlns:p14="http://schemas.microsoft.com/office/powerpoint/2010/main" val="23795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absence of </a:t>
            </a:r>
            <a:r>
              <a:rPr lang="en-US" dirty="0" smtClean="0"/>
              <a:t>LPL  or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smtClean="0"/>
              <a:t>C-II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Chylomicronemia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(Pathophysiology)</a:t>
            </a:r>
            <a:endParaRPr lang="en-US" sz="3200" dirty="0"/>
          </a:p>
        </p:txBody>
      </p:sp>
      <p:pic>
        <p:nvPicPr>
          <p:cNvPr id="5" name="Picture 2" descr="20080426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2" y="3200399"/>
            <a:ext cx="4679578" cy="27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0224" y="5948083"/>
            <a:ext cx="1125070" cy="2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0" y="936813"/>
            <a:ext cx="9924490" cy="5074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3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2679</TotalTime>
  <Words>1914</Words>
  <Application>Microsoft Office PowerPoint</Application>
  <PresentationFormat>Widescreen</PresentationFormat>
  <Paragraphs>337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Dyslipidemia in children</vt:lpstr>
      <vt:lpstr>Outlines :</vt:lpstr>
      <vt:lpstr>Dyslipidemia</vt:lpstr>
      <vt:lpstr>Normative values</vt:lpstr>
      <vt:lpstr>Normative values</vt:lpstr>
      <vt:lpstr>Normative values</vt:lpstr>
      <vt:lpstr>Lipid and lipoprotein distributions in subjects aged 5 to 19 years</vt:lpstr>
      <vt:lpstr>Definition of pediatric dyslipidemia</vt:lpstr>
      <vt:lpstr>Definition of lipid levels in children </vt:lpstr>
      <vt:lpstr>Definition of lipid levels in children </vt:lpstr>
      <vt:lpstr>PREVALENCE</vt:lpstr>
      <vt:lpstr>PREVALENCE</vt:lpstr>
      <vt:lpstr>ETIOLOGY</vt:lpstr>
      <vt:lpstr>Causes of secondary dyslipidemia in children  </vt:lpstr>
      <vt:lpstr>ETIOLOGY</vt:lpstr>
      <vt:lpstr>Screening and Diagnosis</vt:lpstr>
      <vt:lpstr>Benefits of screening</vt:lpstr>
      <vt:lpstr>Who should be screened? </vt:lpstr>
      <vt:lpstr>PowerPoint Presentation</vt:lpstr>
      <vt:lpstr>Choice of screening test </vt:lpstr>
      <vt:lpstr>Choice of screening test </vt:lpstr>
      <vt:lpstr>Choice of screening test</vt:lpstr>
      <vt:lpstr>Lipid profile</vt:lpstr>
      <vt:lpstr>PowerPoint Presentation</vt:lpstr>
      <vt:lpstr>Non–HDL-C</vt:lpstr>
      <vt:lpstr>FOLLOW-UP AFTER SCREENING</vt:lpstr>
      <vt:lpstr>Confirmatory testing</vt:lpstr>
      <vt:lpstr>Overview of follow-up of children undergoing lipid screening</vt:lpstr>
      <vt:lpstr>Secondary causes of hypercholesterolemia</vt:lpstr>
      <vt:lpstr> Management of  Dyslipidemia in children</vt:lpstr>
      <vt:lpstr>Nonpharmacologic</vt:lpstr>
      <vt:lpstr>Nonpharmacologic</vt:lpstr>
      <vt:lpstr>Nonpharmacologic</vt:lpstr>
      <vt:lpstr>Nonpharmacologic</vt:lpstr>
      <vt:lpstr>PowerPoint Presentation</vt:lpstr>
      <vt:lpstr> Pharmacologic therapy </vt:lpstr>
      <vt:lpstr>Management of hypercholesterolemia  LDL-C ≥ 130 mg/dL , TC ≥ 200 mg/dL</vt:lpstr>
      <vt:lpstr>PowerPoint Presentation</vt:lpstr>
      <vt:lpstr> Pharmacologic therapy </vt:lpstr>
      <vt:lpstr>Statin therapy</vt:lpstr>
      <vt:lpstr>Statin therapy</vt:lpstr>
      <vt:lpstr>Statin therapy</vt:lpstr>
      <vt:lpstr>Statin therapy</vt:lpstr>
      <vt:lpstr>Statin therapy</vt:lpstr>
      <vt:lpstr>Statin therapy</vt:lpstr>
      <vt:lpstr> Statin therapy Adverse effects  </vt:lpstr>
      <vt:lpstr> Statin therapy Adverse effects  </vt:lpstr>
      <vt:lpstr>Statin therapy Monitoring </vt:lpstr>
      <vt:lpstr>Statin therapy Monitoring </vt:lpstr>
      <vt:lpstr>Statin therapy Dose titration </vt:lpstr>
      <vt:lpstr>Statin therapy Dose titration </vt:lpstr>
      <vt:lpstr>Cholesterol absorption inhibitors</vt:lpstr>
      <vt:lpstr>Cholesterol absorption inhibitors</vt:lpstr>
      <vt:lpstr>Bile acid sequestrants</vt:lpstr>
      <vt:lpstr>Bile acid sequestrants</vt:lpstr>
      <vt:lpstr>Bile acid sequestrants</vt:lpstr>
      <vt:lpstr>Bile acid sequestrants</vt:lpstr>
      <vt:lpstr>PCSK9 inhibitors</vt:lpstr>
      <vt:lpstr>PCSK9 inhibitors</vt:lpstr>
      <vt:lpstr>Mipomersen </vt:lpstr>
      <vt:lpstr>Lomitapide </vt:lpstr>
      <vt:lpstr>  Lipoprotein apheresis  </vt:lpstr>
      <vt:lpstr>  Lipoprotein apheresis  </vt:lpstr>
      <vt:lpstr>  Lipoprotein apheresis  </vt:lpstr>
      <vt:lpstr>Other treatment</vt:lpstr>
      <vt:lpstr> HYPERTRIGLYCERIDEMIA ( management) </vt:lpstr>
      <vt:lpstr> HYPERTRIGLYCERIDEMIA ( management ) </vt:lpstr>
      <vt:lpstr> HYPERTRIGLYCERIDEMIA ( management ) </vt:lpstr>
      <vt:lpstr> HYPERTRIGLYCERIDEMIA ( management ) </vt:lpstr>
      <vt:lpstr> HYPERTRIGLYCERIDEMIA ( management ) </vt:lpstr>
      <vt:lpstr> HYPERTRIGLYCERIDEMIA ( management ) </vt:lpstr>
      <vt:lpstr>Goals of therapy</vt:lpstr>
      <vt:lpstr>Case 1 </vt:lpstr>
      <vt:lpstr>Cutaneous xanthomas on the knees of patient</vt:lpstr>
      <vt:lpstr>Cutaneous xanthomas on the hand of patient </vt:lpstr>
      <vt:lpstr>Cutaneous xanthomas on the left elbow of patient </vt:lpstr>
      <vt:lpstr>PowerPoint Presentation</vt:lpstr>
      <vt:lpstr>Familial hypercholesterolemia (Physical examination)</vt:lpstr>
      <vt:lpstr>Juvenile xanthogranuloma</vt:lpstr>
      <vt:lpstr>Corneal arcus</vt:lpstr>
      <vt:lpstr>Xanthelasma</vt:lpstr>
      <vt:lpstr>Tuberous xanthoma</vt:lpstr>
      <vt:lpstr>Achilles tendon xanthoma</vt:lpstr>
      <vt:lpstr>Tendon xanthomata</vt:lpstr>
      <vt:lpstr>Case 2 </vt:lpstr>
      <vt:lpstr>yellowish, irregular plaques on elbows and buttocks</vt:lpstr>
      <vt:lpstr>Case 2 </vt:lpstr>
      <vt:lpstr>PowerPoint Presentation</vt:lpstr>
      <vt:lpstr>Familial dysbetalipoproteinemia</vt:lpstr>
      <vt:lpstr>Case 3 </vt:lpstr>
      <vt:lpstr>PowerPoint Presentation</vt:lpstr>
      <vt:lpstr>Chylomicronemia</vt:lpstr>
      <vt:lpstr>PowerPoint Presentation</vt:lpstr>
      <vt:lpstr>Chylomicronemia (Pathophysiology)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Dyslipidemia in children</dc:title>
  <dc:creator>Windows User</dc:creator>
  <cp:lastModifiedBy>Windows User</cp:lastModifiedBy>
  <cp:revision>325</cp:revision>
  <dcterms:created xsi:type="dcterms:W3CDTF">2016-12-31T15:05:57Z</dcterms:created>
  <dcterms:modified xsi:type="dcterms:W3CDTF">2021-02-05T16:52:04Z</dcterms:modified>
</cp:coreProperties>
</file>