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05" r:id="rId2"/>
    <p:sldId id="256" r:id="rId3"/>
    <p:sldId id="262" r:id="rId4"/>
    <p:sldId id="312" r:id="rId5"/>
    <p:sldId id="313" r:id="rId6"/>
    <p:sldId id="314" r:id="rId7"/>
    <p:sldId id="315" r:id="rId8"/>
    <p:sldId id="316" r:id="rId9"/>
    <p:sldId id="300" r:id="rId10"/>
    <p:sldId id="317" r:id="rId11"/>
    <p:sldId id="318" r:id="rId12"/>
    <p:sldId id="319" r:id="rId13"/>
    <p:sldId id="320" r:id="rId14"/>
    <p:sldId id="321" r:id="rId15"/>
    <p:sldId id="322" r:id="rId16"/>
    <p:sldId id="323" r:id="rId17"/>
    <p:sldId id="324" r:id="rId18"/>
    <p:sldId id="325" r:id="rId19"/>
    <p:sldId id="257" r:id="rId20"/>
    <p:sldId id="311" r:id="rId21"/>
    <p:sldId id="293" r:id="rId22"/>
    <p:sldId id="296" r:id="rId23"/>
    <p:sldId id="294" r:id="rId24"/>
    <p:sldId id="295" r:id="rId25"/>
    <p:sldId id="258" r:id="rId26"/>
    <p:sldId id="289" r:id="rId27"/>
    <p:sldId id="290" r:id="rId28"/>
    <p:sldId id="264" r:id="rId29"/>
    <p:sldId id="265" r:id="rId30"/>
    <p:sldId id="266" r:id="rId31"/>
    <p:sldId id="267" r:id="rId32"/>
    <p:sldId id="268" r:id="rId33"/>
    <p:sldId id="269" r:id="rId34"/>
    <p:sldId id="270" r:id="rId35"/>
    <p:sldId id="271" r:id="rId36"/>
    <p:sldId id="272" r:id="rId37"/>
    <p:sldId id="273" r:id="rId38"/>
    <p:sldId id="291" r:id="rId39"/>
    <p:sldId id="274" r:id="rId40"/>
    <p:sldId id="276" r:id="rId41"/>
    <p:sldId id="277" r:id="rId42"/>
    <p:sldId id="278" r:id="rId43"/>
    <p:sldId id="279" r:id="rId44"/>
    <p:sldId id="310" r:id="rId45"/>
    <p:sldId id="281" r:id="rId46"/>
    <p:sldId id="292" r:id="rId47"/>
    <p:sldId id="282" r:id="rId48"/>
    <p:sldId id="283" r:id="rId49"/>
    <p:sldId id="284" r:id="rId50"/>
    <p:sldId id="285" r:id="rId51"/>
    <p:sldId id="298" r:id="rId52"/>
    <p:sldId id="297" r:id="rId53"/>
    <p:sldId id="301" r:id="rId54"/>
    <p:sldId id="302" r:id="rId55"/>
    <p:sldId id="303" r:id="rId56"/>
    <p:sldId id="304" r:id="rId57"/>
    <p:sldId id="286" r:id="rId58"/>
    <p:sldId id="28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3" d="100"/>
          <a:sy n="63" d="100"/>
        </p:scale>
        <p:origin x="7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9866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99853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951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106364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68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214026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3849666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63905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204714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8E62-E9BF-45B7-8D81-9AC481CFB0FE}"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28162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248E62-E9BF-45B7-8D81-9AC481CFB0FE}"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126805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48E62-E9BF-45B7-8D81-9AC481CFB0FE}"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100520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248E62-E9BF-45B7-8D81-9AC481CFB0FE}"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58819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48E62-E9BF-45B7-8D81-9AC481CFB0FE}"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139948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248E62-E9BF-45B7-8D81-9AC481CFB0FE}"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6726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48E62-E9BF-45B7-8D81-9AC481CFB0FE}"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E55C1-2666-40C0-BDE7-2012CBEABC70}" type="slidenum">
              <a:rPr lang="en-US" smtClean="0"/>
              <a:t>‹#›</a:t>
            </a:fld>
            <a:endParaRPr lang="en-US"/>
          </a:p>
        </p:txBody>
      </p:sp>
    </p:spTree>
    <p:extLst>
      <p:ext uri="{BB962C8B-B14F-4D97-AF65-F5344CB8AC3E}">
        <p14:creationId xmlns:p14="http://schemas.microsoft.com/office/powerpoint/2010/main" val="391871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248E62-E9BF-45B7-8D81-9AC481CFB0FE}" type="datetimeFigureOut">
              <a:rPr lang="en-US" smtClean="0"/>
              <a:t>1/22/2021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BE55C1-2666-40C0-BDE7-2012CBEABC70}" type="slidenum">
              <a:rPr lang="en-US" smtClean="0"/>
              <a:t>‹#›</a:t>
            </a:fld>
            <a:endParaRPr lang="en-US"/>
          </a:p>
        </p:txBody>
      </p:sp>
    </p:spTree>
    <p:extLst>
      <p:ext uri="{BB962C8B-B14F-4D97-AF65-F5344CB8AC3E}">
        <p14:creationId xmlns:p14="http://schemas.microsoft.com/office/powerpoint/2010/main" val="24736746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6.xml" /></Relationships>
</file>

<file path=ppt/slides/_rels/slide2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6.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6.xml" /></Relationships>
</file>

<file path=ppt/slides/_rels/slide5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6.xml" /></Relationships>
</file>

<file path=ppt/slides/_rels/slide5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6.xml" /></Relationships>
</file>

<file path=ppt/slides/_rels/slide5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6.xml" /></Relationships>
</file>

<file path=ppt/slides/_rels/slide5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6.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8.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3760-8CC7-475E-BAFC-BC758D86BD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32D6428-224A-4A1B-8C19-9AC74E132A3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557B80E-6081-4D55-BC64-ED85249D9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20"/>
            <a:ext cx="12192000" cy="7010400"/>
          </a:xfrm>
          <a:prstGeom prst="rect">
            <a:avLst/>
          </a:prstGeom>
        </p:spPr>
      </p:pic>
    </p:spTree>
    <p:extLst>
      <p:ext uri="{BB962C8B-B14F-4D97-AF65-F5344CB8AC3E}">
        <p14:creationId xmlns:p14="http://schemas.microsoft.com/office/powerpoint/2010/main" val="58099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A30E-4704-4377-8AAE-46CE77ADED4D}"/>
              </a:ext>
            </a:extLst>
          </p:cNvPr>
          <p:cNvSpPr>
            <a:spLocks noGrp="1"/>
          </p:cNvSpPr>
          <p:nvPr>
            <p:ph type="title"/>
          </p:nvPr>
        </p:nvSpPr>
        <p:spPr/>
        <p:txBody>
          <a:bodyPr/>
          <a:lstStyle/>
          <a:p>
            <a:pPr algn="ctr"/>
            <a:r>
              <a:rPr lang="en-US" sz="3600" dirty="0">
                <a:solidFill>
                  <a:srgbClr val="92D050"/>
                </a:solidFill>
              </a:rPr>
              <a:t>Age and sex </a:t>
            </a:r>
            <a:endParaRPr lang="en-US" dirty="0">
              <a:solidFill>
                <a:srgbClr val="92D050"/>
              </a:solidFill>
            </a:endParaRPr>
          </a:p>
        </p:txBody>
      </p:sp>
      <p:sp>
        <p:nvSpPr>
          <p:cNvPr id="4" name="TextBox 3">
            <a:extLst>
              <a:ext uri="{FF2B5EF4-FFF2-40B4-BE49-F238E27FC236}">
                <a16:creationId xmlns:a16="http://schemas.microsoft.com/office/drawing/2014/main" id="{81B44AF1-29A9-4E95-AE28-70D42D91DC55}"/>
              </a:ext>
            </a:extLst>
          </p:cNvPr>
          <p:cNvSpPr txBox="1"/>
          <p:nvPr/>
        </p:nvSpPr>
        <p:spPr>
          <a:xfrm>
            <a:off x="677334" y="1798320"/>
            <a:ext cx="8474286" cy="2677656"/>
          </a:xfrm>
          <a:prstGeom prst="rect">
            <a:avLst/>
          </a:prstGeom>
          <a:noFill/>
        </p:spPr>
        <p:txBody>
          <a:bodyPr wrap="square">
            <a:spAutoFit/>
          </a:bodyPr>
          <a:lstStyle/>
          <a:p>
            <a:r>
              <a:rPr lang="en-US" sz="2800" dirty="0"/>
              <a:t> </a:t>
            </a:r>
            <a:r>
              <a:rPr lang="en-US" sz="2800" dirty="0">
                <a:highlight>
                  <a:srgbClr val="FFFF00"/>
                </a:highlight>
              </a:rPr>
              <a:t>Girls</a:t>
            </a:r>
            <a:r>
              <a:rPr lang="en-US" sz="2800" dirty="0"/>
              <a:t> </a:t>
            </a:r>
            <a:r>
              <a:rPr lang="en-US" sz="2800" dirty="0">
                <a:solidFill>
                  <a:srgbClr val="FF0000"/>
                </a:solidFill>
              </a:rPr>
              <a:t>are 1.3 to 1.7 times </a:t>
            </a:r>
            <a:r>
              <a:rPr lang="en-US" sz="2800" dirty="0"/>
              <a:t>more likely than boys to develop T2DM during adolescence. Although the reason for this increased risk in girls is not clear, it may be related to an increased risk of insulin resistance, as seen in adolescent girls with polycystic ovary syndrome (PCOS).</a:t>
            </a:r>
          </a:p>
        </p:txBody>
      </p:sp>
    </p:spTree>
    <p:extLst>
      <p:ext uri="{BB962C8B-B14F-4D97-AF65-F5344CB8AC3E}">
        <p14:creationId xmlns:p14="http://schemas.microsoft.com/office/powerpoint/2010/main" val="144030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F625-F544-4A44-A279-77E3A7E88EEF}"/>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AE2A3111-35A9-4C3B-99A9-1C67265EE394}"/>
              </a:ext>
            </a:extLst>
          </p:cNvPr>
          <p:cNvSpPr txBox="1"/>
          <p:nvPr/>
        </p:nvSpPr>
        <p:spPr>
          <a:xfrm>
            <a:off x="554952" y="1209041"/>
            <a:ext cx="9584728" cy="3539430"/>
          </a:xfrm>
          <a:prstGeom prst="rect">
            <a:avLst/>
          </a:prstGeom>
          <a:noFill/>
        </p:spPr>
        <p:txBody>
          <a:bodyPr wrap="square">
            <a:spAutoFit/>
          </a:bodyPr>
          <a:lstStyle/>
          <a:p>
            <a:r>
              <a:rPr lang="en-US" sz="2800" dirty="0"/>
              <a:t>Many patients with pediatric T2DM present at the </a:t>
            </a:r>
            <a:r>
              <a:rPr lang="en-US" sz="2800" dirty="0">
                <a:solidFill>
                  <a:srgbClr val="FF0000"/>
                </a:solidFill>
              </a:rPr>
              <a:t>onset of puberty</a:t>
            </a:r>
            <a:r>
              <a:rPr lang="en-US" sz="2800" dirty="0"/>
              <a:t> (mean age of 13.5 years) , a stage of development when there is physiologic insulin resistance . Approximately </a:t>
            </a:r>
            <a:r>
              <a:rPr lang="en-US" sz="2800" dirty="0">
                <a:solidFill>
                  <a:srgbClr val="FF0000"/>
                </a:solidFill>
              </a:rPr>
              <a:t>40 percent </a:t>
            </a:r>
            <a:r>
              <a:rPr lang="en-US" sz="2800" dirty="0"/>
              <a:t>of pediatric cases occur between 10 and 14 years of age and the remaining 60 percent between 15 and 19 years . During puberty, insulin sensitivity decreases by approximately </a:t>
            </a:r>
            <a:r>
              <a:rPr lang="en-US" sz="2800" dirty="0">
                <a:solidFill>
                  <a:srgbClr val="FF0000"/>
                </a:solidFill>
              </a:rPr>
              <a:t>30 percent</a:t>
            </a:r>
            <a:r>
              <a:rPr lang="en-US" sz="2800" dirty="0"/>
              <a:t>, related to the increased activity of growth hormone.</a:t>
            </a:r>
          </a:p>
        </p:txBody>
      </p:sp>
    </p:spTree>
    <p:extLst>
      <p:ext uri="{BB962C8B-B14F-4D97-AF65-F5344CB8AC3E}">
        <p14:creationId xmlns:p14="http://schemas.microsoft.com/office/powerpoint/2010/main" val="74311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AAC5-E3C1-4083-905E-8866514DE9EC}"/>
              </a:ext>
            </a:extLst>
          </p:cNvPr>
          <p:cNvSpPr>
            <a:spLocks noGrp="1"/>
          </p:cNvSpPr>
          <p:nvPr>
            <p:ph type="title"/>
          </p:nvPr>
        </p:nvSpPr>
        <p:spPr/>
        <p:txBody>
          <a:bodyPr/>
          <a:lstStyle/>
          <a:p>
            <a:pPr algn="ctr"/>
            <a:r>
              <a:rPr lang="en-US" sz="3600" dirty="0"/>
              <a:t>Low birth weight &amp; GDM</a:t>
            </a:r>
            <a:endParaRPr lang="en-US" dirty="0"/>
          </a:p>
        </p:txBody>
      </p:sp>
      <p:sp>
        <p:nvSpPr>
          <p:cNvPr id="4" name="TextBox 3">
            <a:extLst>
              <a:ext uri="{FF2B5EF4-FFF2-40B4-BE49-F238E27FC236}">
                <a16:creationId xmlns:a16="http://schemas.microsoft.com/office/drawing/2014/main" id="{2BBB1799-A20A-4275-9F20-BC6A76578D3C}"/>
              </a:ext>
            </a:extLst>
          </p:cNvPr>
          <p:cNvSpPr txBox="1"/>
          <p:nvPr/>
        </p:nvSpPr>
        <p:spPr>
          <a:xfrm>
            <a:off x="738525" y="1930400"/>
            <a:ext cx="8474286" cy="4154984"/>
          </a:xfrm>
          <a:prstGeom prst="rect">
            <a:avLst/>
          </a:prstGeom>
          <a:noFill/>
        </p:spPr>
        <p:txBody>
          <a:bodyPr wrap="square">
            <a:spAutoFit/>
          </a:bodyPr>
          <a:lstStyle/>
          <a:p>
            <a:r>
              <a:rPr lang="en-US" sz="2400" dirty="0"/>
              <a:t> </a:t>
            </a:r>
            <a:r>
              <a:rPr lang="en-US" sz="2400" dirty="0">
                <a:solidFill>
                  <a:srgbClr val="FF0000"/>
                </a:solidFill>
              </a:rPr>
              <a:t>Low birth weight for gestational age </a:t>
            </a:r>
            <a:r>
              <a:rPr lang="en-US" sz="2400" dirty="0"/>
              <a:t>resulting from intrauterine undernutrition is associated with insulin resistance. The combination of low birth weight and weight gain in adult middle age increases insulin resistance and the risk for T2DM. </a:t>
            </a:r>
            <a:r>
              <a:rPr lang="en-US" sz="2400" dirty="0">
                <a:solidFill>
                  <a:srgbClr val="FF0000"/>
                </a:solidFill>
              </a:rPr>
              <a:t>Gestational diabetes </a:t>
            </a:r>
            <a:r>
              <a:rPr lang="en-US" sz="2400" dirty="0"/>
              <a:t>– The abnormal intrauterine metabolic environment of a pregnancy complicated by diabetes appears to increase the risk of T2DM. </a:t>
            </a:r>
            <a:r>
              <a:rPr lang="en-US" sz="2400" dirty="0">
                <a:highlight>
                  <a:srgbClr val="FFFF00"/>
                </a:highlight>
              </a:rPr>
              <a:t>Intrauterine exposure to hyperglycemia and hyperinsulinemia</a:t>
            </a:r>
            <a:r>
              <a:rPr lang="en-US" sz="2400" dirty="0"/>
              <a:t> may affect the development of adipose tissue and pancreatic beta cells, leading to future obesity and altered glucose metabolism. </a:t>
            </a:r>
          </a:p>
        </p:txBody>
      </p:sp>
    </p:spTree>
    <p:extLst>
      <p:ext uri="{BB962C8B-B14F-4D97-AF65-F5344CB8AC3E}">
        <p14:creationId xmlns:p14="http://schemas.microsoft.com/office/powerpoint/2010/main" val="60616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295B-A9FF-4218-867E-39F7C5615729}"/>
              </a:ext>
            </a:extLst>
          </p:cNvPr>
          <p:cNvSpPr>
            <a:spLocks noGrp="1"/>
          </p:cNvSpPr>
          <p:nvPr>
            <p:ph type="title"/>
          </p:nvPr>
        </p:nvSpPr>
        <p:spPr/>
        <p:txBody>
          <a:bodyPr/>
          <a:lstStyle/>
          <a:p>
            <a:r>
              <a:rPr lang="en-US" dirty="0">
                <a:solidFill>
                  <a:srgbClr val="FF0000"/>
                </a:solidFill>
              </a:rPr>
              <a:t>CLINICAL PRESENTATION</a:t>
            </a:r>
          </a:p>
        </p:txBody>
      </p:sp>
      <p:sp>
        <p:nvSpPr>
          <p:cNvPr id="4" name="TextBox 3">
            <a:extLst>
              <a:ext uri="{FF2B5EF4-FFF2-40B4-BE49-F238E27FC236}">
                <a16:creationId xmlns:a16="http://schemas.microsoft.com/office/drawing/2014/main" id="{710E6147-F600-4E4A-8F4F-26223EE0BC8B}"/>
              </a:ext>
            </a:extLst>
          </p:cNvPr>
          <p:cNvSpPr txBox="1"/>
          <p:nvPr/>
        </p:nvSpPr>
        <p:spPr>
          <a:xfrm>
            <a:off x="833120" y="1625600"/>
            <a:ext cx="8318500" cy="2677656"/>
          </a:xfrm>
          <a:prstGeom prst="rect">
            <a:avLst/>
          </a:prstGeom>
          <a:noFill/>
        </p:spPr>
        <p:txBody>
          <a:bodyPr wrap="square">
            <a:spAutoFit/>
          </a:bodyPr>
          <a:lstStyle/>
          <a:p>
            <a:pPr marL="457200" indent="-457200">
              <a:buSzPct val="100000"/>
              <a:buFont typeface="Wingdings" panose="05000000000000000000" pitchFamily="2" charset="2"/>
              <a:buChar char="Ø"/>
            </a:pPr>
            <a:r>
              <a:rPr lang="en-US" sz="2800" dirty="0">
                <a:solidFill>
                  <a:srgbClr val="FF0000"/>
                </a:solidFill>
              </a:rPr>
              <a:t>Asymptomatic</a:t>
            </a:r>
            <a:r>
              <a:rPr lang="en-US" sz="2800" dirty="0"/>
              <a:t> – Approximately 40 percent </a:t>
            </a:r>
          </a:p>
          <a:p>
            <a:pPr marL="457200" indent="-457200">
              <a:buFont typeface="Wingdings" panose="05000000000000000000" pitchFamily="2" charset="2"/>
              <a:buChar char="Ø"/>
            </a:pPr>
            <a:r>
              <a:rPr lang="en-US" sz="2800" dirty="0">
                <a:solidFill>
                  <a:srgbClr val="FF0000"/>
                </a:solidFill>
              </a:rPr>
              <a:t>Symptomatic</a:t>
            </a:r>
            <a:r>
              <a:rPr lang="en-US" sz="2800" dirty="0"/>
              <a:t> (</a:t>
            </a:r>
            <a:r>
              <a:rPr lang="en-US" sz="2800" dirty="0" err="1"/>
              <a:t>eg</a:t>
            </a:r>
            <a:r>
              <a:rPr lang="en-US" sz="2800" dirty="0"/>
              <a:t>, polydipsia and polyuria) without ketonuria or acidosis – 57 to 70 percent</a:t>
            </a:r>
          </a:p>
          <a:p>
            <a:pPr marL="457200" indent="-457200">
              <a:buFont typeface="Wingdings" panose="05000000000000000000" pitchFamily="2" charset="2"/>
              <a:buChar char="Ø"/>
            </a:pPr>
            <a:r>
              <a:rPr lang="en-US" sz="2800" dirty="0">
                <a:solidFill>
                  <a:srgbClr val="FF0000"/>
                </a:solidFill>
              </a:rPr>
              <a:t>Diabetic ketoacidosis </a:t>
            </a:r>
            <a:r>
              <a:rPr lang="en-US" sz="2800" dirty="0"/>
              <a:t>(DKA) – 5 to 12 percent </a:t>
            </a:r>
          </a:p>
          <a:p>
            <a:pPr marL="457200" indent="-457200">
              <a:buFont typeface="Wingdings" panose="05000000000000000000" pitchFamily="2" charset="2"/>
              <a:buChar char="Ø"/>
            </a:pPr>
            <a:r>
              <a:rPr lang="en-US" sz="2800" dirty="0">
                <a:solidFill>
                  <a:srgbClr val="FF0000"/>
                </a:solidFill>
              </a:rPr>
              <a:t>Hyperosmolar hyperglycemic state </a:t>
            </a:r>
            <a:r>
              <a:rPr lang="en-US" sz="2800" dirty="0"/>
              <a:t>(HHS) – Uncommon but serious1</a:t>
            </a:r>
          </a:p>
        </p:txBody>
      </p:sp>
    </p:spTree>
    <p:extLst>
      <p:ext uri="{BB962C8B-B14F-4D97-AF65-F5344CB8AC3E}">
        <p14:creationId xmlns:p14="http://schemas.microsoft.com/office/powerpoint/2010/main" val="278074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059A-5C33-46C9-88E0-79C87F246A7D}"/>
              </a:ext>
            </a:extLst>
          </p:cNvPr>
          <p:cNvSpPr>
            <a:spLocks noGrp="1"/>
          </p:cNvSpPr>
          <p:nvPr>
            <p:ph type="title"/>
          </p:nvPr>
        </p:nvSpPr>
        <p:spPr/>
        <p:txBody>
          <a:bodyPr/>
          <a:lstStyle/>
          <a:p>
            <a:pPr algn="ctr"/>
            <a:r>
              <a:rPr lang="en-US" sz="3600" dirty="0"/>
              <a:t>Asymptomatic</a:t>
            </a:r>
            <a:endParaRPr lang="en-US" dirty="0"/>
          </a:p>
        </p:txBody>
      </p:sp>
      <p:sp>
        <p:nvSpPr>
          <p:cNvPr id="4" name="TextBox 3">
            <a:extLst>
              <a:ext uri="{FF2B5EF4-FFF2-40B4-BE49-F238E27FC236}">
                <a16:creationId xmlns:a16="http://schemas.microsoft.com/office/drawing/2014/main" id="{1AF09581-4F73-4D92-ACA7-23E1EA265898}"/>
              </a:ext>
            </a:extLst>
          </p:cNvPr>
          <p:cNvSpPr txBox="1"/>
          <p:nvPr/>
        </p:nvSpPr>
        <p:spPr>
          <a:xfrm>
            <a:off x="677334" y="1747520"/>
            <a:ext cx="9279466" cy="2246769"/>
          </a:xfrm>
          <a:prstGeom prst="rect">
            <a:avLst/>
          </a:prstGeom>
          <a:noFill/>
        </p:spPr>
        <p:txBody>
          <a:bodyPr wrap="square">
            <a:spAutoFit/>
          </a:bodyPr>
          <a:lstStyle/>
          <a:p>
            <a:r>
              <a:rPr lang="en-US" sz="2800" dirty="0"/>
              <a:t>Approximately 40 percent of children and adolescents with T2DM are identified while asymptomatic. These patients may be tested for T2DM because of risk factors or because glycosuria was detected on a urinalysis obtained as part of a routine physical examination. </a:t>
            </a:r>
          </a:p>
        </p:txBody>
      </p:sp>
    </p:spTree>
    <p:extLst>
      <p:ext uri="{BB962C8B-B14F-4D97-AF65-F5344CB8AC3E}">
        <p14:creationId xmlns:p14="http://schemas.microsoft.com/office/powerpoint/2010/main" val="119234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0BDD-CCB3-432C-8305-5604CFDB751A}"/>
              </a:ext>
            </a:extLst>
          </p:cNvPr>
          <p:cNvSpPr>
            <a:spLocks noGrp="1"/>
          </p:cNvSpPr>
          <p:nvPr>
            <p:ph type="title"/>
          </p:nvPr>
        </p:nvSpPr>
        <p:spPr/>
        <p:txBody>
          <a:bodyPr/>
          <a:lstStyle/>
          <a:p>
            <a:pPr algn="ctr"/>
            <a:r>
              <a:rPr lang="en-US" sz="3600" dirty="0"/>
              <a:t>Symptomatic </a:t>
            </a:r>
            <a:endParaRPr lang="en-US" dirty="0"/>
          </a:p>
        </p:txBody>
      </p:sp>
      <p:sp>
        <p:nvSpPr>
          <p:cNvPr id="4" name="TextBox 3">
            <a:extLst>
              <a:ext uri="{FF2B5EF4-FFF2-40B4-BE49-F238E27FC236}">
                <a16:creationId xmlns:a16="http://schemas.microsoft.com/office/drawing/2014/main" id="{494AB5CE-9438-4E70-B3CF-8B1A92667872}"/>
              </a:ext>
            </a:extLst>
          </p:cNvPr>
          <p:cNvSpPr txBox="1"/>
          <p:nvPr/>
        </p:nvSpPr>
        <p:spPr>
          <a:xfrm>
            <a:off x="554952" y="1727200"/>
            <a:ext cx="8975128" cy="3970318"/>
          </a:xfrm>
          <a:prstGeom prst="rect">
            <a:avLst/>
          </a:prstGeom>
          <a:noFill/>
        </p:spPr>
        <p:txBody>
          <a:bodyPr wrap="square">
            <a:spAutoFit/>
          </a:bodyPr>
          <a:lstStyle/>
          <a:p>
            <a:r>
              <a:rPr lang="en-US" sz="2800" dirty="0"/>
              <a:t>The main symptoms of T2DM are due to hyperglycemia and commonly include </a:t>
            </a:r>
            <a:r>
              <a:rPr lang="en-US" sz="2800" dirty="0">
                <a:solidFill>
                  <a:srgbClr val="FF0000"/>
                </a:solidFill>
              </a:rPr>
              <a:t>polyuria</a:t>
            </a:r>
            <a:r>
              <a:rPr lang="en-US" sz="2800" dirty="0"/>
              <a:t>, </a:t>
            </a:r>
            <a:r>
              <a:rPr lang="en-US" sz="2800" dirty="0">
                <a:solidFill>
                  <a:srgbClr val="FF0000"/>
                </a:solidFill>
              </a:rPr>
              <a:t>polydipsia</a:t>
            </a:r>
            <a:r>
              <a:rPr lang="en-US" sz="2800" dirty="0"/>
              <a:t>, and </a:t>
            </a:r>
            <a:r>
              <a:rPr lang="en-US" sz="2800" dirty="0">
                <a:solidFill>
                  <a:srgbClr val="FF0000"/>
                </a:solidFill>
              </a:rPr>
              <a:t>nocturia, </a:t>
            </a:r>
            <a:r>
              <a:rPr lang="en-US" sz="2800" dirty="0"/>
              <a:t>as in patients with type 1 diabetes mellitus (T1DM). Symptomatic patients also may have experienced recent weight loss, although this is rarely a presenting complaint, and the percentage of weight loss is typically less than in patients with T1DM. In </a:t>
            </a:r>
            <a:r>
              <a:rPr lang="en-US" sz="2800" dirty="0">
                <a:solidFill>
                  <a:srgbClr val="FF0000"/>
                </a:solidFill>
              </a:rPr>
              <a:t>adolescent girls</a:t>
            </a:r>
            <a:r>
              <a:rPr lang="en-US" sz="2800" dirty="0"/>
              <a:t>, </a:t>
            </a:r>
            <a:r>
              <a:rPr lang="en-US" sz="2800" dirty="0">
                <a:highlight>
                  <a:srgbClr val="FFFF00"/>
                </a:highlight>
              </a:rPr>
              <a:t>vaginal discharge </a:t>
            </a:r>
            <a:r>
              <a:rPr lang="en-US" sz="2800" dirty="0"/>
              <a:t>or </a:t>
            </a:r>
            <a:r>
              <a:rPr lang="en-US" sz="2800" dirty="0">
                <a:highlight>
                  <a:srgbClr val="FFFF00"/>
                </a:highlight>
              </a:rPr>
              <a:t>vulvovaginitis </a:t>
            </a:r>
            <a:r>
              <a:rPr lang="en-US" sz="2800" dirty="0"/>
              <a:t>due to candidiasis can be the initial chief complaint.</a:t>
            </a:r>
          </a:p>
        </p:txBody>
      </p:sp>
    </p:spTree>
    <p:extLst>
      <p:ext uri="{BB962C8B-B14F-4D97-AF65-F5344CB8AC3E}">
        <p14:creationId xmlns:p14="http://schemas.microsoft.com/office/powerpoint/2010/main" val="227219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420B-CFB2-478C-8DB5-7A2E4E8FB31F}"/>
              </a:ext>
            </a:extLst>
          </p:cNvPr>
          <p:cNvSpPr>
            <a:spLocks noGrp="1"/>
          </p:cNvSpPr>
          <p:nvPr>
            <p:ph type="title"/>
          </p:nvPr>
        </p:nvSpPr>
        <p:spPr/>
        <p:txBody>
          <a:bodyPr/>
          <a:lstStyle/>
          <a:p>
            <a:pPr algn="ctr"/>
            <a:r>
              <a:rPr lang="en-US" sz="3600" dirty="0"/>
              <a:t>Diabetic ketoacidosis </a:t>
            </a:r>
            <a:endParaRPr lang="en-US" dirty="0"/>
          </a:p>
        </p:txBody>
      </p:sp>
      <p:sp>
        <p:nvSpPr>
          <p:cNvPr id="4" name="TextBox 3">
            <a:extLst>
              <a:ext uri="{FF2B5EF4-FFF2-40B4-BE49-F238E27FC236}">
                <a16:creationId xmlns:a16="http://schemas.microsoft.com/office/drawing/2014/main" id="{7B515001-42B5-4BA9-B646-11FAAEB4E8F2}"/>
              </a:ext>
            </a:extLst>
          </p:cNvPr>
          <p:cNvSpPr txBox="1"/>
          <p:nvPr/>
        </p:nvSpPr>
        <p:spPr>
          <a:xfrm>
            <a:off x="677334" y="2275840"/>
            <a:ext cx="9117368" cy="3108543"/>
          </a:xfrm>
          <a:prstGeom prst="rect">
            <a:avLst/>
          </a:prstGeom>
          <a:noFill/>
        </p:spPr>
        <p:txBody>
          <a:bodyPr wrap="square">
            <a:spAutoFit/>
          </a:bodyPr>
          <a:lstStyle/>
          <a:p>
            <a:r>
              <a:rPr lang="en-US" sz="2800" dirty="0"/>
              <a:t> Occasionally, children with T2DM present with DKA (hyperglycemia, ketonuria, and acidosis). Symptoms are due to hyperglycemia and include polyuria (due to the glucose osmotic diuresis), polydipsia (due to increased urinary losses), fatigue, and lethargy. The reported frequency of </a:t>
            </a:r>
            <a:r>
              <a:rPr lang="en-US" sz="2800" dirty="0">
                <a:solidFill>
                  <a:srgbClr val="FF0000"/>
                </a:solidFill>
              </a:rPr>
              <a:t>DKA as the initial presentation </a:t>
            </a:r>
            <a:r>
              <a:rPr lang="en-US" sz="2800" dirty="0"/>
              <a:t>for childhood T2DM varies from </a:t>
            </a:r>
            <a:r>
              <a:rPr lang="en-US" sz="2800" dirty="0">
                <a:solidFill>
                  <a:srgbClr val="FF0000"/>
                </a:solidFill>
              </a:rPr>
              <a:t>5 to 12 percent </a:t>
            </a:r>
            <a:r>
              <a:rPr lang="en-US" sz="2800" dirty="0"/>
              <a:t>.</a:t>
            </a:r>
          </a:p>
        </p:txBody>
      </p:sp>
    </p:spTree>
    <p:extLst>
      <p:ext uri="{BB962C8B-B14F-4D97-AF65-F5344CB8AC3E}">
        <p14:creationId xmlns:p14="http://schemas.microsoft.com/office/powerpoint/2010/main" val="199320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90F9-7D93-4D04-8BDD-AF497FFCD23A}"/>
              </a:ext>
            </a:extLst>
          </p:cNvPr>
          <p:cNvSpPr>
            <a:spLocks noGrp="1"/>
          </p:cNvSpPr>
          <p:nvPr>
            <p:ph type="title"/>
          </p:nvPr>
        </p:nvSpPr>
        <p:spPr/>
        <p:txBody>
          <a:bodyPr/>
          <a:lstStyle/>
          <a:p>
            <a:pPr algn="ctr"/>
            <a:r>
              <a:rPr lang="en-US" sz="3600" dirty="0"/>
              <a:t>Hyperosmolar hyperglycemic state </a:t>
            </a:r>
            <a:endParaRPr lang="en-US" dirty="0"/>
          </a:p>
        </p:txBody>
      </p:sp>
      <p:sp>
        <p:nvSpPr>
          <p:cNvPr id="4" name="TextBox 3">
            <a:extLst>
              <a:ext uri="{FF2B5EF4-FFF2-40B4-BE49-F238E27FC236}">
                <a16:creationId xmlns:a16="http://schemas.microsoft.com/office/drawing/2014/main" id="{0F39EFFA-3C17-4CD4-8BC7-B35A95E2089C}"/>
              </a:ext>
            </a:extLst>
          </p:cNvPr>
          <p:cNvSpPr txBox="1"/>
          <p:nvPr/>
        </p:nvSpPr>
        <p:spPr>
          <a:xfrm>
            <a:off x="677334" y="1930400"/>
            <a:ext cx="8474286" cy="3108543"/>
          </a:xfrm>
          <a:prstGeom prst="rect">
            <a:avLst/>
          </a:prstGeom>
          <a:noFill/>
        </p:spPr>
        <p:txBody>
          <a:bodyPr wrap="square">
            <a:spAutoFit/>
          </a:bodyPr>
          <a:lstStyle/>
          <a:p>
            <a:r>
              <a:rPr lang="en-US" sz="2800" dirty="0"/>
              <a:t> Adolescents with T2DM may present with HHS, also referred to as hyperosmolar hyperglycemic nonketotic syndrome (HHNK). This condition is characterized by marked hyperglycemia (plasma glucose &gt;600 mg/dL), hyperosmolality (serum osmolality &gt;330 </a:t>
            </a:r>
            <a:r>
              <a:rPr lang="en-US" sz="2800" dirty="0" err="1"/>
              <a:t>mOsm</a:t>
            </a:r>
            <a:r>
              <a:rPr lang="en-US" sz="2800" dirty="0"/>
              <a:t>/kg), and severe dehydration but little or no ketonuria .</a:t>
            </a:r>
          </a:p>
        </p:txBody>
      </p:sp>
    </p:spTree>
    <p:extLst>
      <p:ext uri="{BB962C8B-B14F-4D97-AF65-F5344CB8AC3E}">
        <p14:creationId xmlns:p14="http://schemas.microsoft.com/office/powerpoint/2010/main" val="33126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C33D-ACFD-46C5-BBAE-3204CD85E5FB}"/>
              </a:ext>
            </a:extLst>
          </p:cNvPr>
          <p:cNvSpPr>
            <a:spLocks noGrp="1"/>
          </p:cNvSpPr>
          <p:nvPr>
            <p:ph type="title"/>
          </p:nvPr>
        </p:nvSpPr>
        <p:spPr/>
        <p:txBody>
          <a:bodyPr/>
          <a:lstStyle/>
          <a:p>
            <a:pPr algn="ctr"/>
            <a:r>
              <a:rPr lang="en-US" dirty="0">
                <a:solidFill>
                  <a:srgbClr val="92D050"/>
                </a:solidFill>
              </a:rPr>
              <a:t>SCREENING</a:t>
            </a:r>
          </a:p>
        </p:txBody>
      </p:sp>
      <p:sp>
        <p:nvSpPr>
          <p:cNvPr id="6" name="Content Placeholder 5">
            <a:extLst>
              <a:ext uri="{FF2B5EF4-FFF2-40B4-BE49-F238E27FC236}">
                <a16:creationId xmlns:a16="http://schemas.microsoft.com/office/drawing/2014/main" id="{A7C28B28-E47C-4C31-A629-A36E17DE3A09}"/>
              </a:ext>
            </a:extLst>
          </p:cNvPr>
          <p:cNvSpPr>
            <a:spLocks noGrp="1"/>
          </p:cNvSpPr>
          <p:nvPr>
            <p:ph idx="1"/>
          </p:nvPr>
        </p:nvSpPr>
        <p:spPr>
          <a:xfrm>
            <a:off x="677334" y="1635761"/>
            <a:ext cx="8596668" cy="4801842"/>
          </a:xfrm>
        </p:spPr>
        <p:txBody>
          <a:bodyPr>
            <a:normAutofit/>
          </a:bodyPr>
          <a:lstStyle/>
          <a:p>
            <a:pPr marL="0" indent="0">
              <a:buNone/>
            </a:pPr>
            <a:r>
              <a:rPr lang="en-US" sz="1800" dirty="0"/>
              <a:t>Indications —  (ADA) and International Society for Pediatric and Adolescent Diabetes (ISPAD) recommend testing asymptomatic children and adolescents for T2DM after the onset of puberty or ≥10 years, whichever occurs earlier, if they meet the following screening criteria:</a:t>
            </a:r>
          </a:p>
          <a:p>
            <a:pPr marL="0" indent="0">
              <a:buNone/>
            </a:pPr>
            <a:r>
              <a:rPr lang="en-US" sz="1800" dirty="0"/>
              <a:t>Overweight or obese (body mass index [BMI] ≥85</a:t>
            </a:r>
            <a:r>
              <a:rPr lang="en-US" sz="1800" baseline="30000" dirty="0"/>
              <a:t>th</a:t>
            </a:r>
            <a:r>
              <a:rPr lang="en-US" sz="1800" dirty="0"/>
              <a:t> percentile) </a:t>
            </a:r>
            <a:r>
              <a:rPr lang="en-US" sz="1800" b="1" dirty="0"/>
              <a:t>and</a:t>
            </a:r>
            <a:r>
              <a:rPr lang="en-US" sz="1800" dirty="0"/>
              <a:t> have one or more of the following additional risk factors :</a:t>
            </a:r>
          </a:p>
          <a:p>
            <a:pPr marL="0" indent="0">
              <a:buNone/>
            </a:pPr>
            <a:r>
              <a:rPr lang="en-US" sz="1800" dirty="0"/>
              <a:t>●</a:t>
            </a:r>
            <a:r>
              <a:rPr lang="en-US" sz="1800" dirty="0">
                <a:solidFill>
                  <a:srgbClr val="FF0000"/>
                </a:solidFill>
              </a:rPr>
              <a:t>T2DM mellitus in a first- or second-degree relative</a:t>
            </a:r>
          </a:p>
          <a:p>
            <a:pPr marL="0" indent="0">
              <a:buNone/>
            </a:pPr>
            <a:r>
              <a:rPr lang="en-US" sz="1800" dirty="0"/>
              <a:t>●</a:t>
            </a:r>
            <a:r>
              <a:rPr lang="en-US" sz="1800" dirty="0">
                <a:solidFill>
                  <a:srgbClr val="FF0000"/>
                </a:solidFill>
              </a:rPr>
              <a:t>Member of a high-risk racial/ethnic group: Native American, African American, Latino, Asian American, or Pacific Islander</a:t>
            </a:r>
          </a:p>
          <a:p>
            <a:pPr marL="0" indent="0">
              <a:buNone/>
            </a:pPr>
            <a:r>
              <a:rPr lang="en-US" sz="1800" dirty="0"/>
              <a:t>●</a:t>
            </a:r>
            <a:r>
              <a:rPr lang="en-US" sz="1800" dirty="0">
                <a:solidFill>
                  <a:srgbClr val="FF0000"/>
                </a:solidFill>
              </a:rPr>
              <a:t>Maternal history of diabetes or gestational diabetes during the child's gestation</a:t>
            </a:r>
          </a:p>
          <a:p>
            <a:pPr marL="0" indent="0">
              <a:buNone/>
            </a:pPr>
            <a:r>
              <a:rPr lang="en-US" sz="1800" dirty="0"/>
              <a:t>●</a:t>
            </a:r>
            <a:r>
              <a:rPr lang="en-US" sz="1800" dirty="0">
                <a:solidFill>
                  <a:srgbClr val="FF0000"/>
                </a:solidFill>
              </a:rPr>
              <a:t>Signs of insulin resistance or conditions associated with insulin resistance (</a:t>
            </a:r>
            <a:r>
              <a:rPr lang="en-US" sz="1800" dirty="0" err="1">
                <a:solidFill>
                  <a:srgbClr val="FF0000"/>
                </a:solidFill>
              </a:rPr>
              <a:t>eg</a:t>
            </a:r>
            <a:r>
              <a:rPr lang="en-US" sz="1800" dirty="0">
                <a:solidFill>
                  <a:srgbClr val="FF0000"/>
                </a:solidFill>
              </a:rPr>
              <a:t>, hypertension, dyslipidemia, acanthosis nigricans, polycystic ovary syndrome [PCOS], or small for gestational age birth weight).</a:t>
            </a:r>
          </a:p>
          <a:p>
            <a:pPr marL="0" indent="0">
              <a:buNone/>
            </a:pPr>
            <a:endParaRPr lang="en-US" dirty="0"/>
          </a:p>
        </p:txBody>
      </p:sp>
    </p:spTree>
    <p:extLst>
      <p:ext uri="{BB962C8B-B14F-4D97-AF65-F5344CB8AC3E}">
        <p14:creationId xmlns:p14="http://schemas.microsoft.com/office/powerpoint/2010/main" val="333487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4C64-237A-4A8A-9140-04BFD3C9B8AF}"/>
              </a:ext>
            </a:extLst>
          </p:cNvPr>
          <p:cNvSpPr>
            <a:spLocks noGrp="1"/>
          </p:cNvSpPr>
          <p:nvPr>
            <p:ph type="title"/>
          </p:nvPr>
        </p:nvSpPr>
        <p:spPr/>
        <p:txBody>
          <a:bodyPr/>
          <a:lstStyle/>
          <a:p>
            <a:r>
              <a:rPr lang="en-US" dirty="0">
                <a:solidFill>
                  <a:srgbClr val="FF0000"/>
                </a:solidFill>
              </a:rPr>
              <a:t>T2DM in pediatrics</a:t>
            </a:r>
            <a:endParaRPr lang="en-US" dirty="0"/>
          </a:p>
        </p:txBody>
      </p:sp>
      <p:sp>
        <p:nvSpPr>
          <p:cNvPr id="4" name="TextBox 3">
            <a:extLst>
              <a:ext uri="{FF2B5EF4-FFF2-40B4-BE49-F238E27FC236}">
                <a16:creationId xmlns:a16="http://schemas.microsoft.com/office/drawing/2014/main" id="{22E0D8CC-CDB2-47EB-B99C-1A2147FEFBAC}"/>
              </a:ext>
            </a:extLst>
          </p:cNvPr>
          <p:cNvSpPr txBox="1"/>
          <p:nvPr/>
        </p:nvSpPr>
        <p:spPr>
          <a:xfrm>
            <a:off x="838200" y="1582341"/>
            <a:ext cx="8305800" cy="4031873"/>
          </a:xfrm>
          <a:prstGeom prst="rect">
            <a:avLst/>
          </a:prstGeom>
          <a:noFill/>
        </p:spPr>
        <p:txBody>
          <a:bodyPr wrap="square">
            <a:spAutoFit/>
          </a:bodyPr>
          <a:lstStyle/>
          <a:p>
            <a:r>
              <a:rPr lang="en-US" sz="3200" dirty="0"/>
              <a:t>poses a major challenge to population health, with an increasing incidence (highest in patients of racial minorities and of lower socioeconomic status) and a high rate of </a:t>
            </a:r>
            <a:r>
              <a:rPr lang="en-US" sz="3200" dirty="0" err="1"/>
              <a:t>complications</a:t>
            </a:r>
            <a:r>
              <a:rPr lang="en-US" sz="3200" dirty="0" err="1">
                <a:solidFill>
                  <a:srgbClr val="00B050"/>
                </a:solidFill>
              </a:rPr>
              <a:t>.Childhood</a:t>
            </a:r>
            <a:r>
              <a:rPr lang="en-US" sz="3200" dirty="0">
                <a:solidFill>
                  <a:srgbClr val="00B050"/>
                </a:solidFill>
              </a:rPr>
              <a:t> onset T2DM also shows more rapid progression to beta-cell failure,</a:t>
            </a:r>
            <a:r>
              <a:rPr lang="en-US" sz="3200" dirty="0"/>
              <a:t> with </a:t>
            </a:r>
            <a:r>
              <a:rPr lang="en-US" sz="3200" dirty="0">
                <a:solidFill>
                  <a:srgbClr val="00B050"/>
                </a:solidFill>
              </a:rPr>
              <a:t>high treatment failure rates .</a:t>
            </a:r>
            <a:endParaRPr lang="en-US" sz="3200" dirty="0"/>
          </a:p>
        </p:txBody>
      </p:sp>
    </p:spTree>
    <p:extLst>
      <p:ext uri="{BB962C8B-B14F-4D97-AF65-F5344CB8AC3E}">
        <p14:creationId xmlns:p14="http://schemas.microsoft.com/office/powerpoint/2010/main" val="332638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904B-0447-4083-9E06-E417151B0388}"/>
              </a:ext>
            </a:extLst>
          </p:cNvPr>
          <p:cNvSpPr>
            <a:spLocks noGrp="1"/>
          </p:cNvSpPr>
          <p:nvPr>
            <p:ph type="title"/>
          </p:nvPr>
        </p:nvSpPr>
        <p:spPr/>
        <p:txBody>
          <a:bodyPr/>
          <a:lstStyle/>
          <a:p>
            <a:r>
              <a:rPr lang="en-US" b="1" dirty="0"/>
              <a:t>IN THE NAME OF GOD</a:t>
            </a:r>
          </a:p>
        </p:txBody>
      </p:sp>
      <p:sp>
        <p:nvSpPr>
          <p:cNvPr id="4" name="TextBox 3">
            <a:extLst>
              <a:ext uri="{FF2B5EF4-FFF2-40B4-BE49-F238E27FC236}">
                <a16:creationId xmlns:a16="http://schemas.microsoft.com/office/drawing/2014/main" id="{283A0CC5-2910-4512-A27F-1FCD95247363}"/>
              </a:ext>
            </a:extLst>
          </p:cNvPr>
          <p:cNvSpPr txBox="1"/>
          <p:nvPr/>
        </p:nvSpPr>
        <p:spPr>
          <a:xfrm>
            <a:off x="304800" y="3105835"/>
            <a:ext cx="10546080" cy="2616101"/>
          </a:xfrm>
          <a:prstGeom prst="rect">
            <a:avLst/>
          </a:prstGeom>
          <a:noFill/>
        </p:spPr>
        <p:txBody>
          <a:bodyPr wrap="square">
            <a:spAutoFit/>
          </a:bodyPr>
          <a:lstStyle/>
          <a:p>
            <a:r>
              <a:rPr lang="en-US" sz="4400" i="1" dirty="0">
                <a:solidFill>
                  <a:srgbClr val="FF0000"/>
                </a:solidFill>
              </a:rPr>
              <a:t>Pediatric Type 2 Diabetes: Not a Mini Version of Adult Type 2 Diabetes </a:t>
            </a:r>
            <a:endParaRPr lang="fa-IR" sz="4400" i="1" dirty="0">
              <a:solidFill>
                <a:srgbClr val="FF0000"/>
              </a:solidFill>
            </a:endParaRPr>
          </a:p>
          <a:p>
            <a:endParaRPr lang="fa-IR" sz="4400" i="1" dirty="0">
              <a:solidFill>
                <a:srgbClr val="FF0000"/>
              </a:solidFill>
            </a:endParaRPr>
          </a:p>
          <a:p>
            <a:r>
              <a:rPr lang="en-US" sz="3200" i="1" dirty="0" err="1">
                <a:solidFill>
                  <a:srgbClr val="00B0F0"/>
                </a:solidFill>
              </a:rPr>
              <a:t>Dr.kachuei</a:t>
            </a:r>
            <a:endParaRPr lang="en-US" sz="3200" i="1" dirty="0">
              <a:solidFill>
                <a:srgbClr val="00B0F0"/>
              </a:solidFill>
            </a:endParaRPr>
          </a:p>
        </p:txBody>
      </p:sp>
    </p:spTree>
    <p:extLst>
      <p:ext uri="{BB962C8B-B14F-4D97-AF65-F5344CB8AC3E}">
        <p14:creationId xmlns:p14="http://schemas.microsoft.com/office/powerpoint/2010/main" val="1665785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DC65-7532-4917-BC89-E66FF73A2273}"/>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D13346AC-574E-4794-9AF5-401CE274FDCB}"/>
              </a:ext>
            </a:extLst>
          </p:cNvPr>
          <p:cNvSpPr txBox="1"/>
          <p:nvPr/>
        </p:nvSpPr>
        <p:spPr>
          <a:xfrm>
            <a:off x="677334" y="1859340"/>
            <a:ext cx="8474286" cy="4154984"/>
          </a:xfrm>
          <a:prstGeom prst="rect">
            <a:avLst/>
          </a:prstGeom>
          <a:noFill/>
        </p:spPr>
        <p:txBody>
          <a:bodyPr wrap="square">
            <a:spAutoFit/>
          </a:bodyPr>
          <a:lstStyle/>
          <a:p>
            <a:r>
              <a:rPr lang="en-US" sz="2400" dirty="0"/>
              <a:t>TODAY (</a:t>
            </a:r>
            <a:r>
              <a:rPr lang="en-US" sz="2400" dirty="0">
                <a:solidFill>
                  <a:srgbClr val="FF0000"/>
                </a:solidFill>
              </a:rPr>
              <a:t>Treatment Options for Type 2 Diabetes in Adolescents and Youth</a:t>
            </a:r>
            <a:r>
              <a:rPr lang="en-US" sz="2400" dirty="0"/>
              <a:t>) trial, the largest multicenter randomized controlled trial on treatment options in pediatric T2DM, in which children with T2DM were randomized to 1 of 3 treatment arms (metformin monotherapy, metformin plus lifestyle intervention, and metformin plus rosiglitazone) and the primary outcome was treatment failure, defined by </a:t>
            </a:r>
            <a:r>
              <a:rPr lang="en-US" sz="2400" dirty="0">
                <a:solidFill>
                  <a:srgbClr val="00B050"/>
                </a:solidFill>
              </a:rPr>
              <a:t>persistently increased hemoglobin A1c (HbA1c) level (&gt;8%) over a 6-month period or inability to wean from temporary insulin therapy within 3 months.</a:t>
            </a:r>
            <a:r>
              <a:rPr lang="en-US" sz="2400" dirty="0"/>
              <a:t> </a:t>
            </a:r>
          </a:p>
        </p:txBody>
      </p:sp>
    </p:spTree>
    <p:extLst>
      <p:ext uri="{BB962C8B-B14F-4D97-AF65-F5344CB8AC3E}">
        <p14:creationId xmlns:p14="http://schemas.microsoft.com/office/powerpoint/2010/main" val="195346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349-D542-4013-A285-D6D732E3D60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3851CB9-45DC-4E74-8EC6-4A6D1A25732F}"/>
              </a:ext>
            </a:extLst>
          </p:cNvPr>
          <p:cNvPicPr>
            <a:picLocks noChangeAspect="1"/>
          </p:cNvPicPr>
          <p:nvPr/>
        </p:nvPicPr>
        <p:blipFill>
          <a:blip r:embed="rId2"/>
          <a:stretch>
            <a:fillRect/>
          </a:stretch>
        </p:blipFill>
        <p:spPr>
          <a:xfrm>
            <a:off x="1954409" y="0"/>
            <a:ext cx="8086565" cy="7546840"/>
          </a:xfrm>
          <a:prstGeom prst="rect">
            <a:avLst/>
          </a:prstGeom>
        </p:spPr>
      </p:pic>
    </p:spTree>
    <p:extLst>
      <p:ext uri="{BB962C8B-B14F-4D97-AF65-F5344CB8AC3E}">
        <p14:creationId xmlns:p14="http://schemas.microsoft.com/office/powerpoint/2010/main" val="302230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B9A2-298B-4A1A-BE06-E65720AC60C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C2D9298-F88F-4CDA-93D6-DE305E1A8E0D}"/>
              </a:ext>
            </a:extLst>
          </p:cNvPr>
          <p:cNvPicPr>
            <a:picLocks noChangeAspect="1"/>
          </p:cNvPicPr>
          <p:nvPr/>
        </p:nvPicPr>
        <p:blipFill>
          <a:blip r:embed="rId2"/>
          <a:stretch>
            <a:fillRect/>
          </a:stretch>
        </p:blipFill>
        <p:spPr>
          <a:xfrm>
            <a:off x="633412" y="138112"/>
            <a:ext cx="10925175" cy="6581775"/>
          </a:xfrm>
          <a:prstGeom prst="rect">
            <a:avLst/>
          </a:prstGeom>
        </p:spPr>
      </p:pic>
    </p:spTree>
    <p:extLst>
      <p:ext uri="{BB962C8B-B14F-4D97-AF65-F5344CB8AC3E}">
        <p14:creationId xmlns:p14="http://schemas.microsoft.com/office/powerpoint/2010/main" val="4138299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C183-A14F-4F24-AD28-66A897673BC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E888D52-A719-441C-96EF-E545FE53FEFB}"/>
              </a:ext>
            </a:extLst>
          </p:cNvPr>
          <p:cNvPicPr>
            <a:picLocks noChangeAspect="1"/>
          </p:cNvPicPr>
          <p:nvPr/>
        </p:nvPicPr>
        <p:blipFill>
          <a:blip r:embed="rId2"/>
          <a:stretch>
            <a:fillRect/>
          </a:stretch>
        </p:blipFill>
        <p:spPr>
          <a:xfrm>
            <a:off x="494825" y="0"/>
            <a:ext cx="11202349" cy="6858000"/>
          </a:xfrm>
          <a:prstGeom prst="rect">
            <a:avLst/>
          </a:prstGeom>
        </p:spPr>
      </p:pic>
    </p:spTree>
    <p:extLst>
      <p:ext uri="{BB962C8B-B14F-4D97-AF65-F5344CB8AC3E}">
        <p14:creationId xmlns:p14="http://schemas.microsoft.com/office/powerpoint/2010/main" val="346975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41FB-A7E9-4F90-BA07-E625CF9B175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42A5365-FFA3-4778-89A9-6345ED4C2FEA}"/>
              </a:ext>
            </a:extLst>
          </p:cNvPr>
          <p:cNvPicPr>
            <a:picLocks noChangeAspect="1"/>
          </p:cNvPicPr>
          <p:nvPr/>
        </p:nvPicPr>
        <p:blipFill>
          <a:blip r:embed="rId2"/>
          <a:stretch>
            <a:fillRect/>
          </a:stretch>
        </p:blipFill>
        <p:spPr>
          <a:xfrm>
            <a:off x="528637" y="423862"/>
            <a:ext cx="11134725" cy="6010275"/>
          </a:xfrm>
          <a:prstGeom prst="rect">
            <a:avLst/>
          </a:prstGeom>
        </p:spPr>
      </p:pic>
    </p:spTree>
    <p:extLst>
      <p:ext uri="{BB962C8B-B14F-4D97-AF65-F5344CB8AC3E}">
        <p14:creationId xmlns:p14="http://schemas.microsoft.com/office/powerpoint/2010/main" val="79031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E83F-A355-4A03-BBEF-38368C10E335}"/>
              </a:ext>
            </a:extLst>
          </p:cNvPr>
          <p:cNvSpPr>
            <a:spLocks noGrp="1"/>
          </p:cNvSpPr>
          <p:nvPr>
            <p:ph type="title"/>
          </p:nvPr>
        </p:nvSpPr>
        <p:spPr/>
        <p:txBody>
          <a:bodyPr/>
          <a:lstStyle/>
          <a:p>
            <a:r>
              <a:rPr lang="en-US" i="1" dirty="0">
                <a:solidFill>
                  <a:srgbClr val="FF0000"/>
                </a:solidFill>
              </a:rPr>
              <a:t>PATHOPHYSIOLOGY AND GENETICS OF PEDIATRIC TYPE 2 DIABETES</a:t>
            </a:r>
          </a:p>
        </p:txBody>
      </p:sp>
      <p:sp>
        <p:nvSpPr>
          <p:cNvPr id="4" name="TextBox 3">
            <a:extLst>
              <a:ext uri="{FF2B5EF4-FFF2-40B4-BE49-F238E27FC236}">
                <a16:creationId xmlns:a16="http://schemas.microsoft.com/office/drawing/2014/main" id="{F5D353CB-C422-4773-9B90-45D63BBFD257}"/>
              </a:ext>
            </a:extLst>
          </p:cNvPr>
          <p:cNvSpPr txBox="1"/>
          <p:nvPr/>
        </p:nvSpPr>
        <p:spPr>
          <a:xfrm>
            <a:off x="677334" y="2098378"/>
            <a:ext cx="10688320" cy="4401205"/>
          </a:xfrm>
          <a:prstGeom prst="rect">
            <a:avLst/>
          </a:prstGeom>
          <a:noFill/>
        </p:spPr>
        <p:txBody>
          <a:bodyPr wrap="square">
            <a:spAutoFit/>
          </a:bodyPr>
          <a:lstStyle/>
          <a:p>
            <a:r>
              <a:rPr lang="en-US" sz="2800" dirty="0"/>
              <a:t>The pathophysiology of T2DM starts with </a:t>
            </a:r>
            <a:r>
              <a:rPr lang="en-US" sz="2800" dirty="0">
                <a:solidFill>
                  <a:srgbClr val="00B050"/>
                </a:solidFill>
              </a:rPr>
              <a:t>declines in skeletal muscle, adipose tissue, and hepatic insulin sensitivity,</a:t>
            </a:r>
            <a:r>
              <a:rPr lang="en-US" sz="2800" dirty="0"/>
              <a:t> which necessitates increased pancreatic beta-cell insulin secretion to maintain glucose homeostasis. Hyperglycemia develops when compensatory insulin secretion fails to counter worsening insulin sensitivity and manifests as prediabetes and, ultimately, T2DM. Hyperglycemic clamp testing has shown that</a:t>
            </a:r>
            <a:r>
              <a:rPr lang="en-US" sz="2800" dirty="0">
                <a:highlight>
                  <a:srgbClr val="FFFF00"/>
                </a:highlight>
              </a:rPr>
              <a:t>, compared with obese controls without T2DM</a:t>
            </a:r>
            <a:r>
              <a:rPr lang="en-US" sz="2800" dirty="0"/>
              <a:t>, youth who develop </a:t>
            </a:r>
            <a:r>
              <a:rPr lang="en-US" sz="2800" dirty="0">
                <a:highlight>
                  <a:srgbClr val="FFFF00"/>
                </a:highlight>
              </a:rPr>
              <a:t>pediatric T2DM </a:t>
            </a:r>
            <a:r>
              <a:rPr lang="en-US" sz="2800" dirty="0"/>
              <a:t>have </a:t>
            </a:r>
            <a:r>
              <a:rPr lang="en-US" sz="2800" i="1" dirty="0">
                <a:solidFill>
                  <a:srgbClr val="00B050"/>
                </a:solidFill>
              </a:rPr>
              <a:t>50% reduced insulin sensitivity</a:t>
            </a:r>
            <a:r>
              <a:rPr lang="en-US" sz="2800" dirty="0"/>
              <a:t>, increased fasting hepatic glucose production, and an </a:t>
            </a:r>
            <a:r>
              <a:rPr lang="en-US" sz="2800" i="1" dirty="0">
                <a:solidFill>
                  <a:srgbClr val="00B050"/>
                </a:solidFill>
              </a:rPr>
              <a:t>86% lower disposition index </a:t>
            </a:r>
            <a:r>
              <a:rPr lang="en-US" sz="2800" dirty="0"/>
              <a:t>.</a:t>
            </a:r>
          </a:p>
        </p:txBody>
      </p:sp>
    </p:spTree>
    <p:extLst>
      <p:ext uri="{BB962C8B-B14F-4D97-AF65-F5344CB8AC3E}">
        <p14:creationId xmlns:p14="http://schemas.microsoft.com/office/powerpoint/2010/main" val="4274480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3CBB-62A9-4C0C-BD64-AE6345D36D4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AB0FE63-64DF-40B8-A69F-578140D893CE}"/>
              </a:ext>
            </a:extLst>
          </p:cNvPr>
          <p:cNvPicPr>
            <a:picLocks noChangeAspect="1"/>
          </p:cNvPicPr>
          <p:nvPr/>
        </p:nvPicPr>
        <p:blipFill>
          <a:blip r:embed="rId2"/>
          <a:stretch>
            <a:fillRect/>
          </a:stretch>
        </p:blipFill>
        <p:spPr>
          <a:xfrm>
            <a:off x="1019175" y="695325"/>
            <a:ext cx="10153650" cy="5467350"/>
          </a:xfrm>
          <a:prstGeom prst="rect">
            <a:avLst/>
          </a:prstGeom>
        </p:spPr>
      </p:pic>
    </p:spTree>
    <p:extLst>
      <p:ext uri="{BB962C8B-B14F-4D97-AF65-F5344CB8AC3E}">
        <p14:creationId xmlns:p14="http://schemas.microsoft.com/office/powerpoint/2010/main" val="334530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3AEA-9975-4AD2-ACB6-3DE65A96D53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2C85DA9-9A9B-4FC8-B076-6F0CFAA9D2C3}"/>
              </a:ext>
            </a:extLst>
          </p:cNvPr>
          <p:cNvPicPr>
            <a:picLocks noChangeAspect="1"/>
          </p:cNvPicPr>
          <p:nvPr/>
        </p:nvPicPr>
        <p:blipFill>
          <a:blip r:embed="rId2"/>
          <a:stretch>
            <a:fillRect/>
          </a:stretch>
        </p:blipFill>
        <p:spPr>
          <a:xfrm>
            <a:off x="285750" y="647700"/>
            <a:ext cx="11620500" cy="5562600"/>
          </a:xfrm>
          <a:prstGeom prst="rect">
            <a:avLst/>
          </a:prstGeom>
        </p:spPr>
      </p:pic>
    </p:spTree>
    <p:extLst>
      <p:ext uri="{BB962C8B-B14F-4D97-AF65-F5344CB8AC3E}">
        <p14:creationId xmlns:p14="http://schemas.microsoft.com/office/powerpoint/2010/main" val="398202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05FF-3CBF-4045-815B-85425806455E}"/>
              </a:ext>
            </a:extLst>
          </p:cNvPr>
          <p:cNvSpPr>
            <a:spLocks noGrp="1"/>
          </p:cNvSpPr>
          <p:nvPr>
            <p:ph type="title"/>
          </p:nvPr>
        </p:nvSpPr>
        <p:spPr/>
        <p:txBody>
          <a:bodyPr/>
          <a:lstStyle/>
          <a:p>
            <a:r>
              <a:rPr lang="en-US" i="1" dirty="0">
                <a:solidFill>
                  <a:srgbClr val="FF0000"/>
                </a:solidFill>
              </a:rPr>
              <a:t>SCREENING AND DIAGNOSIS OF PEDIATRIC TYPE 2 DIABETES MELLITUS</a:t>
            </a:r>
          </a:p>
        </p:txBody>
      </p:sp>
      <p:sp>
        <p:nvSpPr>
          <p:cNvPr id="4" name="TextBox 3">
            <a:extLst>
              <a:ext uri="{FF2B5EF4-FFF2-40B4-BE49-F238E27FC236}">
                <a16:creationId xmlns:a16="http://schemas.microsoft.com/office/drawing/2014/main" id="{B25FCCAA-992B-437B-9F84-0CE2E8841766}"/>
              </a:ext>
            </a:extLst>
          </p:cNvPr>
          <p:cNvSpPr txBox="1"/>
          <p:nvPr/>
        </p:nvSpPr>
        <p:spPr>
          <a:xfrm>
            <a:off x="677334" y="2588181"/>
            <a:ext cx="8305800" cy="2862322"/>
          </a:xfrm>
          <a:prstGeom prst="rect">
            <a:avLst/>
          </a:prstGeom>
          <a:noFill/>
        </p:spPr>
        <p:txBody>
          <a:bodyPr wrap="square">
            <a:spAutoFit/>
          </a:bodyPr>
          <a:lstStyle/>
          <a:p>
            <a:r>
              <a:rPr lang="en-US" dirty="0"/>
              <a:t>The American Diabetes Association (ADA) currently recommends screening for T2DM with HbA1c in youth “</a:t>
            </a:r>
            <a:r>
              <a:rPr lang="en-US" dirty="0">
                <a:solidFill>
                  <a:srgbClr val="FF0000"/>
                </a:solidFill>
              </a:rPr>
              <a:t>after the onset of puberty </a:t>
            </a:r>
            <a:r>
              <a:rPr lang="en-US" dirty="0"/>
              <a:t>or </a:t>
            </a:r>
            <a:r>
              <a:rPr lang="en-US" dirty="0">
                <a:solidFill>
                  <a:srgbClr val="FF0000"/>
                </a:solidFill>
              </a:rPr>
              <a:t>greater than or equal to 10 years of age,</a:t>
            </a:r>
            <a:r>
              <a:rPr lang="en-US" dirty="0"/>
              <a:t> whichever occurs earlier, who are </a:t>
            </a:r>
            <a:r>
              <a:rPr lang="en-US" dirty="0">
                <a:highlight>
                  <a:srgbClr val="FFFF00"/>
                </a:highlight>
              </a:rPr>
              <a:t>overweight</a:t>
            </a:r>
            <a:r>
              <a:rPr lang="en-US" dirty="0"/>
              <a:t> (body mass index  85th percentile) </a:t>
            </a:r>
            <a:r>
              <a:rPr lang="en-US" dirty="0">
                <a:highlight>
                  <a:srgbClr val="FFFF00"/>
                </a:highlight>
              </a:rPr>
              <a:t>or obese  </a:t>
            </a:r>
            <a:r>
              <a:rPr lang="en-US" dirty="0"/>
              <a:t>95th percentile), and who have 1 or more additional risk factors for diabetes. If HbA1c level is normal, the ADA recommends repeat testing at a minimum of 3-year intervals. The ADA recommends testing for T2DM and prediabetes in obese youth more frequently, such as every 2 years, as suggested by an expert committee obesity guidelines, if BMI continues to increase. </a:t>
            </a:r>
            <a:r>
              <a:rPr lang="en-US" dirty="0">
                <a:solidFill>
                  <a:srgbClr val="FF0000"/>
                </a:solidFill>
              </a:rPr>
              <a:t>Children identified with prediabetes should have at least annual repeat testing.</a:t>
            </a:r>
          </a:p>
        </p:txBody>
      </p:sp>
    </p:spTree>
    <p:extLst>
      <p:ext uri="{BB962C8B-B14F-4D97-AF65-F5344CB8AC3E}">
        <p14:creationId xmlns:p14="http://schemas.microsoft.com/office/powerpoint/2010/main" val="1288716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E17-2AA2-4ED1-856B-F1E79E3BBDC4}"/>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D6CDA187-30A0-44F9-8465-60E12D49852E}"/>
              </a:ext>
            </a:extLst>
          </p:cNvPr>
          <p:cNvSpPr txBox="1"/>
          <p:nvPr/>
        </p:nvSpPr>
        <p:spPr>
          <a:xfrm>
            <a:off x="838200" y="1720840"/>
            <a:ext cx="8305800" cy="2031325"/>
          </a:xfrm>
          <a:prstGeom prst="rect">
            <a:avLst/>
          </a:prstGeom>
          <a:noFill/>
        </p:spPr>
        <p:txBody>
          <a:bodyPr wrap="square">
            <a:spAutoFit/>
          </a:bodyPr>
          <a:lstStyle/>
          <a:p>
            <a:r>
              <a:rPr lang="en-US" dirty="0">
                <a:solidFill>
                  <a:srgbClr val="FF0000"/>
                </a:solidFill>
              </a:rPr>
              <a:t>At present, the ADA recommends HbA1c testing for pediatric T2DM screening </a:t>
            </a:r>
            <a:r>
              <a:rPr lang="en-US" dirty="0"/>
              <a:t> and ease of use because patients do not need to fast. Other measures of average glycemia, such as </a:t>
            </a:r>
            <a:r>
              <a:rPr lang="en-US" dirty="0" err="1"/>
              <a:t>fructosamine</a:t>
            </a:r>
            <a:r>
              <a:rPr lang="en-US" dirty="0"/>
              <a:t>, can be used in diseases such as iron deficiency anemia, sickle cell disease, thalassemia, and other hemoglobinopathies. Glycemic screening includes fasting blood glucose test and oral glucose tolerance test (OGTT), although how these methods compare with HbA1c in pediatrics is unclear.</a:t>
            </a:r>
          </a:p>
        </p:txBody>
      </p:sp>
    </p:spTree>
    <p:extLst>
      <p:ext uri="{BB962C8B-B14F-4D97-AF65-F5344CB8AC3E}">
        <p14:creationId xmlns:p14="http://schemas.microsoft.com/office/powerpoint/2010/main" val="133843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6858-B000-42E3-A4F9-907689D0AB79}"/>
              </a:ext>
            </a:extLst>
          </p:cNvPr>
          <p:cNvSpPr>
            <a:spLocks noGrp="1"/>
          </p:cNvSpPr>
          <p:nvPr>
            <p:ph type="title"/>
          </p:nvPr>
        </p:nvSpPr>
        <p:spPr/>
        <p:txBody>
          <a:bodyPr>
            <a:normAutofit/>
          </a:bodyPr>
          <a:lstStyle/>
          <a:p>
            <a:r>
              <a:rPr lang="en-US" sz="3200" i="1" dirty="0">
                <a:solidFill>
                  <a:srgbClr val="FF0000"/>
                </a:solidFill>
              </a:rPr>
              <a:t>PREVALENCE, INCIDENCE  OF PEDIATRIC TYPE 2 DIABETES</a:t>
            </a:r>
          </a:p>
        </p:txBody>
      </p:sp>
      <p:sp>
        <p:nvSpPr>
          <p:cNvPr id="4" name="TextBox 3">
            <a:extLst>
              <a:ext uri="{FF2B5EF4-FFF2-40B4-BE49-F238E27FC236}">
                <a16:creationId xmlns:a16="http://schemas.microsoft.com/office/drawing/2014/main" id="{893ED3D9-9BCE-47EB-8268-8F7C83F85FD0}"/>
              </a:ext>
            </a:extLst>
          </p:cNvPr>
          <p:cNvSpPr txBox="1"/>
          <p:nvPr/>
        </p:nvSpPr>
        <p:spPr>
          <a:xfrm>
            <a:off x="677334" y="1930400"/>
            <a:ext cx="9763760" cy="4031873"/>
          </a:xfrm>
          <a:prstGeom prst="rect">
            <a:avLst/>
          </a:prstGeom>
          <a:noFill/>
        </p:spPr>
        <p:txBody>
          <a:bodyPr wrap="square">
            <a:spAutoFit/>
          </a:bodyPr>
          <a:lstStyle/>
          <a:p>
            <a:r>
              <a:rPr lang="en-US" sz="3200" dirty="0"/>
              <a:t>The incidence of pediatric T2DM has been increasing since it was first described in the 1980s and corresponds with the increasing childhood obesity rates.  SEARCH  found that, from 2002 to 2015, the pediatric T2DM incidence in the United States increased by 4.8% annually (from 9.0 cases per 100,000 youths per year in 2002–2003 to 13.8 cases per 100,000 youths per year in 2014–2015).</a:t>
            </a:r>
          </a:p>
        </p:txBody>
      </p:sp>
    </p:spTree>
    <p:extLst>
      <p:ext uri="{BB962C8B-B14F-4D97-AF65-F5344CB8AC3E}">
        <p14:creationId xmlns:p14="http://schemas.microsoft.com/office/powerpoint/2010/main" val="138568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2FE3-E4BF-4E9D-B216-3D2B5AF12F49}"/>
              </a:ext>
            </a:extLst>
          </p:cNvPr>
          <p:cNvSpPr>
            <a:spLocks noGrp="1"/>
          </p:cNvSpPr>
          <p:nvPr>
            <p:ph type="title"/>
          </p:nvPr>
        </p:nvSpPr>
        <p:spPr/>
        <p:txBody>
          <a:bodyPr/>
          <a:lstStyle/>
          <a:p>
            <a:r>
              <a:rPr lang="en-US" i="1" dirty="0">
                <a:solidFill>
                  <a:srgbClr val="FF0000"/>
                </a:solidFill>
              </a:rPr>
              <a:t>The diagnostic criteria for diabetes and prediabetes</a:t>
            </a:r>
          </a:p>
        </p:txBody>
      </p:sp>
      <p:sp>
        <p:nvSpPr>
          <p:cNvPr id="4" name="TextBox 3">
            <a:extLst>
              <a:ext uri="{FF2B5EF4-FFF2-40B4-BE49-F238E27FC236}">
                <a16:creationId xmlns:a16="http://schemas.microsoft.com/office/drawing/2014/main" id="{68119EA5-62A4-44D3-AE83-08A81EF303DD}"/>
              </a:ext>
            </a:extLst>
          </p:cNvPr>
          <p:cNvSpPr txBox="1"/>
          <p:nvPr/>
        </p:nvSpPr>
        <p:spPr>
          <a:xfrm>
            <a:off x="677334" y="2289800"/>
            <a:ext cx="8305800" cy="3693319"/>
          </a:xfrm>
          <a:prstGeom prst="rect">
            <a:avLst/>
          </a:prstGeom>
          <a:noFill/>
        </p:spPr>
        <p:txBody>
          <a:bodyPr wrap="square">
            <a:spAutoFit/>
          </a:bodyPr>
          <a:lstStyle/>
          <a:p>
            <a:r>
              <a:rPr lang="en-US" dirty="0"/>
              <a:t>Differentiating among pediatric </a:t>
            </a:r>
            <a:r>
              <a:rPr lang="en-US" dirty="0">
                <a:highlight>
                  <a:srgbClr val="FFFF00"/>
                </a:highlight>
              </a:rPr>
              <a:t>T2DM, </a:t>
            </a:r>
            <a:r>
              <a:rPr lang="en-US" dirty="0"/>
              <a:t>type 1 diabetes mellitus </a:t>
            </a:r>
            <a:r>
              <a:rPr lang="en-US" dirty="0">
                <a:highlight>
                  <a:srgbClr val="FFFF00"/>
                </a:highlight>
              </a:rPr>
              <a:t>(T1DM</a:t>
            </a:r>
            <a:r>
              <a:rPr lang="en-US" dirty="0"/>
              <a:t>), and monogenic diabetes </a:t>
            </a:r>
            <a:r>
              <a:rPr lang="en-US" dirty="0">
                <a:highlight>
                  <a:srgbClr val="FFFF00"/>
                </a:highlight>
              </a:rPr>
              <a:t>(MODY) </a:t>
            </a:r>
            <a:r>
              <a:rPr lang="en-US" dirty="0"/>
              <a:t>can be difficult because overweight, obesity, and acanthosis nigricans can be present in children with T1DM and MODY. In addition, T2DM can present with ketosis or DKA. Testing for diabetes-associated pancreatic islet autoantibodies can be useful to distinguish between T1DM and T2DM. However, these autoantibodies can be positive in patients who seem to have a clinical course more consistent with T2DM. In the </a:t>
            </a:r>
            <a:r>
              <a:rPr lang="en-US" dirty="0">
                <a:solidFill>
                  <a:srgbClr val="FF0000"/>
                </a:solidFill>
              </a:rPr>
              <a:t>TODAY study, </a:t>
            </a:r>
            <a:r>
              <a:rPr lang="en-US" dirty="0"/>
              <a:t>9.8% (118) of the 1206 youth with T2DM screened had positive pancreatic autoantibodies: 71 </a:t>
            </a:r>
            <a:r>
              <a:rPr lang="en-US" dirty="0">
                <a:highlight>
                  <a:srgbClr val="FFFF00"/>
                </a:highlight>
              </a:rPr>
              <a:t>(5.9%) were positive for a single antibody </a:t>
            </a:r>
            <a:r>
              <a:rPr lang="en-US" dirty="0"/>
              <a:t>(29 anti-GAD-65 antibody, 42 anti-IA-2 antibody), and 47 </a:t>
            </a:r>
            <a:r>
              <a:rPr lang="en-US" dirty="0">
                <a:highlight>
                  <a:srgbClr val="FFFF00"/>
                </a:highlight>
              </a:rPr>
              <a:t>(3.9%) were positive for both antibodies</a:t>
            </a:r>
            <a:r>
              <a:rPr lang="en-US" dirty="0"/>
              <a:t>. </a:t>
            </a:r>
            <a:r>
              <a:rPr lang="en-US" dirty="0">
                <a:solidFill>
                  <a:srgbClr val="FF0000"/>
                </a:solidFill>
              </a:rPr>
              <a:t>The number of positive antibodies can assist </a:t>
            </a:r>
            <a:r>
              <a:rPr lang="en-US" dirty="0"/>
              <a:t>in distinguishing between T2DM and T1DM because the risk of developing T1DM is high in children with more than 1 positive pancreatic islet autoantibody.</a:t>
            </a:r>
          </a:p>
        </p:txBody>
      </p:sp>
    </p:spTree>
    <p:extLst>
      <p:ext uri="{BB962C8B-B14F-4D97-AF65-F5344CB8AC3E}">
        <p14:creationId xmlns:p14="http://schemas.microsoft.com/office/powerpoint/2010/main" val="127337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97A7-C6EF-4E48-BE0B-053B67CCA910}"/>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7CCE43B8-F48E-422A-ABBD-B531E1A10BA9}"/>
              </a:ext>
            </a:extLst>
          </p:cNvPr>
          <p:cNvSpPr txBox="1"/>
          <p:nvPr/>
        </p:nvSpPr>
        <p:spPr>
          <a:xfrm>
            <a:off x="838200" y="1305342"/>
            <a:ext cx="8305800" cy="3508653"/>
          </a:xfrm>
          <a:prstGeom prst="rect">
            <a:avLst/>
          </a:prstGeom>
          <a:noFill/>
        </p:spPr>
        <p:txBody>
          <a:bodyPr wrap="square">
            <a:spAutoFit/>
          </a:bodyPr>
          <a:lstStyle/>
          <a:p>
            <a:r>
              <a:rPr lang="en-US" sz="2400" dirty="0">
                <a:solidFill>
                  <a:srgbClr val="FF0000"/>
                </a:solidFill>
              </a:rPr>
              <a:t>MODY</a:t>
            </a:r>
            <a:r>
              <a:rPr lang="en-US" dirty="0"/>
              <a:t> has also been noted in up </a:t>
            </a:r>
            <a:r>
              <a:rPr lang="en-US" dirty="0">
                <a:solidFill>
                  <a:srgbClr val="FF0000"/>
                </a:solidFill>
              </a:rPr>
              <a:t>to 8%</a:t>
            </a:r>
            <a:r>
              <a:rPr lang="en-US" dirty="0"/>
              <a:t> of </a:t>
            </a:r>
            <a:r>
              <a:rPr lang="en-US" dirty="0">
                <a:highlight>
                  <a:srgbClr val="00FF00"/>
                </a:highlight>
              </a:rPr>
              <a:t>youth with features suggestive of T2DM. Thus, genetic testing should be considered in youth with multiple family members with diabetes without typical features of T1DM or T2DM</a:t>
            </a:r>
            <a:r>
              <a:rPr lang="en-US" dirty="0"/>
              <a:t>, such as negative diabetes autoantibodies, nonobese, and lacking other features of metabolic syndrome. Markers of beta-cell insulin secretion, including a fasting C peptide and urinary C peptide/creatinine ratio (UCPCR), may be useful in distinguishing among T2DM, T1DM, and MODY. Katz and colleagues showed that fasting </a:t>
            </a:r>
            <a:r>
              <a:rPr lang="en-US" dirty="0">
                <a:solidFill>
                  <a:srgbClr val="FF0000"/>
                </a:solidFill>
              </a:rPr>
              <a:t>C-peptide level greater than 0.85 ng/mL at diagnosis </a:t>
            </a:r>
            <a:r>
              <a:rPr lang="en-US" dirty="0"/>
              <a:t>can differentiate T1DM from T2DM with a sensitivity of 83% and a specificity of 89%, </a:t>
            </a:r>
            <a:r>
              <a:rPr lang="en-US" dirty="0">
                <a:solidFill>
                  <a:srgbClr val="FF0000"/>
                </a:solidFill>
              </a:rPr>
              <a:t>and UCPCR greater than 0.7 nmol/ mmol </a:t>
            </a:r>
            <a:r>
              <a:rPr lang="en-US" dirty="0"/>
              <a:t>has been shown by Besser and colleagues to have </a:t>
            </a:r>
            <a:r>
              <a:rPr lang="en-US" dirty="0">
                <a:highlight>
                  <a:srgbClr val="FFFF00"/>
                </a:highlight>
              </a:rPr>
              <a:t>100% sensitivity and 81% specificity </a:t>
            </a:r>
            <a:r>
              <a:rPr lang="en-US" dirty="0"/>
              <a:t>to distinguish between T1DM and non-T1DM (MODY or T2DM).</a:t>
            </a:r>
          </a:p>
        </p:txBody>
      </p:sp>
    </p:spTree>
    <p:extLst>
      <p:ext uri="{BB962C8B-B14F-4D97-AF65-F5344CB8AC3E}">
        <p14:creationId xmlns:p14="http://schemas.microsoft.com/office/powerpoint/2010/main" val="9223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B33B-AB41-49FE-849F-0B87792E3F47}"/>
              </a:ext>
            </a:extLst>
          </p:cNvPr>
          <p:cNvSpPr>
            <a:spLocks noGrp="1"/>
          </p:cNvSpPr>
          <p:nvPr>
            <p:ph type="title"/>
          </p:nvPr>
        </p:nvSpPr>
        <p:spPr/>
        <p:txBody>
          <a:bodyPr/>
          <a:lstStyle/>
          <a:p>
            <a:r>
              <a:rPr lang="en-US" i="1" dirty="0">
                <a:solidFill>
                  <a:srgbClr val="FF0000"/>
                </a:solidFill>
              </a:rPr>
              <a:t>COMORBIDITIES IN PEDIATRIC TYPE 2 DIABETES MELLITUS</a:t>
            </a:r>
          </a:p>
        </p:txBody>
      </p:sp>
      <p:sp>
        <p:nvSpPr>
          <p:cNvPr id="4" name="TextBox 3">
            <a:extLst>
              <a:ext uri="{FF2B5EF4-FFF2-40B4-BE49-F238E27FC236}">
                <a16:creationId xmlns:a16="http://schemas.microsoft.com/office/drawing/2014/main" id="{A9F409F1-422E-4DE5-8301-72BEE1368683}"/>
              </a:ext>
            </a:extLst>
          </p:cNvPr>
          <p:cNvSpPr txBox="1"/>
          <p:nvPr/>
        </p:nvSpPr>
        <p:spPr>
          <a:xfrm>
            <a:off x="677334" y="2551281"/>
            <a:ext cx="8148320" cy="2585323"/>
          </a:xfrm>
          <a:prstGeom prst="rect">
            <a:avLst/>
          </a:prstGeom>
          <a:noFill/>
        </p:spPr>
        <p:txBody>
          <a:bodyPr wrap="square">
            <a:spAutoFit/>
          </a:bodyPr>
          <a:lstStyle/>
          <a:p>
            <a:r>
              <a:rPr lang="en-US" dirty="0">
                <a:solidFill>
                  <a:srgbClr val="FF0000"/>
                </a:solidFill>
              </a:rPr>
              <a:t>adults with T2DM</a:t>
            </a:r>
            <a:r>
              <a:rPr lang="en-US" dirty="0"/>
              <a:t>, the prevalence of concurrent nonalcoholic fatty liver disease </a:t>
            </a:r>
            <a:r>
              <a:rPr lang="en-US" dirty="0">
                <a:highlight>
                  <a:srgbClr val="FFFF00"/>
                </a:highlight>
              </a:rPr>
              <a:t>(NAFLD</a:t>
            </a:r>
            <a:r>
              <a:rPr lang="en-US" dirty="0"/>
              <a:t>) ranges from </a:t>
            </a:r>
            <a:r>
              <a:rPr lang="en-US" dirty="0">
                <a:solidFill>
                  <a:srgbClr val="FF0000"/>
                </a:solidFill>
              </a:rPr>
              <a:t>40% to 70%. </a:t>
            </a:r>
            <a:r>
              <a:rPr lang="en-US" dirty="0">
                <a:highlight>
                  <a:srgbClr val="FFFF00"/>
                </a:highlight>
              </a:rPr>
              <a:t>In a cohort study of 675 children with NAFLD, 30% had comorbid T2DM or prediabetes</a:t>
            </a:r>
            <a:r>
              <a:rPr lang="en-US" dirty="0"/>
              <a:t>. the risk factors for NAFLD in pediatrics are aspects associated with metabolic syndrome, including central obesity (waist circumference &gt;102 cm in boys and 88 cm in girls), higher triglyceride level (&gt;150 mg/dL), high total cholesterol level (&gt;200 mg/dL), higher low-density lipoprotein (LDL) cholesterol level (&gt;130 mg/ dL), higher systolic (&gt;130 mm Hg) and diastolic (&gt;85 mm Hg) blood pressure, and lower high-density lipoprotein (HDL) cholesterol levels .</a:t>
            </a:r>
          </a:p>
        </p:txBody>
      </p:sp>
    </p:spTree>
    <p:extLst>
      <p:ext uri="{BB962C8B-B14F-4D97-AF65-F5344CB8AC3E}">
        <p14:creationId xmlns:p14="http://schemas.microsoft.com/office/powerpoint/2010/main" val="80688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83B8-A6DA-4DC2-9B71-984DB5FB5B96}"/>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9D65FAD9-DC1B-44D0-92E8-4B388F1848B9}"/>
              </a:ext>
            </a:extLst>
          </p:cNvPr>
          <p:cNvSpPr txBox="1"/>
          <p:nvPr/>
        </p:nvSpPr>
        <p:spPr>
          <a:xfrm>
            <a:off x="838200" y="2274838"/>
            <a:ext cx="8305800" cy="2308324"/>
          </a:xfrm>
          <a:prstGeom prst="rect">
            <a:avLst/>
          </a:prstGeom>
          <a:noFill/>
        </p:spPr>
        <p:txBody>
          <a:bodyPr wrap="square">
            <a:spAutoFit/>
          </a:bodyPr>
          <a:lstStyle/>
          <a:p>
            <a:r>
              <a:rPr lang="en-US" sz="2400" dirty="0"/>
              <a:t>Signs of NAFLD include increased liver enzyme levels or signs of fatty liver on ultrasonography</a:t>
            </a:r>
            <a:r>
              <a:rPr lang="en-US" sz="2400" dirty="0">
                <a:solidFill>
                  <a:srgbClr val="FF0000"/>
                </a:solidFill>
              </a:rPr>
              <a:t>. Children with NAFLD and comorbid pediatric T2DM have 3.1 times higher odds of developing nonalcoholic steatohepatitis (NASH), a progressive form of NAFLD that has a greater risk of progressing to cirrhosis</a:t>
            </a:r>
            <a:r>
              <a:rPr lang="en-US" dirty="0"/>
              <a:t>.</a:t>
            </a:r>
          </a:p>
        </p:txBody>
      </p:sp>
    </p:spTree>
    <p:extLst>
      <p:ext uri="{BB962C8B-B14F-4D97-AF65-F5344CB8AC3E}">
        <p14:creationId xmlns:p14="http://schemas.microsoft.com/office/powerpoint/2010/main" val="31114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A3B7-39A6-40E0-B417-A856BD72C04B}"/>
              </a:ext>
            </a:extLst>
          </p:cNvPr>
          <p:cNvSpPr>
            <a:spLocks noGrp="1"/>
          </p:cNvSpPr>
          <p:nvPr>
            <p:ph type="title"/>
          </p:nvPr>
        </p:nvSpPr>
        <p:spPr/>
        <p:txBody>
          <a:bodyPr/>
          <a:lstStyle/>
          <a:p>
            <a:r>
              <a:rPr lang="en-US" dirty="0">
                <a:solidFill>
                  <a:srgbClr val="FF0000"/>
                </a:solidFill>
              </a:rPr>
              <a:t>Obstructive sleep apnea (OSA)</a:t>
            </a:r>
            <a:endParaRPr lang="en-US" dirty="0"/>
          </a:p>
        </p:txBody>
      </p:sp>
      <p:sp>
        <p:nvSpPr>
          <p:cNvPr id="4" name="TextBox 3">
            <a:extLst>
              <a:ext uri="{FF2B5EF4-FFF2-40B4-BE49-F238E27FC236}">
                <a16:creationId xmlns:a16="http://schemas.microsoft.com/office/drawing/2014/main" id="{DC876525-F6CF-49A9-B207-C188E78CDC07}"/>
              </a:ext>
            </a:extLst>
          </p:cNvPr>
          <p:cNvSpPr txBox="1"/>
          <p:nvPr/>
        </p:nvSpPr>
        <p:spPr>
          <a:xfrm>
            <a:off x="838200" y="1443841"/>
            <a:ext cx="8305800" cy="2862322"/>
          </a:xfrm>
          <a:prstGeom prst="rect">
            <a:avLst/>
          </a:prstGeom>
          <a:noFill/>
        </p:spPr>
        <p:txBody>
          <a:bodyPr wrap="square">
            <a:spAutoFit/>
          </a:bodyPr>
          <a:lstStyle/>
          <a:p>
            <a:r>
              <a:rPr lang="en-US" dirty="0">
                <a:solidFill>
                  <a:srgbClr val="FF0000"/>
                </a:solidFill>
              </a:rPr>
              <a:t>Obstructive sleep apnea (OSA) </a:t>
            </a:r>
            <a:r>
              <a:rPr lang="en-US" dirty="0"/>
              <a:t>is also associated with central obesity and insulin resistance and is an additional </a:t>
            </a:r>
            <a:r>
              <a:rPr lang="en-US" dirty="0">
                <a:solidFill>
                  <a:srgbClr val="00B050"/>
                </a:solidFill>
              </a:rPr>
              <a:t>independent risk factor for cardiovascular complications,</a:t>
            </a:r>
            <a:r>
              <a:rPr lang="en-US" dirty="0"/>
              <a:t> including increased blood pressure, in children and adults. Pediatric patients with obesity should be screened for symptoms of OSA, including habitual snoring, apneic pauses while sleeping, or excessive daytime sleepiness; however, history and physical examination have low positive predictive value (65%) in identifying OSA in youth. In addition, </a:t>
            </a:r>
            <a:r>
              <a:rPr lang="en-US" dirty="0">
                <a:solidFill>
                  <a:srgbClr val="00B050"/>
                </a:solidFill>
              </a:rPr>
              <a:t>sleep disruption and OSA are associated with reduced insulin sensitivity in adults with T2DM, and treatment of OSA may improve glycemic control in patients with pediatric T2DM.</a:t>
            </a:r>
          </a:p>
        </p:txBody>
      </p:sp>
    </p:spTree>
    <p:extLst>
      <p:ext uri="{BB962C8B-B14F-4D97-AF65-F5344CB8AC3E}">
        <p14:creationId xmlns:p14="http://schemas.microsoft.com/office/powerpoint/2010/main" val="1137010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2E8B-CBF0-485A-934C-E1470B1E5E3B}"/>
              </a:ext>
            </a:extLst>
          </p:cNvPr>
          <p:cNvSpPr>
            <a:spLocks noGrp="1"/>
          </p:cNvSpPr>
          <p:nvPr>
            <p:ph type="title"/>
          </p:nvPr>
        </p:nvSpPr>
        <p:spPr/>
        <p:txBody>
          <a:bodyPr/>
          <a:lstStyle/>
          <a:p>
            <a:r>
              <a:rPr lang="en-US" dirty="0">
                <a:solidFill>
                  <a:srgbClr val="FF0000"/>
                </a:solidFill>
              </a:rPr>
              <a:t>PCOS</a:t>
            </a:r>
          </a:p>
        </p:txBody>
      </p:sp>
      <p:sp>
        <p:nvSpPr>
          <p:cNvPr id="4" name="TextBox 3">
            <a:extLst>
              <a:ext uri="{FF2B5EF4-FFF2-40B4-BE49-F238E27FC236}">
                <a16:creationId xmlns:a16="http://schemas.microsoft.com/office/drawing/2014/main" id="{9C47CF04-F0FD-4FB3-BCD2-406A50DB981D}"/>
              </a:ext>
            </a:extLst>
          </p:cNvPr>
          <p:cNvSpPr txBox="1"/>
          <p:nvPr/>
        </p:nvSpPr>
        <p:spPr>
          <a:xfrm>
            <a:off x="677334" y="1270000"/>
            <a:ext cx="8305800" cy="2308324"/>
          </a:xfrm>
          <a:prstGeom prst="rect">
            <a:avLst/>
          </a:prstGeom>
          <a:noFill/>
        </p:spPr>
        <p:txBody>
          <a:bodyPr wrap="square">
            <a:spAutoFit/>
          </a:bodyPr>
          <a:lstStyle/>
          <a:p>
            <a:r>
              <a:rPr lang="en-US" dirty="0"/>
              <a:t>PCOS characterized by hyperandrogenism and chronic anovulation, has a higher prevalence in youth with obesity, is associated with insulin resistance with or without obesity, and predisposes youth and adults to the development of diabetes</a:t>
            </a:r>
            <a:r>
              <a:rPr lang="en-US" dirty="0">
                <a:solidFill>
                  <a:srgbClr val="FF0000"/>
                </a:solidFill>
              </a:rPr>
              <a:t>. Insulin resistance is present in 30% to 40% of adults with PCOS, </a:t>
            </a:r>
            <a:r>
              <a:rPr lang="en-US" dirty="0"/>
              <a:t>including both obese and nonobese. In 27 youth with PCOS and BMIs ranging from 20.4 to 54.4 kg/m2 , OGTT identified </a:t>
            </a:r>
            <a:r>
              <a:rPr lang="en-US" dirty="0">
                <a:highlight>
                  <a:srgbClr val="FFFF00"/>
                </a:highlight>
              </a:rPr>
              <a:t>impaired glucose tolerance (IGT) in 30% and T2DM in 4%. </a:t>
            </a:r>
            <a:r>
              <a:rPr lang="en-US" dirty="0"/>
              <a:t>No relationship between BMI and 2-hour OGTT plasma glucose was found, and the patient with the lowest BMI had IGT.</a:t>
            </a:r>
          </a:p>
        </p:txBody>
      </p:sp>
    </p:spTree>
    <p:extLst>
      <p:ext uri="{BB962C8B-B14F-4D97-AF65-F5344CB8AC3E}">
        <p14:creationId xmlns:p14="http://schemas.microsoft.com/office/powerpoint/2010/main" val="3375452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D819-0C2B-462A-8A80-5B9B0882EC96}"/>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8465120A-2B87-43B2-8C98-9A213FB4ADE9}"/>
              </a:ext>
            </a:extLst>
          </p:cNvPr>
          <p:cNvSpPr txBox="1"/>
          <p:nvPr/>
        </p:nvSpPr>
        <p:spPr>
          <a:xfrm>
            <a:off x="934720" y="2136339"/>
            <a:ext cx="8209280" cy="1754326"/>
          </a:xfrm>
          <a:prstGeom prst="rect">
            <a:avLst/>
          </a:prstGeom>
          <a:noFill/>
        </p:spPr>
        <p:txBody>
          <a:bodyPr wrap="square">
            <a:spAutoFit/>
          </a:bodyPr>
          <a:lstStyle/>
          <a:p>
            <a:r>
              <a:rPr lang="en-US" dirty="0"/>
              <a:t>Psychiatric comorbidities are also common with pediatric T2DM. In a retrospective chart review of 237 patients with pediatric T2DM, Katz and colleagues showed neuropsychiatric disease was present in 19% of patients at diabetes presentation; diagnoses included </a:t>
            </a:r>
            <a:r>
              <a:rPr lang="en-US" dirty="0">
                <a:solidFill>
                  <a:srgbClr val="FF0000"/>
                </a:solidFill>
              </a:rPr>
              <a:t>depression</a:t>
            </a:r>
            <a:r>
              <a:rPr lang="en-US" dirty="0"/>
              <a:t>, </a:t>
            </a:r>
            <a:r>
              <a:rPr lang="en-US" dirty="0">
                <a:solidFill>
                  <a:srgbClr val="FF0000"/>
                </a:solidFill>
              </a:rPr>
              <a:t>attention-deficit hyperactivity disorder</a:t>
            </a:r>
            <a:r>
              <a:rPr lang="en-US" dirty="0"/>
              <a:t>, </a:t>
            </a:r>
            <a:r>
              <a:rPr lang="en-US" dirty="0">
                <a:solidFill>
                  <a:srgbClr val="FF0000"/>
                </a:solidFill>
              </a:rPr>
              <a:t>schizophrenia</a:t>
            </a:r>
            <a:r>
              <a:rPr lang="en-US" dirty="0"/>
              <a:t>, </a:t>
            </a:r>
            <a:r>
              <a:rPr lang="en-US" dirty="0">
                <a:solidFill>
                  <a:srgbClr val="FF0000"/>
                </a:solidFill>
              </a:rPr>
              <a:t>bipolar disorder</a:t>
            </a:r>
            <a:r>
              <a:rPr lang="en-US" dirty="0"/>
              <a:t>, and </a:t>
            </a:r>
            <a:r>
              <a:rPr lang="en-US" dirty="0">
                <a:solidFill>
                  <a:srgbClr val="FF0000"/>
                </a:solidFill>
              </a:rPr>
              <a:t>neurodevelopmental disorders</a:t>
            </a:r>
            <a:r>
              <a:rPr lang="en-US" dirty="0"/>
              <a:t>. </a:t>
            </a:r>
          </a:p>
        </p:txBody>
      </p:sp>
    </p:spTree>
    <p:extLst>
      <p:ext uri="{BB962C8B-B14F-4D97-AF65-F5344CB8AC3E}">
        <p14:creationId xmlns:p14="http://schemas.microsoft.com/office/powerpoint/2010/main" val="417745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4E93-CE71-4033-B740-CE2405ED003D}"/>
              </a:ext>
            </a:extLst>
          </p:cNvPr>
          <p:cNvSpPr>
            <a:spLocks noGrp="1"/>
          </p:cNvSpPr>
          <p:nvPr>
            <p:ph type="title"/>
          </p:nvPr>
        </p:nvSpPr>
        <p:spPr/>
        <p:txBody>
          <a:bodyPr/>
          <a:lstStyle/>
          <a:p>
            <a:r>
              <a:rPr lang="en-US" i="1" dirty="0">
                <a:solidFill>
                  <a:srgbClr val="FF0000"/>
                </a:solidFill>
              </a:rPr>
              <a:t>TREATMENT OF PEDIATRIC TYPE 2 DIABETES MELLITUS</a:t>
            </a:r>
          </a:p>
        </p:txBody>
      </p:sp>
      <p:sp>
        <p:nvSpPr>
          <p:cNvPr id="4" name="TextBox 3">
            <a:extLst>
              <a:ext uri="{FF2B5EF4-FFF2-40B4-BE49-F238E27FC236}">
                <a16:creationId xmlns:a16="http://schemas.microsoft.com/office/drawing/2014/main" id="{AFF31A95-7165-4FFC-BB6B-DF92367E0FC9}"/>
              </a:ext>
            </a:extLst>
          </p:cNvPr>
          <p:cNvSpPr txBox="1"/>
          <p:nvPr/>
        </p:nvSpPr>
        <p:spPr>
          <a:xfrm>
            <a:off x="677334" y="2547541"/>
            <a:ext cx="8138160" cy="2862322"/>
          </a:xfrm>
          <a:prstGeom prst="rect">
            <a:avLst/>
          </a:prstGeom>
          <a:noFill/>
        </p:spPr>
        <p:txBody>
          <a:bodyPr wrap="square">
            <a:spAutoFit/>
          </a:bodyPr>
          <a:lstStyle/>
          <a:p>
            <a:r>
              <a:rPr lang="en-US" dirty="0"/>
              <a:t>At this time, although several pharmacologic medication categories are available for treatment of adult T2DM</a:t>
            </a:r>
            <a:r>
              <a:rPr lang="en-US" dirty="0">
                <a:solidFill>
                  <a:srgbClr val="FF0000"/>
                </a:solidFill>
              </a:rPr>
              <a:t>, only 3 pharmacologic medications are currently FDA approved for pediatric patients with T2DM: metformin, insulin, and the glucagon-like peptide 1 (GLP-1) receptor agonist liraglutide</a:t>
            </a:r>
            <a:r>
              <a:rPr lang="en-US" dirty="0"/>
              <a:t>. ADA guidelines recommend monitoring of HbA1c level every 3 months to inform treatment. The ADA suggests a target Pediatric Type 2 Diabetes  </a:t>
            </a:r>
            <a:r>
              <a:rPr lang="en-US" dirty="0">
                <a:solidFill>
                  <a:srgbClr val="FF0000"/>
                </a:solidFill>
              </a:rPr>
              <a:t>HbA1c in pediatric T2DM of less than 7% but also states that goal HbA1c less than 6.5% could be used.</a:t>
            </a:r>
            <a:r>
              <a:rPr lang="en-US" dirty="0"/>
              <a:t> The latter is supported by the TODAY study, in which </a:t>
            </a:r>
            <a:r>
              <a:rPr lang="en-US" dirty="0">
                <a:highlight>
                  <a:srgbClr val="FFFF00"/>
                </a:highlight>
              </a:rPr>
              <a:t>hypoglycemia was rare </a:t>
            </a:r>
            <a:r>
              <a:rPr lang="en-US" dirty="0"/>
              <a:t>even for patients who progressed to insulin therapy and 5-year </a:t>
            </a:r>
            <a:r>
              <a:rPr lang="en-US" dirty="0">
                <a:highlight>
                  <a:srgbClr val="FFFF00"/>
                </a:highlight>
              </a:rPr>
              <a:t>diabetic complication rates were high</a:t>
            </a:r>
            <a:r>
              <a:rPr lang="en-US" dirty="0"/>
              <a:t>.</a:t>
            </a:r>
          </a:p>
        </p:txBody>
      </p:sp>
    </p:spTree>
    <p:extLst>
      <p:ext uri="{BB962C8B-B14F-4D97-AF65-F5344CB8AC3E}">
        <p14:creationId xmlns:p14="http://schemas.microsoft.com/office/powerpoint/2010/main" val="1142889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FE7-7AC4-42D5-97D7-8698CE41D93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695E49E-FE1F-4DAF-9960-4F4E03A1F457}"/>
              </a:ext>
            </a:extLst>
          </p:cNvPr>
          <p:cNvPicPr>
            <a:picLocks noChangeAspect="1"/>
          </p:cNvPicPr>
          <p:nvPr/>
        </p:nvPicPr>
        <p:blipFill>
          <a:blip r:embed="rId2"/>
          <a:stretch>
            <a:fillRect/>
          </a:stretch>
        </p:blipFill>
        <p:spPr>
          <a:xfrm>
            <a:off x="3008679" y="0"/>
            <a:ext cx="6174641" cy="6858000"/>
          </a:xfrm>
          <a:prstGeom prst="rect">
            <a:avLst/>
          </a:prstGeom>
        </p:spPr>
      </p:pic>
    </p:spTree>
    <p:extLst>
      <p:ext uri="{BB962C8B-B14F-4D97-AF65-F5344CB8AC3E}">
        <p14:creationId xmlns:p14="http://schemas.microsoft.com/office/powerpoint/2010/main" val="415151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BD68-58E2-433B-AC76-7332C7434EBE}"/>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5290251-C343-4084-9777-3AE52FA2B72C}"/>
              </a:ext>
            </a:extLst>
          </p:cNvPr>
          <p:cNvSpPr txBox="1"/>
          <p:nvPr/>
        </p:nvSpPr>
        <p:spPr>
          <a:xfrm>
            <a:off x="914400" y="2413338"/>
            <a:ext cx="8229600" cy="3323987"/>
          </a:xfrm>
          <a:prstGeom prst="rect">
            <a:avLst/>
          </a:prstGeom>
          <a:noFill/>
        </p:spPr>
        <p:txBody>
          <a:bodyPr wrap="square">
            <a:spAutoFit/>
          </a:bodyPr>
          <a:lstStyle/>
          <a:p>
            <a:r>
              <a:rPr lang="en-US" sz="2400" dirty="0"/>
              <a:t>Metformin is recommended as the first-line therapy for T2DM in adults and youth with normal renal function . Basal insulin should be initiated in patients with significant hyperglycemia; ketosis; symptoms of polyuria, polydipsia, nocturia, and/or weight loss; or who are failing to reach glycemic targets on other pharmacologic therapies, but should be tapered once meeting the glycemic targe.</a:t>
            </a:r>
          </a:p>
          <a:p>
            <a:endParaRPr lang="en-US" dirty="0"/>
          </a:p>
        </p:txBody>
      </p:sp>
    </p:spTree>
    <p:extLst>
      <p:ext uri="{BB962C8B-B14F-4D97-AF65-F5344CB8AC3E}">
        <p14:creationId xmlns:p14="http://schemas.microsoft.com/office/powerpoint/2010/main" val="383062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6F93-70CE-47F3-B041-2698386833B3}"/>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4E28A67D-5DD0-48EB-B8A3-DEFDC548DAAC}"/>
              </a:ext>
            </a:extLst>
          </p:cNvPr>
          <p:cNvSpPr txBox="1"/>
          <p:nvPr/>
        </p:nvSpPr>
        <p:spPr>
          <a:xfrm>
            <a:off x="677334" y="1798320"/>
            <a:ext cx="9177866" cy="2677656"/>
          </a:xfrm>
          <a:prstGeom prst="rect">
            <a:avLst/>
          </a:prstGeom>
          <a:noFill/>
        </p:spPr>
        <p:txBody>
          <a:bodyPr wrap="square">
            <a:spAutoFit/>
          </a:bodyPr>
          <a:lstStyle/>
          <a:p>
            <a:r>
              <a:rPr lang="en-US" sz="2400" dirty="0"/>
              <a:t>A rise in prevalence of T2DM is occurring worldwide in parallel with an increasing prevalence of obesity in children  </a:t>
            </a:r>
            <a:r>
              <a:rPr lang="en-US" sz="2400" dirty="0">
                <a:solidFill>
                  <a:srgbClr val="FF0000"/>
                </a:solidFill>
              </a:rPr>
              <a:t>In the early 1990s, </a:t>
            </a:r>
            <a:r>
              <a:rPr lang="en-US" sz="2400" dirty="0"/>
              <a:t>T2DM represented </a:t>
            </a:r>
            <a:r>
              <a:rPr lang="en-US" sz="2400" dirty="0">
                <a:solidFill>
                  <a:srgbClr val="FF0000"/>
                </a:solidFill>
              </a:rPr>
              <a:t>approximately 3 percent </a:t>
            </a:r>
            <a:r>
              <a:rPr lang="en-US" sz="2400" dirty="0"/>
              <a:t>of pediatric diabetes in the United States. By 2003, T2DM represented approximately </a:t>
            </a:r>
            <a:r>
              <a:rPr lang="en-US" sz="2400" dirty="0">
                <a:solidFill>
                  <a:srgbClr val="FF0000"/>
                </a:solidFill>
              </a:rPr>
              <a:t>20 percent </a:t>
            </a:r>
            <a:r>
              <a:rPr lang="en-US" sz="2400" dirty="0"/>
              <a:t>of pediatric diabetes and, depending on locale, nearly </a:t>
            </a:r>
            <a:r>
              <a:rPr lang="en-US" sz="2400" dirty="0">
                <a:solidFill>
                  <a:srgbClr val="FF0000"/>
                </a:solidFill>
              </a:rPr>
              <a:t>one-half</a:t>
            </a:r>
            <a:r>
              <a:rPr lang="en-US" sz="2400" dirty="0"/>
              <a:t> of the cases of diabetes among adolescents </a:t>
            </a:r>
            <a:r>
              <a:rPr lang="en-US" sz="2400" dirty="0">
                <a:solidFill>
                  <a:srgbClr val="FF0000"/>
                </a:solidFill>
              </a:rPr>
              <a:t>15 to 19 </a:t>
            </a:r>
            <a:r>
              <a:rPr lang="en-US" sz="2400" dirty="0"/>
              <a:t>years of age.</a:t>
            </a:r>
          </a:p>
        </p:txBody>
      </p:sp>
    </p:spTree>
    <p:extLst>
      <p:ext uri="{BB962C8B-B14F-4D97-AF65-F5344CB8AC3E}">
        <p14:creationId xmlns:p14="http://schemas.microsoft.com/office/powerpoint/2010/main" val="144970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36B2-90BA-429C-A260-78491FAED8C4}"/>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A17D6A0D-AFD4-468B-B528-DD2BE6D31BD2}"/>
              </a:ext>
            </a:extLst>
          </p:cNvPr>
          <p:cNvSpPr txBox="1"/>
          <p:nvPr/>
        </p:nvSpPr>
        <p:spPr>
          <a:xfrm>
            <a:off x="677334" y="1930400"/>
            <a:ext cx="8305800" cy="3539430"/>
          </a:xfrm>
          <a:prstGeom prst="rect">
            <a:avLst/>
          </a:prstGeom>
          <a:noFill/>
        </p:spPr>
        <p:txBody>
          <a:bodyPr wrap="square">
            <a:spAutoFit/>
          </a:bodyPr>
          <a:lstStyle/>
          <a:p>
            <a:r>
              <a:rPr lang="en-US" sz="3200" i="1" dirty="0">
                <a:solidFill>
                  <a:srgbClr val="FF0000"/>
                </a:solidFill>
              </a:rPr>
              <a:t>Liraglutide</a:t>
            </a:r>
            <a:r>
              <a:rPr lang="en-US" sz="3200" dirty="0"/>
              <a:t>, a daily injectable GLP-1 agonist, was approved for use in pediatric T2DM in spring 2019. Liraglutide is indicated in patients greater than or equal to 10 years of age on metformin plus or minus basal insulin therapy and who have not met glycemic targets  HbA1c.</a:t>
            </a:r>
          </a:p>
        </p:txBody>
      </p:sp>
    </p:spTree>
    <p:extLst>
      <p:ext uri="{BB962C8B-B14F-4D97-AF65-F5344CB8AC3E}">
        <p14:creationId xmlns:p14="http://schemas.microsoft.com/office/powerpoint/2010/main" val="2290269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1EEA-3492-4D33-BF77-11DC90B69C13}"/>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562C9377-1024-42A0-B42C-A1E71DE8EDF7}"/>
              </a:ext>
            </a:extLst>
          </p:cNvPr>
          <p:cNvSpPr txBox="1"/>
          <p:nvPr/>
        </p:nvSpPr>
        <p:spPr>
          <a:xfrm>
            <a:off x="838200" y="1720840"/>
            <a:ext cx="8305800" cy="4832092"/>
          </a:xfrm>
          <a:prstGeom prst="rect">
            <a:avLst/>
          </a:prstGeom>
          <a:noFill/>
        </p:spPr>
        <p:txBody>
          <a:bodyPr wrap="square">
            <a:spAutoFit/>
          </a:bodyPr>
          <a:lstStyle/>
          <a:p>
            <a:r>
              <a:rPr lang="en-US" sz="2800" dirty="0">
                <a:solidFill>
                  <a:srgbClr val="FF0000"/>
                </a:solidFill>
              </a:rPr>
              <a:t> </a:t>
            </a:r>
            <a:r>
              <a:rPr lang="en-US" sz="2800" dirty="0">
                <a:solidFill>
                  <a:srgbClr val="FF0000"/>
                </a:solidFill>
                <a:highlight>
                  <a:srgbClr val="FFFF00"/>
                </a:highlight>
              </a:rPr>
              <a:t>Weight loss </a:t>
            </a:r>
            <a:r>
              <a:rPr lang="en-US" sz="2800" dirty="0"/>
              <a:t>can improve insulin sensitivity in pediatric T2DM. In a randomized controlled behavioral weight loss trial, </a:t>
            </a:r>
            <a:r>
              <a:rPr lang="en-US" sz="2800" dirty="0">
                <a:solidFill>
                  <a:srgbClr val="FF0000"/>
                </a:solidFill>
                <a:highlight>
                  <a:srgbClr val="FFFF00"/>
                </a:highlight>
              </a:rPr>
              <a:t>an 8% reduction in BMI</a:t>
            </a:r>
            <a:r>
              <a:rPr lang="en-US" sz="2800" dirty="0">
                <a:solidFill>
                  <a:srgbClr val="FF0000"/>
                </a:solidFill>
              </a:rPr>
              <a:t> was associated with improved insulin sensitivity in obese </a:t>
            </a:r>
            <a:r>
              <a:rPr lang="en-US" sz="2800" dirty="0" err="1">
                <a:solidFill>
                  <a:srgbClr val="FF0000"/>
                </a:solidFill>
              </a:rPr>
              <a:t>adolescents</a:t>
            </a:r>
            <a:r>
              <a:rPr lang="en-US" sz="2800" dirty="0" err="1"/>
              <a:t>.In</a:t>
            </a:r>
            <a:r>
              <a:rPr lang="en-US" sz="2800" dirty="0"/>
              <a:t> addition, the TODAY trial showed that weight loss was associated with improved cardiometabolic outcomes, including decreases in systolic blood pressure, LDL cholesterol, triglycerides, total cholesterol levels, and increases in HDL cholesterol level over 24 months.</a:t>
            </a:r>
          </a:p>
        </p:txBody>
      </p:sp>
    </p:spTree>
    <p:extLst>
      <p:ext uri="{BB962C8B-B14F-4D97-AF65-F5344CB8AC3E}">
        <p14:creationId xmlns:p14="http://schemas.microsoft.com/office/powerpoint/2010/main" val="3242210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4886-7E8D-4A84-A05B-65FFBFCB497E}"/>
              </a:ext>
            </a:extLst>
          </p:cNvPr>
          <p:cNvSpPr>
            <a:spLocks noGrp="1"/>
          </p:cNvSpPr>
          <p:nvPr>
            <p:ph type="title"/>
          </p:nvPr>
        </p:nvSpPr>
        <p:spPr/>
        <p:txBody>
          <a:bodyPr/>
          <a:lstStyle/>
          <a:p>
            <a:r>
              <a:rPr lang="en-US" dirty="0">
                <a:solidFill>
                  <a:srgbClr val="FF0000"/>
                </a:solidFill>
              </a:rPr>
              <a:t> bariatric surgery</a:t>
            </a:r>
            <a:endParaRPr lang="en-US" dirty="0"/>
          </a:p>
        </p:txBody>
      </p:sp>
      <p:sp>
        <p:nvSpPr>
          <p:cNvPr id="4" name="TextBox 3">
            <a:extLst>
              <a:ext uri="{FF2B5EF4-FFF2-40B4-BE49-F238E27FC236}">
                <a16:creationId xmlns:a16="http://schemas.microsoft.com/office/drawing/2014/main" id="{4BC0A5DC-DEC7-4C8B-9253-EC5FAD506092}"/>
              </a:ext>
            </a:extLst>
          </p:cNvPr>
          <p:cNvSpPr txBox="1"/>
          <p:nvPr/>
        </p:nvSpPr>
        <p:spPr>
          <a:xfrm>
            <a:off x="838200" y="1859340"/>
            <a:ext cx="8305800" cy="4524315"/>
          </a:xfrm>
          <a:prstGeom prst="rect">
            <a:avLst/>
          </a:prstGeom>
          <a:noFill/>
        </p:spPr>
        <p:txBody>
          <a:bodyPr wrap="square">
            <a:spAutoFit/>
          </a:bodyPr>
          <a:lstStyle/>
          <a:p>
            <a:r>
              <a:rPr lang="en-US" sz="2400" dirty="0"/>
              <a:t>For youth with T2DM who fail lifestyle modifications and continue to have morbid obesity</a:t>
            </a:r>
            <a:r>
              <a:rPr lang="en-US" sz="2400" dirty="0">
                <a:solidFill>
                  <a:srgbClr val="FF0000"/>
                </a:solidFill>
              </a:rPr>
              <a:t>, bariatric surgery </a:t>
            </a:r>
            <a:r>
              <a:rPr lang="en-US" sz="2400" dirty="0"/>
              <a:t>could be considered as a potential treatment option. Qualifications for bariatric surgery per American Society for Metabolic and Bariatric Surgery guidelines </a:t>
            </a:r>
            <a:r>
              <a:rPr lang="en-US" sz="2400" dirty="0">
                <a:solidFill>
                  <a:srgbClr val="FF0000"/>
                </a:solidFill>
              </a:rPr>
              <a:t>include class III obesity </a:t>
            </a:r>
            <a:r>
              <a:rPr lang="en-US" sz="2400" dirty="0"/>
              <a:t>(BMI&gt;140% of the 95th percentile or BMI 40 kg/ m2 ) </a:t>
            </a:r>
            <a:r>
              <a:rPr lang="en-US" sz="2400" dirty="0">
                <a:solidFill>
                  <a:srgbClr val="FF0000"/>
                </a:solidFill>
              </a:rPr>
              <a:t>or class II obesity </a:t>
            </a:r>
            <a:r>
              <a:rPr lang="en-US" sz="2400" dirty="0"/>
              <a:t>(120% of the 95th percentile or BMI 35 to 39 kg/m2 ) with </a:t>
            </a:r>
            <a:r>
              <a:rPr lang="en-US" sz="2400" dirty="0">
                <a:solidFill>
                  <a:srgbClr val="FF0000"/>
                </a:solidFill>
              </a:rPr>
              <a:t>a comorbidity</a:t>
            </a:r>
            <a:r>
              <a:rPr lang="en-US" sz="2400" dirty="0"/>
              <a:t>. Of the 30 participants (baseline BMI 54.4 kg/m2 ) in the Teen-Longitudinal Assessment of Bariatric Surgery (Teen-LABS) study with baseline T2DM who underwent bariatric surgery, mean HbA1c level </a:t>
            </a:r>
            <a:r>
              <a:rPr lang="en-US" sz="2400" dirty="0">
                <a:highlight>
                  <a:srgbClr val="FFFF00"/>
                </a:highlight>
              </a:rPr>
              <a:t>decreased from 6.8% to 5.5%.</a:t>
            </a:r>
          </a:p>
        </p:txBody>
      </p:sp>
    </p:spTree>
    <p:extLst>
      <p:ext uri="{BB962C8B-B14F-4D97-AF65-F5344CB8AC3E}">
        <p14:creationId xmlns:p14="http://schemas.microsoft.com/office/powerpoint/2010/main" val="1862546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2E45-E9DB-4F23-A5E6-56150E60A842}"/>
              </a:ext>
            </a:extLst>
          </p:cNvPr>
          <p:cNvSpPr>
            <a:spLocks noGrp="1"/>
          </p:cNvSpPr>
          <p:nvPr>
            <p:ph type="title"/>
          </p:nvPr>
        </p:nvSpPr>
        <p:spPr/>
        <p:txBody>
          <a:bodyPr/>
          <a:lstStyle/>
          <a:p>
            <a:r>
              <a:rPr lang="en-US" i="1" dirty="0">
                <a:solidFill>
                  <a:srgbClr val="FF0000"/>
                </a:solidFill>
              </a:rPr>
              <a:t>PROGRESSION OF PEDIATRIC TYPE 2 DIABETES MELLITUS</a:t>
            </a:r>
          </a:p>
        </p:txBody>
      </p:sp>
      <p:sp>
        <p:nvSpPr>
          <p:cNvPr id="4" name="TextBox 3">
            <a:extLst>
              <a:ext uri="{FF2B5EF4-FFF2-40B4-BE49-F238E27FC236}">
                <a16:creationId xmlns:a16="http://schemas.microsoft.com/office/drawing/2014/main" id="{C5B43897-E857-40BD-B552-735AFC82C926}"/>
              </a:ext>
            </a:extLst>
          </p:cNvPr>
          <p:cNvSpPr txBox="1"/>
          <p:nvPr/>
        </p:nvSpPr>
        <p:spPr>
          <a:xfrm>
            <a:off x="1087120" y="2413338"/>
            <a:ext cx="8056880" cy="2862322"/>
          </a:xfrm>
          <a:prstGeom prst="rect">
            <a:avLst/>
          </a:prstGeom>
          <a:noFill/>
        </p:spPr>
        <p:txBody>
          <a:bodyPr wrap="square">
            <a:spAutoFit/>
          </a:bodyPr>
          <a:lstStyle/>
          <a:p>
            <a:r>
              <a:rPr lang="en-US" dirty="0">
                <a:solidFill>
                  <a:srgbClr val="00B050"/>
                </a:solidFill>
              </a:rPr>
              <a:t>Pediatric T2DM has been shown to have higher rates of treatment failure compared with adult T2DM. </a:t>
            </a:r>
            <a:r>
              <a:rPr lang="en-US" dirty="0"/>
              <a:t>In the TODAY trial, youth with T2DM showed a </a:t>
            </a:r>
            <a:r>
              <a:rPr lang="en-US" dirty="0">
                <a:solidFill>
                  <a:srgbClr val="FF0000"/>
                </a:solidFill>
              </a:rPr>
              <a:t>45.6% overall treatment failure defined by persistently increased HbA1c level greater than 8% or inability to wean off insulin therapy</a:t>
            </a:r>
            <a:r>
              <a:rPr lang="en-US" dirty="0"/>
              <a:t>. Treatment failure at 5 years with metformin monotherapy is higher in pediatric </a:t>
            </a:r>
            <a:r>
              <a:rPr lang="en-US" dirty="0">
                <a:highlight>
                  <a:srgbClr val="FFFF00"/>
                </a:highlight>
              </a:rPr>
              <a:t>(51.7%) </a:t>
            </a:r>
            <a:r>
              <a:rPr lang="en-US" dirty="0"/>
              <a:t>versus adult </a:t>
            </a:r>
            <a:r>
              <a:rPr lang="en-US" dirty="0">
                <a:highlight>
                  <a:srgbClr val="FFFF00"/>
                </a:highlight>
              </a:rPr>
              <a:t>(21%) </a:t>
            </a:r>
            <a:r>
              <a:rPr lang="en-US" dirty="0"/>
              <a:t>T2DM In addition to high treatment failure rates, pediatric T2DM also has </a:t>
            </a:r>
            <a:r>
              <a:rPr lang="en-US" dirty="0">
                <a:highlight>
                  <a:srgbClr val="FFFF00"/>
                </a:highlight>
              </a:rPr>
              <a:t>faster progression to beta-cell failure than adult T2DM.</a:t>
            </a:r>
            <a:r>
              <a:rPr lang="en-US" dirty="0"/>
              <a:t> Adult patients with T2DM have gradual beta-cell function decline occurring over 10 to 12 years at average rate of </a:t>
            </a:r>
            <a:r>
              <a:rPr lang="en-US" dirty="0">
                <a:highlight>
                  <a:srgbClr val="FFFF00"/>
                </a:highlight>
              </a:rPr>
              <a:t>7% per year, </a:t>
            </a:r>
            <a:r>
              <a:rPr lang="en-US" dirty="0"/>
              <a:t>whereas youth with T2DM show declines as high as </a:t>
            </a:r>
            <a:r>
              <a:rPr lang="en-US" dirty="0">
                <a:highlight>
                  <a:srgbClr val="FFFF00"/>
                </a:highlight>
              </a:rPr>
              <a:t>35% per year</a:t>
            </a:r>
            <a:r>
              <a:rPr lang="en-US" dirty="0"/>
              <a:t>. </a:t>
            </a:r>
          </a:p>
        </p:txBody>
      </p:sp>
    </p:spTree>
    <p:extLst>
      <p:ext uri="{BB962C8B-B14F-4D97-AF65-F5344CB8AC3E}">
        <p14:creationId xmlns:p14="http://schemas.microsoft.com/office/powerpoint/2010/main" val="20869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B8ED-1876-41B3-B976-564F764FA873}"/>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64E83A00-94F2-40FC-BD6C-57291F9A2CA2}"/>
              </a:ext>
            </a:extLst>
          </p:cNvPr>
          <p:cNvSpPr txBox="1"/>
          <p:nvPr/>
        </p:nvSpPr>
        <p:spPr>
          <a:xfrm>
            <a:off x="677334" y="2551837"/>
            <a:ext cx="8474286" cy="2308324"/>
          </a:xfrm>
          <a:prstGeom prst="rect">
            <a:avLst/>
          </a:prstGeom>
          <a:noFill/>
        </p:spPr>
        <p:txBody>
          <a:bodyPr wrap="square">
            <a:spAutoFit/>
          </a:bodyPr>
          <a:lstStyle/>
          <a:p>
            <a:r>
              <a:rPr lang="en-US" dirty="0">
                <a:solidFill>
                  <a:schemeClr val="accent2"/>
                </a:solidFill>
              </a:rPr>
              <a:t>Worsening diabetes control on metformin monotherapy occurring as early as 1.5 to 2 years after diagnosis is a manifestation of this rapid beta-cell function decline.</a:t>
            </a:r>
            <a:r>
              <a:rPr lang="en-US" dirty="0"/>
              <a:t> Higher frequency of </a:t>
            </a:r>
            <a:r>
              <a:rPr lang="en-US" dirty="0">
                <a:solidFill>
                  <a:srgbClr val="FF0000"/>
                </a:solidFill>
              </a:rPr>
              <a:t>DKA </a:t>
            </a:r>
            <a:r>
              <a:rPr lang="en-US" dirty="0"/>
              <a:t>in youth with new-onset T2DM also attests to these higher rates of beta-cell failure in pediatric T2DM. Baseline predictors of treatment failure and beta-cell decline in pediatric patients are higher fasting glucose level, higher HbA1c level, and DKA. These findings suggest earlier diagnosis and treatment may be protective against beta-cell decline</a:t>
            </a:r>
          </a:p>
          <a:p>
            <a:endParaRPr lang="en-US" dirty="0"/>
          </a:p>
        </p:txBody>
      </p:sp>
    </p:spTree>
    <p:extLst>
      <p:ext uri="{BB962C8B-B14F-4D97-AF65-F5344CB8AC3E}">
        <p14:creationId xmlns:p14="http://schemas.microsoft.com/office/powerpoint/2010/main" val="3629243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8E-F6F9-44BF-9A96-BA8F540A3295}"/>
              </a:ext>
            </a:extLst>
          </p:cNvPr>
          <p:cNvSpPr>
            <a:spLocks noGrp="1"/>
          </p:cNvSpPr>
          <p:nvPr>
            <p:ph type="title"/>
          </p:nvPr>
        </p:nvSpPr>
        <p:spPr/>
        <p:txBody>
          <a:bodyPr/>
          <a:lstStyle/>
          <a:p>
            <a:r>
              <a:rPr lang="en-US" i="1" dirty="0">
                <a:solidFill>
                  <a:srgbClr val="FF0000"/>
                </a:solidFill>
              </a:rPr>
              <a:t>COMPLICATIONS OF PEDIATRIC TYPE 2 DIABETES</a:t>
            </a:r>
          </a:p>
        </p:txBody>
      </p:sp>
      <p:sp>
        <p:nvSpPr>
          <p:cNvPr id="4" name="TextBox 3">
            <a:extLst>
              <a:ext uri="{FF2B5EF4-FFF2-40B4-BE49-F238E27FC236}">
                <a16:creationId xmlns:a16="http://schemas.microsoft.com/office/drawing/2014/main" id="{D875936E-E798-486F-A3EF-8EF6C3582424}"/>
              </a:ext>
            </a:extLst>
          </p:cNvPr>
          <p:cNvSpPr txBox="1"/>
          <p:nvPr/>
        </p:nvSpPr>
        <p:spPr>
          <a:xfrm>
            <a:off x="677334" y="2986038"/>
            <a:ext cx="8148320" cy="1754326"/>
          </a:xfrm>
          <a:prstGeom prst="rect">
            <a:avLst/>
          </a:prstGeom>
          <a:noFill/>
        </p:spPr>
        <p:txBody>
          <a:bodyPr wrap="square">
            <a:spAutoFit/>
          </a:bodyPr>
          <a:lstStyle/>
          <a:p>
            <a:r>
              <a:rPr lang="en-US" dirty="0"/>
              <a:t>Diabetes can lead to </a:t>
            </a:r>
            <a:r>
              <a:rPr lang="en-US" dirty="0">
                <a:solidFill>
                  <a:srgbClr val="FF0000"/>
                </a:solidFill>
              </a:rPr>
              <a:t>microvascular complications </a:t>
            </a:r>
            <a:r>
              <a:rPr lang="en-US" dirty="0"/>
              <a:t>(</a:t>
            </a:r>
            <a:r>
              <a:rPr lang="en-US" dirty="0" err="1"/>
              <a:t>ie</a:t>
            </a:r>
            <a:r>
              <a:rPr lang="en-US" dirty="0"/>
              <a:t>, nephropathy, retinopathy, and neuropathy) and </a:t>
            </a:r>
            <a:r>
              <a:rPr lang="en-US" dirty="0">
                <a:solidFill>
                  <a:srgbClr val="FF0000"/>
                </a:solidFill>
              </a:rPr>
              <a:t>macrovascular complications </a:t>
            </a:r>
            <a:r>
              <a:rPr lang="en-US" dirty="0"/>
              <a:t>(</a:t>
            </a:r>
            <a:r>
              <a:rPr lang="en-US" dirty="0" err="1"/>
              <a:t>ie</a:t>
            </a:r>
            <a:r>
              <a:rPr lang="en-US" dirty="0"/>
              <a:t>, cardiac, cerebrovascular, and peripheral vascular diseases) .These complications have been described in pediatric T1DM and adult-onset T2DM and generally occur about 15 to 20 years following diagnosis. However</a:t>
            </a:r>
            <a:r>
              <a:rPr lang="en-US" dirty="0">
                <a:solidFill>
                  <a:srgbClr val="FF0000"/>
                </a:solidFill>
              </a:rPr>
              <a:t>, pediatric T2DM is associated with higher risk of complications than pediatric T1DM.</a:t>
            </a:r>
          </a:p>
        </p:txBody>
      </p:sp>
    </p:spTree>
    <p:extLst>
      <p:ext uri="{BB962C8B-B14F-4D97-AF65-F5344CB8AC3E}">
        <p14:creationId xmlns:p14="http://schemas.microsoft.com/office/powerpoint/2010/main" val="1287375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98CE-3B26-475D-9DA3-3B8E82ACC23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1948076-DAC5-4723-BD2E-EF78CE95BCDD}"/>
              </a:ext>
            </a:extLst>
          </p:cNvPr>
          <p:cNvPicPr>
            <a:picLocks noChangeAspect="1"/>
          </p:cNvPicPr>
          <p:nvPr/>
        </p:nvPicPr>
        <p:blipFill>
          <a:blip r:embed="rId2"/>
          <a:stretch>
            <a:fillRect/>
          </a:stretch>
        </p:blipFill>
        <p:spPr>
          <a:xfrm>
            <a:off x="3422471" y="0"/>
            <a:ext cx="5347058" cy="6858000"/>
          </a:xfrm>
          <a:prstGeom prst="rect">
            <a:avLst/>
          </a:prstGeom>
        </p:spPr>
      </p:pic>
    </p:spTree>
    <p:extLst>
      <p:ext uri="{BB962C8B-B14F-4D97-AF65-F5344CB8AC3E}">
        <p14:creationId xmlns:p14="http://schemas.microsoft.com/office/powerpoint/2010/main" val="1488144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7A37-E4FA-4E79-9862-BEA5A7B5A9F9}"/>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9A09A68D-EFD3-4233-B646-17DC8769235E}"/>
              </a:ext>
            </a:extLst>
          </p:cNvPr>
          <p:cNvSpPr txBox="1"/>
          <p:nvPr/>
        </p:nvSpPr>
        <p:spPr>
          <a:xfrm>
            <a:off x="472440" y="1150263"/>
            <a:ext cx="8305800" cy="2585323"/>
          </a:xfrm>
          <a:prstGeom prst="rect">
            <a:avLst/>
          </a:prstGeom>
          <a:noFill/>
        </p:spPr>
        <p:txBody>
          <a:bodyPr wrap="square">
            <a:spAutoFit/>
          </a:bodyPr>
          <a:lstStyle/>
          <a:p>
            <a:r>
              <a:rPr lang="en-US" dirty="0"/>
              <a:t>By the end of the TODAY trial’s 5-year study, increases were found in rates of </a:t>
            </a:r>
            <a:r>
              <a:rPr lang="en-US" dirty="0">
                <a:solidFill>
                  <a:srgbClr val="FF0000"/>
                </a:solidFill>
              </a:rPr>
              <a:t>hypertension</a:t>
            </a:r>
            <a:r>
              <a:rPr lang="en-US" dirty="0"/>
              <a:t> from </a:t>
            </a:r>
            <a:r>
              <a:rPr lang="en-US" dirty="0">
                <a:highlight>
                  <a:srgbClr val="FFFF00"/>
                </a:highlight>
              </a:rPr>
              <a:t>11.6% to 33.8%, </a:t>
            </a:r>
            <a:r>
              <a:rPr lang="en-US" dirty="0">
                <a:solidFill>
                  <a:srgbClr val="FF0000"/>
                </a:solidFill>
              </a:rPr>
              <a:t>microalbuminuria </a:t>
            </a:r>
            <a:r>
              <a:rPr lang="en-US" dirty="0"/>
              <a:t>from </a:t>
            </a:r>
            <a:r>
              <a:rPr lang="en-US" dirty="0">
                <a:highlight>
                  <a:srgbClr val="FFFF00"/>
                </a:highlight>
              </a:rPr>
              <a:t>6.3% to 16.6%, </a:t>
            </a:r>
            <a:r>
              <a:rPr lang="en-US" dirty="0"/>
              <a:t>and </a:t>
            </a:r>
            <a:r>
              <a:rPr lang="en-US" dirty="0">
                <a:solidFill>
                  <a:srgbClr val="FF0000"/>
                </a:solidFill>
              </a:rPr>
              <a:t>LDL cholesterol </a:t>
            </a:r>
            <a:r>
              <a:rPr lang="en-US" dirty="0"/>
              <a:t>from </a:t>
            </a:r>
            <a:r>
              <a:rPr lang="en-US" dirty="0">
                <a:highlight>
                  <a:srgbClr val="FFFF00"/>
                </a:highlight>
              </a:rPr>
              <a:t>4.5% to 10.7%. </a:t>
            </a:r>
            <a:r>
              <a:rPr lang="en-US" dirty="0"/>
              <a:t>In addition, at the end of the TODAY trial, 14% of participants had retinopathy. </a:t>
            </a:r>
            <a:r>
              <a:rPr lang="en-US" dirty="0">
                <a:solidFill>
                  <a:schemeClr val="accent2"/>
                </a:solidFill>
              </a:rPr>
              <a:t>The annual albuminuria progression rate in youth based on the TODAY study is 2.6%, similar to the finding in the UK Prospective Diabetes Study (UKPDS) in adults of 2.0%. </a:t>
            </a:r>
            <a:r>
              <a:rPr lang="en-US" dirty="0">
                <a:solidFill>
                  <a:srgbClr val="FF0000"/>
                </a:solidFill>
              </a:rPr>
              <a:t> In a cohort study of 342 youth with T2DM, major diabetic complications (</a:t>
            </a:r>
            <a:r>
              <a:rPr lang="en-US" dirty="0" err="1">
                <a:solidFill>
                  <a:srgbClr val="FF0000"/>
                </a:solidFill>
              </a:rPr>
              <a:t>eg</a:t>
            </a:r>
            <a:r>
              <a:rPr lang="en-US" dirty="0">
                <a:solidFill>
                  <a:srgbClr val="FF0000"/>
                </a:solidFill>
              </a:rPr>
              <a:t>, dialysis, blindness, and amputations) were noted in 1.1% at 10 years, 26% at 15 years, and 47.9% at 20 years after diagnosis.</a:t>
            </a:r>
          </a:p>
        </p:txBody>
      </p:sp>
    </p:spTree>
    <p:extLst>
      <p:ext uri="{BB962C8B-B14F-4D97-AF65-F5344CB8AC3E}">
        <p14:creationId xmlns:p14="http://schemas.microsoft.com/office/powerpoint/2010/main" val="2930110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8689-EE26-4F3B-B52B-996B8FC362F9}"/>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6CC239D0-EA5F-4538-A62E-55638E614E86}"/>
              </a:ext>
            </a:extLst>
          </p:cNvPr>
          <p:cNvSpPr txBox="1"/>
          <p:nvPr/>
        </p:nvSpPr>
        <p:spPr>
          <a:xfrm>
            <a:off x="838200" y="1443841"/>
            <a:ext cx="8305800" cy="2585323"/>
          </a:xfrm>
          <a:prstGeom prst="rect">
            <a:avLst/>
          </a:prstGeom>
          <a:noFill/>
        </p:spPr>
        <p:txBody>
          <a:bodyPr wrap="square">
            <a:spAutoFit/>
          </a:bodyPr>
          <a:lstStyle/>
          <a:p>
            <a:r>
              <a:rPr lang="en-US" dirty="0"/>
              <a:t>In a retrospective analysis with greater than 20 years of data from </a:t>
            </a:r>
            <a:r>
              <a:rPr lang="en-US" dirty="0">
                <a:solidFill>
                  <a:srgbClr val="FF0000"/>
                </a:solidFill>
              </a:rPr>
              <a:t>354 patients with T2DM</a:t>
            </a:r>
            <a:r>
              <a:rPr lang="en-US" dirty="0"/>
              <a:t> and </a:t>
            </a:r>
            <a:r>
              <a:rPr lang="en-US" dirty="0">
                <a:solidFill>
                  <a:srgbClr val="00B050"/>
                </a:solidFill>
              </a:rPr>
              <a:t>470 patients with pediatric T1DM </a:t>
            </a:r>
            <a:r>
              <a:rPr lang="en-US" dirty="0"/>
              <a:t>of similar age of onset, pediatric T2DM was also noted to have a significantly higher mortality at shorter disease duration than pediatric T1DM, likely driven by this study’s </a:t>
            </a:r>
            <a:r>
              <a:rPr lang="en-US" dirty="0">
                <a:highlight>
                  <a:srgbClr val="FFFF00"/>
                </a:highlight>
              </a:rPr>
              <a:t>demonstrated higher rate of cardiovascular deaths in T2DM</a:t>
            </a:r>
            <a:r>
              <a:rPr lang="en-US" dirty="0"/>
              <a:t>.  in the TODAY cohort, in which increased mean left ventricular (LV) mass and mean left atrial size and abnormal LV geometry were noted. </a:t>
            </a:r>
            <a:r>
              <a:rPr lang="en-US" dirty="0">
                <a:highlight>
                  <a:srgbClr val="FFFF00"/>
                </a:highlight>
              </a:rPr>
              <a:t>Carotid intima media thickness, a strong predictor of cardiovascular events in adults, is also high in youth with obesity and T2DM</a:t>
            </a:r>
            <a:r>
              <a:rPr lang="en-US" dirty="0"/>
              <a:t>.</a:t>
            </a:r>
          </a:p>
        </p:txBody>
      </p:sp>
    </p:spTree>
    <p:extLst>
      <p:ext uri="{BB962C8B-B14F-4D97-AF65-F5344CB8AC3E}">
        <p14:creationId xmlns:p14="http://schemas.microsoft.com/office/powerpoint/2010/main" val="291724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ABC8-3BC1-4592-A1B5-08F98FEF23C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CDEDAF01-0AC5-451C-B171-6712E67E36E9}"/>
              </a:ext>
            </a:extLst>
          </p:cNvPr>
          <p:cNvSpPr txBox="1"/>
          <p:nvPr/>
        </p:nvSpPr>
        <p:spPr>
          <a:xfrm>
            <a:off x="838200" y="1582341"/>
            <a:ext cx="8305800" cy="2585323"/>
          </a:xfrm>
          <a:prstGeom prst="rect">
            <a:avLst/>
          </a:prstGeom>
          <a:noFill/>
        </p:spPr>
        <p:txBody>
          <a:bodyPr wrap="square">
            <a:spAutoFit/>
          </a:bodyPr>
          <a:lstStyle/>
          <a:p>
            <a:r>
              <a:rPr lang="en-US" dirty="0"/>
              <a:t>In addition, </a:t>
            </a:r>
            <a:r>
              <a:rPr lang="en-US" dirty="0">
                <a:solidFill>
                  <a:srgbClr val="FF0000"/>
                </a:solidFill>
              </a:rPr>
              <a:t>cardiac autonomic instability, as measured by heart rate variability, was present in 8% of the TODAY cohort</a:t>
            </a:r>
            <a:r>
              <a:rPr lang="en-US" dirty="0"/>
              <a:t> and associated with increased arterial stiffness, as measured by carotid-femoral pulse-wave velocity . pediatric T2DM in the TODAY trial also had significant dyslipidemia and inflammation, contributors to premature atherosclerosis, with increases in LDL cholesterol level and use of statins (8.6% to 22%) and triglyceride, plasma </a:t>
            </a:r>
            <a:r>
              <a:rPr lang="en-US" dirty="0" err="1"/>
              <a:t>nonesterified</a:t>
            </a:r>
            <a:r>
              <a:rPr lang="en-US" dirty="0"/>
              <a:t> fatty acid, and high-sensitivity C-reactive protein levels, higher endothelial dysfunction, measured by lower brachial flow–mediated dilatation, in T2DM youth compared with youth with T1DM .</a:t>
            </a:r>
          </a:p>
        </p:txBody>
      </p:sp>
    </p:spTree>
    <p:extLst>
      <p:ext uri="{BB962C8B-B14F-4D97-AF65-F5344CB8AC3E}">
        <p14:creationId xmlns:p14="http://schemas.microsoft.com/office/powerpoint/2010/main" val="359509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E1BE-5FD0-4A9A-83F9-D072D063A5E5}"/>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DB834F51-B465-44F0-95E3-4A7611547E7E}"/>
              </a:ext>
            </a:extLst>
          </p:cNvPr>
          <p:cNvSpPr txBox="1"/>
          <p:nvPr/>
        </p:nvSpPr>
        <p:spPr>
          <a:xfrm>
            <a:off x="677334" y="1127761"/>
            <a:ext cx="9330266" cy="3754874"/>
          </a:xfrm>
          <a:prstGeom prst="rect">
            <a:avLst/>
          </a:prstGeom>
          <a:noFill/>
        </p:spPr>
        <p:txBody>
          <a:bodyPr wrap="square">
            <a:spAutoFit/>
          </a:bodyPr>
          <a:lstStyle/>
          <a:p>
            <a:r>
              <a:rPr lang="en-US" sz="2800" b="1" dirty="0">
                <a:solidFill>
                  <a:srgbClr val="FF0000"/>
                </a:solidFill>
              </a:rPr>
              <a:t>Japan</a:t>
            </a:r>
            <a:r>
              <a:rPr lang="en-US" sz="2400" dirty="0"/>
              <a:t> – A population-based study from Tokyo of school-aged children (6 to 15 years of age) demonstrated an increased incidence of T2DM after 1981 compared with before 1981 (2.76 versus 1.73 per 100,000), which corresponded to an increase in the number of obese children during the same time period.in </a:t>
            </a:r>
            <a:r>
              <a:rPr lang="en-US" sz="2400" dirty="0">
                <a:solidFill>
                  <a:srgbClr val="FF0000"/>
                </a:solidFill>
              </a:rPr>
              <a:t>United states  </a:t>
            </a:r>
            <a:r>
              <a:rPr lang="en-US" sz="2400" dirty="0"/>
              <a:t>a </a:t>
            </a:r>
            <a:r>
              <a:rPr lang="en-US" sz="2400" dirty="0">
                <a:solidFill>
                  <a:srgbClr val="FF0000"/>
                </a:solidFill>
              </a:rPr>
              <a:t>30.5 percent </a:t>
            </a:r>
            <a:r>
              <a:rPr lang="en-US" sz="2400" dirty="0"/>
              <a:t>(95% CI 17.3-45.1) adjusted increase in the overall prevalence of T2DM between </a:t>
            </a:r>
            <a:r>
              <a:rPr lang="en-US" sz="2400" dirty="0">
                <a:solidFill>
                  <a:srgbClr val="FF0000"/>
                </a:solidFill>
              </a:rPr>
              <a:t>2001 and 2009 </a:t>
            </a:r>
            <a:r>
              <a:rPr lang="en-US" sz="2400" dirty="0"/>
              <a:t>. Increases were evident in both sexes; across all age groups 10 to 19 years old; and in white, Hispanic, and black youth.</a:t>
            </a:r>
          </a:p>
          <a:p>
            <a:endParaRPr lang="en-US" dirty="0"/>
          </a:p>
        </p:txBody>
      </p:sp>
    </p:spTree>
    <p:extLst>
      <p:ext uri="{BB962C8B-B14F-4D97-AF65-F5344CB8AC3E}">
        <p14:creationId xmlns:p14="http://schemas.microsoft.com/office/powerpoint/2010/main" val="3535735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C246-3003-4486-9169-051819319C60}"/>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58C0C137-BA8F-4E01-8C55-F9A238981423}"/>
              </a:ext>
            </a:extLst>
          </p:cNvPr>
          <p:cNvSpPr txBox="1"/>
          <p:nvPr/>
        </p:nvSpPr>
        <p:spPr>
          <a:xfrm>
            <a:off x="838200" y="2136339"/>
            <a:ext cx="8305800" cy="2031325"/>
          </a:xfrm>
          <a:prstGeom prst="rect">
            <a:avLst/>
          </a:prstGeom>
          <a:noFill/>
        </p:spPr>
        <p:txBody>
          <a:bodyPr wrap="square">
            <a:spAutoFit/>
          </a:bodyPr>
          <a:lstStyle/>
          <a:p>
            <a:r>
              <a:rPr lang="en-US" dirty="0">
                <a:solidFill>
                  <a:srgbClr val="FF0000"/>
                </a:solidFill>
              </a:rPr>
              <a:t>Pregnancy complications </a:t>
            </a:r>
            <a:r>
              <a:rPr lang="en-US" dirty="0"/>
              <a:t>are also seen in women who have had pediatric-onset T2DM. </a:t>
            </a:r>
            <a:r>
              <a:rPr lang="en-US" dirty="0">
                <a:solidFill>
                  <a:srgbClr val="FF0000"/>
                </a:solidFill>
              </a:rPr>
              <a:t>Pregnancies occurred in 10% of the TODAY study cohort</a:t>
            </a:r>
            <a:r>
              <a:rPr lang="en-US" dirty="0"/>
              <a:t>, </a:t>
            </a:r>
            <a:r>
              <a:rPr lang="en-US" dirty="0">
                <a:highlight>
                  <a:srgbClr val="FFFF00"/>
                </a:highlight>
              </a:rPr>
              <a:t>26%</a:t>
            </a:r>
            <a:r>
              <a:rPr lang="en-US" dirty="0"/>
              <a:t> of whom had </a:t>
            </a:r>
            <a:r>
              <a:rPr lang="en-US" dirty="0">
                <a:highlight>
                  <a:srgbClr val="FFFF00"/>
                </a:highlight>
              </a:rPr>
              <a:t>loss or stillbirth</a:t>
            </a:r>
            <a:r>
              <a:rPr lang="en-US" dirty="0"/>
              <a:t>, and, of the live births, </a:t>
            </a:r>
            <a:r>
              <a:rPr lang="en-US" dirty="0">
                <a:highlight>
                  <a:srgbClr val="FFFF00"/>
                </a:highlight>
              </a:rPr>
              <a:t>15.4%</a:t>
            </a:r>
            <a:r>
              <a:rPr lang="en-US" dirty="0"/>
              <a:t> were preterm </a:t>
            </a:r>
            <a:r>
              <a:rPr lang="en-US" dirty="0">
                <a:highlight>
                  <a:srgbClr val="FFFF00"/>
                </a:highlight>
              </a:rPr>
              <a:t>and 20.5% </a:t>
            </a:r>
            <a:r>
              <a:rPr lang="en-US" dirty="0"/>
              <a:t>had congenital anomalies (50% cardiac, 50% other). These statistics show the   significant complications in pediatric T2DM, particularly compared with pediatric T1DM, and underscore the need for a clear understanding of the cause and progression of pediatric T2DM.</a:t>
            </a:r>
          </a:p>
        </p:txBody>
      </p:sp>
    </p:spTree>
    <p:extLst>
      <p:ext uri="{BB962C8B-B14F-4D97-AF65-F5344CB8AC3E}">
        <p14:creationId xmlns:p14="http://schemas.microsoft.com/office/powerpoint/2010/main" val="858235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A62A-2A62-414E-809D-3887A259361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6B273D-1A17-4A09-9FE3-9F7A69EED2DF}"/>
              </a:ext>
            </a:extLst>
          </p:cNvPr>
          <p:cNvPicPr>
            <a:picLocks noChangeAspect="1"/>
          </p:cNvPicPr>
          <p:nvPr/>
        </p:nvPicPr>
        <p:blipFill>
          <a:blip r:embed="rId2"/>
          <a:stretch>
            <a:fillRect/>
          </a:stretch>
        </p:blipFill>
        <p:spPr>
          <a:xfrm>
            <a:off x="1827437" y="0"/>
            <a:ext cx="8537125" cy="6858000"/>
          </a:xfrm>
          <a:prstGeom prst="rect">
            <a:avLst/>
          </a:prstGeom>
        </p:spPr>
      </p:pic>
    </p:spTree>
    <p:extLst>
      <p:ext uri="{BB962C8B-B14F-4D97-AF65-F5344CB8AC3E}">
        <p14:creationId xmlns:p14="http://schemas.microsoft.com/office/powerpoint/2010/main" val="3632661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B182-4E79-46F8-9AA7-56FFFF16383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9DC1732-4A0B-44BD-A056-0D2CC24C6155}"/>
              </a:ext>
            </a:extLst>
          </p:cNvPr>
          <p:cNvPicPr>
            <a:picLocks noChangeAspect="1"/>
          </p:cNvPicPr>
          <p:nvPr/>
        </p:nvPicPr>
        <p:blipFill>
          <a:blip r:embed="rId2"/>
          <a:stretch>
            <a:fillRect/>
          </a:stretch>
        </p:blipFill>
        <p:spPr>
          <a:xfrm>
            <a:off x="2795875" y="0"/>
            <a:ext cx="6600250" cy="6858000"/>
          </a:xfrm>
          <a:prstGeom prst="rect">
            <a:avLst/>
          </a:prstGeom>
        </p:spPr>
      </p:pic>
    </p:spTree>
    <p:extLst>
      <p:ext uri="{BB962C8B-B14F-4D97-AF65-F5344CB8AC3E}">
        <p14:creationId xmlns:p14="http://schemas.microsoft.com/office/powerpoint/2010/main" val="4012194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4844-E549-4BC6-837F-6455A410EFE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761CAEE-B87D-4FEA-9F63-39BE10CE795B}"/>
              </a:ext>
            </a:extLst>
          </p:cNvPr>
          <p:cNvPicPr>
            <a:picLocks noChangeAspect="1"/>
          </p:cNvPicPr>
          <p:nvPr/>
        </p:nvPicPr>
        <p:blipFill>
          <a:blip r:embed="rId2"/>
          <a:stretch>
            <a:fillRect/>
          </a:stretch>
        </p:blipFill>
        <p:spPr>
          <a:xfrm>
            <a:off x="0" y="143359"/>
            <a:ext cx="12192000" cy="6571281"/>
          </a:xfrm>
          <a:prstGeom prst="rect">
            <a:avLst/>
          </a:prstGeom>
        </p:spPr>
      </p:pic>
    </p:spTree>
    <p:extLst>
      <p:ext uri="{BB962C8B-B14F-4D97-AF65-F5344CB8AC3E}">
        <p14:creationId xmlns:p14="http://schemas.microsoft.com/office/powerpoint/2010/main" val="3922368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AC77-E091-40D8-8838-3E11520D881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98559BD-C81E-4690-9AC0-EBC7F0704E87}"/>
              </a:ext>
            </a:extLst>
          </p:cNvPr>
          <p:cNvPicPr>
            <a:picLocks noChangeAspect="1"/>
          </p:cNvPicPr>
          <p:nvPr/>
        </p:nvPicPr>
        <p:blipFill>
          <a:blip r:embed="rId2"/>
          <a:stretch>
            <a:fillRect/>
          </a:stretch>
        </p:blipFill>
        <p:spPr>
          <a:xfrm>
            <a:off x="0" y="61336"/>
            <a:ext cx="12192000" cy="6735327"/>
          </a:xfrm>
          <a:prstGeom prst="rect">
            <a:avLst/>
          </a:prstGeom>
        </p:spPr>
      </p:pic>
    </p:spTree>
    <p:extLst>
      <p:ext uri="{BB962C8B-B14F-4D97-AF65-F5344CB8AC3E}">
        <p14:creationId xmlns:p14="http://schemas.microsoft.com/office/powerpoint/2010/main" val="2335504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B530-7409-405D-8632-0F80408E308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6A4B9D4-6FCF-44C3-8391-6F9D707ACDF3}"/>
              </a:ext>
            </a:extLst>
          </p:cNvPr>
          <p:cNvPicPr>
            <a:picLocks noChangeAspect="1"/>
          </p:cNvPicPr>
          <p:nvPr/>
        </p:nvPicPr>
        <p:blipFill>
          <a:blip r:embed="rId2"/>
          <a:stretch>
            <a:fillRect/>
          </a:stretch>
        </p:blipFill>
        <p:spPr>
          <a:xfrm>
            <a:off x="741680" y="0"/>
            <a:ext cx="10952480" cy="2206022"/>
          </a:xfrm>
          <a:prstGeom prst="rect">
            <a:avLst/>
          </a:prstGeom>
        </p:spPr>
      </p:pic>
      <p:pic>
        <p:nvPicPr>
          <p:cNvPr id="6" name="Picture 5">
            <a:extLst>
              <a:ext uri="{FF2B5EF4-FFF2-40B4-BE49-F238E27FC236}">
                <a16:creationId xmlns:a16="http://schemas.microsoft.com/office/drawing/2014/main" id="{E5738AFD-8BEB-496E-B704-B72E6BD7023A}"/>
              </a:ext>
            </a:extLst>
          </p:cNvPr>
          <p:cNvPicPr>
            <a:picLocks noChangeAspect="1"/>
          </p:cNvPicPr>
          <p:nvPr/>
        </p:nvPicPr>
        <p:blipFill>
          <a:blip r:embed="rId3"/>
          <a:stretch>
            <a:fillRect/>
          </a:stretch>
        </p:blipFill>
        <p:spPr>
          <a:xfrm>
            <a:off x="741680" y="2206022"/>
            <a:ext cx="10952480" cy="4462689"/>
          </a:xfrm>
          <a:prstGeom prst="rect">
            <a:avLst/>
          </a:prstGeom>
        </p:spPr>
      </p:pic>
    </p:spTree>
    <p:extLst>
      <p:ext uri="{BB962C8B-B14F-4D97-AF65-F5344CB8AC3E}">
        <p14:creationId xmlns:p14="http://schemas.microsoft.com/office/powerpoint/2010/main" val="2151783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D22E-CB98-4922-9401-EDDFCD438EB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31F5899-641F-4935-AF23-3E436B3A1EB2}"/>
              </a:ext>
            </a:extLst>
          </p:cNvPr>
          <p:cNvPicPr>
            <a:picLocks noChangeAspect="1"/>
          </p:cNvPicPr>
          <p:nvPr/>
        </p:nvPicPr>
        <p:blipFill>
          <a:blip r:embed="rId2"/>
          <a:stretch>
            <a:fillRect/>
          </a:stretch>
        </p:blipFill>
        <p:spPr>
          <a:xfrm>
            <a:off x="0" y="83887"/>
            <a:ext cx="12192000" cy="6690225"/>
          </a:xfrm>
          <a:prstGeom prst="rect">
            <a:avLst/>
          </a:prstGeom>
        </p:spPr>
      </p:pic>
    </p:spTree>
    <p:extLst>
      <p:ext uri="{BB962C8B-B14F-4D97-AF65-F5344CB8AC3E}">
        <p14:creationId xmlns:p14="http://schemas.microsoft.com/office/powerpoint/2010/main" val="1075892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A6E3-3AFD-4504-979D-F1461209C4C1}"/>
              </a:ext>
            </a:extLst>
          </p:cNvPr>
          <p:cNvSpPr>
            <a:spLocks noGrp="1"/>
          </p:cNvSpPr>
          <p:nvPr>
            <p:ph type="title"/>
          </p:nvPr>
        </p:nvSpPr>
        <p:spPr/>
        <p:txBody>
          <a:bodyPr/>
          <a:lstStyle/>
          <a:p>
            <a:r>
              <a:rPr lang="en-US" i="1" dirty="0">
                <a:solidFill>
                  <a:srgbClr val="FF0000"/>
                </a:solidFill>
              </a:rPr>
              <a:t>SUMMARY AND FUTURE DIRECTIONS</a:t>
            </a:r>
          </a:p>
        </p:txBody>
      </p:sp>
      <p:sp>
        <p:nvSpPr>
          <p:cNvPr id="4" name="TextBox 3">
            <a:extLst>
              <a:ext uri="{FF2B5EF4-FFF2-40B4-BE49-F238E27FC236}">
                <a16:creationId xmlns:a16="http://schemas.microsoft.com/office/drawing/2014/main" id="{9A66F521-E6E3-44DC-9D84-7686D5692706}"/>
              </a:ext>
            </a:extLst>
          </p:cNvPr>
          <p:cNvSpPr txBox="1"/>
          <p:nvPr/>
        </p:nvSpPr>
        <p:spPr>
          <a:xfrm>
            <a:off x="604520" y="2250222"/>
            <a:ext cx="8305800" cy="3416320"/>
          </a:xfrm>
          <a:prstGeom prst="rect">
            <a:avLst/>
          </a:prstGeom>
          <a:noFill/>
        </p:spPr>
        <p:txBody>
          <a:bodyPr wrap="square">
            <a:spAutoFit/>
          </a:bodyPr>
          <a:lstStyle/>
          <a:p>
            <a:r>
              <a:rPr lang="en-US" dirty="0">
                <a:solidFill>
                  <a:srgbClr val="FF0000"/>
                </a:solidFill>
              </a:rPr>
              <a:t>Pediatric T2DM is an increasing public health concern with an increasing incidence corresponding with the increase in pediatric obesity. </a:t>
            </a:r>
            <a:r>
              <a:rPr lang="en-US" dirty="0">
                <a:highlight>
                  <a:srgbClr val="FFFF00"/>
                </a:highlight>
              </a:rPr>
              <a:t>Despite a similar pathophysiology to adult T2DM, pediatric T2DM shows faster pancreatic beta-cell decline and increased treatment failure rates compared with adult T2DM. Youth with T2DM will be entering adulthood with significant risks for morbidity and mortality at younger ages than the adult T2DM population</a:t>
            </a:r>
            <a:r>
              <a:rPr lang="en-US" dirty="0"/>
              <a:t>. </a:t>
            </a:r>
            <a:r>
              <a:rPr lang="en-US" dirty="0">
                <a:solidFill>
                  <a:srgbClr val="00B050"/>
                </a:solidFill>
              </a:rPr>
              <a:t>The available treatment options have not been effective in reducing beta-cell decline </a:t>
            </a:r>
            <a:r>
              <a:rPr lang="en-US" dirty="0"/>
              <a:t>and are complicated by high nonadherence. </a:t>
            </a:r>
            <a:r>
              <a:rPr lang="en-US" dirty="0">
                <a:highlight>
                  <a:srgbClr val="FFFF00"/>
                </a:highlight>
              </a:rPr>
              <a:t>Early diagnosis and treatment of pediatric T2DM</a:t>
            </a:r>
            <a:r>
              <a:rPr lang="en-US" dirty="0"/>
              <a:t> and development of new pharmacologic therapies; trials of approved adult T2DM therapies, such as the recently approved liraglutide; and </a:t>
            </a:r>
            <a:r>
              <a:rPr lang="en-US" dirty="0">
                <a:highlight>
                  <a:srgbClr val="FFFF00"/>
                </a:highlight>
              </a:rPr>
              <a:t>effective behavioral interventions </a:t>
            </a:r>
            <a:r>
              <a:rPr lang="en-US" dirty="0"/>
              <a:t>are critically needed to stem the continued increase in pediatric T2DM and its sequelae. </a:t>
            </a:r>
          </a:p>
        </p:txBody>
      </p:sp>
    </p:spTree>
    <p:extLst>
      <p:ext uri="{BB962C8B-B14F-4D97-AF65-F5344CB8AC3E}">
        <p14:creationId xmlns:p14="http://schemas.microsoft.com/office/powerpoint/2010/main" val="2573216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F985-99F4-4F9E-9DE4-FD7AE23A858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D1D6E38-0DB7-4909-8736-A002E563D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116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5CBE-2D7B-486A-AE51-3587F6837CD7}"/>
              </a:ext>
            </a:extLst>
          </p:cNvPr>
          <p:cNvSpPr>
            <a:spLocks noGrp="1"/>
          </p:cNvSpPr>
          <p:nvPr>
            <p:ph type="title"/>
          </p:nvPr>
        </p:nvSpPr>
        <p:spPr/>
        <p:txBody>
          <a:bodyPr/>
          <a:lstStyle/>
          <a:p>
            <a:pPr algn="ctr"/>
            <a:r>
              <a:rPr lang="en-US" sz="3600" dirty="0"/>
              <a:t>Risk factors </a:t>
            </a:r>
            <a:br>
              <a:rPr lang="en-US" sz="3600" dirty="0"/>
            </a:br>
            <a:endParaRPr lang="en-US" dirty="0"/>
          </a:p>
        </p:txBody>
      </p:sp>
      <p:sp>
        <p:nvSpPr>
          <p:cNvPr id="6" name="TextBox 5">
            <a:extLst>
              <a:ext uri="{FF2B5EF4-FFF2-40B4-BE49-F238E27FC236}">
                <a16:creationId xmlns:a16="http://schemas.microsoft.com/office/drawing/2014/main" id="{A9743BFC-F379-42A6-BDB0-7AAFEA2928DC}"/>
              </a:ext>
            </a:extLst>
          </p:cNvPr>
          <p:cNvSpPr txBox="1"/>
          <p:nvPr/>
        </p:nvSpPr>
        <p:spPr>
          <a:xfrm>
            <a:off x="677334" y="1615440"/>
            <a:ext cx="8474286" cy="2246769"/>
          </a:xfrm>
          <a:prstGeom prst="rect">
            <a:avLst/>
          </a:prstGeom>
          <a:noFill/>
        </p:spPr>
        <p:txBody>
          <a:bodyPr wrap="square">
            <a:spAutoFit/>
          </a:bodyPr>
          <a:lstStyle/>
          <a:p>
            <a:r>
              <a:rPr lang="en-US" sz="2800" dirty="0"/>
              <a:t> ●</a:t>
            </a:r>
            <a:r>
              <a:rPr lang="en-US" sz="2800" dirty="0">
                <a:solidFill>
                  <a:srgbClr val="FF0000"/>
                </a:solidFill>
              </a:rPr>
              <a:t>Obesity</a:t>
            </a:r>
          </a:p>
          <a:p>
            <a:r>
              <a:rPr lang="en-US" sz="2800" dirty="0"/>
              <a:t>●</a:t>
            </a:r>
            <a:r>
              <a:rPr lang="en-US" sz="2800" dirty="0">
                <a:solidFill>
                  <a:srgbClr val="FF0000"/>
                </a:solidFill>
              </a:rPr>
              <a:t>Positive family history</a:t>
            </a:r>
          </a:p>
          <a:p>
            <a:r>
              <a:rPr lang="en-US" sz="2800" dirty="0"/>
              <a:t>●</a:t>
            </a:r>
            <a:r>
              <a:rPr lang="en-US" sz="2800" dirty="0">
                <a:solidFill>
                  <a:srgbClr val="FF0000"/>
                </a:solidFill>
              </a:rPr>
              <a:t>Specific racial and ethnic groups</a:t>
            </a:r>
          </a:p>
          <a:p>
            <a:r>
              <a:rPr lang="en-US" sz="2800" dirty="0"/>
              <a:t>●</a:t>
            </a:r>
            <a:r>
              <a:rPr lang="en-US" sz="2800" dirty="0">
                <a:solidFill>
                  <a:srgbClr val="FF0000"/>
                </a:solidFill>
              </a:rPr>
              <a:t>Female sex</a:t>
            </a:r>
          </a:p>
          <a:p>
            <a:r>
              <a:rPr lang="en-US" sz="2800" dirty="0"/>
              <a:t>●</a:t>
            </a:r>
            <a:r>
              <a:rPr lang="en-US" sz="2800" dirty="0">
                <a:solidFill>
                  <a:srgbClr val="FF0000"/>
                </a:solidFill>
              </a:rPr>
              <a:t>Conditions associated with insulin resistance</a:t>
            </a:r>
          </a:p>
        </p:txBody>
      </p:sp>
    </p:spTree>
    <p:extLst>
      <p:ext uri="{BB962C8B-B14F-4D97-AF65-F5344CB8AC3E}">
        <p14:creationId xmlns:p14="http://schemas.microsoft.com/office/powerpoint/2010/main" val="234340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DE1C-FB19-432F-9947-0FF81AB4A0FE}"/>
              </a:ext>
            </a:extLst>
          </p:cNvPr>
          <p:cNvSpPr>
            <a:spLocks noGrp="1"/>
          </p:cNvSpPr>
          <p:nvPr>
            <p:ph type="title"/>
          </p:nvPr>
        </p:nvSpPr>
        <p:spPr/>
        <p:txBody>
          <a:bodyPr/>
          <a:lstStyle/>
          <a:p>
            <a:pPr algn="ctr"/>
            <a:r>
              <a:rPr lang="en-US" dirty="0"/>
              <a:t>Genetic susceptibility</a:t>
            </a:r>
          </a:p>
        </p:txBody>
      </p:sp>
      <p:sp>
        <p:nvSpPr>
          <p:cNvPr id="4" name="TextBox 3">
            <a:extLst>
              <a:ext uri="{FF2B5EF4-FFF2-40B4-BE49-F238E27FC236}">
                <a16:creationId xmlns:a16="http://schemas.microsoft.com/office/drawing/2014/main" id="{9ACB7649-E92F-443C-9C4B-C5E921C2B8B8}"/>
              </a:ext>
            </a:extLst>
          </p:cNvPr>
          <p:cNvSpPr txBox="1"/>
          <p:nvPr/>
        </p:nvSpPr>
        <p:spPr>
          <a:xfrm>
            <a:off x="677334" y="1706880"/>
            <a:ext cx="9340426" cy="3539430"/>
          </a:xfrm>
          <a:prstGeom prst="rect">
            <a:avLst/>
          </a:prstGeom>
          <a:noFill/>
        </p:spPr>
        <p:txBody>
          <a:bodyPr wrap="square">
            <a:spAutoFit/>
          </a:bodyPr>
          <a:lstStyle/>
          <a:p>
            <a:r>
              <a:rPr lang="en-US" sz="2800" dirty="0"/>
              <a:t>One-half to three-quarters of children and adolescents with T2DM have at least one affected parent . As an example, in the baseline data from the </a:t>
            </a:r>
            <a:r>
              <a:rPr lang="en-US" sz="2800" dirty="0">
                <a:solidFill>
                  <a:srgbClr val="FF0000"/>
                </a:solidFill>
              </a:rPr>
              <a:t>TODAY</a:t>
            </a:r>
            <a:r>
              <a:rPr lang="en-US" sz="2800" dirty="0"/>
              <a:t> study (Treatment Options for Type 2 Diabetes in Adolescents and Youth), </a:t>
            </a:r>
            <a:r>
              <a:rPr lang="en-US" sz="2800" dirty="0">
                <a:solidFill>
                  <a:srgbClr val="FF0000"/>
                </a:solidFill>
              </a:rPr>
              <a:t>60 percent </a:t>
            </a:r>
            <a:r>
              <a:rPr lang="en-US" sz="2800" dirty="0"/>
              <a:t>of study participants had a positive family history of diabetes in a first-degree relative, while </a:t>
            </a:r>
            <a:r>
              <a:rPr lang="en-US" sz="2800" dirty="0">
                <a:solidFill>
                  <a:srgbClr val="FF0000"/>
                </a:solidFill>
              </a:rPr>
              <a:t>89 percent </a:t>
            </a:r>
            <a:r>
              <a:rPr lang="en-US" sz="2800" dirty="0"/>
              <a:t>had a positive family history of diabetes with the addition of grandparents.</a:t>
            </a:r>
          </a:p>
        </p:txBody>
      </p:sp>
    </p:spTree>
    <p:extLst>
      <p:ext uri="{BB962C8B-B14F-4D97-AF65-F5344CB8AC3E}">
        <p14:creationId xmlns:p14="http://schemas.microsoft.com/office/powerpoint/2010/main" val="377541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3D6C-3B52-4E5B-82EA-469AA68D2FB8}"/>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8A3FABA7-09E8-4E40-801E-215C8C890780}"/>
              </a:ext>
            </a:extLst>
          </p:cNvPr>
          <p:cNvSpPr txBox="1"/>
          <p:nvPr/>
        </p:nvSpPr>
        <p:spPr>
          <a:xfrm>
            <a:off x="554952" y="1564640"/>
            <a:ext cx="9594888" cy="3539430"/>
          </a:xfrm>
          <a:prstGeom prst="rect">
            <a:avLst/>
          </a:prstGeom>
          <a:noFill/>
        </p:spPr>
        <p:txBody>
          <a:bodyPr wrap="square">
            <a:spAutoFit/>
          </a:bodyPr>
          <a:lstStyle/>
          <a:p>
            <a:r>
              <a:rPr lang="en-US" sz="2800" dirty="0"/>
              <a:t>The offspring of a parent with T2DM has an estimated </a:t>
            </a:r>
            <a:r>
              <a:rPr lang="en-US" sz="2800" dirty="0">
                <a:solidFill>
                  <a:srgbClr val="FF0000"/>
                </a:solidFill>
              </a:rPr>
              <a:t>20 percent risk </a:t>
            </a:r>
            <a:r>
              <a:rPr lang="en-US" sz="2800" dirty="0"/>
              <a:t>of developing T2DM by late adulthood (approximately 3.5 times the risk of an individual without parental T2DM) . The risk rises to </a:t>
            </a:r>
            <a:r>
              <a:rPr lang="en-US" sz="2800" dirty="0">
                <a:solidFill>
                  <a:srgbClr val="FF0000"/>
                </a:solidFill>
              </a:rPr>
              <a:t>30 percent if both parents are affected </a:t>
            </a:r>
            <a:r>
              <a:rPr lang="en-US" sz="2800" dirty="0"/>
              <a:t>(approximately six times the risk of an individual without parental T2DM). Gene identification has been difficult because of the complex inheritance patterns and interactions with the environment .</a:t>
            </a:r>
          </a:p>
        </p:txBody>
      </p:sp>
    </p:spTree>
    <p:extLst>
      <p:ext uri="{BB962C8B-B14F-4D97-AF65-F5344CB8AC3E}">
        <p14:creationId xmlns:p14="http://schemas.microsoft.com/office/powerpoint/2010/main" val="230819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1542-8890-4112-A9CD-8286FD5E219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EDC158B-1876-4CCC-AD4F-C4D6B822D2D8}"/>
              </a:ext>
            </a:extLst>
          </p:cNvPr>
          <p:cNvPicPr>
            <a:picLocks noChangeAspect="1"/>
          </p:cNvPicPr>
          <p:nvPr/>
        </p:nvPicPr>
        <p:blipFill>
          <a:blip r:embed="rId2"/>
          <a:stretch>
            <a:fillRect/>
          </a:stretch>
        </p:blipFill>
        <p:spPr>
          <a:xfrm>
            <a:off x="1818641" y="1"/>
            <a:ext cx="8575108" cy="6841732"/>
          </a:xfrm>
          <a:prstGeom prst="rect">
            <a:avLst/>
          </a:prstGeom>
        </p:spPr>
      </p:pic>
    </p:spTree>
    <p:extLst>
      <p:ext uri="{BB962C8B-B14F-4D97-AF65-F5344CB8AC3E}">
        <p14:creationId xmlns:p14="http://schemas.microsoft.com/office/powerpoint/2010/main" val="31847671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503</TotalTime>
  <Words>3738</Words>
  <Application>Microsoft Office PowerPoint</Application>
  <PresentationFormat>Widescreen</PresentationFormat>
  <Paragraphs>79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Facet</vt:lpstr>
      <vt:lpstr>PowerPoint Presentation</vt:lpstr>
      <vt:lpstr>IN THE NAME OF GOD</vt:lpstr>
      <vt:lpstr>PREVALENCE, INCIDENCE  OF PEDIATRIC TYPE 2 DIABETES</vt:lpstr>
      <vt:lpstr>PowerPoint Presentation</vt:lpstr>
      <vt:lpstr>PowerPoint Presentation</vt:lpstr>
      <vt:lpstr>Risk factors  </vt:lpstr>
      <vt:lpstr>Genetic susceptibility</vt:lpstr>
      <vt:lpstr>PowerPoint Presentation</vt:lpstr>
      <vt:lpstr>PowerPoint Presentation</vt:lpstr>
      <vt:lpstr>Age and sex </vt:lpstr>
      <vt:lpstr>PowerPoint Presentation</vt:lpstr>
      <vt:lpstr>Low birth weight &amp; GDM</vt:lpstr>
      <vt:lpstr>CLINICAL PRESENTATION</vt:lpstr>
      <vt:lpstr>Asymptomatic</vt:lpstr>
      <vt:lpstr>Symptomatic </vt:lpstr>
      <vt:lpstr>Diabetic ketoacidosis </vt:lpstr>
      <vt:lpstr>Hyperosmolar hyperglycemic state </vt:lpstr>
      <vt:lpstr>SCREENING</vt:lpstr>
      <vt:lpstr>T2DM in pediatrics</vt:lpstr>
      <vt:lpstr>PowerPoint Presentation</vt:lpstr>
      <vt:lpstr>PowerPoint Presentation</vt:lpstr>
      <vt:lpstr>PowerPoint Presentation</vt:lpstr>
      <vt:lpstr>PowerPoint Presentation</vt:lpstr>
      <vt:lpstr>PowerPoint Presentation</vt:lpstr>
      <vt:lpstr>PATHOPHYSIOLOGY AND GENETICS OF PEDIATRIC TYPE 2 DIABETES</vt:lpstr>
      <vt:lpstr>PowerPoint Presentation</vt:lpstr>
      <vt:lpstr>PowerPoint Presentation</vt:lpstr>
      <vt:lpstr>SCREENING AND DIAGNOSIS OF PEDIATRIC TYPE 2 DIABETES MELLITUS</vt:lpstr>
      <vt:lpstr>PowerPoint Presentation</vt:lpstr>
      <vt:lpstr>The diagnostic criteria for diabetes and prediabetes</vt:lpstr>
      <vt:lpstr>PowerPoint Presentation</vt:lpstr>
      <vt:lpstr>COMORBIDITIES IN PEDIATRIC TYPE 2 DIABETES MELLITUS</vt:lpstr>
      <vt:lpstr>PowerPoint Presentation</vt:lpstr>
      <vt:lpstr>Obstructive sleep apnea (OSA)</vt:lpstr>
      <vt:lpstr>PCOS</vt:lpstr>
      <vt:lpstr>PowerPoint Presentation</vt:lpstr>
      <vt:lpstr>TREATMENT OF PEDIATRIC TYPE 2 DIABETES MELLITUS</vt:lpstr>
      <vt:lpstr>PowerPoint Presentation</vt:lpstr>
      <vt:lpstr>PowerPoint Presentation</vt:lpstr>
      <vt:lpstr>PowerPoint Presentation</vt:lpstr>
      <vt:lpstr>PowerPoint Presentation</vt:lpstr>
      <vt:lpstr> bariatric surgery</vt:lpstr>
      <vt:lpstr>PROGRESSION OF PEDIATRIC TYPE 2 DIABETES MELLITUS</vt:lpstr>
      <vt:lpstr>PowerPoint Presentation</vt:lpstr>
      <vt:lpstr>COMPLICATIONS OF PEDIATRIC TYPE 2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IRANNOVIN</dc:creator>
  <cp:lastModifiedBy>Unknown User</cp:lastModifiedBy>
  <cp:revision>74</cp:revision>
  <dcterms:created xsi:type="dcterms:W3CDTF">2021-01-15T12:50:19Z</dcterms:created>
  <dcterms:modified xsi:type="dcterms:W3CDTF">2021-01-22T14:02:08Z</dcterms:modified>
</cp:coreProperties>
</file>