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8" r:id="rId3"/>
    <p:sldId id="259" r:id="rId4"/>
    <p:sldId id="257" r:id="rId5"/>
    <p:sldId id="261" r:id="rId6"/>
    <p:sldId id="263" r:id="rId7"/>
    <p:sldId id="264" r:id="rId8"/>
    <p:sldId id="266" r:id="rId9"/>
    <p:sldId id="268" r:id="rId10"/>
    <p:sldId id="265" r:id="rId11"/>
    <p:sldId id="270" r:id="rId12"/>
    <p:sldId id="271" r:id="rId13"/>
    <p:sldId id="272" r:id="rId14"/>
    <p:sldId id="273" r:id="rId15"/>
    <p:sldId id="274" r:id="rId16"/>
    <p:sldId id="285" r:id="rId17"/>
    <p:sldId id="286" r:id="rId18"/>
    <p:sldId id="287" r:id="rId19"/>
    <p:sldId id="288" r:id="rId20"/>
    <p:sldId id="289" r:id="rId21"/>
    <p:sldId id="290" r:id="rId22"/>
    <p:sldId id="276" r:id="rId23"/>
    <p:sldId id="277" r:id="rId24"/>
    <p:sldId id="278" r:id="rId25"/>
    <p:sldId id="280" r:id="rId26"/>
    <p:sldId id="281" r:id="rId27"/>
    <p:sldId id="282" r:id="rId28"/>
    <p:sldId id="283" r:id="rId29"/>
    <p:sldId id="284" r:id="rId30"/>
    <p:sldId id="291" r:id="rId31"/>
    <p:sldId id="293" r:id="rId32"/>
    <p:sldId id="294" r:id="rId33"/>
    <p:sldId id="296" r:id="rId34"/>
    <p:sldId id="297" r:id="rId35"/>
    <p:sldId id="298" r:id="rId36"/>
    <p:sldId id="29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74" d="100"/>
          <a:sy n="74" d="100"/>
        </p:scale>
        <p:origin x="-52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smtClean="0"/>
              <a:pPr/>
              <a:t>1/14/2021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996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7529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1/14/2021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709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251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smtClean="0"/>
              <a:pPr/>
              <a:t>1/14/2021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071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373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1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982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7159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033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754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1/14/2021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168598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402" y="437172"/>
            <a:ext cx="11247120" cy="1739347"/>
          </a:xfrm>
        </p:spPr>
        <p:txBody>
          <a:bodyPr/>
          <a:lstStyle/>
          <a:p>
            <a:r>
              <a:rPr lang="en-US" dirty="0" smtClean="0"/>
              <a:t>In the name of </a:t>
            </a:r>
            <a:r>
              <a:rPr lang="en-US" dirty="0" err="1" smtClean="0"/>
              <a:t>allah</a:t>
            </a:r>
            <a:endParaRPr lang="en-US" dirty="0"/>
          </a:p>
        </p:txBody>
      </p:sp>
      <p:sp>
        <p:nvSpPr>
          <p:cNvPr id="3" name="Subtitle 2"/>
          <p:cNvSpPr>
            <a:spLocks noGrp="1"/>
          </p:cNvSpPr>
          <p:nvPr>
            <p:ph type="subTitle" idx="1"/>
          </p:nvPr>
        </p:nvSpPr>
        <p:spPr>
          <a:xfrm>
            <a:off x="370702" y="2644346"/>
            <a:ext cx="12000390" cy="3929449"/>
          </a:xfrm>
        </p:spPr>
        <p:txBody>
          <a:bodyPr>
            <a:normAutofit/>
          </a:bodyPr>
          <a:lstStyle/>
          <a:p>
            <a:pPr algn="l"/>
            <a:r>
              <a:rPr lang="en-US" sz="2800" b="1" i="1" dirty="0" smtClean="0">
                <a:solidFill>
                  <a:srgbClr val="FFFF00"/>
                </a:solidFill>
              </a:rPr>
              <a:t>Practical </a:t>
            </a:r>
            <a:r>
              <a:rPr lang="en-US" sz="2800" b="1" i="1" dirty="0">
                <a:solidFill>
                  <a:srgbClr val="FFFF00"/>
                </a:solidFill>
              </a:rPr>
              <a:t>guidance on peptide receptor radionuclide therapy (PRRNT) in neuroendocrine </a:t>
            </a:r>
            <a:r>
              <a:rPr lang="en-US" sz="2800" b="1" i="1" dirty="0" err="1" smtClean="0">
                <a:solidFill>
                  <a:srgbClr val="FFFF00"/>
                </a:solidFill>
              </a:rPr>
              <a:t>tumours</a:t>
            </a:r>
            <a:r>
              <a:rPr lang="en-US" sz="2800" b="1" i="1" dirty="0" smtClean="0">
                <a:solidFill>
                  <a:srgbClr val="FFFF00"/>
                </a:solidFill>
              </a:rPr>
              <a:t> (NET)</a:t>
            </a:r>
            <a:endParaRPr lang="en-US" sz="2800" dirty="0" smtClean="0">
              <a:solidFill>
                <a:srgbClr val="FFFF00"/>
              </a:solidFill>
            </a:endParaRPr>
          </a:p>
          <a:p>
            <a:endParaRPr lang="en-US" sz="2400" b="1" i="1" dirty="0" smtClean="0">
              <a:solidFill>
                <a:srgbClr val="FFFF00"/>
              </a:solidFill>
            </a:endParaRPr>
          </a:p>
          <a:p>
            <a:endParaRPr lang="en-US" sz="2400" b="1" i="1" dirty="0" smtClean="0">
              <a:solidFill>
                <a:srgbClr val="FFFF00"/>
              </a:solidFill>
            </a:endParaRPr>
          </a:p>
          <a:p>
            <a:r>
              <a:rPr lang="en-US" sz="2400" b="1" i="1" dirty="0" smtClean="0">
                <a:solidFill>
                  <a:srgbClr val="FFFF00"/>
                </a:solidFill>
              </a:rPr>
              <a:t>Presented by :</a:t>
            </a:r>
          </a:p>
          <a:p>
            <a:r>
              <a:rPr lang="en-US" sz="2400" b="1" i="1" dirty="0" err="1" smtClean="0">
                <a:solidFill>
                  <a:srgbClr val="FFFF00"/>
                </a:solidFill>
              </a:rPr>
              <a:t>Z.Amirkhani,MD</a:t>
            </a:r>
            <a:endParaRPr lang="en-US" sz="2400" b="1" i="1" dirty="0" smtClean="0">
              <a:solidFill>
                <a:srgbClr val="FFFF00"/>
              </a:solidFill>
            </a:endParaRPr>
          </a:p>
          <a:p>
            <a:r>
              <a:rPr lang="en-US" sz="2400" b="1" i="1" dirty="0" smtClean="0">
                <a:solidFill>
                  <a:srgbClr val="FFFF00"/>
                </a:solidFill>
              </a:rPr>
              <a:t>Nuclear Medicine </a:t>
            </a:r>
            <a:r>
              <a:rPr lang="en-US" sz="2400" b="1" i="1" dirty="0">
                <a:solidFill>
                  <a:srgbClr val="FFFF00"/>
                </a:solidFill>
              </a:rPr>
              <a:t>S</a:t>
            </a:r>
            <a:r>
              <a:rPr lang="en-US" sz="2400" b="1" i="1" dirty="0" smtClean="0">
                <a:solidFill>
                  <a:srgbClr val="FFFF00"/>
                </a:solidFill>
              </a:rPr>
              <a:t>pecialist</a:t>
            </a:r>
            <a:endParaRPr lang="en-US" sz="2400" b="1" i="1" dirty="0">
              <a:solidFill>
                <a:srgbClr val="FFFF00"/>
              </a:solidFill>
            </a:endParaRPr>
          </a:p>
          <a:p>
            <a:endParaRPr lang="en-US" dirty="0"/>
          </a:p>
        </p:txBody>
      </p:sp>
    </p:spTree>
    <p:extLst>
      <p:ext uri="{BB962C8B-B14F-4D97-AF65-F5344CB8AC3E}">
        <p14:creationId xmlns:p14="http://schemas.microsoft.com/office/powerpoint/2010/main" val="4125631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rgbClr val="FFFF00"/>
                </a:solidFill>
              </a:rPr>
              <a:t>Indications and </a:t>
            </a:r>
            <a:r>
              <a:rPr lang="en-US" sz="3600" b="1" i="1" dirty="0" smtClean="0">
                <a:solidFill>
                  <a:srgbClr val="FFFF00"/>
                </a:solidFill>
              </a:rPr>
              <a:t>contraindications</a:t>
            </a:r>
            <a:endParaRPr lang="en-US" sz="3600" b="1" i="1" dirty="0">
              <a:solidFill>
                <a:srgbClr val="FFFF00"/>
              </a:solidFill>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400" b="1" i="1" dirty="0">
                <a:solidFill>
                  <a:srgbClr val="FFFF00"/>
                </a:solidFill>
              </a:rPr>
              <a:t>Indications</a:t>
            </a:r>
          </a:p>
          <a:p>
            <a:r>
              <a:rPr lang="en-US" sz="2400" dirty="0"/>
              <a:t>PRRNT is indicated for the treatment of patients with positive expression of sstr2, or metastatic or inoperable </a:t>
            </a:r>
            <a:r>
              <a:rPr lang="en-US" sz="2400" dirty="0" smtClean="0"/>
              <a:t>NET. </a:t>
            </a:r>
          </a:p>
          <a:p>
            <a:r>
              <a:rPr lang="en-US" sz="2400" dirty="0" smtClean="0"/>
              <a:t>Candidate </a:t>
            </a:r>
            <a:r>
              <a:rPr lang="en-US" sz="2400" dirty="0"/>
              <a:t>patients for PRRNT using radiolabelled </a:t>
            </a:r>
            <a:r>
              <a:rPr lang="en-US" sz="2400" dirty="0" err="1"/>
              <a:t>somatostatin</a:t>
            </a:r>
            <a:r>
              <a:rPr lang="en-US" sz="2400" dirty="0"/>
              <a:t> analogues are mainly those with sstr2-expressing NET of the </a:t>
            </a:r>
            <a:r>
              <a:rPr lang="en-US" sz="2400" dirty="0" err="1"/>
              <a:t>gastroenteropancreatic</a:t>
            </a:r>
            <a:r>
              <a:rPr lang="en-US" sz="2400" dirty="0"/>
              <a:t> and bronchial tracts, but may also include patients with </a:t>
            </a:r>
            <a:r>
              <a:rPr lang="en-US" sz="2400" dirty="0" err="1">
                <a:solidFill>
                  <a:srgbClr val="00B050"/>
                </a:solidFill>
              </a:rPr>
              <a:t>phaeochromocytoma</a:t>
            </a:r>
            <a:r>
              <a:rPr lang="en-US" sz="2400" dirty="0">
                <a:solidFill>
                  <a:srgbClr val="00B050"/>
                </a:solidFill>
              </a:rPr>
              <a:t>, </a:t>
            </a:r>
            <a:r>
              <a:rPr lang="en-US" sz="2400" dirty="0" err="1">
                <a:solidFill>
                  <a:srgbClr val="00B050"/>
                </a:solidFill>
              </a:rPr>
              <a:t>paraganglioma</a:t>
            </a:r>
            <a:r>
              <a:rPr lang="en-US" sz="2400" dirty="0">
                <a:solidFill>
                  <a:srgbClr val="00B050"/>
                </a:solidFill>
              </a:rPr>
              <a:t>, </a:t>
            </a:r>
            <a:r>
              <a:rPr lang="en-US" sz="2400" dirty="0" err="1">
                <a:solidFill>
                  <a:srgbClr val="00B050"/>
                </a:solidFill>
              </a:rPr>
              <a:t>neuroblastoma</a:t>
            </a:r>
            <a:r>
              <a:rPr lang="en-US" sz="2400" dirty="0">
                <a:solidFill>
                  <a:srgbClr val="00B050"/>
                </a:solidFill>
              </a:rPr>
              <a:t> </a:t>
            </a:r>
            <a:r>
              <a:rPr lang="en-US" sz="2400" dirty="0" smtClean="0">
                <a:solidFill>
                  <a:srgbClr val="00B050"/>
                </a:solidFill>
              </a:rPr>
              <a:t>or </a:t>
            </a:r>
            <a:r>
              <a:rPr lang="en-US" sz="2400" dirty="0">
                <a:solidFill>
                  <a:srgbClr val="00B050"/>
                </a:solidFill>
              </a:rPr>
              <a:t>medullary thyroid carcinoma </a:t>
            </a:r>
            <a:r>
              <a:rPr lang="en-US" sz="2400" dirty="0" smtClean="0">
                <a:solidFill>
                  <a:srgbClr val="00B050"/>
                </a:solidFill>
              </a:rPr>
              <a:t>. </a:t>
            </a:r>
          </a:p>
          <a:p>
            <a:r>
              <a:rPr lang="en-US" sz="2400" dirty="0"/>
              <a:t>Less </a:t>
            </a:r>
            <a:r>
              <a:rPr lang="en-US" sz="2400" dirty="0" err="1"/>
              <a:t>favourable</a:t>
            </a:r>
            <a:r>
              <a:rPr lang="en-US" sz="2400" dirty="0"/>
              <a:t> results have been reported for </a:t>
            </a:r>
            <a:r>
              <a:rPr lang="en-US" sz="2400" dirty="0">
                <a:solidFill>
                  <a:srgbClr val="FFFF00"/>
                </a:solidFill>
              </a:rPr>
              <a:t>thymic </a:t>
            </a:r>
            <a:r>
              <a:rPr lang="en-US" sz="2400" dirty="0" smtClean="0"/>
              <a:t>NETs, dedifferentiated </a:t>
            </a:r>
            <a:r>
              <a:rPr lang="en-US" sz="2400" dirty="0"/>
              <a:t>thyroid </a:t>
            </a:r>
            <a:r>
              <a:rPr lang="en-US" sz="2400" dirty="0" smtClean="0"/>
              <a:t>carcinomas, </a:t>
            </a:r>
            <a:r>
              <a:rPr lang="en-US" sz="2400" dirty="0" err="1" smtClean="0"/>
              <a:t>sstr</a:t>
            </a:r>
            <a:r>
              <a:rPr lang="en-US" sz="2400" dirty="0" smtClean="0"/>
              <a:t>-positive </a:t>
            </a:r>
            <a:r>
              <a:rPr lang="en-US" sz="2400" dirty="0" err="1"/>
              <a:t>tumours</a:t>
            </a:r>
            <a:r>
              <a:rPr lang="en-US" sz="2400" dirty="0"/>
              <a:t> including </a:t>
            </a:r>
            <a:r>
              <a:rPr lang="en-US" sz="2400" dirty="0" err="1">
                <a:solidFill>
                  <a:srgbClr val="FFFF00"/>
                </a:solidFill>
              </a:rPr>
              <a:t>meningiomas</a:t>
            </a:r>
            <a:r>
              <a:rPr lang="en-US" sz="2400" dirty="0"/>
              <a:t>, </a:t>
            </a:r>
            <a:r>
              <a:rPr lang="en-US" sz="2400" dirty="0" err="1">
                <a:solidFill>
                  <a:srgbClr val="FFFF00"/>
                </a:solidFill>
              </a:rPr>
              <a:t>medulloblastomas</a:t>
            </a:r>
            <a:r>
              <a:rPr lang="en-US" sz="2400" dirty="0">
                <a:solidFill>
                  <a:srgbClr val="FFFF00"/>
                </a:solidFill>
              </a:rPr>
              <a:t> </a:t>
            </a:r>
            <a:r>
              <a:rPr lang="en-US" sz="2400" dirty="0"/>
              <a:t>and </a:t>
            </a:r>
            <a:r>
              <a:rPr lang="en-US" sz="2400" dirty="0" err="1">
                <a:solidFill>
                  <a:srgbClr val="FFFF00"/>
                </a:solidFill>
              </a:rPr>
              <a:t>astrocytomas</a:t>
            </a:r>
            <a:r>
              <a:rPr lang="en-US" sz="2400" dirty="0">
                <a:solidFill>
                  <a:srgbClr val="FFFF00"/>
                </a:solidFill>
              </a:rPr>
              <a:t> </a:t>
            </a:r>
          </a:p>
        </p:txBody>
      </p:sp>
    </p:spTree>
    <p:extLst>
      <p:ext uri="{BB962C8B-B14F-4D97-AF65-F5344CB8AC3E}">
        <p14:creationId xmlns:p14="http://schemas.microsoft.com/office/powerpoint/2010/main" val="250116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numCol="2">
            <a:normAutofit fontScale="85000" lnSpcReduction="20000"/>
          </a:bodyPr>
          <a:lstStyle/>
          <a:p>
            <a:pPr>
              <a:buFont typeface="Wingdings" panose="05000000000000000000" pitchFamily="2" charset="2"/>
              <a:buChar char="Ø"/>
            </a:pPr>
            <a:r>
              <a:rPr lang="en-US" sz="3400" b="1" i="1" dirty="0" smtClean="0">
                <a:solidFill>
                  <a:srgbClr val="FFFF00"/>
                </a:solidFill>
              </a:rPr>
              <a:t> Contraindications</a:t>
            </a:r>
            <a:endParaRPr lang="en-US" sz="3400" b="1" i="1" dirty="0">
              <a:solidFill>
                <a:srgbClr val="FFFF00"/>
              </a:solidFill>
            </a:endParaRPr>
          </a:p>
          <a:p>
            <a:pPr>
              <a:buFont typeface="Courier New" panose="02070309020205020404" pitchFamily="49" charset="0"/>
              <a:buChar char="o"/>
            </a:pPr>
            <a:r>
              <a:rPr lang="en-US" b="1" dirty="0">
                <a:solidFill>
                  <a:srgbClr val="00B0F0"/>
                </a:solidFill>
              </a:rPr>
              <a:t>Absolute</a:t>
            </a:r>
          </a:p>
          <a:p>
            <a:pPr marL="457200" indent="-457200">
              <a:buAutoNum type="arabicPeriod"/>
            </a:pPr>
            <a:r>
              <a:rPr lang="en-US" dirty="0" smtClean="0"/>
              <a:t>Pregnancy</a:t>
            </a:r>
          </a:p>
          <a:p>
            <a:pPr marL="457200" indent="-457200">
              <a:buAutoNum type="arabicPeriod"/>
            </a:pPr>
            <a:r>
              <a:rPr lang="en-US" dirty="0" smtClean="0"/>
              <a:t>Severe </a:t>
            </a:r>
            <a:r>
              <a:rPr lang="en-US" dirty="0"/>
              <a:t>acute concomitant </a:t>
            </a:r>
            <a:r>
              <a:rPr lang="en-US" dirty="0" smtClean="0"/>
              <a:t>illnesses.</a:t>
            </a:r>
          </a:p>
          <a:p>
            <a:pPr marL="457200" indent="-457200">
              <a:buAutoNum type="arabicPeriod"/>
            </a:pPr>
            <a:r>
              <a:rPr lang="en-US" dirty="0" smtClean="0"/>
              <a:t>Severe </a:t>
            </a:r>
            <a:r>
              <a:rPr lang="en-US" dirty="0"/>
              <a:t>unmanageable psychiatric disorder.</a:t>
            </a:r>
          </a:p>
          <a:p>
            <a:pPr>
              <a:buFont typeface="Courier New" panose="02070309020205020404" pitchFamily="49" charset="0"/>
              <a:buChar char="o"/>
            </a:pPr>
            <a:r>
              <a:rPr lang="en-US" b="1" dirty="0">
                <a:solidFill>
                  <a:srgbClr val="00B0F0"/>
                </a:solidFill>
              </a:rPr>
              <a:t>Relative</a:t>
            </a:r>
          </a:p>
          <a:p>
            <a:pPr marL="457200" indent="-457200">
              <a:buAutoNum type="arabicPeriod"/>
            </a:pPr>
            <a:r>
              <a:rPr lang="en-US" dirty="0" smtClean="0"/>
              <a:t>Breast </a:t>
            </a:r>
            <a:r>
              <a:rPr lang="en-US" dirty="0"/>
              <a:t>feeding (if not discontinued). </a:t>
            </a:r>
          </a:p>
          <a:p>
            <a:pPr marL="457200" indent="-457200">
              <a:buAutoNum type="arabicPeriod"/>
            </a:pPr>
            <a:r>
              <a:rPr lang="en-US" dirty="0" smtClean="0"/>
              <a:t>Severely </a:t>
            </a:r>
            <a:r>
              <a:rPr lang="en-US" dirty="0"/>
              <a:t>compromised renal function</a:t>
            </a:r>
            <a:r>
              <a:rPr lang="en-US" dirty="0" smtClean="0"/>
              <a:t>: Patients </a:t>
            </a:r>
            <a:r>
              <a:rPr lang="en-US" dirty="0"/>
              <a:t>with compromised renal </a:t>
            </a:r>
            <a:r>
              <a:rPr lang="en-US" dirty="0" smtClean="0"/>
              <a:t>function </a:t>
            </a:r>
            <a:r>
              <a:rPr lang="en-US" dirty="0"/>
              <a:t>may still be considered for 177Lu-labelled </a:t>
            </a:r>
            <a:r>
              <a:rPr lang="en-US" dirty="0" smtClean="0"/>
              <a:t>peptide treatment</a:t>
            </a:r>
            <a:r>
              <a:rPr lang="en-US" dirty="0"/>
              <a:t>. </a:t>
            </a:r>
            <a:endParaRPr lang="en-US" dirty="0" smtClean="0"/>
          </a:p>
          <a:p>
            <a:pPr marL="0" indent="0">
              <a:buNone/>
            </a:pPr>
            <a:endParaRPr lang="en-US" dirty="0" smtClean="0"/>
          </a:p>
          <a:p>
            <a:r>
              <a:rPr lang="en-US" dirty="0" smtClean="0"/>
              <a:t>For </a:t>
            </a:r>
            <a:r>
              <a:rPr lang="en-US" dirty="0"/>
              <a:t>177Lu-labelled peptide a mild to moderate grade of renal impairment can be tolerated (e.g. </a:t>
            </a:r>
            <a:r>
              <a:rPr lang="en-US" dirty="0" smtClean="0"/>
              <a:t>creatinine </a:t>
            </a:r>
            <a:r>
              <a:rPr lang="en-US" dirty="0"/>
              <a:t>≤</a:t>
            </a:r>
            <a:r>
              <a:rPr lang="en-US" dirty="0">
                <a:solidFill>
                  <a:srgbClr val="00B0F0"/>
                </a:solidFill>
              </a:rPr>
              <a:t>1.7</a:t>
            </a:r>
            <a:r>
              <a:rPr lang="en-US" dirty="0"/>
              <a:t> mg/dl). Glomerular filtration rate (GFR) and tubular extraction rate (TER) should be at least </a:t>
            </a:r>
            <a:r>
              <a:rPr lang="en-US" dirty="0">
                <a:solidFill>
                  <a:srgbClr val="00B0F0"/>
                </a:solidFill>
              </a:rPr>
              <a:t>60</a:t>
            </a:r>
            <a:r>
              <a:rPr lang="en-US" dirty="0"/>
              <a:t> % of mean age-adjusted normal </a:t>
            </a:r>
            <a:r>
              <a:rPr lang="en-US" dirty="0" smtClean="0"/>
              <a:t>values.</a:t>
            </a:r>
          </a:p>
          <a:p>
            <a:pPr marL="0" indent="0">
              <a:buNone/>
            </a:pPr>
            <a:r>
              <a:rPr lang="en-US" dirty="0" smtClean="0"/>
              <a:t>3. Severely </a:t>
            </a:r>
            <a:r>
              <a:rPr lang="en-US" dirty="0"/>
              <a:t>compromised bone marrow: </a:t>
            </a:r>
            <a:r>
              <a:rPr lang="en-US" dirty="0" smtClean="0"/>
              <a:t>noncom promised hematological </a:t>
            </a:r>
            <a:r>
              <a:rPr lang="en-US" dirty="0"/>
              <a:t>reserve should be present before PRRNT. </a:t>
            </a:r>
            <a:endParaRPr lang="en-US" dirty="0" smtClean="0"/>
          </a:p>
          <a:p>
            <a:pPr marL="0" indent="0">
              <a:buNone/>
            </a:pPr>
            <a:r>
              <a:rPr lang="en-US" dirty="0" smtClean="0"/>
              <a:t>Suggested </a:t>
            </a:r>
            <a:r>
              <a:rPr lang="en-US" dirty="0"/>
              <a:t>reference values are:</a:t>
            </a:r>
          </a:p>
          <a:p>
            <a:r>
              <a:rPr lang="en-US" dirty="0"/>
              <a:t>WBC&lt;3,000/</a:t>
            </a:r>
            <a:r>
              <a:rPr lang="el-GR" dirty="0" smtClean="0"/>
              <a:t>μ</a:t>
            </a:r>
            <a:r>
              <a:rPr lang="en-US" dirty="0" smtClean="0"/>
              <a:t> with absolute neutrophil count &lt;1,000/</a:t>
            </a:r>
            <a:r>
              <a:rPr lang="el-GR" dirty="0"/>
              <a:t>μ</a:t>
            </a:r>
            <a:r>
              <a:rPr lang="en-US" dirty="0"/>
              <a:t>l </a:t>
            </a:r>
            <a:endParaRPr lang="en-US" dirty="0" smtClean="0"/>
          </a:p>
          <a:p>
            <a:r>
              <a:rPr lang="en-US" dirty="0" smtClean="0"/>
              <a:t>PLT </a:t>
            </a:r>
            <a:r>
              <a:rPr lang="en-US" dirty="0"/>
              <a:t>&lt;75,000/</a:t>
            </a:r>
            <a:r>
              <a:rPr lang="el-GR" dirty="0"/>
              <a:t>μ</a:t>
            </a:r>
            <a:r>
              <a:rPr lang="en-US" dirty="0"/>
              <a:t>l for 177Lu-DOTATATE, &lt;90,000/</a:t>
            </a:r>
            <a:r>
              <a:rPr lang="el-GR" dirty="0"/>
              <a:t>μ</a:t>
            </a:r>
            <a:r>
              <a:rPr lang="en-US" dirty="0"/>
              <a:t>l for 90Y-DOTATOC, RBC &lt;3,000,000/</a:t>
            </a:r>
            <a:r>
              <a:rPr lang="el-GR" dirty="0"/>
              <a:t>μ</a:t>
            </a:r>
            <a:r>
              <a:rPr lang="en-US" dirty="0"/>
              <a:t>l.</a:t>
            </a:r>
          </a:p>
          <a:p>
            <a:endParaRPr lang="en-US" dirty="0"/>
          </a:p>
        </p:txBody>
      </p:sp>
    </p:spTree>
    <p:extLst>
      <p:ext uri="{BB962C8B-B14F-4D97-AF65-F5344CB8AC3E}">
        <p14:creationId xmlns:p14="http://schemas.microsoft.com/office/powerpoint/2010/main" val="276143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arn(inVertical)">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arn(inVertical)">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barn(inVertical)">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rgbClr val="FFFF00"/>
                </a:solidFill>
              </a:rPr>
              <a:t>Special </a:t>
            </a:r>
            <a:r>
              <a:rPr lang="en-US" sz="3600" b="1" i="1" dirty="0" smtClean="0">
                <a:solidFill>
                  <a:srgbClr val="FFFF00"/>
                </a:solidFill>
              </a:rPr>
              <a:t>warnings</a:t>
            </a:r>
            <a:endParaRPr lang="en-US" sz="3600" b="1" i="1" dirty="0">
              <a:solidFill>
                <a:srgbClr val="FFFF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i="1" dirty="0">
                <a:solidFill>
                  <a:srgbClr val="FFFF00"/>
                </a:solidFill>
              </a:rPr>
              <a:t>Renal function</a:t>
            </a:r>
          </a:p>
          <a:p>
            <a:r>
              <a:rPr lang="en-US" dirty="0"/>
              <a:t>The kidney is the dose-limiting organ at the activities normally used for PRRNT. </a:t>
            </a:r>
            <a:endParaRPr lang="en-US" dirty="0" smtClean="0"/>
          </a:p>
          <a:p>
            <a:r>
              <a:rPr lang="en-US" dirty="0" smtClean="0"/>
              <a:t>Side </a:t>
            </a:r>
            <a:r>
              <a:rPr lang="en-US" dirty="0"/>
              <a:t>effects involving the kidney and the bone marrow are mild if adequate renal protection and fractionation are used. </a:t>
            </a:r>
            <a:endParaRPr lang="en-US" dirty="0" smtClean="0"/>
          </a:p>
          <a:p>
            <a:r>
              <a:rPr lang="en-US" dirty="0" smtClean="0"/>
              <a:t>Renal </a:t>
            </a:r>
            <a:r>
              <a:rPr lang="en-US" dirty="0"/>
              <a:t>function should be assessed by means of laboratory tests (</a:t>
            </a:r>
            <a:r>
              <a:rPr lang="en-US" dirty="0" smtClean="0"/>
              <a:t>creatinine </a:t>
            </a:r>
            <a:r>
              <a:rPr lang="en-US" dirty="0"/>
              <a:t>and BUN), or calculation of creatinine clearance (e.g. </a:t>
            </a:r>
            <a:r>
              <a:rPr lang="en-US" dirty="0" err="1"/>
              <a:t>Cockroft-Gault</a:t>
            </a:r>
            <a:r>
              <a:rPr lang="en-US" dirty="0"/>
              <a:t> formula). </a:t>
            </a:r>
            <a:endParaRPr lang="en-US" dirty="0" smtClean="0"/>
          </a:p>
          <a:p>
            <a:r>
              <a:rPr lang="en-US" dirty="0" smtClean="0"/>
              <a:t>Additional </a:t>
            </a:r>
            <a:r>
              <a:rPr lang="en-US" dirty="0"/>
              <a:t>studies, e.g. measurement of GFR with 24-h urine collection or nuclear medicine methods (e.g. 99mTc-MAG3 with TER determination, 99mTc-DTPA GFR or effective renal plasma flow using </a:t>
            </a:r>
            <a:r>
              <a:rPr lang="en-US" dirty="0" err="1"/>
              <a:t>hippuran</a:t>
            </a:r>
            <a:r>
              <a:rPr lang="en-US" dirty="0"/>
              <a:t>), should be performed in patients with risk factors for renal toxicity or with compromised renal function, and in all children.</a:t>
            </a:r>
          </a:p>
          <a:p>
            <a:endParaRPr lang="en-US" dirty="0"/>
          </a:p>
        </p:txBody>
      </p:sp>
    </p:spTree>
    <p:extLst>
      <p:ext uri="{BB962C8B-B14F-4D97-AF65-F5344CB8AC3E}">
        <p14:creationId xmlns:p14="http://schemas.microsoft.com/office/powerpoint/2010/main" val="105484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600" b="1" i="1" dirty="0">
                <a:solidFill>
                  <a:srgbClr val="FFFF00"/>
                </a:solidFill>
              </a:rPr>
              <a:t>Aggravating conditions (caveats)</a:t>
            </a:r>
          </a:p>
          <a:p>
            <a:pPr>
              <a:buFontTx/>
              <a:buChar char="-"/>
            </a:pPr>
            <a:r>
              <a:rPr lang="en-US" sz="2400" dirty="0" smtClean="0"/>
              <a:t>Renal </a:t>
            </a:r>
            <a:r>
              <a:rPr lang="en-US" sz="2400" dirty="0"/>
              <a:t>outflow obstruction, potentially leading to </a:t>
            </a:r>
            <a:r>
              <a:rPr lang="en-US" sz="2400" dirty="0" err="1"/>
              <a:t>hydronephrosis</a:t>
            </a:r>
            <a:r>
              <a:rPr lang="en-US" sz="2400" dirty="0"/>
              <a:t>, and, ultimately, to loss of renal function, should always be ruled out or otherwise corrected before PRRNT. </a:t>
            </a:r>
          </a:p>
          <a:p>
            <a:pPr>
              <a:buFontTx/>
              <a:buChar char="-"/>
            </a:pPr>
            <a:r>
              <a:rPr lang="en-US" sz="2400" dirty="0" smtClean="0"/>
              <a:t>Previous </a:t>
            </a:r>
            <a:r>
              <a:rPr lang="en-US" sz="2400" dirty="0"/>
              <a:t>myelotoxic chemotherapy and extended </a:t>
            </a:r>
            <a:r>
              <a:rPr lang="en-US" sz="2400" dirty="0" smtClean="0"/>
              <a:t>external </a:t>
            </a:r>
            <a:r>
              <a:rPr lang="en-US" sz="2400" dirty="0"/>
              <a:t>beam irradiation fields to the bone marrow (pelvis, spine), particularly if performed in the weeks preceding the PRRNT, do increase the risk of bone marrow failure after PRRNT. </a:t>
            </a:r>
            <a:endParaRPr lang="en-US" sz="2400" dirty="0" smtClean="0"/>
          </a:p>
          <a:p>
            <a:pPr>
              <a:buFontTx/>
              <a:buChar char="-"/>
            </a:pPr>
            <a:r>
              <a:rPr lang="en-US" sz="2400" dirty="0" smtClean="0"/>
              <a:t>In </a:t>
            </a:r>
            <a:r>
              <a:rPr lang="en-US" sz="2400" dirty="0"/>
              <a:t>doubtful cases of </a:t>
            </a:r>
            <a:r>
              <a:rPr lang="en-US" sz="2400" dirty="0" smtClean="0"/>
              <a:t>hematological </a:t>
            </a:r>
            <a:r>
              <a:rPr lang="en-US" sz="2400" dirty="0"/>
              <a:t>compromise, a bone marrow biopsy might be indicated to assess bone marrow status in pretreated patients and to assess the risk when planning for multiple PRRNT cycles (e.g. intervals between cycles). </a:t>
            </a:r>
          </a:p>
        </p:txBody>
      </p:sp>
    </p:spTree>
    <p:extLst>
      <p:ext uri="{BB962C8B-B14F-4D97-AF65-F5344CB8AC3E}">
        <p14:creationId xmlns:p14="http://schemas.microsoft.com/office/powerpoint/2010/main" val="90137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FF00"/>
                </a:solidFill>
              </a:rPr>
              <a:t>Procedure</a:t>
            </a:r>
            <a:endParaRPr lang="en-US" b="1" i="1" dirty="0">
              <a:solidFill>
                <a:srgbClr val="FFFF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US" sz="2600" b="1" i="1" dirty="0" err="1" smtClean="0">
                <a:solidFill>
                  <a:srgbClr val="FFFF00"/>
                </a:solidFill>
              </a:rPr>
              <a:t>Pretherapy</a:t>
            </a:r>
            <a:r>
              <a:rPr lang="en-US" sz="2600" b="1" i="1" dirty="0" smtClean="0">
                <a:solidFill>
                  <a:srgbClr val="FFFF00"/>
                </a:solidFill>
              </a:rPr>
              <a:t> assessment</a:t>
            </a:r>
          </a:p>
          <a:p>
            <a:pPr marL="0" indent="0">
              <a:buNone/>
            </a:pPr>
            <a:endParaRPr lang="en-US" sz="2400" b="1" i="1" dirty="0">
              <a:solidFill>
                <a:srgbClr val="FFFF00"/>
              </a:solidFill>
            </a:endParaRPr>
          </a:p>
          <a:p>
            <a:pPr>
              <a:buFontTx/>
              <a:buChar char="-"/>
            </a:pPr>
            <a:r>
              <a:rPr lang="en-US" sz="2400" dirty="0" smtClean="0"/>
              <a:t>NET </a:t>
            </a:r>
            <a:r>
              <a:rPr lang="en-US" sz="2400" dirty="0"/>
              <a:t>proven by histopathology (immunohistochemistry). </a:t>
            </a:r>
            <a:endParaRPr lang="en-US" sz="2400" dirty="0" smtClean="0"/>
          </a:p>
          <a:p>
            <a:pPr>
              <a:buFontTx/>
              <a:buChar char="-"/>
            </a:pPr>
            <a:endParaRPr lang="en-US" sz="2400" dirty="0" smtClean="0"/>
          </a:p>
          <a:p>
            <a:pPr>
              <a:buFontTx/>
              <a:buChar char="-"/>
            </a:pPr>
            <a:r>
              <a:rPr lang="en-US" sz="2400" dirty="0" smtClean="0"/>
              <a:t>High </a:t>
            </a:r>
            <a:r>
              <a:rPr lang="en-US" sz="2400" dirty="0" err="1"/>
              <a:t>sstr</a:t>
            </a:r>
            <a:r>
              <a:rPr lang="en-US" sz="2400" dirty="0"/>
              <a:t> expression determined by functional whole- body imaging with 111In-pentetreotide (</a:t>
            </a:r>
            <a:r>
              <a:rPr lang="en-US" sz="2400" dirty="0" err="1"/>
              <a:t>OctreoScan</a:t>
            </a:r>
            <a:r>
              <a:rPr lang="en-US" sz="2400" dirty="0"/>
              <a:t>) or 68 </a:t>
            </a:r>
            <a:r>
              <a:rPr lang="en-US" sz="2400" dirty="0" err="1"/>
              <a:t>Ga</a:t>
            </a:r>
            <a:r>
              <a:rPr lang="en-US" sz="2400" dirty="0"/>
              <a:t>-DOTA-peptide PET/CT or immunohistochemistry.</a:t>
            </a:r>
          </a:p>
          <a:p>
            <a:endParaRPr lang="en-US" sz="2400" dirty="0"/>
          </a:p>
        </p:txBody>
      </p:sp>
    </p:spTree>
    <p:extLst>
      <p:ext uri="{BB962C8B-B14F-4D97-AF65-F5344CB8AC3E}">
        <p14:creationId xmlns:p14="http://schemas.microsoft.com/office/powerpoint/2010/main" val="427170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0629" y="1792935"/>
            <a:ext cx="11768446" cy="4904747"/>
          </a:xfrm>
        </p:spPr>
        <p:txBody>
          <a:bodyPr>
            <a:normAutofit/>
          </a:bodyPr>
          <a:lstStyle/>
          <a:p>
            <a:pPr marL="0" indent="0">
              <a:buNone/>
            </a:pPr>
            <a:r>
              <a:rPr lang="en-US" dirty="0" smtClean="0"/>
              <a:t>2. </a:t>
            </a:r>
            <a:r>
              <a:rPr lang="en-US" sz="2600" b="1" i="1" dirty="0" smtClean="0">
                <a:solidFill>
                  <a:srgbClr val="FFFF00"/>
                </a:solidFill>
              </a:rPr>
              <a:t>Patient </a:t>
            </a:r>
            <a:r>
              <a:rPr lang="en-US" sz="2600" b="1" i="1" dirty="0">
                <a:solidFill>
                  <a:srgbClr val="FFFF00"/>
                </a:solidFill>
              </a:rPr>
              <a:t>preparation</a:t>
            </a:r>
          </a:p>
          <a:p>
            <a:pPr>
              <a:buFont typeface="Wingdings" panose="05000000000000000000" pitchFamily="2" charset="2"/>
              <a:buChar char="Ø"/>
            </a:pPr>
            <a:r>
              <a:rPr lang="en-US" sz="2400" b="1" i="1" dirty="0">
                <a:solidFill>
                  <a:srgbClr val="00B0F0"/>
                </a:solidFill>
              </a:rPr>
              <a:t>Renal protection</a:t>
            </a:r>
          </a:p>
          <a:p>
            <a:r>
              <a:rPr lang="en-US" sz="2400" dirty="0"/>
              <a:t>Together with the bone marrow, the kidneys are the critical organs in PRRNT particularly when using 90Y-DOTATOC. </a:t>
            </a:r>
            <a:endParaRPr lang="en-US" sz="2400" dirty="0" smtClean="0"/>
          </a:p>
          <a:p>
            <a:r>
              <a:rPr lang="en-US" sz="2400" dirty="0" smtClean="0"/>
              <a:t>Proximal </a:t>
            </a:r>
            <a:r>
              <a:rPr lang="en-US" sz="2400" dirty="0"/>
              <a:t>tubular reabsorption of the </a:t>
            </a:r>
            <a:r>
              <a:rPr lang="en-US" sz="2400" dirty="0" err="1"/>
              <a:t>radiopeptide</a:t>
            </a:r>
            <a:r>
              <a:rPr lang="en-US" sz="2400" dirty="0"/>
              <a:t> and </a:t>
            </a:r>
            <a:r>
              <a:rPr lang="en-US" sz="2400" dirty="0" smtClean="0"/>
              <a:t>subsequent </a:t>
            </a:r>
            <a:r>
              <a:rPr lang="en-US" sz="2400" dirty="0"/>
              <a:t>retention in the </a:t>
            </a:r>
            <a:r>
              <a:rPr lang="en-US" sz="2400" dirty="0" err="1"/>
              <a:t>interstitium</a:t>
            </a:r>
            <a:r>
              <a:rPr lang="en-US" sz="2400" dirty="0"/>
              <a:t> result in excessive renal irradiation. Nephrotoxicity may be aggravated by risk factors, such as preexisting hypertension or diabetes mellitus </a:t>
            </a:r>
            <a:r>
              <a:rPr lang="en-US" sz="2400" dirty="0" smtClean="0"/>
              <a:t>.</a:t>
            </a:r>
          </a:p>
          <a:p>
            <a:r>
              <a:rPr lang="en-US" sz="2400" dirty="0"/>
              <a:t> To counteract and reduce the high kidney retention of </a:t>
            </a:r>
            <a:r>
              <a:rPr lang="en-US" sz="2400" dirty="0" err="1" smtClean="0"/>
              <a:t>radiopeptides</a:t>
            </a:r>
            <a:r>
              <a:rPr lang="en-US" sz="2400" dirty="0"/>
              <a:t>, positively charged amino acids, such as L-lysine and/or L-arginine, are </a:t>
            </a:r>
            <a:r>
              <a:rPr lang="en-US" sz="2400" dirty="0" err="1"/>
              <a:t>coinfused</a:t>
            </a:r>
            <a:r>
              <a:rPr lang="en-US" sz="2400" dirty="0"/>
              <a:t> to competitively inhibit the proximal tubular reabsorption of the </a:t>
            </a:r>
            <a:r>
              <a:rPr lang="en-US" sz="2400" dirty="0" err="1"/>
              <a:t>radiopeptide</a:t>
            </a:r>
            <a:r>
              <a:rPr lang="en-US" sz="2400" dirty="0"/>
              <a:t>. The </a:t>
            </a:r>
            <a:r>
              <a:rPr lang="en-US" sz="2400" dirty="0" err="1"/>
              <a:t>coadministration</a:t>
            </a:r>
            <a:r>
              <a:rPr lang="en-US" sz="2400" dirty="0"/>
              <a:t> of these amino acids leads to a significant reduction in the renal absorbed dose, which </a:t>
            </a:r>
            <a:r>
              <a:rPr lang="en-US" sz="2400" dirty="0" smtClean="0"/>
              <a:t>ranges </a:t>
            </a:r>
            <a:r>
              <a:rPr lang="en-US" sz="2400" dirty="0"/>
              <a:t>from 9 % to 53 % </a:t>
            </a:r>
            <a:r>
              <a:rPr lang="en-US" sz="2400" dirty="0" smtClean="0"/>
              <a:t>.</a:t>
            </a:r>
            <a:endParaRPr lang="en-US" sz="2400" dirty="0"/>
          </a:p>
        </p:txBody>
      </p:sp>
    </p:spTree>
    <p:extLst>
      <p:ext uri="{BB962C8B-B14F-4D97-AF65-F5344CB8AC3E}">
        <p14:creationId xmlns:p14="http://schemas.microsoft.com/office/powerpoint/2010/main" val="265023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400" b="1" i="1" dirty="0">
                <a:solidFill>
                  <a:srgbClr val="00B0F0"/>
                </a:solidFill>
              </a:rPr>
              <a:t>Amino acid protection protocols</a:t>
            </a:r>
          </a:p>
          <a:p>
            <a:pPr marL="0" indent="0">
              <a:buNone/>
            </a:pPr>
            <a:r>
              <a:rPr lang="en-US" sz="2400" dirty="0">
                <a:solidFill>
                  <a:srgbClr val="00B050"/>
                </a:solidFill>
              </a:rPr>
              <a:t>1. </a:t>
            </a:r>
            <a:r>
              <a:rPr lang="en-US" sz="2400" b="1" dirty="0">
                <a:solidFill>
                  <a:srgbClr val="00B050"/>
                </a:solidFill>
              </a:rPr>
              <a:t>Single-day 50-g protection protocol</a:t>
            </a:r>
          </a:p>
          <a:p>
            <a:r>
              <a:rPr lang="en-US" sz="2400" dirty="0"/>
              <a:t>A solution containing a 50-g cocktail of lysine and </a:t>
            </a:r>
            <a:r>
              <a:rPr lang="en-US" sz="2400" dirty="0" smtClean="0"/>
              <a:t>arginine </a:t>
            </a:r>
            <a:r>
              <a:rPr lang="en-US" sz="2400" dirty="0"/>
              <a:t>(25 g of lysine and 25 g of arginine) diluted in 2 l </a:t>
            </a:r>
            <a:r>
              <a:rPr lang="en-US" sz="2400" dirty="0" smtClean="0"/>
              <a:t>of normal </a:t>
            </a:r>
            <a:r>
              <a:rPr lang="en-US" sz="2400" dirty="0"/>
              <a:t>saline infused over 4 h, starting 30–60 min before PRRNT.</a:t>
            </a:r>
          </a:p>
          <a:p>
            <a:pPr marL="0" indent="0">
              <a:buNone/>
            </a:pPr>
            <a:r>
              <a:rPr lang="en-US" sz="2400" dirty="0">
                <a:solidFill>
                  <a:srgbClr val="00B050"/>
                </a:solidFill>
              </a:rPr>
              <a:t>2. </a:t>
            </a:r>
            <a:r>
              <a:rPr lang="en-US" sz="2400" b="1" i="1" dirty="0">
                <a:solidFill>
                  <a:srgbClr val="00B050"/>
                </a:solidFill>
              </a:rPr>
              <a:t>Three-day 25-g protection </a:t>
            </a:r>
            <a:r>
              <a:rPr lang="en-US" sz="2400" b="1" i="1" dirty="0" smtClean="0">
                <a:solidFill>
                  <a:srgbClr val="00B050"/>
                </a:solidFill>
              </a:rPr>
              <a:t>protocol</a:t>
            </a:r>
          </a:p>
          <a:p>
            <a:pPr marL="0" indent="0">
              <a:buNone/>
            </a:pPr>
            <a:r>
              <a:rPr lang="en-US" sz="2400" b="1" i="1" dirty="0">
                <a:solidFill>
                  <a:srgbClr val="00B050"/>
                </a:solidFill>
              </a:rPr>
              <a:t>3. Three-day 50-g protection </a:t>
            </a:r>
            <a:r>
              <a:rPr lang="en-US" sz="2400" b="1" i="1" dirty="0" smtClean="0">
                <a:solidFill>
                  <a:srgbClr val="00B050"/>
                </a:solidFill>
              </a:rPr>
              <a:t>protocol</a:t>
            </a:r>
          </a:p>
          <a:p>
            <a:pPr marL="0" indent="0">
              <a:buNone/>
            </a:pPr>
            <a:r>
              <a:rPr lang="en-US" sz="2400" b="1" i="1" dirty="0">
                <a:solidFill>
                  <a:srgbClr val="00B050"/>
                </a:solidFill>
              </a:rPr>
              <a:t>4. Single-day 50 </a:t>
            </a:r>
            <a:r>
              <a:rPr lang="en-US" sz="2400" b="1" i="1" dirty="0" err="1">
                <a:solidFill>
                  <a:srgbClr val="00B050"/>
                </a:solidFill>
              </a:rPr>
              <a:t>g+Gelofusine</a:t>
            </a:r>
            <a:endParaRPr lang="en-US" sz="2400" b="1" i="1" dirty="0">
              <a:solidFill>
                <a:srgbClr val="00B050"/>
              </a:solidFill>
            </a:endParaRPr>
          </a:p>
          <a:p>
            <a:pPr marL="0" indent="0">
              <a:buNone/>
            </a:pPr>
            <a:endParaRPr lang="en-US" sz="2400" b="1" dirty="0">
              <a:solidFill>
                <a:srgbClr val="00B050"/>
              </a:solidFill>
            </a:endParaRPr>
          </a:p>
          <a:p>
            <a:pPr marL="0" indent="0">
              <a:buNone/>
            </a:pPr>
            <a:endParaRPr lang="en-US" sz="2400" b="1" i="1" dirty="0">
              <a:solidFill>
                <a:srgbClr val="00B050"/>
              </a:solidFill>
            </a:endParaRPr>
          </a:p>
        </p:txBody>
      </p:sp>
    </p:spTree>
    <p:extLst>
      <p:ext uri="{BB962C8B-B14F-4D97-AF65-F5344CB8AC3E}">
        <p14:creationId xmlns:p14="http://schemas.microsoft.com/office/powerpoint/2010/main" val="95953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792936"/>
            <a:ext cx="12192000" cy="4206240"/>
          </a:xfrm>
        </p:spPr>
        <p:txBody>
          <a:bodyPr>
            <a:noAutofit/>
          </a:bodyPr>
          <a:lstStyle/>
          <a:p>
            <a:pPr>
              <a:buFontTx/>
              <a:buChar char="-"/>
            </a:pPr>
            <a:r>
              <a:rPr lang="en-US" sz="2800" i="1" dirty="0" smtClean="0"/>
              <a:t>Particular </a:t>
            </a:r>
            <a:r>
              <a:rPr lang="en-US" sz="2800" i="1" dirty="0"/>
              <a:t>attention and care should be given to avoiding possible </a:t>
            </a:r>
            <a:r>
              <a:rPr lang="en-US" sz="2800" i="1" dirty="0" smtClean="0"/>
              <a:t>electrolyte </a:t>
            </a:r>
            <a:r>
              <a:rPr lang="en-US" sz="2800" i="1" dirty="0"/>
              <a:t>imbalance (</a:t>
            </a:r>
            <a:r>
              <a:rPr lang="en-US" sz="2800" i="1" dirty="0" err="1"/>
              <a:t>hyperkalaemia</a:t>
            </a:r>
            <a:r>
              <a:rPr lang="en-US" sz="2800" i="1" dirty="0"/>
              <a:t> and </a:t>
            </a:r>
            <a:r>
              <a:rPr lang="en-US" sz="2800" i="1" dirty="0" err="1"/>
              <a:t>hypernatraemia</a:t>
            </a:r>
            <a:r>
              <a:rPr lang="en-US" sz="2800" i="1" dirty="0"/>
              <a:t>), and the </a:t>
            </a:r>
            <a:r>
              <a:rPr lang="en-US" sz="2800" i="1" dirty="0" smtClean="0"/>
              <a:t>consequent </a:t>
            </a:r>
            <a:r>
              <a:rPr lang="en-US" sz="2800" i="1" dirty="0"/>
              <a:t>metabolic acidosis, that might lead to mild nausea and </a:t>
            </a:r>
            <a:r>
              <a:rPr lang="en-US" sz="2800" i="1" dirty="0" smtClean="0"/>
              <a:t>vomiting. </a:t>
            </a:r>
          </a:p>
          <a:p>
            <a:pPr>
              <a:buFontTx/>
              <a:buChar char="-"/>
            </a:pPr>
            <a:endParaRPr lang="en-US" sz="2800" i="1" dirty="0"/>
          </a:p>
          <a:p>
            <a:pPr>
              <a:buFontTx/>
              <a:buChar char="-"/>
            </a:pPr>
            <a:r>
              <a:rPr lang="en-US" sz="2800" i="1" dirty="0" smtClean="0"/>
              <a:t>These </a:t>
            </a:r>
            <a:r>
              <a:rPr lang="en-US" sz="2800" i="1" dirty="0"/>
              <a:t>side effects should be </a:t>
            </a:r>
            <a:r>
              <a:rPr lang="en-US" sz="2800" i="1" dirty="0" smtClean="0"/>
              <a:t>managed </a:t>
            </a:r>
            <a:r>
              <a:rPr lang="en-US" sz="2800" i="1" dirty="0"/>
              <a:t>by </a:t>
            </a:r>
            <a:r>
              <a:rPr lang="en-US" sz="2800" i="1" dirty="0">
                <a:solidFill>
                  <a:srgbClr val="00B0F0"/>
                </a:solidFill>
              </a:rPr>
              <a:t>hydrating</a:t>
            </a:r>
            <a:r>
              <a:rPr lang="en-US" sz="2800" i="1" dirty="0"/>
              <a:t> the patient with </a:t>
            </a:r>
            <a:r>
              <a:rPr lang="en-US" sz="2800" i="1" dirty="0">
                <a:solidFill>
                  <a:srgbClr val="00B0F0"/>
                </a:solidFill>
              </a:rPr>
              <a:t>normal</a:t>
            </a:r>
            <a:r>
              <a:rPr lang="en-US" sz="2800" i="1" dirty="0"/>
              <a:t> </a:t>
            </a:r>
            <a:r>
              <a:rPr lang="en-US" sz="2800" i="1" dirty="0">
                <a:solidFill>
                  <a:srgbClr val="00B0F0"/>
                </a:solidFill>
              </a:rPr>
              <a:t>saline</a:t>
            </a:r>
            <a:r>
              <a:rPr lang="en-US" sz="2800" i="1" dirty="0"/>
              <a:t> and possibly by repeating </a:t>
            </a:r>
            <a:r>
              <a:rPr lang="en-US" sz="2800" i="1" dirty="0">
                <a:solidFill>
                  <a:srgbClr val="00B0F0"/>
                </a:solidFill>
              </a:rPr>
              <a:t>corticosteroid</a:t>
            </a:r>
            <a:r>
              <a:rPr lang="en-US" sz="2800" i="1" dirty="0"/>
              <a:t> or </a:t>
            </a:r>
            <a:r>
              <a:rPr lang="en-US" sz="2800" i="1" dirty="0">
                <a:solidFill>
                  <a:srgbClr val="00B0F0"/>
                </a:solidFill>
              </a:rPr>
              <a:t>antiemetic</a:t>
            </a:r>
            <a:r>
              <a:rPr lang="en-US" sz="2800" i="1" dirty="0"/>
              <a:t> administrations.</a:t>
            </a:r>
          </a:p>
          <a:p>
            <a:endParaRPr lang="en-US" sz="2800" dirty="0"/>
          </a:p>
        </p:txBody>
      </p:sp>
    </p:spTree>
    <p:extLst>
      <p:ext uri="{BB962C8B-B14F-4D97-AF65-F5344CB8AC3E}">
        <p14:creationId xmlns:p14="http://schemas.microsoft.com/office/powerpoint/2010/main" val="106274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400" b="1" i="1" dirty="0">
                <a:solidFill>
                  <a:srgbClr val="FFFF00"/>
                </a:solidFill>
              </a:rPr>
              <a:t>Precautions in special clinical conditions </a:t>
            </a:r>
            <a:endParaRPr lang="en-US" sz="2400" b="1" i="1" dirty="0" smtClean="0">
              <a:solidFill>
                <a:srgbClr val="FFFF00"/>
              </a:solidFill>
            </a:endParaRPr>
          </a:p>
          <a:p>
            <a:r>
              <a:rPr lang="en-US" sz="2400" dirty="0" smtClean="0"/>
              <a:t>In </a:t>
            </a:r>
            <a:r>
              <a:rPr lang="en-US" sz="2400" dirty="0"/>
              <a:t>patients with severe </a:t>
            </a:r>
            <a:r>
              <a:rPr lang="en-US" sz="2400" dirty="0">
                <a:solidFill>
                  <a:srgbClr val="00B050"/>
                </a:solidFill>
              </a:rPr>
              <a:t>cardiac</a:t>
            </a:r>
            <a:r>
              <a:rPr lang="en-US" sz="2400" dirty="0"/>
              <a:t> </a:t>
            </a:r>
            <a:r>
              <a:rPr lang="en-US" sz="2400" dirty="0">
                <a:solidFill>
                  <a:srgbClr val="00B050"/>
                </a:solidFill>
              </a:rPr>
              <a:t>insufficiency</a:t>
            </a:r>
            <a:r>
              <a:rPr lang="en-US" sz="2400" dirty="0"/>
              <a:t>, volume overload that might lead to acute cardiac insufficiency and </a:t>
            </a:r>
            <a:r>
              <a:rPr lang="en-US" sz="2400" dirty="0" err="1"/>
              <a:t>decompensation</a:t>
            </a:r>
            <a:r>
              <a:rPr lang="en-US" sz="2400" dirty="0"/>
              <a:t>, should be avoided. Therefore, formulations with lower amounts of </a:t>
            </a:r>
            <a:r>
              <a:rPr lang="en-US" sz="2400" dirty="0" smtClean="0"/>
              <a:t>amino </a:t>
            </a:r>
            <a:r>
              <a:rPr lang="en-US" sz="2400" dirty="0"/>
              <a:t>acids and hence lower volumes should be chosen (e.g. 25 g of lysine or arginine diluted in a maximum of 1 l of normal saline). </a:t>
            </a:r>
            <a:endParaRPr lang="en-US" sz="2400" dirty="0" smtClean="0"/>
          </a:p>
          <a:p>
            <a:r>
              <a:rPr lang="en-US" sz="2400" dirty="0"/>
              <a:t> In </a:t>
            </a:r>
            <a:r>
              <a:rPr lang="en-US" sz="2400" dirty="0" smtClean="0"/>
              <a:t>patients with </a:t>
            </a:r>
            <a:r>
              <a:rPr lang="en-US" sz="2400" dirty="0"/>
              <a:t>preexisting </a:t>
            </a:r>
            <a:r>
              <a:rPr lang="en-US" sz="2400" dirty="0">
                <a:solidFill>
                  <a:srgbClr val="00B050"/>
                </a:solidFill>
              </a:rPr>
              <a:t>nephrolithiasis</a:t>
            </a:r>
            <a:r>
              <a:rPr lang="en-US" sz="2400" dirty="0"/>
              <a:t>, forced diuresis might </a:t>
            </a:r>
            <a:r>
              <a:rPr lang="en-US" sz="2400" dirty="0" smtClean="0"/>
              <a:t>mobilize </a:t>
            </a:r>
            <a:r>
              <a:rPr lang="en-US" sz="2400" dirty="0"/>
              <a:t>kidney stones leading to acute renal colic</a:t>
            </a:r>
            <a:r>
              <a:rPr lang="en-US" sz="2400" dirty="0" smtClean="0"/>
              <a:t>.</a:t>
            </a:r>
          </a:p>
          <a:p>
            <a:r>
              <a:rPr lang="en-US" sz="2400" dirty="0"/>
              <a:t> </a:t>
            </a:r>
            <a:r>
              <a:rPr lang="en-US" sz="2400" dirty="0">
                <a:solidFill>
                  <a:srgbClr val="00B050"/>
                </a:solidFill>
              </a:rPr>
              <a:t>Phlebitis</a:t>
            </a:r>
            <a:r>
              <a:rPr lang="en-US" sz="2400" dirty="0"/>
              <a:t> associated with the </a:t>
            </a:r>
            <a:r>
              <a:rPr lang="en-US" sz="2400" dirty="0" err="1"/>
              <a:t>hyperosmolarity</a:t>
            </a:r>
            <a:r>
              <a:rPr lang="en-US" sz="2400" dirty="0"/>
              <a:t> of the infused amino acid solution may occur </a:t>
            </a:r>
            <a:r>
              <a:rPr lang="en-US" sz="2400" dirty="0" smtClean="0"/>
              <a:t>at the site of </a:t>
            </a:r>
            <a:r>
              <a:rPr lang="en-US" sz="2400" dirty="0" err="1" smtClean="0"/>
              <a:t>injection.This</a:t>
            </a:r>
            <a:r>
              <a:rPr lang="en-US" sz="2400" dirty="0" smtClean="0"/>
              <a:t> </a:t>
            </a:r>
            <a:r>
              <a:rPr lang="en-US" sz="2400" dirty="0"/>
              <a:t>condition can </a:t>
            </a:r>
            <a:r>
              <a:rPr lang="en-US" sz="2400" dirty="0" smtClean="0"/>
              <a:t>be treated </a:t>
            </a:r>
            <a:r>
              <a:rPr lang="en-US" sz="2400" dirty="0"/>
              <a:t>with local </a:t>
            </a:r>
            <a:r>
              <a:rPr lang="en-US" sz="2400" dirty="0" err="1"/>
              <a:t>vasoprotective</a:t>
            </a:r>
            <a:r>
              <a:rPr lang="en-US" sz="2400" dirty="0"/>
              <a:t> creams.</a:t>
            </a:r>
          </a:p>
        </p:txBody>
      </p:sp>
    </p:spTree>
    <p:extLst>
      <p:ext uri="{BB962C8B-B14F-4D97-AF65-F5344CB8AC3E}">
        <p14:creationId xmlns:p14="http://schemas.microsoft.com/office/powerpoint/2010/main" val="137151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b="1" i="1" dirty="0" err="1">
                <a:solidFill>
                  <a:srgbClr val="FFFF00"/>
                </a:solidFill>
              </a:rPr>
              <a:t>Somatostatin</a:t>
            </a:r>
            <a:r>
              <a:rPr lang="en-US" sz="2800" b="1" i="1" dirty="0">
                <a:solidFill>
                  <a:srgbClr val="FFFF00"/>
                </a:solidFill>
              </a:rPr>
              <a:t> analogue </a:t>
            </a:r>
            <a:r>
              <a:rPr lang="en-US" sz="2800" b="1" i="1" dirty="0" smtClean="0">
                <a:solidFill>
                  <a:srgbClr val="FFFF00"/>
                </a:solidFill>
              </a:rPr>
              <a:t>withdrawal</a:t>
            </a:r>
          </a:p>
          <a:p>
            <a:pPr>
              <a:buFont typeface="Wingdings" panose="05000000000000000000" pitchFamily="2" charset="2"/>
              <a:buChar char="Ø"/>
            </a:pPr>
            <a:endParaRPr lang="en-US" sz="2800" b="1" i="1" dirty="0">
              <a:solidFill>
                <a:srgbClr val="FFFF00"/>
              </a:solidFill>
            </a:endParaRPr>
          </a:p>
          <a:p>
            <a:pPr>
              <a:buFont typeface="Wingdings" panose="05000000000000000000" pitchFamily="2" charset="2"/>
              <a:buChar char="Ø"/>
            </a:pPr>
            <a:endParaRPr lang="en-US" sz="2800" b="1" i="1" dirty="0">
              <a:solidFill>
                <a:srgbClr val="FFFF00"/>
              </a:solidFill>
            </a:endParaRPr>
          </a:p>
          <a:p>
            <a:r>
              <a:rPr lang="en-US" sz="2400" dirty="0"/>
              <a:t>Withdrawal periods of 4–6 weeks for long-acting release formulations and of at least 24 h for short-acting formulations are considered good clinical </a:t>
            </a:r>
            <a:r>
              <a:rPr lang="en-US" sz="2400" dirty="0" smtClean="0"/>
              <a:t>practice</a:t>
            </a:r>
            <a:r>
              <a:rPr lang="en-US" sz="2400" dirty="0"/>
              <a:t>. </a:t>
            </a:r>
          </a:p>
        </p:txBody>
      </p:sp>
    </p:spTree>
    <p:extLst>
      <p:ext uri="{BB962C8B-B14F-4D97-AF65-F5344CB8AC3E}">
        <p14:creationId xmlns:p14="http://schemas.microsoft.com/office/powerpoint/2010/main" val="391377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FFFF00"/>
                </a:solidFill>
                <a:latin typeface="Arial" panose="020B0604020202020204" pitchFamily="34" charset="0"/>
                <a:cs typeface="B Zar" panose="00000400000000000000" pitchFamily="2" charset="-78"/>
              </a:rPr>
              <a:t>Purpose:</a:t>
            </a:r>
            <a:endParaRPr lang="en-US" sz="3200" dirty="0">
              <a:solidFill>
                <a:srgbClr val="FFFF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buNone/>
            </a:pPr>
            <a:r>
              <a:rPr lang="en-US" sz="2400" smtClean="0"/>
              <a:t>1. Assessing </a:t>
            </a:r>
            <a:r>
              <a:rPr lang="en-US" sz="2400" dirty="0"/>
              <a:t>patients with neuroendocrine </a:t>
            </a:r>
            <a:r>
              <a:rPr lang="en-US" sz="2400" dirty="0" smtClean="0"/>
              <a:t>tumors </a:t>
            </a:r>
            <a:r>
              <a:rPr lang="en-US" sz="2400" dirty="0"/>
              <a:t>(NETs) for their eligibility to undergo treatment with 90Y- or 177Lu-radiolabelled </a:t>
            </a:r>
            <a:r>
              <a:rPr lang="en-US" sz="2400" dirty="0" err="1"/>
              <a:t>somatostatin</a:t>
            </a:r>
            <a:r>
              <a:rPr lang="en-US" sz="2400" dirty="0"/>
              <a:t> analogues. </a:t>
            </a:r>
            <a:endParaRPr lang="en-US" sz="2400" dirty="0" smtClean="0"/>
          </a:p>
          <a:p>
            <a:pPr marL="0" indent="0">
              <a:buNone/>
            </a:pPr>
            <a:endParaRPr lang="en-US" sz="2400" dirty="0" smtClean="0"/>
          </a:p>
          <a:p>
            <a:pPr marL="0" indent="0">
              <a:buNone/>
            </a:pPr>
            <a:r>
              <a:rPr lang="en-US" sz="2400" dirty="0" smtClean="0"/>
              <a:t>2</a:t>
            </a:r>
            <a:r>
              <a:rPr lang="en-US" sz="2400" dirty="0"/>
              <a:t>. Providing guidance on performing peptide receptor </a:t>
            </a:r>
            <a:r>
              <a:rPr lang="en-US" sz="2400" dirty="0" smtClean="0"/>
              <a:t>radionuclide </a:t>
            </a:r>
            <a:r>
              <a:rPr lang="en-US" sz="2400" dirty="0"/>
              <a:t>therapy (PRRNT) and implementing this treatment in a safe and effective manner. </a:t>
            </a:r>
            <a:endParaRPr lang="en-US" sz="2400" dirty="0" smtClean="0"/>
          </a:p>
          <a:p>
            <a:pPr marL="0" indent="0">
              <a:buNone/>
            </a:pPr>
            <a:endParaRPr lang="en-US" sz="2400" dirty="0" smtClean="0"/>
          </a:p>
          <a:p>
            <a:pPr marL="0" indent="0">
              <a:buNone/>
            </a:pPr>
            <a:r>
              <a:rPr lang="en-US" sz="2400" dirty="0" smtClean="0"/>
              <a:t>3</a:t>
            </a:r>
            <a:r>
              <a:rPr lang="en-US" sz="2400" dirty="0"/>
              <a:t>. Understanding and evaluating the outcome of PRRNT, namely treatment results and possible side effects </a:t>
            </a:r>
            <a:r>
              <a:rPr lang="en-US" sz="2400" dirty="0" smtClean="0"/>
              <a:t>including </a:t>
            </a:r>
            <a:r>
              <a:rPr lang="en-US" sz="2400" dirty="0"/>
              <a:t>both renal and </a:t>
            </a:r>
            <a:r>
              <a:rPr lang="en-US" sz="2400" dirty="0" smtClean="0"/>
              <a:t>hematological </a:t>
            </a:r>
            <a:r>
              <a:rPr lang="en-US" sz="2400" dirty="0"/>
              <a:t>toxicities.</a:t>
            </a:r>
          </a:p>
          <a:p>
            <a:pPr marL="0" indent="0">
              <a:buNone/>
            </a:pPr>
            <a:endParaRPr lang="en-US" sz="2400" dirty="0"/>
          </a:p>
        </p:txBody>
      </p:sp>
    </p:spTree>
    <p:extLst>
      <p:ext uri="{BB962C8B-B14F-4D97-AF65-F5344CB8AC3E}">
        <p14:creationId xmlns:p14="http://schemas.microsoft.com/office/powerpoint/2010/main" val="267681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b="1" i="1" dirty="0">
                <a:solidFill>
                  <a:srgbClr val="FFFF00"/>
                </a:solidFill>
              </a:rPr>
              <a:t>3. Radiopharmaceutical and </a:t>
            </a:r>
            <a:r>
              <a:rPr lang="en-US" sz="2800" b="1" i="1" dirty="0" smtClean="0">
                <a:solidFill>
                  <a:srgbClr val="FFFF00"/>
                </a:solidFill>
              </a:rPr>
              <a:t>administration</a:t>
            </a:r>
          </a:p>
          <a:p>
            <a:pPr>
              <a:buFont typeface="Wingdings" panose="05000000000000000000" pitchFamily="2" charset="2"/>
              <a:buChar char="Ø"/>
            </a:pPr>
            <a:r>
              <a:rPr lang="en-US" sz="2600" b="1" i="1" dirty="0">
                <a:solidFill>
                  <a:srgbClr val="00B0F0"/>
                </a:solidFill>
              </a:rPr>
              <a:t>Quality </a:t>
            </a:r>
            <a:r>
              <a:rPr lang="en-US" sz="2600" b="1" i="1" dirty="0" smtClean="0">
                <a:solidFill>
                  <a:srgbClr val="00B0F0"/>
                </a:solidFill>
              </a:rPr>
              <a:t>control</a:t>
            </a:r>
          </a:p>
          <a:p>
            <a:pPr>
              <a:buFont typeface="Wingdings" panose="05000000000000000000" pitchFamily="2" charset="2"/>
              <a:buChar char="Ø"/>
            </a:pPr>
            <a:endParaRPr lang="en-US" sz="2600" b="1" i="1" dirty="0">
              <a:solidFill>
                <a:srgbClr val="00B0F0"/>
              </a:solidFill>
            </a:endParaRPr>
          </a:p>
          <a:p>
            <a:r>
              <a:rPr lang="en-US" sz="2400" dirty="0"/>
              <a:t>Both 90Y and 177Lu </a:t>
            </a:r>
            <a:r>
              <a:rPr lang="en-US" sz="2400" dirty="0" smtClean="0"/>
              <a:t>form </a:t>
            </a:r>
            <a:r>
              <a:rPr lang="en-US" sz="2400" dirty="0"/>
              <a:t>a highly stable complex with the DOTA chelating molecule. “</a:t>
            </a:r>
            <a:r>
              <a:rPr lang="en-US" sz="2400" dirty="0" smtClean="0"/>
              <a:t>Simple</a:t>
            </a:r>
            <a:r>
              <a:rPr lang="en-US" sz="2400" dirty="0"/>
              <a:t>” radiochemical purity (RP) testing to assess the fraction of free radionuclide using thin layer </a:t>
            </a:r>
            <a:r>
              <a:rPr lang="en-US" sz="2400" dirty="0" smtClean="0"/>
              <a:t>chromatography is </a:t>
            </a:r>
            <a:r>
              <a:rPr lang="en-US" sz="2400" dirty="0"/>
              <a:t>not </a:t>
            </a:r>
            <a:r>
              <a:rPr lang="en-US" sz="2400" dirty="0" smtClean="0"/>
              <a:t>mandatory</a:t>
            </a:r>
            <a:r>
              <a:rPr lang="en-US" sz="2400" dirty="0" smtClean="0"/>
              <a:t>.</a:t>
            </a:r>
            <a:endParaRPr lang="en-US" sz="2400" dirty="0" smtClean="0"/>
          </a:p>
        </p:txBody>
      </p:sp>
    </p:spTree>
    <p:extLst>
      <p:ext uri="{BB962C8B-B14F-4D97-AF65-F5344CB8AC3E}">
        <p14:creationId xmlns:p14="http://schemas.microsoft.com/office/powerpoint/2010/main" val="408035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011680"/>
            <a:ext cx="12047838" cy="4846320"/>
          </a:xfrm>
        </p:spPr>
        <p:txBody>
          <a:bodyPr>
            <a:normAutofit fontScale="77500" lnSpcReduction="20000"/>
          </a:bodyPr>
          <a:lstStyle/>
          <a:p>
            <a:pPr>
              <a:buFont typeface="Wingdings" panose="05000000000000000000" pitchFamily="2" charset="2"/>
              <a:buChar char="Ø"/>
            </a:pPr>
            <a:r>
              <a:rPr lang="en-US" sz="3600" b="1" i="1" dirty="0" smtClean="0">
                <a:solidFill>
                  <a:srgbClr val="00B0F0"/>
                </a:solidFill>
              </a:rPr>
              <a:t>Administration</a:t>
            </a:r>
          </a:p>
          <a:p>
            <a:pPr>
              <a:buFont typeface="Wingdings" panose="05000000000000000000" pitchFamily="2" charset="2"/>
              <a:buChar char="§"/>
            </a:pPr>
            <a:r>
              <a:rPr lang="en-US" sz="2600" dirty="0"/>
              <a:t>During the administration of the </a:t>
            </a:r>
            <a:r>
              <a:rPr lang="en-US" sz="2600" dirty="0" err="1"/>
              <a:t>radiopeptide</a:t>
            </a:r>
            <a:r>
              <a:rPr lang="en-US" sz="2600" dirty="0"/>
              <a:t>, a </a:t>
            </a:r>
            <a:r>
              <a:rPr lang="en-US" sz="2600" dirty="0" smtClean="0"/>
              <a:t>physician </a:t>
            </a:r>
            <a:r>
              <a:rPr lang="en-US" sz="2600" dirty="0"/>
              <a:t>must remain nearby. </a:t>
            </a:r>
            <a:endParaRPr lang="en-US" sz="2600" dirty="0" smtClean="0"/>
          </a:p>
          <a:p>
            <a:pPr>
              <a:buFont typeface="Wingdings" panose="05000000000000000000" pitchFamily="2" charset="2"/>
              <a:buChar char="§"/>
            </a:pPr>
            <a:r>
              <a:rPr lang="en-US" sz="2600" dirty="0" smtClean="0"/>
              <a:t>A resuscitation cart as well as a trained emergency team must be available. </a:t>
            </a:r>
          </a:p>
          <a:p>
            <a:pPr>
              <a:buFont typeface="Wingdings" panose="05000000000000000000" pitchFamily="2" charset="2"/>
              <a:buChar char="§"/>
            </a:pPr>
            <a:r>
              <a:rPr lang="en-US" sz="2600" dirty="0" smtClean="0"/>
              <a:t>The radiopharmaceutical should be diluted with saline to a final volume ranging from 10 ml to 100 ml, depending on the infusion system used. </a:t>
            </a:r>
          </a:p>
          <a:p>
            <a:pPr>
              <a:buFont typeface="Wingdings" panose="05000000000000000000" pitchFamily="2" charset="2"/>
              <a:buChar char="§"/>
            </a:pPr>
            <a:r>
              <a:rPr lang="en-US" sz="2600" dirty="0" smtClean="0"/>
              <a:t>The radiopharmaceutical should be administered via an indwelling catheter and should be administered over 10 to 30 min, depending on the infusion system used. </a:t>
            </a:r>
          </a:p>
          <a:p>
            <a:pPr>
              <a:buFont typeface="Wingdings" panose="05000000000000000000" pitchFamily="2" charset="2"/>
              <a:buChar char="§"/>
            </a:pPr>
            <a:r>
              <a:rPr lang="en-US" sz="2600" dirty="0" smtClean="0"/>
              <a:t>The line should be flushed with saline after completion of </a:t>
            </a:r>
            <a:r>
              <a:rPr lang="en-US" sz="2600" dirty="0" err="1" smtClean="0"/>
              <a:t>radiopeptide</a:t>
            </a:r>
            <a:r>
              <a:rPr lang="en-US" sz="2600" dirty="0" smtClean="0"/>
              <a:t> infusion. </a:t>
            </a:r>
          </a:p>
          <a:p>
            <a:pPr>
              <a:buFont typeface="Wingdings" panose="05000000000000000000" pitchFamily="2" charset="2"/>
              <a:buChar char="§"/>
            </a:pPr>
            <a:r>
              <a:rPr lang="en-US" sz="2600" dirty="0" smtClean="0"/>
              <a:t>PRRNT may reproduce the syndromes of the respective functional </a:t>
            </a:r>
            <a:r>
              <a:rPr lang="en-US" sz="2600" dirty="0" err="1" smtClean="0"/>
              <a:t>tumours</a:t>
            </a:r>
            <a:r>
              <a:rPr lang="en-US" sz="2600" dirty="0" smtClean="0"/>
              <a:t> due to the sudden massive release of the hormones </a:t>
            </a:r>
          </a:p>
          <a:p>
            <a:pPr>
              <a:buFont typeface="Wingdings" panose="05000000000000000000" pitchFamily="2" charset="2"/>
              <a:buChar char="§"/>
            </a:pPr>
            <a:r>
              <a:rPr lang="en-US" sz="2600" dirty="0" smtClean="0"/>
              <a:t>Vital signs (at least blood pressure and pulse) should be monitored before and after therapy infusion in symptomatic patients. </a:t>
            </a:r>
          </a:p>
          <a:p>
            <a:pPr>
              <a:buFont typeface="Wingdings" panose="05000000000000000000" pitchFamily="2" charset="2"/>
              <a:buChar char="§"/>
            </a:pPr>
            <a:r>
              <a:rPr lang="en-US" sz="2600" dirty="0" smtClean="0"/>
              <a:t>During the first 2 days after PRRNT the high levels of activity excretion in the urine is of particular concern. </a:t>
            </a:r>
          </a:p>
          <a:p>
            <a:endParaRPr lang="en-US" dirty="0"/>
          </a:p>
        </p:txBody>
      </p:sp>
    </p:spTree>
    <p:extLst>
      <p:ext uri="{BB962C8B-B14F-4D97-AF65-F5344CB8AC3E}">
        <p14:creationId xmlns:p14="http://schemas.microsoft.com/office/powerpoint/2010/main" val="303527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584" y="2048751"/>
            <a:ext cx="10770778" cy="4206240"/>
          </a:xfrm>
        </p:spPr>
        <p:txBody>
          <a:bodyPr>
            <a:noAutofit/>
          </a:bodyPr>
          <a:lstStyle/>
          <a:p>
            <a:pPr>
              <a:buFont typeface="Wingdings" panose="05000000000000000000" pitchFamily="2" charset="2"/>
              <a:buChar char="§"/>
            </a:pPr>
            <a:r>
              <a:rPr lang="en-US" sz="2400" dirty="0"/>
              <a:t> Patients should be advised to observe rigorous hygiene to avoid contaminating persons using the same toilet facilities. </a:t>
            </a:r>
          </a:p>
          <a:p>
            <a:pPr>
              <a:buFont typeface="Wingdings" panose="05000000000000000000" pitchFamily="2" charset="2"/>
              <a:buChar char="§"/>
            </a:pPr>
            <a:r>
              <a:rPr lang="en-US" sz="2400" dirty="0"/>
              <a:t> If contaminated with urine, patients should wash their hands with abundant cold water without scrubbing.</a:t>
            </a:r>
          </a:p>
          <a:p>
            <a:pPr>
              <a:buFont typeface="Wingdings" panose="05000000000000000000" pitchFamily="2" charset="2"/>
              <a:buChar char="§"/>
            </a:pPr>
            <a:r>
              <a:rPr lang="en-US" sz="2400" dirty="0"/>
              <a:t> Once discharged, patients should be cautioned to avoid soiling underclothing or areas around toilet bowls for </a:t>
            </a:r>
            <a:r>
              <a:rPr lang="en-US" sz="2400" dirty="0">
                <a:solidFill>
                  <a:srgbClr val="00B0F0"/>
                </a:solidFill>
              </a:rPr>
              <a:t>1</a:t>
            </a:r>
            <a:r>
              <a:rPr lang="en-US" sz="2400" dirty="0"/>
              <a:t> </a:t>
            </a:r>
            <a:r>
              <a:rPr lang="en-US" sz="2400" dirty="0">
                <a:solidFill>
                  <a:srgbClr val="00B0F0"/>
                </a:solidFill>
              </a:rPr>
              <a:t>week</a:t>
            </a:r>
            <a:r>
              <a:rPr lang="en-US" sz="2400" dirty="0"/>
              <a:t> following PRRNT.</a:t>
            </a:r>
          </a:p>
          <a:p>
            <a:pPr>
              <a:buFont typeface="Wingdings" panose="05000000000000000000" pitchFamily="2" charset="2"/>
              <a:buChar char="§"/>
            </a:pPr>
            <a:r>
              <a:rPr lang="en-US" sz="2400" dirty="0"/>
              <a:t> Incontinent patients should be catheterized prior to PRRNT and the catheter should be kept for 2 days thereafter. </a:t>
            </a:r>
          </a:p>
          <a:p>
            <a:pPr>
              <a:buFont typeface="Wingdings" panose="05000000000000000000" pitchFamily="2" charset="2"/>
              <a:buChar char="§"/>
            </a:pPr>
            <a:r>
              <a:rPr lang="en-US" sz="2400" dirty="0"/>
              <a:t>Women of childbearing potential should use effective contraception while undergoing treatment and avoid pregnancy for at least 6 months thereafter. </a:t>
            </a:r>
          </a:p>
          <a:p>
            <a:pPr>
              <a:buFont typeface="Wingdings" panose="05000000000000000000" pitchFamily="2" charset="2"/>
              <a:buChar char="§"/>
            </a:pPr>
            <a:r>
              <a:rPr lang="en-US" sz="2400" dirty="0"/>
              <a:t>Male patients should consider sperm banking before therapy.</a:t>
            </a:r>
          </a:p>
          <a:p>
            <a:endParaRPr lang="en-US" sz="2400" dirty="0"/>
          </a:p>
        </p:txBody>
      </p:sp>
    </p:spTree>
    <p:extLst>
      <p:ext uri="{BB962C8B-B14F-4D97-AF65-F5344CB8AC3E}">
        <p14:creationId xmlns:p14="http://schemas.microsoft.com/office/powerpoint/2010/main" val="150832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400" b="1" i="1" dirty="0">
                <a:solidFill>
                  <a:srgbClr val="00B0F0"/>
                </a:solidFill>
              </a:rPr>
              <a:t>Treatment regimens for the </a:t>
            </a:r>
            <a:r>
              <a:rPr lang="en-US" sz="2400" b="1" i="1" dirty="0" err="1">
                <a:solidFill>
                  <a:srgbClr val="00B0F0"/>
                </a:solidFill>
              </a:rPr>
              <a:t>noncompromised</a:t>
            </a:r>
            <a:r>
              <a:rPr lang="en-US" sz="2400" b="1" i="1" dirty="0">
                <a:solidFill>
                  <a:srgbClr val="00B0F0"/>
                </a:solidFill>
              </a:rPr>
              <a:t> patient</a:t>
            </a:r>
          </a:p>
          <a:p>
            <a:r>
              <a:rPr lang="en-US" sz="2400" b="1" dirty="0">
                <a:solidFill>
                  <a:srgbClr val="FF0000"/>
                </a:solidFill>
              </a:rPr>
              <a:t>90Y-DOTATATE / 90Y-DOTATOC </a:t>
            </a:r>
          </a:p>
          <a:p>
            <a:pPr>
              <a:buFontTx/>
              <a:buChar char="-"/>
            </a:pPr>
            <a:r>
              <a:rPr lang="en-US" sz="2400" dirty="0" smtClean="0"/>
              <a:t>Administered </a:t>
            </a:r>
            <a:r>
              <a:rPr lang="en-US" sz="2400" dirty="0"/>
              <a:t>activity: 3.7 </a:t>
            </a:r>
            <a:r>
              <a:rPr lang="en-US" sz="2400" dirty="0" err="1"/>
              <a:t>GBq</a:t>
            </a:r>
            <a:r>
              <a:rPr lang="en-US" sz="2400" dirty="0"/>
              <a:t> (100 </a:t>
            </a:r>
            <a:r>
              <a:rPr lang="en-US" sz="2400" dirty="0" err="1"/>
              <a:t>mCi</a:t>
            </a:r>
            <a:r>
              <a:rPr lang="en-US" sz="2400" dirty="0"/>
              <a:t>)/m2 body surface </a:t>
            </a:r>
          </a:p>
          <a:p>
            <a:pPr>
              <a:buFontTx/>
              <a:buChar char="-"/>
            </a:pPr>
            <a:r>
              <a:rPr lang="en-US" sz="2400" dirty="0" smtClean="0"/>
              <a:t>Number </a:t>
            </a:r>
            <a:r>
              <a:rPr lang="en-US" sz="2400" dirty="0"/>
              <a:t>of cycles: two </a:t>
            </a:r>
          </a:p>
          <a:p>
            <a:pPr>
              <a:buFontTx/>
              <a:buChar char="-"/>
            </a:pPr>
            <a:r>
              <a:rPr lang="en-US" sz="2400" dirty="0" smtClean="0"/>
              <a:t>Time </a:t>
            </a:r>
            <a:r>
              <a:rPr lang="en-US" sz="2400" dirty="0"/>
              <a:t>interval between cycles: 6–12 </a:t>
            </a:r>
            <a:r>
              <a:rPr lang="en-US" sz="2400" dirty="0" smtClean="0"/>
              <a:t>weeks</a:t>
            </a:r>
            <a:endParaRPr lang="en-US" sz="2400" dirty="0"/>
          </a:p>
          <a:p>
            <a:r>
              <a:rPr lang="en-US" sz="2400" b="1" dirty="0">
                <a:solidFill>
                  <a:srgbClr val="FF0000"/>
                </a:solidFill>
              </a:rPr>
              <a:t>177Lu-DOTATATE / 177Lu-DOTATOC </a:t>
            </a:r>
          </a:p>
          <a:p>
            <a:pPr>
              <a:buFontTx/>
              <a:buChar char="-"/>
            </a:pPr>
            <a:r>
              <a:rPr lang="en-US" sz="2400" dirty="0" smtClean="0"/>
              <a:t>Administered </a:t>
            </a:r>
            <a:r>
              <a:rPr lang="en-US" sz="2400" dirty="0"/>
              <a:t>activity: 5.55–7.4 </a:t>
            </a:r>
            <a:r>
              <a:rPr lang="en-US" sz="2400" dirty="0" err="1"/>
              <a:t>GBq</a:t>
            </a:r>
            <a:r>
              <a:rPr lang="en-US" sz="2400" dirty="0"/>
              <a:t> (150–200 </a:t>
            </a:r>
            <a:r>
              <a:rPr lang="en-US" sz="2400" dirty="0" err="1"/>
              <a:t>mCi</a:t>
            </a:r>
            <a:r>
              <a:rPr lang="en-US" sz="2400" dirty="0"/>
              <a:t>) </a:t>
            </a:r>
          </a:p>
          <a:p>
            <a:pPr>
              <a:buFontTx/>
              <a:buChar char="-"/>
            </a:pPr>
            <a:r>
              <a:rPr lang="en-US" sz="2400" dirty="0" smtClean="0"/>
              <a:t>Number </a:t>
            </a:r>
            <a:r>
              <a:rPr lang="en-US" sz="2400" dirty="0"/>
              <a:t>of cycles: three to five </a:t>
            </a:r>
          </a:p>
          <a:p>
            <a:pPr>
              <a:buFontTx/>
              <a:buChar char="-"/>
            </a:pPr>
            <a:r>
              <a:rPr lang="en-US" sz="2400" dirty="0" smtClean="0"/>
              <a:t>Time </a:t>
            </a:r>
            <a:r>
              <a:rPr lang="en-US" sz="2400" dirty="0"/>
              <a:t>interval between cycles: 6–12 weeks</a:t>
            </a:r>
          </a:p>
          <a:p>
            <a:endParaRPr lang="en-US" sz="2400" dirty="0"/>
          </a:p>
        </p:txBody>
      </p:sp>
    </p:spTree>
    <p:extLst>
      <p:ext uri="{BB962C8B-B14F-4D97-AF65-F5344CB8AC3E}">
        <p14:creationId xmlns:p14="http://schemas.microsoft.com/office/powerpoint/2010/main" val="220372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600" b="1" dirty="0">
                <a:solidFill>
                  <a:srgbClr val="00B0F0"/>
                </a:solidFill>
              </a:rPr>
              <a:t>Combination </a:t>
            </a:r>
            <a:r>
              <a:rPr lang="en-US" sz="2600" b="1" dirty="0" smtClean="0">
                <a:solidFill>
                  <a:srgbClr val="00B0F0"/>
                </a:solidFill>
              </a:rPr>
              <a:t>therapy</a:t>
            </a:r>
          </a:p>
          <a:p>
            <a:endParaRPr lang="en-US" sz="2600" b="1" dirty="0" smtClean="0">
              <a:solidFill>
                <a:srgbClr val="00B0F0"/>
              </a:solidFill>
            </a:endParaRPr>
          </a:p>
          <a:p>
            <a:r>
              <a:rPr lang="en-US" dirty="0"/>
              <a:t> </a:t>
            </a:r>
            <a:r>
              <a:rPr lang="en-US" sz="2400" dirty="0"/>
              <a:t>90Y administered activity: 2.5–5.0 </a:t>
            </a:r>
            <a:r>
              <a:rPr lang="en-US" sz="2400" dirty="0" err="1"/>
              <a:t>GBq</a:t>
            </a:r>
            <a:r>
              <a:rPr lang="en-US" sz="2400" dirty="0"/>
              <a:t> (68–135 </a:t>
            </a:r>
            <a:r>
              <a:rPr lang="en-US" sz="2400" dirty="0" err="1"/>
              <a:t>mCi</a:t>
            </a:r>
            <a:r>
              <a:rPr lang="en-US" sz="2400" dirty="0"/>
              <a:t>) </a:t>
            </a:r>
            <a:endParaRPr lang="en-US" sz="2400" dirty="0" smtClean="0"/>
          </a:p>
          <a:p>
            <a:r>
              <a:rPr lang="en-US" sz="2400" dirty="0" smtClean="0"/>
              <a:t> </a:t>
            </a:r>
            <a:r>
              <a:rPr lang="en-US" sz="2400" dirty="0"/>
              <a:t>177Lu administered activity: 5.55–7.4 </a:t>
            </a:r>
            <a:r>
              <a:rPr lang="en-US" sz="2400" dirty="0" err="1"/>
              <a:t>GBq</a:t>
            </a:r>
            <a:r>
              <a:rPr lang="en-US" sz="2400" dirty="0"/>
              <a:t> (150– 200 </a:t>
            </a:r>
            <a:r>
              <a:rPr lang="en-US" sz="2400" dirty="0" err="1"/>
              <a:t>mCi</a:t>
            </a:r>
            <a:r>
              <a:rPr lang="en-US" sz="2400" dirty="0"/>
              <a:t>) </a:t>
            </a:r>
          </a:p>
          <a:p>
            <a:r>
              <a:rPr lang="en-US" sz="2400" dirty="0" smtClean="0"/>
              <a:t>Number </a:t>
            </a:r>
            <a:r>
              <a:rPr lang="en-US" sz="2400" dirty="0"/>
              <a:t>of cycles: two to </a:t>
            </a:r>
            <a:r>
              <a:rPr lang="en-US" sz="2400" dirty="0" smtClean="0"/>
              <a:t>six</a:t>
            </a:r>
          </a:p>
          <a:p>
            <a:r>
              <a:rPr lang="en-US" sz="2400" dirty="0" smtClean="0"/>
              <a:t> </a:t>
            </a:r>
            <a:r>
              <a:rPr lang="en-US" sz="2400" dirty="0"/>
              <a:t>Time interval between cycles: 6–16 </a:t>
            </a:r>
            <a:r>
              <a:rPr lang="en-US" sz="2400" dirty="0" smtClean="0"/>
              <a:t>weeks</a:t>
            </a:r>
          </a:p>
        </p:txBody>
      </p:sp>
    </p:spTree>
    <p:extLst>
      <p:ext uri="{BB962C8B-B14F-4D97-AF65-F5344CB8AC3E}">
        <p14:creationId xmlns:p14="http://schemas.microsoft.com/office/powerpoint/2010/main" val="334859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600" b="1" i="1" dirty="0">
                <a:solidFill>
                  <a:srgbClr val="00B0F0"/>
                </a:solidFill>
              </a:rPr>
              <a:t>Special considerations for PRRNT in children</a:t>
            </a:r>
          </a:p>
          <a:p>
            <a:r>
              <a:rPr lang="en-US" dirty="0"/>
              <a:t>NETs and neural crest </a:t>
            </a:r>
            <a:r>
              <a:rPr lang="en-US" dirty="0" err="1"/>
              <a:t>tumours</a:t>
            </a:r>
            <a:r>
              <a:rPr lang="en-US" dirty="0"/>
              <a:t> in children express high levels of </a:t>
            </a:r>
            <a:r>
              <a:rPr lang="en-US" dirty="0" err="1"/>
              <a:t>sstrs</a:t>
            </a:r>
            <a:r>
              <a:rPr lang="en-US" dirty="0"/>
              <a:t> and can potentially be treated with PRRNT. </a:t>
            </a:r>
            <a:endParaRPr lang="en-US" dirty="0" smtClean="0"/>
          </a:p>
          <a:p>
            <a:r>
              <a:rPr lang="en-US" dirty="0" smtClean="0"/>
              <a:t>With </a:t>
            </a:r>
            <a:r>
              <a:rPr lang="en-US" dirty="0"/>
              <a:t>the exception of </a:t>
            </a:r>
            <a:r>
              <a:rPr lang="en-US" dirty="0" err="1"/>
              <a:t>appendiceal</a:t>
            </a:r>
            <a:r>
              <a:rPr lang="en-US" dirty="0"/>
              <a:t> carcinoid, most NETs in children are metastatic at diagnosis. </a:t>
            </a:r>
            <a:endParaRPr lang="en-US" dirty="0" smtClean="0"/>
          </a:p>
          <a:p>
            <a:r>
              <a:rPr lang="en-US" dirty="0" smtClean="0"/>
              <a:t>Children </a:t>
            </a:r>
            <a:r>
              <a:rPr lang="en-US" dirty="0"/>
              <a:t>under the age of 18 years have been excluded from participation in PRRNT trials resulting in a lack of information on safety, toxicity and efficacy in this age group. </a:t>
            </a:r>
            <a:endParaRPr lang="en-US" dirty="0" smtClean="0"/>
          </a:p>
          <a:p>
            <a:r>
              <a:rPr lang="en-US" dirty="0" smtClean="0"/>
              <a:t>Conservatively</a:t>
            </a:r>
            <a:r>
              <a:rPr lang="en-US" dirty="0"/>
              <a:t>, absorbed doses to the kidney are limited to less than 21– 23 </a:t>
            </a:r>
            <a:r>
              <a:rPr lang="en-US" dirty="0" err="1"/>
              <a:t>Gy</a:t>
            </a:r>
            <a:r>
              <a:rPr lang="en-US" dirty="0"/>
              <a:t>. 90Y-DOTATOC has been used in children with administered activities of 1.5–1.85 </a:t>
            </a:r>
            <a:r>
              <a:rPr lang="en-US" dirty="0" err="1"/>
              <a:t>GBq</a:t>
            </a:r>
            <a:r>
              <a:rPr lang="en-US" dirty="0"/>
              <a:t>/m2 per cycle for up to three cycles</a:t>
            </a:r>
          </a:p>
        </p:txBody>
      </p:sp>
    </p:spTree>
    <p:extLst>
      <p:ext uri="{BB962C8B-B14F-4D97-AF65-F5344CB8AC3E}">
        <p14:creationId xmlns:p14="http://schemas.microsoft.com/office/powerpoint/2010/main" val="360635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rgbClr val="FFFF00"/>
                </a:solidFill>
              </a:rPr>
              <a:t>Dosimetry</a:t>
            </a:r>
            <a:endParaRPr lang="en-US" b="1" i="1" dirty="0">
              <a:solidFill>
                <a:srgbClr val="FFFF00"/>
              </a:solidFill>
            </a:endParaRPr>
          </a:p>
        </p:txBody>
      </p:sp>
      <p:pic>
        <p:nvPicPr>
          <p:cNvPr id="4" name="Content Placeholder 3"/>
          <p:cNvPicPr>
            <a:picLocks noGrp="1" noChangeAspect="1"/>
          </p:cNvPicPr>
          <p:nvPr>
            <p:ph idx="1"/>
          </p:nvPr>
        </p:nvPicPr>
        <p:blipFill>
          <a:blip r:embed="rId2"/>
          <a:stretch>
            <a:fillRect/>
          </a:stretch>
        </p:blipFill>
        <p:spPr>
          <a:xfrm>
            <a:off x="1" y="1792937"/>
            <a:ext cx="12192000" cy="5065064"/>
          </a:xfrm>
          <a:prstGeom prst="rect">
            <a:avLst/>
          </a:prstGeom>
        </p:spPr>
      </p:pic>
    </p:spTree>
    <p:extLst>
      <p:ext uri="{BB962C8B-B14F-4D97-AF65-F5344CB8AC3E}">
        <p14:creationId xmlns:p14="http://schemas.microsoft.com/office/powerpoint/2010/main" val="4006865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FF00"/>
                </a:solidFill>
              </a:rPr>
              <a:t>Side </a:t>
            </a:r>
            <a:r>
              <a:rPr lang="en-US" b="1" i="1" dirty="0" smtClean="0">
                <a:solidFill>
                  <a:srgbClr val="FFFF00"/>
                </a:solidFill>
              </a:rPr>
              <a:t>effects</a:t>
            </a:r>
            <a:endParaRPr lang="en-US" b="1" i="1" dirty="0">
              <a:solidFill>
                <a:srgbClr val="FFFF00"/>
              </a:solidFill>
            </a:endParaRPr>
          </a:p>
        </p:txBody>
      </p:sp>
      <p:sp>
        <p:nvSpPr>
          <p:cNvPr id="3" name="Content Placeholder 2"/>
          <p:cNvSpPr>
            <a:spLocks noGrp="1"/>
          </p:cNvSpPr>
          <p:nvPr>
            <p:ph idx="1"/>
          </p:nvPr>
        </p:nvSpPr>
        <p:spPr>
          <a:xfrm>
            <a:off x="169766" y="1792936"/>
            <a:ext cx="12022234" cy="4206240"/>
          </a:xfrm>
        </p:spPr>
        <p:txBody>
          <a:bodyPr>
            <a:noAutofit/>
          </a:bodyPr>
          <a:lstStyle/>
          <a:p>
            <a:pPr>
              <a:buFont typeface="Wingdings" panose="05000000000000000000" pitchFamily="2" charset="2"/>
              <a:buChar char="Ø"/>
            </a:pPr>
            <a:r>
              <a:rPr lang="en-US" sz="2400" b="1" dirty="0">
                <a:solidFill>
                  <a:srgbClr val="FFFF00"/>
                </a:solidFill>
              </a:rPr>
              <a:t>Acute</a:t>
            </a:r>
          </a:p>
          <a:p>
            <a:r>
              <a:rPr lang="en-US" sz="2400" dirty="0"/>
              <a:t>Side effects of PRRNT are usually mild, if necessary </a:t>
            </a:r>
            <a:r>
              <a:rPr lang="en-US" sz="2400" dirty="0" smtClean="0"/>
              <a:t>precautions </a:t>
            </a:r>
            <a:r>
              <a:rPr lang="en-US" sz="2400" dirty="0"/>
              <a:t>are taken</a:t>
            </a:r>
            <a:r>
              <a:rPr lang="en-US" sz="2400" dirty="0" smtClean="0"/>
              <a:t>.</a:t>
            </a:r>
          </a:p>
          <a:p>
            <a:r>
              <a:rPr lang="en-US" sz="2400" dirty="0" smtClean="0"/>
              <a:t>related </a:t>
            </a:r>
            <a:r>
              <a:rPr lang="en-US" sz="2400" dirty="0"/>
              <a:t>to the administration of amino acids or to the </a:t>
            </a:r>
            <a:r>
              <a:rPr lang="en-US" sz="2400" dirty="0" err="1"/>
              <a:t>radiopeptide</a:t>
            </a:r>
            <a:r>
              <a:rPr lang="en-US" sz="2400" dirty="0"/>
              <a:t> itself, or chronic. </a:t>
            </a:r>
            <a:r>
              <a:rPr lang="en-US" sz="2400" dirty="0" smtClean="0"/>
              <a:t>Particular </a:t>
            </a:r>
            <a:r>
              <a:rPr lang="en-US" sz="2400" dirty="0"/>
              <a:t>attention and care should be given to avoiding possible electrolyte </a:t>
            </a:r>
            <a:r>
              <a:rPr lang="en-US" sz="2400" dirty="0" smtClean="0"/>
              <a:t>imbalance </a:t>
            </a:r>
            <a:r>
              <a:rPr lang="en-US" sz="2400" dirty="0"/>
              <a:t>(</a:t>
            </a:r>
            <a:r>
              <a:rPr lang="en-US" sz="2400" dirty="0" err="1"/>
              <a:t>hyperkalaemia</a:t>
            </a:r>
            <a:r>
              <a:rPr lang="en-US" sz="2400" dirty="0"/>
              <a:t>, </a:t>
            </a:r>
            <a:r>
              <a:rPr lang="en-US" sz="2400" dirty="0" err="1"/>
              <a:t>hypernatraemia</a:t>
            </a:r>
            <a:r>
              <a:rPr lang="en-US" sz="2400" dirty="0"/>
              <a:t>), and the subsequent metabolic acidosis, that might lead to mild nausea and </a:t>
            </a:r>
            <a:r>
              <a:rPr lang="en-US" sz="2400" dirty="0" smtClean="0"/>
              <a:t>vomiting.</a:t>
            </a:r>
          </a:p>
          <a:p>
            <a:r>
              <a:rPr lang="en-US" sz="2400" dirty="0" smtClean="0"/>
              <a:t>Should be managed by hydrating </a:t>
            </a:r>
            <a:r>
              <a:rPr lang="en-US" sz="2400" dirty="0"/>
              <a:t>the patient with normal saline and possibly by repeating </a:t>
            </a:r>
            <a:r>
              <a:rPr lang="en-US" sz="2400" dirty="0" smtClean="0"/>
              <a:t>corticosteroid </a:t>
            </a:r>
            <a:r>
              <a:rPr lang="en-US" sz="2400" dirty="0"/>
              <a:t>or antiemetic administrations</a:t>
            </a:r>
            <a:r>
              <a:rPr lang="en-US" sz="2400" dirty="0" smtClean="0"/>
              <a:t>.</a:t>
            </a:r>
          </a:p>
          <a:p>
            <a:r>
              <a:rPr lang="en-US" sz="2400" dirty="0" smtClean="0"/>
              <a:t> </a:t>
            </a:r>
            <a:r>
              <a:rPr lang="en-US" sz="2400" dirty="0"/>
              <a:t>PRRNT may exacerbate the syndromes related to the </a:t>
            </a:r>
            <a:r>
              <a:rPr lang="en-US" sz="2400" dirty="0" smtClean="0"/>
              <a:t>respective </a:t>
            </a:r>
            <a:r>
              <a:rPr lang="en-US" sz="2400" dirty="0"/>
              <a:t>functional </a:t>
            </a:r>
            <a:r>
              <a:rPr lang="en-US" sz="2400" dirty="0" err="1"/>
              <a:t>tumours</a:t>
            </a:r>
            <a:r>
              <a:rPr lang="en-US" sz="2400" dirty="0"/>
              <a:t>, due to the sudden massive </a:t>
            </a:r>
            <a:r>
              <a:rPr lang="en-US" sz="2400" dirty="0" smtClean="0"/>
              <a:t>release </a:t>
            </a:r>
            <a:r>
              <a:rPr lang="en-US" sz="2400" dirty="0"/>
              <a:t>of the hormones and receptor stimulation</a:t>
            </a:r>
            <a:r>
              <a:rPr lang="en-US" sz="2400" dirty="0" smtClean="0"/>
              <a:t>.</a:t>
            </a:r>
          </a:p>
          <a:p>
            <a:r>
              <a:rPr lang="en-US" sz="2400" dirty="0" smtClean="0"/>
              <a:t> Vital </a:t>
            </a:r>
            <a:r>
              <a:rPr lang="en-US" sz="2400" dirty="0"/>
              <a:t>signs (at least blood pressure and pulse) should be monitored before and after </a:t>
            </a:r>
            <a:r>
              <a:rPr lang="en-US" sz="2400" dirty="0" err="1"/>
              <a:t>radiopeptide</a:t>
            </a:r>
            <a:r>
              <a:rPr lang="en-US" sz="2400" dirty="0"/>
              <a:t> infusion, especially in </a:t>
            </a:r>
            <a:r>
              <a:rPr lang="en-US" sz="2400" dirty="0" smtClean="0"/>
              <a:t>symptomatic </a:t>
            </a:r>
            <a:r>
              <a:rPr lang="en-US" sz="2400" dirty="0"/>
              <a:t>patients. </a:t>
            </a:r>
          </a:p>
        </p:txBody>
      </p:sp>
    </p:spTree>
    <p:extLst>
      <p:ext uri="{BB962C8B-B14F-4D97-AF65-F5344CB8AC3E}">
        <p14:creationId xmlns:p14="http://schemas.microsoft.com/office/powerpoint/2010/main" val="286453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Therapeutic interventions should be undertaken to treat the for functional syndrome effects or exacerbation (e.g. carcinoid </a:t>
            </a:r>
            <a:r>
              <a:rPr lang="en-US" sz="2400" dirty="0" smtClean="0"/>
              <a:t>syndrome/hypotension</a:t>
            </a:r>
            <a:r>
              <a:rPr lang="en-US" sz="2400" dirty="0"/>
              <a:t>, </a:t>
            </a:r>
            <a:r>
              <a:rPr lang="en-US" sz="2400" dirty="0" err="1" smtClean="0"/>
              <a:t>hypoglycaemia,hypergastrinaemia</a:t>
            </a:r>
            <a:r>
              <a:rPr lang="en-US" sz="2400" dirty="0"/>
              <a:t>, hypertension, hypotension, WDHA syndrome, electrolyte imbalance) </a:t>
            </a:r>
            <a:r>
              <a:rPr lang="en-US" sz="2400" dirty="0" smtClean="0"/>
              <a:t>. </a:t>
            </a:r>
          </a:p>
          <a:p>
            <a:r>
              <a:rPr lang="en-US" sz="2400" dirty="0" smtClean="0"/>
              <a:t>In </a:t>
            </a:r>
            <a:r>
              <a:rPr lang="en-US" sz="2400" dirty="0"/>
              <a:t>patients without or with minor metastatic liver involvement, no significant hepatic toxicity has been reported. </a:t>
            </a:r>
            <a:endParaRPr lang="en-US" sz="2400" dirty="0" smtClean="0"/>
          </a:p>
          <a:p>
            <a:r>
              <a:rPr lang="en-US" sz="2400" dirty="0" smtClean="0"/>
              <a:t>However</a:t>
            </a:r>
            <a:r>
              <a:rPr lang="en-US" sz="2400" dirty="0"/>
              <a:t>, in patients with massive liver metastases and impaired liver function, liver toxicity may occur, and this should be considered, along with preexisting conditions affecting the liver, when choosing the appropriate radioisotope and dosing. In such cases, 177Lu-labelled </a:t>
            </a:r>
            <a:r>
              <a:rPr lang="en-US" sz="2400" dirty="0" smtClean="0"/>
              <a:t>peptides </a:t>
            </a:r>
            <a:r>
              <a:rPr lang="en-US" sz="2400" dirty="0"/>
              <a:t>should be used and the administered activity should be reduced accordingly</a:t>
            </a:r>
            <a:r>
              <a:rPr lang="en-US" sz="2400" dirty="0" smtClean="0"/>
              <a:t>.</a:t>
            </a:r>
            <a:endParaRPr lang="en-US" sz="2400" dirty="0"/>
          </a:p>
        </p:txBody>
      </p:sp>
    </p:spTree>
    <p:extLst>
      <p:ext uri="{BB962C8B-B14F-4D97-AF65-F5344CB8AC3E}">
        <p14:creationId xmlns:p14="http://schemas.microsoft.com/office/powerpoint/2010/main" val="66962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b="1" i="1" dirty="0" smtClean="0">
                <a:solidFill>
                  <a:srgbClr val="FFFF00"/>
                </a:solidFill>
              </a:rPr>
              <a:t>Delayed side effects</a:t>
            </a:r>
          </a:p>
          <a:p>
            <a:r>
              <a:rPr lang="en-US" sz="2400" b="1" dirty="0">
                <a:solidFill>
                  <a:srgbClr val="00B0F0"/>
                </a:solidFill>
              </a:rPr>
              <a:t>Renal toxicity</a:t>
            </a:r>
          </a:p>
          <a:p>
            <a:r>
              <a:rPr lang="en-US" sz="2400" dirty="0"/>
              <a:t>The kidneys are the dose-limiting organs at the activities normally reached with PRRNT. Proper kidney protection, as</a:t>
            </a:r>
          </a:p>
          <a:p>
            <a:r>
              <a:rPr lang="en-US" sz="2400" dirty="0"/>
              <a:t>discussed, is currently mandatory. However, despite kidney protection, loss of kidney function can occur after PRRNT, with a creatinine clearance loss of about 3.8 % per year for 177Lu-DOTATATE and 7.3 % per year for 90Y-DOTATOC </a:t>
            </a:r>
            <a:endParaRPr lang="en-US" sz="2400" dirty="0" smtClean="0"/>
          </a:p>
          <a:p>
            <a:r>
              <a:rPr lang="en-US" sz="2400" dirty="0"/>
              <a:t>Delayed renal toxicity following 90Y-DOTATOC treatment was observed more frequently in patients with </a:t>
            </a:r>
            <a:r>
              <a:rPr lang="en-US" sz="2400" dirty="0" smtClean="0"/>
              <a:t>predisposing </a:t>
            </a:r>
            <a:r>
              <a:rPr lang="en-US" sz="2400" dirty="0"/>
              <a:t>risk factors including longstanding and poorly </a:t>
            </a:r>
            <a:r>
              <a:rPr lang="en-US" sz="2400" dirty="0" smtClean="0"/>
              <a:t>controlled </a:t>
            </a:r>
            <a:r>
              <a:rPr lang="en-US" sz="2400" dirty="0"/>
              <a:t>hypertension and diabetes mellitus</a:t>
            </a:r>
          </a:p>
        </p:txBody>
      </p:sp>
    </p:spTree>
    <p:extLst>
      <p:ext uri="{BB962C8B-B14F-4D97-AF65-F5344CB8AC3E}">
        <p14:creationId xmlns:p14="http://schemas.microsoft.com/office/powerpoint/2010/main" val="399313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10177654" cy="1508760"/>
          </a:xfrm>
        </p:spPr>
        <p:txBody>
          <a:bodyPr>
            <a:normAutofit/>
          </a:bodyPr>
          <a:lstStyle/>
          <a:p>
            <a:r>
              <a:rPr lang="en-US" sz="3200" b="1" i="1" dirty="0">
                <a:solidFill>
                  <a:srgbClr val="FFFF00"/>
                </a:solidFill>
                <a:latin typeface="Arial" panose="020B0604020202020204" pitchFamily="34" charset="0"/>
                <a:cs typeface="Arial" panose="020B0604020202020204" pitchFamily="34" charset="0"/>
              </a:rPr>
              <a:t>Background information and </a:t>
            </a:r>
            <a:r>
              <a:rPr lang="en-US" sz="3200" b="1" i="1" dirty="0" smtClean="0">
                <a:solidFill>
                  <a:srgbClr val="FFFF00"/>
                </a:solidFill>
                <a:latin typeface="Arial" panose="020B0604020202020204" pitchFamily="34" charset="0"/>
                <a:cs typeface="Arial" panose="020B0604020202020204" pitchFamily="34" charset="0"/>
              </a:rPr>
              <a:t>definitions:</a:t>
            </a:r>
            <a:endParaRPr lang="en-US" sz="3200" b="1" i="1"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4778" y="2011680"/>
            <a:ext cx="11825417" cy="4846320"/>
          </a:xfrm>
        </p:spPr>
        <p:txBody>
          <a:bodyPr>
            <a:normAutofit/>
          </a:bodyPr>
          <a:lstStyle/>
          <a:p>
            <a:r>
              <a:rPr lang="en-US" sz="2600" b="1" i="1" dirty="0" smtClean="0">
                <a:solidFill>
                  <a:srgbClr val="00B0F0"/>
                </a:solidFill>
              </a:rPr>
              <a:t>PRRNT</a:t>
            </a:r>
          </a:p>
          <a:p>
            <a:pPr marL="0" indent="0">
              <a:buNone/>
            </a:pPr>
            <a:r>
              <a:rPr lang="en-US" sz="2400" dirty="0" smtClean="0"/>
              <a:t>PRRNT </a:t>
            </a:r>
            <a:r>
              <a:rPr lang="en-US" sz="2400" dirty="0"/>
              <a:t>(or PRRT) involves the systemic administration of a specific well-defined radiopharmaceutical composed of a β- emitting radionuclide chelated to a </a:t>
            </a:r>
            <a:r>
              <a:rPr lang="en-US" sz="2400" dirty="0" smtClean="0"/>
              <a:t>peptide </a:t>
            </a:r>
            <a:r>
              <a:rPr lang="en-US" sz="2400" dirty="0"/>
              <a:t>for the purpose of delivering </a:t>
            </a:r>
            <a:r>
              <a:rPr lang="en-US" sz="2400" dirty="0" smtClean="0"/>
              <a:t>cytotoxic </a:t>
            </a:r>
            <a:r>
              <a:rPr lang="en-US" sz="2400" dirty="0"/>
              <a:t>radiation to a </a:t>
            </a:r>
            <a:r>
              <a:rPr lang="en-US" sz="2400" dirty="0" smtClean="0"/>
              <a:t>tumor. </a:t>
            </a:r>
          </a:p>
          <a:p>
            <a:pPr marL="0" indent="0">
              <a:buNone/>
            </a:pPr>
            <a:endParaRPr lang="en-US" sz="2400" dirty="0" smtClean="0"/>
          </a:p>
          <a:p>
            <a:pPr marL="0" indent="0">
              <a:buNone/>
            </a:pPr>
            <a:r>
              <a:rPr lang="en-US" sz="2400" dirty="0" smtClean="0"/>
              <a:t>commonly </a:t>
            </a:r>
            <a:r>
              <a:rPr lang="en-US" sz="2400" dirty="0"/>
              <a:t>cell surface receptors, such as the </a:t>
            </a:r>
            <a:r>
              <a:rPr lang="en-US" sz="2400" dirty="0" err="1"/>
              <a:t>somatostatin</a:t>
            </a:r>
            <a:r>
              <a:rPr lang="en-US" sz="2400" dirty="0"/>
              <a:t> </a:t>
            </a:r>
            <a:r>
              <a:rPr lang="en-US" sz="2400" dirty="0" smtClean="0"/>
              <a:t>receptor </a:t>
            </a:r>
            <a:r>
              <a:rPr lang="en-US" sz="2400" dirty="0"/>
              <a:t>(</a:t>
            </a:r>
            <a:r>
              <a:rPr lang="en-US" sz="2400" dirty="0" err="1"/>
              <a:t>sstr</a:t>
            </a:r>
            <a:r>
              <a:rPr lang="en-US" sz="2400" dirty="0"/>
              <a:t>)</a:t>
            </a:r>
            <a:r>
              <a:rPr lang="en-US" sz="2400" dirty="0">
                <a:solidFill>
                  <a:srgbClr val="FFFF00"/>
                </a:solidFill>
              </a:rPr>
              <a:t> subtype 2 (sstr2) </a:t>
            </a:r>
            <a:r>
              <a:rPr lang="en-US" sz="2400" dirty="0"/>
              <a:t>that is </a:t>
            </a:r>
            <a:r>
              <a:rPr lang="en-US" sz="2400" dirty="0" smtClean="0"/>
              <a:t>overexpressed </a:t>
            </a:r>
            <a:r>
              <a:rPr lang="en-US" sz="2400" dirty="0"/>
              <a:t>on the cell surface of NETs in a </a:t>
            </a:r>
            <a:r>
              <a:rPr lang="en-US" sz="2400" dirty="0" smtClean="0"/>
              <a:t>tumor-specific </a:t>
            </a:r>
            <a:r>
              <a:rPr lang="en-US" sz="2400" dirty="0"/>
              <a:t>fashion, thereby ensuring a high level of specificity in the delivery of the radiation to the </a:t>
            </a:r>
            <a:r>
              <a:rPr lang="en-US" sz="2400" dirty="0" smtClean="0"/>
              <a:t>tumor. </a:t>
            </a:r>
          </a:p>
          <a:p>
            <a:pPr marL="0" indent="0">
              <a:buNone/>
            </a:pPr>
            <a:endParaRPr lang="en-US" sz="2400" dirty="0"/>
          </a:p>
        </p:txBody>
      </p:sp>
    </p:spTree>
    <p:extLst>
      <p:ext uri="{BB962C8B-B14F-4D97-AF65-F5344CB8AC3E}">
        <p14:creationId xmlns:p14="http://schemas.microsoft.com/office/powerpoint/2010/main" val="389553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a:solidFill>
                  <a:srgbClr val="00B0F0"/>
                </a:solidFill>
              </a:rPr>
              <a:t>Bone marrow toxicity</a:t>
            </a:r>
          </a:p>
          <a:p>
            <a:r>
              <a:rPr lang="en-US" sz="2400" dirty="0"/>
              <a:t>Severe (grade 3 and 4), mostly reversible, acute bone </a:t>
            </a:r>
            <a:r>
              <a:rPr lang="en-US" sz="2400" dirty="0" smtClean="0"/>
              <a:t>marrow </a:t>
            </a:r>
            <a:r>
              <a:rPr lang="en-US" sz="2400" dirty="0"/>
              <a:t>toxicity is observed in less than 10–13 % of treatment cycles with 90Y-DOTATOC, and in 2–3 % of cycles with 177Lu-DOTATATE</a:t>
            </a:r>
            <a:r>
              <a:rPr lang="en-US" sz="2400" dirty="0" smtClean="0"/>
              <a:t>.</a:t>
            </a:r>
            <a:endParaRPr lang="en-US" sz="2400" dirty="0"/>
          </a:p>
          <a:p>
            <a:r>
              <a:rPr lang="en-US" sz="2400" b="1" dirty="0">
                <a:solidFill>
                  <a:srgbClr val="00B0F0"/>
                </a:solidFill>
              </a:rPr>
              <a:t>Endocrine systems</a:t>
            </a:r>
          </a:p>
          <a:p>
            <a:r>
              <a:rPr lang="en-US" sz="2400" dirty="0"/>
              <a:t>Despite the presence of </a:t>
            </a:r>
            <a:r>
              <a:rPr lang="en-US" sz="2400" dirty="0" err="1"/>
              <a:t>sstr</a:t>
            </a:r>
            <a:r>
              <a:rPr lang="en-US" sz="2400" dirty="0"/>
              <a:t> in normal pituitary, thyroid and adrenal glands and Langerhans cells, no significant alteration in endocrine hormone function have been </a:t>
            </a:r>
            <a:r>
              <a:rPr lang="en-US" sz="2400" dirty="0" smtClean="0"/>
              <a:t>reported.</a:t>
            </a:r>
            <a:endParaRPr lang="en-US" sz="2400" dirty="0"/>
          </a:p>
          <a:p>
            <a:endParaRPr lang="en-US" sz="2400" dirty="0"/>
          </a:p>
        </p:txBody>
      </p:sp>
    </p:spTree>
    <p:extLst>
      <p:ext uri="{BB962C8B-B14F-4D97-AF65-F5344CB8AC3E}">
        <p14:creationId xmlns:p14="http://schemas.microsoft.com/office/powerpoint/2010/main" val="363653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FF00"/>
                </a:solidFill>
              </a:rPr>
              <a:t>Follow-up</a:t>
            </a:r>
            <a:endParaRPr lang="en-US" b="1" i="1" dirty="0">
              <a:solidFill>
                <a:srgbClr val="FFFF00"/>
              </a:solidFill>
            </a:endParaRPr>
          </a:p>
        </p:txBody>
      </p:sp>
      <p:sp>
        <p:nvSpPr>
          <p:cNvPr id="3" name="Content Placeholder 2"/>
          <p:cNvSpPr>
            <a:spLocks noGrp="1"/>
          </p:cNvSpPr>
          <p:nvPr>
            <p:ph idx="1"/>
          </p:nvPr>
        </p:nvSpPr>
        <p:spPr>
          <a:xfrm>
            <a:off x="296883" y="2011680"/>
            <a:ext cx="10690116" cy="4206240"/>
          </a:xfrm>
        </p:spPr>
        <p:txBody>
          <a:bodyPr>
            <a:noAutofit/>
          </a:bodyPr>
          <a:lstStyle/>
          <a:p>
            <a:r>
              <a:rPr lang="en-US" sz="2800" dirty="0"/>
              <a:t> The follow-up should include the evaluation of serum creatinine levels and the determination of creatinine clearance. </a:t>
            </a:r>
            <a:endParaRPr lang="en-US" sz="2800" dirty="0" smtClean="0"/>
          </a:p>
          <a:p>
            <a:r>
              <a:rPr lang="en-US" sz="2800" dirty="0" smtClean="0"/>
              <a:t>In </a:t>
            </a:r>
            <a:r>
              <a:rPr lang="en-US" sz="2800" dirty="0"/>
              <a:t>patients with pre-existing risk factors for delayed renal toxicity (high-risk group), in particular long-standing and poorly controlled hypertension and diabetes mellitus, single kidney or previously documented renal insult, mainly nephrotoxic chemotherapy, more precise methods to assess renal function are recommended. </a:t>
            </a:r>
            <a:endParaRPr lang="en-US" sz="2800" dirty="0" smtClean="0"/>
          </a:p>
          <a:p>
            <a:r>
              <a:rPr lang="en-US" sz="2800" dirty="0" smtClean="0"/>
              <a:t>These </a:t>
            </a:r>
            <a:r>
              <a:rPr lang="en-US" sz="2800" dirty="0"/>
              <a:t>techniques may </a:t>
            </a:r>
            <a:r>
              <a:rPr lang="en-US" sz="2800" dirty="0" smtClean="0"/>
              <a:t>include </a:t>
            </a:r>
            <a:r>
              <a:rPr lang="en-US" sz="2800" dirty="0"/>
              <a:t>GFR measurements by means of 99mTc-DTPA, 51Cr- EDTA or measurement of 99mTc-MAG3 clearance.</a:t>
            </a:r>
          </a:p>
        </p:txBody>
      </p:sp>
    </p:spTree>
    <p:extLst>
      <p:ext uri="{BB962C8B-B14F-4D97-AF65-F5344CB8AC3E}">
        <p14:creationId xmlns:p14="http://schemas.microsoft.com/office/powerpoint/2010/main" val="196171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011680"/>
            <a:ext cx="12192000" cy="4206240"/>
          </a:xfrm>
        </p:spPr>
        <p:txBody>
          <a:bodyPr>
            <a:noAutofit/>
          </a:bodyPr>
          <a:lstStyle/>
          <a:p>
            <a:r>
              <a:rPr lang="en-US" sz="2400" b="1" dirty="0">
                <a:solidFill>
                  <a:srgbClr val="FFFF00"/>
                </a:solidFill>
              </a:rPr>
              <a:t>Between-cycle follow-up</a:t>
            </a:r>
          </a:p>
          <a:p>
            <a:r>
              <a:rPr lang="en-US" sz="2400" dirty="0"/>
              <a:t>A complete blood cell count should be performed every 2– 4 weeks. </a:t>
            </a:r>
            <a:endParaRPr lang="en-US" sz="2400" dirty="0" smtClean="0"/>
          </a:p>
          <a:p>
            <a:r>
              <a:rPr lang="en-US" sz="2400" dirty="0"/>
              <a:t> Renal and liver function tests should be available before confirming subsequent cycles. </a:t>
            </a:r>
            <a:endParaRPr lang="en-US" sz="2400" dirty="0" smtClean="0"/>
          </a:p>
          <a:p>
            <a:r>
              <a:rPr lang="en-US" sz="2400" b="1" dirty="0">
                <a:solidFill>
                  <a:srgbClr val="FFFF00"/>
                </a:solidFill>
              </a:rPr>
              <a:t>Intermediate and long-term follow-up</a:t>
            </a:r>
          </a:p>
          <a:p>
            <a:r>
              <a:rPr lang="en-US" sz="2400" dirty="0"/>
              <a:t>A complete blood cell count (including mean corpuscular volume), and renal and liver function tests should </a:t>
            </a:r>
            <a:r>
              <a:rPr lang="en-US" sz="2400"/>
              <a:t>be </a:t>
            </a:r>
            <a:r>
              <a:rPr lang="en-US" sz="2400" smtClean="0"/>
              <a:t>performed </a:t>
            </a:r>
            <a:r>
              <a:rPr lang="en-US" sz="2400" dirty="0"/>
              <a:t>every 8–12 weeks for the first 12 months, and thereafter twice a year if clinically indicated. Evaluation of response to treatment includes consideration of the clinical, biochemical, morphological and PET/SPECT functional </a:t>
            </a:r>
            <a:r>
              <a:rPr lang="en-US" sz="2400" dirty="0" smtClean="0"/>
              <a:t>status</a:t>
            </a:r>
            <a:r>
              <a:rPr lang="en-US" sz="2400" dirty="0"/>
              <a:t>, and wellbeing of the patient. </a:t>
            </a:r>
            <a:endParaRPr lang="en-US" sz="2400" dirty="0" smtClean="0"/>
          </a:p>
          <a:p>
            <a:r>
              <a:rPr lang="en-US" sz="2400" dirty="0"/>
              <a:t> 111In-pentetreotide (</a:t>
            </a:r>
            <a:r>
              <a:rPr lang="en-US" sz="2400" dirty="0" err="1"/>
              <a:t>OctreoScan</a:t>
            </a:r>
            <a:r>
              <a:rPr lang="en-US" sz="2400" dirty="0"/>
              <a:t>) and, if available, PET/CT with 68Ga-DOTA peptides or metabolic monitoring with, for example, 18F-DOPA.</a:t>
            </a:r>
          </a:p>
        </p:txBody>
      </p:sp>
    </p:spTree>
    <p:extLst>
      <p:ext uri="{BB962C8B-B14F-4D97-AF65-F5344CB8AC3E}">
        <p14:creationId xmlns:p14="http://schemas.microsoft.com/office/powerpoint/2010/main" val="24764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3361" y="926275"/>
            <a:ext cx="10673200" cy="5291963"/>
          </a:xfrm>
        </p:spPr>
      </p:pic>
    </p:spTree>
    <p:extLst>
      <p:ext uri="{BB962C8B-B14F-4D97-AF65-F5344CB8AC3E}">
        <p14:creationId xmlns:p14="http://schemas.microsoft.com/office/powerpoint/2010/main" val="17877692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1453" y="807523"/>
            <a:ext cx="11124489" cy="5410716"/>
          </a:xfrm>
        </p:spPr>
      </p:pic>
    </p:spTree>
    <p:extLst>
      <p:ext uri="{BB962C8B-B14F-4D97-AF65-F5344CB8AC3E}">
        <p14:creationId xmlns:p14="http://schemas.microsoft.com/office/powerpoint/2010/main" val="25735773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019" y="841261"/>
            <a:ext cx="10675916" cy="5471979"/>
          </a:xfrm>
        </p:spPr>
      </p:pic>
    </p:spTree>
    <p:extLst>
      <p:ext uri="{BB962C8B-B14F-4D97-AF65-F5344CB8AC3E}">
        <p14:creationId xmlns:p14="http://schemas.microsoft.com/office/powerpoint/2010/main" val="18006927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8800" b="1" i="1" dirty="0" smtClean="0">
                <a:solidFill>
                  <a:srgbClr val="FFC00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THANKS FOR YOUR ATTENTION</a:t>
            </a:r>
            <a:endParaRPr lang="en-US" sz="8800" b="1" i="1" dirty="0">
              <a:solidFill>
                <a:srgbClr val="FFC00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873453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400"/>
          </a:p>
        </p:txBody>
      </p:sp>
      <p:sp>
        <p:nvSpPr>
          <p:cNvPr id="3" name="Content Placeholder 2"/>
          <p:cNvSpPr>
            <a:spLocks noGrp="1"/>
          </p:cNvSpPr>
          <p:nvPr>
            <p:ph idx="1"/>
          </p:nvPr>
        </p:nvSpPr>
        <p:spPr>
          <a:xfrm>
            <a:off x="0" y="1792936"/>
            <a:ext cx="12041579" cy="4952248"/>
          </a:xfrm>
        </p:spPr>
        <p:txBody>
          <a:bodyPr>
            <a:normAutofit/>
          </a:bodyPr>
          <a:lstStyle/>
          <a:p>
            <a:endParaRPr lang="en-US" sz="2400" dirty="0" smtClean="0"/>
          </a:p>
          <a:p>
            <a:r>
              <a:rPr lang="en-US" sz="2400" dirty="0" smtClean="0"/>
              <a:t>PRRNT </a:t>
            </a:r>
            <a:r>
              <a:rPr lang="en-US" sz="2400" dirty="0"/>
              <a:t>is a </a:t>
            </a:r>
            <a:r>
              <a:rPr lang="en-US" sz="2400" dirty="0">
                <a:solidFill>
                  <a:srgbClr val="FFFF00"/>
                </a:solidFill>
              </a:rPr>
              <a:t>molecularly targeted radiation therapy</a:t>
            </a:r>
            <a:r>
              <a:rPr lang="en-US" sz="2400" dirty="0"/>
              <a:t>, and thus is distinct from external beam radiation therapy.</a:t>
            </a:r>
          </a:p>
          <a:p>
            <a:endParaRPr lang="en-US" sz="2400" dirty="0" smtClean="0"/>
          </a:p>
          <a:p>
            <a:r>
              <a:rPr lang="en-US" sz="2400" dirty="0" smtClean="0"/>
              <a:t>PRRNT </a:t>
            </a:r>
            <a:r>
              <a:rPr lang="en-US" sz="2400" dirty="0"/>
              <a:t>employing the </a:t>
            </a:r>
            <a:r>
              <a:rPr lang="en-US" sz="2400" dirty="0" err="1"/>
              <a:t>radiotagged</a:t>
            </a:r>
            <a:r>
              <a:rPr lang="en-US" sz="2400" dirty="0"/>
              <a:t> </a:t>
            </a:r>
            <a:r>
              <a:rPr lang="en-US" sz="2400" dirty="0" err="1"/>
              <a:t>somatostatin</a:t>
            </a:r>
            <a:r>
              <a:rPr lang="en-US" sz="2400" dirty="0"/>
              <a:t> </a:t>
            </a:r>
            <a:r>
              <a:rPr lang="en-US" sz="2400" dirty="0" smtClean="0"/>
              <a:t>receptor agonists: </a:t>
            </a:r>
          </a:p>
          <a:p>
            <a:pPr>
              <a:buFontTx/>
              <a:buChar char="-"/>
            </a:pPr>
            <a:r>
              <a:rPr lang="en-US" sz="2400" dirty="0" smtClean="0"/>
              <a:t>90Y-DOTATOC</a:t>
            </a:r>
            <a:r>
              <a:rPr lang="en-US" sz="2400" dirty="0"/>
              <a:t>([90Y-DOTA0,Tyr3]-</a:t>
            </a:r>
            <a:r>
              <a:rPr lang="en-US" sz="2400" dirty="0" err="1"/>
              <a:t>octreotide</a:t>
            </a:r>
            <a:r>
              <a:rPr lang="en-US" sz="2400" dirty="0"/>
              <a:t>) or </a:t>
            </a:r>
            <a:endParaRPr lang="en-US" sz="2400" dirty="0" smtClean="0"/>
          </a:p>
          <a:p>
            <a:pPr>
              <a:buFontTx/>
              <a:buChar char="-"/>
            </a:pPr>
            <a:r>
              <a:rPr lang="en-US" sz="2400" dirty="0" smtClean="0"/>
              <a:t>177Lu-DOTATATE </a:t>
            </a:r>
            <a:r>
              <a:rPr lang="en-US" sz="2400" dirty="0"/>
              <a:t>([177Lu-DOTA0,Tyr3,Thr8]-</a:t>
            </a:r>
            <a:r>
              <a:rPr lang="en-US" sz="2400" dirty="0" err="1"/>
              <a:t>octreotide</a:t>
            </a:r>
            <a:r>
              <a:rPr lang="en-US" sz="2400" dirty="0"/>
              <a:t> or [177Lu-DOTA0,Tyr3]-</a:t>
            </a:r>
            <a:r>
              <a:rPr lang="en-US" sz="2400" dirty="0" err="1"/>
              <a:t>octreotate</a:t>
            </a:r>
            <a:r>
              <a:rPr lang="en-US" sz="2400" dirty="0" smtClean="0"/>
              <a:t>)</a:t>
            </a:r>
          </a:p>
          <a:p>
            <a:pPr>
              <a:buFont typeface="Wingdings" panose="05000000000000000000" pitchFamily="2" charset="2"/>
              <a:buChar char="Ø"/>
            </a:pPr>
            <a:r>
              <a:rPr lang="en-US" sz="2400" dirty="0" smtClean="0"/>
              <a:t> to </a:t>
            </a:r>
            <a:r>
              <a:rPr lang="en-US" sz="2400" dirty="0"/>
              <a:t>target metastatic or inoperable </a:t>
            </a:r>
            <a:r>
              <a:rPr lang="en-US" sz="2400" dirty="0" smtClean="0"/>
              <a:t>neuroendocrine tumors </a:t>
            </a:r>
            <a:r>
              <a:rPr lang="en-US" sz="2400" dirty="0"/>
              <a:t>expressing the </a:t>
            </a:r>
            <a:r>
              <a:rPr lang="en-US" sz="2400" dirty="0" err="1"/>
              <a:t>somatostatin</a:t>
            </a:r>
            <a:r>
              <a:rPr lang="en-US" sz="2400" dirty="0"/>
              <a:t> </a:t>
            </a:r>
            <a:r>
              <a:rPr lang="en-US" sz="2400" dirty="0" smtClean="0"/>
              <a:t>receptor subtype 2. </a:t>
            </a:r>
          </a:p>
          <a:p>
            <a:pPr>
              <a:buFont typeface="Wingdings" panose="05000000000000000000" pitchFamily="2" charset="2"/>
              <a:buChar char="Ø"/>
            </a:pPr>
            <a:r>
              <a:rPr lang="en-US" sz="2400" dirty="0" smtClean="0"/>
              <a:t> which </a:t>
            </a:r>
            <a:r>
              <a:rPr lang="en-US" sz="2400" dirty="0"/>
              <a:t>leads to partial or complete objective responses in up to 30 % of treated patients. </a:t>
            </a:r>
          </a:p>
        </p:txBody>
      </p:sp>
    </p:spTree>
    <p:extLst>
      <p:ext uri="{BB962C8B-B14F-4D97-AF65-F5344CB8AC3E}">
        <p14:creationId xmlns:p14="http://schemas.microsoft.com/office/powerpoint/2010/main" val="17195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 y="1792936"/>
            <a:ext cx="12189918" cy="5065064"/>
          </a:xfrm>
        </p:spPr>
        <p:txBody>
          <a:bodyPr>
            <a:normAutofit fontScale="92500" lnSpcReduction="10000"/>
          </a:bodyPr>
          <a:lstStyle/>
          <a:p>
            <a:r>
              <a:rPr lang="en-US" sz="2800" b="1" i="1" dirty="0">
                <a:solidFill>
                  <a:srgbClr val="00B0F0"/>
                </a:solidFill>
              </a:rPr>
              <a:t>Yttrium-90 </a:t>
            </a:r>
            <a:endParaRPr lang="en-US" sz="2800" b="1" i="1" dirty="0" smtClean="0">
              <a:solidFill>
                <a:srgbClr val="00B0F0"/>
              </a:solidFill>
            </a:endParaRPr>
          </a:p>
          <a:p>
            <a:pPr>
              <a:buFontTx/>
              <a:buChar char="-"/>
            </a:pPr>
            <a:r>
              <a:rPr lang="en-US" dirty="0" smtClean="0"/>
              <a:t>The </a:t>
            </a:r>
            <a:r>
              <a:rPr lang="en-US" dirty="0" err="1"/>
              <a:t>radiometal</a:t>
            </a:r>
            <a:r>
              <a:rPr lang="en-US" dirty="0"/>
              <a:t> 90Y is a pure β-emitting isotope with a physical half-life of 64 h. </a:t>
            </a:r>
            <a:endParaRPr lang="en-US" dirty="0" smtClean="0"/>
          </a:p>
          <a:p>
            <a:pPr>
              <a:buFontTx/>
              <a:buChar char="-"/>
            </a:pPr>
            <a:r>
              <a:rPr lang="en-US" dirty="0" smtClean="0"/>
              <a:t>The </a:t>
            </a:r>
            <a:r>
              <a:rPr lang="en-US" dirty="0"/>
              <a:t>maximum and mean β-particle </a:t>
            </a:r>
            <a:r>
              <a:rPr lang="en-US" dirty="0" smtClean="0"/>
              <a:t>energies </a:t>
            </a:r>
            <a:r>
              <a:rPr lang="en-US" dirty="0"/>
              <a:t>are 2.28 MeV and 0.934 MeV, </a:t>
            </a:r>
            <a:r>
              <a:rPr lang="en-US" dirty="0" smtClean="0"/>
              <a:t>respectively</a:t>
            </a:r>
            <a:r>
              <a:rPr lang="en-US" dirty="0"/>
              <a:t>. </a:t>
            </a:r>
            <a:endParaRPr lang="en-US" dirty="0" smtClean="0"/>
          </a:p>
          <a:p>
            <a:pPr>
              <a:buFontTx/>
              <a:buChar char="-"/>
            </a:pPr>
            <a:r>
              <a:rPr lang="en-US" dirty="0" smtClean="0"/>
              <a:t>The </a:t>
            </a:r>
            <a:r>
              <a:rPr lang="en-US" dirty="0"/>
              <a:t>maximum and mean β- particle penetration depths in soft tissue are 11 mm and 3.9 mm, respectively. </a:t>
            </a:r>
            <a:endParaRPr lang="en-US" dirty="0" smtClean="0"/>
          </a:p>
          <a:p>
            <a:r>
              <a:rPr lang="en-US" sz="2800" b="1" i="1" dirty="0" smtClean="0">
                <a:solidFill>
                  <a:srgbClr val="00B0F0"/>
                </a:solidFill>
              </a:rPr>
              <a:t>Lutetium-177 </a:t>
            </a:r>
          </a:p>
          <a:p>
            <a:pPr>
              <a:buFontTx/>
              <a:buChar char="-"/>
            </a:pPr>
            <a:r>
              <a:rPr lang="en-US" dirty="0" smtClean="0"/>
              <a:t>177Lu </a:t>
            </a:r>
            <a:r>
              <a:rPr lang="en-US" dirty="0"/>
              <a:t>is a β- and γ-emitting radionuclide with a physical half-life of 162 h (6.73 days). </a:t>
            </a:r>
            <a:endParaRPr lang="en-US" dirty="0" smtClean="0"/>
          </a:p>
          <a:p>
            <a:pPr>
              <a:buFontTx/>
              <a:buChar char="-"/>
            </a:pPr>
            <a:r>
              <a:rPr lang="en-US" dirty="0" smtClean="0"/>
              <a:t>Compared </a:t>
            </a:r>
            <a:r>
              <a:rPr lang="en-US" dirty="0"/>
              <a:t>to 90Y, 177Lu has lower maximum and mean β-particle energies (0.498 </a:t>
            </a:r>
            <a:r>
              <a:rPr lang="en-US" dirty="0" err="1"/>
              <a:t>MeVand</a:t>
            </a:r>
            <a:r>
              <a:rPr lang="en-US" dirty="0"/>
              <a:t> 0.133 MeV, respectively). </a:t>
            </a:r>
            <a:endParaRPr lang="en-US" dirty="0" smtClean="0"/>
          </a:p>
          <a:p>
            <a:pPr>
              <a:buFontTx/>
              <a:buChar char="-"/>
            </a:pPr>
            <a:r>
              <a:rPr lang="en-US" dirty="0" smtClean="0"/>
              <a:t>These </a:t>
            </a:r>
            <a:r>
              <a:rPr lang="en-US" dirty="0"/>
              <a:t>translate to maximum and mean soft-tissue penetration depths of 1.7 mm and 0.23 mm, respectively</a:t>
            </a:r>
            <a:r>
              <a:rPr lang="en-US" dirty="0" smtClean="0"/>
              <a:t>.</a:t>
            </a:r>
          </a:p>
          <a:p>
            <a:pPr>
              <a:buFontTx/>
              <a:buChar char="-"/>
            </a:pPr>
            <a:r>
              <a:rPr lang="en-US" dirty="0" smtClean="0"/>
              <a:t>177Lu </a:t>
            </a:r>
            <a:r>
              <a:rPr lang="en-US" dirty="0"/>
              <a:t>has two main gamma emission lines: 113 </a:t>
            </a:r>
            <a:r>
              <a:rPr lang="en-US" dirty="0" err="1"/>
              <a:t>keV</a:t>
            </a:r>
            <a:r>
              <a:rPr lang="en-US" dirty="0"/>
              <a:t> (6 % relative abundance) and 208 </a:t>
            </a:r>
            <a:r>
              <a:rPr lang="en-US" dirty="0" err="1"/>
              <a:t>keV</a:t>
            </a:r>
            <a:r>
              <a:rPr lang="en-US" dirty="0"/>
              <a:t> (11 % relative abundance). </a:t>
            </a:r>
            <a:endParaRPr lang="en-US" dirty="0" smtClean="0"/>
          </a:p>
          <a:p>
            <a:pPr>
              <a:buFontTx/>
              <a:buChar char="-"/>
            </a:pPr>
            <a:r>
              <a:rPr lang="en-US" dirty="0" smtClean="0"/>
              <a:t>The </a:t>
            </a:r>
            <a:r>
              <a:rPr lang="en-US" dirty="0"/>
              <a:t>latter properties of 177Lu allow </a:t>
            </a:r>
            <a:r>
              <a:rPr lang="en-US" dirty="0" err="1"/>
              <a:t>posttreatment</a:t>
            </a:r>
            <a:r>
              <a:rPr lang="en-US" dirty="0"/>
              <a:t> imaging and </a:t>
            </a:r>
            <a:r>
              <a:rPr lang="en-US" dirty="0" err="1"/>
              <a:t>dosimetry</a:t>
            </a:r>
            <a:r>
              <a:rPr lang="en-US" dirty="0"/>
              <a:t> assessments.</a:t>
            </a:r>
          </a:p>
        </p:txBody>
      </p:sp>
    </p:spTree>
    <p:extLst>
      <p:ext uri="{BB962C8B-B14F-4D97-AF65-F5344CB8AC3E}">
        <p14:creationId xmlns:p14="http://schemas.microsoft.com/office/powerpoint/2010/main" val="8271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i="1" dirty="0" smtClean="0">
                <a:solidFill>
                  <a:srgbClr val="FFFF00"/>
                </a:solidFill>
              </a:rPr>
              <a:t/>
            </a:r>
            <a:br>
              <a:rPr lang="en-US" b="1" i="1" dirty="0" smtClean="0">
                <a:solidFill>
                  <a:srgbClr val="FFFF00"/>
                </a:solidFill>
              </a:rPr>
            </a:br>
            <a:r>
              <a:rPr lang="en-US" b="1" i="1" dirty="0" smtClean="0">
                <a:solidFill>
                  <a:srgbClr val="FFFF00"/>
                </a:solidFill>
              </a:rPr>
              <a:t>NETs </a:t>
            </a:r>
            <a:r>
              <a:rPr lang="en-US" b="1" i="1" dirty="0">
                <a:solidFill>
                  <a:srgbClr val="FFFF00"/>
                </a:solidFill>
              </a:rPr>
              <a:t/>
            </a:r>
            <a:br>
              <a:rPr lang="en-US" b="1" i="1"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1041" y="1900469"/>
            <a:ext cx="12192000" cy="4846320"/>
          </a:xfrm>
        </p:spPr>
        <p:txBody>
          <a:bodyPr>
            <a:normAutofit/>
          </a:bodyPr>
          <a:lstStyle/>
          <a:p>
            <a:pPr>
              <a:buFontTx/>
              <a:buChar char="-"/>
            </a:pPr>
            <a:r>
              <a:rPr lang="en-US" sz="2400" dirty="0" smtClean="0"/>
              <a:t>Ideal </a:t>
            </a:r>
            <a:r>
              <a:rPr lang="en-US" sz="2400" dirty="0"/>
              <a:t>neoplasms for PRRNT, as the majority of these slow-growing malignancies overexpress </a:t>
            </a:r>
            <a:r>
              <a:rPr lang="en-US" sz="2400" dirty="0" err="1"/>
              <a:t>sstrs</a:t>
            </a:r>
            <a:r>
              <a:rPr lang="en-US" sz="2400" dirty="0"/>
              <a:t>. </a:t>
            </a:r>
            <a:endParaRPr lang="en-US" sz="2400" dirty="0" smtClean="0"/>
          </a:p>
          <a:p>
            <a:pPr>
              <a:buFontTx/>
              <a:buChar char="-"/>
            </a:pPr>
            <a:endParaRPr lang="en-US" sz="2400" dirty="0" smtClean="0"/>
          </a:p>
          <a:p>
            <a:pPr>
              <a:buFontTx/>
              <a:buChar char="-"/>
            </a:pPr>
            <a:r>
              <a:rPr lang="en-US" sz="2400" dirty="0" smtClean="0"/>
              <a:t>Appropriate </a:t>
            </a:r>
            <a:r>
              <a:rPr lang="en-US" sz="2400" dirty="0"/>
              <a:t>candidates for PRRNT are patients </a:t>
            </a:r>
            <a:r>
              <a:rPr lang="en-US" sz="2400" dirty="0" smtClean="0"/>
              <a:t>presenting </a:t>
            </a:r>
            <a:r>
              <a:rPr lang="en-US" sz="2400" dirty="0"/>
              <a:t>with </a:t>
            </a:r>
            <a:r>
              <a:rPr lang="en-US" sz="2400" b="1" u="sng" dirty="0"/>
              <a:t>well-differentiated</a:t>
            </a:r>
            <a:r>
              <a:rPr lang="en-US" sz="2400" dirty="0"/>
              <a:t> or </a:t>
            </a:r>
            <a:r>
              <a:rPr lang="en-US" sz="2400" b="1" u="sng" dirty="0"/>
              <a:t>moderately</a:t>
            </a:r>
            <a:r>
              <a:rPr lang="en-US" sz="2400" dirty="0"/>
              <a:t> </a:t>
            </a:r>
            <a:r>
              <a:rPr lang="en-US" sz="2400" b="1" u="sng" dirty="0"/>
              <a:t>differentiated</a:t>
            </a:r>
            <a:r>
              <a:rPr lang="en-US" sz="2400" dirty="0"/>
              <a:t> </a:t>
            </a:r>
            <a:r>
              <a:rPr lang="en-US" sz="2400" dirty="0" smtClean="0"/>
              <a:t>neuroendocrine </a:t>
            </a:r>
            <a:r>
              <a:rPr lang="en-US" sz="2400" dirty="0"/>
              <a:t>carcinomas, defined as NETs of grade 1 or </a:t>
            </a:r>
            <a:r>
              <a:rPr lang="en-US" sz="2400" dirty="0" smtClean="0"/>
              <a:t>2.</a:t>
            </a:r>
          </a:p>
          <a:p>
            <a:pPr>
              <a:buFontTx/>
              <a:buChar char="-"/>
            </a:pPr>
            <a:endParaRPr lang="en-US" sz="2400" dirty="0" smtClean="0"/>
          </a:p>
          <a:p>
            <a:pPr>
              <a:buFontTx/>
              <a:buChar char="-"/>
            </a:pPr>
            <a:r>
              <a:rPr lang="en-US" sz="2400" dirty="0" smtClean="0"/>
              <a:t>NETs </a:t>
            </a:r>
            <a:r>
              <a:rPr lang="en-US" sz="2400" dirty="0"/>
              <a:t>can </a:t>
            </a:r>
            <a:r>
              <a:rPr lang="en-US" sz="2400" dirty="0" smtClean="0"/>
              <a:t>occur in </a:t>
            </a:r>
            <a:r>
              <a:rPr lang="en-US" sz="2400" dirty="0"/>
              <a:t>children and young adults, being </a:t>
            </a:r>
            <a:r>
              <a:rPr lang="en-US" sz="2400" dirty="0" smtClean="0"/>
              <a:t>diagnosed as </a:t>
            </a:r>
            <a:r>
              <a:rPr lang="en-US" sz="2400" dirty="0"/>
              <a:t>early as at the age of 5 years, while their incidence increases with age</a:t>
            </a:r>
            <a:r>
              <a:rPr lang="en-US" sz="2400" dirty="0" smtClean="0"/>
              <a:t>.</a:t>
            </a:r>
          </a:p>
          <a:p>
            <a:pPr>
              <a:buFontTx/>
              <a:buChar char="-"/>
            </a:pPr>
            <a:endParaRPr lang="en-US" sz="2400" dirty="0" smtClean="0"/>
          </a:p>
          <a:p>
            <a:pPr>
              <a:buFontTx/>
              <a:buChar char="-"/>
            </a:pPr>
            <a:r>
              <a:rPr lang="en-US" sz="2400" dirty="0" smtClean="0"/>
              <a:t>72 </a:t>
            </a:r>
            <a:r>
              <a:rPr lang="en-US" sz="2400" dirty="0"/>
              <a:t>% of NETs arise in gastrointestinal structures, 25 % are </a:t>
            </a:r>
            <a:r>
              <a:rPr lang="en-US" sz="2400" dirty="0" smtClean="0"/>
              <a:t>Broncho pulmonary </a:t>
            </a:r>
            <a:r>
              <a:rPr lang="en-US" sz="2400" dirty="0"/>
              <a:t>in origin, and less than 5 % arise at other sites (e.g. thymus, breast and genitourinary system). </a:t>
            </a:r>
            <a:endParaRPr lang="en-US" sz="2400" dirty="0" smtClean="0"/>
          </a:p>
        </p:txBody>
      </p:sp>
    </p:spTree>
    <p:extLst>
      <p:ext uri="{BB962C8B-B14F-4D97-AF65-F5344CB8AC3E}">
        <p14:creationId xmlns:p14="http://schemas.microsoft.com/office/powerpoint/2010/main" val="114149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562" y="2011680"/>
            <a:ext cx="10690437" cy="4206240"/>
          </a:xfrm>
        </p:spPr>
        <p:txBody>
          <a:bodyPr>
            <a:normAutofit/>
          </a:bodyPr>
          <a:lstStyle/>
          <a:p>
            <a:pPr>
              <a:buFontTx/>
              <a:buChar char="-"/>
            </a:pPr>
            <a:r>
              <a:rPr lang="en-US" sz="2400" dirty="0" smtClean="0"/>
              <a:t>Functioning tumors </a:t>
            </a:r>
            <a:r>
              <a:rPr lang="en-US" sz="2400" dirty="0"/>
              <a:t>are associated with clinical syndromes, such as the carcinoid syndrome (due to the release of serotonin). Other secreting </a:t>
            </a:r>
            <a:r>
              <a:rPr lang="en-US" sz="2400" dirty="0" err="1"/>
              <a:t>tumours</a:t>
            </a:r>
            <a:r>
              <a:rPr lang="en-US" sz="2400" dirty="0"/>
              <a:t> include </a:t>
            </a:r>
            <a:r>
              <a:rPr lang="en-US" sz="2400" dirty="0" err="1"/>
              <a:t>insulinomas</a:t>
            </a:r>
            <a:r>
              <a:rPr lang="en-US" sz="2400" dirty="0"/>
              <a:t> (inducing </a:t>
            </a:r>
            <a:r>
              <a:rPr lang="en-US" sz="2400" dirty="0" err="1" smtClean="0"/>
              <a:t>hypoglycaemia</a:t>
            </a:r>
            <a:r>
              <a:rPr lang="en-US" sz="2400" dirty="0"/>
              <a:t>), </a:t>
            </a:r>
            <a:r>
              <a:rPr lang="en-US" sz="2400" dirty="0" err="1"/>
              <a:t>gastrinomas</a:t>
            </a:r>
            <a:r>
              <a:rPr lang="en-US" sz="2400" dirty="0"/>
              <a:t> (inducing </a:t>
            </a:r>
            <a:r>
              <a:rPr lang="en-US" sz="2400" dirty="0" err="1"/>
              <a:t>Zollinger</a:t>
            </a:r>
            <a:r>
              <a:rPr lang="en-US" sz="2400" dirty="0"/>
              <a:t>-Ellison syndrome), </a:t>
            </a:r>
            <a:r>
              <a:rPr lang="en-US" sz="2400" dirty="0" err="1"/>
              <a:t>VIPomas</a:t>
            </a:r>
            <a:r>
              <a:rPr lang="en-US" sz="2400" dirty="0"/>
              <a:t> (associated with the watery </a:t>
            </a:r>
            <a:r>
              <a:rPr lang="en-US" sz="2400" dirty="0" err="1"/>
              <a:t>diarrhoea</a:t>
            </a:r>
            <a:r>
              <a:rPr lang="en-US" sz="2400" dirty="0"/>
              <a:t>, </a:t>
            </a:r>
            <a:r>
              <a:rPr lang="en-US" sz="2400" dirty="0" err="1"/>
              <a:t>hypokalaemia</a:t>
            </a:r>
            <a:r>
              <a:rPr lang="en-US" sz="2400" dirty="0"/>
              <a:t> and </a:t>
            </a:r>
            <a:r>
              <a:rPr lang="en-US" sz="2400" dirty="0" err="1"/>
              <a:t>achlorhydria</a:t>
            </a:r>
            <a:r>
              <a:rPr lang="en-US" sz="2400" dirty="0"/>
              <a:t> syndrome; WDHA syndrome). </a:t>
            </a:r>
            <a:endParaRPr lang="en-US" sz="2400" dirty="0" smtClean="0"/>
          </a:p>
          <a:p>
            <a:pPr>
              <a:buFontTx/>
              <a:buChar char="-"/>
            </a:pPr>
            <a:endParaRPr lang="en-US" sz="2400" dirty="0"/>
          </a:p>
          <a:p>
            <a:pPr marL="0" indent="0">
              <a:buNone/>
            </a:pPr>
            <a:r>
              <a:rPr lang="en-US" sz="2400" dirty="0" smtClean="0"/>
              <a:t>- Functional </a:t>
            </a:r>
            <a:r>
              <a:rPr lang="en-US" sz="2400" dirty="0"/>
              <a:t>imaging procedures applying </a:t>
            </a:r>
            <a:r>
              <a:rPr lang="en-US" sz="2400" dirty="0" err="1"/>
              <a:t>sstr</a:t>
            </a:r>
            <a:r>
              <a:rPr lang="en-US" sz="2400" dirty="0"/>
              <a:t> imaging using 111In-pentetreotide (</a:t>
            </a:r>
            <a:r>
              <a:rPr lang="en-US" sz="2400" dirty="0" err="1"/>
              <a:t>OctreoScan</a:t>
            </a:r>
            <a:r>
              <a:rPr lang="en-US" sz="2400" dirty="0"/>
              <a:t>) with SPECT or PET with 68Ga-labelled SSA, combined with </a:t>
            </a:r>
            <a:r>
              <a:rPr lang="en-US" sz="2400" dirty="0" err="1"/>
              <a:t>morpho</a:t>
            </a:r>
            <a:r>
              <a:rPr lang="en-US" sz="2400" dirty="0"/>
              <a:t>- logical imaging procedures, are used to collect essential information for staging, assessing </a:t>
            </a:r>
            <a:r>
              <a:rPr lang="en-US" sz="2400" dirty="0" err="1"/>
              <a:t>sstr</a:t>
            </a:r>
            <a:r>
              <a:rPr lang="en-US" sz="2400" dirty="0"/>
              <a:t> status and making decisions on the most appropriate therapy </a:t>
            </a:r>
            <a:r>
              <a:rPr lang="en-US" sz="2400" dirty="0" smtClean="0"/>
              <a:t>regimens.</a:t>
            </a:r>
            <a:endParaRPr lang="en-US" sz="2400" dirty="0"/>
          </a:p>
        </p:txBody>
      </p:sp>
    </p:spTree>
    <p:extLst>
      <p:ext uri="{BB962C8B-B14F-4D97-AF65-F5344CB8AC3E}">
        <p14:creationId xmlns:p14="http://schemas.microsoft.com/office/powerpoint/2010/main" val="324704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FF00"/>
                </a:solidFill>
              </a:rPr>
              <a:t>Treatment options in NETs</a:t>
            </a:r>
          </a:p>
        </p:txBody>
      </p:sp>
      <p:sp>
        <p:nvSpPr>
          <p:cNvPr id="3" name="Content Placeholder 2"/>
          <p:cNvSpPr>
            <a:spLocks noGrp="1"/>
          </p:cNvSpPr>
          <p:nvPr>
            <p:ph idx="1"/>
          </p:nvPr>
        </p:nvSpPr>
        <p:spPr>
          <a:xfrm>
            <a:off x="0" y="2011680"/>
            <a:ext cx="12192000" cy="4721629"/>
          </a:xfrm>
        </p:spPr>
        <p:txBody>
          <a:bodyPr>
            <a:normAutofit/>
          </a:bodyPr>
          <a:lstStyle/>
          <a:p>
            <a:r>
              <a:rPr lang="en-US" sz="2800" dirty="0"/>
              <a:t>Multiple treatment approaches are now available for patients presenting with metastatic </a:t>
            </a:r>
            <a:r>
              <a:rPr lang="en-US" sz="2800" dirty="0" smtClean="0"/>
              <a:t>disease.</a:t>
            </a:r>
          </a:p>
          <a:p>
            <a:pPr marL="0" indent="0">
              <a:buNone/>
            </a:pPr>
            <a:endParaRPr lang="en-US" sz="2800" dirty="0" smtClean="0"/>
          </a:p>
          <a:p>
            <a:r>
              <a:rPr lang="en-US" sz="2800" dirty="0" smtClean="0"/>
              <a:t>For </a:t>
            </a:r>
            <a:r>
              <a:rPr lang="en-US" sz="2800" dirty="0"/>
              <a:t>the choice of the most appropriate treatment, information regarding anatomical </a:t>
            </a:r>
            <a:r>
              <a:rPr lang="en-US" sz="2800" dirty="0" smtClean="0"/>
              <a:t>location </a:t>
            </a:r>
            <a:r>
              <a:rPr lang="en-US" sz="2800" dirty="0"/>
              <a:t>and local </a:t>
            </a:r>
            <a:r>
              <a:rPr lang="en-US" sz="2800" dirty="0">
                <a:solidFill>
                  <a:srgbClr val="FFFF00"/>
                </a:solidFill>
              </a:rPr>
              <a:t>invasion</a:t>
            </a:r>
            <a:r>
              <a:rPr lang="en-US" sz="2800" dirty="0"/>
              <a:t> of adjacent structures, </a:t>
            </a:r>
            <a:r>
              <a:rPr lang="en-US" sz="2800" dirty="0" err="1"/>
              <a:t>tumour</a:t>
            </a:r>
            <a:r>
              <a:rPr lang="en-US" sz="2800" dirty="0"/>
              <a:t> </a:t>
            </a:r>
            <a:r>
              <a:rPr lang="en-US" sz="2800" dirty="0">
                <a:solidFill>
                  <a:srgbClr val="FFFF00"/>
                </a:solidFill>
              </a:rPr>
              <a:t>functionality</a:t>
            </a:r>
            <a:r>
              <a:rPr lang="en-US" sz="2800" dirty="0"/>
              <a:t>, </a:t>
            </a:r>
            <a:r>
              <a:rPr lang="en-US" sz="2800" dirty="0" err="1">
                <a:solidFill>
                  <a:srgbClr val="FFFF00"/>
                </a:solidFill>
              </a:rPr>
              <a:t>sstr</a:t>
            </a:r>
            <a:r>
              <a:rPr lang="en-US" sz="2800" dirty="0">
                <a:solidFill>
                  <a:srgbClr val="FFFF00"/>
                </a:solidFill>
              </a:rPr>
              <a:t> </a:t>
            </a:r>
            <a:r>
              <a:rPr lang="en-US" sz="2800" dirty="0"/>
              <a:t>status, </a:t>
            </a:r>
            <a:r>
              <a:rPr lang="en-US" sz="2800" dirty="0">
                <a:solidFill>
                  <a:srgbClr val="FFFF00"/>
                </a:solidFill>
              </a:rPr>
              <a:t>histological</a:t>
            </a:r>
            <a:r>
              <a:rPr lang="en-US" sz="2800" dirty="0"/>
              <a:t> grading and </a:t>
            </a:r>
            <a:r>
              <a:rPr lang="en-US" sz="2800" dirty="0">
                <a:solidFill>
                  <a:srgbClr val="FFFF00"/>
                </a:solidFill>
              </a:rPr>
              <a:t>staging</a:t>
            </a:r>
            <a:r>
              <a:rPr lang="en-US" sz="2800" dirty="0"/>
              <a:t> are required to facilitate the decision-making process within the multidisciplinary </a:t>
            </a:r>
            <a:r>
              <a:rPr lang="en-US" sz="2800" dirty="0" err="1"/>
              <a:t>tumour</a:t>
            </a:r>
            <a:r>
              <a:rPr lang="en-US" sz="2800" dirty="0"/>
              <a:t> board</a:t>
            </a:r>
            <a:r>
              <a:rPr lang="en-US" sz="2800" dirty="0" smtClean="0"/>
              <a:t>.</a:t>
            </a:r>
          </a:p>
          <a:p>
            <a:pPr marL="0" indent="0">
              <a:buNone/>
            </a:pPr>
            <a:endParaRPr lang="en-US" sz="2800" dirty="0" smtClean="0"/>
          </a:p>
          <a:p>
            <a:r>
              <a:rPr lang="en-US" sz="2800" dirty="0"/>
              <a:t>Therapeutic options include </a:t>
            </a:r>
            <a:r>
              <a:rPr lang="en-US" sz="2800" dirty="0">
                <a:solidFill>
                  <a:srgbClr val="00B0F0"/>
                </a:solidFill>
              </a:rPr>
              <a:t>surgery</a:t>
            </a:r>
            <a:r>
              <a:rPr lang="en-US" sz="2800" dirty="0"/>
              <a:t>, </a:t>
            </a:r>
            <a:r>
              <a:rPr lang="en-US" sz="2800" dirty="0" smtClean="0">
                <a:solidFill>
                  <a:srgbClr val="00B0F0"/>
                </a:solidFill>
              </a:rPr>
              <a:t>interferon</a:t>
            </a:r>
            <a:r>
              <a:rPr lang="en-US" sz="2800" dirty="0"/>
              <a:t>, </a:t>
            </a:r>
            <a:r>
              <a:rPr lang="en-US" sz="2800" dirty="0" smtClean="0">
                <a:solidFill>
                  <a:srgbClr val="00B0F0"/>
                </a:solidFill>
              </a:rPr>
              <a:t>chemotherapy</a:t>
            </a:r>
            <a:r>
              <a:rPr lang="en-US" sz="2800" dirty="0"/>
              <a:t>, </a:t>
            </a:r>
            <a:r>
              <a:rPr lang="en-US" sz="2800" dirty="0">
                <a:solidFill>
                  <a:srgbClr val="00B0F0"/>
                </a:solidFill>
              </a:rPr>
              <a:t>molecularly</a:t>
            </a:r>
            <a:r>
              <a:rPr lang="en-US" sz="2800" dirty="0"/>
              <a:t> targeted agents, </a:t>
            </a:r>
            <a:r>
              <a:rPr lang="en-US" sz="2800" dirty="0" err="1"/>
              <a:t>locoregional</a:t>
            </a:r>
            <a:r>
              <a:rPr lang="en-US" sz="2800" dirty="0"/>
              <a:t> </a:t>
            </a:r>
            <a:r>
              <a:rPr lang="en-US" sz="2800" dirty="0" smtClean="0"/>
              <a:t>therapies </a:t>
            </a:r>
            <a:r>
              <a:rPr lang="en-US" sz="2800" dirty="0"/>
              <a:t>and </a:t>
            </a:r>
            <a:r>
              <a:rPr lang="en-US" sz="2800" dirty="0" smtClean="0"/>
              <a:t>PRRNT and …..</a:t>
            </a:r>
            <a:endParaRPr lang="en-US" sz="2800" dirty="0" smtClean="0"/>
          </a:p>
        </p:txBody>
      </p:sp>
    </p:spTree>
    <p:extLst>
      <p:ext uri="{BB962C8B-B14F-4D97-AF65-F5344CB8AC3E}">
        <p14:creationId xmlns:p14="http://schemas.microsoft.com/office/powerpoint/2010/main" val="105330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a:t>
            </a:r>
            <a:r>
              <a:rPr lang="en-US" dirty="0"/>
              <a:t>Systemic chemotherapy is effective in some patients, especially those with poorly differentiated NET/neuroendocrine </a:t>
            </a:r>
            <a:r>
              <a:rPr lang="en-US" dirty="0" smtClean="0"/>
              <a:t>carcinoma.</a:t>
            </a:r>
          </a:p>
          <a:p>
            <a:endParaRPr lang="en-US" dirty="0" smtClean="0"/>
          </a:p>
          <a:p>
            <a:r>
              <a:rPr lang="en-US" dirty="0"/>
              <a:t>PRRNT is very rarely a suitable treatment option for </a:t>
            </a:r>
            <a:r>
              <a:rPr lang="en-US" dirty="0" smtClean="0"/>
              <a:t>neuroendocrine </a:t>
            </a:r>
            <a:r>
              <a:rPr lang="en-US" dirty="0"/>
              <a:t>carcinoma (grade 3), because of the low </a:t>
            </a:r>
            <a:r>
              <a:rPr lang="en-US" dirty="0" smtClean="0"/>
              <a:t>expression </a:t>
            </a:r>
            <a:r>
              <a:rPr lang="en-US" dirty="0"/>
              <a:t>of </a:t>
            </a:r>
            <a:r>
              <a:rPr lang="en-US" dirty="0" err="1"/>
              <a:t>sstr</a:t>
            </a:r>
            <a:r>
              <a:rPr lang="en-US" dirty="0"/>
              <a:t> but it may be considered following the failure of chemotherapy and if 111In-pentetreotide (</a:t>
            </a:r>
            <a:r>
              <a:rPr lang="en-US" dirty="0" err="1"/>
              <a:t>OctreoScan</a:t>
            </a:r>
            <a:r>
              <a:rPr lang="en-US" dirty="0"/>
              <a:t>) or 68Ga-DOTATOC/DOTATATE PET/CT demonstrates </a:t>
            </a:r>
            <a:r>
              <a:rPr lang="en-US" dirty="0" smtClean="0"/>
              <a:t>moderate </a:t>
            </a:r>
            <a:r>
              <a:rPr lang="en-US" dirty="0"/>
              <a:t>to high </a:t>
            </a:r>
            <a:r>
              <a:rPr lang="en-US" dirty="0" err="1"/>
              <a:t>sstr</a:t>
            </a:r>
            <a:r>
              <a:rPr lang="en-US" dirty="0"/>
              <a:t> expression</a:t>
            </a:r>
            <a:r>
              <a:rPr lang="en-US" dirty="0" smtClean="0"/>
              <a:t>.</a:t>
            </a:r>
          </a:p>
          <a:p>
            <a:pPr marL="0" indent="0">
              <a:buNone/>
            </a:pPr>
            <a:r>
              <a:rPr lang="en-US" dirty="0" smtClean="0"/>
              <a:t> </a:t>
            </a:r>
          </a:p>
          <a:p>
            <a:r>
              <a:rPr lang="en-US" dirty="0" smtClean="0"/>
              <a:t>Effective </a:t>
            </a:r>
            <a:r>
              <a:rPr lang="en-US" dirty="0"/>
              <a:t>treatment of NETs, such as PRRNT, may alleviate pain, including bone pain. Treatment of painful bone metastasis is also mandatory with the administration of bisphosphonates as supportive therapy</a:t>
            </a:r>
            <a:r>
              <a:rPr lang="en-US" dirty="0" smtClean="0"/>
              <a:t>.</a:t>
            </a:r>
            <a:endParaRPr lang="en-US" dirty="0"/>
          </a:p>
        </p:txBody>
      </p:sp>
    </p:spTree>
    <p:extLst>
      <p:ext uri="{BB962C8B-B14F-4D97-AF65-F5344CB8AC3E}">
        <p14:creationId xmlns:p14="http://schemas.microsoft.com/office/powerpoint/2010/main" val="307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Banded</Template>
  <TotalTime>1769</TotalTime>
  <Words>2800</Words>
  <Application>Microsoft Office PowerPoint</Application>
  <PresentationFormat>Custom</PresentationFormat>
  <Paragraphs>185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Banded</vt:lpstr>
      <vt:lpstr>In the name of allah</vt:lpstr>
      <vt:lpstr>Purpose:</vt:lpstr>
      <vt:lpstr>Background information and definitions:</vt:lpstr>
      <vt:lpstr>PowerPoint Presentation</vt:lpstr>
      <vt:lpstr>PowerPoint Presentation</vt:lpstr>
      <vt:lpstr> NETs  </vt:lpstr>
      <vt:lpstr>PowerPoint Presentation</vt:lpstr>
      <vt:lpstr>Treatment options in NETs</vt:lpstr>
      <vt:lpstr>PowerPoint Presentation</vt:lpstr>
      <vt:lpstr>Indications and contraindications</vt:lpstr>
      <vt:lpstr>PowerPoint Presentation</vt:lpstr>
      <vt:lpstr>Special warnings</vt:lpstr>
      <vt:lpstr>PowerPoint Presentation</vt:lpstr>
      <vt:lpstr>Procedure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Dosimetry</vt:lpstr>
      <vt:lpstr>Side effects</vt:lpstr>
      <vt:lpstr>PowerPoint Presentation</vt:lpstr>
      <vt:lpstr>PowerPoint Presentation</vt:lpstr>
      <vt:lpstr>PowerPoint Presentation</vt:lpstr>
      <vt:lpstr>Follow-up</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Zeinab</dc:creator>
  <cp:lastModifiedBy>parandehe abi</cp:lastModifiedBy>
  <cp:revision>67</cp:revision>
  <dcterms:created xsi:type="dcterms:W3CDTF">2017-05-05T18:21:55Z</dcterms:created>
  <dcterms:modified xsi:type="dcterms:W3CDTF">2021-01-14T09:52:59Z</dcterms:modified>
</cp:coreProperties>
</file>