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259.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s/slide262.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s/slide209.xml" ContentType="application/vnd.openxmlformats-officedocument.presentationml.slide+xml"/>
  <Override PartName="/ppt/slides/slide227.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s/slide216.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s/slide2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23.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239.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46.xml" ContentType="application/vnd.openxmlformats-officedocument.presentationml.slide+xml"/>
  <Override PartName="/ppt/slides/slide264.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35.xml" ContentType="application/vnd.openxmlformats-officedocument.presentationml.slide+xml"/>
  <Override PartName="/ppt/slides/slide253.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42.xml" ContentType="application/vnd.openxmlformats-officedocument.presentationml.slide+xml"/>
  <Override PartName="/ppt/slides/slide260.xml" ContentType="application/vnd.openxmlformats-officedocument.presentationml.slide+xml"/>
  <Override PartName="/ppt/slideLayouts/slideLayout1.xml" ContentType="application/vnd.openxmlformats-officedocument.presentationml.slideLayout+xml"/>
  <Default Extension="wav" ContentType="audio/wav"/>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31.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sldIdLst>
    <p:sldId id="735" r:id="rId2"/>
    <p:sldId id="737" r:id="rId3"/>
    <p:sldId id="322" r:id="rId4"/>
    <p:sldId id="320" r:id="rId5"/>
    <p:sldId id="321" r:id="rId6"/>
    <p:sldId id="324" r:id="rId7"/>
    <p:sldId id="259" r:id="rId8"/>
    <p:sldId id="260" r:id="rId9"/>
    <p:sldId id="325" r:id="rId10"/>
    <p:sldId id="327" r:id="rId11"/>
    <p:sldId id="331" r:id="rId12"/>
    <p:sldId id="330" r:id="rId13"/>
    <p:sldId id="334" r:id="rId14"/>
    <p:sldId id="335" r:id="rId15"/>
    <p:sldId id="346" r:id="rId16"/>
    <p:sldId id="336" r:id="rId17"/>
    <p:sldId id="627" r:id="rId18"/>
    <p:sldId id="337" r:id="rId19"/>
    <p:sldId id="338" r:id="rId20"/>
    <p:sldId id="326" r:id="rId21"/>
    <p:sldId id="261" r:id="rId22"/>
    <p:sldId id="349" r:id="rId23"/>
    <p:sldId id="350" r:id="rId24"/>
    <p:sldId id="329" r:id="rId25"/>
    <p:sldId id="357" r:id="rId26"/>
    <p:sldId id="371" r:id="rId27"/>
    <p:sldId id="374" r:id="rId28"/>
    <p:sldId id="742" r:id="rId29"/>
    <p:sldId id="387" r:id="rId30"/>
    <p:sldId id="377" r:id="rId31"/>
    <p:sldId id="378" r:id="rId32"/>
    <p:sldId id="379" r:id="rId33"/>
    <p:sldId id="381" r:id="rId34"/>
    <p:sldId id="382" r:id="rId35"/>
    <p:sldId id="383" r:id="rId36"/>
    <p:sldId id="384" r:id="rId37"/>
    <p:sldId id="385" r:id="rId38"/>
    <p:sldId id="388" r:id="rId39"/>
    <p:sldId id="265" r:id="rId40"/>
    <p:sldId id="358" r:id="rId41"/>
    <p:sldId id="359" r:id="rId42"/>
    <p:sldId id="360" r:id="rId43"/>
    <p:sldId id="361" r:id="rId44"/>
    <p:sldId id="362" r:id="rId45"/>
    <p:sldId id="266" r:id="rId46"/>
    <p:sldId id="267" r:id="rId47"/>
    <p:sldId id="367" r:id="rId48"/>
    <p:sldId id="368" r:id="rId49"/>
    <p:sldId id="629" r:id="rId50"/>
    <p:sldId id="268" r:id="rId51"/>
    <p:sldId id="269" r:id="rId52"/>
    <p:sldId id="270" r:id="rId53"/>
    <p:sldId id="395" r:id="rId54"/>
    <p:sldId id="390" r:id="rId55"/>
    <p:sldId id="632" r:id="rId56"/>
    <p:sldId id="271" r:id="rId57"/>
    <p:sldId id="634" r:id="rId58"/>
    <p:sldId id="636" r:id="rId59"/>
    <p:sldId id="630" r:id="rId60"/>
    <p:sldId id="400" r:id="rId61"/>
    <p:sldId id="637" r:id="rId62"/>
    <p:sldId id="401" r:id="rId63"/>
    <p:sldId id="402" r:id="rId64"/>
    <p:sldId id="405" r:id="rId65"/>
    <p:sldId id="406" r:id="rId66"/>
    <p:sldId id="638" r:id="rId67"/>
    <p:sldId id="422" r:id="rId68"/>
    <p:sldId id="426" r:id="rId69"/>
    <p:sldId id="427" r:id="rId70"/>
    <p:sldId id="277" r:id="rId71"/>
    <p:sldId id="278" r:id="rId72"/>
    <p:sldId id="279" r:id="rId73"/>
    <p:sldId id="282" r:id="rId74"/>
    <p:sldId id="432" r:id="rId75"/>
    <p:sldId id="433" r:id="rId76"/>
    <p:sldId id="434" r:id="rId77"/>
    <p:sldId id="436" r:id="rId78"/>
    <p:sldId id="437" r:id="rId79"/>
    <p:sldId id="442" r:id="rId80"/>
    <p:sldId id="441" r:id="rId81"/>
    <p:sldId id="443" r:id="rId82"/>
    <p:sldId id="448" r:id="rId83"/>
    <p:sldId id="449" r:id="rId84"/>
    <p:sldId id="284" r:id="rId85"/>
    <p:sldId id="285" r:id="rId86"/>
    <p:sldId id="455" r:id="rId87"/>
    <p:sldId id="456" r:id="rId88"/>
    <p:sldId id="457" r:id="rId89"/>
    <p:sldId id="641" r:id="rId90"/>
    <p:sldId id="728" r:id="rId91"/>
    <p:sldId id="731" r:id="rId92"/>
    <p:sldId id="730" r:id="rId93"/>
    <p:sldId id="459" r:id="rId94"/>
    <p:sldId id="642" r:id="rId95"/>
    <p:sldId id="280" r:id="rId96"/>
    <p:sldId id="281" r:id="rId97"/>
    <p:sldId id="461" r:id="rId98"/>
    <p:sldId id="462" r:id="rId99"/>
    <p:sldId id="464" r:id="rId100"/>
    <p:sldId id="465" r:id="rId101"/>
    <p:sldId id="467" r:id="rId102"/>
    <p:sldId id="468" r:id="rId103"/>
    <p:sldId id="470" r:id="rId104"/>
    <p:sldId id="287" r:id="rId105"/>
    <p:sldId id="288" r:id="rId106"/>
    <p:sldId id="289" r:id="rId107"/>
    <p:sldId id="290" r:id="rId108"/>
    <p:sldId id="471" r:id="rId109"/>
    <p:sldId id="472" r:id="rId110"/>
    <p:sldId id="647" r:id="rId111"/>
    <p:sldId id="291" r:id="rId112"/>
    <p:sldId id="292" r:id="rId113"/>
    <p:sldId id="293" r:id="rId114"/>
    <p:sldId id="474" r:id="rId115"/>
    <p:sldId id="475" r:id="rId116"/>
    <p:sldId id="477" r:id="rId117"/>
    <p:sldId id="295" r:id="rId118"/>
    <p:sldId id="296" r:id="rId119"/>
    <p:sldId id="481" r:id="rId120"/>
    <p:sldId id="482" r:id="rId121"/>
    <p:sldId id="484" r:id="rId122"/>
    <p:sldId id="485" r:id="rId123"/>
    <p:sldId id="486" r:id="rId124"/>
    <p:sldId id="487" r:id="rId125"/>
    <p:sldId id="488" r:id="rId126"/>
    <p:sldId id="648" r:id="rId127"/>
    <p:sldId id="650" r:id="rId128"/>
    <p:sldId id="652" r:id="rId129"/>
    <p:sldId id="489" r:id="rId130"/>
    <p:sldId id="653" r:id="rId131"/>
    <p:sldId id="297" r:id="rId132"/>
    <p:sldId id="298" r:id="rId133"/>
    <p:sldId id="492" r:id="rId134"/>
    <p:sldId id="693" r:id="rId135"/>
    <p:sldId id="493" r:id="rId136"/>
    <p:sldId id="692" r:id="rId137"/>
    <p:sldId id="494" r:id="rId138"/>
    <p:sldId id="495" r:id="rId139"/>
    <p:sldId id="497" r:id="rId140"/>
    <p:sldId id="655" r:id="rId141"/>
    <p:sldId id="656" r:id="rId142"/>
    <p:sldId id="498" r:id="rId143"/>
    <p:sldId id="657" r:id="rId144"/>
    <p:sldId id="299" r:id="rId145"/>
    <p:sldId id="501" r:id="rId146"/>
    <p:sldId id="660" r:id="rId147"/>
    <p:sldId id="658" r:id="rId148"/>
    <p:sldId id="504" r:id="rId149"/>
    <p:sldId id="507" r:id="rId150"/>
    <p:sldId id="508" r:id="rId151"/>
    <p:sldId id="661" r:id="rId152"/>
    <p:sldId id="663" r:id="rId153"/>
    <p:sldId id="510" r:id="rId154"/>
    <p:sldId id="301" r:id="rId155"/>
    <p:sldId id="664" r:id="rId156"/>
    <p:sldId id="302" r:id="rId157"/>
    <p:sldId id="515" r:id="rId158"/>
    <p:sldId id="516" r:id="rId159"/>
    <p:sldId id="519" r:id="rId160"/>
    <p:sldId id="665" r:id="rId161"/>
    <p:sldId id="517" r:id="rId162"/>
    <p:sldId id="303" r:id="rId163"/>
    <p:sldId id="304" r:id="rId164"/>
    <p:sldId id="520" r:id="rId165"/>
    <p:sldId id="522" r:id="rId166"/>
    <p:sldId id="694" r:id="rId167"/>
    <p:sldId id="523" r:id="rId168"/>
    <p:sldId id="695" r:id="rId169"/>
    <p:sldId id="743" r:id="rId170"/>
    <p:sldId id="696" r:id="rId171"/>
    <p:sldId id="524" r:id="rId172"/>
    <p:sldId id="525" r:id="rId173"/>
    <p:sldId id="697" r:id="rId174"/>
    <p:sldId id="305" r:id="rId175"/>
    <p:sldId id="527" r:id="rId176"/>
    <p:sldId id="528" r:id="rId177"/>
    <p:sldId id="531" r:id="rId178"/>
    <p:sldId id="698" r:id="rId179"/>
    <p:sldId id="532" r:id="rId180"/>
    <p:sldId id="306" r:id="rId181"/>
    <p:sldId id="748" r:id="rId182"/>
    <p:sldId id="749" r:id="rId183"/>
    <p:sldId id="750" r:id="rId184"/>
    <p:sldId id="307" r:id="rId185"/>
    <p:sldId id="541" r:id="rId186"/>
    <p:sldId id="744" r:id="rId187"/>
    <p:sldId id="745" r:id="rId188"/>
    <p:sldId id="746" r:id="rId189"/>
    <p:sldId id="747" r:id="rId190"/>
    <p:sldId id="548" r:id="rId191"/>
    <p:sldId id="549" r:id="rId192"/>
    <p:sldId id="308" r:id="rId193"/>
    <p:sldId id="309" r:id="rId194"/>
    <p:sldId id="559" r:id="rId195"/>
    <p:sldId id="563" r:id="rId196"/>
    <p:sldId id="564" r:id="rId197"/>
    <p:sldId id="310" r:id="rId198"/>
    <p:sldId id="566" r:id="rId199"/>
    <p:sldId id="311" r:id="rId200"/>
    <p:sldId id="579" r:id="rId201"/>
    <p:sldId id="580" r:id="rId202"/>
    <p:sldId id="313" r:id="rId203"/>
    <p:sldId id="584" r:id="rId204"/>
    <p:sldId id="586" r:id="rId205"/>
    <p:sldId id="314" r:id="rId206"/>
    <p:sldId id="318" r:id="rId207"/>
    <p:sldId id="588" r:id="rId208"/>
    <p:sldId id="589" r:id="rId209"/>
    <p:sldId id="605" r:id="rId210"/>
    <p:sldId id="700" r:id="rId211"/>
    <p:sldId id="701" r:id="rId212"/>
    <p:sldId id="606" r:id="rId213"/>
    <p:sldId id="607" r:id="rId214"/>
    <p:sldId id="702" r:id="rId215"/>
    <p:sldId id="608" r:id="rId216"/>
    <p:sldId id="703" r:id="rId217"/>
    <p:sldId id="609" r:id="rId218"/>
    <p:sldId id="704" r:id="rId219"/>
    <p:sldId id="610" r:id="rId220"/>
    <p:sldId id="705" r:id="rId221"/>
    <p:sldId id="611" r:id="rId222"/>
    <p:sldId id="706" r:id="rId223"/>
    <p:sldId id="612" r:id="rId224"/>
    <p:sldId id="613" r:id="rId225"/>
    <p:sldId id="614" r:id="rId226"/>
    <p:sldId id="707" r:id="rId227"/>
    <p:sldId id="590" r:id="rId228"/>
    <p:sldId id="708" r:id="rId229"/>
    <p:sldId id="591" r:id="rId230"/>
    <p:sldId id="709" r:id="rId231"/>
    <p:sldId id="615" r:id="rId232"/>
    <p:sldId id="710" r:id="rId233"/>
    <p:sldId id="592" r:id="rId234"/>
    <p:sldId id="711" r:id="rId235"/>
    <p:sldId id="594" r:id="rId236"/>
    <p:sldId id="595" r:id="rId237"/>
    <p:sldId id="712" r:id="rId238"/>
    <p:sldId id="596" r:id="rId239"/>
    <p:sldId id="713" r:id="rId240"/>
    <p:sldId id="597" r:id="rId241"/>
    <p:sldId id="715" r:id="rId242"/>
    <p:sldId id="714" r:id="rId243"/>
    <p:sldId id="598" r:id="rId244"/>
    <p:sldId id="599" r:id="rId245"/>
    <p:sldId id="716" r:id="rId246"/>
    <p:sldId id="602" r:id="rId247"/>
    <p:sldId id="603" r:id="rId248"/>
    <p:sldId id="604" r:id="rId249"/>
    <p:sldId id="319" r:id="rId250"/>
    <p:sldId id="717" r:id="rId251"/>
    <p:sldId id="718" r:id="rId252"/>
    <p:sldId id="618" r:id="rId253"/>
    <p:sldId id="619" r:id="rId254"/>
    <p:sldId id="720" r:id="rId255"/>
    <p:sldId id="620" r:id="rId256"/>
    <p:sldId id="721" r:id="rId257"/>
    <p:sldId id="722" r:id="rId258"/>
    <p:sldId id="733" r:id="rId259"/>
    <p:sldId id="621" r:id="rId260"/>
    <p:sldId id="723" r:id="rId261"/>
    <p:sldId id="724" r:id="rId262"/>
    <p:sldId id="725" r:id="rId263"/>
    <p:sldId id="622" r:id="rId264"/>
    <p:sldId id="623" r:id="rId265"/>
    <p:sldId id="726" r:id="rId266"/>
    <p:sldId id="624" r:id="rId267"/>
    <p:sldId id="625" r:id="rId268"/>
    <p:sldId id="738" r:id="rId269"/>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5" d="100"/>
          <a:sy n="75" d="100"/>
        </p:scale>
        <p:origin x="-123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presProps" Target="pres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slide" Target="slides/slide264.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viewProps" Target="viewProp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tableStyles" Target="tableStyle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689A852-DCD2-4F1E-B413-3292EFFB9E97}" type="datetimeFigureOut">
              <a:rPr lang="en-US" smtClean="0"/>
              <a:pPr/>
              <a:t>1/8/2021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08169F1-9383-4C33-943D-C1FABF1D4AA6}"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89A852-DCD2-4F1E-B413-3292EFFB9E97}" type="datetimeFigureOut">
              <a:rPr lang="en-US" smtClean="0"/>
              <a:pPr/>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169F1-9383-4C33-943D-C1FABF1D4A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89A852-DCD2-4F1E-B413-3292EFFB9E97}" type="datetimeFigureOut">
              <a:rPr lang="en-US" smtClean="0"/>
              <a:pPr/>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169F1-9383-4C33-943D-C1FABF1D4AA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689A852-DCD2-4F1E-B413-3292EFFB9E97}" type="datetimeFigureOut">
              <a:rPr lang="en-US" smtClean="0"/>
              <a:pPr/>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169F1-9383-4C33-943D-C1FABF1D4AA6}"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689A852-DCD2-4F1E-B413-3292EFFB9E97}" type="datetimeFigureOut">
              <a:rPr lang="en-US" smtClean="0"/>
              <a:pPr/>
              <a:t>1/8/2021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F08169F1-9383-4C33-943D-C1FABF1D4AA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689A852-DCD2-4F1E-B413-3292EFFB9E97}" type="datetimeFigureOut">
              <a:rPr lang="en-US" smtClean="0"/>
              <a:pPr/>
              <a:t>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169F1-9383-4C33-943D-C1FABF1D4AA6}"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689A852-DCD2-4F1E-B413-3292EFFB9E97}" type="datetimeFigureOut">
              <a:rPr lang="en-US" smtClean="0"/>
              <a:pPr/>
              <a:t>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8169F1-9383-4C33-943D-C1FABF1D4AA6}"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689A852-DCD2-4F1E-B413-3292EFFB9E97}" type="datetimeFigureOut">
              <a:rPr lang="en-US" smtClean="0"/>
              <a:pPr/>
              <a:t>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8169F1-9383-4C33-943D-C1FABF1D4A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89A852-DCD2-4F1E-B413-3292EFFB9E97}" type="datetimeFigureOut">
              <a:rPr lang="en-US" smtClean="0"/>
              <a:pPr/>
              <a:t>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8169F1-9383-4C33-943D-C1FABF1D4A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689A852-DCD2-4F1E-B413-3292EFFB9E97}" type="datetimeFigureOut">
              <a:rPr lang="en-US" smtClean="0"/>
              <a:pPr/>
              <a:t>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169F1-9383-4C33-943D-C1FABF1D4AA6}"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689A852-DCD2-4F1E-B413-3292EFFB9E97}" type="datetimeFigureOut">
              <a:rPr lang="en-US" smtClean="0"/>
              <a:pPr/>
              <a:t>1/8/2021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F08169F1-9383-4C33-943D-C1FABF1D4AA6}"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689A852-DCD2-4F1E-B413-3292EFFB9E97}" type="datetimeFigureOut">
              <a:rPr lang="en-US" smtClean="0"/>
              <a:pPr/>
              <a:t>1/8/2021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08169F1-9383-4C33-943D-C1FABF1D4AA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shafagh co\Desktop\10.jpg"/>
          <p:cNvPicPr>
            <a:picLocks noGrp="1" noChangeAspect="1" noChangeArrowheads="1"/>
          </p:cNvPicPr>
          <p:nvPr>
            <p:ph sz="quarter" idx="1"/>
          </p:nvPr>
        </p:nvPicPr>
        <p:blipFill>
          <a:blip r:embed="rId2" cstate="print"/>
          <a:srcRect/>
          <a:stretch>
            <a:fillRect/>
          </a:stretch>
        </p:blipFill>
        <p:spPr bwMode="auto">
          <a:xfrm>
            <a:off x="0" y="0"/>
            <a:ext cx="9143999" cy="6858000"/>
          </a:xfrm>
          <a:prstGeom prst="rect">
            <a:avLst/>
          </a:prstGeom>
          <a:noFill/>
        </p:spPr>
      </p:pic>
      <p:sp>
        <p:nvSpPr>
          <p:cNvPr id="5" name="Rectangle 4"/>
          <p:cNvSpPr/>
          <p:nvPr/>
        </p:nvSpPr>
        <p:spPr>
          <a:xfrm>
            <a:off x="1716090" y="-1971600"/>
            <a:ext cx="5711820" cy="175432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err="1" smtClean="0">
                <a:ln/>
                <a:solidFill>
                  <a:schemeClr val="accent3"/>
                </a:solidFill>
                <a:effectLst/>
              </a:rPr>
              <a:t>Yinour</a:t>
            </a:r>
            <a:r>
              <a:rPr lang="en-US" sz="5400" b="1" cap="none" spc="0" dirty="0" smtClean="0">
                <a:ln/>
                <a:solidFill>
                  <a:schemeClr val="accent3"/>
                </a:solidFill>
                <a:effectLst/>
              </a:rPr>
              <a:t> Text Here</a:t>
            </a:r>
            <a:endParaRPr lang="en-US" sz="5400" b="1" cap="none" spc="0" dirty="0">
              <a:ln/>
              <a:solidFill>
                <a:schemeClr val="accent3"/>
              </a:solidFill>
              <a:effectLst/>
            </a:endParaRPr>
          </a:p>
        </p:txBody>
      </p:sp>
      <p:sp>
        <p:nvSpPr>
          <p:cNvPr id="6" name="Rectangle 5"/>
          <p:cNvSpPr/>
          <p:nvPr/>
        </p:nvSpPr>
        <p:spPr>
          <a:xfrm>
            <a:off x="467544" y="908721"/>
            <a:ext cx="6390456" cy="1015663"/>
          </a:xfrm>
          <a:prstGeom prst="rect">
            <a:avLst/>
          </a:prstGeom>
        </p:spPr>
        <p:txBody>
          <a:bodyPr wrap="square">
            <a:spAutoFit/>
          </a:bodyPr>
          <a:lstStyle/>
          <a:p>
            <a:pPr algn="l"/>
            <a:r>
              <a:rPr lang="en-US" sz="6000" i="1" dirty="0" smtClean="0">
                <a:solidFill>
                  <a:srgbClr val="FF0000"/>
                </a:solidFill>
              </a:rPr>
              <a:t>In the name of </a:t>
            </a:r>
            <a:r>
              <a:rPr lang="en-US" sz="6000" i="1" dirty="0" err="1" smtClean="0">
                <a:solidFill>
                  <a:srgbClr val="FF0000"/>
                </a:solidFill>
              </a:rPr>
              <a:t>allah</a:t>
            </a:r>
            <a:endParaRPr lang="en-US" sz="6000" i="1" dirty="0" smtClean="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solidFill>
                  <a:srgbClr val="FF0000"/>
                </a:solidFill>
              </a:rPr>
              <a:t>HDL-C, and TG </a:t>
            </a:r>
            <a:r>
              <a:rPr lang="en-US" dirty="0" smtClean="0"/>
              <a:t>have </a:t>
            </a:r>
            <a:r>
              <a:rPr lang="en-US" dirty="0" smtClean="0">
                <a:solidFill>
                  <a:srgbClr val="FF0000"/>
                </a:solidFill>
              </a:rPr>
              <a:t>normal ranges </a:t>
            </a:r>
            <a:r>
              <a:rPr lang="en-US" dirty="0" smtClean="0"/>
              <a:t>based upon population distribution.</a:t>
            </a:r>
          </a:p>
          <a:p>
            <a:endParaRPr lang="en-US" dirty="0" smtClean="0"/>
          </a:p>
          <a:p>
            <a:r>
              <a:rPr lang="en-US" dirty="0" smtClean="0"/>
              <a:t> </a:t>
            </a:r>
            <a:r>
              <a:rPr lang="en-US" dirty="0" smtClean="0">
                <a:solidFill>
                  <a:srgbClr val="FF0000"/>
                </a:solidFill>
              </a:rPr>
              <a:t>LDL-C does not </a:t>
            </a:r>
            <a:r>
              <a:rPr lang="en-US" dirty="0" smtClean="0"/>
              <a:t>have a </a:t>
            </a:r>
            <a:r>
              <a:rPr lang="en-US" dirty="0" smtClean="0">
                <a:solidFill>
                  <a:srgbClr val="FF0000"/>
                </a:solidFill>
              </a:rPr>
              <a:t>normal range </a:t>
            </a:r>
            <a:r>
              <a:rPr lang="en-US" dirty="0" smtClean="0"/>
              <a:t>because “optimal” LDL-C </a:t>
            </a:r>
            <a:r>
              <a:rPr lang="en-US" dirty="0" err="1" smtClean="0"/>
              <a:t>concen-trations</a:t>
            </a:r>
            <a:r>
              <a:rPr lang="en-US" dirty="0" smtClean="0"/>
              <a:t> vary according to the degree of </a:t>
            </a:r>
            <a:r>
              <a:rPr lang="en-US" dirty="0" smtClean="0">
                <a:solidFill>
                  <a:srgbClr val="FF0000"/>
                </a:solidFill>
              </a:rPr>
              <a:t>ASCVD risk </a:t>
            </a:r>
            <a:r>
              <a:rPr lang="en-US" dirty="0" smtClean="0"/>
              <a:t>of the individual</a:t>
            </a:r>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a:bodyPr>
          <a:lstStyle/>
          <a:p>
            <a:r>
              <a:rPr lang="en-US" dirty="0" smtClean="0"/>
              <a:t>The presence of </a:t>
            </a:r>
            <a:r>
              <a:rPr lang="en-US" dirty="0" smtClean="0">
                <a:solidFill>
                  <a:srgbClr val="FF0000"/>
                </a:solidFill>
              </a:rPr>
              <a:t>renal disease </a:t>
            </a:r>
            <a:r>
              <a:rPr lang="en-US" dirty="0" smtClean="0"/>
              <a:t>in diabetes </a:t>
            </a:r>
            <a:r>
              <a:rPr lang="en-US" dirty="0" smtClean="0">
                <a:solidFill>
                  <a:srgbClr val="FF0000"/>
                </a:solidFill>
              </a:rPr>
              <a:t>increases CVD risk</a:t>
            </a:r>
            <a:r>
              <a:rPr lang="en-US" dirty="0" smtClean="0"/>
              <a:t>, but, even in the absence of renal disease, T1D confers increased CVD risk </a:t>
            </a:r>
          </a:p>
          <a:p>
            <a:r>
              <a:rPr lang="en-US" dirty="0" smtClean="0"/>
              <a:t> However, although renal disease is a CVD risk factor, especially in T1D, </a:t>
            </a:r>
            <a:r>
              <a:rPr lang="en-US" dirty="0" smtClean="0">
                <a:solidFill>
                  <a:srgbClr val="FF0000"/>
                </a:solidFill>
              </a:rPr>
              <a:t>there is no evidence that </a:t>
            </a:r>
            <a:r>
              <a:rPr lang="en-US" dirty="0" err="1" smtClean="0">
                <a:solidFill>
                  <a:srgbClr val="FF0000"/>
                </a:solidFill>
              </a:rPr>
              <a:t>statins</a:t>
            </a:r>
            <a:r>
              <a:rPr lang="en-US" dirty="0" smtClean="0"/>
              <a:t> (or any other lipid-lowering agents) </a:t>
            </a:r>
            <a:r>
              <a:rPr lang="en-US" dirty="0" smtClean="0">
                <a:solidFill>
                  <a:srgbClr val="FF0000"/>
                </a:solidFill>
              </a:rPr>
              <a:t>improve renal outcomes</a:t>
            </a:r>
            <a:endParaRPr lang="en-US" dirty="0" smtClean="0"/>
          </a:p>
          <a:p>
            <a:r>
              <a:rPr lang="en-US" dirty="0" smtClean="0"/>
              <a:t> thus, the use of lipid-lowering therapy is aimed at reducing CVD risk, </a:t>
            </a:r>
            <a:r>
              <a:rPr lang="en-US" dirty="0" smtClean="0">
                <a:solidFill>
                  <a:srgbClr val="FF0000"/>
                </a:solidFill>
              </a:rPr>
              <a:t>not CKD risk</a:t>
            </a:r>
            <a:r>
              <a:rPr lang="en-US" dirty="0" smtClean="0"/>
              <a:t>. </a:t>
            </a:r>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We suggest that </a:t>
            </a:r>
            <a:r>
              <a:rPr lang="en-US" dirty="0" smtClean="0">
                <a:solidFill>
                  <a:srgbClr val="FF0000"/>
                </a:solidFill>
              </a:rPr>
              <a:t>lipid-lowering therapy </a:t>
            </a:r>
            <a:r>
              <a:rPr lang="en-US" dirty="0" smtClean="0"/>
              <a:t>should be initiated in patients with T1D with </a:t>
            </a:r>
            <a:r>
              <a:rPr lang="en-US" dirty="0" smtClean="0">
                <a:solidFill>
                  <a:srgbClr val="FF0000"/>
                </a:solidFill>
              </a:rPr>
              <a:t>CKD stages 1–4</a:t>
            </a:r>
            <a:r>
              <a:rPr lang="en-US" dirty="0" smtClean="0"/>
              <a:t> or </a:t>
            </a:r>
            <a:r>
              <a:rPr lang="en-US" dirty="0" err="1" smtClean="0">
                <a:solidFill>
                  <a:srgbClr val="FF0000"/>
                </a:solidFill>
              </a:rPr>
              <a:t>postrenal</a:t>
            </a:r>
            <a:r>
              <a:rPr lang="en-US" dirty="0" smtClean="0">
                <a:solidFill>
                  <a:srgbClr val="FF0000"/>
                </a:solidFill>
              </a:rPr>
              <a:t> transplant</a:t>
            </a:r>
            <a:r>
              <a:rPr lang="en-US" dirty="0" smtClean="0"/>
              <a:t>;</a:t>
            </a:r>
          </a:p>
          <a:p>
            <a:endParaRPr lang="en-US" dirty="0" smtClean="0"/>
          </a:p>
          <a:p>
            <a:r>
              <a:rPr lang="en-US" dirty="0" smtClean="0"/>
              <a:t> if a patient </a:t>
            </a:r>
            <a:r>
              <a:rPr lang="en-US" dirty="0" smtClean="0">
                <a:solidFill>
                  <a:srgbClr val="FF0000"/>
                </a:solidFill>
              </a:rPr>
              <a:t>progresses to stage 5</a:t>
            </a:r>
            <a:r>
              <a:rPr lang="en-US" dirty="0" smtClean="0"/>
              <a:t>, the lipid-lowering therapy may be continued, but </a:t>
            </a:r>
            <a:r>
              <a:rPr lang="en-US" dirty="0" smtClean="0">
                <a:solidFill>
                  <a:srgbClr val="00B050"/>
                </a:solidFill>
              </a:rPr>
              <a:t>it should not be initiated in a pa-</a:t>
            </a:r>
            <a:r>
              <a:rPr lang="en-US" dirty="0" err="1" smtClean="0">
                <a:solidFill>
                  <a:srgbClr val="00B050"/>
                </a:solidFill>
              </a:rPr>
              <a:t>tient</a:t>
            </a:r>
            <a:r>
              <a:rPr lang="en-US" dirty="0" smtClean="0">
                <a:solidFill>
                  <a:srgbClr val="00B050"/>
                </a:solidFill>
              </a:rPr>
              <a:t> in stage 5 CKD</a:t>
            </a:r>
            <a:endParaRPr lang="en-US" dirty="0">
              <a:solidFill>
                <a:srgbClr val="00B050"/>
              </a:solidFill>
            </a:endParaRPr>
          </a:p>
        </p:txBody>
      </p:sp>
      <p:sp>
        <p:nvSpPr>
          <p:cNvPr id="4" name="5-Point Star 3"/>
          <p:cNvSpPr/>
          <p:nvPr/>
        </p:nvSpPr>
        <p:spPr>
          <a:xfrm>
            <a:off x="7596336" y="620688"/>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The </a:t>
            </a:r>
            <a:r>
              <a:rPr lang="en-US" dirty="0" smtClean="0">
                <a:solidFill>
                  <a:srgbClr val="FF0000"/>
                </a:solidFill>
              </a:rPr>
              <a:t>treatment of hyperglycemia </a:t>
            </a:r>
            <a:r>
              <a:rPr lang="en-US" dirty="0" smtClean="0"/>
              <a:t>reduces TG levels. </a:t>
            </a:r>
          </a:p>
          <a:p>
            <a:r>
              <a:rPr lang="en-US" dirty="0" smtClean="0"/>
              <a:t> Observational studies </a:t>
            </a:r>
            <a:r>
              <a:rPr lang="en-US" dirty="0" err="1" smtClean="0"/>
              <a:t>sug-gest</a:t>
            </a:r>
            <a:r>
              <a:rPr lang="en-US" dirty="0" smtClean="0"/>
              <a:t> that </a:t>
            </a:r>
            <a:r>
              <a:rPr lang="en-US" dirty="0" smtClean="0">
                <a:solidFill>
                  <a:srgbClr val="FF0000"/>
                </a:solidFill>
              </a:rPr>
              <a:t>intensive </a:t>
            </a:r>
            <a:r>
              <a:rPr lang="en-US" dirty="0" err="1" smtClean="0">
                <a:solidFill>
                  <a:srgbClr val="FF0000"/>
                </a:solidFill>
              </a:rPr>
              <a:t>glycemic</a:t>
            </a:r>
            <a:r>
              <a:rPr lang="en-US" dirty="0" smtClean="0">
                <a:solidFill>
                  <a:srgbClr val="FF0000"/>
                </a:solidFill>
              </a:rPr>
              <a:t> control reduces CVD events</a:t>
            </a:r>
            <a:r>
              <a:rPr lang="en-US" dirty="0" smtClean="0"/>
              <a:t> .</a:t>
            </a:r>
          </a:p>
          <a:p>
            <a:r>
              <a:rPr lang="en-US" dirty="0" smtClean="0"/>
              <a:t> Furthermore, as shown in the DCCT/EDIC study in T1D , even a </a:t>
            </a:r>
            <a:r>
              <a:rPr lang="en-US" dirty="0" smtClean="0">
                <a:solidFill>
                  <a:srgbClr val="FF0000"/>
                </a:solidFill>
              </a:rPr>
              <a:t>relatively short period of good </a:t>
            </a:r>
            <a:r>
              <a:rPr lang="en-US" dirty="0" err="1" smtClean="0">
                <a:solidFill>
                  <a:srgbClr val="FF0000"/>
                </a:solidFill>
              </a:rPr>
              <a:t>glycemic</a:t>
            </a:r>
            <a:r>
              <a:rPr lang="en-US" dirty="0" smtClean="0">
                <a:solidFill>
                  <a:srgbClr val="FF0000"/>
                </a:solidFill>
              </a:rPr>
              <a:t> control is associated with decreased CVD events years </a:t>
            </a:r>
            <a:r>
              <a:rPr lang="en-US" dirty="0" smtClean="0"/>
              <a:t>later, termed a “</a:t>
            </a:r>
            <a:r>
              <a:rPr lang="en-US" dirty="0" smtClean="0">
                <a:solidFill>
                  <a:srgbClr val="00B050"/>
                </a:solidFill>
              </a:rPr>
              <a:t>legacy effect</a:t>
            </a:r>
            <a:r>
              <a:rPr lang="en-US" dirty="0" smtClean="0"/>
              <a:t>.</a:t>
            </a:r>
          </a:p>
          <a:p>
            <a:r>
              <a:rPr lang="en-US" dirty="0" smtClean="0"/>
              <a:t>” However, those that gained excessive weight with intensive therapy appear to have less benefit than those who gained less weight</a:t>
            </a:r>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Thus, individuals with </a:t>
            </a:r>
            <a:r>
              <a:rPr lang="en-US" dirty="0" smtClean="0">
                <a:solidFill>
                  <a:srgbClr val="FF0000"/>
                </a:solidFill>
              </a:rPr>
              <a:t>T1D who develop features of </a:t>
            </a:r>
            <a:r>
              <a:rPr lang="en-US" dirty="0" err="1" smtClean="0">
                <a:solidFill>
                  <a:srgbClr val="FF0000"/>
                </a:solidFill>
              </a:rPr>
              <a:t>MetS</a:t>
            </a:r>
            <a:r>
              <a:rPr lang="en-US" dirty="0" smtClean="0">
                <a:solidFill>
                  <a:srgbClr val="FF0000"/>
                </a:solidFill>
              </a:rPr>
              <a:t> </a:t>
            </a:r>
            <a:r>
              <a:rPr lang="en-US" dirty="0" smtClean="0"/>
              <a:t>(central obesity, high TG, and low HDL-C) appear to be at increased CVD risk and should be treated with lipid-lowering therapy, in addition to diet and increased physical activity. </a:t>
            </a:r>
          </a:p>
          <a:p>
            <a:r>
              <a:rPr lang="en-US" dirty="0" smtClean="0"/>
              <a:t>Early addition of blood pressure and/or lipid-lowering therapy may help reduce the risk associated with increased weight gain, but there is </a:t>
            </a:r>
            <a:r>
              <a:rPr lang="en-US" dirty="0" smtClean="0">
                <a:solidFill>
                  <a:srgbClr val="FF0000"/>
                </a:solidFill>
              </a:rPr>
              <a:t>no data </a:t>
            </a:r>
            <a:r>
              <a:rPr lang="en-US" dirty="0" smtClean="0"/>
              <a:t>to support the </a:t>
            </a:r>
            <a:r>
              <a:rPr lang="en-US" dirty="0" smtClean="0">
                <a:solidFill>
                  <a:srgbClr val="FF0000"/>
                </a:solidFill>
              </a:rPr>
              <a:t>timing of additional therapy</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Low-density lipoprotein should be the primary target for lipid-lowering therapy.</a:t>
            </a:r>
          </a:p>
          <a:p>
            <a:endParaRPr lang="en-US" dirty="0" smtClean="0"/>
          </a:p>
          <a:p>
            <a:r>
              <a:rPr lang="en-US" dirty="0" err="1" smtClean="0">
                <a:solidFill>
                  <a:srgbClr val="FF0000"/>
                </a:solidFill>
              </a:rPr>
              <a:t>Ezetimibe</a:t>
            </a:r>
            <a:r>
              <a:rPr lang="en-US" dirty="0" smtClean="0"/>
              <a:t> can be added to the </a:t>
            </a:r>
            <a:r>
              <a:rPr lang="en-US" dirty="0" err="1" smtClean="0"/>
              <a:t>statin</a:t>
            </a:r>
            <a:r>
              <a:rPr lang="en-US" dirty="0" smtClean="0"/>
              <a:t> if required to lower low-density lipoprotein cholesterol further. </a:t>
            </a:r>
          </a:p>
          <a:p>
            <a:r>
              <a:rPr lang="en-US" dirty="0" smtClean="0">
                <a:solidFill>
                  <a:srgbClr val="FF0000"/>
                </a:solidFill>
              </a:rPr>
              <a:t>No dose adjustments </a:t>
            </a:r>
            <a:r>
              <a:rPr lang="en-US" dirty="0" smtClean="0"/>
              <a:t>of </a:t>
            </a:r>
            <a:r>
              <a:rPr lang="en-US" dirty="0" err="1" smtClean="0"/>
              <a:t>ezetimibe</a:t>
            </a:r>
            <a:r>
              <a:rPr lang="en-US" dirty="0" smtClean="0"/>
              <a:t> are needed in chronic kidney disease.</a:t>
            </a:r>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dirty="0" smtClean="0"/>
              <a:t>   In adults with type 1 diabetes </a:t>
            </a:r>
          </a:p>
          <a:p>
            <a:r>
              <a:rPr lang="en-US" dirty="0" smtClean="0"/>
              <a:t>with </a:t>
            </a:r>
            <a:r>
              <a:rPr lang="en-US" dirty="0" smtClean="0">
                <a:solidFill>
                  <a:srgbClr val="00B050"/>
                </a:solidFill>
              </a:rPr>
              <a:t>obesity, </a:t>
            </a:r>
          </a:p>
          <a:p>
            <a:r>
              <a:rPr lang="en-US" dirty="0" smtClean="0"/>
              <a:t>or with </a:t>
            </a:r>
            <a:r>
              <a:rPr lang="en-US" dirty="0" smtClean="0">
                <a:solidFill>
                  <a:srgbClr val="00B050"/>
                </a:solidFill>
              </a:rPr>
              <a:t>high triglycerides </a:t>
            </a:r>
            <a:r>
              <a:rPr lang="en-US" dirty="0" smtClean="0"/>
              <a:t>and </a:t>
            </a:r>
            <a:r>
              <a:rPr lang="en-US" dirty="0" smtClean="0">
                <a:solidFill>
                  <a:srgbClr val="00B050"/>
                </a:solidFill>
              </a:rPr>
              <a:t>low high-density lipoprotein cholesterol</a:t>
            </a:r>
          </a:p>
          <a:p>
            <a:endParaRPr lang="en-US" dirty="0" smtClean="0"/>
          </a:p>
          <a:p>
            <a:pPr>
              <a:buNone/>
            </a:pPr>
            <a:r>
              <a:rPr lang="en-US" dirty="0" smtClean="0"/>
              <a:t>  we suggest </a:t>
            </a:r>
            <a:r>
              <a:rPr lang="en-US" dirty="0" err="1" smtClean="0">
                <a:solidFill>
                  <a:srgbClr val="FF0000"/>
                </a:solidFill>
              </a:rPr>
              <a:t>statin</a:t>
            </a:r>
            <a:r>
              <a:rPr lang="en-US" dirty="0" smtClean="0">
                <a:solidFill>
                  <a:srgbClr val="FF0000"/>
                </a:solidFill>
              </a:rPr>
              <a:t> therapy</a:t>
            </a:r>
            <a:r>
              <a:rPr lang="en-US" dirty="0" smtClean="0"/>
              <a:t>, irrespective of the cardiovascular risk score, to reduce cardiovascular risk.</a:t>
            </a:r>
            <a:endParaRPr lang="en-US" dirty="0"/>
          </a:p>
        </p:txBody>
      </p:sp>
      <p:sp>
        <p:nvSpPr>
          <p:cNvPr id="4" name="Sun 3"/>
          <p:cNvSpPr/>
          <p:nvPr/>
        </p:nvSpPr>
        <p:spPr>
          <a:xfrm>
            <a:off x="7596336" y="620688"/>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solidFill>
                  <a:srgbClr val="FF0000"/>
                </a:solidFill>
              </a:rPr>
              <a:t>Low-density lipoprotein </a:t>
            </a:r>
            <a:r>
              <a:rPr lang="en-US" dirty="0" smtClean="0"/>
              <a:t>should be the </a:t>
            </a:r>
            <a:r>
              <a:rPr lang="en-US" dirty="0" smtClean="0">
                <a:solidFill>
                  <a:srgbClr val="FF0000"/>
                </a:solidFill>
              </a:rPr>
              <a:t>primary target for lipid-lowering therapy</a:t>
            </a:r>
            <a:r>
              <a:rPr lang="en-US" dirty="0" smtClean="0"/>
              <a:t>.</a:t>
            </a:r>
          </a:p>
          <a:p>
            <a:endParaRPr lang="en-US" dirty="0" smtClean="0"/>
          </a:p>
          <a:p>
            <a:r>
              <a:rPr lang="en-US" dirty="0" smtClean="0"/>
              <a:t> Consider therapy if low-density lipoprotein cholesterol is </a:t>
            </a:r>
            <a:r>
              <a:rPr lang="en-US" dirty="0" smtClean="0">
                <a:solidFill>
                  <a:srgbClr val="FF0000"/>
                </a:solidFill>
              </a:rPr>
              <a:t>over 70 </a:t>
            </a:r>
            <a:r>
              <a:rPr lang="en-US" dirty="0" smtClean="0"/>
              <a:t>mg/</a:t>
            </a:r>
            <a:r>
              <a:rPr lang="en-US" dirty="0" err="1" smtClean="0"/>
              <a:t>dL</a:t>
            </a:r>
            <a:r>
              <a:rPr lang="en-US" dirty="0" smtClean="0"/>
              <a:t> (1.8 </a:t>
            </a:r>
            <a:r>
              <a:rPr lang="en-US" dirty="0" err="1" smtClean="0"/>
              <a:t>mmol</a:t>
            </a:r>
            <a:r>
              <a:rPr lang="en-US" dirty="0" smtClean="0"/>
              <a:t>/L). </a:t>
            </a:r>
          </a:p>
          <a:p>
            <a:endParaRPr lang="en-US" dirty="0"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600" dirty="0">
              <a:solidFill>
                <a:srgbClr val="FF0000"/>
              </a:solidFill>
            </a:endParaRPr>
          </a:p>
        </p:txBody>
      </p:sp>
      <p:sp>
        <p:nvSpPr>
          <p:cNvPr id="3" name="Content Placeholder 2"/>
          <p:cNvSpPr>
            <a:spLocks noGrp="1"/>
          </p:cNvSpPr>
          <p:nvPr>
            <p:ph sz="quarter" idx="1"/>
          </p:nvPr>
        </p:nvSpPr>
        <p:spPr/>
        <p:txBody>
          <a:bodyPr/>
          <a:lstStyle/>
          <a:p>
            <a:r>
              <a:rPr lang="en-US" dirty="0" smtClean="0"/>
              <a:t>In adults with type 1 diabetes and diabetic retinopathy, we suggest </a:t>
            </a:r>
            <a:r>
              <a:rPr lang="en-US" dirty="0" err="1" smtClean="0">
                <a:solidFill>
                  <a:srgbClr val="FF0000"/>
                </a:solidFill>
              </a:rPr>
              <a:t>statin</a:t>
            </a:r>
            <a:r>
              <a:rPr lang="en-US" dirty="0" smtClean="0">
                <a:solidFill>
                  <a:srgbClr val="FF0000"/>
                </a:solidFill>
              </a:rPr>
              <a:t> therapy</a:t>
            </a:r>
            <a:r>
              <a:rPr lang="en-US" dirty="0" smtClean="0"/>
              <a:t>, irrespective of the cardiovascular risk score, to </a:t>
            </a:r>
            <a:r>
              <a:rPr lang="en-US" dirty="0" smtClean="0">
                <a:solidFill>
                  <a:srgbClr val="FF0000"/>
                </a:solidFill>
              </a:rPr>
              <a:t>reduce cardiovascular risk</a:t>
            </a:r>
          </a:p>
          <a:p>
            <a:endParaRPr lang="en-US" dirty="0" smtClean="0">
              <a:solidFill>
                <a:srgbClr val="FF0000"/>
              </a:solidFill>
            </a:endParaRPr>
          </a:p>
          <a:p>
            <a:r>
              <a:rPr lang="en-US" dirty="0" smtClean="0"/>
              <a:t>Low-density lipoprotein should be the primary target. </a:t>
            </a:r>
          </a:p>
          <a:p>
            <a:r>
              <a:rPr lang="en-US" dirty="0" smtClean="0"/>
              <a:t> Consider therapy if low-density lipoprotein cholesterol is over 70 mg/</a:t>
            </a:r>
            <a:r>
              <a:rPr lang="en-US" dirty="0" err="1" smtClean="0"/>
              <a:t>dL</a:t>
            </a:r>
            <a:r>
              <a:rPr lang="en-US" dirty="0" smtClean="0"/>
              <a:t> (1.8 </a:t>
            </a:r>
            <a:r>
              <a:rPr lang="en-US" dirty="0" err="1" smtClean="0"/>
              <a:t>mmol</a:t>
            </a:r>
            <a:r>
              <a:rPr lang="en-US" dirty="0" smtClean="0"/>
              <a:t>/L).</a:t>
            </a:r>
            <a:endParaRPr lang="en-US" dirty="0" smtClean="0">
              <a:solidFill>
                <a:srgbClr val="FF0000"/>
              </a:solidFill>
            </a:endParaRPr>
          </a:p>
          <a:p>
            <a:endParaRPr lang="en-US" dirty="0"/>
          </a:p>
        </p:txBody>
      </p:sp>
      <p:sp>
        <p:nvSpPr>
          <p:cNvPr id="4" name="Sun 3"/>
          <p:cNvSpPr/>
          <p:nvPr/>
        </p:nvSpPr>
        <p:spPr>
          <a:xfrm>
            <a:off x="7524328" y="548680"/>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A meta-analysis of 20 studies of 19 234 patients with </a:t>
            </a:r>
            <a:r>
              <a:rPr lang="en-US" dirty="0" smtClean="0">
                <a:solidFill>
                  <a:srgbClr val="FF0000"/>
                </a:solidFill>
              </a:rPr>
              <a:t>T1D </a:t>
            </a:r>
            <a:r>
              <a:rPr lang="en-US" dirty="0" smtClean="0"/>
              <a:t>(n = 4438) </a:t>
            </a:r>
            <a:r>
              <a:rPr lang="en-US" dirty="0" smtClean="0">
                <a:solidFill>
                  <a:srgbClr val="FF0000"/>
                </a:solidFill>
              </a:rPr>
              <a:t>or T2D </a:t>
            </a:r>
            <a:r>
              <a:rPr lang="en-US" dirty="0" smtClean="0"/>
              <a:t>(n = 14 896) found that the presence of any degree of </a:t>
            </a:r>
            <a:r>
              <a:rPr lang="en-US" dirty="0" smtClean="0">
                <a:solidFill>
                  <a:srgbClr val="FF0000"/>
                </a:solidFill>
              </a:rPr>
              <a:t>diabetic retinopathy </a:t>
            </a:r>
            <a:r>
              <a:rPr lang="en-US" dirty="0" smtClean="0"/>
              <a:t>increased </a:t>
            </a:r>
            <a:r>
              <a:rPr lang="en-US" dirty="0" smtClean="0">
                <a:solidFill>
                  <a:srgbClr val="FF0000"/>
                </a:solidFill>
              </a:rPr>
              <a:t>all-cause mortality </a:t>
            </a:r>
            <a:r>
              <a:rPr lang="en-US" dirty="0" smtClean="0"/>
              <a:t>and </a:t>
            </a:r>
            <a:r>
              <a:rPr lang="en-US" dirty="0" smtClean="0">
                <a:solidFill>
                  <a:srgbClr val="FF0000"/>
                </a:solidFill>
              </a:rPr>
              <a:t>CVD events </a:t>
            </a:r>
            <a:r>
              <a:rPr lang="en-US" dirty="0" smtClean="0"/>
              <a:t>compared with those without diabetic retinopathy.</a:t>
            </a:r>
          </a:p>
          <a:p>
            <a:endParaRPr lang="en-US" dirty="0" smtClean="0"/>
          </a:p>
          <a:p>
            <a:r>
              <a:rPr lang="en-US" dirty="0" smtClean="0"/>
              <a:t>The RR </a:t>
            </a:r>
            <a:r>
              <a:rPr lang="en-US" dirty="0" smtClean="0">
                <a:solidFill>
                  <a:srgbClr val="FF0000"/>
                </a:solidFill>
              </a:rPr>
              <a:t>was greater for those with T1D </a:t>
            </a:r>
            <a:r>
              <a:rPr lang="en-US" dirty="0" smtClean="0"/>
              <a:t>than for those with T2D and remained significant even after adjusting for traditional CVD risk factors </a:t>
            </a:r>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dirty="0" smtClean="0">
                <a:solidFill>
                  <a:srgbClr val="FF0000"/>
                </a:solidFill>
              </a:rPr>
              <a:t>                          </a:t>
            </a:r>
          </a:p>
          <a:p>
            <a:endParaRPr lang="en-US" dirty="0" smtClean="0">
              <a:solidFill>
                <a:srgbClr val="FF0000"/>
              </a:solidFill>
            </a:endParaRPr>
          </a:p>
          <a:p>
            <a:endParaRPr lang="en-US" dirty="0" smtClean="0">
              <a:solidFill>
                <a:srgbClr val="FF0000"/>
              </a:solidFill>
            </a:endParaRPr>
          </a:p>
          <a:p>
            <a:pPr>
              <a:buNone/>
            </a:pPr>
            <a:r>
              <a:rPr lang="en-US" sz="6000" dirty="0" smtClean="0">
                <a:solidFill>
                  <a:srgbClr val="FF0000"/>
                </a:solidFill>
              </a:rPr>
              <a:t>          Obesity                  </a:t>
            </a:r>
            <a:endParaRPr lang="en-US" sz="6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solidFill>
                  <a:srgbClr val="FF0000"/>
                </a:solidFill>
              </a:rPr>
              <a:t>Friedewald</a:t>
            </a:r>
            <a:r>
              <a:rPr lang="en-US" sz="3600" dirty="0" smtClean="0">
                <a:solidFill>
                  <a:srgbClr val="FF0000"/>
                </a:solidFill>
              </a:rPr>
              <a:t> formula</a:t>
            </a:r>
            <a:endParaRPr lang="en-US" sz="3600" dirty="0">
              <a:solidFill>
                <a:srgbClr val="FF0000"/>
              </a:solidFill>
            </a:endParaRPr>
          </a:p>
        </p:txBody>
      </p:sp>
      <p:sp>
        <p:nvSpPr>
          <p:cNvPr id="3" name="Content Placeholder 2"/>
          <p:cNvSpPr>
            <a:spLocks noGrp="1"/>
          </p:cNvSpPr>
          <p:nvPr>
            <p:ph sz="quarter" idx="1"/>
          </p:nvPr>
        </p:nvSpPr>
        <p:spPr/>
        <p:txBody>
          <a:bodyPr/>
          <a:lstStyle/>
          <a:p>
            <a:r>
              <a:rPr lang="en-US" dirty="0" smtClean="0"/>
              <a:t>The </a:t>
            </a:r>
            <a:r>
              <a:rPr lang="en-US" dirty="0" err="1" smtClean="0">
                <a:solidFill>
                  <a:srgbClr val="0070C0"/>
                </a:solidFill>
              </a:rPr>
              <a:t>Friedewald</a:t>
            </a:r>
            <a:r>
              <a:rPr lang="en-US" dirty="0" smtClean="0">
                <a:solidFill>
                  <a:srgbClr val="0070C0"/>
                </a:solidFill>
              </a:rPr>
              <a:t> formula</a:t>
            </a:r>
            <a:r>
              <a:rPr lang="en-US" dirty="0" smtClean="0"/>
              <a:t>, </a:t>
            </a:r>
            <a:r>
              <a:rPr lang="en-US" dirty="0" err="1" smtClean="0"/>
              <a:t>subse-quently</a:t>
            </a:r>
            <a:r>
              <a:rPr lang="en-US" dirty="0" smtClean="0"/>
              <a:t> introduced in the 1970s, has been widely used to estimate LDL-C by subtracting the sum of HDL-C and very low-density lipoprotein (VLDL) cholesterol (estimated by TG/5) from total cholesterol, and used </a:t>
            </a:r>
            <a:r>
              <a:rPr lang="en-US" dirty="0" smtClean="0">
                <a:solidFill>
                  <a:srgbClr val="0070C0"/>
                </a:solidFill>
              </a:rPr>
              <a:t>fasting data </a:t>
            </a:r>
          </a:p>
          <a:p>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Obesity is frequently associated with </a:t>
            </a:r>
            <a:r>
              <a:rPr lang="en-US" dirty="0" err="1" smtClean="0"/>
              <a:t>MetS</a:t>
            </a:r>
            <a:r>
              <a:rPr lang="en-US" dirty="0" smtClean="0"/>
              <a:t>, which is a risk-enhancing factor for ASCVD, and is treated initially by life-style modifications, including a healthy diet and physical activity. </a:t>
            </a:r>
          </a:p>
          <a:p>
            <a:r>
              <a:rPr lang="en-US" dirty="0" smtClean="0">
                <a:solidFill>
                  <a:srgbClr val="FF0000"/>
                </a:solidFill>
              </a:rPr>
              <a:t>Lipid abnormalities in </a:t>
            </a:r>
            <a:r>
              <a:rPr lang="en-US" dirty="0" err="1" smtClean="0">
                <a:solidFill>
                  <a:srgbClr val="FF0000"/>
                </a:solidFill>
              </a:rPr>
              <a:t>MetS</a:t>
            </a:r>
            <a:r>
              <a:rPr lang="en-US" dirty="0" smtClean="0">
                <a:solidFill>
                  <a:srgbClr val="FF0000"/>
                </a:solidFill>
              </a:rPr>
              <a:t> </a:t>
            </a:r>
            <a:r>
              <a:rPr lang="en-US" dirty="0" smtClean="0"/>
              <a:t>include </a:t>
            </a:r>
            <a:r>
              <a:rPr lang="en-US" dirty="0" smtClean="0">
                <a:solidFill>
                  <a:srgbClr val="00B050"/>
                </a:solidFill>
              </a:rPr>
              <a:t>elevated TG</a:t>
            </a:r>
            <a:r>
              <a:rPr lang="en-US" dirty="0" smtClean="0"/>
              <a:t>, </a:t>
            </a:r>
            <a:r>
              <a:rPr lang="en-US" dirty="0" smtClean="0">
                <a:solidFill>
                  <a:srgbClr val="00B050"/>
                </a:solidFill>
              </a:rPr>
              <a:t>low HDL-C</a:t>
            </a:r>
            <a:r>
              <a:rPr lang="en-US" dirty="0" smtClean="0"/>
              <a:t>, and </a:t>
            </a:r>
            <a:r>
              <a:rPr lang="en-US" dirty="0" smtClean="0">
                <a:solidFill>
                  <a:srgbClr val="00B050"/>
                </a:solidFill>
              </a:rPr>
              <a:t>increased non-HDL-C</a:t>
            </a:r>
            <a:r>
              <a:rPr lang="en-US" dirty="0" smtClean="0"/>
              <a:t>.</a:t>
            </a:r>
          </a:p>
          <a:p>
            <a:pPr>
              <a:buNone/>
            </a:pPr>
            <a:r>
              <a:rPr lang="en-US" dirty="0" smtClean="0"/>
              <a:t> Although </a:t>
            </a:r>
            <a:r>
              <a:rPr lang="en-US" dirty="0" smtClean="0">
                <a:solidFill>
                  <a:srgbClr val="00B050"/>
                </a:solidFill>
              </a:rPr>
              <a:t>LDL-C may not be above </a:t>
            </a:r>
            <a:r>
              <a:rPr lang="en-US" dirty="0" smtClean="0"/>
              <a:t>the threshold considered appropriate for initiating </a:t>
            </a:r>
            <a:r>
              <a:rPr lang="en-US" dirty="0" err="1" smtClean="0"/>
              <a:t>statin</a:t>
            </a:r>
            <a:r>
              <a:rPr lang="en-US" dirty="0" smtClean="0"/>
              <a:t> treatment, </a:t>
            </a:r>
            <a:r>
              <a:rPr lang="en-US" dirty="0" err="1" smtClean="0">
                <a:solidFill>
                  <a:srgbClr val="00B050"/>
                </a:solidFill>
              </a:rPr>
              <a:t>apoB</a:t>
            </a:r>
            <a:r>
              <a:rPr lang="en-US" dirty="0" smtClean="0">
                <a:solidFill>
                  <a:srgbClr val="00B050"/>
                </a:solidFill>
              </a:rPr>
              <a:t> and small dense LDL-C may be increased</a:t>
            </a:r>
            <a:endParaRPr lang="en-US" dirty="0">
              <a:solidFill>
                <a:srgbClr val="00B050"/>
              </a:solidFill>
            </a:endParaRPr>
          </a:p>
        </p:txBody>
      </p:sp>
      <p:sp>
        <p:nvSpPr>
          <p:cNvPr id="4" name="Sun 3"/>
          <p:cNvSpPr/>
          <p:nvPr/>
        </p:nvSpPr>
        <p:spPr>
          <a:xfrm>
            <a:off x="7812360" y="836712"/>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600" dirty="0">
              <a:solidFill>
                <a:srgbClr val="FF0000"/>
              </a:solidFill>
            </a:endParaRPr>
          </a:p>
        </p:txBody>
      </p:sp>
      <p:sp>
        <p:nvSpPr>
          <p:cNvPr id="3" name="Content Placeholder 2"/>
          <p:cNvSpPr>
            <a:spLocks noGrp="1"/>
          </p:cNvSpPr>
          <p:nvPr>
            <p:ph sz="quarter" idx="1"/>
          </p:nvPr>
        </p:nvSpPr>
        <p:spPr/>
        <p:txBody>
          <a:bodyPr/>
          <a:lstStyle/>
          <a:p>
            <a:r>
              <a:rPr lang="en-US" dirty="0" smtClean="0"/>
              <a:t>In individuals who have obesity, we advise assessment of </a:t>
            </a:r>
            <a:r>
              <a:rPr lang="en-US" smtClean="0">
                <a:solidFill>
                  <a:srgbClr val="FF0000"/>
                </a:solidFill>
              </a:rPr>
              <a:t>components  the </a:t>
            </a:r>
            <a:r>
              <a:rPr lang="en-US" dirty="0" smtClean="0">
                <a:solidFill>
                  <a:srgbClr val="FF0000"/>
                </a:solidFill>
              </a:rPr>
              <a:t>metabolic syndrome </a:t>
            </a:r>
            <a:r>
              <a:rPr lang="en-US" dirty="0" smtClean="0"/>
              <a:t>and </a:t>
            </a:r>
            <a:r>
              <a:rPr lang="en-US" dirty="0" smtClean="0">
                <a:solidFill>
                  <a:srgbClr val="FF0000"/>
                </a:solidFill>
              </a:rPr>
              <a:t>body fat distribution </a:t>
            </a:r>
            <a:r>
              <a:rPr lang="en-US" dirty="0" smtClean="0"/>
              <a:t>to accurately determine the level of cardiovascular disease risk</a:t>
            </a:r>
            <a:endParaRPr lang="en-US" dirty="0"/>
          </a:p>
        </p:txBody>
      </p:sp>
      <p:sp>
        <p:nvSpPr>
          <p:cNvPr id="4" name="Sun 3"/>
          <p:cNvSpPr/>
          <p:nvPr/>
        </p:nvSpPr>
        <p:spPr>
          <a:xfrm>
            <a:off x="7740352" y="692696"/>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Diagnosis of </a:t>
            </a:r>
            <a:r>
              <a:rPr lang="en-US" dirty="0" err="1" smtClean="0">
                <a:solidFill>
                  <a:srgbClr val="FF0000"/>
                </a:solidFill>
              </a:rPr>
              <a:t>MetS</a:t>
            </a:r>
            <a:endParaRPr lang="en-US" dirty="0">
              <a:solidFill>
                <a:srgbClr val="FF0000"/>
              </a:solidFill>
            </a:endParaRPr>
          </a:p>
        </p:txBody>
      </p:sp>
      <p:sp>
        <p:nvSpPr>
          <p:cNvPr id="3" name="Content Placeholder 2"/>
          <p:cNvSpPr>
            <a:spLocks noGrp="1"/>
          </p:cNvSpPr>
          <p:nvPr>
            <p:ph sz="quarter" idx="1"/>
          </p:nvPr>
        </p:nvSpPr>
        <p:spPr/>
        <p:txBody>
          <a:bodyPr/>
          <a:lstStyle/>
          <a:p>
            <a:pPr>
              <a:buNone/>
            </a:pPr>
            <a:r>
              <a:rPr lang="en-US" dirty="0" smtClean="0"/>
              <a:t>   requires the presence of </a:t>
            </a:r>
            <a:r>
              <a:rPr lang="en-US" dirty="0" smtClean="0">
                <a:solidFill>
                  <a:srgbClr val="FF0000"/>
                </a:solidFill>
              </a:rPr>
              <a:t>three</a:t>
            </a:r>
            <a:r>
              <a:rPr lang="en-US" dirty="0" smtClean="0"/>
              <a:t> of the following criteria:</a:t>
            </a:r>
          </a:p>
          <a:p>
            <a:r>
              <a:rPr lang="en-US" dirty="0" smtClean="0"/>
              <a:t>  Elevated </a:t>
            </a:r>
            <a:r>
              <a:rPr lang="en-US" dirty="0" smtClean="0">
                <a:solidFill>
                  <a:srgbClr val="FF0000"/>
                </a:solidFill>
              </a:rPr>
              <a:t>triglycerides ≥150 </a:t>
            </a:r>
            <a:r>
              <a:rPr lang="en-US" dirty="0" smtClean="0"/>
              <a:t>mg/</a:t>
            </a:r>
            <a:r>
              <a:rPr lang="en-US" dirty="0" err="1" smtClean="0"/>
              <a:t>dL</a:t>
            </a:r>
            <a:r>
              <a:rPr lang="en-US" dirty="0" smtClean="0"/>
              <a:t> (1.7 </a:t>
            </a:r>
            <a:r>
              <a:rPr lang="en-US" dirty="0" err="1" smtClean="0"/>
              <a:t>mmol</a:t>
            </a:r>
            <a:r>
              <a:rPr lang="en-US" dirty="0" smtClean="0"/>
              <a:t>/L) or on </a:t>
            </a:r>
            <a:r>
              <a:rPr lang="en-US" dirty="0" smtClean="0">
                <a:solidFill>
                  <a:srgbClr val="FF0000"/>
                </a:solidFill>
              </a:rPr>
              <a:t>triglyceride-lowering medication</a:t>
            </a:r>
            <a:r>
              <a:rPr lang="en-US" dirty="0" smtClean="0"/>
              <a:t>. </a:t>
            </a:r>
          </a:p>
          <a:p>
            <a:endParaRPr lang="en-US" dirty="0" smtClean="0"/>
          </a:p>
          <a:p>
            <a:r>
              <a:rPr lang="en-US" dirty="0" smtClean="0"/>
              <a:t> Reduced </a:t>
            </a:r>
            <a:r>
              <a:rPr lang="en-US" dirty="0" smtClean="0">
                <a:solidFill>
                  <a:srgbClr val="FF0000"/>
                </a:solidFill>
              </a:rPr>
              <a:t>high-density lipoprotein cholesterol &lt;50 mg/</a:t>
            </a:r>
            <a:r>
              <a:rPr lang="en-US" dirty="0" err="1" smtClean="0">
                <a:solidFill>
                  <a:srgbClr val="FF0000"/>
                </a:solidFill>
              </a:rPr>
              <a:t>dL</a:t>
            </a:r>
            <a:r>
              <a:rPr lang="en-US" dirty="0" smtClean="0">
                <a:solidFill>
                  <a:srgbClr val="FF0000"/>
                </a:solidFill>
              </a:rPr>
              <a:t> </a:t>
            </a:r>
            <a:r>
              <a:rPr lang="en-US" dirty="0" smtClean="0"/>
              <a:t>(1.3 </a:t>
            </a:r>
            <a:r>
              <a:rPr lang="en-US" dirty="0" err="1" smtClean="0"/>
              <a:t>mmol</a:t>
            </a:r>
            <a:r>
              <a:rPr lang="en-US" dirty="0" smtClean="0"/>
              <a:t>/L) in </a:t>
            </a:r>
            <a:r>
              <a:rPr lang="en-US" dirty="0" smtClean="0">
                <a:solidFill>
                  <a:srgbClr val="0070C0"/>
                </a:solidFill>
              </a:rPr>
              <a:t>women</a:t>
            </a:r>
            <a:r>
              <a:rPr lang="en-US" dirty="0" smtClean="0"/>
              <a:t> and </a:t>
            </a:r>
            <a:r>
              <a:rPr lang="en-US" dirty="0" smtClean="0">
                <a:solidFill>
                  <a:srgbClr val="FF0000"/>
                </a:solidFill>
              </a:rPr>
              <a:t>&lt;40 </a:t>
            </a:r>
            <a:r>
              <a:rPr lang="en-US" dirty="0" smtClean="0"/>
              <a:t>mg/</a:t>
            </a:r>
            <a:r>
              <a:rPr lang="en-US" dirty="0" err="1" smtClean="0"/>
              <a:t>dL</a:t>
            </a:r>
            <a:r>
              <a:rPr lang="en-US" dirty="0" smtClean="0"/>
              <a:t> (1.0 </a:t>
            </a:r>
            <a:r>
              <a:rPr lang="en-US" dirty="0" err="1" smtClean="0"/>
              <a:t>mmol</a:t>
            </a:r>
            <a:r>
              <a:rPr lang="en-US" dirty="0" smtClean="0"/>
              <a:t>/L) in </a:t>
            </a:r>
            <a:r>
              <a:rPr lang="en-US" dirty="0" smtClean="0">
                <a:solidFill>
                  <a:srgbClr val="0070C0"/>
                </a:solidFill>
              </a:rPr>
              <a:t>men</a:t>
            </a:r>
            <a:r>
              <a:rPr lang="en-US" dirty="0" smtClean="0"/>
              <a:t>.</a:t>
            </a:r>
            <a:endParaRPr lang="en-US" dirty="0"/>
          </a:p>
        </p:txBody>
      </p:sp>
      <p:sp>
        <p:nvSpPr>
          <p:cNvPr id="4" name="Sun 3"/>
          <p:cNvSpPr/>
          <p:nvPr/>
        </p:nvSpPr>
        <p:spPr>
          <a:xfrm>
            <a:off x="7884368" y="548680"/>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Diagnosis of </a:t>
            </a:r>
            <a:r>
              <a:rPr lang="en-US" dirty="0" err="1" smtClean="0">
                <a:solidFill>
                  <a:srgbClr val="FF0000"/>
                </a:solidFill>
              </a:rPr>
              <a:t>MetS</a:t>
            </a:r>
            <a:endParaRPr lang="en-US" dirty="0"/>
          </a:p>
        </p:txBody>
      </p:sp>
      <p:sp>
        <p:nvSpPr>
          <p:cNvPr id="3" name="Content Placeholder 2"/>
          <p:cNvSpPr>
            <a:spLocks noGrp="1"/>
          </p:cNvSpPr>
          <p:nvPr>
            <p:ph sz="quarter" idx="1"/>
          </p:nvPr>
        </p:nvSpPr>
        <p:spPr/>
        <p:txBody>
          <a:bodyPr/>
          <a:lstStyle/>
          <a:p>
            <a:r>
              <a:rPr lang="en-US" dirty="0" smtClean="0">
                <a:solidFill>
                  <a:srgbClr val="FF0000"/>
                </a:solidFill>
              </a:rPr>
              <a:t>Systolic blood pressure ≥130 </a:t>
            </a:r>
            <a:r>
              <a:rPr lang="en-US" dirty="0" smtClean="0"/>
              <a:t>mm Hg or </a:t>
            </a:r>
            <a:r>
              <a:rPr lang="en-US" dirty="0" smtClean="0">
                <a:solidFill>
                  <a:srgbClr val="FF0000"/>
                </a:solidFill>
              </a:rPr>
              <a:t>diastolic</a:t>
            </a:r>
            <a:r>
              <a:rPr lang="en-US" dirty="0" smtClean="0"/>
              <a:t> </a:t>
            </a:r>
            <a:r>
              <a:rPr lang="en-US" dirty="0" smtClean="0">
                <a:solidFill>
                  <a:srgbClr val="FF0000"/>
                </a:solidFill>
              </a:rPr>
              <a:t>blood pressure ≥85 mm Hg </a:t>
            </a:r>
            <a:r>
              <a:rPr lang="en-US" dirty="0" smtClean="0"/>
              <a:t>or on blood pressure medication. </a:t>
            </a:r>
          </a:p>
          <a:p>
            <a:endParaRPr lang="en-US" dirty="0" smtClean="0"/>
          </a:p>
          <a:p>
            <a:r>
              <a:rPr lang="en-US" dirty="0" smtClean="0"/>
              <a:t> Elevated waist circumference (</a:t>
            </a:r>
            <a:r>
              <a:rPr lang="en-US" dirty="0" smtClean="0">
                <a:solidFill>
                  <a:srgbClr val="0070C0"/>
                </a:solidFill>
              </a:rPr>
              <a:t>men ≥ 40 in [102 </a:t>
            </a:r>
            <a:r>
              <a:rPr lang="en-US" dirty="0" smtClean="0"/>
              <a:t>cm] and </a:t>
            </a:r>
            <a:r>
              <a:rPr lang="en-US" dirty="0" smtClean="0">
                <a:solidFill>
                  <a:srgbClr val="0070C0"/>
                </a:solidFill>
              </a:rPr>
              <a:t>women ≥ 35 in [88 cm]), </a:t>
            </a:r>
            <a:r>
              <a:rPr lang="en-US" dirty="0" smtClean="0"/>
              <a:t>except for East and South Asian men (≥ 35 in [90 cm]) and women (≥ 31.5 in [80 cm]). </a:t>
            </a:r>
          </a:p>
          <a:p>
            <a:endParaRPr lang="en-US" dirty="0" smtClean="0"/>
          </a:p>
          <a:p>
            <a:r>
              <a:rPr lang="en-US" dirty="0" smtClean="0"/>
              <a:t> </a:t>
            </a:r>
            <a:r>
              <a:rPr lang="en-US" dirty="0" smtClean="0">
                <a:solidFill>
                  <a:srgbClr val="FF0000"/>
                </a:solidFill>
              </a:rPr>
              <a:t>Hyperglycemia</a:t>
            </a:r>
            <a:r>
              <a:rPr lang="en-US" dirty="0" smtClean="0"/>
              <a:t> (but not yet with type 2 diabetes) is defined by cutoffs for </a:t>
            </a:r>
            <a:r>
              <a:rPr lang="en-US" dirty="0" err="1" smtClean="0">
                <a:solidFill>
                  <a:srgbClr val="FF0000"/>
                </a:solidFill>
              </a:rPr>
              <a:t>prediabetes</a:t>
            </a:r>
            <a:r>
              <a:rPr lang="en-US" dirty="0" smtClean="0">
                <a:solidFill>
                  <a:srgbClr val="FF0000"/>
                </a:solidFill>
              </a:rPr>
              <a:t> </a:t>
            </a:r>
            <a:r>
              <a:rPr lang="en-US" dirty="0" smtClean="0"/>
              <a:t>according to fasting blood glucose, oral glucose tolerance, and/or hemoglobin A1c.</a:t>
            </a:r>
            <a:endParaRPr lang="en-US" dirty="0"/>
          </a:p>
        </p:txBody>
      </p:sp>
      <p:sp>
        <p:nvSpPr>
          <p:cNvPr id="4" name="Sun 3"/>
          <p:cNvSpPr/>
          <p:nvPr/>
        </p:nvSpPr>
        <p:spPr>
          <a:xfrm>
            <a:off x="7812360" y="404664"/>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Most epidemiological studies define obesity based on BMI, which has been shown to be a strong predictor of CVD mortality. </a:t>
            </a:r>
          </a:p>
          <a:p>
            <a:r>
              <a:rPr lang="en-US" dirty="0" smtClean="0">
                <a:solidFill>
                  <a:srgbClr val="FF0000"/>
                </a:solidFill>
              </a:rPr>
              <a:t>Anthropometric methods such as waist circumference and waist/hip ratio </a:t>
            </a:r>
            <a:r>
              <a:rPr lang="en-US" dirty="0" smtClean="0"/>
              <a:t>have been demonstrated to be </a:t>
            </a:r>
            <a:r>
              <a:rPr lang="en-US" dirty="0" smtClean="0">
                <a:solidFill>
                  <a:srgbClr val="00B050"/>
                </a:solidFill>
              </a:rPr>
              <a:t>better </a:t>
            </a:r>
            <a:r>
              <a:rPr lang="en-US" dirty="0" err="1" smtClean="0">
                <a:solidFill>
                  <a:srgbClr val="00B050"/>
                </a:solidFill>
              </a:rPr>
              <a:t>meas-ures</a:t>
            </a:r>
            <a:r>
              <a:rPr lang="en-US" dirty="0" smtClean="0">
                <a:solidFill>
                  <a:srgbClr val="00B050"/>
                </a:solidFill>
              </a:rPr>
              <a:t> </a:t>
            </a:r>
            <a:r>
              <a:rPr lang="en-US" dirty="0" smtClean="0"/>
              <a:t>of central obesity  and </a:t>
            </a:r>
            <a:r>
              <a:rPr lang="en-US" dirty="0" smtClean="0">
                <a:solidFill>
                  <a:srgbClr val="00B050"/>
                </a:solidFill>
              </a:rPr>
              <a:t>better predictors of risk for ASCVD </a:t>
            </a:r>
            <a:r>
              <a:rPr lang="en-US" dirty="0" smtClean="0"/>
              <a:t>and </a:t>
            </a:r>
            <a:r>
              <a:rPr lang="en-US" dirty="0" smtClean="0">
                <a:solidFill>
                  <a:srgbClr val="00B050"/>
                </a:solidFill>
              </a:rPr>
              <a:t>diabetes </a:t>
            </a:r>
            <a:r>
              <a:rPr lang="en-US" dirty="0" smtClean="0"/>
              <a:t>than weight or BMI . </a:t>
            </a:r>
          </a:p>
          <a:p>
            <a:r>
              <a:rPr lang="en-US" dirty="0" smtClean="0"/>
              <a:t>Increased waist circumference has been associated with </a:t>
            </a:r>
            <a:r>
              <a:rPr lang="en-US" dirty="0" smtClean="0">
                <a:solidFill>
                  <a:srgbClr val="00B050"/>
                </a:solidFill>
              </a:rPr>
              <a:t>in-creased mortality </a:t>
            </a:r>
            <a:r>
              <a:rPr lang="en-US" dirty="0" smtClean="0"/>
              <a:t>within each BMI category </a:t>
            </a:r>
            <a:endParaRPr lang="en-US" dirty="0"/>
          </a:p>
        </p:txBody>
      </p:sp>
      <p:sp>
        <p:nvSpPr>
          <p:cNvPr id="4" name="Sun 3"/>
          <p:cNvSpPr/>
          <p:nvPr/>
        </p:nvSpPr>
        <p:spPr>
          <a:xfrm>
            <a:off x="7812360" y="3645024"/>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solidFill>
                  <a:srgbClr val="FF0000"/>
                </a:solidFill>
              </a:rPr>
              <a:t>Reduction in waist circumference </a:t>
            </a:r>
            <a:r>
              <a:rPr lang="en-US" dirty="0" smtClean="0"/>
              <a:t>by diet and/or </a:t>
            </a:r>
            <a:r>
              <a:rPr lang="en-US" dirty="0" err="1" smtClean="0"/>
              <a:t>exer-cise</a:t>
            </a:r>
            <a:r>
              <a:rPr lang="en-US" dirty="0" smtClean="0"/>
              <a:t> improves </a:t>
            </a:r>
            <a:r>
              <a:rPr lang="en-US" dirty="0" err="1" smtClean="0"/>
              <a:t>cardiometabolic</a:t>
            </a:r>
            <a:r>
              <a:rPr lang="en-US" dirty="0" smtClean="0"/>
              <a:t> risk factors </a:t>
            </a:r>
            <a:r>
              <a:rPr lang="en-US" dirty="0" smtClean="0">
                <a:solidFill>
                  <a:srgbClr val="FF0000"/>
                </a:solidFill>
              </a:rPr>
              <a:t>regardless of weight loss </a:t>
            </a:r>
            <a:r>
              <a:rPr lang="en-US" dirty="0" smtClean="0"/>
              <a:t>. </a:t>
            </a:r>
          </a:p>
          <a:p>
            <a:endParaRPr lang="en-US" dirty="0" smtClean="0"/>
          </a:p>
          <a:p>
            <a:r>
              <a:rPr lang="en-US" dirty="0" smtClean="0"/>
              <a:t>Measurement of waist </a:t>
            </a:r>
            <a:r>
              <a:rPr lang="en-US" dirty="0" err="1" smtClean="0"/>
              <a:t>circumfer-ence</a:t>
            </a:r>
            <a:r>
              <a:rPr lang="en-US" dirty="0" smtClean="0"/>
              <a:t> is relatively simple and can be done either at the iliac crest or midway between the level of the last rib and the iliac crest</a:t>
            </a:r>
          </a:p>
          <a:p>
            <a:r>
              <a:rPr lang="en-US" dirty="0" smtClean="0"/>
              <a:t> Normal values vary by sex and by </a:t>
            </a:r>
            <a:r>
              <a:rPr lang="en-US" dirty="0" err="1" smtClean="0"/>
              <a:t>ethni</a:t>
            </a:r>
            <a:r>
              <a:rPr lang="en-US" dirty="0" smtClean="0"/>
              <a:t>-city. </a:t>
            </a:r>
            <a:endParaRPr lang="en-US" dirty="0"/>
          </a:p>
        </p:txBody>
      </p:sp>
      <p:sp>
        <p:nvSpPr>
          <p:cNvPr id="4" name="Sun 3"/>
          <p:cNvSpPr/>
          <p:nvPr/>
        </p:nvSpPr>
        <p:spPr>
          <a:xfrm>
            <a:off x="8028384" y="2132856"/>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A 2020 Consensus Statement of the </a:t>
            </a:r>
            <a:r>
              <a:rPr lang="en-US" dirty="0" smtClean="0">
                <a:solidFill>
                  <a:srgbClr val="FF0000"/>
                </a:solidFill>
              </a:rPr>
              <a:t>IAS </a:t>
            </a:r>
            <a:r>
              <a:rPr lang="en-US" dirty="0" smtClean="0"/>
              <a:t>(International Atherosclerosis Society) and the </a:t>
            </a:r>
            <a:r>
              <a:rPr lang="en-US" dirty="0" smtClean="0">
                <a:solidFill>
                  <a:srgbClr val="FF0000"/>
                </a:solidFill>
              </a:rPr>
              <a:t>ICCR</a:t>
            </a:r>
            <a:r>
              <a:rPr lang="en-US" dirty="0" smtClean="0"/>
              <a:t> (International Chair on Cardiovascular Risk) Working Group concluded that </a:t>
            </a:r>
            <a:r>
              <a:rPr lang="en-US" dirty="0" smtClean="0">
                <a:solidFill>
                  <a:srgbClr val="FF0000"/>
                </a:solidFill>
              </a:rPr>
              <a:t>BMI and waist circumference </a:t>
            </a:r>
            <a:r>
              <a:rPr lang="en-US" dirty="0" smtClean="0"/>
              <a:t>identify high risk better than either measurement alone .</a:t>
            </a:r>
          </a:p>
          <a:p>
            <a:pPr>
              <a:buNone/>
            </a:pPr>
            <a:r>
              <a:rPr lang="en-US" dirty="0" smtClean="0"/>
              <a:t> </a:t>
            </a:r>
          </a:p>
          <a:p>
            <a:r>
              <a:rPr lang="en-US" dirty="0" smtClean="0"/>
              <a:t>The consensus statement recommended the </a:t>
            </a:r>
            <a:r>
              <a:rPr lang="en-US" dirty="0" smtClean="0">
                <a:solidFill>
                  <a:srgbClr val="00B050"/>
                </a:solidFill>
              </a:rPr>
              <a:t>routine measurement of waist </a:t>
            </a:r>
            <a:r>
              <a:rPr lang="en-US" dirty="0" err="1" smtClean="0">
                <a:solidFill>
                  <a:srgbClr val="00B050"/>
                </a:solidFill>
              </a:rPr>
              <a:t>circumfer-ence</a:t>
            </a:r>
            <a:r>
              <a:rPr lang="en-US" dirty="0" smtClean="0">
                <a:solidFill>
                  <a:srgbClr val="00B050"/>
                </a:solidFill>
              </a:rPr>
              <a:t> in clinical practice as another vital sign </a:t>
            </a:r>
            <a:r>
              <a:rPr lang="en-US" dirty="0" smtClean="0"/>
              <a:t>that will help determine the efficacy of diet and exercise</a:t>
            </a:r>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In individuals who have obesity, we suggest </a:t>
            </a:r>
            <a:r>
              <a:rPr lang="en-US" dirty="0" smtClean="0">
                <a:solidFill>
                  <a:srgbClr val="FF0000"/>
                </a:solidFill>
              </a:rPr>
              <a:t>lifestyle measures </a:t>
            </a:r>
            <a:r>
              <a:rPr lang="en-US" dirty="0" smtClean="0"/>
              <a:t>as the first-line treatment to reduce plasma </a:t>
            </a:r>
            <a:r>
              <a:rPr lang="en-US" dirty="0" smtClean="0">
                <a:solidFill>
                  <a:srgbClr val="FF0000"/>
                </a:solidFill>
              </a:rPr>
              <a:t>triglycerides</a:t>
            </a:r>
            <a:r>
              <a:rPr lang="en-US" dirty="0" smtClean="0"/>
              <a:t> to lower cardiovascular and pancreatitis risk.</a:t>
            </a:r>
          </a:p>
          <a:p>
            <a:endParaRPr lang="en-US" dirty="0" smtClean="0"/>
          </a:p>
          <a:p>
            <a:r>
              <a:rPr lang="en-US" dirty="0" smtClean="0"/>
              <a:t>Reductions in </a:t>
            </a:r>
            <a:r>
              <a:rPr lang="en-US" dirty="0" smtClean="0">
                <a:solidFill>
                  <a:srgbClr val="FF0000"/>
                </a:solidFill>
              </a:rPr>
              <a:t>low-density lipoprotein </a:t>
            </a:r>
            <a:r>
              <a:rPr lang="en-US" dirty="0" smtClean="0"/>
              <a:t>cholesterol and increases in </a:t>
            </a:r>
            <a:r>
              <a:rPr lang="en-US" dirty="0" smtClean="0">
                <a:solidFill>
                  <a:srgbClr val="FF0000"/>
                </a:solidFill>
              </a:rPr>
              <a:t>high-density</a:t>
            </a:r>
            <a:r>
              <a:rPr lang="en-US" dirty="0" smtClean="0"/>
              <a:t> lipoprotein cholesterol are modest compared to the decrease in </a:t>
            </a:r>
            <a:r>
              <a:rPr lang="en-US" dirty="0" smtClean="0">
                <a:solidFill>
                  <a:srgbClr val="FF0000"/>
                </a:solidFill>
              </a:rPr>
              <a:t>triglycerides</a:t>
            </a:r>
            <a:r>
              <a:rPr lang="en-US" dirty="0" smtClean="0"/>
              <a:t> with lifestyle measures that produce weight loss. </a:t>
            </a:r>
            <a:endParaRPr lang="en-US" dirty="0"/>
          </a:p>
        </p:txBody>
      </p:sp>
      <p:sp>
        <p:nvSpPr>
          <p:cNvPr id="4" name="Sun 3"/>
          <p:cNvSpPr/>
          <p:nvPr/>
        </p:nvSpPr>
        <p:spPr>
          <a:xfrm>
            <a:off x="7812360" y="4149080"/>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solidFill>
            <a:schemeClr val="bg1"/>
          </a:solidFill>
          <a:ln>
            <a:solidFill>
              <a:schemeClr val="accent1"/>
            </a:solidFill>
          </a:ln>
        </p:spPr>
        <p:txBody>
          <a:bodyPr/>
          <a:lstStyle/>
          <a:p>
            <a:r>
              <a:rPr lang="en-US" dirty="0" smtClean="0">
                <a:solidFill>
                  <a:srgbClr val="FF0000"/>
                </a:solidFill>
              </a:rPr>
              <a:t>Lifestyle therapy–induced changes in the lipid profile </a:t>
            </a:r>
            <a:r>
              <a:rPr lang="en-US" dirty="0" smtClean="0"/>
              <a:t>in obesity have not been shown to reduce cardiovascular disease events.</a:t>
            </a:r>
          </a:p>
          <a:p>
            <a:pPr>
              <a:buNone/>
            </a:pPr>
            <a:r>
              <a:rPr lang="en-US" dirty="0" smtClean="0"/>
              <a:t> </a:t>
            </a:r>
          </a:p>
          <a:p>
            <a:r>
              <a:rPr lang="en-US" dirty="0" smtClean="0"/>
              <a:t>In individuals who have obesity, we recommend the assessment of </a:t>
            </a:r>
            <a:r>
              <a:rPr lang="en-US" dirty="0" smtClean="0">
                <a:solidFill>
                  <a:srgbClr val="FF0000"/>
                </a:solidFill>
              </a:rPr>
              <a:t>10-year risk for atherosclerotic cardiovascular disease </a:t>
            </a:r>
            <a:r>
              <a:rPr lang="en-US" dirty="0" smtClean="0"/>
              <a:t>to guide the use of lipid-lowering </a:t>
            </a:r>
            <a:r>
              <a:rPr lang="en-US" dirty="0" err="1" smtClean="0"/>
              <a:t>therap</a:t>
            </a:r>
            <a:endParaRPr lang="en-US" dirty="0" smtClean="0"/>
          </a:p>
          <a:p>
            <a:pPr>
              <a:buNone/>
            </a:pPr>
            <a:endParaRPr lang="en-US" dirty="0" smtClean="0"/>
          </a:p>
          <a:p>
            <a:r>
              <a:rPr lang="en-US" dirty="0" smtClean="0"/>
              <a:t>Elevated low-density lipoprotein cholesterol is predictive of cardiovascular risk</a:t>
            </a:r>
            <a:endParaRPr lang="en-US" dirty="0"/>
          </a:p>
        </p:txBody>
      </p:sp>
      <p:sp>
        <p:nvSpPr>
          <p:cNvPr id="4" name="Sun 3"/>
          <p:cNvSpPr/>
          <p:nvPr/>
        </p:nvSpPr>
        <p:spPr>
          <a:xfrm>
            <a:off x="7452320" y="620688"/>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None/>
            </a:pPr>
            <a:r>
              <a:rPr lang="en-US" dirty="0" smtClean="0">
                <a:solidFill>
                  <a:srgbClr val="00B050"/>
                </a:solidFill>
              </a:rPr>
              <a:t>    Weight loss </a:t>
            </a:r>
            <a:r>
              <a:rPr lang="en-US" dirty="0" smtClean="0"/>
              <a:t>can be achieved and maintained with</a:t>
            </a:r>
          </a:p>
          <a:p>
            <a:pPr>
              <a:buNone/>
            </a:pPr>
            <a:r>
              <a:rPr lang="en-US" dirty="0" smtClean="0"/>
              <a:t>     calorie restriction</a:t>
            </a:r>
          </a:p>
          <a:p>
            <a:r>
              <a:rPr lang="en-US" dirty="0" smtClean="0"/>
              <a:t> healthy diet,</a:t>
            </a:r>
          </a:p>
          <a:p>
            <a:r>
              <a:rPr lang="en-US" dirty="0" smtClean="0"/>
              <a:t> behavioral interventions,</a:t>
            </a:r>
          </a:p>
          <a:p>
            <a:r>
              <a:rPr lang="en-US" dirty="0" smtClean="0"/>
              <a:t> and physical activity. </a:t>
            </a:r>
          </a:p>
          <a:p>
            <a:pPr>
              <a:buNone/>
            </a:pPr>
            <a:r>
              <a:rPr lang="en-US" dirty="0" smtClean="0"/>
              <a:t>A </a:t>
            </a:r>
            <a:r>
              <a:rPr lang="en-US" dirty="0" smtClean="0">
                <a:solidFill>
                  <a:srgbClr val="FF0000"/>
                </a:solidFill>
              </a:rPr>
              <a:t>loss of &gt;5% of body weight </a:t>
            </a:r>
            <a:r>
              <a:rPr lang="en-US" dirty="0" smtClean="0"/>
              <a:t>is </a:t>
            </a:r>
            <a:r>
              <a:rPr lang="en-US" dirty="0" err="1" smtClean="0"/>
              <a:t>associ-ated</a:t>
            </a:r>
            <a:r>
              <a:rPr lang="en-US" dirty="0" smtClean="0"/>
              <a:t> with amelioration of some of the </a:t>
            </a:r>
            <a:r>
              <a:rPr lang="en-US" dirty="0" err="1" smtClean="0"/>
              <a:t>comorbidities</a:t>
            </a:r>
            <a:r>
              <a:rPr lang="en-US" dirty="0" smtClean="0"/>
              <a:t> </a:t>
            </a:r>
            <a:r>
              <a:rPr lang="en-US" dirty="0" err="1" smtClean="0"/>
              <a:t>asso-ciated</a:t>
            </a:r>
            <a:r>
              <a:rPr lang="en-US" dirty="0" smtClean="0"/>
              <a:t> with obesity.</a:t>
            </a:r>
          </a:p>
          <a:p>
            <a:pPr>
              <a:buNone/>
            </a:pPr>
            <a:r>
              <a:rPr lang="en-US" dirty="0" smtClean="0"/>
              <a:t> Weight loss has a greater effect on </a:t>
            </a:r>
            <a:r>
              <a:rPr lang="en-US" dirty="0" smtClean="0">
                <a:solidFill>
                  <a:srgbClr val="FF0000"/>
                </a:solidFill>
              </a:rPr>
              <a:t>TG than LDL-C.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solidFill>
                  <a:srgbClr val="FF0000"/>
                </a:solidFill>
              </a:rPr>
              <a:t>Friedewald</a:t>
            </a:r>
            <a:r>
              <a:rPr lang="en-US" sz="3600" dirty="0" smtClean="0">
                <a:solidFill>
                  <a:srgbClr val="FF0000"/>
                </a:solidFill>
              </a:rPr>
              <a:t> formula</a:t>
            </a:r>
            <a:endParaRPr lang="en-US" sz="3600" dirty="0"/>
          </a:p>
        </p:txBody>
      </p:sp>
      <p:sp>
        <p:nvSpPr>
          <p:cNvPr id="3" name="Content Placeholder 2"/>
          <p:cNvSpPr>
            <a:spLocks noGrp="1"/>
          </p:cNvSpPr>
          <p:nvPr>
            <p:ph sz="quarter" idx="1"/>
          </p:nvPr>
        </p:nvSpPr>
        <p:spPr/>
        <p:txBody>
          <a:bodyPr/>
          <a:lstStyle/>
          <a:p>
            <a:r>
              <a:rPr lang="en-US" dirty="0" smtClean="0"/>
              <a:t>This equation uses a </a:t>
            </a:r>
            <a:r>
              <a:rPr lang="en-US" dirty="0" smtClean="0">
                <a:solidFill>
                  <a:srgbClr val="FF0000"/>
                </a:solidFill>
              </a:rPr>
              <a:t>fixed ratio of 5:1 </a:t>
            </a:r>
            <a:r>
              <a:rPr lang="en-US" dirty="0" smtClean="0"/>
              <a:t>between TG </a:t>
            </a:r>
            <a:r>
              <a:rPr lang="en-US" dirty="0" err="1" smtClean="0"/>
              <a:t>andVLDL</a:t>
            </a:r>
            <a:r>
              <a:rPr lang="en-US" dirty="0" smtClean="0"/>
              <a:t> cholesterol.</a:t>
            </a:r>
          </a:p>
          <a:p>
            <a:endParaRPr lang="en-US" dirty="0" smtClean="0"/>
          </a:p>
          <a:p>
            <a:r>
              <a:rPr lang="en-US" dirty="0" smtClean="0"/>
              <a:t>The </a:t>
            </a:r>
            <a:r>
              <a:rPr lang="en-US" dirty="0" err="1" smtClean="0"/>
              <a:t>Friedewald</a:t>
            </a:r>
            <a:r>
              <a:rPr lang="en-US" dirty="0" smtClean="0"/>
              <a:t> formula is generally considered accurate within serum </a:t>
            </a:r>
            <a:r>
              <a:rPr lang="en-US" dirty="0" smtClean="0">
                <a:solidFill>
                  <a:srgbClr val="FF0000"/>
                </a:solidFill>
              </a:rPr>
              <a:t>TG levels under 150 </a:t>
            </a:r>
            <a:r>
              <a:rPr lang="en-US" dirty="0" smtClean="0"/>
              <a:t>mg/</a:t>
            </a:r>
            <a:r>
              <a:rPr lang="en-US" dirty="0" err="1" smtClean="0"/>
              <a:t>dL</a:t>
            </a:r>
            <a:r>
              <a:rPr lang="en-US" dirty="0" smtClean="0"/>
              <a:t> (1.7 </a:t>
            </a:r>
            <a:r>
              <a:rPr lang="en-US" dirty="0" err="1" smtClean="0"/>
              <a:t>mmol</a:t>
            </a:r>
            <a:r>
              <a:rPr lang="en-US" dirty="0" smtClean="0"/>
              <a:t>/L) </a:t>
            </a:r>
            <a:r>
              <a:rPr lang="en-US" dirty="0" smtClean="0">
                <a:solidFill>
                  <a:srgbClr val="FF0000"/>
                </a:solidFill>
              </a:rPr>
              <a:t>and LDL-C levels of at least 70 mg/</a:t>
            </a:r>
            <a:r>
              <a:rPr lang="en-US" dirty="0" err="1" smtClean="0">
                <a:solidFill>
                  <a:srgbClr val="FF0000"/>
                </a:solidFill>
              </a:rPr>
              <a:t>dL</a:t>
            </a:r>
            <a:r>
              <a:rPr lang="en-US" dirty="0" smtClean="0">
                <a:solidFill>
                  <a:srgbClr val="FF0000"/>
                </a:solidFill>
              </a:rPr>
              <a:t> (1.8 </a:t>
            </a:r>
            <a:r>
              <a:rPr lang="en-US" dirty="0" err="1" smtClean="0">
                <a:solidFill>
                  <a:srgbClr val="FF0000"/>
                </a:solidFill>
              </a:rPr>
              <a:t>mmol</a:t>
            </a:r>
            <a:r>
              <a:rPr lang="en-US" dirty="0" smtClean="0">
                <a:solidFill>
                  <a:srgbClr val="FF0000"/>
                </a:solidFill>
              </a:rPr>
              <a:t>/L) </a:t>
            </a:r>
            <a:endParaRPr lang="en-US" dirty="0">
              <a:solidFill>
                <a:srgbClr val="FF0000"/>
              </a:solidFill>
            </a:endParaRPr>
          </a:p>
        </p:txBody>
      </p:sp>
      <p:sp>
        <p:nvSpPr>
          <p:cNvPr id="4" name="Sun 3"/>
          <p:cNvSpPr/>
          <p:nvPr/>
        </p:nvSpPr>
        <p:spPr>
          <a:xfrm>
            <a:off x="7812360" y="188640"/>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a:bodyPr>
          <a:lstStyle/>
          <a:p>
            <a:r>
              <a:rPr lang="en-US" dirty="0" smtClean="0"/>
              <a:t>The 2013 </a:t>
            </a:r>
            <a:r>
              <a:rPr lang="en-US" dirty="0" smtClean="0">
                <a:solidFill>
                  <a:srgbClr val="FF0000"/>
                </a:solidFill>
              </a:rPr>
              <a:t>N</a:t>
            </a:r>
            <a:r>
              <a:rPr lang="en-US" dirty="0" smtClean="0"/>
              <a:t>ational </a:t>
            </a:r>
            <a:r>
              <a:rPr lang="en-US" dirty="0" smtClean="0">
                <a:solidFill>
                  <a:srgbClr val="FF0000"/>
                </a:solidFill>
              </a:rPr>
              <a:t>H</a:t>
            </a:r>
            <a:r>
              <a:rPr lang="en-US" dirty="0" smtClean="0"/>
              <a:t>eart, </a:t>
            </a:r>
            <a:r>
              <a:rPr lang="en-US" dirty="0" smtClean="0">
                <a:solidFill>
                  <a:srgbClr val="FF0000"/>
                </a:solidFill>
              </a:rPr>
              <a:t>L</a:t>
            </a:r>
            <a:r>
              <a:rPr lang="en-US" dirty="0" smtClean="0"/>
              <a:t>ung, and </a:t>
            </a:r>
            <a:r>
              <a:rPr lang="en-US" dirty="0" smtClean="0">
                <a:solidFill>
                  <a:srgbClr val="FF0000"/>
                </a:solidFill>
              </a:rPr>
              <a:t>B</a:t>
            </a:r>
            <a:r>
              <a:rPr lang="en-US" dirty="0" smtClean="0"/>
              <a:t>lood </a:t>
            </a:r>
            <a:r>
              <a:rPr lang="en-US" dirty="0" smtClean="0">
                <a:solidFill>
                  <a:srgbClr val="FF0000"/>
                </a:solidFill>
              </a:rPr>
              <a:t>I</a:t>
            </a:r>
            <a:r>
              <a:rPr lang="en-US" dirty="0" smtClean="0"/>
              <a:t>nstitute Systematic Review noted a </a:t>
            </a:r>
            <a:r>
              <a:rPr lang="en-US" dirty="0" smtClean="0">
                <a:solidFill>
                  <a:srgbClr val="FF0000"/>
                </a:solidFill>
              </a:rPr>
              <a:t>dose–response relationship between the amount of lifestyle-related weight loss and improvement in the lipid profile </a:t>
            </a:r>
            <a:r>
              <a:rPr lang="en-US" dirty="0" smtClean="0"/>
              <a:t>in people with overweight or obesity :</a:t>
            </a:r>
          </a:p>
          <a:p>
            <a:pPr>
              <a:buNone/>
            </a:pPr>
            <a:endParaRPr lang="en-US" dirty="0" smtClean="0"/>
          </a:p>
          <a:p>
            <a:pPr>
              <a:buNone/>
            </a:pPr>
            <a:r>
              <a:rPr lang="en-US" dirty="0" smtClean="0">
                <a:solidFill>
                  <a:srgbClr val="00B050"/>
                </a:solidFill>
              </a:rPr>
              <a:t>Weight loss of 3 kg </a:t>
            </a:r>
            <a:r>
              <a:rPr lang="en-US" dirty="0" smtClean="0"/>
              <a:t>was as-</a:t>
            </a:r>
            <a:r>
              <a:rPr lang="en-US" dirty="0" err="1" smtClean="0"/>
              <a:t>sociated</a:t>
            </a:r>
            <a:r>
              <a:rPr lang="en-US" dirty="0" smtClean="0"/>
              <a:t> with </a:t>
            </a:r>
            <a:r>
              <a:rPr lang="en-US" dirty="0" smtClean="0">
                <a:solidFill>
                  <a:srgbClr val="00B050"/>
                </a:solidFill>
              </a:rPr>
              <a:t>TG reductions of approximately 15 mg/</a:t>
            </a:r>
            <a:r>
              <a:rPr lang="en-US" dirty="0" err="1" smtClean="0">
                <a:solidFill>
                  <a:srgbClr val="00B050"/>
                </a:solidFill>
              </a:rPr>
              <a:t>dL</a:t>
            </a:r>
            <a:r>
              <a:rPr lang="en-US" dirty="0" smtClean="0">
                <a:solidFill>
                  <a:srgbClr val="00B050"/>
                </a:solidFill>
              </a:rPr>
              <a:t> </a:t>
            </a:r>
            <a:r>
              <a:rPr lang="en-US" dirty="0" smtClean="0"/>
              <a:t>(0.17 </a:t>
            </a:r>
            <a:r>
              <a:rPr lang="en-US" dirty="0" err="1" smtClean="0"/>
              <a:t>mmol</a:t>
            </a:r>
            <a:r>
              <a:rPr lang="en-US" dirty="0" smtClean="0"/>
              <a:t>/L),</a:t>
            </a:r>
          </a:p>
          <a:p>
            <a:pPr>
              <a:buNone/>
            </a:pPr>
            <a:endParaRPr lang="en-US" dirty="0" smtClean="0"/>
          </a:p>
          <a:p>
            <a:pPr>
              <a:buNone/>
            </a:pPr>
            <a:r>
              <a:rPr lang="en-US" dirty="0" smtClean="0"/>
              <a:t> </a:t>
            </a:r>
            <a:r>
              <a:rPr lang="en-US" dirty="0" smtClean="0">
                <a:solidFill>
                  <a:srgbClr val="0070C0"/>
                </a:solidFill>
              </a:rPr>
              <a:t>whereas weight loss of 5 to 8 kg </a:t>
            </a:r>
            <a:r>
              <a:rPr lang="en-US" dirty="0" smtClean="0"/>
              <a:t>was </a:t>
            </a:r>
            <a:r>
              <a:rPr lang="en-US" dirty="0" err="1" smtClean="0"/>
              <a:t>associ-ated</a:t>
            </a:r>
            <a:r>
              <a:rPr lang="en-US" dirty="0" smtClean="0"/>
              <a:t> with </a:t>
            </a:r>
            <a:r>
              <a:rPr lang="en-US" dirty="0" smtClean="0">
                <a:solidFill>
                  <a:srgbClr val="0070C0"/>
                </a:solidFill>
              </a:rPr>
              <a:t>LDL-C reduction of 5 mg/</a:t>
            </a:r>
            <a:r>
              <a:rPr lang="en-US" dirty="0" err="1" smtClean="0">
                <a:solidFill>
                  <a:srgbClr val="0070C0"/>
                </a:solidFill>
              </a:rPr>
              <a:t>dL</a:t>
            </a:r>
            <a:r>
              <a:rPr lang="en-US" dirty="0" smtClean="0">
                <a:solidFill>
                  <a:srgbClr val="0070C0"/>
                </a:solidFill>
              </a:rPr>
              <a:t> </a:t>
            </a:r>
            <a:r>
              <a:rPr lang="en-US" dirty="0" smtClean="0"/>
              <a:t>(0.13 </a:t>
            </a:r>
            <a:r>
              <a:rPr lang="en-US" dirty="0" err="1" smtClean="0"/>
              <a:t>mmol</a:t>
            </a:r>
            <a:r>
              <a:rPr lang="en-US" dirty="0" smtClean="0"/>
              <a:t>/L) and an </a:t>
            </a:r>
            <a:r>
              <a:rPr lang="en-US" dirty="0" smtClean="0">
                <a:solidFill>
                  <a:srgbClr val="0070C0"/>
                </a:solidFill>
              </a:rPr>
              <a:t>increase in HDL-C of 2 to 3 mg/</a:t>
            </a:r>
            <a:r>
              <a:rPr lang="en-US" dirty="0" err="1" smtClean="0">
                <a:solidFill>
                  <a:srgbClr val="0070C0"/>
                </a:solidFill>
              </a:rPr>
              <a:t>dL</a:t>
            </a:r>
            <a:r>
              <a:rPr lang="en-US" dirty="0" smtClean="0">
                <a:solidFill>
                  <a:srgbClr val="0070C0"/>
                </a:solidFill>
              </a:rPr>
              <a:t> </a:t>
            </a:r>
            <a:r>
              <a:rPr lang="en-US" dirty="0" smtClean="0"/>
              <a:t>(0.5 to 0.8 </a:t>
            </a:r>
            <a:r>
              <a:rPr lang="en-US" dirty="0" err="1" smtClean="0"/>
              <a:t>mmol</a:t>
            </a:r>
            <a:r>
              <a:rPr lang="en-US" dirty="0" smtClean="0"/>
              <a:t>/L)</a:t>
            </a:r>
          </a:p>
          <a:p>
            <a:endParaRPr lang="en-US" dirty="0"/>
          </a:p>
        </p:txBody>
      </p:sp>
      <p:sp>
        <p:nvSpPr>
          <p:cNvPr id="4" name="Sun 3"/>
          <p:cNvSpPr/>
          <p:nvPr/>
        </p:nvSpPr>
        <p:spPr>
          <a:xfrm>
            <a:off x="7380312" y="620688"/>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
          </p:nvPr>
        </p:nvSpPr>
        <p:spPr/>
        <p:txBody>
          <a:bodyPr>
            <a:normAutofit fontScale="85000" lnSpcReduction="10000"/>
          </a:bodyPr>
          <a:lstStyle/>
          <a:p>
            <a:pPr>
              <a:buNone/>
            </a:pPr>
            <a:r>
              <a:rPr lang="en-US" dirty="0" smtClean="0"/>
              <a:t>     The </a:t>
            </a:r>
            <a:r>
              <a:rPr lang="en-US" dirty="0" smtClean="0">
                <a:solidFill>
                  <a:srgbClr val="FF0000"/>
                </a:solidFill>
              </a:rPr>
              <a:t>Endocrine Society </a:t>
            </a:r>
            <a:r>
              <a:rPr lang="en-US" dirty="0" smtClean="0"/>
              <a:t>designed a protocol for a meta-analysis to assess changes in lipids and lipoproteins in adults with </a:t>
            </a:r>
            <a:r>
              <a:rPr lang="en-US" dirty="0" smtClean="0">
                <a:solidFill>
                  <a:srgbClr val="FF0000"/>
                </a:solidFill>
              </a:rPr>
              <a:t>overweight or obesity after 6 to 12 months of weight-reducing interventions</a:t>
            </a:r>
            <a:r>
              <a:rPr lang="en-US" dirty="0" smtClean="0"/>
              <a:t>:</a:t>
            </a:r>
          </a:p>
          <a:p>
            <a:pPr>
              <a:buNone/>
            </a:pPr>
            <a:r>
              <a:rPr lang="en-US" dirty="0" smtClean="0"/>
              <a:t>     lifestyle, pharmacotherapy (US FDA drugs approved for weight reduction plus </a:t>
            </a:r>
            <a:r>
              <a:rPr lang="en-US" dirty="0" err="1" smtClean="0"/>
              <a:t>metformin</a:t>
            </a:r>
            <a:r>
              <a:rPr lang="en-US" dirty="0" smtClean="0"/>
              <a:t>), or bariatric surgery.</a:t>
            </a:r>
          </a:p>
          <a:p>
            <a:pPr>
              <a:buNone/>
            </a:pPr>
            <a:r>
              <a:rPr lang="en-US" dirty="0" smtClean="0"/>
              <a:t> </a:t>
            </a:r>
          </a:p>
          <a:p>
            <a:r>
              <a:rPr lang="en-US" dirty="0" smtClean="0"/>
              <a:t>The </a:t>
            </a:r>
            <a:r>
              <a:rPr lang="en-US" dirty="0" smtClean="0">
                <a:solidFill>
                  <a:srgbClr val="FF0000"/>
                </a:solidFill>
              </a:rPr>
              <a:t>most favorable effect of weight loss </a:t>
            </a:r>
            <a:r>
              <a:rPr lang="en-US" dirty="0" smtClean="0"/>
              <a:t>on lipids was observed </a:t>
            </a:r>
            <a:r>
              <a:rPr lang="en-US" dirty="0" smtClean="0">
                <a:solidFill>
                  <a:srgbClr val="FF0000"/>
                </a:solidFill>
              </a:rPr>
              <a:t>in TG </a:t>
            </a:r>
            <a:r>
              <a:rPr lang="en-US" dirty="0" smtClean="0"/>
              <a:t>. </a:t>
            </a:r>
          </a:p>
          <a:p>
            <a:r>
              <a:rPr lang="en-US" dirty="0" smtClean="0"/>
              <a:t>With </a:t>
            </a:r>
            <a:r>
              <a:rPr lang="en-US" dirty="0" smtClean="0">
                <a:solidFill>
                  <a:srgbClr val="0070C0"/>
                </a:solidFill>
              </a:rPr>
              <a:t>diet, exercise, or a combination </a:t>
            </a:r>
            <a:r>
              <a:rPr lang="en-US" dirty="0" smtClean="0"/>
              <a:t>of the 2, </a:t>
            </a:r>
            <a:r>
              <a:rPr lang="en-US" dirty="0" smtClean="0">
                <a:solidFill>
                  <a:srgbClr val="0070C0"/>
                </a:solidFill>
              </a:rPr>
              <a:t>TG </a:t>
            </a:r>
            <a:r>
              <a:rPr lang="en-US" dirty="0" smtClean="0"/>
              <a:t>were reduced </a:t>
            </a:r>
            <a:r>
              <a:rPr lang="en-US" dirty="0" smtClean="0">
                <a:solidFill>
                  <a:srgbClr val="0070C0"/>
                </a:solidFill>
              </a:rPr>
              <a:t>by about 4 mg/</a:t>
            </a:r>
            <a:r>
              <a:rPr lang="en-US" dirty="0" err="1" smtClean="0">
                <a:solidFill>
                  <a:srgbClr val="0070C0"/>
                </a:solidFill>
              </a:rPr>
              <a:t>dL</a:t>
            </a:r>
            <a:r>
              <a:rPr lang="en-US" dirty="0" smtClean="0">
                <a:solidFill>
                  <a:srgbClr val="0070C0"/>
                </a:solidFill>
              </a:rPr>
              <a:t> </a:t>
            </a:r>
            <a:r>
              <a:rPr lang="en-US" dirty="0" smtClean="0"/>
              <a:t>(0.05 </a:t>
            </a:r>
            <a:r>
              <a:rPr lang="en-US" dirty="0" err="1" smtClean="0"/>
              <a:t>mmol</a:t>
            </a:r>
            <a:r>
              <a:rPr lang="en-US" dirty="0" smtClean="0"/>
              <a:t>/L) </a:t>
            </a:r>
            <a:r>
              <a:rPr lang="en-US" dirty="0" smtClean="0">
                <a:solidFill>
                  <a:srgbClr val="0070C0"/>
                </a:solidFill>
              </a:rPr>
              <a:t>per kg of weight loss, </a:t>
            </a:r>
          </a:p>
          <a:p>
            <a:r>
              <a:rPr lang="en-US" dirty="0" smtClean="0"/>
              <a:t>whereas the </a:t>
            </a:r>
            <a:r>
              <a:rPr lang="en-US" dirty="0" smtClean="0">
                <a:solidFill>
                  <a:srgbClr val="00B050"/>
                </a:solidFill>
              </a:rPr>
              <a:t>reduction in LDL-C was -1.3 mg/</a:t>
            </a:r>
            <a:r>
              <a:rPr lang="en-US" dirty="0" err="1" smtClean="0">
                <a:solidFill>
                  <a:srgbClr val="00B050"/>
                </a:solidFill>
              </a:rPr>
              <a:t>dL</a:t>
            </a:r>
            <a:r>
              <a:rPr lang="en-US" dirty="0" smtClean="0">
                <a:solidFill>
                  <a:srgbClr val="00B050"/>
                </a:solidFill>
              </a:rPr>
              <a:t> </a:t>
            </a:r>
            <a:r>
              <a:rPr lang="en-US" dirty="0" smtClean="0"/>
              <a:t>(0.03 </a:t>
            </a:r>
            <a:r>
              <a:rPr lang="en-US" dirty="0" err="1" smtClean="0"/>
              <a:t>mmol</a:t>
            </a:r>
            <a:r>
              <a:rPr lang="en-US" dirty="0" smtClean="0"/>
              <a:t>/L) </a:t>
            </a:r>
            <a:r>
              <a:rPr lang="en-US" dirty="0" smtClean="0">
                <a:solidFill>
                  <a:srgbClr val="00B050"/>
                </a:solidFill>
              </a:rPr>
              <a:t>per kg of weight loss</a:t>
            </a:r>
            <a:r>
              <a:rPr lang="en-US" dirty="0" smtClean="0"/>
              <a:t>. </a:t>
            </a:r>
          </a:p>
          <a:p>
            <a:r>
              <a:rPr lang="en-US" dirty="0" smtClean="0">
                <a:solidFill>
                  <a:srgbClr val="7030A0"/>
                </a:solidFill>
              </a:rPr>
              <a:t>HDL-C increases </a:t>
            </a:r>
            <a:r>
              <a:rPr lang="en-US" dirty="0" smtClean="0"/>
              <a:t>at 12 months were</a:t>
            </a:r>
            <a:r>
              <a:rPr lang="en-US" dirty="0" smtClean="0">
                <a:solidFill>
                  <a:srgbClr val="7030A0"/>
                </a:solidFill>
              </a:rPr>
              <a:t> 0.5 </a:t>
            </a:r>
            <a:r>
              <a:rPr lang="en-US" dirty="0" smtClean="0"/>
              <a:t>mg/</a:t>
            </a:r>
            <a:r>
              <a:rPr lang="en-US" dirty="0" err="1" smtClean="0"/>
              <a:t>dL</a:t>
            </a:r>
            <a:r>
              <a:rPr lang="en-US" dirty="0" smtClean="0"/>
              <a:t> (0.01 </a:t>
            </a:r>
            <a:r>
              <a:rPr lang="en-US" dirty="0" err="1" smtClean="0"/>
              <a:t>mmol</a:t>
            </a:r>
            <a:r>
              <a:rPr lang="en-US" dirty="0" smtClean="0"/>
              <a:t>/L) per kg of weight loss.</a:t>
            </a:r>
            <a:endParaRPr 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0" y="0"/>
            <a:ext cx="9144000" cy="71734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As the decision to initiate </a:t>
            </a:r>
            <a:r>
              <a:rPr lang="en-US" dirty="0" err="1" smtClean="0"/>
              <a:t>statin</a:t>
            </a:r>
            <a:r>
              <a:rPr lang="en-US" dirty="0" smtClean="0"/>
              <a:t> treatment as adjunct to diet and exercise depends upon the 10-year risk of ASCVD, we recommend the </a:t>
            </a:r>
            <a:r>
              <a:rPr lang="en-US" dirty="0" smtClean="0">
                <a:solidFill>
                  <a:srgbClr val="FF0000"/>
                </a:solidFill>
              </a:rPr>
              <a:t>calculation of 10-year risk </a:t>
            </a:r>
            <a:r>
              <a:rPr lang="en-US" dirty="0" smtClean="0"/>
              <a:t>in people with obesity. </a:t>
            </a:r>
          </a:p>
          <a:p>
            <a:endParaRPr lang="en-US" dirty="0" smtClean="0"/>
          </a:p>
          <a:p>
            <a:r>
              <a:rPr lang="en-US" dirty="0" smtClean="0"/>
              <a:t> In individuals who have obesity and are on pharmacological therapy for weight reduction, we suggest reassessment of the lipid profile to </a:t>
            </a:r>
            <a:r>
              <a:rPr lang="en-US" dirty="0" err="1" smtClean="0"/>
              <a:t>evaluathe</a:t>
            </a:r>
            <a:r>
              <a:rPr lang="en-US" dirty="0" smtClean="0"/>
              <a:t> risk of CVD and </a:t>
            </a:r>
            <a:r>
              <a:rPr lang="en-US" dirty="0" err="1" smtClean="0"/>
              <a:t>pancreatitist</a:t>
            </a:r>
            <a:endParaRPr lang="en-US"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As there </a:t>
            </a:r>
            <a:r>
              <a:rPr lang="en-US" dirty="0" smtClean="0">
                <a:solidFill>
                  <a:srgbClr val="FF0000"/>
                </a:solidFill>
              </a:rPr>
              <a:t>are no data on the timing of lipid measurements after weight loss</a:t>
            </a:r>
            <a:r>
              <a:rPr lang="en-US" dirty="0" smtClean="0"/>
              <a:t>, we suggest reassessment of lipids </a:t>
            </a:r>
            <a:r>
              <a:rPr lang="en-US" dirty="0" smtClean="0">
                <a:solidFill>
                  <a:srgbClr val="0070C0"/>
                </a:solidFill>
              </a:rPr>
              <a:t>after 5% weight loss </a:t>
            </a:r>
            <a:r>
              <a:rPr lang="en-US" dirty="0" smtClean="0"/>
              <a:t>and periodically thereafter, when the weight is stable</a:t>
            </a:r>
          </a:p>
          <a:p>
            <a:endParaRPr lang="en-US" dirty="0" smtClean="0"/>
          </a:p>
          <a:p>
            <a:r>
              <a:rPr lang="en-US" dirty="0" smtClean="0"/>
              <a:t>Medications indicated for weight reduction, in combination with diet and exercise, have variable effects on lipids. </a:t>
            </a:r>
          </a:p>
        </p:txBody>
      </p:sp>
      <p:sp>
        <p:nvSpPr>
          <p:cNvPr id="4" name="Sun 3"/>
          <p:cNvSpPr/>
          <p:nvPr/>
        </p:nvSpPr>
        <p:spPr>
          <a:xfrm>
            <a:off x="7884368" y="764704"/>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With the exception of </a:t>
            </a:r>
            <a:r>
              <a:rPr lang="en-US" dirty="0" err="1" smtClean="0"/>
              <a:t>orlistat</a:t>
            </a:r>
            <a:r>
              <a:rPr lang="en-US" dirty="0" smtClean="0"/>
              <a:t>, these medications act in the central nervous system, particularly the hypothalamus.</a:t>
            </a:r>
          </a:p>
          <a:p>
            <a:r>
              <a:rPr lang="en-US" dirty="0" smtClean="0"/>
              <a:t> </a:t>
            </a:r>
            <a:r>
              <a:rPr lang="en-US" dirty="0" err="1" smtClean="0">
                <a:solidFill>
                  <a:srgbClr val="FF0000"/>
                </a:solidFill>
              </a:rPr>
              <a:t>Orlistat</a:t>
            </a:r>
            <a:r>
              <a:rPr lang="en-US" dirty="0" smtClean="0"/>
              <a:t> decreases intestinal absorption of fat, thus </a:t>
            </a:r>
            <a:r>
              <a:rPr lang="en-US" dirty="0" err="1" smtClean="0"/>
              <a:t>redu-cing</a:t>
            </a:r>
            <a:r>
              <a:rPr lang="en-US" dirty="0" smtClean="0"/>
              <a:t> </a:t>
            </a:r>
            <a:r>
              <a:rPr lang="en-US" dirty="0" err="1" smtClean="0"/>
              <a:t>chylomicron</a:t>
            </a:r>
            <a:r>
              <a:rPr lang="en-US" dirty="0" smtClean="0"/>
              <a:t> production and TG in </a:t>
            </a:r>
            <a:r>
              <a:rPr lang="en-US" dirty="0" err="1" smtClean="0"/>
              <a:t>chylomicronemia</a:t>
            </a:r>
            <a:r>
              <a:rPr lang="en-US" dirty="0" smtClean="0"/>
              <a:t>.</a:t>
            </a:r>
          </a:p>
          <a:p>
            <a:r>
              <a:rPr lang="en-US" dirty="0" smtClean="0"/>
              <a:t> Case studies have reported that </a:t>
            </a:r>
            <a:r>
              <a:rPr lang="en-US" dirty="0" err="1" smtClean="0"/>
              <a:t>orlistat</a:t>
            </a:r>
            <a:r>
              <a:rPr lang="en-US" dirty="0" smtClean="0"/>
              <a:t> reduces TG in pa-</a:t>
            </a:r>
            <a:r>
              <a:rPr lang="en-US" dirty="0" err="1" smtClean="0"/>
              <a:t>tients</a:t>
            </a:r>
            <a:r>
              <a:rPr lang="en-US" dirty="0" smtClean="0"/>
              <a:t> with monogenic LPL deficiency </a:t>
            </a:r>
          </a:p>
          <a:p>
            <a:r>
              <a:rPr lang="en-US" dirty="0" smtClean="0"/>
              <a:t>To date, there is </a:t>
            </a:r>
            <a:r>
              <a:rPr lang="en-US" dirty="0" smtClean="0">
                <a:solidFill>
                  <a:srgbClr val="FF0000"/>
                </a:solidFill>
              </a:rPr>
              <a:t>no evidence that medications </a:t>
            </a:r>
            <a:r>
              <a:rPr lang="en-US" dirty="0" smtClean="0"/>
              <a:t>at the doses approved for weight reduction </a:t>
            </a:r>
            <a:r>
              <a:rPr lang="en-US" dirty="0" smtClean="0">
                <a:solidFill>
                  <a:srgbClr val="FF0000"/>
                </a:solidFill>
              </a:rPr>
              <a:t>reduce CV </a:t>
            </a:r>
            <a:r>
              <a:rPr lang="en-US" dirty="0" err="1" smtClean="0">
                <a:solidFill>
                  <a:srgbClr val="FF0000"/>
                </a:solidFill>
              </a:rPr>
              <a:t>mor-tality</a:t>
            </a:r>
            <a:r>
              <a:rPr lang="en-US" dirty="0" smtClean="0">
                <a:solidFill>
                  <a:srgbClr val="FF0000"/>
                </a:solidFill>
              </a:rPr>
              <a:t> or morbidity</a:t>
            </a:r>
            <a:r>
              <a:rPr lang="en-US" dirty="0" smtClean="0"/>
              <a:t> in individuals with obesity.</a:t>
            </a:r>
          </a:p>
        </p:txBody>
      </p:sp>
      <p:sp>
        <p:nvSpPr>
          <p:cNvPr id="4" name="Sun 3"/>
          <p:cNvSpPr/>
          <p:nvPr/>
        </p:nvSpPr>
        <p:spPr>
          <a:xfrm>
            <a:off x="7380312" y="476672"/>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 </a:t>
            </a:r>
            <a:r>
              <a:rPr lang="en-US" dirty="0" smtClean="0">
                <a:solidFill>
                  <a:srgbClr val="FF0000"/>
                </a:solidFill>
              </a:rPr>
              <a:t>LEADER</a:t>
            </a:r>
            <a:r>
              <a:rPr lang="en-US" dirty="0" smtClean="0"/>
              <a:t>, a </a:t>
            </a:r>
            <a:r>
              <a:rPr lang="en-US" dirty="0" err="1" smtClean="0"/>
              <a:t>noninferiority</a:t>
            </a:r>
            <a:r>
              <a:rPr lang="en-US" dirty="0" smtClean="0"/>
              <a:t>, placebo, controlled trial of </a:t>
            </a:r>
            <a:r>
              <a:rPr lang="en-US" dirty="0" err="1" smtClean="0">
                <a:solidFill>
                  <a:srgbClr val="FF0000"/>
                </a:solidFill>
              </a:rPr>
              <a:t>liraglutide</a:t>
            </a:r>
            <a:r>
              <a:rPr lang="en-US" dirty="0" smtClean="0"/>
              <a:t> that used the lower doses approved for diabetes, found that </a:t>
            </a:r>
            <a:r>
              <a:rPr lang="en-US" dirty="0" err="1" smtClean="0"/>
              <a:t>liraglutide</a:t>
            </a:r>
            <a:r>
              <a:rPr lang="en-US" dirty="0" smtClean="0"/>
              <a:t>, </a:t>
            </a:r>
            <a:r>
              <a:rPr lang="en-US" dirty="0" smtClean="0">
                <a:solidFill>
                  <a:srgbClr val="FF0000"/>
                </a:solidFill>
              </a:rPr>
              <a:t>median dose 1.78 mg</a:t>
            </a:r>
            <a:r>
              <a:rPr lang="en-US" dirty="0" smtClean="0"/>
              <a:t>, reduced the rate of major </a:t>
            </a:r>
            <a:r>
              <a:rPr lang="en-US" dirty="0" smtClean="0">
                <a:solidFill>
                  <a:srgbClr val="FF0000"/>
                </a:solidFill>
              </a:rPr>
              <a:t>CV events </a:t>
            </a:r>
            <a:r>
              <a:rPr lang="en-US" dirty="0" smtClean="0"/>
              <a:t>(HR 0.87, 95% CI: 0.78–0.97), with statistical significance for superiority as well as </a:t>
            </a:r>
            <a:r>
              <a:rPr lang="en-US" dirty="0" err="1" smtClean="0"/>
              <a:t>noninferiority</a:t>
            </a:r>
            <a:r>
              <a:rPr lang="en-US" dirty="0" smtClean="0"/>
              <a:t> </a:t>
            </a:r>
          </a:p>
          <a:p>
            <a:endParaRPr 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However, there is </a:t>
            </a:r>
            <a:r>
              <a:rPr lang="en-US" dirty="0" smtClean="0">
                <a:solidFill>
                  <a:srgbClr val="FF0000"/>
                </a:solidFill>
              </a:rPr>
              <a:t>no evidence </a:t>
            </a:r>
            <a:r>
              <a:rPr lang="en-US" dirty="0" smtClean="0"/>
              <a:t>that </a:t>
            </a:r>
            <a:r>
              <a:rPr lang="en-US" dirty="0" smtClean="0">
                <a:solidFill>
                  <a:srgbClr val="FF0000"/>
                </a:solidFill>
              </a:rPr>
              <a:t>higher-dose (3.0 mg/d) </a:t>
            </a:r>
            <a:r>
              <a:rPr lang="en-US" dirty="0" err="1" smtClean="0"/>
              <a:t>liraglutide</a:t>
            </a:r>
            <a:r>
              <a:rPr lang="en-US" dirty="0" smtClean="0"/>
              <a:t> has the same effect in patients with obesity who do not have diabetes.</a:t>
            </a:r>
          </a:p>
          <a:p>
            <a:r>
              <a:rPr lang="en-US" dirty="0" smtClean="0"/>
              <a:t> </a:t>
            </a:r>
            <a:r>
              <a:rPr lang="en-US" dirty="0" err="1" smtClean="0">
                <a:solidFill>
                  <a:srgbClr val="FF0000"/>
                </a:solidFill>
              </a:rPr>
              <a:t>Dulaglutide</a:t>
            </a:r>
            <a:r>
              <a:rPr lang="en-US" dirty="0" smtClean="0">
                <a:solidFill>
                  <a:srgbClr val="FF0000"/>
                </a:solidFill>
              </a:rPr>
              <a:t> and </a:t>
            </a:r>
            <a:r>
              <a:rPr lang="en-US" dirty="0" err="1" smtClean="0">
                <a:solidFill>
                  <a:srgbClr val="FF0000"/>
                </a:solidFill>
              </a:rPr>
              <a:t>semaglutide</a:t>
            </a:r>
            <a:r>
              <a:rPr lang="en-US" dirty="0" smtClean="0"/>
              <a:t>, both GLP1-receptor agonists approved for </a:t>
            </a:r>
            <a:r>
              <a:rPr lang="en-US" dirty="0" err="1" smtClean="0"/>
              <a:t>glycemic</a:t>
            </a:r>
            <a:r>
              <a:rPr lang="en-US" dirty="0" smtClean="0"/>
              <a:t> control in T2D, are both known (and indicated) to </a:t>
            </a:r>
            <a:r>
              <a:rPr lang="en-US" dirty="0" smtClean="0">
                <a:solidFill>
                  <a:srgbClr val="FF0000"/>
                </a:solidFill>
              </a:rPr>
              <a:t>reduce CVD</a:t>
            </a:r>
            <a:r>
              <a:rPr lang="en-US" dirty="0" smtClean="0"/>
              <a:t>, as well as to cause modest weight loss, although </a:t>
            </a:r>
            <a:r>
              <a:rPr lang="en-US" dirty="0" smtClean="0">
                <a:solidFill>
                  <a:srgbClr val="FF0000"/>
                </a:solidFill>
              </a:rPr>
              <a:t>neither is officially approved </a:t>
            </a:r>
            <a:r>
              <a:rPr lang="en-US" dirty="0" smtClean="0"/>
              <a:t>for the latter indication.</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r>
              <a:rPr lang="en-US" dirty="0" smtClean="0">
                <a:solidFill>
                  <a:srgbClr val="FF0000"/>
                </a:solidFill>
              </a:rPr>
              <a:t>SGLT2,</a:t>
            </a:r>
            <a:r>
              <a:rPr lang="en-US" dirty="0" smtClean="0"/>
              <a:t> primarily indicated for </a:t>
            </a:r>
            <a:r>
              <a:rPr lang="en-US" dirty="0" err="1" smtClean="0"/>
              <a:t>glycemic</a:t>
            </a:r>
            <a:r>
              <a:rPr lang="en-US" dirty="0" smtClean="0"/>
              <a:t> control in T2D, also cause weight loss, although none is indicated for this use</a:t>
            </a:r>
          </a:p>
          <a:p>
            <a:endParaRPr lang="en-US" dirty="0" smtClean="0"/>
          </a:p>
          <a:p>
            <a:r>
              <a:rPr lang="en-US" dirty="0" smtClean="0"/>
              <a:t> </a:t>
            </a:r>
            <a:r>
              <a:rPr lang="en-US" dirty="0" err="1" smtClean="0">
                <a:solidFill>
                  <a:srgbClr val="FF0000"/>
                </a:solidFill>
              </a:rPr>
              <a:t>Empagliflozin</a:t>
            </a:r>
            <a:r>
              <a:rPr lang="en-US" dirty="0" smtClean="0">
                <a:solidFill>
                  <a:srgbClr val="FF0000"/>
                </a:solidFill>
              </a:rPr>
              <a:t> , </a:t>
            </a:r>
            <a:r>
              <a:rPr lang="en-US" dirty="0" err="1" smtClean="0">
                <a:solidFill>
                  <a:srgbClr val="FF0000"/>
                </a:solidFill>
              </a:rPr>
              <a:t>canagliflozin</a:t>
            </a:r>
            <a:r>
              <a:rPr lang="en-US" dirty="0" smtClean="0">
                <a:solidFill>
                  <a:srgbClr val="FF0000"/>
                </a:solidFill>
              </a:rPr>
              <a:t>, and </a:t>
            </a:r>
            <a:r>
              <a:rPr lang="en-US" dirty="0" err="1" smtClean="0">
                <a:solidFill>
                  <a:srgbClr val="FF0000"/>
                </a:solidFill>
              </a:rPr>
              <a:t>dapagliflozin</a:t>
            </a:r>
            <a:r>
              <a:rPr lang="en-US" dirty="0" smtClean="0">
                <a:solidFill>
                  <a:srgbClr val="FF0000"/>
                </a:solidFill>
              </a:rPr>
              <a:t>  </a:t>
            </a:r>
            <a:r>
              <a:rPr lang="en-US" dirty="0" smtClean="0"/>
              <a:t>significantly reduced CV morbidity and mortality in RCTs of patients with diabetes who had or were at risk of ASCVD</a:t>
            </a:r>
          </a:p>
          <a:p>
            <a:endParaRPr lang="en-US"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solidFill>
                  <a:srgbClr val="FF0000"/>
                </a:solidFill>
              </a:rPr>
              <a:t>Friedewald</a:t>
            </a:r>
            <a:r>
              <a:rPr lang="en-US" sz="3600" dirty="0" smtClean="0">
                <a:solidFill>
                  <a:srgbClr val="FF0000"/>
                </a:solidFill>
              </a:rPr>
              <a:t> formula</a:t>
            </a:r>
            <a:endParaRPr lang="en-US" sz="3600" dirty="0">
              <a:solidFill>
                <a:srgbClr val="FF0000"/>
              </a:solidFill>
            </a:endParaRPr>
          </a:p>
        </p:txBody>
      </p:sp>
      <p:sp>
        <p:nvSpPr>
          <p:cNvPr id="3" name="Content Placeholder 2"/>
          <p:cNvSpPr>
            <a:spLocks noGrp="1"/>
          </p:cNvSpPr>
          <p:nvPr>
            <p:ph sz="quarter" idx="1"/>
          </p:nvPr>
        </p:nvSpPr>
        <p:spPr/>
        <p:txBody>
          <a:bodyPr/>
          <a:lstStyle/>
          <a:p>
            <a:r>
              <a:rPr lang="en-US" dirty="0" smtClean="0"/>
              <a:t>Since it has become evident that the </a:t>
            </a:r>
            <a:r>
              <a:rPr lang="en-US" dirty="0" err="1" smtClean="0"/>
              <a:t>Friedewald</a:t>
            </a:r>
            <a:r>
              <a:rPr lang="en-US" dirty="0" smtClean="0"/>
              <a:t> formula underestimates LDL-C as </a:t>
            </a:r>
            <a:r>
              <a:rPr lang="en-US" dirty="0" smtClean="0">
                <a:solidFill>
                  <a:srgbClr val="FF0000"/>
                </a:solidFill>
              </a:rPr>
              <a:t>serum TG </a:t>
            </a:r>
            <a:r>
              <a:rPr lang="en-US" dirty="0" smtClean="0"/>
              <a:t>levels increase </a:t>
            </a:r>
            <a:r>
              <a:rPr lang="en-US" dirty="0" smtClean="0">
                <a:solidFill>
                  <a:srgbClr val="FF0000"/>
                </a:solidFill>
              </a:rPr>
              <a:t>above 150 mg/</a:t>
            </a:r>
            <a:r>
              <a:rPr lang="en-US" dirty="0" err="1" smtClean="0">
                <a:solidFill>
                  <a:srgbClr val="FF0000"/>
                </a:solidFill>
              </a:rPr>
              <a:t>dL</a:t>
            </a:r>
            <a:r>
              <a:rPr lang="en-US" dirty="0" smtClean="0">
                <a:solidFill>
                  <a:srgbClr val="FF0000"/>
                </a:solidFill>
              </a:rPr>
              <a:t> </a:t>
            </a:r>
            <a:r>
              <a:rPr lang="en-US" dirty="0" smtClean="0"/>
              <a:t>(1.7 </a:t>
            </a:r>
            <a:r>
              <a:rPr lang="en-US" dirty="0" err="1" smtClean="0"/>
              <a:t>mmol</a:t>
            </a:r>
            <a:r>
              <a:rPr lang="en-US" dirty="0" smtClean="0"/>
              <a:t>/L) or with </a:t>
            </a:r>
            <a:r>
              <a:rPr lang="en-US" dirty="0" smtClean="0">
                <a:solidFill>
                  <a:srgbClr val="FF0000"/>
                </a:solidFill>
              </a:rPr>
              <a:t>LDL-C levels under 70 mg/</a:t>
            </a:r>
            <a:r>
              <a:rPr lang="en-US" dirty="0" err="1" smtClean="0">
                <a:solidFill>
                  <a:srgbClr val="FF0000"/>
                </a:solidFill>
              </a:rPr>
              <a:t>dL</a:t>
            </a:r>
            <a:r>
              <a:rPr lang="en-US" dirty="0" smtClean="0">
                <a:solidFill>
                  <a:srgbClr val="FF0000"/>
                </a:solidFill>
              </a:rPr>
              <a:t> </a:t>
            </a:r>
            <a:r>
              <a:rPr lang="en-US" dirty="0" smtClean="0"/>
              <a:t>(1.8 </a:t>
            </a:r>
            <a:r>
              <a:rPr lang="en-US" dirty="0" err="1" smtClean="0"/>
              <a:t>mmol</a:t>
            </a:r>
            <a:r>
              <a:rPr lang="en-US" dirty="0" smtClean="0"/>
              <a:t>/L), new and more accurate approaches to </a:t>
            </a:r>
            <a:r>
              <a:rPr lang="en-US" dirty="0" err="1" smtClean="0"/>
              <a:t>es-timate</a:t>
            </a:r>
            <a:r>
              <a:rPr lang="en-US" dirty="0" smtClean="0"/>
              <a:t> LDL-C have been developed.</a:t>
            </a:r>
            <a:endParaRPr lang="en-US" dirty="0"/>
          </a:p>
        </p:txBody>
      </p:sp>
      <p:sp>
        <p:nvSpPr>
          <p:cNvPr id="4" name="Sun 3"/>
          <p:cNvSpPr/>
          <p:nvPr/>
        </p:nvSpPr>
        <p:spPr>
          <a:xfrm>
            <a:off x="7812360" y="188640"/>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FF0000"/>
                </a:solidFill>
              </a:rPr>
              <a:t>bariatric surgery</a:t>
            </a:r>
            <a:endParaRPr lang="en-US" dirty="0"/>
          </a:p>
        </p:txBody>
      </p:sp>
      <p:sp>
        <p:nvSpPr>
          <p:cNvPr id="3" name="Content Placeholder 2"/>
          <p:cNvSpPr>
            <a:spLocks noGrp="1"/>
          </p:cNvSpPr>
          <p:nvPr>
            <p:ph sz="quarter" idx="1"/>
          </p:nvPr>
        </p:nvSpPr>
        <p:spPr/>
        <p:txBody>
          <a:bodyPr/>
          <a:lstStyle/>
          <a:p>
            <a:r>
              <a:rPr lang="en-US" dirty="0" smtClean="0"/>
              <a:t>Guidelines recommend consideration of bariatric surgery in people with BMI ≥ 40 kg/m2 or BMI ≥35 kg/m2 and 1 or more weight-related </a:t>
            </a:r>
            <a:r>
              <a:rPr lang="en-US" dirty="0" err="1" smtClean="0"/>
              <a:t>comorbidities</a:t>
            </a:r>
            <a:r>
              <a:rPr lang="en-US" dirty="0" smtClean="0"/>
              <a:t>, who have not achieved </a:t>
            </a:r>
            <a:r>
              <a:rPr lang="en-US" dirty="0" err="1" smtClean="0"/>
              <a:t>suffi-cient</a:t>
            </a:r>
            <a:r>
              <a:rPr lang="en-US" dirty="0" smtClean="0"/>
              <a:t> weight loss following lifestyle and behavioral treatment, with or without pharmacotherapy .</a:t>
            </a:r>
            <a:endParaRPr lang="en-US"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0000"/>
                </a:solidFill>
              </a:rPr>
              <a:t>bariatric surgery</a:t>
            </a:r>
            <a:endParaRPr lang="en-US" sz="3600" dirty="0"/>
          </a:p>
        </p:txBody>
      </p:sp>
      <p:sp>
        <p:nvSpPr>
          <p:cNvPr id="3" name="Content Placeholder 2"/>
          <p:cNvSpPr>
            <a:spLocks noGrp="1"/>
          </p:cNvSpPr>
          <p:nvPr>
            <p:ph sz="quarter" idx="1"/>
          </p:nvPr>
        </p:nvSpPr>
        <p:spPr/>
        <p:txBody>
          <a:bodyPr>
            <a:normAutofit/>
          </a:bodyPr>
          <a:lstStyle/>
          <a:p>
            <a:r>
              <a:rPr lang="en-US" dirty="0" smtClean="0"/>
              <a:t>In individuals with obesity, (body mass index &gt;40 or &gt;35 kg/m2 with </a:t>
            </a:r>
            <a:r>
              <a:rPr lang="en-US" dirty="0" err="1" smtClean="0"/>
              <a:t>comorbidities</a:t>
            </a:r>
            <a:r>
              <a:rPr lang="en-US" dirty="0" smtClean="0"/>
              <a:t>) who undergo </a:t>
            </a:r>
            <a:r>
              <a:rPr lang="en-US" dirty="0" smtClean="0">
                <a:solidFill>
                  <a:srgbClr val="FF0000"/>
                </a:solidFill>
              </a:rPr>
              <a:t>bariatric surgery</a:t>
            </a:r>
            <a:r>
              <a:rPr lang="en-US" dirty="0" smtClean="0"/>
              <a:t>, we suggest the measurement of </a:t>
            </a:r>
            <a:r>
              <a:rPr lang="en-US" dirty="0" smtClean="0">
                <a:solidFill>
                  <a:srgbClr val="FF0000"/>
                </a:solidFill>
              </a:rPr>
              <a:t>the lipid profile after bariatric surgery </a:t>
            </a:r>
            <a:r>
              <a:rPr lang="en-US" dirty="0" smtClean="0"/>
              <a:t>to assess cardiovascular risk</a:t>
            </a:r>
          </a:p>
          <a:p>
            <a:r>
              <a:rPr lang="en-US" dirty="0" err="1" smtClean="0">
                <a:solidFill>
                  <a:srgbClr val="0070C0"/>
                </a:solidFill>
              </a:rPr>
              <a:t>Malabsorptive</a:t>
            </a:r>
            <a:r>
              <a:rPr lang="en-US" dirty="0" smtClean="0">
                <a:solidFill>
                  <a:srgbClr val="0070C0"/>
                </a:solidFill>
              </a:rPr>
              <a:t> bariatric surgery </a:t>
            </a:r>
            <a:r>
              <a:rPr lang="en-US" dirty="0" smtClean="0"/>
              <a:t>procedures (</a:t>
            </a:r>
            <a:r>
              <a:rPr lang="en-US" dirty="0" err="1" smtClean="0"/>
              <a:t>eg</a:t>
            </a:r>
            <a:r>
              <a:rPr lang="en-US" dirty="0" smtClean="0"/>
              <a:t>, Roux-en-Y gastric bypass) are </a:t>
            </a:r>
            <a:r>
              <a:rPr lang="en-US" dirty="0" smtClean="0">
                <a:solidFill>
                  <a:srgbClr val="0070C0"/>
                </a:solidFill>
              </a:rPr>
              <a:t>more effective </a:t>
            </a:r>
            <a:r>
              <a:rPr lang="en-US" dirty="0" smtClean="0"/>
              <a:t>than </a:t>
            </a:r>
            <a:r>
              <a:rPr lang="en-US" dirty="0" smtClean="0">
                <a:solidFill>
                  <a:srgbClr val="0070C0"/>
                </a:solidFill>
              </a:rPr>
              <a:t>restrictive procedures </a:t>
            </a:r>
            <a:r>
              <a:rPr lang="en-US" dirty="0" smtClean="0"/>
              <a:t>(</a:t>
            </a:r>
            <a:r>
              <a:rPr lang="en-US" dirty="0" err="1" smtClean="0"/>
              <a:t>eg</a:t>
            </a:r>
            <a:r>
              <a:rPr lang="en-US" dirty="0" smtClean="0"/>
              <a:t>, banding, sleeve </a:t>
            </a:r>
            <a:r>
              <a:rPr lang="en-US" dirty="0" err="1" smtClean="0"/>
              <a:t>gastrectomy</a:t>
            </a:r>
            <a:r>
              <a:rPr lang="en-US" dirty="0" smtClean="0"/>
              <a:t>) in decreasing </a:t>
            </a:r>
            <a:r>
              <a:rPr lang="en-US" dirty="0" smtClean="0">
                <a:solidFill>
                  <a:srgbClr val="0070C0"/>
                </a:solidFill>
              </a:rPr>
              <a:t>low-density</a:t>
            </a:r>
            <a:r>
              <a:rPr lang="en-US" dirty="0" smtClean="0"/>
              <a:t> </a:t>
            </a:r>
            <a:r>
              <a:rPr lang="en-US" dirty="0" smtClean="0">
                <a:solidFill>
                  <a:srgbClr val="0070C0"/>
                </a:solidFill>
              </a:rPr>
              <a:t>lipoprotein cholesterol levels</a:t>
            </a:r>
            <a:r>
              <a:rPr lang="en-US" dirty="0" smtClean="0"/>
              <a:t>. </a:t>
            </a:r>
          </a:p>
          <a:p>
            <a:r>
              <a:rPr lang="en-US" dirty="0" smtClean="0">
                <a:solidFill>
                  <a:srgbClr val="FF0000"/>
                </a:solidFill>
              </a:rPr>
              <a:t>Both</a:t>
            </a:r>
            <a:r>
              <a:rPr lang="en-US" dirty="0" smtClean="0"/>
              <a:t> restrictive and </a:t>
            </a:r>
            <a:r>
              <a:rPr lang="en-US" dirty="0" err="1" smtClean="0"/>
              <a:t>malabsorptive</a:t>
            </a:r>
            <a:r>
              <a:rPr lang="en-US" dirty="0" smtClean="0"/>
              <a:t> procedures decrease </a:t>
            </a:r>
            <a:r>
              <a:rPr lang="en-US" dirty="0" smtClean="0">
                <a:solidFill>
                  <a:srgbClr val="FF0000"/>
                </a:solidFill>
              </a:rPr>
              <a:t>triglycerides</a:t>
            </a:r>
            <a:r>
              <a:rPr lang="en-US" dirty="0" smtClean="0"/>
              <a:t>..</a:t>
            </a:r>
            <a:endParaRPr lang="en-US" dirty="0"/>
          </a:p>
        </p:txBody>
      </p:sp>
      <p:sp>
        <p:nvSpPr>
          <p:cNvPr id="4" name="Sun 3"/>
          <p:cNvSpPr/>
          <p:nvPr/>
        </p:nvSpPr>
        <p:spPr>
          <a:xfrm>
            <a:off x="7596336" y="476672"/>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 Reassess the </a:t>
            </a:r>
            <a:r>
              <a:rPr lang="en-US" dirty="0" smtClean="0">
                <a:solidFill>
                  <a:srgbClr val="FF0000"/>
                </a:solidFill>
              </a:rPr>
              <a:t>lipid profile 1 to 3 months after </a:t>
            </a:r>
            <a:r>
              <a:rPr lang="en-US" dirty="0" smtClean="0"/>
              <a:t>bariatric surgery and periodically thereafter and when the weight is stable</a:t>
            </a:r>
            <a:endParaRPr lang="en-US" dirty="0"/>
          </a:p>
        </p:txBody>
      </p:sp>
      <p:sp>
        <p:nvSpPr>
          <p:cNvPr id="4" name="Sun 3"/>
          <p:cNvSpPr/>
          <p:nvPr/>
        </p:nvSpPr>
        <p:spPr>
          <a:xfrm>
            <a:off x="7740352" y="620688"/>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In the </a:t>
            </a:r>
            <a:r>
              <a:rPr lang="en-US" dirty="0" err="1" smtClean="0">
                <a:solidFill>
                  <a:srgbClr val="FF0000"/>
                </a:solidFill>
              </a:rPr>
              <a:t>observa-tional</a:t>
            </a:r>
            <a:r>
              <a:rPr lang="en-US" dirty="0" smtClean="0"/>
              <a:t> Swedish Obese Subjects (SOS) study, bariatric surgery was associated with </a:t>
            </a:r>
            <a:r>
              <a:rPr lang="en-US" dirty="0" smtClean="0">
                <a:solidFill>
                  <a:srgbClr val="FF0000"/>
                </a:solidFill>
              </a:rPr>
              <a:t>significant reductions in CV death </a:t>
            </a:r>
            <a:r>
              <a:rPr lang="en-US" dirty="0" smtClean="0"/>
              <a:t>(HR, 0.47; P = 0.002) and </a:t>
            </a:r>
            <a:r>
              <a:rPr lang="en-US" dirty="0" smtClean="0">
                <a:solidFill>
                  <a:srgbClr val="FF0000"/>
                </a:solidFill>
              </a:rPr>
              <a:t>CV events </a:t>
            </a:r>
            <a:r>
              <a:rPr lang="en-US" dirty="0" smtClean="0"/>
              <a:t>(MI or stroke; HR, 0.67; P&lt;0.001), respectively .</a:t>
            </a:r>
          </a:p>
          <a:p>
            <a:pPr>
              <a:buNone/>
            </a:pPr>
            <a:r>
              <a:rPr lang="en-US" dirty="0" smtClean="0"/>
              <a:t> </a:t>
            </a:r>
            <a:endParaRPr lang="en-US" dirty="0">
              <a:solidFill>
                <a:srgbClr val="FF0000"/>
              </a:solidFill>
            </a:endParaRPr>
          </a:p>
        </p:txBody>
      </p:sp>
      <p:sp>
        <p:nvSpPr>
          <p:cNvPr id="4" name="Sun 3"/>
          <p:cNvSpPr/>
          <p:nvPr/>
        </p:nvSpPr>
        <p:spPr>
          <a:xfrm>
            <a:off x="7452320" y="476672"/>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In a </a:t>
            </a:r>
            <a:r>
              <a:rPr lang="en-US" dirty="0" smtClean="0">
                <a:solidFill>
                  <a:srgbClr val="FF0000"/>
                </a:solidFill>
              </a:rPr>
              <a:t>matched, observational co-</a:t>
            </a:r>
            <a:r>
              <a:rPr lang="en-US" dirty="0" err="1" smtClean="0">
                <a:solidFill>
                  <a:srgbClr val="FF0000"/>
                </a:solidFill>
              </a:rPr>
              <a:t>hort</a:t>
            </a:r>
            <a:r>
              <a:rPr lang="en-US" dirty="0" smtClean="0">
                <a:solidFill>
                  <a:srgbClr val="FF0000"/>
                </a:solidFill>
              </a:rPr>
              <a:t> </a:t>
            </a:r>
            <a:r>
              <a:rPr lang="en-US" dirty="0" smtClean="0"/>
              <a:t>of people with obesity and T2D in Sweden, RYGB was associated with a </a:t>
            </a:r>
            <a:r>
              <a:rPr lang="en-US" dirty="0" smtClean="0">
                <a:solidFill>
                  <a:srgbClr val="00B050"/>
                </a:solidFill>
              </a:rPr>
              <a:t>reduction in the risk of fatal and nonfatal MI by 49% </a:t>
            </a:r>
            <a:r>
              <a:rPr lang="en-US" dirty="0" smtClean="0"/>
              <a:t>(HR, 0.51; 95% CI: 0.29–0.91) </a:t>
            </a:r>
            <a:r>
              <a:rPr lang="en-US" dirty="0" smtClean="0">
                <a:solidFill>
                  <a:srgbClr val="00B050"/>
                </a:solidFill>
              </a:rPr>
              <a:t>and CV death by 59% </a:t>
            </a:r>
            <a:r>
              <a:rPr lang="en-US" dirty="0" smtClean="0"/>
              <a:t>(HR, 0.41; 95% CI: 0.19–0.90) .</a:t>
            </a:r>
          </a:p>
          <a:p>
            <a:r>
              <a:rPr lang="en-US" dirty="0" smtClean="0"/>
              <a:t> A </a:t>
            </a:r>
            <a:r>
              <a:rPr lang="en-US" dirty="0" smtClean="0">
                <a:solidFill>
                  <a:srgbClr val="FF0000"/>
                </a:solidFill>
              </a:rPr>
              <a:t>meta-analysis</a:t>
            </a:r>
            <a:r>
              <a:rPr lang="en-US" dirty="0" smtClean="0"/>
              <a:t> has confirmed that bariatric surgery is associated with </a:t>
            </a:r>
            <a:r>
              <a:rPr lang="en-US" dirty="0" err="1" smtClean="0">
                <a:solidFill>
                  <a:srgbClr val="FF0000"/>
                </a:solidFill>
              </a:rPr>
              <a:t>signifi-cantly</a:t>
            </a:r>
            <a:r>
              <a:rPr lang="en-US" dirty="0" smtClean="0">
                <a:solidFill>
                  <a:srgbClr val="FF0000"/>
                </a:solidFill>
              </a:rPr>
              <a:t> reduced CV-related mortality</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solidFill>
                  <a:srgbClr val="FF0000"/>
                </a:solidFill>
              </a:rPr>
              <a:t>SG and RYGB </a:t>
            </a:r>
            <a:r>
              <a:rPr lang="en-US" dirty="0" smtClean="0"/>
              <a:t>lead to significant body-weight reduction and </a:t>
            </a:r>
            <a:r>
              <a:rPr lang="en-US" dirty="0" smtClean="0">
                <a:solidFill>
                  <a:srgbClr val="00B050"/>
                </a:solidFill>
              </a:rPr>
              <a:t>improvement of metabolic </a:t>
            </a:r>
            <a:r>
              <a:rPr lang="en-US" dirty="0" err="1" smtClean="0">
                <a:solidFill>
                  <a:srgbClr val="00B050"/>
                </a:solidFill>
              </a:rPr>
              <a:t>comorbidities</a:t>
            </a:r>
            <a:r>
              <a:rPr lang="en-US" dirty="0" smtClean="0">
                <a:solidFill>
                  <a:srgbClr val="00B050"/>
                </a:solidFill>
              </a:rPr>
              <a:t>, including </a:t>
            </a:r>
            <a:r>
              <a:rPr lang="en-US" dirty="0" err="1" smtClean="0">
                <a:solidFill>
                  <a:srgbClr val="00B050"/>
                </a:solidFill>
              </a:rPr>
              <a:t>dyslipidemia</a:t>
            </a:r>
            <a:r>
              <a:rPr lang="en-US" dirty="0" smtClean="0">
                <a:solidFill>
                  <a:srgbClr val="00B050"/>
                </a:solidFill>
              </a:rPr>
              <a:t>.</a:t>
            </a:r>
          </a:p>
          <a:p>
            <a:endParaRPr lang="en-US" dirty="0" smtClean="0">
              <a:solidFill>
                <a:srgbClr val="00B050"/>
              </a:solidFill>
            </a:endParaRPr>
          </a:p>
          <a:p>
            <a:r>
              <a:rPr lang="en-US" dirty="0" smtClean="0">
                <a:solidFill>
                  <a:srgbClr val="00B050"/>
                </a:solidFill>
              </a:rPr>
              <a:t> </a:t>
            </a:r>
            <a:r>
              <a:rPr lang="en-US" dirty="0" smtClean="0"/>
              <a:t>Improvement in the lipid profile is </a:t>
            </a:r>
            <a:r>
              <a:rPr lang="en-US" dirty="0" smtClean="0">
                <a:solidFill>
                  <a:srgbClr val="FF0000"/>
                </a:solidFill>
              </a:rPr>
              <a:t>not related to the amount of weight loss but rather to the type of surgery </a:t>
            </a:r>
            <a:r>
              <a:rPr lang="en-US" dirty="0" smtClean="0"/>
              <a:t>. </a:t>
            </a:r>
          </a:p>
        </p:txBody>
      </p:sp>
      <p:sp>
        <p:nvSpPr>
          <p:cNvPr id="4" name="Sun 3"/>
          <p:cNvSpPr/>
          <p:nvPr/>
        </p:nvSpPr>
        <p:spPr>
          <a:xfrm>
            <a:off x="7236296" y="620688"/>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Although SG and RYGB </a:t>
            </a:r>
            <a:r>
              <a:rPr lang="en-US" dirty="0" smtClean="0">
                <a:solidFill>
                  <a:srgbClr val="FF0000"/>
                </a:solidFill>
              </a:rPr>
              <a:t>decrease TG and increase HDL-C to a similar extent</a:t>
            </a:r>
            <a:r>
              <a:rPr lang="en-US" dirty="0" smtClean="0"/>
              <a:t>, reduction in plasma </a:t>
            </a:r>
            <a:r>
              <a:rPr lang="en-US" dirty="0" smtClean="0">
                <a:solidFill>
                  <a:srgbClr val="0070C0"/>
                </a:solidFill>
              </a:rPr>
              <a:t>LDL-C </a:t>
            </a:r>
            <a:r>
              <a:rPr lang="en-US" dirty="0" smtClean="0"/>
              <a:t>is more </a:t>
            </a:r>
            <a:r>
              <a:rPr lang="en-US" dirty="0" smtClean="0">
                <a:solidFill>
                  <a:srgbClr val="0070C0"/>
                </a:solidFill>
              </a:rPr>
              <a:t>pronounced after a </a:t>
            </a:r>
            <a:r>
              <a:rPr lang="en-US" dirty="0" err="1" smtClean="0">
                <a:solidFill>
                  <a:srgbClr val="0070C0"/>
                </a:solidFill>
              </a:rPr>
              <a:t>malabsorptive</a:t>
            </a:r>
            <a:r>
              <a:rPr lang="en-US" dirty="0" smtClean="0">
                <a:solidFill>
                  <a:srgbClr val="0070C0"/>
                </a:solidFill>
              </a:rPr>
              <a:t> procedure</a:t>
            </a:r>
            <a:r>
              <a:rPr lang="en-US" dirty="0" smtClean="0"/>
              <a:t> (RYGB, </a:t>
            </a:r>
            <a:r>
              <a:rPr lang="en-US" dirty="0" err="1" smtClean="0"/>
              <a:t>biliopancreatic</a:t>
            </a:r>
            <a:r>
              <a:rPr lang="en-US" dirty="0" smtClean="0"/>
              <a:t> diversion) than a restrictive (SG, gastric banding) procedure . </a:t>
            </a:r>
          </a:p>
          <a:p>
            <a:endParaRPr lang="en-US" dirty="0"/>
          </a:p>
        </p:txBody>
      </p:sp>
      <p:sp>
        <p:nvSpPr>
          <p:cNvPr id="4" name="Sun 3"/>
          <p:cNvSpPr/>
          <p:nvPr/>
        </p:nvSpPr>
        <p:spPr>
          <a:xfrm>
            <a:off x="7452320" y="476672"/>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None/>
            </a:pPr>
            <a:endParaRPr lang="en-US" dirty="0" smtClean="0"/>
          </a:p>
          <a:p>
            <a:pPr>
              <a:buNone/>
            </a:pPr>
            <a:r>
              <a:rPr lang="en-US" dirty="0" smtClean="0"/>
              <a:t>These clinical observations suggest that </a:t>
            </a:r>
            <a:r>
              <a:rPr lang="en-US" dirty="0" smtClean="0">
                <a:solidFill>
                  <a:srgbClr val="FF0000"/>
                </a:solidFill>
              </a:rPr>
              <a:t>the underlying </a:t>
            </a:r>
            <a:r>
              <a:rPr lang="en-US" dirty="0" err="1" smtClean="0">
                <a:solidFill>
                  <a:srgbClr val="FF0000"/>
                </a:solidFill>
              </a:rPr>
              <a:t>cel-lular</a:t>
            </a:r>
            <a:r>
              <a:rPr lang="en-US" dirty="0" smtClean="0">
                <a:solidFill>
                  <a:srgbClr val="FF0000"/>
                </a:solidFill>
              </a:rPr>
              <a:t> and molecular mechanisms </a:t>
            </a:r>
            <a:r>
              <a:rPr lang="en-US" dirty="0" smtClean="0"/>
              <a:t>that modulate LDL-C me-</a:t>
            </a:r>
            <a:r>
              <a:rPr lang="en-US" dirty="0" err="1" smtClean="0"/>
              <a:t>tabolism</a:t>
            </a:r>
            <a:r>
              <a:rPr lang="en-US" dirty="0" smtClean="0"/>
              <a:t> may differ between bariatric procedures .</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endParaRPr lang="en-US" sz="6000" dirty="0" smtClean="0">
              <a:solidFill>
                <a:srgbClr val="FF0000"/>
              </a:solidFill>
            </a:endParaRPr>
          </a:p>
          <a:p>
            <a:pPr>
              <a:buNone/>
            </a:pPr>
            <a:r>
              <a:rPr lang="en-US" sz="6000" dirty="0" smtClean="0">
                <a:solidFill>
                  <a:srgbClr val="FF0000"/>
                </a:solidFill>
              </a:rPr>
              <a:t>    Thyroid disease</a:t>
            </a:r>
            <a:endParaRPr lang="en-US" sz="6000"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Hypothyroidism</a:t>
            </a:r>
            <a:endParaRPr lang="en-US" dirty="0"/>
          </a:p>
        </p:txBody>
      </p:sp>
      <p:sp>
        <p:nvSpPr>
          <p:cNvPr id="3" name="Content Placeholder 2"/>
          <p:cNvSpPr>
            <a:spLocks noGrp="1"/>
          </p:cNvSpPr>
          <p:nvPr>
            <p:ph sz="quarter" idx="1"/>
          </p:nvPr>
        </p:nvSpPr>
        <p:spPr>
          <a:xfrm>
            <a:off x="467544" y="1772816"/>
            <a:ext cx="7467600" cy="4873752"/>
          </a:xfrm>
        </p:spPr>
        <p:txBody>
          <a:bodyPr>
            <a:normAutofit fontScale="92500" lnSpcReduction="20000"/>
          </a:bodyPr>
          <a:lstStyle/>
          <a:p>
            <a:pPr>
              <a:buNone/>
            </a:pPr>
            <a:r>
              <a:rPr lang="en-US" dirty="0" smtClean="0"/>
              <a:t>    Thyroid dysfunction has major effects on lipoprotein me-</a:t>
            </a:r>
            <a:r>
              <a:rPr lang="en-US" dirty="0" err="1" smtClean="0"/>
              <a:t>tabolism</a:t>
            </a:r>
            <a:r>
              <a:rPr lang="en-US" dirty="0" smtClean="0"/>
              <a:t>. </a:t>
            </a:r>
          </a:p>
          <a:p>
            <a:pPr>
              <a:buNone/>
            </a:pPr>
            <a:r>
              <a:rPr lang="en-US" dirty="0" smtClean="0">
                <a:solidFill>
                  <a:srgbClr val="FF0000"/>
                </a:solidFill>
              </a:rPr>
              <a:t>     Hypothyroidism </a:t>
            </a:r>
            <a:r>
              <a:rPr lang="en-US" dirty="0" smtClean="0"/>
              <a:t>is associated with</a:t>
            </a:r>
          </a:p>
          <a:p>
            <a:r>
              <a:rPr lang="en-US" dirty="0" smtClean="0"/>
              <a:t> reduced LDL receptors,</a:t>
            </a:r>
          </a:p>
          <a:p>
            <a:r>
              <a:rPr lang="en-US" dirty="0" smtClean="0"/>
              <a:t> reduced cholesterol 7 alpha-</a:t>
            </a:r>
            <a:r>
              <a:rPr lang="en-US" dirty="0" err="1" smtClean="0"/>
              <a:t>hydroxylase</a:t>
            </a:r>
            <a:r>
              <a:rPr lang="en-US" dirty="0" smtClean="0"/>
              <a:t>, </a:t>
            </a:r>
          </a:p>
          <a:p>
            <a:r>
              <a:rPr lang="en-US" dirty="0" smtClean="0"/>
              <a:t>low </a:t>
            </a:r>
            <a:r>
              <a:rPr lang="en-US" dirty="0" err="1" smtClean="0">
                <a:solidFill>
                  <a:srgbClr val="FF0000"/>
                </a:solidFill>
              </a:rPr>
              <a:t>c</a:t>
            </a:r>
            <a:r>
              <a:rPr lang="en-US" dirty="0" err="1" smtClean="0"/>
              <a:t>hol-esterol</a:t>
            </a:r>
            <a:r>
              <a:rPr lang="en-US" dirty="0" smtClean="0"/>
              <a:t> </a:t>
            </a:r>
            <a:r>
              <a:rPr lang="en-US" dirty="0" smtClean="0">
                <a:solidFill>
                  <a:srgbClr val="FF0000"/>
                </a:solidFill>
              </a:rPr>
              <a:t>e</a:t>
            </a:r>
            <a:r>
              <a:rPr lang="en-US" dirty="0" smtClean="0"/>
              <a:t>ster </a:t>
            </a:r>
            <a:r>
              <a:rPr lang="en-US" dirty="0" smtClean="0">
                <a:solidFill>
                  <a:srgbClr val="FF0000"/>
                </a:solidFill>
              </a:rPr>
              <a:t>t</a:t>
            </a:r>
            <a:r>
              <a:rPr lang="en-US" dirty="0" smtClean="0"/>
              <a:t>ransfer </a:t>
            </a:r>
            <a:r>
              <a:rPr lang="en-US" dirty="0" smtClean="0">
                <a:solidFill>
                  <a:srgbClr val="FF0000"/>
                </a:solidFill>
              </a:rPr>
              <a:t>p</a:t>
            </a:r>
            <a:r>
              <a:rPr lang="en-US" dirty="0" smtClean="0"/>
              <a:t>rotein,</a:t>
            </a:r>
          </a:p>
          <a:p>
            <a:r>
              <a:rPr lang="en-US" dirty="0" smtClean="0"/>
              <a:t> and decreased lipoprotein lipase,</a:t>
            </a:r>
          </a:p>
          <a:p>
            <a:endParaRPr lang="en-US" dirty="0" smtClean="0"/>
          </a:p>
          <a:p>
            <a:pPr>
              <a:buNone/>
            </a:pPr>
            <a:r>
              <a:rPr lang="en-US" dirty="0" smtClean="0"/>
              <a:t> which, together, may lead to :</a:t>
            </a:r>
          </a:p>
          <a:p>
            <a:pPr>
              <a:buNone/>
            </a:pPr>
            <a:r>
              <a:rPr lang="en-US" dirty="0" smtClean="0"/>
              <a:t>---an </a:t>
            </a:r>
            <a:r>
              <a:rPr lang="en-US" dirty="0" smtClean="0">
                <a:solidFill>
                  <a:srgbClr val="FF0000"/>
                </a:solidFill>
              </a:rPr>
              <a:t>elevation </a:t>
            </a:r>
            <a:r>
              <a:rPr lang="en-US" dirty="0" smtClean="0"/>
              <a:t>in </a:t>
            </a:r>
            <a:r>
              <a:rPr lang="en-US" dirty="0" smtClean="0">
                <a:solidFill>
                  <a:srgbClr val="FF0000"/>
                </a:solidFill>
              </a:rPr>
              <a:t>total cholesterol, TG, LDL-C, and </a:t>
            </a:r>
            <a:r>
              <a:rPr lang="en-US" dirty="0" err="1" smtClean="0">
                <a:solidFill>
                  <a:srgbClr val="FF0000"/>
                </a:solidFill>
              </a:rPr>
              <a:t>apoB</a:t>
            </a:r>
            <a:r>
              <a:rPr lang="en-US" dirty="0" smtClean="0"/>
              <a:t>.</a:t>
            </a:r>
          </a:p>
          <a:p>
            <a:pPr>
              <a:buNone/>
            </a:pPr>
            <a:r>
              <a:rPr lang="en-US" dirty="0" smtClean="0"/>
              <a:t>---</a:t>
            </a:r>
            <a:r>
              <a:rPr lang="en-US" dirty="0" smtClean="0">
                <a:solidFill>
                  <a:srgbClr val="00B050"/>
                </a:solidFill>
              </a:rPr>
              <a:t>High-density lipoprotein cholesterol has been reported to increase, remain unchanged, or decrease</a:t>
            </a:r>
            <a:r>
              <a:rPr lang="en-US" dirty="0" smtClean="0"/>
              <a:t>.</a:t>
            </a:r>
          </a:p>
          <a:p>
            <a:pPr>
              <a:buNone/>
            </a:pPr>
            <a:r>
              <a:rPr lang="en-US" dirty="0" smtClean="0"/>
              <a:t>--- </a:t>
            </a:r>
            <a:r>
              <a:rPr lang="en-US" dirty="0" smtClean="0">
                <a:solidFill>
                  <a:srgbClr val="FF0000"/>
                </a:solidFill>
              </a:rPr>
              <a:t>Increased LDL </a:t>
            </a:r>
            <a:r>
              <a:rPr lang="en-US" dirty="0" err="1" smtClean="0">
                <a:solidFill>
                  <a:srgbClr val="FF0000"/>
                </a:solidFill>
              </a:rPr>
              <a:t>oxida-tion</a:t>
            </a:r>
            <a:r>
              <a:rPr lang="en-US" dirty="0" smtClean="0">
                <a:solidFill>
                  <a:srgbClr val="FF0000"/>
                </a:solidFill>
              </a:rPr>
              <a:t> </a:t>
            </a:r>
            <a:r>
              <a:rPr lang="en-US" dirty="0" smtClean="0"/>
              <a:t>has also been demonstrated . </a:t>
            </a:r>
            <a:endParaRPr lang="en-US" dirty="0"/>
          </a:p>
        </p:txBody>
      </p:sp>
      <p:sp>
        <p:nvSpPr>
          <p:cNvPr id="4" name="5-Point Star 3"/>
          <p:cNvSpPr/>
          <p:nvPr/>
        </p:nvSpPr>
        <p:spPr>
          <a:xfrm>
            <a:off x="7380312" y="836712"/>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0000"/>
                </a:solidFill>
              </a:rPr>
              <a:t>Martin-Hopkins formula</a:t>
            </a:r>
            <a:endParaRPr lang="en-US" sz="3600" dirty="0">
              <a:solidFill>
                <a:srgbClr val="FF0000"/>
              </a:solidFill>
            </a:endParaRPr>
          </a:p>
        </p:txBody>
      </p:sp>
      <p:sp>
        <p:nvSpPr>
          <p:cNvPr id="3" name="Content Placeholder 2"/>
          <p:cNvSpPr>
            <a:spLocks noGrp="1"/>
          </p:cNvSpPr>
          <p:nvPr>
            <p:ph sz="quarter" idx="1"/>
          </p:nvPr>
        </p:nvSpPr>
        <p:spPr/>
        <p:txBody>
          <a:bodyPr>
            <a:normAutofit/>
          </a:bodyPr>
          <a:lstStyle/>
          <a:p>
            <a:r>
              <a:rPr lang="en-US" dirty="0" smtClean="0"/>
              <a:t>The Martin-Hopkins formula is gaining wider use for calculation of LDL-C and uses an </a:t>
            </a:r>
            <a:r>
              <a:rPr lang="en-US" dirty="0" smtClean="0">
                <a:solidFill>
                  <a:srgbClr val="FF0000"/>
                </a:solidFill>
              </a:rPr>
              <a:t>adjustable correction facto</a:t>
            </a:r>
            <a:r>
              <a:rPr lang="en-US" dirty="0" smtClean="0"/>
              <a:t>r based on </a:t>
            </a:r>
            <a:r>
              <a:rPr lang="en-US" dirty="0" smtClean="0">
                <a:solidFill>
                  <a:srgbClr val="FF0000"/>
                </a:solidFill>
              </a:rPr>
              <a:t>TG and non-HDL-C </a:t>
            </a:r>
            <a:r>
              <a:rPr lang="en-US" dirty="0" smtClean="0"/>
              <a:t>levels. </a:t>
            </a:r>
          </a:p>
          <a:p>
            <a:r>
              <a:rPr lang="en-US" dirty="0" smtClean="0"/>
              <a:t>It appears to have greater accuracy in both </a:t>
            </a:r>
            <a:r>
              <a:rPr lang="en-US" dirty="0" smtClean="0">
                <a:solidFill>
                  <a:srgbClr val="0070C0"/>
                </a:solidFill>
              </a:rPr>
              <a:t>fasting and </a:t>
            </a:r>
            <a:r>
              <a:rPr lang="en-US" dirty="0" err="1" smtClean="0">
                <a:solidFill>
                  <a:srgbClr val="0070C0"/>
                </a:solidFill>
              </a:rPr>
              <a:t>nonfasting</a:t>
            </a:r>
            <a:r>
              <a:rPr lang="en-US" dirty="0" smtClean="0">
                <a:solidFill>
                  <a:srgbClr val="0070C0"/>
                </a:solidFill>
              </a:rPr>
              <a:t> samples </a:t>
            </a:r>
            <a:r>
              <a:rPr lang="en-US" dirty="0" smtClean="0"/>
              <a:t>as well as in settings of </a:t>
            </a:r>
            <a:r>
              <a:rPr lang="en-US" dirty="0" smtClean="0">
                <a:solidFill>
                  <a:srgbClr val="0070C0"/>
                </a:solidFill>
              </a:rPr>
              <a:t>low LDL-C and high TG </a:t>
            </a:r>
            <a:r>
              <a:rPr lang="en-US" dirty="0" smtClean="0"/>
              <a:t>.</a:t>
            </a:r>
          </a:p>
          <a:p>
            <a:r>
              <a:rPr lang="en-US" dirty="0" smtClean="0"/>
              <a:t> The Martin-Hopkins </a:t>
            </a:r>
            <a:r>
              <a:rPr lang="en-US" dirty="0" err="1" smtClean="0"/>
              <a:t>equa-tion</a:t>
            </a:r>
            <a:r>
              <a:rPr lang="en-US" dirty="0" smtClean="0"/>
              <a:t> reduces the need for routine, direct measurement of LDL-C and is gaining wider use. </a:t>
            </a:r>
            <a:endParaRPr lang="en-US" dirty="0"/>
          </a:p>
        </p:txBody>
      </p:sp>
      <p:sp>
        <p:nvSpPr>
          <p:cNvPr id="4" name="Sun 3"/>
          <p:cNvSpPr/>
          <p:nvPr/>
        </p:nvSpPr>
        <p:spPr>
          <a:xfrm>
            <a:off x="7812360" y="188640"/>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r>
              <a:rPr lang="en-US" dirty="0" smtClean="0"/>
              <a:t>Hypothyroid patients often have </a:t>
            </a:r>
            <a:r>
              <a:rPr lang="en-US" dirty="0" smtClean="0">
                <a:solidFill>
                  <a:srgbClr val="FF0000"/>
                </a:solidFill>
              </a:rPr>
              <a:t>elevated </a:t>
            </a:r>
            <a:r>
              <a:rPr lang="en-US" dirty="0" err="1" smtClean="0">
                <a:solidFill>
                  <a:srgbClr val="FF0000"/>
                </a:solidFill>
              </a:rPr>
              <a:t>Lp</a:t>
            </a:r>
            <a:r>
              <a:rPr lang="en-US" dirty="0" smtClean="0">
                <a:solidFill>
                  <a:srgbClr val="FF0000"/>
                </a:solidFill>
              </a:rPr>
              <a:t>(a) and </a:t>
            </a:r>
            <a:r>
              <a:rPr lang="en-US" dirty="0" err="1" smtClean="0">
                <a:solidFill>
                  <a:srgbClr val="FF0000"/>
                </a:solidFill>
              </a:rPr>
              <a:t>apoB</a:t>
            </a:r>
            <a:r>
              <a:rPr lang="en-US" dirty="0" smtClean="0"/>
              <a:t>. </a:t>
            </a:r>
          </a:p>
          <a:p>
            <a:r>
              <a:rPr lang="en-US" dirty="0" smtClean="0"/>
              <a:t>These lipid abnormalities, along with </a:t>
            </a:r>
            <a:r>
              <a:rPr lang="en-US" dirty="0" smtClean="0">
                <a:solidFill>
                  <a:srgbClr val="FF0000"/>
                </a:solidFill>
              </a:rPr>
              <a:t>reduced endothelial function </a:t>
            </a:r>
            <a:r>
              <a:rPr lang="en-US" dirty="0" smtClean="0"/>
              <a:t>and </a:t>
            </a:r>
            <a:r>
              <a:rPr lang="en-US" dirty="0" err="1" smtClean="0">
                <a:solidFill>
                  <a:srgbClr val="FF0000"/>
                </a:solidFill>
              </a:rPr>
              <a:t>hypercoagulability</a:t>
            </a:r>
            <a:r>
              <a:rPr lang="en-US" dirty="0" smtClean="0"/>
              <a:t>, may contribute to an </a:t>
            </a:r>
            <a:r>
              <a:rPr lang="en-US" dirty="0" smtClean="0">
                <a:solidFill>
                  <a:srgbClr val="00B050"/>
                </a:solidFill>
              </a:rPr>
              <a:t>increased risk of atherosclerosis </a:t>
            </a:r>
            <a:r>
              <a:rPr lang="en-US" dirty="0" smtClean="0"/>
              <a:t>in patients with hypothyroidism</a:t>
            </a:r>
          </a:p>
          <a:p>
            <a:endParaRPr lang="en-US" dirty="0"/>
          </a:p>
        </p:txBody>
      </p:sp>
      <p:sp>
        <p:nvSpPr>
          <p:cNvPr id="4" name="5-Point Star 3"/>
          <p:cNvSpPr/>
          <p:nvPr/>
        </p:nvSpPr>
        <p:spPr>
          <a:xfrm>
            <a:off x="7596336" y="476672"/>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In patients with </a:t>
            </a:r>
            <a:r>
              <a:rPr lang="en-US" dirty="0" err="1" smtClean="0">
                <a:solidFill>
                  <a:srgbClr val="FF0000"/>
                </a:solidFill>
              </a:rPr>
              <a:t>hyperlipidemia</a:t>
            </a:r>
            <a:r>
              <a:rPr lang="en-US" dirty="0" smtClean="0"/>
              <a:t>, we recommend ruling out </a:t>
            </a:r>
            <a:r>
              <a:rPr lang="en-US" dirty="0" smtClean="0">
                <a:solidFill>
                  <a:srgbClr val="FF0000"/>
                </a:solidFill>
              </a:rPr>
              <a:t>hypothyroidism</a:t>
            </a:r>
            <a:r>
              <a:rPr lang="en-US" dirty="0" smtClean="0"/>
              <a:t> as the cause of the </a:t>
            </a:r>
            <a:r>
              <a:rPr lang="en-US" dirty="0" err="1" smtClean="0"/>
              <a:t>hyperlipidemia</a:t>
            </a:r>
            <a:r>
              <a:rPr lang="en-US" dirty="0" smtClean="0"/>
              <a:t> </a:t>
            </a:r>
            <a:r>
              <a:rPr lang="en-US" dirty="0" smtClean="0">
                <a:solidFill>
                  <a:srgbClr val="FF0000"/>
                </a:solidFill>
              </a:rPr>
              <a:t>before treatment </a:t>
            </a:r>
            <a:r>
              <a:rPr lang="en-US" dirty="0" smtClean="0"/>
              <a:t>with lipid-lowering medications</a:t>
            </a:r>
          </a:p>
          <a:p>
            <a:r>
              <a:rPr lang="en-US" dirty="0" smtClean="0">
                <a:solidFill>
                  <a:srgbClr val="0070C0"/>
                </a:solidFill>
              </a:rPr>
              <a:t>Hypothyroidism</a:t>
            </a:r>
            <a:r>
              <a:rPr lang="en-US" dirty="0" smtClean="0"/>
              <a:t> can elevate both </a:t>
            </a:r>
            <a:r>
              <a:rPr lang="en-US" dirty="0" smtClean="0">
                <a:solidFill>
                  <a:srgbClr val="0070C0"/>
                </a:solidFill>
              </a:rPr>
              <a:t>cholesterol</a:t>
            </a:r>
            <a:r>
              <a:rPr lang="en-US" dirty="0" smtClean="0"/>
              <a:t> and </a:t>
            </a:r>
            <a:r>
              <a:rPr lang="en-US" dirty="0" smtClean="0">
                <a:solidFill>
                  <a:srgbClr val="0070C0"/>
                </a:solidFill>
              </a:rPr>
              <a:t>triglyceride</a:t>
            </a:r>
            <a:r>
              <a:rPr lang="en-US" dirty="0" smtClean="0"/>
              <a:t> levels, which improve with treatment. </a:t>
            </a:r>
          </a:p>
          <a:p>
            <a:endParaRPr lang="en-US"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overt hyperthyroidism</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   Hyperthyroidism, unless transient, such as in </a:t>
            </a:r>
            <a:r>
              <a:rPr lang="en-US" dirty="0" err="1" smtClean="0"/>
              <a:t>thyroiditis</a:t>
            </a:r>
            <a:r>
              <a:rPr lang="en-US" dirty="0" smtClean="0"/>
              <a:t>, results in </a:t>
            </a:r>
          </a:p>
          <a:p>
            <a:r>
              <a:rPr lang="en-US" dirty="0" smtClean="0"/>
              <a:t>decreased levels of </a:t>
            </a:r>
            <a:r>
              <a:rPr lang="en-US" dirty="0" smtClean="0">
                <a:solidFill>
                  <a:srgbClr val="FF0000"/>
                </a:solidFill>
              </a:rPr>
              <a:t>total cholesterol  and LDL-C </a:t>
            </a:r>
          </a:p>
          <a:p>
            <a:r>
              <a:rPr lang="en-US" dirty="0" smtClean="0"/>
              <a:t>as well as reduced </a:t>
            </a:r>
            <a:r>
              <a:rPr lang="en-US" dirty="0" smtClean="0">
                <a:solidFill>
                  <a:srgbClr val="FF0000"/>
                </a:solidFill>
              </a:rPr>
              <a:t>HDL-C, </a:t>
            </a:r>
            <a:r>
              <a:rPr lang="en-US" dirty="0" err="1" smtClean="0">
                <a:solidFill>
                  <a:srgbClr val="FF0000"/>
                </a:solidFill>
              </a:rPr>
              <a:t>Lp</a:t>
            </a:r>
            <a:r>
              <a:rPr lang="en-US" dirty="0" smtClean="0">
                <a:solidFill>
                  <a:srgbClr val="FF0000"/>
                </a:solidFill>
              </a:rPr>
              <a:t>(a), apoA-1, and </a:t>
            </a:r>
            <a:r>
              <a:rPr lang="en-US" dirty="0" err="1" smtClean="0">
                <a:solidFill>
                  <a:srgbClr val="FF0000"/>
                </a:solidFill>
              </a:rPr>
              <a:t>apoB</a:t>
            </a:r>
            <a:r>
              <a:rPr lang="en-US" dirty="0" smtClean="0">
                <a:solidFill>
                  <a:srgbClr val="FF0000"/>
                </a:solidFill>
              </a:rPr>
              <a:t> .</a:t>
            </a:r>
          </a:p>
          <a:p>
            <a:r>
              <a:rPr lang="en-US" dirty="0" smtClean="0"/>
              <a:t> The effects on </a:t>
            </a:r>
            <a:r>
              <a:rPr lang="en-US" dirty="0" smtClean="0">
                <a:solidFill>
                  <a:srgbClr val="FF0000"/>
                </a:solidFill>
              </a:rPr>
              <a:t>TG </a:t>
            </a:r>
            <a:r>
              <a:rPr lang="en-US" dirty="0" smtClean="0"/>
              <a:t>are variable</a:t>
            </a:r>
          </a:p>
          <a:p>
            <a:endParaRPr lang="en-US" dirty="0" smtClean="0"/>
          </a:p>
          <a:p>
            <a:pPr>
              <a:buNone/>
            </a:pPr>
            <a:r>
              <a:rPr lang="en-US" dirty="0" smtClean="0"/>
              <a:t>    </a:t>
            </a:r>
            <a:endParaRPr lang="en-US" dirty="0"/>
          </a:p>
        </p:txBody>
      </p:sp>
      <p:sp>
        <p:nvSpPr>
          <p:cNvPr id="4" name="5-Point Star 3"/>
          <p:cNvSpPr/>
          <p:nvPr/>
        </p:nvSpPr>
        <p:spPr>
          <a:xfrm>
            <a:off x="7380312" y="620688"/>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Mechanism…</a:t>
            </a:r>
            <a:endParaRPr lang="en-US" dirty="0">
              <a:solidFill>
                <a:srgbClr val="FF0000"/>
              </a:solidFill>
            </a:endParaRPr>
          </a:p>
        </p:txBody>
      </p:sp>
      <p:sp>
        <p:nvSpPr>
          <p:cNvPr id="3" name="Content Placeholder 2"/>
          <p:cNvSpPr>
            <a:spLocks noGrp="1"/>
          </p:cNvSpPr>
          <p:nvPr>
            <p:ph sz="quarter" idx="1"/>
          </p:nvPr>
        </p:nvSpPr>
        <p:spPr/>
        <p:txBody>
          <a:bodyPr>
            <a:normAutofit fontScale="85000" lnSpcReduction="20000"/>
          </a:bodyPr>
          <a:lstStyle/>
          <a:p>
            <a:r>
              <a:rPr lang="en-US" dirty="0" smtClean="0"/>
              <a:t>Thyroid hormone stimulates </a:t>
            </a:r>
            <a:r>
              <a:rPr lang="en-US" dirty="0" smtClean="0">
                <a:solidFill>
                  <a:srgbClr val="00B050"/>
                </a:solidFill>
              </a:rPr>
              <a:t>hepatic clearance of </a:t>
            </a:r>
            <a:r>
              <a:rPr lang="en-US" dirty="0" err="1" smtClean="0">
                <a:solidFill>
                  <a:srgbClr val="00B050"/>
                </a:solidFill>
              </a:rPr>
              <a:t>choles-terol</a:t>
            </a:r>
            <a:r>
              <a:rPr lang="en-US" dirty="0" smtClean="0">
                <a:solidFill>
                  <a:srgbClr val="00B050"/>
                </a:solidFill>
              </a:rPr>
              <a:t> </a:t>
            </a:r>
            <a:r>
              <a:rPr lang="en-US" dirty="0" smtClean="0"/>
              <a:t>by increasing </a:t>
            </a:r>
            <a:r>
              <a:rPr lang="en-US" dirty="0" err="1" smtClean="0"/>
              <a:t>biliary</a:t>
            </a:r>
            <a:r>
              <a:rPr lang="en-US" dirty="0" smtClean="0"/>
              <a:t> secretion . </a:t>
            </a:r>
          </a:p>
          <a:p>
            <a:pPr>
              <a:buNone/>
            </a:pPr>
            <a:r>
              <a:rPr lang="en-US" dirty="0" smtClean="0"/>
              <a:t>    The increase in bile acids reduces the cholesterol in the liver, which results in compensatory increase in hepatic cholesterol synthesis and the uptake of cholesterol to restore hepatic cholesterol. </a:t>
            </a:r>
          </a:p>
          <a:p>
            <a:endParaRPr lang="en-US" dirty="0" smtClean="0"/>
          </a:p>
          <a:p>
            <a:r>
              <a:rPr lang="en-US" dirty="0" smtClean="0"/>
              <a:t>Thyroid hormone diminishes the intestinal absorption of dietary cholesterol , </a:t>
            </a:r>
          </a:p>
          <a:p>
            <a:r>
              <a:rPr lang="en-US" dirty="0" smtClean="0"/>
              <a:t>increases LDL receptor number , </a:t>
            </a:r>
          </a:p>
          <a:p>
            <a:r>
              <a:rPr lang="en-US" dirty="0" smtClean="0"/>
              <a:t>and increases </a:t>
            </a:r>
            <a:r>
              <a:rPr lang="en-US" dirty="0" err="1" smtClean="0"/>
              <a:t>HMGCoA</a:t>
            </a:r>
            <a:r>
              <a:rPr lang="en-US" dirty="0" smtClean="0"/>
              <a:t> mRNA, protein, and ac-</a:t>
            </a:r>
            <a:r>
              <a:rPr lang="en-US" dirty="0" err="1" smtClean="0"/>
              <a:t>tivity</a:t>
            </a:r>
            <a:r>
              <a:rPr lang="en-US" dirty="0" smtClean="0"/>
              <a:t> . </a:t>
            </a:r>
          </a:p>
          <a:p>
            <a:r>
              <a:rPr lang="en-US" dirty="0" smtClean="0"/>
              <a:t>Thyroid hormone also stimulates LDL receptor gene synthesis  </a:t>
            </a:r>
          </a:p>
          <a:p>
            <a:r>
              <a:rPr lang="en-US" dirty="0" smtClean="0"/>
              <a:t>and increases the activity of enzymes that metabolize lipoproteins, including hepatic lipase, LPL, </a:t>
            </a:r>
            <a:r>
              <a:rPr lang="en-US" dirty="0" err="1" smtClean="0"/>
              <a:t>cholesteryl</a:t>
            </a:r>
            <a:r>
              <a:rPr lang="en-US" dirty="0" smtClean="0"/>
              <a:t> ester transfer protein (CETP), and lecithin cholesterol </a:t>
            </a:r>
            <a:r>
              <a:rPr lang="en-US" dirty="0" err="1" smtClean="0"/>
              <a:t>acyltransferase</a:t>
            </a:r>
            <a:r>
              <a:rPr lang="en-US" dirty="0" smtClean="0"/>
              <a:t> (LCAT)</a:t>
            </a:r>
          </a:p>
          <a:p>
            <a:endParaRPr lang="en-US" dirty="0"/>
          </a:p>
        </p:txBody>
      </p:sp>
      <p:sp>
        <p:nvSpPr>
          <p:cNvPr id="4" name="5-Point Star 3"/>
          <p:cNvSpPr/>
          <p:nvPr/>
        </p:nvSpPr>
        <p:spPr>
          <a:xfrm>
            <a:off x="7308304" y="404664"/>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FF0000"/>
              </a:solidFill>
            </a:endParaRPr>
          </a:p>
        </p:txBody>
      </p:sp>
      <p:sp>
        <p:nvSpPr>
          <p:cNvPr id="3" name="Content Placeholder 2"/>
          <p:cNvSpPr>
            <a:spLocks noGrp="1"/>
          </p:cNvSpPr>
          <p:nvPr>
            <p:ph sz="quarter" idx="1"/>
          </p:nvPr>
        </p:nvSpPr>
        <p:spPr/>
        <p:txBody>
          <a:bodyPr/>
          <a:lstStyle/>
          <a:p>
            <a:r>
              <a:rPr lang="en-US" dirty="0" smtClean="0"/>
              <a:t>In patients with </a:t>
            </a:r>
            <a:r>
              <a:rPr lang="en-US" dirty="0" smtClean="0">
                <a:solidFill>
                  <a:srgbClr val="FF0000"/>
                </a:solidFill>
              </a:rPr>
              <a:t>hyperthyroidism</a:t>
            </a:r>
            <a:r>
              <a:rPr lang="en-US" dirty="0" smtClean="0"/>
              <a:t>, we recommend re-evaluating the lipid panel after the patient becomes </a:t>
            </a:r>
            <a:r>
              <a:rPr lang="en-US" dirty="0" err="1" smtClean="0"/>
              <a:t>euthyroid</a:t>
            </a:r>
            <a:r>
              <a:rPr lang="en-US" dirty="0" smtClean="0"/>
              <a:t>.</a:t>
            </a:r>
          </a:p>
          <a:p>
            <a:endParaRPr lang="en-US" dirty="0" smtClean="0"/>
          </a:p>
          <a:p>
            <a:r>
              <a:rPr lang="en-US" dirty="0" smtClean="0"/>
              <a:t>Changes in </a:t>
            </a:r>
            <a:r>
              <a:rPr lang="en-US" dirty="0" smtClean="0">
                <a:solidFill>
                  <a:srgbClr val="FF0000"/>
                </a:solidFill>
              </a:rPr>
              <a:t>low-density lipoprotein cholesterol </a:t>
            </a:r>
            <a:r>
              <a:rPr lang="en-US" dirty="0" smtClean="0"/>
              <a:t>have been observed as early as </a:t>
            </a:r>
            <a:r>
              <a:rPr lang="en-US" dirty="0" smtClean="0">
                <a:solidFill>
                  <a:srgbClr val="FF0000"/>
                </a:solidFill>
              </a:rPr>
              <a:t>3 months after </a:t>
            </a:r>
            <a:r>
              <a:rPr lang="en-US" dirty="0" smtClean="0"/>
              <a:t>the patient is </a:t>
            </a:r>
            <a:r>
              <a:rPr lang="en-US" dirty="0" err="1" smtClean="0">
                <a:solidFill>
                  <a:srgbClr val="FF0000"/>
                </a:solidFill>
              </a:rPr>
              <a:t>euthyroid</a:t>
            </a:r>
            <a:endParaRPr lang="en-US" dirty="0" smtClean="0">
              <a:solidFill>
                <a:srgbClr val="FF0000"/>
              </a:solidFill>
            </a:endParaRPr>
          </a:p>
          <a:p>
            <a:endParaRPr lang="en-US" dirty="0"/>
          </a:p>
        </p:txBody>
      </p:sp>
      <p:sp>
        <p:nvSpPr>
          <p:cNvPr id="4" name="5-Point Star 3"/>
          <p:cNvSpPr/>
          <p:nvPr/>
        </p:nvSpPr>
        <p:spPr>
          <a:xfrm>
            <a:off x="7812360" y="4005064"/>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In patients with </a:t>
            </a:r>
            <a:r>
              <a:rPr lang="en-US" dirty="0" smtClean="0">
                <a:solidFill>
                  <a:srgbClr val="FF0000"/>
                </a:solidFill>
              </a:rPr>
              <a:t>overt hyperthyroidism</a:t>
            </a:r>
            <a:r>
              <a:rPr lang="en-US" dirty="0" smtClean="0"/>
              <a:t>, treatment with </a:t>
            </a:r>
            <a:r>
              <a:rPr lang="en-US" dirty="0" err="1" smtClean="0"/>
              <a:t>antithyroid</a:t>
            </a:r>
            <a:r>
              <a:rPr lang="en-US" dirty="0" smtClean="0"/>
              <a:t> medication, surgery, or radioiodine sig-</a:t>
            </a:r>
            <a:r>
              <a:rPr lang="en-US" dirty="0" err="1" smtClean="0"/>
              <a:t>nificantly</a:t>
            </a:r>
            <a:r>
              <a:rPr lang="en-US" dirty="0" smtClean="0"/>
              <a:t> </a:t>
            </a:r>
            <a:r>
              <a:rPr lang="en-US" dirty="0" smtClean="0">
                <a:solidFill>
                  <a:srgbClr val="FF0000"/>
                </a:solidFill>
              </a:rPr>
              <a:t>increased total </a:t>
            </a:r>
            <a:r>
              <a:rPr lang="en-US" dirty="0" err="1" smtClean="0">
                <a:solidFill>
                  <a:srgbClr val="FF0000"/>
                </a:solidFill>
              </a:rPr>
              <a:t>chol</a:t>
            </a:r>
            <a:r>
              <a:rPr lang="en-US" dirty="0" smtClean="0">
                <a:solidFill>
                  <a:srgbClr val="FF0000"/>
                </a:solidFill>
              </a:rPr>
              <a:t>  and LDL-C and HDL-C, but the increase in TG was not statistically significant </a:t>
            </a:r>
          </a:p>
          <a:p>
            <a:endParaRPr lang="en-US" dirty="0" smtClean="0"/>
          </a:p>
          <a:p>
            <a:r>
              <a:rPr lang="en-US" dirty="0" smtClean="0"/>
              <a:t> Treatment of</a:t>
            </a:r>
            <a:r>
              <a:rPr lang="en-US" dirty="0" smtClean="0">
                <a:solidFill>
                  <a:srgbClr val="FF0000"/>
                </a:solidFill>
              </a:rPr>
              <a:t> subclinical hyperthyroidism </a:t>
            </a:r>
            <a:r>
              <a:rPr lang="en-US" dirty="0" smtClean="0"/>
              <a:t>did not alter lipid parameters.</a:t>
            </a:r>
          </a:p>
        </p:txBody>
      </p:sp>
      <p:sp>
        <p:nvSpPr>
          <p:cNvPr id="4" name="5-Point Star 3"/>
          <p:cNvSpPr/>
          <p:nvPr/>
        </p:nvSpPr>
        <p:spPr>
          <a:xfrm>
            <a:off x="7236296" y="4005064"/>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0" y="692696"/>
            <a:ext cx="9144000" cy="48245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 Recent studies suggest that control of hyper-</a:t>
            </a:r>
            <a:r>
              <a:rPr lang="en-US" dirty="0" err="1" smtClean="0"/>
              <a:t>thyroidism</a:t>
            </a:r>
            <a:r>
              <a:rPr lang="en-US" dirty="0" smtClean="0"/>
              <a:t> may lead to BMI values that exceed </a:t>
            </a:r>
            <a:r>
              <a:rPr lang="en-US" dirty="0" err="1" smtClean="0"/>
              <a:t>premorbid</a:t>
            </a:r>
            <a:r>
              <a:rPr lang="en-US" dirty="0" smtClean="0"/>
              <a:t> levels.</a:t>
            </a:r>
          </a:p>
          <a:p>
            <a:pPr>
              <a:buNone/>
            </a:pPr>
            <a:r>
              <a:rPr lang="en-US" dirty="0" smtClean="0"/>
              <a:t> </a:t>
            </a:r>
          </a:p>
          <a:p>
            <a:r>
              <a:rPr lang="en-US" dirty="0" smtClean="0"/>
              <a:t>Therefore, it is prudent to re-assess not only the lipid profile, but other factors that increase CV risk at that point</a:t>
            </a:r>
          </a:p>
          <a:p>
            <a:endParaRPr lang="en-US"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In patients with </a:t>
            </a:r>
            <a:r>
              <a:rPr lang="en-US" dirty="0" smtClean="0">
                <a:solidFill>
                  <a:srgbClr val="FF0000"/>
                </a:solidFill>
              </a:rPr>
              <a:t>overt hypothyroidism</a:t>
            </a:r>
            <a:r>
              <a:rPr lang="en-US" dirty="0" smtClean="0"/>
              <a:t>, we suggest </a:t>
            </a:r>
            <a:r>
              <a:rPr lang="en-US" dirty="0" smtClean="0">
                <a:solidFill>
                  <a:srgbClr val="0070C0"/>
                </a:solidFill>
              </a:rPr>
              <a:t>against treating  </a:t>
            </a:r>
            <a:r>
              <a:rPr lang="en-US" dirty="0" err="1" smtClean="0">
                <a:solidFill>
                  <a:srgbClr val="0070C0"/>
                </a:solidFill>
              </a:rPr>
              <a:t>hyperlipidemia</a:t>
            </a:r>
            <a:r>
              <a:rPr lang="en-US" dirty="0" smtClean="0">
                <a:solidFill>
                  <a:srgbClr val="0070C0"/>
                </a:solidFill>
              </a:rPr>
              <a:t>  </a:t>
            </a:r>
            <a:r>
              <a:rPr lang="en-US" dirty="0" smtClean="0"/>
              <a:t>until the patient becomes </a:t>
            </a:r>
            <a:r>
              <a:rPr lang="en-US" dirty="0" err="1" smtClean="0">
                <a:solidFill>
                  <a:srgbClr val="0070C0"/>
                </a:solidFill>
              </a:rPr>
              <a:t>euthyroid</a:t>
            </a:r>
            <a:r>
              <a:rPr lang="en-US" dirty="0" smtClean="0"/>
              <a:t> in order to more accurately assess the lipid profile</a:t>
            </a:r>
          </a:p>
          <a:p>
            <a:endParaRPr lang="en-US" dirty="0"/>
          </a:p>
        </p:txBody>
      </p:sp>
      <p:sp>
        <p:nvSpPr>
          <p:cNvPr id="4" name="5-Point Star 3"/>
          <p:cNvSpPr/>
          <p:nvPr/>
        </p:nvSpPr>
        <p:spPr>
          <a:xfrm>
            <a:off x="7524328" y="54868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Some data suggest that </a:t>
            </a:r>
            <a:r>
              <a:rPr lang="en-US" dirty="0" smtClean="0">
                <a:solidFill>
                  <a:srgbClr val="FF0000"/>
                </a:solidFill>
              </a:rPr>
              <a:t>coronary disease</a:t>
            </a:r>
            <a:r>
              <a:rPr lang="en-US" dirty="0" smtClean="0"/>
              <a:t> is more likely in patients with </a:t>
            </a:r>
            <a:r>
              <a:rPr lang="en-US" dirty="0" smtClean="0">
                <a:solidFill>
                  <a:srgbClr val="FF0000"/>
                </a:solidFill>
              </a:rPr>
              <a:t>hypertension and hypothyroidism </a:t>
            </a:r>
            <a:r>
              <a:rPr lang="en-US" dirty="0" smtClean="0"/>
              <a:t>than in patients with hypertension who are </a:t>
            </a:r>
            <a:r>
              <a:rPr lang="en-US" dirty="0" err="1" smtClean="0"/>
              <a:t>euthyroid</a:t>
            </a:r>
            <a:r>
              <a:rPr lang="en-US" dirty="0" smtClean="0"/>
              <a:t> . </a:t>
            </a:r>
          </a:p>
          <a:p>
            <a:endParaRPr lang="en-US" dirty="0" smtClean="0"/>
          </a:p>
          <a:p>
            <a:r>
              <a:rPr lang="en-US" dirty="0" smtClean="0"/>
              <a:t>Whether this observation is due </a:t>
            </a:r>
            <a:r>
              <a:rPr lang="en-US" dirty="0" smtClean="0">
                <a:solidFill>
                  <a:srgbClr val="00B050"/>
                </a:solidFill>
              </a:rPr>
              <a:t>to </a:t>
            </a:r>
            <a:r>
              <a:rPr lang="en-US" dirty="0" err="1" smtClean="0">
                <a:solidFill>
                  <a:srgbClr val="00B050"/>
                </a:solidFill>
              </a:rPr>
              <a:t>dyslipidemia</a:t>
            </a:r>
            <a:r>
              <a:rPr lang="en-US" dirty="0" smtClean="0"/>
              <a:t>, the </a:t>
            </a:r>
            <a:r>
              <a:rPr lang="en-US" dirty="0" err="1" smtClean="0">
                <a:solidFill>
                  <a:srgbClr val="00B050"/>
                </a:solidFill>
              </a:rPr>
              <a:t>asso-ciated</a:t>
            </a:r>
            <a:r>
              <a:rPr lang="en-US" dirty="0" smtClean="0">
                <a:solidFill>
                  <a:srgbClr val="00B050"/>
                </a:solidFill>
              </a:rPr>
              <a:t> autoimmunity</a:t>
            </a:r>
            <a:r>
              <a:rPr lang="en-US" dirty="0" smtClean="0"/>
              <a:t>, or </a:t>
            </a:r>
            <a:r>
              <a:rPr lang="en-US" dirty="0" smtClean="0">
                <a:solidFill>
                  <a:srgbClr val="00B050"/>
                </a:solidFill>
              </a:rPr>
              <a:t>other effects of hypothyroidism c</a:t>
            </a:r>
            <a:r>
              <a:rPr lang="en-US" dirty="0" smtClean="0"/>
              <a:t>ould not be determined. </a:t>
            </a:r>
            <a:endParaRPr lang="en-US" dirty="0"/>
          </a:p>
        </p:txBody>
      </p:sp>
      <p:sp>
        <p:nvSpPr>
          <p:cNvPr id="4" name="5-Point Star 3"/>
          <p:cNvSpPr/>
          <p:nvPr/>
        </p:nvSpPr>
        <p:spPr>
          <a:xfrm>
            <a:off x="7452320" y="404664"/>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shafagh co\Desktop\index.jpg"/>
          <p:cNvPicPr>
            <a:picLocks noGrp="1" noChangeAspect="1" noChangeArrowheads="1"/>
          </p:cNvPicPr>
          <p:nvPr>
            <p:ph sz="quarter" idx="1"/>
          </p:nvPr>
        </p:nvPicPr>
        <p:blipFill>
          <a:blip r:embed="rId2" cstate="print"/>
          <a:srcRect/>
          <a:stretch>
            <a:fillRect/>
          </a:stretch>
        </p:blipFill>
        <p:spPr bwMode="auto">
          <a:xfrm>
            <a:off x="1331640" y="476672"/>
            <a:ext cx="6552728" cy="5832648"/>
          </a:xfrm>
          <a:prstGeom prst="rect">
            <a:avLst/>
          </a:prstGeom>
          <a:noFill/>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a:bodyPr>
          <a:lstStyle/>
          <a:p>
            <a:r>
              <a:rPr lang="en-US" dirty="0" smtClean="0"/>
              <a:t>Hypothyroidism decreases cardiac work and oxygen demand but decreases cardiac contractility, often resulting in worsened angina.</a:t>
            </a:r>
          </a:p>
          <a:p>
            <a:endParaRPr lang="en-US" dirty="0" smtClean="0"/>
          </a:p>
          <a:p>
            <a:r>
              <a:rPr lang="en-US" dirty="0" smtClean="0"/>
              <a:t> However, classic studies found evidence that general surgery can be safely performed in patients with hypothyroidism.</a:t>
            </a:r>
          </a:p>
          <a:p>
            <a:endParaRPr lang="en-US" dirty="0" smtClean="0"/>
          </a:p>
          <a:p>
            <a:r>
              <a:rPr lang="en-US" dirty="0" smtClean="0"/>
              <a:t>In patients with </a:t>
            </a:r>
            <a:r>
              <a:rPr lang="en-US" dirty="0" err="1" smtClean="0"/>
              <a:t>hyperlipidemia</a:t>
            </a:r>
            <a:r>
              <a:rPr lang="en-US" dirty="0" smtClean="0"/>
              <a:t>, several studies have shown the prevalence of preexisting overt hypothyroidism to be between 1.4% and 13%. </a:t>
            </a:r>
          </a:p>
          <a:p>
            <a:endParaRPr lang="en-US" dirty="0" smtClean="0"/>
          </a:p>
          <a:p>
            <a:endParaRPr lang="en-US" dirty="0"/>
          </a:p>
        </p:txBody>
      </p:sp>
      <p:sp>
        <p:nvSpPr>
          <p:cNvPr id="5" name="5-Point Star 4"/>
          <p:cNvSpPr/>
          <p:nvPr/>
        </p:nvSpPr>
        <p:spPr>
          <a:xfrm>
            <a:off x="7740352" y="54868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a:bodyPr>
          <a:lstStyle/>
          <a:p>
            <a:r>
              <a:rPr lang="en-US" dirty="0" smtClean="0"/>
              <a:t>The Cardiovascular Health Study, however</a:t>
            </a:r>
            <a:r>
              <a:rPr lang="en-US" dirty="0" smtClean="0">
                <a:solidFill>
                  <a:srgbClr val="FF0000"/>
                </a:solidFill>
              </a:rPr>
              <a:t>, found no association of subclinical  or overt hypothyroidism with either increased CV outcomes or with mortality </a:t>
            </a:r>
            <a:r>
              <a:rPr lang="en-US" dirty="0" smtClean="0"/>
              <a:t>.</a:t>
            </a:r>
          </a:p>
          <a:p>
            <a:r>
              <a:rPr lang="en-US" dirty="0" smtClean="0"/>
              <a:t>In the Endocrine Society-planned meta-analysis of </a:t>
            </a:r>
            <a:r>
              <a:rPr lang="en-US" dirty="0" err="1" smtClean="0"/>
              <a:t>clin-ical</a:t>
            </a:r>
            <a:r>
              <a:rPr lang="en-US" dirty="0" smtClean="0"/>
              <a:t> trials that evaluated the effects of treatment of thyroid disease on lipid parameters, total </a:t>
            </a:r>
            <a:r>
              <a:rPr lang="en-US" dirty="0" smtClean="0">
                <a:solidFill>
                  <a:srgbClr val="FF0000"/>
                </a:solidFill>
              </a:rPr>
              <a:t>cholesterol, LDL-C, HDL-C, and TG decreased in </a:t>
            </a:r>
            <a:r>
              <a:rPr lang="en-US" dirty="0" smtClean="0"/>
              <a:t>patients with overt hypothyroidism </a:t>
            </a:r>
            <a:r>
              <a:rPr lang="en-US" dirty="0" smtClean="0">
                <a:solidFill>
                  <a:srgbClr val="FF0000"/>
                </a:solidFill>
              </a:rPr>
              <a:t>treated with LT4 </a:t>
            </a:r>
            <a:r>
              <a:rPr lang="en-US" dirty="0" smtClean="0"/>
              <a:t>but were not significantly changed in patients treated with a combination of </a:t>
            </a:r>
            <a:r>
              <a:rPr lang="en-US" dirty="0" smtClean="0">
                <a:solidFill>
                  <a:srgbClr val="FF0000"/>
                </a:solidFill>
              </a:rPr>
              <a:t>LT4 and T3 </a:t>
            </a:r>
          </a:p>
          <a:p>
            <a:endParaRPr lang="en-US" dirty="0"/>
          </a:p>
        </p:txBody>
      </p:sp>
      <p:sp>
        <p:nvSpPr>
          <p:cNvPr id="5" name="5-Point Star 4"/>
          <p:cNvSpPr/>
          <p:nvPr/>
        </p:nvSpPr>
        <p:spPr>
          <a:xfrm>
            <a:off x="7812360" y="620688"/>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In the Endocrine Society meta-analysis of patients with </a:t>
            </a:r>
            <a:r>
              <a:rPr lang="en-US" dirty="0" smtClean="0">
                <a:solidFill>
                  <a:srgbClr val="FF0000"/>
                </a:solidFill>
              </a:rPr>
              <a:t>SCH</a:t>
            </a:r>
            <a:r>
              <a:rPr lang="en-US" dirty="0" smtClean="0"/>
              <a:t>, total cholesterol, LDL-C, and TG were </a:t>
            </a:r>
            <a:r>
              <a:rPr lang="en-US" dirty="0" smtClean="0">
                <a:solidFill>
                  <a:srgbClr val="FF0000"/>
                </a:solidFill>
              </a:rPr>
              <a:t>reduced</a:t>
            </a:r>
            <a:r>
              <a:rPr lang="en-US" dirty="0" smtClean="0"/>
              <a:t> after LT4 treatment, but the magnitude of these changes was less in comparison to patients with overt hypothyroidism .</a:t>
            </a:r>
          </a:p>
          <a:p>
            <a:r>
              <a:rPr lang="en-US" dirty="0" smtClean="0"/>
              <a:t> In patients with SCH who were not treated with LT4, lipids did not change over time</a:t>
            </a:r>
            <a:endParaRPr lang="en-US"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179512" y="980728"/>
            <a:ext cx="8568952" cy="45791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a:bodyPr>
          <a:lstStyle/>
          <a:p>
            <a:r>
              <a:rPr lang="en-US" dirty="0" smtClean="0"/>
              <a:t>In patients with </a:t>
            </a:r>
            <a:r>
              <a:rPr lang="en-US" dirty="0" smtClean="0">
                <a:solidFill>
                  <a:srgbClr val="FF0000"/>
                </a:solidFill>
              </a:rPr>
              <a:t>subclinical hypothyroidism </a:t>
            </a:r>
            <a:r>
              <a:rPr lang="en-US" dirty="0" smtClean="0"/>
              <a:t>(thyroid-stimulating hormone </a:t>
            </a:r>
            <a:r>
              <a:rPr lang="en-US" dirty="0" smtClean="0">
                <a:solidFill>
                  <a:srgbClr val="FF0000"/>
                </a:solidFill>
              </a:rPr>
              <a:t>&lt;10 </a:t>
            </a:r>
            <a:r>
              <a:rPr lang="en-US" dirty="0" err="1" smtClean="0">
                <a:solidFill>
                  <a:srgbClr val="FF0000"/>
                </a:solidFill>
              </a:rPr>
              <a:t>mIU</a:t>
            </a:r>
            <a:r>
              <a:rPr lang="en-US" dirty="0" smtClean="0">
                <a:solidFill>
                  <a:srgbClr val="FF0000"/>
                </a:solidFill>
              </a:rPr>
              <a:t>/L</a:t>
            </a:r>
            <a:r>
              <a:rPr lang="en-US" dirty="0" smtClean="0"/>
              <a:t>) with associated </a:t>
            </a:r>
            <a:r>
              <a:rPr lang="en-US" dirty="0" err="1" smtClean="0"/>
              <a:t>hyperlipidemia</a:t>
            </a:r>
            <a:r>
              <a:rPr lang="en-US" dirty="0" smtClean="0"/>
              <a:t>, we suggest </a:t>
            </a:r>
            <a:r>
              <a:rPr lang="en-US" dirty="0" smtClean="0">
                <a:solidFill>
                  <a:srgbClr val="FF0000"/>
                </a:solidFill>
              </a:rPr>
              <a:t>considering  </a:t>
            </a:r>
            <a:r>
              <a:rPr lang="en-US" dirty="0" err="1" smtClean="0">
                <a:solidFill>
                  <a:srgbClr val="FF0000"/>
                </a:solidFill>
              </a:rPr>
              <a:t>thyroxine</a:t>
            </a:r>
            <a:r>
              <a:rPr lang="en-US" dirty="0" smtClean="0">
                <a:solidFill>
                  <a:srgbClr val="FF0000"/>
                </a:solidFill>
              </a:rPr>
              <a:t> </a:t>
            </a:r>
            <a:r>
              <a:rPr lang="en-US" dirty="0" smtClean="0"/>
              <a:t>treatment as a means of reducing low-density lipoprotein levels.</a:t>
            </a:r>
          </a:p>
          <a:p>
            <a:pPr>
              <a:buNone/>
            </a:pPr>
            <a:endParaRPr lang="en-US" dirty="0" smtClean="0">
              <a:solidFill>
                <a:srgbClr val="FF0000"/>
              </a:solidFill>
            </a:endParaRPr>
          </a:p>
          <a:p>
            <a:pPr>
              <a:buNone/>
            </a:pPr>
            <a:r>
              <a:rPr lang="en-US" dirty="0" smtClean="0"/>
              <a:t>Take into consideration the </a:t>
            </a:r>
            <a:r>
              <a:rPr lang="en-US" dirty="0" smtClean="0">
                <a:solidFill>
                  <a:srgbClr val="FF0000"/>
                </a:solidFill>
              </a:rPr>
              <a:t>patient’s age </a:t>
            </a:r>
            <a:r>
              <a:rPr lang="en-US" dirty="0" smtClean="0"/>
              <a:t>and </a:t>
            </a:r>
            <a:r>
              <a:rPr lang="en-US" dirty="0" smtClean="0">
                <a:solidFill>
                  <a:srgbClr val="FF0000"/>
                </a:solidFill>
              </a:rPr>
              <a:t>general health</a:t>
            </a:r>
            <a:r>
              <a:rPr lang="en-US" dirty="0" smtClean="0"/>
              <a:t>, the possibility of </a:t>
            </a:r>
            <a:r>
              <a:rPr lang="en-US" dirty="0" smtClean="0">
                <a:solidFill>
                  <a:srgbClr val="FF0000"/>
                </a:solidFill>
              </a:rPr>
              <a:t>suppression o</a:t>
            </a:r>
            <a:r>
              <a:rPr lang="en-US" dirty="0" smtClean="0"/>
              <a:t>f thyroid-stimulating hormone, and whether the patient has </a:t>
            </a:r>
            <a:r>
              <a:rPr lang="en-US" dirty="0" smtClean="0">
                <a:solidFill>
                  <a:srgbClr val="FF0000"/>
                </a:solidFill>
              </a:rPr>
              <a:t>cardiovascular disease</a:t>
            </a:r>
            <a:r>
              <a:rPr lang="en-US" dirty="0" smtClean="0"/>
              <a:t>.</a:t>
            </a:r>
          </a:p>
          <a:p>
            <a:pPr>
              <a:buNone/>
            </a:pPr>
            <a:r>
              <a:rPr lang="en-US" dirty="0" smtClean="0"/>
              <a:t>The impact of T4 replacement on long-term CV outcomes is unknown</a:t>
            </a:r>
            <a:endParaRPr lang="en-US" dirty="0"/>
          </a:p>
        </p:txBody>
      </p:sp>
      <p:sp>
        <p:nvSpPr>
          <p:cNvPr id="4" name="5-Point Star 3"/>
          <p:cNvSpPr/>
          <p:nvPr/>
        </p:nvSpPr>
        <p:spPr>
          <a:xfrm>
            <a:off x="7452320" y="404664"/>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smtClean="0"/>
          </a:p>
          <a:p>
            <a:endParaRPr lang="en-US" dirty="0" smtClean="0"/>
          </a:p>
          <a:p>
            <a:endParaRPr lang="en-US" dirty="0" smtClean="0"/>
          </a:p>
          <a:p>
            <a:endParaRPr lang="en-US" dirty="0" smtClean="0"/>
          </a:p>
          <a:p>
            <a:pPr>
              <a:buNone/>
            </a:pPr>
            <a:r>
              <a:rPr lang="en-US" dirty="0" smtClean="0"/>
              <a:t>         </a:t>
            </a:r>
            <a:r>
              <a:rPr lang="en-US" sz="4400" dirty="0" smtClean="0">
                <a:solidFill>
                  <a:srgbClr val="FF0000"/>
                </a:solidFill>
              </a:rPr>
              <a:t>Excess </a:t>
            </a:r>
            <a:r>
              <a:rPr lang="en-US" sz="4400" dirty="0" err="1" smtClean="0">
                <a:solidFill>
                  <a:srgbClr val="FF0000"/>
                </a:solidFill>
              </a:rPr>
              <a:t>glucocorticoids</a:t>
            </a:r>
            <a:endParaRPr lang="en-US" sz="4400" dirty="0" smtClean="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FF0000"/>
              </a:solidFill>
            </a:endParaRPr>
          </a:p>
        </p:txBody>
      </p:sp>
      <p:sp>
        <p:nvSpPr>
          <p:cNvPr id="3" name="Content Placeholder 2"/>
          <p:cNvSpPr>
            <a:spLocks noGrp="1"/>
          </p:cNvSpPr>
          <p:nvPr>
            <p:ph sz="quarter" idx="1"/>
          </p:nvPr>
        </p:nvSpPr>
        <p:spPr/>
        <p:txBody>
          <a:bodyPr/>
          <a:lstStyle/>
          <a:p>
            <a:r>
              <a:rPr lang="en-US" dirty="0" smtClean="0"/>
              <a:t>In adult patients with </a:t>
            </a:r>
            <a:r>
              <a:rPr lang="en-US" dirty="0" smtClean="0">
                <a:solidFill>
                  <a:srgbClr val="0070C0"/>
                </a:solidFill>
              </a:rPr>
              <a:t>Cushing syndrome</a:t>
            </a:r>
            <a:r>
              <a:rPr lang="en-US" dirty="0" smtClean="0"/>
              <a:t>, we recommend </a:t>
            </a:r>
            <a:r>
              <a:rPr lang="en-US" dirty="0" smtClean="0">
                <a:solidFill>
                  <a:srgbClr val="0070C0"/>
                </a:solidFill>
              </a:rPr>
              <a:t>monitoring the lipid profile </a:t>
            </a:r>
            <a:r>
              <a:rPr lang="en-US" dirty="0" smtClean="0"/>
              <a:t>in order to identify cases of </a:t>
            </a:r>
            <a:r>
              <a:rPr lang="en-US" dirty="0" err="1" smtClean="0"/>
              <a:t>dyslipidemia</a:t>
            </a:r>
            <a:r>
              <a:rPr lang="en-US" dirty="0" smtClean="0"/>
              <a:t>. </a:t>
            </a:r>
          </a:p>
          <a:p>
            <a:pPr>
              <a:buNone/>
            </a:pPr>
            <a:endParaRPr lang="en-US" dirty="0" smtClean="0"/>
          </a:p>
          <a:p>
            <a:r>
              <a:rPr lang="en-US" dirty="0" smtClean="0"/>
              <a:t> Monitor lipid profile at </a:t>
            </a:r>
            <a:r>
              <a:rPr lang="en-US" dirty="0" smtClean="0">
                <a:solidFill>
                  <a:srgbClr val="FF0000"/>
                </a:solidFill>
              </a:rPr>
              <a:t>the time of diagnosis </a:t>
            </a:r>
            <a:r>
              <a:rPr lang="en-US" dirty="0" smtClean="0"/>
              <a:t>and </a:t>
            </a:r>
            <a:r>
              <a:rPr lang="en-US" dirty="0" smtClean="0">
                <a:solidFill>
                  <a:srgbClr val="FF0000"/>
                </a:solidFill>
              </a:rPr>
              <a:t>periodically afterwards </a:t>
            </a:r>
            <a:r>
              <a:rPr lang="en-US" dirty="0" smtClean="0"/>
              <a:t>at the discretion of the treating physician.</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err="1" smtClean="0"/>
              <a:t>Dyslipidemia</a:t>
            </a:r>
            <a:r>
              <a:rPr lang="en-US" dirty="0" smtClean="0"/>
              <a:t> is a common metabolic abnormality in Cushing syndrome, Estimates for the prevalence of </a:t>
            </a:r>
            <a:r>
              <a:rPr lang="en-US" dirty="0" err="1" smtClean="0"/>
              <a:t>dyslipidemia</a:t>
            </a:r>
            <a:r>
              <a:rPr lang="en-US" dirty="0" smtClean="0"/>
              <a:t> in active Cushing disease range from </a:t>
            </a:r>
            <a:r>
              <a:rPr lang="en-US" dirty="0" smtClean="0">
                <a:solidFill>
                  <a:srgbClr val="FF0000"/>
                </a:solidFill>
              </a:rPr>
              <a:t>38% to 71</a:t>
            </a:r>
            <a:r>
              <a:rPr lang="en-US" dirty="0" smtClean="0"/>
              <a:t>% . </a:t>
            </a:r>
          </a:p>
          <a:p>
            <a:endParaRPr lang="en-US" dirty="0" smtClean="0"/>
          </a:p>
          <a:p>
            <a:r>
              <a:rPr lang="en-US" dirty="0" smtClean="0"/>
              <a:t>The </a:t>
            </a:r>
            <a:r>
              <a:rPr lang="en-US" dirty="0" err="1" smtClean="0"/>
              <a:t>dyslipidemia</a:t>
            </a:r>
            <a:r>
              <a:rPr lang="en-US" dirty="0" smtClean="0"/>
              <a:t> in Cushing syndrome is characterized by </a:t>
            </a:r>
            <a:r>
              <a:rPr lang="en-US" dirty="0" smtClean="0">
                <a:solidFill>
                  <a:srgbClr val="FF0000"/>
                </a:solidFill>
              </a:rPr>
              <a:t>elevated plasma total cholesterol and TG due to increased circulating VLDL and LDL particles </a:t>
            </a:r>
            <a:r>
              <a:rPr lang="en-US" dirty="0" smtClean="0"/>
              <a:t>, </a:t>
            </a:r>
            <a:r>
              <a:rPr lang="en-US" dirty="0" smtClean="0">
                <a:solidFill>
                  <a:srgbClr val="00B050"/>
                </a:solidFill>
              </a:rPr>
              <a:t>and variable levels of HDL-C </a:t>
            </a:r>
            <a:r>
              <a:rPr lang="en-US" dirty="0" smtClean="0"/>
              <a:t>. </a:t>
            </a:r>
          </a:p>
        </p:txBody>
      </p:sp>
      <p:sp>
        <p:nvSpPr>
          <p:cNvPr id="4" name="5-Point Star 3"/>
          <p:cNvSpPr/>
          <p:nvPr/>
        </p:nvSpPr>
        <p:spPr>
          <a:xfrm>
            <a:off x="7164288" y="404664"/>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Patients with Cushing </a:t>
            </a:r>
            <a:r>
              <a:rPr lang="en-US" dirty="0" err="1" smtClean="0"/>
              <a:t>syn-drome</a:t>
            </a:r>
            <a:r>
              <a:rPr lang="en-US" dirty="0" smtClean="0"/>
              <a:t> have increased hepatic synthesis and secretion of VLDL and also demonstrate increased visceral fat </a:t>
            </a:r>
            <a:r>
              <a:rPr lang="en-US" dirty="0" err="1" smtClean="0"/>
              <a:t>dis-tribution</a:t>
            </a:r>
            <a:r>
              <a:rPr lang="en-US" dirty="0" smtClean="0"/>
              <a:t> compared with controls .</a:t>
            </a:r>
          </a:p>
          <a:p>
            <a:endParaRPr lang="en-US" dirty="0" smtClean="0"/>
          </a:p>
          <a:p>
            <a:r>
              <a:rPr lang="en-US" dirty="0" err="1" smtClean="0"/>
              <a:t>Dyslipidemia</a:t>
            </a:r>
            <a:r>
              <a:rPr lang="en-US" dirty="0" smtClean="0"/>
              <a:t> se-verity can be influenced by the severity and duration of </a:t>
            </a:r>
            <a:r>
              <a:rPr lang="en-US" dirty="0" err="1" smtClean="0"/>
              <a:t>hypercortisolemia</a:t>
            </a:r>
            <a:r>
              <a:rPr lang="en-US" dirty="0" smtClean="0"/>
              <a:t>, presence of diabetes, and degree of </a:t>
            </a:r>
            <a:r>
              <a:rPr lang="en-US" dirty="0" err="1" smtClean="0"/>
              <a:t>vis-ceral</a:t>
            </a:r>
            <a:r>
              <a:rPr lang="en-US" dirty="0" smtClean="0"/>
              <a:t> obesity</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a:bodyPr>
          <a:lstStyle/>
          <a:p>
            <a:r>
              <a:rPr lang="en-US" dirty="0" smtClean="0">
                <a:solidFill>
                  <a:srgbClr val="FF0000"/>
                </a:solidFill>
              </a:rPr>
              <a:t>short-term increases </a:t>
            </a:r>
            <a:r>
              <a:rPr lang="en-US" dirty="0" smtClean="0"/>
              <a:t>in </a:t>
            </a:r>
            <a:r>
              <a:rPr lang="en-US" dirty="0" err="1" smtClean="0"/>
              <a:t>glucocorticoids</a:t>
            </a:r>
            <a:r>
              <a:rPr lang="en-US" dirty="0" smtClean="0"/>
              <a:t> </a:t>
            </a:r>
            <a:r>
              <a:rPr lang="en-US" dirty="0" smtClean="0">
                <a:solidFill>
                  <a:srgbClr val="FF0000"/>
                </a:solidFill>
              </a:rPr>
              <a:t>stimulate </a:t>
            </a:r>
            <a:r>
              <a:rPr lang="en-US" dirty="0" err="1" smtClean="0">
                <a:solidFill>
                  <a:srgbClr val="FF0000"/>
                </a:solidFill>
              </a:rPr>
              <a:t>lipolysis</a:t>
            </a:r>
            <a:r>
              <a:rPr lang="en-US" dirty="0" smtClean="0">
                <a:solidFill>
                  <a:srgbClr val="FF0000"/>
                </a:solidFill>
              </a:rPr>
              <a:t>,</a:t>
            </a:r>
          </a:p>
          <a:p>
            <a:pPr>
              <a:buNone/>
            </a:pPr>
            <a:r>
              <a:rPr lang="en-US" dirty="0" smtClean="0">
                <a:solidFill>
                  <a:srgbClr val="FF0000"/>
                </a:solidFill>
              </a:rPr>
              <a:t> </a:t>
            </a:r>
          </a:p>
          <a:p>
            <a:r>
              <a:rPr lang="en-US" dirty="0" err="1" smtClean="0"/>
              <a:t>proadipogenic</a:t>
            </a:r>
            <a:r>
              <a:rPr lang="en-US" dirty="0" smtClean="0"/>
              <a:t> effects are more prominent in chronic </a:t>
            </a:r>
            <a:r>
              <a:rPr lang="en-US" dirty="0" err="1" smtClean="0"/>
              <a:t>hypercortisolism</a:t>
            </a:r>
            <a:r>
              <a:rPr lang="en-US" dirty="0" smtClean="0"/>
              <a:t>.</a:t>
            </a:r>
          </a:p>
          <a:p>
            <a:endParaRPr lang="en-US" dirty="0" smtClean="0"/>
          </a:p>
          <a:p>
            <a:r>
              <a:rPr lang="en-US" dirty="0" smtClean="0"/>
              <a:t> </a:t>
            </a:r>
            <a:r>
              <a:rPr lang="en-US" dirty="0" err="1" smtClean="0"/>
              <a:t>Glucocorticoids</a:t>
            </a:r>
            <a:r>
              <a:rPr lang="en-US" dirty="0" smtClean="0"/>
              <a:t> stimulate </a:t>
            </a:r>
            <a:r>
              <a:rPr lang="en-US" dirty="0" err="1" smtClean="0"/>
              <a:t>preadipocyte</a:t>
            </a:r>
            <a:r>
              <a:rPr lang="en-US" dirty="0" smtClean="0"/>
              <a:t> differentiation and inhibit adenosine </a:t>
            </a:r>
            <a:r>
              <a:rPr lang="en-US" dirty="0" err="1" smtClean="0"/>
              <a:t>monophosphate</a:t>
            </a:r>
            <a:r>
              <a:rPr lang="en-US" dirty="0" smtClean="0"/>
              <a:t> (AMP)-activated protein </a:t>
            </a:r>
            <a:r>
              <a:rPr lang="en-US" dirty="0" err="1" smtClean="0"/>
              <a:t>kinase</a:t>
            </a:r>
            <a:r>
              <a:rPr lang="en-US" dirty="0" smtClean="0"/>
              <a:t> (AMPK) in visceral </a:t>
            </a:r>
            <a:r>
              <a:rPr lang="en-US" dirty="0" err="1" smtClean="0"/>
              <a:t>adi</a:t>
            </a:r>
            <a:r>
              <a:rPr lang="en-US" dirty="0" smtClean="0"/>
              <a:t>-pose tissue, leading to increased </a:t>
            </a:r>
            <a:r>
              <a:rPr lang="en-US" dirty="0" err="1" smtClean="0"/>
              <a:t>lipogenesis</a:t>
            </a:r>
            <a:r>
              <a:rPr lang="en-US" dirty="0" smtClean="0"/>
              <a:t> and fat storage. </a:t>
            </a:r>
            <a:r>
              <a:rPr lang="en-US" dirty="0" err="1" smtClean="0"/>
              <a:t>Glucocorticoids</a:t>
            </a:r>
            <a:r>
              <a:rPr lang="en-US" dirty="0" smtClean="0"/>
              <a:t> stimulate AMPK in the liver, promoting fatty acid and cholesterol synthesis, and contributing to de-</a:t>
            </a:r>
            <a:r>
              <a:rPr lang="en-US" dirty="0" err="1" smtClean="0"/>
              <a:t>velopment</a:t>
            </a:r>
            <a:r>
              <a:rPr lang="en-US" dirty="0" smtClean="0"/>
              <a:t> of hepatic </a:t>
            </a:r>
            <a:r>
              <a:rPr lang="en-US" dirty="0" err="1" smtClean="0"/>
              <a:t>steatosis</a:t>
            </a:r>
            <a:r>
              <a:rPr lang="en-US" dirty="0" smtClean="0"/>
              <a:t> .</a:t>
            </a:r>
            <a:endParaRPr lang="en-US" dirty="0"/>
          </a:p>
        </p:txBody>
      </p:sp>
      <p:sp>
        <p:nvSpPr>
          <p:cNvPr id="4" name="5-Point Star 3"/>
          <p:cNvSpPr/>
          <p:nvPr/>
        </p:nvSpPr>
        <p:spPr>
          <a:xfrm>
            <a:off x="7812360" y="1484784"/>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Recently, in 2020, a new equation developed from the </a:t>
            </a:r>
            <a:r>
              <a:rPr lang="en-US" dirty="0" smtClean="0">
                <a:solidFill>
                  <a:srgbClr val="FF0000"/>
                </a:solidFill>
              </a:rPr>
              <a:t>NIH</a:t>
            </a:r>
            <a:r>
              <a:rPr lang="en-US" dirty="0" smtClean="0"/>
              <a:t> proposes LDL-C </a:t>
            </a:r>
            <a:r>
              <a:rPr lang="en-US" dirty="0" err="1" smtClean="0"/>
              <a:t>estima-tion</a:t>
            </a:r>
            <a:r>
              <a:rPr lang="en-US" dirty="0" smtClean="0"/>
              <a:t> that can be used in patients with </a:t>
            </a:r>
            <a:r>
              <a:rPr lang="en-US" dirty="0" smtClean="0">
                <a:solidFill>
                  <a:srgbClr val="FF0000"/>
                </a:solidFill>
              </a:rPr>
              <a:t>TG up to 800 </a:t>
            </a:r>
            <a:r>
              <a:rPr lang="en-US" dirty="0" smtClean="0"/>
              <a:t>mg/</a:t>
            </a:r>
            <a:r>
              <a:rPr lang="en-US" dirty="0" err="1" smtClean="0"/>
              <a:t>dL</a:t>
            </a:r>
            <a:r>
              <a:rPr lang="en-US" dirty="0" smtClean="0"/>
              <a:t> (9.0 </a:t>
            </a:r>
            <a:r>
              <a:rPr lang="en-US" dirty="0" err="1" smtClean="0"/>
              <a:t>mmol</a:t>
            </a:r>
            <a:r>
              <a:rPr lang="en-US" dirty="0" smtClean="0"/>
              <a:t>/L) </a:t>
            </a:r>
            <a:endParaRPr lang="en-US" dirty="0"/>
          </a:p>
        </p:txBody>
      </p:sp>
      <p:sp>
        <p:nvSpPr>
          <p:cNvPr id="4" name="Sun 3"/>
          <p:cNvSpPr/>
          <p:nvPr/>
        </p:nvSpPr>
        <p:spPr>
          <a:xfrm>
            <a:off x="7812360" y="188640"/>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Patients who achieve </a:t>
            </a:r>
            <a:r>
              <a:rPr lang="en-US" dirty="0" smtClean="0">
                <a:solidFill>
                  <a:srgbClr val="FF0000"/>
                </a:solidFill>
              </a:rPr>
              <a:t>successful remission </a:t>
            </a:r>
            <a:r>
              <a:rPr lang="en-US" dirty="0" smtClean="0"/>
              <a:t>of Cushing syndrome after treatment do experience </a:t>
            </a:r>
            <a:r>
              <a:rPr lang="en-US" dirty="0" smtClean="0">
                <a:solidFill>
                  <a:srgbClr val="FF0000"/>
                </a:solidFill>
              </a:rPr>
              <a:t>improvement in </a:t>
            </a:r>
            <a:r>
              <a:rPr lang="en-US" dirty="0" err="1" smtClean="0">
                <a:solidFill>
                  <a:srgbClr val="FF0000"/>
                </a:solidFill>
              </a:rPr>
              <a:t>dyslipidemia</a:t>
            </a:r>
            <a:r>
              <a:rPr lang="en-US" dirty="0" smtClean="0">
                <a:solidFill>
                  <a:srgbClr val="FF0000"/>
                </a:solidFill>
              </a:rPr>
              <a:t> and other CV risk factors </a:t>
            </a:r>
            <a:r>
              <a:rPr lang="en-US" dirty="0" smtClean="0"/>
              <a:t>such as obesity, hypertension, and diabetes . </a:t>
            </a:r>
          </a:p>
          <a:p>
            <a:r>
              <a:rPr lang="en-US" dirty="0" smtClean="0"/>
              <a:t>However, these risk </a:t>
            </a:r>
            <a:r>
              <a:rPr lang="en-US" dirty="0" err="1" smtClean="0"/>
              <a:t>fac-tors</a:t>
            </a:r>
            <a:r>
              <a:rPr lang="en-US" dirty="0" smtClean="0"/>
              <a:t> </a:t>
            </a:r>
            <a:r>
              <a:rPr lang="en-US" dirty="0" smtClean="0">
                <a:solidFill>
                  <a:srgbClr val="FF0000"/>
                </a:solidFill>
              </a:rPr>
              <a:t>persist</a:t>
            </a:r>
            <a:r>
              <a:rPr lang="en-US" dirty="0" smtClean="0"/>
              <a:t> after cure in a significant proportion of patients .</a:t>
            </a:r>
          </a:p>
          <a:p>
            <a:endParaRPr lang="en-US" dirty="0" smtClean="0"/>
          </a:p>
          <a:p>
            <a:r>
              <a:rPr lang="en-US" dirty="0" smtClean="0"/>
              <a:t> Therefore, patients may require monitoring and treatment for </a:t>
            </a:r>
            <a:r>
              <a:rPr lang="en-US" dirty="0" err="1" smtClean="0"/>
              <a:t>dyslipidemia</a:t>
            </a:r>
            <a:r>
              <a:rPr lang="en-US" dirty="0" smtClean="0"/>
              <a:t> after successful biochemical re-mission of Cushing disease</a:t>
            </a:r>
            <a:endParaRPr lang="en-US" dirty="0"/>
          </a:p>
        </p:txBody>
      </p:sp>
      <p:sp>
        <p:nvSpPr>
          <p:cNvPr id="4" name="5-Point Star 3"/>
          <p:cNvSpPr/>
          <p:nvPr/>
        </p:nvSpPr>
        <p:spPr>
          <a:xfrm>
            <a:off x="7380312" y="90872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In adults with </a:t>
            </a:r>
            <a:r>
              <a:rPr lang="en-US" dirty="0" smtClean="0">
                <a:solidFill>
                  <a:srgbClr val="FF0000"/>
                </a:solidFill>
              </a:rPr>
              <a:t>persistent endogenous Cushing </a:t>
            </a:r>
            <a:r>
              <a:rPr lang="en-US" dirty="0" smtClean="0"/>
              <a:t>syndrome, we </a:t>
            </a:r>
            <a:r>
              <a:rPr lang="en-US" dirty="0" smtClean="0">
                <a:solidFill>
                  <a:srgbClr val="FF0000"/>
                </a:solidFill>
              </a:rPr>
              <a:t>suggest </a:t>
            </a:r>
            <a:r>
              <a:rPr lang="en-US" dirty="0" err="1" smtClean="0">
                <a:solidFill>
                  <a:srgbClr val="FF0000"/>
                </a:solidFill>
              </a:rPr>
              <a:t>statin</a:t>
            </a:r>
            <a:r>
              <a:rPr lang="en-US" dirty="0" smtClean="0">
                <a:solidFill>
                  <a:srgbClr val="FF0000"/>
                </a:solidFill>
              </a:rPr>
              <a:t> therapy</a:t>
            </a:r>
            <a:r>
              <a:rPr lang="en-US" dirty="0" smtClean="0"/>
              <a:t>, as adjunct to lifestyle modification, to reduce cardiovascular risk, </a:t>
            </a:r>
            <a:r>
              <a:rPr lang="en-US" dirty="0" smtClean="0">
                <a:solidFill>
                  <a:srgbClr val="0070C0"/>
                </a:solidFill>
              </a:rPr>
              <a:t>irrespective of the cardiovascular risk score</a:t>
            </a:r>
            <a:endParaRPr lang="en-US" dirty="0"/>
          </a:p>
        </p:txBody>
      </p:sp>
      <p:sp>
        <p:nvSpPr>
          <p:cNvPr id="4" name="5-Point Star 3"/>
          <p:cNvSpPr/>
          <p:nvPr/>
        </p:nvSpPr>
        <p:spPr>
          <a:xfrm>
            <a:off x="7236296" y="404664"/>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r>
              <a:rPr lang="en-US" dirty="0" smtClean="0">
                <a:solidFill>
                  <a:srgbClr val="FF0000"/>
                </a:solidFill>
              </a:rPr>
              <a:t>Low-density lipoprotein </a:t>
            </a:r>
            <a:r>
              <a:rPr lang="en-US" dirty="0" smtClean="0"/>
              <a:t>cholesterol should be the </a:t>
            </a:r>
            <a:r>
              <a:rPr lang="en-US" dirty="0" smtClean="0">
                <a:solidFill>
                  <a:srgbClr val="FF0000"/>
                </a:solidFill>
              </a:rPr>
              <a:t>primary target</a:t>
            </a:r>
            <a:r>
              <a:rPr lang="en-US" dirty="0" smtClean="0"/>
              <a:t>, and therapy should be considered if low-density lipoprotein cholesterol is </a:t>
            </a:r>
            <a:r>
              <a:rPr lang="en-US" dirty="0" smtClean="0">
                <a:solidFill>
                  <a:srgbClr val="FF0000"/>
                </a:solidFill>
              </a:rPr>
              <a:t>over 70 </a:t>
            </a:r>
            <a:r>
              <a:rPr lang="en-US" dirty="0" smtClean="0"/>
              <a:t>mg/</a:t>
            </a:r>
            <a:r>
              <a:rPr lang="en-US" dirty="0" err="1" smtClean="0"/>
              <a:t>dL</a:t>
            </a:r>
            <a:r>
              <a:rPr lang="en-US" dirty="0" smtClean="0"/>
              <a:t> (1.8 </a:t>
            </a:r>
            <a:r>
              <a:rPr lang="en-US" dirty="0" err="1" smtClean="0"/>
              <a:t>mmol</a:t>
            </a:r>
            <a:r>
              <a:rPr lang="en-US" dirty="0" smtClean="0"/>
              <a:t>/L). </a:t>
            </a:r>
          </a:p>
          <a:p>
            <a:r>
              <a:rPr lang="en-US" dirty="0" smtClean="0"/>
              <a:t> Patients receiving </a:t>
            </a:r>
            <a:r>
              <a:rPr lang="en-US" dirty="0" err="1" smtClean="0">
                <a:solidFill>
                  <a:srgbClr val="0070C0"/>
                </a:solidFill>
              </a:rPr>
              <a:t>mitotane</a:t>
            </a:r>
            <a:r>
              <a:rPr lang="en-US" dirty="0" smtClean="0">
                <a:solidFill>
                  <a:srgbClr val="0070C0"/>
                </a:solidFill>
              </a:rPr>
              <a:t> therapy </a:t>
            </a:r>
            <a:r>
              <a:rPr lang="en-US" dirty="0" smtClean="0"/>
              <a:t>for Cushing syndrome commonly develop </a:t>
            </a:r>
            <a:r>
              <a:rPr lang="en-US" dirty="0" smtClean="0">
                <a:solidFill>
                  <a:srgbClr val="0070C0"/>
                </a:solidFill>
              </a:rPr>
              <a:t>secondary</a:t>
            </a:r>
            <a:r>
              <a:rPr lang="en-US" dirty="0" smtClean="0"/>
              <a:t> </a:t>
            </a:r>
            <a:r>
              <a:rPr lang="en-US" dirty="0" err="1" smtClean="0">
                <a:solidFill>
                  <a:srgbClr val="0070C0"/>
                </a:solidFill>
              </a:rPr>
              <a:t>dyslipidemia</a:t>
            </a:r>
            <a:r>
              <a:rPr lang="en-US" dirty="0" smtClean="0">
                <a:solidFill>
                  <a:srgbClr val="0070C0"/>
                </a:solidFill>
              </a:rPr>
              <a:t> </a:t>
            </a:r>
            <a:r>
              <a:rPr lang="en-US" dirty="0" smtClean="0"/>
              <a:t>from therapy. </a:t>
            </a:r>
          </a:p>
          <a:p>
            <a:endParaRPr lang="en-US" dirty="0" smtClean="0"/>
          </a:p>
          <a:p>
            <a:r>
              <a:rPr lang="en-US" dirty="0" smtClean="0"/>
              <a:t> Lipid-lowering therapy </a:t>
            </a:r>
            <a:r>
              <a:rPr lang="en-US" dirty="0" smtClean="0">
                <a:solidFill>
                  <a:srgbClr val="FF0000"/>
                </a:solidFill>
              </a:rPr>
              <a:t>may not be appropriate </a:t>
            </a:r>
            <a:r>
              <a:rPr lang="en-US" dirty="0" smtClean="0"/>
              <a:t>for patients with </a:t>
            </a:r>
            <a:r>
              <a:rPr lang="en-US" dirty="0" smtClean="0">
                <a:solidFill>
                  <a:srgbClr val="FF0000"/>
                </a:solidFill>
              </a:rPr>
              <a:t>limited life expectancy</a:t>
            </a:r>
            <a:r>
              <a:rPr lang="en-US" dirty="0" smtClean="0"/>
              <a:t>, such as those with an underlying malignancy</a:t>
            </a:r>
            <a:endParaRPr lang="en-US" dirty="0"/>
          </a:p>
        </p:txBody>
      </p:sp>
      <p:sp>
        <p:nvSpPr>
          <p:cNvPr id="4" name="5-Point Star 3"/>
          <p:cNvSpPr/>
          <p:nvPr/>
        </p:nvSpPr>
        <p:spPr>
          <a:xfrm>
            <a:off x="7524328" y="476672"/>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In adults with </a:t>
            </a:r>
            <a:r>
              <a:rPr lang="en-US" dirty="0" smtClean="0">
                <a:solidFill>
                  <a:srgbClr val="FF0000"/>
                </a:solidFill>
              </a:rPr>
              <a:t>cured</a:t>
            </a:r>
            <a:r>
              <a:rPr lang="en-US" dirty="0" smtClean="0"/>
              <a:t> Cushing syndrome, we advise the approach to cardiovascular risk assessment and treatment be the </a:t>
            </a:r>
            <a:r>
              <a:rPr lang="en-US" dirty="0" smtClean="0">
                <a:solidFill>
                  <a:srgbClr val="FF0000"/>
                </a:solidFill>
              </a:rPr>
              <a:t>same as in the </a:t>
            </a:r>
            <a:r>
              <a:rPr lang="en-US" dirty="0" smtClean="0"/>
              <a:t>general population.</a:t>
            </a:r>
          </a:p>
          <a:p>
            <a:endParaRPr lang="en-US" dirty="0" smtClean="0"/>
          </a:p>
          <a:p>
            <a:r>
              <a:rPr lang="en-US" dirty="0" smtClean="0">
                <a:solidFill>
                  <a:srgbClr val="FF0000"/>
                </a:solidFill>
              </a:rPr>
              <a:t>Chronic </a:t>
            </a:r>
            <a:r>
              <a:rPr lang="en-US" dirty="0" err="1" smtClean="0">
                <a:solidFill>
                  <a:srgbClr val="FF0000"/>
                </a:solidFill>
              </a:rPr>
              <a:t>hypercortisolism</a:t>
            </a:r>
            <a:r>
              <a:rPr lang="en-US" dirty="0" smtClean="0">
                <a:solidFill>
                  <a:srgbClr val="FF0000"/>
                </a:solidFill>
              </a:rPr>
              <a:t> </a:t>
            </a:r>
            <a:r>
              <a:rPr lang="en-US" dirty="0" smtClean="0"/>
              <a:t>due to Cushing syndrome is as-</a:t>
            </a:r>
            <a:r>
              <a:rPr lang="en-US" dirty="0" err="1" smtClean="0"/>
              <a:t>sociated</a:t>
            </a:r>
            <a:r>
              <a:rPr lang="en-US" dirty="0" smtClean="0"/>
              <a:t> with the development of </a:t>
            </a:r>
            <a:r>
              <a:rPr lang="en-US" dirty="0" err="1" smtClean="0">
                <a:solidFill>
                  <a:srgbClr val="FF0000"/>
                </a:solidFill>
              </a:rPr>
              <a:t>MetS</a:t>
            </a:r>
            <a:r>
              <a:rPr lang="en-US" dirty="0" smtClean="0">
                <a:solidFill>
                  <a:srgbClr val="FF0000"/>
                </a:solidFill>
              </a:rPr>
              <a:t> </a:t>
            </a:r>
            <a:r>
              <a:rPr lang="en-US" dirty="0" smtClean="0"/>
              <a:t>with </a:t>
            </a:r>
            <a:r>
              <a:rPr lang="en-US" dirty="0" smtClean="0">
                <a:solidFill>
                  <a:srgbClr val="FF0000"/>
                </a:solidFill>
              </a:rPr>
              <a:t>hypertension</a:t>
            </a:r>
            <a:r>
              <a:rPr lang="en-US" dirty="0" smtClean="0"/>
              <a:t>, </a:t>
            </a:r>
            <a:r>
              <a:rPr lang="en-US" dirty="0" smtClean="0">
                <a:solidFill>
                  <a:srgbClr val="FF0000"/>
                </a:solidFill>
              </a:rPr>
              <a:t>insulin resistance, </a:t>
            </a:r>
            <a:r>
              <a:rPr lang="en-US" dirty="0" err="1" smtClean="0">
                <a:solidFill>
                  <a:srgbClr val="FF0000"/>
                </a:solidFill>
              </a:rPr>
              <a:t>dyslipidemia</a:t>
            </a:r>
            <a:r>
              <a:rPr lang="en-US" dirty="0" smtClean="0">
                <a:solidFill>
                  <a:srgbClr val="FF0000"/>
                </a:solidFill>
              </a:rPr>
              <a:t>,</a:t>
            </a:r>
            <a:r>
              <a:rPr lang="en-US" dirty="0" smtClean="0"/>
              <a:t> a </a:t>
            </a:r>
            <a:r>
              <a:rPr lang="en-US" dirty="0" err="1" smtClean="0">
                <a:solidFill>
                  <a:srgbClr val="FF0000"/>
                </a:solidFill>
              </a:rPr>
              <a:t>prothrombotic</a:t>
            </a:r>
            <a:r>
              <a:rPr lang="en-US" dirty="0" smtClean="0">
                <a:solidFill>
                  <a:srgbClr val="FF0000"/>
                </a:solidFill>
              </a:rPr>
              <a:t> state</a:t>
            </a:r>
            <a:r>
              <a:rPr lang="en-US" dirty="0" smtClean="0"/>
              <a:t>, </a:t>
            </a:r>
            <a:r>
              <a:rPr lang="en-US" dirty="0" smtClean="0">
                <a:solidFill>
                  <a:srgbClr val="FF0000"/>
                </a:solidFill>
              </a:rPr>
              <a:t>and visceral obesity, </a:t>
            </a:r>
            <a:r>
              <a:rPr lang="en-US" dirty="0" smtClean="0"/>
              <a:t>which may increase the </a:t>
            </a:r>
            <a:r>
              <a:rPr lang="en-US" dirty="0" smtClean="0">
                <a:solidFill>
                  <a:srgbClr val="00B050"/>
                </a:solidFill>
              </a:rPr>
              <a:t>risk of ASCVD</a:t>
            </a:r>
            <a:r>
              <a:rPr lang="en-US" dirty="0" smtClean="0"/>
              <a:t>. </a:t>
            </a:r>
          </a:p>
          <a:p>
            <a:endParaRPr lang="en-US" dirty="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Patients with active Cushing disease have a high prevalence of </a:t>
            </a:r>
            <a:r>
              <a:rPr lang="en-US" dirty="0" smtClean="0">
                <a:solidFill>
                  <a:srgbClr val="FF0000"/>
                </a:solidFill>
              </a:rPr>
              <a:t>hypertension</a:t>
            </a:r>
            <a:r>
              <a:rPr lang="en-US" dirty="0" smtClean="0"/>
              <a:t> (55% to 85%), </a:t>
            </a:r>
            <a:r>
              <a:rPr lang="en-US" dirty="0" smtClean="0">
                <a:solidFill>
                  <a:srgbClr val="FF0000"/>
                </a:solidFill>
              </a:rPr>
              <a:t>obesity </a:t>
            </a:r>
            <a:r>
              <a:rPr lang="en-US" dirty="0" smtClean="0"/>
              <a:t>(32% to 41%), and </a:t>
            </a:r>
            <a:r>
              <a:rPr lang="en-US" dirty="0" smtClean="0">
                <a:solidFill>
                  <a:srgbClr val="FF0000"/>
                </a:solidFill>
              </a:rPr>
              <a:t>diabetes mellitus </a:t>
            </a:r>
            <a:r>
              <a:rPr lang="en-US" dirty="0" smtClean="0"/>
              <a:t>(20% to 47%) </a:t>
            </a:r>
          </a:p>
          <a:p>
            <a:endParaRPr lang="en-US" dirty="0" smtClean="0"/>
          </a:p>
          <a:p>
            <a:r>
              <a:rPr lang="en-US" dirty="0" smtClean="0"/>
              <a:t> A long-term follow-up study and meta-analysis of patients with Cushing disease demonstrated that </a:t>
            </a:r>
            <a:r>
              <a:rPr lang="en-US" dirty="0" smtClean="0">
                <a:solidFill>
                  <a:srgbClr val="FF0000"/>
                </a:solidFill>
              </a:rPr>
              <a:t>overall mortality is 2.2-fold greater </a:t>
            </a:r>
            <a:r>
              <a:rPr lang="en-US" dirty="0" smtClean="0"/>
              <a:t>than in the general population </a:t>
            </a:r>
          </a:p>
          <a:p>
            <a:r>
              <a:rPr lang="en-US" dirty="0" smtClean="0">
                <a:solidFill>
                  <a:srgbClr val="FF0000"/>
                </a:solidFill>
              </a:rPr>
              <a:t>CVD (MI, stroke)</a:t>
            </a:r>
            <a:r>
              <a:rPr lang="en-US" dirty="0" smtClean="0"/>
              <a:t> is the most common cause of death in Cushing syndrome </a:t>
            </a:r>
            <a:endParaRPr lang="en-US" dirty="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Several </a:t>
            </a:r>
            <a:r>
              <a:rPr lang="en-US" dirty="0" smtClean="0">
                <a:solidFill>
                  <a:srgbClr val="FF0000"/>
                </a:solidFill>
              </a:rPr>
              <a:t>medications</a:t>
            </a:r>
            <a:r>
              <a:rPr lang="en-US" dirty="0" smtClean="0"/>
              <a:t> used for the treatment of Cushing syndrome have important effects on lipids:</a:t>
            </a:r>
          </a:p>
          <a:p>
            <a:pPr>
              <a:buNone/>
            </a:pPr>
            <a:r>
              <a:rPr lang="en-US" dirty="0" smtClean="0"/>
              <a:t> </a:t>
            </a:r>
            <a:endParaRPr lang="en-US" dirty="0"/>
          </a:p>
        </p:txBody>
      </p:sp>
      <p:sp>
        <p:nvSpPr>
          <p:cNvPr id="4" name="Curved Left Arrow 3"/>
          <p:cNvSpPr/>
          <p:nvPr/>
        </p:nvSpPr>
        <p:spPr>
          <a:xfrm>
            <a:off x="6732240" y="2276872"/>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Ketoconazole</a:t>
            </a:r>
            <a:endParaRPr lang="en-US" dirty="0"/>
          </a:p>
        </p:txBody>
      </p:sp>
      <p:sp>
        <p:nvSpPr>
          <p:cNvPr id="3" name="Content Placeholder 2"/>
          <p:cNvSpPr>
            <a:spLocks noGrp="1"/>
          </p:cNvSpPr>
          <p:nvPr>
            <p:ph sz="quarter" idx="1"/>
          </p:nvPr>
        </p:nvSpPr>
        <p:spPr/>
        <p:txBody>
          <a:bodyPr>
            <a:normAutofit/>
          </a:bodyPr>
          <a:lstStyle/>
          <a:p>
            <a:r>
              <a:rPr lang="en-US" dirty="0" err="1" smtClean="0">
                <a:solidFill>
                  <a:srgbClr val="FF0000"/>
                </a:solidFill>
              </a:rPr>
              <a:t>Ketoconazole</a:t>
            </a:r>
            <a:r>
              <a:rPr lang="en-US" dirty="0" smtClean="0">
                <a:solidFill>
                  <a:srgbClr val="FF0000"/>
                </a:solidFill>
              </a:rPr>
              <a:t> </a:t>
            </a:r>
            <a:r>
              <a:rPr lang="en-US" dirty="0" smtClean="0"/>
              <a:t>is an </a:t>
            </a:r>
            <a:r>
              <a:rPr lang="en-US" dirty="0" err="1" smtClean="0"/>
              <a:t>imidazole</a:t>
            </a:r>
            <a:r>
              <a:rPr lang="en-US" dirty="0" smtClean="0"/>
              <a:t> derivative that inhibits several key en-</a:t>
            </a:r>
            <a:r>
              <a:rPr lang="en-US" dirty="0" err="1" smtClean="0"/>
              <a:t>zymes</a:t>
            </a:r>
            <a:r>
              <a:rPr lang="en-US" dirty="0" smtClean="0"/>
              <a:t> in </a:t>
            </a:r>
            <a:r>
              <a:rPr lang="en-US" dirty="0" err="1" smtClean="0"/>
              <a:t>cortisol</a:t>
            </a:r>
            <a:r>
              <a:rPr lang="en-US" dirty="0" smtClean="0"/>
              <a:t> biosynthesis. </a:t>
            </a:r>
            <a:r>
              <a:rPr lang="en-US" dirty="0" err="1" smtClean="0"/>
              <a:t>Ketoconazole</a:t>
            </a:r>
            <a:r>
              <a:rPr lang="en-US" dirty="0" smtClean="0"/>
              <a:t> is also an in-</a:t>
            </a:r>
            <a:r>
              <a:rPr lang="en-US" dirty="0" err="1" smtClean="0"/>
              <a:t>hibitor</a:t>
            </a:r>
            <a:r>
              <a:rPr lang="en-US" dirty="0" smtClean="0"/>
              <a:t> of cholesterol biosynthesis, and treatment can lead to an approximately </a:t>
            </a:r>
            <a:r>
              <a:rPr lang="en-US" dirty="0" smtClean="0">
                <a:solidFill>
                  <a:srgbClr val="FF0000"/>
                </a:solidFill>
              </a:rPr>
              <a:t>25% reduction in </a:t>
            </a:r>
            <a:r>
              <a:rPr lang="en-US" dirty="0" err="1" smtClean="0">
                <a:solidFill>
                  <a:srgbClr val="FF0000"/>
                </a:solidFill>
              </a:rPr>
              <a:t>apoB</a:t>
            </a:r>
            <a:r>
              <a:rPr lang="en-US" dirty="0" smtClean="0">
                <a:solidFill>
                  <a:srgbClr val="FF0000"/>
                </a:solidFill>
              </a:rPr>
              <a:t> and LDL-C levels</a:t>
            </a:r>
            <a:endParaRPr lang="en-US" dirty="0" smtClean="0"/>
          </a:p>
          <a:p>
            <a:r>
              <a:rPr lang="en-US" dirty="0" smtClean="0"/>
              <a:t> Importantly, </a:t>
            </a:r>
            <a:r>
              <a:rPr lang="en-US" dirty="0" err="1" smtClean="0"/>
              <a:t>ketoconazole</a:t>
            </a:r>
            <a:r>
              <a:rPr lang="en-US" dirty="0" smtClean="0"/>
              <a:t> is a potent in-</a:t>
            </a:r>
            <a:r>
              <a:rPr lang="en-US" dirty="0" err="1" smtClean="0"/>
              <a:t>hibitor</a:t>
            </a:r>
            <a:r>
              <a:rPr lang="en-US" dirty="0" smtClean="0"/>
              <a:t> of </a:t>
            </a:r>
            <a:r>
              <a:rPr lang="en-US" dirty="0" err="1" smtClean="0"/>
              <a:t>cytochrome</a:t>
            </a:r>
            <a:r>
              <a:rPr lang="en-US" dirty="0" smtClean="0"/>
              <a:t> P450 3A4 (CYP3A4) and </a:t>
            </a:r>
            <a:r>
              <a:rPr lang="en-US" dirty="0" smtClean="0">
                <a:solidFill>
                  <a:srgbClr val="FF0000"/>
                </a:solidFill>
              </a:rPr>
              <a:t>can mark-</a:t>
            </a:r>
            <a:r>
              <a:rPr lang="en-US" dirty="0" err="1" smtClean="0">
                <a:solidFill>
                  <a:srgbClr val="FF0000"/>
                </a:solidFill>
              </a:rPr>
              <a:t>edly</a:t>
            </a:r>
            <a:r>
              <a:rPr lang="en-US" dirty="0" smtClean="0">
                <a:solidFill>
                  <a:srgbClr val="FF0000"/>
                </a:solidFill>
              </a:rPr>
              <a:t> increase plasma levels of certain </a:t>
            </a:r>
            <a:r>
              <a:rPr lang="en-US" dirty="0" err="1" smtClean="0">
                <a:solidFill>
                  <a:srgbClr val="FF0000"/>
                </a:solidFill>
              </a:rPr>
              <a:t>statins</a:t>
            </a:r>
            <a:r>
              <a:rPr lang="en-US" dirty="0" smtClean="0"/>
              <a:t>, specifically </a:t>
            </a:r>
            <a:r>
              <a:rPr lang="en-US" dirty="0" err="1" smtClean="0"/>
              <a:t>simvastatin</a:t>
            </a:r>
            <a:r>
              <a:rPr lang="en-US" dirty="0" smtClean="0"/>
              <a:t>, </a:t>
            </a:r>
            <a:r>
              <a:rPr lang="en-US" dirty="0" err="1" smtClean="0"/>
              <a:t>lovastatin</a:t>
            </a:r>
            <a:r>
              <a:rPr lang="en-US" dirty="0" smtClean="0"/>
              <a:t>, and, to a lesser extent, </a:t>
            </a:r>
            <a:r>
              <a:rPr lang="en-US" dirty="0" err="1" smtClean="0"/>
              <a:t>atorvastatin</a:t>
            </a:r>
            <a:r>
              <a:rPr lang="en-US" dirty="0" smtClean="0"/>
              <a:t>.</a:t>
            </a:r>
          </a:p>
          <a:p>
            <a:endParaRPr lang="en-US" dirty="0"/>
          </a:p>
        </p:txBody>
      </p:sp>
      <p:sp>
        <p:nvSpPr>
          <p:cNvPr id="4" name="5-Point Star 3"/>
          <p:cNvSpPr/>
          <p:nvPr/>
        </p:nvSpPr>
        <p:spPr>
          <a:xfrm>
            <a:off x="7164288" y="54868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a:bodyPr>
          <a:lstStyle/>
          <a:p>
            <a:r>
              <a:rPr lang="en-US" dirty="0" smtClean="0"/>
              <a:t> This can significantly increase the risk of </a:t>
            </a:r>
            <a:r>
              <a:rPr lang="en-US" dirty="0" err="1" smtClean="0"/>
              <a:t>myotoxicity</a:t>
            </a:r>
            <a:r>
              <a:rPr lang="en-US" dirty="0" smtClean="0"/>
              <a:t> from </a:t>
            </a:r>
            <a:r>
              <a:rPr lang="en-US" dirty="0" err="1" smtClean="0"/>
              <a:t>statin</a:t>
            </a:r>
            <a:r>
              <a:rPr lang="en-US" dirty="0" smtClean="0"/>
              <a:t> therapy. </a:t>
            </a:r>
          </a:p>
          <a:p>
            <a:endParaRPr lang="en-US" dirty="0" smtClean="0"/>
          </a:p>
          <a:p>
            <a:r>
              <a:rPr lang="en-US" dirty="0" smtClean="0"/>
              <a:t>Therefore, </a:t>
            </a:r>
            <a:r>
              <a:rPr lang="en-US" dirty="0" err="1" smtClean="0"/>
              <a:t>statins</a:t>
            </a:r>
            <a:r>
              <a:rPr lang="en-US" dirty="0" smtClean="0"/>
              <a:t> not metabolized by the CYP3A4 system (including </a:t>
            </a:r>
            <a:r>
              <a:rPr lang="en-US" dirty="0" err="1" smtClean="0">
                <a:solidFill>
                  <a:srgbClr val="FF0000"/>
                </a:solidFill>
              </a:rPr>
              <a:t>fluvastatin</a:t>
            </a:r>
            <a:r>
              <a:rPr lang="en-US" dirty="0" smtClean="0">
                <a:solidFill>
                  <a:srgbClr val="FF0000"/>
                </a:solidFill>
              </a:rPr>
              <a:t>, </a:t>
            </a:r>
            <a:r>
              <a:rPr lang="en-US" dirty="0" err="1" smtClean="0">
                <a:solidFill>
                  <a:srgbClr val="FF0000"/>
                </a:solidFill>
              </a:rPr>
              <a:t>pravastatin</a:t>
            </a:r>
            <a:r>
              <a:rPr lang="en-US" dirty="0" smtClean="0">
                <a:solidFill>
                  <a:srgbClr val="FF0000"/>
                </a:solidFill>
              </a:rPr>
              <a:t>, and </a:t>
            </a:r>
            <a:r>
              <a:rPr lang="en-US" dirty="0" err="1" smtClean="0">
                <a:solidFill>
                  <a:srgbClr val="FF0000"/>
                </a:solidFill>
              </a:rPr>
              <a:t>rosuvastatin</a:t>
            </a:r>
            <a:r>
              <a:rPr lang="en-US" dirty="0" smtClean="0"/>
              <a:t>) should be used when cholesterol-lowering  therapy is required in the setting of </a:t>
            </a:r>
            <a:r>
              <a:rPr lang="en-US" dirty="0" err="1" smtClean="0"/>
              <a:t>ketoconazole</a:t>
            </a:r>
            <a:r>
              <a:rPr lang="en-US" dirty="0" smtClean="0"/>
              <a:t> therapy.</a:t>
            </a:r>
          </a:p>
          <a:p>
            <a:endParaRPr lang="en-US" dirty="0" smtClean="0"/>
          </a:p>
        </p:txBody>
      </p:sp>
      <p:sp>
        <p:nvSpPr>
          <p:cNvPr id="4" name="5-Point Star 3"/>
          <p:cNvSpPr/>
          <p:nvPr/>
        </p:nvSpPr>
        <p:spPr>
          <a:xfrm>
            <a:off x="7236296" y="404664"/>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Mifepristone</a:t>
            </a:r>
            <a:endParaRPr lang="en-US" dirty="0"/>
          </a:p>
        </p:txBody>
      </p:sp>
      <p:sp>
        <p:nvSpPr>
          <p:cNvPr id="3" name="Content Placeholder 2"/>
          <p:cNvSpPr>
            <a:spLocks noGrp="1"/>
          </p:cNvSpPr>
          <p:nvPr>
            <p:ph sz="quarter" idx="1"/>
          </p:nvPr>
        </p:nvSpPr>
        <p:spPr/>
        <p:txBody>
          <a:bodyPr/>
          <a:lstStyle/>
          <a:p>
            <a:r>
              <a:rPr lang="en-US" dirty="0" err="1" smtClean="0">
                <a:solidFill>
                  <a:srgbClr val="FF0000"/>
                </a:solidFill>
              </a:rPr>
              <a:t>Mifepristone</a:t>
            </a:r>
            <a:r>
              <a:rPr lang="en-US" dirty="0" smtClean="0">
                <a:solidFill>
                  <a:srgbClr val="FF0000"/>
                </a:solidFill>
              </a:rPr>
              <a:t>,</a:t>
            </a:r>
            <a:r>
              <a:rPr lang="en-US" dirty="0" smtClean="0"/>
              <a:t> a </a:t>
            </a:r>
            <a:r>
              <a:rPr lang="en-US" dirty="0" err="1" smtClean="0"/>
              <a:t>glucocorticoid</a:t>
            </a:r>
            <a:r>
              <a:rPr lang="en-US" dirty="0" smtClean="0"/>
              <a:t>-receptor antagonist, has been shown to </a:t>
            </a:r>
            <a:r>
              <a:rPr lang="en-US" dirty="0" smtClean="0">
                <a:solidFill>
                  <a:srgbClr val="00B050"/>
                </a:solidFill>
              </a:rPr>
              <a:t>improve </a:t>
            </a:r>
            <a:r>
              <a:rPr lang="en-US" dirty="0" err="1" smtClean="0">
                <a:solidFill>
                  <a:srgbClr val="00B050"/>
                </a:solidFill>
              </a:rPr>
              <a:t>glycemic</a:t>
            </a:r>
            <a:r>
              <a:rPr lang="en-US" dirty="0" smtClean="0">
                <a:solidFill>
                  <a:srgbClr val="00B050"/>
                </a:solidFill>
              </a:rPr>
              <a:t> control, diastolic blood pressure</a:t>
            </a:r>
            <a:r>
              <a:rPr lang="en-US" dirty="0" smtClean="0"/>
              <a:t>, and </a:t>
            </a:r>
            <a:r>
              <a:rPr lang="en-US" dirty="0" smtClean="0">
                <a:solidFill>
                  <a:srgbClr val="00B050"/>
                </a:solidFill>
              </a:rPr>
              <a:t>weight</a:t>
            </a:r>
            <a:r>
              <a:rPr lang="en-US" dirty="0" smtClean="0"/>
              <a:t> in patients with endogenous Cushing syndrome. </a:t>
            </a:r>
          </a:p>
          <a:p>
            <a:endParaRPr lang="en-US" dirty="0" smtClean="0"/>
          </a:p>
          <a:p>
            <a:endParaRPr lang="en-US" dirty="0"/>
          </a:p>
        </p:txBody>
      </p:sp>
      <p:sp>
        <p:nvSpPr>
          <p:cNvPr id="4" name="5-Point Star 3"/>
          <p:cNvSpPr/>
          <p:nvPr/>
        </p:nvSpPr>
        <p:spPr>
          <a:xfrm>
            <a:off x="7380312" y="476672"/>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r>
              <a:rPr lang="en-US" dirty="0" smtClean="0"/>
              <a:t>After 24 weeks of </a:t>
            </a:r>
            <a:r>
              <a:rPr lang="en-US" dirty="0" err="1" smtClean="0"/>
              <a:t>mifepristone</a:t>
            </a:r>
            <a:r>
              <a:rPr lang="en-US" dirty="0" smtClean="0"/>
              <a:t> treat-</a:t>
            </a:r>
            <a:r>
              <a:rPr lang="en-US" dirty="0" err="1" smtClean="0"/>
              <a:t>ment</a:t>
            </a:r>
            <a:r>
              <a:rPr lang="en-US" dirty="0" smtClean="0"/>
              <a:t>, </a:t>
            </a:r>
            <a:r>
              <a:rPr lang="en-US" dirty="0" smtClean="0">
                <a:solidFill>
                  <a:srgbClr val="FF0000"/>
                </a:solidFill>
              </a:rPr>
              <a:t>mean HDL-C </a:t>
            </a:r>
            <a:r>
              <a:rPr lang="en-US" dirty="0" smtClean="0"/>
              <a:t>was significantly </a:t>
            </a:r>
            <a:r>
              <a:rPr lang="en-US" dirty="0" smtClean="0">
                <a:solidFill>
                  <a:srgbClr val="FF0000"/>
                </a:solidFill>
              </a:rPr>
              <a:t>reduced</a:t>
            </a:r>
            <a:r>
              <a:rPr lang="en-US" dirty="0" smtClean="0"/>
              <a:t> by 14.2 ± 11.9 mg/</a:t>
            </a:r>
            <a:r>
              <a:rPr lang="en-US" dirty="0" err="1" smtClean="0"/>
              <a:t>dL</a:t>
            </a:r>
            <a:r>
              <a:rPr lang="en-US" dirty="0" smtClean="0"/>
              <a:t> (0.37 ± 0.31 </a:t>
            </a:r>
            <a:r>
              <a:rPr lang="en-US" dirty="0" err="1" smtClean="0"/>
              <a:t>mmol</a:t>
            </a:r>
            <a:r>
              <a:rPr lang="en-US" dirty="0" smtClean="0"/>
              <a:t>/L) from a mean baseline of 62.3 ± 27.8 mg/</a:t>
            </a:r>
            <a:r>
              <a:rPr lang="en-US" dirty="0" err="1" smtClean="0"/>
              <a:t>dL</a:t>
            </a:r>
            <a:r>
              <a:rPr lang="en-US" dirty="0" smtClean="0"/>
              <a:t> (1.6 ± 0.72 </a:t>
            </a:r>
            <a:r>
              <a:rPr lang="en-US" dirty="0" err="1" smtClean="0"/>
              <a:t>mmol</a:t>
            </a:r>
            <a:r>
              <a:rPr lang="en-US" dirty="0" smtClean="0"/>
              <a:t>/L);</a:t>
            </a:r>
          </a:p>
          <a:p>
            <a:endParaRPr lang="en-US" dirty="0" smtClean="0"/>
          </a:p>
          <a:p>
            <a:r>
              <a:rPr lang="en-US" dirty="0" smtClean="0"/>
              <a:t>there were no stat-</a:t>
            </a:r>
            <a:r>
              <a:rPr lang="en-US" dirty="0" err="1" smtClean="0"/>
              <a:t>istically</a:t>
            </a:r>
            <a:r>
              <a:rPr lang="en-US" dirty="0" smtClean="0"/>
              <a:t> significant changes in LDL-C or TG . </a:t>
            </a:r>
          </a:p>
          <a:p>
            <a:r>
              <a:rPr lang="en-US" dirty="0" smtClean="0"/>
              <a:t>Weight loss achieved with </a:t>
            </a:r>
            <a:r>
              <a:rPr lang="en-US" dirty="0" err="1" smtClean="0"/>
              <a:t>mifepristone</a:t>
            </a:r>
            <a:r>
              <a:rPr lang="en-US" dirty="0" smtClean="0"/>
              <a:t> treatment persisted for 2 additional years in patients who remained on therapy </a:t>
            </a:r>
          </a:p>
          <a:p>
            <a:endParaRPr lang="en-US" dirty="0"/>
          </a:p>
        </p:txBody>
      </p:sp>
      <p:sp>
        <p:nvSpPr>
          <p:cNvPr id="5" name="5-Point Star 4"/>
          <p:cNvSpPr/>
          <p:nvPr/>
        </p:nvSpPr>
        <p:spPr>
          <a:xfrm>
            <a:off x="7380312" y="332656"/>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3408"/>
            <a:ext cx="7467600" cy="1143000"/>
          </a:xfrm>
        </p:spPr>
        <p:txBody>
          <a:bodyPr/>
          <a:lstStyle/>
          <a:p>
            <a:endParaRPr lang="en-US"/>
          </a:p>
        </p:txBody>
      </p:sp>
      <p:pic>
        <p:nvPicPr>
          <p:cNvPr id="4098" name="Picture 2" descr="C:\Users\shafagh co\Desktop\index.jpg"/>
          <p:cNvPicPr>
            <a:picLocks noGrp="1" noChangeAspect="1" noChangeArrowheads="1"/>
          </p:cNvPicPr>
          <p:nvPr>
            <p:ph sz="quarter" idx="1"/>
          </p:nvPr>
        </p:nvPicPr>
        <p:blipFill>
          <a:blip r:embed="rId2" cstate="print"/>
          <a:srcRect/>
          <a:stretch>
            <a:fillRect/>
          </a:stretch>
        </p:blipFill>
        <p:spPr bwMode="auto">
          <a:xfrm>
            <a:off x="1187624" y="836712"/>
            <a:ext cx="5904655" cy="5637113"/>
          </a:xfrm>
          <a:prstGeom prst="rect">
            <a:avLst/>
          </a:prstGeom>
          <a:noFill/>
        </p:spPr>
      </p:pic>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Pasireotide</a:t>
            </a:r>
            <a:endParaRPr lang="en-US" dirty="0"/>
          </a:p>
        </p:txBody>
      </p:sp>
      <p:sp>
        <p:nvSpPr>
          <p:cNvPr id="3" name="Content Placeholder 2"/>
          <p:cNvSpPr>
            <a:spLocks noGrp="1"/>
          </p:cNvSpPr>
          <p:nvPr>
            <p:ph sz="quarter" idx="1"/>
          </p:nvPr>
        </p:nvSpPr>
        <p:spPr/>
        <p:txBody>
          <a:bodyPr/>
          <a:lstStyle/>
          <a:p>
            <a:r>
              <a:rPr lang="en-US" dirty="0" err="1" smtClean="0">
                <a:solidFill>
                  <a:srgbClr val="FF0000"/>
                </a:solidFill>
              </a:rPr>
              <a:t>Pasireotide</a:t>
            </a:r>
            <a:r>
              <a:rPr lang="en-US" dirty="0" smtClean="0">
                <a:solidFill>
                  <a:srgbClr val="FF0000"/>
                </a:solidFill>
              </a:rPr>
              <a:t>,</a:t>
            </a:r>
            <a:r>
              <a:rPr lang="en-US" dirty="0" smtClean="0"/>
              <a:t> a </a:t>
            </a:r>
            <a:r>
              <a:rPr lang="en-US" dirty="0" err="1" smtClean="0"/>
              <a:t>somatostatin</a:t>
            </a:r>
            <a:r>
              <a:rPr lang="en-US" dirty="0" smtClean="0"/>
              <a:t> analogue, has been shown to significantly decrease </a:t>
            </a:r>
            <a:r>
              <a:rPr lang="en-US" dirty="0" err="1" smtClean="0"/>
              <a:t>cortisol</a:t>
            </a:r>
            <a:r>
              <a:rPr lang="en-US" dirty="0" smtClean="0"/>
              <a:t> levels in Cushing disease. </a:t>
            </a:r>
          </a:p>
          <a:p>
            <a:r>
              <a:rPr lang="en-US" dirty="0" smtClean="0"/>
              <a:t>A phase 3 double-blind trial of </a:t>
            </a:r>
            <a:r>
              <a:rPr lang="en-US" dirty="0" err="1" smtClean="0"/>
              <a:t>pasireotide</a:t>
            </a:r>
            <a:r>
              <a:rPr lang="en-US" dirty="0" smtClean="0"/>
              <a:t> administered sub-</a:t>
            </a:r>
            <a:r>
              <a:rPr lang="en-US" dirty="0" err="1" smtClean="0"/>
              <a:t>cutaneously</a:t>
            </a:r>
            <a:r>
              <a:rPr lang="en-US" dirty="0" smtClean="0"/>
              <a:t> twice daily in patients with Cushing disease re-ported significant </a:t>
            </a:r>
            <a:r>
              <a:rPr lang="en-US" dirty="0" smtClean="0">
                <a:solidFill>
                  <a:srgbClr val="FF0000"/>
                </a:solidFill>
              </a:rPr>
              <a:t>reductions in systolic and diastolic blood pressure, weight, and LDL-C </a:t>
            </a:r>
            <a:r>
              <a:rPr lang="en-US" dirty="0" smtClean="0"/>
              <a:t>(-15 mg/</a:t>
            </a:r>
            <a:r>
              <a:rPr lang="en-US" dirty="0" err="1" smtClean="0"/>
              <a:t>dL</a:t>
            </a:r>
            <a:r>
              <a:rPr lang="en-US" dirty="0" smtClean="0"/>
              <a:t> [-0.4 </a:t>
            </a:r>
            <a:r>
              <a:rPr lang="en-US" dirty="0" err="1" smtClean="0"/>
              <a:t>mmol</a:t>
            </a:r>
            <a:r>
              <a:rPr lang="en-US" dirty="0" smtClean="0"/>
              <a:t>/L]; 95% CI, -23 to -8 mg/</a:t>
            </a:r>
            <a:r>
              <a:rPr lang="en-US" dirty="0" err="1" smtClean="0"/>
              <a:t>dL</a:t>
            </a:r>
            <a:r>
              <a:rPr lang="en-US" dirty="0" smtClean="0"/>
              <a:t> [-0.6 to -0.2 </a:t>
            </a:r>
            <a:r>
              <a:rPr lang="en-US" dirty="0" err="1" smtClean="0"/>
              <a:t>mmol</a:t>
            </a:r>
            <a:r>
              <a:rPr lang="en-US" dirty="0" smtClean="0"/>
              <a:t>/L]) (</a:t>
            </a:r>
          </a:p>
          <a:p>
            <a:endParaRPr lang="en-US" dirty="0"/>
          </a:p>
        </p:txBody>
      </p:sp>
      <p:sp>
        <p:nvSpPr>
          <p:cNvPr id="4" name="5-Point Star 3"/>
          <p:cNvSpPr/>
          <p:nvPr/>
        </p:nvSpPr>
        <p:spPr>
          <a:xfrm>
            <a:off x="6948264" y="404664"/>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Another phase 3 trial of a longer acting formulation of </a:t>
            </a:r>
            <a:r>
              <a:rPr lang="en-US" dirty="0" err="1" smtClean="0"/>
              <a:t>pasireotide</a:t>
            </a:r>
            <a:r>
              <a:rPr lang="en-US" dirty="0" smtClean="0"/>
              <a:t>, administered once a month</a:t>
            </a:r>
            <a:r>
              <a:rPr lang="en-US" dirty="0" smtClean="0">
                <a:solidFill>
                  <a:srgbClr val="FF0000"/>
                </a:solidFill>
              </a:rPr>
              <a:t>, also found a </a:t>
            </a:r>
            <a:r>
              <a:rPr lang="en-US" dirty="0" err="1" smtClean="0">
                <a:solidFill>
                  <a:srgbClr val="FF0000"/>
                </a:solidFill>
              </a:rPr>
              <a:t>reduc-tion</a:t>
            </a:r>
            <a:r>
              <a:rPr lang="en-US" dirty="0" smtClean="0">
                <a:solidFill>
                  <a:srgbClr val="FF0000"/>
                </a:solidFill>
              </a:rPr>
              <a:t> in blood pressure and weight, but LDL-C levels were not reported </a:t>
            </a:r>
            <a:r>
              <a:rPr lang="en-US" dirty="0" smtClean="0"/>
              <a:t>. </a:t>
            </a:r>
          </a:p>
          <a:p>
            <a:endParaRPr lang="en-US" dirty="0" smtClean="0"/>
          </a:p>
          <a:p>
            <a:r>
              <a:rPr lang="en-US" dirty="0" smtClean="0"/>
              <a:t>In both studies, the use of </a:t>
            </a:r>
            <a:r>
              <a:rPr lang="en-US" dirty="0" err="1" smtClean="0"/>
              <a:t>pasireotide</a:t>
            </a:r>
            <a:r>
              <a:rPr lang="en-US" dirty="0" smtClean="0"/>
              <a:t> was associated with a significant increase in </a:t>
            </a:r>
            <a:r>
              <a:rPr lang="en-US" dirty="0" smtClean="0">
                <a:solidFill>
                  <a:srgbClr val="00B050"/>
                </a:solidFill>
              </a:rPr>
              <a:t>hyperglycemia, HbA1c, and in some cases new diabetes</a:t>
            </a:r>
            <a:endParaRPr lang="en-US" dirty="0">
              <a:solidFill>
                <a:srgbClr val="00B050"/>
              </a:solidFill>
            </a:endParaRPr>
          </a:p>
        </p:txBody>
      </p:sp>
      <p:sp>
        <p:nvSpPr>
          <p:cNvPr id="4" name="5-Point Star 3"/>
          <p:cNvSpPr/>
          <p:nvPr/>
        </p:nvSpPr>
        <p:spPr>
          <a:xfrm>
            <a:off x="7380312" y="4437112"/>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Mitotane</a:t>
            </a:r>
            <a:endParaRPr lang="en-US" dirty="0"/>
          </a:p>
        </p:txBody>
      </p:sp>
      <p:sp>
        <p:nvSpPr>
          <p:cNvPr id="3" name="Content Placeholder 2"/>
          <p:cNvSpPr>
            <a:spLocks noGrp="1"/>
          </p:cNvSpPr>
          <p:nvPr>
            <p:ph sz="quarter" idx="1"/>
          </p:nvPr>
        </p:nvSpPr>
        <p:spPr/>
        <p:txBody>
          <a:bodyPr>
            <a:normAutofit/>
          </a:bodyPr>
          <a:lstStyle/>
          <a:p>
            <a:r>
              <a:rPr lang="en-US" dirty="0" err="1" smtClean="0">
                <a:solidFill>
                  <a:srgbClr val="FF0000"/>
                </a:solidFill>
              </a:rPr>
              <a:t>Mitotane</a:t>
            </a:r>
            <a:r>
              <a:rPr lang="en-US" dirty="0" smtClean="0"/>
              <a:t>, a </a:t>
            </a:r>
            <a:r>
              <a:rPr lang="en-US" dirty="0" err="1" smtClean="0"/>
              <a:t>diphenylmethane</a:t>
            </a:r>
            <a:r>
              <a:rPr lang="en-US" dirty="0" smtClean="0"/>
              <a:t> derivative that acts as a mitochondrial toxin in adrenal tissue, has been used for the treatment of adrenal cortical carcinoma and refractory Cushing syndrome. </a:t>
            </a:r>
          </a:p>
          <a:p>
            <a:r>
              <a:rPr lang="en-US" dirty="0" smtClean="0"/>
              <a:t>The drug also </a:t>
            </a:r>
            <a:r>
              <a:rPr lang="en-US" dirty="0" smtClean="0">
                <a:solidFill>
                  <a:srgbClr val="FF0000"/>
                </a:solidFill>
              </a:rPr>
              <a:t>inhibits </a:t>
            </a:r>
            <a:r>
              <a:rPr lang="en-US" dirty="0" err="1" smtClean="0">
                <a:solidFill>
                  <a:srgbClr val="FF0000"/>
                </a:solidFill>
              </a:rPr>
              <a:t>cortisol</a:t>
            </a:r>
            <a:r>
              <a:rPr lang="en-US" dirty="0" smtClean="0">
                <a:solidFill>
                  <a:srgbClr val="FF0000"/>
                </a:solidFill>
              </a:rPr>
              <a:t> synthesis </a:t>
            </a:r>
            <a:r>
              <a:rPr lang="en-US" dirty="0" smtClean="0"/>
              <a:t>through the inhibition of multiple enzymes .</a:t>
            </a:r>
          </a:p>
          <a:p>
            <a:r>
              <a:rPr lang="en-US" dirty="0" smtClean="0"/>
              <a:t> </a:t>
            </a:r>
            <a:r>
              <a:rPr lang="en-US" dirty="0" err="1" smtClean="0"/>
              <a:t>Mitotane</a:t>
            </a:r>
            <a:r>
              <a:rPr lang="en-US" dirty="0" smtClean="0"/>
              <a:t> use commonly causes an </a:t>
            </a:r>
            <a:r>
              <a:rPr lang="en-US" dirty="0" smtClean="0">
                <a:solidFill>
                  <a:srgbClr val="FF0000"/>
                </a:solidFill>
              </a:rPr>
              <a:t>increase in cholesterol and TG levels, </a:t>
            </a:r>
            <a:r>
              <a:rPr lang="en-US" dirty="0" smtClean="0"/>
              <a:t>with maximal changes in cholesterol occurring 1 to 5 months after drug initiation .</a:t>
            </a:r>
          </a:p>
        </p:txBody>
      </p:sp>
      <p:sp>
        <p:nvSpPr>
          <p:cNvPr id="4" name="5-Point Star 3"/>
          <p:cNvSpPr/>
          <p:nvPr/>
        </p:nvSpPr>
        <p:spPr>
          <a:xfrm>
            <a:off x="7164288" y="620688"/>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Mitotane</a:t>
            </a:r>
            <a:r>
              <a:rPr lang="en-US" dirty="0" smtClean="0">
                <a:solidFill>
                  <a:srgbClr val="FF0000"/>
                </a:solidFill>
              </a:rPr>
              <a:t>…</a:t>
            </a:r>
            <a:endParaRPr lang="en-US" dirty="0"/>
          </a:p>
        </p:txBody>
      </p:sp>
      <p:sp>
        <p:nvSpPr>
          <p:cNvPr id="3" name="Content Placeholder 2"/>
          <p:cNvSpPr>
            <a:spLocks noGrp="1"/>
          </p:cNvSpPr>
          <p:nvPr>
            <p:ph sz="quarter" idx="1"/>
          </p:nvPr>
        </p:nvSpPr>
        <p:spPr/>
        <p:txBody>
          <a:bodyPr/>
          <a:lstStyle/>
          <a:p>
            <a:r>
              <a:rPr lang="en-US" dirty="0" smtClean="0"/>
              <a:t> </a:t>
            </a:r>
            <a:r>
              <a:rPr lang="en-US" dirty="0" err="1" smtClean="0"/>
              <a:t>Mitotane</a:t>
            </a:r>
            <a:r>
              <a:rPr lang="en-US" dirty="0" smtClean="0"/>
              <a:t> can in-crease </a:t>
            </a:r>
            <a:r>
              <a:rPr lang="en-US" dirty="0" smtClean="0">
                <a:solidFill>
                  <a:srgbClr val="FF0000"/>
                </a:solidFill>
              </a:rPr>
              <a:t>cholesterol </a:t>
            </a:r>
            <a:r>
              <a:rPr lang="en-US" dirty="0" smtClean="0"/>
              <a:t>levels </a:t>
            </a:r>
            <a:r>
              <a:rPr lang="en-US" dirty="0" smtClean="0">
                <a:solidFill>
                  <a:srgbClr val="FF0000"/>
                </a:solidFill>
              </a:rPr>
              <a:t>by over 60%, </a:t>
            </a:r>
            <a:r>
              <a:rPr lang="en-US" dirty="0" smtClean="0"/>
              <a:t>but this can be </a:t>
            </a:r>
            <a:r>
              <a:rPr lang="en-US" dirty="0" err="1" smtClean="0"/>
              <a:t>suc-cessfully</a:t>
            </a:r>
            <a:r>
              <a:rPr lang="en-US" dirty="0" smtClean="0"/>
              <a:t> managed with </a:t>
            </a:r>
            <a:r>
              <a:rPr lang="en-US" dirty="0" err="1" smtClean="0"/>
              <a:t>statin</a:t>
            </a:r>
            <a:r>
              <a:rPr lang="en-US" dirty="0" smtClean="0"/>
              <a:t> therapy </a:t>
            </a:r>
          </a:p>
          <a:p>
            <a:r>
              <a:rPr lang="en-US" dirty="0" err="1" smtClean="0"/>
              <a:t>Mitotane</a:t>
            </a:r>
            <a:r>
              <a:rPr lang="en-US" dirty="0" smtClean="0"/>
              <a:t> is a </a:t>
            </a:r>
            <a:r>
              <a:rPr lang="en-US" dirty="0" err="1" smtClean="0"/>
              <a:t>lipophilic</a:t>
            </a:r>
            <a:r>
              <a:rPr lang="en-US" dirty="0" smtClean="0"/>
              <a:t> agent that binds to lipoproteins in serum, and such binding inhibits the activity of </a:t>
            </a:r>
            <a:r>
              <a:rPr lang="en-US" dirty="0" err="1" smtClean="0"/>
              <a:t>mitotane</a:t>
            </a:r>
            <a:r>
              <a:rPr lang="en-US" dirty="0" smtClean="0"/>
              <a:t> in vivo, </a:t>
            </a:r>
            <a:r>
              <a:rPr lang="en-US" dirty="0" err="1" smtClean="0"/>
              <a:t>sug-gesting</a:t>
            </a:r>
            <a:r>
              <a:rPr lang="en-US" dirty="0" smtClean="0"/>
              <a:t> that the lipoprotein-free fraction is the more active form</a:t>
            </a:r>
          </a:p>
          <a:p>
            <a:r>
              <a:rPr lang="en-US" dirty="0" smtClean="0">
                <a:solidFill>
                  <a:srgbClr val="0070C0"/>
                </a:solidFill>
                <a:hlinkClick r:id="" action="ppaction://noaction">
                  <a:snd r:embed="rId2" name="applause.wav"/>
                </a:hlinkClick>
              </a:rPr>
              <a:t>It</a:t>
            </a:r>
            <a:r>
              <a:rPr lang="en-US" dirty="0" smtClean="0">
                <a:solidFill>
                  <a:srgbClr val="0070C0"/>
                </a:solidFill>
              </a:rPr>
              <a:t> has been suggested that </a:t>
            </a:r>
            <a:r>
              <a:rPr lang="en-US" dirty="0" err="1" smtClean="0">
                <a:solidFill>
                  <a:srgbClr val="0070C0"/>
                </a:solidFill>
              </a:rPr>
              <a:t>statins</a:t>
            </a:r>
            <a:r>
              <a:rPr lang="en-US" dirty="0" smtClean="0">
                <a:solidFill>
                  <a:srgbClr val="0070C0"/>
                </a:solidFill>
              </a:rPr>
              <a:t>, by decreasing the lipoprotein-bound fraction, might increase </a:t>
            </a:r>
            <a:r>
              <a:rPr lang="en-US" dirty="0" err="1" smtClean="0">
                <a:solidFill>
                  <a:srgbClr val="0070C0"/>
                </a:solidFill>
              </a:rPr>
              <a:t>mitotane</a:t>
            </a:r>
            <a:r>
              <a:rPr lang="en-US" dirty="0" smtClean="0">
                <a:solidFill>
                  <a:srgbClr val="0070C0"/>
                </a:solidFill>
              </a:rPr>
              <a:t> </a:t>
            </a:r>
            <a:r>
              <a:rPr lang="en-US" dirty="0" err="1" smtClean="0">
                <a:solidFill>
                  <a:srgbClr val="0070C0"/>
                </a:solidFill>
              </a:rPr>
              <a:t>effi-cacy</a:t>
            </a:r>
            <a:r>
              <a:rPr lang="en-US" dirty="0" smtClean="0">
                <a:solidFill>
                  <a:srgbClr val="0070C0"/>
                </a:solidFill>
              </a:rPr>
              <a:t> in patients with </a:t>
            </a:r>
            <a:r>
              <a:rPr lang="en-US" dirty="0" err="1" smtClean="0">
                <a:solidFill>
                  <a:srgbClr val="0070C0"/>
                </a:solidFill>
              </a:rPr>
              <a:t>adrenocortical</a:t>
            </a:r>
            <a:r>
              <a:rPr lang="en-US" dirty="0" smtClean="0">
                <a:solidFill>
                  <a:srgbClr val="0070C0"/>
                </a:solidFill>
              </a:rPr>
              <a:t> carcinoma</a:t>
            </a:r>
          </a:p>
          <a:p>
            <a:endParaRPr lang="en-US" dirty="0" smtClean="0">
              <a:solidFill>
                <a:srgbClr val="0070C0"/>
              </a:solidFill>
            </a:endParaRPr>
          </a:p>
          <a:p>
            <a:endParaRPr lang="en-US" dirty="0"/>
          </a:p>
        </p:txBody>
      </p:sp>
      <p:sp>
        <p:nvSpPr>
          <p:cNvPr id="4" name="5-Point Star 3"/>
          <p:cNvSpPr/>
          <p:nvPr/>
        </p:nvSpPr>
        <p:spPr>
          <a:xfrm>
            <a:off x="7668344" y="260648"/>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chronic </a:t>
            </a:r>
            <a:r>
              <a:rPr lang="en-US" dirty="0" err="1" smtClean="0">
                <a:solidFill>
                  <a:srgbClr val="FF0000"/>
                </a:solidFill>
              </a:rPr>
              <a:t>glucocorticoid</a:t>
            </a:r>
            <a:r>
              <a:rPr lang="en-US" dirty="0" smtClean="0">
                <a:solidFill>
                  <a:srgbClr val="FF0000"/>
                </a:solidFill>
              </a:rPr>
              <a:t> therapy</a:t>
            </a:r>
            <a:endParaRPr lang="en-US" dirty="0">
              <a:solidFill>
                <a:srgbClr val="FF0000"/>
              </a:solidFill>
            </a:endParaRPr>
          </a:p>
        </p:txBody>
      </p:sp>
      <p:sp>
        <p:nvSpPr>
          <p:cNvPr id="3" name="Content Placeholder 2"/>
          <p:cNvSpPr>
            <a:spLocks noGrp="1"/>
          </p:cNvSpPr>
          <p:nvPr>
            <p:ph sz="quarter" idx="1"/>
          </p:nvPr>
        </p:nvSpPr>
        <p:spPr/>
        <p:txBody>
          <a:bodyPr/>
          <a:lstStyle/>
          <a:p>
            <a:r>
              <a:rPr lang="en-US" dirty="0" smtClean="0"/>
              <a:t>In adults receiving chronic </a:t>
            </a:r>
            <a:r>
              <a:rPr lang="en-US" dirty="0" err="1" smtClean="0"/>
              <a:t>glucocorticoid</a:t>
            </a:r>
            <a:r>
              <a:rPr lang="en-US" dirty="0" smtClean="0"/>
              <a:t> therapy </a:t>
            </a:r>
            <a:r>
              <a:rPr lang="en-US" dirty="0" smtClean="0">
                <a:solidFill>
                  <a:srgbClr val="FF0000"/>
                </a:solidFill>
              </a:rPr>
              <a:t>above replacement levels</a:t>
            </a:r>
            <a:r>
              <a:rPr lang="en-US" dirty="0" smtClean="0"/>
              <a:t>, we suggest assessment and treatment of lipids and other cardiovascular risk factors because of the </a:t>
            </a:r>
            <a:r>
              <a:rPr lang="en-US" dirty="0" smtClean="0">
                <a:solidFill>
                  <a:srgbClr val="FF0000"/>
                </a:solidFill>
              </a:rPr>
              <a:t>increased risk of cardiovascular disease</a:t>
            </a:r>
            <a:endParaRPr lang="en-US" dirty="0" smtClean="0"/>
          </a:p>
          <a:p>
            <a:endParaRPr lang="en-US" dirty="0" smtClean="0"/>
          </a:p>
          <a:p>
            <a:pPr>
              <a:buNone/>
            </a:pPr>
            <a:endParaRPr lang="en-US" dirty="0">
              <a:solidFill>
                <a:srgbClr val="0070C0"/>
              </a:solidFill>
            </a:endParaRPr>
          </a:p>
        </p:txBody>
      </p:sp>
      <p:sp>
        <p:nvSpPr>
          <p:cNvPr id="4" name="5-Point Star 3"/>
          <p:cNvSpPr/>
          <p:nvPr/>
        </p:nvSpPr>
        <p:spPr>
          <a:xfrm>
            <a:off x="7668344" y="332656"/>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The literature on the prevalence of </a:t>
            </a:r>
            <a:r>
              <a:rPr lang="en-US" dirty="0" err="1" smtClean="0"/>
              <a:t>glucocorticoid</a:t>
            </a:r>
            <a:r>
              <a:rPr lang="en-US" dirty="0" smtClean="0"/>
              <a:t> therapy–induced </a:t>
            </a:r>
            <a:r>
              <a:rPr lang="en-US" dirty="0" err="1" smtClean="0"/>
              <a:t>dyslipidemia</a:t>
            </a:r>
            <a:r>
              <a:rPr lang="en-US" dirty="0" smtClean="0"/>
              <a:t> (elevated total and LDL-C and TG) is </a:t>
            </a:r>
            <a:r>
              <a:rPr lang="en-US" dirty="0" smtClean="0">
                <a:solidFill>
                  <a:srgbClr val="FF0000"/>
                </a:solidFill>
              </a:rPr>
              <a:t>conflicting</a:t>
            </a:r>
            <a:r>
              <a:rPr lang="en-US" dirty="0" smtClean="0"/>
              <a:t>, with 1 large study demonstrating no clear association  and another in patients with </a:t>
            </a:r>
            <a:r>
              <a:rPr lang="en-US" dirty="0" err="1" smtClean="0"/>
              <a:t>hypopitu-itarism</a:t>
            </a:r>
            <a:r>
              <a:rPr lang="en-US" dirty="0" smtClean="0"/>
              <a:t> on </a:t>
            </a:r>
            <a:r>
              <a:rPr lang="en-US" dirty="0" err="1" smtClean="0"/>
              <a:t>glucocorticoid</a:t>
            </a:r>
            <a:r>
              <a:rPr lang="en-US" dirty="0" smtClean="0"/>
              <a:t> replacement </a:t>
            </a:r>
            <a:r>
              <a:rPr lang="en-US" dirty="0" err="1" smtClean="0"/>
              <a:t>demonstratinga</a:t>
            </a:r>
            <a:r>
              <a:rPr lang="en-US" dirty="0" smtClean="0"/>
              <a:t> dose-dependent effect on total cholesterol, LDL, and TG levels .</a:t>
            </a:r>
          </a:p>
          <a:p>
            <a:r>
              <a:rPr lang="en-US" dirty="0" smtClean="0"/>
              <a:t> The effects of exogenous </a:t>
            </a:r>
            <a:r>
              <a:rPr lang="en-US" dirty="0" err="1" smtClean="0"/>
              <a:t>glucocorticoid</a:t>
            </a:r>
            <a:r>
              <a:rPr lang="en-US" dirty="0" smtClean="0"/>
              <a:t> therapy on lipid metabolism are influenced by many </a:t>
            </a:r>
            <a:r>
              <a:rPr lang="en-US" dirty="0" err="1" smtClean="0"/>
              <a:t>fac-tors</a:t>
            </a:r>
            <a:r>
              <a:rPr lang="en-US" dirty="0" smtClean="0"/>
              <a:t>, including </a:t>
            </a:r>
            <a:r>
              <a:rPr lang="en-US" dirty="0" smtClean="0">
                <a:solidFill>
                  <a:srgbClr val="0070C0"/>
                </a:solidFill>
              </a:rPr>
              <a:t>dose and route of administration, duration of therapy, underlying medical conditions, and concurrent medications</a:t>
            </a:r>
            <a:endParaRPr lang="en-US" dirty="0">
              <a:solidFill>
                <a:srgbClr val="0070C0"/>
              </a:solidFill>
            </a:endParaRPr>
          </a:p>
        </p:txBody>
      </p:sp>
      <p:sp>
        <p:nvSpPr>
          <p:cNvPr id="4" name="5-Point Star 3"/>
          <p:cNvSpPr/>
          <p:nvPr/>
        </p:nvSpPr>
        <p:spPr>
          <a:xfrm>
            <a:off x="7308304" y="332656"/>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Several observational studies have found a </a:t>
            </a:r>
            <a:r>
              <a:rPr lang="en-US" dirty="0" err="1" smtClean="0"/>
              <a:t>signifi</a:t>
            </a:r>
            <a:r>
              <a:rPr lang="en-US" dirty="0" smtClean="0"/>
              <a:t>-cant association between chronic </a:t>
            </a:r>
            <a:r>
              <a:rPr lang="en-US" dirty="0" err="1" smtClean="0"/>
              <a:t>glucocorticoid</a:t>
            </a:r>
            <a:r>
              <a:rPr lang="en-US" dirty="0" smtClean="0"/>
              <a:t> therapy and the risk of ASCVD.</a:t>
            </a:r>
          </a:p>
          <a:p>
            <a:r>
              <a:rPr lang="en-US" dirty="0" smtClean="0"/>
              <a:t>However, there are currently no studies that clearly delineate the optimal </a:t>
            </a:r>
            <a:r>
              <a:rPr lang="en-US" dirty="0" err="1" smtClean="0"/>
              <a:t>glucocorticoid</a:t>
            </a:r>
            <a:r>
              <a:rPr lang="en-US" dirty="0" smtClean="0"/>
              <a:t> regimen in terms of metabolic profile and ASCVD risk.</a:t>
            </a:r>
          </a:p>
          <a:p>
            <a:pPr>
              <a:buNone/>
            </a:pPr>
            <a:r>
              <a:rPr lang="en-US" dirty="0" smtClean="0"/>
              <a:t> </a:t>
            </a: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a:bodyPr>
          <a:lstStyle/>
          <a:p>
            <a:r>
              <a:rPr lang="en-US" dirty="0" smtClean="0"/>
              <a:t>There are a </a:t>
            </a:r>
            <a:r>
              <a:rPr lang="en-US" dirty="0" smtClean="0">
                <a:solidFill>
                  <a:srgbClr val="FF0000"/>
                </a:solidFill>
              </a:rPr>
              <a:t>lack of high-quality clinical outcome studies evaluating the effect of lipid therapy on ASCVD out-comes </a:t>
            </a:r>
            <a:r>
              <a:rPr lang="en-US" dirty="0" smtClean="0"/>
              <a:t>specifically in Cushing syndrome as well as in patients taking </a:t>
            </a:r>
            <a:r>
              <a:rPr lang="en-US" dirty="0" err="1" smtClean="0"/>
              <a:t>glucocorticoids</a:t>
            </a:r>
            <a:r>
              <a:rPr lang="en-US" dirty="0" smtClean="0"/>
              <a:t> chronically.</a:t>
            </a:r>
          </a:p>
          <a:p>
            <a:endParaRPr lang="en-US" dirty="0" smtClean="0"/>
          </a:p>
          <a:p>
            <a:r>
              <a:rPr lang="en-US" dirty="0" smtClean="0"/>
              <a:t> Evaluating CV risk associated with chronic </a:t>
            </a:r>
            <a:r>
              <a:rPr lang="en-US" dirty="0" err="1" smtClean="0"/>
              <a:t>glucocorticoid</a:t>
            </a:r>
            <a:r>
              <a:rPr lang="en-US" dirty="0" smtClean="0"/>
              <a:t> therapy is complicated by the wide variability in the CV risks of the underlying conditions that are being treated with </a:t>
            </a:r>
            <a:r>
              <a:rPr lang="en-US" dirty="0" err="1" smtClean="0"/>
              <a:t>glucocorticoid</a:t>
            </a:r>
            <a:r>
              <a:rPr lang="en-US" dirty="0" smtClean="0"/>
              <a:t> therapy, dose and duration of </a:t>
            </a:r>
            <a:r>
              <a:rPr lang="en-US" dirty="0" err="1" smtClean="0"/>
              <a:t>gluco</a:t>
            </a:r>
            <a:r>
              <a:rPr lang="en-US" dirty="0" smtClean="0"/>
              <a:t>-corticoid therapy, and the presence of other ASCVD risk factors in the population.</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The advice to assess and treat </a:t>
            </a:r>
            <a:r>
              <a:rPr lang="en-US" dirty="0" err="1" smtClean="0"/>
              <a:t>dyslipidemia</a:t>
            </a:r>
            <a:r>
              <a:rPr lang="en-US" dirty="0" smtClean="0"/>
              <a:t> and other risk factors places higher value on the observational evidence that chronic </a:t>
            </a:r>
            <a:r>
              <a:rPr lang="en-US" dirty="0" err="1" smtClean="0"/>
              <a:t>gluco</a:t>
            </a:r>
            <a:r>
              <a:rPr lang="en-US" dirty="0" smtClean="0"/>
              <a:t>-corticoid therapy is a relevant marker of increased CV risk and should be a consideration when engaging pa-</a:t>
            </a:r>
            <a:r>
              <a:rPr lang="en-US" dirty="0" err="1" smtClean="0"/>
              <a:t>tients</a:t>
            </a:r>
            <a:r>
              <a:rPr lang="en-US" dirty="0" smtClean="0"/>
              <a:t> in shared decision-making regarding the benefits and risks of lipid-lowering therapy.</a:t>
            </a:r>
            <a:endParaRPr lang="en-US" dirty="0"/>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endParaRPr lang="en-US" sz="4400" dirty="0" smtClean="0">
              <a:solidFill>
                <a:srgbClr val="FF0000"/>
              </a:solidFill>
            </a:endParaRPr>
          </a:p>
          <a:p>
            <a:endParaRPr lang="en-US" sz="4400" dirty="0" smtClean="0">
              <a:solidFill>
                <a:srgbClr val="FF0000"/>
              </a:solidFill>
            </a:endParaRPr>
          </a:p>
          <a:p>
            <a:pPr>
              <a:buNone/>
            </a:pPr>
            <a:r>
              <a:rPr lang="en-US" sz="4400" dirty="0" smtClean="0">
                <a:solidFill>
                  <a:srgbClr val="FF0000"/>
                </a:solidFill>
              </a:rPr>
              <a:t>  Disorders of GH secretion</a:t>
            </a:r>
          </a:p>
          <a:p>
            <a:endParaRPr lang="en-US" sz="4400" dirty="0" smtClean="0">
              <a:solidFill>
                <a:srgbClr val="FF0000"/>
              </a:solidFill>
            </a:endParaRPr>
          </a:p>
          <a:p>
            <a:endParaRPr lang="en-US" sz="4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Fasting versus </a:t>
            </a:r>
            <a:r>
              <a:rPr lang="en-US" dirty="0" err="1" smtClean="0">
                <a:solidFill>
                  <a:srgbClr val="FF0000"/>
                </a:solidFill>
              </a:rPr>
              <a:t>nonfasting</a:t>
            </a:r>
            <a:r>
              <a:rPr lang="en-US" dirty="0" smtClean="0">
                <a:solidFill>
                  <a:srgbClr val="FF0000"/>
                </a:solidFill>
              </a:rPr>
              <a:t> lipid testing</a:t>
            </a:r>
            <a:endParaRPr lang="en-US" dirty="0">
              <a:solidFill>
                <a:srgbClr val="FF0000"/>
              </a:solidFill>
            </a:endParaRPr>
          </a:p>
        </p:txBody>
      </p:sp>
      <p:sp>
        <p:nvSpPr>
          <p:cNvPr id="3" name="Content Placeholder 2"/>
          <p:cNvSpPr>
            <a:spLocks noGrp="1"/>
          </p:cNvSpPr>
          <p:nvPr>
            <p:ph sz="quarter" idx="1"/>
          </p:nvPr>
        </p:nvSpPr>
        <p:spPr/>
        <p:txBody>
          <a:bodyPr>
            <a:normAutofit fontScale="92500"/>
          </a:bodyPr>
          <a:lstStyle/>
          <a:p>
            <a:r>
              <a:rPr lang="en-US" dirty="0" smtClean="0"/>
              <a:t>In the past decade, there has been a push toward </a:t>
            </a:r>
            <a:r>
              <a:rPr lang="en-US" dirty="0" err="1" smtClean="0">
                <a:solidFill>
                  <a:srgbClr val="FF0000"/>
                </a:solidFill>
              </a:rPr>
              <a:t>nonfasting</a:t>
            </a:r>
            <a:r>
              <a:rPr lang="en-US" dirty="0" smtClean="0"/>
              <a:t> measurements of lipids because of convenience and </a:t>
            </a:r>
            <a:r>
              <a:rPr lang="en-US" dirty="0" err="1" smtClean="0"/>
              <a:t>practi-cality</a:t>
            </a:r>
            <a:r>
              <a:rPr lang="en-US" dirty="0" smtClean="0"/>
              <a:t>.</a:t>
            </a:r>
          </a:p>
          <a:p>
            <a:endParaRPr lang="en-US" dirty="0" smtClean="0"/>
          </a:p>
          <a:p>
            <a:r>
              <a:rPr lang="en-US" dirty="0" smtClean="0"/>
              <a:t> </a:t>
            </a:r>
            <a:r>
              <a:rPr lang="en-US" dirty="0" err="1" smtClean="0">
                <a:solidFill>
                  <a:srgbClr val="FF0000"/>
                </a:solidFill>
              </a:rPr>
              <a:t>Nonfasting</a:t>
            </a:r>
            <a:r>
              <a:rPr lang="en-US" dirty="0" smtClean="0">
                <a:solidFill>
                  <a:srgbClr val="FF0000"/>
                </a:solidFill>
              </a:rPr>
              <a:t> blood samples :</a:t>
            </a:r>
          </a:p>
          <a:p>
            <a:pPr>
              <a:buNone/>
            </a:pPr>
            <a:r>
              <a:rPr lang="en-US" dirty="0" smtClean="0"/>
              <a:t>   simplify the process for patients, laboratories, and    clinicians and</a:t>
            </a:r>
          </a:p>
          <a:p>
            <a:pPr>
              <a:buNone/>
            </a:pPr>
            <a:endParaRPr lang="en-US" dirty="0" smtClean="0"/>
          </a:p>
          <a:p>
            <a:pPr>
              <a:buNone/>
            </a:pPr>
            <a:r>
              <a:rPr lang="en-US" dirty="0" smtClean="0"/>
              <a:t>   are likely to </a:t>
            </a:r>
            <a:r>
              <a:rPr lang="en-US" dirty="0" err="1" smtClean="0"/>
              <a:t>im</a:t>
            </a:r>
            <a:r>
              <a:rPr lang="en-US" dirty="0" smtClean="0"/>
              <a:t>-prove patient follow-through with lipid testing.</a:t>
            </a:r>
          </a:p>
          <a:p>
            <a:pPr>
              <a:buNone/>
            </a:pPr>
            <a:endParaRPr lang="en-US" dirty="0" smtClean="0"/>
          </a:p>
          <a:p>
            <a:pPr>
              <a:buNone/>
            </a:pPr>
            <a:r>
              <a:rPr lang="en-US" dirty="0" smtClean="0"/>
              <a:t>   There is some evidence that </a:t>
            </a:r>
            <a:r>
              <a:rPr lang="en-US" dirty="0" err="1" smtClean="0"/>
              <a:t>nonfasting</a:t>
            </a:r>
            <a:r>
              <a:rPr lang="en-US" dirty="0" smtClean="0"/>
              <a:t> lipid panels may improve cardiovascular (CV) risk prediction </a:t>
            </a:r>
            <a:endParaRPr lang="en-US" dirty="0"/>
          </a:p>
        </p:txBody>
      </p:sp>
      <p:sp>
        <p:nvSpPr>
          <p:cNvPr id="4" name="Sun 3"/>
          <p:cNvSpPr/>
          <p:nvPr/>
        </p:nvSpPr>
        <p:spPr>
          <a:xfrm>
            <a:off x="7956376" y="0"/>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GHD</a:t>
            </a:r>
            <a:endParaRPr lang="en-US" dirty="0">
              <a:solidFill>
                <a:srgbClr val="FF0000"/>
              </a:solidFill>
            </a:endParaRPr>
          </a:p>
        </p:txBody>
      </p:sp>
      <p:sp>
        <p:nvSpPr>
          <p:cNvPr id="3" name="Content Placeholder 2"/>
          <p:cNvSpPr>
            <a:spLocks noGrp="1"/>
          </p:cNvSpPr>
          <p:nvPr>
            <p:ph sz="quarter" idx="1"/>
          </p:nvPr>
        </p:nvSpPr>
        <p:spPr/>
        <p:txBody>
          <a:bodyPr/>
          <a:lstStyle/>
          <a:p>
            <a:pPr>
              <a:buNone/>
            </a:pPr>
            <a:endParaRPr lang="en-US" dirty="0" smtClean="0"/>
          </a:p>
          <a:p>
            <a:r>
              <a:rPr lang="en-US" dirty="0" smtClean="0"/>
              <a:t> In adults with growth hormone deficiency associated </a:t>
            </a:r>
            <a:r>
              <a:rPr lang="en-US" dirty="0" smtClean="0">
                <a:solidFill>
                  <a:srgbClr val="FF0000"/>
                </a:solidFill>
              </a:rPr>
              <a:t>with </a:t>
            </a:r>
            <a:r>
              <a:rPr lang="en-US" dirty="0" err="1" smtClean="0">
                <a:solidFill>
                  <a:srgbClr val="FF0000"/>
                </a:solidFill>
              </a:rPr>
              <a:t>hypopituitarism</a:t>
            </a:r>
            <a:r>
              <a:rPr lang="en-US" dirty="0" smtClean="0"/>
              <a:t>, we suggest assessment and treatment of lipids and other cardiovascular risk factors</a:t>
            </a:r>
          </a:p>
          <a:p>
            <a:r>
              <a:rPr lang="en-US" dirty="0" smtClean="0">
                <a:solidFill>
                  <a:srgbClr val="FF0000"/>
                </a:solidFill>
              </a:rPr>
              <a:t>Low-density lipoprotein </a:t>
            </a:r>
            <a:r>
              <a:rPr lang="en-US" dirty="0" smtClean="0"/>
              <a:t>cholesterol should be the primary target.</a:t>
            </a:r>
          </a:p>
          <a:p>
            <a:r>
              <a:rPr lang="en-US" dirty="0" smtClean="0"/>
              <a:t>  Consider therapy if low-density lipoprotein cholesterol is </a:t>
            </a:r>
            <a:r>
              <a:rPr lang="en-US" dirty="0" smtClean="0">
                <a:solidFill>
                  <a:srgbClr val="FF0000"/>
                </a:solidFill>
              </a:rPr>
              <a:t>over 70 mg/dl</a:t>
            </a:r>
            <a:endParaRPr lang="en-US" dirty="0">
              <a:solidFill>
                <a:srgbClr val="FF0000"/>
              </a:solidFill>
            </a:endParaRPr>
          </a:p>
        </p:txBody>
      </p:sp>
      <p:sp>
        <p:nvSpPr>
          <p:cNvPr id="4" name="5-Point Star 3"/>
          <p:cNvSpPr/>
          <p:nvPr/>
        </p:nvSpPr>
        <p:spPr>
          <a:xfrm>
            <a:off x="6876256" y="980728"/>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GHD adversely affects the lipid profile </a:t>
            </a:r>
            <a:endParaRPr lang="en-US" dirty="0" smtClean="0"/>
          </a:p>
          <a:p>
            <a:r>
              <a:rPr lang="en-US" dirty="0" smtClean="0"/>
              <a:t>Adults </a:t>
            </a:r>
            <a:r>
              <a:rPr lang="en-US" dirty="0" smtClean="0"/>
              <a:t>with GHD commonly develop </a:t>
            </a:r>
            <a:r>
              <a:rPr lang="en-US" dirty="0" err="1" smtClean="0"/>
              <a:t>dyslipidemia</a:t>
            </a:r>
            <a:r>
              <a:rPr lang="en-US" dirty="0" smtClean="0"/>
              <a:t> characterized by </a:t>
            </a:r>
            <a:r>
              <a:rPr lang="en-US" dirty="0" smtClean="0">
                <a:solidFill>
                  <a:srgbClr val="FF0000"/>
                </a:solidFill>
              </a:rPr>
              <a:t>elevated plasma total cholesterol and LDL-C; effects on TG and HDL-C are </a:t>
            </a:r>
            <a:r>
              <a:rPr lang="en-US" dirty="0" smtClean="0">
                <a:solidFill>
                  <a:srgbClr val="FF0000"/>
                </a:solidFill>
              </a:rPr>
              <a:t>variable</a:t>
            </a:r>
            <a:r>
              <a:rPr lang="en-US" dirty="0" smtClean="0"/>
              <a:t>. </a:t>
            </a:r>
          </a:p>
          <a:p>
            <a:r>
              <a:rPr lang="en-US" dirty="0" smtClean="0">
                <a:solidFill>
                  <a:srgbClr val="FF0000"/>
                </a:solidFill>
              </a:rPr>
              <a:t>Increased </a:t>
            </a:r>
            <a:r>
              <a:rPr lang="en-US" dirty="0" smtClean="0">
                <a:solidFill>
                  <a:srgbClr val="FF0000"/>
                </a:solidFill>
              </a:rPr>
              <a:t>small dense LDL-C particles </a:t>
            </a:r>
            <a:r>
              <a:rPr lang="en-US" dirty="0" smtClean="0"/>
              <a:t>have been observed </a:t>
            </a:r>
            <a:r>
              <a:rPr lang="en-US" dirty="0" smtClean="0"/>
              <a:t>and</a:t>
            </a:r>
            <a:r>
              <a:rPr lang="en-US" dirty="0" smtClean="0"/>
              <a:t>, in 1 study, increased postprandial remnant </a:t>
            </a:r>
            <a:r>
              <a:rPr lang="en-US" dirty="0" err="1" smtClean="0"/>
              <a:t>lipopro-teins</a:t>
            </a:r>
            <a:r>
              <a:rPr lang="en-US" dirty="0" smtClean="0"/>
              <a:t>, which decreased after GH replacement </a:t>
            </a:r>
            <a:endParaRPr lang="en-US" dirty="0" smtClean="0"/>
          </a:p>
          <a:p>
            <a:r>
              <a:rPr lang="en-US" dirty="0" smtClean="0"/>
              <a:t>There </a:t>
            </a:r>
            <a:r>
              <a:rPr lang="en-US" dirty="0" smtClean="0"/>
              <a:t>are no consistent alterations in </a:t>
            </a:r>
            <a:r>
              <a:rPr lang="en-US" dirty="0" err="1" smtClean="0"/>
              <a:t>apoB</a:t>
            </a:r>
            <a:r>
              <a:rPr lang="en-US" dirty="0" smtClean="0"/>
              <a:t>, apoA-1, or </a:t>
            </a:r>
            <a:r>
              <a:rPr lang="en-US" dirty="0" err="1" smtClean="0"/>
              <a:t>Lp</a:t>
            </a:r>
            <a:r>
              <a:rPr lang="en-US" dirty="0" smtClean="0"/>
              <a:t>(a) </a:t>
            </a:r>
            <a:r>
              <a:rPr lang="en-US" dirty="0" smtClean="0"/>
              <a:t>levels</a:t>
            </a:r>
            <a:endParaRPr lang="en-US" dirty="0"/>
          </a:p>
        </p:txBody>
      </p:sp>
      <p:sp>
        <p:nvSpPr>
          <p:cNvPr id="4" name="5-Point Star 3"/>
          <p:cNvSpPr/>
          <p:nvPr/>
        </p:nvSpPr>
        <p:spPr>
          <a:xfrm>
            <a:off x="6444208" y="476672"/>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solidFill>
                  <a:srgbClr val="FF0000"/>
                </a:solidFill>
              </a:rPr>
              <a:t>GH treat-</a:t>
            </a:r>
            <a:r>
              <a:rPr lang="en-US" dirty="0" err="1" smtClean="0">
                <a:solidFill>
                  <a:srgbClr val="FF0000"/>
                </a:solidFill>
              </a:rPr>
              <a:t>ment</a:t>
            </a:r>
            <a:r>
              <a:rPr lang="en-US" dirty="0" smtClean="0">
                <a:solidFill>
                  <a:srgbClr val="FF0000"/>
                </a:solidFill>
              </a:rPr>
              <a:t> </a:t>
            </a:r>
            <a:r>
              <a:rPr lang="en-US" dirty="0" smtClean="0"/>
              <a:t>of GHD adults has been shown to </a:t>
            </a:r>
            <a:r>
              <a:rPr lang="en-US" dirty="0" smtClean="0">
                <a:solidFill>
                  <a:srgbClr val="00B050"/>
                </a:solidFill>
              </a:rPr>
              <a:t>decrease plasma LDL-C levels</a:t>
            </a:r>
            <a:r>
              <a:rPr lang="en-US" dirty="0" smtClean="0"/>
              <a:t> by increasing clearance of LDL and apoB-100 </a:t>
            </a:r>
            <a:r>
              <a:rPr lang="en-US" dirty="0" smtClean="0"/>
              <a:t>and </a:t>
            </a:r>
            <a:r>
              <a:rPr lang="en-US" dirty="0" smtClean="0"/>
              <a:t>VLDL</a:t>
            </a:r>
            <a:r>
              <a:rPr lang="en-US" dirty="0" smtClean="0"/>
              <a:t>.</a:t>
            </a:r>
          </a:p>
          <a:p>
            <a:r>
              <a:rPr lang="en-US" dirty="0" smtClean="0"/>
              <a:t> </a:t>
            </a:r>
            <a:r>
              <a:rPr lang="en-US" dirty="0" smtClean="0"/>
              <a:t>GHD results in body composition changes with decreased lean body mass and increased </a:t>
            </a:r>
            <a:r>
              <a:rPr lang="en-US" dirty="0" err="1" smtClean="0"/>
              <a:t>vis-ceral</a:t>
            </a:r>
            <a:r>
              <a:rPr lang="en-US" dirty="0" smtClean="0"/>
              <a:t> adiposity, a phenotype associated with increased in-</a:t>
            </a:r>
            <a:r>
              <a:rPr lang="en-US" dirty="0" err="1" smtClean="0"/>
              <a:t>sulin</a:t>
            </a:r>
            <a:r>
              <a:rPr lang="en-US" dirty="0" smtClean="0"/>
              <a:t> resistance and </a:t>
            </a:r>
            <a:r>
              <a:rPr lang="en-US" dirty="0" err="1" smtClean="0"/>
              <a:t>dyslipidemia</a:t>
            </a:r>
            <a:r>
              <a:rPr lang="en-US" dirty="0" smtClean="0"/>
              <a:t> </a:t>
            </a:r>
            <a:endParaRPr lang="en-US" dirty="0" smtClean="0"/>
          </a:p>
          <a:p>
            <a:r>
              <a:rPr lang="en-US" dirty="0" smtClean="0"/>
              <a:t>Insulin </a:t>
            </a:r>
            <a:r>
              <a:rPr lang="en-US" dirty="0" smtClean="0"/>
              <a:t>resistance is considered a low-grade inflammatory state, and increased CRP levels and interleukin-6 levels have been observed in </a:t>
            </a:r>
            <a:r>
              <a:rPr lang="en-US" dirty="0" smtClean="0"/>
              <a:t>GHD</a:t>
            </a:r>
            <a:endParaRPr lang="en-US" dirty="0"/>
          </a:p>
        </p:txBody>
      </p:sp>
      <p:sp>
        <p:nvSpPr>
          <p:cNvPr id="4" name="5-Point Star 3"/>
          <p:cNvSpPr/>
          <p:nvPr/>
        </p:nvSpPr>
        <p:spPr>
          <a:xfrm>
            <a:off x="7236296" y="476672"/>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Long-term GH replacement improves the lipid profile in patients with GHD, with a </a:t>
            </a:r>
            <a:r>
              <a:rPr lang="en-US" dirty="0" smtClean="0">
                <a:solidFill>
                  <a:srgbClr val="FF0000"/>
                </a:solidFill>
              </a:rPr>
              <a:t>decrease in total cholesterol and LDL-C, no change or increase in HDL-C, and no change in TG levels </a:t>
            </a:r>
            <a:endParaRPr lang="en-US" dirty="0" smtClean="0">
              <a:solidFill>
                <a:srgbClr val="FF0000"/>
              </a:solidFill>
            </a:endParaRPr>
          </a:p>
          <a:p>
            <a:r>
              <a:rPr lang="en-US" dirty="0" smtClean="0"/>
              <a:t>The </a:t>
            </a:r>
            <a:r>
              <a:rPr lang="en-US" dirty="0" smtClean="0"/>
              <a:t>reduction in LDL-C is </a:t>
            </a:r>
            <a:r>
              <a:rPr lang="en-US" dirty="0" smtClean="0">
                <a:solidFill>
                  <a:srgbClr val="00B050"/>
                </a:solidFill>
              </a:rPr>
              <a:t>much smaller </a:t>
            </a:r>
            <a:r>
              <a:rPr lang="en-US" dirty="0" smtClean="0"/>
              <a:t>than that achieved with </a:t>
            </a:r>
            <a:r>
              <a:rPr lang="en-US" dirty="0" err="1" smtClean="0"/>
              <a:t>statin</a:t>
            </a:r>
            <a:r>
              <a:rPr lang="en-US" dirty="0" smtClean="0"/>
              <a:t> therapy, and LDL particle size may remain unchanged </a:t>
            </a:r>
            <a:endParaRPr lang="en-US" dirty="0" smtClean="0"/>
          </a:p>
          <a:p>
            <a:r>
              <a:rPr lang="en-US" dirty="0" smtClean="0">
                <a:solidFill>
                  <a:srgbClr val="00B050"/>
                </a:solidFill>
              </a:rPr>
              <a:t>Treatment </a:t>
            </a:r>
            <a:r>
              <a:rPr lang="en-US" dirty="0" smtClean="0">
                <a:solidFill>
                  <a:srgbClr val="00B050"/>
                </a:solidFill>
              </a:rPr>
              <a:t>with GH increases </a:t>
            </a:r>
            <a:r>
              <a:rPr lang="en-US" dirty="0" err="1" smtClean="0">
                <a:solidFill>
                  <a:srgbClr val="00B050"/>
                </a:solidFill>
              </a:rPr>
              <a:t>apoA</a:t>
            </a:r>
            <a:r>
              <a:rPr lang="en-US" dirty="0" smtClean="0">
                <a:solidFill>
                  <a:srgbClr val="00B050"/>
                </a:solidFill>
              </a:rPr>
              <a:t> and </a:t>
            </a:r>
            <a:r>
              <a:rPr lang="en-US" dirty="0" err="1" smtClean="0">
                <a:solidFill>
                  <a:srgbClr val="00B050"/>
                </a:solidFill>
              </a:rPr>
              <a:t>Lp</a:t>
            </a:r>
            <a:r>
              <a:rPr lang="en-US" dirty="0" smtClean="0">
                <a:solidFill>
                  <a:srgbClr val="00B050"/>
                </a:solidFill>
              </a:rPr>
              <a:t>(a) </a:t>
            </a:r>
            <a:r>
              <a:rPr lang="en-US" dirty="0" smtClean="0">
                <a:solidFill>
                  <a:srgbClr val="00B050"/>
                </a:solidFill>
              </a:rPr>
              <a:t>levels</a:t>
            </a:r>
            <a:endParaRPr lang="en-US" dirty="0"/>
          </a:p>
        </p:txBody>
      </p:sp>
      <p:sp>
        <p:nvSpPr>
          <p:cNvPr id="4" name="5-Point Star 3"/>
          <p:cNvSpPr/>
          <p:nvPr/>
        </p:nvSpPr>
        <p:spPr>
          <a:xfrm>
            <a:off x="7452320" y="404664"/>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GH replacement results in a small </a:t>
            </a:r>
            <a:r>
              <a:rPr lang="en-US" dirty="0" err="1" smtClean="0"/>
              <a:t>reduc-tion</a:t>
            </a:r>
            <a:r>
              <a:rPr lang="en-US" dirty="0" smtClean="0"/>
              <a:t> in LDL-C, which is of a much lower magnitude com-pared with the reduction observed with </a:t>
            </a:r>
            <a:r>
              <a:rPr lang="en-US" dirty="0" err="1" smtClean="0"/>
              <a:t>statins</a:t>
            </a:r>
            <a:r>
              <a:rPr lang="en-US" dirty="0" smtClean="0"/>
              <a:t>. </a:t>
            </a:r>
            <a:endParaRPr lang="en-US" dirty="0" smtClean="0"/>
          </a:p>
          <a:p>
            <a:r>
              <a:rPr lang="en-US" dirty="0" smtClean="0"/>
              <a:t>There </a:t>
            </a:r>
            <a:r>
              <a:rPr lang="en-US" dirty="0" smtClean="0"/>
              <a:t>is </a:t>
            </a:r>
            <a:r>
              <a:rPr lang="en-US" dirty="0" smtClean="0">
                <a:solidFill>
                  <a:srgbClr val="00B050"/>
                </a:solidFill>
              </a:rPr>
              <a:t>insufficient evidence </a:t>
            </a:r>
            <a:r>
              <a:rPr lang="en-US" dirty="0" smtClean="0"/>
              <a:t>to show that GH replacement has a beneficial effect on ASCVD outcomes</a:t>
            </a:r>
            <a:endParaRPr lang="en-US" dirty="0" smtClean="0"/>
          </a:p>
          <a:p>
            <a:endParaRPr lang="en-US" dirty="0" smtClean="0"/>
          </a:p>
          <a:p>
            <a:r>
              <a:rPr lang="en-US" dirty="0" smtClean="0"/>
              <a:t>In </a:t>
            </a:r>
            <a:r>
              <a:rPr lang="en-US" dirty="0" smtClean="0"/>
              <a:t>adult patients with growth hormone deficiency, we </a:t>
            </a:r>
            <a:r>
              <a:rPr lang="en-US" dirty="0" smtClean="0">
                <a:solidFill>
                  <a:srgbClr val="FF0000"/>
                </a:solidFill>
              </a:rPr>
              <a:t>recommend against using growth hormone replacement solely </a:t>
            </a:r>
            <a:r>
              <a:rPr lang="en-US" dirty="0" smtClean="0"/>
              <a:t>to lower low-density lipoprotein cholesterol to reduce cardiovascular risk.</a:t>
            </a:r>
          </a:p>
          <a:p>
            <a:endParaRPr lang="en-US" dirty="0" smtClean="0"/>
          </a:p>
        </p:txBody>
      </p:sp>
      <p:sp>
        <p:nvSpPr>
          <p:cNvPr id="4" name="5-Point Star 3"/>
          <p:cNvSpPr/>
          <p:nvPr/>
        </p:nvSpPr>
        <p:spPr>
          <a:xfrm>
            <a:off x="7092280" y="54868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Growth hormone excess (</a:t>
            </a:r>
            <a:r>
              <a:rPr lang="en-US" dirty="0" err="1" smtClean="0">
                <a:solidFill>
                  <a:srgbClr val="FF0000"/>
                </a:solidFill>
              </a:rPr>
              <a:t>acromegaly</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sz="quarter" idx="1"/>
          </p:nvPr>
        </p:nvSpPr>
        <p:spPr/>
        <p:txBody>
          <a:bodyPr/>
          <a:lstStyle/>
          <a:p>
            <a:r>
              <a:rPr lang="en-US" dirty="0" smtClean="0"/>
              <a:t>In adults with </a:t>
            </a:r>
            <a:r>
              <a:rPr lang="en-US" dirty="0" err="1" smtClean="0">
                <a:solidFill>
                  <a:srgbClr val="0070C0"/>
                </a:solidFill>
              </a:rPr>
              <a:t>acromegaly</a:t>
            </a:r>
            <a:r>
              <a:rPr lang="en-US" dirty="0" smtClean="0"/>
              <a:t>, we suggest measurement of the usual lipid profile </a:t>
            </a:r>
            <a:r>
              <a:rPr lang="en-US" dirty="0" smtClean="0">
                <a:solidFill>
                  <a:srgbClr val="0070C0"/>
                </a:solidFill>
              </a:rPr>
              <a:t>before and after treatment </a:t>
            </a:r>
            <a:r>
              <a:rPr lang="en-US" dirty="0" smtClean="0"/>
              <a:t>of growth hormone </a:t>
            </a:r>
            <a:r>
              <a:rPr lang="en-US" dirty="0" err="1" smtClean="0"/>
              <a:t>exces</a:t>
            </a:r>
            <a:r>
              <a:rPr lang="en-US" dirty="0" smtClean="0"/>
              <a:t>. </a:t>
            </a:r>
          </a:p>
          <a:p>
            <a:endParaRPr lang="en-US" dirty="0"/>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20000"/>
          </a:bodyPr>
          <a:lstStyle/>
          <a:p>
            <a:r>
              <a:rPr lang="en-US" dirty="0" smtClean="0"/>
              <a:t>exposure </a:t>
            </a:r>
            <a:r>
              <a:rPr lang="en-US" dirty="0" smtClean="0"/>
              <a:t>to excess GH is associated with 2- to 3-fold in-crease in </a:t>
            </a:r>
            <a:r>
              <a:rPr lang="en-US" dirty="0" smtClean="0">
                <a:solidFill>
                  <a:srgbClr val="FF0000"/>
                </a:solidFill>
              </a:rPr>
              <a:t>mortality and morbidity </a:t>
            </a:r>
            <a:r>
              <a:rPr lang="en-US" dirty="0" smtClean="0">
                <a:solidFill>
                  <a:srgbClr val="FF0000"/>
                </a:solidFill>
              </a:rPr>
              <a:t>,</a:t>
            </a:r>
            <a:r>
              <a:rPr lang="en-US" dirty="0" smtClean="0"/>
              <a:t>manifested </a:t>
            </a:r>
            <a:r>
              <a:rPr lang="en-US" dirty="0" smtClean="0"/>
              <a:t>as </a:t>
            </a:r>
            <a:endParaRPr lang="en-US" dirty="0" smtClean="0"/>
          </a:p>
          <a:p>
            <a:r>
              <a:rPr lang="en-US" dirty="0" smtClean="0"/>
              <a:t>hypertrophic </a:t>
            </a:r>
            <a:r>
              <a:rPr lang="en-US" dirty="0" err="1" smtClean="0"/>
              <a:t>cardiomyopathy</a:t>
            </a:r>
            <a:r>
              <a:rPr lang="en-US" dirty="0" smtClean="0"/>
              <a:t>,</a:t>
            </a:r>
          </a:p>
          <a:p>
            <a:r>
              <a:rPr lang="en-US" dirty="0" smtClean="0"/>
              <a:t> </a:t>
            </a:r>
            <a:r>
              <a:rPr lang="en-US" dirty="0" smtClean="0"/>
              <a:t>diastolic and systolic </a:t>
            </a:r>
            <a:r>
              <a:rPr lang="en-US" dirty="0" err="1" smtClean="0"/>
              <a:t>dys</a:t>
            </a:r>
            <a:r>
              <a:rPr lang="en-US" dirty="0" smtClean="0"/>
              <a:t>-function</a:t>
            </a:r>
            <a:r>
              <a:rPr lang="en-US" dirty="0" smtClean="0"/>
              <a:t>,</a:t>
            </a:r>
          </a:p>
          <a:p>
            <a:r>
              <a:rPr lang="en-US" dirty="0" smtClean="0"/>
              <a:t> </a:t>
            </a:r>
            <a:r>
              <a:rPr lang="en-US" dirty="0" smtClean="0"/>
              <a:t>hypertension</a:t>
            </a:r>
            <a:r>
              <a:rPr lang="en-US" dirty="0" smtClean="0"/>
              <a:t>,</a:t>
            </a:r>
          </a:p>
          <a:p>
            <a:r>
              <a:rPr lang="en-US" dirty="0" smtClean="0"/>
              <a:t> </a:t>
            </a:r>
            <a:r>
              <a:rPr lang="en-US" dirty="0" smtClean="0"/>
              <a:t>arrhythmias, </a:t>
            </a:r>
            <a:endParaRPr lang="en-US" dirty="0" smtClean="0"/>
          </a:p>
          <a:p>
            <a:r>
              <a:rPr lang="en-US" dirty="0" err="1" smtClean="0"/>
              <a:t>valvular</a:t>
            </a:r>
            <a:r>
              <a:rPr lang="en-US" dirty="0" smtClean="0"/>
              <a:t> </a:t>
            </a:r>
            <a:r>
              <a:rPr lang="en-US" dirty="0" smtClean="0"/>
              <a:t>diseases, </a:t>
            </a:r>
            <a:endParaRPr lang="en-US" dirty="0" smtClean="0"/>
          </a:p>
          <a:p>
            <a:r>
              <a:rPr lang="en-US" dirty="0" smtClean="0"/>
              <a:t>and/or </a:t>
            </a:r>
            <a:r>
              <a:rPr lang="en-US" dirty="0" smtClean="0"/>
              <a:t>accelerated atherosclerosis</a:t>
            </a:r>
            <a:r>
              <a:rPr lang="en-US" dirty="0" smtClean="0"/>
              <a:t>.</a:t>
            </a:r>
          </a:p>
          <a:p>
            <a:r>
              <a:rPr lang="en-US" dirty="0" smtClean="0"/>
              <a:t> </a:t>
            </a:r>
            <a:r>
              <a:rPr lang="en-US" dirty="0" smtClean="0"/>
              <a:t>Metabolic complications such as T2D and associated </a:t>
            </a:r>
            <a:r>
              <a:rPr lang="en-US" dirty="0" err="1" smtClean="0"/>
              <a:t>dyslipidemia</a:t>
            </a:r>
            <a:r>
              <a:rPr lang="en-US" dirty="0" smtClean="0"/>
              <a:t> can also occur. </a:t>
            </a:r>
            <a:endParaRPr lang="en-US" dirty="0" smtClean="0"/>
          </a:p>
          <a:p>
            <a:r>
              <a:rPr lang="en-US" dirty="0" smtClean="0"/>
              <a:t>Whether </a:t>
            </a:r>
            <a:r>
              <a:rPr lang="en-US" dirty="0" smtClean="0"/>
              <a:t>the risk of ASCVD in </a:t>
            </a:r>
            <a:r>
              <a:rPr lang="en-US" dirty="0" err="1" smtClean="0"/>
              <a:t>acromegaly</a:t>
            </a:r>
            <a:r>
              <a:rPr lang="en-US" dirty="0" smtClean="0"/>
              <a:t> is increased needs further investigation.</a:t>
            </a:r>
            <a:endParaRPr lang="en-US" dirty="0"/>
          </a:p>
        </p:txBody>
      </p:sp>
      <p:sp>
        <p:nvSpPr>
          <p:cNvPr id="4" name="5-Point Star 3"/>
          <p:cNvSpPr/>
          <p:nvPr/>
        </p:nvSpPr>
        <p:spPr>
          <a:xfrm>
            <a:off x="7308304" y="404664"/>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The most common lipid abnormality in </a:t>
            </a:r>
            <a:r>
              <a:rPr lang="en-US" dirty="0" err="1" smtClean="0"/>
              <a:t>acromegaly</a:t>
            </a:r>
            <a:r>
              <a:rPr lang="en-US" dirty="0" smtClean="0"/>
              <a:t> is </a:t>
            </a:r>
            <a:r>
              <a:rPr lang="en-US" dirty="0" smtClean="0">
                <a:solidFill>
                  <a:srgbClr val="FF0000"/>
                </a:solidFill>
              </a:rPr>
              <a:t>mild-to-moderate </a:t>
            </a:r>
            <a:r>
              <a:rPr lang="en-US" dirty="0" err="1" smtClean="0">
                <a:solidFill>
                  <a:srgbClr val="FF0000"/>
                </a:solidFill>
              </a:rPr>
              <a:t>hypertriglyceridemia</a:t>
            </a:r>
            <a:r>
              <a:rPr lang="en-US" dirty="0" smtClean="0">
                <a:solidFill>
                  <a:srgbClr val="FF0000"/>
                </a:solidFill>
              </a:rPr>
              <a:t> </a:t>
            </a:r>
            <a:endParaRPr lang="en-US" dirty="0" smtClean="0">
              <a:solidFill>
                <a:srgbClr val="FF0000"/>
              </a:solidFill>
            </a:endParaRPr>
          </a:p>
          <a:p>
            <a:endParaRPr lang="en-US" dirty="0" smtClean="0"/>
          </a:p>
          <a:p>
            <a:r>
              <a:rPr lang="en-US" dirty="0" smtClean="0"/>
              <a:t>Effects </a:t>
            </a:r>
            <a:r>
              <a:rPr lang="en-US" dirty="0" smtClean="0"/>
              <a:t>of GH excess on plasma </a:t>
            </a:r>
            <a:r>
              <a:rPr lang="en-US" dirty="0" smtClean="0">
                <a:solidFill>
                  <a:srgbClr val="FF0000"/>
                </a:solidFill>
              </a:rPr>
              <a:t>cholesterol levels </a:t>
            </a:r>
            <a:r>
              <a:rPr lang="en-US" dirty="0" smtClean="0"/>
              <a:t>are </a:t>
            </a:r>
            <a:r>
              <a:rPr lang="en-US" dirty="0" smtClean="0">
                <a:solidFill>
                  <a:srgbClr val="FF0000"/>
                </a:solidFill>
              </a:rPr>
              <a:t>variable</a:t>
            </a:r>
          </a:p>
          <a:p>
            <a:r>
              <a:rPr lang="en-US" dirty="0" smtClean="0"/>
              <a:t> Increased </a:t>
            </a:r>
            <a:r>
              <a:rPr lang="en-US" dirty="0" smtClean="0">
                <a:solidFill>
                  <a:srgbClr val="FF0000"/>
                </a:solidFill>
              </a:rPr>
              <a:t>small, dense LDL </a:t>
            </a:r>
            <a:r>
              <a:rPr lang="en-US" dirty="0" smtClean="0"/>
              <a:t>particles can occur des-</a:t>
            </a:r>
            <a:r>
              <a:rPr lang="en-US" dirty="0" err="1" smtClean="0"/>
              <a:t>pite</a:t>
            </a:r>
            <a:r>
              <a:rPr lang="en-US" dirty="0" smtClean="0"/>
              <a:t> lower LDL-C </a:t>
            </a:r>
            <a:r>
              <a:rPr lang="en-US" dirty="0" smtClean="0"/>
              <a:t>levels</a:t>
            </a:r>
          </a:p>
          <a:p>
            <a:r>
              <a:rPr lang="en-US" dirty="0" smtClean="0"/>
              <a:t>HDL-C </a:t>
            </a:r>
            <a:r>
              <a:rPr lang="en-US" dirty="0" smtClean="0"/>
              <a:t>levels may be </a:t>
            </a:r>
            <a:r>
              <a:rPr lang="en-US" dirty="0" smtClean="0">
                <a:solidFill>
                  <a:srgbClr val="FF0000"/>
                </a:solidFill>
              </a:rPr>
              <a:t>unchanged or reduced</a:t>
            </a:r>
            <a:r>
              <a:rPr lang="en-US" dirty="0" smtClean="0"/>
              <a:t>.</a:t>
            </a:r>
            <a:endParaRPr lang="en-US" dirty="0"/>
          </a:p>
        </p:txBody>
      </p:sp>
      <p:sp>
        <p:nvSpPr>
          <p:cNvPr id="4" name="5-Point Star 3"/>
          <p:cNvSpPr/>
          <p:nvPr/>
        </p:nvSpPr>
        <p:spPr>
          <a:xfrm>
            <a:off x="7380312" y="404664"/>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Several studies have examined changes in lipids after </a:t>
            </a:r>
            <a:r>
              <a:rPr lang="en-US" dirty="0" err="1" smtClean="0"/>
              <a:t>sur-gical</a:t>
            </a:r>
            <a:r>
              <a:rPr lang="en-US" dirty="0" smtClean="0"/>
              <a:t> and medical treatment of </a:t>
            </a:r>
            <a:r>
              <a:rPr lang="en-US" dirty="0" err="1" smtClean="0"/>
              <a:t>acromegaly</a:t>
            </a:r>
            <a:r>
              <a:rPr lang="en-US" dirty="0" smtClean="0"/>
              <a:t>.</a:t>
            </a:r>
          </a:p>
          <a:p>
            <a:r>
              <a:rPr lang="en-US" dirty="0" smtClean="0">
                <a:solidFill>
                  <a:srgbClr val="00B050"/>
                </a:solidFill>
              </a:rPr>
              <a:t> </a:t>
            </a:r>
            <a:r>
              <a:rPr lang="en-US" dirty="0" smtClean="0">
                <a:solidFill>
                  <a:srgbClr val="00B050"/>
                </a:solidFill>
              </a:rPr>
              <a:t>After surgery</a:t>
            </a:r>
            <a:r>
              <a:rPr lang="en-US" dirty="0" smtClean="0"/>
              <a:t>, </a:t>
            </a:r>
            <a:r>
              <a:rPr lang="en-US" dirty="0" smtClean="0">
                <a:solidFill>
                  <a:srgbClr val="FF0000"/>
                </a:solidFill>
              </a:rPr>
              <a:t>TG returned to normal</a:t>
            </a:r>
            <a:r>
              <a:rPr lang="en-US" dirty="0" smtClean="0"/>
              <a:t>, and </a:t>
            </a:r>
            <a:r>
              <a:rPr lang="en-US" dirty="0" smtClean="0">
                <a:solidFill>
                  <a:srgbClr val="FF0000"/>
                </a:solidFill>
              </a:rPr>
              <a:t>total and LDL-C </a:t>
            </a:r>
            <a:r>
              <a:rPr lang="en-US" dirty="0" smtClean="0"/>
              <a:t>remained </a:t>
            </a:r>
            <a:r>
              <a:rPr lang="en-US" dirty="0" smtClean="0">
                <a:solidFill>
                  <a:srgbClr val="FF0000"/>
                </a:solidFill>
              </a:rPr>
              <a:t>unchanged</a:t>
            </a:r>
            <a:r>
              <a:rPr lang="en-US" dirty="0" smtClean="0"/>
              <a:t>. </a:t>
            </a:r>
          </a:p>
          <a:p>
            <a:r>
              <a:rPr lang="en-US" dirty="0" smtClean="0"/>
              <a:t>Treatment </a:t>
            </a:r>
            <a:r>
              <a:rPr lang="en-US" dirty="0" smtClean="0"/>
              <a:t>of </a:t>
            </a:r>
            <a:r>
              <a:rPr lang="en-US" dirty="0" err="1" smtClean="0"/>
              <a:t>acromegaly</a:t>
            </a:r>
            <a:r>
              <a:rPr lang="en-US" dirty="0" smtClean="0"/>
              <a:t> </a:t>
            </a:r>
            <a:r>
              <a:rPr lang="en-US" dirty="0" smtClean="0">
                <a:solidFill>
                  <a:srgbClr val="00B050"/>
                </a:solidFill>
              </a:rPr>
              <a:t>with </a:t>
            </a:r>
            <a:r>
              <a:rPr lang="en-US" dirty="0" err="1" smtClean="0">
                <a:solidFill>
                  <a:srgbClr val="00B050"/>
                </a:solidFill>
              </a:rPr>
              <a:t>octreotide</a:t>
            </a:r>
            <a:r>
              <a:rPr lang="en-US" dirty="0" smtClean="0">
                <a:solidFill>
                  <a:srgbClr val="00B050"/>
                </a:solidFill>
              </a:rPr>
              <a:t> </a:t>
            </a:r>
            <a:r>
              <a:rPr lang="en-US" dirty="0" smtClean="0">
                <a:solidFill>
                  <a:srgbClr val="FF0000"/>
                </a:solidFill>
              </a:rPr>
              <a:t>reduced TG </a:t>
            </a:r>
            <a:r>
              <a:rPr lang="en-US" dirty="0" smtClean="0"/>
              <a:t>and </a:t>
            </a:r>
            <a:r>
              <a:rPr lang="en-US" dirty="0" smtClean="0">
                <a:solidFill>
                  <a:srgbClr val="FF0000"/>
                </a:solidFill>
              </a:rPr>
              <a:t>LDL-C</a:t>
            </a:r>
            <a:r>
              <a:rPr lang="en-US" dirty="0" smtClean="0"/>
              <a:t> and </a:t>
            </a:r>
            <a:r>
              <a:rPr lang="en-US" dirty="0" smtClean="0">
                <a:solidFill>
                  <a:srgbClr val="FF0000"/>
                </a:solidFill>
              </a:rPr>
              <a:t>increased HDL-C </a:t>
            </a:r>
            <a:r>
              <a:rPr lang="en-US" dirty="0" smtClean="0">
                <a:solidFill>
                  <a:srgbClr val="FF0000"/>
                </a:solidFill>
              </a:rPr>
              <a:t> </a:t>
            </a:r>
            <a:r>
              <a:rPr lang="en-US" dirty="0" smtClean="0"/>
              <a:t>but </a:t>
            </a:r>
            <a:r>
              <a:rPr lang="en-US" dirty="0" smtClean="0">
                <a:solidFill>
                  <a:srgbClr val="00B050"/>
                </a:solidFill>
              </a:rPr>
              <a:t>had no effect on plasma lipids when ad-ministered after surgery </a:t>
            </a:r>
            <a:endParaRPr lang="en-US" dirty="0" smtClean="0">
              <a:solidFill>
                <a:srgbClr val="00B050"/>
              </a:solidFill>
            </a:endParaRPr>
          </a:p>
        </p:txBody>
      </p:sp>
      <p:sp>
        <p:nvSpPr>
          <p:cNvPr id="4" name="5-Point Star 3"/>
          <p:cNvSpPr/>
          <p:nvPr/>
        </p:nvSpPr>
        <p:spPr>
          <a:xfrm>
            <a:off x="7308304" y="404664"/>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Even </a:t>
            </a:r>
            <a:r>
              <a:rPr lang="en-US" dirty="0" smtClean="0">
                <a:solidFill>
                  <a:srgbClr val="00B050"/>
                </a:solidFill>
              </a:rPr>
              <a:t>incomplete biochemical improvement </a:t>
            </a:r>
            <a:r>
              <a:rPr lang="en-US" dirty="0" smtClean="0"/>
              <a:t>(characterized by inadequate GH suppression after oral glucose tolerance test or absence of normalization of insulin-like growth factor 1 levels) appeared to be </a:t>
            </a:r>
            <a:r>
              <a:rPr lang="en-US" dirty="0" err="1" smtClean="0">
                <a:solidFill>
                  <a:srgbClr val="FF0000"/>
                </a:solidFill>
              </a:rPr>
              <a:t>suffi-cient</a:t>
            </a:r>
            <a:r>
              <a:rPr lang="en-US" dirty="0" smtClean="0">
                <a:solidFill>
                  <a:srgbClr val="FF0000"/>
                </a:solidFill>
              </a:rPr>
              <a:t> to improve total cholesterol, LDL-C, TG, and </a:t>
            </a:r>
            <a:r>
              <a:rPr lang="en-US" dirty="0" err="1" smtClean="0">
                <a:solidFill>
                  <a:srgbClr val="FF0000"/>
                </a:solidFill>
              </a:rPr>
              <a:t>Lp</a:t>
            </a:r>
            <a:r>
              <a:rPr lang="en-US" dirty="0" smtClean="0">
                <a:solidFill>
                  <a:srgbClr val="FF0000"/>
                </a:solidFill>
              </a:rPr>
              <a:t>(a) levels compared with pretreatment levels</a:t>
            </a:r>
            <a:r>
              <a:rPr lang="en-US" dirty="0" smtClean="0"/>
              <a:t> </a:t>
            </a:r>
          </a:p>
          <a:p>
            <a:r>
              <a:rPr lang="en-US" dirty="0" smtClean="0">
                <a:solidFill>
                  <a:srgbClr val="00B050"/>
                </a:solidFill>
              </a:rPr>
              <a:t>GH-receptor antagonist therapy </a:t>
            </a:r>
            <a:r>
              <a:rPr lang="en-US" dirty="0" smtClean="0"/>
              <a:t>with </a:t>
            </a:r>
            <a:r>
              <a:rPr lang="en-US" dirty="0" err="1" smtClean="0"/>
              <a:t>pegvisomant</a:t>
            </a:r>
            <a:r>
              <a:rPr lang="en-US" dirty="0" smtClean="0"/>
              <a:t> </a:t>
            </a:r>
            <a:r>
              <a:rPr lang="en-US" dirty="0" smtClean="0">
                <a:solidFill>
                  <a:srgbClr val="FF0000"/>
                </a:solidFill>
              </a:rPr>
              <a:t>increased TG </a:t>
            </a:r>
            <a:r>
              <a:rPr lang="en-US" dirty="0" smtClean="0"/>
              <a:t>levels in healthy men and </a:t>
            </a:r>
            <a:r>
              <a:rPr lang="en-US" dirty="0" smtClean="0">
                <a:solidFill>
                  <a:srgbClr val="FF0000"/>
                </a:solidFill>
              </a:rPr>
              <a:t>increased total and LDL-C levels </a:t>
            </a:r>
            <a:r>
              <a:rPr lang="en-US" dirty="0" smtClean="0"/>
              <a:t>in patients with </a:t>
            </a:r>
            <a:r>
              <a:rPr lang="en-US" dirty="0" err="1" smtClean="0"/>
              <a:t>acromegaly</a:t>
            </a:r>
            <a:endParaRPr lang="en-US" dirty="0" smtClean="0"/>
          </a:p>
          <a:p>
            <a:endParaRPr lang="en-US" dirty="0"/>
          </a:p>
        </p:txBody>
      </p:sp>
      <p:sp>
        <p:nvSpPr>
          <p:cNvPr id="4" name="5-Point Star 3"/>
          <p:cNvSpPr/>
          <p:nvPr/>
        </p:nvSpPr>
        <p:spPr>
          <a:xfrm>
            <a:off x="7092280" y="476672"/>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Further, almost </a:t>
            </a:r>
            <a:r>
              <a:rPr lang="en-US" dirty="0" smtClean="0">
                <a:solidFill>
                  <a:srgbClr val="FF0000"/>
                </a:solidFill>
              </a:rPr>
              <a:t>all clinical trials </a:t>
            </a:r>
            <a:r>
              <a:rPr lang="en-US" dirty="0" smtClean="0"/>
              <a:t>with lipid-lowering drugs have used </a:t>
            </a:r>
            <a:r>
              <a:rPr lang="en-US" dirty="0" smtClean="0">
                <a:solidFill>
                  <a:srgbClr val="FF0000"/>
                </a:solidFill>
              </a:rPr>
              <a:t>fasting lipid samples</a:t>
            </a:r>
            <a:r>
              <a:rPr lang="en-US" dirty="0" smtClean="0"/>
              <a:t>.</a:t>
            </a:r>
          </a:p>
          <a:p>
            <a:endParaRPr lang="en-US" dirty="0" smtClean="0"/>
          </a:p>
          <a:p>
            <a:r>
              <a:rPr lang="en-US" dirty="0" smtClean="0"/>
              <a:t> Limited data suggests that for the same individual, fasting and </a:t>
            </a:r>
            <a:r>
              <a:rPr lang="en-US" dirty="0" err="1" smtClean="0"/>
              <a:t>nonfasting</a:t>
            </a:r>
            <a:r>
              <a:rPr lang="en-US" dirty="0" smtClean="0"/>
              <a:t> lipid levels are similarly associated with </a:t>
            </a:r>
            <a:r>
              <a:rPr lang="en-US" dirty="0" err="1" smtClean="0"/>
              <a:t>Cv</a:t>
            </a:r>
            <a:r>
              <a:rPr lang="en-US" dirty="0" smtClean="0"/>
              <a:t> events</a:t>
            </a:r>
          </a:p>
          <a:p>
            <a:pPr>
              <a:buNone/>
            </a:pPr>
            <a:r>
              <a:rPr lang="en-US" dirty="0" smtClean="0"/>
              <a:t> </a:t>
            </a:r>
          </a:p>
          <a:p>
            <a:r>
              <a:rPr lang="en-US" dirty="0" smtClean="0"/>
              <a:t>however, no randomized outcomes trials have been conducted using </a:t>
            </a:r>
            <a:r>
              <a:rPr lang="en-US" dirty="0" err="1" smtClean="0"/>
              <a:t>nonfasting</a:t>
            </a:r>
            <a:r>
              <a:rPr lang="en-US" dirty="0" smtClean="0"/>
              <a:t> TG as a key biomarker.</a:t>
            </a:r>
            <a:endParaRPr lang="en-US" dirty="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smtClean="0"/>
          </a:p>
          <a:p>
            <a:endParaRPr lang="en-US" dirty="0" smtClean="0"/>
          </a:p>
          <a:p>
            <a:endParaRPr lang="en-US" dirty="0" smtClean="0"/>
          </a:p>
          <a:p>
            <a:pPr>
              <a:buNone/>
            </a:pPr>
            <a:r>
              <a:rPr lang="en-US" sz="4400" dirty="0" smtClean="0">
                <a:solidFill>
                  <a:srgbClr val="FF0000"/>
                </a:solidFill>
              </a:rPr>
              <a:t>  Polycystic ovary syndrome</a:t>
            </a:r>
            <a:endParaRPr lang="en-US" sz="4400" dirty="0" smtClean="0"/>
          </a:p>
          <a:p>
            <a:pPr>
              <a:buNone/>
            </a:pPr>
            <a:r>
              <a:rPr lang="en-US" sz="4000" dirty="0" smtClean="0">
                <a:solidFill>
                  <a:srgbClr val="FF0000"/>
                </a:solidFill>
              </a:rPr>
              <a:t>                      (PCO)</a:t>
            </a:r>
          </a:p>
          <a:p>
            <a:endParaRPr lang="en-US" dirty="0" smtClean="0"/>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PCOS is a complex </a:t>
            </a:r>
            <a:r>
              <a:rPr lang="en-US" dirty="0" err="1" smtClean="0"/>
              <a:t>phenotypically</a:t>
            </a:r>
            <a:r>
              <a:rPr lang="en-US" dirty="0" smtClean="0"/>
              <a:t> </a:t>
            </a:r>
            <a:r>
              <a:rPr lang="en-US" dirty="0" err="1" smtClean="0"/>
              <a:t>heterogenous</a:t>
            </a:r>
            <a:r>
              <a:rPr lang="en-US" dirty="0" smtClean="0"/>
              <a:t> </a:t>
            </a:r>
            <a:r>
              <a:rPr lang="en-US" dirty="0" err="1" smtClean="0"/>
              <a:t>dis</a:t>
            </a:r>
            <a:r>
              <a:rPr lang="en-US" dirty="0" smtClean="0"/>
              <a:t>-order in women of reproductive age characterized by </a:t>
            </a:r>
            <a:r>
              <a:rPr lang="en-US" dirty="0" err="1" smtClean="0"/>
              <a:t>hyperandrogenism</a:t>
            </a:r>
            <a:r>
              <a:rPr lang="en-US" dirty="0" smtClean="0"/>
              <a:t>, </a:t>
            </a:r>
            <a:r>
              <a:rPr lang="en-US" dirty="0" err="1" smtClean="0"/>
              <a:t>ovulatory</a:t>
            </a:r>
            <a:r>
              <a:rPr lang="en-US" dirty="0" smtClean="0"/>
              <a:t> dysfunction, and/or polycystic ovarian morphology.</a:t>
            </a:r>
          </a:p>
          <a:p>
            <a:r>
              <a:rPr lang="en-US" dirty="0" smtClean="0"/>
              <a:t> Metabolic abnormalities, primarily insulin resistance and compensatory </a:t>
            </a:r>
            <a:r>
              <a:rPr lang="en-US" dirty="0" err="1" smtClean="0"/>
              <a:t>hyperinsulinemia</a:t>
            </a:r>
            <a:r>
              <a:rPr lang="en-US" dirty="0" smtClean="0"/>
              <a:t>, are evident in many affected women </a:t>
            </a:r>
            <a:endParaRPr lang="en-US" dirty="0"/>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FF0000"/>
              </a:solidFill>
            </a:endParaRPr>
          </a:p>
        </p:txBody>
      </p:sp>
      <p:sp>
        <p:nvSpPr>
          <p:cNvPr id="3" name="Content Placeholder 2"/>
          <p:cNvSpPr>
            <a:spLocks noGrp="1"/>
          </p:cNvSpPr>
          <p:nvPr>
            <p:ph sz="quarter" idx="1"/>
          </p:nvPr>
        </p:nvSpPr>
        <p:spPr/>
        <p:txBody>
          <a:bodyPr/>
          <a:lstStyle/>
          <a:p>
            <a:r>
              <a:rPr lang="en-US" dirty="0" smtClean="0"/>
              <a:t> In women with polycystic ovary syndrome, we recommend obtaining </a:t>
            </a:r>
            <a:r>
              <a:rPr lang="en-US" dirty="0" smtClean="0">
                <a:solidFill>
                  <a:srgbClr val="FF0000"/>
                </a:solidFill>
              </a:rPr>
              <a:t>a fasting screening lipid panel </a:t>
            </a:r>
            <a:r>
              <a:rPr lang="en-US" dirty="0" smtClean="0"/>
              <a:t>at diagnosis to assess </a:t>
            </a:r>
            <a:r>
              <a:rPr lang="en-US" dirty="0" smtClean="0">
                <a:solidFill>
                  <a:srgbClr val="FF0000"/>
                </a:solidFill>
              </a:rPr>
              <a:t>cardiovascular risk</a:t>
            </a:r>
            <a:r>
              <a:rPr lang="en-US" dirty="0" smtClean="0"/>
              <a:t>.</a:t>
            </a:r>
          </a:p>
          <a:p>
            <a:pPr>
              <a:buNone/>
            </a:pPr>
            <a:endParaRPr lang="en-US" dirty="0" smtClean="0"/>
          </a:p>
          <a:p>
            <a:r>
              <a:rPr lang="en-US" dirty="0" smtClean="0"/>
              <a:t>  Polycystic ovary syndrome is associated with cardiovascular risk factors. </a:t>
            </a:r>
          </a:p>
          <a:p>
            <a:endParaRPr lang="en-US" dirty="0" smtClean="0"/>
          </a:p>
          <a:p>
            <a:r>
              <a:rPr lang="en-US" dirty="0" smtClean="0"/>
              <a:t> Conduct lipid screening both </a:t>
            </a:r>
            <a:r>
              <a:rPr lang="en-US" dirty="0" smtClean="0">
                <a:solidFill>
                  <a:srgbClr val="FF0000"/>
                </a:solidFill>
              </a:rPr>
              <a:t>before and intermittently </a:t>
            </a:r>
            <a:r>
              <a:rPr lang="en-US" dirty="0" smtClean="0"/>
              <a:t>during </a:t>
            </a:r>
            <a:r>
              <a:rPr lang="en-US" dirty="0" smtClean="0">
                <a:solidFill>
                  <a:srgbClr val="FF0000"/>
                </a:solidFill>
              </a:rPr>
              <a:t>hormonal therapy</a:t>
            </a:r>
            <a:r>
              <a:rPr lang="en-US" dirty="0" smtClean="0"/>
              <a:t>.</a:t>
            </a:r>
            <a:endParaRPr lang="en-US" dirty="0"/>
          </a:p>
        </p:txBody>
      </p:sp>
      <p:sp>
        <p:nvSpPr>
          <p:cNvPr id="4" name="5-Point Star 3"/>
          <p:cNvSpPr/>
          <p:nvPr/>
        </p:nvSpPr>
        <p:spPr>
          <a:xfrm>
            <a:off x="7092280" y="54868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in polycystic ovary syndrome, </a:t>
            </a:r>
            <a:r>
              <a:rPr lang="en-US" dirty="0" err="1" smtClean="0">
                <a:solidFill>
                  <a:srgbClr val="FF0000"/>
                </a:solidFill>
              </a:rPr>
              <a:t>hypertriglyceridemia</a:t>
            </a:r>
            <a:r>
              <a:rPr lang="en-US" dirty="0" smtClean="0"/>
              <a:t> is the most common lipid abnormality.</a:t>
            </a:r>
          </a:p>
          <a:p>
            <a:endParaRPr lang="en-US" dirty="0" smtClean="0"/>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In women who do not desire conception, </a:t>
            </a:r>
            <a:r>
              <a:rPr lang="en-US" dirty="0" err="1" smtClean="0"/>
              <a:t>statin</a:t>
            </a:r>
            <a:r>
              <a:rPr lang="en-US" dirty="0" smtClean="0"/>
              <a:t> therapy may be considered based on risk factors, with lower LDL-C goals in those with </a:t>
            </a:r>
            <a:r>
              <a:rPr lang="en-US" dirty="0" err="1" smtClean="0"/>
              <a:t>MetS</a:t>
            </a:r>
            <a:r>
              <a:rPr lang="en-US" dirty="0" smtClean="0"/>
              <a:t>, T2D, or overt vascular or renal disease </a:t>
            </a:r>
          </a:p>
          <a:p>
            <a:r>
              <a:rPr lang="en-US" dirty="0" smtClean="0"/>
              <a:t>we suggest </a:t>
            </a:r>
            <a:r>
              <a:rPr lang="en-US" dirty="0" smtClean="0">
                <a:solidFill>
                  <a:srgbClr val="FF0000"/>
                </a:solidFill>
              </a:rPr>
              <a:t>against using lipid-lowering therapies </a:t>
            </a:r>
            <a:r>
              <a:rPr lang="en-US" dirty="0" smtClean="0"/>
              <a:t>to treat </a:t>
            </a:r>
            <a:r>
              <a:rPr lang="en-US" dirty="0" err="1" smtClean="0"/>
              <a:t>hyperandrogenism</a:t>
            </a:r>
            <a:r>
              <a:rPr lang="en-US" dirty="0" smtClean="0"/>
              <a:t> or infertility.</a:t>
            </a:r>
            <a:endParaRPr lang="en-US" dirty="0" smtClean="0">
              <a:solidFill>
                <a:srgbClr val="FF0000"/>
              </a:solidFill>
            </a:endParaRPr>
          </a:p>
          <a:p>
            <a:endParaRPr lang="en-US" dirty="0"/>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There is limited to no evidence for use of </a:t>
            </a:r>
            <a:r>
              <a:rPr lang="en-US" dirty="0" err="1" smtClean="0"/>
              <a:t>statins</a:t>
            </a:r>
            <a:r>
              <a:rPr lang="en-US" dirty="0" smtClean="0"/>
              <a:t> as ad-</a:t>
            </a:r>
            <a:r>
              <a:rPr lang="en-US" dirty="0" err="1" smtClean="0"/>
              <a:t>junct</a:t>
            </a:r>
            <a:r>
              <a:rPr lang="en-US" dirty="0" smtClean="0"/>
              <a:t> therapy during in vitro fertilization procedures; there-fore, it is not recommended</a:t>
            </a:r>
            <a:endParaRPr lang="en-US" dirty="0"/>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smtClean="0"/>
          </a:p>
          <a:p>
            <a:endParaRPr lang="en-US" dirty="0" smtClean="0"/>
          </a:p>
          <a:p>
            <a:endParaRPr lang="en-US" dirty="0" smtClean="0"/>
          </a:p>
          <a:p>
            <a:endParaRPr lang="en-US" dirty="0" smtClean="0"/>
          </a:p>
          <a:p>
            <a:pPr>
              <a:buNone/>
            </a:pPr>
            <a:r>
              <a:rPr lang="en-US" sz="3200" dirty="0" smtClean="0">
                <a:solidFill>
                  <a:srgbClr val="FF0000"/>
                </a:solidFill>
              </a:rPr>
              <a:t>               </a:t>
            </a:r>
            <a:r>
              <a:rPr lang="en-US" sz="4400" dirty="0" smtClean="0">
                <a:solidFill>
                  <a:srgbClr val="FF0000"/>
                </a:solidFill>
              </a:rPr>
              <a:t>Menopause and HRT</a:t>
            </a:r>
            <a:endParaRPr lang="en-US" sz="4400" dirty="0"/>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FF0000"/>
              </a:solidFill>
            </a:endParaRPr>
          </a:p>
        </p:txBody>
      </p:sp>
      <p:sp>
        <p:nvSpPr>
          <p:cNvPr id="3" name="Content Placeholder 2"/>
          <p:cNvSpPr>
            <a:spLocks noGrp="1"/>
          </p:cNvSpPr>
          <p:nvPr>
            <p:ph sz="quarter" idx="1"/>
          </p:nvPr>
        </p:nvSpPr>
        <p:spPr/>
        <p:txBody>
          <a:bodyPr/>
          <a:lstStyle/>
          <a:p>
            <a:r>
              <a:rPr lang="en-US" dirty="0" smtClean="0"/>
              <a:t>In postmenopausal women, we recommend </a:t>
            </a:r>
            <a:r>
              <a:rPr lang="en-US" dirty="0" smtClean="0">
                <a:solidFill>
                  <a:srgbClr val="FF0000"/>
                </a:solidFill>
              </a:rPr>
              <a:t>treating </a:t>
            </a:r>
            <a:r>
              <a:rPr lang="en-US" dirty="0" err="1" smtClean="0">
                <a:solidFill>
                  <a:srgbClr val="FF0000"/>
                </a:solidFill>
              </a:rPr>
              <a:t>dyslipidemia</a:t>
            </a:r>
            <a:r>
              <a:rPr lang="en-US" dirty="0" smtClean="0">
                <a:solidFill>
                  <a:srgbClr val="FF0000"/>
                </a:solidFill>
              </a:rPr>
              <a:t> with </a:t>
            </a:r>
            <a:r>
              <a:rPr lang="en-US" dirty="0" err="1" smtClean="0">
                <a:solidFill>
                  <a:srgbClr val="FF0000"/>
                </a:solidFill>
              </a:rPr>
              <a:t>statin</a:t>
            </a:r>
            <a:r>
              <a:rPr lang="en-US" dirty="0" smtClean="0">
                <a:solidFill>
                  <a:srgbClr val="FF0000"/>
                </a:solidFill>
              </a:rPr>
              <a:t> therapy</a:t>
            </a:r>
            <a:r>
              <a:rPr lang="en-US" dirty="0" smtClean="0"/>
              <a:t>, rather than hormone therapy</a:t>
            </a:r>
          </a:p>
          <a:p>
            <a:r>
              <a:rPr lang="en-US" dirty="0" smtClean="0">
                <a:solidFill>
                  <a:srgbClr val="FF0000"/>
                </a:solidFill>
              </a:rPr>
              <a:t>Hormone therapy </a:t>
            </a:r>
            <a:r>
              <a:rPr lang="en-US" dirty="0" smtClean="0"/>
              <a:t>is a risk factor for increased cardiovascular disease. </a:t>
            </a:r>
          </a:p>
          <a:p>
            <a:endParaRPr lang="en-US" dirty="0" smtClean="0"/>
          </a:p>
        </p:txBody>
      </p:sp>
      <p:sp>
        <p:nvSpPr>
          <p:cNvPr id="4" name="5-Point Star 3"/>
          <p:cNvSpPr/>
          <p:nvPr/>
        </p:nvSpPr>
        <p:spPr>
          <a:xfrm>
            <a:off x="7740352" y="980728"/>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In postmenopausal women on hormone therapy and </a:t>
            </a:r>
            <a:r>
              <a:rPr lang="en-US" dirty="0" smtClean="0">
                <a:solidFill>
                  <a:srgbClr val="FF0000"/>
                </a:solidFill>
              </a:rPr>
              <a:t>with other risk factors for cardiovascular disease,</a:t>
            </a:r>
            <a:r>
              <a:rPr lang="en-US" dirty="0" smtClean="0"/>
              <a:t> we recommend </a:t>
            </a:r>
            <a:r>
              <a:rPr lang="en-US" dirty="0" err="1" smtClean="0">
                <a:solidFill>
                  <a:srgbClr val="FF0000"/>
                </a:solidFill>
              </a:rPr>
              <a:t>statin</a:t>
            </a:r>
            <a:r>
              <a:rPr lang="en-US" dirty="0" smtClean="0">
                <a:solidFill>
                  <a:srgbClr val="FF0000"/>
                </a:solidFill>
              </a:rPr>
              <a:t> therapy </a:t>
            </a:r>
            <a:r>
              <a:rPr lang="en-US" dirty="0" smtClean="0"/>
              <a:t>to reduce cardiovascular risk</a:t>
            </a:r>
          </a:p>
          <a:p>
            <a:endParaRPr lang="en-US" dirty="0"/>
          </a:p>
        </p:txBody>
      </p:sp>
      <p:sp>
        <p:nvSpPr>
          <p:cNvPr id="4" name="5-Point Star 3"/>
          <p:cNvSpPr/>
          <p:nvPr/>
        </p:nvSpPr>
        <p:spPr>
          <a:xfrm>
            <a:off x="7956376" y="54868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smtClean="0"/>
          </a:p>
          <a:p>
            <a:r>
              <a:rPr lang="en-US" dirty="0" smtClean="0">
                <a:solidFill>
                  <a:srgbClr val="FF0000"/>
                </a:solidFill>
              </a:rPr>
              <a:t>Menopause</a:t>
            </a:r>
            <a:r>
              <a:rPr lang="en-US" dirty="0" smtClean="0"/>
              <a:t> may be associated with </a:t>
            </a:r>
            <a:r>
              <a:rPr lang="en-US" dirty="0" smtClean="0">
                <a:solidFill>
                  <a:srgbClr val="FF0000"/>
                </a:solidFill>
              </a:rPr>
              <a:t>an increase </a:t>
            </a:r>
            <a:r>
              <a:rPr lang="en-US" dirty="0" smtClean="0"/>
              <a:t>in </a:t>
            </a:r>
            <a:r>
              <a:rPr lang="en-US" dirty="0" smtClean="0">
                <a:solidFill>
                  <a:srgbClr val="FF0000"/>
                </a:solidFill>
              </a:rPr>
              <a:t>low-density lipoprotein cholesterol </a:t>
            </a:r>
            <a:r>
              <a:rPr lang="en-US" dirty="0" smtClean="0"/>
              <a:t>and a </a:t>
            </a:r>
            <a:r>
              <a:rPr lang="en-US" dirty="0" smtClean="0">
                <a:solidFill>
                  <a:srgbClr val="FF0000"/>
                </a:solidFill>
              </a:rPr>
              <a:t>decrease in high-density lipoprotein</a:t>
            </a:r>
            <a:r>
              <a:rPr lang="en-US" dirty="0" smtClean="0"/>
              <a:t> cholesterol. </a:t>
            </a:r>
          </a:p>
          <a:p>
            <a:endParaRPr lang="en-US" dirty="0" smtClean="0"/>
          </a:p>
          <a:p>
            <a:pPr>
              <a:buNone/>
            </a:pPr>
            <a:endParaRPr lang="en-US" dirty="0"/>
          </a:p>
        </p:txBody>
      </p:sp>
      <p:sp>
        <p:nvSpPr>
          <p:cNvPr id="4" name="5-Point Star 3"/>
          <p:cNvSpPr/>
          <p:nvPr/>
        </p:nvSpPr>
        <p:spPr>
          <a:xfrm>
            <a:off x="7524328" y="90872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4077072"/>
            <a:ext cx="6400800" cy="2016224"/>
          </a:xfrm>
        </p:spPr>
        <p:txBody>
          <a:bodyPr/>
          <a:lstStyle/>
          <a:p>
            <a:r>
              <a:rPr lang="en-US" dirty="0" smtClean="0">
                <a:solidFill>
                  <a:srgbClr val="00B050"/>
                </a:solidFill>
              </a:rPr>
              <a:t>The Journal of Clinical Endocrinology &amp; Metabolism,2020, Vol. 105, No. 12, 1–70</a:t>
            </a:r>
            <a:endParaRPr lang="en-US" dirty="0">
              <a:solidFill>
                <a:srgbClr val="00B050"/>
              </a:solidFill>
            </a:endParaRPr>
          </a:p>
        </p:txBody>
      </p:sp>
      <p:sp>
        <p:nvSpPr>
          <p:cNvPr id="2" name="Title 1"/>
          <p:cNvSpPr>
            <a:spLocks noGrp="1"/>
          </p:cNvSpPr>
          <p:nvPr>
            <p:ph type="ctrTitle"/>
          </p:nvPr>
        </p:nvSpPr>
        <p:spPr>
          <a:xfrm>
            <a:off x="323528" y="1268760"/>
            <a:ext cx="8229600" cy="3744416"/>
          </a:xfrm>
        </p:spPr>
        <p:txBody>
          <a:bodyPr>
            <a:normAutofit fontScale="90000"/>
          </a:bodyPr>
          <a:lstStyle/>
          <a:p>
            <a:r>
              <a:rPr lang="en-US" sz="3600" dirty="0" smtClean="0">
                <a:solidFill>
                  <a:schemeClr val="tx1"/>
                </a:solidFill>
              </a:rPr>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600" dirty="0" smtClean="0">
                <a:solidFill>
                  <a:schemeClr val="tx1"/>
                </a:solidFill>
              </a:rPr>
              <a:t>       </a:t>
            </a:r>
            <a:r>
              <a:rPr lang="en-US" sz="3100" dirty="0" smtClean="0">
                <a:solidFill>
                  <a:schemeClr val="tx1"/>
                </a:solidFill>
              </a:rPr>
              <a:t>Lipid Management in Patients with Endocrine Disorders: An Endocrine Society Clinical Practice Guideline </a:t>
            </a:r>
            <a:r>
              <a:rPr lang="en-US" sz="3600" dirty="0" smtClean="0">
                <a:solidFill>
                  <a:schemeClr val="tx1"/>
                </a:solidFill>
              </a:rPr>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dirty="0" smtClean="0">
                <a:solidFill>
                  <a:srgbClr val="FF0000"/>
                </a:solidFill>
              </a:rPr>
              <a:t/>
            </a:r>
            <a:br>
              <a:rPr lang="en-US" dirty="0" smtClean="0">
                <a:solidFill>
                  <a:srgbClr val="FF0000"/>
                </a:solidFill>
              </a:rPr>
            </a:br>
            <a:endParaRPr lang="en-US"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0" y="-531440"/>
            <a:ext cx="9144000" cy="7389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In women who enter </a:t>
            </a:r>
            <a:r>
              <a:rPr lang="en-US" dirty="0" smtClean="0">
                <a:solidFill>
                  <a:srgbClr val="FF0000"/>
                </a:solidFill>
              </a:rPr>
              <a:t>menopause early (&lt;40 to 45 years old), </a:t>
            </a:r>
            <a:r>
              <a:rPr lang="en-US" dirty="0" smtClean="0"/>
              <a:t>we recommend assessment and treatment of lipids and other cardiovascular risk factors.</a:t>
            </a:r>
          </a:p>
          <a:p>
            <a:endParaRPr lang="en-US" dirty="0" smtClean="0"/>
          </a:p>
          <a:p>
            <a:r>
              <a:rPr lang="en-US" dirty="0" smtClean="0">
                <a:solidFill>
                  <a:srgbClr val="FF0000"/>
                </a:solidFill>
              </a:rPr>
              <a:t>Early menopause </a:t>
            </a:r>
            <a:r>
              <a:rPr lang="en-US" dirty="0" smtClean="0"/>
              <a:t>enhances cardiovascular disease risk. </a:t>
            </a:r>
          </a:p>
          <a:p>
            <a:endParaRPr lang="en-US" dirty="0" smtClean="0"/>
          </a:p>
          <a:p>
            <a:r>
              <a:rPr lang="en-US" dirty="0" smtClean="0"/>
              <a:t>Atherosclerotic cardiovascular disease risk should be calculated and followed after menopause</a:t>
            </a:r>
            <a:endParaRPr lang="en-US" dirty="0"/>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endParaRPr lang="en-US" dirty="0" smtClean="0">
              <a:solidFill>
                <a:srgbClr val="FF0000"/>
              </a:solidFill>
            </a:endParaRPr>
          </a:p>
          <a:p>
            <a:pPr>
              <a:buNone/>
            </a:pPr>
            <a:endParaRPr lang="en-US" dirty="0" smtClean="0">
              <a:solidFill>
                <a:srgbClr val="FF0000"/>
              </a:solidFill>
            </a:endParaRPr>
          </a:p>
          <a:p>
            <a:pPr>
              <a:buNone/>
            </a:pPr>
            <a:endParaRPr lang="en-US" dirty="0" smtClean="0">
              <a:solidFill>
                <a:srgbClr val="FF0000"/>
              </a:solidFill>
            </a:endParaRPr>
          </a:p>
          <a:p>
            <a:pPr>
              <a:buNone/>
            </a:pPr>
            <a:r>
              <a:rPr lang="en-US" sz="3200" dirty="0" smtClean="0">
                <a:solidFill>
                  <a:srgbClr val="FF0000"/>
                </a:solidFill>
              </a:rPr>
              <a:t>          </a:t>
            </a:r>
            <a:r>
              <a:rPr lang="en-US" sz="3200" dirty="0" err="1" smtClean="0">
                <a:solidFill>
                  <a:srgbClr val="FF0000"/>
                </a:solidFill>
              </a:rPr>
              <a:t>Hypogonadism</a:t>
            </a:r>
            <a:r>
              <a:rPr lang="en-US" sz="3200" dirty="0" smtClean="0">
                <a:solidFill>
                  <a:srgbClr val="FF0000"/>
                </a:solidFill>
              </a:rPr>
              <a:t> and testosterone             </a:t>
            </a:r>
          </a:p>
          <a:p>
            <a:pPr>
              <a:buNone/>
            </a:pPr>
            <a:endParaRPr lang="en-US" sz="3200" dirty="0" smtClean="0">
              <a:solidFill>
                <a:srgbClr val="FF0000"/>
              </a:solidFill>
            </a:endParaRPr>
          </a:p>
          <a:p>
            <a:pPr>
              <a:buNone/>
            </a:pPr>
            <a:r>
              <a:rPr lang="en-US" sz="3200" dirty="0" smtClean="0">
                <a:solidFill>
                  <a:srgbClr val="FF0000"/>
                </a:solidFill>
              </a:rPr>
              <a:t>                 replacement and abuse</a:t>
            </a:r>
            <a:endParaRPr lang="en-US" sz="3200" dirty="0" smtClean="0"/>
          </a:p>
          <a:p>
            <a:endParaRPr lang="en-US" dirty="0"/>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FF0000"/>
              </a:solidFill>
            </a:endParaRPr>
          </a:p>
        </p:txBody>
      </p:sp>
      <p:sp>
        <p:nvSpPr>
          <p:cNvPr id="3" name="Content Placeholder 2"/>
          <p:cNvSpPr>
            <a:spLocks noGrp="1"/>
          </p:cNvSpPr>
          <p:nvPr>
            <p:ph sz="quarter" idx="1"/>
          </p:nvPr>
        </p:nvSpPr>
        <p:spPr/>
        <p:txBody>
          <a:bodyPr/>
          <a:lstStyle/>
          <a:p>
            <a:r>
              <a:rPr lang="en-US" dirty="0" smtClean="0"/>
              <a:t>In patients with low testosterone levels, we suggest testosterone therapy </a:t>
            </a:r>
            <a:r>
              <a:rPr lang="en-US" dirty="0" smtClean="0">
                <a:solidFill>
                  <a:srgbClr val="FF0000"/>
                </a:solidFill>
              </a:rPr>
              <a:t>as symptomatically </a:t>
            </a:r>
            <a:r>
              <a:rPr lang="en-US" dirty="0" smtClean="0"/>
              <a:t>indicated, and </a:t>
            </a:r>
            <a:r>
              <a:rPr lang="en-US" dirty="0" smtClean="0">
                <a:solidFill>
                  <a:srgbClr val="0070C0"/>
                </a:solidFill>
              </a:rPr>
              <a:t>not as an approach to improve </a:t>
            </a:r>
            <a:r>
              <a:rPr lang="en-US" dirty="0" err="1" smtClean="0">
                <a:solidFill>
                  <a:srgbClr val="0070C0"/>
                </a:solidFill>
              </a:rPr>
              <a:t>dyslipidemia</a:t>
            </a:r>
            <a:r>
              <a:rPr lang="en-US" dirty="0" smtClean="0">
                <a:solidFill>
                  <a:srgbClr val="0070C0"/>
                </a:solidFill>
              </a:rPr>
              <a:t> or cardiovascular disease risk. </a:t>
            </a:r>
          </a:p>
          <a:p>
            <a:endParaRPr lang="en-US" dirty="0" smtClean="0">
              <a:solidFill>
                <a:srgbClr val="0070C0"/>
              </a:solidFill>
            </a:endParaRPr>
          </a:p>
          <a:p>
            <a:pPr>
              <a:buNone/>
            </a:pPr>
            <a:endParaRPr lang="en-US" dirty="0">
              <a:solidFill>
                <a:srgbClr val="FF0000"/>
              </a:solidFill>
            </a:endParaRPr>
          </a:p>
        </p:txBody>
      </p:sp>
      <p:sp>
        <p:nvSpPr>
          <p:cNvPr id="4" name="5-Point Star 3"/>
          <p:cNvSpPr/>
          <p:nvPr/>
        </p:nvSpPr>
        <p:spPr>
          <a:xfrm>
            <a:off x="7308304" y="476672"/>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In patients with </a:t>
            </a:r>
            <a:r>
              <a:rPr lang="en-US" dirty="0" smtClean="0">
                <a:solidFill>
                  <a:srgbClr val="FF0000"/>
                </a:solidFill>
              </a:rPr>
              <a:t>low high-density lipoprotein (&lt;30 mg/</a:t>
            </a:r>
            <a:r>
              <a:rPr lang="en-US" dirty="0" err="1" smtClean="0">
                <a:solidFill>
                  <a:srgbClr val="FF0000"/>
                </a:solidFill>
              </a:rPr>
              <a:t>dL</a:t>
            </a:r>
            <a:r>
              <a:rPr lang="en-US" dirty="0" smtClean="0">
                <a:solidFill>
                  <a:srgbClr val="FF0000"/>
                </a:solidFill>
              </a:rPr>
              <a:t> [0.8 </a:t>
            </a:r>
            <a:r>
              <a:rPr lang="en-US" dirty="0" err="1" smtClean="0">
                <a:solidFill>
                  <a:srgbClr val="FF0000"/>
                </a:solidFill>
              </a:rPr>
              <a:t>mmol</a:t>
            </a:r>
            <a:r>
              <a:rPr lang="en-US" dirty="0" smtClean="0">
                <a:solidFill>
                  <a:srgbClr val="FF0000"/>
                </a:solidFill>
              </a:rPr>
              <a:t>/L])</a:t>
            </a:r>
            <a:r>
              <a:rPr lang="en-US" dirty="0" smtClean="0"/>
              <a:t>, </a:t>
            </a:r>
            <a:r>
              <a:rPr lang="en-US" dirty="0" smtClean="0">
                <a:solidFill>
                  <a:srgbClr val="0070C0"/>
                </a:solidFill>
              </a:rPr>
              <a:t>especially in the absence of </a:t>
            </a:r>
            <a:r>
              <a:rPr lang="en-US" dirty="0" err="1" smtClean="0">
                <a:solidFill>
                  <a:srgbClr val="0070C0"/>
                </a:solidFill>
              </a:rPr>
              <a:t>hypertriglyceridemi</a:t>
            </a:r>
            <a:r>
              <a:rPr lang="en-US" dirty="0" err="1" smtClean="0"/>
              <a:t>a</a:t>
            </a:r>
            <a:r>
              <a:rPr lang="en-US" dirty="0" smtClean="0"/>
              <a:t>, we advise clinical or biochemical investigation of </a:t>
            </a:r>
            <a:r>
              <a:rPr lang="en-US" dirty="0" smtClean="0">
                <a:solidFill>
                  <a:srgbClr val="FF0000"/>
                </a:solidFill>
              </a:rPr>
              <a:t>anabolic steroid abuse. </a:t>
            </a:r>
          </a:p>
          <a:p>
            <a:r>
              <a:rPr lang="en-US" dirty="0" err="1" smtClean="0"/>
              <a:t>Supraphysiological</a:t>
            </a:r>
            <a:r>
              <a:rPr lang="en-US" dirty="0" smtClean="0"/>
              <a:t> doses of androgens will reduce high-density lipoprotein cholesterol levels</a:t>
            </a:r>
            <a:endParaRPr lang="en-US" dirty="0"/>
          </a:p>
        </p:txBody>
      </p:sp>
      <p:sp>
        <p:nvSpPr>
          <p:cNvPr id="4" name="5-Point Star 3"/>
          <p:cNvSpPr/>
          <p:nvPr/>
        </p:nvSpPr>
        <p:spPr>
          <a:xfrm>
            <a:off x="7020272" y="404664"/>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smtClean="0"/>
          </a:p>
          <a:p>
            <a:endParaRPr lang="en-US" dirty="0" smtClean="0"/>
          </a:p>
          <a:p>
            <a:endParaRPr lang="en-US" dirty="0" smtClean="0"/>
          </a:p>
          <a:p>
            <a:pPr>
              <a:buNone/>
            </a:pPr>
            <a:r>
              <a:rPr lang="en-US" dirty="0" smtClean="0"/>
              <a:t>          </a:t>
            </a:r>
            <a:r>
              <a:rPr lang="en-US" sz="3600" dirty="0" smtClean="0">
                <a:solidFill>
                  <a:srgbClr val="FF0000"/>
                </a:solidFill>
              </a:rPr>
              <a:t>Gender-affirming hormone</a:t>
            </a:r>
          </a:p>
          <a:p>
            <a:pPr>
              <a:buNone/>
            </a:pPr>
            <a:r>
              <a:rPr lang="en-US" sz="3600" dirty="0" smtClean="0">
                <a:solidFill>
                  <a:srgbClr val="FF0000"/>
                </a:solidFill>
              </a:rPr>
              <a:t>                   therapy</a:t>
            </a:r>
            <a:endParaRPr lang="en-US" sz="3600" dirty="0"/>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FF0000"/>
              </a:solidFill>
            </a:endParaRPr>
          </a:p>
        </p:txBody>
      </p:sp>
      <p:sp>
        <p:nvSpPr>
          <p:cNvPr id="3" name="Content Placeholder 2"/>
          <p:cNvSpPr>
            <a:spLocks noGrp="1"/>
          </p:cNvSpPr>
          <p:nvPr>
            <p:ph sz="quarter" idx="1"/>
          </p:nvPr>
        </p:nvSpPr>
        <p:spPr/>
        <p:txBody>
          <a:bodyPr/>
          <a:lstStyle/>
          <a:p>
            <a:r>
              <a:rPr lang="en-US" dirty="0" smtClean="0"/>
              <a:t>In </a:t>
            </a:r>
            <a:r>
              <a:rPr lang="en-US" dirty="0" err="1" smtClean="0">
                <a:solidFill>
                  <a:srgbClr val="FF0000"/>
                </a:solidFill>
              </a:rPr>
              <a:t>transwomen</a:t>
            </a:r>
            <a:r>
              <a:rPr lang="en-US" dirty="0" smtClean="0"/>
              <a:t> and </a:t>
            </a:r>
            <a:r>
              <a:rPr lang="en-US" dirty="0" err="1" smtClean="0">
                <a:solidFill>
                  <a:srgbClr val="FF0000"/>
                </a:solidFill>
              </a:rPr>
              <a:t>transmen</a:t>
            </a:r>
            <a:r>
              <a:rPr lang="en-US" dirty="0" smtClean="0"/>
              <a:t> who have taken or are taking gender-affirming hormone therapy, we advise assessing cardiovascular risk by </a:t>
            </a:r>
            <a:r>
              <a:rPr lang="en-US" dirty="0" smtClean="0">
                <a:solidFill>
                  <a:srgbClr val="FF0000"/>
                </a:solidFill>
              </a:rPr>
              <a:t>guidelines for </a:t>
            </a:r>
            <a:r>
              <a:rPr lang="en-US" dirty="0" err="1" smtClean="0">
                <a:solidFill>
                  <a:srgbClr val="FF0000"/>
                </a:solidFill>
              </a:rPr>
              <a:t>nontransgender</a:t>
            </a:r>
            <a:r>
              <a:rPr lang="en-US" dirty="0" smtClean="0">
                <a:solidFill>
                  <a:srgbClr val="FF0000"/>
                </a:solidFill>
              </a:rPr>
              <a:t> </a:t>
            </a:r>
            <a:r>
              <a:rPr lang="en-US" dirty="0" smtClean="0"/>
              <a:t>adults. </a:t>
            </a:r>
          </a:p>
          <a:p>
            <a:endParaRPr lang="en-US" dirty="0" smtClean="0"/>
          </a:p>
          <a:p>
            <a:r>
              <a:rPr lang="en-US" dirty="0" smtClean="0"/>
              <a:t> There are </a:t>
            </a:r>
            <a:r>
              <a:rPr lang="en-US" dirty="0" smtClean="0">
                <a:solidFill>
                  <a:srgbClr val="FF0000"/>
                </a:solidFill>
              </a:rPr>
              <a:t>no data to guide the selection of a gender marker </a:t>
            </a:r>
            <a:r>
              <a:rPr lang="en-US" dirty="0" smtClean="0"/>
              <a:t>in risk calculators for individuals on gender-affirming hormone therapy.</a:t>
            </a:r>
            <a:endParaRPr lang="en-US" dirty="0"/>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endParaRPr lang="en-US" sz="5400" dirty="0" smtClean="0">
              <a:solidFill>
                <a:srgbClr val="FF0000"/>
              </a:solidFill>
            </a:endParaRPr>
          </a:p>
          <a:p>
            <a:pPr>
              <a:buNone/>
            </a:pPr>
            <a:r>
              <a:rPr lang="en-US" sz="5400" dirty="0" smtClean="0">
                <a:solidFill>
                  <a:srgbClr val="FF0000"/>
                </a:solidFill>
              </a:rPr>
              <a:t> </a:t>
            </a:r>
          </a:p>
          <a:p>
            <a:pPr>
              <a:buNone/>
            </a:pPr>
            <a:r>
              <a:rPr lang="en-US" sz="5400" dirty="0" smtClean="0">
                <a:solidFill>
                  <a:srgbClr val="FF0000"/>
                </a:solidFill>
              </a:rPr>
              <a:t>      Lifestyle therapy</a:t>
            </a:r>
            <a:endParaRPr lang="en-US" sz="5400" dirty="0">
              <a:solidFill>
                <a:srgbClr val="FF0000"/>
              </a:solidFill>
            </a:endParaRP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A healthy diet and physical activity are essential compo-</a:t>
            </a:r>
            <a:r>
              <a:rPr lang="en-US" dirty="0" err="1" smtClean="0"/>
              <a:t>nents</a:t>
            </a:r>
            <a:r>
              <a:rPr lang="en-US" dirty="0" smtClean="0"/>
              <a:t> of a treatment plan for </a:t>
            </a:r>
            <a:r>
              <a:rPr lang="en-US" dirty="0" err="1" smtClean="0"/>
              <a:t>dyslipidemia</a:t>
            </a:r>
            <a:r>
              <a:rPr lang="en-US" dirty="0" smtClean="0"/>
              <a:t> to prevent or reduce ASCVD </a:t>
            </a:r>
          </a:p>
          <a:p>
            <a:endParaRPr lang="en-US" dirty="0" smtClean="0"/>
          </a:p>
          <a:p>
            <a:r>
              <a:rPr lang="en-US" dirty="0" smtClean="0"/>
              <a:t>Food groups for a healthy diet include vegetables, fruits, legumes (lentils, beans, peas, chickpeas), whole grain cereals, bread, low fat dairy products (skimmed milk, low-fat yogurt), low-fat poultry without skin, lean and oily fish without the skin, </a:t>
            </a:r>
            <a:r>
              <a:rPr lang="en-US" dirty="0" err="1" smtClean="0"/>
              <a:t>nontropical</a:t>
            </a:r>
            <a:r>
              <a:rPr lang="en-US" dirty="0" smtClean="0"/>
              <a:t> vegetable oils, and nuts.</a:t>
            </a:r>
            <a:endParaRPr lang="en-US" dirty="0"/>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a:bodyPr>
          <a:lstStyle/>
          <a:p>
            <a:r>
              <a:rPr lang="en-US" dirty="0" smtClean="0"/>
              <a:t>The dietary components may be modified for individuals with diabetes or other disorders that benefit from nutrition therapy, and the calories may be adjusted for maintenance of weight loss or for weight reduction. </a:t>
            </a:r>
          </a:p>
          <a:p>
            <a:r>
              <a:rPr lang="en-US" dirty="0" smtClean="0"/>
              <a:t>Calories from saturated fat should constitute no more than 5% to 6% of the total calorie count and should avoid trans-fat.</a:t>
            </a:r>
          </a:p>
          <a:p>
            <a:r>
              <a:rPr lang="en-US" dirty="0" smtClean="0"/>
              <a:t> Sodium restriction to 2 g daily is recommended for those with high blood pressure. </a:t>
            </a:r>
          </a:p>
          <a:p>
            <a:r>
              <a:rPr lang="en-US" dirty="0" smtClean="0"/>
              <a:t>The DASH diet and the AHA diet use this general approach.</a:t>
            </a:r>
          </a:p>
          <a:p>
            <a:r>
              <a:rPr lang="en-US" dirty="0" smtClean="0"/>
              <a:t> </a:t>
            </a:r>
            <a:r>
              <a:rPr lang="en-US" dirty="0" smtClean="0">
                <a:solidFill>
                  <a:srgbClr val="FF0000"/>
                </a:solidFill>
              </a:rPr>
              <a:t>Reductions in TG are usually greater than reductions in LDL-C</a:t>
            </a:r>
            <a:endParaRPr lang="en-US" dirty="0">
              <a:solidFill>
                <a:srgbClr val="FF0000"/>
              </a:solidFill>
            </a:endParaRPr>
          </a:p>
        </p:txBody>
      </p:sp>
      <p:sp>
        <p:nvSpPr>
          <p:cNvPr id="4" name="5-Point Star 3"/>
          <p:cNvSpPr/>
          <p:nvPr/>
        </p:nvSpPr>
        <p:spPr>
          <a:xfrm>
            <a:off x="7308304" y="5373216"/>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solidFill>
                  <a:srgbClr val="FF0000"/>
                </a:solidFill>
              </a:rPr>
              <a:t>Reduced risk of ASCVD </a:t>
            </a:r>
            <a:r>
              <a:rPr lang="en-US" dirty="0" smtClean="0"/>
              <a:t>has been demonstrated with the </a:t>
            </a:r>
            <a:r>
              <a:rPr lang="en-US" dirty="0" smtClean="0">
                <a:solidFill>
                  <a:srgbClr val="FF0000"/>
                </a:solidFill>
              </a:rPr>
              <a:t>Mediterranean diet supplemented with extra virgin olive oil or nuts </a:t>
            </a:r>
            <a:r>
              <a:rPr lang="en-US" dirty="0" smtClean="0"/>
              <a:t>in the PREDIMED randomized trial in high-risk subjects with no history of ASCVD</a:t>
            </a:r>
          </a:p>
          <a:p>
            <a:r>
              <a:rPr lang="en-US" dirty="0" smtClean="0"/>
              <a:t> US government guidelines recommend a total of </a:t>
            </a:r>
            <a:r>
              <a:rPr lang="en-US" dirty="0" smtClean="0">
                <a:solidFill>
                  <a:srgbClr val="0070C0"/>
                </a:solidFill>
              </a:rPr>
              <a:t>150 to 300 minutes a week of moderate intensity aerobic phys-</a:t>
            </a:r>
            <a:r>
              <a:rPr lang="en-US" dirty="0" err="1" smtClean="0">
                <a:solidFill>
                  <a:srgbClr val="0070C0"/>
                </a:solidFill>
              </a:rPr>
              <a:t>ical</a:t>
            </a:r>
            <a:r>
              <a:rPr lang="en-US" dirty="0" smtClean="0">
                <a:solidFill>
                  <a:srgbClr val="0070C0"/>
                </a:solidFill>
              </a:rPr>
              <a:t> activity</a:t>
            </a:r>
            <a:r>
              <a:rPr lang="en-US" dirty="0" smtClean="0">
                <a:solidFill>
                  <a:srgbClr val="FF0000"/>
                </a:solidFill>
              </a:rPr>
              <a:t>,</a:t>
            </a:r>
          </a:p>
          <a:p>
            <a:r>
              <a:rPr lang="en-US" dirty="0" smtClean="0">
                <a:solidFill>
                  <a:srgbClr val="FF0000"/>
                </a:solidFill>
              </a:rPr>
              <a:t> or 75 to 150 minutes a week of vigorous </a:t>
            </a:r>
            <a:r>
              <a:rPr lang="en-US" dirty="0" err="1" smtClean="0">
                <a:solidFill>
                  <a:srgbClr val="FF0000"/>
                </a:solidFill>
              </a:rPr>
              <a:t>exer-cise</a:t>
            </a:r>
            <a:r>
              <a:rPr lang="en-US" dirty="0" smtClean="0">
                <a:solidFill>
                  <a:srgbClr val="FF0000"/>
                </a:solidFill>
              </a:rPr>
              <a:t>,</a:t>
            </a:r>
          </a:p>
          <a:p>
            <a:r>
              <a:rPr lang="en-US" dirty="0" smtClean="0">
                <a:solidFill>
                  <a:srgbClr val="FF0000"/>
                </a:solidFill>
              </a:rPr>
              <a:t> </a:t>
            </a:r>
            <a:r>
              <a:rPr lang="en-US" dirty="0" smtClean="0">
                <a:solidFill>
                  <a:srgbClr val="00B050"/>
                </a:solidFill>
              </a:rPr>
              <a:t>as well as resistance training at least twice a week for adults .</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Cardiovascular risk assessment</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solidFill>
                  <a:srgbClr val="00B050"/>
                </a:solidFill>
              </a:rPr>
              <a:t>                    </a:t>
            </a:r>
          </a:p>
          <a:p>
            <a:r>
              <a:rPr lang="en-US" dirty="0" smtClean="0"/>
              <a:t>In </a:t>
            </a:r>
            <a:r>
              <a:rPr lang="en-US" dirty="0"/>
              <a:t>adults with endocrine disorders, we recommend conducting a cardiovascular risk assessment by evaluating traditional risk factors, including the calculation </a:t>
            </a:r>
            <a:r>
              <a:rPr lang="en-US" dirty="0">
                <a:solidFill>
                  <a:srgbClr val="FF0000"/>
                </a:solidFill>
              </a:rPr>
              <a:t>of 10-year atherosclerotic cardiovascular disease risk </a:t>
            </a:r>
            <a:r>
              <a:rPr lang="en-US" dirty="0"/>
              <a:t>using a tool such as the Pooled Cohort Equations. </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These recommendations also apply to </a:t>
            </a:r>
            <a:r>
              <a:rPr lang="en-US" dirty="0" smtClean="0">
                <a:solidFill>
                  <a:srgbClr val="0070C0"/>
                </a:solidFill>
              </a:rPr>
              <a:t>older adults,</a:t>
            </a:r>
            <a:r>
              <a:rPr lang="en-US" dirty="0" smtClean="0"/>
              <a:t> who should add </a:t>
            </a:r>
            <a:r>
              <a:rPr lang="en-US" dirty="0" smtClean="0">
                <a:solidFill>
                  <a:srgbClr val="0070C0"/>
                </a:solidFill>
              </a:rPr>
              <a:t>balance training</a:t>
            </a:r>
            <a:r>
              <a:rPr lang="en-US" dirty="0" smtClean="0"/>
              <a:t>.</a:t>
            </a:r>
          </a:p>
          <a:p>
            <a:r>
              <a:rPr lang="en-US" dirty="0" smtClean="0"/>
              <a:t> Studies of the </a:t>
            </a:r>
            <a:r>
              <a:rPr lang="en-US" dirty="0" err="1" smtClean="0"/>
              <a:t>ef-fects</a:t>
            </a:r>
            <a:r>
              <a:rPr lang="en-US" dirty="0" smtClean="0"/>
              <a:t> of physical activity on lipids are inconsistent .</a:t>
            </a:r>
          </a:p>
          <a:p>
            <a:pPr>
              <a:buNone/>
            </a:pPr>
            <a:r>
              <a:rPr lang="en-US" dirty="0" smtClean="0"/>
              <a:t> </a:t>
            </a:r>
          </a:p>
          <a:p>
            <a:r>
              <a:rPr lang="en-US" dirty="0" smtClean="0"/>
              <a:t>The 2018 Physical Activity Guidelines Advisory Committee concluded, from a review of meta-analyses and individual studies, that </a:t>
            </a:r>
            <a:r>
              <a:rPr lang="en-US" dirty="0" smtClean="0">
                <a:solidFill>
                  <a:srgbClr val="FF0000"/>
                </a:solidFill>
              </a:rPr>
              <a:t>physical activity decreased LDL-C by 2.5 to 6.0 mg/</a:t>
            </a:r>
            <a:r>
              <a:rPr lang="en-US" dirty="0" err="1" smtClean="0">
                <a:solidFill>
                  <a:srgbClr val="FF0000"/>
                </a:solidFill>
              </a:rPr>
              <a:t>dL</a:t>
            </a:r>
            <a:r>
              <a:rPr lang="en-US" dirty="0" smtClean="0">
                <a:solidFill>
                  <a:srgbClr val="FF0000"/>
                </a:solidFill>
              </a:rPr>
              <a:t> (0.1 to 0.2 </a:t>
            </a:r>
            <a:r>
              <a:rPr lang="en-US" dirty="0" err="1" smtClean="0">
                <a:solidFill>
                  <a:srgbClr val="FF0000"/>
                </a:solidFill>
              </a:rPr>
              <a:t>mmol</a:t>
            </a:r>
            <a:r>
              <a:rPr lang="en-US" dirty="0" smtClean="0">
                <a:solidFill>
                  <a:srgbClr val="FF0000"/>
                </a:solidFill>
              </a:rPr>
              <a:t>/L) but had no consistent effect on TG</a:t>
            </a:r>
            <a:endParaRPr lang="en-US" dirty="0">
              <a:solidFill>
                <a:srgbClr val="FF0000"/>
              </a:solidFill>
            </a:endParaRPr>
          </a:p>
        </p:txBody>
      </p:sp>
      <p:sp>
        <p:nvSpPr>
          <p:cNvPr id="5" name="5-Point Star 4"/>
          <p:cNvSpPr/>
          <p:nvPr/>
        </p:nvSpPr>
        <p:spPr>
          <a:xfrm>
            <a:off x="251520" y="4005064"/>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smtClean="0"/>
          </a:p>
          <a:p>
            <a:endParaRPr lang="en-US" dirty="0" smtClean="0"/>
          </a:p>
          <a:p>
            <a:endParaRPr lang="en-US" dirty="0" smtClean="0"/>
          </a:p>
          <a:p>
            <a:endParaRPr lang="en-US" dirty="0" smtClean="0"/>
          </a:p>
          <a:p>
            <a:pPr>
              <a:buNone/>
            </a:pPr>
            <a:r>
              <a:rPr lang="en-US" sz="7200" dirty="0" smtClean="0"/>
              <a:t>        </a:t>
            </a:r>
            <a:r>
              <a:rPr lang="en-US" sz="8800" dirty="0" err="1" smtClean="0">
                <a:solidFill>
                  <a:srgbClr val="FF0000"/>
                </a:solidFill>
              </a:rPr>
              <a:t>statins</a:t>
            </a:r>
            <a:endParaRPr lang="en-US" sz="8800" dirty="0">
              <a:solidFill>
                <a:srgbClr val="FF0000"/>
              </a:solidFill>
            </a:endParaRPr>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r>
              <a:rPr lang="en-US" dirty="0" err="1" smtClean="0"/>
              <a:t>Statins</a:t>
            </a:r>
            <a:r>
              <a:rPr lang="en-US" dirty="0" smtClean="0"/>
              <a:t> are the </a:t>
            </a:r>
            <a:r>
              <a:rPr lang="en-US" dirty="0" smtClean="0">
                <a:solidFill>
                  <a:srgbClr val="FF0000"/>
                </a:solidFill>
              </a:rPr>
              <a:t>first line </a:t>
            </a:r>
            <a:r>
              <a:rPr lang="en-US" dirty="0" smtClean="0"/>
              <a:t>of pharmacological treatment as ad-</a:t>
            </a:r>
            <a:r>
              <a:rPr lang="en-US" dirty="0" err="1" smtClean="0"/>
              <a:t>junct</a:t>
            </a:r>
            <a:r>
              <a:rPr lang="en-US" dirty="0" smtClean="0"/>
              <a:t> to diet and exercise to reduce LDL-C. </a:t>
            </a:r>
          </a:p>
          <a:p>
            <a:r>
              <a:rPr lang="en-US" dirty="0" err="1" smtClean="0"/>
              <a:t>Statins</a:t>
            </a:r>
            <a:r>
              <a:rPr lang="en-US" dirty="0" smtClean="0"/>
              <a:t> reduce LDL-C by inhibiting </a:t>
            </a:r>
            <a:r>
              <a:rPr lang="en-US" dirty="0" smtClean="0">
                <a:solidFill>
                  <a:srgbClr val="FF0000"/>
                </a:solidFill>
              </a:rPr>
              <a:t>HMG-Co A </a:t>
            </a:r>
            <a:r>
              <a:rPr lang="en-US" dirty="0" err="1" smtClean="0">
                <a:solidFill>
                  <a:srgbClr val="FF0000"/>
                </a:solidFill>
              </a:rPr>
              <a:t>reductase</a:t>
            </a:r>
            <a:r>
              <a:rPr lang="en-US" dirty="0" smtClean="0">
                <a:solidFill>
                  <a:srgbClr val="FF0000"/>
                </a:solidFill>
              </a:rPr>
              <a:t>,</a:t>
            </a:r>
            <a:r>
              <a:rPr lang="en-US" dirty="0" smtClean="0"/>
              <a:t> which controls the rate-limiting step in the cholesterol synthesis pathway, thereby reducing LDL-C synthesis, which leads to </a:t>
            </a:r>
            <a:r>
              <a:rPr lang="en-US" dirty="0" err="1" smtClean="0">
                <a:solidFill>
                  <a:srgbClr val="FF0000"/>
                </a:solidFill>
              </a:rPr>
              <a:t>upregulation</a:t>
            </a:r>
            <a:r>
              <a:rPr lang="en-US" dirty="0" smtClean="0">
                <a:solidFill>
                  <a:srgbClr val="FF0000"/>
                </a:solidFill>
              </a:rPr>
              <a:t> of LDL receptors</a:t>
            </a:r>
            <a:r>
              <a:rPr lang="en-US" dirty="0" smtClean="0"/>
              <a:t>.</a:t>
            </a:r>
          </a:p>
          <a:p>
            <a:r>
              <a:rPr lang="en-US" dirty="0" smtClean="0"/>
              <a:t> Numerous long-term RCTs of a median duration of 5.1 years, and meta-analyses of these trials have proven that </a:t>
            </a:r>
            <a:r>
              <a:rPr lang="en-US" dirty="0" err="1" smtClean="0"/>
              <a:t>statins</a:t>
            </a:r>
            <a:r>
              <a:rPr lang="en-US" dirty="0" smtClean="0"/>
              <a:t> reduce atherosclerotic vascular events in patients with and without </a:t>
            </a:r>
            <a:r>
              <a:rPr lang="en-US" dirty="0" smtClean="0">
                <a:solidFill>
                  <a:srgbClr val="FF0000"/>
                </a:solidFill>
              </a:rPr>
              <a:t>ASCVD by 22% per </a:t>
            </a:r>
            <a:r>
              <a:rPr lang="en-US" dirty="0" err="1" smtClean="0">
                <a:solidFill>
                  <a:srgbClr val="FF0000"/>
                </a:solidFill>
              </a:rPr>
              <a:t>mmol</a:t>
            </a:r>
            <a:r>
              <a:rPr lang="en-US" dirty="0" smtClean="0">
                <a:solidFill>
                  <a:srgbClr val="FF0000"/>
                </a:solidFill>
              </a:rPr>
              <a:t>/L (38.6 mg/</a:t>
            </a:r>
            <a:r>
              <a:rPr lang="en-US" dirty="0" err="1" smtClean="0">
                <a:solidFill>
                  <a:srgbClr val="FF0000"/>
                </a:solidFill>
              </a:rPr>
              <a:t>dL</a:t>
            </a:r>
            <a:r>
              <a:rPr lang="en-US" dirty="0" smtClean="0">
                <a:solidFill>
                  <a:srgbClr val="FF0000"/>
                </a:solidFill>
              </a:rPr>
              <a:t>) reduction in LDL-C</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a:bodyPr>
          <a:lstStyle/>
          <a:p>
            <a:pPr>
              <a:buNone/>
            </a:pPr>
            <a:r>
              <a:rPr lang="en-US" dirty="0" smtClean="0"/>
              <a:t>   The decision to start a </a:t>
            </a:r>
            <a:r>
              <a:rPr lang="en-US" dirty="0" err="1" smtClean="0"/>
              <a:t>statin</a:t>
            </a:r>
            <a:r>
              <a:rPr lang="en-US" dirty="0" smtClean="0"/>
              <a:t> depends upon </a:t>
            </a:r>
            <a:r>
              <a:rPr lang="en-US" dirty="0" smtClean="0">
                <a:solidFill>
                  <a:srgbClr val="FF0000"/>
                </a:solidFill>
              </a:rPr>
              <a:t>the LDL-C level and the ASCVD risk of the patient, </a:t>
            </a:r>
            <a:r>
              <a:rPr lang="en-US" dirty="0" smtClean="0"/>
              <a:t>taking into account risk-enhancing factors, potential risks and benefits, and patient preference.</a:t>
            </a:r>
          </a:p>
          <a:p>
            <a:pPr>
              <a:buNone/>
            </a:pPr>
            <a:r>
              <a:rPr lang="en-US" dirty="0" smtClean="0"/>
              <a:t>   Assessment </a:t>
            </a:r>
            <a:r>
              <a:rPr lang="en-US" dirty="0" smtClean="0">
                <a:solidFill>
                  <a:srgbClr val="FF0000"/>
                </a:solidFill>
              </a:rPr>
              <a:t>of 10-year ASCVD risk </a:t>
            </a:r>
            <a:r>
              <a:rPr lang="en-US" dirty="0" smtClean="0"/>
              <a:t>in adults with an LDL-C </a:t>
            </a:r>
            <a:r>
              <a:rPr lang="en-US" dirty="0" smtClean="0">
                <a:solidFill>
                  <a:srgbClr val="FF0000"/>
                </a:solidFill>
              </a:rPr>
              <a:t>of 70 to 190 mg/</a:t>
            </a:r>
            <a:r>
              <a:rPr lang="en-US" dirty="0" err="1" smtClean="0">
                <a:solidFill>
                  <a:srgbClr val="FF0000"/>
                </a:solidFill>
              </a:rPr>
              <a:t>dL</a:t>
            </a:r>
            <a:r>
              <a:rPr lang="en-US" dirty="0" smtClean="0">
                <a:solidFill>
                  <a:srgbClr val="FF0000"/>
                </a:solidFill>
              </a:rPr>
              <a:t> </a:t>
            </a:r>
            <a:r>
              <a:rPr lang="en-US" dirty="0" smtClean="0"/>
              <a:t>(1.8 to 4.9 </a:t>
            </a:r>
            <a:r>
              <a:rPr lang="en-US" dirty="0" err="1" smtClean="0"/>
              <a:t>mmol</a:t>
            </a:r>
            <a:r>
              <a:rPr lang="en-US" dirty="0" smtClean="0"/>
              <a:t>/L) and without a history of ASCVD should be done by the AHA/ACC Pooled Cohort Equations calculator.</a:t>
            </a:r>
          </a:p>
          <a:p>
            <a:pPr>
              <a:buNone/>
            </a:pPr>
            <a:r>
              <a:rPr lang="en-US" dirty="0" smtClean="0"/>
              <a:t>    The choice of a </a:t>
            </a:r>
            <a:r>
              <a:rPr lang="en-US" dirty="0" smtClean="0">
                <a:solidFill>
                  <a:srgbClr val="FF0000"/>
                </a:solidFill>
              </a:rPr>
              <a:t>moderate or high-intensity </a:t>
            </a:r>
            <a:r>
              <a:rPr lang="en-US" dirty="0" err="1" smtClean="0">
                <a:solidFill>
                  <a:srgbClr val="FF0000"/>
                </a:solidFill>
              </a:rPr>
              <a:t>statin</a:t>
            </a:r>
            <a:r>
              <a:rPr lang="en-US" dirty="0" smtClean="0">
                <a:solidFill>
                  <a:srgbClr val="FF0000"/>
                </a:solidFill>
              </a:rPr>
              <a:t> </a:t>
            </a:r>
            <a:r>
              <a:rPr lang="en-US" dirty="0" smtClean="0"/>
              <a:t>is dependent upon the ASCVD risk of the patient and the baseline LDL-C. </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Specific goals for LDL-C (&lt;130 mg/</a:t>
            </a:r>
            <a:r>
              <a:rPr lang="en-US" dirty="0" err="1" smtClean="0"/>
              <a:t>dL</a:t>
            </a:r>
            <a:r>
              <a:rPr lang="en-US" dirty="0" smtClean="0"/>
              <a:t> [3.4 </a:t>
            </a:r>
            <a:r>
              <a:rPr lang="en-US" dirty="0" err="1" smtClean="0"/>
              <a:t>mmol</a:t>
            </a:r>
            <a:r>
              <a:rPr lang="en-US" dirty="0" smtClean="0"/>
              <a:t>/L], &lt;100 mg/</a:t>
            </a:r>
            <a:r>
              <a:rPr lang="en-US" dirty="0" err="1" smtClean="0"/>
              <a:t>dL</a:t>
            </a:r>
            <a:r>
              <a:rPr lang="en-US" dirty="0" smtClean="0"/>
              <a:t> [2.6 </a:t>
            </a:r>
            <a:r>
              <a:rPr lang="en-US" dirty="0" err="1" smtClean="0"/>
              <a:t>mmol</a:t>
            </a:r>
            <a:r>
              <a:rPr lang="en-US" dirty="0" smtClean="0"/>
              <a:t>/L], &lt;70 mg/</a:t>
            </a:r>
            <a:r>
              <a:rPr lang="en-US" dirty="0" err="1" smtClean="0"/>
              <a:t>dL</a:t>
            </a:r>
            <a:r>
              <a:rPr lang="en-US" dirty="0" smtClean="0"/>
              <a:t> [1.8 </a:t>
            </a:r>
            <a:r>
              <a:rPr lang="en-US" dirty="0" err="1" smtClean="0"/>
              <a:t>mmol</a:t>
            </a:r>
            <a:r>
              <a:rPr lang="en-US" dirty="0" smtClean="0"/>
              <a:t>/L], &lt;55 mg/</a:t>
            </a:r>
            <a:r>
              <a:rPr lang="en-US" dirty="0" err="1" smtClean="0"/>
              <a:t>dL</a:t>
            </a:r>
            <a:r>
              <a:rPr lang="en-US" dirty="0" smtClean="0"/>
              <a:t> [1.4 </a:t>
            </a:r>
            <a:r>
              <a:rPr lang="en-US" dirty="0" err="1" smtClean="0"/>
              <a:t>mmol</a:t>
            </a:r>
            <a:r>
              <a:rPr lang="en-US" dirty="0" smtClean="0"/>
              <a:t>/L]), which are risk dependent, are </a:t>
            </a:r>
            <a:r>
              <a:rPr lang="en-US" dirty="0" err="1" smtClean="0"/>
              <a:t>recom</a:t>
            </a:r>
            <a:r>
              <a:rPr lang="en-US" dirty="0" smtClean="0"/>
              <a:t>-mended in some guidelines</a:t>
            </a:r>
            <a:endParaRPr lang="en-US" dirty="0"/>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However, </a:t>
            </a:r>
            <a:r>
              <a:rPr lang="en-US" dirty="0" smtClean="0">
                <a:solidFill>
                  <a:srgbClr val="FF0000"/>
                </a:solidFill>
              </a:rPr>
              <a:t>the 2018 ACC/AHA guideline </a:t>
            </a:r>
            <a:r>
              <a:rPr lang="en-US" dirty="0" smtClean="0"/>
              <a:t>for cholesterol management recommends </a:t>
            </a:r>
            <a:r>
              <a:rPr lang="en-US" dirty="0" smtClean="0">
                <a:solidFill>
                  <a:srgbClr val="FF0000"/>
                </a:solidFill>
              </a:rPr>
              <a:t>monitoring the percentage of the reduction in LDL-C</a:t>
            </a:r>
            <a:r>
              <a:rPr lang="en-US" dirty="0" smtClean="0"/>
              <a:t> </a:t>
            </a:r>
            <a:r>
              <a:rPr lang="en-US" dirty="0" smtClean="0">
                <a:solidFill>
                  <a:srgbClr val="0070C0"/>
                </a:solidFill>
              </a:rPr>
              <a:t>and</a:t>
            </a:r>
            <a:r>
              <a:rPr lang="en-US" dirty="0" smtClean="0"/>
              <a:t> specifies a threshold for LDL-C in high-risk patients (</a:t>
            </a:r>
            <a:r>
              <a:rPr lang="en-US" dirty="0" smtClean="0">
                <a:solidFill>
                  <a:srgbClr val="FF0000"/>
                </a:solidFill>
              </a:rPr>
              <a:t>LDL-C 70 </a:t>
            </a:r>
            <a:r>
              <a:rPr lang="en-US" dirty="0" smtClean="0"/>
              <a:t>mg/</a:t>
            </a:r>
            <a:r>
              <a:rPr lang="en-US" dirty="0" err="1" smtClean="0"/>
              <a:t>dL</a:t>
            </a:r>
            <a:r>
              <a:rPr lang="en-US" dirty="0" smtClean="0"/>
              <a:t> [1.8 </a:t>
            </a:r>
            <a:r>
              <a:rPr lang="en-US" dirty="0" err="1" smtClean="0"/>
              <a:t>mmol</a:t>
            </a:r>
            <a:r>
              <a:rPr lang="en-US" dirty="0" smtClean="0"/>
              <a:t>/L]), which, when exceeded, warrants intensification of </a:t>
            </a:r>
            <a:r>
              <a:rPr lang="en-US" dirty="0" err="1" smtClean="0"/>
              <a:t>statin</a:t>
            </a:r>
            <a:r>
              <a:rPr lang="en-US" dirty="0" smtClean="0"/>
              <a:t> treatment and possibly the addition of a </a:t>
            </a:r>
            <a:r>
              <a:rPr lang="en-US" dirty="0" err="1" smtClean="0"/>
              <a:t>nonstatin</a:t>
            </a:r>
            <a:r>
              <a:rPr lang="en-US" dirty="0" smtClean="0"/>
              <a:t> drug.</a:t>
            </a:r>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Statins</a:t>
            </a:r>
            <a:r>
              <a:rPr lang="en-US" dirty="0" smtClean="0">
                <a:solidFill>
                  <a:srgbClr val="FF0000"/>
                </a:solidFill>
              </a:rPr>
              <a:t> in </a:t>
            </a:r>
            <a:r>
              <a:rPr lang="en-US" dirty="0" err="1" smtClean="0">
                <a:solidFill>
                  <a:srgbClr val="FF0000"/>
                </a:solidFill>
              </a:rPr>
              <a:t>elderely</a:t>
            </a:r>
            <a:endParaRPr lang="en-US" dirty="0">
              <a:solidFill>
                <a:srgbClr val="FF0000"/>
              </a:solidFill>
            </a:endParaRPr>
          </a:p>
        </p:txBody>
      </p:sp>
      <p:sp>
        <p:nvSpPr>
          <p:cNvPr id="3" name="Content Placeholder 2"/>
          <p:cNvSpPr>
            <a:spLocks noGrp="1"/>
          </p:cNvSpPr>
          <p:nvPr>
            <p:ph sz="quarter" idx="1"/>
          </p:nvPr>
        </p:nvSpPr>
        <p:spPr/>
        <p:txBody>
          <a:bodyPr/>
          <a:lstStyle/>
          <a:p>
            <a:r>
              <a:rPr lang="en-US" dirty="0" smtClean="0"/>
              <a:t>The use of </a:t>
            </a:r>
            <a:r>
              <a:rPr lang="en-US" dirty="0" err="1" smtClean="0"/>
              <a:t>statins</a:t>
            </a:r>
            <a:r>
              <a:rPr lang="en-US" dirty="0" smtClean="0"/>
              <a:t> in patients </a:t>
            </a:r>
            <a:r>
              <a:rPr lang="en-US" dirty="0" smtClean="0">
                <a:solidFill>
                  <a:srgbClr val="FF0000"/>
                </a:solidFill>
              </a:rPr>
              <a:t>over the age of 75 years </a:t>
            </a:r>
            <a:r>
              <a:rPr lang="en-US" dirty="0" smtClean="0"/>
              <a:t>has been </a:t>
            </a:r>
            <a:r>
              <a:rPr lang="en-US" dirty="0" smtClean="0">
                <a:solidFill>
                  <a:srgbClr val="FF0000"/>
                </a:solidFill>
              </a:rPr>
              <a:t>debated</a:t>
            </a:r>
            <a:r>
              <a:rPr lang="en-US" dirty="0" smtClean="0"/>
              <a:t>.</a:t>
            </a:r>
          </a:p>
          <a:p>
            <a:endParaRPr lang="en-US" dirty="0" smtClean="0"/>
          </a:p>
          <a:p>
            <a:r>
              <a:rPr lang="en-US" dirty="0" smtClean="0"/>
              <a:t> Data published in 2019 from a participant-level meta-analysis of 28 RCTs (median duration 4.9 years) in 186 854 participants (including 14 483 older than 75 years at randomization) found a </a:t>
            </a:r>
            <a:r>
              <a:rPr lang="en-US" dirty="0" smtClean="0">
                <a:solidFill>
                  <a:srgbClr val="0070C0"/>
                </a:solidFill>
              </a:rPr>
              <a:t>significant 21% RR reduction in major vascular events per every 1.0 </a:t>
            </a:r>
            <a:r>
              <a:rPr lang="en-US" dirty="0" err="1" smtClean="0">
                <a:solidFill>
                  <a:srgbClr val="0070C0"/>
                </a:solidFill>
              </a:rPr>
              <a:t>mmol</a:t>
            </a:r>
            <a:r>
              <a:rPr lang="en-US" dirty="0" smtClean="0">
                <a:solidFill>
                  <a:srgbClr val="0070C0"/>
                </a:solidFill>
              </a:rPr>
              <a:t>/L (38.7 mg/</a:t>
            </a:r>
            <a:r>
              <a:rPr lang="en-US" dirty="0" err="1" smtClean="0">
                <a:solidFill>
                  <a:srgbClr val="0070C0"/>
                </a:solidFill>
              </a:rPr>
              <a:t>dL</a:t>
            </a:r>
            <a:r>
              <a:rPr lang="en-US" dirty="0" smtClean="0">
                <a:solidFill>
                  <a:srgbClr val="0070C0"/>
                </a:solidFill>
              </a:rPr>
              <a:t>) reduction in LDL-C in adults older than 75 years at randomization</a:t>
            </a:r>
            <a:endParaRPr lang="en-US" dirty="0">
              <a:solidFill>
                <a:srgbClr val="0070C0"/>
              </a:solidFill>
            </a:endParaRPr>
          </a:p>
        </p:txBody>
      </p:sp>
      <p:sp>
        <p:nvSpPr>
          <p:cNvPr id="4" name="5-Point Star 3"/>
          <p:cNvSpPr/>
          <p:nvPr/>
        </p:nvSpPr>
        <p:spPr>
          <a:xfrm>
            <a:off x="5076056" y="476672"/>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Statins</a:t>
            </a:r>
            <a:r>
              <a:rPr lang="en-US" dirty="0" smtClean="0">
                <a:solidFill>
                  <a:srgbClr val="FF0000"/>
                </a:solidFill>
              </a:rPr>
              <a:t> in </a:t>
            </a:r>
            <a:r>
              <a:rPr lang="en-US" dirty="0" err="1" smtClean="0">
                <a:solidFill>
                  <a:srgbClr val="FF0000"/>
                </a:solidFill>
              </a:rPr>
              <a:t>elderely</a:t>
            </a:r>
            <a:endParaRPr lang="en-US" dirty="0"/>
          </a:p>
        </p:txBody>
      </p:sp>
      <p:sp>
        <p:nvSpPr>
          <p:cNvPr id="3" name="Content Placeholder 2"/>
          <p:cNvSpPr>
            <a:spLocks noGrp="1"/>
          </p:cNvSpPr>
          <p:nvPr>
            <p:ph sz="quarter" idx="1"/>
          </p:nvPr>
        </p:nvSpPr>
        <p:spPr/>
        <p:txBody>
          <a:bodyPr/>
          <a:lstStyle/>
          <a:p>
            <a:r>
              <a:rPr lang="en-US" dirty="0" smtClean="0"/>
              <a:t>This RR reduction did not differ among the 6 subgroups by age (≤ 55, 56 to 60, 61 to 65, 66 to 70, 71 to 75, and &gt;75 years).</a:t>
            </a:r>
          </a:p>
          <a:p>
            <a:r>
              <a:rPr lang="en-US" dirty="0" smtClean="0"/>
              <a:t> These data suggest a </a:t>
            </a:r>
            <a:r>
              <a:rPr lang="en-US" dirty="0" smtClean="0">
                <a:solidFill>
                  <a:srgbClr val="FF0000"/>
                </a:solidFill>
              </a:rPr>
              <a:t>benefit in continuing </a:t>
            </a:r>
            <a:r>
              <a:rPr lang="en-US" dirty="0" err="1" smtClean="0">
                <a:solidFill>
                  <a:srgbClr val="FF0000"/>
                </a:solidFill>
              </a:rPr>
              <a:t>statin</a:t>
            </a:r>
            <a:r>
              <a:rPr lang="en-US" dirty="0" smtClean="0">
                <a:solidFill>
                  <a:srgbClr val="FF0000"/>
                </a:solidFill>
              </a:rPr>
              <a:t> therapy in adults over the age of 75 who have an intermediate or high risk of ASCVD</a:t>
            </a:r>
            <a:r>
              <a:rPr lang="en-US" dirty="0" smtClean="0"/>
              <a:t>, and the consideration of using a </a:t>
            </a:r>
            <a:r>
              <a:rPr lang="en-US" dirty="0" smtClean="0">
                <a:solidFill>
                  <a:srgbClr val="0070C0"/>
                </a:solidFill>
              </a:rPr>
              <a:t>moderate </a:t>
            </a:r>
            <a:r>
              <a:rPr lang="en-US" dirty="0" err="1" smtClean="0">
                <a:solidFill>
                  <a:srgbClr val="0070C0"/>
                </a:solidFill>
              </a:rPr>
              <a:t>inten-sity</a:t>
            </a:r>
            <a:r>
              <a:rPr lang="en-US" dirty="0" smtClean="0">
                <a:solidFill>
                  <a:srgbClr val="0070C0"/>
                </a:solidFill>
              </a:rPr>
              <a:t> </a:t>
            </a:r>
            <a:r>
              <a:rPr lang="en-US" dirty="0" err="1" smtClean="0">
                <a:solidFill>
                  <a:srgbClr val="0070C0"/>
                </a:solidFill>
              </a:rPr>
              <a:t>statin</a:t>
            </a:r>
            <a:r>
              <a:rPr lang="en-US" dirty="0" smtClean="0">
                <a:solidFill>
                  <a:srgbClr val="0070C0"/>
                </a:solidFill>
              </a:rPr>
              <a:t> at a lower dose, or a low intensity </a:t>
            </a:r>
            <a:r>
              <a:rPr lang="en-US" dirty="0" err="1" smtClean="0">
                <a:solidFill>
                  <a:srgbClr val="0070C0"/>
                </a:solidFill>
              </a:rPr>
              <a:t>statin</a:t>
            </a:r>
            <a:r>
              <a:rPr lang="en-US" dirty="0" smtClean="0"/>
              <a:t>. </a:t>
            </a:r>
          </a:p>
        </p:txBody>
      </p:sp>
      <p:sp>
        <p:nvSpPr>
          <p:cNvPr id="5" name="5-Point Star 4"/>
          <p:cNvSpPr/>
          <p:nvPr/>
        </p:nvSpPr>
        <p:spPr>
          <a:xfrm>
            <a:off x="5580112" y="476672"/>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dirty="0" smtClean="0"/>
              <a:t>    Factors to consider in older patients are </a:t>
            </a:r>
          </a:p>
          <a:p>
            <a:r>
              <a:rPr lang="en-US" dirty="0" err="1" smtClean="0"/>
              <a:t>polypharmacy</a:t>
            </a:r>
            <a:r>
              <a:rPr lang="en-US" dirty="0" smtClean="0"/>
              <a:t>, </a:t>
            </a:r>
          </a:p>
          <a:p>
            <a:r>
              <a:rPr lang="en-US" dirty="0" smtClean="0"/>
              <a:t>potential drug interactions, </a:t>
            </a:r>
          </a:p>
          <a:p>
            <a:r>
              <a:rPr lang="en-US" dirty="0" smtClean="0"/>
              <a:t>mental health,</a:t>
            </a:r>
          </a:p>
          <a:p>
            <a:r>
              <a:rPr lang="en-US" dirty="0" smtClean="0"/>
              <a:t> the prognosis of other </a:t>
            </a:r>
            <a:r>
              <a:rPr lang="en-US" dirty="0" err="1" smtClean="0"/>
              <a:t>dis</a:t>
            </a:r>
            <a:r>
              <a:rPr lang="en-US" dirty="0" smtClean="0"/>
              <a:t>-eases,</a:t>
            </a:r>
          </a:p>
          <a:p>
            <a:r>
              <a:rPr lang="en-US" dirty="0" smtClean="0"/>
              <a:t> and the wishes of the patient.</a:t>
            </a:r>
          </a:p>
          <a:p>
            <a:endParaRPr lang="en-US" dirty="0"/>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sz="quarter" idx="1"/>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77500" lnSpcReduction="20000"/>
          </a:bodyPr>
          <a:lstStyle/>
          <a:p>
            <a:r>
              <a:rPr lang="en-US" dirty="0" smtClean="0"/>
              <a:t>This risk al-</a:t>
            </a:r>
            <a:r>
              <a:rPr lang="en-US" dirty="0" err="1" smtClean="0"/>
              <a:t>gorithm</a:t>
            </a:r>
            <a:r>
              <a:rPr lang="en-US" dirty="0" smtClean="0"/>
              <a:t> uses traditional risk factors, including</a:t>
            </a:r>
          </a:p>
          <a:p>
            <a:r>
              <a:rPr lang="en-US" dirty="0" smtClean="0">
                <a:solidFill>
                  <a:srgbClr val="FF0000"/>
                </a:solidFill>
              </a:rPr>
              <a:t>age,</a:t>
            </a:r>
          </a:p>
          <a:p>
            <a:r>
              <a:rPr lang="en-US" dirty="0" smtClean="0"/>
              <a:t> </a:t>
            </a:r>
            <a:r>
              <a:rPr lang="en-US" dirty="0" smtClean="0">
                <a:solidFill>
                  <a:srgbClr val="FF0000"/>
                </a:solidFill>
              </a:rPr>
              <a:t>sex,</a:t>
            </a:r>
          </a:p>
          <a:p>
            <a:r>
              <a:rPr lang="en-US" dirty="0" smtClean="0">
                <a:solidFill>
                  <a:srgbClr val="FF0000"/>
                </a:solidFill>
              </a:rPr>
              <a:t> race, </a:t>
            </a:r>
          </a:p>
          <a:p>
            <a:r>
              <a:rPr lang="en-US" dirty="0" smtClean="0">
                <a:solidFill>
                  <a:srgbClr val="FF0000"/>
                </a:solidFill>
              </a:rPr>
              <a:t>systolic blood pressure, treatment for hypertension,</a:t>
            </a:r>
          </a:p>
          <a:p>
            <a:r>
              <a:rPr lang="en-US" dirty="0" smtClean="0">
                <a:solidFill>
                  <a:srgbClr val="FF0000"/>
                </a:solidFill>
              </a:rPr>
              <a:t> total cholesterol,</a:t>
            </a:r>
          </a:p>
          <a:p>
            <a:r>
              <a:rPr lang="en-US" dirty="0" smtClean="0">
                <a:solidFill>
                  <a:srgbClr val="FF0000"/>
                </a:solidFill>
              </a:rPr>
              <a:t> HDL-C, </a:t>
            </a:r>
          </a:p>
          <a:p>
            <a:r>
              <a:rPr lang="en-US" dirty="0" smtClean="0">
                <a:solidFill>
                  <a:srgbClr val="FF0000"/>
                </a:solidFill>
              </a:rPr>
              <a:t>smoking, </a:t>
            </a:r>
          </a:p>
          <a:p>
            <a:r>
              <a:rPr lang="en-US" dirty="0" smtClean="0">
                <a:solidFill>
                  <a:srgbClr val="FF0000"/>
                </a:solidFill>
              </a:rPr>
              <a:t>and diabetes,</a:t>
            </a:r>
          </a:p>
          <a:p>
            <a:endParaRPr lang="en-US" dirty="0" smtClean="0">
              <a:solidFill>
                <a:srgbClr val="FF0000"/>
              </a:solidFill>
            </a:endParaRPr>
          </a:p>
          <a:p>
            <a:r>
              <a:rPr lang="en-US" dirty="0" smtClean="0"/>
              <a:t> for the calculation of 10-year risk of myocardial infarction (</a:t>
            </a:r>
            <a:r>
              <a:rPr lang="en-US" dirty="0" smtClean="0">
                <a:solidFill>
                  <a:srgbClr val="00B050"/>
                </a:solidFill>
              </a:rPr>
              <a:t>MI</a:t>
            </a:r>
            <a:r>
              <a:rPr lang="en-US" dirty="0" smtClean="0"/>
              <a:t>), </a:t>
            </a:r>
            <a:r>
              <a:rPr lang="en-US" dirty="0" smtClean="0">
                <a:solidFill>
                  <a:srgbClr val="00B050"/>
                </a:solidFill>
              </a:rPr>
              <a:t>stroke</a:t>
            </a:r>
            <a:r>
              <a:rPr lang="en-US" dirty="0" smtClean="0"/>
              <a:t>, and </a:t>
            </a:r>
            <a:r>
              <a:rPr lang="en-US" dirty="0" smtClean="0">
                <a:solidFill>
                  <a:srgbClr val="00B050"/>
                </a:solidFill>
              </a:rPr>
              <a:t>CV death</a:t>
            </a:r>
            <a:r>
              <a:rPr lang="en-US" dirty="0" smtClean="0"/>
              <a:t>.</a:t>
            </a:r>
          </a:p>
          <a:p>
            <a:endParaRPr lang="en-US" dirty="0" smtClean="0"/>
          </a:p>
          <a:p>
            <a:pPr>
              <a:buNone/>
            </a:pPr>
            <a:r>
              <a:rPr lang="en-US" dirty="0" smtClean="0"/>
              <a:t> </a:t>
            </a:r>
            <a:endParaRPr lang="en-US" dirty="0"/>
          </a:p>
        </p:txBody>
      </p:sp>
      <p:sp>
        <p:nvSpPr>
          <p:cNvPr id="4" name="Sun 3"/>
          <p:cNvSpPr/>
          <p:nvPr/>
        </p:nvSpPr>
        <p:spPr>
          <a:xfrm>
            <a:off x="7812360" y="188640"/>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smtClean="0"/>
          </a:p>
          <a:p>
            <a:endParaRPr lang="en-US" dirty="0" smtClean="0"/>
          </a:p>
          <a:p>
            <a:endParaRPr lang="en-US" dirty="0" smtClean="0"/>
          </a:p>
          <a:p>
            <a:endParaRPr lang="en-US" dirty="0" smtClean="0"/>
          </a:p>
          <a:p>
            <a:pPr>
              <a:buNone/>
            </a:pPr>
            <a:r>
              <a:rPr lang="en-US" dirty="0" smtClean="0">
                <a:solidFill>
                  <a:srgbClr val="FF0000"/>
                </a:solidFill>
              </a:rPr>
              <a:t>           </a:t>
            </a:r>
            <a:r>
              <a:rPr lang="en-US" sz="4800" dirty="0" smtClean="0">
                <a:solidFill>
                  <a:srgbClr val="FF0000"/>
                </a:solidFill>
              </a:rPr>
              <a:t>Non-</a:t>
            </a:r>
            <a:r>
              <a:rPr lang="en-US" sz="4800" dirty="0" err="1" smtClean="0">
                <a:solidFill>
                  <a:srgbClr val="FF0000"/>
                </a:solidFill>
              </a:rPr>
              <a:t>statin</a:t>
            </a:r>
            <a:r>
              <a:rPr lang="en-US" sz="4800" dirty="0" smtClean="0">
                <a:solidFill>
                  <a:srgbClr val="FF0000"/>
                </a:solidFill>
              </a:rPr>
              <a:t> LDL-C–lowering </a:t>
            </a:r>
          </a:p>
          <a:p>
            <a:pPr>
              <a:buNone/>
            </a:pPr>
            <a:r>
              <a:rPr lang="en-US" sz="4800" dirty="0" smtClean="0">
                <a:solidFill>
                  <a:srgbClr val="FF0000"/>
                </a:solidFill>
              </a:rPr>
              <a:t>                    medications</a:t>
            </a:r>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ezetimibe</a:t>
            </a:r>
            <a:endParaRPr lang="en-US" dirty="0"/>
          </a:p>
        </p:txBody>
      </p:sp>
      <p:sp>
        <p:nvSpPr>
          <p:cNvPr id="3" name="Content Placeholder 2"/>
          <p:cNvSpPr>
            <a:spLocks noGrp="1"/>
          </p:cNvSpPr>
          <p:nvPr>
            <p:ph sz="quarter" idx="1"/>
          </p:nvPr>
        </p:nvSpPr>
        <p:spPr/>
        <p:txBody>
          <a:bodyPr>
            <a:normAutofit/>
          </a:bodyPr>
          <a:lstStyle/>
          <a:p>
            <a:r>
              <a:rPr lang="en-US" dirty="0" err="1" smtClean="0"/>
              <a:t>Nonstatin</a:t>
            </a:r>
            <a:r>
              <a:rPr lang="en-US" dirty="0" smtClean="0"/>
              <a:t> medications  are useful when, despite lifestyle changes and maximally tolerated </a:t>
            </a:r>
            <a:r>
              <a:rPr lang="en-US" dirty="0" err="1" smtClean="0"/>
              <a:t>statin</a:t>
            </a:r>
            <a:r>
              <a:rPr lang="en-US" dirty="0" smtClean="0"/>
              <a:t> therapy, more LDL-C reduction is needed.</a:t>
            </a:r>
          </a:p>
          <a:p>
            <a:r>
              <a:rPr lang="en-US" dirty="0" smtClean="0"/>
              <a:t>The first medication to consider as adjunct to </a:t>
            </a:r>
            <a:r>
              <a:rPr lang="en-US" dirty="0" err="1" smtClean="0"/>
              <a:t>statin</a:t>
            </a:r>
            <a:r>
              <a:rPr lang="en-US" dirty="0" smtClean="0"/>
              <a:t> treat-</a:t>
            </a:r>
            <a:r>
              <a:rPr lang="en-US" dirty="0" err="1" smtClean="0"/>
              <a:t>ment</a:t>
            </a:r>
            <a:r>
              <a:rPr lang="en-US" dirty="0" smtClean="0"/>
              <a:t> is </a:t>
            </a:r>
            <a:r>
              <a:rPr lang="en-US" dirty="0" err="1" smtClean="0">
                <a:solidFill>
                  <a:srgbClr val="FF0000"/>
                </a:solidFill>
              </a:rPr>
              <a:t>ezetimibe</a:t>
            </a:r>
            <a:r>
              <a:rPr lang="en-US" dirty="0" smtClean="0">
                <a:solidFill>
                  <a:srgbClr val="FF0000"/>
                </a:solidFill>
              </a:rPr>
              <a:t> 10 mg</a:t>
            </a:r>
            <a:r>
              <a:rPr lang="en-US" dirty="0" smtClean="0"/>
              <a:t>, which is an inhibitor of the </a:t>
            </a:r>
            <a:r>
              <a:rPr lang="en-US" dirty="0" err="1" smtClean="0"/>
              <a:t>crit-ical</a:t>
            </a:r>
            <a:r>
              <a:rPr lang="en-US" dirty="0" smtClean="0"/>
              <a:t> mediator of cholesterol absorption in the intestine, the Niemann-Pick-C1-like 1 receptor. This receptor is also ex-pressed in the liver. </a:t>
            </a:r>
          </a:p>
          <a:p>
            <a:r>
              <a:rPr lang="en-US" dirty="0" err="1" smtClean="0"/>
              <a:t>Ezetimibe</a:t>
            </a:r>
            <a:r>
              <a:rPr lang="en-US" dirty="0" smtClean="0"/>
              <a:t> is generally used with a </a:t>
            </a:r>
            <a:r>
              <a:rPr lang="en-US" dirty="0" err="1" smtClean="0"/>
              <a:t>statin</a:t>
            </a:r>
            <a:r>
              <a:rPr lang="en-US" dirty="0" smtClean="0"/>
              <a:t>.</a:t>
            </a:r>
            <a:endParaRPr lang="en-US" dirty="0"/>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PCSK9 inhibitors indication</a:t>
            </a:r>
            <a:endParaRPr lang="en-US" dirty="0"/>
          </a:p>
        </p:txBody>
      </p:sp>
      <p:sp>
        <p:nvSpPr>
          <p:cNvPr id="3" name="Content Placeholder 2"/>
          <p:cNvSpPr>
            <a:spLocks noGrp="1"/>
          </p:cNvSpPr>
          <p:nvPr>
            <p:ph sz="quarter" idx="1"/>
          </p:nvPr>
        </p:nvSpPr>
        <p:spPr/>
        <p:txBody>
          <a:bodyPr/>
          <a:lstStyle/>
          <a:p>
            <a:r>
              <a:rPr lang="en-US" dirty="0" smtClean="0"/>
              <a:t>For additional LDL-C reduction in patients taking a </a:t>
            </a:r>
            <a:r>
              <a:rPr lang="en-US" dirty="0" err="1" smtClean="0"/>
              <a:t>statin</a:t>
            </a:r>
            <a:r>
              <a:rPr lang="en-US" dirty="0" smtClean="0"/>
              <a:t>, subcutaneous injection (every 2 weeks or once a month) of </a:t>
            </a:r>
            <a:r>
              <a:rPr lang="en-US" dirty="0" smtClean="0">
                <a:solidFill>
                  <a:srgbClr val="FF0000"/>
                </a:solidFill>
              </a:rPr>
              <a:t>monoclonal antibodies to PCSK-9 (</a:t>
            </a:r>
            <a:r>
              <a:rPr lang="en-US" dirty="0" err="1" smtClean="0">
                <a:solidFill>
                  <a:srgbClr val="FF0000"/>
                </a:solidFill>
              </a:rPr>
              <a:t>alirocumab</a:t>
            </a:r>
            <a:r>
              <a:rPr lang="en-US" dirty="0" smtClean="0"/>
              <a:t> </a:t>
            </a:r>
            <a:r>
              <a:rPr lang="en-US" dirty="0" smtClean="0">
                <a:solidFill>
                  <a:srgbClr val="FF0000"/>
                </a:solidFill>
              </a:rPr>
              <a:t>and </a:t>
            </a:r>
            <a:r>
              <a:rPr lang="en-US" dirty="0" err="1" smtClean="0">
                <a:solidFill>
                  <a:srgbClr val="FF0000"/>
                </a:solidFill>
              </a:rPr>
              <a:t>evolocumab</a:t>
            </a:r>
            <a:r>
              <a:rPr lang="en-US" dirty="0" smtClean="0"/>
              <a:t>) may be used either with the </a:t>
            </a:r>
            <a:r>
              <a:rPr lang="en-US" dirty="0" err="1" smtClean="0"/>
              <a:t>statin</a:t>
            </a:r>
            <a:r>
              <a:rPr lang="en-US" dirty="0" smtClean="0"/>
              <a:t> or with the </a:t>
            </a:r>
            <a:r>
              <a:rPr lang="en-US" dirty="0" err="1" smtClean="0"/>
              <a:t>statin</a:t>
            </a:r>
            <a:r>
              <a:rPr lang="en-US" dirty="0" smtClean="0"/>
              <a:t> plus </a:t>
            </a:r>
            <a:r>
              <a:rPr lang="en-US" dirty="0" err="1" smtClean="0"/>
              <a:t>ezetimibe</a:t>
            </a:r>
            <a:r>
              <a:rPr lang="en-US" dirty="0" smtClean="0"/>
              <a:t>. </a:t>
            </a:r>
          </a:p>
          <a:p>
            <a:r>
              <a:rPr lang="en-US" dirty="0" smtClean="0"/>
              <a:t>These medications block the effects of PCSK9 (a </a:t>
            </a:r>
            <a:r>
              <a:rPr lang="en-US" dirty="0" err="1" smtClean="0"/>
              <a:t>proprotein</a:t>
            </a:r>
            <a:r>
              <a:rPr lang="en-US" dirty="0" smtClean="0"/>
              <a:t> </a:t>
            </a:r>
            <a:r>
              <a:rPr lang="en-US" dirty="0" err="1" smtClean="0"/>
              <a:t>convertase</a:t>
            </a:r>
            <a:r>
              <a:rPr lang="en-US" dirty="0" smtClean="0"/>
              <a:t>) on degradation of LDL receptors in the liver</a:t>
            </a:r>
            <a:endParaRPr lang="en-US" dirty="0" smtClean="0">
              <a:solidFill>
                <a:srgbClr val="FF0000"/>
              </a:solidFill>
            </a:endParaRPr>
          </a:p>
          <a:p>
            <a:endParaRPr lang="en-US" dirty="0"/>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PCSK9 inhibitors indication</a:t>
            </a:r>
            <a:endParaRPr lang="en-US" dirty="0">
              <a:solidFill>
                <a:srgbClr val="FF0000"/>
              </a:solidFill>
            </a:endParaRPr>
          </a:p>
        </p:txBody>
      </p:sp>
      <p:sp>
        <p:nvSpPr>
          <p:cNvPr id="3" name="Content Placeholder 2"/>
          <p:cNvSpPr>
            <a:spLocks noGrp="1"/>
          </p:cNvSpPr>
          <p:nvPr>
            <p:ph sz="quarter" idx="1"/>
          </p:nvPr>
        </p:nvSpPr>
        <p:spPr/>
        <p:txBody>
          <a:bodyPr>
            <a:normAutofit lnSpcReduction="10000"/>
          </a:bodyPr>
          <a:lstStyle/>
          <a:p>
            <a:pPr>
              <a:buNone/>
            </a:pPr>
            <a:r>
              <a:rPr lang="en-US" dirty="0" smtClean="0"/>
              <a:t>    They are indicated as adjunct to diet, and either alone or in combination with other lipid lowering medications,</a:t>
            </a:r>
          </a:p>
          <a:p>
            <a:r>
              <a:rPr lang="en-US" dirty="0" smtClean="0"/>
              <a:t> for reducing CV events in people with ASCVD, </a:t>
            </a:r>
          </a:p>
          <a:p>
            <a:r>
              <a:rPr lang="en-US" dirty="0" smtClean="0"/>
              <a:t>and for reducing LDL-C in patients with FH (</a:t>
            </a:r>
            <a:r>
              <a:rPr lang="en-US" dirty="0" err="1" smtClean="0"/>
              <a:t>eg</a:t>
            </a:r>
            <a:r>
              <a:rPr lang="en-US" dirty="0" smtClean="0"/>
              <a:t>, heterozygous FH). </a:t>
            </a:r>
          </a:p>
          <a:p>
            <a:r>
              <a:rPr lang="en-US" dirty="0" err="1" smtClean="0"/>
              <a:t>Evolocumab</a:t>
            </a:r>
            <a:r>
              <a:rPr lang="en-US" dirty="0" smtClean="0"/>
              <a:t> also has an indication as adjunct to diet and lipid-lowering medications for treat-</a:t>
            </a:r>
            <a:r>
              <a:rPr lang="en-US" dirty="0" err="1" smtClean="0"/>
              <a:t>ment</a:t>
            </a:r>
            <a:r>
              <a:rPr lang="en-US" dirty="0" smtClean="0"/>
              <a:t> of homozygous FH.</a:t>
            </a:r>
          </a:p>
          <a:p>
            <a:endParaRPr lang="en-US" dirty="0" smtClean="0"/>
          </a:p>
          <a:p>
            <a:pPr>
              <a:buNone/>
            </a:pPr>
            <a:r>
              <a:rPr lang="en-US" dirty="0" smtClean="0"/>
              <a:t> The cost of PCSK9 inhibitors may be prohibitive for some patients.</a:t>
            </a:r>
            <a:endParaRPr lang="en-US" dirty="0"/>
          </a:p>
        </p:txBody>
      </p:sp>
      <p:sp>
        <p:nvSpPr>
          <p:cNvPr id="4" name="5-Point Star 3"/>
          <p:cNvSpPr/>
          <p:nvPr/>
        </p:nvSpPr>
        <p:spPr>
          <a:xfrm>
            <a:off x="7524328" y="692696"/>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rgbClr val="FF0000"/>
                </a:solidFill>
              </a:rPr>
              <a:t>bile acid </a:t>
            </a:r>
            <a:r>
              <a:rPr lang="en-US" dirty="0" err="1" smtClean="0">
                <a:solidFill>
                  <a:srgbClr val="FF0000"/>
                </a:solidFill>
              </a:rPr>
              <a:t>sequestrant</a:t>
            </a:r>
            <a:endParaRPr lang="en-US" dirty="0">
              <a:solidFill>
                <a:srgbClr val="FF0000"/>
              </a:solidFill>
            </a:endParaRPr>
          </a:p>
        </p:txBody>
      </p:sp>
      <p:sp>
        <p:nvSpPr>
          <p:cNvPr id="3" name="Content Placeholder 2"/>
          <p:cNvSpPr>
            <a:spLocks noGrp="1"/>
          </p:cNvSpPr>
          <p:nvPr>
            <p:ph sz="quarter" idx="1"/>
          </p:nvPr>
        </p:nvSpPr>
        <p:spPr/>
        <p:txBody>
          <a:bodyPr>
            <a:normAutofit fontScale="92500" lnSpcReduction="20000"/>
          </a:bodyPr>
          <a:lstStyle/>
          <a:p>
            <a:r>
              <a:rPr lang="en-US" dirty="0" smtClean="0"/>
              <a:t>If more LDL-C reduction is desired in patients taking maximally tolerated </a:t>
            </a:r>
            <a:r>
              <a:rPr lang="en-US" dirty="0" err="1" smtClean="0"/>
              <a:t>statin</a:t>
            </a:r>
            <a:r>
              <a:rPr lang="en-US" dirty="0" smtClean="0"/>
              <a:t> therapy and </a:t>
            </a:r>
            <a:r>
              <a:rPr lang="en-US" dirty="0" err="1" smtClean="0"/>
              <a:t>ezetimibe</a:t>
            </a:r>
            <a:r>
              <a:rPr lang="en-US" dirty="0" smtClean="0"/>
              <a:t>, and </a:t>
            </a:r>
            <a:r>
              <a:rPr lang="en-US" dirty="0" smtClean="0">
                <a:solidFill>
                  <a:srgbClr val="FF0000"/>
                </a:solidFill>
              </a:rPr>
              <a:t>cost</a:t>
            </a:r>
            <a:r>
              <a:rPr lang="en-US" dirty="0" smtClean="0"/>
              <a:t> or </a:t>
            </a:r>
            <a:r>
              <a:rPr lang="en-US" dirty="0" smtClean="0">
                <a:solidFill>
                  <a:srgbClr val="FF0000"/>
                </a:solidFill>
              </a:rPr>
              <a:t>intolerance</a:t>
            </a:r>
            <a:r>
              <a:rPr lang="en-US" dirty="0" smtClean="0"/>
              <a:t> of injections prevent the use of </a:t>
            </a:r>
            <a:r>
              <a:rPr lang="en-US" dirty="0" smtClean="0">
                <a:solidFill>
                  <a:srgbClr val="FF0000"/>
                </a:solidFill>
              </a:rPr>
              <a:t>monoclonal antibodies to PCSK9</a:t>
            </a:r>
            <a:r>
              <a:rPr lang="en-US" dirty="0" smtClean="0"/>
              <a:t>, a bile acid </a:t>
            </a:r>
            <a:r>
              <a:rPr lang="en-US" dirty="0" err="1" smtClean="0"/>
              <a:t>sequestrant</a:t>
            </a:r>
            <a:r>
              <a:rPr lang="en-US" dirty="0" smtClean="0"/>
              <a:t> may be added provided that </a:t>
            </a:r>
            <a:r>
              <a:rPr lang="en-US" dirty="0" smtClean="0">
                <a:solidFill>
                  <a:srgbClr val="FF0000"/>
                </a:solidFill>
              </a:rPr>
              <a:t>TG are below 500 mg/</a:t>
            </a:r>
            <a:r>
              <a:rPr lang="en-US" dirty="0" err="1" smtClean="0">
                <a:solidFill>
                  <a:srgbClr val="FF0000"/>
                </a:solidFill>
              </a:rPr>
              <a:t>dL</a:t>
            </a:r>
            <a:r>
              <a:rPr lang="en-US" dirty="0" smtClean="0">
                <a:solidFill>
                  <a:srgbClr val="FF0000"/>
                </a:solidFill>
              </a:rPr>
              <a:t> </a:t>
            </a:r>
            <a:r>
              <a:rPr lang="en-US" dirty="0" smtClean="0"/>
              <a:t>(5.6 </a:t>
            </a:r>
            <a:r>
              <a:rPr lang="en-US" dirty="0" err="1" smtClean="0"/>
              <a:t>mmol</a:t>
            </a:r>
            <a:r>
              <a:rPr lang="en-US" dirty="0" smtClean="0"/>
              <a:t>/L). </a:t>
            </a:r>
          </a:p>
          <a:p>
            <a:r>
              <a:rPr lang="en-US" dirty="0" smtClean="0"/>
              <a:t>Bile acid–binding resins include </a:t>
            </a:r>
            <a:r>
              <a:rPr lang="en-US" dirty="0" err="1" smtClean="0"/>
              <a:t>colestipol</a:t>
            </a:r>
            <a:r>
              <a:rPr lang="en-US" dirty="0" smtClean="0"/>
              <a:t>, </a:t>
            </a:r>
            <a:r>
              <a:rPr lang="en-US" dirty="0" err="1" smtClean="0"/>
              <a:t>cholestyramine</a:t>
            </a:r>
            <a:r>
              <a:rPr lang="en-US" dirty="0" smtClean="0"/>
              <a:t>, and </a:t>
            </a:r>
            <a:r>
              <a:rPr lang="en-US" dirty="0" err="1" smtClean="0"/>
              <a:t>colesevelam</a:t>
            </a:r>
            <a:r>
              <a:rPr lang="en-US" dirty="0" smtClean="0"/>
              <a:t>, which are generally used in combination with a </a:t>
            </a:r>
            <a:r>
              <a:rPr lang="en-US" dirty="0" err="1" smtClean="0"/>
              <a:t>statin</a:t>
            </a:r>
            <a:r>
              <a:rPr lang="en-US" dirty="0" smtClean="0"/>
              <a:t> or a </a:t>
            </a:r>
            <a:r>
              <a:rPr lang="en-US" dirty="0" err="1" smtClean="0"/>
              <a:t>statin</a:t>
            </a:r>
            <a:r>
              <a:rPr lang="en-US" dirty="0" smtClean="0"/>
              <a:t> and </a:t>
            </a:r>
            <a:r>
              <a:rPr lang="en-US" dirty="0" err="1" smtClean="0"/>
              <a:t>ezetimibe</a:t>
            </a:r>
            <a:r>
              <a:rPr lang="en-US" dirty="0" smtClean="0"/>
              <a:t>.</a:t>
            </a:r>
          </a:p>
          <a:p>
            <a:r>
              <a:rPr lang="en-US" dirty="0" smtClean="0"/>
              <a:t> Bile acid </a:t>
            </a:r>
            <a:r>
              <a:rPr lang="en-US" dirty="0" err="1" smtClean="0"/>
              <a:t>sequestrants</a:t>
            </a:r>
            <a:r>
              <a:rPr lang="en-US" dirty="0" smtClean="0"/>
              <a:t> lower cholesterol by binding to bile acids in the gastro-intestinal (GI) tract, preventing their absorption, thereby increasing hepatic synthesis of bile acids, which reduces the amount of cholesterol in the liver.</a:t>
            </a:r>
          </a:p>
          <a:p>
            <a:r>
              <a:rPr lang="en-US" dirty="0" smtClean="0"/>
              <a:t> Reduced hepatic </a:t>
            </a:r>
            <a:r>
              <a:rPr lang="en-US" dirty="0" err="1" smtClean="0"/>
              <a:t>choles-terol</a:t>
            </a:r>
            <a:r>
              <a:rPr lang="en-US" dirty="0" smtClean="0"/>
              <a:t> leads to the </a:t>
            </a:r>
            <a:r>
              <a:rPr lang="en-US" dirty="0" err="1" smtClean="0"/>
              <a:t>upregulation</a:t>
            </a:r>
            <a:r>
              <a:rPr lang="en-US" dirty="0" smtClean="0"/>
              <a:t> of LDL receptors</a:t>
            </a:r>
            <a:endParaRPr lang="en-US" dirty="0"/>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Bempedoic</a:t>
            </a:r>
            <a:r>
              <a:rPr lang="en-US" dirty="0" smtClean="0">
                <a:solidFill>
                  <a:srgbClr val="FF0000"/>
                </a:solidFill>
              </a:rPr>
              <a:t> acid</a:t>
            </a:r>
            <a:endParaRPr lang="en-US" dirty="0">
              <a:solidFill>
                <a:srgbClr val="FF0000"/>
              </a:solidFill>
            </a:endParaRPr>
          </a:p>
        </p:txBody>
      </p:sp>
      <p:sp>
        <p:nvSpPr>
          <p:cNvPr id="3" name="Content Placeholder 2"/>
          <p:cNvSpPr>
            <a:spLocks noGrp="1"/>
          </p:cNvSpPr>
          <p:nvPr>
            <p:ph sz="quarter" idx="1"/>
          </p:nvPr>
        </p:nvSpPr>
        <p:spPr/>
        <p:txBody>
          <a:bodyPr/>
          <a:lstStyle/>
          <a:p>
            <a:r>
              <a:rPr lang="en-US" dirty="0" err="1" smtClean="0"/>
              <a:t>Bempedoic</a:t>
            </a:r>
            <a:r>
              <a:rPr lang="en-US" dirty="0" smtClean="0"/>
              <a:t> acid is an </a:t>
            </a:r>
            <a:r>
              <a:rPr lang="en-US" dirty="0" smtClean="0">
                <a:solidFill>
                  <a:srgbClr val="FF0000"/>
                </a:solidFill>
              </a:rPr>
              <a:t>adenosine-</a:t>
            </a:r>
            <a:r>
              <a:rPr lang="en-US" dirty="0" err="1" smtClean="0">
                <a:solidFill>
                  <a:srgbClr val="FF0000"/>
                </a:solidFill>
              </a:rPr>
              <a:t>triphosphate</a:t>
            </a:r>
            <a:r>
              <a:rPr lang="en-US" dirty="0" smtClean="0">
                <a:solidFill>
                  <a:srgbClr val="FF0000"/>
                </a:solidFill>
              </a:rPr>
              <a:t> citrate </a:t>
            </a:r>
            <a:r>
              <a:rPr lang="en-US" dirty="0" err="1" smtClean="0">
                <a:solidFill>
                  <a:srgbClr val="FF0000"/>
                </a:solidFill>
              </a:rPr>
              <a:t>lyase</a:t>
            </a:r>
            <a:r>
              <a:rPr lang="en-US" dirty="0" smtClean="0">
                <a:solidFill>
                  <a:srgbClr val="FF0000"/>
                </a:solidFill>
              </a:rPr>
              <a:t> inhibitor </a:t>
            </a:r>
            <a:r>
              <a:rPr lang="en-US" dirty="0" smtClean="0"/>
              <a:t>approved by the </a:t>
            </a:r>
            <a:r>
              <a:rPr lang="en-US" dirty="0" smtClean="0">
                <a:solidFill>
                  <a:srgbClr val="FF0000"/>
                </a:solidFill>
              </a:rPr>
              <a:t>US FDA </a:t>
            </a:r>
            <a:r>
              <a:rPr lang="en-US" dirty="0" smtClean="0"/>
              <a:t>in 2020 for use as an </a:t>
            </a:r>
            <a:r>
              <a:rPr lang="en-US" dirty="0" smtClean="0">
                <a:solidFill>
                  <a:srgbClr val="0070C0"/>
                </a:solidFill>
              </a:rPr>
              <a:t>adjunct</a:t>
            </a:r>
            <a:r>
              <a:rPr lang="en-US" dirty="0" smtClean="0"/>
              <a:t> to diet and maximally tolerated </a:t>
            </a:r>
            <a:r>
              <a:rPr lang="en-US" dirty="0" err="1" smtClean="0"/>
              <a:t>statin</a:t>
            </a:r>
            <a:r>
              <a:rPr lang="en-US" dirty="0" smtClean="0"/>
              <a:t> therapy in adults with </a:t>
            </a:r>
            <a:r>
              <a:rPr lang="en-US" dirty="0" smtClean="0">
                <a:solidFill>
                  <a:srgbClr val="0070C0"/>
                </a:solidFill>
              </a:rPr>
              <a:t>heterozygous FH </a:t>
            </a:r>
            <a:r>
              <a:rPr lang="en-US" dirty="0" smtClean="0"/>
              <a:t>or </a:t>
            </a:r>
            <a:r>
              <a:rPr lang="en-US" dirty="0" smtClean="0">
                <a:solidFill>
                  <a:srgbClr val="0070C0"/>
                </a:solidFill>
              </a:rPr>
              <a:t>established ASCVD</a:t>
            </a:r>
            <a:r>
              <a:rPr lang="en-US" dirty="0" smtClean="0"/>
              <a:t>, who require additional reduction in LDL-C .</a:t>
            </a:r>
          </a:p>
          <a:p>
            <a:endParaRPr lang="en-US" dirty="0" smtClean="0"/>
          </a:p>
          <a:p>
            <a:r>
              <a:rPr lang="en-US" dirty="0" smtClean="0"/>
              <a:t> The effect of </a:t>
            </a:r>
            <a:r>
              <a:rPr lang="en-US" dirty="0" err="1" smtClean="0"/>
              <a:t>bempedoic</a:t>
            </a:r>
            <a:r>
              <a:rPr lang="en-US" dirty="0" smtClean="0"/>
              <a:t> acid on </a:t>
            </a:r>
            <a:r>
              <a:rPr lang="en-US" dirty="0" smtClean="0">
                <a:solidFill>
                  <a:srgbClr val="0070C0"/>
                </a:solidFill>
              </a:rPr>
              <a:t>CV morbidity and mortality </a:t>
            </a:r>
            <a:r>
              <a:rPr lang="en-US" dirty="0" smtClean="0"/>
              <a:t>has </a:t>
            </a:r>
            <a:r>
              <a:rPr lang="en-US" dirty="0" smtClean="0">
                <a:solidFill>
                  <a:srgbClr val="FF0000"/>
                </a:solidFill>
              </a:rPr>
              <a:t>not been determined </a:t>
            </a:r>
            <a:r>
              <a:rPr lang="en-US" dirty="0" smtClean="0"/>
              <a:t>but is under investigation</a:t>
            </a:r>
            <a:endParaRPr lang="en-US" dirty="0"/>
          </a:p>
        </p:txBody>
      </p:sp>
      <p:sp>
        <p:nvSpPr>
          <p:cNvPr id="4" name="5-Point Star 3"/>
          <p:cNvSpPr/>
          <p:nvPr/>
        </p:nvSpPr>
        <p:spPr>
          <a:xfrm>
            <a:off x="7020272" y="620688"/>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smtClean="0"/>
          </a:p>
          <a:p>
            <a:pPr>
              <a:buNone/>
            </a:pPr>
            <a:r>
              <a:rPr lang="en-US" dirty="0" smtClean="0"/>
              <a:t>   </a:t>
            </a:r>
          </a:p>
          <a:p>
            <a:endParaRPr lang="en-US" dirty="0" smtClean="0"/>
          </a:p>
          <a:p>
            <a:pPr>
              <a:buNone/>
            </a:pPr>
            <a:r>
              <a:rPr lang="en-US" dirty="0" smtClean="0"/>
              <a:t>           </a:t>
            </a:r>
            <a:r>
              <a:rPr lang="en-US" sz="3600" dirty="0" smtClean="0">
                <a:solidFill>
                  <a:srgbClr val="FF0000"/>
                </a:solidFill>
              </a:rPr>
              <a:t>Treatment for </a:t>
            </a:r>
            <a:r>
              <a:rPr lang="en-US" sz="3600" dirty="0" err="1" smtClean="0">
                <a:solidFill>
                  <a:srgbClr val="FF0000"/>
                </a:solidFill>
              </a:rPr>
              <a:t>hypertriglyceridemia</a:t>
            </a:r>
            <a:endParaRPr lang="en-US" sz="3600" dirty="0" smtClean="0">
              <a:solidFill>
                <a:srgbClr val="FF0000"/>
              </a:solidFill>
            </a:endParaRPr>
          </a:p>
          <a:p>
            <a:endParaRPr lang="en-US" dirty="0" smtClean="0"/>
          </a:p>
          <a:p>
            <a:endParaRPr lang="en-US" dirty="0"/>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sz="quarter" idx="1"/>
          </p:nvPr>
        </p:nvSpPr>
        <p:spPr/>
        <p:txBody>
          <a:bodyPr>
            <a:normAutofit/>
          </a:bodyPr>
          <a:lstStyle/>
          <a:p>
            <a:pPr>
              <a:buNone/>
            </a:pPr>
            <a:r>
              <a:rPr lang="en-US" dirty="0" smtClean="0"/>
              <a:t>    In patients with elevated TG, initial management in-</a:t>
            </a:r>
            <a:r>
              <a:rPr lang="en-US" dirty="0" err="1" smtClean="0"/>
              <a:t>cludes</a:t>
            </a:r>
            <a:r>
              <a:rPr lang="en-US" dirty="0" smtClean="0"/>
              <a:t> :</a:t>
            </a:r>
          </a:p>
          <a:p>
            <a:r>
              <a:rPr lang="en-US" dirty="0" smtClean="0"/>
              <a:t>the identification and treatment of </a:t>
            </a:r>
            <a:r>
              <a:rPr lang="en-US" dirty="0" smtClean="0">
                <a:solidFill>
                  <a:srgbClr val="FF0000"/>
                </a:solidFill>
              </a:rPr>
              <a:t>secondary </a:t>
            </a:r>
            <a:r>
              <a:rPr lang="en-US" dirty="0" err="1" smtClean="0">
                <a:solidFill>
                  <a:srgbClr val="FF0000"/>
                </a:solidFill>
              </a:rPr>
              <a:t>fac-tors</a:t>
            </a:r>
            <a:r>
              <a:rPr lang="en-US" dirty="0" smtClean="0">
                <a:solidFill>
                  <a:srgbClr val="FF0000"/>
                </a:solidFill>
              </a:rPr>
              <a:t> </a:t>
            </a:r>
            <a:r>
              <a:rPr lang="en-US" dirty="0" smtClean="0"/>
              <a:t>that raise TG, </a:t>
            </a:r>
          </a:p>
          <a:p>
            <a:r>
              <a:rPr lang="en-US" dirty="0" smtClean="0"/>
              <a:t>and the initiation or adjustment of lifestyle therapy.</a:t>
            </a:r>
          </a:p>
          <a:p>
            <a:pPr>
              <a:buNone/>
            </a:pPr>
            <a:endParaRPr lang="en-US" dirty="0"/>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dirty="0" smtClean="0">
                <a:solidFill>
                  <a:srgbClr val="FF0000"/>
                </a:solidFill>
              </a:rPr>
              <a:t>    Secondary factors </a:t>
            </a:r>
            <a:r>
              <a:rPr lang="en-US" dirty="0" smtClean="0"/>
              <a:t>include :</a:t>
            </a:r>
          </a:p>
          <a:p>
            <a:r>
              <a:rPr lang="en-US" dirty="0" smtClean="0">
                <a:solidFill>
                  <a:srgbClr val="00B050"/>
                </a:solidFill>
              </a:rPr>
              <a:t>endocrine</a:t>
            </a:r>
            <a:r>
              <a:rPr lang="en-US" dirty="0" smtClean="0"/>
              <a:t> </a:t>
            </a:r>
            <a:r>
              <a:rPr lang="en-US" dirty="0" err="1" smtClean="0"/>
              <a:t>dis</a:t>
            </a:r>
            <a:r>
              <a:rPr lang="en-US" dirty="0" smtClean="0"/>
              <a:t>-eases discussed in this guideline,</a:t>
            </a:r>
          </a:p>
          <a:p>
            <a:r>
              <a:rPr lang="en-US" dirty="0" smtClean="0"/>
              <a:t> </a:t>
            </a:r>
            <a:r>
              <a:rPr lang="en-US" dirty="0" smtClean="0">
                <a:solidFill>
                  <a:srgbClr val="00B050"/>
                </a:solidFill>
              </a:rPr>
              <a:t>chronic liver and kidney </a:t>
            </a:r>
            <a:r>
              <a:rPr lang="en-US" dirty="0" smtClean="0"/>
              <a:t>disease,</a:t>
            </a:r>
          </a:p>
          <a:p>
            <a:r>
              <a:rPr lang="en-US" dirty="0" smtClean="0"/>
              <a:t> and </a:t>
            </a:r>
            <a:r>
              <a:rPr lang="en-US" dirty="0" smtClean="0">
                <a:solidFill>
                  <a:srgbClr val="00B050"/>
                </a:solidFill>
              </a:rPr>
              <a:t>medications</a:t>
            </a:r>
            <a:r>
              <a:rPr lang="en-US" dirty="0" smtClean="0"/>
              <a:t> (estrogens, </a:t>
            </a:r>
            <a:r>
              <a:rPr lang="en-US" dirty="0" err="1" smtClean="0"/>
              <a:t>glucocorticoids</a:t>
            </a:r>
            <a:r>
              <a:rPr lang="en-US" dirty="0" smtClean="0"/>
              <a:t>, </a:t>
            </a:r>
            <a:r>
              <a:rPr lang="en-US" dirty="0" err="1" smtClean="0"/>
              <a:t>mitotane</a:t>
            </a:r>
            <a:r>
              <a:rPr lang="en-US" dirty="0" smtClean="0"/>
              <a:t>, </a:t>
            </a:r>
            <a:r>
              <a:rPr lang="en-US" dirty="0" err="1" smtClean="0"/>
              <a:t>tamoxifen</a:t>
            </a:r>
            <a:r>
              <a:rPr lang="en-US" dirty="0" smtClean="0"/>
              <a:t>, </a:t>
            </a:r>
            <a:r>
              <a:rPr lang="en-US" dirty="0" err="1" smtClean="0"/>
              <a:t>raloxifene</a:t>
            </a:r>
            <a:r>
              <a:rPr lang="en-US" dirty="0" smtClean="0"/>
              <a:t>, bile acid resins, protease inhibitors, </a:t>
            </a:r>
            <a:r>
              <a:rPr lang="en-US" dirty="0" err="1" smtClean="0"/>
              <a:t>retinoids</a:t>
            </a:r>
            <a:r>
              <a:rPr lang="en-US" dirty="0" smtClean="0"/>
              <a:t>, hydrochlorothiazide, </a:t>
            </a:r>
            <a:r>
              <a:rPr lang="en-US" dirty="0" err="1" smtClean="0"/>
              <a:t>propranolol</a:t>
            </a:r>
            <a:r>
              <a:rPr lang="en-US" dirty="0" smtClean="0"/>
              <a:t>, </a:t>
            </a:r>
            <a:r>
              <a:rPr lang="en-US" dirty="0" err="1" smtClean="0"/>
              <a:t>metoprolol</a:t>
            </a:r>
            <a:r>
              <a:rPr lang="en-US" dirty="0" smtClean="0"/>
              <a:t>, cyclosporine, </a:t>
            </a:r>
            <a:r>
              <a:rPr lang="en-US" dirty="0" err="1" smtClean="0"/>
              <a:t>tacrolimus</a:t>
            </a:r>
            <a:r>
              <a:rPr lang="en-US" dirty="0" smtClean="0"/>
              <a:t>, </a:t>
            </a:r>
            <a:r>
              <a:rPr lang="en-US" dirty="0" err="1" smtClean="0"/>
              <a:t>phenothiazine</a:t>
            </a:r>
            <a:r>
              <a:rPr lang="en-US" dirty="0" smtClean="0"/>
              <a:t>, </a:t>
            </a:r>
            <a:r>
              <a:rPr lang="en-US" dirty="0" err="1" smtClean="0"/>
              <a:t>aripiprazole</a:t>
            </a:r>
            <a:r>
              <a:rPr lang="en-US" dirty="0" smtClean="0"/>
              <a:t>, </a:t>
            </a:r>
            <a:r>
              <a:rPr lang="en-US" dirty="0" err="1" smtClean="0"/>
              <a:t>olanzapine</a:t>
            </a:r>
            <a:r>
              <a:rPr lang="en-US" dirty="0" smtClean="0"/>
              <a:t>, </a:t>
            </a:r>
            <a:r>
              <a:rPr lang="en-US" dirty="0" err="1" smtClean="0"/>
              <a:t>quetiapine</a:t>
            </a:r>
            <a:r>
              <a:rPr lang="en-US" dirty="0" smtClean="0"/>
              <a:t>, and </a:t>
            </a:r>
            <a:r>
              <a:rPr lang="en-US" dirty="0" err="1" smtClean="0"/>
              <a:t>risperidone</a:t>
            </a:r>
            <a:endParaRPr lang="en-US" dirty="0"/>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For patients with </a:t>
            </a:r>
            <a:r>
              <a:rPr lang="en-US" dirty="0" smtClean="0">
                <a:solidFill>
                  <a:srgbClr val="FF0000"/>
                </a:solidFill>
              </a:rPr>
              <a:t>persistent elevation </a:t>
            </a:r>
            <a:r>
              <a:rPr lang="en-US" dirty="0" smtClean="0"/>
              <a:t>in TG up </a:t>
            </a:r>
            <a:r>
              <a:rPr lang="en-US" dirty="0" smtClean="0">
                <a:solidFill>
                  <a:srgbClr val="FF0000"/>
                </a:solidFill>
              </a:rPr>
              <a:t>to 500 mg/</a:t>
            </a:r>
            <a:r>
              <a:rPr lang="en-US" dirty="0" err="1" smtClean="0">
                <a:solidFill>
                  <a:srgbClr val="FF0000"/>
                </a:solidFill>
              </a:rPr>
              <a:t>dL</a:t>
            </a:r>
            <a:r>
              <a:rPr lang="en-US" dirty="0" smtClean="0">
                <a:solidFill>
                  <a:srgbClr val="FF0000"/>
                </a:solidFill>
              </a:rPr>
              <a:t> </a:t>
            </a:r>
            <a:r>
              <a:rPr lang="en-US" dirty="0" smtClean="0"/>
              <a:t>(5.6 </a:t>
            </a:r>
            <a:r>
              <a:rPr lang="en-US" dirty="0" err="1" smtClean="0"/>
              <a:t>mmol</a:t>
            </a:r>
            <a:r>
              <a:rPr lang="en-US" dirty="0" smtClean="0"/>
              <a:t>/L) per day, </a:t>
            </a:r>
            <a:r>
              <a:rPr lang="en-US" dirty="0" err="1" smtClean="0">
                <a:solidFill>
                  <a:srgbClr val="00B050"/>
                </a:solidFill>
              </a:rPr>
              <a:t>statins</a:t>
            </a:r>
            <a:r>
              <a:rPr lang="en-US" dirty="0" smtClean="0"/>
              <a:t> are the </a:t>
            </a:r>
            <a:r>
              <a:rPr lang="en-US" dirty="0" smtClean="0">
                <a:solidFill>
                  <a:srgbClr val="00B050"/>
                </a:solidFill>
              </a:rPr>
              <a:t>first choice </a:t>
            </a:r>
            <a:r>
              <a:rPr lang="en-US" dirty="0" smtClean="0"/>
              <a:t>of pharmacological therapy as </a:t>
            </a:r>
            <a:r>
              <a:rPr lang="en-US" dirty="0" smtClean="0">
                <a:solidFill>
                  <a:srgbClr val="00B050"/>
                </a:solidFill>
              </a:rPr>
              <a:t>adjunct to lifestyle changes</a:t>
            </a:r>
            <a:r>
              <a:rPr lang="en-US" dirty="0" smtClean="0"/>
              <a:t>. </a:t>
            </a:r>
          </a:p>
          <a:p>
            <a:endParaRPr lang="en-US" dirty="0" smtClean="0"/>
          </a:p>
          <a:p>
            <a:r>
              <a:rPr lang="en-US" dirty="0" smtClean="0"/>
              <a:t>A </a:t>
            </a:r>
            <a:r>
              <a:rPr lang="en-US" dirty="0" err="1" smtClean="0"/>
              <a:t>fibrate</a:t>
            </a:r>
            <a:r>
              <a:rPr lang="en-US" dirty="0" smtClean="0"/>
              <a:t> may also be used with the caution that the combination of a </a:t>
            </a:r>
            <a:r>
              <a:rPr lang="en-US" dirty="0" err="1" smtClean="0"/>
              <a:t>fibrate</a:t>
            </a:r>
            <a:r>
              <a:rPr lang="en-US" dirty="0" smtClean="0"/>
              <a:t> and a </a:t>
            </a:r>
            <a:r>
              <a:rPr lang="en-US" dirty="0" err="1" smtClean="0"/>
              <a:t>statin</a:t>
            </a:r>
            <a:r>
              <a:rPr lang="en-US" dirty="0" smtClean="0"/>
              <a:t> </a:t>
            </a:r>
            <a:r>
              <a:rPr lang="en-US" dirty="0" smtClean="0">
                <a:solidFill>
                  <a:srgbClr val="FF0000"/>
                </a:solidFill>
              </a:rPr>
              <a:t>increases the risk of </a:t>
            </a:r>
            <a:r>
              <a:rPr lang="en-US" dirty="0" err="1" smtClean="0">
                <a:solidFill>
                  <a:srgbClr val="FF0000"/>
                </a:solidFill>
              </a:rPr>
              <a:t>myopathy</a:t>
            </a:r>
            <a:r>
              <a:rPr lang="en-US" dirty="0" smtClean="0"/>
              <a:t>. This risk is more common with </a:t>
            </a:r>
            <a:r>
              <a:rPr lang="en-US" dirty="0" err="1" smtClean="0">
                <a:solidFill>
                  <a:srgbClr val="FF0000"/>
                </a:solidFill>
              </a:rPr>
              <a:t>gemfibrozil</a:t>
            </a:r>
            <a:r>
              <a:rPr lang="en-US" dirty="0" smtClean="0"/>
              <a:t> compared with </a:t>
            </a:r>
            <a:r>
              <a:rPr lang="en-US" dirty="0" err="1" smtClean="0"/>
              <a:t>fenofibrate</a:t>
            </a:r>
            <a:r>
              <a:rPr lang="en-US" dirty="0" smtClean="0"/>
              <a:t> .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Additional risk-enhancing factors</a:t>
            </a:r>
            <a:endParaRPr lang="en-US" dirty="0">
              <a:solidFill>
                <a:srgbClr val="FF0000"/>
              </a:solidFill>
            </a:endParaRPr>
          </a:p>
        </p:txBody>
      </p:sp>
      <p:sp>
        <p:nvSpPr>
          <p:cNvPr id="3" name="Content Placeholder 2"/>
          <p:cNvSpPr>
            <a:spLocks noGrp="1"/>
          </p:cNvSpPr>
          <p:nvPr>
            <p:ph sz="quarter" idx="1"/>
          </p:nvPr>
        </p:nvSpPr>
        <p:spPr/>
        <p:txBody>
          <a:bodyPr>
            <a:normAutofit lnSpcReduction="10000"/>
          </a:bodyPr>
          <a:lstStyle/>
          <a:p>
            <a:r>
              <a:rPr lang="en-US" dirty="0" smtClean="0"/>
              <a:t>family history of premature coronary artery </a:t>
            </a:r>
            <a:r>
              <a:rPr lang="en-US" dirty="0" err="1" smtClean="0"/>
              <a:t>dis</a:t>
            </a:r>
            <a:r>
              <a:rPr lang="en-US" dirty="0" smtClean="0"/>
              <a:t>-ease (CAD),</a:t>
            </a:r>
          </a:p>
          <a:p>
            <a:r>
              <a:rPr lang="en-US" dirty="0" smtClean="0"/>
              <a:t> metabolic syndrome (</a:t>
            </a:r>
            <a:r>
              <a:rPr lang="en-US" dirty="0" err="1" smtClean="0"/>
              <a:t>MetS</a:t>
            </a:r>
            <a:r>
              <a:rPr lang="en-US" dirty="0" smtClean="0"/>
              <a:t>), </a:t>
            </a:r>
          </a:p>
          <a:p>
            <a:r>
              <a:rPr lang="en-US" dirty="0" smtClean="0"/>
              <a:t>chronic kidney disease (CKD), </a:t>
            </a:r>
          </a:p>
          <a:p>
            <a:r>
              <a:rPr lang="en-US" dirty="0" smtClean="0"/>
              <a:t>chronic inflammatory conditions such as rheumatoid arthritis,</a:t>
            </a:r>
          </a:p>
          <a:p>
            <a:r>
              <a:rPr lang="en-US" dirty="0" smtClean="0"/>
              <a:t> history of early menopause,</a:t>
            </a:r>
          </a:p>
          <a:p>
            <a:r>
              <a:rPr lang="en-US" dirty="0" smtClean="0"/>
              <a:t> or preeclampsia,</a:t>
            </a:r>
          </a:p>
          <a:p>
            <a:r>
              <a:rPr lang="en-US" dirty="0" smtClean="0"/>
              <a:t> and high-risk race/ethnicities, including South Asian ancestry</a:t>
            </a:r>
          </a:p>
          <a:p>
            <a:r>
              <a:rPr lang="en-US" dirty="0" err="1" smtClean="0">
                <a:solidFill>
                  <a:srgbClr val="0070C0"/>
                </a:solidFill>
              </a:rPr>
              <a:t>ApoB</a:t>
            </a:r>
            <a:r>
              <a:rPr lang="en-US" dirty="0" smtClean="0">
                <a:solidFill>
                  <a:srgbClr val="0070C0"/>
                </a:solidFill>
              </a:rPr>
              <a:t> ≥130 mg/</a:t>
            </a:r>
            <a:r>
              <a:rPr lang="en-US" dirty="0" err="1" smtClean="0">
                <a:solidFill>
                  <a:srgbClr val="0070C0"/>
                </a:solidFill>
              </a:rPr>
              <a:t>dL</a:t>
            </a:r>
            <a:r>
              <a:rPr lang="en-US" dirty="0" smtClean="0">
                <a:solidFill>
                  <a:srgbClr val="0070C0"/>
                </a:solidFill>
              </a:rPr>
              <a:t> </a:t>
            </a:r>
            <a:r>
              <a:rPr lang="en-US" dirty="0" smtClean="0"/>
              <a:t>(1.3 g/L) or </a:t>
            </a:r>
            <a:r>
              <a:rPr lang="en-US" dirty="0" smtClean="0">
                <a:solidFill>
                  <a:srgbClr val="0070C0"/>
                </a:solidFill>
              </a:rPr>
              <a:t>non-HDL &gt;190 </a:t>
            </a:r>
            <a:r>
              <a:rPr lang="en-US" dirty="0" smtClean="0"/>
              <a:t>mg/</a:t>
            </a:r>
            <a:r>
              <a:rPr lang="en-US" dirty="0" err="1" smtClean="0"/>
              <a:t>dL</a:t>
            </a:r>
            <a:r>
              <a:rPr lang="en-US" dirty="0" smtClean="0"/>
              <a:t> (4.9 </a:t>
            </a:r>
            <a:r>
              <a:rPr lang="en-US" dirty="0" err="1" smtClean="0"/>
              <a:t>mmol</a:t>
            </a:r>
            <a:r>
              <a:rPr lang="en-US" dirty="0" smtClean="0"/>
              <a:t>/L) should be considered </a:t>
            </a:r>
            <a:r>
              <a:rPr lang="en-US" dirty="0" smtClean="0">
                <a:solidFill>
                  <a:srgbClr val="FF0000"/>
                </a:solidFill>
              </a:rPr>
              <a:t>risk-enhancing factors</a:t>
            </a:r>
            <a:endParaRPr lang="en-US" dirty="0"/>
          </a:p>
        </p:txBody>
      </p:sp>
      <p:sp>
        <p:nvSpPr>
          <p:cNvPr id="4" name="Sun 3"/>
          <p:cNvSpPr/>
          <p:nvPr/>
        </p:nvSpPr>
        <p:spPr>
          <a:xfrm>
            <a:off x="7812360" y="188640"/>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20000"/>
          </a:bodyPr>
          <a:lstStyle/>
          <a:p>
            <a:r>
              <a:rPr lang="en-US" dirty="0" smtClean="0"/>
              <a:t>In addition, as noted in this guideline, </a:t>
            </a:r>
            <a:r>
              <a:rPr lang="en-US" dirty="0" smtClean="0">
                <a:solidFill>
                  <a:srgbClr val="FF0000"/>
                </a:solidFill>
              </a:rPr>
              <a:t>EPA ethyl ester</a:t>
            </a:r>
            <a:r>
              <a:rPr lang="en-US" dirty="0" smtClean="0"/>
              <a:t> is recommended to </a:t>
            </a:r>
            <a:r>
              <a:rPr lang="en-US" dirty="0" smtClean="0">
                <a:solidFill>
                  <a:srgbClr val="FF0000"/>
                </a:solidFill>
              </a:rPr>
              <a:t>reduce ASCVD risk </a:t>
            </a:r>
            <a:r>
              <a:rPr lang="en-US" dirty="0" smtClean="0"/>
              <a:t>in </a:t>
            </a:r>
          </a:p>
          <a:p>
            <a:pPr>
              <a:buNone/>
            </a:pPr>
            <a:r>
              <a:rPr lang="en-US" dirty="0" err="1" smtClean="0"/>
              <a:t>statin</a:t>
            </a:r>
            <a:r>
              <a:rPr lang="en-US" dirty="0" smtClean="0"/>
              <a:t>-treated patients </a:t>
            </a:r>
          </a:p>
          <a:p>
            <a:pPr>
              <a:buNone/>
            </a:pPr>
            <a:r>
              <a:rPr lang="en-US" dirty="0" smtClean="0">
                <a:solidFill>
                  <a:srgbClr val="FF0000"/>
                </a:solidFill>
              </a:rPr>
              <a:t>with</a:t>
            </a:r>
            <a:r>
              <a:rPr lang="en-US" dirty="0" smtClean="0"/>
              <a:t> </a:t>
            </a:r>
          </a:p>
          <a:p>
            <a:pPr>
              <a:buNone/>
            </a:pPr>
            <a:r>
              <a:rPr lang="en-US" dirty="0" smtClean="0"/>
              <a:t>TG of 150–499 mg/</a:t>
            </a:r>
            <a:r>
              <a:rPr lang="en-US" dirty="0" err="1" smtClean="0"/>
              <a:t>dL</a:t>
            </a:r>
            <a:r>
              <a:rPr lang="en-US" dirty="0" smtClean="0"/>
              <a:t> (1.7–5.6 </a:t>
            </a:r>
            <a:r>
              <a:rPr lang="en-US" dirty="0" err="1" smtClean="0"/>
              <a:t>mmol</a:t>
            </a:r>
            <a:r>
              <a:rPr lang="en-US" dirty="0" smtClean="0"/>
              <a:t>/L),</a:t>
            </a:r>
          </a:p>
          <a:p>
            <a:pPr>
              <a:buNone/>
            </a:pPr>
            <a:r>
              <a:rPr lang="en-US" dirty="0" smtClean="0"/>
              <a:t> </a:t>
            </a:r>
            <a:r>
              <a:rPr lang="en-US" dirty="0" smtClean="0">
                <a:solidFill>
                  <a:srgbClr val="FF0000"/>
                </a:solidFill>
              </a:rPr>
              <a:t>and</a:t>
            </a:r>
          </a:p>
          <a:p>
            <a:pPr>
              <a:buNone/>
            </a:pPr>
            <a:r>
              <a:rPr lang="en-US" dirty="0" smtClean="0"/>
              <a:t> --either ASCVD </a:t>
            </a:r>
          </a:p>
          <a:p>
            <a:pPr>
              <a:buNone/>
            </a:pPr>
            <a:r>
              <a:rPr lang="en-US" dirty="0" smtClean="0">
                <a:solidFill>
                  <a:srgbClr val="FF0000"/>
                </a:solidFill>
              </a:rPr>
              <a:t>or</a:t>
            </a:r>
          </a:p>
          <a:p>
            <a:pPr>
              <a:buNone/>
            </a:pPr>
            <a:r>
              <a:rPr lang="en-US" dirty="0" smtClean="0"/>
              <a:t> --T2D</a:t>
            </a:r>
          </a:p>
          <a:p>
            <a:pPr>
              <a:buNone/>
            </a:pPr>
            <a:r>
              <a:rPr lang="en-US" dirty="0" smtClean="0"/>
              <a:t> </a:t>
            </a:r>
            <a:r>
              <a:rPr lang="en-US" dirty="0" smtClean="0">
                <a:solidFill>
                  <a:srgbClr val="FF0000"/>
                </a:solidFill>
              </a:rPr>
              <a:t>And</a:t>
            </a:r>
          </a:p>
          <a:p>
            <a:pPr>
              <a:buNone/>
            </a:pPr>
            <a:r>
              <a:rPr lang="en-US" dirty="0" smtClean="0"/>
              <a:t> 2 additional risk factors </a:t>
            </a:r>
            <a:endParaRPr lang="en-US" dirty="0" smtClean="0">
              <a:solidFill>
                <a:srgbClr val="FF0000"/>
              </a:solidFill>
            </a:endParaRPr>
          </a:p>
          <a:p>
            <a:pPr>
              <a:buNone/>
            </a:pPr>
            <a:r>
              <a:rPr lang="en-US" dirty="0" smtClean="0"/>
              <a:t> </a:t>
            </a:r>
            <a:endParaRPr lang="en-US" dirty="0"/>
          </a:p>
        </p:txBody>
      </p:sp>
      <p:sp>
        <p:nvSpPr>
          <p:cNvPr id="4" name="5-Point Star 3"/>
          <p:cNvSpPr/>
          <p:nvPr/>
        </p:nvSpPr>
        <p:spPr>
          <a:xfrm>
            <a:off x="6588224" y="476672"/>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The risk of </a:t>
            </a:r>
            <a:r>
              <a:rPr lang="en-US" dirty="0" smtClean="0">
                <a:solidFill>
                  <a:srgbClr val="FF0000"/>
                </a:solidFill>
              </a:rPr>
              <a:t>pancreatitis</a:t>
            </a:r>
            <a:r>
              <a:rPr lang="en-US" dirty="0" smtClean="0"/>
              <a:t> increases with </a:t>
            </a:r>
            <a:r>
              <a:rPr lang="en-US" dirty="0" smtClean="0">
                <a:solidFill>
                  <a:srgbClr val="FF0000"/>
                </a:solidFill>
              </a:rPr>
              <a:t>TG &gt; 500 </a:t>
            </a:r>
            <a:r>
              <a:rPr lang="en-US" dirty="0" smtClean="0"/>
              <a:t>mg/</a:t>
            </a:r>
            <a:r>
              <a:rPr lang="en-US" dirty="0" err="1" smtClean="0"/>
              <a:t>dL</a:t>
            </a:r>
            <a:r>
              <a:rPr lang="en-US" dirty="0" smtClean="0"/>
              <a:t> (5.6 </a:t>
            </a:r>
            <a:r>
              <a:rPr lang="en-US" dirty="0" err="1" smtClean="0"/>
              <a:t>mmol</a:t>
            </a:r>
            <a:r>
              <a:rPr lang="en-US" dirty="0" smtClean="0"/>
              <a:t>/L) and is even greater as TG rise to 1000 mg/</a:t>
            </a:r>
            <a:r>
              <a:rPr lang="en-US" dirty="0" err="1" smtClean="0"/>
              <a:t>dL</a:t>
            </a:r>
            <a:r>
              <a:rPr lang="en-US" dirty="0" smtClean="0"/>
              <a:t> (11.3 </a:t>
            </a:r>
            <a:r>
              <a:rPr lang="en-US" dirty="0" err="1" smtClean="0"/>
              <a:t>mmol</a:t>
            </a:r>
            <a:r>
              <a:rPr lang="en-US" dirty="0" smtClean="0"/>
              <a:t>/L) or higher.</a:t>
            </a:r>
          </a:p>
          <a:p>
            <a:r>
              <a:rPr lang="en-US" dirty="0" smtClean="0">
                <a:solidFill>
                  <a:srgbClr val="FF0000"/>
                </a:solidFill>
              </a:rPr>
              <a:t> Diet and exercise</a:t>
            </a:r>
            <a:r>
              <a:rPr lang="en-US" dirty="0" smtClean="0"/>
              <a:t>, and </a:t>
            </a:r>
            <a:r>
              <a:rPr lang="en-US" dirty="0" smtClean="0">
                <a:solidFill>
                  <a:srgbClr val="FF0000"/>
                </a:solidFill>
              </a:rPr>
              <a:t>the treat-</a:t>
            </a:r>
            <a:r>
              <a:rPr lang="en-US" dirty="0" err="1" smtClean="0">
                <a:solidFill>
                  <a:srgbClr val="FF0000"/>
                </a:solidFill>
              </a:rPr>
              <a:t>ment</a:t>
            </a:r>
            <a:r>
              <a:rPr lang="en-US" dirty="0" smtClean="0">
                <a:solidFill>
                  <a:srgbClr val="FF0000"/>
                </a:solidFill>
              </a:rPr>
              <a:t> of secondary factors, </a:t>
            </a:r>
            <a:r>
              <a:rPr lang="en-US" dirty="0" smtClean="0"/>
              <a:t>may lower TG. </a:t>
            </a:r>
          </a:p>
          <a:p>
            <a:r>
              <a:rPr lang="en-US" dirty="0" smtClean="0"/>
              <a:t>However, if TG reduction is not sufficient, pharmacological therapy (</a:t>
            </a:r>
            <a:r>
              <a:rPr lang="en-US" dirty="0" err="1" smtClean="0">
                <a:solidFill>
                  <a:srgbClr val="FF0000"/>
                </a:solidFill>
              </a:rPr>
              <a:t>statin</a:t>
            </a:r>
            <a:r>
              <a:rPr lang="en-US" dirty="0" smtClean="0">
                <a:solidFill>
                  <a:srgbClr val="FF0000"/>
                </a:solidFill>
              </a:rPr>
              <a:t>, </a:t>
            </a:r>
            <a:r>
              <a:rPr lang="en-US" dirty="0" err="1" smtClean="0">
                <a:solidFill>
                  <a:srgbClr val="FF0000"/>
                </a:solidFill>
              </a:rPr>
              <a:t>fibrates</a:t>
            </a:r>
            <a:r>
              <a:rPr lang="en-US" dirty="0" smtClean="0">
                <a:solidFill>
                  <a:srgbClr val="FF0000"/>
                </a:solidFill>
              </a:rPr>
              <a:t>, or omega-3 fatty acids</a:t>
            </a:r>
            <a:r>
              <a:rPr lang="en-US" dirty="0" smtClean="0"/>
              <a:t>) should be considered.</a:t>
            </a:r>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r>
              <a:rPr lang="en-US" dirty="0" smtClean="0"/>
              <a:t>Patients with TG levels of about 1000 mg/</a:t>
            </a:r>
            <a:r>
              <a:rPr lang="en-US" dirty="0" err="1" smtClean="0"/>
              <a:t>dL</a:t>
            </a:r>
            <a:r>
              <a:rPr lang="en-US" dirty="0" smtClean="0"/>
              <a:t> (11.3 </a:t>
            </a:r>
            <a:r>
              <a:rPr lang="en-US" dirty="0" err="1" smtClean="0"/>
              <a:t>mmol</a:t>
            </a:r>
            <a:r>
              <a:rPr lang="en-US" dirty="0" smtClean="0"/>
              <a:t>/L) or greater may have </a:t>
            </a:r>
            <a:r>
              <a:rPr lang="en-US" dirty="0" smtClean="0">
                <a:solidFill>
                  <a:srgbClr val="FF0000"/>
                </a:solidFill>
              </a:rPr>
              <a:t>1 or multiple genetic mutations</a:t>
            </a:r>
            <a:r>
              <a:rPr lang="en-US" dirty="0" smtClean="0"/>
              <a:t>, and a </a:t>
            </a:r>
            <a:r>
              <a:rPr lang="en-US" dirty="0" smtClean="0">
                <a:solidFill>
                  <a:srgbClr val="FF0000"/>
                </a:solidFill>
              </a:rPr>
              <a:t>greater sensitivity to medications </a:t>
            </a:r>
            <a:r>
              <a:rPr lang="en-US" dirty="0" smtClean="0"/>
              <a:t>and other secondary factors that increase TG. </a:t>
            </a:r>
          </a:p>
          <a:p>
            <a:r>
              <a:rPr lang="en-US" dirty="0" smtClean="0"/>
              <a:t>Monogenetic </a:t>
            </a:r>
            <a:r>
              <a:rPr lang="en-US" dirty="0" err="1" smtClean="0"/>
              <a:t>hypertriglyceridemia</a:t>
            </a:r>
            <a:r>
              <a:rPr lang="en-US" dirty="0" smtClean="0"/>
              <a:t>, such as LPL deficiency, is </a:t>
            </a:r>
            <a:r>
              <a:rPr lang="en-US" dirty="0" smtClean="0">
                <a:solidFill>
                  <a:srgbClr val="FF0000"/>
                </a:solidFill>
              </a:rPr>
              <a:t>rare</a:t>
            </a:r>
            <a:r>
              <a:rPr lang="en-US" dirty="0" smtClean="0"/>
              <a:t> and is often diagnosed in childhood or adolescence.</a:t>
            </a:r>
          </a:p>
          <a:p>
            <a:r>
              <a:rPr lang="en-US" dirty="0" smtClean="0"/>
              <a:t> For such extreme elevations in TG, a </a:t>
            </a:r>
            <a:r>
              <a:rPr lang="en-US" dirty="0" smtClean="0">
                <a:solidFill>
                  <a:srgbClr val="FF0000"/>
                </a:solidFill>
              </a:rPr>
              <a:t>diet with very low-fat content,</a:t>
            </a:r>
            <a:r>
              <a:rPr lang="en-US" dirty="0" smtClean="0"/>
              <a:t> as little </a:t>
            </a:r>
            <a:r>
              <a:rPr lang="en-US" dirty="0" smtClean="0">
                <a:solidFill>
                  <a:srgbClr val="FF0000"/>
                </a:solidFill>
              </a:rPr>
              <a:t>simple sugar </a:t>
            </a:r>
            <a:r>
              <a:rPr lang="en-US" dirty="0" smtClean="0"/>
              <a:t>as possible, and </a:t>
            </a:r>
            <a:r>
              <a:rPr lang="en-US" dirty="0" smtClean="0">
                <a:solidFill>
                  <a:srgbClr val="FF0000"/>
                </a:solidFill>
              </a:rPr>
              <a:t>no alcohol </a:t>
            </a:r>
            <a:r>
              <a:rPr lang="en-US" dirty="0" smtClean="0"/>
              <a:t>may reduce TG.</a:t>
            </a:r>
          </a:p>
          <a:p>
            <a:r>
              <a:rPr lang="en-US" dirty="0" smtClean="0"/>
              <a:t> The addition of </a:t>
            </a:r>
            <a:r>
              <a:rPr lang="en-US" dirty="0" err="1" smtClean="0">
                <a:solidFill>
                  <a:srgbClr val="FF0000"/>
                </a:solidFill>
              </a:rPr>
              <a:t>fibrates</a:t>
            </a:r>
            <a:r>
              <a:rPr lang="en-US" dirty="0" smtClean="0">
                <a:solidFill>
                  <a:srgbClr val="FF0000"/>
                </a:solidFill>
              </a:rPr>
              <a:t> or omega-3 fatty acids </a:t>
            </a:r>
            <a:r>
              <a:rPr lang="en-US" dirty="0" smtClean="0"/>
              <a:t>may be useful. Niacin also reduces TG but has safety concerns</a:t>
            </a:r>
          </a:p>
          <a:p>
            <a:endParaRPr lang="en-US" dirty="0" smtClean="0"/>
          </a:p>
          <a:p>
            <a:endParaRPr lang="en-US" dirty="0"/>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smtClean="0"/>
          </a:p>
          <a:p>
            <a:endParaRPr lang="en-US" dirty="0" smtClean="0"/>
          </a:p>
          <a:p>
            <a:pPr>
              <a:buNone/>
            </a:pPr>
            <a:r>
              <a:rPr lang="en-US" dirty="0" smtClean="0"/>
              <a:t>              </a:t>
            </a:r>
            <a:r>
              <a:rPr lang="en-US" sz="4800" dirty="0" smtClean="0">
                <a:solidFill>
                  <a:srgbClr val="FF0000"/>
                </a:solidFill>
              </a:rPr>
              <a:t>Safety of lipid-lowering</a:t>
            </a:r>
          </a:p>
          <a:p>
            <a:pPr>
              <a:buNone/>
            </a:pPr>
            <a:r>
              <a:rPr lang="en-US" sz="4800" dirty="0" smtClean="0">
                <a:solidFill>
                  <a:srgbClr val="FF0000"/>
                </a:solidFill>
              </a:rPr>
              <a:t>                  medications</a:t>
            </a:r>
            <a:endParaRPr lang="en-US" sz="4800" dirty="0">
              <a:solidFill>
                <a:srgbClr val="FF0000"/>
              </a:solidFill>
            </a:endParaRPr>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endParaRPr lang="en-US" dirty="0" smtClean="0"/>
          </a:p>
          <a:p>
            <a:pPr>
              <a:buNone/>
            </a:pPr>
            <a:endParaRPr lang="en-US" dirty="0" smtClean="0">
              <a:solidFill>
                <a:srgbClr val="00B050"/>
              </a:solidFill>
            </a:endParaRPr>
          </a:p>
          <a:p>
            <a:pPr>
              <a:buNone/>
            </a:pPr>
            <a:endParaRPr lang="en-US" dirty="0" smtClean="0">
              <a:solidFill>
                <a:srgbClr val="00B050"/>
              </a:solidFill>
            </a:endParaRPr>
          </a:p>
          <a:p>
            <a:pPr>
              <a:buNone/>
            </a:pPr>
            <a:r>
              <a:rPr lang="en-US" dirty="0" smtClean="0">
                <a:solidFill>
                  <a:srgbClr val="00B050"/>
                </a:solidFill>
              </a:rPr>
              <a:t>              </a:t>
            </a:r>
            <a:r>
              <a:rPr lang="en-US" sz="4400" dirty="0" smtClean="0">
                <a:solidFill>
                  <a:srgbClr val="00B050"/>
                </a:solidFill>
              </a:rPr>
              <a:t>Hypercholesterolemia </a:t>
            </a:r>
          </a:p>
          <a:p>
            <a:pPr>
              <a:buNone/>
            </a:pPr>
            <a:r>
              <a:rPr lang="en-US" sz="4400" dirty="0" smtClean="0">
                <a:solidFill>
                  <a:srgbClr val="00B050"/>
                </a:solidFill>
              </a:rPr>
              <a:t>                  </a:t>
            </a:r>
            <a:r>
              <a:rPr lang="en-US" sz="4400" dirty="0" err="1" smtClean="0">
                <a:solidFill>
                  <a:srgbClr val="00B050"/>
                </a:solidFill>
              </a:rPr>
              <a:t>Statins</a:t>
            </a:r>
            <a:endParaRPr lang="en-US" sz="4400" dirty="0">
              <a:solidFill>
                <a:srgbClr val="00B050"/>
              </a:solidFill>
            </a:endParaRPr>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Myopathy</a:t>
            </a:r>
            <a:r>
              <a:rPr lang="en-US" dirty="0" smtClean="0">
                <a:solidFill>
                  <a:srgbClr val="FF0000"/>
                </a:solidFill>
              </a:rPr>
              <a:t>/</a:t>
            </a:r>
            <a:r>
              <a:rPr lang="en-US" dirty="0" err="1" smtClean="0">
                <a:solidFill>
                  <a:srgbClr val="FF0000"/>
                </a:solidFill>
              </a:rPr>
              <a:t>rhabdomyolysis</a:t>
            </a:r>
            <a:endParaRPr lang="en-US" dirty="0">
              <a:solidFill>
                <a:srgbClr val="FF0000"/>
              </a:solidFill>
            </a:endParaRPr>
          </a:p>
        </p:txBody>
      </p:sp>
      <p:sp>
        <p:nvSpPr>
          <p:cNvPr id="3" name="Content Placeholder 2"/>
          <p:cNvSpPr>
            <a:spLocks noGrp="1"/>
          </p:cNvSpPr>
          <p:nvPr>
            <p:ph sz="quarter" idx="1"/>
          </p:nvPr>
        </p:nvSpPr>
        <p:spPr/>
        <p:txBody>
          <a:bodyPr>
            <a:normAutofit/>
          </a:bodyPr>
          <a:lstStyle/>
          <a:p>
            <a:r>
              <a:rPr lang="en-US" dirty="0" smtClean="0"/>
              <a:t>The </a:t>
            </a:r>
            <a:r>
              <a:rPr lang="en-US" dirty="0" smtClean="0">
                <a:solidFill>
                  <a:srgbClr val="FF0000"/>
                </a:solidFill>
              </a:rPr>
              <a:t>hallmark </a:t>
            </a:r>
            <a:r>
              <a:rPr lang="en-US" dirty="0" smtClean="0"/>
              <a:t>serious adverse effect of </a:t>
            </a:r>
            <a:r>
              <a:rPr lang="en-US" dirty="0" err="1" smtClean="0"/>
              <a:t>statins</a:t>
            </a:r>
            <a:r>
              <a:rPr lang="en-US" dirty="0" smtClean="0"/>
              <a:t> is </a:t>
            </a:r>
            <a:r>
              <a:rPr lang="en-US" dirty="0" err="1" smtClean="0">
                <a:solidFill>
                  <a:srgbClr val="00B050"/>
                </a:solidFill>
              </a:rPr>
              <a:t>myop-athy</a:t>
            </a:r>
            <a:r>
              <a:rPr lang="en-US" dirty="0" smtClean="0">
                <a:solidFill>
                  <a:srgbClr val="00B050"/>
                </a:solidFill>
              </a:rPr>
              <a:t> </a:t>
            </a:r>
            <a:r>
              <a:rPr lang="en-US" dirty="0" smtClean="0"/>
              <a:t>(incidence </a:t>
            </a:r>
            <a:r>
              <a:rPr lang="en-US" dirty="0" smtClean="0">
                <a:solidFill>
                  <a:srgbClr val="FF0000"/>
                </a:solidFill>
              </a:rPr>
              <a:t>&lt;0.1%), </a:t>
            </a:r>
            <a:r>
              <a:rPr lang="en-US" dirty="0" smtClean="0"/>
              <a:t>defined as:</a:t>
            </a:r>
          </a:p>
          <a:p>
            <a:pPr>
              <a:buNone/>
            </a:pPr>
            <a:r>
              <a:rPr lang="en-US" dirty="0" smtClean="0"/>
              <a:t>    unexplained muscle pain or weakness (or other muscle symptoms such as stiffness or cramping), </a:t>
            </a:r>
            <a:r>
              <a:rPr lang="en-US" dirty="0" smtClean="0">
                <a:solidFill>
                  <a:srgbClr val="FF0000"/>
                </a:solidFill>
              </a:rPr>
              <a:t>with  </a:t>
            </a:r>
            <a:r>
              <a:rPr lang="en-US" dirty="0" err="1" smtClean="0"/>
              <a:t>creatine</a:t>
            </a:r>
            <a:r>
              <a:rPr lang="en-US" dirty="0" smtClean="0"/>
              <a:t> </a:t>
            </a:r>
            <a:r>
              <a:rPr lang="en-US" dirty="0" err="1" smtClean="0"/>
              <a:t>kinase</a:t>
            </a:r>
            <a:r>
              <a:rPr lang="en-US" dirty="0" smtClean="0"/>
              <a:t> (CK) elevation </a:t>
            </a:r>
            <a:r>
              <a:rPr lang="en-US" dirty="0" smtClean="0">
                <a:solidFill>
                  <a:srgbClr val="00B050"/>
                </a:solidFill>
              </a:rPr>
              <a:t>&gt;10 times </a:t>
            </a:r>
            <a:r>
              <a:rPr lang="en-US" dirty="0" smtClean="0"/>
              <a:t>the upper limits of normal (ULN) </a:t>
            </a:r>
            <a:endParaRPr lang="en-US" dirty="0"/>
          </a:p>
        </p:txBody>
      </p:sp>
      <p:sp>
        <p:nvSpPr>
          <p:cNvPr id="4" name="5-Point Star 3"/>
          <p:cNvSpPr/>
          <p:nvPr/>
        </p:nvSpPr>
        <p:spPr>
          <a:xfrm>
            <a:off x="7524328" y="476672"/>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As </a:t>
            </a:r>
            <a:r>
              <a:rPr lang="en-US" dirty="0" smtClean="0">
                <a:solidFill>
                  <a:srgbClr val="FF0000"/>
                </a:solidFill>
              </a:rPr>
              <a:t>women generally have lower CK levels than men </a:t>
            </a:r>
            <a:r>
              <a:rPr lang="en-US" dirty="0" smtClean="0"/>
              <a:t>, if a sex-adjusted normal range is not used, </a:t>
            </a:r>
            <a:r>
              <a:rPr lang="en-US" dirty="0" err="1" smtClean="0"/>
              <a:t>myopathy</a:t>
            </a:r>
            <a:r>
              <a:rPr lang="en-US" dirty="0" smtClean="0"/>
              <a:t> may present in women at lower-fold elevations in CK.</a:t>
            </a:r>
          </a:p>
          <a:p>
            <a:r>
              <a:rPr lang="en-US" dirty="0" smtClean="0"/>
              <a:t> African American women have similar CK levels compared with non-Hispanic white men, and African American men have higher CK levels compared with non-Hispanic white men.</a:t>
            </a:r>
            <a:endParaRPr lang="en-US" dirty="0"/>
          </a:p>
        </p:txBody>
      </p:sp>
      <p:sp>
        <p:nvSpPr>
          <p:cNvPr id="4" name="5-Point Star 3"/>
          <p:cNvSpPr/>
          <p:nvPr/>
        </p:nvSpPr>
        <p:spPr>
          <a:xfrm>
            <a:off x="6156176" y="476672"/>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The </a:t>
            </a:r>
            <a:r>
              <a:rPr lang="en-US" dirty="0" smtClean="0">
                <a:solidFill>
                  <a:srgbClr val="FF0000"/>
                </a:solidFill>
              </a:rPr>
              <a:t>time</a:t>
            </a:r>
            <a:r>
              <a:rPr lang="en-US" dirty="0" smtClean="0"/>
              <a:t> from initiation of </a:t>
            </a:r>
            <a:r>
              <a:rPr lang="en-US" dirty="0" err="1" smtClean="0"/>
              <a:t>statin</a:t>
            </a:r>
            <a:r>
              <a:rPr lang="en-US" dirty="0" smtClean="0"/>
              <a:t> treatment to </a:t>
            </a:r>
            <a:r>
              <a:rPr lang="en-US" dirty="0" err="1" smtClean="0"/>
              <a:t>myop-athy</a:t>
            </a:r>
            <a:r>
              <a:rPr lang="en-US" dirty="0" smtClean="0"/>
              <a:t> </a:t>
            </a:r>
            <a:r>
              <a:rPr lang="en-US" dirty="0" smtClean="0">
                <a:solidFill>
                  <a:srgbClr val="FF0000"/>
                </a:solidFill>
              </a:rPr>
              <a:t>varies</a:t>
            </a:r>
            <a:r>
              <a:rPr lang="en-US" dirty="0" smtClean="0"/>
              <a:t> and may occur </a:t>
            </a:r>
            <a:r>
              <a:rPr lang="en-US" dirty="0" smtClean="0">
                <a:solidFill>
                  <a:srgbClr val="FF0000"/>
                </a:solidFill>
              </a:rPr>
              <a:t>years </a:t>
            </a:r>
            <a:r>
              <a:rPr lang="en-US" dirty="0" smtClean="0"/>
              <a:t>after </a:t>
            </a:r>
            <a:r>
              <a:rPr lang="en-US" dirty="0" err="1" smtClean="0"/>
              <a:t>statin</a:t>
            </a:r>
            <a:r>
              <a:rPr lang="en-US" dirty="0" smtClean="0"/>
              <a:t> initiation. </a:t>
            </a:r>
          </a:p>
          <a:p>
            <a:r>
              <a:rPr lang="en-US" dirty="0" smtClean="0"/>
              <a:t>When CK levels are extremely high, such as </a:t>
            </a:r>
            <a:r>
              <a:rPr lang="en-US" dirty="0" smtClean="0">
                <a:solidFill>
                  <a:srgbClr val="FF0000"/>
                </a:solidFill>
              </a:rPr>
              <a:t>above 10 000 IU/L or greater than 40 times ULN</a:t>
            </a:r>
            <a:r>
              <a:rPr lang="en-US" dirty="0" smtClean="0"/>
              <a:t>, </a:t>
            </a:r>
            <a:r>
              <a:rPr lang="en-US" dirty="0" err="1" smtClean="0"/>
              <a:t>rhabdomyolysis</a:t>
            </a:r>
            <a:r>
              <a:rPr lang="en-US" dirty="0" smtClean="0"/>
              <a:t>, which is a severe form of </a:t>
            </a:r>
            <a:r>
              <a:rPr lang="en-US" dirty="0" err="1" smtClean="0"/>
              <a:t>myopathy</a:t>
            </a:r>
            <a:r>
              <a:rPr lang="en-US" dirty="0" smtClean="0"/>
              <a:t>, should be considered.</a:t>
            </a:r>
          </a:p>
          <a:p>
            <a:r>
              <a:rPr lang="en-US" dirty="0" smtClean="0"/>
              <a:t> </a:t>
            </a:r>
            <a:r>
              <a:rPr lang="en-US" dirty="0" err="1" smtClean="0"/>
              <a:t>Rhabdomyolysis</a:t>
            </a:r>
            <a:r>
              <a:rPr lang="en-US" dirty="0" smtClean="0"/>
              <a:t> </a:t>
            </a:r>
            <a:r>
              <a:rPr lang="en-US" dirty="0" smtClean="0">
                <a:solidFill>
                  <a:srgbClr val="FF0000"/>
                </a:solidFill>
              </a:rPr>
              <a:t>may be </a:t>
            </a:r>
            <a:r>
              <a:rPr lang="en-US" dirty="0" smtClean="0"/>
              <a:t>associated with </a:t>
            </a:r>
            <a:r>
              <a:rPr lang="en-US" dirty="0" smtClean="0">
                <a:solidFill>
                  <a:srgbClr val="FF0000"/>
                </a:solidFill>
              </a:rPr>
              <a:t>renal impairment,</a:t>
            </a:r>
            <a:r>
              <a:rPr lang="en-US" dirty="0" smtClean="0"/>
              <a:t> including acute renal failure and </a:t>
            </a:r>
            <a:r>
              <a:rPr lang="en-US" dirty="0" err="1" smtClean="0"/>
              <a:t>myoglobinuria</a:t>
            </a:r>
            <a:r>
              <a:rPr lang="en-US" dirty="0" smtClean="0"/>
              <a:t>, but </a:t>
            </a:r>
            <a:r>
              <a:rPr lang="en-US" dirty="0" smtClean="0">
                <a:solidFill>
                  <a:srgbClr val="FF0000"/>
                </a:solidFill>
              </a:rPr>
              <a:t>not in all cases</a:t>
            </a:r>
            <a:r>
              <a:rPr lang="en-US" dirty="0" smtClean="0"/>
              <a:t>.</a:t>
            </a:r>
          </a:p>
          <a:p>
            <a:pPr>
              <a:buNone/>
            </a:pPr>
            <a:r>
              <a:rPr lang="en-US" dirty="0" smtClean="0"/>
              <a:t>    This is a medical emergency</a:t>
            </a:r>
            <a:endParaRPr lang="en-US" dirty="0"/>
          </a:p>
        </p:txBody>
      </p:sp>
      <p:sp>
        <p:nvSpPr>
          <p:cNvPr id="4" name="5-Point Star 3"/>
          <p:cNvSpPr/>
          <p:nvPr/>
        </p:nvSpPr>
        <p:spPr>
          <a:xfrm>
            <a:off x="6804248" y="404664"/>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539552" y="1556792"/>
            <a:ext cx="7467600" cy="4873752"/>
          </a:xfrm>
        </p:spPr>
        <p:txBody>
          <a:bodyPr/>
          <a:lstStyle/>
          <a:p>
            <a:r>
              <a:rPr lang="en-US" dirty="0" err="1" smtClean="0">
                <a:solidFill>
                  <a:srgbClr val="FF0000"/>
                </a:solidFill>
              </a:rPr>
              <a:t>Myopathy</a:t>
            </a:r>
            <a:r>
              <a:rPr lang="en-US" dirty="0" smtClean="0"/>
              <a:t> is rare, with incidence </a:t>
            </a:r>
            <a:r>
              <a:rPr lang="en-US" dirty="0" smtClean="0">
                <a:solidFill>
                  <a:srgbClr val="FF0000"/>
                </a:solidFill>
              </a:rPr>
              <a:t>&lt;0.1% for most </a:t>
            </a:r>
            <a:r>
              <a:rPr lang="en-US" dirty="0" err="1" smtClean="0"/>
              <a:t>statins</a:t>
            </a:r>
            <a:r>
              <a:rPr lang="en-US" dirty="0" smtClean="0"/>
              <a:t> and </a:t>
            </a:r>
            <a:r>
              <a:rPr lang="en-US" dirty="0" smtClean="0">
                <a:solidFill>
                  <a:srgbClr val="FF0000"/>
                </a:solidFill>
              </a:rPr>
              <a:t>1% for </a:t>
            </a:r>
            <a:r>
              <a:rPr lang="en-US" dirty="0" err="1" smtClean="0">
                <a:solidFill>
                  <a:srgbClr val="FF0000"/>
                </a:solidFill>
              </a:rPr>
              <a:t>simvastatin</a:t>
            </a:r>
            <a:r>
              <a:rPr lang="en-US" dirty="0" smtClean="0">
                <a:solidFill>
                  <a:srgbClr val="FF0000"/>
                </a:solidFill>
              </a:rPr>
              <a:t> 80 mg,</a:t>
            </a:r>
            <a:r>
              <a:rPr lang="en-US" dirty="0" smtClean="0"/>
              <a:t> a dose no longer used </a:t>
            </a:r>
          </a:p>
          <a:p>
            <a:r>
              <a:rPr lang="en-US" dirty="0" smtClean="0"/>
              <a:t> The incidence of </a:t>
            </a:r>
            <a:r>
              <a:rPr lang="en-US" dirty="0" err="1" smtClean="0">
                <a:solidFill>
                  <a:srgbClr val="00B050"/>
                </a:solidFill>
              </a:rPr>
              <a:t>rhabdomyolysis</a:t>
            </a:r>
            <a:r>
              <a:rPr lang="en-US" dirty="0" smtClean="0">
                <a:solidFill>
                  <a:srgbClr val="00B050"/>
                </a:solidFill>
              </a:rPr>
              <a:t> </a:t>
            </a:r>
            <a:r>
              <a:rPr lang="en-US" dirty="0" smtClean="0"/>
              <a:t>is even lower at </a:t>
            </a:r>
            <a:r>
              <a:rPr lang="en-US" dirty="0" smtClean="0">
                <a:solidFill>
                  <a:srgbClr val="00B050"/>
                </a:solidFill>
              </a:rPr>
              <a:t>&lt;0.01%</a:t>
            </a:r>
          </a:p>
          <a:p>
            <a:endParaRPr lang="en-US" dirty="0"/>
          </a:p>
        </p:txBody>
      </p:sp>
      <p:sp>
        <p:nvSpPr>
          <p:cNvPr id="4" name="5-Point Star 3"/>
          <p:cNvSpPr/>
          <p:nvPr/>
        </p:nvSpPr>
        <p:spPr>
          <a:xfrm>
            <a:off x="7164288" y="620688"/>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solidFill>
                  <a:srgbClr val="00B050"/>
                </a:solidFill>
              </a:rPr>
              <a:t> Borderline and intermediate cardiovascular risk </a:t>
            </a:r>
            <a:r>
              <a:rPr lang="en-US" dirty="0" smtClean="0"/>
              <a:t>are defined as </a:t>
            </a:r>
            <a:r>
              <a:rPr lang="en-US" dirty="0" smtClean="0">
                <a:solidFill>
                  <a:srgbClr val="00B050"/>
                </a:solidFill>
              </a:rPr>
              <a:t>5%–7.4</a:t>
            </a:r>
            <a:r>
              <a:rPr lang="en-US" dirty="0" smtClean="0"/>
              <a:t>% and </a:t>
            </a:r>
            <a:r>
              <a:rPr lang="en-US" dirty="0" smtClean="0">
                <a:solidFill>
                  <a:srgbClr val="00B050"/>
                </a:solidFill>
              </a:rPr>
              <a:t>7.5%–19.9% 10-year atherosclerotic </a:t>
            </a:r>
            <a:r>
              <a:rPr lang="en-US" dirty="0" smtClean="0"/>
              <a:t>cardiovascular disease risk using the Pooled Cohort Equations</a:t>
            </a:r>
            <a:endParaRPr lang="en-US" dirty="0"/>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0000"/>
                </a:solidFill>
              </a:rPr>
              <a:t>risk factors</a:t>
            </a:r>
            <a:endParaRPr lang="en-US" sz="3600" dirty="0">
              <a:solidFill>
                <a:srgbClr val="FF0000"/>
              </a:solidFill>
            </a:endParaRPr>
          </a:p>
        </p:txBody>
      </p:sp>
      <p:sp>
        <p:nvSpPr>
          <p:cNvPr id="3" name="Content Placeholder 2"/>
          <p:cNvSpPr>
            <a:spLocks noGrp="1"/>
          </p:cNvSpPr>
          <p:nvPr>
            <p:ph sz="quarter" idx="1"/>
          </p:nvPr>
        </p:nvSpPr>
        <p:spPr/>
        <p:txBody>
          <a:bodyPr>
            <a:normAutofit lnSpcReduction="10000"/>
          </a:bodyPr>
          <a:lstStyle/>
          <a:p>
            <a:pPr>
              <a:buNone/>
            </a:pPr>
            <a:r>
              <a:rPr lang="en-US" dirty="0" smtClean="0"/>
              <a:t>   Possible risk factors </a:t>
            </a:r>
            <a:r>
              <a:rPr lang="en-US" dirty="0" err="1" smtClean="0"/>
              <a:t>for</a:t>
            </a:r>
            <a:r>
              <a:rPr lang="en-US" dirty="0" err="1" smtClean="0">
                <a:solidFill>
                  <a:srgbClr val="FF0000"/>
                </a:solidFill>
              </a:rPr>
              <a:t>myopathy</a:t>
            </a:r>
            <a:r>
              <a:rPr lang="en-US" dirty="0" smtClean="0">
                <a:solidFill>
                  <a:srgbClr val="FF0000"/>
                </a:solidFill>
              </a:rPr>
              <a:t>/</a:t>
            </a:r>
            <a:r>
              <a:rPr lang="en-US" dirty="0" err="1" smtClean="0">
                <a:solidFill>
                  <a:srgbClr val="FF0000"/>
                </a:solidFill>
              </a:rPr>
              <a:t>rhabdomyolysis</a:t>
            </a:r>
            <a:r>
              <a:rPr lang="en-US" dirty="0" smtClean="0"/>
              <a:t> in-</a:t>
            </a:r>
            <a:r>
              <a:rPr lang="en-US" dirty="0" err="1" smtClean="0"/>
              <a:t>clude</a:t>
            </a:r>
            <a:r>
              <a:rPr lang="en-US" dirty="0" smtClean="0"/>
              <a:t> </a:t>
            </a:r>
          </a:p>
          <a:p>
            <a:r>
              <a:rPr lang="en-US" dirty="0" smtClean="0"/>
              <a:t>older age</a:t>
            </a:r>
          </a:p>
          <a:p>
            <a:r>
              <a:rPr lang="en-US" dirty="0" smtClean="0"/>
              <a:t> female sex,</a:t>
            </a:r>
          </a:p>
          <a:p>
            <a:r>
              <a:rPr lang="en-US" dirty="0" smtClean="0"/>
              <a:t> diabetes,</a:t>
            </a:r>
          </a:p>
          <a:p>
            <a:r>
              <a:rPr lang="en-US" dirty="0" smtClean="0"/>
              <a:t> Chinese ancestry </a:t>
            </a:r>
          </a:p>
          <a:p>
            <a:r>
              <a:rPr lang="en-US" dirty="0" smtClean="0"/>
              <a:t>renal insufficiency,</a:t>
            </a:r>
          </a:p>
          <a:p>
            <a:r>
              <a:rPr lang="en-US" dirty="0" smtClean="0"/>
              <a:t> pre-existing muscle </a:t>
            </a:r>
            <a:r>
              <a:rPr lang="en-US" dirty="0" err="1" smtClean="0"/>
              <a:t>dis</a:t>
            </a:r>
            <a:r>
              <a:rPr lang="en-US" dirty="0" smtClean="0"/>
              <a:t>-ease, </a:t>
            </a:r>
          </a:p>
          <a:p>
            <a:r>
              <a:rPr lang="en-US" dirty="0" smtClean="0"/>
              <a:t>hypothyroidism, </a:t>
            </a:r>
          </a:p>
          <a:p>
            <a:r>
              <a:rPr lang="en-US" dirty="0" smtClean="0"/>
              <a:t> drug interactions.</a:t>
            </a:r>
          </a:p>
          <a:p>
            <a:pPr>
              <a:buNone/>
            </a:pPr>
            <a:r>
              <a:rPr lang="en-US" dirty="0" smtClean="0"/>
              <a:t> </a:t>
            </a:r>
            <a:endParaRPr lang="en-US" dirty="0"/>
          </a:p>
        </p:txBody>
      </p:sp>
      <p:sp>
        <p:nvSpPr>
          <p:cNvPr id="4" name="5-Point Star 3"/>
          <p:cNvSpPr/>
          <p:nvPr/>
        </p:nvSpPr>
        <p:spPr>
          <a:xfrm>
            <a:off x="7596336" y="476672"/>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r>
              <a:rPr lang="en-US" dirty="0" smtClean="0"/>
              <a:t>The </a:t>
            </a:r>
            <a:r>
              <a:rPr lang="en-US" dirty="0" err="1" smtClean="0"/>
              <a:t>mech-anism</a:t>
            </a:r>
            <a:r>
              <a:rPr lang="en-US" dirty="0" smtClean="0"/>
              <a:t> of </a:t>
            </a:r>
            <a:r>
              <a:rPr lang="en-US" dirty="0" err="1" smtClean="0"/>
              <a:t>myopathy</a:t>
            </a:r>
            <a:r>
              <a:rPr lang="en-US" dirty="0" smtClean="0"/>
              <a:t> is not known.</a:t>
            </a:r>
          </a:p>
          <a:p>
            <a:r>
              <a:rPr lang="en-US" dirty="0" smtClean="0"/>
              <a:t>In a patient with unexplained muscle symptoms, </a:t>
            </a:r>
            <a:r>
              <a:rPr lang="en-US" dirty="0" smtClean="0">
                <a:solidFill>
                  <a:srgbClr val="FF0000"/>
                </a:solidFill>
              </a:rPr>
              <a:t>CK levels </a:t>
            </a:r>
            <a:r>
              <a:rPr lang="en-US" dirty="0" smtClean="0"/>
              <a:t>will distinguish </a:t>
            </a:r>
            <a:r>
              <a:rPr lang="en-US" dirty="0" err="1" smtClean="0"/>
              <a:t>nonserious</a:t>
            </a:r>
            <a:r>
              <a:rPr lang="en-US" dirty="0" smtClean="0"/>
              <a:t> muscle symptoms from </a:t>
            </a:r>
            <a:r>
              <a:rPr lang="en-US" dirty="0" err="1" smtClean="0"/>
              <a:t>myopathy</a:t>
            </a:r>
            <a:r>
              <a:rPr lang="en-US" dirty="0" smtClean="0"/>
              <a:t>.</a:t>
            </a:r>
            <a:endParaRPr lang="en-US" dirty="0"/>
          </a:p>
        </p:txBody>
      </p:sp>
      <p:sp>
        <p:nvSpPr>
          <p:cNvPr id="4" name="5-Point Star 3"/>
          <p:cNvSpPr/>
          <p:nvPr/>
        </p:nvSpPr>
        <p:spPr>
          <a:xfrm>
            <a:off x="7164288" y="692696"/>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In patients with </a:t>
            </a:r>
            <a:r>
              <a:rPr lang="en-US" dirty="0" err="1" smtClean="0">
                <a:solidFill>
                  <a:srgbClr val="FF0000"/>
                </a:solidFill>
              </a:rPr>
              <a:t>myopathy</a:t>
            </a:r>
            <a:r>
              <a:rPr lang="en-US" dirty="0" smtClean="0"/>
              <a:t>, discontinuation of the </a:t>
            </a:r>
            <a:r>
              <a:rPr lang="en-US" dirty="0" err="1" smtClean="0"/>
              <a:t>statin</a:t>
            </a:r>
            <a:r>
              <a:rPr lang="en-US" dirty="0" smtClean="0"/>
              <a:t> usually results in </a:t>
            </a:r>
            <a:r>
              <a:rPr lang="en-US" dirty="0" smtClean="0">
                <a:solidFill>
                  <a:srgbClr val="FF0000"/>
                </a:solidFill>
              </a:rPr>
              <a:t>resolution</a:t>
            </a:r>
            <a:r>
              <a:rPr lang="en-US" dirty="0" smtClean="0"/>
              <a:t> of muscle symptoms </a:t>
            </a:r>
            <a:r>
              <a:rPr lang="en-US" dirty="0" smtClean="0">
                <a:solidFill>
                  <a:srgbClr val="FF0000"/>
                </a:solidFill>
              </a:rPr>
              <a:t>within days</a:t>
            </a:r>
            <a:r>
              <a:rPr lang="en-US" dirty="0" smtClean="0"/>
              <a:t>, and </a:t>
            </a:r>
            <a:r>
              <a:rPr lang="en-US" dirty="0" smtClean="0">
                <a:solidFill>
                  <a:srgbClr val="00B050"/>
                </a:solidFill>
              </a:rPr>
              <a:t>reduction in CK, </a:t>
            </a:r>
            <a:r>
              <a:rPr lang="en-US" dirty="0" smtClean="0"/>
              <a:t>which returns to normal </a:t>
            </a:r>
            <a:r>
              <a:rPr lang="en-US" dirty="0" smtClean="0">
                <a:solidFill>
                  <a:srgbClr val="00B050"/>
                </a:solidFill>
              </a:rPr>
              <a:t>within 2 to 3 weeks</a:t>
            </a:r>
            <a:r>
              <a:rPr lang="en-US" dirty="0" smtClean="0"/>
              <a:t>.</a:t>
            </a:r>
          </a:p>
          <a:p>
            <a:endParaRPr lang="en-US" dirty="0" smtClean="0"/>
          </a:p>
          <a:p>
            <a:r>
              <a:rPr lang="en-US" dirty="0" smtClean="0"/>
              <a:t> If </a:t>
            </a:r>
            <a:r>
              <a:rPr lang="en-US" dirty="0" err="1" smtClean="0">
                <a:solidFill>
                  <a:srgbClr val="FF0000"/>
                </a:solidFill>
              </a:rPr>
              <a:t>rhabdomyolysis</a:t>
            </a:r>
            <a:r>
              <a:rPr lang="en-US" dirty="0" smtClean="0">
                <a:solidFill>
                  <a:srgbClr val="FF0000"/>
                </a:solidFill>
              </a:rPr>
              <a:t> </a:t>
            </a:r>
            <a:r>
              <a:rPr lang="en-US" dirty="0" smtClean="0"/>
              <a:t>is suspected, </a:t>
            </a:r>
            <a:r>
              <a:rPr lang="en-US" dirty="0" err="1" smtClean="0">
                <a:solidFill>
                  <a:srgbClr val="FF0000"/>
                </a:solidFill>
              </a:rPr>
              <a:t>inten-sive</a:t>
            </a:r>
            <a:r>
              <a:rPr lang="en-US" dirty="0" smtClean="0">
                <a:solidFill>
                  <a:srgbClr val="FF0000"/>
                </a:solidFill>
              </a:rPr>
              <a:t> hydration </a:t>
            </a:r>
            <a:r>
              <a:rPr lang="en-US" dirty="0" smtClean="0"/>
              <a:t>is usually effective in preventing renal failure . </a:t>
            </a:r>
          </a:p>
          <a:p>
            <a:r>
              <a:rPr lang="en-US" dirty="0" smtClean="0"/>
              <a:t>Other causes or precipitating factors of </a:t>
            </a:r>
            <a:r>
              <a:rPr lang="en-US" dirty="0" err="1" smtClean="0"/>
              <a:t>myopathy</a:t>
            </a:r>
            <a:r>
              <a:rPr lang="en-US" dirty="0" smtClean="0"/>
              <a:t> should be considered and interacting medications </a:t>
            </a:r>
            <a:r>
              <a:rPr lang="en-US" dirty="0" err="1" smtClean="0"/>
              <a:t>discon-tinued</a:t>
            </a:r>
            <a:r>
              <a:rPr lang="en-US" dirty="0" smtClean="0"/>
              <a:t>, if possible </a:t>
            </a:r>
            <a:endParaRPr lang="en-US" dirty="0"/>
          </a:p>
        </p:txBody>
      </p:sp>
      <p:sp>
        <p:nvSpPr>
          <p:cNvPr id="4" name="5-Point Star 3"/>
          <p:cNvSpPr/>
          <p:nvPr/>
        </p:nvSpPr>
        <p:spPr>
          <a:xfrm>
            <a:off x="7164288" y="404664"/>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About </a:t>
            </a:r>
            <a:r>
              <a:rPr lang="en-US" dirty="0" smtClean="0">
                <a:solidFill>
                  <a:srgbClr val="FF0000"/>
                </a:solidFill>
              </a:rPr>
              <a:t>10%</a:t>
            </a:r>
            <a:r>
              <a:rPr lang="en-US" dirty="0" smtClean="0"/>
              <a:t> of patients </a:t>
            </a:r>
            <a:r>
              <a:rPr lang="en-US" dirty="0" smtClean="0">
                <a:solidFill>
                  <a:srgbClr val="FF0000"/>
                </a:solidFill>
              </a:rPr>
              <a:t>stop</a:t>
            </a:r>
            <a:r>
              <a:rPr lang="en-US" dirty="0" smtClean="0"/>
              <a:t> </a:t>
            </a:r>
            <a:r>
              <a:rPr lang="en-US" dirty="0" err="1" smtClean="0"/>
              <a:t>statin</a:t>
            </a:r>
            <a:r>
              <a:rPr lang="en-US" dirty="0" smtClean="0"/>
              <a:t> use because of ad-verse symptoms, </a:t>
            </a:r>
            <a:r>
              <a:rPr lang="en-US" dirty="0" smtClean="0">
                <a:solidFill>
                  <a:srgbClr val="FF0000"/>
                </a:solidFill>
              </a:rPr>
              <a:t>not necessarily</a:t>
            </a:r>
            <a:r>
              <a:rPr lang="en-US" dirty="0" smtClean="0"/>
              <a:t> caused by the </a:t>
            </a:r>
            <a:r>
              <a:rPr lang="en-US" dirty="0" err="1" smtClean="0"/>
              <a:t>statin</a:t>
            </a:r>
            <a:r>
              <a:rPr lang="en-US" dirty="0" smtClean="0"/>
              <a:t>, and are often labeled </a:t>
            </a:r>
            <a:r>
              <a:rPr lang="en-US" dirty="0" err="1" smtClean="0"/>
              <a:t>statin</a:t>
            </a:r>
            <a:r>
              <a:rPr lang="en-US" dirty="0" smtClean="0"/>
              <a:t> intolerant .</a:t>
            </a:r>
          </a:p>
          <a:p>
            <a:r>
              <a:rPr lang="en-US" dirty="0" smtClean="0"/>
              <a:t> The </a:t>
            </a:r>
            <a:r>
              <a:rPr lang="en-US" dirty="0" smtClean="0">
                <a:solidFill>
                  <a:srgbClr val="00B050"/>
                </a:solidFill>
              </a:rPr>
              <a:t>most common symptoms </a:t>
            </a:r>
            <a:r>
              <a:rPr lang="en-US" dirty="0" smtClean="0"/>
              <a:t>are </a:t>
            </a:r>
            <a:r>
              <a:rPr lang="en-US" dirty="0" smtClean="0">
                <a:solidFill>
                  <a:srgbClr val="00B050"/>
                </a:solidFill>
              </a:rPr>
              <a:t>muscle weakness or pain</a:t>
            </a:r>
            <a:r>
              <a:rPr lang="en-US" dirty="0" smtClean="0"/>
              <a:t>, and these are usually </a:t>
            </a:r>
            <a:r>
              <a:rPr lang="en-US" dirty="0" smtClean="0">
                <a:solidFill>
                  <a:srgbClr val="00B050"/>
                </a:solidFill>
              </a:rPr>
              <a:t>not </a:t>
            </a:r>
            <a:r>
              <a:rPr lang="en-US" dirty="0" smtClean="0"/>
              <a:t>accompanied by </a:t>
            </a:r>
            <a:r>
              <a:rPr lang="en-US" dirty="0" smtClean="0">
                <a:solidFill>
                  <a:srgbClr val="00B050"/>
                </a:solidFill>
              </a:rPr>
              <a:t>increases in CK</a:t>
            </a:r>
            <a:r>
              <a:rPr lang="en-US" dirty="0" smtClean="0"/>
              <a:t>.</a:t>
            </a:r>
          </a:p>
          <a:p>
            <a:r>
              <a:rPr lang="en-US" dirty="0" smtClean="0"/>
              <a:t> </a:t>
            </a:r>
            <a:r>
              <a:rPr lang="en-US" dirty="0" err="1" smtClean="0">
                <a:solidFill>
                  <a:srgbClr val="FF0000"/>
                </a:solidFill>
              </a:rPr>
              <a:t>Statin</a:t>
            </a:r>
            <a:r>
              <a:rPr lang="en-US" dirty="0" smtClean="0">
                <a:solidFill>
                  <a:srgbClr val="FF0000"/>
                </a:solidFill>
              </a:rPr>
              <a:t>-associated muscle symptoms </a:t>
            </a:r>
            <a:r>
              <a:rPr lang="en-US" dirty="0" smtClean="0"/>
              <a:t>are caused by the </a:t>
            </a:r>
            <a:r>
              <a:rPr lang="en-US" dirty="0" err="1" smtClean="0"/>
              <a:t>statin</a:t>
            </a:r>
            <a:r>
              <a:rPr lang="en-US" dirty="0" smtClean="0"/>
              <a:t> in </a:t>
            </a:r>
            <a:r>
              <a:rPr lang="en-US" dirty="0" smtClean="0">
                <a:solidFill>
                  <a:srgbClr val="FF0000"/>
                </a:solidFill>
              </a:rPr>
              <a:t>&lt;1%</a:t>
            </a:r>
            <a:r>
              <a:rPr lang="en-US" dirty="0" smtClean="0"/>
              <a:t> of patients</a:t>
            </a:r>
            <a:endParaRPr lang="en-US" dirty="0"/>
          </a:p>
        </p:txBody>
      </p:sp>
      <p:sp>
        <p:nvSpPr>
          <p:cNvPr id="4" name="5-Point Star 3"/>
          <p:cNvSpPr/>
          <p:nvPr/>
        </p:nvSpPr>
        <p:spPr>
          <a:xfrm>
            <a:off x="7524328" y="692696"/>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In the 2016 meta-analysis of 12 </a:t>
            </a:r>
            <a:r>
              <a:rPr lang="en-US" dirty="0" err="1" smtClean="0"/>
              <a:t>statin</a:t>
            </a:r>
            <a:r>
              <a:rPr lang="en-US" dirty="0" smtClean="0"/>
              <a:t> CVD outcome studies in 97 000 subjects, </a:t>
            </a:r>
            <a:r>
              <a:rPr lang="en-US" dirty="0" err="1" smtClean="0">
                <a:solidFill>
                  <a:srgbClr val="FF0000"/>
                </a:solidFill>
              </a:rPr>
              <a:t>myalgia</a:t>
            </a:r>
            <a:r>
              <a:rPr lang="en-US" dirty="0" smtClean="0">
                <a:solidFill>
                  <a:srgbClr val="FF0000"/>
                </a:solidFill>
              </a:rPr>
              <a:t> or muscle ache </a:t>
            </a:r>
            <a:r>
              <a:rPr lang="en-US" dirty="0" smtClean="0"/>
              <a:t>occurred in 5162 (</a:t>
            </a:r>
            <a:r>
              <a:rPr lang="en-US" dirty="0" smtClean="0">
                <a:solidFill>
                  <a:srgbClr val="FF0000"/>
                </a:solidFill>
              </a:rPr>
              <a:t>11.7%</a:t>
            </a:r>
            <a:r>
              <a:rPr lang="en-US" dirty="0" smtClean="0"/>
              <a:t>) participants allocated </a:t>
            </a:r>
            <a:r>
              <a:rPr lang="en-US" dirty="0" err="1" smtClean="0"/>
              <a:t>statins</a:t>
            </a:r>
            <a:r>
              <a:rPr lang="en-US" dirty="0" smtClean="0"/>
              <a:t> versus 5015 (</a:t>
            </a:r>
            <a:r>
              <a:rPr lang="en-US" dirty="0" smtClean="0">
                <a:solidFill>
                  <a:srgbClr val="FF0000"/>
                </a:solidFill>
              </a:rPr>
              <a:t>11.4%</a:t>
            </a:r>
            <a:r>
              <a:rPr lang="en-US" dirty="0" smtClean="0"/>
              <a:t>)</a:t>
            </a:r>
            <a:r>
              <a:rPr lang="en-US" dirty="0" smtClean="0">
                <a:solidFill>
                  <a:srgbClr val="FF0000"/>
                </a:solidFill>
              </a:rPr>
              <a:t> </a:t>
            </a:r>
            <a:r>
              <a:rPr lang="en-US" dirty="0" err="1" smtClean="0"/>
              <a:t>partici</a:t>
            </a:r>
            <a:r>
              <a:rPr lang="en-US" dirty="0" smtClean="0"/>
              <a:t>-pants allocated placebo (P = 0.10).</a:t>
            </a:r>
          </a:p>
          <a:p>
            <a:r>
              <a:rPr lang="en-US" dirty="0" smtClean="0"/>
              <a:t> In 4 double-blind, placebo-controlled, randomized trials of </a:t>
            </a:r>
            <a:r>
              <a:rPr lang="en-US" dirty="0" err="1" smtClean="0"/>
              <a:t>statins</a:t>
            </a:r>
            <a:r>
              <a:rPr lang="en-US" dirty="0" smtClean="0"/>
              <a:t> that </a:t>
            </a:r>
            <a:r>
              <a:rPr lang="en-US" dirty="0" err="1" smtClean="0"/>
              <a:t>specif-ically</a:t>
            </a:r>
            <a:r>
              <a:rPr lang="en-US" dirty="0" smtClean="0"/>
              <a:t> queried muscle symptoms, </a:t>
            </a:r>
            <a:r>
              <a:rPr lang="en-US" dirty="0" smtClean="0">
                <a:solidFill>
                  <a:srgbClr val="FF0000"/>
                </a:solidFill>
              </a:rPr>
              <a:t>none </a:t>
            </a:r>
            <a:r>
              <a:rPr lang="en-US" dirty="0" smtClean="0"/>
              <a:t>found a </a:t>
            </a:r>
            <a:r>
              <a:rPr lang="en-US" dirty="0" smtClean="0">
                <a:solidFill>
                  <a:srgbClr val="FF0000"/>
                </a:solidFill>
              </a:rPr>
              <a:t>statistically significant difference </a:t>
            </a:r>
            <a:r>
              <a:rPr lang="en-US" dirty="0" smtClean="0"/>
              <a:t>in muscle symptoms between </a:t>
            </a:r>
            <a:r>
              <a:rPr lang="en-US" dirty="0" err="1" smtClean="0"/>
              <a:t>statin</a:t>
            </a:r>
            <a:r>
              <a:rPr lang="en-US" dirty="0" smtClean="0"/>
              <a:t> and placebo groups, using the intention-to-treat analyses </a:t>
            </a:r>
            <a:endParaRPr lang="en-US" dirty="0"/>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In an electronic database review, </a:t>
            </a:r>
            <a:r>
              <a:rPr lang="en-US" dirty="0" smtClean="0">
                <a:solidFill>
                  <a:srgbClr val="FF0000"/>
                </a:solidFill>
              </a:rPr>
              <a:t>90%</a:t>
            </a:r>
            <a:r>
              <a:rPr lang="en-US" dirty="0" smtClean="0"/>
              <a:t> of </a:t>
            </a:r>
            <a:r>
              <a:rPr lang="en-US" dirty="0" err="1" smtClean="0"/>
              <a:t>statin</a:t>
            </a:r>
            <a:r>
              <a:rPr lang="en-US" dirty="0" smtClean="0"/>
              <a:t>-intolerant patients tolerated the </a:t>
            </a:r>
            <a:r>
              <a:rPr lang="en-US" dirty="0" smtClean="0">
                <a:solidFill>
                  <a:srgbClr val="FF0000"/>
                </a:solidFill>
              </a:rPr>
              <a:t>same</a:t>
            </a:r>
            <a:r>
              <a:rPr lang="en-US" dirty="0" smtClean="0"/>
              <a:t> or a </a:t>
            </a:r>
            <a:r>
              <a:rPr lang="en-US" dirty="0" smtClean="0">
                <a:solidFill>
                  <a:srgbClr val="FF0000"/>
                </a:solidFill>
              </a:rPr>
              <a:t>different </a:t>
            </a:r>
            <a:r>
              <a:rPr lang="en-US" dirty="0" err="1" smtClean="0">
                <a:solidFill>
                  <a:srgbClr val="FF0000"/>
                </a:solidFill>
              </a:rPr>
              <a:t>statin</a:t>
            </a:r>
            <a:r>
              <a:rPr lang="en-US" dirty="0" smtClean="0">
                <a:solidFill>
                  <a:srgbClr val="FF0000"/>
                </a:solidFill>
              </a:rPr>
              <a:t> </a:t>
            </a:r>
            <a:r>
              <a:rPr lang="en-US" dirty="0" smtClean="0"/>
              <a:t>when re-challenged,</a:t>
            </a:r>
          </a:p>
          <a:p>
            <a:endParaRPr lang="en-US" dirty="0" smtClean="0"/>
          </a:p>
          <a:p>
            <a:r>
              <a:rPr lang="en-US" dirty="0" smtClean="0"/>
              <a:t> in 2 RCTs, in patients labeled </a:t>
            </a:r>
            <a:r>
              <a:rPr lang="en-US" dirty="0" err="1" smtClean="0"/>
              <a:t>statin</a:t>
            </a:r>
            <a:r>
              <a:rPr lang="en-US" dirty="0" smtClean="0"/>
              <a:t> intolerant the vast majority could tolerate a </a:t>
            </a:r>
            <a:r>
              <a:rPr lang="en-US" dirty="0" err="1" smtClean="0"/>
              <a:t>statin</a:t>
            </a:r>
            <a:r>
              <a:rPr lang="en-US" dirty="0" smtClean="0"/>
              <a:t> under double-blind conditions. </a:t>
            </a:r>
          </a:p>
          <a:p>
            <a:endParaRPr lang="en-US" dirty="0" smtClean="0"/>
          </a:p>
          <a:p>
            <a:r>
              <a:rPr lang="en-US" dirty="0" smtClean="0"/>
              <a:t>These data taken together suggest that the </a:t>
            </a:r>
            <a:r>
              <a:rPr lang="en-US" dirty="0" smtClean="0">
                <a:solidFill>
                  <a:srgbClr val="FF0000"/>
                </a:solidFill>
              </a:rPr>
              <a:t>intolerance is not </a:t>
            </a:r>
            <a:r>
              <a:rPr lang="en-US" dirty="0" err="1" smtClean="0">
                <a:solidFill>
                  <a:srgbClr val="FF0000"/>
                </a:solidFill>
              </a:rPr>
              <a:t>pharma-cologic</a:t>
            </a:r>
            <a:r>
              <a:rPr lang="en-US" dirty="0" smtClean="0">
                <a:solidFill>
                  <a:srgbClr val="FF0000"/>
                </a:solidFill>
              </a:rPr>
              <a:t> in most patients</a:t>
            </a:r>
            <a:endParaRPr lang="en-US" dirty="0">
              <a:solidFill>
                <a:srgbClr val="FF0000"/>
              </a:solidFill>
            </a:endParaRPr>
          </a:p>
        </p:txBody>
      </p:sp>
      <p:sp>
        <p:nvSpPr>
          <p:cNvPr id="4" name="5-Point Star 3"/>
          <p:cNvSpPr/>
          <p:nvPr/>
        </p:nvSpPr>
        <p:spPr>
          <a:xfrm>
            <a:off x="7668344" y="5373216"/>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New-onset diabetes</a:t>
            </a:r>
            <a:endParaRPr lang="en-US" dirty="0">
              <a:solidFill>
                <a:srgbClr val="FF0000"/>
              </a:solidFill>
            </a:endParaRPr>
          </a:p>
        </p:txBody>
      </p:sp>
      <p:sp>
        <p:nvSpPr>
          <p:cNvPr id="3" name="Content Placeholder 2"/>
          <p:cNvSpPr>
            <a:spLocks noGrp="1"/>
          </p:cNvSpPr>
          <p:nvPr>
            <p:ph sz="quarter" idx="1"/>
          </p:nvPr>
        </p:nvSpPr>
        <p:spPr/>
        <p:txBody>
          <a:bodyPr>
            <a:normAutofit/>
          </a:bodyPr>
          <a:lstStyle/>
          <a:p>
            <a:r>
              <a:rPr lang="en-US" dirty="0" smtClean="0"/>
              <a:t>Randomized-controlled trials and meta-analyses of RCTs show that </a:t>
            </a:r>
            <a:r>
              <a:rPr lang="en-US" dirty="0" err="1" smtClean="0"/>
              <a:t>statins</a:t>
            </a:r>
            <a:r>
              <a:rPr lang="en-US" dirty="0" smtClean="0"/>
              <a:t> increase the risk of newly diagnosed </a:t>
            </a:r>
            <a:r>
              <a:rPr lang="en-US" dirty="0" err="1" smtClean="0"/>
              <a:t>dia-betes</a:t>
            </a:r>
            <a:r>
              <a:rPr lang="en-US" dirty="0" smtClean="0"/>
              <a:t> mellitus most commonly in pa-</a:t>
            </a:r>
            <a:r>
              <a:rPr lang="en-US" dirty="0" err="1" smtClean="0"/>
              <a:t>tients</a:t>
            </a:r>
            <a:r>
              <a:rPr lang="en-US" dirty="0" smtClean="0"/>
              <a:t> with multiple risk factors for diabetes  with an </a:t>
            </a:r>
            <a:r>
              <a:rPr lang="en-US" dirty="0" smtClean="0">
                <a:solidFill>
                  <a:srgbClr val="FF0000"/>
                </a:solidFill>
              </a:rPr>
              <a:t>absolute risk of about 0.2% per year </a:t>
            </a:r>
            <a:r>
              <a:rPr lang="en-US" dirty="0" smtClean="0"/>
              <a:t>depending upon the baseline risk of the population </a:t>
            </a:r>
          </a:p>
          <a:p>
            <a:r>
              <a:rPr lang="en-US" dirty="0" smtClean="0"/>
              <a:t>The mechanisms are not fully known. </a:t>
            </a:r>
          </a:p>
          <a:p>
            <a:r>
              <a:rPr lang="en-US" dirty="0" smtClean="0"/>
              <a:t>Despite the increased risk of newly diagnosed diabetes, </a:t>
            </a:r>
            <a:r>
              <a:rPr lang="en-US" dirty="0" err="1" smtClean="0"/>
              <a:t>statins</a:t>
            </a:r>
            <a:r>
              <a:rPr lang="en-US" dirty="0" smtClean="0"/>
              <a:t> still have a favor-able benefit/risk ratio, even in patients predisposed to de-</a:t>
            </a:r>
            <a:r>
              <a:rPr lang="en-US" dirty="0" err="1" smtClean="0"/>
              <a:t>velop</a:t>
            </a:r>
            <a:r>
              <a:rPr lang="en-US" dirty="0" smtClean="0"/>
              <a:t> diabetes, and are </a:t>
            </a:r>
            <a:r>
              <a:rPr lang="en-US" dirty="0" smtClean="0">
                <a:solidFill>
                  <a:srgbClr val="FF0000"/>
                </a:solidFill>
              </a:rPr>
              <a:t>usually continued in those patients who develop new diabetes </a:t>
            </a:r>
            <a:endParaRPr lang="en-US" dirty="0"/>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smtClean="0">
                <a:solidFill>
                  <a:srgbClr val="FF0000"/>
                </a:solidFill>
              </a:rPr>
              <a:t> Hepatic adverse events</a:t>
            </a:r>
            <a:endParaRPr lang="en-US" dirty="0">
              <a:solidFill>
                <a:srgbClr val="FF0000"/>
              </a:solidFill>
            </a:endParaRPr>
          </a:p>
        </p:txBody>
      </p:sp>
      <p:sp>
        <p:nvSpPr>
          <p:cNvPr id="3" name="Content Placeholder 2"/>
          <p:cNvSpPr>
            <a:spLocks noGrp="1"/>
          </p:cNvSpPr>
          <p:nvPr>
            <p:ph sz="quarter" idx="1"/>
          </p:nvPr>
        </p:nvSpPr>
        <p:spPr/>
        <p:txBody>
          <a:bodyPr>
            <a:normAutofit/>
          </a:bodyPr>
          <a:lstStyle/>
          <a:p>
            <a:r>
              <a:rPr lang="en-US" dirty="0" err="1" smtClean="0"/>
              <a:t>Statins</a:t>
            </a:r>
            <a:r>
              <a:rPr lang="en-US" dirty="0" smtClean="0"/>
              <a:t>, which act in the liver, cause confirmed, </a:t>
            </a:r>
            <a:r>
              <a:rPr lang="en-US" dirty="0" smtClean="0">
                <a:solidFill>
                  <a:srgbClr val="FF0000"/>
                </a:solidFill>
              </a:rPr>
              <a:t>dose-related</a:t>
            </a:r>
            <a:r>
              <a:rPr lang="en-US" dirty="0" smtClean="0"/>
              <a:t>, asymptomatic elevations in hepatic trans-</a:t>
            </a:r>
            <a:r>
              <a:rPr lang="en-US" dirty="0" err="1" smtClean="0"/>
              <a:t>aminases</a:t>
            </a:r>
            <a:r>
              <a:rPr lang="en-US" dirty="0" smtClean="0"/>
              <a:t> </a:t>
            </a:r>
            <a:r>
              <a:rPr lang="en-US" dirty="0" smtClean="0">
                <a:solidFill>
                  <a:srgbClr val="FF0000"/>
                </a:solidFill>
              </a:rPr>
              <a:t>greater than 3 times ULN</a:t>
            </a:r>
            <a:r>
              <a:rPr lang="en-US" dirty="0" smtClean="0"/>
              <a:t>, with elevation in </a:t>
            </a:r>
            <a:r>
              <a:rPr lang="en-US" dirty="0" err="1" smtClean="0"/>
              <a:t>alanine</a:t>
            </a:r>
            <a:r>
              <a:rPr lang="en-US" dirty="0" smtClean="0"/>
              <a:t> </a:t>
            </a:r>
            <a:r>
              <a:rPr lang="en-US" dirty="0" err="1" smtClean="0"/>
              <a:t>aminotransferase</a:t>
            </a:r>
            <a:r>
              <a:rPr lang="en-US" dirty="0" smtClean="0"/>
              <a:t> (</a:t>
            </a:r>
            <a:r>
              <a:rPr lang="en-US" dirty="0" smtClean="0">
                <a:solidFill>
                  <a:srgbClr val="FF0000"/>
                </a:solidFill>
              </a:rPr>
              <a:t>ALT</a:t>
            </a:r>
            <a:r>
              <a:rPr lang="en-US" dirty="0" smtClean="0"/>
              <a:t>) greater than </a:t>
            </a:r>
            <a:r>
              <a:rPr lang="en-US" dirty="0" err="1" smtClean="0"/>
              <a:t>aspartate</a:t>
            </a:r>
            <a:r>
              <a:rPr lang="en-US" dirty="0" smtClean="0"/>
              <a:t> </a:t>
            </a:r>
            <a:r>
              <a:rPr lang="en-US" dirty="0" err="1" smtClean="0"/>
              <a:t>aminotransferase</a:t>
            </a:r>
            <a:r>
              <a:rPr lang="en-US" dirty="0" smtClean="0"/>
              <a:t> (AST), in </a:t>
            </a:r>
            <a:r>
              <a:rPr lang="en-US" dirty="0" smtClean="0">
                <a:solidFill>
                  <a:srgbClr val="FF0000"/>
                </a:solidFill>
              </a:rPr>
              <a:t>up to 1% </a:t>
            </a:r>
            <a:r>
              <a:rPr lang="en-US" dirty="0" smtClean="0"/>
              <a:t>of patients in clinical trials but these patients usually do not develop severe liver disease </a:t>
            </a:r>
          </a:p>
          <a:p>
            <a:r>
              <a:rPr lang="en-US" dirty="0" smtClean="0"/>
              <a:t>Studies including an RCT in pa-</a:t>
            </a:r>
            <a:r>
              <a:rPr lang="en-US" dirty="0" err="1" smtClean="0"/>
              <a:t>tients</a:t>
            </a:r>
            <a:r>
              <a:rPr lang="en-US" dirty="0" smtClean="0"/>
              <a:t> with chronic liver disease, show that </a:t>
            </a:r>
            <a:r>
              <a:rPr lang="en-US" dirty="0" err="1" smtClean="0"/>
              <a:t>statins</a:t>
            </a:r>
            <a:r>
              <a:rPr lang="en-US" dirty="0" smtClean="0"/>
              <a:t> are safe in patients with </a:t>
            </a:r>
            <a:r>
              <a:rPr lang="en-US" dirty="0" smtClean="0">
                <a:solidFill>
                  <a:srgbClr val="FF0000"/>
                </a:solidFill>
              </a:rPr>
              <a:t>nonalcoholic fatty liver disease</a:t>
            </a:r>
            <a:r>
              <a:rPr lang="en-US" dirty="0" smtClean="0"/>
              <a:t>, including those with modest elevations in </a:t>
            </a:r>
            <a:r>
              <a:rPr lang="en-US" dirty="0" err="1" smtClean="0"/>
              <a:t>transaminases</a:t>
            </a:r>
            <a:r>
              <a:rPr lang="en-US" dirty="0" smtClean="0"/>
              <a:t> </a:t>
            </a:r>
            <a:r>
              <a:rPr lang="en-US" dirty="0" smtClean="0">
                <a:solidFill>
                  <a:srgbClr val="FF0000"/>
                </a:solidFill>
              </a:rPr>
              <a:t>(&lt;3 times ULN</a:t>
            </a:r>
            <a:r>
              <a:rPr lang="en-US" dirty="0" smtClean="0"/>
              <a:t>)</a:t>
            </a:r>
            <a:endParaRPr lang="en-US" dirty="0"/>
          </a:p>
        </p:txBody>
      </p:sp>
      <p:sp>
        <p:nvSpPr>
          <p:cNvPr id="4" name="5-Point Star 3"/>
          <p:cNvSpPr/>
          <p:nvPr/>
        </p:nvSpPr>
        <p:spPr>
          <a:xfrm>
            <a:off x="7236296" y="620688"/>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Therefore, </a:t>
            </a:r>
            <a:r>
              <a:rPr lang="en-US" dirty="0" err="1" smtClean="0"/>
              <a:t>statins</a:t>
            </a:r>
            <a:r>
              <a:rPr lang="en-US" dirty="0" smtClean="0"/>
              <a:t> may be safely initiated when needed for LDL-C and/or CV risk reduction in </a:t>
            </a:r>
            <a:r>
              <a:rPr lang="en-US" dirty="0" err="1" smtClean="0"/>
              <a:t>indi-viduals</a:t>
            </a:r>
            <a:r>
              <a:rPr lang="en-US" dirty="0" smtClean="0"/>
              <a:t> with </a:t>
            </a:r>
            <a:r>
              <a:rPr lang="en-US" dirty="0" err="1" smtClean="0"/>
              <a:t>transaminase</a:t>
            </a:r>
            <a:r>
              <a:rPr lang="en-US" dirty="0" smtClean="0"/>
              <a:t> elevations </a:t>
            </a:r>
            <a:r>
              <a:rPr lang="en-US" dirty="0" smtClean="0">
                <a:solidFill>
                  <a:srgbClr val="FF0000"/>
                </a:solidFill>
              </a:rPr>
              <a:t>up to 3 times ULN </a:t>
            </a:r>
            <a:r>
              <a:rPr lang="en-US" dirty="0" smtClean="0"/>
              <a:t>and/or other evidence of hepatic </a:t>
            </a:r>
            <a:r>
              <a:rPr lang="en-US" dirty="0" err="1" smtClean="0"/>
              <a:t>steatosis</a:t>
            </a:r>
            <a:r>
              <a:rPr lang="en-US" dirty="0" smtClean="0"/>
              <a:t>.</a:t>
            </a:r>
          </a:p>
          <a:p>
            <a:r>
              <a:rPr lang="en-US" dirty="0" smtClean="0"/>
              <a:t>Severe liver injury (</a:t>
            </a:r>
            <a:r>
              <a:rPr lang="en-US" dirty="0" err="1" smtClean="0"/>
              <a:t>hepatoxicity</a:t>
            </a:r>
            <a:r>
              <a:rPr lang="en-US" dirty="0" smtClean="0"/>
              <a:t>) is </a:t>
            </a:r>
            <a:r>
              <a:rPr lang="en-US" dirty="0" smtClean="0">
                <a:solidFill>
                  <a:srgbClr val="FF0000"/>
                </a:solidFill>
              </a:rPr>
              <a:t>extremely rare</a:t>
            </a:r>
            <a:r>
              <a:rPr lang="en-US" dirty="0" smtClean="0"/>
              <a:t>, estimated to occur in about </a:t>
            </a:r>
            <a:r>
              <a:rPr lang="en-US" dirty="0" smtClean="0">
                <a:solidFill>
                  <a:srgbClr val="FF0000"/>
                </a:solidFill>
              </a:rPr>
              <a:t>1 in 100 000 </a:t>
            </a:r>
            <a:r>
              <a:rPr lang="en-US" dirty="0" smtClean="0"/>
              <a:t>patients and not detectable in clinical trials.</a:t>
            </a:r>
          </a:p>
          <a:p>
            <a:r>
              <a:rPr lang="en-US" dirty="0" smtClean="0"/>
              <a:t> </a:t>
            </a:r>
            <a:r>
              <a:rPr lang="en-US" dirty="0" smtClean="0">
                <a:solidFill>
                  <a:srgbClr val="FF0000"/>
                </a:solidFill>
              </a:rPr>
              <a:t>Monitoring </a:t>
            </a:r>
            <a:r>
              <a:rPr lang="en-US" dirty="0" smtClean="0"/>
              <a:t>of ALT and AST </a:t>
            </a:r>
            <a:r>
              <a:rPr lang="en-US" dirty="0" smtClean="0">
                <a:solidFill>
                  <a:srgbClr val="FF0000"/>
                </a:solidFill>
              </a:rPr>
              <a:t>does not prevent </a:t>
            </a:r>
            <a:r>
              <a:rPr lang="en-US" dirty="0" smtClean="0"/>
              <a:t>severe liver disease</a:t>
            </a:r>
          </a:p>
          <a:p>
            <a:endParaRPr lang="en-US" dirty="0"/>
          </a:p>
        </p:txBody>
      </p:sp>
      <p:sp>
        <p:nvSpPr>
          <p:cNvPr id="4" name="5-Point Star 3"/>
          <p:cNvSpPr/>
          <p:nvPr/>
        </p:nvSpPr>
        <p:spPr>
          <a:xfrm>
            <a:off x="7236296" y="54868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smtClean="0">
                <a:solidFill>
                  <a:srgbClr val="FF0000"/>
                </a:solidFill>
              </a:rPr>
              <a:t> </a:t>
            </a:r>
            <a:r>
              <a:rPr lang="en-US" dirty="0" err="1" smtClean="0">
                <a:solidFill>
                  <a:srgbClr val="FF0000"/>
                </a:solidFill>
              </a:rPr>
              <a:t>Steroidogenesis</a:t>
            </a:r>
            <a:endParaRPr lang="en-US" dirty="0">
              <a:solidFill>
                <a:srgbClr val="FF0000"/>
              </a:solidFill>
            </a:endParaRPr>
          </a:p>
        </p:txBody>
      </p:sp>
      <p:sp>
        <p:nvSpPr>
          <p:cNvPr id="3" name="Content Placeholder 2"/>
          <p:cNvSpPr>
            <a:spLocks noGrp="1"/>
          </p:cNvSpPr>
          <p:nvPr>
            <p:ph sz="quarter" idx="1"/>
          </p:nvPr>
        </p:nvSpPr>
        <p:spPr/>
        <p:txBody>
          <a:bodyPr>
            <a:normAutofit/>
          </a:bodyPr>
          <a:lstStyle/>
          <a:p>
            <a:r>
              <a:rPr lang="en-US" dirty="0" smtClean="0"/>
              <a:t>Although </a:t>
            </a:r>
            <a:r>
              <a:rPr lang="en-US" dirty="0" err="1" smtClean="0"/>
              <a:t>statins</a:t>
            </a:r>
            <a:r>
              <a:rPr lang="en-US" dirty="0" smtClean="0"/>
              <a:t> inhibit HMG-</a:t>
            </a:r>
            <a:r>
              <a:rPr lang="en-US" dirty="0" err="1" smtClean="0"/>
              <a:t>CoA</a:t>
            </a:r>
            <a:r>
              <a:rPr lang="en-US" dirty="0" smtClean="0"/>
              <a:t> </a:t>
            </a:r>
            <a:r>
              <a:rPr lang="en-US" dirty="0" err="1" smtClean="0"/>
              <a:t>reductase</a:t>
            </a:r>
            <a:r>
              <a:rPr lang="en-US" dirty="0" smtClean="0"/>
              <a:t>, the </a:t>
            </a:r>
            <a:r>
              <a:rPr lang="en-US" dirty="0" smtClean="0">
                <a:solidFill>
                  <a:srgbClr val="FF0000"/>
                </a:solidFill>
              </a:rPr>
              <a:t>rate-limiting enzyme </a:t>
            </a:r>
            <a:r>
              <a:rPr lang="en-US" dirty="0" smtClean="0"/>
              <a:t>in the cholesterol synthesis pathway, studies of </a:t>
            </a:r>
            <a:r>
              <a:rPr lang="en-US" dirty="0" err="1" smtClean="0"/>
              <a:t>lovastatin</a:t>
            </a:r>
            <a:r>
              <a:rPr lang="en-US" dirty="0" smtClean="0"/>
              <a:t>, </a:t>
            </a:r>
            <a:r>
              <a:rPr lang="en-US" dirty="0" err="1" smtClean="0"/>
              <a:t>simvastatin</a:t>
            </a:r>
            <a:r>
              <a:rPr lang="en-US" dirty="0" smtClean="0"/>
              <a:t>, and </a:t>
            </a:r>
            <a:r>
              <a:rPr lang="en-US" dirty="0" err="1" smtClean="0"/>
              <a:t>pravastatin</a:t>
            </a:r>
            <a:r>
              <a:rPr lang="en-US" dirty="0" smtClean="0"/>
              <a:t> show that these </a:t>
            </a:r>
            <a:r>
              <a:rPr lang="en-US" dirty="0" err="1" smtClean="0"/>
              <a:t>statins</a:t>
            </a:r>
            <a:r>
              <a:rPr lang="en-US" dirty="0" smtClean="0"/>
              <a:t> </a:t>
            </a:r>
            <a:r>
              <a:rPr lang="en-US" dirty="0" smtClean="0">
                <a:solidFill>
                  <a:srgbClr val="FF0000"/>
                </a:solidFill>
              </a:rPr>
              <a:t>do not have</a:t>
            </a:r>
            <a:r>
              <a:rPr lang="en-US" dirty="0" smtClean="0"/>
              <a:t> a clinically significant effect on </a:t>
            </a:r>
            <a:r>
              <a:rPr lang="en-US" dirty="0" smtClean="0">
                <a:solidFill>
                  <a:srgbClr val="FF0000"/>
                </a:solidFill>
              </a:rPr>
              <a:t>steroid hormone synthesis</a:t>
            </a:r>
            <a:r>
              <a:rPr lang="en-US" dirty="0" smtClean="0"/>
              <a:t>, although some evidence suggests that </a:t>
            </a:r>
            <a:r>
              <a:rPr lang="en-US" dirty="0" err="1" smtClean="0"/>
              <a:t>statins</a:t>
            </a:r>
            <a:r>
              <a:rPr lang="en-US" dirty="0" smtClean="0"/>
              <a:t> </a:t>
            </a:r>
            <a:r>
              <a:rPr lang="en-US" dirty="0" smtClean="0">
                <a:solidFill>
                  <a:srgbClr val="FF0000"/>
                </a:solidFill>
              </a:rPr>
              <a:t>reduce androgen levels </a:t>
            </a:r>
            <a:r>
              <a:rPr lang="en-US" dirty="0" smtClean="0"/>
              <a:t>in patients with PCOS</a:t>
            </a:r>
            <a:endParaRPr lang="en-US" dirty="0"/>
          </a:p>
        </p:txBody>
      </p:sp>
      <p:sp>
        <p:nvSpPr>
          <p:cNvPr id="4" name="5-Point Star 3"/>
          <p:cNvSpPr/>
          <p:nvPr/>
        </p:nvSpPr>
        <p:spPr>
          <a:xfrm>
            <a:off x="7308304" y="332656"/>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In particular, </a:t>
            </a:r>
            <a:r>
              <a:rPr lang="en-US" dirty="0" smtClean="0">
                <a:solidFill>
                  <a:srgbClr val="FF0000"/>
                </a:solidFill>
              </a:rPr>
              <a:t>non-HDL-C</a:t>
            </a:r>
            <a:r>
              <a:rPr lang="en-US" dirty="0" smtClean="0"/>
              <a:t> (total </a:t>
            </a:r>
            <a:r>
              <a:rPr lang="en-US" dirty="0" err="1" smtClean="0"/>
              <a:t>choles-terol</a:t>
            </a:r>
            <a:r>
              <a:rPr lang="en-US" dirty="0" smtClean="0"/>
              <a:t> – HDL-C), which can be calculated from a standard fasting or </a:t>
            </a:r>
            <a:r>
              <a:rPr lang="en-US" dirty="0" err="1" smtClean="0"/>
              <a:t>nonfasting</a:t>
            </a:r>
            <a:r>
              <a:rPr lang="en-US" dirty="0" smtClean="0"/>
              <a:t> lipid panel, predicts risk </a:t>
            </a:r>
            <a:r>
              <a:rPr lang="en-US" dirty="0" smtClean="0">
                <a:solidFill>
                  <a:srgbClr val="FF0000"/>
                </a:solidFill>
              </a:rPr>
              <a:t>similarly to </a:t>
            </a:r>
            <a:r>
              <a:rPr lang="en-US" dirty="0" err="1" smtClean="0">
                <a:solidFill>
                  <a:srgbClr val="FF0000"/>
                </a:solidFill>
              </a:rPr>
              <a:t>apoB</a:t>
            </a:r>
            <a:r>
              <a:rPr lang="en-US" dirty="0" smtClean="0">
                <a:solidFill>
                  <a:srgbClr val="FF0000"/>
                </a:solidFill>
              </a:rPr>
              <a:t> testing </a:t>
            </a:r>
            <a:r>
              <a:rPr lang="en-US" dirty="0" smtClean="0"/>
              <a:t>or other advanced lipid testing </a:t>
            </a:r>
          </a:p>
          <a:p>
            <a:endParaRPr lang="en-US" dirty="0" smtClean="0"/>
          </a:p>
          <a:p>
            <a:endParaRPr lang="en-US" dirty="0">
              <a:solidFill>
                <a:srgbClr val="FF0000"/>
              </a:solidFill>
            </a:endParaRPr>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Hormones evaluated include </a:t>
            </a:r>
            <a:r>
              <a:rPr lang="en-US" dirty="0" err="1" smtClean="0"/>
              <a:t>cortisol</a:t>
            </a:r>
            <a:r>
              <a:rPr lang="en-US" dirty="0" smtClean="0"/>
              <a:t>, </a:t>
            </a:r>
            <a:r>
              <a:rPr lang="en-US" dirty="0" err="1" smtClean="0"/>
              <a:t>adrenocorticotropic</a:t>
            </a:r>
            <a:r>
              <a:rPr lang="en-US" dirty="0" smtClean="0"/>
              <a:t> hormone, basal or human chorionic </a:t>
            </a:r>
            <a:r>
              <a:rPr lang="en-US" dirty="0" err="1" smtClean="0"/>
              <a:t>gonadotropin</a:t>
            </a:r>
            <a:r>
              <a:rPr lang="en-US" dirty="0" smtClean="0"/>
              <a:t> (HCG)-stimulated testosterone, free testosterone index, sex hormone–binding globulin (SHBG), LH, or follicle-stimulating hormone (FSH)</a:t>
            </a:r>
            <a:endParaRPr lang="en-US" dirty="0"/>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smtClean="0"/>
          </a:p>
          <a:p>
            <a:endParaRPr lang="en-US" dirty="0" smtClean="0"/>
          </a:p>
          <a:p>
            <a:endParaRPr lang="en-US" dirty="0" smtClean="0"/>
          </a:p>
          <a:p>
            <a:endParaRPr lang="en-US" dirty="0" smtClean="0"/>
          </a:p>
          <a:p>
            <a:pPr>
              <a:buNone/>
            </a:pPr>
            <a:r>
              <a:rPr lang="en-US" dirty="0" smtClean="0"/>
              <a:t>            </a:t>
            </a:r>
            <a:r>
              <a:rPr lang="en-US" sz="6000" dirty="0" err="1" smtClean="0">
                <a:solidFill>
                  <a:srgbClr val="FF0000"/>
                </a:solidFill>
              </a:rPr>
              <a:t>Nonstatin</a:t>
            </a:r>
            <a:r>
              <a:rPr lang="en-US" sz="6000" dirty="0" smtClean="0">
                <a:solidFill>
                  <a:srgbClr val="FF0000"/>
                </a:solidFill>
              </a:rPr>
              <a:t> therapies</a:t>
            </a:r>
            <a:endParaRPr lang="en-US" sz="6000" dirty="0">
              <a:solidFill>
                <a:srgbClr val="FF0000"/>
              </a:solidFill>
            </a:endParaRPr>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Pcsk9 inhibitors</a:t>
            </a:r>
            <a:endParaRPr lang="en-US" dirty="0">
              <a:solidFill>
                <a:srgbClr val="FF0000"/>
              </a:solidFill>
            </a:endParaRPr>
          </a:p>
        </p:txBody>
      </p:sp>
      <p:sp>
        <p:nvSpPr>
          <p:cNvPr id="3" name="Content Placeholder 2"/>
          <p:cNvSpPr>
            <a:spLocks noGrp="1"/>
          </p:cNvSpPr>
          <p:nvPr>
            <p:ph sz="quarter" idx="1"/>
          </p:nvPr>
        </p:nvSpPr>
        <p:spPr/>
        <p:txBody>
          <a:bodyPr>
            <a:normAutofit/>
          </a:bodyPr>
          <a:lstStyle/>
          <a:p>
            <a:r>
              <a:rPr lang="en-US" dirty="0" smtClean="0"/>
              <a:t>The </a:t>
            </a:r>
            <a:r>
              <a:rPr lang="en-US" dirty="0" smtClean="0">
                <a:solidFill>
                  <a:srgbClr val="FF0000"/>
                </a:solidFill>
              </a:rPr>
              <a:t>most common adverse effect </a:t>
            </a:r>
            <a:r>
              <a:rPr lang="en-US" dirty="0" smtClean="0"/>
              <a:t>of </a:t>
            </a:r>
            <a:r>
              <a:rPr lang="en-US" dirty="0" err="1" smtClean="0"/>
              <a:t>evolocumab</a:t>
            </a:r>
            <a:r>
              <a:rPr lang="en-US" dirty="0" smtClean="0"/>
              <a:t> and </a:t>
            </a:r>
            <a:r>
              <a:rPr lang="en-US" dirty="0" err="1" smtClean="0"/>
              <a:t>alirocumab</a:t>
            </a:r>
            <a:r>
              <a:rPr lang="en-US" dirty="0" smtClean="0"/>
              <a:t> is </a:t>
            </a:r>
            <a:r>
              <a:rPr lang="en-US" dirty="0" smtClean="0">
                <a:solidFill>
                  <a:srgbClr val="FF0000"/>
                </a:solidFill>
              </a:rPr>
              <a:t>injection site reaction</a:t>
            </a:r>
            <a:r>
              <a:rPr lang="en-US" dirty="0" smtClean="0"/>
              <a:t>, which occurs in about </a:t>
            </a:r>
            <a:r>
              <a:rPr lang="en-US" dirty="0" smtClean="0">
                <a:solidFill>
                  <a:srgbClr val="FF0000"/>
                </a:solidFill>
              </a:rPr>
              <a:t>2% to 4% </a:t>
            </a:r>
            <a:r>
              <a:rPr lang="en-US" dirty="0" smtClean="0"/>
              <a:t>of patients </a:t>
            </a:r>
          </a:p>
          <a:p>
            <a:r>
              <a:rPr lang="en-US" dirty="0" smtClean="0">
                <a:solidFill>
                  <a:srgbClr val="FF0000"/>
                </a:solidFill>
              </a:rPr>
              <a:t>Severe</a:t>
            </a:r>
            <a:r>
              <a:rPr lang="en-US" dirty="0" smtClean="0"/>
              <a:t> hypersensitivity reactions are </a:t>
            </a:r>
            <a:r>
              <a:rPr lang="en-US" dirty="0" smtClean="0">
                <a:solidFill>
                  <a:srgbClr val="FF0000"/>
                </a:solidFill>
              </a:rPr>
              <a:t>rare</a:t>
            </a:r>
            <a:r>
              <a:rPr lang="en-US" dirty="0" smtClean="0"/>
              <a:t>, as are other allergic reactions, including </a:t>
            </a:r>
            <a:r>
              <a:rPr lang="en-US" dirty="0" err="1" smtClean="0"/>
              <a:t>urticaria</a:t>
            </a:r>
            <a:r>
              <a:rPr lang="en-US" dirty="0" smtClean="0"/>
              <a:t>, nummular eczema, and hypersensitivity </a:t>
            </a:r>
            <a:r>
              <a:rPr lang="en-US" dirty="0" err="1" smtClean="0"/>
              <a:t>vascu-litis</a:t>
            </a:r>
            <a:r>
              <a:rPr lang="en-US" dirty="0" smtClean="0"/>
              <a:t>.</a:t>
            </a:r>
          </a:p>
          <a:p>
            <a:r>
              <a:rPr lang="en-US" dirty="0" smtClean="0"/>
              <a:t> Available data show </a:t>
            </a:r>
            <a:r>
              <a:rPr lang="en-US" dirty="0" smtClean="0">
                <a:solidFill>
                  <a:srgbClr val="FF0000"/>
                </a:solidFill>
              </a:rPr>
              <a:t>no effect </a:t>
            </a:r>
            <a:r>
              <a:rPr lang="en-US" dirty="0" smtClean="0"/>
              <a:t>on </a:t>
            </a:r>
            <a:r>
              <a:rPr lang="en-US" dirty="0" err="1" smtClean="0">
                <a:solidFill>
                  <a:srgbClr val="FF0000"/>
                </a:solidFill>
              </a:rPr>
              <a:t>steroidogenesis</a:t>
            </a:r>
            <a:r>
              <a:rPr lang="en-US" dirty="0" smtClean="0">
                <a:solidFill>
                  <a:srgbClr val="FF0000"/>
                </a:solidFill>
              </a:rPr>
              <a:t> </a:t>
            </a:r>
            <a:r>
              <a:rPr lang="en-US" dirty="0" smtClean="0"/>
              <a:t>and lipid-soluble vitamins</a:t>
            </a:r>
            <a:endParaRPr lang="en-US" dirty="0"/>
          </a:p>
        </p:txBody>
      </p:sp>
      <p:sp>
        <p:nvSpPr>
          <p:cNvPr id="4" name="5-Point Star 3"/>
          <p:cNvSpPr/>
          <p:nvPr/>
        </p:nvSpPr>
        <p:spPr>
          <a:xfrm>
            <a:off x="7596336" y="54868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7467600" cy="11430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3600" dirty="0" err="1" smtClean="0">
                <a:solidFill>
                  <a:srgbClr val="FF0000"/>
                </a:solidFill>
              </a:rPr>
              <a:t>Ezetimibe</a:t>
            </a:r>
            <a:r>
              <a:rPr lang="en-US" sz="3600" dirty="0" smtClean="0">
                <a:solidFill>
                  <a:srgbClr val="FF0000"/>
                </a:solidFill>
              </a:rPr>
              <a:t/>
            </a:r>
            <a:br>
              <a:rPr lang="en-US" sz="3600" dirty="0" smtClean="0">
                <a:solidFill>
                  <a:srgbClr val="FF0000"/>
                </a:solidFill>
              </a:rPr>
            </a:br>
            <a:endParaRPr lang="en-US" sz="3600" dirty="0">
              <a:solidFill>
                <a:srgbClr val="FF0000"/>
              </a:solidFill>
            </a:endParaRPr>
          </a:p>
        </p:txBody>
      </p:sp>
      <p:sp>
        <p:nvSpPr>
          <p:cNvPr id="3" name="Content Placeholder 2"/>
          <p:cNvSpPr>
            <a:spLocks noGrp="1"/>
          </p:cNvSpPr>
          <p:nvPr>
            <p:ph sz="quarter" idx="1"/>
          </p:nvPr>
        </p:nvSpPr>
        <p:spPr/>
        <p:txBody>
          <a:bodyPr>
            <a:normAutofit/>
          </a:bodyPr>
          <a:lstStyle/>
          <a:p>
            <a:r>
              <a:rPr lang="en-US" dirty="0" smtClean="0">
                <a:solidFill>
                  <a:srgbClr val="FF0000"/>
                </a:solidFill>
              </a:rPr>
              <a:t>Elevated </a:t>
            </a:r>
            <a:r>
              <a:rPr lang="en-US" dirty="0" err="1" smtClean="0">
                <a:solidFill>
                  <a:srgbClr val="FF0000"/>
                </a:solidFill>
              </a:rPr>
              <a:t>transaminases</a:t>
            </a:r>
            <a:r>
              <a:rPr lang="en-US" dirty="0" smtClean="0">
                <a:solidFill>
                  <a:srgbClr val="FF0000"/>
                </a:solidFill>
              </a:rPr>
              <a:t> </a:t>
            </a:r>
            <a:r>
              <a:rPr lang="en-US" dirty="0" smtClean="0"/>
              <a:t>have been observed but are </a:t>
            </a:r>
            <a:r>
              <a:rPr lang="en-US" dirty="0" smtClean="0">
                <a:solidFill>
                  <a:srgbClr val="FF0000"/>
                </a:solidFill>
              </a:rPr>
              <a:t>rare</a:t>
            </a:r>
            <a:r>
              <a:rPr lang="en-US" dirty="0" smtClean="0"/>
              <a:t> in patients taking </a:t>
            </a:r>
            <a:r>
              <a:rPr lang="en-US" dirty="0" err="1" smtClean="0"/>
              <a:t>ezetimibe</a:t>
            </a:r>
            <a:r>
              <a:rPr lang="en-US" dirty="0" smtClean="0"/>
              <a:t>, and likely not caused by </a:t>
            </a:r>
            <a:r>
              <a:rPr lang="en-US" dirty="0" err="1" smtClean="0"/>
              <a:t>ezetimibe</a:t>
            </a:r>
            <a:r>
              <a:rPr lang="en-US" dirty="0" smtClean="0"/>
              <a:t>. </a:t>
            </a:r>
          </a:p>
          <a:p>
            <a:r>
              <a:rPr lang="en-US" dirty="0" smtClean="0"/>
              <a:t>However, the drug should </a:t>
            </a:r>
            <a:r>
              <a:rPr lang="en-US" dirty="0" smtClean="0">
                <a:solidFill>
                  <a:srgbClr val="FF0000"/>
                </a:solidFill>
              </a:rPr>
              <a:t>not be used </a:t>
            </a:r>
            <a:r>
              <a:rPr lang="en-US" dirty="0" smtClean="0"/>
              <a:t>in patients with </a:t>
            </a:r>
            <a:r>
              <a:rPr lang="en-US" dirty="0" smtClean="0">
                <a:solidFill>
                  <a:srgbClr val="FF0000"/>
                </a:solidFill>
              </a:rPr>
              <a:t>moderate or severe </a:t>
            </a:r>
            <a:r>
              <a:rPr lang="en-US" dirty="0" smtClean="0"/>
              <a:t>liver disease.</a:t>
            </a:r>
          </a:p>
        </p:txBody>
      </p:sp>
      <p:sp>
        <p:nvSpPr>
          <p:cNvPr id="4" name="5-Point Star 3"/>
          <p:cNvSpPr/>
          <p:nvPr/>
        </p:nvSpPr>
        <p:spPr>
          <a:xfrm>
            <a:off x="7236296" y="332656"/>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None/>
            </a:pPr>
            <a:r>
              <a:rPr lang="en-US" dirty="0" smtClean="0"/>
              <a:t>    Randomized-controlled trial data during 6 years of follow-up found </a:t>
            </a:r>
            <a:r>
              <a:rPr lang="en-US" dirty="0" smtClean="0">
                <a:solidFill>
                  <a:srgbClr val="FF0000"/>
                </a:solidFill>
              </a:rPr>
              <a:t>no</a:t>
            </a:r>
            <a:r>
              <a:rPr lang="en-US" dirty="0" smtClean="0"/>
              <a:t> evidence that </a:t>
            </a:r>
            <a:r>
              <a:rPr lang="en-US" dirty="0" err="1" smtClean="0"/>
              <a:t>ezetimibe</a:t>
            </a:r>
            <a:r>
              <a:rPr lang="en-US" dirty="0" smtClean="0"/>
              <a:t> caused </a:t>
            </a:r>
          </a:p>
          <a:p>
            <a:r>
              <a:rPr lang="en-US" dirty="0" smtClean="0"/>
              <a:t>my-</a:t>
            </a:r>
            <a:r>
              <a:rPr lang="en-US" dirty="0" err="1" smtClean="0"/>
              <a:t>opathy</a:t>
            </a:r>
            <a:r>
              <a:rPr lang="en-US" dirty="0" smtClean="0"/>
              <a:t>/</a:t>
            </a:r>
            <a:r>
              <a:rPr lang="en-US" dirty="0" err="1" smtClean="0"/>
              <a:t>rhabdomyolysis</a:t>
            </a:r>
            <a:r>
              <a:rPr lang="en-US" dirty="0" smtClean="0"/>
              <a:t>,</a:t>
            </a:r>
          </a:p>
          <a:p>
            <a:r>
              <a:rPr lang="en-US" dirty="0" smtClean="0"/>
              <a:t> more than a 3-fold elevation in hepatic </a:t>
            </a:r>
            <a:r>
              <a:rPr lang="en-US" dirty="0" err="1" smtClean="0"/>
              <a:t>transaminases</a:t>
            </a:r>
            <a:r>
              <a:rPr lang="en-US" dirty="0" smtClean="0"/>
              <a:t>,</a:t>
            </a:r>
          </a:p>
          <a:p>
            <a:r>
              <a:rPr lang="en-US" dirty="0" smtClean="0"/>
              <a:t> gallbladder problems (including </a:t>
            </a:r>
            <a:r>
              <a:rPr lang="en-US" dirty="0" err="1" smtClean="0"/>
              <a:t>cholecystectomy</a:t>
            </a:r>
            <a:r>
              <a:rPr lang="en-US" dirty="0" smtClean="0"/>
              <a:t>), </a:t>
            </a:r>
          </a:p>
          <a:p>
            <a:r>
              <a:rPr lang="en-US" dirty="0" smtClean="0"/>
              <a:t>or cancer</a:t>
            </a:r>
          </a:p>
          <a:p>
            <a:r>
              <a:rPr lang="en-US" dirty="0" err="1" smtClean="0"/>
              <a:t>Ezetimibe</a:t>
            </a:r>
            <a:r>
              <a:rPr lang="en-US" dirty="0" smtClean="0"/>
              <a:t> increases plasma levels of </a:t>
            </a:r>
            <a:r>
              <a:rPr lang="en-US" dirty="0" smtClean="0">
                <a:solidFill>
                  <a:srgbClr val="FF0000"/>
                </a:solidFill>
              </a:rPr>
              <a:t>cyclosporine</a:t>
            </a:r>
            <a:r>
              <a:rPr lang="en-US" dirty="0" smtClean="0"/>
              <a:t>; therefore, levels of </a:t>
            </a:r>
            <a:r>
              <a:rPr lang="en-US" dirty="0" err="1" smtClean="0"/>
              <a:t>cyclo-sporine</a:t>
            </a:r>
            <a:r>
              <a:rPr lang="en-US" dirty="0" smtClean="0"/>
              <a:t> should be monitored</a:t>
            </a:r>
            <a:endParaRPr lang="en-US" dirty="0"/>
          </a:p>
        </p:txBody>
      </p:sp>
      <p:sp>
        <p:nvSpPr>
          <p:cNvPr id="4" name="5-Point Star 3"/>
          <p:cNvSpPr/>
          <p:nvPr/>
        </p:nvSpPr>
        <p:spPr>
          <a:xfrm>
            <a:off x="6804248" y="4725144"/>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Bile acid–binding resins</a:t>
            </a:r>
            <a:endParaRPr lang="en-US" dirty="0">
              <a:solidFill>
                <a:srgbClr val="FF0000"/>
              </a:solidFill>
            </a:endParaRPr>
          </a:p>
        </p:txBody>
      </p:sp>
      <p:sp>
        <p:nvSpPr>
          <p:cNvPr id="3" name="Content Placeholder 2"/>
          <p:cNvSpPr>
            <a:spLocks noGrp="1"/>
          </p:cNvSpPr>
          <p:nvPr>
            <p:ph sz="quarter" idx="1"/>
          </p:nvPr>
        </p:nvSpPr>
        <p:spPr/>
        <p:txBody>
          <a:bodyPr>
            <a:normAutofit fontScale="92500" lnSpcReduction="10000"/>
          </a:bodyPr>
          <a:lstStyle/>
          <a:p>
            <a:pPr>
              <a:buNone/>
            </a:pPr>
            <a:r>
              <a:rPr lang="en-US" dirty="0" smtClean="0"/>
              <a:t>    Adverse effects of bile acid–binding resins include </a:t>
            </a:r>
          </a:p>
          <a:p>
            <a:pPr>
              <a:buNone/>
            </a:pPr>
            <a:r>
              <a:rPr lang="en-US" dirty="0" smtClean="0"/>
              <a:t>     </a:t>
            </a:r>
            <a:r>
              <a:rPr lang="en-US" dirty="0" err="1" smtClean="0"/>
              <a:t>consti-pation</a:t>
            </a:r>
            <a:r>
              <a:rPr lang="en-US" dirty="0" smtClean="0"/>
              <a:t>, </a:t>
            </a:r>
          </a:p>
          <a:p>
            <a:r>
              <a:rPr lang="en-US" dirty="0" smtClean="0"/>
              <a:t>abdominal pain, </a:t>
            </a:r>
          </a:p>
          <a:p>
            <a:r>
              <a:rPr lang="en-US" dirty="0" smtClean="0"/>
              <a:t>bloating,</a:t>
            </a:r>
          </a:p>
          <a:p>
            <a:r>
              <a:rPr lang="en-US" dirty="0" smtClean="0"/>
              <a:t> flatulence, </a:t>
            </a:r>
          </a:p>
          <a:p>
            <a:r>
              <a:rPr lang="en-US" dirty="0" smtClean="0"/>
              <a:t>and increased hepatic </a:t>
            </a:r>
            <a:r>
              <a:rPr lang="en-US" dirty="0" err="1" smtClean="0"/>
              <a:t>transaminases</a:t>
            </a:r>
            <a:r>
              <a:rPr lang="en-US" dirty="0" smtClean="0"/>
              <a:t>. </a:t>
            </a:r>
          </a:p>
          <a:p>
            <a:pPr>
              <a:buNone/>
            </a:pPr>
            <a:r>
              <a:rPr lang="en-US" dirty="0" smtClean="0"/>
              <a:t>   </a:t>
            </a:r>
          </a:p>
          <a:p>
            <a:pPr>
              <a:buNone/>
            </a:pPr>
            <a:r>
              <a:rPr lang="en-US" dirty="0" smtClean="0"/>
              <a:t>Of the medications in this class, </a:t>
            </a:r>
            <a:r>
              <a:rPr lang="en-US" dirty="0" err="1" smtClean="0">
                <a:solidFill>
                  <a:srgbClr val="FF0000"/>
                </a:solidFill>
              </a:rPr>
              <a:t>colesevelam</a:t>
            </a:r>
            <a:r>
              <a:rPr lang="en-US" dirty="0" smtClean="0"/>
              <a:t> seems to be the </a:t>
            </a:r>
            <a:r>
              <a:rPr lang="en-US" dirty="0" smtClean="0">
                <a:solidFill>
                  <a:srgbClr val="FF0000"/>
                </a:solidFill>
              </a:rPr>
              <a:t>best</a:t>
            </a:r>
            <a:r>
              <a:rPr lang="en-US" dirty="0" smtClean="0"/>
              <a:t> tolerated.</a:t>
            </a:r>
          </a:p>
          <a:p>
            <a:pPr>
              <a:buNone/>
            </a:pPr>
            <a:r>
              <a:rPr lang="en-US" dirty="0" smtClean="0"/>
              <a:t> Bile acid binding decreases the absorption of f</a:t>
            </a:r>
            <a:r>
              <a:rPr lang="en-US" dirty="0" smtClean="0">
                <a:solidFill>
                  <a:srgbClr val="FF0000"/>
                </a:solidFill>
              </a:rPr>
              <a:t>olic</a:t>
            </a:r>
            <a:r>
              <a:rPr lang="en-US" dirty="0" smtClean="0"/>
              <a:t> </a:t>
            </a:r>
            <a:r>
              <a:rPr lang="en-US" dirty="0" smtClean="0">
                <a:solidFill>
                  <a:srgbClr val="FF0000"/>
                </a:solidFill>
              </a:rPr>
              <a:t>acid</a:t>
            </a:r>
            <a:r>
              <a:rPr lang="en-US" dirty="0" smtClean="0"/>
              <a:t> and </a:t>
            </a:r>
            <a:r>
              <a:rPr lang="en-US" dirty="0" smtClean="0">
                <a:solidFill>
                  <a:srgbClr val="FF0000"/>
                </a:solidFill>
              </a:rPr>
              <a:t>fat-soluble vita-</a:t>
            </a:r>
            <a:r>
              <a:rPr lang="en-US" dirty="0" err="1" smtClean="0">
                <a:solidFill>
                  <a:srgbClr val="FF0000"/>
                </a:solidFill>
              </a:rPr>
              <a:t>mins</a:t>
            </a:r>
            <a:r>
              <a:rPr lang="en-US" dirty="0" smtClean="0">
                <a:solidFill>
                  <a:srgbClr val="FF0000"/>
                </a:solidFill>
              </a:rPr>
              <a:t> </a:t>
            </a:r>
            <a:r>
              <a:rPr lang="en-US" dirty="0" smtClean="0"/>
              <a:t>and a variety of medicines. </a:t>
            </a:r>
            <a:endParaRPr lang="en-US" dirty="0"/>
          </a:p>
        </p:txBody>
      </p:sp>
      <p:sp>
        <p:nvSpPr>
          <p:cNvPr id="4" name="5-Point Star 3"/>
          <p:cNvSpPr/>
          <p:nvPr/>
        </p:nvSpPr>
        <p:spPr>
          <a:xfrm>
            <a:off x="7308304" y="558924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r>
              <a:rPr lang="en-US" dirty="0" smtClean="0"/>
              <a:t>To prevent this, </a:t>
            </a:r>
            <a:r>
              <a:rPr lang="en-US" dirty="0" err="1" smtClean="0"/>
              <a:t>medica-tions</a:t>
            </a:r>
            <a:r>
              <a:rPr lang="en-US" dirty="0" smtClean="0"/>
              <a:t> should be </a:t>
            </a:r>
            <a:r>
              <a:rPr lang="en-US" dirty="0" smtClean="0">
                <a:solidFill>
                  <a:srgbClr val="FF0000"/>
                </a:solidFill>
              </a:rPr>
              <a:t>taken 2 to 4 hours before or 4 to 6 hours after </a:t>
            </a:r>
            <a:r>
              <a:rPr lang="en-US" dirty="0" smtClean="0"/>
              <a:t>the bile acid–binding resin. </a:t>
            </a:r>
          </a:p>
          <a:p>
            <a:r>
              <a:rPr lang="en-US" dirty="0" err="1" smtClean="0"/>
              <a:t>Colesevelam</a:t>
            </a:r>
            <a:r>
              <a:rPr lang="en-US" dirty="0" smtClean="0"/>
              <a:t> appears to cause fewer GI side-effects, and so is likely the </a:t>
            </a:r>
            <a:r>
              <a:rPr lang="en-US" dirty="0" smtClean="0">
                <a:solidFill>
                  <a:srgbClr val="FF0000"/>
                </a:solidFill>
              </a:rPr>
              <a:t>best-tolerated</a:t>
            </a:r>
            <a:r>
              <a:rPr lang="en-US" dirty="0" smtClean="0"/>
              <a:t> agent in this class.</a:t>
            </a:r>
          </a:p>
          <a:p>
            <a:r>
              <a:rPr lang="en-US" dirty="0" smtClean="0"/>
              <a:t> Further, it has </a:t>
            </a:r>
            <a:r>
              <a:rPr lang="en-US" dirty="0" smtClean="0">
                <a:solidFill>
                  <a:srgbClr val="FF0000"/>
                </a:solidFill>
              </a:rPr>
              <a:t>greater select-</a:t>
            </a:r>
            <a:r>
              <a:rPr lang="en-US" dirty="0" err="1" smtClean="0">
                <a:solidFill>
                  <a:srgbClr val="FF0000"/>
                </a:solidFill>
              </a:rPr>
              <a:t>ivity</a:t>
            </a:r>
            <a:r>
              <a:rPr lang="en-US" dirty="0" smtClean="0">
                <a:solidFill>
                  <a:srgbClr val="FF0000"/>
                </a:solidFill>
              </a:rPr>
              <a:t> </a:t>
            </a:r>
            <a:r>
              <a:rPr lang="en-US" dirty="0" smtClean="0"/>
              <a:t>for bile acids and so seems </a:t>
            </a:r>
            <a:r>
              <a:rPr lang="en-US" dirty="0" smtClean="0">
                <a:solidFill>
                  <a:srgbClr val="FF0000"/>
                </a:solidFill>
              </a:rPr>
              <a:t>less</a:t>
            </a:r>
            <a:r>
              <a:rPr lang="en-US" dirty="0" smtClean="0"/>
              <a:t> likely to interfere with </a:t>
            </a:r>
            <a:r>
              <a:rPr lang="en-US" dirty="0" smtClean="0">
                <a:solidFill>
                  <a:srgbClr val="FF0000"/>
                </a:solidFill>
              </a:rPr>
              <a:t>absorption</a:t>
            </a:r>
            <a:r>
              <a:rPr lang="en-US" dirty="0" smtClean="0"/>
              <a:t> of other medications and nutrients. </a:t>
            </a:r>
            <a:endParaRPr lang="en-US" dirty="0"/>
          </a:p>
        </p:txBody>
      </p:sp>
      <p:sp>
        <p:nvSpPr>
          <p:cNvPr id="5" name="5-Point Star 4"/>
          <p:cNvSpPr/>
          <p:nvPr/>
        </p:nvSpPr>
        <p:spPr>
          <a:xfrm>
            <a:off x="6876256" y="404664"/>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467544" y="1556792"/>
            <a:ext cx="7467600" cy="4873752"/>
          </a:xfrm>
        </p:spPr>
        <p:txBody>
          <a:bodyPr/>
          <a:lstStyle/>
          <a:p>
            <a:r>
              <a:rPr lang="en-US" dirty="0" smtClean="0"/>
              <a:t>Bile acid resins may cause a </a:t>
            </a:r>
            <a:r>
              <a:rPr lang="en-US" dirty="0" smtClean="0">
                <a:solidFill>
                  <a:srgbClr val="FF0000"/>
                </a:solidFill>
              </a:rPr>
              <a:t>10% to 20</a:t>
            </a:r>
            <a:r>
              <a:rPr lang="en-US" dirty="0" smtClean="0"/>
              <a:t>% </a:t>
            </a:r>
            <a:r>
              <a:rPr lang="en-US" dirty="0" smtClean="0">
                <a:solidFill>
                  <a:srgbClr val="FF0000"/>
                </a:solidFill>
              </a:rPr>
              <a:t>increase</a:t>
            </a:r>
            <a:r>
              <a:rPr lang="en-US" dirty="0" smtClean="0"/>
              <a:t> in </a:t>
            </a:r>
            <a:r>
              <a:rPr lang="en-US" dirty="0" smtClean="0">
                <a:solidFill>
                  <a:srgbClr val="FF0000"/>
                </a:solidFill>
              </a:rPr>
              <a:t>TG</a:t>
            </a:r>
            <a:r>
              <a:rPr lang="en-US" dirty="0" smtClean="0"/>
              <a:t> in individuals with TG levels </a:t>
            </a:r>
            <a:r>
              <a:rPr lang="en-US" dirty="0" smtClean="0">
                <a:solidFill>
                  <a:srgbClr val="FF0000"/>
                </a:solidFill>
              </a:rPr>
              <a:t>above 500 </a:t>
            </a:r>
            <a:r>
              <a:rPr lang="en-US" dirty="0" smtClean="0"/>
              <a:t>mg/</a:t>
            </a:r>
            <a:r>
              <a:rPr lang="en-US" dirty="0" err="1" smtClean="0"/>
              <a:t>dL</a:t>
            </a:r>
            <a:r>
              <a:rPr lang="en-US" dirty="0" smtClean="0"/>
              <a:t> (5.6 </a:t>
            </a:r>
            <a:r>
              <a:rPr lang="en-US" dirty="0" err="1" smtClean="0"/>
              <a:t>mmol</a:t>
            </a:r>
            <a:r>
              <a:rPr lang="en-US" dirty="0" smtClean="0"/>
              <a:t>/L), and so are </a:t>
            </a:r>
            <a:r>
              <a:rPr lang="en-US" dirty="0" smtClean="0">
                <a:solidFill>
                  <a:srgbClr val="FF0000"/>
                </a:solidFill>
              </a:rPr>
              <a:t>contraindicate</a:t>
            </a:r>
            <a:r>
              <a:rPr lang="en-US" dirty="0" smtClean="0"/>
              <a:t>d in this setting</a:t>
            </a:r>
            <a:endParaRPr lang="en-US" dirty="0"/>
          </a:p>
        </p:txBody>
      </p:sp>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In a meta-analysis, TG were also shown to increase significantly after the use of a newer bile acid </a:t>
            </a:r>
            <a:r>
              <a:rPr lang="en-US" dirty="0" err="1" smtClean="0"/>
              <a:t>sequestrant</a:t>
            </a:r>
            <a:r>
              <a:rPr lang="en-US" dirty="0" smtClean="0"/>
              <a:t>, </a:t>
            </a:r>
            <a:r>
              <a:rPr lang="en-US" dirty="0" err="1" smtClean="0"/>
              <a:t>colesevelam</a:t>
            </a:r>
            <a:r>
              <a:rPr lang="en-US" dirty="0" smtClean="0"/>
              <a:t> </a:t>
            </a:r>
          </a:p>
          <a:p>
            <a:r>
              <a:rPr lang="en-US" dirty="0" smtClean="0"/>
              <a:t> Due to the variability of the response, we suggest checking plasma TG </a:t>
            </a:r>
            <a:r>
              <a:rPr lang="en-US" dirty="0" smtClean="0">
                <a:solidFill>
                  <a:srgbClr val="FF0000"/>
                </a:solidFill>
              </a:rPr>
              <a:t>before starting </a:t>
            </a:r>
            <a:r>
              <a:rPr lang="en-US" dirty="0" smtClean="0"/>
              <a:t>and again </a:t>
            </a:r>
            <a:r>
              <a:rPr lang="en-US" dirty="0" smtClean="0">
                <a:solidFill>
                  <a:srgbClr val="FF0000"/>
                </a:solidFill>
              </a:rPr>
              <a:t>several weeks after </a:t>
            </a:r>
            <a:r>
              <a:rPr lang="en-US" dirty="0" smtClean="0"/>
              <a:t>initiating a bile acid </a:t>
            </a:r>
            <a:r>
              <a:rPr lang="en-US" dirty="0" err="1" smtClean="0"/>
              <a:t>sequestrant</a:t>
            </a:r>
            <a:endParaRPr lang="en-US" dirty="0" smtClean="0"/>
          </a:p>
          <a:p>
            <a:r>
              <a:rPr lang="en-US" dirty="0" smtClean="0"/>
              <a:t>In patients with elevated triglycerides </a:t>
            </a:r>
            <a:r>
              <a:rPr lang="en-US" dirty="0" smtClean="0">
                <a:solidFill>
                  <a:srgbClr val="00B050"/>
                </a:solidFill>
              </a:rPr>
              <a:t>(&gt;150 mg/</a:t>
            </a:r>
            <a:r>
              <a:rPr lang="en-US" dirty="0" err="1" smtClean="0">
                <a:solidFill>
                  <a:srgbClr val="00B050"/>
                </a:solidFill>
              </a:rPr>
              <a:t>dL</a:t>
            </a:r>
            <a:r>
              <a:rPr lang="en-US" dirty="0" smtClean="0">
                <a:solidFill>
                  <a:srgbClr val="00B050"/>
                </a:solidFill>
              </a:rPr>
              <a:t> to 499 mg/</a:t>
            </a:r>
            <a:r>
              <a:rPr lang="en-US" dirty="0" err="1" smtClean="0">
                <a:solidFill>
                  <a:srgbClr val="00B050"/>
                </a:solidFill>
              </a:rPr>
              <a:t>dL</a:t>
            </a:r>
            <a:r>
              <a:rPr lang="en-US" dirty="0" smtClean="0">
                <a:solidFill>
                  <a:srgbClr val="00B050"/>
                </a:solidFill>
              </a:rPr>
              <a:t> </a:t>
            </a:r>
            <a:r>
              <a:rPr lang="en-US" dirty="0" smtClean="0"/>
              <a:t>[1.7 </a:t>
            </a:r>
            <a:r>
              <a:rPr lang="en-US" dirty="0" err="1" smtClean="0"/>
              <a:t>mmol</a:t>
            </a:r>
            <a:r>
              <a:rPr lang="en-US" dirty="0" smtClean="0"/>
              <a:t>/L to 5.6 </a:t>
            </a:r>
            <a:r>
              <a:rPr lang="en-US" dirty="0" err="1" smtClean="0"/>
              <a:t>mmol</a:t>
            </a:r>
            <a:r>
              <a:rPr lang="en-US" dirty="0" smtClean="0"/>
              <a:t>/L]), we suggest checking triglycerides before and after starting a bile acid </a:t>
            </a:r>
            <a:r>
              <a:rPr lang="en-US" dirty="0" err="1" smtClean="0"/>
              <a:t>sequestrant</a:t>
            </a:r>
            <a:endParaRPr lang="en-US" dirty="0" smtClean="0"/>
          </a:p>
        </p:txBody>
      </p:sp>
      <p:sp>
        <p:nvSpPr>
          <p:cNvPr id="4" name="5-Point Star 3"/>
          <p:cNvSpPr/>
          <p:nvPr/>
        </p:nvSpPr>
        <p:spPr>
          <a:xfrm>
            <a:off x="8229600" y="2996952"/>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Bempedoic</a:t>
            </a:r>
            <a:r>
              <a:rPr lang="en-US" dirty="0" smtClean="0">
                <a:solidFill>
                  <a:srgbClr val="FF0000"/>
                </a:solidFill>
              </a:rPr>
              <a:t> acid</a:t>
            </a:r>
            <a:endParaRPr lang="en-US" dirty="0">
              <a:solidFill>
                <a:srgbClr val="FF0000"/>
              </a:solidFill>
            </a:endParaRPr>
          </a:p>
        </p:txBody>
      </p:sp>
      <p:sp>
        <p:nvSpPr>
          <p:cNvPr id="3" name="Content Placeholder 2"/>
          <p:cNvSpPr>
            <a:spLocks noGrp="1"/>
          </p:cNvSpPr>
          <p:nvPr>
            <p:ph sz="quarter" idx="1"/>
          </p:nvPr>
        </p:nvSpPr>
        <p:spPr/>
        <p:txBody>
          <a:bodyPr>
            <a:normAutofit/>
          </a:bodyPr>
          <a:lstStyle/>
          <a:p>
            <a:r>
              <a:rPr lang="en-US" dirty="0" err="1" smtClean="0"/>
              <a:t>Bempedoic</a:t>
            </a:r>
            <a:r>
              <a:rPr lang="en-US" dirty="0" smtClean="0"/>
              <a:t> acid was approved by the </a:t>
            </a:r>
            <a:r>
              <a:rPr lang="en-US" dirty="0" smtClean="0">
                <a:solidFill>
                  <a:srgbClr val="FF0000"/>
                </a:solidFill>
              </a:rPr>
              <a:t>FDA</a:t>
            </a:r>
            <a:r>
              <a:rPr lang="en-US" dirty="0" smtClean="0"/>
              <a:t> in </a:t>
            </a:r>
            <a:r>
              <a:rPr lang="en-US" dirty="0" smtClean="0">
                <a:solidFill>
                  <a:srgbClr val="FF0000"/>
                </a:solidFill>
              </a:rPr>
              <a:t>2020</a:t>
            </a:r>
            <a:r>
              <a:rPr lang="en-US" dirty="0" smtClean="0"/>
              <a:t>, and therefore safety data were limited at the time of writing this guideline. </a:t>
            </a:r>
          </a:p>
          <a:p>
            <a:r>
              <a:rPr lang="en-US" dirty="0" smtClean="0"/>
              <a:t>Drug interactions of </a:t>
            </a:r>
            <a:r>
              <a:rPr lang="en-US" dirty="0" err="1" smtClean="0"/>
              <a:t>bempedoic</a:t>
            </a:r>
            <a:r>
              <a:rPr lang="en-US" dirty="0" smtClean="0"/>
              <a:t> acid with </a:t>
            </a:r>
            <a:r>
              <a:rPr lang="en-US" dirty="0" err="1" smtClean="0">
                <a:solidFill>
                  <a:srgbClr val="FF0000"/>
                </a:solidFill>
              </a:rPr>
              <a:t>simvastatin</a:t>
            </a:r>
            <a:r>
              <a:rPr lang="en-US" dirty="0" smtClean="0">
                <a:solidFill>
                  <a:srgbClr val="FF0000"/>
                </a:solidFill>
              </a:rPr>
              <a:t> </a:t>
            </a:r>
            <a:r>
              <a:rPr lang="en-US" dirty="0" smtClean="0"/>
              <a:t>and </a:t>
            </a:r>
            <a:r>
              <a:rPr lang="en-US" dirty="0" err="1" smtClean="0">
                <a:solidFill>
                  <a:srgbClr val="FF0000"/>
                </a:solidFill>
              </a:rPr>
              <a:t>pravastatin</a:t>
            </a:r>
            <a:r>
              <a:rPr lang="en-US" dirty="0" smtClean="0"/>
              <a:t> increase concentrations of these </a:t>
            </a:r>
            <a:r>
              <a:rPr lang="en-US" dirty="0" err="1" smtClean="0"/>
              <a:t>statins</a:t>
            </a:r>
            <a:r>
              <a:rPr lang="en-US" dirty="0" smtClean="0"/>
              <a:t>, which could increase the risk of </a:t>
            </a:r>
            <a:r>
              <a:rPr lang="en-US" dirty="0" err="1" smtClean="0"/>
              <a:t>myopathy</a:t>
            </a:r>
            <a:r>
              <a:rPr lang="en-US" dirty="0" smtClean="0"/>
              <a:t> </a:t>
            </a:r>
          </a:p>
          <a:p>
            <a:r>
              <a:rPr lang="en-US" dirty="0" smtClean="0"/>
              <a:t>Therefore, concomitant </a:t>
            </a:r>
            <a:r>
              <a:rPr lang="en-US" dirty="0" err="1" smtClean="0"/>
              <a:t>simvastatin</a:t>
            </a:r>
            <a:r>
              <a:rPr lang="en-US" dirty="0" smtClean="0"/>
              <a:t> should be limited to a dose of </a:t>
            </a:r>
            <a:r>
              <a:rPr lang="en-US" dirty="0" smtClean="0">
                <a:solidFill>
                  <a:srgbClr val="FF0000"/>
                </a:solidFill>
              </a:rPr>
              <a:t>20 mg</a:t>
            </a:r>
            <a:r>
              <a:rPr lang="en-US" dirty="0" smtClean="0"/>
              <a:t>, and </a:t>
            </a:r>
            <a:r>
              <a:rPr lang="en-US" dirty="0" err="1" smtClean="0"/>
              <a:t>pravastatin</a:t>
            </a:r>
            <a:r>
              <a:rPr lang="en-US" dirty="0" smtClean="0"/>
              <a:t> to a dose of </a:t>
            </a:r>
            <a:r>
              <a:rPr lang="en-US" dirty="0" smtClean="0">
                <a:solidFill>
                  <a:srgbClr val="FF0000"/>
                </a:solidFill>
              </a:rPr>
              <a:t>40 mg</a:t>
            </a:r>
            <a:endParaRPr lang="en-US" dirty="0"/>
          </a:p>
        </p:txBody>
      </p:sp>
      <p:sp>
        <p:nvSpPr>
          <p:cNvPr id="4" name="5-Point Star 3"/>
          <p:cNvSpPr/>
          <p:nvPr/>
        </p:nvSpPr>
        <p:spPr>
          <a:xfrm>
            <a:off x="7956376" y="3212976"/>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coronary artery calcium score</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Common imaging tests for advanced risk assessment are aimed at </a:t>
            </a:r>
            <a:r>
              <a:rPr lang="en-US" dirty="0" smtClean="0">
                <a:solidFill>
                  <a:srgbClr val="FF0000"/>
                </a:solidFill>
              </a:rPr>
              <a:t>directly assessing the burden of subclinical </a:t>
            </a:r>
            <a:r>
              <a:rPr lang="en-US" dirty="0" err="1" smtClean="0">
                <a:solidFill>
                  <a:srgbClr val="FF0000"/>
                </a:solidFill>
              </a:rPr>
              <a:t>ath-erosclerosis</a:t>
            </a:r>
            <a:r>
              <a:rPr lang="en-US" dirty="0" smtClean="0"/>
              <a:t>.</a:t>
            </a:r>
          </a:p>
          <a:p>
            <a:endParaRPr lang="en-US" dirty="0" smtClean="0"/>
          </a:p>
          <a:p>
            <a:r>
              <a:rPr lang="en-US" dirty="0" smtClean="0"/>
              <a:t> Most notable among these are </a:t>
            </a:r>
            <a:r>
              <a:rPr lang="en-US" dirty="0" smtClean="0">
                <a:solidFill>
                  <a:srgbClr val="00B050"/>
                </a:solidFill>
              </a:rPr>
              <a:t>carotid ultra-sound </a:t>
            </a:r>
            <a:r>
              <a:rPr lang="en-US" dirty="0" smtClean="0"/>
              <a:t>tests for carotid </a:t>
            </a:r>
            <a:r>
              <a:rPr lang="en-US" dirty="0" err="1" smtClean="0"/>
              <a:t>intima</a:t>
            </a:r>
            <a:r>
              <a:rPr lang="en-US" dirty="0" smtClean="0"/>
              <a:t>-media thickness (</a:t>
            </a:r>
            <a:r>
              <a:rPr lang="en-US" dirty="0" err="1" smtClean="0"/>
              <a:t>cIMT</a:t>
            </a:r>
            <a:r>
              <a:rPr lang="en-US" dirty="0" smtClean="0"/>
              <a:t>) and carotid plaque,</a:t>
            </a:r>
          </a:p>
          <a:p>
            <a:pPr>
              <a:buNone/>
            </a:pPr>
            <a:r>
              <a:rPr lang="en-US" dirty="0" smtClean="0"/>
              <a:t>  and</a:t>
            </a:r>
          </a:p>
          <a:p>
            <a:pPr>
              <a:buNone/>
            </a:pPr>
            <a:r>
              <a:rPr lang="en-US" dirty="0" smtClean="0"/>
              <a:t> </a:t>
            </a:r>
            <a:r>
              <a:rPr lang="en-US" dirty="0" smtClean="0">
                <a:solidFill>
                  <a:srgbClr val="00B050"/>
                </a:solidFill>
              </a:rPr>
              <a:t>cardiac-gated computed tomography </a:t>
            </a:r>
            <a:r>
              <a:rPr lang="en-US" dirty="0" smtClean="0"/>
              <a:t>(CT) scans for the assessment of CAC.</a:t>
            </a:r>
          </a:p>
          <a:p>
            <a:pPr>
              <a:buNone/>
            </a:pPr>
            <a:r>
              <a:rPr lang="en-US" dirty="0" smtClean="0"/>
              <a:t> These tests have the advantage of directly assessing end-organ damage</a:t>
            </a:r>
            <a:endParaRPr lang="en-US" dirty="0"/>
          </a:p>
        </p:txBody>
      </p:sp>
      <p:sp>
        <p:nvSpPr>
          <p:cNvPr id="4" name="Sun 3"/>
          <p:cNvSpPr/>
          <p:nvPr/>
        </p:nvSpPr>
        <p:spPr>
          <a:xfrm>
            <a:off x="7812360" y="188640"/>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err="1" smtClean="0"/>
              <a:t>Bempedoic</a:t>
            </a:r>
            <a:r>
              <a:rPr lang="en-US" dirty="0" smtClean="0"/>
              <a:t> acid increases </a:t>
            </a:r>
            <a:r>
              <a:rPr lang="en-US" dirty="0" smtClean="0">
                <a:solidFill>
                  <a:srgbClr val="FF0000"/>
                </a:solidFill>
              </a:rPr>
              <a:t>uric acid levels</a:t>
            </a:r>
            <a:r>
              <a:rPr lang="en-US" dirty="0" smtClean="0"/>
              <a:t>, and </a:t>
            </a:r>
            <a:r>
              <a:rPr lang="en-US" dirty="0" smtClean="0">
                <a:solidFill>
                  <a:srgbClr val="FF0000"/>
                </a:solidFill>
              </a:rPr>
              <a:t>gout </a:t>
            </a:r>
            <a:r>
              <a:rPr lang="en-US" dirty="0" smtClean="0"/>
              <a:t>was observed in </a:t>
            </a:r>
            <a:r>
              <a:rPr lang="en-US" dirty="0" smtClean="0">
                <a:solidFill>
                  <a:srgbClr val="FF0000"/>
                </a:solidFill>
              </a:rPr>
              <a:t>1.5% </a:t>
            </a:r>
            <a:r>
              <a:rPr lang="en-US" dirty="0" smtClean="0"/>
              <a:t>of patients taking </a:t>
            </a:r>
            <a:r>
              <a:rPr lang="en-US" dirty="0" err="1" smtClean="0"/>
              <a:t>bempedoic</a:t>
            </a:r>
            <a:r>
              <a:rPr lang="en-US" dirty="0" smtClean="0"/>
              <a:t> acid in clinical trials compared with 0.4% of patients on placebo.</a:t>
            </a:r>
          </a:p>
          <a:p>
            <a:endParaRPr lang="en-US" dirty="0" smtClean="0"/>
          </a:p>
          <a:p>
            <a:r>
              <a:rPr lang="en-US" dirty="0" smtClean="0"/>
              <a:t> The placebo-corrected incidence of other adverse effects in clinical trials were </a:t>
            </a:r>
            <a:r>
              <a:rPr lang="en-US" dirty="0" smtClean="0">
                <a:solidFill>
                  <a:srgbClr val="FF0000"/>
                </a:solidFill>
              </a:rPr>
              <a:t>benign prostatic hyperplasia in about 1%</a:t>
            </a:r>
            <a:r>
              <a:rPr lang="en-US" dirty="0" smtClean="0"/>
              <a:t> of patients and </a:t>
            </a:r>
            <a:r>
              <a:rPr lang="en-US" dirty="0" smtClean="0">
                <a:solidFill>
                  <a:srgbClr val="FF0000"/>
                </a:solidFill>
              </a:rPr>
              <a:t>tendon</a:t>
            </a:r>
            <a:r>
              <a:rPr lang="en-US" dirty="0" smtClean="0"/>
              <a:t> </a:t>
            </a:r>
            <a:r>
              <a:rPr lang="en-US" dirty="0" smtClean="0">
                <a:solidFill>
                  <a:srgbClr val="FF0000"/>
                </a:solidFill>
              </a:rPr>
              <a:t>rupture in 0.5% </a:t>
            </a:r>
            <a:r>
              <a:rPr lang="en-US" dirty="0" smtClean="0"/>
              <a:t>of patients. </a:t>
            </a:r>
            <a:endParaRPr lang="en-US" dirty="0"/>
          </a:p>
        </p:txBody>
      </p:sp>
      <p:sp>
        <p:nvSpPr>
          <p:cNvPr id="4" name="5-Point Star 3"/>
          <p:cNvSpPr/>
          <p:nvPr/>
        </p:nvSpPr>
        <p:spPr>
          <a:xfrm>
            <a:off x="7884368" y="234888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An increase in </a:t>
            </a:r>
            <a:r>
              <a:rPr lang="en-US" dirty="0" smtClean="0">
                <a:solidFill>
                  <a:srgbClr val="FF0000"/>
                </a:solidFill>
              </a:rPr>
              <a:t>hemoglobin</a:t>
            </a:r>
            <a:r>
              <a:rPr lang="en-US" dirty="0" smtClean="0"/>
              <a:t> of ≥2 g/</a:t>
            </a:r>
            <a:r>
              <a:rPr lang="en-US" dirty="0" err="1" smtClean="0"/>
              <a:t>dL</a:t>
            </a:r>
            <a:r>
              <a:rPr lang="en-US" dirty="0" smtClean="0"/>
              <a:t> in 3% of patients, </a:t>
            </a:r>
          </a:p>
          <a:p>
            <a:r>
              <a:rPr lang="en-US" dirty="0" smtClean="0"/>
              <a:t>an in-crease in </a:t>
            </a:r>
            <a:r>
              <a:rPr lang="en-US" dirty="0" smtClean="0">
                <a:solidFill>
                  <a:srgbClr val="FF0000"/>
                </a:solidFill>
              </a:rPr>
              <a:t>platelet</a:t>
            </a:r>
            <a:r>
              <a:rPr lang="en-US" dirty="0" smtClean="0"/>
              <a:t> counts of 5% </a:t>
            </a:r>
          </a:p>
          <a:p>
            <a:r>
              <a:rPr lang="en-US" dirty="0" smtClean="0"/>
              <a:t>and transient elevations of </a:t>
            </a:r>
            <a:r>
              <a:rPr lang="en-US" dirty="0" smtClean="0">
                <a:solidFill>
                  <a:srgbClr val="FF0000"/>
                </a:solidFill>
              </a:rPr>
              <a:t>AST and/or ALT </a:t>
            </a:r>
            <a:r>
              <a:rPr lang="en-US" dirty="0" smtClean="0"/>
              <a:t>to above 3 times the upper limit of normal n about 1% of patients </a:t>
            </a:r>
          </a:p>
          <a:p>
            <a:endParaRPr lang="en-US" dirty="0" smtClean="0"/>
          </a:p>
          <a:p>
            <a:endParaRPr lang="en-US" dirty="0" smtClean="0"/>
          </a:p>
          <a:p>
            <a:pPr>
              <a:buNone/>
            </a:pPr>
            <a:r>
              <a:rPr lang="en-US" dirty="0" smtClean="0"/>
              <a:t>usually resolved or improved with continued treatment or after discontinuation of treatment</a:t>
            </a:r>
            <a:endParaRPr lang="en-US" dirty="0"/>
          </a:p>
        </p:txBody>
      </p:sp>
      <p:sp>
        <p:nvSpPr>
          <p:cNvPr id="4" name="5-Point Star 3"/>
          <p:cNvSpPr/>
          <p:nvPr/>
        </p:nvSpPr>
        <p:spPr>
          <a:xfrm>
            <a:off x="7308304" y="404664"/>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smtClean="0"/>
          </a:p>
          <a:p>
            <a:endParaRPr lang="en-US" dirty="0" smtClean="0"/>
          </a:p>
          <a:p>
            <a:endParaRPr lang="en-US" dirty="0" smtClean="0"/>
          </a:p>
          <a:p>
            <a:endParaRPr lang="en-US" dirty="0" smtClean="0"/>
          </a:p>
          <a:p>
            <a:pPr>
              <a:buNone/>
            </a:pPr>
            <a:r>
              <a:rPr lang="en-US" sz="4800" dirty="0" smtClean="0"/>
              <a:t>          </a:t>
            </a:r>
            <a:r>
              <a:rPr lang="en-US" sz="4800" dirty="0" err="1" smtClean="0">
                <a:solidFill>
                  <a:srgbClr val="FF0000"/>
                </a:solidFill>
              </a:rPr>
              <a:t>Hypertriglyceridemia</a:t>
            </a:r>
            <a:endParaRPr lang="en-US" sz="4800" dirty="0" smtClean="0">
              <a:solidFill>
                <a:srgbClr val="FF0000"/>
              </a:solidFill>
            </a:endParaRPr>
          </a:p>
        </p:txBody>
      </p:sp>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smtClean="0">
                <a:solidFill>
                  <a:srgbClr val="FF0000"/>
                </a:solidFill>
              </a:rPr>
              <a:t>Fibrates</a:t>
            </a:r>
            <a:endParaRPr lang="en-US" sz="4000" dirty="0">
              <a:solidFill>
                <a:srgbClr val="FF0000"/>
              </a:solidFill>
            </a:endParaRPr>
          </a:p>
        </p:txBody>
      </p:sp>
      <p:sp>
        <p:nvSpPr>
          <p:cNvPr id="3" name="Content Placeholder 2"/>
          <p:cNvSpPr>
            <a:spLocks noGrp="1"/>
          </p:cNvSpPr>
          <p:nvPr>
            <p:ph sz="quarter" idx="1"/>
          </p:nvPr>
        </p:nvSpPr>
        <p:spPr/>
        <p:txBody>
          <a:bodyPr>
            <a:normAutofit/>
          </a:bodyPr>
          <a:lstStyle/>
          <a:p>
            <a:r>
              <a:rPr lang="en-US" dirty="0" err="1" smtClean="0">
                <a:solidFill>
                  <a:srgbClr val="FF0000"/>
                </a:solidFill>
              </a:rPr>
              <a:t>Fenofibrate</a:t>
            </a:r>
            <a:r>
              <a:rPr lang="en-US" dirty="0" smtClean="0"/>
              <a:t> is much less likely than </a:t>
            </a:r>
            <a:r>
              <a:rPr lang="en-US" dirty="0" err="1" smtClean="0"/>
              <a:t>gemfibrozil</a:t>
            </a:r>
            <a:r>
              <a:rPr lang="en-US" dirty="0" smtClean="0"/>
              <a:t> to in-duce </a:t>
            </a:r>
            <a:r>
              <a:rPr lang="en-US" dirty="0" err="1" smtClean="0">
                <a:solidFill>
                  <a:srgbClr val="FF0000"/>
                </a:solidFill>
              </a:rPr>
              <a:t>myopathy</a:t>
            </a:r>
            <a:r>
              <a:rPr lang="en-US" dirty="0" smtClean="0"/>
              <a:t> when administered </a:t>
            </a:r>
            <a:r>
              <a:rPr lang="en-US" dirty="0" smtClean="0">
                <a:solidFill>
                  <a:srgbClr val="FF0000"/>
                </a:solidFill>
              </a:rPr>
              <a:t>with a </a:t>
            </a:r>
            <a:r>
              <a:rPr lang="en-US" dirty="0" err="1" smtClean="0">
                <a:solidFill>
                  <a:srgbClr val="FF0000"/>
                </a:solidFill>
              </a:rPr>
              <a:t>statin</a:t>
            </a:r>
            <a:endParaRPr lang="en-US" dirty="0" smtClean="0">
              <a:solidFill>
                <a:srgbClr val="FF0000"/>
              </a:solidFill>
            </a:endParaRPr>
          </a:p>
          <a:p>
            <a:r>
              <a:rPr lang="en-US" dirty="0" smtClean="0">
                <a:solidFill>
                  <a:srgbClr val="FF0000"/>
                </a:solidFill>
              </a:rPr>
              <a:t> </a:t>
            </a:r>
            <a:r>
              <a:rPr lang="en-US" dirty="0" smtClean="0"/>
              <a:t>For this reason, the recommendation in </a:t>
            </a:r>
            <a:r>
              <a:rPr lang="en-US" dirty="0" err="1" smtClean="0"/>
              <a:t>statin</a:t>
            </a:r>
            <a:r>
              <a:rPr lang="en-US" dirty="0" smtClean="0"/>
              <a:t> labels is to </a:t>
            </a:r>
            <a:r>
              <a:rPr lang="en-US" dirty="0" smtClean="0">
                <a:solidFill>
                  <a:srgbClr val="FF0000"/>
                </a:solidFill>
              </a:rPr>
              <a:t>avoid </a:t>
            </a:r>
            <a:r>
              <a:rPr lang="en-US" dirty="0" err="1" smtClean="0">
                <a:solidFill>
                  <a:srgbClr val="FF0000"/>
                </a:solidFill>
              </a:rPr>
              <a:t>gemfibrozil</a:t>
            </a:r>
            <a:r>
              <a:rPr lang="en-US" dirty="0" smtClean="0"/>
              <a:t>. </a:t>
            </a:r>
            <a:endParaRPr lang="en-US" dirty="0"/>
          </a:p>
        </p:txBody>
      </p:sp>
      <p:sp>
        <p:nvSpPr>
          <p:cNvPr id="4" name="5-Point Star 3"/>
          <p:cNvSpPr/>
          <p:nvPr/>
        </p:nvSpPr>
        <p:spPr>
          <a:xfrm>
            <a:off x="6588224" y="34290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Omega-3 fatty acids</a:t>
            </a:r>
            <a:endParaRPr lang="en-US" dirty="0">
              <a:solidFill>
                <a:srgbClr val="FF0000"/>
              </a:solidFill>
            </a:endParaRPr>
          </a:p>
        </p:txBody>
      </p:sp>
      <p:sp>
        <p:nvSpPr>
          <p:cNvPr id="3" name="Content Placeholder 2"/>
          <p:cNvSpPr>
            <a:spLocks noGrp="1"/>
          </p:cNvSpPr>
          <p:nvPr>
            <p:ph sz="quarter" idx="1"/>
          </p:nvPr>
        </p:nvSpPr>
        <p:spPr/>
        <p:txBody>
          <a:bodyPr>
            <a:normAutofit/>
          </a:bodyPr>
          <a:lstStyle/>
          <a:p>
            <a:r>
              <a:rPr lang="en-US" dirty="0" smtClean="0"/>
              <a:t>Omega-3 fatty acids, which can be a </a:t>
            </a:r>
            <a:r>
              <a:rPr lang="en-US" dirty="0" smtClean="0">
                <a:solidFill>
                  <a:srgbClr val="FF0000"/>
                </a:solidFill>
              </a:rPr>
              <a:t>combination</a:t>
            </a:r>
            <a:r>
              <a:rPr lang="en-US" dirty="0" smtClean="0"/>
              <a:t> of </a:t>
            </a:r>
            <a:r>
              <a:rPr lang="en-US" dirty="0" err="1" smtClean="0"/>
              <a:t>eicosapentanoic</a:t>
            </a:r>
            <a:r>
              <a:rPr lang="en-US" dirty="0" smtClean="0"/>
              <a:t> acid (</a:t>
            </a:r>
            <a:r>
              <a:rPr lang="en-US" dirty="0" smtClean="0">
                <a:solidFill>
                  <a:srgbClr val="FF0000"/>
                </a:solidFill>
              </a:rPr>
              <a:t>EPA</a:t>
            </a:r>
            <a:r>
              <a:rPr lang="en-US" dirty="0" smtClean="0"/>
              <a:t>) and </a:t>
            </a:r>
            <a:r>
              <a:rPr lang="en-US" dirty="0" err="1" smtClean="0">
                <a:solidFill>
                  <a:srgbClr val="FF0000"/>
                </a:solidFill>
              </a:rPr>
              <a:t>d</a:t>
            </a:r>
            <a:r>
              <a:rPr lang="en-US" dirty="0" err="1" smtClean="0"/>
              <a:t>ocosa</a:t>
            </a:r>
            <a:r>
              <a:rPr lang="en-US" dirty="0" err="1" smtClean="0">
                <a:solidFill>
                  <a:srgbClr val="FF0000"/>
                </a:solidFill>
              </a:rPr>
              <a:t>p</a:t>
            </a:r>
            <a:r>
              <a:rPr lang="en-US" dirty="0" err="1" smtClean="0"/>
              <a:t>entaenoic</a:t>
            </a:r>
            <a:r>
              <a:rPr lang="en-US" dirty="0" smtClean="0"/>
              <a:t> </a:t>
            </a:r>
            <a:r>
              <a:rPr lang="en-US" dirty="0" smtClean="0">
                <a:solidFill>
                  <a:srgbClr val="FF0000"/>
                </a:solidFill>
              </a:rPr>
              <a:t>a</a:t>
            </a:r>
            <a:r>
              <a:rPr lang="en-US" dirty="0" smtClean="0"/>
              <a:t>cid or </a:t>
            </a:r>
            <a:r>
              <a:rPr lang="en-US" dirty="0" smtClean="0">
                <a:solidFill>
                  <a:srgbClr val="FF0000"/>
                </a:solidFill>
              </a:rPr>
              <a:t>EPA alone</a:t>
            </a:r>
            <a:r>
              <a:rPr lang="en-US" dirty="0" smtClean="0"/>
              <a:t>, reduce the production of very low density </a:t>
            </a:r>
            <a:r>
              <a:rPr lang="en-US" dirty="0" err="1" smtClean="0"/>
              <a:t>lipo</a:t>
            </a:r>
            <a:r>
              <a:rPr lang="en-US" dirty="0" smtClean="0"/>
              <a:t>-proteins in the liver, which are TG-rich and may also in-crease the clearance of TG-rich lipoproteins by increasing LPL activity. </a:t>
            </a:r>
            <a:endParaRPr lang="en-US" dirty="0"/>
          </a:p>
        </p:txBody>
      </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solidFill>
                  <a:srgbClr val="FF0000"/>
                </a:solidFill>
              </a:rPr>
              <a:t>Omega-3-acid-ethyl-esters</a:t>
            </a:r>
            <a:r>
              <a:rPr lang="en-US" dirty="0" smtClean="0"/>
              <a:t> (combination of EPA and DHA), which are indicated to lower the risk of pancreatitis in patients with </a:t>
            </a:r>
            <a:r>
              <a:rPr lang="en-US" dirty="0" smtClean="0">
                <a:solidFill>
                  <a:srgbClr val="FF0000"/>
                </a:solidFill>
              </a:rPr>
              <a:t>TG &gt;500 </a:t>
            </a:r>
            <a:r>
              <a:rPr lang="en-US" dirty="0" smtClean="0"/>
              <a:t>mg/</a:t>
            </a:r>
            <a:r>
              <a:rPr lang="en-US" dirty="0" err="1" smtClean="0"/>
              <a:t>dL</a:t>
            </a:r>
            <a:r>
              <a:rPr lang="en-US" dirty="0" smtClean="0"/>
              <a:t> (5.6 </a:t>
            </a:r>
            <a:r>
              <a:rPr lang="en-US" dirty="0" err="1" smtClean="0"/>
              <a:t>mmol</a:t>
            </a:r>
            <a:r>
              <a:rPr lang="en-US" dirty="0" smtClean="0"/>
              <a:t>/L), but </a:t>
            </a:r>
            <a:r>
              <a:rPr lang="en-US" dirty="0" smtClean="0">
                <a:solidFill>
                  <a:srgbClr val="FF0000"/>
                </a:solidFill>
              </a:rPr>
              <a:t>do not have evidence </a:t>
            </a:r>
            <a:r>
              <a:rPr lang="en-US" dirty="0" smtClean="0"/>
              <a:t>for reduction in </a:t>
            </a:r>
            <a:r>
              <a:rPr lang="en-US" dirty="0" smtClean="0">
                <a:solidFill>
                  <a:srgbClr val="FF0000"/>
                </a:solidFill>
              </a:rPr>
              <a:t>ASCVD risk</a:t>
            </a:r>
            <a:r>
              <a:rPr lang="en-US" dirty="0" smtClean="0"/>
              <a:t>, </a:t>
            </a:r>
          </a:p>
          <a:p>
            <a:endParaRPr lang="en-US" dirty="0" smtClean="0"/>
          </a:p>
          <a:p>
            <a:pPr>
              <a:buNone/>
            </a:pPr>
            <a:endParaRPr lang="en-US" dirty="0" smtClean="0">
              <a:solidFill>
                <a:srgbClr val="0070C0"/>
              </a:solidFill>
            </a:endParaRPr>
          </a:p>
          <a:p>
            <a:pPr>
              <a:buNone/>
            </a:pPr>
            <a:endParaRPr lang="en-US" dirty="0" smtClean="0">
              <a:solidFill>
                <a:srgbClr val="0070C0"/>
              </a:solidFill>
            </a:endParaRPr>
          </a:p>
          <a:p>
            <a:pPr>
              <a:buNone/>
            </a:pPr>
            <a:r>
              <a:rPr lang="en-US" dirty="0" smtClean="0">
                <a:solidFill>
                  <a:srgbClr val="0070C0"/>
                </a:solidFill>
              </a:rPr>
              <a:t>have been as-</a:t>
            </a:r>
            <a:r>
              <a:rPr lang="en-US" dirty="0" err="1" smtClean="0">
                <a:solidFill>
                  <a:srgbClr val="0070C0"/>
                </a:solidFill>
              </a:rPr>
              <a:t>sociated</a:t>
            </a:r>
            <a:r>
              <a:rPr lang="en-US" dirty="0" smtClean="0">
                <a:solidFill>
                  <a:srgbClr val="0070C0"/>
                </a:solidFill>
              </a:rPr>
              <a:t> with an increase in </a:t>
            </a:r>
            <a:r>
              <a:rPr lang="en-US" dirty="0" err="1" smtClean="0">
                <a:solidFill>
                  <a:srgbClr val="0070C0"/>
                </a:solidFill>
              </a:rPr>
              <a:t>atrial</a:t>
            </a:r>
            <a:r>
              <a:rPr lang="en-US" dirty="0" smtClean="0">
                <a:solidFill>
                  <a:srgbClr val="0070C0"/>
                </a:solidFill>
              </a:rPr>
              <a:t> fibrillation and bleeding</a:t>
            </a:r>
            <a:endParaRPr lang="en-US" dirty="0">
              <a:solidFill>
                <a:srgbClr val="0070C0"/>
              </a:solidFill>
            </a:endParaRPr>
          </a:p>
        </p:txBody>
      </p:sp>
      <p:sp>
        <p:nvSpPr>
          <p:cNvPr id="4" name="5-Point Star 3"/>
          <p:cNvSpPr/>
          <p:nvPr/>
        </p:nvSpPr>
        <p:spPr>
          <a:xfrm>
            <a:off x="2411760" y="34290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0000"/>
                </a:solidFill>
              </a:rPr>
              <a:t>Niacin</a:t>
            </a:r>
            <a:endParaRPr lang="en-US" sz="3600" dirty="0">
              <a:solidFill>
                <a:srgbClr val="FF0000"/>
              </a:solidFill>
            </a:endParaRPr>
          </a:p>
        </p:txBody>
      </p:sp>
      <p:sp>
        <p:nvSpPr>
          <p:cNvPr id="3" name="Content Placeholder 2"/>
          <p:cNvSpPr>
            <a:spLocks noGrp="1"/>
          </p:cNvSpPr>
          <p:nvPr>
            <p:ph sz="quarter" idx="1"/>
          </p:nvPr>
        </p:nvSpPr>
        <p:spPr/>
        <p:txBody>
          <a:bodyPr>
            <a:normAutofit/>
          </a:bodyPr>
          <a:lstStyle/>
          <a:p>
            <a:r>
              <a:rPr lang="en-US" dirty="0" smtClean="0"/>
              <a:t>Niacin reduces TG, total cholesterol and LDL-C, and in-creases HDL-C.</a:t>
            </a:r>
          </a:p>
          <a:p>
            <a:r>
              <a:rPr lang="en-US" dirty="0" smtClean="0"/>
              <a:t> Prescription niacin </a:t>
            </a:r>
            <a:r>
              <a:rPr lang="en-US" dirty="0" smtClean="0">
                <a:solidFill>
                  <a:srgbClr val="FF0000"/>
                </a:solidFill>
              </a:rPr>
              <a:t>is no longer </a:t>
            </a:r>
            <a:r>
              <a:rPr lang="en-US" dirty="0" smtClean="0"/>
              <a:t>available in </a:t>
            </a:r>
            <a:r>
              <a:rPr lang="en-US" dirty="0" smtClean="0">
                <a:solidFill>
                  <a:srgbClr val="FF0000"/>
                </a:solidFill>
              </a:rPr>
              <a:t>Europe</a:t>
            </a:r>
            <a:r>
              <a:rPr lang="en-US" dirty="0" smtClean="0"/>
              <a:t> because of its adverse safety profile.</a:t>
            </a:r>
          </a:p>
          <a:p>
            <a:r>
              <a:rPr lang="en-US" dirty="0" smtClean="0"/>
              <a:t> The </a:t>
            </a:r>
            <a:r>
              <a:rPr lang="en-US" dirty="0" smtClean="0">
                <a:solidFill>
                  <a:srgbClr val="FF0000"/>
                </a:solidFill>
              </a:rPr>
              <a:t>most common </a:t>
            </a:r>
            <a:r>
              <a:rPr lang="en-US" dirty="0" smtClean="0"/>
              <a:t>adverse events are </a:t>
            </a:r>
            <a:r>
              <a:rPr lang="en-US" dirty="0" smtClean="0">
                <a:solidFill>
                  <a:srgbClr val="FF0000"/>
                </a:solidFill>
              </a:rPr>
              <a:t>flushing and </a:t>
            </a:r>
            <a:r>
              <a:rPr lang="en-US" dirty="0" err="1" smtClean="0">
                <a:solidFill>
                  <a:srgbClr val="FF0000"/>
                </a:solidFill>
              </a:rPr>
              <a:t>pruritis</a:t>
            </a:r>
            <a:r>
              <a:rPr lang="en-US" dirty="0" smtClean="0"/>
              <a:t>.</a:t>
            </a:r>
          </a:p>
          <a:p>
            <a:r>
              <a:rPr lang="en-US" dirty="0" smtClean="0"/>
              <a:t> Niacin also </a:t>
            </a:r>
            <a:r>
              <a:rPr lang="en-US" dirty="0" smtClean="0">
                <a:solidFill>
                  <a:srgbClr val="FF0000"/>
                </a:solidFill>
              </a:rPr>
              <a:t>increases plasma glucose </a:t>
            </a:r>
            <a:r>
              <a:rPr lang="en-US" dirty="0" smtClean="0"/>
              <a:t>and </a:t>
            </a:r>
            <a:r>
              <a:rPr lang="en-US" dirty="0" smtClean="0">
                <a:solidFill>
                  <a:srgbClr val="FF0000"/>
                </a:solidFill>
              </a:rPr>
              <a:t>worsens </a:t>
            </a:r>
            <a:r>
              <a:rPr lang="en-US" dirty="0" err="1" smtClean="0">
                <a:solidFill>
                  <a:srgbClr val="FF0000"/>
                </a:solidFill>
              </a:rPr>
              <a:t>glycemic</a:t>
            </a:r>
            <a:r>
              <a:rPr lang="en-US" dirty="0" smtClean="0">
                <a:solidFill>
                  <a:srgbClr val="FF0000"/>
                </a:solidFill>
              </a:rPr>
              <a:t> control</a:t>
            </a:r>
            <a:r>
              <a:rPr lang="en-US" dirty="0" smtClean="0"/>
              <a:t>, and it is associated with an increased risk of </a:t>
            </a:r>
            <a:r>
              <a:rPr lang="en-US" dirty="0" smtClean="0">
                <a:solidFill>
                  <a:srgbClr val="FF0000"/>
                </a:solidFill>
              </a:rPr>
              <a:t>new</a:t>
            </a:r>
            <a:r>
              <a:rPr lang="en-US" dirty="0" smtClean="0"/>
              <a:t>ly diagnosed </a:t>
            </a:r>
            <a:r>
              <a:rPr lang="en-US" dirty="0" smtClean="0">
                <a:solidFill>
                  <a:srgbClr val="FF0000"/>
                </a:solidFill>
              </a:rPr>
              <a:t>diabetes</a:t>
            </a:r>
            <a:r>
              <a:rPr lang="en-US" dirty="0" smtClean="0"/>
              <a:t> .</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dirty="0" smtClean="0"/>
              <a:t>Other serious adverse effects of niacin include :</a:t>
            </a:r>
          </a:p>
          <a:p>
            <a:r>
              <a:rPr lang="en-US" dirty="0" err="1" smtClean="0"/>
              <a:t>hepatotoxicity</a:t>
            </a:r>
            <a:r>
              <a:rPr lang="en-US" dirty="0" smtClean="0"/>
              <a:t> (which is rare)</a:t>
            </a:r>
          </a:p>
          <a:p>
            <a:r>
              <a:rPr lang="en-US" dirty="0" smtClean="0"/>
              <a:t>infection, </a:t>
            </a:r>
          </a:p>
          <a:p>
            <a:r>
              <a:rPr lang="en-US" dirty="0" smtClean="0"/>
              <a:t>GI bleeding, </a:t>
            </a:r>
          </a:p>
          <a:p>
            <a:r>
              <a:rPr lang="en-US" dirty="0" smtClean="0"/>
              <a:t>and </a:t>
            </a:r>
            <a:r>
              <a:rPr lang="en-US" dirty="0" err="1" smtClean="0"/>
              <a:t>myopathy</a:t>
            </a:r>
            <a:r>
              <a:rPr lang="en-US" dirty="0" smtClean="0"/>
              <a:t>. </a:t>
            </a:r>
          </a:p>
          <a:p>
            <a:endParaRPr lang="en-US" dirty="0" smtClean="0"/>
          </a:p>
          <a:p>
            <a:pPr>
              <a:buNone/>
            </a:pPr>
            <a:r>
              <a:rPr lang="en-US" dirty="0" smtClean="0"/>
              <a:t>   niacin should have limited use today and should probably not be used in people with diabetes or </a:t>
            </a:r>
            <a:r>
              <a:rPr lang="en-US" dirty="0" err="1" smtClean="0"/>
              <a:t>im</a:t>
            </a:r>
            <a:r>
              <a:rPr lang="en-US" dirty="0" smtClean="0"/>
              <a:t>-paired glucose tolerance.</a:t>
            </a:r>
            <a:endParaRPr lang="en-US" dirty="0"/>
          </a:p>
        </p:txBody>
      </p:sp>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7" name="Picture 3" descr="C:\Users\shafagh co\Desktop\2.jpg"/>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p:spPr>
      </p:pic>
      <p:sp>
        <p:nvSpPr>
          <p:cNvPr id="7" name="TextBox 6"/>
          <p:cNvSpPr txBox="1"/>
          <p:nvPr/>
        </p:nvSpPr>
        <p:spPr>
          <a:xfrm>
            <a:off x="-914202" y="4365104"/>
            <a:ext cx="9302626" cy="707886"/>
          </a:xfrm>
          <a:prstGeom prst="rect">
            <a:avLst/>
          </a:prstGeom>
          <a:noFill/>
        </p:spPr>
        <p:txBody>
          <a:bodyPr wrap="square" rtlCol="1">
            <a:spAutoFit/>
          </a:bodyPr>
          <a:lstStyle/>
          <a:p>
            <a:r>
              <a:rPr lang="en-US" sz="4000" dirty="0" smtClean="0">
                <a:solidFill>
                  <a:srgbClr val="FF0000"/>
                </a:solidFill>
              </a:rPr>
              <a:t>So blessed be </a:t>
            </a:r>
            <a:r>
              <a:rPr lang="en-US" sz="4000" dirty="0" err="1" smtClean="0">
                <a:solidFill>
                  <a:srgbClr val="FF0000"/>
                </a:solidFill>
              </a:rPr>
              <a:t>allah</a:t>
            </a:r>
            <a:r>
              <a:rPr lang="en-US" sz="4000" dirty="0" smtClean="0">
                <a:solidFill>
                  <a:srgbClr val="FF0000"/>
                </a:solidFill>
              </a:rPr>
              <a:t>, the best of creators!!!</a:t>
            </a:r>
            <a:endParaRPr lang="en-US" sz="4000" dirty="0">
              <a:solidFill>
                <a:srgbClr val="FF0000"/>
              </a:solidFill>
            </a:endParaRPr>
          </a:p>
        </p:txBody>
      </p:sp>
      <p:sp>
        <p:nvSpPr>
          <p:cNvPr id="8" name="TextBox 7"/>
          <p:cNvSpPr txBox="1"/>
          <p:nvPr/>
        </p:nvSpPr>
        <p:spPr>
          <a:xfrm>
            <a:off x="-2124744" y="5733256"/>
            <a:ext cx="9361039" cy="584775"/>
          </a:xfrm>
          <a:prstGeom prst="rect">
            <a:avLst/>
          </a:prstGeom>
          <a:noFill/>
        </p:spPr>
        <p:txBody>
          <a:bodyPr wrap="square" rtlCol="1">
            <a:spAutoFit/>
          </a:bodyPr>
          <a:lstStyle/>
          <a:p>
            <a:r>
              <a:rPr lang="en-US" sz="3200" dirty="0" smtClean="0">
                <a:solidFill>
                  <a:srgbClr val="7030A0"/>
                </a:solidFill>
              </a:rPr>
              <a:t>TNX  FOR   ATTENTIO</a:t>
            </a:r>
            <a:r>
              <a:rPr lang="en-US" sz="3200" dirty="0" smtClean="0">
                <a:solidFill>
                  <a:srgbClr val="0070C0"/>
                </a:solidFill>
              </a:rPr>
              <a:t>N</a:t>
            </a:r>
            <a:endParaRPr lang="en-US" sz="3200" dirty="0">
              <a:solidFill>
                <a:srgbClr val="0070C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coronary artery calcium score</a:t>
            </a:r>
            <a:endParaRPr lang="en-US" dirty="0"/>
          </a:p>
        </p:txBody>
      </p:sp>
      <p:sp>
        <p:nvSpPr>
          <p:cNvPr id="3" name="Content Placeholder 2"/>
          <p:cNvSpPr>
            <a:spLocks noGrp="1"/>
          </p:cNvSpPr>
          <p:nvPr>
            <p:ph sz="quarter" idx="1"/>
          </p:nvPr>
        </p:nvSpPr>
        <p:spPr/>
        <p:txBody>
          <a:bodyPr>
            <a:normAutofit fontScale="92500"/>
          </a:bodyPr>
          <a:lstStyle/>
          <a:p>
            <a:r>
              <a:rPr lang="en-US" dirty="0" smtClean="0"/>
              <a:t>CAC can be performed on </a:t>
            </a:r>
            <a:r>
              <a:rPr lang="en-US" dirty="0" smtClean="0">
                <a:solidFill>
                  <a:srgbClr val="00B050"/>
                </a:solidFill>
              </a:rPr>
              <a:t>any modern </a:t>
            </a:r>
            <a:r>
              <a:rPr lang="en-US" dirty="0" err="1" smtClean="0">
                <a:solidFill>
                  <a:srgbClr val="00B050"/>
                </a:solidFill>
              </a:rPr>
              <a:t>multidetector</a:t>
            </a:r>
            <a:r>
              <a:rPr lang="en-US" dirty="0" smtClean="0">
                <a:solidFill>
                  <a:srgbClr val="00B050"/>
                </a:solidFill>
              </a:rPr>
              <a:t> CT scanner</a:t>
            </a:r>
            <a:r>
              <a:rPr lang="en-US" dirty="0" smtClean="0"/>
              <a:t> in about </a:t>
            </a:r>
            <a:r>
              <a:rPr lang="en-US" dirty="0" smtClean="0">
                <a:solidFill>
                  <a:srgbClr val="00B050"/>
                </a:solidFill>
              </a:rPr>
              <a:t>10 to 15 minutes </a:t>
            </a:r>
            <a:r>
              <a:rPr lang="en-US" dirty="0" smtClean="0"/>
              <a:t>with about </a:t>
            </a:r>
            <a:r>
              <a:rPr lang="en-US" dirty="0" smtClean="0">
                <a:solidFill>
                  <a:srgbClr val="00B050"/>
                </a:solidFill>
              </a:rPr>
              <a:t>1 </a:t>
            </a:r>
            <a:r>
              <a:rPr lang="en-US" dirty="0" err="1" smtClean="0">
                <a:solidFill>
                  <a:srgbClr val="00B050"/>
                </a:solidFill>
              </a:rPr>
              <a:t>mSv</a:t>
            </a:r>
            <a:r>
              <a:rPr lang="en-US" dirty="0" smtClean="0">
                <a:solidFill>
                  <a:srgbClr val="00B050"/>
                </a:solidFill>
              </a:rPr>
              <a:t> of radiation </a:t>
            </a:r>
            <a:r>
              <a:rPr lang="en-US" dirty="0" smtClean="0"/>
              <a:t>(approximately similar to a bilateral </a:t>
            </a:r>
            <a:r>
              <a:rPr lang="en-US" dirty="0" err="1" smtClean="0"/>
              <a:t>mammo</a:t>
            </a:r>
            <a:r>
              <a:rPr lang="en-US" dirty="0" smtClean="0"/>
              <a:t>-gram).</a:t>
            </a:r>
          </a:p>
          <a:p>
            <a:endParaRPr lang="en-US" dirty="0" smtClean="0"/>
          </a:p>
          <a:p>
            <a:r>
              <a:rPr lang="en-US" dirty="0" smtClean="0"/>
              <a:t> When the CAC score is </a:t>
            </a:r>
            <a:r>
              <a:rPr lang="en-US" dirty="0" smtClean="0">
                <a:solidFill>
                  <a:srgbClr val="FF0000"/>
                </a:solidFill>
              </a:rPr>
              <a:t>zero (CAC = 0), </a:t>
            </a:r>
            <a:r>
              <a:rPr lang="en-US" dirty="0" smtClean="0"/>
              <a:t>patients are </a:t>
            </a:r>
            <a:r>
              <a:rPr lang="en-US" dirty="0" smtClean="0">
                <a:solidFill>
                  <a:srgbClr val="FF0000"/>
                </a:solidFill>
              </a:rPr>
              <a:t>low risk </a:t>
            </a:r>
            <a:r>
              <a:rPr lang="en-US" dirty="0" smtClean="0"/>
              <a:t>and can be reclassified into </a:t>
            </a:r>
            <a:r>
              <a:rPr lang="en-US" dirty="0" smtClean="0">
                <a:solidFill>
                  <a:srgbClr val="FF0000"/>
                </a:solidFill>
              </a:rPr>
              <a:t>lower-risk groups with less aggressive lipid therapies </a:t>
            </a:r>
            <a:endParaRPr lang="en-US" dirty="0" smtClean="0"/>
          </a:p>
          <a:p>
            <a:r>
              <a:rPr lang="en-US" dirty="0" smtClean="0"/>
              <a:t>When the CAC score is elevated </a:t>
            </a:r>
            <a:r>
              <a:rPr lang="en-US" dirty="0" smtClean="0">
                <a:solidFill>
                  <a:srgbClr val="0070C0"/>
                </a:solidFill>
              </a:rPr>
              <a:t>(CAC &gt;100 or &gt;75th percentile for age, sex, and race</a:t>
            </a:r>
            <a:r>
              <a:rPr lang="en-US" dirty="0" smtClean="0"/>
              <a:t>), patients can be moved </a:t>
            </a:r>
            <a:r>
              <a:rPr lang="en-US" dirty="0" smtClean="0">
                <a:solidFill>
                  <a:srgbClr val="0070C0"/>
                </a:solidFill>
              </a:rPr>
              <a:t>into higher-risk categories </a:t>
            </a:r>
            <a:r>
              <a:rPr lang="en-US" dirty="0" smtClean="0"/>
              <a:t>and treated more aggressively, using </a:t>
            </a:r>
            <a:r>
              <a:rPr lang="en-US" dirty="0" err="1" smtClean="0"/>
              <a:t>statins</a:t>
            </a:r>
            <a:r>
              <a:rPr lang="en-US" dirty="0" smtClean="0"/>
              <a:t> with or without </a:t>
            </a:r>
            <a:r>
              <a:rPr lang="en-US" dirty="0" err="1" smtClean="0"/>
              <a:t>nonstatin</a:t>
            </a:r>
            <a:r>
              <a:rPr lang="en-US" dirty="0" smtClean="0"/>
              <a:t> therapies to achieve lower LDL-C levels . </a:t>
            </a:r>
            <a:endParaRPr lang="en-US" dirty="0"/>
          </a:p>
        </p:txBody>
      </p:sp>
      <p:sp>
        <p:nvSpPr>
          <p:cNvPr id="4" name="Sun 3"/>
          <p:cNvSpPr/>
          <p:nvPr/>
        </p:nvSpPr>
        <p:spPr>
          <a:xfrm>
            <a:off x="7812360" y="188640"/>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coronary artery calcium score</a:t>
            </a:r>
            <a:endParaRPr lang="en-US" dirty="0"/>
          </a:p>
        </p:txBody>
      </p:sp>
      <p:sp>
        <p:nvSpPr>
          <p:cNvPr id="3" name="Content Placeholder 2"/>
          <p:cNvSpPr>
            <a:spLocks noGrp="1"/>
          </p:cNvSpPr>
          <p:nvPr>
            <p:ph sz="quarter" idx="1"/>
          </p:nvPr>
        </p:nvSpPr>
        <p:spPr/>
        <p:txBody>
          <a:bodyPr/>
          <a:lstStyle/>
          <a:p>
            <a:r>
              <a:rPr lang="en-US" dirty="0" smtClean="0"/>
              <a:t>In adults with endocrine disorders </a:t>
            </a:r>
            <a:r>
              <a:rPr lang="en-US" dirty="0" smtClean="0">
                <a:solidFill>
                  <a:srgbClr val="0070C0"/>
                </a:solidFill>
              </a:rPr>
              <a:t>at borderline </a:t>
            </a:r>
            <a:r>
              <a:rPr lang="en-US" dirty="0" smtClean="0"/>
              <a:t>or </a:t>
            </a:r>
            <a:r>
              <a:rPr lang="en-US" dirty="0" smtClean="0">
                <a:solidFill>
                  <a:srgbClr val="0070C0"/>
                </a:solidFill>
              </a:rPr>
              <a:t>intermediate risk </a:t>
            </a:r>
            <a:r>
              <a:rPr lang="en-US" dirty="0" smtClean="0"/>
              <a:t>(</a:t>
            </a:r>
            <a:r>
              <a:rPr lang="en-US" dirty="0" smtClean="0">
                <a:solidFill>
                  <a:srgbClr val="0070C0"/>
                </a:solidFill>
              </a:rPr>
              <a:t>10-year atherosclerotic cardiovascular </a:t>
            </a:r>
            <a:r>
              <a:rPr lang="en-US" dirty="0"/>
              <a:t>disease risk </a:t>
            </a:r>
            <a:r>
              <a:rPr lang="en-US" dirty="0">
                <a:solidFill>
                  <a:srgbClr val="0070C0"/>
                </a:solidFill>
              </a:rPr>
              <a:t>5%–19.9%), </a:t>
            </a:r>
            <a:r>
              <a:rPr lang="en-US" dirty="0"/>
              <a:t>particularly those with additional risk-enhancing factors, in whom the decision about </a:t>
            </a:r>
            <a:r>
              <a:rPr lang="en-US" dirty="0" err="1"/>
              <a:t>statin</a:t>
            </a:r>
            <a:r>
              <a:rPr lang="en-US" dirty="0"/>
              <a:t> treatment and/or other preventive interventions is </a:t>
            </a:r>
            <a:r>
              <a:rPr lang="en-US" dirty="0">
                <a:solidFill>
                  <a:srgbClr val="FF0000"/>
                </a:solidFill>
              </a:rPr>
              <a:t>uncertain</a:t>
            </a:r>
            <a:r>
              <a:rPr lang="en-US" dirty="0"/>
              <a:t>, we suggest measuring </a:t>
            </a:r>
            <a:r>
              <a:rPr lang="en-US" dirty="0">
                <a:solidFill>
                  <a:srgbClr val="FF0000"/>
                </a:solidFill>
              </a:rPr>
              <a:t>coronary artery calcium </a:t>
            </a:r>
            <a:r>
              <a:rPr lang="en-US" dirty="0"/>
              <a:t>to</a:t>
            </a:r>
            <a:r>
              <a:rPr lang="en-US" dirty="0">
                <a:solidFill>
                  <a:srgbClr val="FF0000"/>
                </a:solidFill>
              </a:rPr>
              <a:t> </a:t>
            </a:r>
            <a:r>
              <a:rPr lang="en-US" dirty="0"/>
              <a:t>inform shared decision making.</a:t>
            </a:r>
          </a:p>
        </p:txBody>
      </p:sp>
      <p:sp>
        <p:nvSpPr>
          <p:cNvPr id="4" name="Sun 3"/>
          <p:cNvSpPr/>
          <p:nvPr/>
        </p:nvSpPr>
        <p:spPr>
          <a:xfrm>
            <a:off x="7812360" y="188640"/>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smtClean="0"/>
          </a:p>
          <a:p>
            <a:endParaRPr lang="en-US" dirty="0" smtClean="0"/>
          </a:p>
          <a:p>
            <a:pPr>
              <a:buNone/>
            </a:pPr>
            <a:r>
              <a:rPr lang="en-US" sz="5400" dirty="0" smtClean="0">
                <a:solidFill>
                  <a:srgbClr val="FF0000"/>
                </a:solidFill>
              </a:rPr>
              <a:t>       Introduction</a:t>
            </a:r>
            <a:r>
              <a:rPr lang="en-US" sz="5400" dirty="0" smtClean="0"/>
              <a:t> </a:t>
            </a:r>
            <a:endParaRPr lang="en-US" sz="5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None/>
            </a:pPr>
            <a:r>
              <a:rPr lang="en-US" dirty="0" smtClean="0"/>
              <a:t>     The </a:t>
            </a:r>
            <a:r>
              <a:rPr lang="en-US" dirty="0" smtClean="0">
                <a:solidFill>
                  <a:srgbClr val="FF0000"/>
                </a:solidFill>
              </a:rPr>
              <a:t>2018 AHA/ACC Cholesterol Guidelines </a:t>
            </a:r>
            <a:r>
              <a:rPr lang="en-US" dirty="0" smtClean="0"/>
              <a:t>endorse CAC, with an </a:t>
            </a:r>
            <a:r>
              <a:rPr lang="en-US" dirty="0" smtClean="0">
                <a:solidFill>
                  <a:srgbClr val="00B050"/>
                </a:solidFill>
              </a:rPr>
              <a:t>IIA recommendation </a:t>
            </a:r>
            <a:r>
              <a:rPr lang="en-US" dirty="0" smtClean="0"/>
              <a:t>in patients at</a:t>
            </a:r>
          </a:p>
          <a:p>
            <a:endParaRPr lang="en-US" dirty="0" smtClean="0"/>
          </a:p>
          <a:p>
            <a:r>
              <a:rPr lang="en-US" dirty="0" smtClean="0"/>
              <a:t> </a:t>
            </a:r>
            <a:r>
              <a:rPr lang="en-US" dirty="0" smtClean="0">
                <a:solidFill>
                  <a:srgbClr val="FF0000"/>
                </a:solidFill>
              </a:rPr>
              <a:t>borderline-to-intermediate risk (</a:t>
            </a:r>
            <a:r>
              <a:rPr lang="en-US" dirty="0" smtClean="0"/>
              <a:t>10-year ASCVD risk 5–19.9%</a:t>
            </a:r>
            <a:r>
              <a:rPr lang="en-US" dirty="0" smtClean="0">
                <a:solidFill>
                  <a:srgbClr val="FF0000"/>
                </a:solidFill>
              </a:rPr>
              <a:t>) and</a:t>
            </a:r>
          </a:p>
          <a:p>
            <a:endParaRPr lang="en-US" dirty="0" smtClean="0">
              <a:solidFill>
                <a:srgbClr val="FF0000"/>
              </a:solidFill>
            </a:endParaRPr>
          </a:p>
          <a:p>
            <a:r>
              <a:rPr lang="en-US" dirty="0" smtClean="0">
                <a:solidFill>
                  <a:srgbClr val="FF0000"/>
                </a:solidFill>
              </a:rPr>
              <a:t> in highly selected lower-risk patients </a:t>
            </a:r>
            <a:r>
              <a:rPr lang="en-US" dirty="0" smtClean="0"/>
              <a:t>with risk-enhancing factors </a:t>
            </a:r>
          </a:p>
          <a:p>
            <a:endParaRPr lang="en-US" dirty="0" smtClean="0"/>
          </a:p>
          <a:p>
            <a:pPr>
              <a:buNone/>
            </a:pPr>
            <a:endParaRPr lang="en-US" dirty="0" smtClean="0"/>
          </a:p>
          <a:p>
            <a:endParaRPr lang="en-US" dirty="0" smtClean="0"/>
          </a:p>
          <a:p>
            <a:pPr>
              <a:buNone/>
            </a:pPr>
            <a:endParaRPr lang="en-US" dirty="0" smtClean="0"/>
          </a:p>
        </p:txBody>
      </p:sp>
      <p:sp>
        <p:nvSpPr>
          <p:cNvPr id="4" name="Sun 3"/>
          <p:cNvSpPr/>
          <p:nvPr/>
        </p:nvSpPr>
        <p:spPr>
          <a:xfrm>
            <a:off x="7812360" y="188640"/>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pPr>
              <a:buNone/>
            </a:pPr>
            <a:r>
              <a:rPr lang="en-US" dirty="0" smtClean="0"/>
              <a:t>    According to the AHA/ACC guidelines, </a:t>
            </a:r>
            <a:r>
              <a:rPr lang="en-US" dirty="0" smtClean="0">
                <a:solidFill>
                  <a:srgbClr val="00B050"/>
                </a:solidFill>
              </a:rPr>
              <a:t>risk-enhancing factors </a:t>
            </a:r>
            <a:r>
              <a:rPr lang="en-US" dirty="0" smtClean="0"/>
              <a:t>that can be used to jus-</a:t>
            </a:r>
            <a:r>
              <a:rPr lang="en-US" dirty="0" err="1" smtClean="0"/>
              <a:t>tify</a:t>
            </a:r>
            <a:r>
              <a:rPr lang="en-US" dirty="0" smtClean="0"/>
              <a:t> CAC scanning include</a:t>
            </a:r>
          </a:p>
          <a:p>
            <a:r>
              <a:rPr lang="en-US" dirty="0" smtClean="0"/>
              <a:t> </a:t>
            </a:r>
            <a:r>
              <a:rPr lang="en-US" dirty="0" err="1" smtClean="0"/>
              <a:t>MetS</a:t>
            </a:r>
            <a:r>
              <a:rPr lang="en-US" dirty="0" smtClean="0"/>
              <a:t>, </a:t>
            </a:r>
          </a:p>
          <a:p>
            <a:r>
              <a:rPr lang="en-US" dirty="0" smtClean="0"/>
              <a:t>inflammatory disorders (</a:t>
            </a:r>
            <a:r>
              <a:rPr lang="en-US" dirty="0" err="1" smtClean="0"/>
              <a:t>eg</a:t>
            </a:r>
            <a:r>
              <a:rPr lang="en-US" dirty="0" smtClean="0"/>
              <a:t>, rheumatoid arthritis, systemic lupus </a:t>
            </a:r>
            <a:r>
              <a:rPr lang="en-US" dirty="0" err="1" smtClean="0"/>
              <a:t>erythematosus</a:t>
            </a:r>
            <a:r>
              <a:rPr lang="en-US" dirty="0" smtClean="0"/>
              <a:t>, </a:t>
            </a:r>
            <a:r>
              <a:rPr lang="en-US" dirty="0" err="1" smtClean="0"/>
              <a:t>ankylosing</a:t>
            </a:r>
            <a:r>
              <a:rPr lang="en-US" dirty="0" smtClean="0"/>
              <a:t> </a:t>
            </a:r>
            <a:r>
              <a:rPr lang="en-US" dirty="0" err="1" smtClean="0"/>
              <a:t>spondylitis</a:t>
            </a:r>
            <a:r>
              <a:rPr lang="en-US" dirty="0" smtClean="0"/>
              <a:t>),</a:t>
            </a:r>
          </a:p>
          <a:p>
            <a:r>
              <a:rPr lang="en-US" dirty="0" smtClean="0"/>
              <a:t> </a:t>
            </a:r>
            <a:r>
              <a:rPr lang="en-US" dirty="0" smtClean="0">
                <a:solidFill>
                  <a:srgbClr val="FF0000"/>
                </a:solidFill>
              </a:rPr>
              <a:t>HIV</a:t>
            </a:r>
            <a:r>
              <a:rPr lang="en-US" dirty="0" smtClean="0"/>
              <a:t>,</a:t>
            </a:r>
          </a:p>
          <a:p>
            <a:r>
              <a:rPr lang="en-US" dirty="0" smtClean="0">
                <a:solidFill>
                  <a:srgbClr val="FF0000"/>
                </a:solidFill>
              </a:rPr>
              <a:t> </a:t>
            </a:r>
            <a:r>
              <a:rPr lang="en-US" dirty="0" err="1" smtClean="0">
                <a:solidFill>
                  <a:srgbClr val="FF0000"/>
                </a:solidFill>
              </a:rPr>
              <a:t>hypertriglyceridemia</a:t>
            </a:r>
            <a:r>
              <a:rPr lang="en-US" dirty="0" smtClean="0"/>
              <a:t>,</a:t>
            </a:r>
          </a:p>
          <a:p>
            <a:r>
              <a:rPr lang="en-US" dirty="0" smtClean="0"/>
              <a:t> South Asian ancestry,</a:t>
            </a:r>
          </a:p>
          <a:p>
            <a:r>
              <a:rPr lang="en-US" dirty="0" smtClean="0"/>
              <a:t> history of premature menopause (before age 40 years),</a:t>
            </a:r>
          </a:p>
          <a:p>
            <a:r>
              <a:rPr lang="en-US" dirty="0" smtClean="0"/>
              <a:t> and pregnancy-related complications such as preeclampsia. </a:t>
            </a:r>
            <a:endParaRPr lang="en-US" dirty="0"/>
          </a:p>
        </p:txBody>
      </p:sp>
      <p:sp>
        <p:nvSpPr>
          <p:cNvPr id="4" name="Sun 3"/>
          <p:cNvSpPr/>
          <p:nvPr/>
        </p:nvSpPr>
        <p:spPr>
          <a:xfrm>
            <a:off x="7812360" y="188640"/>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539552" y="1556792"/>
            <a:ext cx="7467600" cy="4873752"/>
          </a:xfrm>
        </p:spPr>
        <p:txBody>
          <a:bodyPr>
            <a:normAutofit fontScale="92500" lnSpcReduction="10000"/>
          </a:bodyPr>
          <a:lstStyle/>
          <a:p>
            <a:r>
              <a:rPr lang="en-US" dirty="0" smtClean="0"/>
              <a:t>The </a:t>
            </a:r>
            <a:r>
              <a:rPr lang="en-US" dirty="0" smtClean="0">
                <a:solidFill>
                  <a:srgbClr val="FF0000"/>
                </a:solidFill>
              </a:rPr>
              <a:t>present Endocrine Society guideline </a:t>
            </a:r>
            <a:r>
              <a:rPr lang="en-US" dirty="0" smtClean="0"/>
              <a:t>identifies additional disorders that </a:t>
            </a:r>
            <a:r>
              <a:rPr lang="en-US" dirty="0" smtClean="0">
                <a:solidFill>
                  <a:srgbClr val="FF0000"/>
                </a:solidFill>
              </a:rPr>
              <a:t>enhance ASCVD risk</a:t>
            </a:r>
            <a:r>
              <a:rPr lang="en-US" dirty="0" smtClean="0"/>
              <a:t>: </a:t>
            </a:r>
          </a:p>
          <a:p>
            <a:endParaRPr lang="en-US" dirty="0" smtClean="0"/>
          </a:p>
          <a:p>
            <a:r>
              <a:rPr lang="en-US" dirty="0" smtClean="0"/>
              <a:t>Cushing syndrome,</a:t>
            </a:r>
          </a:p>
          <a:p>
            <a:r>
              <a:rPr lang="en-US" dirty="0" smtClean="0"/>
              <a:t> Cushing disease,</a:t>
            </a:r>
          </a:p>
          <a:p>
            <a:r>
              <a:rPr lang="en-US" dirty="0" smtClean="0"/>
              <a:t> high-dose chronic </a:t>
            </a:r>
            <a:r>
              <a:rPr lang="en-US" dirty="0" err="1" smtClean="0"/>
              <a:t>glucocorticoid</a:t>
            </a:r>
            <a:r>
              <a:rPr lang="en-US" dirty="0" smtClean="0"/>
              <a:t> therapy,</a:t>
            </a:r>
          </a:p>
          <a:p>
            <a:endParaRPr lang="en-US" dirty="0" smtClean="0"/>
          </a:p>
          <a:p>
            <a:pPr>
              <a:buNone/>
            </a:pPr>
            <a:r>
              <a:rPr lang="en-US" dirty="0" smtClean="0"/>
              <a:t> and </a:t>
            </a:r>
            <a:r>
              <a:rPr lang="en-US" dirty="0" smtClean="0">
                <a:solidFill>
                  <a:srgbClr val="FF0000"/>
                </a:solidFill>
              </a:rPr>
              <a:t>possibly</a:t>
            </a:r>
          </a:p>
          <a:p>
            <a:pPr>
              <a:buNone/>
            </a:pPr>
            <a:endParaRPr lang="en-US" dirty="0" smtClean="0">
              <a:solidFill>
                <a:srgbClr val="FF0000"/>
              </a:solidFill>
            </a:endParaRPr>
          </a:p>
          <a:p>
            <a:pPr>
              <a:buNone/>
            </a:pPr>
            <a:r>
              <a:rPr lang="en-US" dirty="0" smtClean="0">
                <a:solidFill>
                  <a:srgbClr val="FF0000"/>
                </a:solidFill>
              </a:rPr>
              <a:t>    </a:t>
            </a:r>
            <a:r>
              <a:rPr lang="en-US" dirty="0" smtClean="0"/>
              <a:t> adult GHD,</a:t>
            </a:r>
          </a:p>
          <a:p>
            <a:r>
              <a:rPr lang="en-US" dirty="0" smtClean="0"/>
              <a:t> </a:t>
            </a:r>
            <a:r>
              <a:rPr lang="en-US" dirty="0" err="1" smtClean="0"/>
              <a:t>acro-megaly</a:t>
            </a:r>
            <a:r>
              <a:rPr lang="en-US" dirty="0" smtClean="0"/>
              <a:t>, </a:t>
            </a:r>
          </a:p>
          <a:p>
            <a:r>
              <a:rPr lang="en-US" dirty="0" smtClean="0"/>
              <a:t>and hypothyroidism</a:t>
            </a:r>
            <a:endParaRPr lang="en-US" dirty="0"/>
          </a:p>
        </p:txBody>
      </p:sp>
      <p:sp>
        <p:nvSpPr>
          <p:cNvPr id="4" name="Sun 3"/>
          <p:cNvSpPr/>
          <p:nvPr/>
        </p:nvSpPr>
        <p:spPr>
          <a:xfrm>
            <a:off x="7812360" y="188640"/>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In patients with an </a:t>
            </a:r>
            <a:r>
              <a:rPr lang="en-US" dirty="0" smtClean="0">
                <a:solidFill>
                  <a:srgbClr val="FF0000"/>
                </a:solidFill>
              </a:rPr>
              <a:t>initial CAC of zero</a:t>
            </a:r>
            <a:r>
              <a:rPr lang="en-US" dirty="0" smtClean="0"/>
              <a:t>, a </a:t>
            </a:r>
            <a:r>
              <a:rPr lang="en-US" dirty="0" smtClean="0">
                <a:solidFill>
                  <a:srgbClr val="FF0000"/>
                </a:solidFill>
              </a:rPr>
              <a:t>repeat</a:t>
            </a:r>
            <a:r>
              <a:rPr lang="en-US" dirty="0" smtClean="0"/>
              <a:t> CAC test should be considered to re-assess the CAC score and therefore possible risk (and treatment) reclassification; </a:t>
            </a:r>
          </a:p>
        </p:txBody>
      </p:sp>
      <p:sp>
        <p:nvSpPr>
          <p:cNvPr id="4" name="Sun 3"/>
          <p:cNvSpPr/>
          <p:nvPr/>
        </p:nvSpPr>
        <p:spPr>
          <a:xfrm>
            <a:off x="7812360" y="188640"/>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recent data from an analysis of CAC scores and coronary events in </a:t>
            </a:r>
            <a:r>
              <a:rPr lang="en-US" dirty="0" smtClean="0">
                <a:solidFill>
                  <a:schemeClr val="accent3">
                    <a:lumMod val="75000"/>
                  </a:schemeClr>
                </a:solidFill>
              </a:rPr>
              <a:t>Multi-Ethnic Study of Atherosclerosis supports</a:t>
            </a:r>
            <a:r>
              <a:rPr lang="en-US" dirty="0" smtClean="0"/>
              <a:t> the following schedule: </a:t>
            </a:r>
          </a:p>
          <a:p>
            <a:r>
              <a:rPr lang="en-US" dirty="0" smtClean="0">
                <a:solidFill>
                  <a:srgbClr val="FF0000"/>
                </a:solidFill>
              </a:rPr>
              <a:t>low-risk patient </a:t>
            </a:r>
            <a:r>
              <a:rPr lang="en-US" dirty="0" smtClean="0"/>
              <a:t>(10-year ASCVD risk &lt;5%, </a:t>
            </a:r>
            <a:r>
              <a:rPr lang="en-US" dirty="0" smtClean="0">
                <a:solidFill>
                  <a:srgbClr val="FF0000"/>
                </a:solidFill>
              </a:rPr>
              <a:t>5 to 7 years</a:t>
            </a:r>
            <a:r>
              <a:rPr lang="en-US" dirty="0" smtClean="0"/>
              <a:t>),</a:t>
            </a:r>
          </a:p>
          <a:p>
            <a:endParaRPr lang="en-US" dirty="0" smtClean="0"/>
          </a:p>
          <a:p>
            <a:r>
              <a:rPr lang="en-US" dirty="0" smtClean="0"/>
              <a:t> </a:t>
            </a:r>
            <a:r>
              <a:rPr lang="en-US" dirty="0" smtClean="0">
                <a:solidFill>
                  <a:srgbClr val="00B050"/>
                </a:solidFill>
              </a:rPr>
              <a:t>borderline-to-intermediate risk patient </a:t>
            </a:r>
            <a:r>
              <a:rPr lang="en-US" dirty="0" smtClean="0"/>
              <a:t>(10-year ASCVD risk 5% to 19.9%, </a:t>
            </a:r>
            <a:r>
              <a:rPr lang="en-US" dirty="0" smtClean="0">
                <a:solidFill>
                  <a:srgbClr val="00B050"/>
                </a:solidFill>
              </a:rPr>
              <a:t>3 to 5 years</a:t>
            </a:r>
            <a:r>
              <a:rPr lang="en-US" dirty="0" smtClean="0"/>
              <a:t>), </a:t>
            </a:r>
          </a:p>
          <a:p>
            <a:endParaRPr lang="en-US" dirty="0" smtClean="0"/>
          </a:p>
          <a:p>
            <a:r>
              <a:rPr lang="en-US" dirty="0" smtClean="0">
                <a:solidFill>
                  <a:srgbClr val="0070C0"/>
                </a:solidFill>
              </a:rPr>
              <a:t>high-risk patient </a:t>
            </a:r>
            <a:r>
              <a:rPr lang="en-US" dirty="0" smtClean="0"/>
              <a:t>(10-year ASCVD risk ≥20%, </a:t>
            </a:r>
            <a:r>
              <a:rPr lang="en-US" dirty="0" smtClean="0">
                <a:solidFill>
                  <a:srgbClr val="0070C0"/>
                </a:solidFill>
              </a:rPr>
              <a:t>3</a:t>
            </a:r>
            <a:r>
              <a:rPr lang="en-US" dirty="0" smtClean="0"/>
              <a:t> </a:t>
            </a:r>
            <a:r>
              <a:rPr lang="en-US" dirty="0" smtClean="0">
                <a:solidFill>
                  <a:srgbClr val="0070C0"/>
                </a:solidFill>
              </a:rPr>
              <a:t>years</a:t>
            </a:r>
            <a:r>
              <a:rPr lang="en-US" dirty="0" smtClean="0"/>
              <a:t>) or</a:t>
            </a:r>
          </a:p>
          <a:p>
            <a:r>
              <a:rPr lang="en-US" dirty="0" smtClean="0"/>
              <a:t> pa-</a:t>
            </a:r>
            <a:r>
              <a:rPr lang="en-US" dirty="0" err="1" smtClean="0"/>
              <a:t>tient</a:t>
            </a:r>
            <a:r>
              <a:rPr lang="en-US" dirty="0" smtClean="0"/>
              <a:t> with </a:t>
            </a:r>
            <a:r>
              <a:rPr lang="en-US" dirty="0" smtClean="0">
                <a:solidFill>
                  <a:srgbClr val="7030A0"/>
                </a:solidFill>
              </a:rPr>
              <a:t>diabetes</a:t>
            </a:r>
            <a:r>
              <a:rPr lang="en-US" dirty="0" smtClean="0"/>
              <a:t> (</a:t>
            </a:r>
            <a:r>
              <a:rPr lang="en-US" dirty="0" smtClean="0">
                <a:solidFill>
                  <a:srgbClr val="7030A0"/>
                </a:solidFill>
              </a:rPr>
              <a:t>3 years</a:t>
            </a:r>
            <a:r>
              <a:rPr lang="en-US" dirty="0" smtClean="0"/>
              <a:t>)</a:t>
            </a:r>
            <a:endParaRPr lang="en-US" dirty="0"/>
          </a:p>
        </p:txBody>
      </p:sp>
      <p:sp>
        <p:nvSpPr>
          <p:cNvPr id="4" name="Sun 3"/>
          <p:cNvSpPr/>
          <p:nvPr/>
        </p:nvSpPr>
        <p:spPr>
          <a:xfrm>
            <a:off x="7812360" y="188640"/>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Coronary artery calcium </a:t>
            </a:r>
            <a:r>
              <a:rPr lang="en-US" dirty="0" smtClean="0">
                <a:solidFill>
                  <a:srgbClr val="FF0000"/>
                </a:solidFill>
              </a:rPr>
              <a:t>should generally not be repeated </a:t>
            </a:r>
            <a:r>
              <a:rPr lang="en-US" dirty="0" smtClean="0"/>
              <a:t>in </a:t>
            </a:r>
            <a:r>
              <a:rPr lang="en-US" dirty="0" smtClean="0">
                <a:solidFill>
                  <a:srgbClr val="FF0000"/>
                </a:solidFill>
              </a:rPr>
              <a:t>already aggressively treated patients</a:t>
            </a:r>
            <a:r>
              <a:rPr lang="en-US" dirty="0" smtClean="0"/>
              <a:t>, as it is not designed to be a measure of lipid-lowering treatment efficacy.</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Caution must be taken!!!!</a:t>
            </a:r>
            <a:endParaRPr lang="en-US" dirty="0">
              <a:solidFill>
                <a:srgbClr val="FF0000"/>
              </a:solidFill>
            </a:endParaRPr>
          </a:p>
        </p:txBody>
      </p:sp>
      <p:sp>
        <p:nvSpPr>
          <p:cNvPr id="3" name="Content Placeholder 2"/>
          <p:cNvSpPr>
            <a:spLocks noGrp="1"/>
          </p:cNvSpPr>
          <p:nvPr>
            <p:ph sz="quarter" idx="1"/>
          </p:nvPr>
        </p:nvSpPr>
        <p:spPr/>
        <p:txBody>
          <a:bodyPr>
            <a:normAutofit fontScale="92500"/>
          </a:bodyPr>
          <a:lstStyle/>
          <a:p>
            <a:r>
              <a:rPr lang="en-US" dirty="0" smtClean="0"/>
              <a:t>when applying CAC scoring to patients with </a:t>
            </a:r>
            <a:r>
              <a:rPr lang="en-US" dirty="0" smtClean="0">
                <a:solidFill>
                  <a:srgbClr val="FF0000"/>
                </a:solidFill>
              </a:rPr>
              <a:t>high risk</a:t>
            </a:r>
            <a:r>
              <a:rPr lang="en-US" dirty="0" smtClean="0"/>
              <a:t>, such as genetically proven familial hypercholesterolemia (FH).</a:t>
            </a:r>
          </a:p>
          <a:p>
            <a:pPr>
              <a:buNone/>
            </a:pPr>
            <a:r>
              <a:rPr lang="en-US" dirty="0" smtClean="0"/>
              <a:t>    As CAC identifies only the </a:t>
            </a:r>
            <a:r>
              <a:rPr lang="en-US" dirty="0" smtClean="0">
                <a:solidFill>
                  <a:srgbClr val="0070C0"/>
                </a:solidFill>
              </a:rPr>
              <a:t>cal-</a:t>
            </a:r>
            <a:r>
              <a:rPr lang="en-US" dirty="0" err="1" smtClean="0">
                <a:solidFill>
                  <a:srgbClr val="0070C0"/>
                </a:solidFill>
              </a:rPr>
              <a:t>cified</a:t>
            </a:r>
            <a:r>
              <a:rPr lang="en-US" dirty="0" smtClean="0">
                <a:solidFill>
                  <a:srgbClr val="0070C0"/>
                </a:solidFill>
              </a:rPr>
              <a:t> component of coronary plaque</a:t>
            </a:r>
            <a:r>
              <a:rPr lang="en-US" dirty="0" smtClean="0"/>
              <a:t> (as seen first in a type 4 </a:t>
            </a:r>
            <a:r>
              <a:rPr lang="en-US" dirty="0" err="1" smtClean="0"/>
              <a:t>atheroma</a:t>
            </a:r>
            <a:r>
              <a:rPr lang="en-US" dirty="0" smtClean="0"/>
              <a:t>),</a:t>
            </a:r>
          </a:p>
          <a:p>
            <a:pPr>
              <a:buNone/>
            </a:pPr>
            <a:r>
              <a:rPr lang="en-US" dirty="0" smtClean="0">
                <a:solidFill>
                  <a:srgbClr val="0070C0"/>
                </a:solidFill>
              </a:rPr>
              <a:t>    early </a:t>
            </a:r>
            <a:r>
              <a:rPr lang="en-US" dirty="0" err="1" smtClean="0">
                <a:solidFill>
                  <a:srgbClr val="0070C0"/>
                </a:solidFill>
              </a:rPr>
              <a:t>noncalcified</a:t>
            </a:r>
            <a:r>
              <a:rPr lang="en-US" dirty="0" smtClean="0">
                <a:solidFill>
                  <a:srgbClr val="0070C0"/>
                </a:solidFill>
              </a:rPr>
              <a:t> plaque can be missed</a:t>
            </a:r>
          </a:p>
          <a:p>
            <a:pPr>
              <a:buNone/>
            </a:pPr>
            <a:r>
              <a:rPr lang="en-US" dirty="0" smtClean="0"/>
              <a:t>     In young patients with high risk, genetically proven FH or other </a:t>
            </a:r>
            <a:r>
              <a:rPr lang="en-US" dirty="0" err="1" smtClean="0"/>
              <a:t>atherogenic</a:t>
            </a:r>
            <a:r>
              <a:rPr lang="en-US" dirty="0" smtClean="0"/>
              <a:t> endocrine conditions that might have been present from a young age (</a:t>
            </a:r>
            <a:r>
              <a:rPr lang="en-US" dirty="0" err="1" smtClean="0"/>
              <a:t>eg</a:t>
            </a:r>
            <a:r>
              <a:rPr lang="en-US" dirty="0" smtClean="0"/>
              <a:t>, severe obesity, diabetes), such early plaque is indicative of the need for </a:t>
            </a:r>
            <a:r>
              <a:rPr lang="en-US" dirty="0" smtClean="0">
                <a:solidFill>
                  <a:srgbClr val="FF0000"/>
                </a:solidFill>
              </a:rPr>
              <a:t>continued </a:t>
            </a:r>
            <a:r>
              <a:rPr lang="en-US" dirty="0" err="1" smtClean="0">
                <a:solidFill>
                  <a:srgbClr val="FF0000"/>
                </a:solidFill>
              </a:rPr>
              <a:t>ag-gressive</a:t>
            </a:r>
            <a:r>
              <a:rPr lang="en-US" dirty="0" smtClean="0">
                <a:solidFill>
                  <a:srgbClr val="FF0000"/>
                </a:solidFill>
              </a:rPr>
              <a:t> lipid lowering</a:t>
            </a:r>
            <a:r>
              <a:rPr lang="en-US" dirty="0" smtClean="0"/>
              <a:t>, and </a:t>
            </a:r>
            <a:r>
              <a:rPr lang="en-US" dirty="0" smtClean="0">
                <a:solidFill>
                  <a:srgbClr val="FF0000"/>
                </a:solidFill>
              </a:rPr>
              <a:t>CAC should not </a:t>
            </a:r>
            <a:r>
              <a:rPr lang="en-US" dirty="0" smtClean="0"/>
              <a:t>be used as the </a:t>
            </a:r>
            <a:r>
              <a:rPr lang="en-US" dirty="0" smtClean="0">
                <a:solidFill>
                  <a:srgbClr val="FF0000"/>
                </a:solidFill>
              </a:rPr>
              <a:t>only</a:t>
            </a:r>
            <a:r>
              <a:rPr lang="en-US" dirty="0" smtClean="0"/>
              <a:t> deciding factor about the intensity of lipid-lowering therapy</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Caution…</a:t>
            </a:r>
            <a:endParaRPr lang="en-US" dirty="0"/>
          </a:p>
        </p:txBody>
      </p:sp>
      <p:sp>
        <p:nvSpPr>
          <p:cNvPr id="3" name="Content Placeholder 2"/>
          <p:cNvSpPr>
            <a:spLocks noGrp="1"/>
          </p:cNvSpPr>
          <p:nvPr>
            <p:ph sz="quarter" idx="1"/>
          </p:nvPr>
        </p:nvSpPr>
        <p:spPr/>
        <p:txBody>
          <a:bodyPr/>
          <a:lstStyle/>
          <a:p>
            <a:r>
              <a:rPr lang="en-US" dirty="0" smtClean="0"/>
              <a:t> In limited scenarios, </a:t>
            </a:r>
            <a:r>
              <a:rPr lang="en-US" dirty="0" smtClean="0">
                <a:solidFill>
                  <a:srgbClr val="FF0000"/>
                </a:solidFill>
              </a:rPr>
              <a:t>CT angiography </a:t>
            </a:r>
            <a:r>
              <a:rPr lang="en-US" dirty="0" smtClean="0"/>
              <a:t>can be used to detect </a:t>
            </a:r>
            <a:r>
              <a:rPr lang="en-US" dirty="0" smtClean="0">
                <a:solidFill>
                  <a:srgbClr val="FF0000"/>
                </a:solidFill>
              </a:rPr>
              <a:t>early </a:t>
            </a:r>
            <a:r>
              <a:rPr lang="en-US" dirty="0" err="1" smtClean="0">
                <a:solidFill>
                  <a:srgbClr val="FF0000"/>
                </a:solidFill>
              </a:rPr>
              <a:t>noncalcified</a:t>
            </a:r>
            <a:r>
              <a:rPr lang="en-US" dirty="0" smtClean="0">
                <a:solidFill>
                  <a:srgbClr val="FF0000"/>
                </a:solidFill>
              </a:rPr>
              <a:t> plaque</a:t>
            </a:r>
            <a:r>
              <a:rPr lang="en-US" dirty="0" smtClean="0"/>
              <a:t>, although such testing is generally reserved for </a:t>
            </a:r>
            <a:r>
              <a:rPr lang="en-US" dirty="0" smtClean="0">
                <a:solidFill>
                  <a:srgbClr val="FF0000"/>
                </a:solidFill>
              </a:rPr>
              <a:t>symptomatic</a:t>
            </a:r>
            <a:r>
              <a:rPr lang="en-US" dirty="0" smtClean="0"/>
              <a:t> patients. </a:t>
            </a:r>
          </a:p>
          <a:p>
            <a:endParaRPr lang="en-US" dirty="0" smtClean="0"/>
          </a:p>
          <a:p>
            <a:r>
              <a:rPr lang="en-US" dirty="0" smtClean="0">
                <a:solidFill>
                  <a:srgbClr val="FF0000"/>
                </a:solidFill>
              </a:rPr>
              <a:t>Caution</a:t>
            </a:r>
            <a:r>
              <a:rPr lang="en-US" dirty="0" smtClean="0"/>
              <a:t> also is advised in interpreting CAC as zero in </a:t>
            </a:r>
            <a:r>
              <a:rPr lang="en-US" dirty="0" smtClean="0">
                <a:solidFill>
                  <a:srgbClr val="FF0000"/>
                </a:solidFill>
              </a:rPr>
              <a:t>active smokers</a:t>
            </a:r>
            <a:r>
              <a:rPr lang="en-US" dirty="0" smtClean="0"/>
              <a:t>, who have additional thrombotic risk beyond their burden of atherosclerosis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87424"/>
            <a:ext cx="7772400" cy="2448272"/>
          </a:xfrm>
        </p:spPr>
        <p:txBody>
          <a:bodyPr>
            <a:normAutofit/>
          </a:bodyPr>
          <a:lstStyle/>
          <a:p>
            <a:r>
              <a:rPr lang="en-US" sz="3600" dirty="0" err="1" smtClean="0">
                <a:solidFill>
                  <a:srgbClr val="FF0000"/>
                </a:solidFill>
              </a:rPr>
              <a:t>Statin</a:t>
            </a:r>
            <a:r>
              <a:rPr lang="en-US" sz="3600" dirty="0" smtClean="0">
                <a:solidFill>
                  <a:srgbClr val="FF0000"/>
                </a:solidFill>
              </a:rPr>
              <a:t> recommend…</a:t>
            </a:r>
            <a:r>
              <a:rPr lang="en-US" sz="2800" dirty="0" smtClean="0">
                <a:solidFill>
                  <a:srgbClr val="FF0000"/>
                </a:solidFill>
              </a:rPr>
              <a:t>  </a:t>
            </a:r>
            <a:endParaRPr lang="en-US" sz="2800" dirty="0">
              <a:solidFill>
                <a:srgbClr val="FF0000"/>
              </a:solidFill>
            </a:endParaRPr>
          </a:p>
        </p:txBody>
      </p:sp>
      <p:sp>
        <p:nvSpPr>
          <p:cNvPr id="3" name="Content Placeholder 2"/>
          <p:cNvSpPr>
            <a:spLocks noGrp="1"/>
          </p:cNvSpPr>
          <p:nvPr>
            <p:ph sz="quarter" idx="1"/>
          </p:nvPr>
        </p:nvSpPr>
        <p:spPr>
          <a:xfrm>
            <a:off x="914400" y="2132856"/>
            <a:ext cx="7772400" cy="3886944"/>
          </a:xfrm>
        </p:spPr>
        <p:txBody>
          <a:bodyPr>
            <a:normAutofit fontScale="85000" lnSpcReduction="20000"/>
          </a:bodyPr>
          <a:lstStyle/>
          <a:p>
            <a:pPr>
              <a:buNone/>
            </a:pPr>
            <a:r>
              <a:rPr lang="en-US" dirty="0" smtClean="0"/>
              <a:t>    In </a:t>
            </a:r>
            <a:r>
              <a:rPr lang="en-US" dirty="0"/>
              <a:t>patients </a:t>
            </a:r>
            <a:r>
              <a:rPr lang="en-US" dirty="0">
                <a:solidFill>
                  <a:srgbClr val="00B050"/>
                </a:solidFill>
              </a:rPr>
              <a:t>without diabetes </a:t>
            </a:r>
            <a:r>
              <a:rPr lang="en-US" dirty="0"/>
              <a:t>or </a:t>
            </a:r>
            <a:r>
              <a:rPr lang="en-US" dirty="0">
                <a:solidFill>
                  <a:srgbClr val="00B050"/>
                </a:solidFill>
              </a:rPr>
              <a:t>atherosclerotic cardiovascular disease</a:t>
            </a:r>
            <a:r>
              <a:rPr lang="en-US" dirty="0"/>
              <a:t> and with </a:t>
            </a:r>
            <a:r>
              <a:rPr lang="en-US" dirty="0">
                <a:solidFill>
                  <a:srgbClr val="00B050"/>
                </a:solidFill>
              </a:rPr>
              <a:t>low-density lipoprotein &gt;70 mg/</a:t>
            </a:r>
            <a:r>
              <a:rPr lang="en-US" dirty="0" err="1">
                <a:solidFill>
                  <a:srgbClr val="00B050"/>
                </a:solidFill>
              </a:rPr>
              <a:t>dL</a:t>
            </a:r>
            <a:r>
              <a:rPr lang="en-US" dirty="0">
                <a:solidFill>
                  <a:srgbClr val="00B050"/>
                </a:solidFill>
              </a:rPr>
              <a:t> </a:t>
            </a:r>
            <a:r>
              <a:rPr lang="en-US" dirty="0"/>
              <a:t>(1.8 </a:t>
            </a:r>
            <a:r>
              <a:rPr lang="en-US" dirty="0" err="1"/>
              <a:t>mmol</a:t>
            </a:r>
            <a:r>
              <a:rPr lang="en-US" dirty="0"/>
              <a:t>/L</a:t>
            </a:r>
            <a:r>
              <a:rPr lang="en-US" dirty="0" smtClean="0"/>
              <a:t>),</a:t>
            </a:r>
          </a:p>
          <a:p>
            <a:pPr>
              <a:buNone/>
            </a:pPr>
            <a:r>
              <a:rPr lang="en-US" dirty="0" smtClean="0"/>
              <a:t>     and</a:t>
            </a:r>
          </a:p>
          <a:p>
            <a:pPr>
              <a:buNone/>
            </a:pPr>
            <a:endParaRPr lang="en-US" dirty="0" smtClean="0"/>
          </a:p>
          <a:p>
            <a:r>
              <a:rPr lang="en-US" dirty="0" smtClean="0"/>
              <a:t> </a:t>
            </a:r>
            <a:r>
              <a:rPr lang="en-US" dirty="0">
                <a:solidFill>
                  <a:srgbClr val="00B050"/>
                </a:solidFill>
              </a:rPr>
              <a:t>10-year atherosclerotic cardiovascular disease risk &gt;7.5</a:t>
            </a:r>
            <a:r>
              <a:rPr lang="en-US" dirty="0" smtClean="0">
                <a:solidFill>
                  <a:srgbClr val="00B050"/>
                </a:solidFill>
              </a:rPr>
              <a:t>%</a:t>
            </a:r>
            <a:r>
              <a:rPr lang="en-US" dirty="0" smtClean="0"/>
              <a:t>,</a:t>
            </a:r>
          </a:p>
          <a:p>
            <a:endParaRPr lang="en-US" dirty="0" smtClean="0"/>
          </a:p>
          <a:p>
            <a:r>
              <a:rPr lang="en-US" dirty="0" smtClean="0"/>
              <a:t> </a:t>
            </a:r>
            <a:r>
              <a:rPr lang="en-US" dirty="0" smtClean="0">
                <a:solidFill>
                  <a:srgbClr val="0070C0"/>
                </a:solidFill>
              </a:rPr>
              <a:t>10-year </a:t>
            </a:r>
            <a:r>
              <a:rPr lang="en-US" dirty="0">
                <a:solidFill>
                  <a:srgbClr val="0070C0"/>
                </a:solidFill>
              </a:rPr>
              <a:t>atherosclerotic cardiovascular disease risk of 5</a:t>
            </a:r>
            <a:r>
              <a:rPr lang="en-US" dirty="0" smtClean="0">
                <a:solidFill>
                  <a:srgbClr val="0070C0"/>
                </a:solidFill>
              </a:rPr>
              <a:t>% to 7.4% plus 1 or more risk-enhancing factors</a:t>
            </a:r>
            <a:r>
              <a:rPr lang="en-US" dirty="0" smtClean="0"/>
              <a:t>,</a:t>
            </a:r>
            <a:r>
              <a:rPr lang="en-US" dirty="0" smtClean="0">
                <a:solidFill>
                  <a:srgbClr val="0070C0"/>
                </a:solidFill>
              </a:rPr>
              <a:t> </a:t>
            </a:r>
          </a:p>
          <a:p>
            <a:endParaRPr lang="en-US" dirty="0" smtClean="0">
              <a:solidFill>
                <a:srgbClr val="0070C0"/>
              </a:solidFill>
            </a:endParaRPr>
          </a:p>
          <a:p>
            <a:r>
              <a:rPr lang="en-US" dirty="0" smtClean="0"/>
              <a:t> </a:t>
            </a:r>
            <a:r>
              <a:rPr lang="en-US" dirty="0">
                <a:solidFill>
                  <a:srgbClr val="7030A0"/>
                </a:solidFill>
              </a:rPr>
              <a:t>coronary artery calcium score over the 75th percentile </a:t>
            </a:r>
            <a:r>
              <a:rPr lang="en-US" dirty="0"/>
              <a:t>for age, sex, and race, or </a:t>
            </a:r>
            <a:r>
              <a:rPr lang="en-US" dirty="0">
                <a:solidFill>
                  <a:srgbClr val="7030A0"/>
                </a:solidFill>
              </a:rPr>
              <a:t>coronary artery calcium score &gt;100</a:t>
            </a:r>
            <a:r>
              <a:rPr lang="en-US" dirty="0"/>
              <a:t>, </a:t>
            </a:r>
          </a:p>
        </p:txBody>
      </p:sp>
      <p:sp>
        <p:nvSpPr>
          <p:cNvPr id="4" name="Sun 3"/>
          <p:cNvSpPr/>
          <p:nvPr/>
        </p:nvSpPr>
        <p:spPr>
          <a:xfrm>
            <a:off x="7812360" y="188640"/>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20000"/>
          </a:bodyPr>
          <a:lstStyle/>
          <a:p>
            <a:r>
              <a:rPr lang="en-US" dirty="0" smtClean="0"/>
              <a:t>Hormones modulate </a:t>
            </a:r>
            <a:r>
              <a:rPr lang="en-US" dirty="0" smtClean="0">
                <a:solidFill>
                  <a:srgbClr val="FF0000"/>
                </a:solidFill>
              </a:rPr>
              <a:t>every pathway involved in </a:t>
            </a:r>
            <a:r>
              <a:rPr lang="en-US" dirty="0" err="1" smtClean="0">
                <a:solidFill>
                  <a:srgbClr val="FF0000"/>
                </a:solidFill>
              </a:rPr>
              <a:t>lipopro-tein</a:t>
            </a:r>
            <a:r>
              <a:rPr lang="en-US" dirty="0" smtClean="0">
                <a:solidFill>
                  <a:srgbClr val="FF0000"/>
                </a:solidFill>
              </a:rPr>
              <a:t> metabolism.</a:t>
            </a:r>
          </a:p>
          <a:p>
            <a:r>
              <a:rPr lang="en-US" dirty="0" smtClean="0"/>
              <a:t> This includes:</a:t>
            </a:r>
          </a:p>
          <a:p>
            <a:endParaRPr lang="en-US" dirty="0" smtClean="0"/>
          </a:p>
          <a:p>
            <a:pPr>
              <a:buNone/>
            </a:pPr>
            <a:r>
              <a:rPr lang="en-US" dirty="0" smtClean="0"/>
              <a:t>expression of lipoprotein receptors, </a:t>
            </a:r>
          </a:p>
          <a:p>
            <a:pPr>
              <a:buNone/>
            </a:pPr>
            <a:endParaRPr lang="en-US" dirty="0" smtClean="0"/>
          </a:p>
          <a:p>
            <a:pPr>
              <a:buNone/>
            </a:pPr>
            <a:r>
              <a:rPr lang="en-US" dirty="0" smtClean="0"/>
              <a:t>production of </a:t>
            </a:r>
            <a:r>
              <a:rPr lang="en-US" dirty="0" err="1" smtClean="0"/>
              <a:t>apolipoproteins</a:t>
            </a:r>
            <a:r>
              <a:rPr lang="en-US" dirty="0" smtClean="0"/>
              <a:t> (</a:t>
            </a:r>
            <a:r>
              <a:rPr lang="en-US" dirty="0" err="1" smtClean="0"/>
              <a:t>apos</a:t>
            </a:r>
            <a:r>
              <a:rPr lang="en-US" dirty="0" smtClean="0"/>
              <a:t>),</a:t>
            </a:r>
          </a:p>
          <a:p>
            <a:pPr>
              <a:buNone/>
            </a:pPr>
            <a:endParaRPr lang="en-US" dirty="0" smtClean="0"/>
          </a:p>
          <a:p>
            <a:pPr>
              <a:buNone/>
            </a:pPr>
            <a:r>
              <a:rPr lang="en-US" dirty="0" smtClean="0"/>
              <a:t> the ac-</a:t>
            </a:r>
            <a:r>
              <a:rPr lang="en-US" dirty="0" err="1" smtClean="0"/>
              <a:t>tivity</a:t>
            </a:r>
            <a:r>
              <a:rPr lang="en-US" dirty="0" smtClean="0"/>
              <a:t> of plasma lipoprotein–modifying enzymes,</a:t>
            </a:r>
          </a:p>
          <a:p>
            <a:pPr>
              <a:buNone/>
            </a:pPr>
            <a:endParaRPr lang="en-US" dirty="0" smtClean="0"/>
          </a:p>
          <a:p>
            <a:pPr>
              <a:buNone/>
            </a:pPr>
            <a:r>
              <a:rPr lang="en-US" dirty="0" smtClean="0"/>
              <a:t> circulating levels of substrates such as fatty acids and </a:t>
            </a:r>
            <a:r>
              <a:rPr lang="en-US" dirty="0" err="1" smtClean="0"/>
              <a:t>glu-cose</a:t>
            </a:r>
            <a:r>
              <a:rPr lang="en-US" dirty="0" smtClean="0"/>
              <a:t> used for triglyceride (TG) synthesis..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FF0000"/>
                </a:solidFill>
              </a:rPr>
              <a:t>Lipoprotein(a)</a:t>
            </a:r>
            <a:endParaRPr lang="en-US" dirty="0"/>
          </a:p>
        </p:txBody>
      </p:sp>
      <p:sp>
        <p:nvSpPr>
          <p:cNvPr id="3" name="Content Placeholder 2"/>
          <p:cNvSpPr>
            <a:spLocks noGrp="1"/>
          </p:cNvSpPr>
          <p:nvPr>
            <p:ph sz="quarter" idx="1"/>
          </p:nvPr>
        </p:nvSpPr>
        <p:spPr/>
        <p:txBody>
          <a:bodyPr>
            <a:normAutofit/>
          </a:bodyPr>
          <a:lstStyle/>
          <a:p>
            <a:r>
              <a:rPr lang="en-US" dirty="0" err="1" smtClean="0"/>
              <a:t>Lp</a:t>
            </a:r>
            <a:r>
              <a:rPr lang="en-US" dirty="0" smtClean="0"/>
              <a:t>(a) is a </a:t>
            </a:r>
            <a:r>
              <a:rPr lang="en-US" dirty="0" smtClean="0">
                <a:solidFill>
                  <a:srgbClr val="FF0000"/>
                </a:solidFill>
              </a:rPr>
              <a:t>modified low-density lipoprotein (LDL)-like particle </a:t>
            </a:r>
            <a:r>
              <a:rPr lang="en-US" dirty="0" smtClean="0"/>
              <a:t>in which </a:t>
            </a:r>
            <a:r>
              <a:rPr lang="en-US" dirty="0" err="1" smtClean="0"/>
              <a:t>apolipoprotein</a:t>
            </a:r>
            <a:r>
              <a:rPr lang="en-US" dirty="0" smtClean="0"/>
              <a:t> a (</a:t>
            </a:r>
            <a:r>
              <a:rPr lang="en-US" dirty="0" err="1" smtClean="0"/>
              <a:t>apo</a:t>
            </a:r>
            <a:r>
              <a:rPr lang="en-US" dirty="0" smtClean="0"/>
              <a:t>[a]), a large protein with </a:t>
            </a:r>
            <a:r>
              <a:rPr lang="en-US" dirty="0" smtClean="0">
                <a:solidFill>
                  <a:srgbClr val="00B050"/>
                </a:solidFill>
              </a:rPr>
              <a:t>structural similarity to </a:t>
            </a:r>
            <a:r>
              <a:rPr lang="en-US" dirty="0" err="1" smtClean="0">
                <a:solidFill>
                  <a:srgbClr val="00B050"/>
                </a:solidFill>
              </a:rPr>
              <a:t>plasminogen</a:t>
            </a:r>
            <a:r>
              <a:rPr lang="en-US" dirty="0" smtClean="0">
                <a:solidFill>
                  <a:srgbClr val="00B050"/>
                </a:solidFill>
              </a:rPr>
              <a:t>,</a:t>
            </a:r>
            <a:r>
              <a:rPr lang="en-US" dirty="0" smtClean="0"/>
              <a:t> is covalently bound to </a:t>
            </a:r>
            <a:r>
              <a:rPr lang="en-US" dirty="0" err="1" smtClean="0"/>
              <a:t>apoB</a:t>
            </a:r>
            <a:r>
              <a:rPr lang="en-US" dirty="0" smtClean="0"/>
              <a:t>. </a:t>
            </a:r>
          </a:p>
          <a:p>
            <a:endParaRPr lang="en-US" dirty="0" smtClean="0"/>
          </a:p>
          <a:p>
            <a:r>
              <a:rPr lang="en-US" dirty="0" smtClean="0"/>
              <a:t>Circulating </a:t>
            </a:r>
            <a:r>
              <a:rPr lang="en-US" dirty="0" err="1" smtClean="0"/>
              <a:t>Lp</a:t>
            </a:r>
            <a:r>
              <a:rPr lang="en-US" dirty="0" smtClean="0"/>
              <a:t>(a) levels are primarily determined by the </a:t>
            </a:r>
            <a:r>
              <a:rPr lang="en-US" dirty="0" err="1" smtClean="0">
                <a:solidFill>
                  <a:srgbClr val="00B050"/>
                </a:solidFill>
              </a:rPr>
              <a:t>apo</a:t>
            </a:r>
            <a:r>
              <a:rPr lang="en-US" dirty="0" smtClean="0">
                <a:solidFill>
                  <a:srgbClr val="00B050"/>
                </a:solidFill>
              </a:rPr>
              <a:t>(a) genotype</a:t>
            </a:r>
            <a:r>
              <a:rPr lang="en-US" dirty="0" smtClean="0"/>
              <a:t>, </a:t>
            </a:r>
            <a:r>
              <a:rPr lang="en-US" dirty="0" smtClean="0">
                <a:solidFill>
                  <a:srgbClr val="FF0000"/>
                </a:solidFill>
              </a:rPr>
              <a:t>without significant dietary or environmental influences</a:t>
            </a:r>
            <a:endParaRPr lang="en-US" dirty="0"/>
          </a:p>
        </p:txBody>
      </p:sp>
      <p:sp>
        <p:nvSpPr>
          <p:cNvPr id="4" name="5-Point Star 3"/>
          <p:cNvSpPr/>
          <p:nvPr/>
        </p:nvSpPr>
        <p:spPr>
          <a:xfrm>
            <a:off x="7452320" y="332656"/>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FF0000"/>
                </a:solidFill>
              </a:rPr>
              <a:t>Lipoprotein(a)</a:t>
            </a:r>
            <a:endParaRPr lang="en-US" dirty="0"/>
          </a:p>
        </p:txBody>
      </p:sp>
      <p:sp>
        <p:nvSpPr>
          <p:cNvPr id="3" name="Content Placeholder 2"/>
          <p:cNvSpPr>
            <a:spLocks noGrp="1"/>
          </p:cNvSpPr>
          <p:nvPr>
            <p:ph sz="quarter" idx="1"/>
          </p:nvPr>
        </p:nvSpPr>
        <p:spPr/>
        <p:txBody>
          <a:bodyPr>
            <a:normAutofit/>
          </a:bodyPr>
          <a:lstStyle/>
          <a:p>
            <a:r>
              <a:rPr lang="en-US" dirty="0" smtClean="0"/>
              <a:t>Epidemiological studies, </a:t>
            </a:r>
            <a:r>
              <a:rPr lang="en-US" dirty="0" err="1" smtClean="0"/>
              <a:t>Mendelian</a:t>
            </a:r>
            <a:r>
              <a:rPr lang="en-US" dirty="0" smtClean="0"/>
              <a:t> randomization studies, and genome-wide association studies all show </a:t>
            </a:r>
            <a:r>
              <a:rPr lang="en-US" dirty="0" smtClean="0">
                <a:solidFill>
                  <a:srgbClr val="FF0000"/>
                </a:solidFill>
              </a:rPr>
              <a:t>increased CVD risk in individuals with elevated </a:t>
            </a:r>
            <a:r>
              <a:rPr lang="en-US" dirty="0" err="1" smtClean="0">
                <a:solidFill>
                  <a:srgbClr val="FF0000"/>
                </a:solidFill>
              </a:rPr>
              <a:t>Lp</a:t>
            </a:r>
            <a:r>
              <a:rPr lang="en-US" dirty="0" smtClean="0">
                <a:solidFill>
                  <a:srgbClr val="FF0000"/>
                </a:solidFill>
              </a:rPr>
              <a:t>(a), </a:t>
            </a:r>
            <a:r>
              <a:rPr lang="en-US" dirty="0" smtClean="0"/>
              <a:t>but clinical trial data showing </a:t>
            </a:r>
            <a:r>
              <a:rPr lang="en-US" dirty="0" smtClean="0">
                <a:solidFill>
                  <a:srgbClr val="00B050"/>
                </a:solidFill>
              </a:rPr>
              <a:t>CV benefit of lowering </a:t>
            </a:r>
            <a:r>
              <a:rPr lang="en-US" dirty="0" err="1" smtClean="0">
                <a:solidFill>
                  <a:srgbClr val="00B050"/>
                </a:solidFill>
              </a:rPr>
              <a:t>Lp</a:t>
            </a:r>
            <a:r>
              <a:rPr lang="en-US" dirty="0" smtClean="0">
                <a:solidFill>
                  <a:srgbClr val="00B050"/>
                </a:solidFill>
              </a:rPr>
              <a:t>(a) are lacking.</a:t>
            </a:r>
          </a:p>
          <a:p>
            <a:endParaRPr lang="en-US" dirty="0" smtClean="0">
              <a:solidFill>
                <a:srgbClr val="00B050"/>
              </a:solidFill>
            </a:endParaRPr>
          </a:p>
          <a:p>
            <a:endParaRPr lang="en-US" dirty="0" smtClean="0"/>
          </a:p>
          <a:p>
            <a:r>
              <a:rPr lang="en-US" dirty="0" smtClean="0"/>
              <a:t> </a:t>
            </a:r>
            <a:r>
              <a:rPr lang="en-US" dirty="0" smtClean="0">
                <a:solidFill>
                  <a:srgbClr val="FF0000"/>
                </a:solidFill>
              </a:rPr>
              <a:t>Standardized immunoassays </a:t>
            </a:r>
            <a:r>
              <a:rPr lang="en-US" dirty="0" smtClean="0"/>
              <a:t>for </a:t>
            </a:r>
            <a:r>
              <a:rPr lang="en-US" dirty="0" err="1" smtClean="0"/>
              <a:t>Lp</a:t>
            </a:r>
            <a:r>
              <a:rPr lang="en-US" dirty="0" smtClean="0"/>
              <a:t>(a) are now widely available .</a:t>
            </a:r>
          </a:p>
          <a:p>
            <a:pPr>
              <a:buNone/>
            </a:pPr>
            <a:endParaRPr lang="en-US" dirty="0">
              <a:solidFill>
                <a:srgbClr val="00B05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FF0000"/>
                </a:solidFill>
              </a:rPr>
              <a:t>Lipoprotein(a)</a:t>
            </a:r>
            <a:endParaRPr lang="en-US" dirty="0"/>
          </a:p>
        </p:txBody>
      </p:sp>
      <p:sp>
        <p:nvSpPr>
          <p:cNvPr id="3" name="Content Placeholder 2"/>
          <p:cNvSpPr>
            <a:spLocks noGrp="1"/>
          </p:cNvSpPr>
          <p:nvPr>
            <p:ph sz="quarter" idx="1"/>
          </p:nvPr>
        </p:nvSpPr>
        <p:spPr/>
        <p:txBody>
          <a:bodyPr/>
          <a:lstStyle/>
          <a:p>
            <a:r>
              <a:rPr lang="en-US" dirty="0" err="1" smtClean="0"/>
              <a:t>Lp</a:t>
            </a:r>
            <a:r>
              <a:rPr lang="en-US" dirty="0" smtClean="0"/>
              <a:t>(a) levels can be very helpful for assessment of </a:t>
            </a:r>
            <a:r>
              <a:rPr lang="en-US" dirty="0" err="1" smtClean="0">
                <a:solidFill>
                  <a:srgbClr val="FF0000"/>
                </a:solidFill>
              </a:rPr>
              <a:t>fa-milial</a:t>
            </a:r>
            <a:r>
              <a:rPr lang="en-US" dirty="0" smtClean="0">
                <a:solidFill>
                  <a:srgbClr val="FF0000"/>
                </a:solidFill>
              </a:rPr>
              <a:t> risk</a:t>
            </a:r>
            <a:r>
              <a:rPr lang="en-US" dirty="0" smtClean="0"/>
              <a:t>. </a:t>
            </a:r>
          </a:p>
          <a:p>
            <a:endParaRPr lang="en-US" dirty="0" smtClean="0"/>
          </a:p>
          <a:p>
            <a:r>
              <a:rPr lang="en-US" dirty="0" smtClean="0"/>
              <a:t>In cases of </a:t>
            </a:r>
            <a:r>
              <a:rPr lang="en-US" dirty="0" smtClean="0">
                <a:solidFill>
                  <a:srgbClr val="FF0000"/>
                </a:solidFill>
              </a:rPr>
              <a:t>early advanced atherosclerosis</a:t>
            </a:r>
            <a:r>
              <a:rPr lang="en-US" dirty="0" smtClean="0"/>
              <a:t>, </a:t>
            </a:r>
            <a:r>
              <a:rPr lang="en-US" dirty="0" err="1" smtClean="0"/>
              <a:t>Lp</a:t>
            </a:r>
            <a:r>
              <a:rPr lang="en-US" dirty="0" smtClean="0"/>
              <a:t>(a) testing may also be useful to explain less-than-expected LDL-C reduction with </a:t>
            </a:r>
            <a:r>
              <a:rPr lang="en-US" dirty="0" err="1" smtClean="0"/>
              <a:t>statins</a:t>
            </a:r>
            <a:r>
              <a:rPr lang="en-US" dirty="0" smtClean="0"/>
              <a:t>, since </a:t>
            </a:r>
            <a:r>
              <a:rPr lang="en-US" dirty="0" err="1" smtClean="0"/>
              <a:t>statins</a:t>
            </a:r>
            <a:r>
              <a:rPr lang="en-US" dirty="0" smtClean="0"/>
              <a:t> do not lower </a:t>
            </a:r>
            <a:r>
              <a:rPr lang="en-US" dirty="0" err="1" smtClean="0"/>
              <a:t>Lp</a:t>
            </a:r>
            <a:r>
              <a:rPr lang="en-US" dirty="0" smtClean="0"/>
              <a:t>(a) levels, but when these are elevated, the cholesterol content of </a:t>
            </a:r>
            <a:r>
              <a:rPr lang="en-US" dirty="0" err="1" smtClean="0"/>
              <a:t>Lp</a:t>
            </a:r>
            <a:r>
              <a:rPr lang="en-US" dirty="0" smtClean="0"/>
              <a:t>(a) contributes significantly to calculated and directly measured LDL-C</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FF0000"/>
                </a:solidFill>
              </a:rPr>
              <a:t>Lipoprotein(a)</a:t>
            </a:r>
            <a:endParaRPr lang="en-US" dirty="0"/>
          </a:p>
        </p:txBody>
      </p:sp>
      <p:sp>
        <p:nvSpPr>
          <p:cNvPr id="3" name="Content Placeholder 2"/>
          <p:cNvSpPr>
            <a:spLocks noGrp="1"/>
          </p:cNvSpPr>
          <p:nvPr>
            <p:ph sz="quarter" idx="1"/>
          </p:nvPr>
        </p:nvSpPr>
        <p:spPr/>
        <p:txBody>
          <a:bodyPr/>
          <a:lstStyle/>
          <a:p>
            <a:r>
              <a:rPr lang="en-US" dirty="0" smtClean="0"/>
              <a:t>However, this test adds </a:t>
            </a:r>
            <a:r>
              <a:rPr lang="en-US" dirty="0" smtClean="0">
                <a:solidFill>
                  <a:srgbClr val="FF0000"/>
                </a:solidFill>
              </a:rPr>
              <a:t>little in terms of global risk assessment </a:t>
            </a:r>
            <a:r>
              <a:rPr lang="en-US" dirty="0" smtClean="0"/>
              <a:t>across </a:t>
            </a:r>
            <a:r>
              <a:rPr lang="en-US" dirty="0" smtClean="0">
                <a:solidFill>
                  <a:srgbClr val="00B050"/>
                </a:solidFill>
              </a:rPr>
              <a:t>the general </a:t>
            </a:r>
            <a:r>
              <a:rPr lang="en-US" dirty="0" err="1" smtClean="0">
                <a:solidFill>
                  <a:srgbClr val="00B050"/>
                </a:solidFill>
              </a:rPr>
              <a:t>popu-lation</a:t>
            </a:r>
            <a:r>
              <a:rPr lang="en-US" dirty="0" smtClean="0">
                <a:solidFill>
                  <a:srgbClr val="00B050"/>
                </a:solidFill>
              </a:rPr>
              <a:t> </a:t>
            </a:r>
            <a:r>
              <a:rPr lang="en-US" dirty="0" smtClean="0"/>
              <a:t>and thus </a:t>
            </a:r>
            <a:r>
              <a:rPr lang="en-US" dirty="0" smtClean="0">
                <a:solidFill>
                  <a:srgbClr val="00B050"/>
                </a:solidFill>
              </a:rPr>
              <a:t>does not have characteristics of a good screening test </a:t>
            </a:r>
            <a:endParaRPr lang="en-US" dirty="0" smtClean="0"/>
          </a:p>
          <a:p>
            <a:endParaRPr lang="en-US" dirty="0" smtClean="0"/>
          </a:p>
          <a:p>
            <a:r>
              <a:rPr lang="en-US" dirty="0" smtClean="0"/>
              <a:t> However, some experts believe that every patient should have </a:t>
            </a:r>
            <a:r>
              <a:rPr lang="en-US" dirty="0" err="1" smtClean="0"/>
              <a:t>Lp</a:t>
            </a:r>
            <a:r>
              <a:rPr lang="en-US" dirty="0" smtClean="0"/>
              <a:t>(a) measured </a:t>
            </a:r>
            <a:r>
              <a:rPr lang="en-US" dirty="0" smtClean="0">
                <a:solidFill>
                  <a:srgbClr val="FF0000"/>
                </a:solidFill>
              </a:rPr>
              <a:t>once</a:t>
            </a:r>
            <a:r>
              <a:rPr lang="en-US" dirty="0" smtClean="0"/>
              <a:t>, perhaps </a:t>
            </a:r>
            <a:r>
              <a:rPr lang="en-US" dirty="0" smtClean="0">
                <a:solidFill>
                  <a:srgbClr val="FF0000"/>
                </a:solidFill>
              </a:rPr>
              <a:t>in childhood or early adulthood </a:t>
            </a:r>
            <a:r>
              <a:rPr lang="en-US" dirty="0" smtClean="0"/>
              <a:t>during routine lipid screening</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In appropriately selected patients with </a:t>
            </a:r>
            <a:r>
              <a:rPr lang="en-US" dirty="0" smtClean="0">
                <a:solidFill>
                  <a:srgbClr val="FF0000"/>
                </a:solidFill>
              </a:rPr>
              <a:t>familial risk</a:t>
            </a:r>
            <a:r>
              <a:rPr lang="en-US" dirty="0" smtClean="0"/>
              <a:t>, elevated </a:t>
            </a:r>
            <a:r>
              <a:rPr lang="en-US" dirty="0" err="1" smtClean="0">
                <a:solidFill>
                  <a:srgbClr val="FF0000"/>
                </a:solidFill>
              </a:rPr>
              <a:t>Lp</a:t>
            </a:r>
            <a:r>
              <a:rPr lang="en-US" dirty="0" smtClean="0">
                <a:solidFill>
                  <a:srgbClr val="FF0000"/>
                </a:solidFill>
              </a:rPr>
              <a:t>(a) ≥50 mg/</a:t>
            </a:r>
            <a:r>
              <a:rPr lang="en-US" dirty="0" err="1" smtClean="0">
                <a:solidFill>
                  <a:srgbClr val="FF0000"/>
                </a:solidFill>
              </a:rPr>
              <a:t>dL</a:t>
            </a:r>
            <a:r>
              <a:rPr lang="en-US" dirty="0" smtClean="0">
                <a:solidFill>
                  <a:srgbClr val="FF0000"/>
                </a:solidFill>
              </a:rPr>
              <a:t> or ≥125 </a:t>
            </a:r>
            <a:r>
              <a:rPr lang="en-US" dirty="0" err="1" smtClean="0">
                <a:solidFill>
                  <a:srgbClr val="FF0000"/>
                </a:solidFill>
              </a:rPr>
              <a:t>nmol</a:t>
            </a:r>
            <a:r>
              <a:rPr lang="en-US" dirty="0" smtClean="0">
                <a:solidFill>
                  <a:srgbClr val="FF0000"/>
                </a:solidFill>
              </a:rPr>
              <a:t>/L </a:t>
            </a:r>
            <a:r>
              <a:rPr lang="en-US" dirty="0" smtClean="0"/>
              <a:t>should be con-</a:t>
            </a:r>
            <a:r>
              <a:rPr lang="en-US" dirty="0" err="1" smtClean="0"/>
              <a:t>sidered</a:t>
            </a:r>
            <a:r>
              <a:rPr lang="en-US" dirty="0" smtClean="0"/>
              <a:t> a </a:t>
            </a:r>
            <a:r>
              <a:rPr lang="en-US" dirty="0" smtClean="0">
                <a:solidFill>
                  <a:srgbClr val="FF0000"/>
                </a:solidFill>
              </a:rPr>
              <a:t>risk-enhancing factor </a:t>
            </a:r>
            <a:r>
              <a:rPr lang="en-US" dirty="0" smtClean="0"/>
              <a:t>that may drive more </a:t>
            </a:r>
            <a:r>
              <a:rPr lang="en-US" dirty="0" err="1" smtClean="0"/>
              <a:t>aggres-sive</a:t>
            </a:r>
            <a:r>
              <a:rPr lang="en-US" dirty="0" smtClean="0"/>
              <a:t> treatment or the need for advanced risk assessment.</a:t>
            </a:r>
          </a:p>
          <a:p>
            <a:endParaRPr lang="en-US" dirty="0" smtClean="0"/>
          </a:p>
          <a:p>
            <a:r>
              <a:rPr lang="en-US" dirty="0" smtClean="0"/>
              <a:t> Evidence from the </a:t>
            </a:r>
            <a:r>
              <a:rPr lang="en-US" dirty="0" smtClean="0">
                <a:solidFill>
                  <a:srgbClr val="00B050"/>
                </a:solidFill>
              </a:rPr>
              <a:t>W</a:t>
            </a:r>
            <a:r>
              <a:rPr lang="en-US" dirty="0" smtClean="0"/>
              <a:t>omen’s </a:t>
            </a:r>
            <a:r>
              <a:rPr lang="en-US" dirty="0" smtClean="0">
                <a:solidFill>
                  <a:srgbClr val="00B050"/>
                </a:solidFill>
              </a:rPr>
              <a:t>H</a:t>
            </a:r>
            <a:r>
              <a:rPr lang="en-US" dirty="0" smtClean="0"/>
              <a:t>ealth </a:t>
            </a:r>
            <a:r>
              <a:rPr lang="en-US" dirty="0" smtClean="0">
                <a:solidFill>
                  <a:srgbClr val="00B050"/>
                </a:solidFill>
              </a:rPr>
              <a:t>S</a:t>
            </a:r>
            <a:r>
              <a:rPr lang="en-US" dirty="0" smtClean="0"/>
              <a:t>tudy and the </a:t>
            </a:r>
            <a:r>
              <a:rPr lang="en-US" dirty="0" smtClean="0">
                <a:solidFill>
                  <a:srgbClr val="00B050"/>
                </a:solidFill>
              </a:rPr>
              <a:t>W</a:t>
            </a:r>
            <a:r>
              <a:rPr lang="en-US" dirty="0" smtClean="0"/>
              <a:t>omen’s </a:t>
            </a:r>
            <a:r>
              <a:rPr lang="en-US" dirty="0" smtClean="0">
                <a:solidFill>
                  <a:srgbClr val="00B050"/>
                </a:solidFill>
              </a:rPr>
              <a:t>H</a:t>
            </a:r>
            <a:r>
              <a:rPr lang="en-US" dirty="0" smtClean="0"/>
              <a:t>ealth </a:t>
            </a:r>
            <a:r>
              <a:rPr lang="en-US" dirty="0" smtClean="0">
                <a:solidFill>
                  <a:srgbClr val="00B050"/>
                </a:solidFill>
              </a:rPr>
              <a:t>I</a:t>
            </a:r>
            <a:r>
              <a:rPr lang="en-US" dirty="0" smtClean="0"/>
              <a:t>nitiative suggest that elevated </a:t>
            </a:r>
            <a:r>
              <a:rPr lang="en-US" dirty="0" err="1" smtClean="0"/>
              <a:t>Lp</a:t>
            </a:r>
            <a:r>
              <a:rPr lang="en-US" dirty="0" smtClean="0"/>
              <a:t>(a) only predicts ASCVD in </a:t>
            </a:r>
            <a:r>
              <a:rPr lang="en-US" dirty="0" smtClean="0">
                <a:solidFill>
                  <a:srgbClr val="00B050"/>
                </a:solidFill>
              </a:rPr>
              <a:t>women </a:t>
            </a:r>
            <a:r>
              <a:rPr lang="en-US" dirty="0" smtClean="0"/>
              <a:t>with </a:t>
            </a:r>
            <a:r>
              <a:rPr lang="en-US" dirty="0" smtClean="0">
                <a:solidFill>
                  <a:srgbClr val="FF0000"/>
                </a:solidFill>
              </a:rPr>
              <a:t>total cholesterol above 220 mg/</a:t>
            </a:r>
            <a:r>
              <a:rPr lang="en-US" dirty="0" err="1" smtClean="0">
                <a:solidFill>
                  <a:srgbClr val="FF0000"/>
                </a:solidFill>
              </a:rPr>
              <a:t>dL</a:t>
            </a:r>
            <a:r>
              <a:rPr lang="en-US" dirty="0" smtClean="0">
                <a:solidFill>
                  <a:srgbClr val="FF0000"/>
                </a:solidFill>
              </a:rPr>
              <a:t> (5.7 </a:t>
            </a:r>
            <a:r>
              <a:rPr lang="en-US" dirty="0" err="1" smtClean="0">
                <a:solidFill>
                  <a:srgbClr val="FF0000"/>
                </a:solidFill>
              </a:rPr>
              <a:t>mmol</a:t>
            </a:r>
            <a:r>
              <a:rPr lang="en-US" dirty="0" smtClean="0">
                <a:solidFill>
                  <a:srgbClr val="FF0000"/>
                </a:solidFill>
              </a:rPr>
              <a:t>/L</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7772400" cy="1143000"/>
          </a:xfrm>
        </p:spPr>
        <p:txBody>
          <a:bodyPr>
            <a:normAutofit fontScale="90000"/>
          </a:bodyPr>
          <a:lstStyle/>
          <a:p>
            <a:r>
              <a:rPr lang="en-US" dirty="0" smtClean="0">
                <a:solidFill>
                  <a:srgbClr val="FF0000"/>
                </a:solidFill>
              </a:rPr>
              <a:t>we suggest measuring lipoprotein(a)</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sz="quarter" idx="1"/>
          </p:nvPr>
        </p:nvSpPr>
        <p:spPr/>
        <p:txBody>
          <a:bodyPr>
            <a:normAutofit lnSpcReduction="10000"/>
          </a:bodyPr>
          <a:lstStyle/>
          <a:p>
            <a:r>
              <a:rPr lang="en-US" dirty="0" smtClean="0"/>
              <a:t>In adult patients with a </a:t>
            </a:r>
            <a:r>
              <a:rPr lang="en-US" dirty="0" smtClean="0">
                <a:solidFill>
                  <a:srgbClr val="00B050"/>
                </a:solidFill>
              </a:rPr>
              <a:t>family history of premature atherosclerotic cardiovascular disease</a:t>
            </a:r>
            <a:r>
              <a:rPr lang="en-US" dirty="0" smtClean="0"/>
              <a:t>, </a:t>
            </a:r>
          </a:p>
          <a:p>
            <a:r>
              <a:rPr lang="en-US" dirty="0" smtClean="0"/>
              <a:t>or a </a:t>
            </a:r>
            <a:r>
              <a:rPr lang="en-US" dirty="0" smtClean="0">
                <a:solidFill>
                  <a:srgbClr val="00B050"/>
                </a:solidFill>
              </a:rPr>
              <a:t>personal history of atherosclerotic cardiovascular disease </a:t>
            </a:r>
          </a:p>
          <a:p>
            <a:r>
              <a:rPr lang="en-US" dirty="0" smtClean="0"/>
              <a:t>or a </a:t>
            </a:r>
            <a:r>
              <a:rPr lang="en-US" dirty="0" smtClean="0">
                <a:solidFill>
                  <a:srgbClr val="00B050"/>
                </a:solidFill>
              </a:rPr>
              <a:t>family history of high lipoprotein(a)</a:t>
            </a:r>
          </a:p>
          <a:p>
            <a:endParaRPr lang="en-US" dirty="0" smtClean="0">
              <a:solidFill>
                <a:srgbClr val="00B050"/>
              </a:solidFill>
            </a:endParaRPr>
          </a:p>
          <a:p>
            <a:pPr>
              <a:buNone/>
            </a:pPr>
            <a:endParaRPr lang="en-US" sz="4000" dirty="0" smtClean="0">
              <a:solidFill>
                <a:srgbClr val="FF0000"/>
              </a:solidFill>
            </a:endParaRPr>
          </a:p>
          <a:p>
            <a:pPr>
              <a:buNone/>
            </a:pPr>
            <a:r>
              <a:rPr lang="en-US" dirty="0" smtClean="0">
                <a:solidFill>
                  <a:srgbClr val="00B050"/>
                </a:solidFill>
              </a:rPr>
              <a:t>   </a:t>
            </a:r>
            <a:r>
              <a:rPr lang="en-US" dirty="0" smtClean="0"/>
              <a:t>t o inform decision-making about short-term and lifetime atherosclerotic cardiovascular disease risk and the need to intensify low-density lipoprotein cholesterol–lowering therapy.</a:t>
            </a:r>
            <a:endParaRPr lang="en-US" dirty="0"/>
          </a:p>
        </p:txBody>
      </p:sp>
      <p:sp>
        <p:nvSpPr>
          <p:cNvPr id="4" name="Sun 3"/>
          <p:cNvSpPr/>
          <p:nvPr/>
        </p:nvSpPr>
        <p:spPr>
          <a:xfrm>
            <a:off x="7812360" y="188640"/>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0000"/>
                </a:solidFill>
              </a:rPr>
              <a:t>Lipoprotein(a)</a:t>
            </a:r>
            <a:endParaRPr lang="en-US" sz="3600" dirty="0">
              <a:solidFill>
                <a:srgbClr val="FF0000"/>
              </a:solidFill>
            </a:endParaRPr>
          </a:p>
        </p:txBody>
      </p:sp>
      <p:sp>
        <p:nvSpPr>
          <p:cNvPr id="3" name="Content Placeholder 2"/>
          <p:cNvSpPr>
            <a:spLocks noGrp="1"/>
          </p:cNvSpPr>
          <p:nvPr>
            <p:ph sz="quarter" idx="1"/>
          </p:nvPr>
        </p:nvSpPr>
        <p:spPr/>
        <p:txBody>
          <a:bodyPr/>
          <a:lstStyle/>
          <a:p>
            <a:pPr>
              <a:buNone/>
            </a:pPr>
            <a:endParaRPr lang="en-US" dirty="0" smtClean="0">
              <a:solidFill>
                <a:srgbClr val="FF0000"/>
              </a:solidFill>
            </a:endParaRPr>
          </a:p>
          <a:p>
            <a:r>
              <a:rPr lang="en-US" dirty="0" smtClean="0"/>
              <a:t>  </a:t>
            </a:r>
            <a:r>
              <a:rPr lang="en-US" dirty="0" smtClean="0">
                <a:solidFill>
                  <a:srgbClr val="00B050"/>
                </a:solidFill>
              </a:rPr>
              <a:t>Lipoprotein(a) ≥50 mg/</a:t>
            </a:r>
            <a:r>
              <a:rPr lang="en-US" dirty="0" err="1" smtClean="0">
                <a:solidFill>
                  <a:srgbClr val="00B050"/>
                </a:solidFill>
              </a:rPr>
              <a:t>dL</a:t>
            </a:r>
            <a:r>
              <a:rPr lang="en-US" dirty="0" smtClean="0">
                <a:solidFill>
                  <a:srgbClr val="00B050"/>
                </a:solidFill>
              </a:rPr>
              <a:t> </a:t>
            </a:r>
            <a:r>
              <a:rPr lang="en-US" dirty="0" smtClean="0"/>
              <a:t>(125 </a:t>
            </a:r>
            <a:r>
              <a:rPr lang="en-US" dirty="0" err="1" smtClean="0"/>
              <a:t>nmol</a:t>
            </a:r>
            <a:r>
              <a:rPr lang="en-US" dirty="0" smtClean="0"/>
              <a:t>/L) enhances the risk of atherosclerotic cardiovascular disease. </a:t>
            </a:r>
          </a:p>
          <a:p>
            <a:r>
              <a:rPr lang="en-US" dirty="0" smtClean="0"/>
              <a:t> Lipoprotein(a) testing does not </a:t>
            </a:r>
            <a:r>
              <a:rPr lang="en-US" dirty="0" smtClean="0">
                <a:solidFill>
                  <a:srgbClr val="FF0000"/>
                </a:solidFill>
              </a:rPr>
              <a:t>need to be repeated </a:t>
            </a:r>
            <a:r>
              <a:rPr lang="en-US" dirty="0" smtClean="0"/>
              <a:t>if it has previously been measured (</a:t>
            </a:r>
            <a:r>
              <a:rPr lang="en-US" dirty="0" err="1" smtClean="0"/>
              <a:t>ie</a:t>
            </a:r>
            <a:r>
              <a:rPr lang="en-US" dirty="0" smtClean="0"/>
              <a:t>, in childhood or early adulthood). </a:t>
            </a:r>
          </a:p>
          <a:p>
            <a:r>
              <a:rPr lang="en-US" dirty="0" smtClean="0"/>
              <a:t> It is </a:t>
            </a:r>
            <a:r>
              <a:rPr lang="en-US" dirty="0" smtClean="0">
                <a:solidFill>
                  <a:srgbClr val="FF0000"/>
                </a:solidFill>
              </a:rPr>
              <a:t>not yet known </a:t>
            </a:r>
            <a:r>
              <a:rPr lang="en-US" dirty="0" smtClean="0"/>
              <a:t>whether reducing lipoprotein(a) reduces atherosclerotic cardiovascular disease risk</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0000"/>
                </a:solidFill>
              </a:rPr>
              <a:t>serum biomarkers</a:t>
            </a:r>
            <a:endParaRPr lang="en-US" sz="3600" dirty="0">
              <a:solidFill>
                <a:srgbClr val="FF0000"/>
              </a:solidFill>
            </a:endParaRPr>
          </a:p>
        </p:txBody>
      </p:sp>
      <p:sp>
        <p:nvSpPr>
          <p:cNvPr id="3" name="Content Placeholder 2"/>
          <p:cNvSpPr>
            <a:spLocks noGrp="1"/>
          </p:cNvSpPr>
          <p:nvPr>
            <p:ph sz="quarter" idx="1"/>
          </p:nvPr>
        </p:nvSpPr>
        <p:spPr/>
        <p:txBody>
          <a:bodyPr>
            <a:normAutofit/>
          </a:bodyPr>
          <a:lstStyle/>
          <a:p>
            <a:r>
              <a:rPr lang="en-US" dirty="0" smtClean="0"/>
              <a:t>Multiple serum biomarkers have been proposed for ad-</a:t>
            </a:r>
            <a:r>
              <a:rPr lang="en-US" dirty="0" err="1" smtClean="0"/>
              <a:t>vanced</a:t>
            </a:r>
            <a:r>
              <a:rPr lang="en-US" dirty="0" smtClean="0"/>
              <a:t> risk assessment that test for </a:t>
            </a:r>
            <a:r>
              <a:rPr lang="en-US" dirty="0" smtClean="0">
                <a:solidFill>
                  <a:srgbClr val="00B050"/>
                </a:solidFill>
              </a:rPr>
              <a:t>inflammation, </a:t>
            </a:r>
            <a:r>
              <a:rPr lang="en-US" dirty="0" err="1" smtClean="0">
                <a:solidFill>
                  <a:srgbClr val="00B050"/>
                </a:solidFill>
              </a:rPr>
              <a:t>oxida-tive</a:t>
            </a:r>
            <a:r>
              <a:rPr lang="en-US" dirty="0" smtClean="0">
                <a:solidFill>
                  <a:srgbClr val="00B050"/>
                </a:solidFill>
              </a:rPr>
              <a:t> stress, endothelial dysfunction, thrombosis, and other important pathways</a:t>
            </a:r>
            <a:r>
              <a:rPr lang="en-US" dirty="0" smtClean="0"/>
              <a:t> </a:t>
            </a:r>
          </a:p>
          <a:p>
            <a:r>
              <a:rPr lang="en-US" dirty="0" smtClean="0"/>
              <a:t> In general, although widely available, serum markers suffer from higher </a:t>
            </a:r>
            <a:r>
              <a:rPr lang="en-US" dirty="0" err="1" smtClean="0"/>
              <a:t>intertest</a:t>
            </a:r>
            <a:r>
              <a:rPr lang="en-US" dirty="0" smtClean="0"/>
              <a:t> </a:t>
            </a:r>
            <a:r>
              <a:rPr lang="en-US" dirty="0" err="1" smtClean="0"/>
              <a:t>vari</a:t>
            </a:r>
            <a:r>
              <a:rPr lang="en-US" dirty="0" smtClean="0"/>
              <a:t>-ability. </a:t>
            </a:r>
          </a:p>
          <a:p>
            <a:r>
              <a:rPr lang="en-US" dirty="0" smtClean="0"/>
              <a:t>At this time, even multiple biomarker panels have been shown to add little to global risk assessment </a:t>
            </a:r>
          </a:p>
          <a:p>
            <a:endParaRPr lang="en-US" dirty="0">
              <a:solidFill>
                <a:srgbClr val="FF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Only </a:t>
            </a:r>
            <a:r>
              <a:rPr lang="en-US" dirty="0" smtClean="0">
                <a:solidFill>
                  <a:srgbClr val="FF0000"/>
                </a:solidFill>
              </a:rPr>
              <a:t>elevated high-sensitivity C-reactive protein (</a:t>
            </a:r>
            <a:r>
              <a:rPr lang="en-US" dirty="0" err="1" smtClean="0">
                <a:solidFill>
                  <a:srgbClr val="FF0000"/>
                </a:solidFill>
              </a:rPr>
              <a:t>hsCRP</a:t>
            </a:r>
            <a:r>
              <a:rPr lang="en-US" dirty="0" smtClean="0">
                <a:solidFill>
                  <a:srgbClr val="FF0000"/>
                </a:solidFill>
              </a:rPr>
              <a:t>) ≥2.0 mg/L </a:t>
            </a:r>
            <a:r>
              <a:rPr lang="en-US" dirty="0" smtClean="0"/>
              <a:t>(19.0 </a:t>
            </a:r>
            <a:r>
              <a:rPr lang="en-US" dirty="0" err="1" smtClean="0"/>
              <a:t>nmol</a:t>
            </a:r>
            <a:r>
              <a:rPr lang="en-US" dirty="0" smtClean="0"/>
              <a:t>/L), a serum biomarker of inflammation supported by robust risk-prediction </a:t>
            </a:r>
            <a:r>
              <a:rPr lang="en-US" dirty="0" err="1" smtClean="0"/>
              <a:t>litera-ture</a:t>
            </a:r>
            <a:r>
              <a:rPr lang="en-US" dirty="0" smtClean="0"/>
              <a:t>, should be used as a risk-enhancing factor that may drive more </a:t>
            </a:r>
            <a:r>
              <a:rPr lang="en-US" dirty="0" smtClean="0">
                <a:solidFill>
                  <a:srgbClr val="00B050"/>
                </a:solidFill>
              </a:rPr>
              <a:t>aggressive treatment </a:t>
            </a:r>
            <a:r>
              <a:rPr lang="en-US" dirty="0" smtClean="0"/>
              <a:t>or the </a:t>
            </a:r>
            <a:r>
              <a:rPr lang="en-US" dirty="0" smtClean="0">
                <a:solidFill>
                  <a:srgbClr val="00B050"/>
                </a:solidFill>
              </a:rPr>
              <a:t>need for advanced risk assessment </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467544" y="0"/>
            <a:ext cx="792088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Therefore, it is anticipated that endocrine diseases might alter the lipid profile and enhance atherosclerotic cardiovascular </a:t>
            </a:r>
            <a:r>
              <a:rPr lang="en-US" dirty="0" err="1" smtClean="0"/>
              <a:t>dis</a:t>
            </a:r>
            <a:r>
              <a:rPr lang="en-US" dirty="0" smtClean="0"/>
              <a:t>-ease (ASCVD) risk.</a:t>
            </a:r>
          </a:p>
          <a:p>
            <a:r>
              <a:rPr lang="en-US" dirty="0" smtClean="0"/>
              <a:t> However, with the exception of type 2 diabetes (T2D), many endocrine diseases are not men-</a:t>
            </a:r>
            <a:r>
              <a:rPr lang="en-US" dirty="0" err="1" smtClean="0"/>
              <a:t>tioned</a:t>
            </a:r>
            <a:r>
              <a:rPr lang="en-US" dirty="0" smtClean="0"/>
              <a:t>, or not described in detail, in cholesterol manage-</a:t>
            </a:r>
            <a:r>
              <a:rPr lang="en-US" dirty="0" err="1" smtClean="0"/>
              <a:t>ment</a:t>
            </a:r>
            <a:r>
              <a:rPr lang="en-US" dirty="0" smtClean="0"/>
              <a:t> guidelines.</a:t>
            </a:r>
          </a:p>
          <a:p>
            <a:endParaRPr lang="en-US" dirty="0" smtClean="0"/>
          </a:p>
          <a:p>
            <a:r>
              <a:rPr lang="en-US" dirty="0" smtClean="0"/>
              <a:t> The present guideline addresses this gap in information</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4400" dirty="0" err="1" smtClean="0">
                <a:solidFill>
                  <a:srgbClr val="FF0000"/>
                </a:solidFill>
              </a:rPr>
              <a:t>Hypertriglyceridemia</a:t>
            </a:r>
            <a:endParaRPr lang="en-US" sz="4400" dirty="0">
              <a:solidFill>
                <a:srgbClr val="FF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in adults with </a:t>
            </a:r>
            <a:r>
              <a:rPr lang="en-US" dirty="0" smtClean="0">
                <a:solidFill>
                  <a:srgbClr val="FF0000"/>
                </a:solidFill>
              </a:rPr>
              <a:t>fasting triglyceride levels over 500 </a:t>
            </a:r>
            <a:r>
              <a:rPr lang="en-US" dirty="0" smtClean="0"/>
              <a:t>mg/</a:t>
            </a:r>
            <a:r>
              <a:rPr lang="en-US" dirty="0" err="1" smtClean="0"/>
              <a:t>dL</a:t>
            </a:r>
            <a:r>
              <a:rPr lang="en-US" dirty="0" smtClean="0"/>
              <a:t> (5.6 </a:t>
            </a:r>
            <a:r>
              <a:rPr lang="en-US" dirty="0" err="1" smtClean="0"/>
              <a:t>mmol</a:t>
            </a:r>
            <a:r>
              <a:rPr lang="en-US" dirty="0" smtClean="0"/>
              <a:t>/L), we recommend </a:t>
            </a:r>
            <a:r>
              <a:rPr lang="en-US" dirty="0" smtClean="0">
                <a:solidFill>
                  <a:srgbClr val="FF0000"/>
                </a:solidFill>
              </a:rPr>
              <a:t>pharmacologic treatment </a:t>
            </a:r>
            <a:r>
              <a:rPr lang="en-US" dirty="0" smtClean="0"/>
              <a:t>as adjunct to diet and exercise to prevent pancreatitis.</a:t>
            </a:r>
          </a:p>
          <a:p>
            <a:endParaRPr lang="en-US" dirty="0" smtClean="0"/>
          </a:p>
          <a:p>
            <a:r>
              <a:rPr lang="en-US" dirty="0" smtClean="0"/>
              <a:t>Medications such as </a:t>
            </a:r>
            <a:r>
              <a:rPr lang="en-US" dirty="0" err="1" smtClean="0">
                <a:solidFill>
                  <a:srgbClr val="00B050"/>
                </a:solidFill>
              </a:rPr>
              <a:t>statins</a:t>
            </a:r>
            <a:r>
              <a:rPr lang="en-US" dirty="0" smtClean="0">
                <a:solidFill>
                  <a:srgbClr val="00B050"/>
                </a:solidFill>
              </a:rPr>
              <a:t>, </a:t>
            </a:r>
            <a:r>
              <a:rPr lang="en-US" dirty="0" err="1" smtClean="0">
                <a:solidFill>
                  <a:srgbClr val="00B050"/>
                </a:solidFill>
              </a:rPr>
              <a:t>fibrates</a:t>
            </a:r>
            <a:r>
              <a:rPr lang="en-US" dirty="0" smtClean="0">
                <a:solidFill>
                  <a:srgbClr val="00B050"/>
                </a:solidFill>
              </a:rPr>
              <a:t>, and omega-3 fatty acids, </a:t>
            </a:r>
            <a:r>
              <a:rPr lang="en-US" dirty="0" smtClean="0"/>
              <a:t>as adjunct to lifestyle </a:t>
            </a:r>
            <a:r>
              <a:rPr lang="en-US" dirty="0" err="1" smtClean="0"/>
              <a:t>modifi-cation</a:t>
            </a:r>
            <a:r>
              <a:rPr lang="en-US" dirty="0" smtClean="0"/>
              <a:t>, can adequately reduce TG in patients with TG 500 to 1000 mg/</a:t>
            </a:r>
            <a:r>
              <a:rPr lang="en-US" dirty="0" err="1" smtClean="0"/>
              <a:t>dL</a:t>
            </a:r>
            <a:r>
              <a:rPr lang="en-US" dirty="0" smtClean="0"/>
              <a:t> (5.6 to 11.3 </a:t>
            </a:r>
            <a:r>
              <a:rPr lang="en-US" dirty="0" err="1" smtClean="0"/>
              <a:t>mmol</a:t>
            </a:r>
            <a:r>
              <a:rPr lang="en-US" dirty="0" smtClean="0"/>
              <a:t>/L), and thereby reduce the risk of pancreatitis.</a:t>
            </a:r>
            <a:endParaRPr lang="en-US" dirty="0"/>
          </a:p>
        </p:txBody>
      </p:sp>
      <p:sp>
        <p:nvSpPr>
          <p:cNvPr id="4" name="Sun 3"/>
          <p:cNvSpPr/>
          <p:nvPr/>
        </p:nvSpPr>
        <p:spPr>
          <a:xfrm>
            <a:off x="7812360" y="188640"/>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pPr>
              <a:buNone/>
            </a:pPr>
            <a:r>
              <a:rPr lang="en-US" dirty="0" smtClean="0">
                <a:solidFill>
                  <a:srgbClr val="FF0000"/>
                </a:solidFill>
              </a:rPr>
              <a:t> </a:t>
            </a:r>
          </a:p>
          <a:p>
            <a:pPr>
              <a:buNone/>
            </a:pPr>
            <a:r>
              <a:rPr lang="en-US" dirty="0" smtClean="0"/>
              <a:t>    Patients with triglyceride </a:t>
            </a:r>
            <a:r>
              <a:rPr lang="en-US" dirty="0" smtClean="0">
                <a:solidFill>
                  <a:srgbClr val="FF0000"/>
                </a:solidFill>
              </a:rPr>
              <a:t>levels over 1000 </a:t>
            </a:r>
            <a:r>
              <a:rPr lang="en-US" dirty="0" smtClean="0"/>
              <a:t>mg/</a:t>
            </a:r>
            <a:r>
              <a:rPr lang="en-US" dirty="0" err="1" smtClean="0"/>
              <a:t>dL</a:t>
            </a:r>
            <a:r>
              <a:rPr lang="en-US" dirty="0" smtClean="0"/>
              <a:t> (11.3 </a:t>
            </a:r>
            <a:r>
              <a:rPr lang="en-US" dirty="0" err="1" smtClean="0"/>
              <a:t>mmol</a:t>
            </a:r>
            <a:r>
              <a:rPr lang="en-US" dirty="0" smtClean="0"/>
              <a:t>/L) often do not get an adequate response to medications and, therefore,</a:t>
            </a:r>
          </a:p>
          <a:p>
            <a:endParaRPr lang="en-US" dirty="0" smtClean="0"/>
          </a:p>
          <a:p>
            <a:r>
              <a:rPr lang="en-US" dirty="0" smtClean="0"/>
              <a:t> control of diabetes, </a:t>
            </a:r>
          </a:p>
          <a:p>
            <a:r>
              <a:rPr lang="en-US" dirty="0" smtClean="0"/>
              <a:t>modification of diet, a very low fat diet,</a:t>
            </a:r>
          </a:p>
          <a:p>
            <a:r>
              <a:rPr lang="en-US" dirty="0" smtClean="0"/>
              <a:t> and weight loss </a:t>
            </a:r>
          </a:p>
          <a:p>
            <a:r>
              <a:rPr lang="en-US" dirty="0" smtClean="0"/>
              <a:t>avoidance of alcohol,</a:t>
            </a:r>
          </a:p>
          <a:p>
            <a:endParaRPr lang="en-US" dirty="0" smtClean="0"/>
          </a:p>
          <a:p>
            <a:pPr>
              <a:buNone/>
            </a:pPr>
            <a:r>
              <a:rPr lang="en-US" dirty="0" smtClean="0"/>
              <a:t>may be needed to prevent pancreatitis.</a:t>
            </a:r>
          </a:p>
          <a:p>
            <a:endParaRPr lang="en-US"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3600" dirty="0" err="1" smtClean="0">
                <a:solidFill>
                  <a:srgbClr val="FF0000"/>
                </a:solidFill>
              </a:rPr>
              <a:t>volanesorsen</a:t>
            </a:r>
            <a:endParaRPr lang="en-US" sz="3600" dirty="0">
              <a:solidFill>
                <a:srgbClr val="FF0000"/>
              </a:solidFill>
            </a:endParaRPr>
          </a:p>
        </p:txBody>
      </p:sp>
      <p:sp>
        <p:nvSpPr>
          <p:cNvPr id="3" name="Content Placeholder 2"/>
          <p:cNvSpPr>
            <a:spLocks noGrp="1"/>
          </p:cNvSpPr>
          <p:nvPr>
            <p:ph sz="quarter" idx="1"/>
          </p:nvPr>
        </p:nvSpPr>
        <p:spPr/>
        <p:txBody>
          <a:bodyPr>
            <a:normAutofit/>
          </a:bodyPr>
          <a:lstStyle/>
          <a:p>
            <a:r>
              <a:rPr lang="en-US" dirty="0" smtClean="0"/>
              <a:t>Recently,  investigational </a:t>
            </a:r>
            <a:r>
              <a:rPr lang="en-US" dirty="0" smtClean="0">
                <a:solidFill>
                  <a:srgbClr val="00B050"/>
                </a:solidFill>
              </a:rPr>
              <a:t>antisense </a:t>
            </a:r>
            <a:r>
              <a:rPr lang="en-US" dirty="0" err="1" smtClean="0">
                <a:solidFill>
                  <a:srgbClr val="00B050"/>
                </a:solidFill>
              </a:rPr>
              <a:t>oligonucleo</a:t>
            </a:r>
            <a:r>
              <a:rPr lang="en-US" dirty="0" smtClean="0">
                <a:solidFill>
                  <a:srgbClr val="00B050"/>
                </a:solidFill>
              </a:rPr>
              <a:t>-tide to apoC3</a:t>
            </a:r>
            <a:r>
              <a:rPr lang="en-US" dirty="0" smtClean="0"/>
              <a:t>, has been reported to dramatically reduce TG levels in patients with severe TG elevation (fasting </a:t>
            </a:r>
            <a:r>
              <a:rPr lang="en-US" dirty="0" err="1" smtClean="0"/>
              <a:t>chylomicronemia</a:t>
            </a:r>
            <a:r>
              <a:rPr lang="en-US" dirty="0" smtClean="0"/>
              <a:t> syndrome) due to homozygous </a:t>
            </a:r>
            <a:r>
              <a:rPr lang="en-US" dirty="0" err="1" smtClean="0">
                <a:solidFill>
                  <a:srgbClr val="00B050"/>
                </a:solidFill>
              </a:rPr>
              <a:t>lipo</a:t>
            </a:r>
            <a:r>
              <a:rPr lang="en-US" dirty="0" smtClean="0">
                <a:solidFill>
                  <a:srgbClr val="00B050"/>
                </a:solidFill>
              </a:rPr>
              <a:t>-protein lipase (LPL) deficiency</a:t>
            </a:r>
          </a:p>
          <a:p>
            <a:r>
              <a:rPr lang="en-US" dirty="0" smtClean="0"/>
              <a:t>However, </a:t>
            </a:r>
            <a:r>
              <a:rPr lang="en-US" dirty="0" smtClean="0">
                <a:solidFill>
                  <a:srgbClr val="FF0000"/>
                </a:solidFill>
              </a:rPr>
              <a:t>safety considerations </a:t>
            </a:r>
            <a:r>
              <a:rPr lang="en-US" dirty="0" smtClean="0"/>
              <a:t>include </a:t>
            </a:r>
            <a:r>
              <a:rPr lang="en-US" dirty="0" err="1" smtClean="0">
                <a:solidFill>
                  <a:srgbClr val="FF0000"/>
                </a:solidFill>
              </a:rPr>
              <a:t>thromobocytopenia</a:t>
            </a:r>
            <a:r>
              <a:rPr lang="en-US" dirty="0" smtClean="0"/>
              <a:t>, which can be severe and is unpredictable. </a:t>
            </a:r>
          </a:p>
          <a:p>
            <a:r>
              <a:rPr lang="en-US" dirty="0" smtClean="0"/>
              <a:t> was </a:t>
            </a:r>
            <a:r>
              <a:rPr lang="en-US" dirty="0" smtClean="0">
                <a:solidFill>
                  <a:srgbClr val="0070C0"/>
                </a:solidFill>
              </a:rPr>
              <a:t>not approved </a:t>
            </a:r>
            <a:r>
              <a:rPr lang="en-US" dirty="0" smtClean="0"/>
              <a:t>by the US Food and Drug Administration (</a:t>
            </a:r>
            <a:r>
              <a:rPr lang="en-US" dirty="0" smtClean="0">
                <a:solidFill>
                  <a:srgbClr val="0070C0"/>
                </a:solidFill>
              </a:rPr>
              <a:t>FDA)</a:t>
            </a:r>
            <a:r>
              <a:rPr lang="en-US" dirty="0" smtClean="0"/>
              <a:t>; </a:t>
            </a:r>
          </a:p>
          <a:p>
            <a:r>
              <a:rPr lang="en-US" dirty="0" smtClean="0"/>
              <a:t>however, </a:t>
            </a:r>
            <a:r>
              <a:rPr lang="en-US" dirty="0" smtClean="0">
                <a:solidFill>
                  <a:srgbClr val="00B050"/>
                </a:solidFill>
              </a:rPr>
              <a:t>has been approved </a:t>
            </a:r>
            <a:r>
              <a:rPr lang="en-US" dirty="0" smtClean="0"/>
              <a:t>for use in the </a:t>
            </a:r>
            <a:r>
              <a:rPr lang="en-US" dirty="0" smtClean="0">
                <a:solidFill>
                  <a:srgbClr val="00B050"/>
                </a:solidFill>
              </a:rPr>
              <a:t>European Union</a:t>
            </a:r>
            <a:endParaRPr lang="en-US" dirty="0">
              <a:solidFill>
                <a:srgbClr val="00B050"/>
              </a:solidFill>
            </a:endParaRPr>
          </a:p>
        </p:txBody>
      </p:sp>
      <p:sp>
        <p:nvSpPr>
          <p:cNvPr id="4" name="Sun 3"/>
          <p:cNvSpPr/>
          <p:nvPr/>
        </p:nvSpPr>
        <p:spPr>
          <a:xfrm>
            <a:off x="7812360" y="476672"/>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Although the relationship between </a:t>
            </a:r>
            <a:r>
              <a:rPr lang="en-US" dirty="0" smtClean="0">
                <a:solidFill>
                  <a:srgbClr val="FF0000"/>
                </a:solidFill>
              </a:rPr>
              <a:t>severe hyper-</a:t>
            </a:r>
            <a:r>
              <a:rPr lang="en-US" dirty="0" err="1" smtClean="0">
                <a:solidFill>
                  <a:srgbClr val="FF0000"/>
                </a:solidFill>
              </a:rPr>
              <a:t>triglyceridemia</a:t>
            </a:r>
            <a:r>
              <a:rPr lang="en-US" dirty="0" smtClean="0">
                <a:solidFill>
                  <a:srgbClr val="FF0000"/>
                </a:solidFill>
              </a:rPr>
              <a:t> </a:t>
            </a:r>
            <a:r>
              <a:rPr lang="en-US" dirty="0" smtClean="0"/>
              <a:t>and </a:t>
            </a:r>
            <a:r>
              <a:rPr lang="en-US" dirty="0" smtClean="0">
                <a:solidFill>
                  <a:srgbClr val="FF0000"/>
                </a:solidFill>
              </a:rPr>
              <a:t>incident acute pancreatitis </a:t>
            </a:r>
            <a:r>
              <a:rPr lang="en-US" dirty="0" smtClean="0"/>
              <a:t>is </a:t>
            </a:r>
            <a:r>
              <a:rPr lang="en-US" dirty="0" smtClean="0">
                <a:solidFill>
                  <a:srgbClr val="00B050"/>
                </a:solidFill>
              </a:rPr>
              <a:t>well </a:t>
            </a:r>
            <a:r>
              <a:rPr lang="en-US" dirty="0" err="1" smtClean="0">
                <a:solidFill>
                  <a:srgbClr val="00B050"/>
                </a:solidFill>
              </a:rPr>
              <a:t>es-tablished</a:t>
            </a:r>
            <a:r>
              <a:rPr lang="en-US" dirty="0" smtClean="0"/>
              <a:t>, the </a:t>
            </a:r>
            <a:r>
              <a:rPr lang="en-US" dirty="0" smtClean="0">
                <a:solidFill>
                  <a:srgbClr val="00B050"/>
                </a:solidFill>
              </a:rPr>
              <a:t>lack</a:t>
            </a:r>
            <a:r>
              <a:rPr lang="en-US" dirty="0" smtClean="0"/>
              <a:t> of randomized-controlled trials (</a:t>
            </a:r>
            <a:r>
              <a:rPr lang="en-US" dirty="0" smtClean="0">
                <a:solidFill>
                  <a:srgbClr val="00B050"/>
                </a:solidFill>
              </a:rPr>
              <a:t>RCTs</a:t>
            </a:r>
            <a:r>
              <a:rPr lang="en-US" dirty="0" smtClean="0"/>
              <a:t>) testing whether TG reduction does prevent pancreatitis has led some to question whether the relationship is causal</a:t>
            </a:r>
          </a:p>
          <a:p>
            <a:endParaRPr lang="en-US" dirty="0" smtClean="0"/>
          </a:p>
          <a:p>
            <a:r>
              <a:rPr lang="en-US" dirty="0" smtClean="0"/>
              <a:t>In patients with </a:t>
            </a:r>
            <a:r>
              <a:rPr lang="en-US" dirty="0" smtClean="0">
                <a:solidFill>
                  <a:srgbClr val="FF0000"/>
                </a:solidFill>
              </a:rPr>
              <a:t>marked </a:t>
            </a:r>
            <a:r>
              <a:rPr lang="en-US" dirty="0" err="1" smtClean="0">
                <a:solidFill>
                  <a:srgbClr val="FF0000"/>
                </a:solidFill>
              </a:rPr>
              <a:t>hypertriglyceridemia</a:t>
            </a:r>
            <a:r>
              <a:rPr lang="en-US" dirty="0" smtClean="0"/>
              <a:t>, it is important to assess </a:t>
            </a:r>
            <a:r>
              <a:rPr lang="en-US" dirty="0" smtClean="0">
                <a:solidFill>
                  <a:srgbClr val="FF0000"/>
                </a:solidFill>
              </a:rPr>
              <a:t>medications</a:t>
            </a:r>
            <a:r>
              <a:rPr lang="en-US" dirty="0" smtClean="0"/>
              <a:t>, and if possible, </a:t>
            </a:r>
            <a:r>
              <a:rPr lang="en-US" dirty="0" err="1" smtClean="0"/>
              <a:t>discon-tinue</a:t>
            </a:r>
            <a:r>
              <a:rPr lang="en-US" dirty="0" smtClean="0"/>
              <a:t> those such as e</a:t>
            </a:r>
            <a:r>
              <a:rPr lang="en-US" dirty="0" smtClean="0">
                <a:solidFill>
                  <a:srgbClr val="00B050"/>
                </a:solidFill>
              </a:rPr>
              <a:t>strogen </a:t>
            </a:r>
            <a:r>
              <a:rPr lang="en-US" dirty="0" smtClean="0"/>
              <a:t>and </a:t>
            </a:r>
            <a:r>
              <a:rPr lang="en-US" dirty="0" smtClean="0">
                <a:solidFill>
                  <a:srgbClr val="00B050"/>
                </a:solidFill>
              </a:rPr>
              <a:t>bile acid </a:t>
            </a:r>
            <a:r>
              <a:rPr lang="en-US" dirty="0" err="1" smtClean="0">
                <a:solidFill>
                  <a:srgbClr val="00B050"/>
                </a:solidFill>
              </a:rPr>
              <a:t>sequestrants</a:t>
            </a:r>
            <a:r>
              <a:rPr lang="en-US" dirty="0" smtClean="0">
                <a:solidFill>
                  <a:srgbClr val="00B050"/>
                </a:solidFill>
              </a:rPr>
              <a:t> </a:t>
            </a:r>
            <a:r>
              <a:rPr lang="en-US" dirty="0" smtClean="0"/>
              <a:t>that contribute to TG elevations.</a:t>
            </a:r>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Plasmapheresis</a:t>
            </a:r>
            <a:endParaRPr lang="en-US" dirty="0"/>
          </a:p>
        </p:txBody>
      </p:sp>
      <p:sp>
        <p:nvSpPr>
          <p:cNvPr id="3" name="Content Placeholder 2"/>
          <p:cNvSpPr>
            <a:spLocks noGrp="1"/>
          </p:cNvSpPr>
          <p:nvPr>
            <p:ph sz="quarter" idx="1"/>
          </p:nvPr>
        </p:nvSpPr>
        <p:spPr/>
        <p:txBody>
          <a:bodyPr/>
          <a:lstStyle/>
          <a:p>
            <a:r>
              <a:rPr lang="en-US" dirty="0" err="1" smtClean="0"/>
              <a:t>Plasmapheresis</a:t>
            </a:r>
            <a:r>
              <a:rPr lang="en-US" dirty="0" smtClean="0"/>
              <a:t> has been </a:t>
            </a:r>
            <a:r>
              <a:rPr lang="en-US" dirty="0" smtClean="0">
                <a:solidFill>
                  <a:srgbClr val="FF0000"/>
                </a:solidFill>
              </a:rPr>
              <a:t>suggested to be useful </a:t>
            </a:r>
            <a:r>
              <a:rPr lang="en-US" dirty="0" smtClean="0"/>
              <a:t>for the acute management of TG-induced pancreatitis . </a:t>
            </a:r>
          </a:p>
          <a:p>
            <a:endParaRPr lang="en-US" dirty="0" smtClean="0"/>
          </a:p>
          <a:p>
            <a:r>
              <a:rPr lang="en-US" dirty="0" smtClean="0"/>
              <a:t>However, for most cases of TG-induced </a:t>
            </a:r>
          </a:p>
          <a:p>
            <a:pPr>
              <a:buNone/>
            </a:pPr>
            <a:r>
              <a:rPr lang="en-US" dirty="0" smtClean="0"/>
              <a:t>   pancreatitis, there is </a:t>
            </a:r>
            <a:r>
              <a:rPr lang="en-US" dirty="0" smtClean="0">
                <a:solidFill>
                  <a:srgbClr val="FF0000"/>
                </a:solidFill>
              </a:rPr>
              <a:t>no evidence to support its superiority over cessation of oral fat intake</a:t>
            </a:r>
            <a:r>
              <a:rPr lang="en-US" dirty="0" smtClean="0"/>
              <a:t>, after which TG levels fall rapidly if no additional </a:t>
            </a:r>
            <a:r>
              <a:rPr lang="en-US" dirty="0" err="1" smtClean="0"/>
              <a:t>chylomicrons</a:t>
            </a:r>
            <a:r>
              <a:rPr lang="en-US" dirty="0" smtClean="0"/>
              <a:t> enter the circulation. </a:t>
            </a:r>
          </a:p>
          <a:p>
            <a:r>
              <a:rPr lang="en-US" dirty="0" smtClean="0"/>
              <a:t>Moreover, </a:t>
            </a:r>
            <a:r>
              <a:rPr lang="en-US" dirty="0" err="1" smtClean="0"/>
              <a:t>plasmapheresis</a:t>
            </a:r>
            <a:r>
              <a:rPr lang="en-US" dirty="0" smtClean="0"/>
              <a:t> </a:t>
            </a:r>
            <a:r>
              <a:rPr lang="en-US" dirty="0" smtClean="0">
                <a:solidFill>
                  <a:srgbClr val="00B050"/>
                </a:solidFill>
              </a:rPr>
              <a:t>only improves TG levels temporarily </a:t>
            </a:r>
            <a:r>
              <a:rPr lang="en-US" dirty="0" smtClean="0"/>
              <a:t>without addressing the underlying cause . </a:t>
            </a:r>
            <a:endParaRPr lang="en-US" dirty="0"/>
          </a:p>
        </p:txBody>
      </p:sp>
      <p:sp>
        <p:nvSpPr>
          <p:cNvPr id="4" name="Sun 3"/>
          <p:cNvSpPr/>
          <p:nvPr/>
        </p:nvSpPr>
        <p:spPr>
          <a:xfrm>
            <a:off x="7812360" y="260648"/>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3408"/>
            <a:ext cx="7467600" cy="1498178"/>
          </a:xfrm>
        </p:spPr>
        <p:txBody>
          <a:bodyPr>
            <a:normAutofit/>
          </a:bodyPr>
          <a:lstStyle/>
          <a:p>
            <a:endParaRPr lang="en-US" dirty="0">
              <a:solidFill>
                <a:srgbClr val="FF0000"/>
              </a:solidFill>
            </a:endParaRPr>
          </a:p>
        </p:txBody>
      </p:sp>
      <p:sp>
        <p:nvSpPr>
          <p:cNvPr id="3" name="Content Placeholder 2"/>
          <p:cNvSpPr>
            <a:spLocks noGrp="1"/>
          </p:cNvSpPr>
          <p:nvPr>
            <p:ph sz="quarter" idx="1"/>
          </p:nvPr>
        </p:nvSpPr>
        <p:spPr>
          <a:xfrm>
            <a:off x="457200" y="1124744"/>
            <a:ext cx="7467600" cy="5349208"/>
          </a:xfrm>
        </p:spPr>
        <p:txBody>
          <a:bodyPr>
            <a:normAutofit fontScale="92500"/>
          </a:bodyPr>
          <a:lstStyle/>
          <a:p>
            <a:endParaRPr lang="en-US" dirty="0" smtClean="0"/>
          </a:p>
          <a:p>
            <a:r>
              <a:rPr lang="en-US" dirty="0" smtClean="0"/>
              <a:t>In patients with triglyceride-induced pancreatitis</a:t>
            </a:r>
            <a:r>
              <a:rPr lang="en-US" dirty="0" smtClean="0">
                <a:solidFill>
                  <a:srgbClr val="FF0000"/>
                </a:solidFill>
              </a:rPr>
              <a:t>,</a:t>
            </a:r>
            <a:r>
              <a:rPr lang="en-US" dirty="0" smtClean="0"/>
              <a:t> </a:t>
            </a:r>
            <a:br>
              <a:rPr lang="en-US" dirty="0" smtClean="0"/>
            </a:br>
            <a:r>
              <a:rPr lang="en-US" dirty="0" smtClean="0"/>
              <a:t>we </a:t>
            </a:r>
            <a:r>
              <a:rPr lang="en-US" dirty="0" smtClean="0">
                <a:solidFill>
                  <a:srgbClr val="00B050"/>
                </a:solidFill>
              </a:rPr>
              <a:t>suggest against </a:t>
            </a:r>
            <a:r>
              <a:rPr lang="en-US" dirty="0" smtClean="0"/>
              <a:t>the use of </a:t>
            </a:r>
            <a:r>
              <a:rPr lang="en-US" dirty="0" smtClean="0">
                <a:solidFill>
                  <a:srgbClr val="00B050"/>
                </a:solidFill>
              </a:rPr>
              <a:t>acute</a:t>
            </a:r>
            <a:r>
              <a:rPr lang="en-US" dirty="0" smtClean="0"/>
              <a:t> </a:t>
            </a:r>
            <a:r>
              <a:rPr lang="en-US" dirty="0" err="1" smtClean="0">
                <a:solidFill>
                  <a:srgbClr val="00B050"/>
                </a:solidFill>
              </a:rPr>
              <a:t>plasmapheresis</a:t>
            </a:r>
            <a:r>
              <a:rPr lang="en-US" dirty="0" smtClean="0"/>
              <a:t> as a </a:t>
            </a:r>
            <a:r>
              <a:rPr lang="en-US" dirty="0" smtClean="0">
                <a:solidFill>
                  <a:srgbClr val="00B050"/>
                </a:solidFill>
              </a:rPr>
              <a:t>first-line therapy </a:t>
            </a:r>
            <a:r>
              <a:rPr lang="en-US" dirty="0" smtClean="0"/>
              <a:t>to reduce triglyceride levels.</a:t>
            </a:r>
          </a:p>
          <a:p>
            <a:endParaRPr lang="en-US" dirty="0" smtClean="0"/>
          </a:p>
          <a:p>
            <a:pPr>
              <a:buNone/>
            </a:pPr>
            <a:r>
              <a:rPr lang="en-US" dirty="0" smtClean="0"/>
              <a:t>  </a:t>
            </a:r>
            <a:r>
              <a:rPr lang="en-US" dirty="0" err="1" smtClean="0"/>
              <a:t>Plasmapheresis</a:t>
            </a:r>
            <a:r>
              <a:rPr lang="en-US" dirty="0" smtClean="0"/>
              <a:t> </a:t>
            </a:r>
            <a:r>
              <a:rPr lang="en-US" dirty="0" smtClean="0">
                <a:solidFill>
                  <a:srgbClr val="FF0000"/>
                </a:solidFill>
              </a:rPr>
              <a:t>may be useful:</a:t>
            </a:r>
          </a:p>
          <a:p>
            <a:r>
              <a:rPr lang="en-US" dirty="0" smtClean="0">
                <a:solidFill>
                  <a:srgbClr val="FF0000"/>
                </a:solidFill>
              </a:rPr>
              <a:t> </a:t>
            </a:r>
            <a:r>
              <a:rPr lang="en-US" dirty="0" smtClean="0"/>
              <a:t>in those who do </a:t>
            </a:r>
            <a:r>
              <a:rPr lang="en-US" dirty="0" smtClean="0">
                <a:solidFill>
                  <a:srgbClr val="00B050"/>
                </a:solidFill>
              </a:rPr>
              <a:t>not respond to conventional methods</a:t>
            </a:r>
            <a:r>
              <a:rPr lang="en-US" dirty="0" smtClean="0"/>
              <a:t> of lowering triglycerides, such as individuals who have extraordinarily elevated triglyceride levels (</a:t>
            </a:r>
            <a:r>
              <a:rPr lang="en-US" dirty="0" err="1" smtClean="0"/>
              <a:t>eg</a:t>
            </a:r>
            <a:r>
              <a:rPr lang="en-US" dirty="0" smtClean="0"/>
              <a:t>, </a:t>
            </a:r>
            <a:r>
              <a:rPr lang="en-US" dirty="0" smtClean="0">
                <a:solidFill>
                  <a:srgbClr val="FF0000"/>
                </a:solidFill>
              </a:rPr>
              <a:t>over 10 000 mg/</a:t>
            </a:r>
            <a:r>
              <a:rPr lang="en-US" dirty="0" err="1" smtClean="0">
                <a:solidFill>
                  <a:srgbClr val="FF0000"/>
                </a:solidFill>
              </a:rPr>
              <a:t>dL</a:t>
            </a:r>
            <a:r>
              <a:rPr lang="en-US" dirty="0" smtClean="0">
                <a:solidFill>
                  <a:srgbClr val="FF0000"/>
                </a:solidFill>
              </a:rPr>
              <a:t> </a:t>
            </a:r>
            <a:r>
              <a:rPr lang="en-US" dirty="0" smtClean="0"/>
              <a:t>[112.9 </a:t>
            </a:r>
            <a:r>
              <a:rPr lang="en-US" dirty="0" err="1" smtClean="0"/>
              <a:t>mmol</a:t>
            </a:r>
            <a:r>
              <a:rPr lang="en-US" dirty="0" smtClean="0"/>
              <a:t>/L]) or </a:t>
            </a:r>
          </a:p>
          <a:p>
            <a:r>
              <a:rPr lang="en-US" dirty="0" smtClean="0"/>
              <a:t>in </a:t>
            </a:r>
            <a:r>
              <a:rPr lang="en-US" dirty="0" smtClean="0">
                <a:solidFill>
                  <a:srgbClr val="FF0000"/>
                </a:solidFill>
              </a:rPr>
              <a:t>extremely</a:t>
            </a:r>
            <a:r>
              <a:rPr lang="en-US" dirty="0" smtClean="0"/>
              <a:t> </a:t>
            </a:r>
            <a:r>
              <a:rPr lang="en-US" dirty="0" smtClean="0">
                <a:solidFill>
                  <a:srgbClr val="FF0000"/>
                </a:solidFill>
              </a:rPr>
              <a:t>high-risk situations, such as pregnancy</a:t>
            </a:r>
            <a:r>
              <a:rPr lang="en-US" dirty="0" smtClean="0"/>
              <a:t>.</a:t>
            </a:r>
          </a:p>
          <a:p>
            <a:pPr>
              <a:buNone/>
            </a:pPr>
            <a:r>
              <a:rPr lang="en-US" dirty="0" smtClean="0"/>
              <a:t>  plasma exchange to supply </a:t>
            </a:r>
            <a:r>
              <a:rPr lang="en-US" dirty="0" err="1" smtClean="0">
                <a:solidFill>
                  <a:srgbClr val="FF0000"/>
                </a:solidFill>
              </a:rPr>
              <a:t>apolipoprotein</a:t>
            </a:r>
            <a:r>
              <a:rPr lang="en-US" dirty="0" smtClean="0">
                <a:solidFill>
                  <a:srgbClr val="FF0000"/>
                </a:solidFill>
              </a:rPr>
              <a:t> CII </a:t>
            </a:r>
            <a:r>
              <a:rPr lang="en-US" dirty="0" smtClean="0"/>
              <a:t>is </a:t>
            </a:r>
            <a:r>
              <a:rPr lang="en-US" dirty="0" err="1" smtClean="0"/>
              <a:t>benefi-cial</a:t>
            </a:r>
            <a:r>
              <a:rPr lang="en-US" dirty="0" smtClean="0"/>
              <a:t> in the extremely rare patients with </a:t>
            </a:r>
            <a:r>
              <a:rPr lang="en-US" dirty="0" err="1" smtClean="0"/>
              <a:t>apolipoprotein</a:t>
            </a:r>
            <a:r>
              <a:rPr lang="en-US" dirty="0" smtClean="0"/>
              <a:t> CII deficiency</a:t>
            </a:r>
          </a:p>
          <a:p>
            <a:pPr>
              <a:buNone/>
            </a:pPr>
            <a:endParaRPr lang="en-US" dirty="0" smtClean="0"/>
          </a:p>
          <a:p>
            <a:endParaRPr lang="en-US" dirty="0"/>
          </a:p>
        </p:txBody>
      </p:sp>
      <p:sp>
        <p:nvSpPr>
          <p:cNvPr id="4" name="5-Point Star 3"/>
          <p:cNvSpPr/>
          <p:nvPr/>
        </p:nvSpPr>
        <p:spPr>
          <a:xfrm>
            <a:off x="7236296" y="836712"/>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rPr>
              <a:t>insulin infusion</a:t>
            </a:r>
            <a:endParaRPr lang="en-US" sz="3200" dirty="0"/>
          </a:p>
        </p:txBody>
      </p:sp>
      <p:sp>
        <p:nvSpPr>
          <p:cNvPr id="3" name="Content Placeholder 2"/>
          <p:cNvSpPr>
            <a:spLocks noGrp="1"/>
          </p:cNvSpPr>
          <p:nvPr>
            <p:ph sz="quarter" idx="1"/>
          </p:nvPr>
        </p:nvSpPr>
        <p:spPr/>
        <p:txBody>
          <a:bodyPr/>
          <a:lstStyle/>
          <a:p>
            <a:pPr>
              <a:buNone/>
            </a:pPr>
            <a:r>
              <a:rPr lang="en-US" dirty="0" smtClean="0"/>
              <a:t>    There is </a:t>
            </a:r>
            <a:r>
              <a:rPr lang="en-US" dirty="0" smtClean="0">
                <a:solidFill>
                  <a:srgbClr val="FF0000"/>
                </a:solidFill>
              </a:rPr>
              <a:t>little data </a:t>
            </a:r>
            <a:r>
              <a:rPr lang="en-US" dirty="0" smtClean="0"/>
              <a:t>to support the use of insulin </a:t>
            </a:r>
            <a:r>
              <a:rPr lang="en-US" dirty="0" err="1" smtClean="0"/>
              <a:t>infu-sion</a:t>
            </a:r>
            <a:r>
              <a:rPr lang="en-US" dirty="0" smtClean="0"/>
              <a:t> in TG-induced pancreatitis. In </a:t>
            </a:r>
            <a:r>
              <a:rPr lang="en-US" dirty="0" err="1" smtClean="0"/>
              <a:t>nonhyperglycemic</a:t>
            </a:r>
            <a:r>
              <a:rPr lang="en-US" dirty="0" smtClean="0"/>
              <a:t> patients, </a:t>
            </a:r>
            <a:r>
              <a:rPr lang="en-US" dirty="0" smtClean="0">
                <a:solidFill>
                  <a:srgbClr val="00B050"/>
                </a:solidFill>
              </a:rPr>
              <a:t>low-dose insulin (1 to 2 units per hour) </a:t>
            </a:r>
            <a:r>
              <a:rPr lang="en-US" dirty="0" smtClean="0"/>
              <a:t>is </a:t>
            </a:r>
            <a:r>
              <a:rPr lang="en-US" dirty="0" err="1" smtClean="0"/>
              <a:t>usu</a:t>
            </a:r>
            <a:r>
              <a:rPr lang="en-US" dirty="0" smtClean="0"/>
              <a:t>-ally sufficient to:</a:t>
            </a:r>
          </a:p>
          <a:p>
            <a:endParaRPr lang="en-US" dirty="0" smtClean="0"/>
          </a:p>
          <a:p>
            <a:r>
              <a:rPr lang="en-US" dirty="0" smtClean="0"/>
              <a:t> block adipose tissue </a:t>
            </a:r>
            <a:r>
              <a:rPr lang="en-US" dirty="0" err="1" smtClean="0"/>
              <a:t>lipolysis</a:t>
            </a:r>
            <a:r>
              <a:rPr lang="en-US" dirty="0" smtClean="0"/>
              <a:t>, </a:t>
            </a:r>
          </a:p>
          <a:p>
            <a:r>
              <a:rPr lang="en-US" dirty="0" smtClean="0"/>
              <a:t>reduce circulating free fatty acid (FFA) levels,</a:t>
            </a:r>
          </a:p>
          <a:p>
            <a:r>
              <a:rPr lang="en-US" dirty="0" smtClean="0"/>
              <a:t> and theoretic-ally reduce TG production by the liver.</a:t>
            </a:r>
          </a:p>
          <a:p>
            <a:r>
              <a:rPr lang="en-US" dirty="0" smtClean="0"/>
              <a:t> Insulin also can increase LPL activity, which may accelerate the clear-</a:t>
            </a:r>
            <a:r>
              <a:rPr lang="en-US" dirty="0" err="1" smtClean="0"/>
              <a:t>ance</a:t>
            </a:r>
            <a:r>
              <a:rPr lang="en-US" dirty="0" smtClean="0"/>
              <a:t> of TG from plasma. </a:t>
            </a:r>
            <a:endParaRPr lang="en-US" dirty="0"/>
          </a:p>
        </p:txBody>
      </p:sp>
      <p:sp>
        <p:nvSpPr>
          <p:cNvPr id="4" name="Sun 3"/>
          <p:cNvSpPr/>
          <p:nvPr/>
        </p:nvSpPr>
        <p:spPr>
          <a:xfrm>
            <a:off x="7956376" y="332656"/>
            <a:ext cx="914400" cy="914400"/>
          </a:xfrm>
          <a:prstGeom prst="sun">
            <a:avLst>
              <a:gd name="adj"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Although a reduction in TG after insulin infusion in individuals without diabetes who have TG-induced pancreatitis has been reported in several case studies , whether similar changes would have occurred simply by restricting oral intake without the use of insulin is unclear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rPr>
              <a:t>insulin infusion</a:t>
            </a:r>
            <a:endParaRPr lang="en-US" sz="3200" dirty="0">
              <a:solidFill>
                <a:srgbClr val="FF0000"/>
              </a:solidFill>
            </a:endParaRPr>
          </a:p>
        </p:txBody>
      </p:sp>
      <p:sp>
        <p:nvSpPr>
          <p:cNvPr id="3" name="Content Placeholder 2"/>
          <p:cNvSpPr>
            <a:spLocks noGrp="1"/>
          </p:cNvSpPr>
          <p:nvPr>
            <p:ph sz="quarter" idx="1"/>
          </p:nvPr>
        </p:nvSpPr>
        <p:spPr/>
        <p:txBody>
          <a:bodyPr/>
          <a:lstStyle/>
          <a:p>
            <a:r>
              <a:rPr lang="en-US" dirty="0" smtClean="0"/>
              <a:t> In patients </a:t>
            </a:r>
            <a:r>
              <a:rPr lang="en-US" dirty="0" smtClean="0">
                <a:solidFill>
                  <a:srgbClr val="0070C0"/>
                </a:solidFill>
              </a:rPr>
              <a:t>without diabetes </a:t>
            </a:r>
            <a:r>
              <a:rPr lang="en-US" dirty="0" smtClean="0"/>
              <a:t>and who have triglyceride-induced pancreatitis, we suggest </a:t>
            </a:r>
            <a:r>
              <a:rPr lang="en-US" dirty="0" smtClean="0">
                <a:solidFill>
                  <a:srgbClr val="0070C0"/>
                </a:solidFill>
              </a:rPr>
              <a:t>against</a:t>
            </a:r>
            <a:r>
              <a:rPr lang="en-US" dirty="0" smtClean="0"/>
              <a:t> the routine use of insulin infusion</a:t>
            </a:r>
          </a:p>
          <a:p>
            <a:endParaRPr lang="en-US" dirty="0" smtClean="0"/>
          </a:p>
          <a:p>
            <a:pPr>
              <a:buNone/>
            </a:pPr>
            <a:endParaRPr lang="en-US" dirty="0" smtClean="0"/>
          </a:p>
          <a:p>
            <a:endParaRPr lang="en-US" dirty="0" smtClean="0"/>
          </a:p>
          <a:p>
            <a:endParaRPr lang="en-US" dirty="0"/>
          </a:p>
        </p:txBody>
      </p:sp>
      <p:sp>
        <p:nvSpPr>
          <p:cNvPr id="4" name="Sun 3"/>
          <p:cNvSpPr/>
          <p:nvPr/>
        </p:nvSpPr>
        <p:spPr>
          <a:xfrm>
            <a:off x="7668344" y="260648"/>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Based upon the available evidence, recommendations are made </a:t>
            </a:r>
            <a:r>
              <a:rPr lang="en-US" dirty="0" smtClean="0">
                <a:solidFill>
                  <a:srgbClr val="FF0000"/>
                </a:solidFill>
              </a:rPr>
              <a:t>for direct lipid treatment and endocrine disease treatment </a:t>
            </a:r>
            <a:r>
              <a:rPr lang="en-US" dirty="0" smtClean="0"/>
              <a:t>to manage </a:t>
            </a:r>
            <a:r>
              <a:rPr lang="en-US" dirty="0" err="1" smtClean="0"/>
              <a:t>dyslipidemia</a:t>
            </a:r>
            <a:r>
              <a:rPr lang="en-US" dirty="0" smtClean="0"/>
              <a:t> in endocrine diseases.</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 A single study of </a:t>
            </a:r>
            <a:r>
              <a:rPr lang="en-US" dirty="0" err="1" smtClean="0"/>
              <a:t>chylomicronemia</a:t>
            </a:r>
            <a:r>
              <a:rPr lang="en-US" dirty="0" smtClean="0"/>
              <a:t> associated with uncontrolled </a:t>
            </a:r>
            <a:r>
              <a:rPr lang="en-US" dirty="0" err="1" smtClean="0"/>
              <a:t>dia-betes</a:t>
            </a:r>
            <a:r>
              <a:rPr lang="en-US" dirty="0" smtClean="0"/>
              <a:t> demonstrated that </a:t>
            </a:r>
            <a:r>
              <a:rPr lang="en-US" dirty="0" smtClean="0">
                <a:solidFill>
                  <a:srgbClr val="FF0000"/>
                </a:solidFill>
              </a:rPr>
              <a:t>fasting plus insulin infusion </a:t>
            </a:r>
            <a:r>
              <a:rPr lang="en-US" dirty="0" smtClean="0"/>
              <a:t>led to more rapid TG lowering than insulin alone . </a:t>
            </a:r>
          </a:p>
          <a:p>
            <a:r>
              <a:rPr lang="en-US" dirty="0" smtClean="0"/>
              <a:t>This is likely due to a reduction in adipose tissue </a:t>
            </a:r>
            <a:r>
              <a:rPr lang="en-US" dirty="0" err="1" smtClean="0"/>
              <a:t>lipolysis</a:t>
            </a:r>
            <a:r>
              <a:rPr lang="en-US" dirty="0" smtClean="0"/>
              <a:t>  leading to reduced hepatic TG synthesis; plasma FFAs are normally reduced with very low doses of insulin. Given there is no clear evidence and only small studies in which possible efficacy cannot be ruled out, judicious use of low-dose insulin could be considered.</a:t>
            </a:r>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 When </a:t>
            </a:r>
            <a:r>
              <a:rPr lang="en-US" dirty="0" smtClean="0">
                <a:solidFill>
                  <a:srgbClr val="FF0000"/>
                </a:solidFill>
              </a:rPr>
              <a:t>uncontrolled diabetes </a:t>
            </a:r>
            <a:r>
              <a:rPr lang="en-US" dirty="0" smtClean="0"/>
              <a:t>is present, insulin therapy should be used to normalize glucose levels</a:t>
            </a:r>
            <a:endParaRPr lang="en-US" dirty="0"/>
          </a:p>
        </p:txBody>
      </p:sp>
      <p:sp>
        <p:nvSpPr>
          <p:cNvPr id="4" name="5-Point Star 3"/>
          <p:cNvSpPr/>
          <p:nvPr/>
        </p:nvSpPr>
        <p:spPr>
          <a:xfrm>
            <a:off x="7596336" y="1124744"/>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The use of </a:t>
            </a:r>
            <a:r>
              <a:rPr lang="en-US" dirty="0" smtClean="0">
                <a:solidFill>
                  <a:srgbClr val="FF0000"/>
                </a:solidFill>
              </a:rPr>
              <a:t>high doses of insulin</a:t>
            </a:r>
            <a:r>
              <a:rPr lang="en-US" dirty="0" smtClean="0"/>
              <a:t>, such as the amounts routinely used for diabetic </a:t>
            </a:r>
            <a:r>
              <a:rPr lang="en-US" dirty="0" err="1" smtClean="0"/>
              <a:t>ketoacidosis</a:t>
            </a:r>
            <a:r>
              <a:rPr lang="en-US" dirty="0" smtClean="0"/>
              <a:t> (&gt;0.1 units/kg), increases the risk of acute hypoglycemia. </a:t>
            </a:r>
          </a:p>
          <a:p>
            <a:r>
              <a:rPr lang="en-US" dirty="0" smtClean="0"/>
              <a:t>When used with </a:t>
            </a:r>
            <a:r>
              <a:rPr lang="en-US" dirty="0" smtClean="0">
                <a:solidFill>
                  <a:srgbClr val="FF0000"/>
                </a:solidFill>
              </a:rPr>
              <a:t>concomitant glucose </a:t>
            </a:r>
            <a:r>
              <a:rPr lang="en-US" dirty="0" smtClean="0"/>
              <a:t>infusion to prevent hypoglycemia, it is likely to lead to </a:t>
            </a:r>
            <a:r>
              <a:rPr lang="en-US" dirty="0" smtClean="0">
                <a:solidFill>
                  <a:srgbClr val="FF0000"/>
                </a:solidFill>
              </a:rPr>
              <a:t>carbohydrate-induced increase in TG pro-</a:t>
            </a:r>
            <a:r>
              <a:rPr lang="en-US" dirty="0" err="1" smtClean="0">
                <a:solidFill>
                  <a:srgbClr val="FF0000"/>
                </a:solidFill>
              </a:rPr>
              <a:t>duction</a:t>
            </a:r>
            <a:r>
              <a:rPr lang="en-US" dirty="0" smtClean="0"/>
              <a:t>, which would be counterproductive</a:t>
            </a:r>
            <a:endParaRPr lang="en-US" dirty="0"/>
          </a:p>
        </p:txBody>
      </p:sp>
      <p:sp>
        <p:nvSpPr>
          <p:cNvPr id="4" name="Sun 3"/>
          <p:cNvSpPr/>
          <p:nvPr/>
        </p:nvSpPr>
        <p:spPr>
          <a:xfrm>
            <a:off x="7884368" y="332656"/>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rgbClr val="FF0000"/>
                </a:solidFill>
              </a:rPr>
              <a:t>hypertriglyceridemia</a:t>
            </a:r>
            <a:r>
              <a:rPr lang="en-US" dirty="0" smtClean="0"/>
              <a:t> </a:t>
            </a:r>
            <a:r>
              <a:rPr lang="en-US" dirty="0" smtClean="0">
                <a:solidFill>
                  <a:srgbClr val="FF0000"/>
                </a:solidFill>
              </a:rPr>
              <a:t>and</a:t>
            </a:r>
            <a:r>
              <a:rPr lang="en-US" dirty="0" smtClean="0"/>
              <a:t> </a:t>
            </a:r>
            <a:r>
              <a:rPr lang="en-US" dirty="0" smtClean="0">
                <a:solidFill>
                  <a:srgbClr val="FF0000"/>
                </a:solidFill>
              </a:rPr>
              <a:t>in-creased CV risk</a:t>
            </a:r>
            <a:endParaRPr lang="en-US" dirty="0"/>
          </a:p>
        </p:txBody>
      </p:sp>
      <p:sp>
        <p:nvSpPr>
          <p:cNvPr id="3" name="Content Placeholder 2"/>
          <p:cNvSpPr>
            <a:spLocks noGrp="1"/>
          </p:cNvSpPr>
          <p:nvPr>
            <p:ph sz="quarter" idx="1"/>
          </p:nvPr>
        </p:nvSpPr>
        <p:spPr/>
        <p:txBody>
          <a:bodyPr/>
          <a:lstStyle/>
          <a:p>
            <a:r>
              <a:rPr lang="en-US" dirty="0" smtClean="0"/>
              <a:t>The relationship between </a:t>
            </a:r>
            <a:r>
              <a:rPr lang="en-US" dirty="0" err="1" smtClean="0"/>
              <a:t>hypertriglyceridemia</a:t>
            </a:r>
            <a:r>
              <a:rPr lang="en-US" dirty="0" smtClean="0"/>
              <a:t> and in-creased CV risk has been known for nearly 50 years.</a:t>
            </a:r>
          </a:p>
          <a:p>
            <a:r>
              <a:rPr lang="en-US" dirty="0" smtClean="0"/>
              <a:t> This association was found in several epidemiology studies and was </a:t>
            </a:r>
            <a:r>
              <a:rPr lang="en-US" dirty="0" smtClean="0">
                <a:solidFill>
                  <a:srgbClr val="FF0000"/>
                </a:solidFill>
              </a:rPr>
              <a:t>stronger in women </a:t>
            </a:r>
            <a:endParaRPr lang="en-US" dirty="0" smtClean="0"/>
          </a:p>
          <a:p>
            <a:r>
              <a:rPr lang="en-US" dirty="0" smtClean="0"/>
              <a:t> Within the last decade, a number of genetic analyses implicated </a:t>
            </a:r>
            <a:r>
              <a:rPr lang="en-US" dirty="0" smtClean="0">
                <a:solidFill>
                  <a:srgbClr val="FF0000"/>
                </a:solidFill>
              </a:rPr>
              <a:t>genes that modulate TG </a:t>
            </a:r>
            <a:r>
              <a:rPr lang="en-US" dirty="0" smtClean="0"/>
              <a:t>levels to be causal in the </a:t>
            </a:r>
            <a:r>
              <a:rPr lang="en-US" dirty="0" err="1" smtClean="0"/>
              <a:t>pathophysiology</a:t>
            </a:r>
            <a:r>
              <a:rPr lang="en-US" dirty="0" smtClean="0"/>
              <a:t> of </a:t>
            </a:r>
            <a:r>
              <a:rPr lang="en-US" dirty="0" err="1" smtClean="0"/>
              <a:t>athero</a:t>
            </a:r>
            <a:r>
              <a:rPr lang="en-US" dirty="0" smtClean="0"/>
              <a:t>-sclerosis and CVD , and they have confirmed that </a:t>
            </a:r>
            <a:r>
              <a:rPr lang="en-US" dirty="0" smtClean="0">
                <a:solidFill>
                  <a:srgbClr val="00B050"/>
                </a:solidFill>
              </a:rPr>
              <a:t>heterozygous deletion and other types of mutations of LPL increase CVD risk </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Multiple trials </a:t>
            </a:r>
            <a:r>
              <a:rPr lang="en-US" dirty="0" smtClean="0">
                <a:solidFill>
                  <a:srgbClr val="FF0000"/>
                </a:solidFill>
              </a:rPr>
              <a:t>have failed to show any CVD benefit </a:t>
            </a:r>
            <a:r>
              <a:rPr lang="en-US" dirty="0" smtClean="0"/>
              <a:t>of </a:t>
            </a:r>
            <a:r>
              <a:rPr lang="en-US" dirty="0" smtClean="0">
                <a:solidFill>
                  <a:srgbClr val="00B050"/>
                </a:solidFill>
              </a:rPr>
              <a:t>1 g/d of mixed EPA + </a:t>
            </a:r>
            <a:r>
              <a:rPr lang="en-US" dirty="0" err="1" smtClean="0">
                <a:solidFill>
                  <a:srgbClr val="00B050"/>
                </a:solidFill>
              </a:rPr>
              <a:t>docosahexanoic</a:t>
            </a:r>
            <a:r>
              <a:rPr lang="en-US" dirty="0" smtClean="0">
                <a:solidFill>
                  <a:srgbClr val="00B050"/>
                </a:solidFill>
              </a:rPr>
              <a:t> acid (DHA</a:t>
            </a:r>
            <a:r>
              <a:rPr lang="en-US" dirty="0" smtClean="0"/>
              <a:t>), generally as omega-3 acid ethyl esters (O3AEE) .</a:t>
            </a:r>
          </a:p>
          <a:p>
            <a:r>
              <a:rPr lang="en-US" dirty="0" smtClean="0"/>
              <a:t> In contrast, in a double blind RCT, </a:t>
            </a:r>
            <a:r>
              <a:rPr lang="en-US" dirty="0" smtClean="0">
                <a:solidFill>
                  <a:srgbClr val="00B050"/>
                </a:solidFill>
              </a:rPr>
              <a:t>REDUCE-IT</a:t>
            </a:r>
            <a:r>
              <a:rPr lang="en-US" dirty="0" smtClean="0"/>
              <a:t>, in a high-risk </a:t>
            </a:r>
            <a:r>
              <a:rPr lang="en-US" dirty="0" err="1" smtClean="0"/>
              <a:t>statin</a:t>
            </a:r>
            <a:r>
              <a:rPr lang="en-US" dirty="0" smtClean="0"/>
              <a:t> treated population with LDL-C below100 mg/</a:t>
            </a:r>
            <a:r>
              <a:rPr lang="en-US" dirty="0" err="1" smtClean="0"/>
              <a:t>dL</a:t>
            </a:r>
            <a:r>
              <a:rPr lang="en-US" dirty="0" smtClean="0"/>
              <a:t> (2.6 </a:t>
            </a:r>
            <a:r>
              <a:rPr lang="en-US" dirty="0" err="1" smtClean="0"/>
              <a:t>mmol</a:t>
            </a:r>
            <a:r>
              <a:rPr lang="en-US" dirty="0" smtClean="0"/>
              <a:t>/L) and elevated fasting TG up to 500 mg/</a:t>
            </a:r>
            <a:r>
              <a:rPr lang="en-US" dirty="0" err="1" smtClean="0"/>
              <a:t>dL</a:t>
            </a:r>
            <a:r>
              <a:rPr lang="en-US" dirty="0" smtClean="0"/>
              <a:t> (5.6 </a:t>
            </a:r>
            <a:r>
              <a:rPr lang="en-US" dirty="0" err="1" smtClean="0"/>
              <a:t>mmol</a:t>
            </a:r>
            <a:r>
              <a:rPr lang="en-US" dirty="0" smtClean="0"/>
              <a:t>/L), EPA ethyl ester 4 g daily </a:t>
            </a:r>
            <a:r>
              <a:rPr lang="en-US" dirty="0" smtClean="0">
                <a:solidFill>
                  <a:srgbClr val="FF0000"/>
                </a:solidFill>
              </a:rPr>
              <a:t>re-</a:t>
            </a:r>
            <a:r>
              <a:rPr lang="en-US" dirty="0" err="1" smtClean="0">
                <a:solidFill>
                  <a:srgbClr val="FF0000"/>
                </a:solidFill>
              </a:rPr>
              <a:t>duced</a:t>
            </a:r>
            <a:r>
              <a:rPr lang="en-US" dirty="0" smtClean="0">
                <a:solidFill>
                  <a:srgbClr val="FF0000"/>
                </a:solidFill>
              </a:rPr>
              <a:t> CVD events </a:t>
            </a:r>
            <a:r>
              <a:rPr lang="en-US" dirty="0" smtClean="0"/>
              <a:t>(relative risk reduction [RRR] 25%) . </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a:bodyPr>
          <a:lstStyle/>
          <a:p>
            <a:r>
              <a:rPr lang="en-US" dirty="0" smtClean="0">
                <a:solidFill>
                  <a:srgbClr val="FF0000"/>
                </a:solidFill>
              </a:rPr>
              <a:t>REDUCE-IT </a:t>
            </a:r>
            <a:r>
              <a:rPr lang="en-US" dirty="0" smtClean="0"/>
              <a:t>was not the first randomized CVD out-comes trial to show benefit with </a:t>
            </a:r>
            <a:r>
              <a:rPr lang="en-US" dirty="0" smtClean="0">
                <a:solidFill>
                  <a:srgbClr val="FF0000"/>
                </a:solidFill>
              </a:rPr>
              <a:t>pure EPA</a:t>
            </a:r>
            <a:r>
              <a:rPr lang="en-US" dirty="0" smtClean="0"/>
              <a:t>. </a:t>
            </a:r>
          </a:p>
          <a:p>
            <a:pPr>
              <a:buNone/>
            </a:pPr>
            <a:endParaRPr lang="en-US" dirty="0" smtClean="0"/>
          </a:p>
          <a:p>
            <a:r>
              <a:rPr lang="en-US" dirty="0" smtClean="0"/>
              <a:t>The CVD benefit seen in REDUCE-IT </a:t>
            </a:r>
            <a:r>
              <a:rPr lang="en-US" dirty="0" smtClean="0">
                <a:solidFill>
                  <a:srgbClr val="FF0000"/>
                </a:solidFill>
              </a:rPr>
              <a:t>does not </a:t>
            </a:r>
            <a:r>
              <a:rPr lang="en-US" dirty="0" smtClean="0"/>
              <a:t>apply to </a:t>
            </a:r>
            <a:r>
              <a:rPr lang="en-US" dirty="0" smtClean="0">
                <a:solidFill>
                  <a:srgbClr val="FF0000"/>
                </a:solidFill>
              </a:rPr>
              <a:t>other omega-3 fatty acids</a:t>
            </a:r>
            <a:r>
              <a:rPr lang="en-US" dirty="0" smtClean="0"/>
              <a:t>, particularly those with a mix of EPA and DHA</a:t>
            </a:r>
          </a:p>
          <a:p>
            <a:endParaRPr lang="en-US" dirty="0" smtClean="0"/>
          </a:p>
          <a:p>
            <a:r>
              <a:rPr lang="en-US" dirty="0" smtClean="0">
                <a:solidFill>
                  <a:srgbClr val="00B050"/>
                </a:solidFill>
              </a:rPr>
              <a:t>No data </a:t>
            </a:r>
            <a:r>
              <a:rPr lang="en-US" dirty="0" smtClean="0"/>
              <a:t>are yet available to support the use of supplements containing both EPA and DHA to </a:t>
            </a:r>
            <a:r>
              <a:rPr lang="en-US" dirty="0" smtClean="0">
                <a:solidFill>
                  <a:srgbClr val="00B050"/>
                </a:solidFill>
              </a:rPr>
              <a:t>reduce ASCVD risk</a:t>
            </a:r>
          </a:p>
          <a:p>
            <a:endParaRPr lang="en-US" dirty="0"/>
          </a:p>
        </p:txBody>
      </p:sp>
      <p:sp>
        <p:nvSpPr>
          <p:cNvPr id="4" name="Sun 3"/>
          <p:cNvSpPr/>
          <p:nvPr/>
        </p:nvSpPr>
        <p:spPr>
          <a:xfrm>
            <a:off x="7956376" y="620688"/>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smtClean="0"/>
          </a:p>
          <a:p>
            <a:endParaRPr lang="en-US" dirty="0" smtClean="0"/>
          </a:p>
          <a:p>
            <a:endParaRPr lang="en-US" dirty="0" smtClean="0"/>
          </a:p>
          <a:p>
            <a:endParaRPr lang="en-US" dirty="0" smtClean="0"/>
          </a:p>
          <a:p>
            <a:pPr>
              <a:buNone/>
            </a:pPr>
            <a:r>
              <a:rPr lang="en-US" dirty="0" smtClean="0"/>
              <a:t>           </a:t>
            </a:r>
            <a:r>
              <a:rPr lang="en-US" sz="3600" dirty="0" smtClean="0">
                <a:solidFill>
                  <a:srgbClr val="FF0000"/>
                </a:solidFill>
              </a:rPr>
              <a:t>Type 2 diabetes mellitus</a:t>
            </a:r>
            <a:endParaRPr lang="en-US" sz="36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err="1" smtClean="0"/>
              <a:t>Dyslipidemia</a:t>
            </a:r>
            <a:r>
              <a:rPr lang="en-US" dirty="0" smtClean="0"/>
              <a:t> in T2D is characterized by: </a:t>
            </a:r>
          </a:p>
          <a:p>
            <a:pPr>
              <a:buNone/>
            </a:pPr>
            <a:r>
              <a:rPr lang="en-US" dirty="0" smtClean="0"/>
              <a:t>     </a:t>
            </a:r>
            <a:r>
              <a:rPr lang="en-US" dirty="0" smtClean="0">
                <a:solidFill>
                  <a:srgbClr val="00B050"/>
                </a:solidFill>
              </a:rPr>
              <a:t>hyper-</a:t>
            </a:r>
            <a:r>
              <a:rPr lang="en-US" dirty="0" err="1" smtClean="0">
                <a:solidFill>
                  <a:srgbClr val="00B050"/>
                </a:solidFill>
              </a:rPr>
              <a:t>triglyceridemia</a:t>
            </a:r>
            <a:r>
              <a:rPr lang="en-US" dirty="0" smtClean="0"/>
              <a:t>,</a:t>
            </a:r>
          </a:p>
          <a:p>
            <a:pPr>
              <a:buNone/>
            </a:pPr>
            <a:r>
              <a:rPr lang="en-US" dirty="0" smtClean="0"/>
              <a:t>     </a:t>
            </a:r>
            <a:r>
              <a:rPr lang="en-US" dirty="0" smtClean="0">
                <a:solidFill>
                  <a:srgbClr val="00B050"/>
                </a:solidFill>
              </a:rPr>
              <a:t>low levels of HDL-C</a:t>
            </a:r>
          </a:p>
          <a:p>
            <a:pPr>
              <a:buNone/>
            </a:pPr>
            <a:r>
              <a:rPr lang="en-US" dirty="0" smtClean="0"/>
              <a:t>     </a:t>
            </a:r>
            <a:r>
              <a:rPr lang="en-US" dirty="0" smtClean="0">
                <a:solidFill>
                  <a:srgbClr val="00B050"/>
                </a:solidFill>
              </a:rPr>
              <a:t>average or borderline elevations of LDL-C </a:t>
            </a:r>
            <a:r>
              <a:rPr lang="en-US" dirty="0" smtClean="0"/>
              <a:t>.</a:t>
            </a:r>
          </a:p>
          <a:p>
            <a:pPr>
              <a:buNone/>
            </a:pPr>
            <a:r>
              <a:rPr lang="en-US" dirty="0" smtClean="0"/>
              <a:t>      </a:t>
            </a:r>
            <a:r>
              <a:rPr lang="en-US" dirty="0" smtClean="0">
                <a:solidFill>
                  <a:srgbClr val="00B050"/>
                </a:solidFill>
              </a:rPr>
              <a:t>LDL particles are </a:t>
            </a:r>
            <a:r>
              <a:rPr lang="en-US" dirty="0" err="1" smtClean="0">
                <a:solidFill>
                  <a:srgbClr val="00B050"/>
                </a:solidFill>
              </a:rPr>
              <a:t>typ-ically</a:t>
            </a:r>
            <a:r>
              <a:rPr lang="en-US" dirty="0" smtClean="0">
                <a:solidFill>
                  <a:srgbClr val="00B050"/>
                </a:solidFill>
              </a:rPr>
              <a:t> small and dense </a:t>
            </a:r>
          </a:p>
          <a:p>
            <a:pPr>
              <a:buNone/>
            </a:pPr>
            <a:r>
              <a:rPr lang="en-US" dirty="0" smtClean="0"/>
              <a:t>      </a:t>
            </a:r>
            <a:r>
              <a:rPr lang="en-US" dirty="0" smtClean="0">
                <a:solidFill>
                  <a:srgbClr val="00B050"/>
                </a:solidFill>
              </a:rPr>
              <a:t>Total </a:t>
            </a:r>
            <a:r>
              <a:rPr lang="en-US" dirty="0" err="1" smtClean="0">
                <a:solidFill>
                  <a:srgbClr val="00B050"/>
                </a:solidFill>
              </a:rPr>
              <a:t>apoB</a:t>
            </a:r>
            <a:r>
              <a:rPr lang="en-US" dirty="0" smtClean="0">
                <a:solidFill>
                  <a:srgbClr val="00B050"/>
                </a:solidFill>
              </a:rPr>
              <a:t> levels are elevated</a:t>
            </a:r>
            <a:r>
              <a:rPr lang="en-US" dirty="0" smtClean="0"/>
              <a:t>,</a:t>
            </a:r>
          </a:p>
          <a:p>
            <a:pPr>
              <a:buNone/>
            </a:pPr>
            <a:r>
              <a:rPr lang="en-US" dirty="0" smtClean="0"/>
              <a:t> reflecting  an increase in the number of TG-rich </a:t>
            </a:r>
            <a:r>
              <a:rPr lang="en-US" dirty="0" err="1" smtClean="0"/>
              <a:t>lipo</a:t>
            </a:r>
            <a:r>
              <a:rPr lang="en-US" dirty="0" smtClean="0"/>
              <a:t>-protein  and small, dense LDL particles.</a:t>
            </a:r>
          </a:p>
          <a:p>
            <a:endParaRPr lang="en-US" dirty="0" smtClean="0"/>
          </a:p>
          <a:p>
            <a:r>
              <a:rPr lang="en-US" dirty="0" smtClean="0"/>
              <a:t>Similar lipid </a:t>
            </a:r>
            <a:r>
              <a:rPr lang="en-US" dirty="0" err="1" smtClean="0"/>
              <a:t>abnor-malities</a:t>
            </a:r>
            <a:r>
              <a:rPr lang="en-US" dirty="0" smtClean="0"/>
              <a:t> are often observed in </a:t>
            </a:r>
            <a:r>
              <a:rPr lang="en-US" dirty="0" err="1" smtClean="0">
                <a:solidFill>
                  <a:srgbClr val="FF0000"/>
                </a:solidFill>
              </a:rPr>
              <a:t>MetS</a:t>
            </a:r>
            <a:r>
              <a:rPr lang="en-US" dirty="0" smtClean="0">
                <a:solidFill>
                  <a:srgbClr val="FF0000"/>
                </a:solidFill>
              </a:rPr>
              <a:t> </a:t>
            </a:r>
            <a:r>
              <a:rPr lang="en-US" dirty="0" smtClean="0"/>
              <a:t>in the absence of overt diabetes</a:t>
            </a:r>
            <a:endParaRPr lang="en-US" dirty="0"/>
          </a:p>
        </p:txBody>
      </p:sp>
      <p:sp>
        <p:nvSpPr>
          <p:cNvPr id="4" name="Sun 3"/>
          <p:cNvSpPr/>
          <p:nvPr/>
        </p:nvSpPr>
        <p:spPr>
          <a:xfrm>
            <a:off x="7884368" y="548680"/>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glucose-lowering therapy in </a:t>
            </a:r>
            <a:r>
              <a:rPr lang="en-US" dirty="0" err="1" smtClean="0">
                <a:solidFill>
                  <a:srgbClr val="FF0000"/>
                </a:solidFill>
              </a:rPr>
              <a:t>Dyslipidemia</a:t>
            </a:r>
            <a:endParaRPr lang="en-US" dirty="0">
              <a:solidFill>
                <a:srgbClr val="FF0000"/>
              </a:solidFill>
            </a:endParaRPr>
          </a:p>
        </p:txBody>
      </p:sp>
      <p:sp>
        <p:nvSpPr>
          <p:cNvPr id="3" name="Content Placeholder 2"/>
          <p:cNvSpPr>
            <a:spLocks noGrp="1"/>
          </p:cNvSpPr>
          <p:nvPr>
            <p:ph sz="quarter" idx="1"/>
          </p:nvPr>
        </p:nvSpPr>
        <p:spPr/>
        <p:txBody>
          <a:bodyPr>
            <a:normAutofit fontScale="92500" lnSpcReduction="20000"/>
          </a:bodyPr>
          <a:lstStyle/>
          <a:p>
            <a:r>
              <a:rPr lang="en-US" dirty="0" err="1" smtClean="0">
                <a:solidFill>
                  <a:srgbClr val="00B050"/>
                </a:solidFill>
              </a:rPr>
              <a:t>Dyslipidemia</a:t>
            </a:r>
            <a:r>
              <a:rPr lang="en-US" dirty="0" smtClean="0">
                <a:solidFill>
                  <a:srgbClr val="00B050"/>
                </a:solidFill>
              </a:rPr>
              <a:t> </a:t>
            </a:r>
            <a:r>
              <a:rPr lang="en-US" dirty="0" smtClean="0"/>
              <a:t>often improves </a:t>
            </a:r>
            <a:r>
              <a:rPr lang="en-US" dirty="0" smtClean="0">
                <a:solidFill>
                  <a:srgbClr val="00B050"/>
                </a:solidFill>
              </a:rPr>
              <a:t>following the initiation of all modalities of glucose-lowering therap</a:t>
            </a:r>
            <a:r>
              <a:rPr lang="en-US" dirty="0" smtClean="0"/>
              <a:t>y.</a:t>
            </a:r>
          </a:p>
          <a:p>
            <a:endParaRPr lang="en-US" dirty="0" smtClean="0"/>
          </a:p>
          <a:p>
            <a:r>
              <a:rPr lang="en-US" dirty="0" smtClean="0"/>
              <a:t> In particular, the initiation of </a:t>
            </a:r>
            <a:r>
              <a:rPr lang="en-US" dirty="0" smtClean="0">
                <a:solidFill>
                  <a:srgbClr val="FF0000"/>
                </a:solidFill>
              </a:rPr>
              <a:t>insulin</a:t>
            </a:r>
            <a:r>
              <a:rPr lang="en-US" dirty="0" smtClean="0"/>
              <a:t> often leads to </a:t>
            </a:r>
            <a:r>
              <a:rPr lang="en-US" dirty="0" smtClean="0">
                <a:solidFill>
                  <a:srgbClr val="00B050"/>
                </a:solidFill>
              </a:rPr>
              <a:t>TG</a:t>
            </a:r>
            <a:r>
              <a:rPr lang="en-US" dirty="0" smtClean="0"/>
              <a:t> </a:t>
            </a:r>
            <a:r>
              <a:rPr lang="en-US" dirty="0" smtClean="0">
                <a:solidFill>
                  <a:srgbClr val="00B050"/>
                </a:solidFill>
              </a:rPr>
              <a:t>reduction</a:t>
            </a:r>
            <a:r>
              <a:rPr lang="en-US" dirty="0" smtClean="0"/>
              <a:t>.</a:t>
            </a:r>
          </a:p>
          <a:p>
            <a:endParaRPr lang="en-US" dirty="0" smtClean="0"/>
          </a:p>
          <a:p>
            <a:r>
              <a:rPr lang="en-US" dirty="0" smtClean="0"/>
              <a:t> </a:t>
            </a:r>
            <a:r>
              <a:rPr lang="en-US" dirty="0" err="1" smtClean="0">
                <a:solidFill>
                  <a:srgbClr val="FF0000"/>
                </a:solidFill>
              </a:rPr>
              <a:t>Metformin</a:t>
            </a:r>
            <a:r>
              <a:rPr lang="en-US" dirty="0" smtClean="0"/>
              <a:t>, which often is the first drug used for treatment of T2D, can </a:t>
            </a:r>
            <a:r>
              <a:rPr lang="en-US" dirty="0" smtClean="0">
                <a:solidFill>
                  <a:srgbClr val="00B050"/>
                </a:solidFill>
              </a:rPr>
              <a:t>lower TG </a:t>
            </a:r>
            <a:r>
              <a:rPr lang="en-US" dirty="0" smtClean="0"/>
              <a:t>and lead to small improvements in </a:t>
            </a:r>
            <a:r>
              <a:rPr lang="en-US" dirty="0" smtClean="0">
                <a:solidFill>
                  <a:srgbClr val="00B050"/>
                </a:solidFill>
              </a:rPr>
              <a:t>HDL-C</a:t>
            </a:r>
            <a:r>
              <a:rPr lang="en-US" dirty="0" smtClean="0"/>
              <a:t> How much of these changes is due to glucose lowering versus weight reduction is unclear.</a:t>
            </a:r>
          </a:p>
          <a:p>
            <a:endParaRPr lang="en-US" dirty="0" smtClean="0"/>
          </a:p>
          <a:p>
            <a:r>
              <a:rPr lang="en-US" dirty="0" smtClean="0"/>
              <a:t> Other glucose-lowering drugs associated with beneficial changes in the lipid profile include </a:t>
            </a:r>
            <a:r>
              <a:rPr lang="en-US" dirty="0" smtClean="0">
                <a:solidFill>
                  <a:srgbClr val="FF0000"/>
                </a:solidFill>
              </a:rPr>
              <a:t>glucagon-like peptide </a:t>
            </a:r>
            <a:r>
              <a:rPr lang="en-US" dirty="0" smtClean="0"/>
              <a:t>(GLP-1) receptor agonists  and </a:t>
            </a:r>
            <a:r>
              <a:rPr lang="en-US" dirty="0" err="1" smtClean="0">
                <a:solidFill>
                  <a:srgbClr val="FF0000"/>
                </a:solidFill>
              </a:rPr>
              <a:t>thiazolidinediones</a:t>
            </a:r>
            <a:r>
              <a:rPr lang="en-US" dirty="0" smtClean="0"/>
              <a:t> </a:t>
            </a:r>
          </a:p>
          <a:p>
            <a:pPr>
              <a:buNone/>
            </a:pPr>
            <a:endParaRPr lang="en-US" dirty="0" smtClean="0"/>
          </a:p>
        </p:txBody>
      </p:sp>
      <p:sp>
        <p:nvSpPr>
          <p:cNvPr id="4" name="Sun 3"/>
          <p:cNvSpPr/>
          <p:nvPr/>
        </p:nvSpPr>
        <p:spPr>
          <a:xfrm>
            <a:off x="7884368" y="332656"/>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Sodium-glucose co-transporter 2 (</a:t>
            </a:r>
            <a:r>
              <a:rPr lang="en-US" dirty="0" smtClean="0">
                <a:solidFill>
                  <a:srgbClr val="FF0000"/>
                </a:solidFill>
              </a:rPr>
              <a:t>SGLT2) inhibitors </a:t>
            </a:r>
            <a:r>
              <a:rPr lang="en-US" dirty="0" smtClean="0"/>
              <a:t> can </a:t>
            </a:r>
            <a:r>
              <a:rPr lang="en-US" dirty="0" smtClean="0">
                <a:solidFill>
                  <a:srgbClr val="00B050"/>
                </a:solidFill>
              </a:rPr>
              <a:t>modestly increase LDL-C </a:t>
            </a:r>
            <a:r>
              <a:rPr lang="en-US" dirty="0" smtClean="0"/>
              <a:t>levels</a:t>
            </a:r>
          </a:p>
          <a:p>
            <a:endParaRPr lang="en-US" dirty="0" smtClean="0">
              <a:solidFill>
                <a:srgbClr val="FF0000"/>
              </a:solidFill>
            </a:endParaRPr>
          </a:p>
          <a:p>
            <a:endParaRPr lang="en-US" dirty="0" smtClean="0">
              <a:solidFill>
                <a:srgbClr val="FF0000"/>
              </a:solidFill>
            </a:endParaRPr>
          </a:p>
          <a:p>
            <a:r>
              <a:rPr lang="en-US" dirty="0" smtClean="0">
                <a:solidFill>
                  <a:srgbClr val="FF0000"/>
                </a:solidFill>
              </a:rPr>
              <a:t> </a:t>
            </a:r>
            <a:r>
              <a:rPr lang="en-US" dirty="0" err="1" smtClean="0">
                <a:solidFill>
                  <a:srgbClr val="FF0000"/>
                </a:solidFill>
              </a:rPr>
              <a:t>Sulfonylureas</a:t>
            </a:r>
            <a:r>
              <a:rPr lang="en-US" dirty="0" smtClean="0"/>
              <a:t>, </a:t>
            </a:r>
            <a:r>
              <a:rPr lang="en-US" dirty="0" err="1" smtClean="0">
                <a:solidFill>
                  <a:srgbClr val="FF0000"/>
                </a:solidFill>
              </a:rPr>
              <a:t>dipeptidyl</a:t>
            </a:r>
            <a:r>
              <a:rPr lang="en-US" dirty="0" smtClean="0">
                <a:solidFill>
                  <a:srgbClr val="FF0000"/>
                </a:solidFill>
              </a:rPr>
              <a:t> peptidase-4 inhibitors</a:t>
            </a:r>
            <a:r>
              <a:rPr lang="en-US" dirty="0" smtClean="0"/>
              <a:t>, </a:t>
            </a:r>
            <a:r>
              <a:rPr lang="en-US" dirty="0" err="1" smtClean="0">
                <a:solidFill>
                  <a:srgbClr val="FF0000"/>
                </a:solidFill>
              </a:rPr>
              <a:t>meglitinides</a:t>
            </a:r>
            <a:r>
              <a:rPr lang="en-US" dirty="0" smtClean="0">
                <a:solidFill>
                  <a:srgbClr val="FF0000"/>
                </a:solidFill>
              </a:rPr>
              <a:t>,</a:t>
            </a:r>
            <a:r>
              <a:rPr lang="en-US" dirty="0" smtClean="0"/>
              <a:t> and </a:t>
            </a:r>
            <a:r>
              <a:rPr lang="en-US" dirty="0" smtClean="0">
                <a:solidFill>
                  <a:srgbClr val="FF0000"/>
                </a:solidFill>
              </a:rPr>
              <a:t>α-</a:t>
            </a:r>
            <a:r>
              <a:rPr lang="en-US" dirty="0" err="1" smtClean="0">
                <a:solidFill>
                  <a:srgbClr val="FF0000"/>
                </a:solidFill>
              </a:rPr>
              <a:t>glucosidase</a:t>
            </a:r>
            <a:r>
              <a:rPr lang="en-US" dirty="0" smtClean="0">
                <a:solidFill>
                  <a:srgbClr val="FF0000"/>
                </a:solidFill>
              </a:rPr>
              <a:t> inhibitors </a:t>
            </a:r>
            <a:r>
              <a:rPr lang="en-US" dirty="0" smtClean="0"/>
              <a:t>are generally considered to be </a:t>
            </a:r>
            <a:r>
              <a:rPr lang="en-US" dirty="0" smtClean="0">
                <a:solidFill>
                  <a:srgbClr val="00B050"/>
                </a:solidFill>
              </a:rPr>
              <a:t>lipid </a:t>
            </a:r>
            <a:r>
              <a:rPr lang="en-US" dirty="0" err="1" smtClean="0">
                <a:solidFill>
                  <a:srgbClr val="00B050"/>
                </a:solidFill>
              </a:rPr>
              <a:t>neutra</a:t>
            </a:r>
            <a:endParaRPr lang="en-US" dirty="0" smtClean="0">
              <a:solidFill>
                <a:srgbClr val="00B050"/>
              </a:solidFill>
            </a:endParaRPr>
          </a:p>
          <a:p>
            <a:endParaRPr lang="en-US" dirty="0"/>
          </a:p>
        </p:txBody>
      </p:sp>
      <p:sp>
        <p:nvSpPr>
          <p:cNvPr id="4" name="Sun 3"/>
          <p:cNvSpPr/>
          <p:nvPr/>
        </p:nvSpPr>
        <p:spPr>
          <a:xfrm>
            <a:off x="7740352" y="548680"/>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dirty="0" smtClean="0">
                <a:solidFill>
                  <a:srgbClr val="00B050"/>
                </a:solidFill>
              </a:rPr>
              <a:t>                          Measurement of lipids</a:t>
            </a:r>
            <a:r>
              <a:rPr lang="fa-IR" dirty="0" smtClean="0">
                <a:solidFill>
                  <a:srgbClr val="00B050"/>
                </a:solidFill>
              </a:rPr>
              <a:t> </a:t>
            </a:r>
            <a:endParaRPr lang="en-US" dirty="0" smtClean="0">
              <a:solidFill>
                <a:srgbClr val="00B050"/>
              </a:solidFill>
            </a:endParaRPr>
          </a:p>
          <a:p>
            <a:endParaRPr lang="en-US" dirty="0" smtClean="0"/>
          </a:p>
          <a:p>
            <a:pPr algn="l"/>
            <a:r>
              <a:rPr lang="en-US" dirty="0" smtClean="0"/>
              <a:t>In </a:t>
            </a:r>
            <a:r>
              <a:rPr lang="en-US" dirty="0"/>
              <a:t>adults with </a:t>
            </a:r>
            <a:r>
              <a:rPr lang="en-US" dirty="0">
                <a:solidFill>
                  <a:srgbClr val="FF0000"/>
                </a:solidFill>
              </a:rPr>
              <a:t>endocrine disorders</a:t>
            </a:r>
            <a:r>
              <a:rPr lang="en-US" dirty="0"/>
              <a:t>, we recommend a lipid panel for the assessment of </a:t>
            </a:r>
            <a:r>
              <a:rPr lang="en-US" dirty="0">
                <a:solidFill>
                  <a:srgbClr val="FF0000"/>
                </a:solidFill>
              </a:rPr>
              <a:t>triglyceride</a:t>
            </a:r>
            <a:r>
              <a:rPr lang="en-US" dirty="0"/>
              <a:t> levels and for calculating </a:t>
            </a:r>
            <a:r>
              <a:rPr lang="en-US" dirty="0">
                <a:solidFill>
                  <a:srgbClr val="FF0000"/>
                </a:solidFill>
              </a:rPr>
              <a:t>low-density lipoprotein </a:t>
            </a:r>
            <a:r>
              <a:rPr lang="en-US" dirty="0"/>
              <a:t>cholesterol.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600" dirty="0">
              <a:solidFill>
                <a:srgbClr val="FF0000"/>
              </a:solidFill>
            </a:endParaRPr>
          </a:p>
        </p:txBody>
      </p:sp>
      <p:sp>
        <p:nvSpPr>
          <p:cNvPr id="3" name="Content Placeholder 2"/>
          <p:cNvSpPr>
            <a:spLocks noGrp="1"/>
          </p:cNvSpPr>
          <p:nvPr>
            <p:ph sz="quarter" idx="1"/>
          </p:nvPr>
        </p:nvSpPr>
        <p:spPr/>
        <p:txBody>
          <a:bodyPr>
            <a:normAutofit/>
          </a:bodyPr>
          <a:lstStyle/>
          <a:p>
            <a:r>
              <a:rPr lang="en-US" dirty="0" smtClean="0"/>
              <a:t>In adults with type 2 diabetes and </a:t>
            </a:r>
            <a:r>
              <a:rPr lang="en-US" dirty="0" smtClean="0">
                <a:solidFill>
                  <a:srgbClr val="FF0000"/>
                </a:solidFill>
              </a:rPr>
              <a:t>other</a:t>
            </a:r>
            <a:r>
              <a:rPr lang="en-US" dirty="0" smtClean="0"/>
              <a:t> </a:t>
            </a:r>
            <a:r>
              <a:rPr lang="en-US" dirty="0" smtClean="0">
                <a:solidFill>
                  <a:srgbClr val="FF0000"/>
                </a:solidFill>
              </a:rPr>
              <a:t>cardiovascular risk factors</a:t>
            </a:r>
            <a:r>
              <a:rPr lang="en-US" dirty="0" smtClean="0"/>
              <a:t>,  we recommend </a:t>
            </a:r>
            <a:r>
              <a:rPr lang="en-US" dirty="0" err="1" smtClean="0">
                <a:solidFill>
                  <a:srgbClr val="FF0000"/>
                </a:solidFill>
              </a:rPr>
              <a:t>statin</a:t>
            </a:r>
            <a:r>
              <a:rPr lang="en-US" dirty="0" smtClean="0"/>
              <a:t> therapy in addition to lifestyle modification in order to reduce cardiovascular risk.</a:t>
            </a:r>
          </a:p>
          <a:p>
            <a:r>
              <a:rPr lang="en-US" dirty="0" smtClean="0">
                <a:solidFill>
                  <a:srgbClr val="FF0000"/>
                </a:solidFill>
              </a:rPr>
              <a:t>High-intensity </a:t>
            </a:r>
            <a:r>
              <a:rPr lang="en-US" dirty="0" err="1" smtClean="0">
                <a:solidFill>
                  <a:srgbClr val="FF0000"/>
                </a:solidFill>
              </a:rPr>
              <a:t>statins</a:t>
            </a:r>
            <a:r>
              <a:rPr lang="en-US" dirty="0" smtClean="0">
                <a:solidFill>
                  <a:srgbClr val="FF0000"/>
                </a:solidFill>
              </a:rPr>
              <a:t> </a:t>
            </a:r>
            <a:r>
              <a:rPr lang="en-US" dirty="0" smtClean="0"/>
              <a:t>should be chosen in patients with </a:t>
            </a:r>
            <a:endParaRPr lang="en-US" dirty="0" smtClean="0">
              <a:solidFill>
                <a:srgbClr val="FF0000"/>
              </a:solidFill>
            </a:endParaRPr>
          </a:p>
          <a:p>
            <a:pPr>
              <a:buNone/>
            </a:pPr>
            <a:r>
              <a:rPr lang="en-US" dirty="0" smtClean="0">
                <a:solidFill>
                  <a:srgbClr val="00B050"/>
                </a:solidFill>
              </a:rPr>
              <a:t>  atherosclerotic cardiovascular disease</a:t>
            </a:r>
            <a:r>
              <a:rPr lang="en-US" dirty="0" smtClean="0"/>
              <a:t>, </a:t>
            </a:r>
          </a:p>
          <a:p>
            <a:pPr>
              <a:buNone/>
            </a:pPr>
            <a:r>
              <a:rPr lang="en-US" dirty="0" smtClean="0"/>
              <a:t>or</a:t>
            </a:r>
          </a:p>
          <a:p>
            <a:pPr>
              <a:buNone/>
            </a:pPr>
            <a:r>
              <a:rPr lang="en-US" dirty="0" smtClean="0"/>
              <a:t>   those with </a:t>
            </a:r>
            <a:r>
              <a:rPr lang="en-US" dirty="0" smtClean="0">
                <a:solidFill>
                  <a:srgbClr val="00B050"/>
                </a:solidFill>
              </a:rPr>
              <a:t>risk factors </a:t>
            </a:r>
            <a:r>
              <a:rPr lang="en-US" dirty="0" smtClean="0"/>
              <a:t>for atherosclerotic cardiovascular disease </a:t>
            </a:r>
          </a:p>
          <a:p>
            <a:pPr>
              <a:buNone/>
            </a:pPr>
            <a:r>
              <a:rPr lang="en-US" dirty="0" smtClean="0"/>
              <a:t>Or</a:t>
            </a:r>
          </a:p>
          <a:p>
            <a:pPr>
              <a:buNone/>
            </a:pPr>
            <a:r>
              <a:rPr lang="en-US" dirty="0" smtClean="0"/>
              <a:t> </a:t>
            </a:r>
            <a:r>
              <a:rPr lang="en-US" dirty="0" smtClean="0">
                <a:solidFill>
                  <a:srgbClr val="00B050"/>
                </a:solidFill>
              </a:rPr>
              <a:t>risk-enhancing factors</a:t>
            </a:r>
            <a:r>
              <a:rPr lang="en-US" dirty="0" smtClean="0"/>
              <a:t>.. </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
          </p:nvPr>
        </p:nvSpPr>
        <p:spPr>
          <a:xfrm>
            <a:off x="179512" y="1628800"/>
            <a:ext cx="7467600" cy="4873752"/>
          </a:xfrm>
        </p:spPr>
        <p:txBody>
          <a:bodyPr>
            <a:normAutofit/>
          </a:bodyPr>
          <a:lstStyle/>
          <a:p>
            <a:r>
              <a:rPr lang="en-US" dirty="0" smtClean="0"/>
              <a:t> </a:t>
            </a:r>
            <a:r>
              <a:rPr lang="en-US" dirty="0" err="1" smtClean="0"/>
              <a:t>Statins</a:t>
            </a:r>
            <a:r>
              <a:rPr lang="en-US" dirty="0" smtClean="0"/>
              <a:t> </a:t>
            </a:r>
            <a:r>
              <a:rPr lang="en-US" dirty="0" smtClean="0">
                <a:solidFill>
                  <a:srgbClr val="FF0000"/>
                </a:solidFill>
              </a:rPr>
              <a:t>should not be used </a:t>
            </a:r>
            <a:r>
              <a:rPr lang="en-US" dirty="0" smtClean="0"/>
              <a:t>in women who are </a:t>
            </a:r>
            <a:r>
              <a:rPr lang="en-US" dirty="0" smtClean="0">
                <a:solidFill>
                  <a:srgbClr val="FF0000"/>
                </a:solidFill>
              </a:rPr>
              <a:t>pregnant</a:t>
            </a:r>
            <a:r>
              <a:rPr lang="en-US" dirty="0" smtClean="0"/>
              <a:t> or </a:t>
            </a:r>
            <a:r>
              <a:rPr lang="en-US" dirty="0" smtClean="0">
                <a:solidFill>
                  <a:srgbClr val="FF0000"/>
                </a:solidFill>
              </a:rPr>
              <a:t>trying to become pregnant</a:t>
            </a:r>
          </a:p>
          <a:p>
            <a:endParaRPr lang="en-US" dirty="0" smtClean="0">
              <a:solidFill>
                <a:srgbClr val="FF0000"/>
              </a:solidFill>
            </a:endParaRPr>
          </a:p>
          <a:p>
            <a:r>
              <a:rPr lang="en-US" dirty="0" smtClean="0"/>
              <a:t> In patients </a:t>
            </a:r>
            <a:r>
              <a:rPr lang="en-US" dirty="0" smtClean="0">
                <a:solidFill>
                  <a:srgbClr val="FF0000"/>
                </a:solidFill>
              </a:rPr>
              <a:t>over the age of 75</a:t>
            </a:r>
            <a:r>
              <a:rPr lang="en-US" dirty="0" smtClean="0"/>
              <a:t>, </a:t>
            </a:r>
            <a:r>
              <a:rPr lang="en-US" dirty="0" smtClean="0">
                <a:solidFill>
                  <a:srgbClr val="00B050"/>
                </a:solidFill>
              </a:rPr>
              <a:t>continuation</a:t>
            </a:r>
            <a:r>
              <a:rPr lang="en-US" dirty="0" smtClean="0"/>
              <a:t> of </a:t>
            </a:r>
            <a:r>
              <a:rPr lang="en-US" dirty="0" err="1" smtClean="0"/>
              <a:t>statin</a:t>
            </a:r>
            <a:r>
              <a:rPr lang="en-US" dirty="0" smtClean="0"/>
              <a:t> treatment or </a:t>
            </a:r>
            <a:r>
              <a:rPr lang="en-US" dirty="0" smtClean="0">
                <a:solidFill>
                  <a:srgbClr val="00B050"/>
                </a:solidFill>
              </a:rPr>
              <a:t>initiation</a:t>
            </a:r>
            <a:r>
              <a:rPr lang="en-US" dirty="0" smtClean="0"/>
              <a:t> of </a:t>
            </a:r>
            <a:r>
              <a:rPr lang="en-US" dirty="0" err="1" smtClean="0"/>
              <a:t>statin</a:t>
            </a:r>
            <a:r>
              <a:rPr lang="en-US" dirty="0" smtClean="0"/>
              <a:t> treatment depends upon: </a:t>
            </a:r>
          </a:p>
          <a:p>
            <a:pPr>
              <a:buNone/>
            </a:pPr>
            <a:r>
              <a:rPr lang="en-US" dirty="0" smtClean="0"/>
              <a:t>    -- atherosclerotic cardiovascular disease risk,  </a:t>
            </a:r>
          </a:p>
          <a:p>
            <a:pPr>
              <a:buNone/>
            </a:pPr>
            <a:r>
              <a:rPr lang="en-US" dirty="0" smtClean="0"/>
              <a:t>    -- prognosis</a:t>
            </a:r>
          </a:p>
          <a:p>
            <a:pPr>
              <a:buNone/>
            </a:pPr>
            <a:r>
              <a:rPr lang="en-US" dirty="0" smtClean="0"/>
              <a:t>   -- potential interacting medications  and </a:t>
            </a:r>
            <a:r>
              <a:rPr lang="en-US" dirty="0" err="1" smtClean="0"/>
              <a:t>polypharmacy</a:t>
            </a:r>
            <a:r>
              <a:rPr lang="en-US" dirty="0" smtClean="0"/>
              <a:t>,</a:t>
            </a:r>
          </a:p>
          <a:p>
            <a:pPr>
              <a:buNone/>
            </a:pPr>
            <a:r>
              <a:rPr lang="en-US" dirty="0" smtClean="0"/>
              <a:t>    -- mental health,</a:t>
            </a:r>
          </a:p>
          <a:p>
            <a:pPr>
              <a:buNone/>
            </a:pPr>
            <a:r>
              <a:rPr lang="en-US" dirty="0" smtClean="0"/>
              <a:t>   -- and the wishes of the patient.</a:t>
            </a:r>
            <a:endParaRPr lang="en-US" dirty="0"/>
          </a:p>
        </p:txBody>
      </p:sp>
      <p:sp>
        <p:nvSpPr>
          <p:cNvPr id="10" name="Sun 9"/>
          <p:cNvSpPr/>
          <p:nvPr/>
        </p:nvSpPr>
        <p:spPr>
          <a:xfrm>
            <a:off x="7812360" y="692696"/>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In adults with type 2 diabetes and other </a:t>
            </a:r>
            <a:r>
              <a:rPr lang="en-US" dirty="0" smtClean="0">
                <a:solidFill>
                  <a:srgbClr val="FF0000"/>
                </a:solidFill>
              </a:rPr>
              <a:t>cardiovascular risk factors</a:t>
            </a:r>
            <a:r>
              <a:rPr lang="en-US" dirty="0" smtClean="0"/>
              <a:t>, we suggest lowering low-density lipoprotein cholesterol to achieve a goal of </a:t>
            </a:r>
            <a:r>
              <a:rPr lang="en-US" dirty="0" smtClean="0">
                <a:solidFill>
                  <a:srgbClr val="FF0000"/>
                </a:solidFill>
              </a:rPr>
              <a:t>low-density lipoprotein cholesterol &lt;70 </a:t>
            </a:r>
            <a:r>
              <a:rPr lang="en-US" dirty="0" smtClean="0"/>
              <a:t>mg/</a:t>
            </a:r>
            <a:r>
              <a:rPr lang="en-US" dirty="0" err="1" smtClean="0"/>
              <a:t>dL</a:t>
            </a:r>
            <a:r>
              <a:rPr lang="en-US" dirty="0" smtClean="0"/>
              <a:t> (1.8 </a:t>
            </a:r>
            <a:r>
              <a:rPr lang="en-US" dirty="0" err="1" smtClean="0"/>
              <a:t>mmol</a:t>
            </a:r>
            <a:r>
              <a:rPr lang="en-US" dirty="0" smtClean="0"/>
              <a:t>/L) in order to reduce cardiovascular risk</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pPr>
              <a:buNone/>
            </a:pPr>
            <a:endParaRPr lang="en-US" dirty="0" smtClean="0"/>
          </a:p>
          <a:p>
            <a:r>
              <a:rPr lang="en-US" dirty="0" smtClean="0"/>
              <a:t>  A </a:t>
            </a:r>
            <a:r>
              <a:rPr lang="en-US" dirty="0" err="1" smtClean="0"/>
              <a:t>statin</a:t>
            </a:r>
            <a:r>
              <a:rPr lang="en-US" dirty="0" smtClean="0"/>
              <a:t> should be added to lifestyle modifications if low-density lipoprotein cholesterol is </a:t>
            </a:r>
            <a:r>
              <a:rPr lang="en-US" dirty="0" smtClean="0">
                <a:solidFill>
                  <a:srgbClr val="FF0000"/>
                </a:solidFill>
              </a:rPr>
              <a:t>&gt;70 mg/</a:t>
            </a:r>
            <a:r>
              <a:rPr lang="en-US" dirty="0" err="1" smtClean="0">
                <a:solidFill>
                  <a:srgbClr val="FF0000"/>
                </a:solidFill>
              </a:rPr>
              <a:t>dL</a:t>
            </a:r>
            <a:r>
              <a:rPr lang="en-US" dirty="0" smtClean="0">
                <a:solidFill>
                  <a:srgbClr val="FF0000"/>
                </a:solidFill>
              </a:rPr>
              <a:t> </a:t>
            </a:r>
            <a:r>
              <a:rPr lang="en-US" dirty="0" smtClean="0"/>
              <a:t>(1.8 </a:t>
            </a:r>
            <a:r>
              <a:rPr lang="en-US" dirty="0" err="1" smtClean="0"/>
              <a:t>mmol</a:t>
            </a:r>
            <a:r>
              <a:rPr lang="en-US" dirty="0" smtClean="0"/>
              <a:t>/L). </a:t>
            </a:r>
          </a:p>
          <a:p>
            <a:r>
              <a:rPr lang="en-US" dirty="0" smtClean="0"/>
              <a:t> Low-density lipoprotein cholesterol should be </a:t>
            </a:r>
            <a:r>
              <a:rPr lang="en-US" dirty="0" smtClean="0">
                <a:solidFill>
                  <a:srgbClr val="FF0000"/>
                </a:solidFill>
              </a:rPr>
              <a:t>&lt;55 mg/</a:t>
            </a:r>
            <a:r>
              <a:rPr lang="en-US" dirty="0" err="1" smtClean="0">
                <a:solidFill>
                  <a:srgbClr val="FF0000"/>
                </a:solidFill>
              </a:rPr>
              <a:t>dL</a:t>
            </a:r>
            <a:r>
              <a:rPr lang="en-US" dirty="0" smtClean="0">
                <a:solidFill>
                  <a:srgbClr val="FF0000"/>
                </a:solidFill>
              </a:rPr>
              <a:t> </a:t>
            </a:r>
            <a:r>
              <a:rPr lang="en-US" dirty="0" smtClean="0"/>
              <a:t>(1.4 </a:t>
            </a:r>
            <a:r>
              <a:rPr lang="en-US" dirty="0" err="1" smtClean="0"/>
              <a:t>mmol</a:t>
            </a:r>
            <a:r>
              <a:rPr lang="en-US" dirty="0" smtClean="0"/>
              <a:t>/L) in patients with </a:t>
            </a:r>
            <a:r>
              <a:rPr lang="en-US" dirty="0" smtClean="0">
                <a:solidFill>
                  <a:srgbClr val="00B050"/>
                </a:solidFill>
              </a:rPr>
              <a:t>established cardiovascular disease or multiple risk factors.</a:t>
            </a:r>
            <a:r>
              <a:rPr lang="en-US" dirty="0" smtClean="0"/>
              <a:t> </a:t>
            </a:r>
          </a:p>
          <a:p>
            <a:r>
              <a:rPr lang="en-US" dirty="0" smtClean="0"/>
              <a:t> </a:t>
            </a:r>
            <a:r>
              <a:rPr lang="en-US" dirty="0" smtClean="0">
                <a:solidFill>
                  <a:srgbClr val="FF0000"/>
                </a:solidFill>
              </a:rPr>
              <a:t>Additional low-density lipoprotein-lowering therapy </a:t>
            </a:r>
            <a:r>
              <a:rPr lang="en-US" dirty="0" smtClean="0"/>
              <a:t>(</a:t>
            </a:r>
            <a:r>
              <a:rPr lang="en-US" dirty="0" err="1" smtClean="0"/>
              <a:t>ezetimibe</a:t>
            </a:r>
            <a:r>
              <a:rPr lang="en-US" dirty="0" smtClean="0"/>
              <a:t>, </a:t>
            </a:r>
            <a:r>
              <a:rPr lang="en-US" dirty="0" err="1" smtClean="0">
                <a:solidFill>
                  <a:srgbClr val="FF0000"/>
                </a:solidFill>
              </a:rPr>
              <a:t>p</a:t>
            </a:r>
            <a:r>
              <a:rPr lang="en-US" dirty="0" err="1" smtClean="0"/>
              <a:t>roprotein</a:t>
            </a:r>
            <a:r>
              <a:rPr lang="en-US" dirty="0" smtClean="0"/>
              <a:t> </a:t>
            </a:r>
            <a:r>
              <a:rPr lang="en-US" dirty="0" err="1" smtClean="0">
                <a:solidFill>
                  <a:srgbClr val="FF0000"/>
                </a:solidFill>
              </a:rPr>
              <a:t>c</a:t>
            </a:r>
            <a:r>
              <a:rPr lang="en-US" dirty="0" err="1" smtClean="0"/>
              <a:t>onvertase</a:t>
            </a:r>
            <a:r>
              <a:rPr lang="en-US" dirty="0" smtClean="0"/>
              <a:t> </a:t>
            </a:r>
            <a:r>
              <a:rPr lang="en-US" dirty="0" err="1" smtClean="0">
                <a:solidFill>
                  <a:srgbClr val="FF0000"/>
                </a:solidFill>
              </a:rPr>
              <a:t>s</a:t>
            </a:r>
            <a:r>
              <a:rPr lang="en-US" dirty="0" err="1" smtClean="0"/>
              <a:t>ubtilisin</a:t>
            </a:r>
            <a:r>
              <a:rPr lang="en-US" dirty="0" smtClean="0"/>
              <a:t>/</a:t>
            </a:r>
            <a:r>
              <a:rPr lang="en-US" dirty="0" err="1" smtClean="0">
                <a:solidFill>
                  <a:srgbClr val="FF0000"/>
                </a:solidFill>
              </a:rPr>
              <a:t>k</a:t>
            </a:r>
            <a:r>
              <a:rPr lang="en-US" dirty="0" err="1" smtClean="0"/>
              <a:t>exin</a:t>
            </a:r>
            <a:r>
              <a:rPr lang="en-US" dirty="0" smtClean="0"/>
              <a:t> type 9 </a:t>
            </a:r>
            <a:r>
              <a:rPr lang="en-US" dirty="0" smtClean="0">
                <a:solidFill>
                  <a:srgbClr val="FF0000"/>
                </a:solidFill>
              </a:rPr>
              <a:t>inhibitor</a:t>
            </a:r>
            <a:r>
              <a:rPr lang="en-US" dirty="0" smtClean="0"/>
              <a:t>) may be needed if the low-density lipoprotein cholesterol goal is not reached with </a:t>
            </a:r>
            <a:r>
              <a:rPr lang="en-US" dirty="0" err="1" smtClean="0"/>
              <a:t>statins</a:t>
            </a:r>
            <a:r>
              <a:rPr lang="en-US" dirty="0" smtClean="0"/>
              <a:t>. </a:t>
            </a:r>
          </a:p>
          <a:p>
            <a:r>
              <a:rPr lang="en-US" dirty="0" smtClean="0"/>
              <a:t> </a:t>
            </a:r>
            <a:r>
              <a:rPr lang="en-US" dirty="0" smtClean="0">
                <a:solidFill>
                  <a:srgbClr val="FF0000"/>
                </a:solidFill>
              </a:rPr>
              <a:t>Risk factors </a:t>
            </a:r>
            <a:r>
              <a:rPr lang="en-US" dirty="0" smtClean="0"/>
              <a:t>include traditional risk factors and risk-enhancing factors.</a:t>
            </a:r>
            <a:endParaRPr lang="en-US" dirty="0"/>
          </a:p>
        </p:txBody>
      </p:sp>
      <p:sp>
        <p:nvSpPr>
          <p:cNvPr id="4" name="Sun 3"/>
          <p:cNvSpPr/>
          <p:nvPr/>
        </p:nvSpPr>
        <p:spPr>
          <a:xfrm>
            <a:off x="7668344" y="692696"/>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the greater the reduction in LDL-C levels……</a:t>
            </a:r>
            <a:endParaRPr lang="en-US" dirty="0"/>
          </a:p>
        </p:txBody>
      </p:sp>
      <p:sp>
        <p:nvSpPr>
          <p:cNvPr id="3" name="Content Placeholder 2"/>
          <p:cNvSpPr>
            <a:spLocks noGrp="1"/>
          </p:cNvSpPr>
          <p:nvPr>
            <p:ph sz="quarter" idx="1"/>
          </p:nvPr>
        </p:nvSpPr>
        <p:spPr/>
        <p:txBody>
          <a:bodyPr>
            <a:normAutofit/>
          </a:bodyPr>
          <a:lstStyle/>
          <a:p>
            <a:r>
              <a:rPr lang="en-US" dirty="0" smtClean="0"/>
              <a:t>Considerable evidence from RCTs of </a:t>
            </a:r>
            <a:r>
              <a:rPr lang="en-US" dirty="0" err="1" smtClean="0"/>
              <a:t>statins</a:t>
            </a:r>
            <a:r>
              <a:rPr lang="en-US" dirty="0" smtClean="0"/>
              <a:t>, and trials of </a:t>
            </a:r>
            <a:r>
              <a:rPr lang="en-US" dirty="0" err="1" smtClean="0"/>
              <a:t>statins</a:t>
            </a:r>
            <a:r>
              <a:rPr lang="en-US" dirty="0" smtClean="0"/>
              <a:t> in combination with </a:t>
            </a:r>
            <a:r>
              <a:rPr lang="en-US" dirty="0" err="1" smtClean="0"/>
              <a:t>ezetimibe</a:t>
            </a:r>
            <a:r>
              <a:rPr lang="en-US" dirty="0" smtClean="0"/>
              <a:t> or monoclonal anti-bodies to PCSK9, conducted in patients with and without ASCVD and in subgroups including patients with diabetes, demonstrates that </a:t>
            </a:r>
            <a:r>
              <a:rPr lang="en-US" dirty="0" smtClean="0">
                <a:solidFill>
                  <a:srgbClr val="FF0000"/>
                </a:solidFill>
              </a:rPr>
              <a:t>the greater the reduction in LDL-C levels, the greater the reduction in the risk of CV events </a:t>
            </a:r>
            <a:r>
              <a:rPr lang="en-US" dirty="0" smtClean="0"/>
              <a:t>. </a:t>
            </a:r>
          </a:p>
          <a:p>
            <a:r>
              <a:rPr lang="en-US" dirty="0" smtClean="0"/>
              <a:t>This benefit depends upon the absolute </a:t>
            </a:r>
            <a:r>
              <a:rPr lang="en-US" dirty="0" err="1" smtClean="0"/>
              <a:t>reduc-tion</a:t>
            </a:r>
            <a:r>
              <a:rPr lang="en-US" dirty="0" smtClean="0"/>
              <a:t> in LDL-C and the baseline risk of ASCVD . </a:t>
            </a:r>
          </a:p>
        </p:txBody>
      </p:sp>
      <p:sp>
        <p:nvSpPr>
          <p:cNvPr id="4" name="Sun 3"/>
          <p:cNvSpPr/>
          <p:nvPr/>
        </p:nvSpPr>
        <p:spPr>
          <a:xfrm>
            <a:off x="7812360" y="404664"/>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r>
              <a:rPr lang="en-US" dirty="0" smtClean="0"/>
              <a:t>The CTT individual participant data meta-analysis of 26 </a:t>
            </a:r>
            <a:r>
              <a:rPr lang="en-US" dirty="0" err="1" smtClean="0"/>
              <a:t>statin</a:t>
            </a:r>
            <a:r>
              <a:rPr lang="en-US" dirty="0" smtClean="0"/>
              <a:t> trials found that </a:t>
            </a:r>
            <a:r>
              <a:rPr lang="en-US" dirty="0" smtClean="0">
                <a:solidFill>
                  <a:srgbClr val="FF0000"/>
                </a:solidFill>
              </a:rPr>
              <a:t>for every 1 </a:t>
            </a:r>
            <a:r>
              <a:rPr lang="en-US" dirty="0" err="1" smtClean="0">
                <a:solidFill>
                  <a:srgbClr val="FF0000"/>
                </a:solidFill>
              </a:rPr>
              <a:t>mmol</a:t>
            </a:r>
            <a:r>
              <a:rPr lang="en-US" dirty="0" smtClean="0">
                <a:solidFill>
                  <a:srgbClr val="FF0000"/>
                </a:solidFill>
              </a:rPr>
              <a:t>/L (39 mg/</a:t>
            </a:r>
            <a:r>
              <a:rPr lang="en-US" dirty="0" err="1" smtClean="0">
                <a:solidFill>
                  <a:srgbClr val="FF0000"/>
                </a:solidFill>
              </a:rPr>
              <a:t>dL</a:t>
            </a:r>
            <a:r>
              <a:rPr lang="en-US" dirty="0" smtClean="0">
                <a:solidFill>
                  <a:srgbClr val="FF0000"/>
                </a:solidFill>
              </a:rPr>
              <a:t>) reduction in LDL-C, there was a 22% RRR in major ASCVD events </a:t>
            </a:r>
            <a:r>
              <a:rPr lang="en-US" dirty="0" smtClean="0"/>
              <a:t>(HR 0.78; 95% CI: 0.76–0.80; P &lt; 0.0001).</a:t>
            </a:r>
          </a:p>
          <a:p>
            <a:endParaRPr lang="en-US" dirty="0"/>
          </a:p>
        </p:txBody>
      </p:sp>
      <p:sp>
        <p:nvSpPr>
          <p:cNvPr id="4" name="Sun 3"/>
          <p:cNvSpPr/>
          <p:nvPr/>
        </p:nvSpPr>
        <p:spPr>
          <a:xfrm>
            <a:off x="7596336" y="764704"/>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pPr>
              <a:buNone/>
            </a:pPr>
            <a:r>
              <a:rPr lang="en-US" dirty="0" smtClean="0"/>
              <a:t>     In the </a:t>
            </a:r>
            <a:r>
              <a:rPr lang="en-US" dirty="0" smtClean="0">
                <a:solidFill>
                  <a:srgbClr val="FF0000"/>
                </a:solidFill>
              </a:rPr>
              <a:t>PROVE-IT TIMI 22 trial</a:t>
            </a:r>
            <a:r>
              <a:rPr lang="en-US" dirty="0" smtClean="0"/>
              <a:t>, conducted in </a:t>
            </a:r>
            <a:r>
              <a:rPr lang="en-US" dirty="0" smtClean="0">
                <a:solidFill>
                  <a:srgbClr val="00B050"/>
                </a:solidFill>
              </a:rPr>
              <a:t>very high-risk patients with acute coronary syndrome,</a:t>
            </a:r>
            <a:r>
              <a:rPr lang="en-US" dirty="0" smtClean="0"/>
              <a:t> there was a progressive reduction in risk (</a:t>
            </a:r>
            <a:r>
              <a:rPr lang="en-US" dirty="0" smtClean="0">
                <a:solidFill>
                  <a:srgbClr val="FF0000"/>
                </a:solidFill>
              </a:rPr>
              <a:t>death, MI, stroke, recurrent ischemia, revascularization</a:t>
            </a:r>
            <a:r>
              <a:rPr lang="en-US" dirty="0" smtClean="0"/>
              <a:t>), as LDL-C levels fell</a:t>
            </a:r>
          </a:p>
          <a:p>
            <a:r>
              <a:rPr lang="en-US" dirty="0" smtClean="0"/>
              <a:t> from 80 to 100 mg/</a:t>
            </a:r>
            <a:r>
              <a:rPr lang="en-US" dirty="0" err="1" smtClean="0"/>
              <a:t>dL</a:t>
            </a:r>
            <a:r>
              <a:rPr lang="en-US" dirty="0" smtClean="0"/>
              <a:t> (2.1 to 2.6 </a:t>
            </a:r>
            <a:r>
              <a:rPr lang="en-US" dirty="0" err="1" smtClean="0"/>
              <a:t>mmol</a:t>
            </a:r>
            <a:r>
              <a:rPr lang="en-US" dirty="0" smtClean="0"/>
              <a:t>/L) </a:t>
            </a:r>
          </a:p>
          <a:p>
            <a:r>
              <a:rPr lang="en-US" dirty="0" smtClean="0"/>
              <a:t>through 60 to 80 mg/</a:t>
            </a:r>
            <a:r>
              <a:rPr lang="en-US" dirty="0" err="1" smtClean="0"/>
              <a:t>dL</a:t>
            </a:r>
            <a:r>
              <a:rPr lang="en-US" dirty="0" smtClean="0"/>
              <a:t> (1.6 to 2.1 </a:t>
            </a:r>
            <a:r>
              <a:rPr lang="en-US" dirty="0" err="1" smtClean="0"/>
              <a:t>mmol</a:t>
            </a:r>
            <a:r>
              <a:rPr lang="en-US" dirty="0" smtClean="0"/>
              <a:t>/L),</a:t>
            </a:r>
          </a:p>
          <a:p>
            <a:r>
              <a:rPr lang="en-US" dirty="0" smtClean="0"/>
              <a:t> through 40 to 60 mg/</a:t>
            </a:r>
            <a:r>
              <a:rPr lang="en-US" dirty="0" err="1" smtClean="0"/>
              <a:t>dL</a:t>
            </a:r>
            <a:r>
              <a:rPr lang="en-US" dirty="0" smtClean="0"/>
              <a:t> (1.0 to 1.6 </a:t>
            </a:r>
            <a:r>
              <a:rPr lang="en-US" dirty="0" err="1" smtClean="0"/>
              <a:t>mmol</a:t>
            </a:r>
            <a:r>
              <a:rPr lang="en-US" dirty="0" smtClean="0"/>
              <a:t>/L),</a:t>
            </a:r>
          </a:p>
          <a:p>
            <a:r>
              <a:rPr lang="en-US" dirty="0" smtClean="0"/>
              <a:t> and &lt;40 mg/</a:t>
            </a:r>
            <a:r>
              <a:rPr lang="en-US" dirty="0" err="1" smtClean="0"/>
              <a:t>dL</a:t>
            </a:r>
            <a:r>
              <a:rPr lang="en-US" dirty="0" smtClean="0"/>
              <a:t> (1.0 </a:t>
            </a:r>
            <a:r>
              <a:rPr lang="en-US" dirty="0" err="1" smtClean="0"/>
              <a:t>mmol</a:t>
            </a:r>
            <a:r>
              <a:rPr lang="en-US" dirty="0" smtClean="0"/>
              <a:t>/L) .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Today, very low LDL-C levels can be achieved with either a </a:t>
            </a:r>
            <a:r>
              <a:rPr lang="en-US" dirty="0" err="1" smtClean="0"/>
              <a:t>combin-ation</a:t>
            </a:r>
            <a:r>
              <a:rPr lang="en-US" dirty="0" smtClean="0"/>
              <a:t> of </a:t>
            </a:r>
            <a:r>
              <a:rPr lang="en-US" dirty="0" err="1" smtClean="0"/>
              <a:t>statins</a:t>
            </a:r>
            <a:r>
              <a:rPr lang="en-US" dirty="0" smtClean="0"/>
              <a:t> plus </a:t>
            </a:r>
            <a:r>
              <a:rPr lang="en-US" dirty="0" err="1" smtClean="0"/>
              <a:t>ezetimibe</a:t>
            </a:r>
            <a:r>
              <a:rPr lang="en-US" dirty="0" smtClean="0"/>
              <a:t>, </a:t>
            </a:r>
          </a:p>
          <a:p>
            <a:pPr>
              <a:buNone/>
            </a:pPr>
            <a:r>
              <a:rPr lang="en-US" dirty="0" smtClean="0"/>
              <a:t>Or</a:t>
            </a:r>
          </a:p>
          <a:p>
            <a:r>
              <a:rPr lang="en-US" dirty="0" smtClean="0"/>
              <a:t> PCSK9 inhibitors with or without </a:t>
            </a:r>
            <a:r>
              <a:rPr lang="en-US" dirty="0" err="1" smtClean="0"/>
              <a:t>statins</a:t>
            </a:r>
            <a:r>
              <a:rPr lang="en-US" dirty="0" smtClean="0"/>
              <a:t> and/or </a:t>
            </a:r>
            <a:r>
              <a:rPr lang="en-US" dirty="0" err="1" smtClean="0"/>
              <a:t>ezetimibe</a:t>
            </a:r>
            <a:r>
              <a:rPr lang="en-US" dirty="0" smtClean="0"/>
              <a:t>.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PCSK9 antibodies </a:t>
            </a:r>
            <a:endParaRPr lang="en-US" dirty="0">
              <a:solidFill>
                <a:srgbClr val="FF0000"/>
              </a:solidFill>
            </a:endParaRPr>
          </a:p>
        </p:txBody>
      </p:sp>
      <p:sp>
        <p:nvSpPr>
          <p:cNvPr id="3" name="Content Placeholder 2"/>
          <p:cNvSpPr>
            <a:spLocks noGrp="1"/>
          </p:cNvSpPr>
          <p:nvPr>
            <p:ph sz="quarter" idx="1"/>
          </p:nvPr>
        </p:nvSpPr>
        <p:spPr/>
        <p:txBody>
          <a:bodyPr/>
          <a:lstStyle/>
          <a:p>
            <a:r>
              <a:rPr lang="en-US" dirty="0" smtClean="0"/>
              <a:t>They trap PCSK9 in plasma, thereby preventing PCSK9 from binding to LDL receptors at the </a:t>
            </a:r>
            <a:r>
              <a:rPr lang="en-US" dirty="0" err="1" smtClean="0"/>
              <a:t>hepatocyte</a:t>
            </a:r>
            <a:r>
              <a:rPr lang="en-US" dirty="0" smtClean="0"/>
              <a:t> surface.</a:t>
            </a:r>
          </a:p>
          <a:p>
            <a:r>
              <a:rPr lang="en-US" dirty="0" smtClean="0"/>
              <a:t> As a result, LDL receptors are targeted for </a:t>
            </a:r>
            <a:r>
              <a:rPr lang="en-US" dirty="0" err="1" smtClean="0"/>
              <a:t>recyc</a:t>
            </a:r>
            <a:r>
              <a:rPr lang="en-US" dirty="0" smtClean="0"/>
              <a:t>-ling to the cell surface rather than for </a:t>
            </a:r>
            <a:r>
              <a:rPr lang="en-US" dirty="0" err="1" smtClean="0"/>
              <a:t>lysosomal</a:t>
            </a:r>
            <a:r>
              <a:rPr lang="en-US" dirty="0" smtClean="0"/>
              <a:t> </a:t>
            </a:r>
            <a:r>
              <a:rPr lang="en-US" dirty="0" err="1" smtClean="0"/>
              <a:t>degrad-ation</a:t>
            </a:r>
            <a:r>
              <a:rPr lang="en-US" dirty="0" smtClean="0"/>
              <a:t>.</a:t>
            </a:r>
          </a:p>
          <a:p>
            <a:r>
              <a:rPr lang="en-US" dirty="0" smtClean="0"/>
              <a:t> Because of the resulting increase of LDL receptors at the cell surface, PCSK9 antibodies lower LDL-C levels be-yond those usually achievable with </a:t>
            </a:r>
            <a:r>
              <a:rPr lang="en-US" dirty="0" err="1" smtClean="0"/>
              <a:t>statins</a:t>
            </a:r>
            <a:r>
              <a:rPr lang="en-US" dirty="0" smtClean="0"/>
              <a:t> with or without </a:t>
            </a:r>
            <a:r>
              <a:rPr lang="en-US" dirty="0" err="1" smtClean="0"/>
              <a:t>ezetimibe</a:t>
            </a:r>
            <a:r>
              <a:rPr lang="en-US" dirty="0" smtClean="0"/>
              <a:t>  </a:t>
            </a:r>
            <a:endParaRPr lang="en-US" dirty="0"/>
          </a:p>
        </p:txBody>
      </p:sp>
      <p:sp>
        <p:nvSpPr>
          <p:cNvPr id="4" name="Sun 3"/>
          <p:cNvSpPr/>
          <p:nvPr/>
        </p:nvSpPr>
        <p:spPr>
          <a:xfrm>
            <a:off x="7668344" y="548680"/>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The benefits of achieving </a:t>
            </a:r>
            <a:r>
              <a:rPr lang="en-US" dirty="0" smtClean="0">
                <a:solidFill>
                  <a:srgbClr val="FF0000"/>
                </a:solidFill>
              </a:rPr>
              <a:t>very low cholesterol </a:t>
            </a:r>
            <a:r>
              <a:rPr lang="en-US" dirty="0" smtClean="0"/>
              <a:t>levels are a </a:t>
            </a:r>
            <a:r>
              <a:rPr lang="en-US" dirty="0" smtClean="0">
                <a:solidFill>
                  <a:srgbClr val="FF0000"/>
                </a:solidFill>
              </a:rPr>
              <a:t>reduction in CVD events </a:t>
            </a:r>
            <a:r>
              <a:rPr lang="en-US" dirty="0" smtClean="0"/>
              <a:t>(fatal and nonfatal MI, is-chemic stroke, coronary revascularization procedures) and mortality. </a:t>
            </a:r>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 </a:t>
            </a:r>
            <a:r>
              <a:rPr lang="en-US" dirty="0">
                <a:solidFill>
                  <a:srgbClr val="FF0000"/>
                </a:solidFill>
              </a:rPr>
              <a:t>Non-fasting lipid </a:t>
            </a:r>
            <a:r>
              <a:rPr lang="en-US" dirty="0"/>
              <a:t>panels are acceptable for </a:t>
            </a:r>
            <a:r>
              <a:rPr lang="en-US" dirty="0">
                <a:solidFill>
                  <a:srgbClr val="FF0000"/>
                </a:solidFill>
              </a:rPr>
              <a:t>initial screening</a:t>
            </a:r>
            <a:r>
              <a:rPr lang="en-US" dirty="0"/>
              <a:t>. </a:t>
            </a:r>
            <a:endParaRPr lang="en-US" dirty="0" smtClean="0"/>
          </a:p>
          <a:p>
            <a:endParaRPr lang="en-US" dirty="0" smtClean="0"/>
          </a:p>
          <a:p>
            <a:r>
              <a:rPr lang="en-US" dirty="0" smtClean="0"/>
              <a:t> </a:t>
            </a:r>
            <a:r>
              <a:rPr lang="en-US" dirty="0"/>
              <a:t>If triglyceride levels are </a:t>
            </a:r>
            <a:r>
              <a:rPr lang="en-US" dirty="0">
                <a:solidFill>
                  <a:srgbClr val="00B050"/>
                </a:solidFill>
              </a:rPr>
              <a:t>elevated o</a:t>
            </a:r>
            <a:r>
              <a:rPr lang="en-US" dirty="0"/>
              <a:t>r if </a:t>
            </a:r>
            <a:r>
              <a:rPr lang="en-US" dirty="0">
                <a:solidFill>
                  <a:srgbClr val="00B050"/>
                </a:solidFill>
              </a:rPr>
              <a:t>genetic </a:t>
            </a:r>
            <a:r>
              <a:rPr lang="en-US" dirty="0" err="1" smtClean="0">
                <a:solidFill>
                  <a:srgbClr val="00B050"/>
                </a:solidFill>
              </a:rPr>
              <a:t>dyslipidemia</a:t>
            </a:r>
            <a:r>
              <a:rPr lang="en-US" dirty="0" smtClean="0">
                <a:solidFill>
                  <a:srgbClr val="00B050"/>
                </a:solidFill>
              </a:rPr>
              <a:t> </a:t>
            </a:r>
            <a:r>
              <a:rPr lang="en-US" dirty="0"/>
              <a:t>is suspected, repeat a </a:t>
            </a:r>
            <a:r>
              <a:rPr lang="en-US" dirty="0">
                <a:solidFill>
                  <a:srgbClr val="FF0000"/>
                </a:solidFill>
              </a:rPr>
              <a:t>fasting lipid panel</a:t>
            </a:r>
            <a:r>
              <a:rPr lang="en-US" dirty="0"/>
              <a:t>. </a:t>
            </a:r>
            <a:endParaRPr lang="en-US" dirty="0" smtClean="0"/>
          </a:p>
          <a:p>
            <a:endParaRPr lang="en-US" dirty="0" smtClean="0"/>
          </a:p>
          <a:p>
            <a:r>
              <a:rPr lang="en-US" dirty="0" smtClean="0"/>
              <a:t> </a:t>
            </a:r>
            <a:r>
              <a:rPr lang="en-US" dirty="0"/>
              <a:t>If </a:t>
            </a:r>
            <a:r>
              <a:rPr lang="en-US" dirty="0">
                <a:solidFill>
                  <a:srgbClr val="FF0000"/>
                </a:solidFill>
              </a:rPr>
              <a:t>lipoprotein(a)</a:t>
            </a:r>
            <a:r>
              <a:rPr lang="en-US" dirty="0"/>
              <a:t> levels are measured, </a:t>
            </a:r>
            <a:r>
              <a:rPr lang="en-US" dirty="0">
                <a:solidFill>
                  <a:srgbClr val="FF0000"/>
                </a:solidFill>
              </a:rPr>
              <a:t>fasting or </a:t>
            </a:r>
            <a:r>
              <a:rPr lang="en-US" dirty="0" err="1">
                <a:solidFill>
                  <a:srgbClr val="FF0000"/>
                </a:solidFill>
              </a:rPr>
              <a:t>nonfasting</a:t>
            </a:r>
            <a:r>
              <a:rPr lang="en-US" dirty="0">
                <a:solidFill>
                  <a:srgbClr val="FF0000"/>
                </a:solidFill>
              </a:rPr>
              <a:t> </a:t>
            </a:r>
            <a:r>
              <a:rPr lang="en-US" dirty="0"/>
              <a:t>samples can be obtained.</a:t>
            </a:r>
          </a:p>
        </p:txBody>
      </p:sp>
      <p:sp>
        <p:nvSpPr>
          <p:cNvPr id="4" name="Sun 3"/>
          <p:cNvSpPr/>
          <p:nvPr/>
        </p:nvSpPr>
        <p:spPr>
          <a:xfrm>
            <a:off x="8229600" y="0"/>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Whether low LDL-C levels confer a risk to the patient???</a:t>
            </a:r>
            <a:endParaRPr lang="en-US" dirty="0">
              <a:solidFill>
                <a:srgbClr val="FF0000"/>
              </a:solidFill>
            </a:endParaRPr>
          </a:p>
        </p:txBody>
      </p:sp>
      <p:sp>
        <p:nvSpPr>
          <p:cNvPr id="3" name="Content Placeholder 2"/>
          <p:cNvSpPr>
            <a:spLocks noGrp="1"/>
          </p:cNvSpPr>
          <p:nvPr>
            <p:ph sz="quarter" idx="1"/>
          </p:nvPr>
        </p:nvSpPr>
        <p:spPr/>
        <p:txBody>
          <a:bodyPr/>
          <a:lstStyle/>
          <a:p>
            <a:r>
              <a:rPr lang="en-US" dirty="0" smtClean="0"/>
              <a:t>It has been addressed by data from numerous RCTs of </a:t>
            </a:r>
            <a:r>
              <a:rPr lang="en-US" dirty="0" err="1" smtClean="0"/>
              <a:t>statins</a:t>
            </a:r>
            <a:r>
              <a:rPr lang="en-US" dirty="0" smtClean="0"/>
              <a:t>, meta-analyses of the RCTs, and, more re-</a:t>
            </a:r>
            <a:r>
              <a:rPr lang="en-US" dirty="0" err="1" smtClean="0"/>
              <a:t>cently</a:t>
            </a:r>
            <a:r>
              <a:rPr lang="en-US" dirty="0" smtClean="0"/>
              <a:t>, RCTs of PCSK9 inhibitors.</a:t>
            </a:r>
          </a:p>
          <a:p>
            <a:endParaRPr lang="en-US" dirty="0" smtClean="0"/>
          </a:p>
          <a:p>
            <a:r>
              <a:rPr lang="en-US" dirty="0" smtClean="0"/>
              <a:t> These trials have found that </a:t>
            </a:r>
            <a:r>
              <a:rPr lang="en-US" dirty="0" smtClean="0">
                <a:solidFill>
                  <a:srgbClr val="FF0000"/>
                </a:solidFill>
              </a:rPr>
              <a:t>low LDL-C levels, including LDL-C as low as 10 to 20 mg/</a:t>
            </a:r>
            <a:r>
              <a:rPr lang="en-US" dirty="0" err="1" smtClean="0">
                <a:solidFill>
                  <a:srgbClr val="FF0000"/>
                </a:solidFill>
              </a:rPr>
              <a:t>dL</a:t>
            </a:r>
            <a:r>
              <a:rPr lang="en-US" dirty="0" smtClean="0">
                <a:solidFill>
                  <a:srgbClr val="FF0000"/>
                </a:solidFill>
              </a:rPr>
              <a:t> </a:t>
            </a:r>
            <a:r>
              <a:rPr lang="en-US" dirty="0" smtClean="0"/>
              <a:t>(0.3 to 0.5 </a:t>
            </a:r>
            <a:r>
              <a:rPr lang="en-US" dirty="0" err="1" smtClean="0"/>
              <a:t>mmol</a:t>
            </a:r>
            <a:r>
              <a:rPr lang="en-US" dirty="0" smtClean="0"/>
              <a:t>/L) in patients taking PCSK9 inhibitors, are </a:t>
            </a:r>
            <a:r>
              <a:rPr lang="en-US" dirty="0" smtClean="0">
                <a:solidFill>
                  <a:srgbClr val="00B050"/>
                </a:solidFill>
              </a:rPr>
              <a:t>not associated with an increase in serious adverse events</a:t>
            </a:r>
            <a:endParaRPr lang="en-US" dirty="0">
              <a:solidFill>
                <a:srgbClr val="00B050"/>
              </a:solidFill>
            </a:endParaRPr>
          </a:p>
        </p:txBody>
      </p:sp>
      <p:sp>
        <p:nvSpPr>
          <p:cNvPr id="4" name="Sun 3"/>
          <p:cNvSpPr/>
          <p:nvPr/>
        </p:nvSpPr>
        <p:spPr>
          <a:xfrm>
            <a:off x="8229600" y="548680"/>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r>
              <a:rPr lang="en-US" dirty="0" smtClean="0">
                <a:solidFill>
                  <a:srgbClr val="FF0000"/>
                </a:solidFill>
              </a:rPr>
              <a:t>Observational</a:t>
            </a:r>
            <a:r>
              <a:rPr lang="en-US" dirty="0" smtClean="0"/>
              <a:t> studies in 1989 and 1994 reported an association of </a:t>
            </a:r>
            <a:r>
              <a:rPr lang="en-US" dirty="0" smtClean="0">
                <a:solidFill>
                  <a:srgbClr val="FF0000"/>
                </a:solidFill>
              </a:rPr>
              <a:t>high cholesterol </a:t>
            </a:r>
            <a:r>
              <a:rPr lang="en-US" dirty="0" smtClean="0"/>
              <a:t>with </a:t>
            </a:r>
            <a:r>
              <a:rPr lang="en-US" dirty="0" err="1" smtClean="0">
                <a:solidFill>
                  <a:srgbClr val="FF0000"/>
                </a:solidFill>
              </a:rPr>
              <a:t>thrombo</a:t>
            </a:r>
            <a:r>
              <a:rPr lang="en-US" dirty="0" smtClean="0">
                <a:solidFill>
                  <a:srgbClr val="FF0000"/>
                </a:solidFill>
              </a:rPr>
              <a:t>-embolic or </a:t>
            </a:r>
            <a:r>
              <a:rPr lang="en-US" dirty="0" err="1" smtClean="0">
                <a:solidFill>
                  <a:srgbClr val="FF0000"/>
                </a:solidFill>
              </a:rPr>
              <a:t>nonhemorrhagic</a:t>
            </a:r>
            <a:r>
              <a:rPr lang="en-US" dirty="0" smtClean="0">
                <a:solidFill>
                  <a:srgbClr val="FF0000"/>
                </a:solidFill>
              </a:rPr>
              <a:t> stroke </a:t>
            </a:r>
            <a:r>
              <a:rPr lang="en-US" dirty="0" smtClean="0"/>
              <a:t>but, in contrast, </a:t>
            </a:r>
            <a:r>
              <a:rPr lang="en-US" dirty="0" smtClean="0">
                <a:solidFill>
                  <a:srgbClr val="00B050"/>
                </a:solidFill>
              </a:rPr>
              <a:t>an in-verse relationship between cholesterol and </a:t>
            </a:r>
            <a:r>
              <a:rPr lang="en-US" dirty="0" err="1" smtClean="0">
                <a:solidFill>
                  <a:srgbClr val="00B050"/>
                </a:solidFill>
              </a:rPr>
              <a:t>intracerebral</a:t>
            </a:r>
            <a:r>
              <a:rPr lang="en-US" dirty="0" smtClean="0">
                <a:solidFill>
                  <a:srgbClr val="00B050"/>
                </a:solidFill>
              </a:rPr>
              <a:t> hemorrhage</a:t>
            </a:r>
            <a:r>
              <a:rPr lang="en-US" dirty="0" smtClean="0"/>
              <a:t> .</a:t>
            </a:r>
          </a:p>
          <a:p>
            <a:r>
              <a:rPr lang="en-US" dirty="0" smtClean="0"/>
              <a:t> However, subsequent </a:t>
            </a:r>
            <a:r>
              <a:rPr lang="en-US" dirty="0" smtClean="0">
                <a:solidFill>
                  <a:srgbClr val="FF0000"/>
                </a:solidFill>
              </a:rPr>
              <a:t>large out-come trials </a:t>
            </a:r>
            <a:r>
              <a:rPr lang="en-US" dirty="0" smtClean="0"/>
              <a:t>of </a:t>
            </a:r>
            <a:r>
              <a:rPr lang="en-US" dirty="0" err="1" smtClean="0"/>
              <a:t>statins</a:t>
            </a:r>
            <a:r>
              <a:rPr lang="en-US" dirty="0" smtClean="0"/>
              <a:t> did not confirm this.</a:t>
            </a:r>
          </a:p>
          <a:p>
            <a:r>
              <a:rPr lang="en-US" dirty="0" smtClean="0"/>
              <a:t> Individual trials and meta-analyses of these RCTs, which included about 170 000 subjects followed for a mean of 4 years, found that, in </a:t>
            </a:r>
            <a:r>
              <a:rPr lang="en-US" dirty="0" smtClean="0">
                <a:solidFill>
                  <a:srgbClr val="00B050"/>
                </a:solidFill>
              </a:rPr>
              <a:t>people without a history of stroke, LDL-C reduction reduced ischemic stroke and did not increase hemorrhagic stroke </a:t>
            </a:r>
            <a:r>
              <a:rPr lang="en-US" dirty="0" smtClean="0"/>
              <a:t>. </a:t>
            </a:r>
            <a:endParaRPr lang="en-US" dirty="0"/>
          </a:p>
        </p:txBody>
      </p:sp>
      <p:sp>
        <p:nvSpPr>
          <p:cNvPr id="4" name="Sun 3"/>
          <p:cNvSpPr/>
          <p:nvPr/>
        </p:nvSpPr>
        <p:spPr>
          <a:xfrm>
            <a:off x="7668344" y="476672"/>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solidFill>
                  <a:srgbClr val="FF0000"/>
                </a:solidFill>
              </a:rPr>
              <a:t>Statin</a:t>
            </a:r>
            <a:r>
              <a:rPr lang="en-US" sz="3200" dirty="0" smtClean="0">
                <a:solidFill>
                  <a:srgbClr val="FF0000"/>
                </a:solidFill>
              </a:rPr>
              <a:t> and dm risk…</a:t>
            </a:r>
            <a:endParaRPr lang="en-US" sz="3200" dirty="0">
              <a:solidFill>
                <a:srgbClr val="FF0000"/>
              </a:solidFill>
            </a:endParaRPr>
          </a:p>
        </p:txBody>
      </p:sp>
      <p:sp>
        <p:nvSpPr>
          <p:cNvPr id="3" name="Content Placeholder 2"/>
          <p:cNvSpPr>
            <a:spLocks noGrp="1"/>
          </p:cNvSpPr>
          <p:nvPr>
            <p:ph sz="quarter" idx="1"/>
          </p:nvPr>
        </p:nvSpPr>
        <p:spPr/>
        <p:txBody>
          <a:bodyPr>
            <a:normAutofit lnSpcReduction="10000"/>
          </a:bodyPr>
          <a:lstStyle/>
          <a:p>
            <a:r>
              <a:rPr lang="en-US" dirty="0" smtClean="0"/>
              <a:t>In several clinical trials and meta-analyses, </a:t>
            </a:r>
            <a:r>
              <a:rPr lang="en-US" dirty="0" err="1" smtClean="0"/>
              <a:t>statins</a:t>
            </a:r>
            <a:r>
              <a:rPr lang="en-US" dirty="0" smtClean="0"/>
              <a:t> produced a </a:t>
            </a:r>
            <a:r>
              <a:rPr lang="en-US" dirty="0" smtClean="0">
                <a:solidFill>
                  <a:srgbClr val="FF0000"/>
                </a:solidFill>
              </a:rPr>
              <a:t>small increase in HbA1c of the magnitude of 0.1%,</a:t>
            </a:r>
            <a:r>
              <a:rPr lang="en-US" dirty="0" smtClean="0"/>
              <a:t> which seems unlikely to significantly change CVD risk .</a:t>
            </a:r>
          </a:p>
          <a:p>
            <a:r>
              <a:rPr lang="en-US" dirty="0" smtClean="0"/>
              <a:t> </a:t>
            </a:r>
            <a:r>
              <a:rPr lang="en-US" dirty="0" err="1" smtClean="0"/>
              <a:t>Statins</a:t>
            </a:r>
            <a:r>
              <a:rPr lang="en-US" dirty="0" smtClean="0"/>
              <a:t>, however, increase the risk of </a:t>
            </a:r>
            <a:r>
              <a:rPr lang="en-US" dirty="0" smtClean="0">
                <a:solidFill>
                  <a:srgbClr val="FF0000"/>
                </a:solidFill>
              </a:rPr>
              <a:t>developing</a:t>
            </a:r>
            <a:r>
              <a:rPr lang="en-US" dirty="0" smtClean="0"/>
              <a:t> diabetes , with an absolute increase of 0.2% per year in major </a:t>
            </a:r>
            <a:r>
              <a:rPr lang="en-US" dirty="0" err="1" smtClean="0"/>
              <a:t>statin</a:t>
            </a:r>
            <a:r>
              <a:rPr lang="en-US" dirty="0" smtClean="0"/>
              <a:t> RCTs , but </a:t>
            </a:r>
            <a:r>
              <a:rPr lang="en-US" dirty="0" smtClean="0">
                <a:solidFill>
                  <a:srgbClr val="FF0000"/>
                </a:solidFill>
              </a:rPr>
              <a:t>the benefit/risk ratio is favorable </a:t>
            </a:r>
            <a:r>
              <a:rPr lang="en-US" dirty="0" smtClean="0"/>
              <a:t>because of the significant </a:t>
            </a:r>
            <a:r>
              <a:rPr lang="en-US" dirty="0" err="1" smtClean="0"/>
              <a:t>reduc-tion</a:t>
            </a:r>
            <a:r>
              <a:rPr lang="en-US" dirty="0" smtClean="0"/>
              <a:t> in the high risk of MI and stroke in diabetes </a:t>
            </a:r>
          </a:p>
          <a:p>
            <a:r>
              <a:rPr lang="en-US" dirty="0" smtClean="0"/>
              <a:t> The risk of </a:t>
            </a:r>
            <a:r>
              <a:rPr lang="en-US" dirty="0" smtClean="0">
                <a:solidFill>
                  <a:srgbClr val="FF0000"/>
                </a:solidFill>
              </a:rPr>
              <a:t>newly diagnosed diabetes </a:t>
            </a:r>
            <a:r>
              <a:rPr lang="en-US" dirty="0" smtClean="0"/>
              <a:t>is especially increased in those taking </a:t>
            </a:r>
            <a:r>
              <a:rPr lang="en-US" dirty="0" smtClean="0">
                <a:solidFill>
                  <a:srgbClr val="00B050"/>
                </a:solidFill>
              </a:rPr>
              <a:t>high doses of potent </a:t>
            </a:r>
            <a:r>
              <a:rPr lang="en-US" dirty="0" err="1" smtClean="0">
                <a:solidFill>
                  <a:srgbClr val="00B050"/>
                </a:solidFill>
              </a:rPr>
              <a:t>statins</a:t>
            </a:r>
            <a:r>
              <a:rPr lang="en-US" dirty="0" smtClean="0">
                <a:solidFill>
                  <a:srgbClr val="00B050"/>
                </a:solidFill>
              </a:rPr>
              <a:t> </a:t>
            </a:r>
            <a:r>
              <a:rPr lang="en-US" dirty="0" smtClean="0"/>
              <a:t>and </a:t>
            </a:r>
            <a:r>
              <a:rPr lang="en-US" dirty="0" smtClean="0">
                <a:solidFill>
                  <a:srgbClr val="00B050"/>
                </a:solidFill>
              </a:rPr>
              <a:t>individuals predisposed to diabetes,</a:t>
            </a:r>
            <a:r>
              <a:rPr lang="en-US" dirty="0" smtClean="0"/>
              <a:t> such as those with </a:t>
            </a:r>
            <a:r>
              <a:rPr lang="en-US" dirty="0" err="1" smtClean="0"/>
              <a:t>MetS</a:t>
            </a:r>
            <a:r>
              <a:rPr lang="en-US" dirty="0" smtClean="0"/>
              <a:t> .</a:t>
            </a:r>
            <a:endParaRPr lang="en-US" dirty="0"/>
          </a:p>
        </p:txBody>
      </p:sp>
      <p:sp>
        <p:nvSpPr>
          <p:cNvPr id="4" name="Sun 3"/>
          <p:cNvSpPr/>
          <p:nvPr/>
        </p:nvSpPr>
        <p:spPr>
          <a:xfrm>
            <a:off x="7812360" y="404664"/>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These findings are consistent with </a:t>
            </a:r>
            <a:r>
              <a:rPr lang="en-US" dirty="0" err="1" smtClean="0">
                <a:solidFill>
                  <a:srgbClr val="00B050"/>
                </a:solidFill>
              </a:rPr>
              <a:t>Mendelian</a:t>
            </a:r>
            <a:r>
              <a:rPr lang="en-US" dirty="0" smtClean="0">
                <a:solidFill>
                  <a:srgbClr val="00B050"/>
                </a:solidFill>
              </a:rPr>
              <a:t> Randomization studies</a:t>
            </a:r>
            <a:r>
              <a:rPr lang="en-US" dirty="0" smtClean="0"/>
              <a:t> that show an association </a:t>
            </a:r>
            <a:r>
              <a:rPr lang="en-US" dirty="0" smtClean="0">
                <a:solidFill>
                  <a:srgbClr val="FF0000"/>
                </a:solidFill>
              </a:rPr>
              <a:t>between low LDL-C and diabetes risk </a:t>
            </a:r>
            <a:r>
              <a:rPr lang="en-US" dirty="0" smtClean="0"/>
              <a:t>.</a:t>
            </a:r>
          </a:p>
          <a:p>
            <a:endParaRPr lang="en-US" dirty="0" smtClean="0"/>
          </a:p>
          <a:p>
            <a:r>
              <a:rPr lang="en-US" dirty="0" smtClean="0"/>
              <a:t> However, the PCSK9 antibody </a:t>
            </a:r>
            <a:r>
              <a:rPr lang="en-US" dirty="0" err="1" smtClean="0">
                <a:solidFill>
                  <a:srgbClr val="FF0000"/>
                </a:solidFill>
              </a:rPr>
              <a:t>evolocumab</a:t>
            </a:r>
            <a:r>
              <a:rPr lang="en-US" dirty="0" smtClean="0"/>
              <a:t>, in the FOURIER trial , and </a:t>
            </a:r>
            <a:r>
              <a:rPr lang="en-US" dirty="0" err="1" smtClean="0">
                <a:solidFill>
                  <a:srgbClr val="FF0000"/>
                </a:solidFill>
              </a:rPr>
              <a:t>alirocumab</a:t>
            </a:r>
            <a:r>
              <a:rPr lang="en-US" dirty="0" smtClean="0"/>
              <a:t> in ODYSSEY OUTCOMES  did not increase the risk of new-onset diabetes or worsen </a:t>
            </a:r>
            <a:r>
              <a:rPr lang="en-US" dirty="0" err="1" smtClean="0"/>
              <a:t>glycemia</a:t>
            </a:r>
            <a:r>
              <a:rPr lang="en-US" dirty="0" smtClean="0"/>
              <a:t> in patients with diabetes, although these studies were relatively short term and, therefore, cannot be con-</a:t>
            </a:r>
            <a:r>
              <a:rPr lang="en-US" dirty="0" err="1" smtClean="0"/>
              <a:t>sidered</a:t>
            </a:r>
            <a:r>
              <a:rPr lang="en-US" dirty="0" smtClean="0"/>
              <a:t> definitive</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T2dm and </a:t>
            </a:r>
            <a:r>
              <a:rPr lang="en-US" dirty="0" err="1" smtClean="0">
                <a:solidFill>
                  <a:srgbClr val="FF0000"/>
                </a:solidFill>
              </a:rPr>
              <a:t>ckd</a:t>
            </a:r>
            <a:r>
              <a:rPr lang="en-US" dirty="0" smtClean="0">
                <a:solidFill>
                  <a:srgbClr val="FF0000"/>
                </a:solidFill>
              </a:rPr>
              <a:t> and </a:t>
            </a:r>
            <a:r>
              <a:rPr lang="en-US" dirty="0" err="1" smtClean="0">
                <a:solidFill>
                  <a:srgbClr val="FF0000"/>
                </a:solidFill>
              </a:rPr>
              <a:t>statin</a:t>
            </a:r>
            <a:endParaRPr lang="en-US" dirty="0">
              <a:solidFill>
                <a:srgbClr val="FF0000"/>
              </a:solidFill>
            </a:endParaRPr>
          </a:p>
        </p:txBody>
      </p:sp>
      <p:sp>
        <p:nvSpPr>
          <p:cNvPr id="3" name="Content Placeholder 2"/>
          <p:cNvSpPr>
            <a:spLocks noGrp="1"/>
          </p:cNvSpPr>
          <p:nvPr>
            <p:ph sz="quarter" idx="1"/>
          </p:nvPr>
        </p:nvSpPr>
        <p:spPr/>
        <p:txBody>
          <a:bodyPr/>
          <a:lstStyle/>
          <a:p>
            <a:r>
              <a:rPr lang="en-US" dirty="0" smtClean="0"/>
              <a:t>In adults with type 2 diabetes </a:t>
            </a:r>
            <a:r>
              <a:rPr lang="en-US" dirty="0" smtClean="0">
                <a:solidFill>
                  <a:srgbClr val="FF0000"/>
                </a:solidFill>
              </a:rPr>
              <a:t>with chronic kidney disease stages 1–4 </a:t>
            </a:r>
            <a:r>
              <a:rPr lang="en-US" dirty="0" smtClean="0"/>
              <a:t>and </a:t>
            </a:r>
            <a:r>
              <a:rPr lang="en-US" dirty="0" err="1" smtClean="0">
                <a:solidFill>
                  <a:srgbClr val="FF0000"/>
                </a:solidFill>
              </a:rPr>
              <a:t>postrenal</a:t>
            </a:r>
            <a:r>
              <a:rPr lang="en-US" dirty="0" smtClean="0"/>
              <a:t> </a:t>
            </a:r>
            <a:r>
              <a:rPr lang="en-US" dirty="0" smtClean="0">
                <a:solidFill>
                  <a:srgbClr val="FF0000"/>
                </a:solidFill>
              </a:rPr>
              <a:t>transplant</a:t>
            </a:r>
            <a:r>
              <a:rPr lang="en-US" dirty="0" smtClean="0"/>
              <a:t>, we suggest </a:t>
            </a:r>
            <a:r>
              <a:rPr lang="en-US" dirty="0" err="1" smtClean="0"/>
              <a:t>statin</a:t>
            </a:r>
            <a:r>
              <a:rPr lang="en-US" dirty="0" smtClean="0"/>
              <a:t> therapy, </a:t>
            </a:r>
            <a:r>
              <a:rPr lang="en-US" dirty="0" smtClean="0">
                <a:solidFill>
                  <a:srgbClr val="FF0000"/>
                </a:solidFill>
              </a:rPr>
              <a:t>irrespective </a:t>
            </a:r>
            <a:r>
              <a:rPr lang="en-US" dirty="0" smtClean="0"/>
              <a:t>of the cardiovascular risk score, to reduce cardiovascular risk.</a:t>
            </a:r>
            <a:endParaRPr lang="en-US" dirty="0"/>
          </a:p>
        </p:txBody>
      </p:sp>
      <p:sp>
        <p:nvSpPr>
          <p:cNvPr id="4" name="Sun 3"/>
          <p:cNvSpPr/>
          <p:nvPr/>
        </p:nvSpPr>
        <p:spPr>
          <a:xfrm>
            <a:off x="7740352" y="692696"/>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When selecting the </a:t>
            </a:r>
            <a:r>
              <a:rPr lang="en-US" dirty="0" err="1" smtClean="0"/>
              <a:t>statin</a:t>
            </a:r>
            <a:r>
              <a:rPr lang="en-US" dirty="0" smtClean="0"/>
              <a:t>, consider </a:t>
            </a:r>
            <a:r>
              <a:rPr lang="en-US" dirty="0" smtClean="0">
                <a:solidFill>
                  <a:srgbClr val="FF0000"/>
                </a:solidFill>
              </a:rPr>
              <a:t>the renal clearance</a:t>
            </a:r>
            <a:r>
              <a:rPr lang="en-US" dirty="0" smtClean="0"/>
              <a:t> of the </a:t>
            </a:r>
            <a:r>
              <a:rPr lang="en-US" dirty="0" err="1" smtClean="0"/>
              <a:t>statin</a:t>
            </a:r>
            <a:r>
              <a:rPr lang="en-US" dirty="0" smtClean="0"/>
              <a:t>.</a:t>
            </a:r>
          </a:p>
          <a:p>
            <a:r>
              <a:rPr lang="en-US" dirty="0" smtClean="0">
                <a:solidFill>
                  <a:srgbClr val="FF0000"/>
                </a:solidFill>
              </a:rPr>
              <a:t> </a:t>
            </a:r>
            <a:r>
              <a:rPr lang="en-US" dirty="0" err="1" smtClean="0">
                <a:solidFill>
                  <a:srgbClr val="FF0000"/>
                </a:solidFill>
              </a:rPr>
              <a:t>Pitavastatin</a:t>
            </a:r>
            <a:r>
              <a:rPr lang="en-US" dirty="0" smtClean="0">
                <a:solidFill>
                  <a:srgbClr val="FF0000"/>
                </a:solidFill>
              </a:rPr>
              <a:t>, </a:t>
            </a:r>
            <a:r>
              <a:rPr lang="en-US" dirty="0" err="1" smtClean="0">
                <a:solidFill>
                  <a:srgbClr val="FF0000"/>
                </a:solidFill>
              </a:rPr>
              <a:t>pravastatin</a:t>
            </a:r>
            <a:r>
              <a:rPr lang="en-US" dirty="0" smtClean="0">
                <a:solidFill>
                  <a:srgbClr val="FF0000"/>
                </a:solidFill>
              </a:rPr>
              <a:t>, and </a:t>
            </a:r>
            <a:r>
              <a:rPr lang="en-US" dirty="0" err="1" smtClean="0">
                <a:solidFill>
                  <a:srgbClr val="FF0000"/>
                </a:solidFill>
              </a:rPr>
              <a:t>rosuvastatin</a:t>
            </a:r>
            <a:r>
              <a:rPr lang="en-US" dirty="0" smtClean="0">
                <a:solidFill>
                  <a:srgbClr val="FF0000"/>
                </a:solidFill>
              </a:rPr>
              <a:t> </a:t>
            </a:r>
            <a:r>
              <a:rPr lang="en-US" dirty="0" smtClean="0"/>
              <a:t>all have at least </a:t>
            </a:r>
            <a:r>
              <a:rPr lang="en-US" dirty="0" smtClean="0">
                <a:solidFill>
                  <a:srgbClr val="FF0000"/>
                </a:solidFill>
              </a:rPr>
              <a:t>partial clearance </a:t>
            </a:r>
            <a:r>
              <a:rPr lang="en-US" dirty="0" smtClean="0"/>
              <a:t>through the </a:t>
            </a:r>
            <a:r>
              <a:rPr lang="en-US" dirty="0" smtClean="0">
                <a:solidFill>
                  <a:srgbClr val="FF0000"/>
                </a:solidFill>
              </a:rPr>
              <a:t>kidney</a:t>
            </a:r>
            <a:r>
              <a:rPr lang="en-US" dirty="0" smtClean="0"/>
              <a:t>, </a:t>
            </a:r>
          </a:p>
          <a:p>
            <a:r>
              <a:rPr lang="en-US" dirty="0" smtClean="0"/>
              <a:t>whereas </a:t>
            </a:r>
            <a:r>
              <a:rPr lang="en-US" dirty="0" err="1" smtClean="0">
                <a:solidFill>
                  <a:srgbClr val="00B050"/>
                </a:solidFill>
              </a:rPr>
              <a:t>atorvastatin</a:t>
            </a:r>
            <a:r>
              <a:rPr lang="en-US" dirty="0" smtClean="0">
                <a:solidFill>
                  <a:srgbClr val="00B050"/>
                </a:solidFill>
              </a:rPr>
              <a:t>, </a:t>
            </a:r>
            <a:r>
              <a:rPr lang="en-US" dirty="0" err="1" smtClean="0">
                <a:solidFill>
                  <a:srgbClr val="00B050"/>
                </a:solidFill>
              </a:rPr>
              <a:t>fluvastatin</a:t>
            </a:r>
            <a:r>
              <a:rPr lang="en-US" dirty="0" smtClean="0">
                <a:solidFill>
                  <a:srgbClr val="00B050"/>
                </a:solidFill>
              </a:rPr>
              <a:t>, </a:t>
            </a:r>
            <a:r>
              <a:rPr lang="en-US" dirty="0" err="1" smtClean="0">
                <a:solidFill>
                  <a:srgbClr val="00B050"/>
                </a:solidFill>
              </a:rPr>
              <a:t>lovastatin</a:t>
            </a:r>
            <a:r>
              <a:rPr lang="en-US" dirty="0" smtClean="0">
                <a:solidFill>
                  <a:srgbClr val="00B050"/>
                </a:solidFill>
              </a:rPr>
              <a:t>, and </a:t>
            </a:r>
            <a:r>
              <a:rPr lang="en-US" dirty="0" err="1" smtClean="0">
                <a:solidFill>
                  <a:srgbClr val="00B050"/>
                </a:solidFill>
              </a:rPr>
              <a:t>simvastatin</a:t>
            </a:r>
            <a:r>
              <a:rPr lang="en-US" dirty="0" smtClean="0"/>
              <a:t> are cleared via the </a:t>
            </a:r>
            <a:r>
              <a:rPr lang="en-US" dirty="0" smtClean="0">
                <a:solidFill>
                  <a:srgbClr val="00B050"/>
                </a:solidFill>
              </a:rPr>
              <a:t>liver</a:t>
            </a:r>
            <a:r>
              <a:rPr lang="en-US" dirty="0" smtClean="0"/>
              <a:t>. </a:t>
            </a:r>
          </a:p>
          <a:p>
            <a:r>
              <a:rPr lang="en-US" dirty="0" smtClean="0"/>
              <a:t> All </a:t>
            </a:r>
            <a:r>
              <a:rPr lang="en-US" dirty="0" err="1" smtClean="0"/>
              <a:t>statins</a:t>
            </a:r>
            <a:r>
              <a:rPr lang="en-US" dirty="0" smtClean="0"/>
              <a:t> require dose adjustments in chronic kidney disease</a:t>
            </a:r>
            <a:r>
              <a:rPr lang="en-US" dirty="0" smtClean="0">
                <a:solidFill>
                  <a:srgbClr val="FF0000"/>
                </a:solidFill>
              </a:rPr>
              <a:t>, except for </a:t>
            </a:r>
            <a:r>
              <a:rPr lang="en-US" dirty="0" err="1" smtClean="0">
                <a:solidFill>
                  <a:srgbClr val="FF0000"/>
                </a:solidFill>
              </a:rPr>
              <a:t>atorvastatin</a:t>
            </a:r>
            <a:r>
              <a:rPr lang="en-US" dirty="0" smtClean="0">
                <a:solidFill>
                  <a:srgbClr val="FF0000"/>
                </a:solidFill>
              </a:rPr>
              <a:t> </a:t>
            </a:r>
            <a:r>
              <a:rPr lang="en-US" dirty="0" smtClean="0"/>
              <a:t>and </a:t>
            </a:r>
            <a:r>
              <a:rPr lang="en-US" dirty="0" err="1" smtClean="0">
                <a:solidFill>
                  <a:srgbClr val="FF0000"/>
                </a:solidFill>
              </a:rPr>
              <a:t>fluvastatin</a:t>
            </a:r>
            <a:r>
              <a:rPr lang="en-US" dirty="0" smtClean="0"/>
              <a:t>. </a:t>
            </a:r>
          </a:p>
          <a:p>
            <a:pPr>
              <a:buNone/>
            </a:pPr>
            <a:endParaRPr lang="en-US" dirty="0"/>
          </a:p>
        </p:txBody>
      </p:sp>
      <p:sp>
        <p:nvSpPr>
          <p:cNvPr id="4" name="Sun 3"/>
          <p:cNvSpPr/>
          <p:nvPr/>
        </p:nvSpPr>
        <p:spPr>
          <a:xfrm>
            <a:off x="7740352" y="476672"/>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a:bodyPr>
          <a:lstStyle/>
          <a:p>
            <a:pPr>
              <a:buNone/>
            </a:pPr>
            <a:r>
              <a:rPr lang="en-US" dirty="0" smtClean="0">
                <a:solidFill>
                  <a:srgbClr val="FF0000"/>
                </a:solidFill>
              </a:rPr>
              <a:t>CVD</a:t>
            </a:r>
            <a:r>
              <a:rPr lang="en-US" dirty="0" smtClean="0"/>
              <a:t> is the leading cause of death in individuals with </a:t>
            </a:r>
            <a:r>
              <a:rPr lang="en-US" dirty="0" smtClean="0">
                <a:solidFill>
                  <a:srgbClr val="FF0000"/>
                </a:solidFill>
              </a:rPr>
              <a:t>CKD</a:t>
            </a:r>
          </a:p>
          <a:p>
            <a:pPr>
              <a:buNone/>
            </a:pPr>
            <a:endParaRPr lang="en-US" dirty="0" smtClean="0">
              <a:solidFill>
                <a:srgbClr val="FF0000"/>
              </a:solidFill>
            </a:endParaRPr>
          </a:p>
          <a:p>
            <a:pPr>
              <a:buNone/>
            </a:pPr>
            <a:r>
              <a:rPr lang="en-US" dirty="0" smtClean="0">
                <a:solidFill>
                  <a:srgbClr val="FF0000"/>
                </a:solidFill>
              </a:rPr>
              <a:t>ESRD</a:t>
            </a:r>
            <a:r>
              <a:rPr lang="en-US" dirty="0" smtClean="0"/>
              <a:t> is associated with very high risk for CVD events.</a:t>
            </a:r>
          </a:p>
          <a:p>
            <a:pPr>
              <a:buNone/>
            </a:pPr>
            <a:r>
              <a:rPr lang="en-US" dirty="0" smtClean="0"/>
              <a:t> </a:t>
            </a:r>
          </a:p>
          <a:p>
            <a:pPr>
              <a:buNone/>
            </a:pPr>
            <a:r>
              <a:rPr lang="en-US" dirty="0" smtClean="0">
                <a:solidFill>
                  <a:srgbClr val="FF0000"/>
                </a:solidFill>
              </a:rPr>
              <a:t>Diabetes</a:t>
            </a:r>
            <a:r>
              <a:rPr lang="en-US" dirty="0" smtClean="0"/>
              <a:t> is the leading cause of both CKD and ESRD.</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None/>
            </a:pPr>
            <a:endParaRPr lang="en-US" dirty="0" smtClean="0"/>
          </a:p>
          <a:p>
            <a:r>
              <a:rPr lang="en-US" dirty="0" smtClean="0"/>
              <a:t> The </a:t>
            </a:r>
            <a:r>
              <a:rPr lang="en-US" dirty="0" smtClean="0">
                <a:solidFill>
                  <a:srgbClr val="FF0000"/>
                </a:solidFill>
              </a:rPr>
              <a:t>SHARP study</a:t>
            </a:r>
            <a:r>
              <a:rPr lang="en-US" dirty="0" smtClean="0"/>
              <a:t>, which examined the effect of LDL-C lowering by a </a:t>
            </a:r>
            <a:r>
              <a:rPr lang="en-US" dirty="0" err="1" smtClean="0"/>
              <a:t>statin</a:t>
            </a:r>
            <a:r>
              <a:rPr lang="en-US" dirty="0" smtClean="0"/>
              <a:t> (</a:t>
            </a:r>
            <a:r>
              <a:rPr lang="en-US" dirty="0" err="1" smtClean="0"/>
              <a:t>simvastatin</a:t>
            </a:r>
            <a:r>
              <a:rPr lang="en-US" dirty="0" smtClean="0"/>
              <a:t>) plus </a:t>
            </a:r>
            <a:r>
              <a:rPr lang="en-US" dirty="0" err="1" smtClean="0"/>
              <a:t>ezetimibe</a:t>
            </a:r>
            <a:r>
              <a:rPr lang="en-US" dirty="0" smtClean="0"/>
              <a:t> on CVD outcomes in pa-</a:t>
            </a:r>
            <a:r>
              <a:rPr lang="en-US" dirty="0" err="1" smtClean="0"/>
              <a:t>tients</a:t>
            </a:r>
            <a:r>
              <a:rPr lang="en-US" dirty="0" smtClean="0"/>
              <a:t> with moderate-to-severe CKD, showed a reduction in MACE associated with LDL lowering, especially in those with high baseline LDL-C levels . However, the </a:t>
            </a:r>
            <a:r>
              <a:rPr lang="en-US" dirty="0" err="1" smtClean="0"/>
              <a:t>prog-nostic</a:t>
            </a:r>
            <a:r>
              <a:rPr lang="en-US" dirty="0" smtClean="0"/>
              <a:t> value of on-treatment LDL-C appears to </a:t>
            </a:r>
            <a:r>
              <a:rPr lang="en-US" dirty="0" smtClean="0">
                <a:solidFill>
                  <a:srgbClr val="00B050"/>
                </a:solidFill>
              </a:rPr>
              <a:t>be less in those with CKD due to diabetic kidney disease than other causes </a:t>
            </a:r>
            <a:endParaRPr lang="en-US"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Cholesterol lowering by </a:t>
            </a:r>
            <a:r>
              <a:rPr lang="en-US" dirty="0" err="1" smtClean="0"/>
              <a:t>statins</a:t>
            </a:r>
            <a:r>
              <a:rPr lang="en-US" dirty="0" smtClean="0"/>
              <a:t> failed to reduce CVD endpoints in patients with ESRD on dialysis in either the </a:t>
            </a:r>
            <a:r>
              <a:rPr lang="en-US" dirty="0" smtClean="0">
                <a:solidFill>
                  <a:srgbClr val="FF0000"/>
                </a:solidFill>
              </a:rPr>
              <a:t>4D or AURORA </a:t>
            </a:r>
            <a:r>
              <a:rPr lang="en-US" dirty="0" smtClean="0"/>
              <a:t>trials .</a:t>
            </a:r>
          </a:p>
          <a:p>
            <a:r>
              <a:rPr lang="en-US" dirty="0" smtClean="0"/>
              <a:t> After </a:t>
            </a:r>
            <a:r>
              <a:rPr lang="en-US" dirty="0" smtClean="0">
                <a:solidFill>
                  <a:srgbClr val="FF0000"/>
                </a:solidFill>
              </a:rPr>
              <a:t>renal transplantation</a:t>
            </a:r>
            <a:r>
              <a:rPr lang="en-US" dirty="0" smtClean="0"/>
              <a:t>, </a:t>
            </a:r>
            <a:r>
              <a:rPr lang="en-US" dirty="0" err="1" smtClean="0"/>
              <a:t>statin</a:t>
            </a:r>
            <a:r>
              <a:rPr lang="en-US" dirty="0" smtClean="0"/>
              <a:t> treatment significantly reduced cardiac death and nonfatal MI but not the primary CVD endpoint in the </a:t>
            </a:r>
            <a:r>
              <a:rPr lang="en-US" dirty="0" smtClean="0">
                <a:solidFill>
                  <a:srgbClr val="FF0000"/>
                </a:solidFill>
              </a:rPr>
              <a:t>ALERT </a:t>
            </a:r>
            <a:r>
              <a:rPr lang="en-US" dirty="0" smtClean="0"/>
              <a:t>trial . However, the extension trial did find a significant reduction in risk of cardiac death, nonfatal MI, and cardiac inter-</a:t>
            </a:r>
            <a:r>
              <a:rPr lang="en-US" dirty="0" err="1" smtClean="0"/>
              <a:t>ventional</a:t>
            </a:r>
            <a:r>
              <a:rPr lang="en-US" dirty="0" smtClean="0"/>
              <a:t> procedures . </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Based on small number of clinical trials, we </a:t>
            </a:r>
            <a:r>
              <a:rPr lang="en-US" dirty="0" smtClean="0">
                <a:solidFill>
                  <a:srgbClr val="FF0000"/>
                </a:solidFill>
              </a:rPr>
              <a:t>suggest initiating </a:t>
            </a:r>
            <a:r>
              <a:rPr lang="en-US" dirty="0" err="1" smtClean="0">
                <a:solidFill>
                  <a:srgbClr val="FF0000"/>
                </a:solidFill>
              </a:rPr>
              <a:t>statins</a:t>
            </a:r>
            <a:r>
              <a:rPr lang="en-US" dirty="0" smtClean="0">
                <a:solidFill>
                  <a:srgbClr val="FF0000"/>
                </a:solidFill>
              </a:rPr>
              <a:t> to prevent CVD outcomes </a:t>
            </a:r>
            <a:r>
              <a:rPr lang="en-US" dirty="0" smtClean="0"/>
              <a:t>in patients with </a:t>
            </a:r>
            <a:r>
              <a:rPr lang="en-US" dirty="0" smtClean="0">
                <a:solidFill>
                  <a:srgbClr val="FF0000"/>
                </a:solidFill>
              </a:rPr>
              <a:t>early-to-moderate CKD </a:t>
            </a:r>
            <a:r>
              <a:rPr lang="en-US" dirty="0" err="1" smtClean="0"/>
              <a:t>inde</a:t>
            </a:r>
            <a:r>
              <a:rPr lang="en-US" dirty="0" smtClean="0"/>
              <a:t>-pendent of other risk factors but </a:t>
            </a:r>
            <a:r>
              <a:rPr lang="en-US" dirty="0" smtClean="0">
                <a:solidFill>
                  <a:srgbClr val="FF0000"/>
                </a:solidFill>
              </a:rPr>
              <a:t>not in patients with ESRD o</a:t>
            </a:r>
            <a:r>
              <a:rPr lang="en-US" dirty="0" smtClean="0"/>
              <a:t>n dialysis.</a:t>
            </a:r>
          </a:p>
          <a:p>
            <a:endParaRPr lang="en-US" dirty="0" smtClean="0"/>
          </a:p>
          <a:p>
            <a:r>
              <a:rPr lang="en-US" dirty="0" smtClean="0"/>
              <a:t> Continuation of </a:t>
            </a:r>
            <a:r>
              <a:rPr lang="en-US" dirty="0" err="1" smtClean="0"/>
              <a:t>statin</a:t>
            </a:r>
            <a:r>
              <a:rPr lang="en-US" dirty="0" smtClean="0"/>
              <a:t> treatment in a patient whose CKD progresses to requiring dialysis can be left to </a:t>
            </a:r>
            <a:r>
              <a:rPr lang="en-US" dirty="0" smtClean="0">
                <a:solidFill>
                  <a:srgbClr val="FF0000"/>
                </a:solidFill>
              </a:rPr>
              <a:t>clinical </a:t>
            </a:r>
            <a:r>
              <a:rPr lang="en-US" dirty="0" err="1" smtClean="0">
                <a:solidFill>
                  <a:srgbClr val="FF0000"/>
                </a:solidFill>
              </a:rPr>
              <a:t>judgement</a:t>
            </a:r>
            <a:endParaRPr lang="en-US" dirty="0" smtClean="0">
              <a:solidFill>
                <a:srgbClr val="FF0000"/>
              </a:solidFill>
            </a:endParaRPr>
          </a:p>
          <a:p>
            <a:endParaRPr lang="en-US" dirty="0">
              <a:solidFill>
                <a:srgbClr val="FF0000"/>
              </a:solidFill>
            </a:endParaRPr>
          </a:p>
        </p:txBody>
      </p:sp>
      <p:sp>
        <p:nvSpPr>
          <p:cNvPr id="4" name="Sun 3"/>
          <p:cNvSpPr/>
          <p:nvPr/>
        </p:nvSpPr>
        <p:spPr>
          <a:xfrm>
            <a:off x="7884368" y="548680"/>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In </a:t>
            </a:r>
            <a:r>
              <a:rPr lang="en-US" dirty="0" smtClean="0">
                <a:solidFill>
                  <a:srgbClr val="FF0000"/>
                </a:solidFill>
              </a:rPr>
              <a:t>adults</a:t>
            </a:r>
            <a:r>
              <a:rPr lang="en-US" dirty="0" smtClean="0"/>
              <a:t>, the long-standing standard clinical approach for </a:t>
            </a:r>
            <a:r>
              <a:rPr lang="en-US" dirty="0" smtClean="0">
                <a:solidFill>
                  <a:srgbClr val="FF0000"/>
                </a:solidFill>
              </a:rPr>
              <a:t>lipid assessment </a:t>
            </a:r>
            <a:r>
              <a:rPr lang="en-US" dirty="0" smtClean="0"/>
              <a:t>uses blood obtained after </a:t>
            </a:r>
            <a:r>
              <a:rPr lang="en-US" dirty="0" smtClean="0">
                <a:solidFill>
                  <a:srgbClr val="FF0000"/>
                </a:solidFill>
              </a:rPr>
              <a:t>an 8- to 10-hour fast overnight</a:t>
            </a:r>
            <a:r>
              <a:rPr lang="en-US" dirty="0" smtClean="0"/>
              <a:t>, allowing </a:t>
            </a:r>
            <a:r>
              <a:rPr lang="en-US" dirty="0" smtClean="0">
                <a:solidFill>
                  <a:srgbClr val="FF0000"/>
                </a:solidFill>
              </a:rPr>
              <a:t>only water and </a:t>
            </a:r>
            <a:r>
              <a:rPr lang="en-US" dirty="0" err="1" smtClean="0">
                <a:solidFill>
                  <a:srgbClr val="FF0000"/>
                </a:solidFill>
              </a:rPr>
              <a:t>noncaffeinated</a:t>
            </a:r>
            <a:r>
              <a:rPr lang="en-US" dirty="0" smtClean="0">
                <a:solidFill>
                  <a:srgbClr val="FF0000"/>
                </a:solidFill>
              </a:rPr>
              <a:t> beverages. </a:t>
            </a:r>
          </a:p>
          <a:p>
            <a:endParaRPr lang="en-US" dirty="0" smtClean="0">
              <a:solidFill>
                <a:srgbClr val="FF0000"/>
              </a:solidFill>
            </a:endParaRPr>
          </a:p>
          <a:p>
            <a:r>
              <a:rPr lang="en-US" dirty="0" smtClean="0"/>
              <a:t>The lipid panel consists of plasma or serum concentrations of </a:t>
            </a:r>
            <a:r>
              <a:rPr lang="en-US" dirty="0" smtClean="0">
                <a:solidFill>
                  <a:srgbClr val="0070C0"/>
                </a:solidFill>
              </a:rPr>
              <a:t>total cholesterol, TG, HDL-C, and a calculated value of LDL-C.</a:t>
            </a:r>
          </a:p>
          <a:p>
            <a:endParaRPr lang="en-US" dirty="0" smtClean="0">
              <a:solidFill>
                <a:srgbClr val="0070C0"/>
              </a:solidFill>
            </a:endParaRPr>
          </a:p>
          <a:p>
            <a:r>
              <a:rPr lang="en-US" dirty="0" smtClean="0"/>
              <a:t>In people with </a:t>
            </a:r>
            <a:r>
              <a:rPr lang="en-US" dirty="0" smtClean="0">
                <a:solidFill>
                  <a:srgbClr val="FF0000"/>
                </a:solidFill>
              </a:rPr>
              <a:t>high TG</a:t>
            </a:r>
            <a:r>
              <a:rPr lang="en-US" dirty="0" smtClean="0"/>
              <a:t>, </a:t>
            </a:r>
            <a:r>
              <a:rPr lang="en-US" dirty="0" smtClean="0">
                <a:solidFill>
                  <a:srgbClr val="FF0000"/>
                </a:solidFill>
              </a:rPr>
              <a:t>estimated low LDL-C</a:t>
            </a:r>
            <a:r>
              <a:rPr lang="en-US" dirty="0" smtClean="0"/>
              <a:t>, </a:t>
            </a:r>
            <a:r>
              <a:rPr lang="en-US" dirty="0" smtClean="0">
                <a:solidFill>
                  <a:srgbClr val="FF0000"/>
                </a:solidFill>
              </a:rPr>
              <a:t>diabetes</a:t>
            </a:r>
            <a:r>
              <a:rPr lang="en-US" dirty="0" smtClean="0"/>
              <a:t>, or </a:t>
            </a:r>
            <a:r>
              <a:rPr lang="en-US" dirty="0" smtClean="0">
                <a:solidFill>
                  <a:srgbClr val="FF0000"/>
                </a:solidFill>
              </a:rPr>
              <a:t>obesity</a:t>
            </a:r>
            <a:r>
              <a:rPr lang="en-US" dirty="0" smtClean="0"/>
              <a:t>:</a:t>
            </a:r>
          </a:p>
          <a:p>
            <a:pPr>
              <a:buNone/>
            </a:pPr>
            <a:r>
              <a:rPr lang="en-US" dirty="0" err="1" smtClean="0">
                <a:solidFill>
                  <a:srgbClr val="0070C0"/>
                </a:solidFill>
              </a:rPr>
              <a:t>apolipoprotein</a:t>
            </a:r>
            <a:r>
              <a:rPr lang="en-US" dirty="0" smtClean="0">
                <a:solidFill>
                  <a:srgbClr val="0070C0"/>
                </a:solidFill>
              </a:rPr>
              <a:t> B (</a:t>
            </a:r>
            <a:r>
              <a:rPr lang="en-US" dirty="0" err="1" smtClean="0">
                <a:solidFill>
                  <a:srgbClr val="0070C0"/>
                </a:solidFill>
              </a:rPr>
              <a:t>apoB</a:t>
            </a:r>
            <a:r>
              <a:rPr lang="en-US" dirty="0" smtClean="0">
                <a:solidFill>
                  <a:srgbClr val="0070C0"/>
                </a:solidFill>
              </a:rPr>
              <a:t>)</a:t>
            </a:r>
          </a:p>
          <a:p>
            <a:pPr>
              <a:buNone/>
            </a:pPr>
            <a:r>
              <a:rPr lang="en-US" dirty="0" smtClean="0"/>
              <a:t> </a:t>
            </a:r>
            <a:r>
              <a:rPr lang="en-US" dirty="0" smtClean="0">
                <a:solidFill>
                  <a:srgbClr val="0070C0"/>
                </a:solidFill>
              </a:rPr>
              <a:t>or non-HDL-C</a:t>
            </a:r>
          </a:p>
          <a:p>
            <a:pPr>
              <a:buNone/>
            </a:pPr>
            <a:r>
              <a:rPr lang="en-US" dirty="0" smtClean="0"/>
              <a:t>may be useful for assessment of ASCVD risk.</a:t>
            </a:r>
          </a:p>
          <a:p>
            <a:endParaRPr lang="en-US" dirty="0">
              <a:solidFill>
                <a:srgbClr val="0070C0"/>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0000"/>
                </a:solidFill>
              </a:rPr>
              <a:t>Omega-3</a:t>
            </a:r>
            <a:endParaRPr lang="en-US" sz="4000" dirty="0">
              <a:solidFill>
                <a:srgbClr val="FF0000"/>
              </a:solidFill>
            </a:endParaRPr>
          </a:p>
        </p:txBody>
      </p:sp>
      <p:sp>
        <p:nvSpPr>
          <p:cNvPr id="3" name="Content Placeholder 2"/>
          <p:cNvSpPr>
            <a:spLocks noGrp="1"/>
          </p:cNvSpPr>
          <p:nvPr>
            <p:ph sz="quarter" idx="1"/>
          </p:nvPr>
        </p:nvSpPr>
        <p:spPr/>
        <p:txBody>
          <a:bodyPr>
            <a:normAutofit lnSpcReduction="10000"/>
          </a:bodyPr>
          <a:lstStyle/>
          <a:p>
            <a:r>
              <a:rPr lang="en-US" dirty="0" smtClean="0"/>
              <a:t>Omega-3 fatty acids are effective at lowering elevated TG levels .</a:t>
            </a:r>
          </a:p>
          <a:p>
            <a:r>
              <a:rPr lang="en-US" dirty="0" smtClean="0"/>
              <a:t> Some data suggests that </a:t>
            </a:r>
            <a:r>
              <a:rPr lang="en-US" dirty="0" smtClean="0">
                <a:solidFill>
                  <a:srgbClr val="FF0000"/>
                </a:solidFill>
              </a:rPr>
              <a:t>EPA ethyl ester</a:t>
            </a:r>
            <a:r>
              <a:rPr lang="en-US" dirty="0" smtClean="0"/>
              <a:t>, a highly purified EPA ethyl ester, </a:t>
            </a:r>
            <a:r>
              <a:rPr lang="en-US" dirty="0" smtClean="0">
                <a:solidFill>
                  <a:srgbClr val="FF0000"/>
                </a:solidFill>
              </a:rPr>
              <a:t>reduces selected inflammatory markers </a:t>
            </a:r>
            <a:r>
              <a:rPr lang="en-US" dirty="0" smtClean="0"/>
              <a:t>in patients with elevated TG  and may have other biological effects that could play a role in </a:t>
            </a:r>
            <a:r>
              <a:rPr lang="en-US" dirty="0" smtClean="0">
                <a:solidFill>
                  <a:srgbClr val="00B050"/>
                </a:solidFill>
              </a:rPr>
              <a:t>reducing atherosclerosis </a:t>
            </a:r>
            <a:r>
              <a:rPr lang="en-US" dirty="0" smtClean="0"/>
              <a:t>.</a:t>
            </a:r>
          </a:p>
          <a:p>
            <a:r>
              <a:rPr lang="en-US" dirty="0" smtClean="0"/>
              <a:t> In the placebo-controlled trial REDUCE-IT, in 8179 subjects, a high dose (4 g/day) of EPA ethyl ester, lowered </a:t>
            </a:r>
            <a:r>
              <a:rPr lang="en-US" dirty="0" smtClean="0">
                <a:solidFill>
                  <a:srgbClr val="FF0000"/>
                </a:solidFill>
              </a:rPr>
              <a:t>m</a:t>
            </a:r>
            <a:r>
              <a:rPr lang="en-US" dirty="0" smtClean="0"/>
              <a:t>ajor </a:t>
            </a:r>
            <a:r>
              <a:rPr lang="en-US" dirty="0" smtClean="0">
                <a:solidFill>
                  <a:srgbClr val="FF0000"/>
                </a:solidFill>
              </a:rPr>
              <a:t>a</a:t>
            </a:r>
            <a:r>
              <a:rPr lang="en-US" dirty="0" smtClean="0"/>
              <a:t>dverse </a:t>
            </a:r>
            <a:r>
              <a:rPr lang="en-US" dirty="0" smtClean="0">
                <a:solidFill>
                  <a:srgbClr val="FF0000"/>
                </a:solidFill>
              </a:rPr>
              <a:t>c</a:t>
            </a:r>
            <a:r>
              <a:rPr lang="en-US" dirty="0" smtClean="0"/>
              <a:t>ardiac </a:t>
            </a:r>
            <a:r>
              <a:rPr lang="en-US" dirty="0" smtClean="0">
                <a:solidFill>
                  <a:srgbClr val="FF0000"/>
                </a:solidFill>
              </a:rPr>
              <a:t>e</a:t>
            </a:r>
            <a:r>
              <a:rPr lang="en-US" dirty="0" smtClean="0"/>
              <a:t>vents (MACE) by an additional </a:t>
            </a:r>
            <a:r>
              <a:rPr lang="en-US" dirty="0" smtClean="0">
                <a:solidFill>
                  <a:srgbClr val="FF0000"/>
                </a:solidFill>
              </a:rPr>
              <a:t>25%</a:t>
            </a:r>
            <a:r>
              <a:rPr lang="en-US" dirty="0" smtClean="0"/>
              <a:t> in </a:t>
            </a:r>
            <a:r>
              <a:rPr lang="en-US" dirty="0" err="1" smtClean="0"/>
              <a:t>statin</a:t>
            </a:r>
            <a:r>
              <a:rPr lang="en-US" dirty="0" smtClean="0"/>
              <a:t>-treated subjects, with residual fasting </a:t>
            </a:r>
            <a:r>
              <a:rPr lang="en-US" dirty="0" err="1" smtClean="0"/>
              <a:t>hypertriglyceridemia</a:t>
            </a:r>
            <a:r>
              <a:rPr lang="en-US" dirty="0" smtClean="0"/>
              <a:t> and either established ASCVD or T2D and 2 additional risk factors</a:t>
            </a:r>
            <a:endParaRPr lang="en-US" dirty="0"/>
          </a:p>
        </p:txBody>
      </p:sp>
      <p:sp>
        <p:nvSpPr>
          <p:cNvPr id="4" name="Sun 3"/>
          <p:cNvSpPr/>
          <p:nvPr/>
        </p:nvSpPr>
        <p:spPr>
          <a:xfrm>
            <a:off x="7524328" y="548680"/>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Based on the </a:t>
            </a:r>
            <a:r>
              <a:rPr lang="en-US" dirty="0" smtClean="0">
                <a:solidFill>
                  <a:srgbClr val="FF0000"/>
                </a:solidFill>
              </a:rPr>
              <a:t>small number of clinical trials of omega-3 fatty acids with CV endpoints</a:t>
            </a:r>
            <a:r>
              <a:rPr lang="en-US" dirty="0" smtClean="0"/>
              <a:t>, positive results, which were confined to EPA ethyl esters, and because the benefits of </a:t>
            </a:r>
            <a:r>
              <a:rPr lang="en-US" dirty="0" err="1" smtClean="0"/>
              <a:t>fibrates</a:t>
            </a:r>
            <a:r>
              <a:rPr lang="en-US" dirty="0" smtClean="0"/>
              <a:t> are limited to post hoc analyses, the guideline writing committee </a:t>
            </a:r>
            <a:r>
              <a:rPr lang="en-US" dirty="0" smtClean="0">
                <a:solidFill>
                  <a:srgbClr val="00B050"/>
                </a:solidFill>
              </a:rPr>
              <a:t>suggests:</a:t>
            </a:r>
            <a:endParaRPr lang="en-US" dirty="0"/>
          </a:p>
        </p:txBody>
      </p:sp>
      <p:sp>
        <p:nvSpPr>
          <p:cNvPr id="4" name="Curved Left Arrow 3"/>
          <p:cNvSpPr/>
          <p:nvPr/>
        </p:nvSpPr>
        <p:spPr>
          <a:xfrm>
            <a:off x="5004048" y="3573016"/>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a:bodyPr>
          <a:lstStyle/>
          <a:p>
            <a:r>
              <a:rPr lang="en-US" dirty="0" smtClean="0"/>
              <a:t>In adults with type 2 diabetes </a:t>
            </a:r>
            <a:r>
              <a:rPr lang="en-US" dirty="0" smtClean="0">
                <a:solidFill>
                  <a:srgbClr val="FF0000"/>
                </a:solidFill>
              </a:rPr>
              <a:t>on a </a:t>
            </a:r>
            <a:r>
              <a:rPr lang="en-US" dirty="0" err="1" smtClean="0">
                <a:solidFill>
                  <a:srgbClr val="FF0000"/>
                </a:solidFill>
              </a:rPr>
              <a:t>statin</a:t>
            </a:r>
            <a:r>
              <a:rPr lang="en-US" dirty="0" smtClean="0">
                <a:solidFill>
                  <a:srgbClr val="FF0000"/>
                </a:solidFill>
              </a:rPr>
              <a:t> </a:t>
            </a:r>
            <a:r>
              <a:rPr lang="en-US" dirty="0" smtClean="0"/>
              <a:t>at </a:t>
            </a:r>
            <a:r>
              <a:rPr lang="en-US" dirty="0" smtClean="0">
                <a:solidFill>
                  <a:srgbClr val="FF0000"/>
                </a:solidFill>
              </a:rPr>
              <a:t>low-density lipoprotein goal </a:t>
            </a:r>
            <a:r>
              <a:rPr lang="en-US" dirty="0" smtClean="0"/>
              <a:t>with </a:t>
            </a:r>
            <a:r>
              <a:rPr lang="en-US" dirty="0" smtClean="0">
                <a:solidFill>
                  <a:srgbClr val="FF0000"/>
                </a:solidFill>
              </a:rPr>
              <a:t>residual triglycerides over 150 mg/</a:t>
            </a:r>
            <a:r>
              <a:rPr lang="en-US" dirty="0" err="1" smtClean="0">
                <a:solidFill>
                  <a:srgbClr val="FF0000"/>
                </a:solidFill>
              </a:rPr>
              <a:t>dL</a:t>
            </a:r>
            <a:r>
              <a:rPr lang="en-US" dirty="0" smtClean="0">
                <a:solidFill>
                  <a:srgbClr val="FF0000"/>
                </a:solidFill>
              </a:rPr>
              <a:t> </a:t>
            </a:r>
            <a:r>
              <a:rPr lang="en-US" dirty="0" smtClean="0"/>
              <a:t>(1.7 </a:t>
            </a:r>
            <a:r>
              <a:rPr lang="en-US" dirty="0" err="1" smtClean="0"/>
              <a:t>mmol</a:t>
            </a:r>
            <a:r>
              <a:rPr lang="en-US" dirty="0" smtClean="0"/>
              <a:t>/L) </a:t>
            </a:r>
            <a:r>
              <a:rPr lang="en-US" b="1" dirty="0" smtClean="0">
                <a:solidFill>
                  <a:srgbClr val="0070C0"/>
                </a:solidFill>
              </a:rPr>
              <a:t>+</a:t>
            </a:r>
            <a:r>
              <a:rPr lang="en-US" dirty="0" smtClean="0"/>
              <a:t> two additional traditional risk factors </a:t>
            </a:r>
            <a:r>
              <a:rPr lang="en-US" dirty="0" smtClean="0">
                <a:solidFill>
                  <a:srgbClr val="0070C0"/>
                </a:solidFill>
              </a:rPr>
              <a:t>or</a:t>
            </a:r>
            <a:r>
              <a:rPr lang="en-US" dirty="0" smtClean="0"/>
              <a:t> risk-enhancing factors</a:t>
            </a:r>
          </a:p>
          <a:p>
            <a:endParaRPr lang="en-US" dirty="0" smtClean="0"/>
          </a:p>
          <a:p>
            <a:endParaRPr lang="en-US" dirty="0" smtClean="0"/>
          </a:p>
          <a:p>
            <a:pPr>
              <a:buNone/>
            </a:pPr>
            <a:r>
              <a:rPr lang="en-US" dirty="0" smtClean="0"/>
              <a:t>    adding </a:t>
            </a:r>
            <a:r>
              <a:rPr lang="en-US" dirty="0" err="1" smtClean="0">
                <a:solidFill>
                  <a:srgbClr val="00B050"/>
                </a:solidFill>
              </a:rPr>
              <a:t>eicosapentaenoic</a:t>
            </a:r>
            <a:r>
              <a:rPr lang="en-US" dirty="0" smtClean="0">
                <a:solidFill>
                  <a:srgbClr val="00B050"/>
                </a:solidFill>
              </a:rPr>
              <a:t> acid ethyl ester </a:t>
            </a:r>
            <a:r>
              <a:rPr lang="en-US" dirty="0" smtClean="0"/>
              <a:t>to reduce cardiovascular risk. </a:t>
            </a:r>
          </a:p>
          <a:p>
            <a:pPr>
              <a:buNone/>
            </a:pPr>
            <a:r>
              <a:rPr lang="en-US" dirty="0" smtClean="0"/>
              <a:t>Consider </a:t>
            </a:r>
            <a:r>
              <a:rPr lang="en-US" dirty="0" smtClean="0">
                <a:solidFill>
                  <a:srgbClr val="FF0000"/>
                </a:solidFill>
              </a:rPr>
              <a:t>4 g/day </a:t>
            </a:r>
            <a:r>
              <a:rPr lang="en-US" dirty="0" smtClean="0"/>
              <a:t>of </a:t>
            </a:r>
            <a:r>
              <a:rPr lang="en-US" dirty="0" err="1" smtClean="0"/>
              <a:t>eicosapentaenoic</a:t>
            </a:r>
            <a:r>
              <a:rPr lang="en-US" dirty="0" smtClean="0"/>
              <a:t> acid ethyl ester. </a:t>
            </a:r>
          </a:p>
          <a:p>
            <a:pPr>
              <a:buNone/>
            </a:pPr>
            <a:r>
              <a:rPr lang="en-US" dirty="0" smtClean="0"/>
              <a:t>• If </a:t>
            </a:r>
            <a:r>
              <a:rPr lang="en-US" dirty="0" err="1" smtClean="0"/>
              <a:t>eicosapentaenoic</a:t>
            </a:r>
            <a:r>
              <a:rPr lang="en-US" dirty="0" smtClean="0"/>
              <a:t> acid ethyl ester </a:t>
            </a:r>
            <a:r>
              <a:rPr lang="en-US" dirty="0" smtClean="0">
                <a:solidFill>
                  <a:srgbClr val="FF0000"/>
                </a:solidFill>
              </a:rPr>
              <a:t>is not available </a:t>
            </a:r>
            <a:r>
              <a:rPr lang="en-US" dirty="0" smtClean="0"/>
              <a:t>or </a:t>
            </a:r>
            <a:r>
              <a:rPr lang="en-US" dirty="0" smtClean="0">
                <a:solidFill>
                  <a:srgbClr val="FF0000"/>
                </a:solidFill>
              </a:rPr>
              <a:t>accessible</a:t>
            </a:r>
            <a:r>
              <a:rPr lang="en-US" dirty="0" smtClean="0"/>
              <a:t>, then it is reasonable to consider </a:t>
            </a:r>
            <a:r>
              <a:rPr lang="en-US" dirty="0" smtClean="0">
                <a:solidFill>
                  <a:srgbClr val="FF0000"/>
                </a:solidFill>
              </a:rPr>
              <a:t>a </a:t>
            </a:r>
            <a:r>
              <a:rPr lang="en-US" dirty="0" err="1" smtClean="0">
                <a:solidFill>
                  <a:srgbClr val="FF0000"/>
                </a:solidFill>
              </a:rPr>
              <a:t>fibrate</a:t>
            </a:r>
            <a:r>
              <a:rPr lang="en-US" dirty="0" smtClean="0">
                <a:solidFill>
                  <a:srgbClr val="FF0000"/>
                </a:solidFill>
              </a:rPr>
              <a:t> </a:t>
            </a:r>
            <a:r>
              <a:rPr lang="en-US" dirty="0" smtClean="0"/>
              <a:t>such as </a:t>
            </a:r>
            <a:r>
              <a:rPr lang="en-US" dirty="0" err="1" smtClean="0">
                <a:solidFill>
                  <a:srgbClr val="FF0000"/>
                </a:solidFill>
              </a:rPr>
              <a:t>fenofibrate</a:t>
            </a:r>
            <a:r>
              <a:rPr lang="en-US" dirty="0" smtClean="0"/>
              <a:t>.</a:t>
            </a:r>
            <a:endParaRPr lang="en-US" dirty="0"/>
          </a:p>
        </p:txBody>
      </p:sp>
      <p:sp>
        <p:nvSpPr>
          <p:cNvPr id="7" name="Curved Left Arrow 6"/>
          <p:cNvSpPr/>
          <p:nvPr/>
        </p:nvSpPr>
        <p:spPr>
          <a:xfrm>
            <a:off x="8172400" y="2420888"/>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solidFill>
                <a:schemeClr val="tx1"/>
              </a:solidFill>
            </a:endParaRPr>
          </a:p>
        </p:txBody>
      </p:sp>
      <p:sp>
        <p:nvSpPr>
          <p:cNvPr id="5" name="Sun 4"/>
          <p:cNvSpPr/>
          <p:nvPr/>
        </p:nvSpPr>
        <p:spPr>
          <a:xfrm>
            <a:off x="7380312" y="620688"/>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diabetic retinopathy</a:t>
            </a:r>
            <a:endParaRPr lang="en-US" dirty="0"/>
          </a:p>
        </p:txBody>
      </p:sp>
      <p:sp>
        <p:nvSpPr>
          <p:cNvPr id="3" name="Content Placeholder 2"/>
          <p:cNvSpPr>
            <a:spLocks noGrp="1"/>
          </p:cNvSpPr>
          <p:nvPr>
            <p:ph sz="quarter" idx="1"/>
          </p:nvPr>
        </p:nvSpPr>
        <p:spPr/>
        <p:txBody>
          <a:bodyPr>
            <a:normAutofit/>
          </a:bodyPr>
          <a:lstStyle/>
          <a:p>
            <a:r>
              <a:rPr lang="en-US" dirty="0" smtClean="0"/>
              <a:t>Although the primary CV endpoint was not statistic-ally significant in the placebo-controlled FIELD study of </a:t>
            </a:r>
            <a:r>
              <a:rPr lang="en-US" dirty="0" err="1" smtClean="0"/>
              <a:t>fenofibrate</a:t>
            </a:r>
            <a:r>
              <a:rPr lang="en-US" dirty="0" smtClean="0"/>
              <a:t> in patients with T2D, a surprising finding was the </a:t>
            </a:r>
            <a:r>
              <a:rPr lang="en-US" dirty="0" smtClean="0">
                <a:solidFill>
                  <a:srgbClr val="FF0000"/>
                </a:solidFill>
              </a:rPr>
              <a:t>reduction of retinopathy requiring laser </a:t>
            </a:r>
            <a:r>
              <a:rPr lang="en-US" dirty="0" smtClean="0"/>
              <a:t>treatment in the </a:t>
            </a:r>
            <a:r>
              <a:rPr lang="en-US" dirty="0" err="1" smtClean="0"/>
              <a:t>fenofibrate</a:t>
            </a:r>
            <a:r>
              <a:rPr lang="en-US" dirty="0" smtClean="0"/>
              <a:t> group compared with the placebo group . </a:t>
            </a:r>
          </a:p>
          <a:p>
            <a:r>
              <a:rPr lang="en-US" dirty="0" err="1" smtClean="0"/>
              <a:t>Fenofibrate</a:t>
            </a:r>
            <a:r>
              <a:rPr lang="en-US" dirty="0" smtClean="0"/>
              <a:t> also </a:t>
            </a:r>
            <a:r>
              <a:rPr lang="en-US" dirty="0" smtClean="0">
                <a:solidFill>
                  <a:srgbClr val="FF0000"/>
                </a:solidFill>
              </a:rPr>
              <a:t>delayed progression of </a:t>
            </a:r>
            <a:r>
              <a:rPr lang="en-US" dirty="0" err="1" smtClean="0">
                <a:solidFill>
                  <a:srgbClr val="FF0000"/>
                </a:solidFill>
              </a:rPr>
              <a:t>retinop-athy</a:t>
            </a:r>
            <a:r>
              <a:rPr lang="en-US" dirty="0" smtClean="0">
                <a:solidFill>
                  <a:srgbClr val="FF0000"/>
                </a:solidFill>
              </a:rPr>
              <a:t> i</a:t>
            </a:r>
            <a:r>
              <a:rPr lang="en-US" dirty="0" smtClean="0"/>
              <a:t>n the </a:t>
            </a:r>
            <a:r>
              <a:rPr lang="en-US" dirty="0" smtClean="0">
                <a:solidFill>
                  <a:srgbClr val="FF0000"/>
                </a:solidFill>
              </a:rPr>
              <a:t>ACCORD trial</a:t>
            </a:r>
            <a:r>
              <a:rPr lang="en-US" dirty="0" smtClean="0"/>
              <a:t>, in which tight </a:t>
            </a:r>
            <a:r>
              <a:rPr lang="en-US" dirty="0" err="1" smtClean="0"/>
              <a:t>glycemic</a:t>
            </a:r>
            <a:r>
              <a:rPr lang="en-US" dirty="0" smtClean="0"/>
              <a:t> con-</a:t>
            </a:r>
            <a:r>
              <a:rPr lang="en-US" dirty="0" err="1" smtClean="0"/>
              <a:t>trol</a:t>
            </a:r>
            <a:r>
              <a:rPr lang="en-US" dirty="0" smtClean="0"/>
              <a:t> but not blood pressure control had a beneficial effect on retinopathy . </a:t>
            </a:r>
            <a:endParaRPr lang="en-US" dirty="0"/>
          </a:p>
        </p:txBody>
      </p:sp>
      <p:sp>
        <p:nvSpPr>
          <p:cNvPr id="4" name="Sun 3"/>
          <p:cNvSpPr/>
          <p:nvPr/>
        </p:nvSpPr>
        <p:spPr>
          <a:xfrm>
            <a:off x="7740352" y="548680"/>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diabetic retinopathy</a:t>
            </a:r>
            <a:endParaRPr lang="en-US" dirty="0">
              <a:solidFill>
                <a:srgbClr val="FF0000"/>
              </a:solidFill>
            </a:endParaRPr>
          </a:p>
        </p:txBody>
      </p:sp>
      <p:sp>
        <p:nvSpPr>
          <p:cNvPr id="3" name="Content Placeholder 2"/>
          <p:cNvSpPr>
            <a:spLocks noGrp="1"/>
          </p:cNvSpPr>
          <p:nvPr>
            <p:ph sz="quarter" idx="1"/>
          </p:nvPr>
        </p:nvSpPr>
        <p:spPr/>
        <p:txBody>
          <a:bodyPr>
            <a:normAutofit lnSpcReduction="10000"/>
          </a:bodyPr>
          <a:lstStyle/>
          <a:p>
            <a:r>
              <a:rPr lang="en-US" dirty="0" smtClean="0"/>
              <a:t>In adults with type 2 diabetes and diabetic </a:t>
            </a:r>
            <a:r>
              <a:rPr lang="en-US" dirty="0" smtClean="0">
                <a:solidFill>
                  <a:srgbClr val="0070C0"/>
                </a:solidFill>
              </a:rPr>
              <a:t>retinopathy</a:t>
            </a:r>
            <a:r>
              <a:rPr lang="en-US" dirty="0" smtClean="0"/>
              <a:t>, we suggest </a:t>
            </a:r>
            <a:r>
              <a:rPr lang="en-US" dirty="0" err="1" smtClean="0">
                <a:solidFill>
                  <a:srgbClr val="0070C0"/>
                </a:solidFill>
              </a:rPr>
              <a:t>fibrates</a:t>
            </a:r>
            <a:r>
              <a:rPr lang="en-US" dirty="0" smtClean="0"/>
              <a:t> in addition to </a:t>
            </a:r>
            <a:r>
              <a:rPr lang="en-US" dirty="0" err="1" smtClean="0"/>
              <a:t>statins</a:t>
            </a:r>
            <a:r>
              <a:rPr lang="en-US" dirty="0" smtClean="0"/>
              <a:t> to </a:t>
            </a:r>
            <a:r>
              <a:rPr lang="en-US" dirty="0" smtClean="0">
                <a:solidFill>
                  <a:srgbClr val="0070C0"/>
                </a:solidFill>
              </a:rPr>
              <a:t>reduce retinopathy progression</a:t>
            </a:r>
          </a:p>
          <a:p>
            <a:endParaRPr lang="en-US" dirty="0" smtClean="0">
              <a:solidFill>
                <a:srgbClr val="0070C0"/>
              </a:solidFill>
            </a:endParaRPr>
          </a:p>
          <a:p>
            <a:r>
              <a:rPr lang="en-US" dirty="0" smtClean="0"/>
              <a:t>This recommendation applies </a:t>
            </a:r>
            <a:r>
              <a:rPr lang="en-US" dirty="0" smtClean="0">
                <a:solidFill>
                  <a:srgbClr val="0070C0"/>
                </a:solidFill>
              </a:rPr>
              <a:t>regardless of triglyceride levels</a:t>
            </a:r>
            <a:r>
              <a:rPr lang="en-US" dirty="0" smtClean="0"/>
              <a:t>. </a:t>
            </a:r>
          </a:p>
          <a:p>
            <a:pPr>
              <a:buNone/>
            </a:pPr>
            <a:endParaRPr lang="en-US" dirty="0" smtClean="0"/>
          </a:p>
          <a:p>
            <a:r>
              <a:rPr lang="en-US" dirty="0" smtClean="0"/>
              <a:t> The preferred </a:t>
            </a:r>
            <a:r>
              <a:rPr lang="en-US" dirty="0" err="1" smtClean="0"/>
              <a:t>fibrate</a:t>
            </a:r>
            <a:r>
              <a:rPr lang="en-US" dirty="0" smtClean="0"/>
              <a:t> is </a:t>
            </a:r>
            <a:r>
              <a:rPr lang="en-US" dirty="0" err="1" smtClean="0">
                <a:solidFill>
                  <a:srgbClr val="0070C0"/>
                </a:solidFill>
              </a:rPr>
              <a:t>fenofibrate</a:t>
            </a:r>
            <a:r>
              <a:rPr lang="en-US" dirty="0" smtClean="0">
                <a:solidFill>
                  <a:srgbClr val="0070C0"/>
                </a:solidFill>
              </a:rPr>
              <a:t>.</a:t>
            </a:r>
          </a:p>
          <a:p>
            <a:r>
              <a:rPr lang="en-US" dirty="0" err="1" smtClean="0"/>
              <a:t>Fenofibrate</a:t>
            </a:r>
            <a:r>
              <a:rPr lang="en-US" dirty="0" smtClean="0"/>
              <a:t> is preferred to </a:t>
            </a:r>
            <a:r>
              <a:rPr lang="en-US" dirty="0" err="1" smtClean="0"/>
              <a:t>gemfibrozil</a:t>
            </a:r>
            <a:r>
              <a:rPr lang="en-US" dirty="0" smtClean="0"/>
              <a:t> because </a:t>
            </a:r>
            <a:r>
              <a:rPr lang="en-US" dirty="0" err="1" smtClean="0"/>
              <a:t>fenofibrate</a:t>
            </a:r>
            <a:r>
              <a:rPr lang="en-US" dirty="0" smtClean="0"/>
              <a:t> was studied in RCTs, and because </a:t>
            </a:r>
            <a:r>
              <a:rPr lang="en-US" dirty="0" err="1" smtClean="0"/>
              <a:t>gemfibrozil</a:t>
            </a:r>
            <a:r>
              <a:rPr lang="en-US" dirty="0" smtClean="0"/>
              <a:t> in combination with a </a:t>
            </a:r>
            <a:r>
              <a:rPr lang="en-US" dirty="0" err="1" smtClean="0"/>
              <a:t>statin</a:t>
            </a:r>
            <a:r>
              <a:rPr lang="en-US" dirty="0" smtClean="0"/>
              <a:t> is associated with increased risk of </a:t>
            </a:r>
            <a:r>
              <a:rPr lang="en-US" dirty="0" err="1" smtClean="0"/>
              <a:t>myopathy</a:t>
            </a:r>
            <a:endParaRPr lang="en-US" dirty="0">
              <a:solidFill>
                <a:srgbClr val="0070C0"/>
              </a:solidFill>
            </a:endParaRPr>
          </a:p>
        </p:txBody>
      </p:sp>
      <p:sp>
        <p:nvSpPr>
          <p:cNvPr id="4" name="Sun 3"/>
          <p:cNvSpPr/>
          <p:nvPr/>
        </p:nvSpPr>
        <p:spPr>
          <a:xfrm>
            <a:off x="7524328" y="404664"/>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0000"/>
                </a:solidFill>
              </a:rPr>
              <a:t>Type 1 diabetes mellitus</a:t>
            </a:r>
            <a:endParaRPr lang="en-US" sz="3600" dirty="0">
              <a:solidFill>
                <a:srgbClr val="FF0000"/>
              </a:solidFill>
            </a:endParaRPr>
          </a:p>
        </p:txBody>
      </p:sp>
      <p:sp>
        <p:nvSpPr>
          <p:cNvPr id="3" name="Content Placeholder 2"/>
          <p:cNvSpPr>
            <a:spLocks noGrp="1"/>
          </p:cNvSpPr>
          <p:nvPr>
            <p:ph sz="quarter" idx="1"/>
          </p:nvPr>
        </p:nvSpPr>
        <p:spPr/>
        <p:txBody>
          <a:bodyPr/>
          <a:lstStyle/>
          <a:p>
            <a:pPr>
              <a:buNone/>
            </a:pPr>
            <a:r>
              <a:rPr lang="en-US" dirty="0" smtClean="0"/>
              <a:t>    In adults with type 1 diabetes, </a:t>
            </a:r>
          </a:p>
          <a:p>
            <a:r>
              <a:rPr lang="en-US" dirty="0" smtClean="0"/>
              <a:t>age </a:t>
            </a:r>
            <a:r>
              <a:rPr lang="en-US" dirty="0" smtClean="0">
                <a:solidFill>
                  <a:srgbClr val="00B050"/>
                </a:solidFill>
              </a:rPr>
              <a:t>40 years and older</a:t>
            </a:r>
          </a:p>
          <a:p>
            <a:r>
              <a:rPr lang="en-US" dirty="0" smtClean="0"/>
              <a:t> and/or with </a:t>
            </a:r>
            <a:r>
              <a:rPr lang="en-US" dirty="0" smtClean="0">
                <a:solidFill>
                  <a:srgbClr val="00B050"/>
                </a:solidFill>
              </a:rPr>
              <a:t>duration of diabetes &gt;20 years</a:t>
            </a:r>
            <a:r>
              <a:rPr lang="en-US" dirty="0" smtClean="0"/>
              <a:t>,</a:t>
            </a:r>
          </a:p>
          <a:p>
            <a:r>
              <a:rPr lang="en-US" dirty="0" smtClean="0"/>
              <a:t> and/or </a:t>
            </a:r>
            <a:r>
              <a:rPr lang="en-US" dirty="0" err="1" smtClean="0">
                <a:solidFill>
                  <a:srgbClr val="00B050"/>
                </a:solidFill>
              </a:rPr>
              <a:t>microvascular</a:t>
            </a:r>
            <a:r>
              <a:rPr lang="en-US" dirty="0" smtClean="0">
                <a:solidFill>
                  <a:srgbClr val="00B050"/>
                </a:solidFill>
              </a:rPr>
              <a:t> complications</a:t>
            </a:r>
          </a:p>
          <a:p>
            <a:endParaRPr lang="en-US" dirty="0" smtClean="0"/>
          </a:p>
          <a:p>
            <a:pPr>
              <a:buNone/>
            </a:pPr>
            <a:r>
              <a:rPr lang="en-US" dirty="0" smtClean="0"/>
              <a:t>    we suggest </a:t>
            </a:r>
            <a:r>
              <a:rPr lang="en-US" dirty="0" err="1" smtClean="0"/>
              <a:t>statin</a:t>
            </a:r>
            <a:r>
              <a:rPr lang="en-US" dirty="0" smtClean="0"/>
              <a:t> therapy, </a:t>
            </a:r>
            <a:r>
              <a:rPr lang="en-US" dirty="0" smtClean="0">
                <a:solidFill>
                  <a:srgbClr val="00B050"/>
                </a:solidFill>
              </a:rPr>
              <a:t>irrespective of </a:t>
            </a:r>
            <a:r>
              <a:rPr lang="en-US" dirty="0" smtClean="0"/>
              <a:t>the cardiovascular risk score, to reduce cardiovascular risk.</a:t>
            </a: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Low-density lipoprotein should be the primary target for lipid-lowering therapy. </a:t>
            </a:r>
          </a:p>
          <a:p>
            <a:r>
              <a:rPr lang="en-US" dirty="0" smtClean="0"/>
              <a:t> Consider therapy if low-density lipoprotein is </a:t>
            </a:r>
            <a:r>
              <a:rPr lang="en-US" dirty="0" smtClean="0">
                <a:solidFill>
                  <a:srgbClr val="FF0000"/>
                </a:solidFill>
              </a:rPr>
              <a:t>over 70 mg/dl </a:t>
            </a:r>
            <a:r>
              <a:rPr lang="en-US" dirty="0" smtClean="0"/>
              <a:t>(1.8 </a:t>
            </a:r>
            <a:r>
              <a:rPr lang="en-US" dirty="0" err="1" smtClean="0"/>
              <a:t>mmol</a:t>
            </a:r>
            <a:r>
              <a:rPr lang="en-US" dirty="0" smtClean="0"/>
              <a:t>/L). </a:t>
            </a:r>
          </a:p>
          <a:p>
            <a:r>
              <a:rPr lang="en-US" dirty="0" smtClean="0"/>
              <a:t> </a:t>
            </a:r>
            <a:r>
              <a:rPr lang="en-US" dirty="0" err="1" smtClean="0"/>
              <a:t>Statins</a:t>
            </a:r>
            <a:r>
              <a:rPr lang="en-US" dirty="0" smtClean="0"/>
              <a:t> should not be used in women who are pregnant or trying to become pregnant.</a:t>
            </a:r>
          </a:p>
          <a:p>
            <a:endParaRPr lang="en-US" dirty="0" smtClean="0"/>
          </a:p>
          <a:p>
            <a:r>
              <a:rPr lang="en-US" dirty="0" smtClean="0"/>
              <a:t>In adults with type 1 diabetes with chronic kidney disease in </a:t>
            </a:r>
            <a:r>
              <a:rPr lang="en-US" dirty="0" smtClean="0">
                <a:solidFill>
                  <a:srgbClr val="FF0000"/>
                </a:solidFill>
              </a:rPr>
              <a:t>stages 1–4</a:t>
            </a:r>
            <a:r>
              <a:rPr lang="en-US" dirty="0" smtClean="0"/>
              <a:t>, we suggest </a:t>
            </a:r>
            <a:r>
              <a:rPr lang="en-US" dirty="0" err="1" smtClean="0"/>
              <a:t>statin</a:t>
            </a:r>
            <a:r>
              <a:rPr lang="en-US" dirty="0" smtClean="0"/>
              <a:t> therapy, irrespective of the cardiovascular risk score, to reduce cardiovascular risk.</a:t>
            </a:r>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None/>
            </a:pPr>
            <a:r>
              <a:rPr lang="en-US" dirty="0" smtClean="0"/>
              <a:t> </a:t>
            </a:r>
            <a:r>
              <a:rPr lang="en-US" dirty="0" err="1" smtClean="0"/>
              <a:t>Statins</a:t>
            </a:r>
            <a:r>
              <a:rPr lang="en-US" dirty="0" smtClean="0"/>
              <a:t> </a:t>
            </a:r>
            <a:r>
              <a:rPr lang="en-US" dirty="0" err="1" smtClean="0"/>
              <a:t>ap</a:t>
            </a:r>
            <a:r>
              <a:rPr lang="en-US" dirty="0" smtClean="0"/>
              <a:t>-pear to be equally effective in lipid lowering for patients with T1D </a:t>
            </a:r>
            <a:r>
              <a:rPr lang="en-US" dirty="0" err="1" smtClean="0"/>
              <a:t>vs</a:t>
            </a:r>
            <a:r>
              <a:rPr lang="en-US" dirty="0" smtClean="0"/>
              <a:t> T2D and those without diabetes.</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A meta-analysis of </a:t>
            </a:r>
            <a:r>
              <a:rPr lang="en-US" dirty="0" err="1" smtClean="0"/>
              <a:t>statin</a:t>
            </a:r>
            <a:r>
              <a:rPr lang="en-US" dirty="0" smtClean="0"/>
              <a:t> use in 18 686 subjects with diabetes (1466 of whom had T1D) in 14 randomized trials of </a:t>
            </a:r>
            <a:r>
              <a:rPr lang="en-US" dirty="0" err="1" smtClean="0"/>
              <a:t>statins</a:t>
            </a:r>
            <a:r>
              <a:rPr lang="en-US" dirty="0" smtClean="0"/>
              <a:t> reported a </a:t>
            </a:r>
            <a:r>
              <a:rPr lang="en-US" dirty="0" smtClean="0">
                <a:solidFill>
                  <a:srgbClr val="FF0000"/>
                </a:solidFill>
              </a:rPr>
              <a:t>21% reduction in major CVD events </a:t>
            </a:r>
            <a:r>
              <a:rPr lang="en-US" dirty="0" smtClean="0"/>
              <a:t>and a </a:t>
            </a:r>
            <a:r>
              <a:rPr lang="en-US" dirty="0" smtClean="0">
                <a:solidFill>
                  <a:srgbClr val="FF0000"/>
                </a:solidFill>
              </a:rPr>
              <a:t>13% </a:t>
            </a:r>
            <a:r>
              <a:rPr lang="en-US" dirty="0" err="1" smtClean="0">
                <a:solidFill>
                  <a:srgbClr val="FF0000"/>
                </a:solidFill>
              </a:rPr>
              <a:t>reduc-tion</a:t>
            </a:r>
            <a:r>
              <a:rPr lang="en-US" dirty="0" smtClean="0">
                <a:solidFill>
                  <a:srgbClr val="FF0000"/>
                </a:solidFill>
              </a:rPr>
              <a:t> in vascular mortality for every 1.0 </a:t>
            </a:r>
            <a:r>
              <a:rPr lang="en-US" dirty="0" err="1" smtClean="0">
                <a:solidFill>
                  <a:srgbClr val="FF0000"/>
                </a:solidFill>
              </a:rPr>
              <a:t>mmol</a:t>
            </a:r>
            <a:r>
              <a:rPr lang="en-US" dirty="0" smtClean="0">
                <a:solidFill>
                  <a:srgbClr val="FF0000"/>
                </a:solidFill>
              </a:rPr>
              <a:t>/L (</a:t>
            </a:r>
            <a:r>
              <a:rPr lang="en-US" dirty="0" err="1" smtClean="0">
                <a:solidFill>
                  <a:srgbClr val="FF0000"/>
                </a:solidFill>
              </a:rPr>
              <a:t>approxi-mately</a:t>
            </a:r>
            <a:r>
              <a:rPr lang="en-US" dirty="0" smtClean="0">
                <a:solidFill>
                  <a:srgbClr val="FF0000"/>
                </a:solidFill>
              </a:rPr>
              <a:t> 40 mg/</a:t>
            </a:r>
            <a:r>
              <a:rPr lang="en-US" dirty="0" err="1" smtClean="0">
                <a:solidFill>
                  <a:srgbClr val="FF0000"/>
                </a:solidFill>
              </a:rPr>
              <a:t>dL</a:t>
            </a:r>
            <a:r>
              <a:rPr lang="en-US" dirty="0" smtClean="0">
                <a:solidFill>
                  <a:srgbClr val="FF0000"/>
                </a:solidFill>
              </a:rPr>
              <a:t>) drop in LDL during a </a:t>
            </a:r>
            <a:r>
              <a:rPr lang="en-US" dirty="0" smtClean="0"/>
              <a:t>mean follow-up of 4.3 years </a:t>
            </a:r>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22114"/>
          </a:xfrm>
        </p:spPr>
        <p:txBody>
          <a:bodyPr/>
          <a:lstStyle/>
          <a:p>
            <a:endParaRPr lang="en-US" dirty="0"/>
          </a:p>
        </p:txBody>
      </p:sp>
      <p:sp>
        <p:nvSpPr>
          <p:cNvPr id="3" name="Content Placeholder 2"/>
          <p:cNvSpPr>
            <a:spLocks noGrp="1"/>
          </p:cNvSpPr>
          <p:nvPr>
            <p:ph sz="quarter" idx="1"/>
          </p:nvPr>
        </p:nvSpPr>
        <p:spPr/>
        <p:txBody>
          <a:bodyPr>
            <a:normAutofit lnSpcReduction="10000"/>
          </a:bodyPr>
          <a:lstStyle/>
          <a:p>
            <a:r>
              <a:rPr lang="en-US" dirty="0" smtClean="0"/>
              <a:t>there is a paucity of data regarding the age at which to start </a:t>
            </a:r>
            <a:r>
              <a:rPr lang="en-US" dirty="0" err="1" smtClean="0"/>
              <a:t>statin</a:t>
            </a:r>
            <a:r>
              <a:rPr lang="en-US" dirty="0" smtClean="0"/>
              <a:t> therapy in subjects with T1DM</a:t>
            </a:r>
          </a:p>
          <a:p>
            <a:r>
              <a:rPr lang="en-US" dirty="0" smtClean="0"/>
              <a:t>A recent study by </a:t>
            </a:r>
            <a:r>
              <a:rPr lang="en-US" dirty="0" err="1" smtClean="0"/>
              <a:t>Rawshani</a:t>
            </a:r>
            <a:r>
              <a:rPr lang="en-US" dirty="0" smtClean="0"/>
              <a:t> et al demonstrates that </a:t>
            </a:r>
            <a:r>
              <a:rPr lang="en-US" dirty="0" smtClean="0">
                <a:solidFill>
                  <a:srgbClr val="FF0000"/>
                </a:solidFill>
              </a:rPr>
              <a:t>age of T1D onset </a:t>
            </a:r>
            <a:r>
              <a:rPr lang="en-US" dirty="0" smtClean="0"/>
              <a:t>has a significant impact on CVD risk, with greatest risk in those with earliest onset of T1D (</a:t>
            </a:r>
            <a:r>
              <a:rPr lang="en-US" dirty="0" smtClean="0">
                <a:solidFill>
                  <a:srgbClr val="FF0000"/>
                </a:solidFill>
              </a:rPr>
              <a:t>defined as &lt;10 years old</a:t>
            </a:r>
            <a:r>
              <a:rPr lang="en-US" dirty="0" smtClean="0"/>
              <a:t>) </a:t>
            </a:r>
          </a:p>
          <a:p>
            <a:r>
              <a:rPr lang="en-US" dirty="0" smtClean="0"/>
              <a:t>Thus, although specific evidence is lacking to guide </a:t>
            </a:r>
            <a:r>
              <a:rPr lang="en-US" dirty="0" smtClean="0">
                <a:solidFill>
                  <a:srgbClr val="00B050"/>
                </a:solidFill>
              </a:rPr>
              <a:t>which age and/or diabetes duration </a:t>
            </a:r>
            <a:r>
              <a:rPr lang="en-US" dirty="0" smtClean="0"/>
              <a:t>to initiate therapy, there is good evidence that </a:t>
            </a:r>
            <a:r>
              <a:rPr lang="en-US" dirty="0" smtClean="0">
                <a:solidFill>
                  <a:srgbClr val="FF0000"/>
                </a:solidFill>
              </a:rPr>
              <a:t>duration of </a:t>
            </a:r>
            <a:r>
              <a:rPr lang="en-US" dirty="0" err="1" smtClean="0">
                <a:solidFill>
                  <a:srgbClr val="FF0000"/>
                </a:solidFill>
              </a:rPr>
              <a:t>dia-betes</a:t>
            </a:r>
            <a:r>
              <a:rPr lang="en-US" dirty="0" smtClean="0">
                <a:solidFill>
                  <a:srgbClr val="FF0000"/>
                </a:solidFill>
              </a:rPr>
              <a:t> predicts increased CVD </a:t>
            </a:r>
            <a:r>
              <a:rPr lang="en-US" dirty="0" smtClean="0"/>
              <a:t>risk, and </a:t>
            </a:r>
            <a:r>
              <a:rPr lang="en-US" dirty="0" err="1" smtClean="0"/>
              <a:t>statin</a:t>
            </a:r>
            <a:r>
              <a:rPr lang="en-US" dirty="0" smtClean="0"/>
              <a:t> therapy re-</a:t>
            </a:r>
            <a:r>
              <a:rPr lang="en-US" dirty="0" err="1" smtClean="0"/>
              <a:t>duces</a:t>
            </a:r>
            <a:r>
              <a:rPr lang="en-US" dirty="0" smtClean="0"/>
              <a:t> CVD risk in subjects with T1Dm</a:t>
            </a:r>
            <a:endParaRPr lang="en-US" dirty="0"/>
          </a:p>
        </p:txBody>
      </p:sp>
      <p:sp>
        <p:nvSpPr>
          <p:cNvPr id="4" name="Sun 3"/>
          <p:cNvSpPr/>
          <p:nvPr/>
        </p:nvSpPr>
        <p:spPr>
          <a:xfrm>
            <a:off x="7452320" y="476672"/>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2559</TotalTime>
  <Words>13791</Words>
  <Application>Microsoft Office PowerPoint</Application>
  <PresentationFormat>On-screen Show (4:3)</PresentationFormat>
  <Paragraphs>991</Paragraphs>
  <Slides>268</Slides>
  <Notes>0</Notes>
  <HiddenSlides>0</HiddenSlides>
  <MMClips>0</MMClips>
  <ScaleCrop>false</ScaleCrop>
  <HeadingPairs>
    <vt:vector size="4" baseType="variant">
      <vt:variant>
        <vt:lpstr>Theme</vt:lpstr>
      </vt:variant>
      <vt:variant>
        <vt:i4>1</vt:i4>
      </vt:variant>
      <vt:variant>
        <vt:lpstr>Slide Titles</vt:lpstr>
      </vt:variant>
      <vt:variant>
        <vt:i4>268</vt:i4>
      </vt:variant>
    </vt:vector>
  </HeadingPairs>
  <TitlesOfParts>
    <vt:vector size="269" baseType="lpstr">
      <vt:lpstr>Equity</vt:lpstr>
      <vt:lpstr>Slide 1</vt:lpstr>
      <vt:lpstr>         Lipid Management in Patients with Endocrine Disorders: An Endocrine Society Clinical Practice Guideline      </vt:lpstr>
      <vt:lpstr>Slide 3</vt:lpstr>
      <vt:lpstr>Slide 4</vt:lpstr>
      <vt:lpstr>Slide 5</vt:lpstr>
      <vt:lpstr>Slide 6</vt:lpstr>
      <vt:lpstr>Slide 7</vt:lpstr>
      <vt:lpstr>Slide 8</vt:lpstr>
      <vt:lpstr>Slide 9</vt:lpstr>
      <vt:lpstr>Slide 10</vt:lpstr>
      <vt:lpstr>Friedewald formula</vt:lpstr>
      <vt:lpstr>Friedewald formula</vt:lpstr>
      <vt:lpstr>Friedewald formula</vt:lpstr>
      <vt:lpstr>Martin-Hopkins formula</vt:lpstr>
      <vt:lpstr>Slide 15</vt:lpstr>
      <vt:lpstr>Slide 16</vt:lpstr>
      <vt:lpstr>Slide 17</vt:lpstr>
      <vt:lpstr>Fasting versus nonfasting lipid testing</vt:lpstr>
      <vt:lpstr>Slide 19</vt:lpstr>
      <vt:lpstr>Slide 20</vt:lpstr>
      <vt:lpstr>Cardiovascular risk assessment</vt:lpstr>
      <vt:lpstr>Slide 22</vt:lpstr>
      <vt:lpstr>Additional risk-enhancing factors</vt:lpstr>
      <vt:lpstr>Slide 24</vt:lpstr>
      <vt:lpstr>Slide 25</vt:lpstr>
      <vt:lpstr>coronary artery calcium score</vt:lpstr>
      <vt:lpstr>coronary artery calcium score</vt:lpstr>
      <vt:lpstr>coronary artery calcium score</vt:lpstr>
      <vt:lpstr>Slide 29</vt:lpstr>
      <vt:lpstr>Slide 30</vt:lpstr>
      <vt:lpstr>Slide 31</vt:lpstr>
      <vt:lpstr>Slide 32</vt:lpstr>
      <vt:lpstr>Slide 33</vt:lpstr>
      <vt:lpstr>Slide 34</vt:lpstr>
      <vt:lpstr>Slide 35</vt:lpstr>
      <vt:lpstr>Caution must be taken!!!!</vt:lpstr>
      <vt:lpstr>Caution…</vt:lpstr>
      <vt:lpstr>Slide 38</vt:lpstr>
      <vt:lpstr>Statin recommend…  </vt:lpstr>
      <vt:lpstr>Lipoprotein(a)</vt:lpstr>
      <vt:lpstr>Lipoprotein(a)</vt:lpstr>
      <vt:lpstr>Lipoprotein(a)</vt:lpstr>
      <vt:lpstr>Lipoprotein(a)</vt:lpstr>
      <vt:lpstr>Slide 44</vt:lpstr>
      <vt:lpstr>we suggest measuring lipoprotein(a) </vt:lpstr>
      <vt:lpstr>Lipoprotein(a)</vt:lpstr>
      <vt:lpstr>serum biomarkers</vt:lpstr>
      <vt:lpstr>Slide 48</vt:lpstr>
      <vt:lpstr>Slide 49</vt:lpstr>
      <vt:lpstr>Slide 50</vt:lpstr>
      <vt:lpstr>Slide 51</vt:lpstr>
      <vt:lpstr>Slide 52</vt:lpstr>
      <vt:lpstr> volanesorsen</vt:lpstr>
      <vt:lpstr>Slide 54</vt:lpstr>
      <vt:lpstr>Plasmapheresis</vt:lpstr>
      <vt:lpstr>Slide 56</vt:lpstr>
      <vt:lpstr>insulin infusion</vt:lpstr>
      <vt:lpstr>Slide 58</vt:lpstr>
      <vt:lpstr>insulin infusion</vt:lpstr>
      <vt:lpstr>Slide 60</vt:lpstr>
      <vt:lpstr>Slide 61</vt:lpstr>
      <vt:lpstr>Slide 62</vt:lpstr>
      <vt:lpstr>hypertriglyceridemia and in-creased CV risk</vt:lpstr>
      <vt:lpstr>Slide 64</vt:lpstr>
      <vt:lpstr>Slide 65</vt:lpstr>
      <vt:lpstr>Slide 66</vt:lpstr>
      <vt:lpstr>Slide 67</vt:lpstr>
      <vt:lpstr>glucose-lowering therapy in Dyslipidemia</vt:lpstr>
      <vt:lpstr>Slide 69</vt:lpstr>
      <vt:lpstr>Slide 70</vt:lpstr>
      <vt:lpstr> </vt:lpstr>
      <vt:lpstr>Slide 72</vt:lpstr>
      <vt:lpstr>Slide 73</vt:lpstr>
      <vt:lpstr>the greater the reduction in LDL-C levels……</vt:lpstr>
      <vt:lpstr>Slide 75</vt:lpstr>
      <vt:lpstr>Slide 76</vt:lpstr>
      <vt:lpstr>Slide 77</vt:lpstr>
      <vt:lpstr>PCSK9 antibodies </vt:lpstr>
      <vt:lpstr>Slide 79</vt:lpstr>
      <vt:lpstr>Whether low LDL-C levels confer a risk to the patient???</vt:lpstr>
      <vt:lpstr>Slide 81</vt:lpstr>
      <vt:lpstr>Statin and dm risk…</vt:lpstr>
      <vt:lpstr>Slide 83</vt:lpstr>
      <vt:lpstr>T2dm and ckd and statin</vt:lpstr>
      <vt:lpstr>Slide 85</vt:lpstr>
      <vt:lpstr>Slide 86</vt:lpstr>
      <vt:lpstr>Slide 87</vt:lpstr>
      <vt:lpstr>Slide 88</vt:lpstr>
      <vt:lpstr>Slide 89</vt:lpstr>
      <vt:lpstr>Omega-3</vt:lpstr>
      <vt:lpstr>Slide 91</vt:lpstr>
      <vt:lpstr>Slide 92</vt:lpstr>
      <vt:lpstr>diabetic retinopathy</vt:lpstr>
      <vt:lpstr>diabetic retinopathy</vt:lpstr>
      <vt:lpstr>Type 1 diabetes mellitus</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Diagnosis of MetS</vt:lpstr>
      <vt:lpstr>Diagnosis of MetS</vt:lpstr>
      <vt:lpstr>Slide 114</vt:lpstr>
      <vt:lpstr>Slide 115</vt:lpstr>
      <vt:lpstr>Slide 116</vt:lpstr>
      <vt:lpstr>Slide 117</vt:lpstr>
      <vt:lpstr>Slide 118</vt:lpstr>
      <vt:lpstr>Slide 119</vt:lpstr>
      <vt:lpstr>Slide 120</vt:lpstr>
      <vt:lpstr>  </vt:lpstr>
      <vt:lpstr>Slide 122</vt:lpstr>
      <vt:lpstr>Slide 123</vt:lpstr>
      <vt:lpstr>Slide 124</vt:lpstr>
      <vt:lpstr>Slide 125</vt:lpstr>
      <vt:lpstr>Slide 126</vt:lpstr>
      <vt:lpstr>Slide 127</vt:lpstr>
      <vt:lpstr>Slide 128</vt:lpstr>
      <vt:lpstr>Slide 129</vt:lpstr>
      <vt:lpstr>bariatric surgery</vt:lpstr>
      <vt:lpstr>bariatric surgery</vt:lpstr>
      <vt:lpstr>Slide 132</vt:lpstr>
      <vt:lpstr>Slide 133</vt:lpstr>
      <vt:lpstr>Slide 134</vt:lpstr>
      <vt:lpstr>Slide 135</vt:lpstr>
      <vt:lpstr>Slide 136</vt:lpstr>
      <vt:lpstr>Slide 137</vt:lpstr>
      <vt:lpstr>Slide 138</vt:lpstr>
      <vt:lpstr>Hypothyroidism</vt:lpstr>
      <vt:lpstr>Slide 140</vt:lpstr>
      <vt:lpstr>Slide 141</vt:lpstr>
      <vt:lpstr>overt hyperthyroidism</vt:lpstr>
      <vt:lpstr>Mechanism…</vt:lpstr>
      <vt:lpstr>Slide 144</vt:lpstr>
      <vt:lpstr>Slide 145</vt:lpstr>
      <vt:lpstr>Slide 146</vt:lpstr>
      <vt:lpstr>Slide 147</vt:lpstr>
      <vt:lpstr>Slide 148</vt:lpstr>
      <vt:lpstr>Slide 149</vt:lpstr>
      <vt:lpstr>Slide 150</vt:lpstr>
      <vt:lpstr>Slide 151</vt:lpstr>
      <vt:lpstr>Slide 152</vt:lpstr>
      <vt:lpstr>Slide 153</vt:lpstr>
      <vt:lpstr>  </vt:lpstr>
      <vt:lpstr>Slide 155</vt:lpstr>
      <vt:lpstr>Slide 156</vt:lpstr>
      <vt:lpstr>Slide 157</vt:lpstr>
      <vt:lpstr>Slide 158</vt:lpstr>
      <vt:lpstr>Slide 159</vt:lpstr>
      <vt:lpstr>Slide 160</vt:lpstr>
      <vt:lpstr>Slide 161</vt:lpstr>
      <vt:lpstr>Slide 162</vt:lpstr>
      <vt:lpstr>Slide 163</vt:lpstr>
      <vt:lpstr>Slide 164</vt:lpstr>
      <vt:lpstr>Slide 165</vt:lpstr>
      <vt:lpstr>Ketoconazole</vt:lpstr>
      <vt:lpstr>Slide 167</vt:lpstr>
      <vt:lpstr>Mifepristone</vt:lpstr>
      <vt:lpstr>Slide 169</vt:lpstr>
      <vt:lpstr>Pasireotide</vt:lpstr>
      <vt:lpstr>Slide 171</vt:lpstr>
      <vt:lpstr>Mitotane</vt:lpstr>
      <vt:lpstr>Mitotane…</vt:lpstr>
      <vt:lpstr>chronic glucocorticoid therapy</vt:lpstr>
      <vt:lpstr>Slide 175</vt:lpstr>
      <vt:lpstr>Slide 176</vt:lpstr>
      <vt:lpstr>Slide 177</vt:lpstr>
      <vt:lpstr>Slide 178</vt:lpstr>
      <vt:lpstr>Slide 179</vt:lpstr>
      <vt:lpstr>GHD</vt:lpstr>
      <vt:lpstr>Slide 181</vt:lpstr>
      <vt:lpstr>Slide 182</vt:lpstr>
      <vt:lpstr>Slide 183</vt:lpstr>
      <vt:lpstr>Slide 184</vt:lpstr>
      <vt:lpstr>Growth hormone excess (acromegaly)</vt:lpstr>
      <vt:lpstr>Slide 186</vt:lpstr>
      <vt:lpstr>Slide 187</vt:lpstr>
      <vt:lpstr>Slide 188</vt:lpstr>
      <vt:lpstr>Slide 189</vt:lpstr>
      <vt:lpstr>Slide 190</vt:lpstr>
      <vt:lpstr>Slide 191</vt:lpstr>
      <vt:lpstr>Slide 192</vt:lpstr>
      <vt:lpstr>Slide 193</vt:lpstr>
      <vt:lpstr>Slide 194</vt:lpstr>
      <vt:lpstr>Slide 195</vt:lpstr>
      <vt:lpstr>Slide 196</vt:lpstr>
      <vt:lpstr>Slide 197</vt:lpstr>
      <vt:lpstr>Slide 198</vt:lpstr>
      <vt:lpstr>Slide 199</vt:lpstr>
      <vt:lpstr>Slide 200</vt:lpstr>
      <vt:lpstr>Slide 201</vt:lpstr>
      <vt:lpstr>Slide 202</vt:lpstr>
      <vt:lpstr>Slide 203</vt:lpstr>
      <vt:lpstr>Slide 204</vt:lpstr>
      <vt:lpstr>Slide 205</vt:lpstr>
      <vt:lpstr>Slide 206</vt:lpstr>
      <vt:lpstr>Slide 207</vt:lpstr>
      <vt:lpstr>Slide 208</vt:lpstr>
      <vt:lpstr>Slide 209</vt:lpstr>
      <vt:lpstr>Slide 210</vt:lpstr>
      <vt:lpstr>Slide 211</vt:lpstr>
      <vt:lpstr>Slide 212</vt:lpstr>
      <vt:lpstr>Slide 213</vt:lpstr>
      <vt:lpstr>Slide 214</vt:lpstr>
      <vt:lpstr>Slide 215</vt:lpstr>
      <vt:lpstr>Statins in elderely</vt:lpstr>
      <vt:lpstr>Statins in elderely</vt:lpstr>
      <vt:lpstr>Slide 218</vt:lpstr>
      <vt:lpstr>Slide 219</vt:lpstr>
      <vt:lpstr>Slide 220</vt:lpstr>
      <vt:lpstr>ezetimibe</vt:lpstr>
      <vt:lpstr>PCSK9 inhibitors indication</vt:lpstr>
      <vt:lpstr>PCSK9 inhibitors indication</vt:lpstr>
      <vt:lpstr> bile acid sequestrant</vt:lpstr>
      <vt:lpstr>Bempedoic acid</vt:lpstr>
      <vt:lpstr>Slide 226</vt:lpstr>
      <vt:lpstr>Slide 227</vt:lpstr>
      <vt:lpstr>Slide 228</vt:lpstr>
      <vt:lpstr>Slide 229</vt:lpstr>
      <vt:lpstr>Slide 230</vt:lpstr>
      <vt:lpstr>Slide 231</vt:lpstr>
      <vt:lpstr>Slide 232</vt:lpstr>
      <vt:lpstr>Slide 233</vt:lpstr>
      <vt:lpstr>Slide 234</vt:lpstr>
      <vt:lpstr>Slide 235</vt:lpstr>
      <vt:lpstr>Myopathy/rhabdomyolysis</vt:lpstr>
      <vt:lpstr>Slide 237</vt:lpstr>
      <vt:lpstr>Slide 238</vt:lpstr>
      <vt:lpstr>Slide 239</vt:lpstr>
      <vt:lpstr>risk factors</vt:lpstr>
      <vt:lpstr>Slide 241</vt:lpstr>
      <vt:lpstr>Slide 242</vt:lpstr>
      <vt:lpstr>Slide 243</vt:lpstr>
      <vt:lpstr>Slide 244</vt:lpstr>
      <vt:lpstr>Slide 245</vt:lpstr>
      <vt:lpstr>New-onset diabetes</vt:lpstr>
      <vt:lpstr>         Hepatic adverse events</vt:lpstr>
      <vt:lpstr>Slide 248</vt:lpstr>
      <vt:lpstr>    Steroidogenesis</vt:lpstr>
      <vt:lpstr>Slide 250</vt:lpstr>
      <vt:lpstr>Slide 251</vt:lpstr>
      <vt:lpstr>Pcsk9 inhibitors</vt:lpstr>
      <vt:lpstr>     Ezetimibe </vt:lpstr>
      <vt:lpstr>Slide 254</vt:lpstr>
      <vt:lpstr>Bile acid–binding resins</vt:lpstr>
      <vt:lpstr>Slide 256</vt:lpstr>
      <vt:lpstr>Slide 257</vt:lpstr>
      <vt:lpstr>Slide 258</vt:lpstr>
      <vt:lpstr>Bempedoic acid</vt:lpstr>
      <vt:lpstr>Slide 260</vt:lpstr>
      <vt:lpstr>Slide 261</vt:lpstr>
      <vt:lpstr>Slide 262</vt:lpstr>
      <vt:lpstr>Fibrates</vt:lpstr>
      <vt:lpstr>Omega-3 fatty acids</vt:lpstr>
      <vt:lpstr>Slide 265</vt:lpstr>
      <vt:lpstr>Niacin</vt:lpstr>
      <vt:lpstr>Slide 267</vt:lpstr>
      <vt:lpstr>Slide 268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Lipid Management in Patients with Endocrine Disorders: An Endocrine Society Clinical Practice Guideline</dc:title>
  <dc:creator>shafagh co</dc:creator>
  <cp:lastModifiedBy>shafagh co</cp:lastModifiedBy>
  <cp:revision>393</cp:revision>
  <dcterms:created xsi:type="dcterms:W3CDTF">2020-12-19T17:24:20Z</dcterms:created>
  <dcterms:modified xsi:type="dcterms:W3CDTF">2021-01-08T16:59:18Z</dcterms:modified>
</cp:coreProperties>
</file>