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88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9" r:id="rId57"/>
    <p:sldId id="320" r:id="rId58"/>
    <p:sldId id="321" r:id="rId59"/>
    <p:sldId id="313" r:id="rId60"/>
    <p:sldId id="312" r:id="rId61"/>
    <p:sldId id="298" r:id="rId62"/>
    <p:sldId id="314" r:id="rId63"/>
    <p:sldId id="315" r:id="rId64"/>
    <p:sldId id="316" r:id="rId65"/>
    <p:sldId id="317" r:id="rId66"/>
    <p:sldId id="318" r:id="rId67"/>
    <p:sldId id="323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عنی بسم الله الرحمن الرحیم + تفسیر ، خواص ، فضیلت و رازه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5" y="483326"/>
            <a:ext cx="7968343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7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Pathology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30582"/>
            <a:ext cx="9601196" cy="284528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</a:t>
            </a:r>
            <a:r>
              <a:rPr lang="en-US" dirty="0" err="1">
                <a:latin typeface="Arial Black" panose="020B0A04020102020204" pitchFamily="34" charset="0"/>
              </a:rPr>
              <a:t>necroinflammatory</a:t>
            </a:r>
            <a:r>
              <a:rPr lang="en-US" dirty="0">
                <a:latin typeface="Arial Black" panose="020B0A04020102020204" pitchFamily="34" charset="0"/>
              </a:rPr>
              <a:t> features of NASH on histology include </a:t>
            </a:r>
            <a:r>
              <a:rPr lang="en-US" dirty="0" smtClean="0">
                <a:latin typeface="Arial Black" panose="020B0A04020102020204" pitchFamily="34" charset="0"/>
              </a:rPr>
              <a:t>a distinctive </a:t>
            </a:r>
            <a:r>
              <a:rPr lang="en-US" dirty="0">
                <a:latin typeface="Arial Black" panose="020B0A04020102020204" pitchFamily="34" charset="0"/>
              </a:rPr>
              <a:t>form of liver injury </a:t>
            </a:r>
            <a:r>
              <a:rPr lang="en-US" dirty="0" err="1">
                <a:latin typeface="Arial Black" panose="020B0A04020102020204" pitchFamily="34" charset="0"/>
              </a:rPr>
              <a:t>characterised</a:t>
            </a:r>
            <a:r>
              <a:rPr lang="en-US" dirty="0">
                <a:latin typeface="Arial Black" panose="020B0A04020102020204" pitchFamily="34" charset="0"/>
              </a:rPr>
              <a:t> by cellular </a:t>
            </a:r>
            <a:r>
              <a:rPr lang="en-US" dirty="0" smtClean="0">
                <a:latin typeface="Arial Black" panose="020B0A04020102020204" pitchFamily="34" charset="0"/>
              </a:rPr>
              <a:t>ballooning of </a:t>
            </a:r>
            <a:r>
              <a:rPr lang="en-US" dirty="0">
                <a:latin typeface="Arial Black" panose="020B0A04020102020204" pitchFamily="34" charset="0"/>
              </a:rPr>
              <a:t>hepatocytes, often including lobular inflammation, </a:t>
            </a:r>
            <a:r>
              <a:rPr lang="en-US" dirty="0" smtClean="0">
                <a:latin typeface="Arial Black" panose="020B0A04020102020204" pitchFamily="34" charset="0"/>
              </a:rPr>
              <a:t>varying degrees </a:t>
            </a:r>
            <a:r>
              <a:rPr lang="en-US" dirty="0">
                <a:latin typeface="Arial Black" panose="020B0A04020102020204" pitchFamily="34" charset="0"/>
              </a:rPr>
              <a:t>of hepatic fibrosis and sometimes </a:t>
            </a:r>
            <a:r>
              <a:rPr lang="en-US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Mallory-</a:t>
            </a:r>
            <a:r>
              <a:rPr lang="en-US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Denk</a:t>
            </a:r>
            <a:r>
              <a:rPr lang="en-US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bodies </a:t>
            </a:r>
            <a:r>
              <a:rPr lang="en-US" dirty="0" smtClean="0">
                <a:latin typeface="Arial Black" panose="020B0A04020102020204" pitchFamily="34" charset="0"/>
              </a:rPr>
              <a:t>within </a:t>
            </a:r>
            <a:r>
              <a:rPr lang="en-US" dirty="0">
                <a:latin typeface="Arial Black" panose="020B0A04020102020204" pitchFamily="34" charset="0"/>
              </a:rPr>
              <a:t>hepatocytes.</a:t>
            </a:r>
          </a:p>
        </p:txBody>
      </p:sp>
    </p:spTree>
    <p:extLst>
      <p:ext uri="{BB962C8B-B14F-4D97-AF65-F5344CB8AC3E}">
        <p14:creationId xmlns:p14="http://schemas.microsoft.com/office/powerpoint/2010/main" val="335019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18457"/>
            <a:ext cx="9601196" cy="515741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All forms of NAFLD can be </a:t>
            </a:r>
            <a:r>
              <a:rPr lang="en-US" sz="2800" i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asymptomatic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smtClean="0">
                <a:latin typeface="Bahnschrift SemiBold" panose="020B0502040204020203" pitchFamily="34" charset="0"/>
              </a:rPr>
              <a:t> and </a:t>
            </a:r>
            <a:r>
              <a:rPr lang="en-US" sz="2800" dirty="0">
                <a:latin typeface="Bahnschrift SemiBold" panose="020B0502040204020203" pitchFamily="34" charset="0"/>
              </a:rPr>
              <a:t>detected either incidentally by imaging or by investigating incidental elevation of liver enzymes.</a:t>
            </a:r>
          </a:p>
          <a:p>
            <a:endParaRPr lang="pt-BR" dirty="0" smtClean="0">
              <a:latin typeface="Arial Rounded MT Bold" panose="020F0704030504030204" pitchFamily="34" charset="0"/>
            </a:endParaRPr>
          </a:p>
          <a:p>
            <a:endParaRPr lang="pt-BR" dirty="0"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latin typeface="Arial Rounded MT Bold" panose="020F0704030504030204" pitchFamily="34" charset="0"/>
              </a:rPr>
              <a:t>NASH </a:t>
            </a:r>
            <a:r>
              <a:rPr lang="pt-BR" sz="2800" dirty="0" smtClean="0">
                <a:latin typeface="Arial Rounded MT Bold" panose="020F0704030504030204" pitchFamily="34" charset="0"/>
              </a:rPr>
              <a:t>cirrhosis </a:t>
            </a:r>
            <a:r>
              <a:rPr lang="pt-BR" sz="2800" dirty="0">
                <a:latin typeface="Arial Rounded MT Bold" panose="020F0704030504030204" pitchFamily="34" charset="0"/>
              </a:rPr>
              <a:t>( fibrosis </a:t>
            </a:r>
            <a:r>
              <a:rPr lang="pt-BR" sz="2800" dirty="0" smtClean="0">
                <a:latin typeface="Arial Rounded MT Bold" panose="020F0704030504030204" pitchFamily="34" charset="0"/>
              </a:rPr>
              <a:t> stage </a:t>
            </a:r>
            <a:r>
              <a:rPr lang="pt-BR" sz="2800" dirty="0">
                <a:latin typeface="Arial Rounded MT Bold" panose="020F0704030504030204" pitchFamily="34" charset="0"/>
              </a:rPr>
              <a:t>4 </a:t>
            </a:r>
            <a:r>
              <a:rPr lang="pt-BR" sz="2800" dirty="0" smtClean="0">
                <a:latin typeface="Arial Rounded MT Bold" panose="020F0704030504030204" pitchFamily="34" charset="0"/>
              </a:rPr>
              <a:t>/4</a:t>
            </a:r>
            <a:r>
              <a:rPr lang="pt-BR" sz="2800" dirty="0">
                <a:latin typeface="Arial Rounded MT Bold" panose="020F0704030504030204" pitchFamily="34" charset="0"/>
              </a:rPr>
              <a:t>) </a:t>
            </a:r>
            <a:r>
              <a:rPr lang="pt-BR" sz="2800" dirty="0" smtClean="0">
                <a:latin typeface="Arial Rounded MT Bold" panose="020F0704030504030204" pitchFamily="34" charset="0"/>
              </a:rPr>
              <a:t>is </a:t>
            </a:r>
            <a:r>
              <a:rPr lang="en-US" sz="2800" dirty="0" smtClean="0">
                <a:latin typeface="Arial Rounded MT Bold" panose="020F0704030504030204" pitchFamily="34" charset="0"/>
              </a:rPr>
              <a:t>the </a:t>
            </a:r>
            <a:r>
              <a:rPr lang="en-US" sz="2800" dirty="0">
                <a:latin typeface="Arial Rounded MT Bold" panose="020F0704030504030204" pitchFamily="34" charset="0"/>
              </a:rPr>
              <a:t>result of progressive fibrosis and can result in </a:t>
            </a:r>
            <a:r>
              <a:rPr lang="en-US" sz="2800" dirty="0" smtClean="0">
                <a:latin typeface="Arial Rounded MT Bold" panose="020F0704030504030204" pitchFamily="34" charset="0"/>
              </a:rPr>
              <a:t>progressive </a:t>
            </a:r>
            <a:r>
              <a:rPr lang="en-US" sz="2800" dirty="0" smtClean="0">
                <a:latin typeface="Arial Rounded MT Bold" panose="020F0704030504030204" pitchFamily="34" charset="0"/>
              </a:rPr>
              <a:t>       synthetic </a:t>
            </a:r>
            <a:r>
              <a:rPr lang="en-US" sz="2800" dirty="0">
                <a:latin typeface="Arial Rounded MT Bold" panose="020F0704030504030204" pitchFamily="34" charset="0"/>
              </a:rPr>
              <a:t>dysfunction of the liver and can be initially </a:t>
            </a:r>
            <a:r>
              <a:rPr lang="en-US" sz="2800" dirty="0" smtClean="0">
                <a:latin typeface="Arial Rounded MT Bold" panose="020F0704030504030204" pitchFamily="34" charset="0"/>
              </a:rPr>
              <a:t>           seen </a:t>
            </a:r>
            <a:r>
              <a:rPr lang="en-US" sz="2800" dirty="0">
                <a:latin typeface="Arial Rounded MT Bold" panose="020F0704030504030204" pitchFamily="34" charset="0"/>
              </a:rPr>
              <a:t>as </a:t>
            </a:r>
            <a:r>
              <a:rPr lang="en-US" sz="2800" dirty="0" smtClean="0">
                <a:latin typeface="Arial Rounded MT Bold" panose="020F0704030504030204" pitchFamily="34" charset="0"/>
              </a:rPr>
              <a:t>the development </a:t>
            </a:r>
            <a:r>
              <a:rPr lang="en-US" sz="2800" dirty="0">
                <a:latin typeface="Arial Rounded MT Bold" panose="020F0704030504030204" pitchFamily="34" charset="0"/>
              </a:rPr>
              <a:t>of portal hypertension. </a:t>
            </a:r>
            <a:r>
              <a:rPr lang="en-US" sz="2800" dirty="0" smtClean="0">
                <a:latin typeface="Arial Rounded MT Bold" panose="020F07040305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327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EPIDEMIOLOGY   OF   NAFLD</a:t>
            </a:r>
            <a:endParaRPr lang="en-U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mentioned above, the global prevalence of NAFLD </a:t>
            </a:r>
            <a:r>
              <a:rPr lang="en-US" dirty="0" smtClean="0"/>
              <a:t>exceeds </a:t>
            </a:r>
            <a:r>
              <a:rPr lang="en-US" sz="2800" b="1" i="1" dirty="0" smtClean="0">
                <a:solidFill>
                  <a:srgbClr val="FF0000"/>
                </a:solidFill>
              </a:rPr>
              <a:t>25</a:t>
            </a:r>
            <a:r>
              <a:rPr lang="en-US" sz="2800" b="1" i="1" dirty="0">
                <a:solidFill>
                  <a:srgbClr val="FF0000"/>
                </a:solidFill>
              </a:rPr>
              <a:t>%</a:t>
            </a:r>
            <a:r>
              <a:rPr lang="en-US" dirty="0"/>
              <a:t> of all adults, although there is significant geographical variation.</a:t>
            </a:r>
          </a:p>
          <a:p>
            <a:r>
              <a:rPr lang="en-US" dirty="0"/>
              <a:t>South America and the Middle East have the highest </a:t>
            </a:r>
            <a:r>
              <a:rPr lang="en-US" dirty="0" smtClean="0"/>
              <a:t>reported  NAFLD </a:t>
            </a:r>
            <a:r>
              <a:rPr lang="en-US" dirty="0"/>
              <a:t>prevalence of more than </a:t>
            </a:r>
            <a:r>
              <a:rPr lang="en-US" sz="2800" b="1" dirty="0">
                <a:solidFill>
                  <a:srgbClr val="FF0000"/>
                </a:solidFill>
              </a:rPr>
              <a:t>30%</a:t>
            </a:r>
            <a:r>
              <a:rPr lang="en-US" dirty="0"/>
              <a:t>, while Africa has the </a:t>
            </a:r>
            <a:r>
              <a:rPr lang="en-US" dirty="0" smtClean="0"/>
              <a:t>lowest NAFLD </a:t>
            </a:r>
            <a:r>
              <a:rPr lang="en-US" dirty="0"/>
              <a:t>prevalence of </a:t>
            </a:r>
            <a:r>
              <a:rPr lang="en-US" sz="2800" b="1" dirty="0">
                <a:solidFill>
                  <a:srgbClr val="FF0000"/>
                </a:solidFill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. (9)   </a:t>
            </a:r>
          </a:p>
          <a:p>
            <a:r>
              <a:rPr lang="en-US" dirty="0" smtClean="0"/>
              <a:t> </a:t>
            </a:r>
            <a:r>
              <a:rPr lang="en-US" dirty="0"/>
              <a:t>Asia, due in part to rapid </a:t>
            </a:r>
            <a:r>
              <a:rPr lang="en-US" dirty="0" err="1"/>
              <a:t>urbanisation</a:t>
            </a:r>
            <a:r>
              <a:rPr lang="en-US" dirty="0" smtClean="0"/>
              <a:t>, also </a:t>
            </a:r>
            <a:r>
              <a:rPr lang="en-US" dirty="0"/>
              <a:t>has a high </a:t>
            </a:r>
            <a:r>
              <a:rPr lang="en-US" sz="2800" b="1" i="1" dirty="0">
                <a:solidFill>
                  <a:srgbClr val="0070C0"/>
                </a:solidFill>
              </a:rPr>
              <a:t>(27%-29%) </a:t>
            </a:r>
            <a:r>
              <a:rPr lang="en-US" dirty="0"/>
              <a:t>and growing prevalence of NAFLD</a:t>
            </a:r>
            <a:r>
              <a:rPr lang="en-US" dirty="0" smtClean="0"/>
              <a:t>.   (32)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8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>
                <a:solidFill>
                  <a:srgbClr val="FF0000"/>
                </a:solidFill>
                <a:latin typeface="Algerian" panose="04020705040A02060702" pitchFamily="82" charset="0"/>
              </a:rPr>
              <a:t>EPIDEMIOLOGY   OF   NAFLD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60279" cy="331893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 the </a:t>
            </a:r>
            <a:r>
              <a:rPr lang="en-US" dirty="0" smtClean="0">
                <a:latin typeface="Arial Black" panose="020B0A04020102020204" pitchFamily="34" charset="0"/>
              </a:rPr>
              <a:t>US , </a:t>
            </a:r>
            <a:r>
              <a:rPr lang="en-US" dirty="0">
                <a:latin typeface="Arial Black" panose="020B0A04020102020204" pitchFamily="34" charset="0"/>
              </a:rPr>
              <a:t>the prevalence of </a:t>
            </a:r>
            <a:r>
              <a:rPr lang="en-US" dirty="0" smtClean="0">
                <a:latin typeface="Arial Black" panose="020B0A04020102020204" pitchFamily="34" charset="0"/>
              </a:rPr>
              <a:t>NASH in </a:t>
            </a:r>
            <a:r>
              <a:rPr lang="en-US" dirty="0">
                <a:latin typeface="Arial Black" panose="020B0A04020102020204" pitchFamily="34" charset="0"/>
              </a:rPr>
              <a:t>the general </a:t>
            </a:r>
            <a:r>
              <a:rPr lang="en-US" dirty="0" smtClean="0">
                <a:latin typeface="Arial Black" panose="020B0A04020102020204" pitchFamily="34" charset="0"/>
              </a:rPr>
              <a:t>population </a:t>
            </a:r>
            <a:r>
              <a:rPr lang="en-US" dirty="0">
                <a:latin typeface="Arial Black" panose="020B0A04020102020204" pitchFamily="34" charset="0"/>
              </a:rPr>
              <a:t>is estimated to be between 1.5 and 6.5</a:t>
            </a:r>
            <a:r>
              <a:rPr lang="en-US" dirty="0" smtClean="0">
                <a:latin typeface="Arial Black" panose="020B0A04020102020204" pitchFamily="34" charset="0"/>
              </a:rPr>
              <a:t>%.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(9)</a:t>
            </a:r>
            <a:endParaRPr lang="en-US" b="1" dirty="0" smtClean="0">
              <a:solidFill>
                <a:srgbClr val="0070C0"/>
              </a:solidFill>
              <a:latin typeface="Arial Narrow" panose="020B0606020202030204" pitchFamily="34" charset="0"/>
              <a:cs typeface="_PDMS_Saleem_QuranFont" panose="02010000000000000000" pitchFamily="2" charset="-78"/>
            </a:endParaRPr>
          </a:p>
          <a:p>
            <a:endParaRPr lang="en-US" b="1" dirty="0">
              <a:solidFill>
                <a:srgbClr val="0070C0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It was estimated that the number of </a:t>
            </a:r>
            <a:r>
              <a:rPr lang="en-US" dirty="0" smtClean="0">
                <a:latin typeface="Arial Rounded MT Bold" panose="020F0704030504030204" pitchFamily="34" charset="0"/>
              </a:rPr>
              <a:t>NASH patients </a:t>
            </a:r>
            <a:r>
              <a:rPr lang="en-US" dirty="0">
                <a:latin typeface="Arial Rounded MT Bold" panose="020F0704030504030204" pitchFamily="34" charset="0"/>
              </a:rPr>
              <a:t>with advanced fibrosis in the US will double by 2030</a:t>
            </a:r>
            <a:r>
              <a:rPr lang="en-US" dirty="0" smtClean="0">
                <a:latin typeface="Arial Rounded MT Bold" panose="020F0704030504030204" pitchFamily="34" charset="0"/>
              </a:rPr>
              <a:t>.   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(34)</a:t>
            </a:r>
            <a:endParaRPr lang="en-US" b="1" dirty="0">
              <a:solidFill>
                <a:srgbClr val="0070C0"/>
              </a:solidFill>
              <a:latin typeface="Arial Rounded MT Bold" panose="020F0704030504030204" pitchFamily="34" charset="0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42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ial Black" panose="020B0A04020102020204" pitchFamily="34" charset="0"/>
              </a:rPr>
              <a:t>lean </a:t>
            </a:r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NAFLD </a:t>
            </a:r>
            <a:endParaRPr lang="en-US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912530" cy="377855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Although the majority of patients with NAFLD present with obesity</a:t>
            </a:r>
            <a:r>
              <a:rPr lang="en-US" dirty="0" smtClean="0">
                <a:latin typeface="Arial Rounded MT Bold" panose="020F0704030504030204" pitchFamily="34" charset="0"/>
              </a:rPr>
              <a:t>, about </a:t>
            </a:r>
            <a:r>
              <a:rPr lang="en-US" sz="2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30% </a:t>
            </a:r>
            <a:r>
              <a:rPr lang="en-US" dirty="0">
                <a:latin typeface="Arial Rounded MT Bold" panose="020F0704030504030204" pitchFamily="34" charset="0"/>
              </a:rPr>
              <a:t>of patients with NAFLD are either of normal </a:t>
            </a:r>
            <a:r>
              <a:rPr lang="en-US" dirty="0" smtClean="0">
                <a:latin typeface="Arial Rounded MT Bold" panose="020F0704030504030204" pitchFamily="34" charset="0"/>
              </a:rPr>
              <a:t>weight (</a:t>
            </a:r>
            <a:r>
              <a:rPr lang="en-US" dirty="0">
                <a:latin typeface="Arial Rounded MT Bold" panose="020F0704030504030204" pitchFamily="34" charset="0"/>
              </a:rPr>
              <a:t>BMI &lt;25 kg/m2 for Western countries and &lt;23 kg/m2 for </a:t>
            </a:r>
            <a:r>
              <a:rPr lang="en-US" dirty="0" smtClean="0">
                <a:latin typeface="Arial Rounded MT Bold" panose="020F0704030504030204" pitchFamily="34" charset="0"/>
              </a:rPr>
              <a:t>Eastern countries</a:t>
            </a:r>
            <a:r>
              <a:rPr lang="en-US" dirty="0">
                <a:latin typeface="Arial Rounded MT Bold" panose="020F0704030504030204" pitchFamily="34" charset="0"/>
              </a:rPr>
              <a:t>) or can be considered as </a:t>
            </a:r>
            <a:r>
              <a:rPr lang="en-US" dirty="0" err="1">
                <a:latin typeface="Arial Rounded MT Bold" panose="020F0704030504030204" pitchFamily="34" charset="0"/>
              </a:rPr>
              <a:t>nonobese</a:t>
            </a:r>
            <a:r>
              <a:rPr lang="en-US" dirty="0">
                <a:latin typeface="Arial Rounded MT Bold" panose="020F0704030504030204" pitchFamily="34" charset="0"/>
              </a:rPr>
              <a:t> (BMI &lt;30 kg/m2 </a:t>
            </a:r>
            <a:r>
              <a:rPr lang="en-US" dirty="0" smtClean="0">
                <a:latin typeface="Arial Rounded MT Bold" panose="020F0704030504030204" pitchFamily="34" charset="0"/>
              </a:rPr>
              <a:t>for Western </a:t>
            </a:r>
            <a:r>
              <a:rPr lang="en-US" dirty="0">
                <a:latin typeface="Arial Rounded MT Bold" panose="020F0704030504030204" pitchFamily="34" charset="0"/>
              </a:rPr>
              <a:t>countries and 25-27 kg/m2 for </a:t>
            </a:r>
            <a:r>
              <a:rPr lang="en-US" dirty="0" smtClean="0">
                <a:latin typeface="Arial Rounded MT Bold" panose="020F0704030504030204" pitchFamily="34" charset="0"/>
              </a:rPr>
              <a:t>Eastern </a:t>
            </a:r>
            <a:r>
              <a:rPr lang="en-US" dirty="0">
                <a:latin typeface="Arial Rounded MT Bold" panose="020F0704030504030204" pitchFamily="34" charset="0"/>
              </a:rPr>
              <a:t>countries</a:t>
            </a:r>
            <a:r>
              <a:rPr lang="en-US" dirty="0" smtClean="0">
                <a:latin typeface="Arial Rounded MT Bold" panose="020F0704030504030204" pitchFamily="34" charset="0"/>
              </a:rPr>
              <a:t>).     (9,35)    </a:t>
            </a: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The prevalence </a:t>
            </a:r>
            <a:r>
              <a:rPr lang="en-US" dirty="0">
                <a:latin typeface="Arial Rounded MT Bold" panose="020F0704030504030204" pitchFamily="34" charset="0"/>
              </a:rPr>
              <a:t>of </a:t>
            </a:r>
            <a:r>
              <a:rPr lang="en-US" sz="28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lean NAFLD </a:t>
            </a:r>
            <a:r>
              <a:rPr lang="en-US" dirty="0">
                <a:latin typeface="Arial Rounded MT Bold" panose="020F0704030504030204" pitchFamily="34" charset="0"/>
              </a:rPr>
              <a:t>in the US general population is </a:t>
            </a:r>
            <a:r>
              <a:rPr lang="en-US" dirty="0" smtClean="0">
                <a:latin typeface="Arial Rounded MT Bold" panose="020F0704030504030204" pitchFamily="34" charset="0"/>
              </a:rPr>
              <a:t>about 7.4%.  (36)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0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>
                <a:solidFill>
                  <a:srgbClr val="FF0000"/>
                </a:solidFill>
                <a:latin typeface="Algerian" panose="04020705040A02060702" pitchFamily="82" charset="0"/>
              </a:rPr>
              <a:t>EPIDEMIOLOGY   OF   NAFLD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3530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In fact, adults with NAFLD frequently have concurrent </a:t>
            </a:r>
            <a:r>
              <a:rPr lang="en-US" dirty="0" smtClean="0">
                <a:latin typeface="Arial Rounded MT Bold" panose="020F0704030504030204" pitchFamily="34" charset="0"/>
              </a:rPr>
              <a:t>metabolic disease </a:t>
            </a:r>
            <a:r>
              <a:rPr lang="en-US" dirty="0">
                <a:latin typeface="Arial Rounded MT Bold" panose="020F0704030504030204" pitchFamily="34" charset="0"/>
              </a:rPr>
              <a:t>with </a:t>
            </a:r>
            <a:r>
              <a:rPr lang="en-US" sz="28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30%</a:t>
            </a:r>
            <a:r>
              <a:rPr lang="en-US" dirty="0">
                <a:latin typeface="Arial Rounded MT Bold" panose="020F0704030504030204" pitchFamily="34" charset="0"/>
              </a:rPr>
              <a:t> having insulin resistance or </a:t>
            </a:r>
            <a:r>
              <a:rPr lang="en-US" dirty="0" smtClean="0">
                <a:latin typeface="Arial Rounded MT Bold" panose="020F0704030504030204" pitchFamily="34" charset="0"/>
              </a:rPr>
              <a:t>T2DM  , </a:t>
            </a:r>
            <a:r>
              <a:rPr lang="en-US" sz="28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≥50</a:t>
            </a:r>
            <a:r>
              <a:rPr lang="en-US" sz="28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% </a:t>
            </a:r>
            <a:r>
              <a:rPr lang="en-US" dirty="0" smtClean="0">
                <a:latin typeface="Arial Rounded MT Bold" panose="020F0704030504030204" pitchFamily="34" charset="0"/>
              </a:rPr>
              <a:t>having  HTN ,  HLP </a:t>
            </a:r>
            <a:r>
              <a:rPr lang="en-US" dirty="0">
                <a:latin typeface="Arial Rounded MT Bold" panose="020F0704030504030204" pitchFamily="34" charset="0"/>
              </a:rPr>
              <a:t>or metabolic syndrome</a:t>
            </a:r>
            <a:r>
              <a:rPr lang="en-US" dirty="0" smtClean="0">
                <a:latin typeface="Arial Rounded MT Bold" panose="020F0704030504030204" pitchFamily="34" charset="0"/>
              </a:rPr>
              <a:t>.   (9)   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The global </a:t>
            </a:r>
            <a:r>
              <a:rPr lang="en-US" dirty="0">
                <a:latin typeface="Arial Rounded MT Bold" panose="020F0704030504030204" pitchFamily="34" charset="0"/>
              </a:rPr>
              <a:t>prevalence of NAFLD among patients with T2DM is </a:t>
            </a:r>
            <a:r>
              <a:rPr lang="en-US" dirty="0" smtClean="0">
                <a:latin typeface="Arial Rounded MT Bold" panose="020F0704030504030204" pitchFamily="34" charset="0"/>
              </a:rPr>
              <a:t>estimated to </a:t>
            </a:r>
            <a:r>
              <a:rPr lang="en-US" dirty="0">
                <a:latin typeface="Arial Rounded MT Bold" panose="020F0704030504030204" pitchFamily="34" charset="0"/>
              </a:rPr>
              <a:t>be about </a:t>
            </a:r>
            <a:r>
              <a:rPr lang="en-US" sz="28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55.5%</a:t>
            </a:r>
            <a:r>
              <a:rPr lang="en-US" dirty="0">
                <a:latin typeface="Arial Rounded MT Bold" panose="020F0704030504030204" pitchFamily="34" charset="0"/>
              </a:rPr>
              <a:t> (95% CI 47.3-63.7). </a:t>
            </a:r>
            <a:r>
              <a:rPr lang="en-US" dirty="0" smtClean="0">
                <a:latin typeface="Arial Rounded MT Bold" panose="020F0704030504030204" pitchFamily="34" charset="0"/>
              </a:rPr>
              <a:t>  (17)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On </a:t>
            </a:r>
            <a:r>
              <a:rPr lang="en-US" dirty="0">
                <a:latin typeface="Arial Rounded MT Bold" panose="020F0704030504030204" pitchFamily="34" charset="0"/>
              </a:rPr>
              <a:t>the other hand, the </a:t>
            </a:r>
            <a:r>
              <a:rPr lang="en-US" dirty="0" smtClean="0">
                <a:latin typeface="Arial Rounded MT Bold" panose="020F0704030504030204" pitchFamily="34" charset="0"/>
              </a:rPr>
              <a:t>prevalence of </a:t>
            </a:r>
            <a:r>
              <a:rPr lang="en-US" dirty="0">
                <a:latin typeface="Arial Rounded MT Bold" panose="020F0704030504030204" pitchFamily="34" charset="0"/>
              </a:rPr>
              <a:t>NASH among those with T2DM is </a:t>
            </a:r>
            <a:r>
              <a:rPr lang="en-US" sz="28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37.3%</a:t>
            </a:r>
            <a:r>
              <a:rPr lang="en-US" dirty="0">
                <a:latin typeface="Arial Rounded MT Bold" panose="020F0704030504030204" pitchFamily="34" charset="0"/>
              </a:rPr>
              <a:t> (24.7%-50.0</a:t>
            </a:r>
            <a:r>
              <a:rPr lang="en-US" dirty="0" smtClean="0">
                <a:latin typeface="Arial Rounded MT Bold" panose="020F0704030504030204" pitchFamily="34" charset="0"/>
              </a:rPr>
              <a:t>%)  (17)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</a:rPr>
              <a:t>ethnic </a:t>
            </a:r>
            <a:r>
              <a:rPr lang="en-US" sz="48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   heterogeneity</a:t>
            </a:r>
            <a:endParaRPr lang="en-US" sz="48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Hispanic and </a:t>
            </a:r>
            <a:r>
              <a:rPr lang="en-US" dirty="0" smtClean="0">
                <a:latin typeface="Arial Rounded MT Bold" panose="020F0704030504030204" pitchFamily="34" charset="0"/>
              </a:rPr>
              <a:t>Caucasian males </a:t>
            </a:r>
            <a:r>
              <a:rPr lang="en-US" dirty="0">
                <a:latin typeface="Arial Rounded MT Bold" panose="020F0704030504030204" pitchFamily="34" charset="0"/>
              </a:rPr>
              <a:t>are more likely to have NAFLD, whereas </a:t>
            </a:r>
            <a:r>
              <a:rPr lang="en-US" dirty="0" smtClean="0">
                <a:latin typeface="Arial Rounded MT Bold" panose="020F0704030504030204" pitchFamily="34" charset="0"/>
              </a:rPr>
              <a:t>African Americans are </a:t>
            </a:r>
            <a:r>
              <a:rPr lang="en-US" dirty="0">
                <a:latin typeface="Arial Rounded MT Bold" panose="020F0704030504030204" pitchFamily="34" charset="0"/>
              </a:rPr>
              <a:t>at a lower risk for NAFLD</a:t>
            </a:r>
            <a:r>
              <a:rPr lang="en-US" dirty="0" smtClean="0">
                <a:latin typeface="Arial Rounded MT Bold" panose="020F0704030504030204" pitchFamily="34" charset="0"/>
              </a:rPr>
              <a:t>. 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latin typeface="Arial Rounded MT Bold" panose="020F0704030504030204" pitchFamily="34" charset="0"/>
              </a:rPr>
              <a:t>patatin</a:t>
            </a:r>
            <a:r>
              <a:rPr lang="en-US" dirty="0">
                <a:latin typeface="Arial Rounded MT Bold" panose="020F0704030504030204" pitchFamily="34" charset="0"/>
              </a:rPr>
              <a:t>-like phospholipase </a:t>
            </a:r>
            <a:r>
              <a:rPr lang="en-US" dirty="0" smtClean="0">
                <a:latin typeface="Arial Rounded MT Bold" panose="020F0704030504030204" pitchFamily="34" charset="0"/>
              </a:rPr>
              <a:t>domain-containing 3 </a:t>
            </a:r>
            <a:r>
              <a:rPr lang="en-US" dirty="0">
                <a:latin typeface="Arial Rounded MT Bold" panose="020F0704030504030204" pitchFamily="34" charset="0"/>
              </a:rPr>
              <a:t>gene </a:t>
            </a:r>
            <a:r>
              <a:rPr lang="en-US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PNPLA3</a:t>
            </a:r>
            <a:r>
              <a:rPr lang="en-US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en-US" dirty="0">
                <a:latin typeface="Arial Rounded MT Bold" panose="020F0704030504030204" pitchFamily="34" charset="0"/>
              </a:rPr>
              <a:t>which has been associated with higher </a:t>
            </a:r>
            <a:r>
              <a:rPr lang="en-US" dirty="0" smtClean="0">
                <a:latin typeface="Arial Rounded MT Bold" panose="020F0704030504030204" pitchFamily="34" charset="0"/>
              </a:rPr>
              <a:t>prevalence of </a:t>
            </a:r>
            <a:r>
              <a:rPr lang="en-US" dirty="0">
                <a:latin typeface="Arial Rounded MT Bold" panose="020F0704030504030204" pitchFamily="34" charset="0"/>
              </a:rPr>
              <a:t>NAFLD and more progressive disease</a:t>
            </a:r>
            <a:r>
              <a:rPr lang="en-US" dirty="0" smtClean="0">
                <a:latin typeface="Arial Rounded MT Bold" panose="020F0704030504030204" pitchFamily="34" charset="0"/>
              </a:rPr>
              <a:t>.  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(37,38)</a:t>
            </a:r>
            <a:endParaRPr lang="en-US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8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</a:rPr>
              <a:t>ethnic    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539064"/>
            <a:ext cx="9601196" cy="331893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It appears that </a:t>
            </a:r>
            <a:r>
              <a:rPr lang="en-US" dirty="0" smtClean="0">
                <a:latin typeface="Arial Black" panose="020B0A04020102020204" pitchFamily="34" charset="0"/>
              </a:rPr>
              <a:t>this single </a:t>
            </a:r>
            <a:r>
              <a:rPr lang="en-US" dirty="0">
                <a:latin typeface="Arial Black" panose="020B0A04020102020204" pitchFamily="34" charset="0"/>
              </a:rPr>
              <a:t>variant in the </a:t>
            </a:r>
            <a:r>
              <a:rPr lang="en-US" i="1" dirty="0">
                <a:solidFill>
                  <a:srgbClr val="FF0000"/>
                </a:solidFill>
                <a:latin typeface="Arial Black" panose="020B0A04020102020204" pitchFamily="34" charset="0"/>
              </a:rPr>
              <a:t>PNPLA3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gene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 148 M </a:t>
            </a:r>
            <a:r>
              <a:rPr lang="en-US" dirty="0" smtClean="0">
                <a:latin typeface="Arial Black" panose="020B0A04020102020204" pitchFamily="34" charset="0"/>
              </a:rPr>
              <a:t>, </a:t>
            </a:r>
            <a:r>
              <a:rPr lang="en-US" dirty="0">
                <a:latin typeface="Arial Black" panose="020B0A04020102020204" pitchFamily="34" charset="0"/>
              </a:rPr>
              <a:t>is found in greater </a:t>
            </a:r>
            <a:r>
              <a:rPr lang="en-US" dirty="0" smtClean="0">
                <a:latin typeface="Arial Black" panose="020B0A04020102020204" pitchFamily="34" charset="0"/>
              </a:rPr>
              <a:t>frequency in </a:t>
            </a:r>
            <a:r>
              <a:rPr lang="en-US" dirty="0">
                <a:latin typeface="Arial Black" panose="020B0A04020102020204" pitchFamily="34" charset="0"/>
              </a:rPr>
              <a:t>Hispanics and non-Hispanic whites, but less frequently in </a:t>
            </a:r>
            <a:r>
              <a:rPr lang="en-US" dirty="0" smtClean="0">
                <a:latin typeface="Arial Black" panose="020B0A04020102020204" pitchFamily="34" charset="0"/>
              </a:rPr>
              <a:t>African Americans.     </a:t>
            </a:r>
            <a:r>
              <a:rPr lang="en-US" sz="1800" dirty="0" smtClean="0">
                <a:latin typeface="Arial Black" panose="020B0A04020102020204" pitchFamily="34" charset="0"/>
              </a:rPr>
              <a:t>(37-39)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4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NATURAL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HISTORY OF NAFLD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768839" cy="373936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However, around </a:t>
            </a:r>
            <a:r>
              <a:rPr lang="en-US" sz="28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10%-15% </a:t>
            </a:r>
            <a:r>
              <a:rPr lang="en-US" dirty="0">
                <a:latin typeface="Arial Rounded MT Bold" panose="020F0704030504030204" pitchFamily="34" charset="0"/>
              </a:rPr>
              <a:t>of patients with histological NASH </a:t>
            </a:r>
            <a:r>
              <a:rPr lang="en-US" dirty="0" smtClean="0">
                <a:latin typeface="Arial Rounded MT Bold" panose="020F0704030504030204" pitchFamily="34" charset="0"/>
              </a:rPr>
              <a:t>can progress </a:t>
            </a:r>
            <a:r>
              <a:rPr lang="en-US" dirty="0">
                <a:latin typeface="Arial Rounded MT Bold" panose="020F0704030504030204" pitchFamily="34" charset="0"/>
              </a:rPr>
              <a:t>to cirrhosis and will be at risk for hepatocellular </a:t>
            </a:r>
            <a:r>
              <a:rPr lang="en-US" dirty="0" smtClean="0">
                <a:latin typeface="Arial Rounded MT Bold" panose="020F0704030504030204" pitchFamily="34" charset="0"/>
              </a:rPr>
              <a:t>carcinoma , liver </a:t>
            </a:r>
            <a:r>
              <a:rPr lang="en-US" dirty="0">
                <a:latin typeface="Arial Rounded MT Bold" panose="020F0704030504030204" pitchFamily="34" charset="0"/>
              </a:rPr>
              <a:t>transplantation or death</a:t>
            </a:r>
            <a:r>
              <a:rPr lang="en-US" dirty="0" smtClean="0">
                <a:latin typeface="Arial Rounded MT Bold" panose="020F0704030504030204" pitchFamily="34" charset="0"/>
              </a:rPr>
              <a:t>.  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(6,40-43)    </a:t>
            </a:r>
            <a:endParaRPr lang="en-US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Risk </a:t>
            </a:r>
            <a:r>
              <a:rPr lang="en-US" dirty="0">
                <a:latin typeface="Arial Rounded MT Bold" panose="020F0704030504030204" pitchFamily="34" charset="0"/>
              </a:rPr>
              <a:t>factors for </a:t>
            </a:r>
            <a:r>
              <a:rPr lang="en-US" dirty="0" smtClean="0">
                <a:latin typeface="Arial Rounded MT Bold" panose="020F0704030504030204" pitchFamily="34" charset="0"/>
              </a:rPr>
              <a:t>progression include : </a:t>
            </a:r>
            <a:r>
              <a:rPr lang="en-US" dirty="0">
                <a:latin typeface="Arial Rounded MT Bold" panose="020F0704030504030204" pitchFamily="34" charset="0"/>
              </a:rPr>
              <a:t>T2DM, insulin resistance and the other components </a:t>
            </a:r>
            <a:r>
              <a:rPr lang="en-US" dirty="0" smtClean="0">
                <a:latin typeface="Arial Rounded MT Bold" panose="020F0704030504030204" pitchFamily="34" charset="0"/>
              </a:rPr>
              <a:t>of metabolic </a:t>
            </a:r>
            <a:r>
              <a:rPr lang="en-US" dirty="0">
                <a:latin typeface="Arial Rounded MT Bold" panose="020F0704030504030204" pitchFamily="34" charset="0"/>
              </a:rPr>
              <a:t>syndrome.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In </a:t>
            </a:r>
            <a:r>
              <a:rPr lang="en-US" dirty="0">
                <a:latin typeface="Arial Rounded MT Bold" panose="020F0704030504030204" pitchFamily="34" charset="0"/>
              </a:rPr>
              <a:t>fact, the more components of metabolic syndrome</a:t>
            </a:r>
            <a:r>
              <a:rPr lang="en-US" dirty="0" smtClean="0">
                <a:latin typeface="Arial Rounded MT Bold" panose="020F0704030504030204" pitchFamily="34" charset="0"/>
              </a:rPr>
              <a:t>, the </a:t>
            </a:r>
            <a:r>
              <a:rPr lang="en-US" dirty="0">
                <a:latin typeface="Arial Rounded MT Bold" panose="020F0704030504030204" pitchFamily="34" charset="0"/>
              </a:rPr>
              <a:t>higher the risk of advanced liver disease and mortality</a:t>
            </a:r>
            <a:r>
              <a:rPr lang="en-US" dirty="0" smtClean="0">
                <a:latin typeface="Arial Rounded MT Bold" panose="020F0704030504030204" pitchFamily="34" charset="0"/>
              </a:rPr>
              <a:t>.     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(44)</a:t>
            </a:r>
            <a:endParaRPr lang="en-US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9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NATURAL HISTORY OF NAFLD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8554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Cardiovascular </a:t>
            </a:r>
            <a:r>
              <a:rPr lang="en-US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disease (CVD</a:t>
            </a:r>
            <a:r>
              <a:rPr lang="en-US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  </a:t>
            </a:r>
            <a:r>
              <a:rPr lang="en-US" dirty="0" smtClean="0">
                <a:latin typeface="Arial Rounded MT Bold" panose="020F0704030504030204" pitchFamily="34" charset="0"/>
              </a:rPr>
              <a:t>mortality </a:t>
            </a:r>
            <a:r>
              <a:rPr lang="en-US" dirty="0">
                <a:latin typeface="Arial Rounded MT Bold" panose="020F0704030504030204" pitchFamily="34" charset="0"/>
              </a:rPr>
              <a:t>is the most common cause of death until patients reach </a:t>
            </a:r>
            <a:r>
              <a:rPr lang="en-US" dirty="0" smtClean="0">
                <a:latin typeface="Arial Rounded MT Bold" panose="020F0704030504030204" pitchFamily="34" charset="0"/>
              </a:rPr>
              <a:t>advanced stages </a:t>
            </a:r>
            <a:r>
              <a:rPr lang="en-US" dirty="0">
                <a:latin typeface="Arial Rounded MT Bold" panose="020F0704030504030204" pitchFamily="34" charset="0"/>
              </a:rPr>
              <a:t>of NASH with cirrhosis where liver mortality </a:t>
            </a:r>
            <a:r>
              <a:rPr lang="en-US" dirty="0" smtClean="0">
                <a:latin typeface="Arial Rounded MT Bold" panose="020F0704030504030204" pitchFamily="34" charset="0"/>
              </a:rPr>
              <a:t>becomes the </a:t>
            </a:r>
            <a:r>
              <a:rPr lang="en-US" dirty="0">
                <a:latin typeface="Arial Rounded MT Bold" panose="020F0704030504030204" pitchFamily="34" charset="0"/>
              </a:rPr>
              <a:t>predominant cause of death</a:t>
            </a:r>
            <a:r>
              <a:rPr lang="en-US" dirty="0" smtClean="0">
                <a:latin typeface="Arial Rounded MT Bold" panose="020F0704030504030204" pitchFamily="34" charset="0"/>
              </a:rPr>
              <a:t>.   </a:t>
            </a:r>
            <a:r>
              <a:rPr lang="en-US" dirty="0">
                <a:latin typeface="Arial Rounded MT Bold" panose="020F0704030504030204" pitchFamily="34" charset="0"/>
              </a:rPr>
              <a:t>(</a:t>
            </a:r>
            <a:r>
              <a:rPr lang="en-US" dirty="0" smtClean="0">
                <a:latin typeface="Arial Rounded MT Bold" panose="020F0704030504030204" pitchFamily="34" charset="0"/>
              </a:rPr>
              <a:t>45)   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Therefore , it is of utmost importance that </a:t>
            </a:r>
            <a:r>
              <a:rPr lang="en-US" dirty="0">
                <a:latin typeface="Arial Rounded MT Bold" panose="020F0704030504030204" pitchFamily="34" charset="0"/>
              </a:rPr>
              <a:t>optimal management of the </a:t>
            </a:r>
            <a:r>
              <a:rPr lang="en-US" dirty="0" err="1">
                <a:latin typeface="Arial Rounded MT Bold" panose="020F0704030504030204" pitchFamily="34" charset="0"/>
              </a:rPr>
              <a:t>cardiometabolic</a:t>
            </a:r>
            <a:r>
              <a:rPr lang="en-US" dirty="0">
                <a:latin typeface="Arial Rounded MT Bold" panose="020F0704030504030204" pitchFamily="34" charset="0"/>
              </a:rPr>
              <a:t> risk factors </a:t>
            </a:r>
            <a:r>
              <a:rPr lang="en-US" dirty="0" smtClean="0">
                <a:latin typeface="Arial Rounded MT Bold" panose="020F0704030504030204" pitchFamily="34" charset="0"/>
              </a:rPr>
              <a:t>in patients </a:t>
            </a:r>
            <a:r>
              <a:rPr lang="en-US" dirty="0">
                <a:latin typeface="Arial Rounded MT Bold" panose="020F0704030504030204" pitchFamily="34" charset="0"/>
              </a:rPr>
              <a:t>with NAFLD be obtained.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3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691" y="1619795"/>
            <a:ext cx="7458892" cy="176687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assessment for high-risk patients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non-alcoholic fatty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liver disease in primary care and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diabetology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1302" y="3958043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Dr. Amir Reza </a:t>
            </a:r>
            <a:r>
              <a:rPr lang="en-US" sz="2400" b="1" dirty="0" err="1" smtClean="0">
                <a:solidFill>
                  <a:srgbClr val="7030A0"/>
                </a:solidFill>
              </a:rPr>
              <a:t>Goharian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Endocrinologist</a:t>
            </a:r>
          </a:p>
          <a:p>
            <a:r>
              <a:rPr lang="en-US" sz="1800" b="1" dirty="0" smtClean="0"/>
              <a:t>12/10/99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935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NATURAL HISTORY OF NAFLD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834154" cy="3687114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</a:t>
            </a:r>
            <a:r>
              <a:rPr lang="en-US" dirty="0" smtClean="0">
                <a:latin typeface="Arial Rounded MT Bold" panose="020F0704030504030204" pitchFamily="34" charset="0"/>
              </a:rPr>
              <a:t>rogression </a:t>
            </a:r>
            <a:r>
              <a:rPr lang="en-US" dirty="0">
                <a:latin typeface="Arial Rounded MT Bold" panose="020F0704030504030204" pitchFamily="34" charset="0"/>
              </a:rPr>
              <a:t>of fibrosis </a:t>
            </a:r>
            <a:r>
              <a:rPr lang="en-US" dirty="0" smtClean="0">
                <a:latin typeface="Arial Rounded MT Bold" panose="020F0704030504030204" pitchFamily="34" charset="0"/>
              </a:rPr>
              <a:t>in NASH </a:t>
            </a:r>
            <a:r>
              <a:rPr lang="en-US" dirty="0">
                <a:latin typeface="Arial Rounded MT Bold" panose="020F0704030504030204" pitchFamily="34" charset="0"/>
              </a:rPr>
              <a:t>is not linear or unidirectional. In fact, patients can progress </a:t>
            </a:r>
            <a:r>
              <a:rPr lang="en-US" dirty="0" smtClean="0">
                <a:latin typeface="Arial Rounded MT Bold" panose="020F0704030504030204" pitchFamily="34" charset="0"/>
              </a:rPr>
              <a:t>and regress </a:t>
            </a:r>
            <a:r>
              <a:rPr lang="en-US" dirty="0">
                <a:latin typeface="Arial Rounded MT Bold" panose="020F0704030504030204" pitchFamily="34" charset="0"/>
              </a:rPr>
              <a:t>spontaneously</a:t>
            </a:r>
            <a:r>
              <a:rPr lang="en-US" dirty="0" smtClean="0">
                <a:latin typeface="Arial Rounded MT Bold" panose="020F0704030504030204" pitchFamily="34" charset="0"/>
              </a:rPr>
              <a:t>.  </a:t>
            </a:r>
            <a:r>
              <a:rPr lang="en-US" sz="2000" dirty="0" smtClean="0">
                <a:latin typeface="Arial Rounded MT Bold" panose="020F0704030504030204" pitchFamily="34" charset="0"/>
              </a:rPr>
              <a:t>(46)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Third, patients with NASH can </a:t>
            </a:r>
            <a:r>
              <a:rPr lang="en-US" dirty="0" smtClean="0">
                <a:latin typeface="Arial Rounded MT Bold" panose="020F0704030504030204" pitchFamily="34" charset="0"/>
              </a:rPr>
              <a:t>develop HCC </a:t>
            </a:r>
            <a:r>
              <a:rPr lang="en-US" dirty="0">
                <a:latin typeface="Arial Rounded MT Bold" panose="020F0704030504030204" pitchFamily="34" charset="0"/>
              </a:rPr>
              <a:t>with or without cirrhosis</a:t>
            </a:r>
            <a:r>
              <a:rPr lang="en-US" dirty="0" smtClean="0">
                <a:latin typeface="Arial Rounded MT Bold" panose="020F0704030504030204" pitchFamily="34" charset="0"/>
              </a:rPr>
              <a:t>.   </a:t>
            </a:r>
            <a:r>
              <a:rPr lang="en-US" sz="2000" dirty="0" smtClean="0">
                <a:latin typeface="Arial Rounded MT Bold" panose="020F0704030504030204" pitchFamily="34" charset="0"/>
              </a:rPr>
              <a:t>(40,47,48) 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However, the </a:t>
            </a:r>
            <a:r>
              <a:rPr lang="en-US" dirty="0" smtClean="0">
                <a:latin typeface="Arial Rounded MT Bold" panose="020F0704030504030204" pitchFamily="34" charset="0"/>
              </a:rPr>
              <a:t>rate of </a:t>
            </a:r>
            <a:r>
              <a:rPr lang="en-US" dirty="0">
                <a:latin typeface="Arial Rounded MT Bold" panose="020F0704030504030204" pitchFamily="34" charset="0"/>
              </a:rPr>
              <a:t>HCC in NAFLD without cirrhosis is </a:t>
            </a:r>
            <a:r>
              <a:rPr lang="en-US" dirty="0" smtClean="0">
                <a:latin typeface="Arial Rounded MT Bold" panose="020F0704030504030204" pitchFamily="34" charset="0"/>
              </a:rPr>
              <a:t>  0.5 </a:t>
            </a:r>
            <a:r>
              <a:rPr lang="en-US" dirty="0">
                <a:latin typeface="Arial Rounded MT Bold" panose="020F0704030504030204" pitchFamily="34" charset="0"/>
              </a:rPr>
              <a:t>cases 1000 </a:t>
            </a:r>
            <a:r>
              <a:rPr lang="en-US" dirty="0" smtClean="0">
                <a:latin typeface="Arial Rounded MT Bold" panose="020F0704030504030204" pitchFamily="34" charset="0"/>
              </a:rPr>
              <a:t>person - years.   </a:t>
            </a:r>
            <a:r>
              <a:rPr lang="en-US" sz="2000" dirty="0" smtClean="0">
                <a:latin typeface="Arial Rounded MT Bold" panose="020F0704030504030204" pitchFamily="34" charset="0"/>
              </a:rPr>
              <a:t>(47)  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Patients with NAFLD are at increased risk for </a:t>
            </a:r>
            <a:r>
              <a:rPr lang="en-US" dirty="0" smtClean="0">
                <a:latin typeface="Arial Rounded MT Bold" panose="020F0704030504030204" pitchFamily="34" charset="0"/>
              </a:rPr>
              <a:t>extrahepatic cancers</a:t>
            </a:r>
            <a:r>
              <a:rPr lang="en-US" dirty="0">
                <a:latin typeface="Arial Rounded MT Bold" panose="020F0704030504030204" pitchFamily="34" charset="0"/>
              </a:rPr>
              <a:t>, including colon, gastric and pancreatic cancers</a:t>
            </a:r>
            <a:r>
              <a:rPr lang="en-US" dirty="0" smtClean="0">
                <a:latin typeface="Arial Rounded MT Bold" panose="020F0704030504030204" pitchFamily="34" charset="0"/>
              </a:rPr>
              <a:t>. </a:t>
            </a:r>
            <a:r>
              <a:rPr lang="en-US" sz="1800" dirty="0" smtClean="0">
                <a:latin typeface="Arial Rounded MT Bold" panose="020F0704030504030204" pitchFamily="34" charset="0"/>
              </a:rPr>
              <a:t>(50,51)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59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2030</a:t>
            </a:r>
            <a:endParaRPr lang="en-US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In fact, a </a:t>
            </a:r>
            <a:r>
              <a:rPr lang="en-US" sz="2800" dirty="0" smtClean="0">
                <a:latin typeface="Arial Black" panose="020B0A04020102020204" pitchFamily="34" charset="0"/>
              </a:rPr>
              <a:t>recent modelling </a:t>
            </a:r>
            <a:r>
              <a:rPr lang="en-US" sz="2800" dirty="0">
                <a:latin typeface="Arial Black" panose="020B0A04020102020204" pitchFamily="34" charset="0"/>
              </a:rPr>
              <a:t>study from the US suggested that NAFLD is </a:t>
            </a:r>
            <a:r>
              <a:rPr lang="en-US" sz="2800" dirty="0" smtClean="0">
                <a:latin typeface="Arial Black" panose="020B0A04020102020204" pitchFamily="34" charset="0"/>
              </a:rPr>
              <a:t>projected to </a:t>
            </a:r>
            <a:r>
              <a:rPr lang="en-US" sz="2800" dirty="0">
                <a:latin typeface="Arial Black" panose="020B0A04020102020204" pitchFamily="34" charset="0"/>
              </a:rPr>
              <a:t>increase by 21% (100.9 million cases) by 2030 leading to an </a:t>
            </a:r>
            <a:r>
              <a:rPr lang="en-US" sz="2800" dirty="0" smtClean="0">
                <a:latin typeface="Arial Black" panose="020B0A04020102020204" pitchFamily="34" charset="0"/>
              </a:rPr>
              <a:t>overall prevalence </a:t>
            </a:r>
            <a:r>
              <a:rPr lang="en-US" sz="2800" dirty="0">
                <a:latin typeface="Arial Black" panose="020B0A04020102020204" pitchFamily="34" charset="0"/>
              </a:rPr>
              <a:t>among adults (≥15 years old) of almost </a:t>
            </a:r>
            <a:r>
              <a:rPr lang="en-US" sz="3600" i="1" dirty="0">
                <a:solidFill>
                  <a:srgbClr val="FF0000"/>
                </a:solidFill>
                <a:latin typeface="Arial Black" panose="020B0A04020102020204" pitchFamily="34" charset="0"/>
              </a:rPr>
              <a:t>34%</a:t>
            </a:r>
            <a:r>
              <a:rPr lang="en-US" sz="2800" dirty="0">
                <a:latin typeface="Arial Black" panose="020B0A04020102020204" pitchFamily="34" charset="0"/>
              </a:rPr>
              <a:t>.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1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36" y="655560"/>
            <a:ext cx="9246325" cy="130386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PREDICTORS  OF  DISEASE PROGRESSION  IN  NAFLD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Currently, patients with NASH and advanced fibrosis (termed ‘</a:t>
            </a:r>
            <a:r>
              <a:rPr lang="en-US" dirty="0" smtClean="0">
                <a:latin typeface="Arial Rounded MT Bold" panose="020F0704030504030204" pitchFamily="34" charset="0"/>
              </a:rPr>
              <a:t>bridging fibrosis</a:t>
            </a:r>
            <a:r>
              <a:rPr lang="en-US" dirty="0">
                <a:latin typeface="Arial Rounded MT Bold" panose="020F0704030504030204" pitchFamily="34" charset="0"/>
              </a:rPr>
              <a:t>’ or F3 on a scale of F0-F4) and those with cirrhosis (F4</a:t>
            </a:r>
            <a:r>
              <a:rPr lang="en-US" dirty="0" smtClean="0">
                <a:latin typeface="Arial Rounded MT Bold" panose="020F0704030504030204" pitchFamily="34" charset="0"/>
              </a:rPr>
              <a:t>) are </a:t>
            </a:r>
            <a:r>
              <a:rPr lang="en-US" dirty="0">
                <a:latin typeface="Arial Rounded MT Bold" panose="020F0704030504030204" pitchFamily="34" charset="0"/>
              </a:rPr>
              <a:t>in most urgent need for </a:t>
            </a:r>
            <a:r>
              <a:rPr lang="en-US" dirty="0" smtClean="0">
                <a:latin typeface="Arial Rounded MT Bold" panose="020F0704030504030204" pitchFamily="34" charset="0"/>
              </a:rPr>
              <a:t>intervention.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(41,42)    </a:t>
            </a:r>
            <a:endParaRPr lang="en-US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In addition, there </a:t>
            </a:r>
            <a:r>
              <a:rPr lang="en-US" dirty="0" smtClean="0">
                <a:latin typeface="Arial Rounded MT Bold" panose="020F0704030504030204" pitchFamily="34" charset="0"/>
              </a:rPr>
              <a:t>are multiple </a:t>
            </a:r>
            <a:r>
              <a:rPr lang="en-US" dirty="0">
                <a:latin typeface="Arial Rounded MT Bold" panose="020F0704030504030204" pitchFamily="34" charset="0"/>
              </a:rPr>
              <a:t>studies suggesting that NAFLD patients with T2DM </a:t>
            </a:r>
            <a:r>
              <a:rPr lang="en-US" dirty="0" smtClean="0">
                <a:latin typeface="Arial Rounded MT Bold" panose="020F0704030504030204" pitchFamily="34" charset="0"/>
              </a:rPr>
              <a:t>are at </a:t>
            </a:r>
            <a:r>
              <a:rPr lang="en-US" dirty="0">
                <a:latin typeface="Arial Rounded MT Bold" panose="020F0704030504030204" pitchFamily="34" charset="0"/>
              </a:rPr>
              <a:t>risk for increased mortality</a:t>
            </a:r>
            <a:r>
              <a:rPr lang="en-US" dirty="0" smtClean="0">
                <a:latin typeface="Arial Rounded MT Bold" panose="020F0704030504030204" pitchFamily="34" charset="0"/>
              </a:rPr>
              <a:t>.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(53,54) </a:t>
            </a:r>
          </a:p>
          <a:p>
            <a:endParaRPr lang="en-US" sz="20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In fact, the larger the </a:t>
            </a:r>
            <a:r>
              <a:rPr lang="en-US" dirty="0" smtClean="0">
                <a:latin typeface="Arial Rounded MT Bold" panose="020F0704030504030204" pitchFamily="34" charset="0"/>
              </a:rPr>
              <a:t>number of </a:t>
            </a:r>
            <a:r>
              <a:rPr lang="en-US" dirty="0">
                <a:latin typeface="Arial Rounded MT Bold" panose="020F0704030504030204" pitchFamily="34" charset="0"/>
              </a:rPr>
              <a:t>components of metabolic syndrome, the higher the risk of mortality</a:t>
            </a:r>
            <a:r>
              <a:rPr lang="en-US" dirty="0" smtClean="0">
                <a:latin typeface="Arial Rounded MT Bold" panose="020F0704030504030204" pitchFamily="34" charset="0"/>
              </a:rPr>
              <a:t>. 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(44)</a:t>
            </a:r>
            <a:endParaRPr lang="en-US" sz="1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8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Liver  Biopsy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Liver biopsy remains the gold standard to assess liver fibrosis </a:t>
            </a:r>
            <a:r>
              <a:rPr lang="en-US" dirty="0" smtClean="0">
                <a:latin typeface="Arial Black" panose="020B0A04020102020204" pitchFamily="34" charset="0"/>
              </a:rPr>
              <a:t>stage and </a:t>
            </a:r>
            <a:r>
              <a:rPr lang="en-US" dirty="0">
                <a:latin typeface="Arial Black" panose="020B0A04020102020204" pitchFamily="34" charset="0"/>
              </a:rPr>
              <a:t>establish the histological diagnosis of </a:t>
            </a:r>
            <a:r>
              <a:rPr lang="en-US" dirty="0" err="1">
                <a:latin typeface="Arial Black" panose="020B0A04020102020204" pitchFamily="34" charset="0"/>
              </a:rPr>
              <a:t>steatohepatitis</a:t>
            </a:r>
            <a:r>
              <a:rPr lang="en-US" dirty="0" smtClean="0">
                <a:latin typeface="Arial Black" panose="020B0A04020102020204" pitchFamily="34" charset="0"/>
              </a:rPr>
              <a:t>.   </a:t>
            </a: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However</a:t>
            </a:r>
            <a:r>
              <a:rPr lang="en-US" dirty="0" smtClean="0">
                <a:latin typeface="Arial Black" panose="020B0A04020102020204" pitchFamily="34" charset="0"/>
              </a:rPr>
              <a:t>, liver </a:t>
            </a:r>
            <a:r>
              <a:rPr lang="en-US" dirty="0">
                <a:latin typeface="Arial Black" panose="020B0A04020102020204" pitchFamily="34" charset="0"/>
              </a:rPr>
              <a:t>biopsy is limited due to its invasiveness, sampling error, </a:t>
            </a:r>
            <a:r>
              <a:rPr lang="en-US" dirty="0" smtClean="0">
                <a:latin typeface="Arial Black" panose="020B0A04020102020204" pitchFamily="34" charset="0"/>
              </a:rPr>
              <a:t>cost and </a:t>
            </a:r>
            <a:r>
              <a:rPr lang="en-US" dirty="0">
                <a:latin typeface="Arial Black" panose="020B0A04020102020204" pitchFamily="34" charset="0"/>
              </a:rPr>
              <a:t>inter-/</a:t>
            </a:r>
            <a:r>
              <a:rPr lang="en-US" dirty="0" err="1">
                <a:latin typeface="Arial Black" panose="020B0A04020102020204" pitchFamily="34" charset="0"/>
              </a:rPr>
              <a:t>intraobserver</a:t>
            </a:r>
            <a:r>
              <a:rPr lang="en-US" dirty="0">
                <a:latin typeface="Arial Black" panose="020B0A04020102020204" pitchFamily="34" charset="0"/>
              </a:rPr>
              <a:t> variability of pathologic interpretation</a:t>
            </a:r>
            <a:r>
              <a:rPr lang="en-US" dirty="0" smtClean="0">
                <a:latin typeface="Arial Black" panose="020B0A04020102020204" pitchFamily="34" charset="0"/>
              </a:rPr>
              <a:t>.   </a:t>
            </a:r>
            <a:r>
              <a:rPr lang="en-US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(55,56)</a:t>
            </a:r>
            <a:endParaRPr lang="en-US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1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1752605"/>
            <a:ext cx="10528663" cy="305452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STAGING FIBROSIS IN NAFLD</a:t>
            </a:r>
            <a:r>
              <a:rPr lang="pt-BR" dirty="0">
                <a:solidFill>
                  <a:srgbClr val="00B050"/>
                </a:solidFill>
                <a:latin typeface="Arial Black" panose="020B0A04020102020204" pitchFamily="34" charset="0"/>
              </a:rPr>
              <a:t>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NONINVASIVE  TESTS</a:t>
            </a:r>
            <a:endParaRPr lang="en-US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2" y="709233"/>
            <a:ext cx="10888595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1- Fibrosis-4  test </a:t>
            </a:r>
            <a:r>
              <a:rPr lang="en-US" b="1" dirty="0">
                <a:solidFill>
                  <a:srgbClr val="FF0000"/>
                </a:solidFill>
              </a:rPr>
              <a:t>(FIB-4)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2556932"/>
            <a:ext cx="10580914" cy="3318936"/>
          </a:xfrm>
        </p:spPr>
        <p:txBody>
          <a:bodyPr/>
          <a:lstStyle/>
          <a:p>
            <a:r>
              <a:rPr lang="en-US" dirty="0" smtClean="0"/>
              <a:t>The FIB-4 score is derived from common laboratory results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sz="2800" b="1" dirty="0" smtClean="0"/>
              <a:t>AST</a:t>
            </a:r>
            <a:r>
              <a:rPr lang="en-US" sz="2800" b="1" dirty="0"/>
              <a:t>, ALT and platelet count in addition to </a:t>
            </a:r>
            <a:r>
              <a:rPr lang="en-US" sz="2800" b="1" dirty="0" smtClean="0"/>
              <a:t>age </a:t>
            </a:r>
          </a:p>
          <a:p>
            <a:r>
              <a:rPr lang="en-US" dirty="0" smtClean="0"/>
              <a:t>The FIB-4 </a:t>
            </a:r>
            <a:r>
              <a:rPr lang="en-US" dirty="0"/>
              <a:t>can be easily calculated online </a:t>
            </a:r>
            <a:r>
              <a:rPr lang="en-US" dirty="0" smtClean="0"/>
              <a:t>at :                                    </a:t>
            </a:r>
            <a:r>
              <a:rPr lang="en-US" sz="2800" i="1" dirty="0">
                <a:solidFill>
                  <a:srgbClr val="0070C0"/>
                </a:solidFill>
              </a:rPr>
              <a:t>https://</a:t>
            </a:r>
            <a:r>
              <a:rPr lang="en-US" sz="2800" i="1" dirty="0" smtClean="0">
                <a:solidFill>
                  <a:srgbClr val="0070C0"/>
                </a:solidFill>
              </a:rPr>
              <a:t>www.mdcalc.com/fibro sis-4-fib-4-index-liver </a:t>
            </a:r>
            <a:r>
              <a:rPr lang="en-US" sz="2800" i="1" dirty="0">
                <a:solidFill>
                  <a:srgbClr val="0070C0"/>
                </a:solidFill>
              </a:rPr>
              <a:t>-fibrosis</a:t>
            </a:r>
            <a:r>
              <a:rPr lang="en-US" dirty="0"/>
              <a:t> and is derived from the formula:</a:t>
            </a:r>
          </a:p>
          <a:p>
            <a:r>
              <a:rPr lang="en-US" dirty="0">
                <a:latin typeface="Arial Black" panose="020B0A04020102020204" pitchFamily="34" charset="0"/>
              </a:rPr>
              <a:t>FIB-4 = Age (years) × AST (U/L)/[PLT(109/L) × </a:t>
            </a:r>
            <a:r>
              <a:rPr lang="en-US" dirty="0" smtClean="0">
                <a:latin typeface="Arial Black" panose="020B0A04020102020204" pitchFamily="34" charset="0"/>
              </a:rPr>
              <a:t>ALT ½ </a:t>
            </a:r>
            <a:r>
              <a:rPr lang="en-US" dirty="0">
                <a:latin typeface="Arial Black" panose="020B0A04020102020204" pitchFamily="34" charset="0"/>
              </a:rPr>
              <a:t>(U/L)].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57200"/>
            <a:ext cx="9601196" cy="18287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(FIB-4)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0177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At a cut-off score of &lt;1.3 the FIB-4 has a negative </a:t>
            </a:r>
            <a:r>
              <a:rPr lang="en-US" dirty="0" smtClean="0">
                <a:latin typeface="Arial Rounded MT Bold" panose="020F0704030504030204" pitchFamily="34" charset="0"/>
              </a:rPr>
              <a:t>predictive value </a:t>
            </a:r>
            <a:r>
              <a:rPr lang="en-US" dirty="0">
                <a:latin typeface="Arial Rounded MT Bold" panose="020F0704030504030204" pitchFamily="34" charset="0"/>
              </a:rPr>
              <a:t>(NPV) of 90%-95% for F3-F4 fibrosis and an accuracy of 68</a:t>
            </a:r>
            <a:r>
              <a:rPr lang="en-US" dirty="0" smtClean="0">
                <a:latin typeface="Arial Rounded MT Bold" panose="020F0704030504030204" pitchFamily="34" charset="0"/>
              </a:rPr>
              <a:t>% , while </a:t>
            </a:r>
            <a:r>
              <a:rPr lang="en-US" dirty="0">
                <a:latin typeface="Arial Rounded MT Bold" panose="020F0704030504030204" pitchFamily="34" charset="0"/>
              </a:rPr>
              <a:t>a cut-off score of &gt;2.67 has an 80% positive predictive </a:t>
            </a:r>
            <a:r>
              <a:rPr lang="en-US" dirty="0" smtClean="0">
                <a:latin typeface="Arial Rounded MT Bold" panose="020F0704030504030204" pitchFamily="34" charset="0"/>
              </a:rPr>
              <a:t>value (</a:t>
            </a:r>
            <a:r>
              <a:rPr lang="en-US" dirty="0">
                <a:latin typeface="Arial Rounded MT Bold" panose="020F0704030504030204" pitchFamily="34" charset="0"/>
              </a:rPr>
              <a:t>PPV) for F3-F4</a:t>
            </a:r>
            <a:r>
              <a:rPr lang="en-US" dirty="0" smtClean="0">
                <a:latin typeface="Arial Rounded MT Bold" panose="020F0704030504030204" pitchFamily="34" charset="0"/>
              </a:rPr>
              <a:t>. </a:t>
            </a:r>
          </a:p>
          <a:p>
            <a:r>
              <a:rPr lang="en-US" i="1" dirty="0">
                <a:latin typeface="Arial Rounded MT Bold" panose="020F0704030504030204" pitchFamily="34" charset="0"/>
              </a:rPr>
              <a:t>G</a:t>
            </a:r>
            <a:r>
              <a:rPr lang="en-US" i="1" dirty="0" smtClean="0">
                <a:latin typeface="Arial Rounded MT Bold" panose="020F0704030504030204" pitchFamily="34" charset="0"/>
              </a:rPr>
              <a:t>rey Zone = 1.3 – 2.7 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</a:t>
            </a:r>
            <a:r>
              <a:rPr lang="en-US" dirty="0" smtClean="0">
                <a:latin typeface="Arial Rounded MT Bold" panose="020F0704030504030204" pitchFamily="34" charset="0"/>
              </a:rPr>
              <a:t>he </a:t>
            </a:r>
            <a:r>
              <a:rPr lang="en-US" dirty="0">
                <a:latin typeface="Arial Rounded MT Bold" panose="020F0704030504030204" pitchFamily="34" charset="0"/>
              </a:rPr>
              <a:t>NASH </a:t>
            </a:r>
            <a:r>
              <a:rPr lang="en-US" dirty="0" smtClean="0">
                <a:latin typeface="Arial Rounded MT Bold" panose="020F0704030504030204" pitchFamily="34" charset="0"/>
              </a:rPr>
              <a:t>Council recommends </a:t>
            </a:r>
            <a:r>
              <a:rPr lang="en-US" dirty="0">
                <a:latin typeface="Arial Rounded MT Bold" panose="020F0704030504030204" pitchFamily="34" charset="0"/>
              </a:rPr>
              <a:t>that a patient who has a FIB-4 score of &gt;</a:t>
            </a:r>
            <a:r>
              <a:rPr lang="en-US" dirty="0" smtClean="0">
                <a:latin typeface="Arial Rounded MT Bold" panose="020F0704030504030204" pitchFamily="34" charset="0"/>
              </a:rPr>
              <a:t>1.3 be </a:t>
            </a:r>
            <a:r>
              <a:rPr lang="en-US" dirty="0">
                <a:latin typeface="Arial Rounded MT Bold" panose="020F0704030504030204" pitchFamily="34" charset="0"/>
              </a:rPr>
              <a:t>referred to a specialist and for those that have a score ≤1.3 </a:t>
            </a:r>
            <a:r>
              <a:rPr lang="en-US" dirty="0" smtClean="0">
                <a:latin typeface="Arial Rounded MT Bold" panose="020F0704030504030204" pitchFamily="34" charset="0"/>
              </a:rPr>
              <a:t>undergo lifestyle </a:t>
            </a:r>
            <a:r>
              <a:rPr lang="en-US" dirty="0">
                <a:latin typeface="Arial Rounded MT Bold" panose="020F0704030504030204" pitchFamily="34" charset="0"/>
              </a:rPr>
              <a:t>intervention with their primary </a:t>
            </a:r>
            <a:r>
              <a:rPr lang="en-US" dirty="0" smtClean="0">
                <a:latin typeface="Arial Rounded MT Bold" panose="020F0704030504030204" pitchFamily="34" charset="0"/>
              </a:rPr>
              <a:t>provider.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1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</a:rPr>
              <a:t>(FIB-4)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52428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for those over the age of </a:t>
            </a:r>
            <a:r>
              <a:rPr lang="en-US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65 years old</a:t>
            </a:r>
            <a:r>
              <a:rPr lang="en-US" dirty="0">
                <a:latin typeface="Arial Rounded MT Bold" panose="020F0704030504030204" pitchFamily="34" charset="0"/>
              </a:rPr>
              <a:t>, a FIB-4 score of &gt;2.0 </a:t>
            </a:r>
            <a:r>
              <a:rPr lang="en-US" dirty="0" smtClean="0">
                <a:latin typeface="Arial Rounded MT Bold" panose="020F0704030504030204" pitchFamily="34" charset="0"/>
              </a:rPr>
              <a:t>should be </a:t>
            </a:r>
            <a:r>
              <a:rPr lang="en-US" dirty="0">
                <a:latin typeface="Arial Rounded MT Bold" panose="020F0704030504030204" pitchFamily="34" charset="0"/>
              </a:rPr>
              <a:t>used as the cut-off at which to refer so those with a score of &lt;2.0 </a:t>
            </a:r>
            <a:r>
              <a:rPr lang="en-US" dirty="0" smtClean="0">
                <a:latin typeface="Arial Rounded MT Bold" panose="020F0704030504030204" pitchFamily="34" charset="0"/>
              </a:rPr>
              <a:t>need not </a:t>
            </a:r>
            <a:r>
              <a:rPr lang="en-US" dirty="0">
                <a:latin typeface="Arial Rounded MT Bold" panose="020F0704030504030204" pitchFamily="34" charset="0"/>
              </a:rPr>
              <a:t>be referred </a:t>
            </a:r>
            <a:r>
              <a:rPr lang="en-US" dirty="0" smtClean="0">
                <a:latin typeface="Arial Rounded MT Bold" panose="020F0704030504030204" pitchFamily="34" charset="0"/>
              </a:rPr>
              <a:t>.  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(68,69)      </a:t>
            </a:r>
            <a:endParaRPr lang="en-US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Conversely</a:t>
            </a:r>
            <a:r>
              <a:rPr lang="en-US" dirty="0">
                <a:latin typeface="Arial Rounded MT Bold" panose="020F0704030504030204" pitchFamily="34" charset="0"/>
              </a:rPr>
              <a:t>, for those </a:t>
            </a:r>
            <a:r>
              <a:rPr lang="en-US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under the age of 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35</a:t>
            </a:r>
            <a:r>
              <a:rPr lang="en-US" dirty="0" smtClean="0">
                <a:latin typeface="Arial Rounded MT Bold" panose="020F0704030504030204" pitchFamily="34" charset="0"/>
              </a:rPr>
              <a:t>,the </a:t>
            </a:r>
            <a:r>
              <a:rPr lang="en-US" dirty="0">
                <a:latin typeface="Arial Rounded MT Bold" panose="020F0704030504030204" pitchFamily="34" charset="0"/>
              </a:rPr>
              <a:t>FIB-4 score may not be as accurate, and therefore, other factors </a:t>
            </a:r>
            <a:r>
              <a:rPr lang="en-US" dirty="0" smtClean="0">
                <a:latin typeface="Arial Rounded MT Bold" panose="020F0704030504030204" pitchFamily="34" charset="0"/>
              </a:rPr>
              <a:t>such as: </a:t>
            </a:r>
            <a:r>
              <a:rPr lang="en-US" dirty="0">
                <a:latin typeface="Arial Rounded MT Bold" panose="020F0704030504030204" pitchFamily="34" charset="0"/>
              </a:rPr>
              <a:t>family history of NASH cirrhosis, the number of metabolic </a:t>
            </a:r>
            <a:r>
              <a:rPr lang="en-US" dirty="0" smtClean="0">
                <a:latin typeface="Arial Rounded MT Bold" panose="020F0704030504030204" pitchFamily="34" charset="0"/>
              </a:rPr>
              <a:t>syndrome components </a:t>
            </a:r>
            <a:r>
              <a:rPr lang="en-US" dirty="0">
                <a:latin typeface="Arial Rounded MT Bold" panose="020F0704030504030204" pitchFamily="34" charset="0"/>
              </a:rPr>
              <a:t>present or the presence of T2DM should be taken into </a:t>
            </a:r>
            <a:r>
              <a:rPr lang="en-US" dirty="0" smtClean="0">
                <a:latin typeface="Arial Rounded MT Bold" panose="020F0704030504030204" pitchFamily="34" charset="0"/>
              </a:rPr>
              <a:t>consideration when </a:t>
            </a:r>
            <a:r>
              <a:rPr lang="en-US" dirty="0">
                <a:latin typeface="Arial Rounded MT Bold" panose="020F0704030504030204" pitchFamily="34" charset="0"/>
              </a:rPr>
              <a:t>deciding whether to refer to a specialist.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5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2 - NAFLD </a:t>
            </a:r>
            <a:r>
              <a:rPr lang="en-US" sz="4800" b="1" dirty="0">
                <a:solidFill>
                  <a:srgbClr val="FF0000"/>
                </a:solidFill>
              </a:rPr>
              <a:t>fibrosis score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The formula is NFS = −1.675 + 0.037 × </a:t>
            </a:r>
            <a:r>
              <a:rPr lang="en-US" dirty="0" smtClean="0">
                <a:latin typeface="Arial Rounded MT Bold" panose="020F0704030504030204" pitchFamily="34" charset="0"/>
              </a:rPr>
              <a:t>age (</a:t>
            </a:r>
            <a:r>
              <a:rPr lang="en-US" dirty="0">
                <a:latin typeface="Arial Rounded MT Bold" panose="020F0704030504030204" pitchFamily="34" charset="0"/>
              </a:rPr>
              <a:t>years) + 0.094 × BMI (kg/m2) + 1.13 × IFG/diabetes (yes = 1</a:t>
            </a:r>
            <a:r>
              <a:rPr lang="en-US" dirty="0" smtClean="0">
                <a:latin typeface="Arial Rounded MT Bold" panose="020F0704030504030204" pitchFamily="34" charset="0"/>
              </a:rPr>
              <a:t>, no </a:t>
            </a:r>
            <a:r>
              <a:rPr lang="en-US" dirty="0">
                <a:latin typeface="Arial Rounded MT Bold" panose="020F0704030504030204" pitchFamily="34" charset="0"/>
              </a:rPr>
              <a:t>= 0) + 0.99 × AST/ALT ratio − 0.013 × platelet (×109/l) − 0.66 × </a:t>
            </a:r>
            <a:r>
              <a:rPr lang="en-US" dirty="0" smtClean="0">
                <a:latin typeface="Arial Rounded MT Bold" panose="020F0704030504030204" pitchFamily="34" charset="0"/>
              </a:rPr>
              <a:t>albumin (</a:t>
            </a:r>
            <a:r>
              <a:rPr lang="en-US" dirty="0">
                <a:latin typeface="Arial Rounded MT Bold" panose="020F0704030504030204" pitchFamily="34" charset="0"/>
              </a:rPr>
              <a:t>g/</a:t>
            </a:r>
            <a:r>
              <a:rPr lang="en-US" dirty="0" err="1">
                <a:latin typeface="Arial Rounded MT Bold" panose="020F0704030504030204" pitchFamily="34" charset="0"/>
              </a:rPr>
              <a:t>dL</a:t>
            </a:r>
            <a:r>
              <a:rPr lang="en-US" dirty="0" smtClean="0">
                <a:latin typeface="Arial Rounded MT Bold" panose="020F0704030504030204" pitchFamily="34" charset="0"/>
              </a:rPr>
              <a:t>). 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NFS can be </a:t>
            </a:r>
            <a:r>
              <a:rPr lang="en-US" dirty="0" smtClean="0"/>
              <a:t>calculated online </a:t>
            </a:r>
            <a:r>
              <a:rPr lang="en-US" dirty="0"/>
              <a:t>at </a:t>
            </a:r>
            <a:r>
              <a:rPr lang="en-US" sz="28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https://www.mdcalc.com/nafld -</a:t>
            </a:r>
            <a:r>
              <a:rPr lang="en-US" sz="28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non-alcoholic-fatty </a:t>
            </a:r>
            <a:r>
              <a:rPr lang="en-US" sz="28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-liver </a:t>
            </a:r>
            <a:r>
              <a:rPr lang="en-US" sz="28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- disease-fibrosis-score</a:t>
            </a:r>
            <a:r>
              <a:rPr lang="en-US" sz="28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most recent </a:t>
            </a:r>
            <a:r>
              <a:rPr lang="en-US" sz="2800" dirty="0" smtClean="0"/>
              <a:t>estimates suggest </a:t>
            </a:r>
            <a:r>
              <a:rPr lang="en-US" sz="2800" dirty="0"/>
              <a:t>that almost 40% of adults in the US are obese, </a:t>
            </a:r>
            <a:r>
              <a:rPr lang="en-US" sz="2800" dirty="0" smtClean="0"/>
              <a:t>and obesity </a:t>
            </a:r>
            <a:r>
              <a:rPr lang="en-US" sz="2800" dirty="0"/>
              <a:t>is one of the five most common risk factors for global mortality.</a:t>
            </a:r>
          </a:p>
          <a:p>
            <a:r>
              <a:rPr lang="en-US" sz="2800" dirty="0"/>
              <a:t>In fact, the presence of obesity seems to decrease </a:t>
            </a:r>
            <a:r>
              <a:rPr lang="en-US" sz="2800" dirty="0" smtClean="0"/>
              <a:t>lifespan by </a:t>
            </a:r>
            <a:r>
              <a:rPr lang="en-US" sz="2800" dirty="0"/>
              <a:t>3-8 years, and the addition of diabetes to obesity will </a:t>
            </a:r>
            <a:r>
              <a:rPr lang="en-US" sz="2800" dirty="0" smtClean="0"/>
              <a:t>reduce lifespan </a:t>
            </a:r>
            <a:r>
              <a:rPr lang="en-US" sz="2800" dirty="0"/>
              <a:t>by up to 20 years</a:t>
            </a:r>
            <a:r>
              <a:rPr lang="en-US" sz="2800" dirty="0" smtClean="0"/>
              <a:t>. </a:t>
            </a:r>
            <a:r>
              <a:rPr lang="en-US" sz="1800" b="1" dirty="0" smtClean="0"/>
              <a:t>7,8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639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2 - NAFLD fibrosis score (NFS)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The accuracy </a:t>
            </a:r>
            <a:r>
              <a:rPr lang="en-US" dirty="0" smtClean="0">
                <a:latin typeface="Arial Rounded MT Bold" panose="020F0704030504030204" pitchFamily="34" charset="0"/>
              </a:rPr>
              <a:t>of the </a:t>
            </a:r>
            <a:r>
              <a:rPr lang="en-US" dirty="0">
                <a:latin typeface="Arial Rounded MT Bold" panose="020F0704030504030204" pitchFamily="34" charset="0"/>
              </a:rPr>
              <a:t>NFS in predicting the fibrosis stage is 67.5%-100% for </a:t>
            </a:r>
            <a:r>
              <a:rPr lang="en-US" dirty="0" smtClean="0">
                <a:latin typeface="Arial Rounded MT Bold" panose="020F0704030504030204" pitchFamily="34" charset="0"/>
              </a:rPr>
              <a:t>those aged </a:t>
            </a:r>
            <a:r>
              <a:rPr lang="en-US" dirty="0">
                <a:latin typeface="Arial Rounded MT Bold" panose="020F0704030504030204" pitchFamily="34" charset="0"/>
              </a:rPr>
              <a:t>35-64 years old</a:t>
            </a:r>
            <a:r>
              <a:rPr lang="en-US" dirty="0" smtClean="0">
                <a:latin typeface="Arial Rounded MT Bold" panose="020F0704030504030204" pitchFamily="34" charset="0"/>
              </a:rPr>
              <a:t>. 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(70)   </a:t>
            </a:r>
            <a:endParaRPr lang="en-US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despite the good parameters </a:t>
            </a:r>
            <a:r>
              <a:rPr lang="en-US" dirty="0" smtClean="0"/>
              <a:t>of the </a:t>
            </a:r>
            <a:r>
              <a:rPr lang="en-US" dirty="0"/>
              <a:t>NFS, there remains an indeterminate zone between −1.455 </a:t>
            </a:r>
            <a:r>
              <a:rPr lang="en-US" dirty="0" smtClean="0"/>
              <a:t>and 0.676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931"/>
            <a:ext cx="12192000" cy="22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3 - AST </a:t>
            </a:r>
            <a:r>
              <a:rPr lang="en-US" b="1" dirty="0">
                <a:solidFill>
                  <a:srgbClr val="FF0000"/>
                </a:solidFill>
              </a:rPr>
              <a:t>to platelet ratio index: APRI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sensitivity </a:t>
            </a:r>
            <a:r>
              <a:rPr lang="en-US" dirty="0">
                <a:latin typeface="Arial Rounded MT Bold" panose="020F0704030504030204" pitchFamily="34" charset="0"/>
              </a:rPr>
              <a:t>and specificity of a score &gt;1 for significant fibrosis </a:t>
            </a:r>
            <a:r>
              <a:rPr lang="en-US" dirty="0" smtClean="0">
                <a:latin typeface="Arial Rounded MT Bold" panose="020F0704030504030204" pitchFamily="34" charset="0"/>
              </a:rPr>
              <a:t>were 30.0</a:t>
            </a:r>
            <a:r>
              <a:rPr lang="en-US" dirty="0">
                <a:latin typeface="Arial Rounded MT Bold" panose="020F0704030504030204" pitchFamily="34" charset="0"/>
              </a:rPr>
              <a:t>% (95% CI: 17.2-45.4%) and 92.8% (95% CI: 88.2%-95.8%) respectively.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However</a:t>
            </a:r>
            <a:r>
              <a:rPr lang="en-US" dirty="0">
                <a:latin typeface="Arial Rounded MT Bold" panose="020F0704030504030204" pitchFamily="34" charset="0"/>
              </a:rPr>
              <a:t>, the APRI cannot discriminate between </a:t>
            </a:r>
            <a:r>
              <a:rPr lang="en-US" dirty="0" smtClean="0">
                <a:latin typeface="Arial Rounded MT Bold" panose="020F0704030504030204" pitchFamily="34" charset="0"/>
              </a:rPr>
              <a:t>intermediate stages </a:t>
            </a:r>
            <a:r>
              <a:rPr lang="en-US" dirty="0">
                <a:latin typeface="Arial Rounded MT Bold" panose="020F0704030504030204" pitchFamily="34" charset="0"/>
              </a:rPr>
              <a:t>of fibrosis.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2" y="3729605"/>
            <a:ext cx="10745700" cy="1619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2" y="2948446"/>
            <a:ext cx="1074570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4 - Enhanced </a:t>
            </a:r>
            <a:r>
              <a:rPr lang="en-US" b="1" dirty="0">
                <a:solidFill>
                  <a:srgbClr val="FF0000"/>
                </a:solidFill>
              </a:rPr>
              <a:t>liver fibrosis score—ELF (Siemens)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263" y="2556931"/>
            <a:ext cx="9601196" cy="383080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ELF uses an algorithm that combines three direct serum markers </a:t>
            </a:r>
            <a:r>
              <a:rPr lang="en-US" dirty="0" smtClean="0">
                <a:latin typeface="Arial Rounded MT Bold" panose="020F0704030504030204" pitchFamily="34" charset="0"/>
              </a:rPr>
              <a:t>of extracellular </a:t>
            </a:r>
            <a:r>
              <a:rPr lang="en-US" dirty="0">
                <a:latin typeface="Arial Rounded MT Bold" panose="020F0704030504030204" pitchFamily="34" charset="0"/>
              </a:rPr>
              <a:t>matrix </a:t>
            </a:r>
            <a:r>
              <a:rPr lang="en-US" dirty="0" err="1">
                <a:latin typeface="Arial Rounded MT Bold" panose="020F0704030504030204" pitchFamily="34" charset="0"/>
              </a:rPr>
              <a:t>remodelling</a:t>
            </a:r>
            <a:r>
              <a:rPr lang="en-US" dirty="0">
                <a:latin typeface="Arial Rounded MT Bold" panose="020F0704030504030204" pitchFamily="34" charset="0"/>
              </a:rPr>
              <a:t> and </a:t>
            </a:r>
            <a:r>
              <a:rPr lang="en-US" dirty="0" err="1">
                <a:latin typeface="Arial Rounded MT Bold" panose="020F0704030504030204" pitchFamily="34" charset="0"/>
              </a:rPr>
              <a:t>fibrogenesis</a:t>
            </a:r>
            <a:r>
              <a:rPr lang="en-US" dirty="0">
                <a:latin typeface="Arial Rounded MT Bold" panose="020F0704030504030204" pitchFamily="34" charset="0"/>
              </a:rPr>
              <a:t>: hyaluronic acid</a:t>
            </a:r>
            <a:r>
              <a:rPr lang="en-US" dirty="0" smtClean="0">
                <a:latin typeface="Arial Rounded MT Bold" panose="020F0704030504030204" pitchFamily="34" charset="0"/>
              </a:rPr>
              <a:t>, the </a:t>
            </a:r>
            <a:r>
              <a:rPr lang="en-US" dirty="0">
                <a:latin typeface="Arial Rounded MT Bold" panose="020F0704030504030204" pitchFamily="34" charset="0"/>
              </a:rPr>
              <a:t>N-terminal pro-peptide of collagen type III and tissue </a:t>
            </a:r>
            <a:r>
              <a:rPr lang="en-US" dirty="0" smtClean="0">
                <a:latin typeface="Arial Rounded MT Bold" panose="020F0704030504030204" pitchFamily="34" charset="0"/>
              </a:rPr>
              <a:t>inhibitor of </a:t>
            </a:r>
            <a:r>
              <a:rPr lang="en-US" dirty="0">
                <a:latin typeface="Arial Rounded MT Bold" panose="020F0704030504030204" pitchFamily="34" charset="0"/>
              </a:rPr>
              <a:t>metalloproteinase-1</a:t>
            </a:r>
            <a:r>
              <a:rPr lang="en-US" dirty="0" smtClean="0">
                <a:latin typeface="Arial Rounded MT Bold" panose="020F0704030504030204" pitchFamily="34" charset="0"/>
              </a:rPr>
              <a:t>.     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(73,74)   </a:t>
            </a:r>
            <a:endParaRPr lang="en-US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 The ELF test has been shown to identify patients </a:t>
            </a:r>
            <a:r>
              <a:rPr lang="en-US" dirty="0">
                <a:latin typeface="Arial Rounded MT Bold" panose="020F0704030504030204" pitchFamily="34" charset="0"/>
              </a:rPr>
              <a:t>with advanced liver fibrosis with AUROC of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0.92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(95</a:t>
            </a:r>
            <a:r>
              <a:rPr lang="en-US" dirty="0" smtClean="0">
                <a:latin typeface="Arial Rounded MT Bold" panose="020F0704030504030204" pitchFamily="34" charset="0"/>
              </a:rPr>
              <a:t>% CI</a:t>
            </a:r>
            <a:r>
              <a:rPr lang="en-US" dirty="0">
                <a:latin typeface="Arial Rounded MT Bold" panose="020F0704030504030204" pitchFamily="34" charset="0"/>
              </a:rPr>
              <a:t>: 0.89-0.96),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0.82 </a:t>
            </a:r>
            <a:r>
              <a:rPr lang="en-US" dirty="0">
                <a:latin typeface="Arial Rounded MT Bold" panose="020F0704030504030204" pitchFamily="34" charset="0"/>
              </a:rPr>
              <a:t>for moderate fibrosis and of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0.76 </a:t>
            </a:r>
            <a:r>
              <a:rPr lang="en-US" dirty="0">
                <a:latin typeface="Arial Rounded MT Bold" panose="020F0704030504030204" pitchFamily="34" charset="0"/>
              </a:rPr>
              <a:t>for no fibrosis.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0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4 - Enhanced liver fibrosis score—ELF (Siemens)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fibrosis can be ruled out in primary care settings </a:t>
            </a:r>
            <a:r>
              <a:rPr lang="en-US" dirty="0" smtClean="0"/>
              <a:t>for patients </a:t>
            </a:r>
            <a:r>
              <a:rPr lang="en-US" dirty="0"/>
              <a:t>with NAFLD with an ELF score below </a:t>
            </a:r>
            <a:r>
              <a:rPr lang="en-US" dirty="0" smtClean="0"/>
              <a:t>10.5 .  </a:t>
            </a:r>
          </a:p>
          <a:p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dirty="0" smtClean="0"/>
              <a:t>the National </a:t>
            </a:r>
            <a:r>
              <a:rPr lang="en-US" dirty="0"/>
              <a:t>Institute for Health and Care from UK </a:t>
            </a:r>
            <a:r>
              <a:rPr lang="en-US" dirty="0" smtClean="0"/>
              <a:t>has recommended the </a:t>
            </a:r>
            <a:r>
              <a:rPr lang="en-US" dirty="0"/>
              <a:t>use of 10.5 as a cut-off point with </a:t>
            </a:r>
            <a:r>
              <a:rPr lang="en-US" sz="2800" b="1" dirty="0">
                <a:solidFill>
                  <a:srgbClr val="FF0000"/>
                </a:solidFill>
              </a:rPr>
              <a:t>&lt;10.5 </a:t>
            </a:r>
            <a:r>
              <a:rPr lang="en-US" dirty="0"/>
              <a:t>indicating that </a:t>
            </a:r>
            <a:r>
              <a:rPr lang="en-US" dirty="0" smtClean="0"/>
              <a:t>advanced fibrosis </a:t>
            </a:r>
            <a:r>
              <a:rPr lang="en-US" dirty="0"/>
              <a:t>in NAFLD is not present and a score of </a:t>
            </a:r>
            <a:r>
              <a:rPr lang="en-US" sz="2800" b="1" dirty="0">
                <a:solidFill>
                  <a:srgbClr val="FF0000"/>
                </a:solidFill>
              </a:rPr>
              <a:t>≥10.5 </a:t>
            </a:r>
            <a:r>
              <a:rPr lang="en-US" dirty="0"/>
              <a:t>advanced </a:t>
            </a:r>
            <a:r>
              <a:rPr lang="en-US" dirty="0" smtClean="0"/>
              <a:t>fibrosis (</a:t>
            </a:r>
            <a:r>
              <a:rPr lang="en-US" dirty="0"/>
              <a:t>F3 or greater) may be present</a:t>
            </a:r>
            <a:r>
              <a:rPr lang="en-US" dirty="0" smtClean="0"/>
              <a:t>.   (74)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25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4 - Enhanced liver fibrosis score—ELF (Siemens)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Furthermore, the 5-year </a:t>
            </a:r>
            <a:r>
              <a:rPr lang="en-US" dirty="0" smtClean="0">
                <a:latin typeface="Arial Black" panose="020B0A04020102020204" pitchFamily="34" charset="0"/>
              </a:rPr>
              <a:t>risk of </a:t>
            </a:r>
            <a:r>
              <a:rPr lang="en-US" dirty="0">
                <a:latin typeface="Arial Black" panose="020B0A04020102020204" pitchFamily="34" charset="0"/>
              </a:rPr>
              <a:t>death with an ELF score of ≥10.5 seems to be 25%, which is </a:t>
            </a:r>
            <a:r>
              <a:rPr lang="en-US" dirty="0" smtClean="0">
                <a:latin typeface="Arial Black" panose="020B0A04020102020204" pitchFamily="34" charset="0"/>
              </a:rPr>
              <a:t>20 folds </a:t>
            </a:r>
            <a:r>
              <a:rPr lang="en-US" dirty="0">
                <a:latin typeface="Arial Black" panose="020B0A04020102020204" pitchFamily="34" charset="0"/>
              </a:rPr>
              <a:t>higher compared to those with very low ELF score </a:t>
            </a:r>
            <a:r>
              <a:rPr lang="en-US" dirty="0" smtClean="0">
                <a:latin typeface="Arial Black" panose="020B0A04020102020204" pitchFamily="34" charset="0"/>
              </a:rPr>
              <a:t>    of </a:t>
            </a:r>
            <a:r>
              <a:rPr lang="en-US" dirty="0">
                <a:latin typeface="Arial Black" panose="020B0A04020102020204" pitchFamily="34" charset="0"/>
              </a:rPr>
              <a:t>&lt;7.7</a:t>
            </a:r>
            <a:r>
              <a:rPr lang="en-US" dirty="0" smtClean="0">
                <a:latin typeface="Arial Black" panose="020B0A04020102020204" pitchFamily="34" charset="0"/>
              </a:rPr>
              <a:t>.       </a:t>
            </a:r>
            <a:r>
              <a:rPr lang="en-US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(73,74)</a:t>
            </a:r>
            <a:endParaRPr lang="en-US" sz="1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3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2192000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5 - </a:t>
            </a:r>
            <a:r>
              <a:rPr lang="en-US" b="1" dirty="0" err="1" smtClean="0">
                <a:solidFill>
                  <a:srgbClr val="FF0000"/>
                </a:solidFill>
              </a:rPr>
              <a:t>FibroTest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(aka, NASH </a:t>
            </a:r>
            <a:r>
              <a:rPr lang="en-US" b="1" dirty="0" err="1">
                <a:solidFill>
                  <a:srgbClr val="FF0000"/>
                </a:solidFill>
              </a:rPr>
              <a:t>Fibrosure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FibroTest</a:t>
            </a:r>
            <a:r>
              <a:rPr lang="en-US" dirty="0">
                <a:latin typeface="Arial Rounded MT Bold" panose="020F0704030504030204" pitchFamily="34" charset="0"/>
              </a:rPr>
              <a:t> (</a:t>
            </a:r>
            <a:r>
              <a:rPr lang="en-US" dirty="0" err="1">
                <a:latin typeface="Arial Rounded MT Bold" panose="020F0704030504030204" pitchFamily="34" charset="0"/>
              </a:rPr>
              <a:t>Biopredictive</a:t>
            </a:r>
            <a:r>
              <a:rPr lang="en-US" dirty="0">
                <a:latin typeface="Arial Rounded MT Bold" panose="020F0704030504030204" pitchFamily="34" charset="0"/>
              </a:rPr>
              <a:t>) is a commercially available algorithm </a:t>
            </a:r>
            <a:r>
              <a:rPr lang="en-US" dirty="0" smtClean="0">
                <a:latin typeface="Arial Rounded MT Bold" panose="020F0704030504030204" pitchFamily="34" charset="0"/>
              </a:rPr>
              <a:t>that combines </a:t>
            </a:r>
            <a:r>
              <a:rPr lang="en-US" dirty="0">
                <a:latin typeface="Arial Rounded MT Bold" panose="020F0704030504030204" pitchFamily="34" charset="0"/>
              </a:rPr>
              <a:t>age, gender, alpha-2-macroglobulin, </a:t>
            </a:r>
            <a:r>
              <a:rPr lang="en-US" dirty="0" err="1">
                <a:latin typeface="Arial Rounded MT Bold" panose="020F0704030504030204" pitchFamily="34" charset="0"/>
              </a:rPr>
              <a:t>haptoglobin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apolipoprotein</a:t>
            </a:r>
            <a:r>
              <a:rPr lang="en-US" dirty="0" smtClean="0">
                <a:latin typeface="Arial Rounded MT Bold" panose="020F0704030504030204" pitchFamily="34" charset="0"/>
              </a:rPr>
              <a:t>, total </a:t>
            </a:r>
            <a:r>
              <a:rPr lang="en-US" dirty="0">
                <a:latin typeface="Arial Rounded MT Bold" panose="020F0704030504030204" pitchFamily="34" charset="0"/>
              </a:rPr>
              <a:t>bilirubin and gamma-</a:t>
            </a:r>
            <a:r>
              <a:rPr lang="en-US" dirty="0" err="1">
                <a:latin typeface="Arial Rounded MT Bold" panose="020F0704030504030204" pitchFamily="34" charset="0"/>
              </a:rPr>
              <a:t>glutamyl</a:t>
            </a:r>
            <a:r>
              <a:rPr lang="en-US" dirty="0">
                <a:latin typeface="Arial Rounded MT Bold" panose="020F0704030504030204" pitchFamily="34" charset="0"/>
              </a:rPr>
              <a:t> transferase (GGT</a:t>
            </a:r>
            <a:r>
              <a:rPr lang="en-US" dirty="0" smtClean="0">
                <a:latin typeface="Arial Rounded MT Bold" panose="020F0704030504030204" pitchFamily="34" charset="0"/>
              </a:rPr>
              <a:t>). 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The </a:t>
            </a:r>
            <a:r>
              <a:rPr lang="en-US" dirty="0" err="1" smtClean="0">
                <a:latin typeface="Arial Black" panose="020B0A04020102020204" pitchFamily="34" charset="0"/>
              </a:rPr>
              <a:t>urrent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recommended cut-off for advanced fibrosis (F3&gt;) is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0.58 </a:t>
            </a:r>
            <a:r>
              <a:rPr lang="en-US" dirty="0" smtClean="0">
                <a:latin typeface="Arial Black" panose="020B0A04020102020204" pitchFamily="34" charset="0"/>
              </a:rPr>
              <a:t>. </a:t>
            </a:r>
            <a:r>
              <a:rPr lang="en-US" sz="1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(76-79)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en-US" dirty="0"/>
              <a:t>The formula for </a:t>
            </a:r>
            <a:r>
              <a:rPr lang="en-US" dirty="0" err="1"/>
              <a:t>Fibrotest</a:t>
            </a:r>
            <a:r>
              <a:rPr lang="en-US" dirty="0"/>
              <a:t> is quite complicated, and due to the </a:t>
            </a:r>
            <a:r>
              <a:rPr lang="en-US" dirty="0" smtClean="0"/>
              <a:t>variability of </a:t>
            </a:r>
            <a:r>
              <a:rPr lang="en-US" dirty="0"/>
              <a:t>components assays and </a:t>
            </a:r>
            <a:r>
              <a:rPr lang="en-US" dirty="0" err="1"/>
              <a:t>analysers</a:t>
            </a:r>
            <a:r>
              <a:rPr lang="en-US" dirty="0"/>
              <a:t>, </a:t>
            </a:r>
            <a:r>
              <a:rPr lang="en-US" dirty="0" err="1"/>
              <a:t>FibroTest</a:t>
            </a:r>
            <a:r>
              <a:rPr lang="en-US" dirty="0"/>
              <a:t> assays can </a:t>
            </a:r>
            <a:r>
              <a:rPr lang="en-US" dirty="0" smtClean="0"/>
              <a:t>only be </a:t>
            </a:r>
            <a:r>
              <a:rPr lang="en-US" dirty="0"/>
              <a:t>performed in validated laboratories.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06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5 - </a:t>
            </a:r>
            <a:r>
              <a:rPr lang="en-US" b="1" dirty="0" err="1">
                <a:solidFill>
                  <a:srgbClr val="FF0000"/>
                </a:solidFill>
              </a:rPr>
              <a:t>FibroTest</a:t>
            </a:r>
            <a:r>
              <a:rPr lang="en-US" b="1" dirty="0">
                <a:solidFill>
                  <a:srgbClr val="FF0000"/>
                </a:solidFill>
              </a:rPr>
              <a:t> (aka, NASH </a:t>
            </a:r>
            <a:r>
              <a:rPr lang="en-US" b="1" dirty="0" err="1">
                <a:solidFill>
                  <a:srgbClr val="FF0000"/>
                </a:solidFill>
              </a:rPr>
              <a:t>Fibrosure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current cut-offs for F3 is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0.59-0.72</a:t>
            </a:r>
            <a:r>
              <a:rPr lang="en-US" dirty="0" smtClean="0">
                <a:latin typeface="Arial Black" panose="020B0A04020102020204" pitchFamily="34" charset="0"/>
              </a:rPr>
              <a:t> and </a:t>
            </a:r>
            <a:r>
              <a:rPr lang="en-US" dirty="0">
                <a:latin typeface="Arial Black" panose="020B0A04020102020204" pitchFamily="34" charset="0"/>
              </a:rPr>
              <a:t>for F3/F4 is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≥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0.73 </a:t>
            </a:r>
            <a:r>
              <a:rPr lang="en-US" dirty="0" smtClean="0">
                <a:latin typeface="Arial Black" panose="020B0A04020102020204" pitchFamily="34" charset="0"/>
              </a:rPr>
              <a:t>.   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important limitation of this test is </a:t>
            </a:r>
            <a:r>
              <a:rPr lang="en-US" dirty="0" smtClean="0"/>
              <a:t>related to </a:t>
            </a:r>
            <a:r>
              <a:rPr lang="en-US" dirty="0"/>
              <a:t>the fact that it was developed to determine fibrosis in those </a:t>
            </a:r>
            <a:r>
              <a:rPr lang="en-US" dirty="0" smtClean="0"/>
              <a:t>with hepatitis </a:t>
            </a:r>
            <a:r>
              <a:rPr lang="en-US" dirty="0"/>
              <a:t>C and has not been fully validated in all NASH subpopulations.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7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In the context of this rising epidemic of obesity, the </a:t>
            </a:r>
            <a:r>
              <a:rPr lang="en-US" dirty="0" smtClean="0">
                <a:latin typeface="Bahnschrift SemiBold" panose="020B0502040204020203" pitchFamily="34" charset="0"/>
              </a:rPr>
              <a:t>worldwide prevalence </a:t>
            </a:r>
            <a:r>
              <a:rPr lang="en-US" dirty="0">
                <a:latin typeface="Bahnschrift SemiBold" panose="020B0502040204020203" pitchFamily="34" charset="0"/>
              </a:rPr>
              <a:t>of NAFLD is estimated to be 25</a:t>
            </a:r>
            <a:r>
              <a:rPr lang="en-US" dirty="0" smtClean="0">
                <a:latin typeface="Bahnschrift SemiBold" panose="020B0502040204020203" pitchFamily="34" charset="0"/>
              </a:rPr>
              <a:t>%. (</a:t>
            </a:r>
            <a:r>
              <a:rPr lang="en-US" sz="1800" b="1" dirty="0" smtClean="0">
                <a:latin typeface="Bahnschrift SemiBold" panose="020B0502040204020203" pitchFamily="34" charset="0"/>
              </a:rPr>
              <a:t>9</a:t>
            </a:r>
            <a:r>
              <a:rPr lang="en-US" dirty="0" smtClean="0">
                <a:latin typeface="Bahnschrift SemiBold" panose="020B0502040204020203" pitchFamily="34" charset="0"/>
              </a:rPr>
              <a:t>)</a:t>
            </a:r>
          </a:p>
          <a:p>
            <a:endParaRPr lang="en-US" dirty="0" smtClean="0">
              <a:latin typeface="Bahnschrift SemiBold" panose="020B0502040204020203" pitchFamily="34" charset="0"/>
            </a:endParaRPr>
          </a:p>
          <a:p>
            <a:r>
              <a:rPr lang="en-US" dirty="0" smtClean="0">
                <a:latin typeface="Bahnschrift SemiBold" panose="020B0502040204020203" pitchFamily="34" charset="0"/>
              </a:rPr>
              <a:t>However</a:t>
            </a:r>
            <a:r>
              <a:rPr lang="en-US" dirty="0">
                <a:latin typeface="Bahnschrift SemiBold" panose="020B0502040204020203" pitchFamily="34" charset="0"/>
              </a:rPr>
              <a:t>, the </a:t>
            </a:r>
            <a:r>
              <a:rPr lang="en-US" dirty="0" smtClean="0">
                <a:latin typeface="Bahnschrift SemiBold" panose="020B0502040204020203" pitchFamily="34" charset="0"/>
              </a:rPr>
              <a:t>prevalence can </a:t>
            </a:r>
            <a:r>
              <a:rPr lang="en-US" dirty="0">
                <a:latin typeface="Bahnschrift SemiBold" panose="020B0502040204020203" pitchFamily="34" charset="0"/>
              </a:rPr>
              <a:t>be higher, ranging from 30% up to 90% based on </a:t>
            </a:r>
            <a:r>
              <a:rPr lang="en-US" dirty="0" smtClean="0">
                <a:latin typeface="Bahnschrift SemiBold" panose="020B0502040204020203" pitchFamily="34" charset="0"/>
              </a:rPr>
              <a:t>certain risk </a:t>
            </a:r>
            <a:r>
              <a:rPr lang="en-US" dirty="0">
                <a:latin typeface="Bahnschrift SemiBold" panose="020B0502040204020203" pitchFamily="34" charset="0"/>
              </a:rPr>
              <a:t>factors (</a:t>
            </a:r>
            <a:r>
              <a:rPr lang="en-US" i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body composition, presence T2DM, ethnicity, age</a:t>
            </a:r>
            <a:r>
              <a:rPr lang="en-US" dirty="0">
                <a:latin typeface="Bahnschrift SemiBold" panose="020B0502040204020203" pitchFamily="34" charset="0"/>
              </a:rPr>
              <a:t>) </a:t>
            </a:r>
            <a:r>
              <a:rPr lang="en-US" dirty="0" smtClean="0">
                <a:latin typeface="Bahnschrift SemiBold" panose="020B0502040204020203" pitchFamily="34" charset="0"/>
              </a:rPr>
              <a:t>and the </a:t>
            </a:r>
            <a:r>
              <a:rPr lang="en-US" dirty="0">
                <a:latin typeface="Bahnschrift SemiBold" panose="020B0502040204020203" pitchFamily="34" charset="0"/>
              </a:rPr>
              <a:t>modality used to establish the diagnosis of NAFLD</a:t>
            </a:r>
            <a:r>
              <a:rPr lang="en-US" dirty="0" smtClean="0">
                <a:latin typeface="Bahnschrift SemiBold" panose="020B0502040204020203" pitchFamily="34" charset="0"/>
              </a:rPr>
              <a:t>.  </a:t>
            </a:r>
            <a:r>
              <a:rPr lang="en-US" sz="1800" dirty="0" smtClean="0">
                <a:latin typeface="Bahnschrift SemiBold" panose="020B0502040204020203" pitchFamily="34" charset="0"/>
              </a:rPr>
              <a:t>(6,10-13)</a:t>
            </a:r>
            <a:endParaRPr lang="en-US" sz="1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92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2192000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6 - </a:t>
            </a:r>
            <a:r>
              <a:rPr lang="en-US" b="1" dirty="0" err="1" smtClean="0">
                <a:solidFill>
                  <a:srgbClr val="FF0000"/>
                </a:solidFill>
              </a:rPr>
              <a:t>Fibrometer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latin typeface="Arial Rounded MT Bold" panose="020F0704030504030204" pitchFamily="34" charset="0"/>
              </a:rPr>
              <a:t>Fibrometer</a:t>
            </a:r>
            <a:r>
              <a:rPr lang="en-US" dirty="0">
                <a:latin typeface="Arial Rounded MT Bold" panose="020F0704030504030204" pitchFamily="34" charset="0"/>
              </a:rPr>
              <a:t> (</a:t>
            </a:r>
            <a:r>
              <a:rPr lang="en-US" dirty="0" err="1">
                <a:latin typeface="Arial Rounded MT Bold" panose="020F0704030504030204" pitchFamily="34" charset="0"/>
              </a:rPr>
              <a:t>Echosens</a:t>
            </a:r>
            <a:r>
              <a:rPr lang="en-US" dirty="0">
                <a:latin typeface="Arial Rounded MT Bold" panose="020F0704030504030204" pitchFamily="34" charset="0"/>
              </a:rPr>
              <a:t>) is also a commercial test that is </a:t>
            </a:r>
            <a:r>
              <a:rPr lang="en-US" dirty="0" smtClean="0">
                <a:latin typeface="Arial Rounded MT Bold" panose="020F0704030504030204" pitchFamily="34" charset="0"/>
              </a:rPr>
              <a:t>comprised of </a:t>
            </a:r>
            <a:r>
              <a:rPr lang="en-US" dirty="0">
                <a:latin typeface="Arial Rounded MT Bold" panose="020F0704030504030204" pitchFamily="34" charset="0"/>
              </a:rPr>
              <a:t>age, AST, ALT, platelet count, weight, alpha-2-macroglobulin</a:t>
            </a:r>
            <a:r>
              <a:rPr lang="en-US" dirty="0" smtClean="0">
                <a:latin typeface="Arial Rounded MT Bold" panose="020F0704030504030204" pitchFamily="34" charset="0"/>
              </a:rPr>
              <a:t>, GGT</a:t>
            </a:r>
            <a:r>
              <a:rPr lang="en-US" dirty="0">
                <a:latin typeface="Arial Rounded MT Bold" panose="020F0704030504030204" pitchFamily="34" charset="0"/>
              </a:rPr>
              <a:t>, prothrombin index and urea</a:t>
            </a:r>
            <a:r>
              <a:rPr lang="en-US" dirty="0" smtClean="0">
                <a:latin typeface="Arial Rounded MT Bold" panose="020F0704030504030204" pitchFamily="34" charset="0"/>
              </a:rPr>
              <a:t>. 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There are two versions </a:t>
            </a:r>
            <a:r>
              <a:rPr lang="en-US" dirty="0" smtClean="0">
                <a:latin typeface="Arial Rounded MT Bold" panose="020F0704030504030204" pitchFamily="34" charset="0"/>
              </a:rPr>
              <a:t>of the </a:t>
            </a:r>
            <a:r>
              <a:rPr lang="en-US" dirty="0" err="1">
                <a:latin typeface="Arial Rounded MT Bold" panose="020F0704030504030204" pitchFamily="34" charset="0"/>
              </a:rPr>
              <a:t>Fibrometer</a:t>
            </a:r>
            <a:r>
              <a:rPr lang="en-US" dirty="0">
                <a:latin typeface="Arial Rounded MT Bold" panose="020F0704030504030204" pitchFamily="34" charset="0"/>
              </a:rPr>
              <a:t> test but both have similar results.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For </a:t>
            </a:r>
            <a:r>
              <a:rPr lang="en-US" dirty="0">
                <a:latin typeface="Arial Rounded MT Bold" panose="020F0704030504030204" pitchFamily="34" charset="0"/>
              </a:rPr>
              <a:t>the V2G at </a:t>
            </a:r>
            <a:r>
              <a:rPr lang="en-US" dirty="0" smtClean="0">
                <a:latin typeface="Arial Rounded MT Bold" panose="020F0704030504030204" pitchFamily="34" charset="0"/>
              </a:rPr>
              <a:t>a value </a:t>
            </a:r>
            <a:r>
              <a:rPr lang="en-US" dirty="0">
                <a:latin typeface="Arial Rounded MT Bold" panose="020F0704030504030204" pitchFamily="34" charset="0"/>
              </a:rPr>
              <a:t>of 0.385 (value suggested for the presence of fibrosis </a:t>
            </a:r>
            <a:r>
              <a:rPr lang="en-US" dirty="0" smtClean="0">
                <a:latin typeface="Arial Rounded MT Bold" panose="020F0704030504030204" pitchFamily="34" charset="0"/>
              </a:rPr>
              <a:t>stage 3 </a:t>
            </a:r>
            <a:r>
              <a:rPr lang="en-US" dirty="0">
                <a:latin typeface="Arial Rounded MT Bold" panose="020F0704030504030204" pitchFamily="34" charset="0"/>
              </a:rPr>
              <a:t>or greater), the PPV is 58% and the NPV is 93%.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6 - </a:t>
            </a:r>
            <a:r>
              <a:rPr lang="en-US" b="1" dirty="0" err="1">
                <a:solidFill>
                  <a:srgbClr val="FF0000"/>
                </a:solidFill>
              </a:rPr>
              <a:t>Fibrometer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For the V3G at </a:t>
            </a:r>
            <a:r>
              <a:rPr lang="en-US" dirty="0" smtClean="0">
                <a:latin typeface="Arial Black" panose="020B0A04020102020204" pitchFamily="34" charset="0"/>
              </a:rPr>
              <a:t>a value </a:t>
            </a:r>
            <a:r>
              <a:rPr lang="en-US" dirty="0">
                <a:latin typeface="Arial Black" panose="020B0A04020102020204" pitchFamily="34" charset="0"/>
              </a:rPr>
              <a:t>of 0.461 (value suggested for the presence of fibrosis </a:t>
            </a:r>
            <a:r>
              <a:rPr lang="en-US" dirty="0" smtClean="0">
                <a:latin typeface="Arial Black" panose="020B0A04020102020204" pitchFamily="34" charset="0"/>
              </a:rPr>
              <a:t>stage 3 </a:t>
            </a:r>
            <a:r>
              <a:rPr lang="en-US" dirty="0">
                <a:latin typeface="Arial Black" panose="020B0A04020102020204" pitchFamily="34" charset="0"/>
              </a:rPr>
              <a:t>or greater), the PPV is 55% and the NPV is 94</a:t>
            </a:r>
            <a:r>
              <a:rPr lang="en-US" dirty="0" smtClean="0">
                <a:latin typeface="Arial Black" panose="020B0A04020102020204" pitchFamily="34" charset="0"/>
              </a:rPr>
              <a:t>%.  </a:t>
            </a: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Both </a:t>
            </a:r>
            <a:r>
              <a:rPr lang="en-US" dirty="0">
                <a:latin typeface="Arial Black" panose="020B0A04020102020204" pitchFamily="34" charset="0"/>
              </a:rPr>
              <a:t>have </a:t>
            </a:r>
            <a:r>
              <a:rPr lang="en-US" dirty="0" smtClean="0">
                <a:latin typeface="Arial Black" panose="020B0A04020102020204" pitchFamily="34" charset="0"/>
              </a:rPr>
              <a:t>an accuracy </a:t>
            </a:r>
            <a:r>
              <a:rPr lang="en-US" dirty="0">
                <a:latin typeface="Arial Black" panose="020B0A04020102020204" pitchFamily="34" charset="0"/>
              </a:rPr>
              <a:t>of at least 80% and an AUROC for a fibrosis score of 3 </a:t>
            </a:r>
            <a:r>
              <a:rPr lang="en-US" dirty="0" smtClean="0">
                <a:latin typeface="Arial Black" panose="020B0A04020102020204" pitchFamily="34" charset="0"/>
              </a:rPr>
              <a:t>or greater </a:t>
            </a:r>
            <a:r>
              <a:rPr lang="en-US" dirty="0">
                <a:latin typeface="Arial Black" panose="020B0A04020102020204" pitchFamily="34" charset="0"/>
              </a:rPr>
              <a:t>of 0.88 and for a fibrosis score of 4, the AUROC is 0.95</a:t>
            </a:r>
            <a:r>
              <a:rPr lang="en-US" dirty="0" smtClean="0">
                <a:latin typeface="Arial Black" panose="020B0A04020102020204" pitchFamily="34" charset="0"/>
              </a:rPr>
              <a:t>.  </a:t>
            </a:r>
            <a:r>
              <a:rPr lang="en-US" sz="1800" dirty="0" smtClean="0">
                <a:latin typeface="Arial Black" panose="020B0A04020102020204" pitchFamily="34" charset="0"/>
              </a:rPr>
              <a:t>(79)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RADIOGRAPHIC ASSESSMENT OF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FIBROSIS  IN  NASH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2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Vibration-controlled transient </a:t>
            </a:r>
            <a:r>
              <a:rPr lang="en-US" b="1" dirty="0" err="1">
                <a:solidFill>
                  <a:srgbClr val="FF0000"/>
                </a:solidFill>
              </a:rPr>
              <a:t>elastography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(VCTE)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Vibration-controlled transient </a:t>
            </a:r>
            <a:r>
              <a:rPr lang="en-US" dirty="0" err="1">
                <a:latin typeface="Arial Rounded MT Bold" panose="020F0704030504030204" pitchFamily="34" charset="0"/>
              </a:rPr>
              <a:t>elastography</a:t>
            </a:r>
            <a:r>
              <a:rPr lang="en-US" dirty="0">
                <a:latin typeface="Arial Rounded MT Bold" panose="020F0704030504030204" pitchFamily="34" charset="0"/>
              </a:rPr>
              <a:t> (</a:t>
            </a:r>
            <a:r>
              <a:rPr lang="en-US" dirty="0" err="1">
                <a:latin typeface="Arial Rounded MT Bold" panose="020F0704030504030204" pitchFamily="34" charset="0"/>
              </a:rPr>
              <a:t>Fibroscan</a:t>
            </a:r>
            <a:r>
              <a:rPr lang="en-US" dirty="0">
                <a:latin typeface="Arial Rounded MT Bold" panose="020F0704030504030204" pitchFamily="34" charset="0"/>
              </a:rPr>
              <a:t>®—</a:t>
            </a:r>
            <a:r>
              <a:rPr lang="en-US" dirty="0" err="1">
                <a:latin typeface="Arial Rounded MT Bold" panose="020F0704030504030204" pitchFamily="34" charset="0"/>
              </a:rPr>
              <a:t>Echosens</a:t>
            </a:r>
            <a:r>
              <a:rPr lang="en-US" dirty="0" smtClean="0">
                <a:latin typeface="Arial Rounded MT Bold" panose="020F0704030504030204" pitchFamily="34" charset="0"/>
              </a:rPr>
              <a:t>) uses </a:t>
            </a:r>
            <a:r>
              <a:rPr lang="en-US" dirty="0">
                <a:latin typeface="Arial Rounded MT Bold" panose="020F0704030504030204" pitchFamily="34" charset="0"/>
              </a:rPr>
              <a:t>an ultrasound-based technique in which a </a:t>
            </a:r>
            <a:r>
              <a:rPr lang="en-US" dirty="0" smtClean="0">
                <a:latin typeface="Arial Rounded MT Bold" panose="020F0704030504030204" pitchFamily="34" charset="0"/>
              </a:rPr>
              <a:t>low-frequency (</a:t>
            </a:r>
            <a:r>
              <a:rPr lang="en-US" dirty="0">
                <a:latin typeface="Arial Rounded MT Bold" panose="020F0704030504030204" pitchFamily="34" charset="0"/>
              </a:rPr>
              <a:t>50 Hz) elastic shear wave is generated by a hand-held transducer.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As </a:t>
            </a:r>
            <a:r>
              <a:rPr lang="en-US" dirty="0">
                <a:latin typeface="Arial Rounded MT Bold" panose="020F0704030504030204" pitchFamily="34" charset="0"/>
              </a:rPr>
              <a:t>the shear wave spreads through the hepatic parenchyma, it </a:t>
            </a:r>
            <a:r>
              <a:rPr lang="en-US" dirty="0" smtClean="0">
                <a:latin typeface="Arial Rounded MT Bold" panose="020F0704030504030204" pitchFamily="34" charset="0"/>
              </a:rPr>
              <a:t>measures a </a:t>
            </a:r>
            <a:r>
              <a:rPr lang="en-US" dirty="0">
                <a:latin typeface="Arial Rounded MT Bold" panose="020F0704030504030204" pitchFamily="34" charset="0"/>
              </a:rPr>
              <a:t>volume of the liver that is 100 times larger than a liver </a:t>
            </a:r>
            <a:r>
              <a:rPr lang="en-US" dirty="0" smtClean="0">
                <a:latin typeface="Arial Rounded MT Bold" panose="020F0704030504030204" pitchFamily="34" charset="0"/>
              </a:rPr>
              <a:t>biopsy sample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20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66651"/>
            <a:ext cx="9601196" cy="5538651"/>
          </a:xfrm>
        </p:spPr>
        <p:txBody>
          <a:bodyPr>
            <a:normAutofit/>
          </a:bodyPr>
          <a:lstStyle/>
          <a:p>
            <a:r>
              <a:rPr lang="en-US" dirty="0"/>
              <a:t>The speed of propagation is proportional to the </a:t>
            </a:r>
            <a:r>
              <a:rPr lang="en-US" dirty="0" smtClean="0"/>
              <a:t>stiffness of </a:t>
            </a:r>
            <a:r>
              <a:rPr lang="en-US" dirty="0"/>
              <a:t>the crossed tissue and its measurement can, through </a:t>
            </a:r>
            <a:r>
              <a:rPr lang="en-US" dirty="0" smtClean="0"/>
              <a:t>specific software</a:t>
            </a:r>
            <a:r>
              <a:rPr lang="en-US" dirty="0"/>
              <a:t>, provide liver stiffness measurement (LSM) expressed </a:t>
            </a:r>
            <a:r>
              <a:rPr lang="en-US" dirty="0" smtClean="0"/>
              <a:t>in kilopascal </a:t>
            </a:r>
            <a:r>
              <a:rPr lang="en-US" dirty="0"/>
              <a:t>(</a:t>
            </a:r>
            <a:r>
              <a:rPr lang="en-US" dirty="0" err="1"/>
              <a:t>kPa</a:t>
            </a:r>
            <a:r>
              <a:rPr lang="en-US" dirty="0" smtClean="0"/>
              <a:t>).  </a:t>
            </a:r>
          </a:p>
          <a:p>
            <a:endParaRPr lang="en-US" dirty="0"/>
          </a:p>
          <a:p>
            <a:r>
              <a:rPr lang="en-US" sz="2800" dirty="0"/>
              <a:t>The final value is the median </a:t>
            </a:r>
            <a:r>
              <a:rPr lang="en-US" sz="2800" dirty="0" smtClean="0"/>
              <a:t>of 10 </a:t>
            </a:r>
            <a:r>
              <a:rPr lang="en-US" sz="2800" dirty="0"/>
              <a:t>valid measurements reported in </a:t>
            </a:r>
            <a:r>
              <a:rPr lang="en-US" sz="2800" dirty="0" err="1"/>
              <a:t>kPa</a:t>
            </a:r>
            <a:r>
              <a:rPr lang="en-US" sz="2800" dirty="0"/>
              <a:t> as described above. </a:t>
            </a:r>
            <a:r>
              <a:rPr lang="en-US" sz="2800" dirty="0" smtClean="0"/>
              <a:t> 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A cut-off of </a:t>
            </a:r>
            <a:r>
              <a:rPr lang="en-US" dirty="0">
                <a:latin typeface="Arial Black" panose="020B0A04020102020204" pitchFamily="34" charset="0"/>
              </a:rPr>
              <a:t>9.9 </a:t>
            </a:r>
            <a:r>
              <a:rPr lang="en-US" dirty="0" err="1">
                <a:latin typeface="Arial Black" panose="020B0A04020102020204" pitchFamily="34" charset="0"/>
              </a:rPr>
              <a:t>kPa</a:t>
            </a:r>
            <a:r>
              <a:rPr lang="en-US" dirty="0">
                <a:latin typeface="Arial Black" panose="020B0A04020102020204" pitchFamily="34" charset="0"/>
              </a:rPr>
              <a:t> or greater for predicting advanced NAFLD-related </a:t>
            </a:r>
            <a:r>
              <a:rPr lang="en-US" dirty="0" smtClean="0">
                <a:latin typeface="Arial Black" panose="020B0A04020102020204" pitchFamily="34" charset="0"/>
              </a:rPr>
              <a:t>fibrosis is </a:t>
            </a:r>
            <a:r>
              <a:rPr lang="en-US" dirty="0">
                <a:latin typeface="Arial Black" panose="020B0A04020102020204" pitchFamily="34" charset="0"/>
              </a:rPr>
              <a:t>reported to be 95% sensitive and 77% specific, with an AUROC </a:t>
            </a:r>
            <a:r>
              <a:rPr lang="en-US" dirty="0" smtClean="0">
                <a:latin typeface="Arial Black" panose="020B0A04020102020204" pitchFamily="34" charset="0"/>
              </a:rPr>
              <a:t>of </a:t>
            </a:r>
            <a:r>
              <a:rPr lang="it-IT" dirty="0" smtClean="0">
                <a:latin typeface="Arial Black" panose="020B0A04020102020204" pitchFamily="34" charset="0"/>
              </a:rPr>
              <a:t>0.93 </a:t>
            </a:r>
            <a:r>
              <a:rPr lang="it-IT" dirty="0">
                <a:latin typeface="Arial Black" panose="020B0A04020102020204" pitchFamily="34" charset="0"/>
              </a:rPr>
              <a:t>(95% CI: 0.86-0.96</a:t>
            </a:r>
            <a:r>
              <a:rPr lang="it-IT" dirty="0" smtClean="0">
                <a:latin typeface="Arial Black" panose="020B0A04020102020204" pitchFamily="34" charset="0"/>
              </a:rPr>
              <a:t>). </a:t>
            </a:r>
            <a:r>
              <a:rPr lang="it-IT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(81)</a:t>
            </a:r>
            <a:endParaRPr lang="en-US" sz="1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3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Vibration-controlled transient </a:t>
            </a:r>
            <a:r>
              <a:rPr lang="en-US" sz="3600" b="1" dirty="0" err="1">
                <a:solidFill>
                  <a:srgbClr val="FF0000"/>
                </a:solidFill>
              </a:rPr>
              <a:t>elastography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(VCTE)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These values range from 8.2 </a:t>
            </a:r>
            <a:r>
              <a:rPr lang="en-US" dirty="0" err="1">
                <a:latin typeface="Arial Black" panose="020B0A04020102020204" pitchFamily="34" charset="0"/>
              </a:rPr>
              <a:t>kPa</a:t>
            </a:r>
            <a:r>
              <a:rPr lang="en-US" dirty="0">
                <a:latin typeface="Arial Black" panose="020B0A04020102020204" pitchFamily="34" charset="0"/>
              </a:rPr>
              <a:t> for </a:t>
            </a:r>
            <a:r>
              <a:rPr lang="en-US" dirty="0" smtClean="0">
                <a:latin typeface="Arial Black" panose="020B0A04020102020204" pitchFamily="34" charset="0"/>
              </a:rPr>
              <a:t>fibrosis stage </a:t>
            </a:r>
            <a:r>
              <a:rPr lang="en-US" dirty="0">
                <a:latin typeface="Arial Black" panose="020B0A04020102020204" pitchFamily="34" charset="0"/>
              </a:rPr>
              <a:t>2, </a:t>
            </a:r>
            <a:r>
              <a:rPr lang="en-US" dirty="0" smtClean="0">
                <a:latin typeface="Arial Black" panose="020B0A04020102020204" pitchFamily="34" charset="0"/>
              </a:rPr>
              <a:t>  9.7 </a:t>
            </a:r>
            <a:r>
              <a:rPr lang="en-US" dirty="0" err="1">
                <a:latin typeface="Arial Black" panose="020B0A04020102020204" pitchFamily="34" charset="0"/>
              </a:rPr>
              <a:t>kPa</a:t>
            </a:r>
            <a:r>
              <a:rPr lang="en-US" dirty="0">
                <a:latin typeface="Arial Black" panose="020B0A04020102020204" pitchFamily="34" charset="0"/>
              </a:rPr>
              <a:t> for fibrosis stage 3 </a:t>
            </a:r>
            <a:r>
              <a:rPr lang="en-US" dirty="0" smtClean="0">
                <a:latin typeface="Arial Black" panose="020B0A04020102020204" pitchFamily="34" charset="0"/>
              </a:rPr>
              <a:t>  and    13.6 </a:t>
            </a:r>
            <a:r>
              <a:rPr lang="en-US" dirty="0" err="1">
                <a:latin typeface="Arial Black" panose="020B0A04020102020204" pitchFamily="34" charset="0"/>
              </a:rPr>
              <a:t>kPa</a:t>
            </a:r>
            <a:r>
              <a:rPr lang="en-US" dirty="0">
                <a:latin typeface="Arial Black" panose="020B0A04020102020204" pitchFamily="34" charset="0"/>
              </a:rPr>
              <a:t> for fibrosis </a:t>
            </a:r>
            <a:r>
              <a:rPr lang="en-US" dirty="0" smtClean="0">
                <a:latin typeface="Arial Black" panose="020B0A04020102020204" pitchFamily="34" charset="0"/>
              </a:rPr>
              <a:t>stage 4.   </a:t>
            </a:r>
            <a:r>
              <a:rPr lang="en-US" sz="2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(84)   </a:t>
            </a:r>
            <a:endParaRPr lang="en-US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Although</a:t>
            </a:r>
            <a:r>
              <a:rPr lang="en-US" dirty="0">
                <a:latin typeface="Arial Rounded MT Bold" panose="020F0704030504030204" pitchFamily="34" charset="0"/>
              </a:rPr>
              <a:t>, it is possible that the greatest utility of </a:t>
            </a:r>
            <a:r>
              <a:rPr lang="en-US" dirty="0" err="1">
                <a:latin typeface="Arial Rounded MT Bold" panose="020F0704030504030204" pitchFamily="34" charset="0"/>
              </a:rPr>
              <a:t>Fibroscan</a:t>
            </a:r>
            <a:r>
              <a:rPr lang="en-US" dirty="0">
                <a:latin typeface="Arial Rounded MT Bold" panose="020F0704030504030204" pitchFamily="34" charset="0"/>
              </a:rPr>
              <a:t> is </a:t>
            </a:r>
            <a:r>
              <a:rPr lang="en-US" dirty="0" smtClean="0">
                <a:latin typeface="Arial Rounded MT Bold" panose="020F0704030504030204" pitchFamily="34" charset="0"/>
              </a:rPr>
              <a:t>its ability </a:t>
            </a:r>
            <a:r>
              <a:rPr lang="en-US" dirty="0">
                <a:latin typeface="Arial Rounded MT Bold" panose="020F0704030504030204" pitchFamily="34" charset="0"/>
              </a:rPr>
              <a:t>to predict the absence of advanced fibrosis such that a </a:t>
            </a:r>
            <a:r>
              <a:rPr lang="en-US" dirty="0" smtClean="0">
                <a:latin typeface="Arial Rounded MT Bold" panose="020F0704030504030204" pitchFamily="34" charset="0"/>
              </a:rPr>
              <a:t>normal or </a:t>
            </a:r>
            <a:r>
              <a:rPr lang="en-US" dirty="0">
                <a:latin typeface="Arial Rounded MT Bold" panose="020F0704030504030204" pitchFamily="34" charset="0"/>
              </a:rPr>
              <a:t>mildly elevated score of </a:t>
            </a:r>
            <a:r>
              <a:rPr lang="en-US" dirty="0" err="1">
                <a:latin typeface="Arial Rounded MT Bold" panose="020F0704030504030204" pitchFamily="34" charset="0"/>
              </a:rPr>
              <a:t>kPa</a:t>
            </a:r>
            <a:r>
              <a:rPr lang="en-US" dirty="0">
                <a:latin typeface="Arial Rounded MT Bold" panose="020F0704030504030204" pitchFamily="34" charset="0"/>
              </a:rPr>
              <a:t> &lt;6.9 produces a NPV = </a:t>
            </a:r>
            <a:r>
              <a:rPr lang="en-US" dirty="0" smtClean="0">
                <a:latin typeface="Arial Rounded MT Bold" panose="020F0704030504030204" pitchFamily="34" charset="0"/>
              </a:rPr>
              <a:t>95%.    </a:t>
            </a:r>
            <a:r>
              <a:rPr lang="en-US" sz="2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(85,86)</a:t>
            </a:r>
            <a:endParaRPr lang="en-US" sz="20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36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Vibration-controlled transient </a:t>
            </a:r>
            <a:r>
              <a:rPr lang="en-US" sz="3600" b="1" dirty="0" err="1">
                <a:solidFill>
                  <a:srgbClr val="FF0000"/>
                </a:solidFill>
              </a:rPr>
              <a:t>elastography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(VCTE)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XL probe is suggested for use especially when </a:t>
            </a:r>
            <a:r>
              <a:rPr lang="en-US" dirty="0" smtClean="0"/>
              <a:t>a patients</a:t>
            </a:r>
            <a:r>
              <a:rPr lang="en-US" dirty="0"/>
              <a:t>' skin-liver capsule distance (SCD) is ≥25 mm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Technical </a:t>
            </a:r>
            <a:r>
              <a:rPr lang="en-US" dirty="0"/>
              <a:t>failure </a:t>
            </a:r>
            <a:r>
              <a:rPr lang="en-US" dirty="0" smtClean="0"/>
              <a:t>rate of </a:t>
            </a:r>
            <a:r>
              <a:rPr lang="en-US" dirty="0"/>
              <a:t>approximately 10%-16% (variables associated with failure: women</a:t>
            </a:r>
            <a:r>
              <a:rPr lang="en-US" dirty="0" smtClean="0"/>
              <a:t>,</a:t>
            </a:r>
            <a:r>
              <a:rPr lang="en-US" dirty="0"/>
              <a:t> adults age &gt;50, the presence of type 2 diabetes mellitus and/or hypertension</a:t>
            </a:r>
            <a:r>
              <a:rPr lang="en-US" dirty="0" smtClean="0"/>
              <a:t>, operator </a:t>
            </a:r>
            <a:r>
              <a:rPr lang="en-US" dirty="0"/>
              <a:t>experience)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99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8618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Acoustic radiation force impulse (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ARFI—Siemens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medical solutions, Mountain View, 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ARFI, the </a:t>
            </a:r>
            <a:r>
              <a:rPr lang="en-US" dirty="0" err="1"/>
              <a:t>elastography</a:t>
            </a:r>
            <a:r>
              <a:rPr lang="en-US" dirty="0"/>
              <a:t> system is integrated onto an </a:t>
            </a:r>
            <a:r>
              <a:rPr lang="en-US" dirty="0" smtClean="0"/>
              <a:t>ultrasound machine</a:t>
            </a:r>
            <a:r>
              <a:rPr lang="en-US" dirty="0"/>
              <a:t>, allowing the operator to select the site of LSM through </a:t>
            </a:r>
            <a:r>
              <a:rPr lang="en-US" dirty="0" smtClean="0"/>
              <a:t>a real-time </a:t>
            </a:r>
            <a:r>
              <a:rPr lang="en-US" dirty="0"/>
              <a:t>B-mode ultrasonography, and </a:t>
            </a:r>
            <a:r>
              <a:rPr lang="en-US" dirty="0" err="1"/>
              <a:t>localise</a:t>
            </a:r>
            <a:r>
              <a:rPr lang="en-US" dirty="0"/>
              <a:t> the shear wave </a:t>
            </a:r>
            <a:r>
              <a:rPr lang="en-US" dirty="0" smtClean="0"/>
              <a:t>to avoid </a:t>
            </a:r>
            <a:r>
              <a:rPr lang="en-US" dirty="0"/>
              <a:t>blood vessels and ribs.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ARFI </a:t>
            </a:r>
            <a:r>
              <a:rPr lang="en-US" dirty="0"/>
              <a:t>uses short-term acoustic </a:t>
            </a:r>
            <a:r>
              <a:rPr lang="en-US" dirty="0" smtClean="0"/>
              <a:t>pulses to </a:t>
            </a:r>
            <a:r>
              <a:rPr lang="en-US" dirty="0"/>
              <a:t>produce shear waves with the results expressed in </a:t>
            </a:r>
            <a:r>
              <a:rPr lang="en-US" sz="3200" b="1" dirty="0">
                <a:solidFill>
                  <a:srgbClr val="00B050"/>
                </a:solidFill>
              </a:rPr>
              <a:t>m/s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01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3" y="982132"/>
            <a:ext cx="10802983" cy="130386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0000"/>
                </a:solidFill>
              </a:rPr>
              <a:t>Supersonic shear imaging </a:t>
            </a:r>
            <a:r>
              <a:rPr lang="en-US" dirty="0"/>
              <a:t>(SSI, </a:t>
            </a:r>
            <a:r>
              <a:rPr lang="en-US" dirty="0" smtClean="0"/>
              <a:t>Supersonic Shear </a:t>
            </a:r>
            <a:r>
              <a:rPr lang="en-US" dirty="0"/>
              <a:t>Imagine, Aix-en-Provence, France)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Supersonic shear imaging, sometimes referred to as shear wave </a:t>
            </a:r>
            <a:r>
              <a:rPr lang="en-US" dirty="0" err="1" smtClean="0"/>
              <a:t>elastography</a:t>
            </a:r>
            <a:r>
              <a:rPr lang="en-US" dirty="0" smtClean="0"/>
              <a:t> (</a:t>
            </a:r>
            <a:r>
              <a:rPr lang="en-US" dirty="0"/>
              <a:t>SWE) is also built on an ultrasound platform.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SSI </a:t>
            </a:r>
            <a:r>
              <a:rPr lang="en-US" dirty="0" smtClean="0"/>
              <a:t>transducer emits </a:t>
            </a:r>
            <a:r>
              <a:rPr lang="en-US" dirty="0"/>
              <a:t>several wave fronts at increasing depth, with a frequency </a:t>
            </a:r>
            <a:r>
              <a:rPr lang="en-US" dirty="0" smtClean="0"/>
              <a:t>band ranging </a:t>
            </a:r>
            <a:r>
              <a:rPr lang="en-US" dirty="0"/>
              <a:t>from 60 to 6000 Hz, which allows one to remotely </a:t>
            </a:r>
            <a:r>
              <a:rPr lang="en-US" dirty="0" smtClean="0"/>
              <a:t>generate and </a:t>
            </a:r>
            <a:r>
              <a:rPr lang="en-US" dirty="0"/>
              <a:t>follow a transient plane shear wave that is propagating in vivo </a:t>
            </a:r>
            <a:r>
              <a:rPr lang="en-US" dirty="0" smtClean="0"/>
              <a:t>in real </a:t>
            </a:r>
            <a:r>
              <a:rPr lang="en-US" dirty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1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79269"/>
            <a:ext cx="9601196" cy="5196599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In fact</a:t>
            </a:r>
            <a:r>
              <a:rPr lang="en-US" dirty="0" smtClean="0">
                <a:latin typeface="Bahnschrift SemiBold" panose="020B0502040204020203" pitchFamily="34" charset="0"/>
              </a:rPr>
              <a:t>, obesity </a:t>
            </a:r>
            <a:r>
              <a:rPr lang="en-US" dirty="0">
                <a:latin typeface="Bahnschrift SemiBold" panose="020B0502040204020203" pitchFamily="34" charset="0"/>
              </a:rPr>
              <a:t>(regardless of presence of other metabolic factors) is an </a:t>
            </a:r>
            <a:r>
              <a:rPr lang="en-US" dirty="0" smtClean="0">
                <a:latin typeface="Bahnschrift SemiBold" panose="020B0502040204020203" pitchFamily="34" charset="0"/>
              </a:rPr>
              <a:t>independent risk </a:t>
            </a:r>
            <a:r>
              <a:rPr lang="en-US" dirty="0">
                <a:latin typeface="Bahnschrift SemiBold" panose="020B0502040204020203" pitchFamily="34" charset="0"/>
              </a:rPr>
              <a:t>factor for NAFLD, and individuals with obesity are </a:t>
            </a:r>
            <a:r>
              <a:rPr lang="en-US" dirty="0" smtClean="0">
                <a:latin typeface="Bahnschrift SemiBold" panose="020B0502040204020203" pitchFamily="34" charset="0"/>
              </a:rPr>
              <a:t>at </a:t>
            </a:r>
            <a:r>
              <a:rPr lang="en-US" sz="2800" b="1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four-folds</a:t>
            </a:r>
            <a:r>
              <a:rPr lang="en-US" dirty="0" smtClean="0">
                <a:latin typeface="Bahnschrift SemiBold" panose="020B0502040204020203" pitchFamily="34" charset="0"/>
              </a:rPr>
              <a:t> </a:t>
            </a:r>
            <a:r>
              <a:rPr lang="en-US" dirty="0">
                <a:latin typeface="Bahnschrift SemiBold" panose="020B0502040204020203" pitchFamily="34" charset="0"/>
              </a:rPr>
              <a:t>higher risk of having NAFLD as compared to </a:t>
            </a:r>
            <a:r>
              <a:rPr lang="en-US" dirty="0" smtClean="0">
                <a:latin typeface="Bahnschrift SemiBold" panose="020B0502040204020203" pitchFamily="34" charset="0"/>
              </a:rPr>
              <a:t>individuals with normal </a:t>
            </a:r>
            <a:r>
              <a:rPr lang="en-US" dirty="0">
                <a:latin typeface="Bahnschrift SemiBold" panose="020B0502040204020203" pitchFamily="34" charset="0"/>
              </a:rPr>
              <a:t>weight</a:t>
            </a:r>
            <a:r>
              <a:rPr lang="en-US" dirty="0" smtClean="0">
                <a:latin typeface="Bahnschrift SemiBold" panose="020B0502040204020203" pitchFamily="34" charset="0"/>
              </a:rPr>
              <a:t>.   </a:t>
            </a:r>
            <a:r>
              <a:rPr lang="en-US" sz="1800" dirty="0" smtClean="0">
                <a:latin typeface="Bahnschrift SemiBold" panose="020B0502040204020203" pitchFamily="34" charset="0"/>
              </a:rPr>
              <a:t>(14,15) 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The </a:t>
            </a:r>
            <a:r>
              <a:rPr lang="en-US" dirty="0">
                <a:latin typeface="Arial Rounded MT Bold" panose="020F0704030504030204" pitchFamily="34" charset="0"/>
              </a:rPr>
              <a:t>relationship between increase in </a:t>
            </a:r>
            <a:r>
              <a:rPr lang="en-US" dirty="0" smtClean="0">
                <a:latin typeface="Arial Rounded MT Bold" panose="020F0704030504030204" pitchFamily="34" charset="0"/>
              </a:rPr>
              <a:t>weight and </a:t>
            </a:r>
            <a:r>
              <a:rPr lang="en-US" dirty="0">
                <a:latin typeface="Arial Rounded MT Bold" panose="020F0704030504030204" pitchFamily="34" charset="0"/>
              </a:rPr>
              <a:t>risk of NAFLD is </a:t>
            </a:r>
            <a:r>
              <a:rPr lang="en-US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dose dependent</a:t>
            </a:r>
            <a:r>
              <a:rPr lang="en-US" dirty="0" smtClean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 </a:t>
            </a:r>
            <a:r>
              <a:rPr lang="en-US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fact, there is a 20% </a:t>
            </a:r>
            <a:r>
              <a:rPr lang="en-US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increase risk </a:t>
            </a:r>
            <a:r>
              <a:rPr lang="en-US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for NAFLD with for every unit increase in </a:t>
            </a:r>
            <a:r>
              <a:rPr lang="en-US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BMI.  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(16)</a:t>
            </a:r>
            <a:endParaRPr lang="en-US" sz="1200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69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LSM is estimated from the shear </a:t>
            </a:r>
            <a:r>
              <a:rPr lang="en-US" dirty="0" smtClean="0"/>
              <a:t>wave local </a:t>
            </a:r>
            <a:r>
              <a:rPr lang="en-US" dirty="0"/>
              <a:t>velocity</a:t>
            </a:r>
            <a:r>
              <a:rPr lang="en-US" dirty="0" smtClean="0"/>
              <a:t>.  </a:t>
            </a:r>
          </a:p>
          <a:p>
            <a:r>
              <a:rPr lang="en-US" dirty="0"/>
              <a:t>In a recent prospective study, the three </a:t>
            </a:r>
            <a:r>
              <a:rPr lang="en-US" dirty="0" err="1"/>
              <a:t>elastographic</a:t>
            </a:r>
            <a:r>
              <a:rPr lang="en-US" dirty="0"/>
              <a:t> </a:t>
            </a:r>
            <a:r>
              <a:rPr lang="en-US" dirty="0" smtClean="0"/>
              <a:t>methods were </a:t>
            </a:r>
            <a:r>
              <a:rPr lang="en-US" dirty="0"/>
              <a:t>compared on staging fibrosis among </a:t>
            </a:r>
            <a:r>
              <a:rPr lang="en-US" b="1" dirty="0">
                <a:solidFill>
                  <a:srgbClr val="FF0000"/>
                </a:solidFill>
              </a:rPr>
              <a:t>291 patients </a:t>
            </a:r>
            <a:r>
              <a:rPr lang="en-US" dirty="0"/>
              <a:t>with </a:t>
            </a:r>
            <a:r>
              <a:rPr lang="en-US" dirty="0" smtClean="0"/>
              <a:t>biopsy </a:t>
            </a:r>
            <a:r>
              <a:rPr lang="en-US" dirty="0" err="1" smtClean="0"/>
              <a:t>characterised</a:t>
            </a:r>
            <a:r>
              <a:rPr lang="en-US" dirty="0" smtClean="0"/>
              <a:t> </a:t>
            </a:r>
            <a:r>
              <a:rPr lang="en-US" dirty="0"/>
              <a:t>NAFLD</a:t>
            </a:r>
            <a:r>
              <a:rPr lang="en-US" dirty="0" smtClean="0"/>
              <a:t>.  </a:t>
            </a:r>
          </a:p>
          <a:p>
            <a:r>
              <a:rPr lang="en-US" dirty="0"/>
              <a:t> </a:t>
            </a:r>
            <a:r>
              <a:rPr lang="en-US" dirty="0"/>
              <a:t>The results showed ROC's for advanced </a:t>
            </a:r>
            <a:r>
              <a:rPr lang="en-US" dirty="0" smtClean="0"/>
              <a:t>fibrosis (</a:t>
            </a:r>
            <a:r>
              <a:rPr lang="en-US" dirty="0"/>
              <a:t>F3) of 0.89 (SSI), 0.86 (</a:t>
            </a:r>
            <a:r>
              <a:rPr lang="en-US" dirty="0" err="1"/>
              <a:t>FibroScan</a:t>
            </a:r>
            <a:r>
              <a:rPr lang="en-US" dirty="0"/>
              <a:t>) and 0.84 (ARFI</a:t>
            </a:r>
            <a:r>
              <a:rPr lang="en-US" dirty="0" smtClean="0"/>
              <a:t>) / </a:t>
            </a:r>
          </a:p>
          <a:p>
            <a:r>
              <a:rPr lang="en-US" dirty="0" smtClean="0"/>
              <a:t>For cirrhosis (F4</a:t>
            </a:r>
            <a:r>
              <a:rPr lang="en-US" dirty="0"/>
              <a:t>) were 0.88 (SSI), 0.87 (</a:t>
            </a:r>
            <a:r>
              <a:rPr lang="en-US" dirty="0" err="1"/>
              <a:t>FibroScan</a:t>
            </a:r>
            <a:r>
              <a:rPr lang="en-US" dirty="0"/>
              <a:t>) and 0.84 (ARFI).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7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Obesity (</a:t>
            </a:r>
            <a:r>
              <a:rPr lang="en-US" dirty="0" smtClean="0">
                <a:latin typeface="Arial Black" panose="020B0A04020102020204" pitchFamily="34" charset="0"/>
              </a:rPr>
              <a:t>BMI &gt;</a:t>
            </a:r>
            <a:r>
              <a:rPr lang="en-US" dirty="0">
                <a:latin typeface="Arial Black" panose="020B0A04020102020204" pitchFamily="34" charset="0"/>
              </a:rPr>
              <a:t>30 kg/m2), a waist circumference ≥102 cm or increased chest </a:t>
            </a:r>
            <a:r>
              <a:rPr lang="en-US" dirty="0" smtClean="0">
                <a:latin typeface="Arial Black" panose="020B0A04020102020204" pitchFamily="34" charset="0"/>
              </a:rPr>
              <a:t>or abdominal </a:t>
            </a:r>
            <a:r>
              <a:rPr lang="en-US" dirty="0">
                <a:latin typeface="Arial Black" panose="020B0A04020102020204" pitchFamily="34" charset="0"/>
              </a:rPr>
              <a:t>wall thickness were associated with technical failure </a:t>
            </a:r>
            <a:r>
              <a:rPr lang="en-US" dirty="0" smtClean="0">
                <a:latin typeface="Arial Black" panose="020B0A04020102020204" pitchFamily="34" charset="0"/>
              </a:rPr>
              <a:t>on determining </a:t>
            </a:r>
            <a:r>
              <a:rPr lang="en-US" dirty="0">
                <a:latin typeface="Arial Black" panose="020B0A04020102020204" pitchFamily="34" charset="0"/>
              </a:rPr>
              <a:t>the LSM with SSI or </a:t>
            </a:r>
            <a:r>
              <a:rPr lang="en-US" dirty="0" err="1">
                <a:latin typeface="Arial Black" panose="020B0A04020102020204" pitchFamily="34" charset="0"/>
              </a:rPr>
              <a:t>FibroScan</a:t>
            </a:r>
            <a:r>
              <a:rPr lang="en-US" dirty="0">
                <a:latin typeface="Arial Black" panose="020B0A04020102020204" pitchFamily="34" charset="0"/>
              </a:rPr>
              <a:t>, and the results were </a:t>
            </a:r>
            <a:r>
              <a:rPr lang="en-US" dirty="0" smtClean="0">
                <a:latin typeface="Arial Black" panose="020B0A04020102020204" pitchFamily="34" charset="0"/>
              </a:rPr>
              <a:t>unreliable with </a:t>
            </a:r>
            <a:r>
              <a:rPr lang="en-US" dirty="0">
                <a:latin typeface="Arial Black" panose="020B0A04020102020204" pitchFamily="34" charset="0"/>
              </a:rPr>
              <a:t>use of ARFI.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60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Magnetic resonance </a:t>
            </a:r>
            <a:r>
              <a:rPr lang="en-US" b="1" dirty="0" err="1">
                <a:solidFill>
                  <a:srgbClr val="FF0000"/>
                </a:solidFill>
              </a:rPr>
              <a:t>elastography</a:t>
            </a:r>
            <a:r>
              <a:rPr lang="en-US" b="1" dirty="0">
                <a:solidFill>
                  <a:srgbClr val="FF0000"/>
                </a:solidFill>
              </a:rPr>
              <a:t> (MRE)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MRE combines the advantages of MR with </a:t>
            </a:r>
            <a:r>
              <a:rPr lang="en-US" dirty="0" err="1"/>
              <a:t>elastography</a:t>
            </a:r>
            <a:r>
              <a:rPr lang="en-US" dirty="0"/>
              <a:t> to </a:t>
            </a:r>
            <a:r>
              <a:rPr lang="en-US" dirty="0" smtClean="0"/>
              <a:t>provide information </a:t>
            </a:r>
            <a:r>
              <a:rPr lang="en-US" dirty="0"/>
              <a:t>about the liver tissue texture which allows the </a:t>
            </a:r>
            <a:r>
              <a:rPr lang="en-US" dirty="0" smtClean="0"/>
              <a:t>assessment of </a:t>
            </a:r>
            <a:r>
              <a:rPr lang="en-US" dirty="0"/>
              <a:t>the entire liver rather than a small part</a:t>
            </a:r>
            <a:r>
              <a:rPr lang="en-US" dirty="0" smtClean="0"/>
              <a:t>.     (93-95)   </a:t>
            </a:r>
          </a:p>
          <a:p>
            <a:r>
              <a:rPr lang="en-US" dirty="0"/>
              <a:t> </a:t>
            </a:r>
            <a:r>
              <a:rPr lang="en-US" dirty="0"/>
              <a:t>For MRE, using a </a:t>
            </a:r>
            <a:r>
              <a:rPr lang="en-US" dirty="0" smtClean="0"/>
              <a:t>cut-off of </a:t>
            </a:r>
            <a:r>
              <a:rPr lang="en-US" sz="3200" b="1" dirty="0">
                <a:solidFill>
                  <a:srgbClr val="FF0000"/>
                </a:solidFill>
              </a:rPr>
              <a:t>3.63 </a:t>
            </a:r>
            <a:r>
              <a:rPr lang="en-US" sz="3200" b="1" dirty="0" err="1">
                <a:solidFill>
                  <a:srgbClr val="FF0000"/>
                </a:solidFill>
              </a:rPr>
              <a:t>kPa</a:t>
            </a:r>
            <a:r>
              <a:rPr lang="en-US" dirty="0"/>
              <a:t> for distinguishing between advanced fibrosis (F3-F4) </a:t>
            </a:r>
            <a:r>
              <a:rPr lang="en-US" dirty="0" smtClean="0"/>
              <a:t>and fibrosis </a:t>
            </a:r>
            <a:r>
              <a:rPr lang="en-US" dirty="0"/>
              <a:t>stages 0-2 produced an AUROC of 0.924, with a </a:t>
            </a:r>
            <a:r>
              <a:rPr lang="en-US" dirty="0" smtClean="0"/>
              <a:t>sensitivity of </a:t>
            </a:r>
            <a:r>
              <a:rPr lang="en-US" dirty="0"/>
              <a:t>0.86, specificity of 0.91, PPV of 0.68 and NPV or 0.97.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76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FAST </a:t>
            </a:r>
            <a:r>
              <a:rPr lang="en-US" sz="2800" b="1" dirty="0"/>
              <a:t>™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FAST™ combines liver stiffness results obtained </a:t>
            </a:r>
            <a:r>
              <a:rPr lang="en-US" dirty="0" smtClean="0">
                <a:latin typeface="Arial Rounded MT Bold" panose="020F0704030504030204" pitchFamily="34" charset="0"/>
              </a:rPr>
              <a:t>from </a:t>
            </a:r>
            <a:r>
              <a:rPr lang="en-US" dirty="0" err="1" smtClean="0">
                <a:latin typeface="Arial Rounded MT Bold" panose="020F0704030504030204" pitchFamily="34" charset="0"/>
              </a:rPr>
              <a:t>FibroScan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measurements (LSM), degree of steatosis obtained </a:t>
            </a:r>
            <a:r>
              <a:rPr lang="en-US" dirty="0" smtClean="0">
                <a:latin typeface="Arial Rounded MT Bold" panose="020F0704030504030204" pitchFamily="34" charset="0"/>
              </a:rPr>
              <a:t>through the </a:t>
            </a:r>
            <a:r>
              <a:rPr lang="en-US" dirty="0" err="1">
                <a:latin typeface="Arial Rounded MT Bold" panose="020F0704030504030204" pitchFamily="34" charset="0"/>
              </a:rPr>
              <a:t>Fibroscan's</a:t>
            </a:r>
            <a:r>
              <a:rPr lang="en-US" dirty="0">
                <a:latin typeface="Arial Rounded MT Bold" panose="020F0704030504030204" pitchFamily="34" charset="0"/>
              </a:rPr>
              <a:t> controlled attenuation parameter (CAP™) measurement</a:t>
            </a:r>
            <a:r>
              <a:rPr lang="en-US" dirty="0" smtClean="0">
                <a:latin typeface="Arial Rounded MT Bold" panose="020F0704030504030204" pitchFamily="34" charset="0"/>
              </a:rPr>
              <a:t>, and </a:t>
            </a:r>
            <a:r>
              <a:rPr lang="en-US" dirty="0">
                <a:latin typeface="Arial Rounded MT Bold" panose="020F0704030504030204" pitchFamily="34" charset="0"/>
              </a:rPr>
              <a:t>the degree of hepatic inflammation </a:t>
            </a:r>
            <a:r>
              <a:rPr lang="en-US" dirty="0" smtClean="0">
                <a:latin typeface="Arial Rounded MT Bold" panose="020F0704030504030204" pitchFamily="34" charset="0"/>
              </a:rPr>
              <a:t>assessed </a:t>
            </a:r>
            <a:r>
              <a:rPr lang="en-US" dirty="0">
                <a:latin typeface="Arial Rounded MT Bold" panose="020F0704030504030204" pitchFamily="34" charset="0"/>
              </a:rPr>
              <a:t>by the </a:t>
            </a:r>
            <a:r>
              <a:rPr lang="en-US" dirty="0" smtClean="0">
                <a:latin typeface="Arial Rounded MT Bold" panose="020F0704030504030204" pitchFamily="34" charset="0"/>
              </a:rPr>
              <a:t>serum AST </a:t>
            </a:r>
            <a:r>
              <a:rPr lang="en-US" dirty="0">
                <a:latin typeface="Arial Rounded MT Bold" panose="020F0704030504030204" pitchFamily="34" charset="0"/>
              </a:rPr>
              <a:t>value</a:t>
            </a:r>
            <a:r>
              <a:rPr lang="en-US" dirty="0" smtClean="0">
                <a:latin typeface="Arial Rounded MT Bold" panose="020F0704030504030204" pitchFamily="34" charset="0"/>
              </a:rPr>
              <a:t>. 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single score can </a:t>
            </a:r>
            <a:r>
              <a:rPr lang="en-US" dirty="0" smtClean="0"/>
              <a:t>be generated </a:t>
            </a:r>
            <a:r>
              <a:rPr lang="en-US" dirty="0"/>
              <a:t>and interpreted by the healthcare provider at the </a:t>
            </a:r>
            <a:r>
              <a:rPr lang="en-US" dirty="0" smtClean="0"/>
              <a:t>bedside through </a:t>
            </a:r>
            <a:r>
              <a:rPr lang="en-US" dirty="0"/>
              <a:t>the </a:t>
            </a:r>
            <a:r>
              <a:rPr lang="en-US" dirty="0" err="1"/>
              <a:t>MyFibroscan</a:t>
            </a:r>
            <a:r>
              <a:rPr lang="en-US" dirty="0"/>
              <a:t>™ app.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43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</a:rPr>
              <a:t>FAST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FAST score ranges between 0 and 1. In </a:t>
            </a:r>
            <a:r>
              <a:rPr lang="en-US" dirty="0" smtClean="0"/>
              <a:t>its validation </a:t>
            </a:r>
            <a:r>
              <a:rPr lang="en-US" dirty="0"/>
              <a:t>cohort, investigators found that as the score increased</a:t>
            </a:r>
            <a:r>
              <a:rPr lang="en-US" dirty="0" smtClean="0"/>
              <a:t>, the </a:t>
            </a:r>
            <a:r>
              <a:rPr lang="en-US" dirty="0"/>
              <a:t>likelihood of mild fibrosis decreased and the number of </a:t>
            </a:r>
            <a:r>
              <a:rPr lang="en-US" dirty="0" smtClean="0"/>
              <a:t>biopsies needed </a:t>
            </a:r>
            <a:r>
              <a:rPr lang="en-US" dirty="0"/>
              <a:t>was reduced; however, as the score increased so did the </a:t>
            </a:r>
            <a:r>
              <a:rPr lang="en-US" dirty="0" smtClean="0"/>
              <a:t>number of </a:t>
            </a:r>
            <a:r>
              <a:rPr lang="en-US" dirty="0"/>
              <a:t>missed cases.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FAST does not replace the need </a:t>
            </a:r>
            <a:r>
              <a:rPr lang="en-US" dirty="0" smtClean="0"/>
              <a:t>for exercising </a:t>
            </a:r>
            <a:r>
              <a:rPr lang="en-US" dirty="0"/>
              <a:t>clinical judgement, given that low FAST scores can </a:t>
            </a:r>
            <a:r>
              <a:rPr lang="en-US" dirty="0" smtClean="0"/>
              <a:t>sometimes be </a:t>
            </a:r>
            <a:r>
              <a:rPr lang="en-US" dirty="0"/>
              <a:t>obtained despite the presence of abnormal liver stiffness</a:t>
            </a:r>
            <a:r>
              <a:rPr lang="en-US" dirty="0" smtClean="0"/>
              <a:t>.     </a:t>
            </a:r>
            <a:r>
              <a:rPr lang="en-US" b="1" dirty="0" smtClean="0">
                <a:solidFill>
                  <a:srgbClr val="00B050"/>
                </a:solidFill>
              </a:rPr>
              <a:t>(96)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0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</a:rPr>
              <a:t>FAST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may provide the most utility with liver stiffness scores </a:t>
            </a:r>
            <a:r>
              <a:rPr lang="en-US" dirty="0" smtClean="0"/>
              <a:t>between 5 </a:t>
            </a:r>
            <a:r>
              <a:rPr lang="en-US" dirty="0"/>
              <a:t>and 10 </a:t>
            </a:r>
            <a:r>
              <a:rPr lang="en-US" dirty="0" err="1"/>
              <a:t>kPa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FAST cut-off value for specificity (≥0.90) was </a:t>
            </a:r>
            <a:r>
              <a:rPr lang="en-US" dirty="0" smtClean="0"/>
              <a:t>0.67 in </a:t>
            </a:r>
            <a:r>
              <a:rPr lang="en-US" dirty="0"/>
              <a:t>the derivation cohort with a positive predictive value (PPV) of </a:t>
            </a:r>
            <a:r>
              <a:rPr lang="en-US" dirty="0" smtClean="0"/>
              <a:t>0.83 (</a:t>
            </a:r>
            <a:r>
              <a:rPr lang="en-US" dirty="0"/>
              <a:t>95% CI 0.75-0.87),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75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457200"/>
            <a:ext cx="11665130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4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1254033"/>
            <a:ext cx="11730445" cy="4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3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031966"/>
            <a:ext cx="11717383" cy="4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81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06" y="1752606"/>
            <a:ext cx="10398033" cy="18225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CLINICAL  SCENARIO IN   PRIMARY  CARE OR  DIABETOLOGY PRACTICE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SETTINGS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9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18903"/>
            <a:ext cx="9847216" cy="525126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In addition to obesity, </a:t>
            </a:r>
            <a:r>
              <a:rPr lang="en-US" sz="3200" i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T2DM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 is </a:t>
            </a:r>
            <a:r>
              <a:rPr lang="en-US" sz="2800" dirty="0">
                <a:latin typeface="Arial Black" panose="020B0A04020102020204" pitchFamily="34" charset="0"/>
              </a:rPr>
              <a:t>another strong risk factor for </a:t>
            </a:r>
            <a:r>
              <a:rPr lang="en-US" sz="2800" dirty="0" smtClean="0">
                <a:latin typeface="Arial Black" panose="020B0A04020102020204" pitchFamily="34" charset="0"/>
              </a:rPr>
              <a:t>NAFLD.   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In a </a:t>
            </a:r>
            <a:r>
              <a:rPr lang="en-US" dirty="0" smtClean="0">
                <a:latin typeface="Arial Rounded MT Bold" panose="020F0704030504030204" pitchFamily="34" charset="0"/>
              </a:rPr>
              <a:t>recent  </a:t>
            </a:r>
            <a:r>
              <a:rPr lang="en-US" dirty="0" smtClean="0">
                <a:latin typeface="Arial Rounded MT Bold" panose="020F0704030504030204" pitchFamily="34" charset="0"/>
              </a:rPr>
              <a:t>meta-analysis</a:t>
            </a:r>
            <a:r>
              <a:rPr lang="en-US" dirty="0">
                <a:latin typeface="Arial Rounded MT Bold" panose="020F0704030504030204" pitchFamily="34" charset="0"/>
              </a:rPr>
              <a:t>, the prevalence of NAFLD among patients with </a:t>
            </a:r>
            <a:r>
              <a:rPr lang="en-US" dirty="0" smtClean="0">
                <a:latin typeface="Arial Rounded MT Bold" panose="020F0704030504030204" pitchFamily="34" charset="0"/>
              </a:rPr>
              <a:t>T2DM was </a:t>
            </a:r>
            <a:r>
              <a:rPr lang="en-US" dirty="0">
                <a:latin typeface="Arial Rounded MT Bold" panose="020F0704030504030204" pitchFamily="34" charset="0"/>
              </a:rPr>
              <a:t>found to be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55.5%</a:t>
            </a:r>
            <a:r>
              <a:rPr lang="en-US" dirty="0" smtClean="0">
                <a:latin typeface="Arial Rounded MT Bold" panose="020F0704030504030204" pitchFamily="34" charset="0"/>
              </a:rPr>
              <a:t>.   </a:t>
            </a:r>
            <a:r>
              <a:rPr lang="en-US" sz="1600" dirty="0" smtClean="0">
                <a:latin typeface="Arial Rounded MT Bold" panose="020F0704030504030204" pitchFamily="34" charset="0"/>
              </a:rPr>
              <a:t>(17)  </a:t>
            </a:r>
          </a:p>
          <a:p>
            <a:pPr marL="0" indent="0">
              <a:buNone/>
            </a:pPr>
            <a:r>
              <a:rPr lang="en-US" sz="1600" dirty="0">
                <a:latin typeface="Arial Rounded MT Bold" panose="020F0704030504030204" pitchFamily="34" charset="0"/>
              </a:rPr>
              <a:t> </a:t>
            </a:r>
            <a:endParaRPr lang="en-US" sz="1600" dirty="0" smtClean="0">
              <a:latin typeface="Arial Rounded MT Bold" panose="020F0704030504030204" pitchFamily="34" charset="0"/>
            </a:endParaRPr>
          </a:p>
          <a:p>
            <a:r>
              <a:rPr lang="en-US" sz="1600" dirty="0">
                <a:latin typeface="Bahnschrift SemiBold" panose="020B0502040204020203" pitchFamily="34" charset="0"/>
              </a:rPr>
              <a:t> </a:t>
            </a:r>
            <a:r>
              <a:rPr lang="en-US" dirty="0">
                <a:latin typeface="Bahnschrift SemiBold" panose="020B0502040204020203" pitchFamily="34" charset="0"/>
              </a:rPr>
              <a:t>Indeed, numerous studies have shown that the stage of </a:t>
            </a:r>
            <a:r>
              <a:rPr lang="en-US" dirty="0" smtClean="0">
                <a:latin typeface="Bahnschrift SemiBold" panose="020B0502040204020203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liver </a:t>
            </a:r>
            <a:r>
              <a:rPr lang="en-US" sz="2800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fibrosis</a:t>
            </a:r>
            <a:r>
              <a:rPr lang="en-US" dirty="0" smtClean="0">
                <a:latin typeface="Bahnschrift SemiBold" panose="020B0502040204020203" pitchFamily="34" charset="0"/>
              </a:rPr>
              <a:t> </a:t>
            </a:r>
            <a:r>
              <a:rPr lang="en-US" dirty="0" smtClean="0">
                <a:latin typeface="Bahnschrift SemiBold" panose="020B0502040204020203" pitchFamily="34" charset="0"/>
              </a:rPr>
              <a:t> is </a:t>
            </a:r>
            <a:r>
              <a:rPr lang="en-US" dirty="0">
                <a:latin typeface="Bahnschrift SemiBold" panose="020B0502040204020203" pitchFamily="34" charset="0"/>
              </a:rPr>
              <a:t>the most important determinant of patient outcomes and mortality</a:t>
            </a:r>
            <a:r>
              <a:rPr lang="en-US" dirty="0" smtClean="0">
                <a:latin typeface="Bahnschrift SemiBold" panose="020B0502040204020203" pitchFamily="34" charset="0"/>
              </a:rPr>
              <a:t>.  (18-21)   </a:t>
            </a:r>
          </a:p>
          <a:p>
            <a:r>
              <a:rPr lang="en-US" dirty="0" smtClean="0">
                <a:latin typeface="Bahnschrift SemiBold" panose="020B0502040204020203" pitchFamily="34" charset="0"/>
              </a:rPr>
              <a:t>Considering </a:t>
            </a:r>
            <a:r>
              <a:rPr lang="en-US" dirty="0">
                <a:latin typeface="Bahnschrift SemiBold" panose="020B0502040204020203" pitchFamily="34" charset="0"/>
              </a:rPr>
              <a:t>invasiveness of </a:t>
            </a:r>
            <a:r>
              <a:rPr lang="en-US" i="1" u="sng" dirty="0">
                <a:solidFill>
                  <a:srgbClr val="7030A0"/>
                </a:solidFill>
                <a:latin typeface="Bahnschrift SemiBold" panose="020B0502040204020203" pitchFamily="34" charset="0"/>
              </a:rPr>
              <a:t>liver biopsy </a:t>
            </a:r>
            <a:r>
              <a:rPr lang="en-US" dirty="0">
                <a:latin typeface="Bahnschrift SemiBold" panose="020B0502040204020203" pitchFamily="34" charset="0"/>
              </a:rPr>
              <a:t>and the large </a:t>
            </a:r>
            <a:r>
              <a:rPr lang="en-US" dirty="0" smtClean="0">
                <a:latin typeface="Bahnschrift SemiBold" panose="020B0502040204020203" pitchFamily="34" charset="0"/>
              </a:rPr>
              <a:t>number of </a:t>
            </a:r>
            <a:r>
              <a:rPr lang="en-US" dirty="0">
                <a:latin typeface="Bahnschrift SemiBold" panose="020B0502040204020203" pitchFamily="34" charset="0"/>
              </a:rPr>
              <a:t>potential patients with NAFLD in the community, </a:t>
            </a:r>
            <a:r>
              <a:rPr lang="en-US" i="1" u="sng" dirty="0">
                <a:solidFill>
                  <a:srgbClr val="7030A0"/>
                </a:solidFill>
                <a:latin typeface="Bahnschrift SemiBold" panose="020B0502040204020203" pitchFamily="34" charset="0"/>
              </a:rPr>
              <a:t>liver </a:t>
            </a:r>
            <a:r>
              <a:rPr lang="en-US" i="1" u="sng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biopsy </a:t>
            </a:r>
            <a:r>
              <a:rPr lang="en-US" dirty="0" smtClean="0">
                <a:latin typeface="Bahnschrift SemiBold" panose="020B0502040204020203" pitchFamily="34" charset="0"/>
              </a:rPr>
              <a:t>is </a:t>
            </a:r>
            <a:r>
              <a:rPr lang="en-US" dirty="0">
                <a:latin typeface="Bahnschrift SemiBold" panose="020B0502040204020203" pitchFamily="34" charset="0"/>
              </a:rPr>
              <a:t>not a practical tool to assess the stage of liver disease in NASH.</a:t>
            </a:r>
            <a:endParaRPr lang="en-US" sz="1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42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causes of </a:t>
            </a:r>
            <a:r>
              <a:rPr lang="en-US" dirty="0" smtClean="0"/>
              <a:t>liver disease </a:t>
            </a:r>
            <a:r>
              <a:rPr lang="en-US" dirty="0"/>
              <a:t>such as alcohol-related, viral hepatitis, autoimmune liver disease</a:t>
            </a:r>
            <a:r>
              <a:rPr lang="en-US" dirty="0" smtClean="0"/>
              <a:t>, hemochromatosis</a:t>
            </a:r>
            <a:r>
              <a:rPr lang="en-US" dirty="0"/>
              <a:t>, alpha-1-antitrypsin deficiency and </a:t>
            </a:r>
            <a:r>
              <a:rPr lang="en-US" dirty="0" smtClean="0"/>
              <a:t>medication related liver </a:t>
            </a:r>
            <a:r>
              <a:rPr lang="en-US" dirty="0"/>
              <a:t>injury need to be excluded</a:t>
            </a:r>
            <a:r>
              <a:rPr lang="en-US" dirty="0" smtClean="0"/>
              <a:t>.   </a:t>
            </a:r>
          </a:p>
          <a:p>
            <a:r>
              <a:rPr lang="en-US" dirty="0"/>
              <a:t>Once fatty liver is </a:t>
            </a:r>
            <a:r>
              <a:rPr lang="en-US" dirty="0" smtClean="0"/>
              <a:t>established and </a:t>
            </a:r>
            <a:r>
              <a:rPr lang="en-US" dirty="0"/>
              <a:t>other causes of liver disease are excluded, the next step is to </a:t>
            </a:r>
            <a:r>
              <a:rPr lang="en-US" dirty="0" smtClean="0"/>
              <a:t>risk stratify </a:t>
            </a:r>
            <a:r>
              <a:rPr lang="en-US" dirty="0"/>
              <a:t>NAFLD patients to high or low risk based on the FIB-4 score.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06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156754"/>
            <a:ext cx="11808821" cy="6570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3145" y="3242007"/>
            <a:ext cx="391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(≥2.0 in </a:t>
            </a:r>
            <a:r>
              <a:rPr lang="en-US" sz="2000" b="1" dirty="0" smtClean="0"/>
              <a:t>those 65 </a:t>
            </a:r>
            <a:r>
              <a:rPr lang="en-US" sz="2000" b="1" dirty="0"/>
              <a:t>years and older)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2069" y="3442062"/>
            <a:ext cx="368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(&lt;2.0 in those 65 years and older)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85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those patients who fall into the </a:t>
            </a:r>
            <a:r>
              <a:rPr lang="en-US" dirty="0" err="1"/>
              <a:t>indeterminant</a:t>
            </a:r>
            <a:r>
              <a:rPr lang="en-US" dirty="0"/>
              <a:t> </a:t>
            </a:r>
            <a:r>
              <a:rPr lang="en-US" dirty="0" smtClean="0"/>
              <a:t>area using </a:t>
            </a:r>
            <a:r>
              <a:rPr lang="en-US" dirty="0"/>
              <a:t>these initial NITs, MRE can be considered as the next step.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In this context</a:t>
            </a:r>
            <a:r>
              <a:rPr lang="en-US" dirty="0"/>
              <a:t>, MRI-PDFF is highly accurate for determining hepatic fat </a:t>
            </a:r>
            <a:r>
              <a:rPr lang="en-US" dirty="0" smtClean="0"/>
              <a:t>and MR </a:t>
            </a:r>
            <a:r>
              <a:rPr lang="en-US" dirty="0" err="1"/>
              <a:t>elastography</a:t>
            </a:r>
            <a:r>
              <a:rPr lang="en-US" dirty="0"/>
              <a:t> is also quite accurate for measurement of liver stiffness</a:t>
            </a:r>
            <a:r>
              <a:rPr lang="en-US" dirty="0" smtClean="0"/>
              <a:t>.  </a:t>
            </a:r>
          </a:p>
          <a:p>
            <a:r>
              <a:rPr lang="en-US" dirty="0"/>
              <a:t>Finally, </a:t>
            </a:r>
            <a:r>
              <a:rPr lang="en-US" sz="2800" b="1" dirty="0">
                <a:solidFill>
                  <a:srgbClr val="00B050"/>
                </a:solidFill>
              </a:rPr>
              <a:t>liver biopsy </a:t>
            </a:r>
            <a:r>
              <a:rPr lang="en-US" dirty="0"/>
              <a:t>should be reserved for those patients </a:t>
            </a:r>
            <a:r>
              <a:rPr lang="en-US" dirty="0" smtClean="0"/>
              <a:t>with suspicion </a:t>
            </a:r>
            <a:r>
              <a:rPr lang="en-US" dirty="0"/>
              <a:t>for other coexisting liver disease (such as autoimmune </a:t>
            </a:r>
            <a:r>
              <a:rPr lang="en-US" dirty="0" smtClean="0"/>
              <a:t>liver disease</a:t>
            </a:r>
            <a:r>
              <a:rPr lang="en-US" dirty="0"/>
              <a:t>), or when clinically advisable by the specialty assessment.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9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also important to </a:t>
            </a:r>
            <a:r>
              <a:rPr lang="en-US" dirty="0" err="1"/>
              <a:t>recognise</a:t>
            </a:r>
            <a:r>
              <a:rPr lang="en-US" dirty="0"/>
              <a:t> that NAFLD patients (regardless </a:t>
            </a:r>
            <a:r>
              <a:rPr lang="en-US" dirty="0" smtClean="0"/>
              <a:t>of the </a:t>
            </a:r>
            <a:r>
              <a:rPr lang="en-US" dirty="0"/>
              <a:t>stage of liver disease) are at significantly increased risk for </a:t>
            </a:r>
            <a:r>
              <a:rPr lang="en-US" dirty="0" smtClean="0"/>
              <a:t>cardiovascular mortality</a:t>
            </a:r>
            <a:r>
              <a:rPr lang="en-US" dirty="0"/>
              <a:t>.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all NAFLD patients must undergo a </a:t>
            </a:r>
            <a:r>
              <a:rPr lang="en-US" dirty="0" smtClean="0"/>
              <a:t>careful assessment </a:t>
            </a:r>
            <a:r>
              <a:rPr lang="en-US" dirty="0"/>
              <a:t>for their 10-year CVD risk.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274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T</a:t>
            </a:r>
            <a:r>
              <a:rPr lang="en-US" sz="3200" dirty="0" smtClean="0">
                <a:latin typeface="Arial Black" panose="020B0A04020102020204" pitchFamily="34" charset="0"/>
              </a:rPr>
              <a:t>he </a:t>
            </a:r>
            <a:r>
              <a:rPr lang="en-US" sz="3200" dirty="0">
                <a:latin typeface="Arial Black" panose="020B0A04020102020204" pitchFamily="34" charset="0"/>
              </a:rPr>
              <a:t>US Members of the </a:t>
            </a:r>
            <a:r>
              <a:rPr lang="en-US" sz="3200" dirty="0" smtClean="0">
                <a:latin typeface="Arial Black" panose="020B0A04020102020204" pitchFamily="34" charset="0"/>
              </a:rPr>
              <a:t>Global NASH </a:t>
            </a:r>
            <a:r>
              <a:rPr lang="en-US" sz="3200" dirty="0">
                <a:latin typeface="Arial Black" panose="020B0A04020102020204" pitchFamily="34" charset="0"/>
              </a:rPr>
              <a:t>council recommend that PCP's and </a:t>
            </a:r>
            <a:r>
              <a:rPr lang="en-US" sz="3200" dirty="0" err="1">
                <a:latin typeface="Arial Black" panose="020B0A04020102020204" pitchFamily="34" charset="0"/>
              </a:rPr>
              <a:t>diabetologists</a:t>
            </a:r>
            <a:r>
              <a:rPr lang="en-US" sz="3200" dirty="0">
                <a:latin typeface="Arial Black" panose="020B0A04020102020204" pitchFamily="34" charset="0"/>
              </a:rPr>
              <a:t> use </a:t>
            </a:r>
            <a:r>
              <a:rPr lang="en-US" sz="3200" dirty="0" smtClean="0">
                <a:latin typeface="Arial Black" panose="020B0A04020102020204" pitchFamily="34" charset="0"/>
              </a:rPr>
              <a:t>clinical risk </a:t>
            </a:r>
            <a:r>
              <a:rPr lang="en-US" sz="3200" dirty="0">
                <a:latin typeface="Arial Black" panose="020B0A04020102020204" pitchFamily="34" charset="0"/>
              </a:rPr>
              <a:t>stratification to identify which patients are at risk for liver fibrosis</a:t>
            </a:r>
            <a:r>
              <a:rPr lang="en-US" sz="3200" dirty="0" smtClean="0">
                <a:latin typeface="Arial Black" panose="020B0A04020102020204" pitchFamily="34" charset="0"/>
              </a:rPr>
              <a:t>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4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418010"/>
            <a:ext cx="8765177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82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27017"/>
            <a:ext cx="9601196" cy="524885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However, a purely ‘liver-centric’ approach to NAFLD/NASH </a:t>
            </a:r>
            <a:r>
              <a:rPr lang="en-US" dirty="0" smtClean="0">
                <a:latin typeface="Arial Black" panose="020B0A04020102020204" pitchFamily="34" charset="0"/>
              </a:rPr>
              <a:t>is not </a:t>
            </a:r>
            <a:r>
              <a:rPr lang="en-US" dirty="0">
                <a:latin typeface="Arial Black" panose="020B0A04020102020204" pitchFamily="34" charset="0"/>
              </a:rPr>
              <a:t>sufficient so treatment of NAFLD/NASH needs to shift to a </a:t>
            </a:r>
            <a:r>
              <a:rPr lang="en-US" dirty="0" smtClean="0">
                <a:latin typeface="Arial Black" panose="020B0A04020102020204" pitchFamily="34" charset="0"/>
              </a:rPr>
              <a:t>more patient-</a:t>
            </a:r>
            <a:r>
              <a:rPr lang="en-US" dirty="0" err="1" smtClean="0">
                <a:latin typeface="Arial Black" panose="020B0A04020102020204" pitchFamily="34" charset="0"/>
              </a:rPr>
              <a:t>centred</a:t>
            </a:r>
            <a:r>
              <a:rPr lang="en-US" dirty="0">
                <a:latin typeface="Arial Black" panose="020B0A04020102020204" pitchFamily="34" charset="0"/>
              </a:rPr>
              <a:t>, multidisciplinary team-based approach. </a:t>
            </a:r>
            <a:r>
              <a:rPr lang="en-US" dirty="0" smtClean="0">
                <a:latin typeface="Arial Black" panose="020B0A040201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Since more patients </a:t>
            </a:r>
            <a:r>
              <a:rPr lang="en-US" sz="2800" dirty="0">
                <a:latin typeface="Arial Rounded MT Bold" panose="020F0704030504030204" pitchFamily="34" charset="0"/>
              </a:rPr>
              <a:t>with NAFLD will die from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CVD </a:t>
            </a:r>
            <a:r>
              <a:rPr lang="en-US" sz="2800" dirty="0">
                <a:latin typeface="Arial Rounded MT Bold" panose="020F0704030504030204" pitchFamily="34" charset="0"/>
              </a:rPr>
              <a:t>complications rather </a:t>
            </a:r>
            <a:r>
              <a:rPr lang="en-US" sz="2800" dirty="0" smtClean="0">
                <a:latin typeface="Arial Rounded MT Bold" panose="020F0704030504030204" pitchFamily="34" charset="0"/>
              </a:rPr>
              <a:t>than the </a:t>
            </a:r>
            <a:r>
              <a:rPr lang="en-US" sz="2800" dirty="0">
                <a:latin typeface="Arial Rounded MT Bold" panose="020F0704030504030204" pitchFamily="34" charset="0"/>
              </a:rPr>
              <a:t>consequences of their liver disease, it is necessary that PCPs </a:t>
            </a:r>
            <a:r>
              <a:rPr lang="en-US" sz="2800" dirty="0" smtClean="0">
                <a:latin typeface="Arial Rounded MT Bold" panose="020F0704030504030204" pitchFamily="34" charset="0"/>
              </a:rPr>
              <a:t>and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diabetologists</a:t>
            </a:r>
            <a:r>
              <a:rPr lang="en-US" sz="2800" dirty="0" smtClean="0">
                <a:latin typeface="Arial Rounded MT Bold" panose="020F0704030504030204" pitchFamily="34" charset="0"/>
              </a:rPr>
              <a:t>  </a:t>
            </a:r>
            <a:r>
              <a:rPr lang="en-US" sz="2800" dirty="0">
                <a:latin typeface="Arial Rounded MT Bold" panose="020F0704030504030204" pitchFamily="34" charset="0"/>
              </a:rPr>
              <a:t>provide a careful assessment of the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10-year CVD </a:t>
            </a:r>
            <a:r>
              <a:rPr lang="en-US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risk for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all persons with NAFLD </a:t>
            </a:r>
            <a:r>
              <a:rPr lang="en-US" sz="2800" dirty="0">
                <a:latin typeface="Arial Rounded MT Bold" panose="020F0704030504030204" pitchFamily="34" charset="0"/>
              </a:rPr>
              <a:t>as well as providing early and </a:t>
            </a:r>
            <a:r>
              <a:rPr lang="en-US" sz="2800" dirty="0" smtClean="0">
                <a:latin typeface="Arial Rounded MT Bold" panose="020F0704030504030204" pitchFamily="34" charset="0"/>
              </a:rPr>
              <a:t>aggressive treatment </a:t>
            </a:r>
            <a:r>
              <a:rPr lang="en-US" sz="2800" dirty="0">
                <a:latin typeface="Arial Rounded MT Bold" panose="020F0704030504030204" pitchFamily="34" charset="0"/>
              </a:rPr>
              <a:t>for all coexisting </a:t>
            </a:r>
            <a:r>
              <a:rPr lang="en-US" sz="2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cardiometabolic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risk factors</a:t>
            </a:r>
            <a:r>
              <a:rPr lang="en-US" sz="2800" dirty="0">
                <a:latin typeface="Arial Rounded MT Bold" panose="020F0704030504030204" pitchFamily="34" charset="0"/>
              </a:rPr>
              <a:t>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8"/>
            <a:ext cx="12192000" cy="6844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543" y="5876365"/>
            <a:ext cx="610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solidFill>
                  <a:srgbClr val="FF0000"/>
                </a:solidFill>
              </a:rPr>
              <a:t>ممنون ازتوجه وهمراهی شما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778" y="858760"/>
            <a:ext cx="9601196" cy="5411411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Over the last several </a:t>
            </a:r>
            <a:r>
              <a:rPr lang="en-US" dirty="0" smtClean="0">
                <a:latin typeface="Arial Rounded MT Bold" panose="020F0704030504030204" pitchFamily="34" charset="0"/>
              </a:rPr>
              <a:t>years , </a:t>
            </a:r>
            <a:r>
              <a:rPr lang="en-US" dirty="0">
                <a:latin typeface="Arial Rounded MT Bold" panose="020F0704030504030204" pitchFamily="34" charset="0"/>
              </a:rPr>
              <a:t>established </a:t>
            </a:r>
            <a:r>
              <a:rPr lang="en-US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non-invasive tools </a:t>
            </a:r>
            <a:r>
              <a:rPr lang="en-US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(NITs</a:t>
            </a:r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) </a:t>
            </a:r>
            <a:r>
              <a:rPr lang="en-US" dirty="0" smtClean="0">
                <a:latin typeface="Arial Rounded MT Bold" panose="020F0704030504030204" pitchFamily="34" charset="0"/>
              </a:rPr>
              <a:t>have </a:t>
            </a:r>
            <a:r>
              <a:rPr lang="en-US" dirty="0">
                <a:latin typeface="Arial Rounded MT Bold" panose="020F0704030504030204" pitchFamily="34" charset="0"/>
              </a:rPr>
              <a:t>been used to estimate the stage of liver disease </a:t>
            </a:r>
            <a:r>
              <a:rPr lang="en-US" dirty="0" smtClean="0">
                <a:latin typeface="Arial Rounded MT Bold" panose="020F0704030504030204" pitchFamily="34" charset="0"/>
              </a:rPr>
              <a:t>  in </a:t>
            </a:r>
            <a:r>
              <a:rPr lang="en-US" dirty="0">
                <a:latin typeface="Arial Rounded MT Bold" panose="020F0704030504030204" pitchFamily="34" charset="0"/>
              </a:rPr>
              <a:t>NASH. </a:t>
            </a:r>
            <a:r>
              <a:rPr lang="en-US" dirty="0" smtClean="0">
                <a:latin typeface="Arial Rounded MT Bold" panose="020F0704030504030204" pitchFamily="34" charset="0"/>
              </a:rPr>
              <a:t>  </a:t>
            </a: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These NITs </a:t>
            </a:r>
            <a:r>
              <a:rPr lang="en-US" sz="3600" dirty="0">
                <a:latin typeface="Arial Rounded MT Bold" panose="020F0704030504030204" pitchFamily="34" charset="0"/>
              </a:rPr>
              <a:t>have been found to be helpful to clinicians with the </a:t>
            </a:r>
            <a:r>
              <a:rPr lang="en-US" sz="3600" dirty="0" smtClean="0">
                <a:latin typeface="Arial Rounded MT Bold" panose="020F0704030504030204" pitchFamily="34" charset="0"/>
              </a:rPr>
              <a:t> identification of </a:t>
            </a:r>
            <a:r>
              <a:rPr lang="en-US" sz="3600" dirty="0">
                <a:latin typeface="Arial Rounded MT Bold" panose="020F0704030504030204" pitchFamily="34" charset="0"/>
              </a:rPr>
              <a:t>patients at high risk with NASH so that targeted </a:t>
            </a:r>
            <a:r>
              <a:rPr lang="en-US" sz="3600" dirty="0" smtClean="0">
                <a:latin typeface="Arial Rounded MT Bold" panose="020F0704030504030204" pitchFamily="34" charset="0"/>
              </a:rPr>
              <a:t>management and </a:t>
            </a:r>
            <a:r>
              <a:rPr lang="en-US" sz="3600" dirty="0">
                <a:latin typeface="Arial Rounded MT Bold" panose="020F0704030504030204" pitchFamily="34" charset="0"/>
              </a:rPr>
              <a:t>long-term monitoring can be accomplished</a:t>
            </a:r>
            <a:r>
              <a:rPr lang="en-US" sz="3600" dirty="0" smtClean="0">
                <a:latin typeface="Arial Rounded MT Bold" panose="020F0704030504030204" pitchFamily="34" charset="0"/>
              </a:rPr>
              <a:t>.  </a:t>
            </a:r>
            <a:r>
              <a:rPr lang="en-US" sz="2800" dirty="0" smtClean="0">
                <a:latin typeface="Arial Rounded MT Bold" panose="020F0704030504030204" pitchFamily="34" charset="0"/>
              </a:rPr>
              <a:t>(22)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Importance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NASH has now become the second </a:t>
            </a:r>
            <a:r>
              <a:rPr lang="en-US" dirty="0" smtClean="0">
                <a:latin typeface="Arial Black" panose="020B0A04020102020204" pitchFamily="34" charset="0"/>
              </a:rPr>
              <a:t>leading indication </a:t>
            </a:r>
            <a:r>
              <a:rPr lang="en-US" dirty="0">
                <a:latin typeface="Arial Black" panose="020B0A04020102020204" pitchFamily="34" charset="0"/>
              </a:rPr>
              <a:t>for liver </a:t>
            </a:r>
            <a:r>
              <a:rPr lang="en-US" dirty="0" smtClean="0">
                <a:latin typeface="Arial Black" panose="020B0A04020102020204" pitchFamily="34" charset="0"/>
              </a:rPr>
              <a:t> transplantation </a:t>
            </a:r>
            <a:r>
              <a:rPr lang="en-US" dirty="0">
                <a:latin typeface="Arial Black" panose="020B0A04020102020204" pitchFamily="34" charset="0"/>
              </a:rPr>
              <a:t>(LT) in the US, while </a:t>
            </a:r>
            <a:r>
              <a:rPr lang="en-US" dirty="0" smtClean="0">
                <a:latin typeface="Arial Black" panose="020B0A04020102020204" pitchFamily="34" charset="0"/>
              </a:rPr>
              <a:t>being the </a:t>
            </a:r>
            <a:r>
              <a:rPr lang="en-US" dirty="0">
                <a:latin typeface="Arial Black" panose="020B0A04020102020204" pitchFamily="34" charset="0"/>
              </a:rPr>
              <a:t>most common LT indication among </a:t>
            </a:r>
            <a:r>
              <a:rPr lang="en-US" dirty="0" smtClean="0">
                <a:latin typeface="Arial Black" panose="020B0A04020102020204" pitchFamily="34" charset="0"/>
              </a:rPr>
              <a:t>women</a:t>
            </a:r>
            <a:r>
              <a:rPr lang="en-US" sz="1200" dirty="0" smtClean="0">
                <a:latin typeface="Arial Black" panose="020B0A04020102020204" pitchFamily="34" charset="0"/>
              </a:rPr>
              <a:t>.   (26,27)  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Furthermore, NASH </a:t>
            </a:r>
            <a:r>
              <a:rPr lang="en-US" dirty="0">
                <a:latin typeface="Arial Black" panose="020B0A04020102020204" pitchFamily="34" charset="0"/>
              </a:rPr>
              <a:t>is </a:t>
            </a:r>
            <a:r>
              <a:rPr lang="en-US" dirty="0" err="1">
                <a:latin typeface="Arial Black" panose="020B0A04020102020204" pitchFamily="34" charset="0"/>
              </a:rPr>
              <a:t>recognised</a:t>
            </a:r>
            <a:r>
              <a:rPr lang="en-US" dirty="0">
                <a:latin typeface="Arial Black" panose="020B0A04020102020204" pitchFamily="34" charset="0"/>
              </a:rPr>
              <a:t> not only as the third most common, but </a:t>
            </a:r>
            <a:r>
              <a:rPr lang="en-US" dirty="0" smtClean="0">
                <a:latin typeface="Arial Black" panose="020B0A04020102020204" pitchFamily="34" charset="0"/>
              </a:rPr>
              <a:t>also as </a:t>
            </a:r>
            <a:r>
              <a:rPr lang="en-US" dirty="0">
                <a:latin typeface="Arial Black" panose="020B0A04020102020204" pitchFamily="34" charset="0"/>
              </a:rPr>
              <a:t>the most rapidly growing </a:t>
            </a:r>
            <a:r>
              <a:rPr lang="en-US" dirty="0" err="1">
                <a:latin typeface="Arial Black" panose="020B0A04020102020204" pitchFamily="34" charset="0"/>
              </a:rPr>
              <a:t>aetiological</a:t>
            </a:r>
            <a:r>
              <a:rPr lang="en-US" dirty="0">
                <a:latin typeface="Arial Black" panose="020B0A04020102020204" pitchFamily="34" charset="0"/>
              </a:rPr>
              <a:t> causes of HCC in the US</a:t>
            </a:r>
            <a:r>
              <a:rPr lang="en-US" dirty="0" smtClean="0">
                <a:latin typeface="Arial Black" panose="020B0A04020102020204" pitchFamily="34" charset="0"/>
              </a:rPr>
              <a:t>.  </a:t>
            </a:r>
            <a:r>
              <a:rPr lang="en-US" sz="1600" dirty="0" smtClean="0">
                <a:latin typeface="Arial Black" panose="020B0A04020102020204" pitchFamily="34" charset="0"/>
              </a:rPr>
              <a:t>(28)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1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5" y="982132"/>
            <a:ext cx="10842171" cy="130386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NASH=Progressive form of NAFLD</a:t>
            </a:r>
            <a:endParaRPr lang="en-US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03970" cy="3778554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NAFLD is a spectrum of hepatic pathology that includes </a:t>
            </a:r>
            <a:r>
              <a:rPr lang="en-US" dirty="0" smtClean="0">
                <a:latin typeface="Arial Rounded MT Bold" panose="020F0704030504030204" pitchFamily="34" charset="0"/>
              </a:rPr>
              <a:t>non-alcoholic fatty </a:t>
            </a:r>
            <a:r>
              <a:rPr lang="en-US" dirty="0">
                <a:latin typeface="Arial Rounded MT Bold" panose="020F0704030504030204" pitchFamily="34" charset="0"/>
              </a:rPr>
              <a:t>liver (NAFL), defined as &gt;5% of steatosis found </a:t>
            </a:r>
            <a:r>
              <a:rPr lang="en-US" dirty="0" smtClean="0">
                <a:latin typeface="Arial Rounded MT Bold" panose="020F0704030504030204" pitchFamily="34" charset="0"/>
              </a:rPr>
              <a:t>within the </a:t>
            </a:r>
            <a:r>
              <a:rPr lang="en-US" dirty="0">
                <a:latin typeface="Arial Rounded MT Bold" panose="020F0704030504030204" pitchFamily="34" charset="0"/>
              </a:rPr>
              <a:t>liver cells but without concurrent inflammation or liver </a:t>
            </a:r>
            <a:r>
              <a:rPr lang="en-US" dirty="0" smtClean="0">
                <a:latin typeface="Arial Rounded MT Bold" panose="020F0704030504030204" pitchFamily="34" charset="0"/>
              </a:rPr>
              <a:t>cell injury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r>
              <a:rPr lang="en-US" dirty="0" smtClean="0">
                <a:latin typeface="Arial Rounded MT Bold" panose="020F0704030504030204" pitchFamily="34" charset="0"/>
              </a:rPr>
              <a:t> 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NASH </a:t>
            </a:r>
            <a:r>
              <a:rPr lang="en-US" dirty="0">
                <a:latin typeface="Arial Rounded MT Bold" panose="020F0704030504030204" pitchFamily="34" charset="0"/>
              </a:rPr>
              <a:t>is histologically distinct from NAFL, and is </a:t>
            </a:r>
            <a:r>
              <a:rPr lang="en-US" dirty="0" smtClean="0">
                <a:latin typeface="Arial Rounded MT Bold" panose="020F0704030504030204" pitchFamily="34" charset="0"/>
              </a:rPr>
              <a:t>characterized by </a:t>
            </a:r>
            <a:r>
              <a:rPr lang="en-US" dirty="0">
                <a:latin typeface="Arial Rounded MT Bold" panose="020F0704030504030204" pitchFamily="34" charset="0"/>
              </a:rPr>
              <a:t>hepatic inflammation and cellular injury in addition </a:t>
            </a:r>
            <a:r>
              <a:rPr lang="en-US" dirty="0" smtClean="0">
                <a:latin typeface="Arial Rounded MT Bold" panose="020F0704030504030204" pitchFamily="34" charset="0"/>
              </a:rPr>
              <a:t>to steatosis</a:t>
            </a:r>
            <a:r>
              <a:rPr lang="en-US" dirty="0">
                <a:latin typeface="Arial Rounded MT Bold" panose="020F0704030504030204" pitchFamily="34" charset="0"/>
              </a:rPr>
              <a:t>, with potential of progression to fibrosis and cirrhosis.</a:t>
            </a:r>
          </a:p>
        </p:txBody>
      </p:sp>
    </p:spTree>
    <p:extLst>
      <p:ext uri="{BB962C8B-B14F-4D97-AF65-F5344CB8AC3E}">
        <p14:creationId xmlns:p14="http://schemas.microsoft.com/office/powerpoint/2010/main" val="26241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787</TotalTime>
  <Words>3586</Words>
  <Application>Microsoft Office PowerPoint</Application>
  <PresentationFormat>Widescreen</PresentationFormat>
  <Paragraphs>196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_PDMS_Saleem_QuranFont</vt:lpstr>
      <vt:lpstr>Algerian</vt:lpstr>
      <vt:lpstr>Arial</vt:lpstr>
      <vt:lpstr>Arial Black</vt:lpstr>
      <vt:lpstr>Arial Narrow</vt:lpstr>
      <vt:lpstr>Arial Rounded MT Bold</vt:lpstr>
      <vt:lpstr>Bahnschrift SemiBold</vt:lpstr>
      <vt:lpstr>Bahnschrift SemiBold Condensed</vt:lpstr>
      <vt:lpstr>Garamond</vt:lpstr>
      <vt:lpstr>Times New Roman</vt:lpstr>
      <vt:lpstr>Organic</vt:lpstr>
      <vt:lpstr>PowerPoint Presentation</vt:lpstr>
      <vt:lpstr>Clinical assessment for high-risk patients with non-alcoholic fatty liver disease in primary care and diabetology 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</vt:lpstr>
      <vt:lpstr>NASH=Progressive form of NAFLD</vt:lpstr>
      <vt:lpstr>Pathology</vt:lpstr>
      <vt:lpstr>PowerPoint Presentation</vt:lpstr>
      <vt:lpstr>EPIDEMIOLOGY   OF   NAFLD</vt:lpstr>
      <vt:lpstr>EPIDEMIOLOGY   OF   NAFLD</vt:lpstr>
      <vt:lpstr>lean  NAFLD </vt:lpstr>
      <vt:lpstr>EPIDEMIOLOGY   OF   NAFLD</vt:lpstr>
      <vt:lpstr>ethnic     heterogeneity</vt:lpstr>
      <vt:lpstr>ethnic     heterogeneity</vt:lpstr>
      <vt:lpstr>NATURAL HISTORY OF NAFLD</vt:lpstr>
      <vt:lpstr>NATURAL HISTORY OF NAFLD</vt:lpstr>
      <vt:lpstr>NATURAL HISTORY OF NAFLD</vt:lpstr>
      <vt:lpstr>2030</vt:lpstr>
      <vt:lpstr>PREDICTORS  OF  DISEASE PROGRESSION  IN  NAFLD</vt:lpstr>
      <vt:lpstr>Liver  Biopsy</vt:lpstr>
      <vt:lpstr>STAGING FIBROSIS IN NAFLD:   NONINVASIVE  TESTS</vt:lpstr>
      <vt:lpstr>PowerPoint Presentation</vt:lpstr>
      <vt:lpstr>1- Fibrosis-4  test (FIB-4)</vt:lpstr>
      <vt:lpstr>(FIB-4)</vt:lpstr>
      <vt:lpstr>(FIB-4)</vt:lpstr>
      <vt:lpstr>2 - NAFLD fibrosis score (NFS)</vt:lpstr>
      <vt:lpstr>2 - NAFLD fibrosis score (NFS)</vt:lpstr>
      <vt:lpstr>PowerPoint Presentation</vt:lpstr>
      <vt:lpstr>3 - AST to platelet ratio index: APRI</vt:lpstr>
      <vt:lpstr>PowerPoint Presentation</vt:lpstr>
      <vt:lpstr>4 - Enhanced liver fibrosis score—ELF (Siemens)</vt:lpstr>
      <vt:lpstr>4 - Enhanced liver fibrosis score—ELF (Siemens)</vt:lpstr>
      <vt:lpstr>4 - Enhanced liver fibrosis score—ELF (Siemens)</vt:lpstr>
      <vt:lpstr>PowerPoint Presentation</vt:lpstr>
      <vt:lpstr>5 - FibroTest (aka, NASH Fibrosure)</vt:lpstr>
      <vt:lpstr>5 - FibroTest (aka, NASH Fibrosure)</vt:lpstr>
      <vt:lpstr>PowerPoint Presentation</vt:lpstr>
      <vt:lpstr>6 - Fibrometer</vt:lpstr>
      <vt:lpstr>6 - Fibrometer</vt:lpstr>
      <vt:lpstr>RADIOGRAPHIC ASSESSMENT OF FIBROSIS  IN  NASH</vt:lpstr>
      <vt:lpstr>Vibration-controlled transient elastography (VCTE)</vt:lpstr>
      <vt:lpstr>PowerPoint Presentation</vt:lpstr>
      <vt:lpstr>Vibration-controlled transient elastography (VCTE)</vt:lpstr>
      <vt:lpstr>Vibration-controlled transient elastography (VCTE)</vt:lpstr>
      <vt:lpstr>Acoustic radiation force impulse (ARFI—Siemens medical solutions, Mountain View, CA)</vt:lpstr>
      <vt:lpstr>Supersonic shear imaging (SSI, Supersonic Shear Imagine, Aix-en-Provence, France)</vt:lpstr>
      <vt:lpstr>PowerPoint Presentation</vt:lpstr>
      <vt:lpstr>PowerPoint Presentation</vt:lpstr>
      <vt:lpstr>Magnetic resonance elastography (MRE)</vt:lpstr>
      <vt:lpstr>FAST ™</vt:lpstr>
      <vt:lpstr>FAST ™</vt:lpstr>
      <vt:lpstr>FAST ™</vt:lpstr>
      <vt:lpstr>PowerPoint Presentation</vt:lpstr>
      <vt:lpstr>PowerPoint Presentation</vt:lpstr>
      <vt:lpstr>PowerPoint Presentation</vt:lpstr>
      <vt:lpstr>CLINICAL  SCENARIO IN   PRIMARY  CARE OR  DIABETOLOGY PRACTICE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assessment for high-risk patients with non-alcoholic fatty liver disease in primary care and diabetology  practices</dc:title>
  <dc:creator>amirreza.goharian</dc:creator>
  <cp:lastModifiedBy>amirreza.goharian</cp:lastModifiedBy>
  <cp:revision>92</cp:revision>
  <dcterms:created xsi:type="dcterms:W3CDTF">2020-12-26T07:39:49Z</dcterms:created>
  <dcterms:modified xsi:type="dcterms:W3CDTF">2021-01-01T17:00:02Z</dcterms:modified>
</cp:coreProperties>
</file>