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7.xml" ContentType="application/vnd.openxmlformats-officedocument.theme+xml"/>
  <Override PartName="/ppt/slideLayouts/slideLayout7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68" r:id="rId5"/>
    <p:sldMasterId id="2147483730" r:id="rId6"/>
    <p:sldMasterId id="2147483710" r:id="rId7"/>
    <p:sldMasterId id="2147483827" r:id="rId8"/>
    <p:sldMasterId id="2147483758" r:id="rId9"/>
    <p:sldMasterId id="2147483803" r:id="rId10"/>
    <p:sldMasterId id="2147483752" r:id="rId11"/>
    <p:sldMasterId id="2147483813" r:id="rId12"/>
    <p:sldMasterId id="2147483791" r:id="rId13"/>
    <p:sldMasterId id="2147483722" r:id="rId14"/>
    <p:sldMasterId id="2147483819" r:id="rId15"/>
    <p:sldMasterId id="2147483702" r:id="rId16"/>
    <p:sldMasterId id="2147483734" r:id="rId17"/>
    <p:sldMasterId id="2147483810" r:id="rId18"/>
    <p:sldMasterId id="2147483772" r:id="rId19"/>
    <p:sldMasterId id="2147483807" r:id="rId20"/>
    <p:sldMasterId id="2147483746" r:id="rId21"/>
  </p:sldMasterIdLst>
  <p:notesMasterIdLst>
    <p:notesMasterId r:id="rId256"/>
  </p:notesMasterIdLst>
  <p:handoutMasterIdLst>
    <p:handoutMasterId r:id="rId257"/>
  </p:handoutMasterIdLst>
  <p:sldIdLst>
    <p:sldId id="1688" r:id="rId22"/>
    <p:sldId id="1262" r:id="rId23"/>
    <p:sldId id="1263" r:id="rId24"/>
    <p:sldId id="1265" r:id="rId25"/>
    <p:sldId id="1275" r:id="rId26"/>
    <p:sldId id="1276" r:id="rId27"/>
    <p:sldId id="1277" r:id="rId28"/>
    <p:sldId id="1279" r:id="rId29"/>
    <p:sldId id="1280" r:id="rId30"/>
    <p:sldId id="1285" r:id="rId31"/>
    <p:sldId id="1292" r:id="rId32"/>
    <p:sldId id="1297" r:id="rId33"/>
    <p:sldId id="1549" r:id="rId34"/>
    <p:sldId id="1550" r:id="rId35"/>
    <p:sldId id="1551" r:id="rId36"/>
    <p:sldId id="1555" r:id="rId37"/>
    <p:sldId id="1556" r:id="rId38"/>
    <p:sldId id="1333" r:id="rId39"/>
    <p:sldId id="1334" r:id="rId40"/>
    <p:sldId id="1336" r:id="rId41"/>
    <p:sldId id="1534" r:id="rId42"/>
    <p:sldId id="1338" r:id="rId43"/>
    <p:sldId id="1340" r:id="rId44"/>
    <p:sldId id="1341" r:id="rId45"/>
    <p:sldId id="1344" r:id="rId46"/>
    <p:sldId id="1345" r:id="rId47"/>
    <p:sldId id="1362" r:id="rId48"/>
    <p:sldId id="1363" r:id="rId49"/>
    <p:sldId id="1364" r:id="rId50"/>
    <p:sldId id="1367" r:id="rId51"/>
    <p:sldId id="1541" r:id="rId52"/>
    <p:sldId id="1559" r:id="rId53"/>
    <p:sldId id="1561" r:id="rId54"/>
    <p:sldId id="1371" r:id="rId55"/>
    <p:sldId id="1373" r:id="rId56"/>
    <p:sldId id="1374" r:id="rId57"/>
    <p:sldId id="1375" r:id="rId58"/>
    <p:sldId id="1376" r:id="rId59"/>
    <p:sldId id="1377" r:id="rId60"/>
    <p:sldId id="1542" r:id="rId61"/>
    <p:sldId id="1560" r:id="rId62"/>
    <p:sldId id="1558" r:id="rId63"/>
    <p:sldId id="1565" r:id="rId64"/>
    <p:sldId id="1566" r:id="rId65"/>
    <p:sldId id="1385" r:id="rId66"/>
    <p:sldId id="1386" r:id="rId67"/>
    <p:sldId id="1387" r:id="rId68"/>
    <p:sldId id="1562" r:id="rId69"/>
    <p:sldId id="1388" r:id="rId70"/>
    <p:sldId id="1567" r:id="rId71"/>
    <p:sldId id="1563" r:id="rId72"/>
    <p:sldId id="1390" r:id="rId73"/>
    <p:sldId id="1391" r:id="rId74"/>
    <p:sldId id="1393" r:id="rId75"/>
    <p:sldId id="1394" r:id="rId76"/>
    <p:sldId id="1395" r:id="rId77"/>
    <p:sldId id="1396" r:id="rId78"/>
    <p:sldId id="1398" r:id="rId79"/>
    <p:sldId id="1399" r:id="rId80"/>
    <p:sldId id="1400" r:id="rId81"/>
    <p:sldId id="1402" r:id="rId82"/>
    <p:sldId id="1403" r:id="rId83"/>
    <p:sldId id="1404" r:id="rId84"/>
    <p:sldId id="1543" r:id="rId85"/>
    <p:sldId id="1577" r:id="rId86"/>
    <p:sldId id="1568" r:id="rId87"/>
    <p:sldId id="1405" r:id="rId88"/>
    <p:sldId id="1544" r:id="rId89"/>
    <p:sldId id="1406" r:id="rId90"/>
    <p:sldId id="1545" r:id="rId91"/>
    <p:sldId id="1412" r:id="rId92"/>
    <p:sldId id="1413" r:id="rId93"/>
    <p:sldId id="1414" r:id="rId94"/>
    <p:sldId id="1415" r:id="rId95"/>
    <p:sldId id="1416" r:id="rId96"/>
    <p:sldId id="1417" r:id="rId97"/>
    <p:sldId id="1546" r:id="rId98"/>
    <p:sldId id="1583" r:id="rId99"/>
    <p:sldId id="1582" r:id="rId100"/>
    <p:sldId id="1575" r:id="rId101"/>
    <p:sldId id="1419" r:id="rId102"/>
    <p:sldId id="1421" r:id="rId103"/>
    <p:sldId id="1422" r:id="rId104"/>
    <p:sldId id="1424" r:id="rId105"/>
    <p:sldId id="1578" r:id="rId106"/>
    <p:sldId id="1425" r:id="rId107"/>
    <p:sldId id="1426" r:id="rId108"/>
    <p:sldId id="1581" r:id="rId109"/>
    <p:sldId id="1576" r:id="rId110"/>
    <p:sldId id="1579" r:id="rId111"/>
    <p:sldId id="1580" r:id="rId112"/>
    <p:sldId id="1429" r:id="rId113"/>
    <p:sldId id="1430" r:id="rId114"/>
    <p:sldId id="1431" r:id="rId115"/>
    <p:sldId id="1432" r:id="rId116"/>
    <p:sldId id="1450" r:id="rId117"/>
    <p:sldId id="1451" r:id="rId118"/>
    <p:sldId id="1452" r:id="rId119"/>
    <p:sldId id="1453" r:id="rId120"/>
    <p:sldId id="1587" r:id="rId121"/>
    <p:sldId id="1588" r:id="rId122"/>
    <p:sldId id="1589" r:id="rId123"/>
    <p:sldId id="1454" r:id="rId124"/>
    <p:sldId id="1455" r:id="rId125"/>
    <p:sldId id="1457" r:id="rId126"/>
    <p:sldId id="1458" r:id="rId127"/>
    <p:sldId id="1459" r:id="rId128"/>
    <p:sldId id="1460" r:id="rId129"/>
    <p:sldId id="1461" r:id="rId130"/>
    <p:sldId id="1645" r:id="rId131"/>
    <p:sldId id="1646" r:id="rId132"/>
    <p:sldId id="1547" r:id="rId133"/>
    <p:sldId id="1462" r:id="rId134"/>
    <p:sldId id="1463" r:id="rId135"/>
    <p:sldId id="1594" r:id="rId136"/>
    <p:sldId id="1465" r:id="rId137"/>
    <p:sldId id="1466" r:id="rId138"/>
    <p:sldId id="1467" r:id="rId139"/>
    <p:sldId id="1468" r:id="rId140"/>
    <p:sldId id="1469" r:id="rId141"/>
    <p:sldId id="1471" r:id="rId142"/>
    <p:sldId id="1472" r:id="rId143"/>
    <p:sldId id="1593" r:id="rId144"/>
    <p:sldId id="1548" r:id="rId145"/>
    <p:sldId id="1474" r:id="rId146"/>
    <p:sldId id="1475" r:id="rId147"/>
    <p:sldId id="1476" r:id="rId148"/>
    <p:sldId id="1477" r:id="rId149"/>
    <p:sldId id="1479" r:id="rId150"/>
    <p:sldId id="1480" r:id="rId151"/>
    <p:sldId id="1481" r:id="rId152"/>
    <p:sldId id="1482" r:id="rId153"/>
    <p:sldId id="1483" r:id="rId154"/>
    <p:sldId id="1644" r:id="rId155"/>
    <p:sldId id="1484" r:id="rId156"/>
    <p:sldId id="1485" r:id="rId157"/>
    <p:sldId id="1486" r:id="rId158"/>
    <p:sldId id="1487" r:id="rId159"/>
    <p:sldId id="1488" r:id="rId160"/>
    <p:sldId id="1489" r:id="rId161"/>
    <p:sldId id="1490" r:id="rId162"/>
    <p:sldId id="1491" r:id="rId163"/>
    <p:sldId id="1492" r:id="rId164"/>
    <p:sldId id="1493" r:id="rId165"/>
    <p:sldId id="1494" r:id="rId166"/>
    <p:sldId id="1495" r:id="rId167"/>
    <p:sldId id="1496" r:id="rId168"/>
    <p:sldId id="1497" r:id="rId169"/>
    <p:sldId id="1500" r:id="rId170"/>
    <p:sldId id="1501" r:id="rId171"/>
    <p:sldId id="1502" r:id="rId172"/>
    <p:sldId id="1503" r:id="rId173"/>
    <p:sldId id="1504" r:id="rId174"/>
    <p:sldId id="1529" r:id="rId175"/>
    <p:sldId id="1530" r:id="rId176"/>
    <p:sldId id="1505" r:id="rId177"/>
    <p:sldId id="1506" r:id="rId178"/>
    <p:sldId id="1507" r:id="rId179"/>
    <p:sldId id="1508" r:id="rId180"/>
    <p:sldId id="1509" r:id="rId181"/>
    <p:sldId id="1510" r:id="rId182"/>
    <p:sldId id="1511" r:id="rId183"/>
    <p:sldId id="1512" r:id="rId184"/>
    <p:sldId id="1513" r:id="rId185"/>
    <p:sldId id="1514" r:id="rId186"/>
    <p:sldId id="1654" r:id="rId187"/>
    <p:sldId id="1627" r:id="rId188"/>
    <p:sldId id="1628" r:id="rId189"/>
    <p:sldId id="1629" r:id="rId190"/>
    <p:sldId id="1630" r:id="rId191"/>
    <p:sldId id="1631" r:id="rId192"/>
    <p:sldId id="1632" r:id="rId193"/>
    <p:sldId id="1633" r:id="rId194"/>
    <p:sldId id="1634" r:id="rId195"/>
    <p:sldId id="1635" r:id="rId196"/>
    <p:sldId id="1636" r:id="rId197"/>
    <p:sldId id="1637" r:id="rId198"/>
    <p:sldId id="1638" r:id="rId199"/>
    <p:sldId id="1639" r:id="rId200"/>
    <p:sldId id="1640" r:id="rId201"/>
    <p:sldId id="1641" r:id="rId202"/>
    <p:sldId id="1642" r:id="rId203"/>
    <p:sldId id="1643" r:id="rId204"/>
    <p:sldId id="1515" r:id="rId205"/>
    <p:sldId id="1516" r:id="rId206"/>
    <p:sldId id="1518" r:id="rId207"/>
    <p:sldId id="1517" r:id="rId208"/>
    <p:sldId id="1519" r:id="rId209"/>
    <p:sldId id="1520" r:id="rId210"/>
    <p:sldId id="1522" r:id="rId211"/>
    <p:sldId id="1523" r:id="rId212"/>
    <p:sldId id="1524" r:id="rId213"/>
    <p:sldId id="1525" r:id="rId214"/>
    <p:sldId id="376" r:id="rId215"/>
    <p:sldId id="1647" r:id="rId216"/>
    <p:sldId id="1648" r:id="rId217"/>
    <p:sldId id="1649" r:id="rId218"/>
    <p:sldId id="1650" r:id="rId219"/>
    <p:sldId id="1651" r:id="rId220"/>
    <p:sldId id="1652" r:id="rId221"/>
    <p:sldId id="1653" r:id="rId222"/>
    <p:sldId id="1655" r:id="rId223"/>
    <p:sldId id="1656" r:id="rId224"/>
    <p:sldId id="1657" r:id="rId225"/>
    <p:sldId id="1658" r:id="rId226"/>
    <p:sldId id="1659" r:id="rId227"/>
    <p:sldId id="1660" r:id="rId228"/>
    <p:sldId id="1661" r:id="rId229"/>
    <p:sldId id="1662" r:id="rId230"/>
    <p:sldId id="1663" r:id="rId231"/>
    <p:sldId id="1664" r:id="rId232"/>
    <p:sldId id="1665" r:id="rId233"/>
    <p:sldId id="1666" r:id="rId234"/>
    <p:sldId id="1667" r:id="rId235"/>
    <p:sldId id="1668" r:id="rId236"/>
    <p:sldId id="1669" r:id="rId237"/>
    <p:sldId id="1670" r:id="rId238"/>
    <p:sldId id="1671" r:id="rId239"/>
    <p:sldId id="1672" r:id="rId240"/>
    <p:sldId id="1673" r:id="rId241"/>
    <p:sldId id="1674" r:id="rId242"/>
    <p:sldId id="1675" r:id="rId243"/>
    <p:sldId id="1676" r:id="rId244"/>
    <p:sldId id="1677" r:id="rId245"/>
    <p:sldId id="1678" r:id="rId246"/>
    <p:sldId id="1679" r:id="rId247"/>
    <p:sldId id="1680" r:id="rId248"/>
    <p:sldId id="1681" r:id="rId249"/>
    <p:sldId id="1682" r:id="rId250"/>
    <p:sldId id="1683" r:id="rId251"/>
    <p:sldId id="1684" r:id="rId252"/>
    <p:sldId id="1685" r:id="rId253"/>
    <p:sldId id="1686" r:id="rId254"/>
    <p:sldId id="1687" r:id="rId2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p15:clr>
            <a:srgbClr val="A4A3A4"/>
          </p15:clr>
        </p15:guide>
        <p15:guide id="2" orient="horz" pos="950">
          <p15:clr>
            <a:srgbClr val="A4A3A4"/>
          </p15:clr>
        </p15:guide>
        <p15:guide id="3" orient="horz" pos="91">
          <p15:clr>
            <a:srgbClr val="A4A3A4"/>
          </p15:clr>
        </p15:guide>
        <p15:guide id="4" pos="5654">
          <p15:clr>
            <a:srgbClr val="A4A3A4"/>
          </p15:clr>
        </p15:guide>
        <p15:guide id="5" pos="23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die Tolmie" initials="" lastIdx="58" clrIdx="0"/>
  <p:cmAuthor id="1" name="LAURA NAGLE" initials="" lastIdx="1" clrIdx="1"/>
  <p:cmAuthor id="2" name="Jennifer Niyangoda" initials="" lastIdx="20" clrIdx="2"/>
  <p:cmAuthor id="3" name="Simon Williams" initials="" lastIdx="24" clrIdx="3"/>
  <p:cmAuthor id="4" name="Gabrielle Antoniadis" initials="GA" lastIdx="17" clrIdx="4"/>
  <p:cmAuthor id="5" name="Microsoft Office User" initials="Office" lastIdx="25" clrIdx="5"/>
  <p:cmAuthor id="6" name="Microsoft Office User" initials="Office [2]" lastIdx="1" clrIdx="6"/>
  <p:cmAuthor id="7" name="Microsoft Office User" initials="Office [3]" lastIdx="1" clrIdx="7"/>
  <p:cmAuthor id="8" name="Microsoft Office User" initials="Office [4]" lastIdx="1" clrIdx="8"/>
  <p:cmAuthor id="9" name="Veronica LaFemina" initials="VL" lastIdx="5" clrIdx="9"/>
  <p:cmAuthor id="10" name="Tamara Darsow" initials="TD" lastIdx="11" clrIdx="10"/>
  <p:cmAuthor id="11" name="Matt Petersen" initials="MP" lastIdx="28" clrIdx="11"/>
  <p:cmAuthor id="12" name="Joy Bennett" initials="JB" lastIdx="1" clrIdx="12"/>
  <p:cmAuthor id="13" name="Joy Bennett" initials="JB [2]" lastIdx="1" clrIdx="13"/>
  <p:cmAuthor id="14" name="Joy Bennett" initials="JB [3]" lastIdx="1" clrIdx="14"/>
  <p:cmAuthor id="15" name="Joy Bennett" initials="JB [4]" lastIdx="1" clrIdx="15"/>
  <p:cmAuthor id="16" name="Joy Bennett" initials="JB [5]" lastIdx="1" clrIdx="16"/>
  <p:cmAuthor id="17" name="Joy Bennett" initials="JB [6]" lastIdx="1" clrIdx="17"/>
  <p:cmAuthor id="18" name="Joy Bennett" initials="JB [7]" lastIdx="1" clrIdx="18"/>
  <p:cmAuthor id="19" name="Joy Bennett" initials="JB [8]" lastIdx="1" clrIdx="19"/>
  <p:cmAuthor id="20" name="Joy Bennett" initials="JB [9]" lastIdx="1" clrIdx="20"/>
  <p:cmAuthor id="21" name="Joy Bennett" initials="JB [10]" lastIdx="1" clrIdx="21"/>
  <p:cmAuthor id="22" name="Joy Bennett" initials="JB [11]" lastIdx="1" clrIdx="22"/>
  <p:cmAuthor id="23" name="Joy Bennett" initials="JB [12]" lastIdx="1" clrIdx="23"/>
  <p:cmAuthor id="24" name="Joy Bennett" initials="JB [13]" lastIdx="1" clrIdx="24"/>
  <p:cmAuthor id="25" name="Joy Bennett" initials="JB [14]" lastIdx="1" clrIdx="25"/>
  <p:cmAuthor id="26" name="Joy Bennett" initials="JB [15]" lastIdx="1" clrIdx="26"/>
  <p:cmAuthor id="27" name="Joy Bennett" initials="JB [16]" lastIdx="1" clrIdx="27"/>
  <p:cmAuthor id="28" name="Joy Bennett" initials="JB [17]" lastIdx="1" clrIdx="28"/>
  <p:cmAuthor id="29" name="Joy Bennett" initials="JB [18]" lastIdx="1" clrIdx="29"/>
  <p:cmAuthor id="30" name="Joy Bennett" initials="JB [19]" lastIdx="1" clrIdx="30"/>
  <p:cmAuthor id="31" name="Joy Bennett" initials="JB [20]" lastIdx="1" clrIdx="31"/>
  <p:cmAuthor id="32" name="Joy Bennett" initials="JB [21]" lastIdx="1" clrIdx="32"/>
  <p:cmAuthor id="33" name="Joy Bennett" initials="JB [22]" lastIdx="1" clrIdx="33"/>
  <p:cmAuthor id="34" name="Joy Bennett" initials="JB [23]" lastIdx="1" clrIdx="34"/>
  <p:cmAuthor id="35" name="Sacha Uelmen" initials="SU" lastIdx="18" clrIdx="35"/>
  <p:cmAuthor id="36" name="Sean Petrie" initials="SP" lastIdx="11" clrIdx="36"/>
  <p:cmAuthor id="37" name="Kelsey Stefanik-Guizlo" initials="KS" lastIdx="23" clrIdx="37"/>
  <p:cmAuthor id="38" name="Mindy Saraco" initials="MS" lastIdx="22" clrIdx="38"/>
  <p:cmAuthor id="39" name="Benjamin Page" initials="BP" lastIdx="4" clrIdx="39"/>
  <p:cmAuthor id="40" name="Shamera Robinson" initials="SR" lastIdx="3" clrIdx="40"/>
  <p:cmAuthor id="41" name="Carly Vendemia" initials="CV" lastIdx="3" clrIdx="41"/>
  <p:cmAuthor id="42" name="Megan Martin" initials="MM" lastIdx="14"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1A96"/>
    <a:srgbClr val="EF4238"/>
    <a:srgbClr val="9EB81A"/>
    <a:srgbClr val="A6192E"/>
    <a:srgbClr val="FFFFFF"/>
    <a:srgbClr val="000000"/>
    <a:srgbClr val="A62D1A"/>
    <a:srgbClr val="C00000"/>
    <a:srgbClr val="B50022"/>
    <a:srgbClr val="E74F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6" autoAdjust="0"/>
    <p:restoredTop sz="93817" autoAdjust="0"/>
  </p:normalViewPr>
  <p:slideViewPr>
    <p:cSldViewPr snapToGrid="0">
      <p:cViewPr varScale="1">
        <p:scale>
          <a:sx n="94" d="100"/>
          <a:sy n="94" d="100"/>
        </p:scale>
        <p:origin x="-24" y="84"/>
      </p:cViewPr>
      <p:guideLst>
        <p:guide orient="horz" pos="3144"/>
        <p:guide orient="horz" pos="950"/>
        <p:guide orient="horz" pos="91"/>
        <p:guide pos="5654"/>
        <p:guide pos="238"/>
      </p:guideLst>
    </p:cSldViewPr>
  </p:slideViewPr>
  <p:outlineViewPr>
    <p:cViewPr>
      <p:scale>
        <a:sx n="33" d="100"/>
        <a:sy n="33" d="100"/>
      </p:scale>
      <p:origin x="0" y="-39256"/>
    </p:cViewPr>
  </p:outlineViewPr>
  <p:notesTextViewPr>
    <p:cViewPr>
      <p:scale>
        <a:sx n="100" d="100"/>
        <a:sy n="100" d="100"/>
      </p:scale>
      <p:origin x="0" y="0"/>
    </p:cViewPr>
  </p:notesTextViewPr>
  <p:sorterViewPr>
    <p:cViewPr varScale="1">
      <p:scale>
        <a:sx n="1" d="1"/>
        <a:sy n="1" d="1"/>
      </p:scale>
      <p:origin x="0" y="-45816"/>
    </p:cViewPr>
  </p:sorterViewPr>
  <p:notesViewPr>
    <p:cSldViewPr snapToGrid="0">
      <p:cViewPr varScale="1">
        <p:scale>
          <a:sx n="100" d="100"/>
          <a:sy n="100" d="100"/>
        </p:scale>
        <p:origin x="2280" y="1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 /><Relationship Id="rId21" Type="http://schemas.openxmlformats.org/officeDocument/2006/relationships/slideMaster" Target="slideMasters/slideMaster18.xml" /><Relationship Id="rId42" Type="http://schemas.openxmlformats.org/officeDocument/2006/relationships/slide" Target="slides/slide21.xml" /><Relationship Id="rId63" Type="http://schemas.openxmlformats.org/officeDocument/2006/relationships/slide" Target="slides/slide42.xml" /><Relationship Id="rId84" Type="http://schemas.openxmlformats.org/officeDocument/2006/relationships/slide" Target="slides/slide63.xml" /><Relationship Id="rId138" Type="http://schemas.openxmlformats.org/officeDocument/2006/relationships/slide" Target="slides/slide117.xml" /><Relationship Id="rId159" Type="http://schemas.openxmlformats.org/officeDocument/2006/relationships/slide" Target="slides/slide138.xml" /><Relationship Id="rId170" Type="http://schemas.openxmlformats.org/officeDocument/2006/relationships/slide" Target="slides/slide149.xml" /><Relationship Id="rId191" Type="http://schemas.openxmlformats.org/officeDocument/2006/relationships/slide" Target="slides/slide170.xml" /><Relationship Id="rId205" Type="http://schemas.openxmlformats.org/officeDocument/2006/relationships/slide" Target="slides/slide184.xml" /><Relationship Id="rId226" Type="http://schemas.openxmlformats.org/officeDocument/2006/relationships/slide" Target="slides/slide205.xml" /><Relationship Id="rId247" Type="http://schemas.openxmlformats.org/officeDocument/2006/relationships/slide" Target="slides/slide226.xml" /><Relationship Id="rId107" Type="http://schemas.openxmlformats.org/officeDocument/2006/relationships/slide" Target="slides/slide86.xml" /><Relationship Id="rId11" Type="http://schemas.openxmlformats.org/officeDocument/2006/relationships/slideMaster" Target="slideMasters/slideMaster8.xml" /><Relationship Id="rId32" Type="http://schemas.openxmlformats.org/officeDocument/2006/relationships/slide" Target="slides/slide11.xml" /><Relationship Id="rId53" Type="http://schemas.openxmlformats.org/officeDocument/2006/relationships/slide" Target="slides/slide32.xml" /><Relationship Id="rId74" Type="http://schemas.openxmlformats.org/officeDocument/2006/relationships/slide" Target="slides/slide53.xml" /><Relationship Id="rId128" Type="http://schemas.openxmlformats.org/officeDocument/2006/relationships/slide" Target="slides/slide107.xml" /><Relationship Id="rId149" Type="http://schemas.openxmlformats.org/officeDocument/2006/relationships/slide" Target="slides/slide128.xml" /><Relationship Id="rId5" Type="http://schemas.openxmlformats.org/officeDocument/2006/relationships/slideMaster" Target="slideMasters/slideMaster2.xml" /><Relationship Id="rId95" Type="http://schemas.openxmlformats.org/officeDocument/2006/relationships/slide" Target="slides/slide74.xml" /><Relationship Id="rId160" Type="http://schemas.openxmlformats.org/officeDocument/2006/relationships/slide" Target="slides/slide139.xml" /><Relationship Id="rId181" Type="http://schemas.openxmlformats.org/officeDocument/2006/relationships/slide" Target="slides/slide160.xml" /><Relationship Id="rId216" Type="http://schemas.openxmlformats.org/officeDocument/2006/relationships/slide" Target="slides/slide195.xml" /><Relationship Id="rId237" Type="http://schemas.openxmlformats.org/officeDocument/2006/relationships/slide" Target="slides/slide216.xml" /><Relationship Id="rId258" Type="http://schemas.openxmlformats.org/officeDocument/2006/relationships/commentAuthors" Target="commentAuthors.xml" /><Relationship Id="rId22" Type="http://schemas.openxmlformats.org/officeDocument/2006/relationships/slide" Target="slides/slide1.xml" /><Relationship Id="rId43" Type="http://schemas.openxmlformats.org/officeDocument/2006/relationships/slide" Target="slides/slide22.xml" /><Relationship Id="rId64" Type="http://schemas.openxmlformats.org/officeDocument/2006/relationships/slide" Target="slides/slide43.xml" /><Relationship Id="rId118" Type="http://schemas.openxmlformats.org/officeDocument/2006/relationships/slide" Target="slides/slide97.xml" /><Relationship Id="rId139" Type="http://schemas.openxmlformats.org/officeDocument/2006/relationships/slide" Target="slides/slide118.xml" /><Relationship Id="rId85" Type="http://schemas.openxmlformats.org/officeDocument/2006/relationships/slide" Target="slides/slide64.xml" /><Relationship Id="rId150" Type="http://schemas.openxmlformats.org/officeDocument/2006/relationships/slide" Target="slides/slide129.xml" /><Relationship Id="rId171" Type="http://schemas.openxmlformats.org/officeDocument/2006/relationships/slide" Target="slides/slide150.xml" /><Relationship Id="rId192" Type="http://schemas.openxmlformats.org/officeDocument/2006/relationships/slide" Target="slides/slide171.xml" /><Relationship Id="rId206" Type="http://schemas.openxmlformats.org/officeDocument/2006/relationships/slide" Target="slides/slide185.xml" /><Relationship Id="rId227" Type="http://schemas.openxmlformats.org/officeDocument/2006/relationships/slide" Target="slides/slide206.xml" /><Relationship Id="rId248" Type="http://schemas.openxmlformats.org/officeDocument/2006/relationships/slide" Target="slides/slide227.xml" /><Relationship Id="rId12" Type="http://schemas.openxmlformats.org/officeDocument/2006/relationships/slideMaster" Target="slideMasters/slideMaster9.xml" /><Relationship Id="rId33" Type="http://schemas.openxmlformats.org/officeDocument/2006/relationships/slide" Target="slides/slide12.xml" /><Relationship Id="rId108" Type="http://schemas.openxmlformats.org/officeDocument/2006/relationships/slide" Target="slides/slide87.xml" /><Relationship Id="rId129" Type="http://schemas.openxmlformats.org/officeDocument/2006/relationships/slide" Target="slides/slide108.xml" /><Relationship Id="rId54" Type="http://schemas.openxmlformats.org/officeDocument/2006/relationships/slide" Target="slides/slide33.xml" /><Relationship Id="rId75" Type="http://schemas.openxmlformats.org/officeDocument/2006/relationships/slide" Target="slides/slide54.xml" /><Relationship Id="rId96" Type="http://schemas.openxmlformats.org/officeDocument/2006/relationships/slide" Target="slides/slide75.xml" /><Relationship Id="rId140" Type="http://schemas.openxmlformats.org/officeDocument/2006/relationships/slide" Target="slides/slide119.xml" /><Relationship Id="rId161" Type="http://schemas.openxmlformats.org/officeDocument/2006/relationships/slide" Target="slides/slide140.xml" /><Relationship Id="rId182" Type="http://schemas.openxmlformats.org/officeDocument/2006/relationships/slide" Target="slides/slide161.xml" /><Relationship Id="rId217" Type="http://schemas.openxmlformats.org/officeDocument/2006/relationships/slide" Target="slides/slide196.xml" /><Relationship Id="rId1" Type="http://schemas.openxmlformats.org/officeDocument/2006/relationships/customXml" Target="../customXml/item1.xml" /><Relationship Id="rId6" Type="http://schemas.openxmlformats.org/officeDocument/2006/relationships/slideMaster" Target="slideMasters/slideMaster3.xml" /><Relationship Id="rId212" Type="http://schemas.openxmlformats.org/officeDocument/2006/relationships/slide" Target="slides/slide191.xml" /><Relationship Id="rId233" Type="http://schemas.openxmlformats.org/officeDocument/2006/relationships/slide" Target="slides/slide212.xml" /><Relationship Id="rId238" Type="http://schemas.openxmlformats.org/officeDocument/2006/relationships/slide" Target="slides/slide217.xml" /><Relationship Id="rId254" Type="http://schemas.openxmlformats.org/officeDocument/2006/relationships/slide" Target="slides/slide233.xml" /><Relationship Id="rId259" Type="http://schemas.openxmlformats.org/officeDocument/2006/relationships/presProps" Target="presProps.xml" /><Relationship Id="rId23" Type="http://schemas.openxmlformats.org/officeDocument/2006/relationships/slide" Target="slides/slide2.xml" /><Relationship Id="rId28" Type="http://schemas.openxmlformats.org/officeDocument/2006/relationships/slide" Target="slides/slide7.xml" /><Relationship Id="rId49" Type="http://schemas.openxmlformats.org/officeDocument/2006/relationships/slide" Target="slides/slide28.xml" /><Relationship Id="rId114" Type="http://schemas.openxmlformats.org/officeDocument/2006/relationships/slide" Target="slides/slide93.xml" /><Relationship Id="rId119" Type="http://schemas.openxmlformats.org/officeDocument/2006/relationships/slide" Target="slides/slide98.xml" /><Relationship Id="rId44" Type="http://schemas.openxmlformats.org/officeDocument/2006/relationships/slide" Target="slides/slide23.xml" /><Relationship Id="rId60" Type="http://schemas.openxmlformats.org/officeDocument/2006/relationships/slide" Target="slides/slide39.xml" /><Relationship Id="rId65" Type="http://schemas.openxmlformats.org/officeDocument/2006/relationships/slide" Target="slides/slide44.xml" /><Relationship Id="rId81" Type="http://schemas.openxmlformats.org/officeDocument/2006/relationships/slide" Target="slides/slide60.xml" /><Relationship Id="rId86" Type="http://schemas.openxmlformats.org/officeDocument/2006/relationships/slide" Target="slides/slide65.xml" /><Relationship Id="rId130" Type="http://schemas.openxmlformats.org/officeDocument/2006/relationships/slide" Target="slides/slide109.xml" /><Relationship Id="rId135" Type="http://schemas.openxmlformats.org/officeDocument/2006/relationships/slide" Target="slides/slide114.xml" /><Relationship Id="rId151" Type="http://schemas.openxmlformats.org/officeDocument/2006/relationships/slide" Target="slides/slide130.xml" /><Relationship Id="rId156" Type="http://schemas.openxmlformats.org/officeDocument/2006/relationships/slide" Target="slides/slide135.xml" /><Relationship Id="rId177" Type="http://schemas.openxmlformats.org/officeDocument/2006/relationships/slide" Target="slides/slide156.xml" /><Relationship Id="rId198" Type="http://schemas.openxmlformats.org/officeDocument/2006/relationships/slide" Target="slides/slide177.xml" /><Relationship Id="rId172" Type="http://schemas.openxmlformats.org/officeDocument/2006/relationships/slide" Target="slides/slide151.xml" /><Relationship Id="rId193" Type="http://schemas.openxmlformats.org/officeDocument/2006/relationships/slide" Target="slides/slide172.xml" /><Relationship Id="rId202" Type="http://schemas.openxmlformats.org/officeDocument/2006/relationships/slide" Target="slides/slide181.xml" /><Relationship Id="rId207" Type="http://schemas.openxmlformats.org/officeDocument/2006/relationships/slide" Target="slides/slide186.xml" /><Relationship Id="rId223" Type="http://schemas.openxmlformats.org/officeDocument/2006/relationships/slide" Target="slides/slide202.xml" /><Relationship Id="rId228" Type="http://schemas.openxmlformats.org/officeDocument/2006/relationships/slide" Target="slides/slide207.xml" /><Relationship Id="rId244" Type="http://schemas.openxmlformats.org/officeDocument/2006/relationships/slide" Target="slides/slide223.xml" /><Relationship Id="rId249" Type="http://schemas.openxmlformats.org/officeDocument/2006/relationships/slide" Target="slides/slide228.xml" /><Relationship Id="rId13" Type="http://schemas.openxmlformats.org/officeDocument/2006/relationships/slideMaster" Target="slideMasters/slideMaster10.xml" /><Relationship Id="rId18" Type="http://schemas.openxmlformats.org/officeDocument/2006/relationships/slideMaster" Target="slideMasters/slideMaster15.xml" /><Relationship Id="rId39" Type="http://schemas.openxmlformats.org/officeDocument/2006/relationships/slide" Target="slides/slide18.xml" /><Relationship Id="rId109" Type="http://schemas.openxmlformats.org/officeDocument/2006/relationships/slide" Target="slides/slide88.xml" /><Relationship Id="rId260" Type="http://schemas.openxmlformats.org/officeDocument/2006/relationships/viewProps" Target="viewProps.xml" /><Relationship Id="rId34" Type="http://schemas.openxmlformats.org/officeDocument/2006/relationships/slide" Target="slides/slide13.xml" /><Relationship Id="rId50" Type="http://schemas.openxmlformats.org/officeDocument/2006/relationships/slide" Target="slides/slide29.xml" /><Relationship Id="rId55" Type="http://schemas.openxmlformats.org/officeDocument/2006/relationships/slide" Target="slides/slide34.xml" /><Relationship Id="rId76" Type="http://schemas.openxmlformats.org/officeDocument/2006/relationships/slide" Target="slides/slide55.xml" /><Relationship Id="rId97" Type="http://schemas.openxmlformats.org/officeDocument/2006/relationships/slide" Target="slides/slide76.xml" /><Relationship Id="rId104" Type="http://schemas.openxmlformats.org/officeDocument/2006/relationships/slide" Target="slides/slide83.xml" /><Relationship Id="rId120" Type="http://schemas.openxmlformats.org/officeDocument/2006/relationships/slide" Target="slides/slide99.xml" /><Relationship Id="rId125" Type="http://schemas.openxmlformats.org/officeDocument/2006/relationships/slide" Target="slides/slide104.xml" /><Relationship Id="rId141" Type="http://schemas.openxmlformats.org/officeDocument/2006/relationships/slide" Target="slides/slide120.xml" /><Relationship Id="rId146" Type="http://schemas.openxmlformats.org/officeDocument/2006/relationships/slide" Target="slides/slide125.xml" /><Relationship Id="rId167" Type="http://schemas.openxmlformats.org/officeDocument/2006/relationships/slide" Target="slides/slide146.xml" /><Relationship Id="rId188" Type="http://schemas.openxmlformats.org/officeDocument/2006/relationships/slide" Target="slides/slide167.xml" /><Relationship Id="rId7" Type="http://schemas.openxmlformats.org/officeDocument/2006/relationships/slideMaster" Target="slideMasters/slideMaster4.xml" /><Relationship Id="rId71" Type="http://schemas.openxmlformats.org/officeDocument/2006/relationships/slide" Target="slides/slide50.xml" /><Relationship Id="rId92" Type="http://schemas.openxmlformats.org/officeDocument/2006/relationships/slide" Target="slides/slide71.xml" /><Relationship Id="rId162" Type="http://schemas.openxmlformats.org/officeDocument/2006/relationships/slide" Target="slides/slide141.xml" /><Relationship Id="rId183" Type="http://schemas.openxmlformats.org/officeDocument/2006/relationships/slide" Target="slides/slide162.xml" /><Relationship Id="rId213" Type="http://schemas.openxmlformats.org/officeDocument/2006/relationships/slide" Target="slides/slide192.xml" /><Relationship Id="rId218" Type="http://schemas.openxmlformats.org/officeDocument/2006/relationships/slide" Target="slides/slide197.xml" /><Relationship Id="rId234" Type="http://schemas.openxmlformats.org/officeDocument/2006/relationships/slide" Target="slides/slide213.xml" /><Relationship Id="rId239" Type="http://schemas.openxmlformats.org/officeDocument/2006/relationships/slide" Target="slides/slide218.xml" /><Relationship Id="rId2" Type="http://schemas.openxmlformats.org/officeDocument/2006/relationships/customXml" Target="../customXml/item2.xml" /><Relationship Id="rId29" Type="http://schemas.openxmlformats.org/officeDocument/2006/relationships/slide" Target="slides/slide8.xml" /><Relationship Id="rId250" Type="http://schemas.openxmlformats.org/officeDocument/2006/relationships/slide" Target="slides/slide229.xml" /><Relationship Id="rId255" Type="http://schemas.openxmlformats.org/officeDocument/2006/relationships/slide" Target="slides/slide234.xml" /><Relationship Id="rId24" Type="http://schemas.openxmlformats.org/officeDocument/2006/relationships/slide" Target="slides/slide3.xml" /><Relationship Id="rId40" Type="http://schemas.openxmlformats.org/officeDocument/2006/relationships/slide" Target="slides/slide19.xml" /><Relationship Id="rId45" Type="http://schemas.openxmlformats.org/officeDocument/2006/relationships/slide" Target="slides/slide24.xml" /><Relationship Id="rId66" Type="http://schemas.openxmlformats.org/officeDocument/2006/relationships/slide" Target="slides/slide45.xml" /><Relationship Id="rId87" Type="http://schemas.openxmlformats.org/officeDocument/2006/relationships/slide" Target="slides/slide66.xml" /><Relationship Id="rId110" Type="http://schemas.openxmlformats.org/officeDocument/2006/relationships/slide" Target="slides/slide89.xml" /><Relationship Id="rId115" Type="http://schemas.openxmlformats.org/officeDocument/2006/relationships/slide" Target="slides/slide94.xml" /><Relationship Id="rId131" Type="http://schemas.openxmlformats.org/officeDocument/2006/relationships/slide" Target="slides/slide110.xml" /><Relationship Id="rId136" Type="http://schemas.openxmlformats.org/officeDocument/2006/relationships/slide" Target="slides/slide115.xml" /><Relationship Id="rId157" Type="http://schemas.openxmlformats.org/officeDocument/2006/relationships/slide" Target="slides/slide136.xml" /><Relationship Id="rId178" Type="http://schemas.openxmlformats.org/officeDocument/2006/relationships/slide" Target="slides/slide157.xml" /><Relationship Id="rId61" Type="http://schemas.openxmlformats.org/officeDocument/2006/relationships/slide" Target="slides/slide40.xml" /><Relationship Id="rId82" Type="http://schemas.openxmlformats.org/officeDocument/2006/relationships/slide" Target="slides/slide61.xml" /><Relationship Id="rId152" Type="http://schemas.openxmlformats.org/officeDocument/2006/relationships/slide" Target="slides/slide131.xml" /><Relationship Id="rId173" Type="http://schemas.openxmlformats.org/officeDocument/2006/relationships/slide" Target="slides/slide152.xml" /><Relationship Id="rId194" Type="http://schemas.openxmlformats.org/officeDocument/2006/relationships/slide" Target="slides/slide173.xml" /><Relationship Id="rId199" Type="http://schemas.openxmlformats.org/officeDocument/2006/relationships/slide" Target="slides/slide178.xml" /><Relationship Id="rId203" Type="http://schemas.openxmlformats.org/officeDocument/2006/relationships/slide" Target="slides/slide182.xml" /><Relationship Id="rId208" Type="http://schemas.openxmlformats.org/officeDocument/2006/relationships/slide" Target="slides/slide187.xml" /><Relationship Id="rId229" Type="http://schemas.openxmlformats.org/officeDocument/2006/relationships/slide" Target="slides/slide208.xml" /><Relationship Id="rId19" Type="http://schemas.openxmlformats.org/officeDocument/2006/relationships/slideMaster" Target="slideMasters/slideMaster16.xml" /><Relationship Id="rId224" Type="http://schemas.openxmlformats.org/officeDocument/2006/relationships/slide" Target="slides/slide203.xml" /><Relationship Id="rId240" Type="http://schemas.openxmlformats.org/officeDocument/2006/relationships/slide" Target="slides/slide219.xml" /><Relationship Id="rId245" Type="http://schemas.openxmlformats.org/officeDocument/2006/relationships/slide" Target="slides/slide224.xml" /><Relationship Id="rId261" Type="http://schemas.openxmlformats.org/officeDocument/2006/relationships/theme" Target="theme/theme1.xml" /><Relationship Id="rId14" Type="http://schemas.openxmlformats.org/officeDocument/2006/relationships/slideMaster" Target="slideMasters/slideMaster11.xml" /><Relationship Id="rId30" Type="http://schemas.openxmlformats.org/officeDocument/2006/relationships/slide" Target="slides/slide9.xml" /><Relationship Id="rId35" Type="http://schemas.openxmlformats.org/officeDocument/2006/relationships/slide" Target="slides/slide14.xml" /><Relationship Id="rId56" Type="http://schemas.openxmlformats.org/officeDocument/2006/relationships/slide" Target="slides/slide35.xml" /><Relationship Id="rId77" Type="http://schemas.openxmlformats.org/officeDocument/2006/relationships/slide" Target="slides/slide56.xml" /><Relationship Id="rId100" Type="http://schemas.openxmlformats.org/officeDocument/2006/relationships/slide" Target="slides/slide79.xml" /><Relationship Id="rId105" Type="http://schemas.openxmlformats.org/officeDocument/2006/relationships/slide" Target="slides/slide84.xml" /><Relationship Id="rId126" Type="http://schemas.openxmlformats.org/officeDocument/2006/relationships/slide" Target="slides/slide105.xml" /><Relationship Id="rId147" Type="http://schemas.openxmlformats.org/officeDocument/2006/relationships/slide" Target="slides/slide126.xml" /><Relationship Id="rId168" Type="http://schemas.openxmlformats.org/officeDocument/2006/relationships/slide" Target="slides/slide147.xml" /><Relationship Id="rId8" Type="http://schemas.openxmlformats.org/officeDocument/2006/relationships/slideMaster" Target="slideMasters/slideMaster5.xml" /><Relationship Id="rId51" Type="http://schemas.openxmlformats.org/officeDocument/2006/relationships/slide" Target="slides/slide30.xml" /><Relationship Id="rId72" Type="http://schemas.openxmlformats.org/officeDocument/2006/relationships/slide" Target="slides/slide51.xml" /><Relationship Id="rId93" Type="http://schemas.openxmlformats.org/officeDocument/2006/relationships/slide" Target="slides/slide72.xml" /><Relationship Id="rId98" Type="http://schemas.openxmlformats.org/officeDocument/2006/relationships/slide" Target="slides/slide77.xml" /><Relationship Id="rId121" Type="http://schemas.openxmlformats.org/officeDocument/2006/relationships/slide" Target="slides/slide100.xml" /><Relationship Id="rId142" Type="http://schemas.openxmlformats.org/officeDocument/2006/relationships/slide" Target="slides/slide121.xml" /><Relationship Id="rId163" Type="http://schemas.openxmlformats.org/officeDocument/2006/relationships/slide" Target="slides/slide142.xml" /><Relationship Id="rId184" Type="http://schemas.openxmlformats.org/officeDocument/2006/relationships/slide" Target="slides/slide163.xml" /><Relationship Id="rId189" Type="http://schemas.openxmlformats.org/officeDocument/2006/relationships/slide" Target="slides/slide168.xml" /><Relationship Id="rId219" Type="http://schemas.openxmlformats.org/officeDocument/2006/relationships/slide" Target="slides/slide198.xml" /><Relationship Id="rId3" Type="http://schemas.openxmlformats.org/officeDocument/2006/relationships/customXml" Target="../customXml/item3.xml" /><Relationship Id="rId214" Type="http://schemas.openxmlformats.org/officeDocument/2006/relationships/slide" Target="slides/slide193.xml" /><Relationship Id="rId230" Type="http://schemas.openxmlformats.org/officeDocument/2006/relationships/slide" Target="slides/slide209.xml" /><Relationship Id="rId235" Type="http://schemas.openxmlformats.org/officeDocument/2006/relationships/slide" Target="slides/slide214.xml" /><Relationship Id="rId251" Type="http://schemas.openxmlformats.org/officeDocument/2006/relationships/slide" Target="slides/slide230.xml" /><Relationship Id="rId256" Type="http://schemas.openxmlformats.org/officeDocument/2006/relationships/notesMaster" Target="notesMasters/notesMaster1.xml" /><Relationship Id="rId25" Type="http://schemas.openxmlformats.org/officeDocument/2006/relationships/slide" Target="slides/slide4.xml" /><Relationship Id="rId46" Type="http://schemas.openxmlformats.org/officeDocument/2006/relationships/slide" Target="slides/slide25.xml" /><Relationship Id="rId67" Type="http://schemas.openxmlformats.org/officeDocument/2006/relationships/slide" Target="slides/slide46.xml" /><Relationship Id="rId116" Type="http://schemas.openxmlformats.org/officeDocument/2006/relationships/slide" Target="slides/slide95.xml" /><Relationship Id="rId137" Type="http://schemas.openxmlformats.org/officeDocument/2006/relationships/slide" Target="slides/slide116.xml" /><Relationship Id="rId158" Type="http://schemas.openxmlformats.org/officeDocument/2006/relationships/slide" Target="slides/slide137.xml" /><Relationship Id="rId20" Type="http://schemas.openxmlformats.org/officeDocument/2006/relationships/slideMaster" Target="slideMasters/slideMaster17.xml" /><Relationship Id="rId41" Type="http://schemas.openxmlformats.org/officeDocument/2006/relationships/slide" Target="slides/slide20.xml" /><Relationship Id="rId62" Type="http://schemas.openxmlformats.org/officeDocument/2006/relationships/slide" Target="slides/slide41.xml" /><Relationship Id="rId83" Type="http://schemas.openxmlformats.org/officeDocument/2006/relationships/slide" Target="slides/slide62.xml" /><Relationship Id="rId88" Type="http://schemas.openxmlformats.org/officeDocument/2006/relationships/slide" Target="slides/slide67.xml" /><Relationship Id="rId111" Type="http://schemas.openxmlformats.org/officeDocument/2006/relationships/slide" Target="slides/slide90.xml" /><Relationship Id="rId132" Type="http://schemas.openxmlformats.org/officeDocument/2006/relationships/slide" Target="slides/slide111.xml" /><Relationship Id="rId153" Type="http://schemas.openxmlformats.org/officeDocument/2006/relationships/slide" Target="slides/slide132.xml" /><Relationship Id="rId174" Type="http://schemas.openxmlformats.org/officeDocument/2006/relationships/slide" Target="slides/slide153.xml" /><Relationship Id="rId179" Type="http://schemas.openxmlformats.org/officeDocument/2006/relationships/slide" Target="slides/slide158.xml" /><Relationship Id="rId195" Type="http://schemas.openxmlformats.org/officeDocument/2006/relationships/slide" Target="slides/slide174.xml" /><Relationship Id="rId209" Type="http://schemas.openxmlformats.org/officeDocument/2006/relationships/slide" Target="slides/slide188.xml" /><Relationship Id="rId190" Type="http://schemas.openxmlformats.org/officeDocument/2006/relationships/slide" Target="slides/slide169.xml" /><Relationship Id="rId204" Type="http://schemas.openxmlformats.org/officeDocument/2006/relationships/slide" Target="slides/slide183.xml" /><Relationship Id="rId220" Type="http://schemas.openxmlformats.org/officeDocument/2006/relationships/slide" Target="slides/slide199.xml" /><Relationship Id="rId225" Type="http://schemas.openxmlformats.org/officeDocument/2006/relationships/slide" Target="slides/slide204.xml" /><Relationship Id="rId241" Type="http://schemas.openxmlformats.org/officeDocument/2006/relationships/slide" Target="slides/slide220.xml" /><Relationship Id="rId246" Type="http://schemas.openxmlformats.org/officeDocument/2006/relationships/slide" Target="slides/slide225.xml" /><Relationship Id="rId15" Type="http://schemas.openxmlformats.org/officeDocument/2006/relationships/slideMaster" Target="slideMasters/slideMaster12.xml" /><Relationship Id="rId36" Type="http://schemas.openxmlformats.org/officeDocument/2006/relationships/slide" Target="slides/slide15.xml" /><Relationship Id="rId57" Type="http://schemas.openxmlformats.org/officeDocument/2006/relationships/slide" Target="slides/slide36.xml" /><Relationship Id="rId106" Type="http://schemas.openxmlformats.org/officeDocument/2006/relationships/slide" Target="slides/slide85.xml" /><Relationship Id="rId127" Type="http://schemas.openxmlformats.org/officeDocument/2006/relationships/slide" Target="slides/slide106.xml" /><Relationship Id="rId262" Type="http://schemas.openxmlformats.org/officeDocument/2006/relationships/tableStyles" Target="tableStyles.xml" /><Relationship Id="rId10" Type="http://schemas.openxmlformats.org/officeDocument/2006/relationships/slideMaster" Target="slideMasters/slideMaster7.xml" /><Relationship Id="rId31" Type="http://schemas.openxmlformats.org/officeDocument/2006/relationships/slide" Target="slides/slide10.xml" /><Relationship Id="rId52" Type="http://schemas.openxmlformats.org/officeDocument/2006/relationships/slide" Target="slides/slide31.xml" /><Relationship Id="rId73" Type="http://schemas.openxmlformats.org/officeDocument/2006/relationships/slide" Target="slides/slide52.xml" /><Relationship Id="rId78" Type="http://schemas.openxmlformats.org/officeDocument/2006/relationships/slide" Target="slides/slide57.xml" /><Relationship Id="rId94" Type="http://schemas.openxmlformats.org/officeDocument/2006/relationships/slide" Target="slides/slide73.xml" /><Relationship Id="rId99" Type="http://schemas.openxmlformats.org/officeDocument/2006/relationships/slide" Target="slides/slide78.xml" /><Relationship Id="rId101" Type="http://schemas.openxmlformats.org/officeDocument/2006/relationships/slide" Target="slides/slide80.xml" /><Relationship Id="rId122" Type="http://schemas.openxmlformats.org/officeDocument/2006/relationships/slide" Target="slides/slide101.xml" /><Relationship Id="rId143" Type="http://schemas.openxmlformats.org/officeDocument/2006/relationships/slide" Target="slides/slide122.xml" /><Relationship Id="rId148" Type="http://schemas.openxmlformats.org/officeDocument/2006/relationships/slide" Target="slides/slide127.xml" /><Relationship Id="rId164" Type="http://schemas.openxmlformats.org/officeDocument/2006/relationships/slide" Target="slides/slide143.xml" /><Relationship Id="rId169" Type="http://schemas.openxmlformats.org/officeDocument/2006/relationships/slide" Target="slides/slide148.xml" /><Relationship Id="rId185" Type="http://schemas.openxmlformats.org/officeDocument/2006/relationships/slide" Target="slides/slide164.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80" Type="http://schemas.openxmlformats.org/officeDocument/2006/relationships/slide" Target="slides/slide159.xml" /><Relationship Id="rId210" Type="http://schemas.openxmlformats.org/officeDocument/2006/relationships/slide" Target="slides/slide189.xml" /><Relationship Id="rId215" Type="http://schemas.openxmlformats.org/officeDocument/2006/relationships/slide" Target="slides/slide194.xml" /><Relationship Id="rId236" Type="http://schemas.openxmlformats.org/officeDocument/2006/relationships/slide" Target="slides/slide215.xml" /><Relationship Id="rId257" Type="http://schemas.openxmlformats.org/officeDocument/2006/relationships/handoutMaster" Target="handoutMasters/handoutMaster1.xml" /><Relationship Id="rId26" Type="http://schemas.openxmlformats.org/officeDocument/2006/relationships/slide" Target="slides/slide5.xml" /><Relationship Id="rId231" Type="http://schemas.openxmlformats.org/officeDocument/2006/relationships/slide" Target="slides/slide210.xml" /><Relationship Id="rId252" Type="http://schemas.openxmlformats.org/officeDocument/2006/relationships/slide" Target="slides/slide231.xml" /><Relationship Id="rId47" Type="http://schemas.openxmlformats.org/officeDocument/2006/relationships/slide" Target="slides/slide26.xml" /><Relationship Id="rId68" Type="http://schemas.openxmlformats.org/officeDocument/2006/relationships/slide" Target="slides/slide47.xml" /><Relationship Id="rId89" Type="http://schemas.openxmlformats.org/officeDocument/2006/relationships/slide" Target="slides/slide68.xml" /><Relationship Id="rId112" Type="http://schemas.openxmlformats.org/officeDocument/2006/relationships/slide" Target="slides/slide91.xml" /><Relationship Id="rId133" Type="http://schemas.openxmlformats.org/officeDocument/2006/relationships/slide" Target="slides/slide112.xml" /><Relationship Id="rId154" Type="http://schemas.openxmlformats.org/officeDocument/2006/relationships/slide" Target="slides/slide133.xml" /><Relationship Id="rId175" Type="http://schemas.openxmlformats.org/officeDocument/2006/relationships/slide" Target="slides/slide154.xml" /><Relationship Id="rId196" Type="http://schemas.openxmlformats.org/officeDocument/2006/relationships/slide" Target="slides/slide175.xml" /><Relationship Id="rId200" Type="http://schemas.openxmlformats.org/officeDocument/2006/relationships/slide" Target="slides/slide179.xml" /><Relationship Id="rId16" Type="http://schemas.openxmlformats.org/officeDocument/2006/relationships/slideMaster" Target="slideMasters/slideMaster13.xml" /><Relationship Id="rId221" Type="http://schemas.openxmlformats.org/officeDocument/2006/relationships/slide" Target="slides/slide200.xml" /><Relationship Id="rId242" Type="http://schemas.openxmlformats.org/officeDocument/2006/relationships/slide" Target="slides/slide221.xml" /><Relationship Id="rId37" Type="http://schemas.openxmlformats.org/officeDocument/2006/relationships/slide" Target="slides/slide16.xml" /><Relationship Id="rId58" Type="http://schemas.openxmlformats.org/officeDocument/2006/relationships/slide" Target="slides/slide37.xml" /><Relationship Id="rId79" Type="http://schemas.openxmlformats.org/officeDocument/2006/relationships/slide" Target="slides/slide58.xml" /><Relationship Id="rId102" Type="http://schemas.openxmlformats.org/officeDocument/2006/relationships/slide" Target="slides/slide81.xml" /><Relationship Id="rId123" Type="http://schemas.openxmlformats.org/officeDocument/2006/relationships/slide" Target="slides/slide102.xml" /><Relationship Id="rId144" Type="http://schemas.openxmlformats.org/officeDocument/2006/relationships/slide" Target="slides/slide123.xml" /><Relationship Id="rId90" Type="http://schemas.openxmlformats.org/officeDocument/2006/relationships/slide" Target="slides/slide69.xml" /><Relationship Id="rId165" Type="http://schemas.openxmlformats.org/officeDocument/2006/relationships/slide" Target="slides/slide144.xml" /><Relationship Id="rId186" Type="http://schemas.openxmlformats.org/officeDocument/2006/relationships/slide" Target="slides/slide165.xml" /><Relationship Id="rId211" Type="http://schemas.openxmlformats.org/officeDocument/2006/relationships/slide" Target="slides/slide190.xml" /><Relationship Id="rId232" Type="http://schemas.openxmlformats.org/officeDocument/2006/relationships/slide" Target="slides/slide211.xml" /><Relationship Id="rId253" Type="http://schemas.openxmlformats.org/officeDocument/2006/relationships/slide" Target="slides/slide232.xml" /><Relationship Id="rId27" Type="http://schemas.openxmlformats.org/officeDocument/2006/relationships/slide" Target="slides/slide6.xml" /><Relationship Id="rId48" Type="http://schemas.openxmlformats.org/officeDocument/2006/relationships/slide" Target="slides/slide27.xml" /><Relationship Id="rId69" Type="http://schemas.openxmlformats.org/officeDocument/2006/relationships/slide" Target="slides/slide48.xml" /><Relationship Id="rId113" Type="http://schemas.openxmlformats.org/officeDocument/2006/relationships/slide" Target="slides/slide92.xml" /><Relationship Id="rId134" Type="http://schemas.openxmlformats.org/officeDocument/2006/relationships/slide" Target="slides/slide113.xml" /><Relationship Id="rId80" Type="http://schemas.openxmlformats.org/officeDocument/2006/relationships/slide" Target="slides/slide59.xml" /><Relationship Id="rId155" Type="http://schemas.openxmlformats.org/officeDocument/2006/relationships/slide" Target="slides/slide134.xml" /><Relationship Id="rId176" Type="http://schemas.openxmlformats.org/officeDocument/2006/relationships/slide" Target="slides/slide155.xml" /><Relationship Id="rId197" Type="http://schemas.openxmlformats.org/officeDocument/2006/relationships/slide" Target="slides/slide176.xml" /><Relationship Id="rId201" Type="http://schemas.openxmlformats.org/officeDocument/2006/relationships/slide" Target="slides/slide180.xml" /><Relationship Id="rId222" Type="http://schemas.openxmlformats.org/officeDocument/2006/relationships/slide" Target="slides/slide201.xml" /><Relationship Id="rId243" Type="http://schemas.openxmlformats.org/officeDocument/2006/relationships/slide" Target="slides/slide222.xml" /><Relationship Id="rId17" Type="http://schemas.openxmlformats.org/officeDocument/2006/relationships/slideMaster" Target="slideMasters/slideMaster14.xml" /><Relationship Id="rId38" Type="http://schemas.openxmlformats.org/officeDocument/2006/relationships/slide" Target="slides/slide17.xml" /><Relationship Id="rId59" Type="http://schemas.openxmlformats.org/officeDocument/2006/relationships/slide" Target="slides/slide38.xml" /><Relationship Id="rId103" Type="http://schemas.openxmlformats.org/officeDocument/2006/relationships/slide" Target="slides/slide82.xml" /><Relationship Id="rId124" Type="http://schemas.openxmlformats.org/officeDocument/2006/relationships/slide" Target="slides/slide103.xml" /><Relationship Id="rId70" Type="http://schemas.openxmlformats.org/officeDocument/2006/relationships/slide" Target="slides/slide49.xml" /><Relationship Id="rId91" Type="http://schemas.openxmlformats.org/officeDocument/2006/relationships/slide" Target="slides/slide70.xml" /><Relationship Id="rId145" Type="http://schemas.openxmlformats.org/officeDocument/2006/relationships/slide" Target="slides/slide124.xml" /><Relationship Id="rId166" Type="http://schemas.openxmlformats.org/officeDocument/2006/relationships/slide" Target="slides/slide145.xml" /><Relationship Id="rId187" Type="http://schemas.openxmlformats.org/officeDocument/2006/relationships/slide" Target="slides/slide166.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 /><Relationship Id="rId2" Type="http://schemas.microsoft.com/office/2011/relationships/chartColorStyle" Target="colors2.xml" /><Relationship Id="rId1" Type="http://schemas.microsoft.com/office/2011/relationships/chartStyle" Target="style2.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i="0" dirty="0">
                <a:solidFill>
                  <a:schemeClr val="tx1"/>
                </a:solidFill>
                <a:latin typeface="Arial" panose="020B0604020202020204" pitchFamily="34" charset="0"/>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61A-4140-ADCC-1E5D6495AB35}"/>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61A-4140-ADCC-1E5D6495AB3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361A-4140-ADCC-1E5D6495AB35}"/>
            </c:ext>
          </c:extLst>
        </c:ser>
        <c:dLbls>
          <c:dLblPos val="outEnd"/>
          <c:showLegendKey val="0"/>
          <c:showVal val="1"/>
          <c:showCatName val="0"/>
          <c:showSerName val="0"/>
          <c:showPercent val="0"/>
          <c:showBubbleSize val="0"/>
        </c:dLbls>
        <c:gapWidth val="219"/>
        <c:overlap val="-27"/>
        <c:axId val="1357195055"/>
        <c:axId val="1276349791"/>
      </c:barChart>
      <c:catAx>
        <c:axId val="135719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A58D-964C-8144-A1364EE815CF}"/>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1-A58D-964C-8144-A1364EE815CF}"/>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2-A58D-964C-8144-A1364EE815CF}"/>
            </c:ext>
          </c:extLst>
        </c:ser>
        <c:dLbls>
          <c:showLegendKey val="0"/>
          <c:showVal val="0"/>
          <c:showCatName val="0"/>
          <c:showSerName val="0"/>
          <c:showPercent val="0"/>
          <c:showBubbleSize val="0"/>
        </c:dLbls>
        <c:gapWidth val="75"/>
        <c:overlap val="100"/>
        <c:axId val="1357195055"/>
        <c:axId val="1276349791"/>
      </c:barChart>
      <c:catAx>
        <c:axId val="1357195055"/>
        <c:scaling>
          <c:orientation val="minMax"/>
        </c:scaling>
        <c:delete val="0"/>
        <c:axPos val="l"/>
        <c:title>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7.emf"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1B22CF16-3643-354F-B4DC-FB591E44DAB5}" type="datetimeFigureOut">
              <a:rPr lang="en-US" smtClean="0"/>
              <a:pPr/>
              <a:t>12/25/2020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EF04DCEA-0A6F-A448-814B-C253560ED63E}" type="slidenum">
              <a:rPr lang="en-US" smtClean="0"/>
              <a:pPr/>
              <a:t>‹#›</a:t>
            </a:fld>
            <a:endParaRPr lang="en-US" dirty="0"/>
          </a:p>
        </p:txBody>
      </p:sp>
    </p:spTree>
    <p:extLst>
      <p:ext uri="{BB962C8B-B14F-4D97-AF65-F5344CB8AC3E}">
        <p14:creationId xmlns:p14="http://schemas.microsoft.com/office/powerpoint/2010/main" val="30824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41593AF0-BA77-1C4D-9DB4-76C8A5F74CD6}" type="datetimeFigureOut">
              <a:rPr lang="en-US"/>
              <a:pPr/>
              <a:t>12/25/2020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46AAD92F-06A2-3446-8211-5D5BA9F604B3}" type="slidenum">
              <a:rPr/>
              <a:pPr/>
              <a:t>‹#›</a:t>
            </a:fld>
            <a:endParaRPr lang="en-US" dirty="0"/>
          </a:p>
        </p:txBody>
      </p:sp>
    </p:spTree>
    <p:extLst>
      <p:ext uri="{BB962C8B-B14F-4D97-AF65-F5344CB8AC3E}">
        <p14:creationId xmlns:p14="http://schemas.microsoft.com/office/powerpoint/2010/main" val="2029094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4.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a:t>
            </a:fld>
            <a:endParaRPr lang="en-US" dirty="0"/>
          </a:p>
        </p:txBody>
      </p:sp>
    </p:spTree>
    <p:extLst>
      <p:ext uri="{BB962C8B-B14F-4D97-AF65-F5344CB8AC3E}">
        <p14:creationId xmlns:p14="http://schemas.microsoft.com/office/powerpoint/2010/main" val="1525594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AAD92F-06A2-3446-8211-5D5BA9F604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383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184</a:t>
            </a:fld>
            <a:endParaRPr lang="en-US" dirty="0"/>
          </a:p>
        </p:txBody>
      </p:sp>
    </p:spTree>
    <p:extLst>
      <p:ext uri="{BB962C8B-B14F-4D97-AF65-F5344CB8AC3E}">
        <p14:creationId xmlns:p14="http://schemas.microsoft.com/office/powerpoint/2010/main" val="3283241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194</a:t>
            </a:fld>
            <a:endParaRPr lang="en-US" dirty="0"/>
          </a:p>
        </p:txBody>
      </p:sp>
    </p:spTree>
    <p:extLst>
      <p:ext uri="{BB962C8B-B14F-4D97-AF65-F5344CB8AC3E}">
        <p14:creationId xmlns:p14="http://schemas.microsoft.com/office/powerpoint/2010/main" val="1554327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11</a:t>
            </a:fld>
            <a:endParaRPr lang="en-US" dirty="0"/>
          </a:p>
        </p:txBody>
      </p:sp>
    </p:spTree>
    <p:extLst>
      <p:ext uri="{BB962C8B-B14F-4D97-AF65-F5344CB8AC3E}">
        <p14:creationId xmlns:p14="http://schemas.microsoft.com/office/powerpoint/2010/main" val="51554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18</a:t>
            </a:fld>
            <a:endParaRPr lang="en-US" dirty="0"/>
          </a:p>
        </p:txBody>
      </p:sp>
    </p:spTree>
    <p:extLst>
      <p:ext uri="{BB962C8B-B14F-4D97-AF65-F5344CB8AC3E}">
        <p14:creationId xmlns:p14="http://schemas.microsoft.com/office/powerpoint/2010/main" val="48841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27</a:t>
            </a:fld>
            <a:endParaRPr lang="en-US" dirty="0"/>
          </a:p>
        </p:txBody>
      </p:sp>
    </p:spTree>
    <p:extLst>
      <p:ext uri="{BB962C8B-B14F-4D97-AF65-F5344CB8AC3E}">
        <p14:creationId xmlns:p14="http://schemas.microsoft.com/office/powerpoint/2010/main" val="302947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36</a:t>
            </a:fld>
            <a:endParaRPr lang="en-US" dirty="0"/>
          </a:p>
        </p:txBody>
      </p:sp>
    </p:spTree>
    <p:extLst>
      <p:ext uri="{BB962C8B-B14F-4D97-AF65-F5344CB8AC3E}">
        <p14:creationId xmlns:p14="http://schemas.microsoft.com/office/powerpoint/2010/main" val="1446126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45</a:t>
            </a:fld>
            <a:endParaRPr lang="en-US" dirty="0"/>
          </a:p>
        </p:txBody>
      </p:sp>
    </p:spTree>
    <p:extLst>
      <p:ext uri="{BB962C8B-B14F-4D97-AF65-F5344CB8AC3E}">
        <p14:creationId xmlns:p14="http://schemas.microsoft.com/office/powerpoint/2010/main" val="2619760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71</a:t>
            </a:fld>
            <a:endParaRPr lang="en-US" dirty="0"/>
          </a:p>
        </p:txBody>
      </p:sp>
    </p:spTree>
    <p:extLst>
      <p:ext uri="{BB962C8B-B14F-4D97-AF65-F5344CB8AC3E}">
        <p14:creationId xmlns:p14="http://schemas.microsoft.com/office/powerpoint/2010/main" val="229835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96</a:t>
            </a:fld>
            <a:endParaRPr lang="en-US" dirty="0"/>
          </a:p>
        </p:txBody>
      </p:sp>
    </p:spTree>
    <p:extLst>
      <p:ext uri="{BB962C8B-B14F-4D97-AF65-F5344CB8AC3E}">
        <p14:creationId xmlns:p14="http://schemas.microsoft.com/office/powerpoint/2010/main" val="2249997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150</a:t>
            </a:fld>
            <a:endParaRPr lang="en-US" dirty="0"/>
          </a:p>
        </p:txBody>
      </p:sp>
    </p:spTree>
    <p:extLst>
      <p:ext uri="{BB962C8B-B14F-4D97-AF65-F5344CB8AC3E}">
        <p14:creationId xmlns:p14="http://schemas.microsoft.com/office/powerpoint/2010/main" val="3815610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Master" Target="../slideMasters/slideMaster13.xml" /><Relationship Id="rId5" Type="http://schemas.openxmlformats.org/officeDocument/2006/relationships/image" Target="../media/image13.png" /><Relationship Id="rId4" Type="http://schemas.openxmlformats.org/officeDocument/2006/relationships/image" Target="../media/image12.png"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 /><Relationship Id="rId7" Type="http://schemas.openxmlformats.org/officeDocument/2006/relationships/image" Target="../media/image19.png" /><Relationship Id="rId2" Type="http://schemas.openxmlformats.org/officeDocument/2006/relationships/image" Target="../media/image14.png" /><Relationship Id="rId1" Type="http://schemas.openxmlformats.org/officeDocument/2006/relationships/slideMaster" Target="../slideMasters/slideMaster13.xml" /><Relationship Id="rId6" Type="http://schemas.openxmlformats.org/officeDocument/2006/relationships/image" Target="../media/image18.png" /><Relationship Id="rId5" Type="http://schemas.openxmlformats.org/officeDocument/2006/relationships/image" Target="../media/image17.png" /><Relationship Id="rId4" Type="http://schemas.openxmlformats.org/officeDocument/2006/relationships/image" Target="../media/image16.png"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5.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Master" Target="../slideMasters/slideMaster13.xml" /></Relationships>
</file>

<file path=ppt/slideLayouts/_rels/slideLayout56.xml.rels><?xml version="1.0" encoding="UTF-8" standalone="yes"?>
<Relationships xmlns="http://schemas.openxmlformats.org/package/2006/relationships"><Relationship Id="rId2" Type="http://schemas.openxmlformats.org/officeDocument/2006/relationships/chart" Target="../charts/chart2.xml" /><Relationship Id="rId1" Type="http://schemas.openxmlformats.org/officeDocument/2006/relationships/slideMaster" Target="../slideMasters/slideMaster13.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Master" Target="../slideMasters/slideMaster3.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D391B-E746-ED49-AD1B-8183FC188DDE}"/>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2073FD66-1B9D-DA44-97BB-AD262690C91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E8B8B326-BEC3-C242-A594-4C6838D72387}"/>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2FD89BD1-5DA7-3740-82EC-D7A98F65E20F}"/>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13981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16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6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Rectangle 6">
            <a:extLst>
              <a:ext uri="{FF2B5EF4-FFF2-40B4-BE49-F238E27FC236}">
                <a16:creationId xmlns:a16="http://schemas.microsoft.com/office/drawing/2014/main" id="{872325A2-9CE2-3547-B3D0-EDFE59959C27}"/>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8395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44058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633052"/>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9861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6" name="Text Placeholder 2">
            <a:extLst>
              <a:ext uri="{FF2B5EF4-FFF2-40B4-BE49-F238E27FC236}">
                <a16:creationId xmlns:a16="http://schemas.microsoft.com/office/drawing/2014/main" id="{678400F4-4E14-4D43-976A-04D169DCC735}"/>
              </a:ext>
            </a:extLst>
          </p:cNvPr>
          <p:cNvSpPr>
            <a:spLocks noGrp="1"/>
          </p:cNvSpPr>
          <p:nvPr>
            <p:ph type="body" sz="quarter" idx="22" hasCustomPrompt="1"/>
          </p:nvPr>
        </p:nvSpPr>
        <p:spPr>
          <a:xfrm>
            <a:off x="5647421" y="1234941"/>
            <a:ext cx="2497118" cy="2673617"/>
          </a:xfrm>
          <a:prstGeom prst="rect">
            <a:avLst/>
          </a:prstGeom>
        </p:spPr>
        <p:txBody>
          <a:bodyPr wrap="square" lIns="0" tIns="0" rIns="0" bIns="0">
            <a:sp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 sit </a:t>
            </a:r>
            <a:r>
              <a:rPr lang="en-US" dirty="0" err="1"/>
              <a:t>amet</a:t>
            </a:r>
            <a:r>
              <a:rPr lang="en-US" dirty="0"/>
              <a:t> </a:t>
            </a:r>
            <a:r>
              <a:rPr lang="en-US" dirty="0" err="1"/>
              <a:t>ut</a:t>
            </a:r>
            <a:r>
              <a:rPr lang="en-US" dirty="0"/>
              <a:t> et </a:t>
            </a:r>
            <a:r>
              <a:rPr lang="en-US" dirty="0" err="1"/>
              <a:t>consectetur</a:t>
            </a:r>
            <a:r>
              <a:rPr lang="en-US" dirty="0"/>
              <a:t> </a:t>
            </a:r>
            <a:r>
              <a:rPr lang="en-US" dirty="0" err="1"/>
              <a:t>sadipscing</a:t>
            </a:r>
            <a:r>
              <a:rPr lang="en-US" dirty="0"/>
              <a:t> </a:t>
            </a:r>
            <a:r>
              <a:rPr lang="en-US" dirty="0" err="1"/>
              <a:t>elitr</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a:t>
            </a:r>
          </a:p>
          <a:p>
            <a:pPr lvl="0"/>
            <a:r>
              <a:rPr lang="en-US" dirty="0"/>
              <a:t>Lorem Ipsum Dolor sit </a:t>
            </a:r>
            <a:r>
              <a:rPr lang="en-US" dirty="0" err="1"/>
              <a:t>amet</a:t>
            </a:r>
            <a:r>
              <a:rPr lang="en-US" dirty="0"/>
              <a:t> </a:t>
            </a:r>
            <a:r>
              <a:rPr lang="en-US" dirty="0" err="1"/>
              <a:t>ut</a:t>
            </a:r>
            <a:r>
              <a:rPr lang="en-US" dirty="0"/>
              <a:t> et </a:t>
            </a:r>
            <a:r>
              <a:rPr lang="en-US" dirty="0" err="1"/>
              <a:t>consectetur</a:t>
            </a:r>
            <a:r>
              <a:rPr lang="en-US" dirty="0"/>
              <a:t> </a:t>
            </a:r>
            <a:r>
              <a:rPr lang="en-US" dirty="0" err="1"/>
              <a:t>sadipscing</a:t>
            </a:r>
            <a:r>
              <a:rPr lang="en-US" dirty="0"/>
              <a:t> </a:t>
            </a:r>
            <a:r>
              <a:rPr lang="en-US" dirty="0" err="1"/>
              <a:t>elitr</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a:t>
            </a:r>
          </a:p>
        </p:txBody>
      </p:sp>
    </p:spTree>
    <p:extLst>
      <p:ext uri="{BB962C8B-B14F-4D97-AF65-F5344CB8AC3E}">
        <p14:creationId xmlns:p14="http://schemas.microsoft.com/office/powerpoint/2010/main" val="749656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84235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12" name="Text Placeholder 7">
            <a:extLst>
              <a:ext uri="{FF2B5EF4-FFF2-40B4-BE49-F238E27FC236}">
                <a16:creationId xmlns:a16="http://schemas.microsoft.com/office/drawing/2014/main" id="{7738BEA0-9E44-1A4E-8C1E-18636D092ED8}"/>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51715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Presentation Title</a:t>
            </a:r>
            <a:br>
              <a:rPr lang="en-US" dirty="0"/>
            </a:br>
            <a:r>
              <a:rPr lang="en-US" dirty="0"/>
              <a:t>Goes Here</a:t>
            </a:r>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8E3722CD-781D-CC40-8C0C-5BF4C1E29011}"/>
              </a:ext>
            </a:extLst>
          </p:cNvPr>
          <p:cNvSpPr>
            <a:spLocks noGrp="1"/>
          </p:cNvSpPr>
          <p:nvPr>
            <p:ph type="body" sz="quarter" idx="22" hasCustomPrompt="1"/>
          </p:nvPr>
        </p:nvSpPr>
        <p:spPr>
          <a:xfrm>
            <a:off x="1209041" y="3005986"/>
            <a:ext cx="3162447" cy="400622"/>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July 3, 2019</a:t>
            </a:r>
          </a:p>
          <a:p>
            <a:pPr lvl="0"/>
            <a:r>
              <a:rPr lang="en-US" dirty="0"/>
              <a:t>Presenter Name</a:t>
            </a:r>
          </a:p>
        </p:txBody>
      </p:sp>
    </p:spTree>
    <p:extLst>
      <p:ext uri="{BB962C8B-B14F-4D97-AF65-F5344CB8AC3E}">
        <p14:creationId xmlns:p14="http://schemas.microsoft.com/office/powerpoint/2010/main" val="554373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Tree>
    <p:extLst>
      <p:ext uri="{BB962C8B-B14F-4D97-AF65-F5344CB8AC3E}">
        <p14:creationId xmlns:p14="http://schemas.microsoft.com/office/powerpoint/2010/main" val="2933473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36C6375D-E9E8-F346-B6CB-DD4BBF7ED9DC}"/>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9062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0E917-BFA8-B846-9227-D9715F904658}"/>
              </a:ext>
            </a:extLst>
          </p:cNvPr>
          <p:cNvSpPr/>
          <p:nvPr userDrawn="1"/>
        </p:nvSpPr>
        <p:spPr>
          <a:xfrm>
            <a:off x="2788755" y="440587"/>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4365B3D0-BE2B-0640-9844-D6296989A04A}"/>
              </a:ext>
            </a:extLst>
          </p:cNvPr>
          <p:cNvSpPr>
            <a:spLocks noGrp="1"/>
          </p:cNvSpPr>
          <p:nvPr>
            <p:ph type="body" sz="quarter" idx="10" hasCustomPrompt="1"/>
          </p:nvPr>
        </p:nvSpPr>
        <p:spPr>
          <a:xfrm>
            <a:off x="2697315" y="2195542"/>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DBB0CFAC-D788-3E49-9A9A-259E0BEDA643}"/>
              </a:ext>
            </a:extLst>
          </p:cNvPr>
          <p:cNvSpPr>
            <a:spLocks noGrp="1"/>
          </p:cNvSpPr>
          <p:nvPr>
            <p:ph type="title" hasCustomPrompt="1"/>
          </p:nvPr>
        </p:nvSpPr>
        <p:spPr>
          <a:xfrm>
            <a:off x="2697315" y="1055796"/>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A8F146D4-AB65-4C49-BFAD-0AB1E474B050}"/>
              </a:ext>
            </a:extLst>
          </p:cNvPr>
          <p:cNvSpPr>
            <a:spLocks noGrp="1"/>
          </p:cNvSpPr>
          <p:nvPr>
            <p:ph type="body" sz="quarter" idx="11" hasCustomPrompt="1"/>
          </p:nvPr>
        </p:nvSpPr>
        <p:spPr>
          <a:xfrm>
            <a:off x="2697315" y="562379"/>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54054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dirty="0"/>
              <a:t>Add copy here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EE62F704-23FD-8046-A073-68DC6EBB530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1143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36C6375D-E9E8-F346-B6CB-DD4BBF7ED9DC}"/>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147456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dirty="0"/>
              <a:t>Add copy here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EE62F704-23FD-8046-A073-68DC6EBB530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82465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 Placeholder 7">
            <a:extLst>
              <a:ext uri="{FF2B5EF4-FFF2-40B4-BE49-F238E27FC236}">
                <a16:creationId xmlns:a16="http://schemas.microsoft.com/office/drawing/2014/main" id="{978D9890-8864-7C4E-BFE6-6641363517D3}"/>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Text Placeholder 2">
            <a:extLst>
              <a:ext uri="{FF2B5EF4-FFF2-40B4-BE49-F238E27FC236}">
                <a16:creationId xmlns:a16="http://schemas.microsoft.com/office/drawing/2014/main" id="{2FB750D1-397F-9E41-A94F-E3AA14E49131}"/>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3248489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6" name="Text Placeholder 7">
            <a:extLst>
              <a:ext uri="{FF2B5EF4-FFF2-40B4-BE49-F238E27FC236}">
                <a16:creationId xmlns:a16="http://schemas.microsoft.com/office/drawing/2014/main" id="{42CBAE58-B840-9149-B766-8E3E7F955F3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791453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 Placeholder 5">
            <a:extLst>
              <a:ext uri="{FF2B5EF4-FFF2-40B4-BE49-F238E27FC236}">
                <a16:creationId xmlns:a16="http://schemas.microsoft.com/office/drawing/2014/main" id="{CD532EA5-A364-5D43-A03C-5AFCDE78BEE5}"/>
              </a:ext>
            </a:extLst>
          </p:cNvPr>
          <p:cNvSpPr>
            <a:spLocks noGrp="1"/>
          </p:cNvSpPr>
          <p:nvPr>
            <p:ph type="body" sz="quarter" idx="25"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8" name="Text Placeholder 7">
            <a:extLst>
              <a:ext uri="{FF2B5EF4-FFF2-40B4-BE49-F238E27FC236}">
                <a16:creationId xmlns:a16="http://schemas.microsoft.com/office/drawing/2014/main" id="{A51D3A53-8349-7B44-8712-F163F1B98BB5}"/>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Text Placeholder 2">
            <a:extLst>
              <a:ext uri="{FF2B5EF4-FFF2-40B4-BE49-F238E27FC236}">
                <a16:creationId xmlns:a16="http://schemas.microsoft.com/office/drawing/2014/main" id="{43EED9DD-07DF-DA45-ADCC-98D56DC1AFB8}"/>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143809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Text Placeholder 7">
            <a:extLst>
              <a:ext uri="{FF2B5EF4-FFF2-40B4-BE49-F238E27FC236}">
                <a16:creationId xmlns:a16="http://schemas.microsoft.com/office/drawing/2014/main" id="{81811B4C-7CA6-9147-AF81-1C440FA1BC7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538757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F1CC2574-6FDA-C24D-A6C5-48295C5AB41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35658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 Placeholder 5">
            <a:extLst>
              <a:ext uri="{FF2B5EF4-FFF2-40B4-BE49-F238E27FC236}">
                <a16:creationId xmlns:a16="http://schemas.microsoft.com/office/drawing/2014/main" id="{CD532EA5-A364-5D43-A03C-5AFCDE78BEE5}"/>
              </a:ext>
            </a:extLst>
          </p:cNvPr>
          <p:cNvSpPr>
            <a:spLocks noGrp="1"/>
          </p:cNvSpPr>
          <p:nvPr>
            <p:ph type="body" sz="quarter" idx="25"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8" name="Text Placeholder 7">
            <a:extLst>
              <a:ext uri="{FF2B5EF4-FFF2-40B4-BE49-F238E27FC236}">
                <a16:creationId xmlns:a16="http://schemas.microsoft.com/office/drawing/2014/main" id="{A51D3A53-8349-7B44-8712-F163F1B98BB5}"/>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Text Placeholder 2">
            <a:extLst>
              <a:ext uri="{FF2B5EF4-FFF2-40B4-BE49-F238E27FC236}">
                <a16:creationId xmlns:a16="http://schemas.microsoft.com/office/drawing/2014/main" id="{43EED9DD-07DF-DA45-ADCC-98D56DC1AFB8}"/>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769680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Text Placeholder 7">
            <a:extLst>
              <a:ext uri="{FF2B5EF4-FFF2-40B4-BE49-F238E27FC236}">
                <a16:creationId xmlns:a16="http://schemas.microsoft.com/office/drawing/2014/main" id="{81811B4C-7CA6-9147-AF81-1C440FA1BC7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155631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6171AB-EE1C-4C61-BFF9-AB722A30C9A8}"/>
              </a:ext>
            </a:extLst>
          </p:cNvPr>
          <p:cNvSpPr/>
          <p:nvPr userDrawn="1"/>
        </p:nvSpPr>
        <p:spPr>
          <a:xfrm>
            <a:off x="2574274"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6714142-8DDF-45B9-BC8E-D82884100F52}"/>
              </a:ext>
            </a:extLst>
          </p:cNvPr>
          <p:cNvSpPr>
            <a:spLocks noGrp="1"/>
          </p:cNvSpPr>
          <p:nvPr>
            <p:ph type="body" sz="quarter" idx="10" hasCustomPrompt="1"/>
          </p:nvPr>
        </p:nvSpPr>
        <p:spPr>
          <a:xfrm>
            <a:off x="2491978"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D7BE1144-05E8-4AE5-9B8F-CF6919D321D9}"/>
              </a:ext>
            </a:extLst>
          </p:cNvPr>
          <p:cNvSpPr>
            <a:spLocks noGrp="1"/>
          </p:cNvSpPr>
          <p:nvPr>
            <p:ph type="title" hasCustomPrompt="1"/>
          </p:nvPr>
        </p:nvSpPr>
        <p:spPr>
          <a:xfrm>
            <a:off x="2491978"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1204EDC3-4D2D-4B31-A1EA-F85D69D88707}"/>
              </a:ext>
            </a:extLst>
          </p:cNvPr>
          <p:cNvSpPr>
            <a:spLocks noGrp="1"/>
          </p:cNvSpPr>
          <p:nvPr>
            <p:ph type="body" sz="quarter" idx="11" hasCustomPrompt="1"/>
          </p:nvPr>
        </p:nvSpPr>
        <p:spPr>
          <a:xfrm>
            <a:off x="2491978"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07037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1811B4C-7CA6-9147-AF81-1C440FA1BC7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ext Placeholder 5">
            <a:extLst>
              <a:ext uri="{FF2B5EF4-FFF2-40B4-BE49-F238E27FC236}">
                <a16:creationId xmlns:a16="http://schemas.microsoft.com/office/drawing/2014/main" id="{15A3F044-4A78-794C-A1C1-554B7F3CED62}"/>
              </a:ext>
            </a:extLst>
          </p:cNvPr>
          <p:cNvSpPr>
            <a:spLocks noGrp="1"/>
          </p:cNvSpPr>
          <p:nvPr>
            <p:ph type="body" sz="quarter" idx="25" hasCustomPrompt="1"/>
          </p:nvPr>
        </p:nvSpPr>
        <p:spPr>
          <a:xfrm>
            <a:off x="906734" y="1002511"/>
            <a:ext cx="1695215" cy="1305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Tree>
    <p:extLst>
      <p:ext uri="{BB962C8B-B14F-4D97-AF65-F5344CB8AC3E}">
        <p14:creationId xmlns:p14="http://schemas.microsoft.com/office/powerpoint/2010/main" val="2802528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76500F8-9274-4F4F-9B16-F34C2E71C7A3}"/>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3" name="Title Placeholder 12">
            <a:extLst>
              <a:ext uri="{FF2B5EF4-FFF2-40B4-BE49-F238E27FC236}">
                <a16:creationId xmlns:a16="http://schemas.microsoft.com/office/drawing/2014/main" id="{D44EEFAB-0CB3-4497-8723-5C105A9033EB}"/>
              </a:ext>
            </a:extLst>
          </p:cNvPr>
          <p:cNvSpPr txBox="1">
            <a:spLocks/>
          </p:cNvSpPr>
          <p:nvPr userDrawn="1"/>
        </p:nvSpPr>
        <p:spPr>
          <a:xfrm>
            <a:off x="4247293" y="269020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4" name="Rectangle 3">
            <a:extLst>
              <a:ext uri="{FF2B5EF4-FFF2-40B4-BE49-F238E27FC236}">
                <a16:creationId xmlns:a16="http://schemas.microsoft.com/office/drawing/2014/main" id="{EF3CBD72-A9E1-4D5F-ADC8-BC60AC5EB9FD}"/>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B0D84DA2-FF97-6C44-875E-EF93B1A83EBC}"/>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Rectangle 8">
            <a:extLst>
              <a:ext uri="{FF2B5EF4-FFF2-40B4-BE49-F238E27FC236}">
                <a16:creationId xmlns:a16="http://schemas.microsoft.com/office/drawing/2014/main" id="{6D00E3D8-F89E-E840-9671-F9CAD9AB9DEC}"/>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4C3D8770-192A-DC40-B3C0-99BD11CE7A7A}"/>
              </a:ext>
            </a:extLst>
          </p:cNvPr>
          <p:cNvSpPr>
            <a:spLocks noGrp="1"/>
          </p:cNvSpPr>
          <p:nvPr>
            <p:ph type="body" sz="quarter" idx="10"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85091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C37523D-9636-4C43-B8F2-D18EF724675F}"/>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Rectangle 4">
            <a:extLst>
              <a:ext uri="{FF2B5EF4-FFF2-40B4-BE49-F238E27FC236}">
                <a16:creationId xmlns:a16="http://schemas.microsoft.com/office/drawing/2014/main" id="{BFF94409-6B4B-8D45-AAD3-58C8B9E73CE8}"/>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B6142C0D-DF55-7A4F-98D7-7C6D3F6D6CC5}"/>
              </a:ext>
            </a:extLst>
          </p:cNvPr>
          <p:cNvSpPr>
            <a:spLocks noGrp="1"/>
          </p:cNvSpPr>
          <p:nvPr>
            <p:ph type="body" sz="quarter" idx="10"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7AA804C7-92C5-E043-B80C-DD9DDC320AD3}"/>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305096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113321" y="2288744"/>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Rectangle 3">
            <a:extLst>
              <a:ext uri="{FF2B5EF4-FFF2-40B4-BE49-F238E27FC236}">
                <a16:creationId xmlns:a16="http://schemas.microsoft.com/office/drawing/2014/main" id="{2C6ABC85-75BD-45F3-BE07-22DD393E5D5F}"/>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DE3E680D-27B6-5341-A436-B41D89BC07F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Text Placeholder 2">
            <a:extLst>
              <a:ext uri="{FF2B5EF4-FFF2-40B4-BE49-F238E27FC236}">
                <a16:creationId xmlns:a16="http://schemas.microsoft.com/office/drawing/2014/main" id="{CD105C66-A320-054A-8F41-23637D224A01}"/>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4267472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456221" y="2040387"/>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6" name="Text Placeholder 7">
            <a:extLst>
              <a:ext uri="{FF2B5EF4-FFF2-40B4-BE49-F238E27FC236}">
                <a16:creationId xmlns:a16="http://schemas.microsoft.com/office/drawing/2014/main" id="{F0D7E8F3-6B4E-924D-8158-57C63F1D662A}"/>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Rectangle 8">
            <a:extLst>
              <a:ext uri="{FF2B5EF4-FFF2-40B4-BE49-F238E27FC236}">
                <a16:creationId xmlns:a16="http://schemas.microsoft.com/office/drawing/2014/main" id="{95331A3A-3B4A-C74D-A0A2-E5A6C4D8BF30}"/>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918E3F2E-2CF0-2A45-A866-537DD02A2894}"/>
              </a:ext>
            </a:extLst>
          </p:cNvPr>
          <p:cNvSpPr>
            <a:spLocks noGrp="1"/>
          </p:cNvSpPr>
          <p:nvPr>
            <p:ph type="body" sz="quarter" idx="25"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6B0A5F71-E834-DB48-A064-C1E16C72DFBC}"/>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3251554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C37523D-9636-4C43-B8F2-D18EF724675F}"/>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Rectangle 4">
            <a:extLst>
              <a:ext uri="{FF2B5EF4-FFF2-40B4-BE49-F238E27FC236}">
                <a16:creationId xmlns:a16="http://schemas.microsoft.com/office/drawing/2014/main" id="{BFF94409-6B4B-8D45-AAD3-58C8B9E73CE8}"/>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B6142C0D-DF55-7A4F-98D7-7C6D3F6D6CC5}"/>
              </a:ext>
            </a:extLst>
          </p:cNvPr>
          <p:cNvSpPr>
            <a:spLocks noGrp="1"/>
          </p:cNvSpPr>
          <p:nvPr>
            <p:ph type="body" sz="quarter" idx="10"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7AA804C7-92C5-E043-B80C-DD9DDC320AD3}"/>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76697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113321" y="2288744"/>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Rectangle 3">
            <a:extLst>
              <a:ext uri="{FF2B5EF4-FFF2-40B4-BE49-F238E27FC236}">
                <a16:creationId xmlns:a16="http://schemas.microsoft.com/office/drawing/2014/main" id="{2C6ABC85-75BD-45F3-BE07-22DD393E5D5F}"/>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DE3E680D-27B6-5341-A436-B41D89BC07F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Text Placeholder 2">
            <a:extLst>
              <a:ext uri="{FF2B5EF4-FFF2-40B4-BE49-F238E27FC236}">
                <a16:creationId xmlns:a16="http://schemas.microsoft.com/office/drawing/2014/main" id="{CD105C66-A320-054A-8F41-23637D224A01}"/>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92511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456221" y="2040387"/>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6" name="Text Placeholder 7">
            <a:extLst>
              <a:ext uri="{FF2B5EF4-FFF2-40B4-BE49-F238E27FC236}">
                <a16:creationId xmlns:a16="http://schemas.microsoft.com/office/drawing/2014/main" id="{F0D7E8F3-6B4E-924D-8158-57C63F1D662A}"/>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Rectangle 8">
            <a:extLst>
              <a:ext uri="{FF2B5EF4-FFF2-40B4-BE49-F238E27FC236}">
                <a16:creationId xmlns:a16="http://schemas.microsoft.com/office/drawing/2014/main" id="{95331A3A-3B4A-C74D-A0A2-E5A6C4D8BF30}"/>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918E3F2E-2CF0-2A45-A866-537DD02A2894}"/>
              </a:ext>
            </a:extLst>
          </p:cNvPr>
          <p:cNvSpPr>
            <a:spLocks noGrp="1"/>
          </p:cNvSpPr>
          <p:nvPr>
            <p:ph type="body" sz="quarter" idx="25"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6B0A5F71-E834-DB48-A064-C1E16C72DFBC}"/>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258047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08701-383F-486F-874F-307DE4460D2E}"/>
              </a:ext>
            </a:extLst>
          </p:cNvPr>
          <p:cNvSpPr/>
          <p:nvPr userDrawn="1"/>
        </p:nvSpPr>
        <p:spPr>
          <a:xfrm>
            <a:off x="1209042" y="1693846"/>
            <a:ext cx="1185204" cy="77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itle Placeholder 12">
            <a:extLst>
              <a:ext uri="{FF2B5EF4-FFF2-40B4-BE49-F238E27FC236}">
                <a16:creationId xmlns:a16="http://schemas.microsoft.com/office/drawing/2014/main" id="{9EA1BE43-2435-4E2E-AA48-BBAFCEEE31BC}"/>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Text Placeholder 7">
            <a:extLst>
              <a:ext uri="{FF2B5EF4-FFF2-40B4-BE49-F238E27FC236}">
                <a16:creationId xmlns:a16="http://schemas.microsoft.com/office/drawing/2014/main" id="{F377AB72-C902-FD44-8FD0-36E49F6EB1C9}"/>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859535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hteck 38">
            <a:extLst>
              <a:ext uri="{FF2B5EF4-FFF2-40B4-BE49-F238E27FC236}">
                <a16:creationId xmlns:a16="http://schemas.microsoft.com/office/drawing/2014/main" id="{EAE18E4C-BFC0-7949-97D8-DC177349A1DA}"/>
              </a:ext>
            </a:extLst>
          </p:cNvPr>
          <p:cNvSpPr/>
          <p:nvPr userDrawn="1"/>
        </p:nvSpPr>
        <p:spPr>
          <a:xfrm>
            <a:off x="2094394" y="1983428"/>
            <a:ext cx="4955213" cy="1176645"/>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 Placeholder 7">
            <a:extLst>
              <a:ext uri="{FF2B5EF4-FFF2-40B4-BE49-F238E27FC236}">
                <a16:creationId xmlns:a16="http://schemas.microsoft.com/office/drawing/2014/main" id="{80E9DA35-E004-664C-858D-089BD8AD88D4}"/>
              </a:ext>
            </a:extLst>
          </p:cNvPr>
          <p:cNvSpPr>
            <a:spLocks noGrp="1"/>
          </p:cNvSpPr>
          <p:nvPr>
            <p:ph type="body" sz="quarter" idx="10" hasCustomPrompt="1"/>
          </p:nvPr>
        </p:nvSpPr>
        <p:spPr>
          <a:xfrm>
            <a:off x="1935367" y="2371304"/>
            <a:ext cx="5273267" cy="400893"/>
          </a:xfrm>
          <a:prstGeom prst="rect">
            <a:avLst/>
          </a:prstGeom>
        </p:spPr>
        <p:txBody>
          <a:bodyPr lIns="0" tIns="0" rIns="0" bIns="0"/>
          <a:lstStyle>
            <a:lvl1pPr marL="0" indent="0" algn="ctr">
              <a:buNone/>
              <a:defRPr sz="2800" b="1" i="0">
                <a:solidFill>
                  <a:schemeClr val="tx1"/>
                </a:solidFill>
                <a:latin typeface="Arial" panose="020B0604020202020204" pitchFamily="34" charset="0"/>
                <a:cs typeface="Arial" panose="020B0604020202020204" pitchFamily="34" charset="0"/>
              </a:defRPr>
            </a:lvl1pPr>
            <a:lvl2pPr marL="457200" indent="0">
              <a:buNone/>
              <a:defRPr sz="6000" b="1"/>
            </a:lvl2pPr>
            <a:lvl3pPr marL="914400" indent="0">
              <a:buNone/>
              <a:defRPr sz="6000" b="1"/>
            </a:lvl3pPr>
            <a:lvl4pPr marL="1371600" indent="0">
              <a:buNone/>
              <a:defRPr sz="6000" b="1"/>
            </a:lvl4pPr>
            <a:lvl5pPr marL="1828800" indent="0">
              <a:buNone/>
              <a:defRPr sz="6000" b="1"/>
            </a:lvl5pPr>
          </a:lstStyle>
          <a:p>
            <a:pPr lvl="0"/>
            <a:r>
              <a:rPr lang="en-US" dirty="0"/>
              <a:t>#01 SECTION TITLE</a:t>
            </a:r>
          </a:p>
        </p:txBody>
      </p:sp>
      <p:sp>
        <p:nvSpPr>
          <p:cNvPr id="6" name="Text Placeholder 7">
            <a:extLst>
              <a:ext uri="{FF2B5EF4-FFF2-40B4-BE49-F238E27FC236}">
                <a16:creationId xmlns:a16="http://schemas.microsoft.com/office/drawing/2014/main" id="{8EC6E158-335B-3E4B-9468-7007D3C58DE6}"/>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409174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4FC27-7138-409A-BF9F-4605D86A8DE7}"/>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A1A866C-F8A9-46AE-8CD3-3E858B936CC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F500EC9E-8054-498A-8F0F-F33FC9D631B0}"/>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04D35E7C-F344-4A7F-960C-588F0D1A5FAE}"/>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1705648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ext Placeholder 7">
            <a:extLst>
              <a:ext uri="{FF2B5EF4-FFF2-40B4-BE49-F238E27FC236}">
                <a16:creationId xmlns:a16="http://schemas.microsoft.com/office/drawing/2014/main" id="{2321476E-22A0-DD49-8A1F-384093DFF44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484468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1C0A8FCB-4814-4316-9464-8FA00C75FABB}"/>
              </a:ext>
            </a:extLst>
          </p:cNvPr>
          <p:cNvSpPr>
            <a:spLocks noGrp="1"/>
          </p:cNvSpPr>
          <p:nvPr>
            <p:ph type="body" sz="quarter" idx="12" hasCustomPrompt="1"/>
          </p:nvPr>
        </p:nvSpPr>
        <p:spPr>
          <a:xfrm>
            <a:off x="3368233" y="2571750"/>
            <a:ext cx="4852885" cy="1575881"/>
          </a:xfrm>
          <a:prstGeom prst="rect">
            <a:avLst/>
          </a:prstGeom>
        </p:spPr>
        <p:txBody>
          <a:bodyPr wrap="square" lIns="0" tIns="0" rIns="0" bIns="0" anchor="t" anchorCtr="0">
            <a:spAutoFit/>
          </a:bodyPr>
          <a:lstStyle>
            <a:lvl1pPr marL="0" indent="0">
              <a:lnSpc>
                <a:spcPct val="150000"/>
              </a:lnSpc>
              <a:spcBef>
                <a:spcPts val="0"/>
              </a:spcBef>
              <a:buNone/>
              <a:defRPr sz="1400">
                <a:latin typeface="Arial" panose="020B0604020202020204" pitchFamily="34" charset="0"/>
                <a:cs typeface="Arial" panose="020B0604020202020204" pitchFamily="34" charset="0"/>
              </a:defRPr>
            </a:lvl1pPr>
            <a:lvl2pPr>
              <a:defRPr sz="3500"/>
            </a:lvl2pPr>
            <a:lvl3pPr>
              <a:defRPr sz="3500"/>
            </a:lvl3pPr>
            <a:lvl4pPr>
              <a:defRPr sz="3500"/>
            </a:lvl4pPr>
            <a:lvl5pPr>
              <a:defRPr sz="3500"/>
            </a:lvl5pPr>
          </a:lstStyle>
          <a:p>
            <a:pPr lvl="0"/>
            <a:r>
              <a:rPr lang="en-US" dirty="0"/>
              <a:t>A brief bit of copy would go here to introduce the next section or punctuate a point made in a previous section. Copy is designed to fill this space, however, the synopsis is optional. Use it to give people a key word to remember from this section. </a:t>
            </a:r>
          </a:p>
        </p:txBody>
      </p:sp>
      <p:sp>
        <p:nvSpPr>
          <p:cNvPr id="7" name="Text Placeholder 10">
            <a:extLst>
              <a:ext uri="{FF2B5EF4-FFF2-40B4-BE49-F238E27FC236}">
                <a16:creationId xmlns:a16="http://schemas.microsoft.com/office/drawing/2014/main" id="{48C29581-D59C-4A72-AFA0-3DF1AE159C47}"/>
              </a:ext>
            </a:extLst>
          </p:cNvPr>
          <p:cNvSpPr>
            <a:spLocks noGrp="1"/>
          </p:cNvSpPr>
          <p:nvPr>
            <p:ph type="body" sz="quarter" idx="10" hasCustomPrompt="1"/>
          </p:nvPr>
        </p:nvSpPr>
        <p:spPr>
          <a:xfrm>
            <a:off x="922881" y="2571750"/>
            <a:ext cx="2156598" cy="1570472"/>
          </a:xfrm>
          <a:prstGeom prst="rect">
            <a:avLst/>
          </a:prstGeom>
        </p:spPr>
        <p:txBody>
          <a:bodyPr lIns="0" tIns="0" rIns="0" bIns="0"/>
          <a:lstStyle>
            <a:lvl1pPr marL="0" indent="0">
              <a:buNone/>
              <a:defRPr sz="2400" b="1">
                <a:latin typeface="Arial" panose="020B0604020202020204" pitchFamily="34" charset="0"/>
                <a:cs typeface="Arial" panose="020B0604020202020204" pitchFamily="34" charset="0"/>
              </a:defRPr>
            </a:lvl1pPr>
            <a:lvl2pPr marL="457200" indent="0">
              <a:buNone/>
              <a:defRPr sz="5000" b="1"/>
            </a:lvl2pPr>
            <a:lvl3pPr marL="914400" indent="0">
              <a:buNone/>
              <a:defRPr sz="5000" b="1"/>
            </a:lvl3pPr>
            <a:lvl4pPr marL="1371600" indent="0">
              <a:buNone/>
              <a:defRPr sz="5000" b="1"/>
            </a:lvl4pPr>
            <a:lvl5pPr marL="1828800" indent="0">
              <a:buNone/>
              <a:defRPr sz="5000" b="1"/>
            </a:lvl5pPr>
          </a:lstStyle>
          <a:p>
            <a:pPr lvl="0"/>
            <a:r>
              <a:rPr lang="en-US" dirty="0"/>
              <a:t>Synopsis</a:t>
            </a:r>
            <a:br>
              <a:rPr lang="en-US" dirty="0"/>
            </a:br>
            <a:r>
              <a:rPr lang="en-US" dirty="0"/>
              <a:t>Here</a:t>
            </a:r>
          </a:p>
        </p:txBody>
      </p:sp>
      <p:sp>
        <p:nvSpPr>
          <p:cNvPr id="8" name="Title 14">
            <a:extLst>
              <a:ext uri="{FF2B5EF4-FFF2-40B4-BE49-F238E27FC236}">
                <a16:creationId xmlns:a16="http://schemas.microsoft.com/office/drawing/2014/main" id="{47099867-B82F-491E-B04A-8691E74B8933}"/>
              </a:ext>
            </a:extLst>
          </p:cNvPr>
          <p:cNvSpPr>
            <a:spLocks noGrp="1"/>
          </p:cNvSpPr>
          <p:nvPr>
            <p:ph type="title" hasCustomPrompt="1"/>
          </p:nvPr>
        </p:nvSpPr>
        <p:spPr>
          <a:xfrm>
            <a:off x="922881" y="1483138"/>
            <a:ext cx="7298237" cy="464932"/>
          </a:xfrm>
          <a:prstGeom prst="rect">
            <a:avLst/>
          </a:prstGeom>
        </p:spPr>
        <p:txBody>
          <a:bodyPr/>
          <a:lstStyle>
            <a:lvl1pPr marL="0" marR="0" indent="0" algn="ctr" defTabSz="914400" rtl="0" eaLnBrk="1" fontAlgn="auto" latinLnBrk="0" hangingPunct="1">
              <a:lnSpc>
                <a:spcPct val="90000"/>
              </a:lnSpc>
              <a:spcBef>
                <a:spcPct val="0"/>
              </a:spcBef>
              <a:spcAft>
                <a:spcPts val="0"/>
              </a:spcAft>
              <a:buClrTx/>
              <a:buSzTx/>
              <a:buFontTx/>
              <a:buNone/>
              <a:tabLst/>
              <a:defRPr lang="de-DE" sz="3200" b="1" dirty="0">
                <a:solidFill>
                  <a:srgbClr val="C00000"/>
                </a:solidFill>
                <a:latin typeface="Arial" panose="020B0604020202020204" pitchFamily="34" charset="0"/>
                <a:cs typeface="Arial" panose="020B0604020202020204" pitchFamily="34" charset="0"/>
              </a:defRPr>
            </a:lvl1pPr>
          </a:lstStyle>
          <a:p>
            <a:r>
              <a:rPr lang="en-US" dirty="0"/>
              <a:t>ALTERNATE SECTION DIVIDER</a:t>
            </a:r>
          </a:p>
        </p:txBody>
      </p:sp>
      <p:sp>
        <p:nvSpPr>
          <p:cNvPr id="10" name="Text Placeholder 7">
            <a:extLst>
              <a:ext uri="{FF2B5EF4-FFF2-40B4-BE49-F238E27FC236}">
                <a16:creationId xmlns:a16="http://schemas.microsoft.com/office/drawing/2014/main" id="{C5DCAF1B-A44E-8A4C-A175-A31889C6BE7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713695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A792AC7-3501-470C-9145-8EDDCB809A40}"/>
              </a:ext>
            </a:extLst>
          </p:cNvPr>
          <p:cNvSpPr>
            <a:spLocks noGrp="1"/>
          </p:cNvSpPr>
          <p:nvPr>
            <p:ph type="body" sz="quarter" idx="11" hasCustomPrompt="1"/>
          </p:nvPr>
        </p:nvSpPr>
        <p:spPr>
          <a:xfrm>
            <a:off x="788361" y="2430948"/>
            <a:ext cx="2156545" cy="646331"/>
          </a:xfrm>
          <a:prstGeom prst="rect">
            <a:avLst/>
          </a:prstGeom>
        </p:spPr>
        <p:txBody>
          <a:bodyPr wrap="square" lIns="0" tIns="0" rIns="0" bIns="0">
            <a:spAutoFit/>
          </a:bodyPr>
          <a:lstStyle>
            <a:lvl1pPr marL="0" indent="0" algn="ctr">
              <a:lnSpc>
                <a:spcPct val="100000"/>
              </a:lnSpc>
              <a:buNone/>
              <a:defRPr lang="de-DE" sz="1400" dirty="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 name="Text Placeholder 22">
            <a:extLst>
              <a:ext uri="{FF2B5EF4-FFF2-40B4-BE49-F238E27FC236}">
                <a16:creationId xmlns:a16="http://schemas.microsoft.com/office/drawing/2014/main" id="{5B7CFD2D-F6B0-4614-979E-0563A16D017B}"/>
              </a:ext>
            </a:extLst>
          </p:cNvPr>
          <p:cNvSpPr>
            <a:spLocks noGrp="1"/>
          </p:cNvSpPr>
          <p:nvPr>
            <p:ph type="body" sz="quarter" idx="12" hasCustomPrompt="1"/>
          </p:nvPr>
        </p:nvSpPr>
        <p:spPr>
          <a:xfrm>
            <a:off x="788361" y="1410767"/>
            <a:ext cx="2156545" cy="249299"/>
          </a:xfrm>
          <a:prstGeom prst="rect">
            <a:avLst/>
          </a:prstGeom>
        </p:spPr>
        <p:txBody>
          <a:bodyPr wrap="square" lIns="0" tIns="0" rIns="0" bIns="0">
            <a:spAutoFit/>
          </a:bodyPr>
          <a:lstStyle>
            <a:lvl1pPr marL="0" indent="0" algn="ctr">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6" name="Text Placeholder 2">
            <a:extLst>
              <a:ext uri="{FF2B5EF4-FFF2-40B4-BE49-F238E27FC236}">
                <a16:creationId xmlns:a16="http://schemas.microsoft.com/office/drawing/2014/main" id="{C7225CCF-EACA-4232-B219-764BD8285FBA}"/>
              </a:ext>
            </a:extLst>
          </p:cNvPr>
          <p:cNvSpPr>
            <a:spLocks noGrp="1"/>
          </p:cNvSpPr>
          <p:nvPr>
            <p:ph type="body" sz="quarter" idx="13" hasCustomPrompt="1"/>
          </p:nvPr>
        </p:nvSpPr>
        <p:spPr>
          <a:xfrm>
            <a:off x="788361" y="3513824"/>
            <a:ext cx="2156545" cy="250903"/>
          </a:xfrm>
          <a:prstGeom prst="rect">
            <a:avLst/>
          </a:prstGeom>
        </p:spPr>
        <p:txBody>
          <a:bodyPr wrap="square" lIns="0" tIns="0" rIns="0" bIns="0">
            <a:spAutoFit/>
          </a:bodyPr>
          <a:lstStyle>
            <a:lvl1pPr marL="0" indent="0" algn="ctr">
              <a:lnSpc>
                <a:spcPct val="130000"/>
              </a:lnSpc>
              <a:buSzPct val="25000"/>
              <a:buNone/>
              <a:defRPr lang="de-DE" sz="1400"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dirty="0"/>
              <a:t>$3,483 | 27%</a:t>
            </a:r>
          </a:p>
        </p:txBody>
      </p:sp>
      <p:sp>
        <p:nvSpPr>
          <p:cNvPr id="7" name="Text Placeholder 22">
            <a:extLst>
              <a:ext uri="{FF2B5EF4-FFF2-40B4-BE49-F238E27FC236}">
                <a16:creationId xmlns:a16="http://schemas.microsoft.com/office/drawing/2014/main" id="{473B1E44-2B74-4E2D-B345-5225A852DE61}"/>
              </a:ext>
            </a:extLst>
          </p:cNvPr>
          <p:cNvSpPr>
            <a:spLocks noGrp="1"/>
          </p:cNvSpPr>
          <p:nvPr>
            <p:ph type="body" sz="quarter" idx="23" hasCustomPrompt="1"/>
          </p:nvPr>
        </p:nvSpPr>
        <p:spPr>
          <a:xfrm>
            <a:off x="3493728" y="1410767"/>
            <a:ext cx="2156545" cy="249299"/>
          </a:xfrm>
          <a:prstGeom prst="rect">
            <a:avLst/>
          </a:prstGeom>
        </p:spPr>
        <p:txBody>
          <a:bodyPr wrap="square" lIns="0" tIns="0" rIns="0" bIns="0">
            <a:spAutoFit/>
          </a:bodyPr>
          <a:lstStyle>
            <a:lvl1pPr marL="0" indent="0" algn="ctr">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8" name="Text Placeholder 22">
            <a:extLst>
              <a:ext uri="{FF2B5EF4-FFF2-40B4-BE49-F238E27FC236}">
                <a16:creationId xmlns:a16="http://schemas.microsoft.com/office/drawing/2014/main" id="{C26E950C-C0D3-4F5C-B7C0-B16D5D96A925}"/>
              </a:ext>
            </a:extLst>
          </p:cNvPr>
          <p:cNvSpPr>
            <a:spLocks noGrp="1"/>
          </p:cNvSpPr>
          <p:nvPr>
            <p:ph type="body" sz="quarter" idx="24" hasCustomPrompt="1"/>
          </p:nvPr>
        </p:nvSpPr>
        <p:spPr>
          <a:xfrm>
            <a:off x="6227003" y="1410767"/>
            <a:ext cx="2156545" cy="249299"/>
          </a:xfrm>
          <a:prstGeom prst="rect">
            <a:avLst/>
          </a:prstGeom>
        </p:spPr>
        <p:txBody>
          <a:bodyPr wrap="square" lIns="0" tIns="0" rIns="0" bIns="0">
            <a:spAutoFit/>
          </a:bodyPr>
          <a:lstStyle>
            <a:lvl1pPr marL="0" indent="0" algn="ctr">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5D53A1A8-BB2E-4BA2-9406-0B90A1A11F07}"/>
              </a:ext>
            </a:extLst>
          </p:cNvPr>
          <p:cNvSpPr>
            <a:spLocks noGrp="1"/>
          </p:cNvSpPr>
          <p:nvPr>
            <p:ph type="body" sz="quarter" idx="25" hasCustomPrompt="1"/>
          </p:nvPr>
        </p:nvSpPr>
        <p:spPr>
          <a:xfrm>
            <a:off x="3493728" y="2430948"/>
            <a:ext cx="2156545" cy="646331"/>
          </a:xfrm>
          <a:prstGeom prst="rect">
            <a:avLst/>
          </a:prstGeom>
        </p:spPr>
        <p:txBody>
          <a:bodyPr wrap="square" lIns="0" tIns="0" rIns="0" bIns="0">
            <a:spAutoFit/>
          </a:bodyPr>
          <a:lstStyle>
            <a:lvl1pPr marL="0" indent="0" algn="ctr">
              <a:lnSpc>
                <a:spcPct val="100000"/>
              </a:lnSpc>
              <a:buNone/>
              <a:defRPr lang="de-DE" sz="1400" dirty="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
            <a:extLst>
              <a:ext uri="{FF2B5EF4-FFF2-40B4-BE49-F238E27FC236}">
                <a16:creationId xmlns:a16="http://schemas.microsoft.com/office/drawing/2014/main" id="{375D0C56-310F-4043-B754-B658F892B528}"/>
              </a:ext>
            </a:extLst>
          </p:cNvPr>
          <p:cNvSpPr>
            <a:spLocks noGrp="1"/>
          </p:cNvSpPr>
          <p:nvPr>
            <p:ph type="body" sz="quarter" idx="26" hasCustomPrompt="1"/>
          </p:nvPr>
        </p:nvSpPr>
        <p:spPr>
          <a:xfrm>
            <a:off x="6199094" y="2430948"/>
            <a:ext cx="2156545" cy="646331"/>
          </a:xfrm>
          <a:prstGeom prst="rect">
            <a:avLst/>
          </a:prstGeom>
        </p:spPr>
        <p:txBody>
          <a:bodyPr wrap="square" lIns="0" tIns="0" rIns="0" bIns="0">
            <a:spAutoFit/>
          </a:bodyPr>
          <a:lstStyle>
            <a:lvl1pPr marL="0" indent="0" algn="ctr">
              <a:lnSpc>
                <a:spcPct val="100000"/>
              </a:lnSpc>
              <a:buNone/>
              <a:defRPr lang="de-DE" sz="1400" dirty="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1" name="Text Placeholder 2">
            <a:extLst>
              <a:ext uri="{FF2B5EF4-FFF2-40B4-BE49-F238E27FC236}">
                <a16:creationId xmlns:a16="http://schemas.microsoft.com/office/drawing/2014/main" id="{402890B2-940F-4EEB-9952-3C0B9813F61F}"/>
              </a:ext>
            </a:extLst>
          </p:cNvPr>
          <p:cNvSpPr>
            <a:spLocks noGrp="1"/>
          </p:cNvSpPr>
          <p:nvPr>
            <p:ph type="body" sz="quarter" idx="27" hasCustomPrompt="1"/>
          </p:nvPr>
        </p:nvSpPr>
        <p:spPr>
          <a:xfrm>
            <a:off x="3493728" y="3513824"/>
            <a:ext cx="2156545" cy="250903"/>
          </a:xfrm>
          <a:prstGeom prst="rect">
            <a:avLst/>
          </a:prstGeom>
        </p:spPr>
        <p:txBody>
          <a:bodyPr wrap="square" lIns="0" tIns="0" rIns="0" bIns="0">
            <a:spAutoFit/>
          </a:bodyPr>
          <a:lstStyle>
            <a:lvl1pPr marL="0" indent="0" algn="ctr">
              <a:lnSpc>
                <a:spcPct val="130000"/>
              </a:lnSpc>
              <a:buSzPct val="25000"/>
              <a:buNone/>
              <a:defRPr lang="de-DE" sz="1400"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dirty="0"/>
              <a:t>$3,483 | 27%</a:t>
            </a:r>
          </a:p>
        </p:txBody>
      </p:sp>
      <p:sp>
        <p:nvSpPr>
          <p:cNvPr id="12" name="Text Placeholder 2">
            <a:extLst>
              <a:ext uri="{FF2B5EF4-FFF2-40B4-BE49-F238E27FC236}">
                <a16:creationId xmlns:a16="http://schemas.microsoft.com/office/drawing/2014/main" id="{2C7D53B6-8B7A-4B65-ADC3-C5D0A606DC21}"/>
              </a:ext>
            </a:extLst>
          </p:cNvPr>
          <p:cNvSpPr>
            <a:spLocks noGrp="1"/>
          </p:cNvSpPr>
          <p:nvPr>
            <p:ph type="body" sz="quarter" idx="28" hasCustomPrompt="1"/>
          </p:nvPr>
        </p:nvSpPr>
        <p:spPr>
          <a:xfrm>
            <a:off x="6199093" y="3513824"/>
            <a:ext cx="2156545" cy="250903"/>
          </a:xfrm>
          <a:prstGeom prst="rect">
            <a:avLst/>
          </a:prstGeom>
        </p:spPr>
        <p:txBody>
          <a:bodyPr wrap="square" lIns="0" tIns="0" rIns="0" bIns="0">
            <a:spAutoFit/>
          </a:bodyPr>
          <a:lstStyle>
            <a:lvl1pPr marL="0" indent="0" algn="ctr">
              <a:lnSpc>
                <a:spcPct val="130000"/>
              </a:lnSpc>
              <a:buSzPct val="25000"/>
              <a:buNone/>
              <a:defRPr lang="de-DE" sz="1400"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dirty="0"/>
              <a:t>$3,483 | 27%</a:t>
            </a:r>
          </a:p>
        </p:txBody>
      </p:sp>
      <p:sp>
        <p:nvSpPr>
          <p:cNvPr id="13" name="Text Placeholder 7">
            <a:extLst>
              <a:ext uri="{FF2B5EF4-FFF2-40B4-BE49-F238E27FC236}">
                <a16:creationId xmlns:a16="http://schemas.microsoft.com/office/drawing/2014/main" id="{77172984-6A06-D349-AB06-489EED7D44A4}"/>
              </a:ext>
            </a:extLst>
          </p:cNvPr>
          <p:cNvSpPr>
            <a:spLocks noGrp="1"/>
          </p:cNvSpPr>
          <p:nvPr>
            <p:ph type="body" sz="quarter" idx="29"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242847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896978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451738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797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089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393685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114932"/>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Tx/>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6" name="Rectangle 5">
            <a:extLst>
              <a:ext uri="{FF2B5EF4-FFF2-40B4-BE49-F238E27FC236}">
                <a16:creationId xmlns:a16="http://schemas.microsoft.com/office/drawing/2014/main" id="{B5BC48AE-D545-6F4B-8B95-3953B5E7DD09}"/>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9" name="Text Placeholder 7">
            <a:extLst>
              <a:ext uri="{FF2B5EF4-FFF2-40B4-BE49-F238E27FC236}">
                <a16:creationId xmlns:a16="http://schemas.microsoft.com/office/drawing/2014/main" id="{291ABD86-7985-D749-A3D2-5F78F0E4CDA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9514007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pic>
        <p:nvPicPr>
          <p:cNvPr id="15" name="Picture 2">
            <a:extLst>
              <a:ext uri="{FF2B5EF4-FFF2-40B4-BE49-F238E27FC236}">
                <a16:creationId xmlns:a16="http://schemas.microsoft.com/office/drawing/2014/main" id="{DF5C18C9-7C8B-C248-A1B9-0840763CE5D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05708" y="2042531"/>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BA22E2F9-EC4E-084D-93E3-E2A337D45BBE}"/>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05708" y="3444611"/>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a:extLst>
              <a:ext uri="{FF2B5EF4-FFF2-40B4-BE49-F238E27FC236}">
                <a16:creationId xmlns:a16="http://schemas.microsoft.com/office/drawing/2014/main" id="{99531FE3-FC04-8E4D-ABB7-B20A4009296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442528" y="2042531"/>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id="{094629F9-7738-8B4E-BDE4-0797018B6C84}"/>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442528" y="3444610"/>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7">
            <a:extLst>
              <a:ext uri="{FF2B5EF4-FFF2-40B4-BE49-F238E27FC236}">
                <a16:creationId xmlns:a16="http://schemas.microsoft.com/office/drawing/2014/main" id="{F0A2594E-E893-2442-B3D5-2979CD6817C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615487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B5EC3-F548-4012-B4CC-914B044CF01E}"/>
              </a:ext>
            </a:extLst>
          </p:cNvPr>
          <p:cNvSpPr/>
          <p:nvPr userDrawn="1"/>
        </p:nvSpPr>
        <p:spPr>
          <a:xfrm>
            <a:off x="255021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FF13A4-1111-4CAD-875E-FFBAE2B4C013}"/>
              </a:ext>
            </a:extLst>
          </p:cNvPr>
          <p:cNvSpPr>
            <a:spLocks noGrp="1"/>
          </p:cNvSpPr>
          <p:nvPr>
            <p:ph type="body" sz="quarter" idx="10" hasCustomPrompt="1"/>
          </p:nvPr>
        </p:nvSpPr>
        <p:spPr>
          <a:xfrm>
            <a:off x="246791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40C8F8DC-98C2-40A2-843C-B4FF0C5E74AE}"/>
              </a:ext>
            </a:extLst>
          </p:cNvPr>
          <p:cNvSpPr>
            <a:spLocks noGrp="1"/>
          </p:cNvSpPr>
          <p:nvPr>
            <p:ph type="title" hasCustomPrompt="1"/>
          </p:nvPr>
        </p:nvSpPr>
        <p:spPr>
          <a:xfrm>
            <a:off x="246791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EDD1A5C8-0BF2-4160-8436-B503F4E26A0A}"/>
              </a:ext>
            </a:extLst>
          </p:cNvPr>
          <p:cNvSpPr>
            <a:spLocks noGrp="1"/>
          </p:cNvSpPr>
          <p:nvPr>
            <p:ph type="body" sz="quarter" idx="11" hasCustomPrompt="1"/>
          </p:nvPr>
        </p:nvSpPr>
        <p:spPr>
          <a:xfrm>
            <a:off x="246791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62744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7">
            <a:extLst>
              <a:ext uri="{FF2B5EF4-FFF2-40B4-BE49-F238E27FC236}">
                <a16:creationId xmlns:a16="http://schemas.microsoft.com/office/drawing/2014/main" id="{4C7A10A9-557D-0748-8F81-C3DE4B2F9470}"/>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10596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514651" y="1093914"/>
            <a:ext cx="777484"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411522" y="1286381"/>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pic>
        <p:nvPicPr>
          <p:cNvPr id="29" name="Picture 2">
            <a:extLst>
              <a:ext uri="{FF2B5EF4-FFF2-40B4-BE49-F238E27FC236}">
                <a16:creationId xmlns:a16="http://schemas.microsoft.com/office/drawing/2014/main" id="{B27A7935-86A5-804A-9BB7-DD2C96B53B5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359541" y="690463"/>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3206B3BE-CD42-3F4B-ADFA-44FF93E009E6}"/>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359541" y="2048616"/>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id="{1121C4AE-FECF-DE44-9854-210222B62CDB}"/>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359541" y="3406769"/>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a:extLst>
              <a:ext uri="{FF2B5EF4-FFF2-40B4-BE49-F238E27FC236}">
                <a16:creationId xmlns:a16="http://schemas.microsoft.com/office/drawing/2014/main" id="{5A96B55D-5AAD-4A4F-987D-BE1355194614}"/>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009475" y="690463"/>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a:extLst>
              <a:ext uri="{FF2B5EF4-FFF2-40B4-BE49-F238E27FC236}">
                <a16:creationId xmlns:a16="http://schemas.microsoft.com/office/drawing/2014/main" id="{38C656FA-40D0-0745-970E-04FF09B5D58B}"/>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6009475" y="2048616"/>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a:extLst>
              <a:ext uri="{FF2B5EF4-FFF2-40B4-BE49-F238E27FC236}">
                <a16:creationId xmlns:a16="http://schemas.microsoft.com/office/drawing/2014/main" id="{0A82F045-CE11-404F-B3B4-90B2B912B48F}"/>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6009475" y="3406769"/>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056034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514651" y="1093914"/>
            <a:ext cx="777484"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411522" y="1286381"/>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499352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684187"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684187"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684187"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684187"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2708059"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2708059"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4731931"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4731931"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2708059"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2708059"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4731931"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4731931"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6755803"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6755803"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6755803"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6755803"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2542637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787059" y="2464028"/>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Tree>
    <p:extLst>
      <p:ext uri="{BB962C8B-B14F-4D97-AF65-F5344CB8AC3E}">
        <p14:creationId xmlns:p14="http://schemas.microsoft.com/office/powerpoint/2010/main" val="65212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73EC980-7A2A-5949-A3B6-7FA10A244F83}"/>
              </a:ext>
            </a:extLst>
          </p:cNvPr>
          <p:cNvSpPr>
            <a:spLocks noGrp="1"/>
          </p:cNvSpPr>
          <p:nvPr>
            <p:ph type="body" sz="quarter" idx="10" hasCustomPrompt="1"/>
          </p:nvPr>
        </p:nvSpPr>
        <p:spPr>
          <a:xfrm>
            <a:off x="678714" y="708841"/>
            <a:ext cx="200694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Bar Chart</a:t>
            </a:r>
          </a:p>
        </p:txBody>
      </p:sp>
      <p:sp>
        <p:nvSpPr>
          <p:cNvPr id="5" name="Rectangle 4">
            <a:extLst>
              <a:ext uri="{FF2B5EF4-FFF2-40B4-BE49-F238E27FC236}">
                <a16:creationId xmlns:a16="http://schemas.microsoft.com/office/drawing/2014/main" id="{EDB7D2D1-F044-7B43-AEC6-E3723D8AC43E}"/>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38115545-9D3C-E94C-A0E2-D6BE9A18FDD6}"/>
              </a:ext>
            </a:extLst>
          </p:cNvPr>
          <p:cNvSpPr>
            <a:spLocks noGrp="1"/>
          </p:cNvSpPr>
          <p:nvPr>
            <p:ph type="body" sz="quarter" idx="11" hasCustomPrompt="1"/>
          </p:nvPr>
        </p:nvSpPr>
        <p:spPr>
          <a:xfrm>
            <a:off x="787059" y="1504199"/>
            <a:ext cx="1722461"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graphicFrame>
        <p:nvGraphicFramePr>
          <p:cNvPr id="7" name="Chart 6">
            <a:extLst>
              <a:ext uri="{FF2B5EF4-FFF2-40B4-BE49-F238E27FC236}">
                <a16:creationId xmlns:a16="http://schemas.microsoft.com/office/drawing/2014/main" id="{D0027CF0-E8FF-B642-ADEA-7B2D19AD28B4}"/>
              </a:ext>
            </a:extLst>
          </p:cNvPr>
          <p:cNvGraphicFramePr/>
          <p:nvPr userDrawn="1">
            <p:extLst>
              <p:ext uri="{D42A27DB-BD31-4B8C-83A1-F6EECF244321}">
                <p14:modId xmlns:p14="http://schemas.microsoft.com/office/powerpoint/2010/main" val="593050098"/>
              </p:ext>
            </p:extLst>
          </p:nvPr>
        </p:nvGraphicFramePr>
        <p:xfrm>
          <a:off x="3200400" y="718010"/>
          <a:ext cx="5561220" cy="370748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B51435AC-BED8-7249-969D-7DBE41FA1BC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184063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A075E37-1AF8-9B4B-9DC2-0ED6348DF004}"/>
              </a:ext>
            </a:extLst>
          </p:cNvPr>
          <p:cNvSpPr txBox="1">
            <a:spLocks/>
          </p:cNvSpPr>
          <p:nvPr userDrawn="1"/>
        </p:nvSpPr>
        <p:spPr>
          <a:xfrm>
            <a:off x="678714" y="708841"/>
            <a:ext cx="200694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a:ea typeface="+mj-ea"/>
              </a:rPr>
              <a:t>Bar Chart</a:t>
            </a:r>
            <a:endParaRPr lang="en-US" sz="2800" dirty="0">
              <a:ea typeface="+mj-ea"/>
            </a:endParaRPr>
          </a:p>
        </p:txBody>
      </p:sp>
      <p:sp>
        <p:nvSpPr>
          <p:cNvPr id="10" name="Rectangle 9">
            <a:extLst>
              <a:ext uri="{FF2B5EF4-FFF2-40B4-BE49-F238E27FC236}">
                <a16:creationId xmlns:a16="http://schemas.microsoft.com/office/drawing/2014/main" id="{6A45A059-EFED-5441-82EE-66CFE87CEF04}"/>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91BD5CD8-B91E-4349-876E-05DDC6670C8B}"/>
              </a:ext>
            </a:extLst>
          </p:cNvPr>
          <p:cNvGraphicFramePr/>
          <p:nvPr userDrawn="1">
            <p:extLst>
              <p:ext uri="{D42A27DB-BD31-4B8C-83A1-F6EECF244321}">
                <p14:modId xmlns:p14="http://schemas.microsoft.com/office/powerpoint/2010/main" val="1624151487"/>
              </p:ext>
            </p:extLst>
          </p:nvPr>
        </p:nvGraphicFramePr>
        <p:xfrm>
          <a:off x="787059" y="1247825"/>
          <a:ext cx="7804357" cy="264785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7">
            <a:extLst>
              <a:ext uri="{FF2B5EF4-FFF2-40B4-BE49-F238E27FC236}">
                <a16:creationId xmlns:a16="http://schemas.microsoft.com/office/drawing/2014/main" id="{AA7B4522-C2EC-1E41-ACDF-B6D855A44C40}"/>
              </a:ext>
            </a:extLst>
          </p:cNvPr>
          <p:cNvSpPr txBox="1">
            <a:spLocks/>
          </p:cNvSpPr>
          <p:nvPr userDrawn="1"/>
        </p:nvSpPr>
        <p:spPr>
          <a:xfrm>
            <a:off x="136779" y="161681"/>
            <a:ext cx="7540625" cy="193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Kicker text HERE</a:t>
            </a:r>
            <a:endParaRPr lang="en-US" dirty="0"/>
          </a:p>
        </p:txBody>
      </p:sp>
      <p:sp>
        <p:nvSpPr>
          <p:cNvPr id="13" name="Text Placeholder 22">
            <a:extLst>
              <a:ext uri="{FF2B5EF4-FFF2-40B4-BE49-F238E27FC236}">
                <a16:creationId xmlns:a16="http://schemas.microsoft.com/office/drawing/2014/main" id="{59203146-734C-474E-BB7A-CFFFB58F6717}"/>
              </a:ext>
            </a:extLst>
          </p:cNvPr>
          <p:cNvSpPr txBox="1">
            <a:spLocks/>
          </p:cNvSpPr>
          <p:nvPr userDrawn="1"/>
        </p:nvSpPr>
        <p:spPr>
          <a:xfrm>
            <a:off x="787059" y="4110993"/>
            <a:ext cx="2156545"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LOREM IPSUM</a:t>
            </a:r>
          </a:p>
        </p:txBody>
      </p:sp>
      <p:sp>
        <p:nvSpPr>
          <p:cNvPr id="14" name="Text Placeholder 2">
            <a:extLst>
              <a:ext uri="{FF2B5EF4-FFF2-40B4-BE49-F238E27FC236}">
                <a16:creationId xmlns:a16="http://schemas.microsoft.com/office/drawing/2014/main" id="{FE72479C-B44B-F846-B4B6-6BFA5CCA1A8F}"/>
              </a:ext>
            </a:extLst>
          </p:cNvPr>
          <p:cNvSpPr txBox="1">
            <a:spLocks/>
          </p:cNvSpPr>
          <p:nvPr userDrawn="1"/>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Lorem ipsum dolor sit amet, consetetur sadipscing.</a:t>
            </a:r>
            <a:endParaRPr lang="en-US" dirty="0"/>
          </a:p>
        </p:txBody>
      </p:sp>
    </p:spTree>
    <p:extLst>
      <p:ext uri="{BB962C8B-B14F-4D97-AF65-F5344CB8AC3E}">
        <p14:creationId xmlns:p14="http://schemas.microsoft.com/office/powerpoint/2010/main" val="1077191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9792AE6-EF57-294C-9CC7-9ECAD30A28F3}"/>
              </a:ext>
            </a:extLst>
          </p:cNvPr>
          <p:cNvSpPr>
            <a:spLocks noGrp="1"/>
          </p:cNvSpPr>
          <p:nvPr>
            <p:ph type="body" sz="quarter" idx="11" hasCustomPrompt="1"/>
          </p:nvPr>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Brief commentary (if needed to explain an anomaly).</a:t>
            </a:r>
          </a:p>
        </p:txBody>
      </p:sp>
      <p:graphicFrame>
        <p:nvGraphicFramePr>
          <p:cNvPr id="5" name="Table 4">
            <a:extLst>
              <a:ext uri="{FF2B5EF4-FFF2-40B4-BE49-F238E27FC236}">
                <a16:creationId xmlns:a16="http://schemas.microsoft.com/office/drawing/2014/main" id="{049A787D-6591-6843-ABE5-68AD4D26D75B}"/>
              </a:ext>
            </a:extLst>
          </p:cNvPr>
          <p:cNvGraphicFramePr>
            <a:graphicFrameLocks noGrp="1"/>
          </p:cNvGraphicFramePr>
          <p:nvPr userDrawn="1">
            <p:extLst>
              <p:ext uri="{D42A27DB-BD31-4B8C-83A1-F6EECF244321}">
                <p14:modId xmlns:p14="http://schemas.microsoft.com/office/powerpoint/2010/main" val="628573645"/>
              </p:ext>
            </p:extLst>
          </p:nvPr>
        </p:nvGraphicFramePr>
        <p:xfrm>
          <a:off x="787059" y="1527843"/>
          <a:ext cx="8021272" cy="1805200"/>
        </p:xfrm>
        <a:graphic>
          <a:graphicData uri="http://schemas.openxmlformats.org/drawingml/2006/table">
            <a:tbl>
              <a:tblPr firstRow="1" bandRow="1"/>
              <a:tblGrid>
                <a:gridCol w="868122">
                  <a:extLst>
                    <a:ext uri="{9D8B030D-6E8A-4147-A177-3AD203B41FA5}">
                      <a16:colId xmlns:a16="http://schemas.microsoft.com/office/drawing/2014/main" val="3783739888"/>
                    </a:ext>
                  </a:extLst>
                </a:gridCol>
                <a:gridCol w="1430630">
                  <a:extLst>
                    <a:ext uri="{9D8B030D-6E8A-4147-A177-3AD203B41FA5}">
                      <a16:colId xmlns:a16="http://schemas.microsoft.com/office/drawing/2014/main" val="2802813869"/>
                    </a:ext>
                  </a:extLst>
                </a:gridCol>
                <a:gridCol w="1430630">
                  <a:extLst>
                    <a:ext uri="{9D8B030D-6E8A-4147-A177-3AD203B41FA5}">
                      <a16:colId xmlns:a16="http://schemas.microsoft.com/office/drawing/2014/main" val="936675683"/>
                    </a:ext>
                  </a:extLst>
                </a:gridCol>
                <a:gridCol w="1430630">
                  <a:extLst>
                    <a:ext uri="{9D8B030D-6E8A-4147-A177-3AD203B41FA5}">
                      <a16:colId xmlns:a16="http://schemas.microsoft.com/office/drawing/2014/main" val="2568296159"/>
                    </a:ext>
                  </a:extLst>
                </a:gridCol>
                <a:gridCol w="1430630">
                  <a:extLst>
                    <a:ext uri="{9D8B030D-6E8A-4147-A177-3AD203B41FA5}">
                      <a16:colId xmlns:a16="http://schemas.microsoft.com/office/drawing/2014/main" val="577102865"/>
                    </a:ext>
                  </a:extLst>
                </a:gridCol>
                <a:gridCol w="1430630">
                  <a:extLst>
                    <a:ext uri="{9D8B030D-6E8A-4147-A177-3AD203B41FA5}">
                      <a16:colId xmlns:a16="http://schemas.microsoft.com/office/drawing/2014/main" val="1272076906"/>
                    </a:ext>
                  </a:extLst>
                </a:gridCol>
              </a:tblGrid>
              <a:tr h="454976">
                <a:tc>
                  <a:txBody>
                    <a:bodyPr/>
                    <a:lstStyle/>
                    <a:p>
                      <a:pPr algn="l"/>
                      <a:endParaRPr lang="en-US" sz="1400" b="1"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Actuals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Budget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Variance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Active Pipeline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Adjusted Variance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72640">
                <a:tc>
                  <a:txBody>
                    <a:bodyPr/>
                    <a:lstStyle/>
                    <a:p>
                      <a:r>
                        <a:rPr lang="en-US" sz="1200" b="0" i="0" dirty="0">
                          <a:solidFill>
                            <a:schemeClr val="tx1"/>
                          </a:solidFill>
                          <a:highlight>
                            <a:srgbClr val="00FF00"/>
                          </a:highlight>
                          <a:latin typeface="Arial" panose="020B0604020202020204" pitchFamily="34" charset="0"/>
                          <a:cs typeface="Arial" panose="020B0604020202020204" pitchFamily="34" charset="0"/>
                        </a:rPr>
                        <a:t>Current Month</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(MTD)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(Full Month)</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(Budget—Actuals)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(Variance—Active Pipeline)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Previous Months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6" name="Text Placeholder 2">
            <a:extLst>
              <a:ext uri="{FF2B5EF4-FFF2-40B4-BE49-F238E27FC236}">
                <a16:creationId xmlns:a16="http://schemas.microsoft.com/office/drawing/2014/main" id="{76AA6F93-1688-D746-BE24-41F2E15EB27F}"/>
              </a:ext>
            </a:extLst>
          </p:cNvPr>
          <p:cNvSpPr txBox="1">
            <a:spLocks/>
          </p:cNvSpPr>
          <p:nvPr userDrawn="1"/>
        </p:nvSpPr>
        <p:spPr>
          <a:xfrm>
            <a:off x="678713" y="708841"/>
            <a:ext cx="736569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ea typeface="+mj-ea"/>
              </a:rPr>
              <a:t>Financial Snapshot—Full Division</a:t>
            </a:r>
          </a:p>
        </p:txBody>
      </p:sp>
      <p:sp>
        <p:nvSpPr>
          <p:cNvPr id="7" name="Rectangle 6">
            <a:extLst>
              <a:ext uri="{FF2B5EF4-FFF2-40B4-BE49-F238E27FC236}">
                <a16:creationId xmlns:a16="http://schemas.microsoft.com/office/drawing/2014/main" id="{D4DE42B4-48E4-B746-9674-1A4860D460E3}"/>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4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BB6D83-C399-2946-A299-E9DC0D8F95C7}"/>
              </a:ext>
            </a:extLst>
          </p:cNvPr>
          <p:cNvSpPr>
            <a:spLocks noGrp="1"/>
          </p:cNvSpPr>
          <p:nvPr>
            <p:ph type="body" sz="quarter" idx="11" hasCustomPrompt="1"/>
          </p:nvPr>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Brief commentary (if needed to explain an anomaly).</a:t>
            </a:r>
          </a:p>
        </p:txBody>
      </p:sp>
      <p:graphicFrame>
        <p:nvGraphicFramePr>
          <p:cNvPr id="9" name="Table 8">
            <a:extLst>
              <a:ext uri="{FF2B5EF4-FFF2-40B4-BE49-F238E27FC236}">
                <a16:creationId xmlns:a16="http://schemas.microsoft.com/office/drawing/2014/main" id="{B6C5FE1F-47A0-9F4C-9796-03C34E3490BC}"/>
              </a:ext>
            </a:extLst>
          </p:cNvPr>
          <p:cNvGraphicFramePr>
            <a:graphicFrameLocks noGrp="1"/>
          </p:cNvGraphicFramePr>
          <p:nvPr userDrawn="1">
            <p:extLst>
              <p:ext uri="{D42A27DB-BD31-4B8C-83A1-F6EECF244321}">
                <p14:modId xmlns:p14="http://schemas.microsoft.com/office/powerpoint/2010/main" val="23493922"/>
              </p:ext>
            </p:extLst>
          </p:nvPr>
        </p:nvGraphicFramePr>
        <p:xfrm>
          <a:off x="787059" y="1252439"/>
          <a:ext cx="8021272" cy="2902872"/>
        </p:xfrm>
        <a:graphic>
          <a:graphicData uri="http://schemas.openxmlformats.org/drawingml/2006/table">
            <a:tbl>
              <a:tblPr firstRow="1" bandRow="1"/>
              <a:tblGrid>
                <a:gridCol w="1435280">
                  <a:extLst>
                    <a:ext uri="{9D8B030D-6E8A-4147-A177-3AD203B41FA5}">
                      <a16:colId xmlns:a16="http://schemas.microsoft.com/office/drawing/2014/main" val="3783739888"/>
                    </a:ext>
                  </a:extLst>
                </a:gridCol>
                <a:gridCol w="1400537">
                  <a:extLst>
                    <a:ext uri="{9D8B030D-6E8A-4147-A177-3AD203B41FA5}">
                      <a16:colId xmlns:a16="http://schemas.microsoft.com/office/drawing/2014/main" val="2802813869"/>
                    </a:ext>
                  </a:extLst>
                </a:gridCol>
                <a:gridCol w="1875099">
                  <a:extLst>
                    <a:ext uri="{9D8B030D-6E8A-4147-A177-3AD203B41FA5}">
                      <a16:colId xmlns:a16="http://schemas.microsoft.com/office/drawing/2014/main" val="936675683"/>
                    </a:ext>
                  </a:extLst>
                </a:gridCol>
                <a:gridCol w="949124">
                  <a:extLst>
                    <a:ext uri="{9D8B030D-6E8A-4147-A177-3AD203B41FA5}">
                      <a16:colId xmlns:a16="http://schemas.microsoft.com/office/drawing/2014/main" val="2568296159"/>
                    </a:ext>
                  </a:extLst>
                </a:gridCol>
                <a:gridCol w="995423">
                  <a:extLst>
                    <a:ext uri="{9D8B030D-6E8A-4147-A177-3AD203B41FA5}">
                      <a16:colId xmlns:a16="http://schemas.microsoft.com/office/drawing/2014/main" val="577102865"/>
                    </a:ext>
                  </a:extLst>
                </a:gridCol>
                <a:gridCol w="1365809">
                  <a:extLst>
                    <a:ext uri="{9D8B030D-6E8A-4147-A177-3AD203B41FA5}">
                      <a16:colId xmlns:a16="http://schemas.microsoft.com/office/drawing/2014/main" val="1272076906"/>
                    </a:ext>
                  </a:extLst>
                </a:gridCol>
              </a:tblGrid>
              <a:tr h="454976">
                <a:tc>
                  <a:txBody>
                    <a:bodyPr/>
                    <a:lstStyle/>
                    <a:p>
                      <a:pPr algn="l"/>
                      <a:endParaRPr lang="en-US" sz="1400" b="1"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Actuals </a:t>
                      </a:r>
                      <a:br>
                        <a:rPr lang="en-US" sz="1400" b="1" i="0" dirty="0">
                          <a:solidFill>
                            <a:schemeClr val="bg1"/>
                          </a:solidFill>
                          <a:latin typeface="Arial" panose="020B0604020202020204" pitchFamily="34" charset="0"/>
                          <a:cs typeface="Arial" panose="020B0604020202020204" pitchFamily="34" charset="0"/>
                        </a:rPr>
                      </a:br>
                      <a:r>
                        <a:rPr lang="en-US" sz="1400" b="1" i="0" dirty="0">
                          <a:solidFill>
                            <a:schemeClr val="bg1"/>
                          </a:solidFill>
                          <a:latin typeface="Arial" panose="020B0604020202020204" pitchFamily="34" charset="0"/>
                          <a:cs typeface="Arial" panose="020B0604020202020204" pitchFamily="34" charset="0"/>
                        </a:rPr>
                        <a:t>(MTD)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Budget </a:t>
                      </a:r>
                      <a:br>
                        <a:rPr lang="en-US" sz="1400" b="1" i="0" dirty="0">
                          <a:solidFill>
                            <a:schemeClr val="bg1"/>
                          </a:solidFill>
                          <a:latin typeface="Arial" panose="020B0604020202020204" pitchFamily="34" charset="0"/>
                          <a:cs typeface="Arial" panose="020B0604020202020204" pitchFamily="34" charset="0"/>
                        </a:rPr>
                      </a:br>
                      <a:r>
                        <a:rPr lang="en-US" sz="1400" b="1" i="0" dirty="0">
                          <a:solidFill>
                            <a:schemeClr val="bg1"/>
                          </a:solidFill>
                          <a:latin typeface="Arial" panose="020B0604020202020204" pitchFamily="34" charset="0"/>
                          <a:cs typeface="Arial" panose="020B0604020202020204" pitchFamily="34" charset="0"/>
                        </a:rPr>
                        <a:t>(Full Month)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Variance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Active Pipeline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Adjusted Variance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185523">
                <a:tc>
                  <a:txBody>
                    <a:bodyPr/>
                    <a:lstStyle/>
                    <a:p>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0">
                <a:tc>
                  <a:txBody>
                    <a:bodyPr/>
                    <a:lstStyle/>
                    <a:p>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#3</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90057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60161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65089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22093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#7</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1855684"/>
                  </a:ext>
                </a:extLst>
              </a:tr>
              <a:tr h="464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0" name="Text Placeholder 2">
            <a:extLst>
              <a:ext uri="{FF2B5EF4-FFF2-40B4-BE49-F238E27FC236}">
                <a16:creationId xmlns:a16="http://schemas.microsoft.com/office/drawing/2014/main" id="{7D43A5E4-6B70-334D-AEF3-2F889D55161B}"/>
              </a:ext>
            </a:extLst>
          </p:cNvPr>
          <p:cNvSpPr txBox="1">
            <a:spLocks/>
          </p:cNvSpPr>
          <p:nvPr userDrawn="1"/>
        </p:nvSpPr>
        <p:spPr>
          <a:xfrm>
            <a:off x="678713" y="708841"/>
            <a:ext cx="736569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highlight>
                  <a:srgbClr val="00FF00"/>
                </a:highlight>
                <a:ea typeface="+mj-ea"/>
              </a:rPr>
              <a:t>Month</a:t>
            </a:r>
            <a:r>
              <a:rPr lang="en-US" sz="2800" dirty="0">
                <a:ea typeface="+mj-ea"/>
              </a:rPr>
              <a:t> Financial Details</a:t>
            </a:r>
          </a:p>
        </p:txBody>
      </p:sp>
      <p:sp>
        <p:nvSpPr>
          <p:cNvPr id="11" name="Rectangle 10">
            <a:extLst>
              <a:ext uri="{FF2B5EF4-FFF2-40B4-BE49-F238E27FC236}">
                <a16:creationId xmlns:a16="http://schemas.microsoft.com/office/drawing/2014/main" id="{68B88EE4-22F6-454A-AFE3-5539148F7C13}"/>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78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8484FC2-6870-664E-9865-44D7531F84F1}"/>
              </a:ext>
            </a:extLst>
          </p:cNvPr>
          <p:cNvSpPr>
            <a:spLocks noGrp="1"/>
          </p:cNvSpPr>
          <p:nvPr>
            <p:ph type="body" sz="quarter" idx="11" hasCustomPrompt="1"/>
          </p:nvPr>
        </p:nvSpPr>
        <p:spPr>
          <a:xfrm>
            <a:off x="787059" y="1225686"/>
            <a:ext cx="7777820"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What will you do in the remaining days of this month to achieve (or exceed) your monthly budget? List out the highest value or most critical opportunities and group all others in the final line.</a:t>
            </a:r>
          </a:p>
        </p:txBody>
      </p:sp>
      <p:graphicFrame>
        <p:nvGraphicFramePr>
          <p:cNvPr id="7" name="Table 6">
            <a:extLst>
              <a:ext uri="{FF2B5EF4-FFF2-40B4-BE49-F238E27FC236}">
                <a16:creationId xmlns:a16="http://schemas.microsoft.com/office/drawing/2014/main" id="{E3277298-0869-B44C-8C31-D378B42E7884}"/>
              </a:ext>
            </a:extLst>
          </p:cNvPr>
          <p:cNvGraphicFramePr>
            <a:graphicFrameLocks noGrp="1"/>
          </p:cNvGraphicFramePr>
          <p:nvPr userDrawn="1">
            <p:extLst>
              <p:ext uri="{D42A27DB-BD31-4B8C-83A1-F6EECF244321}">
                <p14:modId xmlns:p14="http://schemas.microsoft.com/office/powerpoint/2010/main" val="1702834773"/>
              </p:ext>
            </p:extLst>
          </p:nvPr>
        </p:nvGraphicFramePr>
        <p:xfrm>
          <a:off x="787059" y="1911154"/>
          <a:ext cx="7928679" cy="2346960"/>
        </p:xfrm>
        <a:graphic>
          <a:graphicData uri="http://schemas.openxmlformats.org/drawingml/2006/table">
            <a:tbl>
              <a:tblPr firstRow="1" bandRow="1"/>
              <a:tblGrid>
                <a:gridCol w="1982170">
                  <a:extLst>
                    <a:ext uri="{9D8B030D-6E8A-4147-A177-3AD203B41FA5}">
                      <a16:colId xmlns:a16="http://schemas.microsoft.com/office/drawing/2014/main" val="3783739888"/>
                    </a:ext>
                  </a:extLst>
                </a:gridCol>
                <a:gridCol w="2295060">
                  <a:extLst>
                    <a:ext uri="{9D8B030D-6E8A-4147-A177-3AD203B41FA5}">
                      <a16:colId xmlns:a16="http://schemas.microsoft.com/office/drawing/2014/main" val="2802813869"/>
                    </a:ext>
                  </a:extLst>
                </a:gridCol>
                <a:gridCol w="1669279">
                  <a:extLst>
                    <a:ext uri="{9D8B030D-6E8A-4147-A177-3AD203B41FA5}">
                      <a16:colId xmlns:a16="http://schemas.microsoft.com/office/drawing/2014/main" val="936675683"/>
                    </a:ext>
                  </a:extLst>
                </a:gridCol>
                <a:gridCol w="1982170">
                  <a:extLst>
                    <a:ext uri="{9D8B030D-6E8A-4147-A177-3AD203B41FA5}">
                      <a16:colId xmlns:a16="http://schemas.microsoft.com/office/drawing/2014/main" val="2568296159"/>
                    </a:ext>
                  </a:extLst>
                </a:gridCol>
              </a:tblGrid>
              <a:tr h="387805">
                <a:tc>
                  <a:txBody>
                    <a:bodyPr/>
                    <a:lstStyle/>
                    <a:p>
                      <a:pPr algn="l"/>
                      <a:r>
                        <a:rPr lang="en-US" sz="1400" b="1" i="0" dirty="0">
                          <a:solidFill>
                            <a:schemeClr val="bg1"/>
                          </a:solidFill>
                          <a:latin typeface="Arial" panose="020B0604020202020204" pitchFamily="34" charset="0"/>
                          <a:cs typeface="Arial" panose="020B0604020202020204" pitchFamily="34" charset="0"/>
                        </a:rPr>
                        <a:t>Pipeline Item or Reporting Area</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Help/Support Needed to Close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0">
                <a:tc>
                  <a:txBody>
                    <a:bodyPr/>
                    <a:lstStyle/>
                    <a:p>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0">
                <a:tc>
                  <a:txBody>
                    <a:bodyPr/>
                    <a:lstStyle/>
                    <a:p>
                      <a:endParaRPr lang="en-US" sz="1200" b="1"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Varies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(should equal slide 4 Current Month Active Pipeline)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2" name="Text Placeholder 2">
            <a:extLst>
              <a:ext uri="{FF2B5EF4-FFF2-40B4-BE49-F238E27FC236}">
                <a16:creationId xmlns:a16="http://schemas.microsoft.com/office/drawing/2014/main" id="{6B0C7408-B491-C346-BE17-5B4E791F6452}"/>
              </a:ext>
            </a:extLst>
          </p:cNvPr>
          <p:cNvSpPr txBox="1">
            <a:spLocks/>
          </p:cNvSpPr>
          <p:nvPr userDrawn="1"/>
        </p:nvSpPr>
        <p:spPr>
          <a:xfrm>
            <a:off x="678714" y="708841"/>
            <a:ext cx="7423564"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highlight>
                  <a:srgbClr val="00FF00"/>
                </a:highlight>
              </a:rPr>
              <a:t>Month</a:t>
            </a:r>
            <a:r>
              <a:rPr lang="en-US" sz="2800" dirty="0"/>
              <a:t> Pipeline Details</a:t>
            </a:r>
          </a:p>
        </p:txBody>
      </p:sp>
      <p:sp>
        <p:nvSpPr>
          <p:cNvPr id="13" name="Rectangle 12">
            <a:extLst>
              <a:ext uri="{FF2B5EF4-FFF2-40B4-BE49-F238E27FC236}">
                <a16:creationId xmlns:a16="http://schemas.microsoft.com/office/drawing/2014/main" id="{4C15893F-8D46-D042-9182-1AF39B365C5D}"/>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71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7272F-5BC9-40B8-B4EF-6A31BE865AA6}"/>
              </a:ext>
            </a:extLst>
          </p:cNvPr>
          <p:cNvSpPr/>
          <p:nvPr userDrawn="1"/>
        </p:nvSpPr>
        <p:spPr>
          <a:xfrm>
            <a:off x="2630420" y="733241"/>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B199568-5042-4578-A858-AF1E81977502}"/>
              </a:ext>
            </a:extLst>
          </p:cNvPr>
          <p:cNvSpPr>
            <a:spLocks noGrp="1"/>
          </p:cNvSpPr>
          <p:nvPr>
            <p:ph type="body" sz="quarter" idx="10" hasCustomPrompt="1"/>
          </p:nvPr>
        </p:nvSpPr>
        <p:spPr>
          <a:xfrm>
            <a:off x="2548124" y="263478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66786F40-2C3B-4D35-9A75-F2937FE07920}"/>
              </a:ext>
            </a:extLst>
          </p:cNvPr>
          <p:cNvSpPr>
            <a:spLocks noGrp="1"/>
          </p:cNvSpPr>
          <p:nvPr>
            <p:ph type="title" hasCustomPrompt="1"/>
          </p:nvPr>
        </p:nvSpPr>
        <p:spPr>
          <a:xfrm>
            <a:off x="2548124" y="149504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BCC915C5-C8A2-4AB1-B798-E807E41DBB95}"/>
              </a:ext>
            </a:extLst>
          </p:cNvPr>
          <p:cNvSpPr>
            <a:spLocks noGrp="1"/>
          </p:cNvSpPr>
          <p:nvPr>
            <p:ph type="body" sz="quarter" idx="11" hasCustomPrompt="1"/>
          </p:nvPr>
        </p:nvSpPr>
        <p:spPr>
          <a:xfrm>
            <a:off x="2548124" y="905028"/>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4128368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CF9F1E8-F7FC-B140-B673-72E316C65C66}"/>
              </a:ext>
            </a:extLst>
          </p:cNvPr>
          <p:cNvSpPr>
            <a:spLocks noGrp="1"/>
          </p:cNvSpPr>
          <p:nvPr>
            <p:ph type="body" sz="quarter" idx="11" hasCustomPrompt="1"/>
          </p:nvPr>
        </p:nvSpPr>
        <p:spPr>
          <a:xfrm>
            <a:off x="787059" y="1225686"/>
            <a:ext cx="7777820"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r>
              <a:rPr lang="en-US" dirty="0">
                <a:latin typeface="Helvetica Neue" panose="02000503000000020004" pitchFamily="2" charset="0"/>
                <a:ea typeface="Helvetica Neue" panose="02000503000000020004" pitchFamily="2" charset="0"/>
                <a:cs typeface="Helvetica Neue" panose="02000503000000020004" pitchFamily="2" charset="0"/>
              </a:rPr>
              <a:t>If your Actuals + Pipeline do not achieve your budget for this month, how are you working to address the remaining gap?</a:t>
            </a:r>
            <a:endParaRPr lang="en-US" dirty="0">
              <a:highlight>
                <a:srgbClr val="00FF00"/>
              </a:highligh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1242C673-97A6-8B49-95C1-B2A579EFFF86}"/>
              </a:ext>
            </a:extLst>
          </p:cNvPr>
          <p:cNvGraphicFramePr>
            <a:graphicFrameLocks noGrp="1"/>
          </p:cNvGraphicFramePr>
          <p:nvPr userDrawn="1">
            <p:extLst>
              <p:ext uri="{D42A27DB-BD31-4B8C-83A1-F6EECF244321}">
                <p14:modId xmlns:p14="http://schemas.microsoft.com/office/powerpoint/2010/main" val="2328811794"/>
              </p:ext>
            </p:extLst>
          </p:nvPr>
        </p:nvGraphicFramePr>
        <p:xfrm>
          <a:off x="787059" y="1911154"/>
          <a:ext cx="7928679" cy="2277565"/>
        </p:xfrm>
        <a:graphic>
          <a:graphicData uri="http://schemas.openxmlformats.org/drawingml/2006/table">
            <a:tbl>
              <a:tblPr firstRow="1" bandRow="1"/>
              <a:tblGrid>
                <a:gridCol w="1982170">
                  <a:extLst>
                    <a:ext uri="{9D8B030D-6E8A-4147-A177-3AD203B41FA5}">
                      <a16:colId xmlns:a16="http://schemas.microsoft.com/office/drawing/2014/main" val="3783739888"/>
                    </a:ext>
                  </a:extLst>
                </a:gridCol>
                <a:gridCol w="2295060">
                  <a:extLst>
                    <a:ext uri="{9D8B030D-6E8A-4147-A177-3AD203B41FA5}">
                      <a16:colId xmlns:a16="http://schemas.microsoft.com/office/drawing/2014/main" val="2802813869"/>
                    </a:ext>
                  </a:extLst>
                </a:gridCol>
                <a:gridCol w="1669279">
                  <a:extLst>
                    <a:ext uri="{9D8B030D-6E8A-4147-A177-3AD203B41FA5}">
                      <a16:colId xmlns:a16="http://schemas.microsoft.com/office/drawing/2014/main" val="936675683"/>
                    </a:ext>
                  </a:extLst>
                </a:gridCol>
                <a:gridCol w="1982170">
                  <a:extLst>
                    <a:ext uri="{9D8B030D-6E8A-4147-A177-3AD203B41FA5}">
                      <a16:colId xmlns:a16="http://schemas.microsoft.com/office/drawing/2014/main" val="2568296159"/>
                    </a:ext>
                  </a:extLst>
                </a:gridCol>
              </a:tblGrid>
              <a:tr h="387805">
                <a:tc>
                  <a:txBody>
                    <a:bodyPr/>
                    <a:lstStyle/>
                    <a:p>
                      <a:pPr algn="l"/>
                      <a:r>
                        <a:rPr lang="en-US" sz="1400" b="1" i="0" dirty="0">
                          <a:solidFill>
                            <a:schemeClr val="bg1"/>
                          </a:solidFill>
                          <a:latin typeface="Arial" panose="020B0604020202020204" pitchFamily="34" charset="0"/>
                          <a:cs typeface="Arial" panose="020B0604020202020204" pitchFamily="34" charset="0"/>
                        </a:rPr>
                        <a:t>Plans/Tactics</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Help/Support Needed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0">
                <a:tc>
                  <a:txBody>
                    <a:bodyPr/>
                    <a:lstStyle/>
                    <a:p>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0">
                <a:tc>
                  <a:txBody>
                    <a:bodyPr/>
                    <a:lstStyle/>
                    <a:p>
                      <a:endParaRPr lang="en-US" sz="1200" b="1"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50E418A5-B80D-BC4A-909E-1B94BC8CCB3C}"/>
              </a:ext>
            </a:extLst>
          </p:cNvPr>
          <p:cNvSpPr txBox="1">
            <a:spLocks/>
          </p:cNvSpPr>
          <p:nvPr userDrawn="1"/>
        </p:nvSpPr>
        <p:spPr>
          <a:xfrm>
            <a:off x="678714" y="708841"/>
            <a:ext cx="7423564"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t>Addressing Gaps—</a:t>
            </a:r>
            <a:r>
              <a:rPr lang="en-US" sz="2800" dirty="0">
                <a:highlight>
                  <a:srgbClr val="00FF00"/>
                </a:highlight>
              </a:rPr>
              <a:t>Month</a:t>
            </a:r>
            <a:endParaRPr lang="en-US" sz="2800" dirty="0"/>
          </a:p>
        </p:txBody>
      </p:sp>
      <p:sp>
        <p:nvSpPr>
          <p:cNvPr id="11" name="Rectangle 10">
            <a:extLst>
              <a:ext uri="{FF2B5EF4-FFF2-40B4-BE49-F238E27FC236}">
                <a16:creationId xmlns:a16="http://schemas.microsoft.com/office/drawing/2014/main" id="{9F5879FE-CAE6-9741-AFA3-DDF01C2E0465}"/>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043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E00B012-D31C-F441-A3D0-B4CAD2AACC6A}"/>
              </a:ext>
            </a:extLst>
          </p:cNvPr>
          <p:cNvSpPr>
            <a:spLocks noGrp="1"/>
          </p:cNvSpPr>
          <p:nvPr>
            <p:ph type="body" sz="quarter" idx="11" hasCustomPrompt="1"/>
          </p:nvPr>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7" name="Text Placeholder 22">
            <a:extLst>
              <a:ext uri="{FF2B5EF4-FFF2-40B4-BE49-F238E27FC236}">
                <a16:creationId xmlns:a16="http://schemas.microsoft.com/office/drawing/2014/main" id="{F373DBF5-0D64-9340-AF57-E767FACA0218}"/>
              </a:ext>
            </a:extLst>
          </p:cNvPr>
          <p:cNvSpPr txBox="1">
            <a:spLocks/>
          </p:cNvSpPr>
          <p:nvPr userDrawn="1"/>
        </p:nvSpPr>
        <p:spPr>
          <a:xfrm>
            <a:off x="787059" y="4110993"/>
            <a:ext cx="2156545"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LOREM IPSUM</a:t>
            </a:r>
            <a:endParaRPr lang="en-US" dirty="0"/>
          </a:p>
        </p:txBody>
      </p:sp>
      <p:graphicFrame>
        <p:nvGraphicFramePr>
          <p:cNvPr id="12" name="Table 11">
            <a:extLst>
              <a:ext uri="{FF2B5EF4-FFF2-40B4-BE49-F238E27FC236}">
                <a16:creationId xmlns:a16="http://schemas.microsoft.com/office/drawing/2014/main" id="{661E82EF-8167-C448-BB97-BAA550D68310}"/>
              </a:ext>
            </a:extLst>
          </p:cNvPr>
          <p:cNvGraphicFramePr>
            <a:graphicFrameLocks noGrp="1"/>
          </p:cNvGraphicFramePr>
          <p:nvPr userDrawn="1"/>
        </p:nvGraphicFramePr>
        <p:xfrm>
          <a:off x="787059" y="1380965"/>
          <a:ext cx="7909900" cy="2487296"/>
        </p:xfrm>
        <a:graphic>
          <a:graphicData uri="http://schemas.openxmlformats.org/drawingml/2006/table">
            <a:tbl>
              <a:tblPr firstRow="1" bandRow="1"/>
              <a:tblGrid>
                <a:gridCol w="1581980">
                  <a:extLst>
                    <a:ext uri="{9D8B030D-6E8A-4147-A177-3AD203B41FA5}">
                      <a16:colId xmlns:a16="http://schemas.microsoft.com/office/drawing/2014/main" val="3783739888"/>
                    </a:ext>
                  </a:extLst>
                </a:gridCol>
                <a:gridCol w="1581980">
                  <a:extLst>
                    <a:ext uri="{9D8B030D-6E8A-4147-A177-3AD203B41FA5}">
                      <a16:colId xmlns:a16="http://schemas.microsoft.com/office/drawing/2014/main" val="2802813869"/>
                    </a:ext>
                  </a:extLst>
                </a:gridCol>
                <a:gridCol w="1581980">
                  <a:extLst>
                    <a:ext uri="{9D8B030D-6E8A-4147-A177-3AD203B41FA5}">
                      <a16:colId xmlns:a16="http://schemas.microsoft.com/office/drawing/2014/main" val="936675683"/>
                    </a:ext>
                  </a:extLst>
                </a:gridCol>
                <a:gridCol w="1581980">
                  <a:extLst>
                    <a:ext uri="{9D8B030D-6E8A-4147-A177-3AD203B41FA5}">
                      <a16:colId xmlns:a16="http://schemas.microsoft.com/office/drawing/2014/main" val="2568296159"/>
                    </a:ext>
                  </a:extLst>
                </a:gridCol>
                <a:gridCol w="1581980">
                  <a:extLst>
                    <a:ext uri="{9D8B030D-6E8A-4147-A177-3AD203B41FA5}">
                      <a16:colId xmlns:a16="http://schemas.microsoft.com/office/drawing/2014/main" val="577102865"/>
                    </a:ext>
                  </a:extLst>
                </a:gridCol>
              </a:tblGrid>
              <a:tr h="454976">
                <a:tc>
                  <a:txBody>
                    <a:bodyPr/>
                    <a:lstStyle/>
                    <a:p>
                      <a:pPr algn="l"/>
                      <a:r>
                        <a:rPr lang="en-US" sz="1400" b="1" i="0" dirty="0">
                          <a:solidFill>
                            <a:schemeClr val="bg1"/>
                          </a:solidFill>
                          <a:latin typeface="Arial" panose="020B0604020202020204" pitchFamily="34" charset="0"/>
                          <a:cs typeface="Arial" panose="020B0604020202020204" pitchFamily="34" charset="0"/>
                        </a:rPr>
                        <a:t>Name</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72640">
                <a:tc>
                  <a:txBody>
                    <a:bodyPr/>
                    <a:lstStyle/>
                    <a:p>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03909"/>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3" name="Text Placeholder 2">
            <a:extLst>
              <a:ext uri="{FF2B5EF4-FFF2-40B4-BE49-F238E27FC236}">
                <a16:creationId xmlns:a16="http://schemas.microsoft.com/office/drawing/2014/main" id="{4D35CBEC-7A9A-094A-8E82-374541AE808F}"/>
              </a:ext>
            </a:extLst>
          </p:cNvPr>
          <p:cNvSpPr txBox="1">
            <a:spLocks/>
          </p:cNvSpPr>
          <p:nvPr userDrawn="1"/>
        </p:nvSpPr>
        <p:spPr>
          <a:xfrm>
            <a:off x="678714" y="708841"/>
            <a:ext cx="2420086"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ea typeface="+mj-ea"/>
              </a:rPr>
              <a:t>Table 1</a:t>
            </a:r>
          </a:p>
        </p:txBody>
      </p:sp>
      <p:sp>
        <p:nvSpPr>
          <p:cNvPr id="14" name="Rectangle 13">
            <a:extLst>
              <a:ext uri="{FF2B5EF4-FFF2-40B4-BE49-F238E27FC236}">
                <a16:creationId xmlns:a16="http://schemas.microsoft.com/office/drawing/2014/main" id="{A85039D8-8279-9E4B-9D4A-A73C3CC08B85}"/>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AF38D356-9884-8341-9471-A636E2485436}"/>
              </a:ext>
            </a:extLst>
          </p:cNvPr>
          <p:cNvSpPr txBox="1">
            <a:spLocks/>
          </p:cNvSpPr>
          <p:nvPr userDrawn="1"/>
        </p:nvSpPr>
        <p:spPr>
          <a:xfrm>
            <a:off x="136779" y="161681"/>
            <a:ext cx="7540625" cy="193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Kicker text HERE</a:t>
            </a:r>
            <a:endParaRPr lang="en-US" dirty="0"/>
          </a:p>
        </p:txBody>
      </p:sp>
    </p:spTree>
    <p:extLst>
      <p:ext uri="{BB962C8B-B14F-4D97-AF65-F5344CB8AC3E}">
        <p14:creationId xmlns:p14="http://schemas.microsoft.com/office/powerpoint/2010/main" val="2795108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D0D57AC-DF83-FD41-A92A-BFD61BFC7F00}"/>
              </a:ext>
            </a:extLst>
          </p:cNvPr>
          <p:cNvSpPr>
            <a:spLocks noGrp="1"/>
          </p:cNvSpPr>
          <p:nvPr>
            <p:ph type="body" sz="quarter" idx="11" hasCustomPrompt="1"/>
          </p:nvPr>
        </p:nvSpPr>
        <p:spPr>
          <a:xfrm>
            <a:off x="787059" y="1225686"/>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graphicFrame>
        <p:nvGraphicFramePr>
          <p:cNvPr id="9" name="Table 8">
            <a:extLst>
              <a:ext uri="{FF2B5EF4-FFF2-40B4-BE49-F238E27FC236}">
                <a16:creationId xmlns:a16="http://schemas.microsoft.com/office/drawing/2014/main" id="{32FF6481-CF50-9F49-A553-5A83115CF10F}"/>
              </a:ext>
            </a:extLst>
          </p:cNvPr>
          <p:cNvGraphicFramePr>
            <a:graphicFrameLocks noGrp="1"/>
          </p:cNvGraphicFramePr>
          <p:nvPr userDrawn="1">
            <p:extLst>
              <p:ext uri="{D42A27DB-BD31-4B8C-83A1-F6EECF244321}">
                <p14:modId xmlns:p14="http://schemas.microsoft.com/office/powerpoint/2010/main" val="1483171358"/>
              </p:ext>
            </p:extLst>
          </p:nvPr>
        </p:nvGraphicFramePr>
        <p:xfrm>
          <a:off x="787059" y="1679661"/>
          <a:ext cx="7777820" cy="2714635"/>
        </p:xfrm>
        <a:graphic>
          <a:graphicData uri="http://schemas.openxmlformats.org/drawingml/2006/table">
            <a:tbl>
              <a:tblPr firstRow="1" bandRow="1"/>
              <a:tblGrid>
                <a:gridCol w="1555564">
                  <a:extLst>
                    <a:ext uri="{9D8B030D-6E8A-4147-A177-3AD203B41FA5}">
                      <a16:colId xmlns:a16="http://schemas.microsoft.com/office/drawing/2014/main" val="3783739888"/>
                    </a:ext>
                  </a:extLst>
                </a:gridCol>
                <a:gridCol w="1555564">
                  <a:extLst>
                    <a:ext uri="{9D8B030D-6E8A-4147-A177-3AD203B41FA5}">
                      <a16:colId xmlns:a16="http://schemas.microsoft.com/office/drawing/2014/main" val="2802813869"/>
                    </a:ext>
                  </a:extLst>
                </a:gridCol>
                <a:gridCol w="1555564">
                  <a:extLst>
                    <a:ext uri="{9D8B030D-6E8A-4147-A177-3AD203B41FA5}">
                      <a16:colId xmlns:a16="http://schemas.microsoft.com/office/drawing/2014/main" val="936675683"/>
                    </a:ext>
                  </a:extLst>
                </a:gridCol>
                <a:gridCol w="1555564">
                  <a:extLst>
                    <a:ext uri="{9D8B030D-6E8A-4147-A177-3AD203B41FA5}">
                      <a16:colId xmlns:a16="http://schemas.microsoft.com/office/drawing/2014/main" val="2568296159"/>
                    </a:ext>
                  </a:extLst>
                </a:gridCol>
                <a:gridCol w="1555564">
                  <a:extLst>
                    <a:ext uri="{9D8B030D-6E8A-4147-A177-3AD203B41FA5}">
                      <a16:colId xmlns:a16="http://schemas.microsoft.com/office/drawing/2014/main" val="577102865"/>
                    </a:ext>
                  </a:extLst>
                </a:gridCol>
              </a:tblGrid>
              <a:tr h="387805">
                <a:tc>
                  <a:txBody>
                    <a:bodyPr/>
                    <a:lstStyle/>
                    <a:p>
                      <a:pPr algn="l"/>
                      <a:r>
                        <a:rPr lang="en-US" sz="1400" b="1" i="0" dirty="0">
                          <a:solidFill>
                            <a:schemeClr val="bg1"/>
                          </a:solidFill>
                          <a:latin typeface="Arial" panose="020B0604020202020204" pitchFamily="34" charset="0"/>
                          <a:cs typeface="Arial" panose="020B0604020202020204" pitchFamily="34" charset="0"/>
                        </a:rPr>
                        <a:t>Name</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87805">
                <a:tc>
                  <a:txBody>
                    <a:bodyPr/>
                    <a:lstStyle/>
                    <a:p>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87805">
                <a:tc>
                  <a:txBody>
                    <a:bodyPr/>
                    <a:lstStyle/>
                    <a:p>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821EC2D7-C808-4F49-9D1D-5EA4CABDE1FA}"/>
              </a:ext>
            </a:extLst>
          </p:cNvPr>
          <p:cNvSpPr txBox="1">
            <a:spLocks/>
          </p:cNvSpPr>
          <p:nvPr userDrawn="1"/>
        </p:nvSpPr>
        <p:spPr>
          <a:xfrm>
            <a:off x="678714" y="708841"/>
            <a:ext cx="2338806"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a:ea typeface="+mj-ea"/>
              </a:rPr>
              <a:t>Table 2</a:t>
            </a:r>
            <a:endParaRPr lang="en-US" sz="2800" dirty="0">
              <a:ea typeface="+mj-ea"/>
            </a:endParaRPr>
          </a:p>
        </p:txBody>
      </p:sp>
      <p:sp>
        <p:nvSpPr>
          <p:cNvPr id="11" name="Rectangle 10">
            <a:extLst>
              <a:ext uri="{FF2B5EF4-FFF2-40B4-BE49-F238E27FC236}">
                <a16:creationId xmlns:a16="http://schemas.microsoft.com/office/drawing/2014/main" id="{F9722EA7-E1B3-9446-890B-7D7CEF1DF16C}"/>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CACAF07E-2CB0-C948-86A2-ED310C49AFAA}"/>
              </a:ext>
            </a:extLst>
          </p:cNvPr>
          <p:cNvSpPr txBox="1">
            <a:spLocks/>
          </p:cNvSpPr>
          <p:nvPr userDrawn="1"/>
        </p:nvSpPr>
        <p:spPr>
          <a:xfrm>
            <a:off x="136779" y="161681"/>
            <a:ext cx="7540625" cy="193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Kicker text HERE</a:t>
            </a:r>
            <a:endParaRPr lang="en-US" dirty="0"/>
          </a:p>
        </p:txBody>
      </p:sp>
    </p:spTree>
    <p:extLst>
      <p:ext uri="{BB962C8B-B14F-4D97-AF65-F5344CB8AC3E}">
        <p14:creationId xmlns:p14="http://schemas.microsoft.com/office/powerpoint/2010/main" val="3760117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299076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114218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850153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469094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3020601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2976074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60895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57804F2A-B301-8A43-9614-0594D62F81C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359165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314618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91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1B30EB-A2EC-1E42-8B06-767404275869}"/>
              </a:ext>
            </a:extLst>
          </p:cNvPr>
          <p:cNvSpPr>
            <a:spLocks noGrp="1"/>
          </p:cNvSpPr>
          <p:nvPr>
            <p:ph type="body" sz="quarter" idx="11" hasCustomPrompt="1"/>
          </p:nvPr>
        </p:nvSpPr>
        <p:spPr>
          <a:xfrm>
            <a:off x="1489552" y="2114932"/>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Tx/>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4" name="Rectangle 3">
            <a:extLst>
              <a:ext uri="{FF2B5EF4-FFF2-40B4-BE49-F238E27FC236}">
                <a16:creationId xmlns:a16="http://schemas.microsoft.com/office/drawing/2014/main" id="{05CB9308-AF6F-0141-9C66-77D1E3488C46}"/>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E5673C61-201E-624C-8365-DA0D9E2F7D8A}"/>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How to use this template</a:t>
            </a:r>
          </a:p>
        </p:txBody>
      </p:sp>
      <p:pic>
        <p:nvPicPr>
          <p:cNvPr id="6" name="Picture 5">
            <a:extLst>
              <a:ext uri="{FF2B5EF4-FFF2-40B4-BE49-F238E27FC236}">
                <a16:creationId xmlns:a16="http://schemas.microsoft.com/office/drawing/2014/main" id="{83782DF0-4029-4BE2-B1AF-DA741101B5D5}"/>
              </a:ext>
            </a:extLst>
          </p:cNvPr>
          <p:cNvPicPr>
            <a:picLocks noChangeAspect="1" noChangeArrowheads="1"/>
          </p:cNvPicPr>
          <p:nvPr userDrawn="1"/>
        </p:nvPicPr>
        <p:blipFill>
          <a:blip r:embed="rId2"/>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7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slideLayout" Target="../slideLayouts/slideLayout3.xml" /><Relationship Id="rId7"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theme" Target="../theme/theme10.xml" /><Relationship Id="rId1" Type="http://schemas.openxmlformats.org/officeDocument/2006/relationships/slideLayout" Target="../slideLayouts/slideLayout30.xml" /></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3.xml" /><Relationship Id="rId2" Type="http://schemas.openxmlformats.org/officeDocument/2006/relationships/slideLayout" Target="../slideLayouts/slideLayout32.xml" /><Relationship Id="rId1" Type="http://schemas.openxmlformats.org/officeDocument/2006/relationships/slideLayout" Target="../slideLayouts/slideLayout31.xml" /><Relationship Id="rId6" Type="http://schemas.openxmlformats.org/officeDocument/2006/relationships/image" Target="../media/image9.png" /><Relationship Id="rId5" Type="http://schemas.openxmlformats.org/officeDocument/2006/relationships/theme" Target="../theme/theme11.xml" /><Relationship Id="rId4" Type="http://schemas.openxmlformats.org/officeDocument/2006/relationships/slideLayout" Target="../slideLayouts/slideLayout34.xml" /></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 /><Relationship Id="rId2" Type="http://schemas.openxmlformats.org/officeDocument/2006/relationships/slideLayout" Target="../slideLayouts/slideLayout36.xml" /><Relationship Id="rId1" Type="http://schemas.openxmlformats.org/officeDocument/2006/relationships/slideLayout" Target="../slideLayouts/slideLayout35.xml" /><Relationship Id="rId5" Type="http://schemas.openxmlformats.org/officeDocument/2006/relationships/image" Target="../media/image9.png" /><Relationship Id="rId4" Type="http://schemas.openxmlformats.org/officeDocument/2006/relationships/theme" Target="../theme/theme12.xml"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5.xml" /><Relationship Id="rId13" Type="http://schemas.openxmlformats.org/officeDocument/2006/relationships/slideLayout" Target="../slideLayouts/slideLayout50.xml" /><Relationship Id="rId18" Type="http://schemas.openxmlformats.org/officeDocument/2006/relationships/slideLayout" Target="../slideLayouts/slideLayout55.xml" /><Relationship Id="rId26" Type="http://schemas.openxmlformats.org/officeDocument/2006/relationships/theme" Target="../theme/theme13.xml" /><Relationship Id="rId3" Type="http://schemas.openxmlformats.org/officeDocument/2006/relationships/slideLayout" Target="../slideLayouts/slideLayout40.xml" /><Relationship Id="rId21" Type="http://schemas.openxmlformats.org/officeDocument/2006/relationships/slideLayout" Target="../slideLayouts/slideLayout58.xml" /><Relationship Id="rId7" Type="http://schemas.openxmlformats.org/officeDocument/2006/relationships/slideLayout" Target="../slideLayouts/slideLayout44.xml" /><Relationship Id="rId12" Type="http://schemas.openxmlformats.org/officeDocument/2006/relationships/slideLayout" Target="../slideLayouts/slideLayout49.xml" /><Relationship Id="rId17" Type="http://schemas.openxmlformats.org/officeDocument/2006/relationships/slideLayout" Target="../slideLayouts/slideLayout54.xml" /><Relationship Id="rId25" Type="http://schemas.openxmlformats.org/officeDocument/2006/relationships/slideLayout" Target="../slideLayouts/slideLayout62.xml" /><Relationship Id="rId2" Type="http://schemas.openxmlformats.org/officeDocument/2006/relationships/slideLayout" Target="../slideLayouts/slideLayout39.xml" /><Relationship Id="rId16" Type="http://schemas.openxmlformats.org/officeDocument/2006/relationships/slideLayout" Target="../slideLayouts/slideLayout53.xml" /><Relationship Id="rId20" Type="http://schemas.openxmlformats.org/officeDocument/2006/relationships/slideLayout" Target="../slideLayouts/slideLayout57.xml" /><Relationship Id="rId1" Type="http://schemas.openxmlformats.org/officeDocument/2006/relationships/slideLayout" Target="../slideLayouts/slideLayout38.xml" /><Relationship Id="rId6" Type="http://schemas.openxmlformats.org/officeDocument/2006/relationships/slideLayout" Target="../slideLayouts/slideLayout43.xml" /><Relationship Id="rId11" Type="http://schemas.openxmlformats.org/officeDocument/2006/relationships/slideLayout" Target="../slideLayouts/slideLayout48.xml" /><Relationship Id="rId24" Type="http://schemas.openxmlformats.org/officeDocument/2006/relationships/slideLayout" Target="../slideLayouts/slideLayout61.xml" /><Relationship Id="rId5" Type="http://schemas.openxmlformats.org/officeDocument/2006/relationships/slideLayout" Target="../slideLayouts/slideLayout42.xml" /><Relationship Id="rId15" Type="http://schemas.openxmlformats.org/officeDocument/2006/relationships/slideLayout" Target="../slideLayouts/slideLayout52.xml" /><Relationship Id="rId23" Type="http://schemas.openxmlformats.org/officeDocument/2006/relationships/slideLayout" Target="../slideLayouts/slideLayout60.xml" /><Relationship Id="rId10" Type="http://schemas.openxmlformats.org/officeDocument/2006/relationships/slideLayout" Target="../slideLayouts/slideLayout47.xml" /><Relationship Id="rId19" Type="http://schemas.openxmlformats.org/officeDocument/2006/relationships/slideLayout" Target="../slideLayouts/slideLayout56.xml" /><Relationship Id="rId4" Type="http://schemas.openxmlformats.org/officeDocument/2006/relationships/slideLayout" Target="../slideLayouts/slideLayout41.xml" /><Relationship Id="rId9" Type="http://schemas.openxmlformats.org/officeDocument/2006/relationships/slideLayout" Target="../slideLayouts/slideLayout46.xml" /><Relationship Id="rId14" Type="http://schemas.openxmlformats.org/officeDocument/2006/relationships/slideLayout" Target="../slideLayouts/slideLayout51.xml" /><Relationship Id="rId22" Type="http://schemas.openxmlformats.org/officeDocument/2006/relationships/slideLayout" Target="../slideLayouts/slideLayout59.xml" /><Relationship Id="rId27" Type="http://schemas.openxmlformats.org/officeDocument/2006/relationships/image" Target="../media/image9.png" /></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 /><Relationship Id="rId2" Type="http://schemas.openxmlformats.org/officeDocument/2006/relationships/slideLayout" Target="../slideLayouts/slideLayout64.xml" /><Relationship Id="rId1" Type="http://schemas.openxmlformats.org/officeDocument/2006/relationships/slideLayout" Target="../slideLayouts/slideLayout63.xml" /><Relationship Id="rId4" Type="http://schemas.openxmlformats.org/officeDocument/2006/relationships/image" Target="../media/image9.png" /></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 /><Relationship Id="rId2" Type="http://schemas.openxmlformats.org/officeDocument/2006/relationships/slideLayout" Target="../slideLayouts/slideLayout66.xml" /><Relationship Id="rId1" Type="http://schemas.openxmlformats.org/officeDocument/2006/relationships/slideLayout" Target="../slideLayouts/slideLayout65.xml" /><Relationship Id="rId4" Type="http://schemas.openxmlformats.org/officeDocument/2006/relationships/image" Target="../media/image9.png" /></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 /><Relationship Id="rId2" Type="http://schemas.openxmlformats.org/officeDocument/2006/relationships/slideLayout" Target="../slideLayouts/slideLayout68.xml" /><Relationship Id="rId1" Type="http://schemas.openxmlformats.org/officeDocument/2006/relationships/slideLayout" Target="../slideLayouts/slideLayout67.xml" /><Relationship Id="rId4" Type="http://schemas.openxmlformats.org/officeDocument/2006/relationships/image" Target="../media/image9.png" /></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 /><Relationship Id="rId2" Type="http://schemas.openxmlformats.org/officeDocument/2006/relationships/slideLayout" Target="../slideLayouts/slideLayout70.xml" /><Relationship Id="rId1" Type="http://schemas.openxmlformats.org/officeDocument/2006/relationships/slideLayout" Target="../slideLayouts/slideLayout69.xml" /><Relationship Id="rId4" Type="http://schemas.openxmlformats.org/officeDocument/2006/relationships/image" Target="../media/image9.png" /></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theme" Target="../theme/theme18.xml" /><Relationship Id="rId1" Type="http://schemas.openxmlformats.org/officeDocument/2006/relationships/slideLayout" Target="../slideLayouts/slideLayout71.xml" /></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theme" Target="../theme/theme2.xml" /><Relationship Id="rId1" Type="http://schemas.openxmlformats.org/officeDocument/2006/relationships/slideLayout" Target="../slideLayouts/slideLayout7.xml" /><Relationship Id="rId4" Type="http://schemas.openxmlformats.org/officeDocument/2006/relationships/image" Target="../media/image1.png" /></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 /><Relationship Id="rId2" Type="http://schemas.openxmlformats.org/officeDocument/2006/relationships/slideLayout" Target="../slideLayouts/slideLayout9.xml" /><Relationship Id="rId1" Type="http://schemas.openxmlformats.org/officeDocument/2006/relationships/slideLayout" Target="../slideLayouts/slideLayout8.xml" /><Relationship Id="rId6" Type="http://schemas.openxmlformats.org/officeDocument/2006/relationships/theme" Target="../theme/theme3.xml" /><Relationship Id="rId5" Type="http://schemas.openxmlformats.org/officeDocument/2006/relationships/slideLayout" Target="../slideLayouts/slideLayout12.xml" /><Relationship Id="rId4" Type="http://schemas.openxmlformats.org/officeDocument/2006/relationships/slideLayout" Target="../slideLayouts/slideLayout11.xml" /></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 /><Relationship Id="rId2" Type="http://schemas.openxmlformats.org/officeDocument/2006/relationships/slideLayout" Target="../slideLayouts/slideLayout14.xml" /><Relationship Id="rId1" Type="http://schemas.openxmlformats.org/officeDocument/2006/relationships/slideLayout" Target="../slideLayouts/slideLayout13.xml" /><Relationship Id="rId6" Type="http://schemas.openxmlformats.org/officeDocument/2006/relationships/image" Target="../media/image9.png" /><Relationship Id="rId5" Type="http://schemas.openxmlformats.org/officeDocument/2006/relationships/theme" Target="../theme/theme4.xml" /><Relationship Id="rId4" Type="http://schemas.openxmlformats.org/officeDocument/2006/relationships/slideLayout" Target="../slideLayouts/slideLayout16.xml" /></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theme" Target="../theme/theme5.xml" /><Relationship Id="rId1" Type="http://schemas.openxmlformats.org/officeDocument/2006/relationships/slideLayout" Target="../slideLayouts/slideLayout17.xml" /></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 /><Relationship Id="rId2" Type="http://schemas.openxmlformats.org/officeDocument/2006/relationships/slideLayout" Target="../slideLayouts/slideLayout19.xml" /><Relationship Id="rId1" Type="http://schemas.openxmlformats.org/officeDocument/2006/relationships/slideLayout" Target="../slideLayouts/slideLayout18.xml" /><Relationship Id="rId5" Type="http://schemas.openxmlformats.org/officeDocument/2006/relationships/image" Target="../media/image9.png" /><Relationship Id="rId4" Type="http://schemas.openxmlformats.org/officeDocument/2006/relationships/theme" Target="../theme/theme6.xml" /></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 /><Relationship Id="rId2" Type="http://schemas.openxmlformats.org/officeDocument/2006/relationships/slideLayout" Target="../slideLayouts/slideLayout22.xml" /><Relationship Id="rId1" Type="http://schemas.openxmlformats.org/officeDocument/2006/relationships/slideLayout" Target="../slideLayouts/slideLayout21.xml" /><Relationship Id="rId4" Type="http://schemas.openxmlformats.org/officeDocument/2006/relationships/image" Target="../media/image9.png" /></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image" Target="../media/image9.png" /><Relationship Id="rId5" Type="http://schemas.openxmlformats.org/officeDocument/2006/relationships/theme" Target="../theme/theme8.xml" /><Relationship Id="rId4" Type="http://schemas.openxmlformats.org/officeDocument/2006/relationships/slideLayout" Target="../slideLayouts/slideLayout26.xml" /></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 /><Relationship Id="rId2" Type="http://schemas.openxmlformats.org/officeDocument/2006/relationships/slideLayout" Target="../slideLayouts/slideLayout28.xml" /><Relationship Id="rId1" Type="http://schemas.openxmlformats.org/officeDocument/2006/relationships/slideLayout" Target="../slideLayouts/slideLayout27.xml" /><Relationship Id="rId5" Type="http://schemas.openxmlformats.org/officeDocument/2006/relationships/image" Target="../media/image9.png" /><Relationship Id="rId4"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C7A4A-F37A-8747-AFFA-CAE8BB8018B0}"/>
              </a:ext>
            </a:extLst>
          </p:cNvPr>
          <p:cNvPicPr>
            <a:picLocks noChangeAspect="1" noChangeArrowheads="1"/>
          </p:cNvPicPr>
          <p:nvPr userDrawn="1"/>
        </p:nvPicPr>
        <p:blipFill>
          <a:blip r:embed="rId8"/>
          <a:stretch>
            <a:fillRect/>
          </a:stretch>
        </p:blipFill>
        <p:spPr bwMode="auto">
          <a:xfrm>
            <a:off x="7787484" y="4588041"/>
            <a:ext cx="942071"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509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841" r:id="rId3"/>
    <p:sldLayoutId id="2147483842" r:id="rId4"/>
    <p:sldLayoutId id="2147483843" r:id="rId5"/>
    <p:sldLayoutId id="214748384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2214429"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2BE42445-C3E1-40EC-9563-4376C735FABF}"/>
              </a:ext>
            </a:extLst>
          </p:cNvPr>
          <p:cNvPicPr>
            <a:picLocks noChangeAspect="1" noChangeArrowheads="1"/>
          </p:cNvPicPr>
          <p:nvPr userDrawn="1"/>
        </p:nvPicPr>
        <p:blipFill>
          <a:blip r:embed="rId3"/>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85359"/>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3718081" y="787400"/>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257546" y="4717923"/>
            <a:ext cx="6921070" cy="215444"/>
          </a:xfrm>
          <a:prstGeom prst="rect">
            <a:avLst/>
          </a:prstGeom>
          <a:noFill/>
        </p:spPr>
        <p:txBody>
          <a:bodyPr wrap="square">
            <a:spAutoFit/>
          </a:bodyPr>
          <a:lstStyle/>
          <a:p>
            <a:pPr algn="l"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l"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1BD0DEEB-8318-46E8-BA87-1251AA55E91C}"/>
              </a:ext>
            </a:extLst>
          </p:cNvPr>
          <p:cNvPicPr>
            <a:picLocks noChangeAspect="1" noChangeArrowheads="1"/>
          </p:cNvPicPr>
          <p:nvPr userDrawn="1"/>
        </p:nvPicPr>
        <p:blipFill>
          <a:blip r:embed="rId6"/>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114758"/>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2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3718081" y="787400"/>
            <a:ext cx="4029382" cy="43561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257546" y="4717923"/>
            <a:ext cx="6921070" cy="215444"/>
          </a:xfrm>
          <a:prstGeom prst="rect">
            <a:avLst/>
          </a:prstGeom>
          <a:noFill/>
        </p:spPr>
        <p:txBody>
          <a:bodyPr wrap="square">
            <a:spAutoFit/>
          </a:bodyPr>
          <a:lstStyle/>
          <a:p>
            <a:pPr algn="l"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l"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4684297D-C2F0-426A-8075-C85EB3A66A4D}"/>
              </a:ext>
            </a:extLst>
          </p:cNvPr>
          <p:cNvPicPr>
            <a:picLocks noChangeAspect="1" noChangeArrowheads="1"/>
          </p:cNvPicPr>
          <p:nvPr userDrawn="1"/>
        </p:nvPicPr>
        <p:blipFill>
          <a:blip r:embed="rId5"/>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00254"/>
      </p:ext>
    </p:extLst>
  </p:cSld>
  <p:clrMap bg1="lt1" tx1="dk1" bg2="lt2" tx2="dk2" accent1="accent1" accent2="accent2" accent3="accent3" accent4="accent4" accent5="accent5" accent6="accent6" hlink="hlink" folHlink="folHlink"/>
  <p:sldLayoutIdLst>
    <p:sldLayoutId id="2147483822" r:id="rId1"/>
    <p:sldLayoutId id="2147483821" r:id="rId2"/>
    <p:sldLayoutId id="214748382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5" name="Picture 4">
            <a:extLst>
              <a:ext uri="{FF2B5EF4-FFF2-40B4-BE49-F238E27FC236}">
                <a16:creationId xmlns:a16="http://schemas.microsoft.com/office/drawing/2014/main" id="{A221EA8F-680D-4359-984A-658EE5CBF7E1}"/>
              </a:ext>
            </a:extLst>
          </p:cNvPr>
          <p:cNvPicPr>
            <a:picLocks noChangeAspect="1" noChangeArrowheads="1"/>
          </p:cNvPicPr>
          <p:nvPr userDrawn="1"/>
        </p:nvPicPr>
        <p:blipFill>
          <a:blip r:embed="rId27"/>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16266"/>
      </p:ext>
    </p:extLst>
  </p:cSld>
  <p:clrMap bg1="lt1" tx1="dk1" bg2="lt2" tx2="dk2" accent1="accent1" accent2="accent2" accent3="accent3" accent4="accent4" accent5="accent5" accent6="accent6" hlink="hlink" folHlink="folHlink"/>
  <p:sldLayoutIdLst>
    <p:sldLayoutId id="2147483707" r:id="rId1"/>
    <p:sldLayoutId id="2147483729" r:id="rId2"/>
    <p:sldLayoutId id="2147483704" r:id="rId3"/>
    <p:sldLayoutId id="2147483706" r:id="rId4"/>
    <p:sldLayoutId id="2147483716" r:id="rId5"/>
    <p:sldLayoutId id="2147483717" r:id="rId6"/>
    <p:sldLayoutId id="2147483824" r:id="rId7"/>
    <p:sldLayoutId id="2147483789" r:id="rId8"/>
    <p:sldLayoutId id="2147483825" r:id="rId9"/>
    <p:sldLayoutId id="2147483784" r:id="rId10"/>
    <p:sldLayoutId id="2147483718" r:id="rId11"/>
    <p:sldLayoutId id="2147483777" r:id="rId12"/>
    <p:sldLayoutId id="2147483785" r:id="rId13"/>
    <p:sldLayoutId id="2147483778" r:id="rId14"/>
    <p:sldLayoutId id="2147483780" r:id="rId15"/>
    <p:sldLayoutId id="2147483787" r:id="rId16"/>
    <p:sldLayoutId id="2147483790" r:id="rId17"/>
    <p:sldLayoutId id="2147483830" r:id="rId18"/>
    <p:sldLayoutId id="2147483837" r:id="rId19"/>
    <p:sldLayoutId id="2147483831" r:id="rId20"/>
    <p:sldLayoutId id="2147483832" r:id="rId21"/>
    <p:sldLayoutId id="2147483833" r:id="rId22"/>
    <p:sldLayoutId id="2147483834" r:id="rId23"/>
    <p:sldLayoutId id="2147483835" r:id="rId24"/>
    <p:sldLayoutId id="214748383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9" name="Picture 8">
            <a:extLst>
              <a:ext uri="{FF2B5EF4-FFF2-40B4-BE49-F238E27FC236}">
                <a16:creationId xmlns:a16="http://schemas.microsoft.com/office/drawing/2014/main" id="{85E0B7EA-9D26-4899-BF5C-06115F5103B7}"/>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491420"/>
      </p:ext>
    </p:extLst>
  </p:cSld>
  <p:clrMap bg1="lt1" tx1="dk1" bg2="lt2" tx2="dk2" accent1="accent1" accent2="accent2" accent3="accent3" accent4="accent4" accent5="accent5" accent6="accent6" hlink="hlink" folHlink="folHlink"/>
  <p:sldLayoutIdLst>
    <p:sldLayoutId id="2147483735" r:id="rId1"/>
    <p:sldLayoutId id="21474837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9" name="Picture 8">
            <a:extLst>
              <a:ext uri="{FF2B5EF4-FFF2-40B4-BE49-F238E27FC236}">
                <a16:creationId xmlns:a16="http://schemas.microsoft.com/office/drawing/2014/main" id="{A7D8E496-3E98-4C66-A884-9B0575FAFFFA}"/>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401618"/>
      </p:ext>
    </p:extLst>
  </p:cSld>
  <p:clrMap bg1="lt1" tx1="dk1" bg2="lt2" tx2="dk2" accent1="accent1" accent2="accent2" accent3="accent3" accent4="accent4" accent5="accent5" accent6="accent6" hlink="hlink" folHlink="folHlink"/>
  <p:sldLayoutIdLst>
    <p:sldLayoutId id="2147483811" r:id="rId1"/>
    <p:sldLayoutId id="21474838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49B4782A-6824-467C-852A-5B4144394423}"/>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908119"/>
      </p:ext>
    </p:extLst>
  </p:cSld>
  <p:clrMap bg1="lt1" tx1="dk1" bg2="lt2" tx2="dk2" accent1="accent1" accent2="accent2" accent3="accent3" accent4="accent4" accent5="accent5" accent6="accent6" hlink="hlink" folHlink="folHlink"/>
  <p:sldLayoutIdLst>
    <p:sldLayoutId id="2147483773" r:id="rId1"/>
    <p:sldLayoutId id="21474837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795C9DFF-12DF-46C5-9DA2-3B0E4AF4345F}"/>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38292"/>
      </p:ext>
    </p:extLst>
  </p:cSld>
  <p:clrMap bg1="lt1" tx1="dk1" bg2="lt2" tx2="dk2" accent1="accent1" accent2="accent2" accent3="accent3" accent4="accent4" accent5="accent5" accent6="accent6" hlink="hlink" folHlink="folHlink"/>
  <p:sldLayoutIdLst>
    <p:sldLayoutId id="2147483808" r:id="rId1"/>
    <p:sldLayoutId id="21474838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A6192E"/>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7F60801-F490-A24B-B9C4-407165A98EAF}"/>
              </a:ext>
            </a:extLst>
          </p:cNvPr>
          <p:cNvPicPr>
            <a:picLocks noChangeAspect="1" noChangeArrowheads="1"/>
          </p:cNvPicPr>
          <p:nvPr userDrawn="1"/>
        </p:nvPicPr>
        <p:blipFill>
          <a:blip r:embed="rId3"/>
          <a:stretch>
            <a:fillRect/>
          </a:stretch>
        </p:blipFill>
        <p:spPr bwMode="auto">
          <a:xfrm>
            <a:off x="2581140" y="1751587"/>
            <a:ext cx="3981719" cy="16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541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09B28-9B15-2E4D-8370-DBE21E9A2F16}"/>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bg1"/>
                </a:solidFill>
                <a:latin typeface="Arial"/>
                <a:ea typeface="ＭＳ Ｐゴシック"/>
                <a:cs typeface="Arial"/>
              </a:rPr>
              <a:t>|  </a:t>
            </a:r>
            <a:fld id="{DE87642C-B7C1-4B57-8C95-0170592CB734}" type="slidenum">
              <a:rPr lang="en-US" sz="800" b="1" i="0" smtClean="0">
                <a:solidFill>
                  <a:schemeClr val="bg1"/>
                </a:solidFill>
                <a:latin typeface="Arial"/>
                <a:ea typeface="ＭＳ Ｐゴシック"/>
                <a:cs typeface="Arial"/>
              </a:rPr>
              <a:pPr algn="r" defTabSz="914400" fontAlgn="base">
                <a:spcBef>
                  <a:spcPct val="0"/>
                </a:spcBef>
                <a:spcAft>
                  <a:spcPct val="0"/>
                </a:spcAft>
                <a:defRPr/>
              </a:pPr>
              <a:t>‹#›</a:t>
            </a:fld>
            <a:endParaRPr lang="en-US" sz="800" b="1" dirty="0">
              <a:solidFill>
                <a:schemeClr val="bg1"/>
              </a:solidFill>
              <a:latin typeface="Arial"/>
              <a:ea typeface="ＭＳ Ｐゴシック"/>
              <a:cs typeface="Arial"/>
            </a:endParaRPr>
          </a:p>
        </p:txBody>
      </p:sp>
      <p:pic>
        <p:nvPicPr>
          <p:cNvPr id="5" name="Picture 4">
            <a:extLst>
              <a:ext uri="{FF2B5EF4-FFF2-40B4-BE49-F238E27FC236}">
                <a16:creationId xmlns:a16="http://schemas.microsoft.com/office/drawing/2014/main" id="{57F3FA50-2CD6-466B-85F1-82CD254130A1}"/>
              </a:ext>
            </a:extLst>
          </p:cNvPr>
          <p:cNvPicPr>
            <a:picLocks noChangeAspect="1" noChangeArrowheads="1"/>
          </p:cNvPicPr>
          <p:nvPr userDrawn="1"/>
        </p:nvPicPr>
        <p:blipFill>
          <a:blip r:embed="rId4"/>
          <a:stretch>
            <a:fillRect/>
          </a:stretch>
        </p:blipFill>
        <p:spPr bwMode="auto">
          <a:xfrm>
            <a:off x="7787484" y="4588041"/>
            <a:ext cx="942071"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75163"/>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25732"/>
      </p:ext>
    </p:extLst>
  </p:cSld>
  <p:clrMap bg1="lt1" tx1="dk1" bg2="lt2" tx2="dk2" accent1="accent1" accent2="accent2" accent3="accent3" accent4="accent4" accent5="accent5" accent6="accent6" hlink="hlink" folHlink="folHlink"/>
  <p:sldLayoutIdLst>
    <p:sldLayoutId id="2147483771" r:id="rId1"/>
    <p:sldLayoutId id="2147483732" r:id="rId2"/>
    <p:sldLayoutId id="2147483748" r:id="rId3"/>
    <p:sldLayoutId id="2147483719" r:id="rId4"/>
    <p:sldLayoutId id="214748374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3AC0990-1522-42E6-A417-4E1E6D336D9E}"/>
              </a:ext>
            </a:extLst>
          </p:cNvPr>
          <p:cNvPicPr>
            <a:picLocks noChangeAspect="1" noChangeArrowheads="1"/>
          </p:cNvPicPr>
          <p:nvPr userDrawn="1"/>
        </p:nvPicPr>
        <p:blipFill>
          <a:blip r:embed="rId6"/>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962674"/>
      </p:ext>
    </p:extLst>
  </p:cSld>
  <p:clrMap bg1="lt1" tx1="dk1" bg2="lt2" tx2="dk2" accent1="accent1" accent2="accent2" accent3="accent3" accent4="accent4" accent5="accent5" accent6="accent6" hlink="hlink" folHlink="folHlink"/>
  <p:sldLayoutIdLst>
    <p:sldLayoutId id="2147483711" r:id="rId1"/>
    <p:sldLayoutId id="2147483775" r:id="rId2"/>
    <p:sldLayoutId id="2147483829" r:id="rId3"/>
    <p:sldLayoutId id="214748380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1B8BA-1079-47FB-B34E-4DB9B5EF8146}"/>
              </a:ext>
            </a:extLst>
          </p:cNvPr>
          <p:cNvPicPr>
            <a:picLocks noChangeAspect="1" noChangeArrowheads="1"/>
          </p:cNvPicPr>
          <p:nvPr userDrawn="1"/>
        </p:nvPicPr>
        <p:blipFill>
          <a:blip r:embed="rId3"/>
          <a:stretch>
            <a:fillRect/>
          </a:stretch>
        </p:blipFill>
        <p:spPr bwMode="auto">
          <a:xfrm>
            <a:off x="7787484" y="4588041"/>
            <a:ext cx="942071"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494212"/>
      </p:ext>
    </p:extLst>
  </p:cSld>
  <p:clrMap bg1="lt1" tx1="dk1" bg2="lt2" tx2="dk2" accent1="accent1" accent2="accent2" accent3="accent3" accent4="accent4" accent5="accent5" accent6="accent6" hlink="hlink" folHlink="folHlink"/>
  <p:sldLayoutIdLst>
    <p:sldLayoutId id="21474838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A18EA-B81A-964E-8078-D5A207FA96E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8" name="Picture 7">
            <a:extLst>
              <a:ext uri="{FF2B5EF4-FFF2-40B4-BE49-F238E27FC236}">
                <a16:creationId xmlns:a16="http://schemas.microsoft.com/office/drawing/2014/main" id="{E719B8AC-82AF-43DF-9437-DF29EE0879DE}"/>
              </a:ext>
            </a:extLst>
          </p:cNvPr>
          <p:cNvPicPr>
            <a:picLocks noChangeAspect="1" noChangeArrowheads="1"/>
          </p:cNvPicPr>
          <p:nvPr userDrawn="1"/>
        </p:nvPicPr>
        <p:blipFill>
          <a:blip r:embed="rId5"/>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094028"/>
      </p:ext>
    </p:extLst>
  </p:cSld>
  <p:clrMap bg1="lt1" tx1="dk1" bg2="lt2" tx2="dk2" accent1="accent1" accent2="accent2" accent3="accent3" accent4="accent4" accent5="accent5" accent6="accent6" hlink="hlink" folHlink="folHlink"/>
  <p:sldLayoutIdLst>
    <p:sldLayoutId id="2147483759" r:id="rId1"/>
    <p:sldLayoutId id="2147483776" r:id="rId2"/>
    <p:sldLayoutId id="21474837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A18EA-B81A-964E-8078-D5A207FA96E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8" name="Picture 7">
            <a:extLst>
              <a:ext uri="{FF2B5EF4-FFF2-40B4-BE49-F238E27FC236}">
                <a16:creationId xmlns:a16="http://schemas.microsoft.com/office/drawing/2014/main" id="{C1D442BB-7F55-4B3C-B5AA-556188717E6A}"/>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19350"/>
      </p:ext>
    </p:extLst>
  </p:cSld>
  <p:clrMap bg1="lt1" tx1="dk1" bg2="lt2" tx2="dk2" accent1="accent1" accent2="accent2" accent3="accent3" accent4="accent4" accent5="accent5" accent6="accent6" hlink="hlink" folHlink="folHlink"/>
  <p:sldLayoutIdLst>
    <p:sldLayoutId id="2147483805" r:id="rId1"/>
    <p:sldLayoutId id="21474838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78EAEB0C-8523-45A3-B747-8C84006DF296}"/>
              </a:ext>
            </a:extLst>
          </p:cNvPr>
          <p:cNvPicPr>
            <a:picLocks noChangeAspect="1" noChangeArrowheads="1"/>
          </p:cNvPicPr>
          <p:nvPr userDrawn="1"/>
        </p:nvPicPr>
        <p:blipFill>
          <a:blip r:embed="rId6"/>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30759"/>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6" r:id="rId3"/>
    <p:sldLayoutId id="21474837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6903D11C-D300-46E2-9292-216EC6C13B31}"/>
              </a:ext>
            </a:extLst>
          </p:cNvPr>
          <p:cNvPicPr>
            <a:picLocks noChangeAspect="1" noChangeArrowheads="1"/>
          </p:cNvPicPr>
          <p:nvPr userDrawn="1"/>
        </p:nvPicPr>
        <p:blipFill>
          <a:blip r:embed="rId5"/>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887549"/>
      </p:ext>
    </p:extLst>
  </p:cSld>
  <p:clrMap bg1="lt1" tx1="dk1" bg2="lt2" tx2="dk2" accent1="accent1" accent2="accent2" accent3="accent3" accent4="accent4" accent5="accent5" accent6="accent6" hlink="hlink" folHlink="folHlink"/>
  <p:sldLayoutIdLst>
    <p:sldLayoutId id="2147483815" r:id="rId1"/>
    <p:sldLayoutId id="2147483817" r:id="rId2"/>
    <p:sldLayoutId id="21474838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0.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53.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6.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1.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53.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53.xml" /></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4.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53.xml"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53.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53.xml" /></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6.xml" /></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4.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53.xml" /></Relationships>
</file>

<file path=ppt/slides/_rels/slide155.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3.png" /><Relationship Id="rId1" Type="http://schemas.openxmlformats.org/officeDocument/2006/relationships/slideLayout" Target="../slideLayouts/slideLayout53.xml" /></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 /></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53.xml" /><Relationship Id="rId1" Type="http://schemas.openxmlformats.org/officeDocument/2006/relationships/themeOverride" Target="../theme/themeOverride4.xml" /></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53.xml" /></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6.xml" /></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3.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53.xml" /></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76.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53.xml" /></Relationships>
</file>

<file path=ppt/slides/_rels/slide177.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53.xml" /></Relationships>
</file>

<file path=ppt/slides/_rels/slide178.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53.xml" /></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6.xml" /></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6.xml" /></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71.xml" /></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6.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53.xml" /></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3.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53.xml" /></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4.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slideLayout" Target="../slideLayouts/slideLayout53.xml" /><Relationship Id="rId1" Type="http://schemas.openxmlformats.org/officeDocument/2006/relationships/themeOverride" Target="../theme/themeOverride1.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6.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53.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6.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0.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53.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2.xml.rels><?xml version="1.0" encoding="UTF-8" standalone="yes"?>
<Relationships xmlns="http://schemas.openxmlformats.org/package/2006/relationships"><Relationship Id="rId2" Type="http://schemas.openxmlformats.org/officeDocument/2006/relationships/image" Target="../media/image29.emf" /><Relationship Id="rId1" Type="http://schemas.openxmlformats.org/officeDocument/2006/relationships/slideLayout" Target="../slideLayouts/slideLayout53.xml" /></Relationships>
</file>

<file path=ppt/slides/_rels/slide33.xml.rels><?xml version="1.0" encoding="UTF-8" standalone="yes"?>
<Relationships xmlns="http://schemas.openxmlformats.org/package/2006/relationships"><Relationship Id="rId2" Type="http://schemas.openxmlformats.org/officeDocument/2006/relationships/image" Target="../media/image30.emf" /><Relationship Id="rId1" Type="http://schemas.openxmlformats.org/officeDocument/2006/relationships/slideLayout" Target="../slideLayouts/slideLayout53.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6.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41.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53.xml" /></Relationships>
</file>

<file path=ppt/slides/_rels/slide42.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53.xml" /></Relationships>
</file>

<file path=ppt/slides/_rels/slide43.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53.xml" /></Relationships>
</file>

<file path=ppt/slides/_rels/slide44.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53.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6.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48.xml.rels><?xml version="1.0" encoding="UTF-8" standalone="yes"?>
<Relationships xmlns="http://schemas.openxmlformats.org/package/2006/relationships"><Relationship Id="rId2" Type="http://schemas.openxmlformats.org/officeDocument/2006/relationships/image" Target="../media/image34.emf" /><Relationship Id="rId1" Type="http://schemas.openxmlformats.org/officeDocument/2006/relationships/slideLayout" Target="../slideLayouts/slideLayout53.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5.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53.xml" /></Relationships>
</file>

<file path=ppt/slides/_rels/slide56.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53.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16.xml" /></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53.xml" /><Relationship Id="rId1" Type="http://schemas.openxmlformats.org/officeDocument/2006/relationships/themeOverride" Target="../theme/themeOverride2.xml" /></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53.xml" /><Relationship Id="rId1" Type="http://schemas.openxmlformats.org/officeDocument/2006/relationships/themeOverride" Target="../theme/themeOverride3.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Layout" Target="../slideLayouts/slideLayout53.xml" /><Relationship Id="rId1" Type="http://schemas.openxmlformats.org/officeDocument/2006/relationships/vmlDrawing" Target="../drawings/vmlDrawing1.vml" /><Relationship Id="rId4" Type="http://schemas.openxmlformats.org/officeDocument/2006/relationships/image" Target="../media/image37.emf"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5.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53.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6.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059214" y="2178431"/>
            <a:ext cx="5463540" cy="615553"/>
          </a:xfrm>
        </p:spPr>
        <p:txBody>
          <a:bodyPr/>
          <a:lstStyle/>
          <a:p>
            <a:pPr marL="0" indent="0">
              <a:buNone/>
            </a:pPr>
            <a:r>
              <a:rPr lang="en-US" sz="4000" b="1">
                <a:solidFill>
                  <a:srgbClr val="FF0000"/>
                </a:solidFill>
              </a:rPr>
              <a:t>A</a:t>
            </a:r>
            <a:r>
              <a:rPr lang="fa-IR" sz="4000" b="1">
                <a:solidFill>
                  <a:srgbClr val="FF0000"/>
                </a:solidFill>
              </a:rPr>
              <a:t>DA</a:t>
            </a:r>
            <a:r>
              <a:rPr lang="en-US" sz="4000" b="1">
                <a:solidFill>
                  <a:srgbClr val="FF0000"/>
                </a:solidFill>
              </a:rPr>
              <a:t> </a:t>
            </a:r>
            <a:r>
              <a:rPr lang="en-US" sz="4000" b="1" dirty="0">
                <a:solidFill>
                  <a:srgbClr val="FF0000"/>
                </a:solidFill>
              </a:rPr>
              <a:t>2021 REVIEW</a:t>
            </a:r>
          </a:p>
        </p:txBody>
      </p:sp>
      <p:sp>
        <p:nvSpPr>
          <p:cNvPr id="5" name="Text Placeholder 4"/>
          <p:cNvSpPr>
            <a:spLocks noGrp="1"/>
          </p:cNvSpPr>
          <p:nvPr>
            <p:ph type="body" sz="quarter" idx="10"/>
          </p:nvPr>
        </p:nvSpPr>
        <p:spPr>
          <a:xfrm>
            <a:off x="3619405" y="3663297"/>
            <a:ext cx="7564461" cy="891446"/>
          </a:xfrm>
        </p:spPr>
        <p:txBody>
          <a:bodyPr/>
          <a:lstStyle/>
          <a:p>
            <a:r>
              <a:rPr lang="en-US" sz="2000" dirty="0" err="1"/>
              <a:t>Parichehr</a:t>
            </a:r>
            <a:r>
              <a:rPr lang="en-US" sz="2000" dirty="0"/>
              <a:t> </a:t>
            </a:r>
            <a:r>
              <a:rPr lang="en-US" sz="2000" dirty="0" err="1"/>
              <a:t>Vahabi</a:t>
            </a:r>
            <a:r>
              <a:rPr lang="en-US" sz="2000" dirty="0"/>
              <a:t> </a:t>
            </a:r>
            <a:r>
              <a:rPr lang="en-US" sz="2000" dirty="0" err="1"/>
              <a:t>Anaraki</a:t>
            </a:r>
            <a:r>
              <a:rPr lang="en-US" sz="2000" dirty="0"/>
              <a:t> MD</a:t>
            </a:r>
          </a:p>
          <a:p>
            <a:r>
              <a:rPr lang="en-US" sz="2000" dirty="0"/>
              <a:t>25</a:t>
            </a:r>
            <a:r>
              <a:rPr lang="en-US" sz="2000" baseline="30000" dirty="0"/>
              <a:t>th</a:t>
            </a:r>
            <a:r>
              <a:rPr lang="en-US" sz="2000" dirty="0"/>
              <a:t> December 2020</a:t>
            </a:r>
          </a:p>
        </p:txBody>
      </p:sp>
    </p:spTree>
    <p:extLst>
      <p:ext uri="{BB962C8B-B14F-4D97-AF65-F5344CB8AC3E}">
        <p14:creationId xmlns:p14="http://schemas.microsoft.com/office/powerpoint/2010/main" val="1956058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6" name="TextBox 5">
            <a:extLst>
              <a:ext uri="{FF2B5EF4-FFF2-40B4-BE49-F238E27FC236}">
                <a16:creationId xmlns:a16="http://schemas.microsoft.com/office/drawing/2014/main" id="{006DF243-025F-4D0F-BA09-0AD9DC3B5FD1}"/>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Classification and Diagnosis of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1):S15-S33</a:t>
            </a:r>
          </a:p>
        </p:txBody>
      </p:sp>
      <p:pic>
        <p:nvPicPr>
          <p:cNvPr id="2" name="Picture 1">
            <a:extLst>
              <a:ext uri="{FF2B5EF4-FFF2-40B4-BE49-F238E27FC236}">
                <a16:creationId xmlns:a16="http://schemas.microsoft.com/office/drawing/2014/main" id="{7F28758F-2CD6-48C8-8D10-BC1D16534C68}"/>
              </a:ext>
            </a:extLst>
          </p:cNvPr>
          <p:cNvPicPr>
            <a:picLocks noChangeAspect="1"/>
          </p:cNvPicPr>
          <p:nvPr/>
        </p:nvPicPr>
        <p:blipFill>
          <a:blip r:embed="rId2"/>
          <a:stretch>
            <a:fillRect/>
          </a:stretch>
        </p:blipFill>
        <p:spPr>
          <a:xfrm>
            <a:off x="2152650" y="457200"/>
            <a:ext cx="4838700" cy="4229100"/>
          </a:xfrm>
          <a:prstGeom prst="rect">
            <a:avLst/>
          </a:prstGeom>
        </p:spPr>
      </p:pic>
    </p:spTree>
    <p:extLst>
      <p:ext uri="{BB962C8B-B14F-4D97-AF65-F5344CB8AC3E}">
        <p14:creationId xmlns:p14="http://schemas.microsoft.com/office/powerpoint/2010/main" val="30493796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387" y="863590"/>
            <a:ext cx="6803923" cy="2585323"/>
          </a:xfrm>
          <a:prstGeom prst="rect">
            <a:avLst/>
          </a:prstGeom>
        </p:spPr>
        <p:txBody>
          <a:bodyPr wrap="square">
            <a:spAutoFit/>
          </a:bodyPr>
          <a:lstStyle/>
          <a:p>
            <a:pPr marL="285750" indent="-285750">
              <a:buFont typeface="Arial" panose="020B0604020202020204" pitchFamily="34" charset="0"/>
              <a:buChar char="•"/>
            </a:pPr>
            <a:r>
              <a:rPr lang="en-US" dirty="0"/>
              <a:t>As hyperglycemia can occur before, during, and after physical activity, it is important to ensure that the elevated glucose level is not related to insulin deﬁciency that would lead to worsening hyperglycemia with exercise and ketosis risk.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Intense activity should be postponed with marked hyperglycemia (glucose &gt;350 mg/</a:t>
            </a:r>
            <a:r>
              <a:rPr lang="en-US" dirty="0" err="1"/>
              <a:t>dL</a:t>
            </a:r>
            <a:r>
              <a:rPr lang="en-US" dirty="0"/>
              <a:t> [19.4 </a:t>
            </a:r>
            <a:r>
              <a:rPr lang="en-US" dirty="0" err="1"/>
              <a:t>mmol</a:t>
            </a:r>
            <a:r>
              <a:rPr lang="en-US" dirty="0"/>
              <a:t>/ L]), moderate to large urine ketones, and/ or  </a:t>
            </a:r>
            <a:r>
              <a:rPr lang="el-GR" dirty="0"/>
              <a:t>β</a:t>
            </a:r>
            <a:r>
              <a:rPr lang="en-US" dirty="0"/>
              <a:t>-</a:t>
            </a:r>
            <a:r>
              <a:rPr lang="en-US" dirty="0" err="1"/>
              <a:t>hydroxybutyrate</a:t>
            </a:r>
            <a:r>
              <a:rPr lang="en-US" dirty="0"/>
              <a:t>  (B-OHB)  &gt;1.5 </a:t>
            </a:r>
            <a:r>
              <a:rPr lang="en-US" dirty="0" err="1"/>
              <a:t>mmol</a:t>
            </a:r>
            <a:r>
              <a:rPr lang="en-US" dirty="0"/>
              <a:t>/L. Caution may be needed when B-OHB levels are &gt;0.6 </a:t>
            </a:r>
            <a:r>
              <a:rPr lang="en-US" dirty="0" err="1"/>
              <a:t>mmol</a:t>
            </a:r>
            <a:r>
              <a:rPr lang="en-US" dirty="0"/>
              <a:t>/L </a:t>
            </a:r>
          </a:p>
        </p:txBody>
      </p:sp>
    </p:spTree>
    <p:extLst>
      <p:ext uri="{BB962C8B-B14F-4D97-AF65-F5344CB8AC3E}">
        <p14:creationId xmlns:p14="http://schemas.microsoft.com/office/powerpoint/2010/main" val="6274038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4231" y="1002090"/>
            <a:ext cx="6499123" cy="2031325"/>
          </a:xfrm>
          <a:prstGeom prst="rect">
            <a:avLst/>
          </a:prstGeom>
        </p:spPr>
        <p:txBody>
          <a:bodyPr wrap="square">
            <a:spAutoFit/>
          </a:bodyPr>
          <a:lstStyle/>
          <a:p>
            <a:pPr marL="285750" indent="-285750">
              <a:buFont typeface="Arial" panose="020B0604020202020204" pitchFamily="34" charset="0"/>
              <a:buChar char="•"/>
            </a:pPr>
            <a:r>
              <a:rPr lang="en-US" dirty="0"/>
              <a:t>The prevention and treatment of hypoglycemia associated with physical activity include decreasing the prandial insulin for the meal/snack before exercise and/or increasing food intake. </a:t>
            </a:r>
          </a:p>
          <a:p>
            <a:pPr marL="285750" indent="-285750">
              <a:buFont typeface="Arial" panose="020B0604020202020204" pitchFamily="34" charset="0"/>
              <a:buChar char="•"/>
            </a:pPr>
            <a:r>
              <a:rPr lang="en-US" dirty="0"/>
              <a:t>Patients on insulin pumps can lower basal rates by ;10–50% or more or suspend for 1–2 h during exercise (18). Decreasing basal rates or long-acting insulin doses by ≠20% after exercise may reduce delayed exercise-induced hypoglycemia </a:t>
            </a:r>
          </a:p>
        </p:txBody>
      </p:sp>
    </p:spTree>
    <p:extLst>
      <p:ext uri="{BB962C8B-B14F-4D97-AF65-F5344CB8AC3E}">
        <p14:creationId xmlns:p14="http://schemas.microsoft.com/office/powerpoint/2010/main" val="750045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916" y="1279089"/>
            <a:ext cx="6528619" cy="2031325"/>
          </a:xfrm>
          <a:prstGeom prst="rect">
            <a:avLst/>
          </a:prstGeom>
        </p:spPr>
        <p:txBody>
          <a:bodyPr wrap="square">
            <a:spAutoFit/>
          </a:bodyPr>
          <a:lstStyle/>
          <a:p>
            <a:pPr marL="285750" indent="-285750">
              <a:buClr>
                <a:srgbClr val="FF0000"/>
              </a:buClr>
              <a:buFont typeface="Arial" panose="020B0604020202020204" pitchFamily="34" charset="0"/>
              <a:buChar char="•"/>
            </a:pPr>
            <a:r>
              <a:rPr lang="en-US" dirty="0"/>
              <a:t>For low-to-moderate intensity aerobic activities (30–60 min), and if the patient is fasting, 10–15 g of carbohydrate may prevent hypoglycemia. </a:t>
            </a:r>
          </a:p>
          <a:p>
            <a:pPr marL="285750" indent="-285750">
              <a:buClr>
                <a:srgbClr val="FF0000"/>
              </a:buClr>
              <a:buFont typeface="Arial" panose="020B0604020202020204" pitchFamily="34" charset="0"/>
              <a:buChar char="•"/>
            </a:pPr>
            <a:r>
              <a:rPr lang="en-US" dirty="0"/>
              <a:t>After insulin boluses (relative hyperinsulinemia), consider 0.5–1.0 g of carbohydrates/kg per hour of exercise (30–60 g), which is similar to carbohydrate requirements to optimize performance in athletes without type 1 diabetes </a:t>
            </a:r>
          </a:p>
        </p:txBody>
      </p:sp>
    </p:spTree>
    <p:extLst>
      <p:ext uri="{BB962C8B-B14F-4D97-AF65-F5344CB8AC3E}">
        <p14:creationId xmlns:p14="http://schemas.microsoft.com/office/powerpoint/2010/main" val="39628298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Physical Activity and Exercise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31871"/>
            <a:ext cx="7999068" cy="12362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sz="1800" dirty="0">
              <a:solidFill>
                <a:srgbClr val="A6192E"/>
              </a:solidFill>
              <a:latin typeface="AdvOT8eb9eec2.B"/>
            </a:endParaRPr>
          </a:p>
          <a:p>
            <a:pPr marL="285750" indent="-285750">
              <a:buFont typeface="Arial" panose="020B0604020202020204" pitchFamily="34" charset="0"/>
              <a:buChar char="•"/>
            </a:pPr>
            <a:r>
              <a:rPr lang="en-US" sz="1800" dirty="0">
                <a:solidFill>
                  <a:srgbClr val="A6192E"/>
                </a:solidFill>
                <a:latin typeface="AdvOT8eb9eec2.B"/>
              </a:rPr>
              <a:t>13.8</a:t>
            </a:r>
            <a:r>
              <a:rPr lang="en-US" sz="1800" dirty="0">
                <a:latin typeface="AdvOT8eb9eec2.B"/>
              </a:rPr>
              <a:t> 	</a:t>
            </a:r>
            <a:r>
              <a:rPr lang="en-US" sz="1800" dirty="0">
                <a:latin typeface="AdvOT7b515deb"/>
              </a:rPr>
              <a:t>Frequent glucose monitoring before, during, and after exercise, with or without use of continuous glucose monitoring, is important to prevent, detect, and treat hypoglycemia and hyperglycemia with exercise. </a:t>
            </a:r>
            <a:r>
              <a:rPr lang="en-US" sz="1800" dirty="0">
                <a:solidFill>
                  <a:srgbClr val="A6192E"/>
                </a:solidFill>
                <a:latin typeface="AdvOT8eb9eec2.B"/>
              </a:rPr>
              <a:t>C</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440518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Psychosocial Issues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13.9</a:t>
            </a:r>
            <a:r>
              <a:rPr lang="en-US" sz="1800" dirty="0">
                <a:latin typeface="AdvOT8eb9eec2.B"/>
              </a:rPr>
              <a:t> 	</a:t>
            </a:r>
            <a:r>
              <a:rPr lang="en-US" sz="1800" dirty="0">
                <a:latin typeface="AdvOT7b515deb"/>
              </a:rPr>
              <a:t>At diagnosis and during routine follow-up care, assess psychosocial issues and family stresses that could impact diabetes management and provide appropriate referrals to trained mental health professionals, preferably experienced in childhood diabetes.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13.10</a:t>
            </a:r>
            <a:r>
              <a:rPr lang="en-US" sz="1800" dirty="0">
                <a:latin typeface="AdvOT8eb9eec2.B"/>
              </a:rPr>
              <a:t> </a:t>
            </a:r>
            <a:r>
              <a:rPr lang="en-US" sz="1800" dirty="0">
                <a:latin typeface="AdvOT7b515deb"/>
              </a:rPr>
              <a:t>Mental health professionals should be considered integral members of the pediatric diabetes multidisciplinary team.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13.11</a:t>
            </a:r>
            <a:r>
              <a:rPr lang="en-US" sz="1800" dirty="0">
                <a:latin typeface="AdvOT8eb9eec2.B"/>
              </a:rPr>
              <a:t> 	</a:t>
            </a:r>
            <a:r>
              <a:rPr lang="en-US" sz="1800" dirty="0">
                <a:latin typeface="AdvOT7b515deb"/>
              </a:rPr>
              <a:t>Encourage developmentally appropriate family involvement in diabetes management tasks for children and adolescents, recognizing that premature transfer of diabetes care to the child can result in diabetes burnout </a:t>
            </a:r>
            <a:r>
              <a:rPr lang="en-US" sz="1800" dirty="0" err="1">
                <a:latin typeface="AdvOT7b515deb"/>
              </a:rPr>
              <a:t>nonadherence</a:t>
            </a:r>
            <a:r>
              <a:rPr lang="en-US" sz="1800" dirty="0">
                <a:latin typeface="AdvOT7b515deb"/>
              </a:rPr>
              <a:t> and deterioration in glycemic control.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682277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Psychosocial Issues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13.15</a:t>
            </a:r>
            <a:r>
              <a:rPr lang="en-US" sz="1800" dirty="0">
                <a:latin typeface="AdvOT8eb9eec2.B"/>
              </a:rPr>
              <a:t>  </a:t>
            </a:r>
            <a:r>
              <a:rPr lang="en-US" sz="1800" dirty="0">
                <a:latin typeface="AdvOT7b515deb"/>
              </a:rPr>
              <a:t>Offer adolescents time by themselves with their care provider(s) starting at age 12 years, or when developmentally appropriate.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13.16 </a:t>
            </a:r>
            <a:r>
              <a:rPr lang="en-US" sz="1800" dirty="0">
                <a:latin typeface="AdvOT8eb9eec2.B"/>
              </a:rPr>
              <a:t> </a:t>
            </a:r>
            <a:r>
              <a:rPr lang="en-US" sz="1800" dirty="0">
                <a:latin typeface="AdvOT7b515deb"/>
              </a:rPr>
              <a:t>Starting at puberty, preconception counseling should be incorporated into routine diabetes care for all girls of childbearing potential.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13.17 </a:t>
            </a:r>
            <a:r>
              <a:rPr lang="en-US" sz="1800" dirty="0">
                <a:latin typeface="AdvOT7b515deb"/>
              </a:rPr>
              <a:t>Begin screening youth with type 1 diabetes for eating disorders between 10 and 12 years of age. The Diabetes Eating Problems Survey-Revised (DEPS-R) is a reliable, valid, and brief screening tool for identifying disturbed eating behavior. B</a:t>
            </a:r>
          </a:p>
        </p:txBody>
      </p:sp>
    </p:spTree>
    <p:extLst>
      <p:ext uri="{BB962C8B-B14F-4D97-AF65-F5344CB8AC3E}">
        <p14:creationId xmlns:p14="http://schemas.microsoft.com/office/powerpoint/2010/main" val="14483656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Glycemic Control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13.18</a:t>
            </a:r>
            <a:r>
              <a:rPr lang="en-US" sz="1800" dirty="0">
                <a:latin typeface="AdvOT8eb9eec2.B"/>
              </a:rPr>
              <a:t>  </a:t>
            </a:r>
            <a:r>
              <a:rPr lang="en-US" sz="1800" dirty="0">
                <a:latin typeface="AdvOT7b515deb"/>
              </a:rPr>
              <a:t>Whenever possible, children and adolescents with type 1 diabetes should be treated with intensive insulin regimens, either via multiple daily injections or continuous subcutaneous insulin infusion.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13.19</a:t>
            </a:r>
            <a:r>
              <a:rPr lang="en-US" sz="1800" dirty="0">
                <a:latin typeface="AdvOT8eb9eec2.B"/>
              </a:rPr>
              <a:t>  </a:t>
            </a:r>
            <a:r>
              <a:rPr lang="en-US" sz="1800" dirty="0">
                <a:latin typeface="AdvOT7b515deb"/>
              </a:rPr>
              <a:t>All children and adolescents with type 1 diabetes should self-monitor glucose levels multiple times daily (up to 6–10 times/day by glucose meter or continuous glucose monitoring), including prior to meals and snacks, at bedtime, and as needed for safety in specific situations such as exercise, driving, or the presence of symptoms of hypoglycemia.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13.20</a:t>
            </a:r>
            <a:r>
              <a:rPr lang="en-US" sz="1800" dirty="0">
                <a:latin typeface="AdvOT8eb9eec2.B"/>
              </a:rPr>
              <a:t>  </a:t>
            </a:r>
            <a:r>
              <a:rPr lang="en-US" sz="1800" dirty="0">
                <a:latin typeface="AdvOT7b515deb"/>
              </a:rPr>
              <a:t>When used properly, real-time continuous glucose monitoring in conjunction with insulin therapy is a useful tool to lower and/or maintain A1C levels and/or reduce hypoglycemia. </a:t>
            </a:r>
            <a:r>
              <a:rPr lang="en-US" sz="1800" dirty="0">
                <a:solidFill>
                  <a:srgbClr val="A6192E"/>
                </a:solidFill>
                <a:latin typeface="AdvOT8eb9eec2.B"/>
              </a:rPr>
              <a:t>A</a:t>
            </a:r>
            <a:endParaRPr lang="en-US" sz="1800" dirty="0">
              <a:solidFill>
                <a:srgbClr val="A6192E"/>
              </a:solidFill>
              <a:latin typeface="Open Sans"/>
            </a:endParaRPr>
          </a:p>
        </p:txBody>
      </p:sp>
    </p:spTree>
    <p:extLst>
      <p:ext uri="{BB962C8B-B14F-4D97-AF65-F5344CB8AC3E}">
        <p14:creationId xmlns:p14="http://schemas.microsoft.com/office/powerpoint/2010/main" val="13131931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Glycemic Control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19547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13.21 </a:t>
            </a:r>
            <a:r>
              <a:rPr lang="en-US" sz="1800" dirty="0">
                <a:latin typeface="AdvOT8eb9eec2.B"/>
              </a:rPr>
              <a:t> </a:t>
            </a:r>
            <a:r>
              <a:rPr lang="en-US" sz="1800" dirty="0">
                <a:latin typeface="AdvOT7b515deb"/>
              </a:rPr>
              <a:t>When used properly, intermittently scanned continuous glucose monitoring in conjunction with insulin therapy can be useful to replace self-monitoring of blood glucose.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13.22 </a:t>
            </a:r>
            <a:r>
              <a:rPr lang="en-US" sz="1800" dirty="0">
                <a:latin typeface="AdvOT8eb9eec2.B"/>
              </a:rPr>
              <a:t> </a:t>
            </a:r>
            <a:r>
              <a:rPr lang="en-US" sz="1800" dirty="0">
                <a:latin typeface="AdvOT7b515deb"/>
              </a:rPr>
              <a:t>Automated insulin delivery systems may be considered to improve glycemic 	control.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13.23 </a:t>
            </a:r>
            <a:r>
              <a:rPr lang="en-US" sz="1800" dirty="0">
                <a:latin typeface="AdvOT8eb9eec2.B"/>
              </a:rPr>
              <a:t> </a:t>
            </a:r>
            <a:r>
              <a:rPr lang="en-US" sz="1800" dirty="0">
                <a:latin typeface="AdvOT7b515deb"/>
              </a:rPr>
              <a:t>A1C goals must be individualized and reassessed over time. An A1C </a:t>
            </a:r>
            <a:r>
              <a:rPr lang="en-US" sz="1800" dirty="0">
                <a:solidFill>
                  <a:srgbClr val="B81A96"/>
                </a:solidFill>
                <a:latin typeface="AdvOT7b515deb"/>
              </a:rPr>
              <a:t>of &lt;7% (53 mmol/mol) </a:t>
            </a:r>
            <a:r>
              <a:rPr lang="en-US" sz="1800" dirty="0">
                <a:latin typeface="AdvOT7b515deb"/>
              </a:rPr>
              <a:t>is appropriate for many children.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36761619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Glycemic Control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50606" y="1357848"/>
            <a:ext cx="8125561"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13.24</a:t>
            </a:r>
            <a:r>
              <a:rPr lang="en-US" sz="1800" dirty="0">
                <a:latin typeface="AdvOT8eb9eec2.B"/>
              </a:rPr>
              <a:t>  </a:t>
            </a:r>
            <a:r>
              <a:rPr lang="en-US" sz="1800" dirty="0">
                <a:latin typeface="AdvOT7b515deb"/>
              </a:rPr>
              <a:t>Less stringent A1C goals (such as &lt;7.5% [58 mmol/mol]) may be appropriate for patients who cannot articulate symptoms of hypoglycemia; have 	hypoglycemia unawareness; lack access to analog insulins, advanced insulin delivery technology, and/or continuous glucose monitoring; cannot check blood glucose regularly; or have nonglycemic factors that increase A1C (e.g., high </a:t>
            </a:r>
            <a:r>
              <a:rPr lang="en-US" sz="1800" dirty="0" err="1">
                <a:latin typeface="AdvOT7b515deb"/>
              </a:rPr>
              <a:t>glycators</a:t>
            </a:r>
            <a:r>
              <a:rPr lang="en-US" sz="1800" dirty="0">
                <a:latin typeface="AdvOT7b515deb"/>
              </a:rPr>
              <a:t>). </a:t>
            </a:r>
            <a:r>
              <a:rPr lang="en-US" sz="1800" dirty="0">
                <a:solidFill>
                  <a:srgbClr val="A6192E"/>
                </a:solidFill>
                <a:latin typeface="AdvOT8eb9eec2.B"/>
              </a:rPr>
              <a:t>B</a:t>
            </a:r>
          </a:p>
          <a:p>
            <a:pPr marL="285750" indent="-285750">
              <a:buFont typeface="Arial" panose="020B0604020202020204" pitchFamily="34" charset="0"/>
              <a:buChar char="•"/>
            </a:pPr>
            <a:endParaRPr lang="en-US" sz="1800" dirty="0">
              <a:solidFill>
                <a:srgbClr val="A6192E"/>
              </a:solidFill>
              <a:latin typeface="AdvOT8eb9eec2.B"/>
            </a:endParaRPr>
          </a:p>
          <a:p>
            <a:pPr marL="285750" indent="-285750">
              <a:buFont typeface="Arial" panose="020B0604020202020204" pitchFamily="34" charset="0"/>
              <a:buChar char="•"/>
            </a:pPr>
            <a:r>
              <a:rPr lang="en-US" sz="1800" dirty="0">
                <a:solidFill>
                  <a:srgbClr val="A6192E"/>
                </a:solidFill>
                <a:latin typeface="AdvOT8eb9eec2.B"/>
              </a:rPr>
              <a:t>13.25</a:t>
            </a:r>
            <a:r>
              <a:rPr lang="en-US" sz="1800" dirty="0">
                <a:latin typeface="AdvOT8eb9eec2.B"/>
              </a:rPr>
              <a:t>  </a:t>
            </a:r>
            <a:r>
              <a:rPr lang="en-US" sz="1800" dirty="0">
                <a:latin typeface="AdvOT7b515deb"/>
              </a:rPr>
              <a:t>Even less stringent A1C goals (such as &lt;8% [64 mmol/mol]) may be appropriate for patients with a history of severe hypoglycemia, limited life expectancy, or where the harms of treatment are greater than the benefits. </a:t>
            </a:r>
            <a:r>
              <a:rPr lang="en-US" sz="1800" dirty="0">
                <a:solidFill>
                  <a:srgbClr val="A6192E"/>
                </a:solidFill>
                <a:latin typeface="AdvOT7b515deb"/>
              </a:rPr>
              <a:t>B</a:t>
            </a:r>
            <a:endParaRPr lang="en-US" sz="1800" dirty="0">
              <a:solidFill>
                <a:srgbClr val="A6192E"/>
              </a:solidFill>
              <a:latin typeface="Open Sans"/>
            </a:endParaRPr>
          </a:p>
        </p:txBody>
      </p:sp>
    </p:spTree>
    <p:extLst>
      <p:ext uri="{BB962C8B-B14F-4D97-AF65-F5344CB8AC3E}">
        <p14:creationId xmlns:p14="http://schemas.microsoft.com/office/powerpoint/2010/main" val="6330625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Glycemic Control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8090" y="1357848"/>
            <a:ext cx="7978076"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13.26</a:t>
            </a:r>
            <a:r>
              <a:rPr lang="en-US" sz="1800" dirty="0">
                <a:latin typeface="AdvOT8eb9eec2.B"/>
              </a:rPr>
              <a:t> </a:t>
            </a:r>
            <a:r>
              <a:rPr lang="en-US" dirty="0"/>
              <a:t> </a:t>
            </a:r>
            <a:r>
              <a:rPr lang="en-US" sz="1800" dirty="0">
                <a:latin typeface="AdvOT7b515deb"/>
              </a:rPr>
              <a:t>Providers may reasonably suggest more stringent A1C goals (such as &lt;6.5% [48 mmol/mol]) for selected individual patients if they can be achieved without significant hypoglycemia, negative impacts on well-being, or undue burden of care, or in those who have nonglycemic factors that decrease A1C (e.g., lower erythrocyte life span). Lower targets may also be appropriate during the honeymoon phase.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13.27	</a:t>
            </a:r>
            <a:r>
              <a:rPr lang="en-US" dirty="0"/>
              <a:t> </a:t>
            </a:r>
            <a:r>
              <a:rPr lang="en-US" sz="1800" dirty="0">
                <a:latin typeface="AdvOT7b515deb"/>
              </a:rPr>
              <a:t>Continuous glucose monitoring (CGM) metrics derived from CGM use over the most recent 14 days (or longer for patients with more glycemic variability), including time in ranges (within target, below target, and above target), are recommended to be used in conjunction with A1C whenever possible. </a:t>
            </a:r>
            <a:r>
              <a:rPr lang="en-US" b="1" dirty="0">
                <a:solidFill>
                  <a:schemeClr val="accent1"/>
                </a:solidFill>
              </a:rPr>
              <a:t>E</a:t>
            </a:r>
            <a:endParaRPr lang="en-US" sz="1800" b="1" dirty="0">
              <a:solidFill>
                <a:schemeClr val="accent1"/>
              </a:solidFill>
              <a:latin typeface="Open Sans"/>
            </a:endParaRPr>
          </a:p>
        </p:txBody>
      </p:sp>
    </p:spTree>
    <p:extLst>
      <p:ext uri="{BB962C8B-B14F-4D97-AF65-F5344CB8AC3E}">
        <p14:creationId xmlns:p14="http://schemas.microsoft.com/office/powerpoint/2010/main" val="301316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4</a:t>
            </a:r>
            <a:r>
              <a:rPr lang="en-US" dirty="0">
                <a:solidFill>
                  <a:srgbClr val="C00000"/>
                </a:solidFill>
              </a:rPr>
              <a:t>.</a:t>
            </a:r>
            <a:r>
              <a:rPr lang="en-US" dirty="0"/>
              <a:t> </a:t>
            </a:r>
            <a:br>
              <a:rPr lang="en-US" dirty="0"/>
            </a:br>
            <a:br>
              <a:rPr lang="en-US" dirty="0"/>
            </a:br>
            <a:r>
              <a:rPr lang="en-US" dirty="0"/>
              <a:t>Comprehensive Medical Evaluation and Assessment of Comorbidities</a:t>
            </a:r>
          </a:p>
        </p:txBody>
      </p:sp>
    </p:spTree>
    <p:extLst>
      <p:ext uri="{BB962C8B-B14F-4D97-AF65-F5344CB8AC3E}">
        <p14:creationId xmlns:p14="http://schemas.microsoft.com/office/powerpoint/2010/main" val="4215629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258" y="165664"/>
            <a:ext cx="7659328" cy="397031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carbohydrate ratio is the number of grams of carbohydrate covered by 1 unit of insulin (roughly 450 divided by the total daily insulin dose, TDD).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Next, the person will determine the amount of insulin required to correct for the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premeal</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blood glucose level, using his or her individualized correction factor (also sometimes called sensitivity factor or sensitivity index).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Correction factor is the expected decrease in blood glucose resulting from 1 unit of insulin (approximately 1650 divided by the total daily insulin dose, TDD). e bolus delivered with the meal or snack is the sum of the calculated carbohydrate coverage and the calculated blood glucose correction. Most patients do these calculations by hand, mental math, or calculators, or with the help of apps or pump pen bolus wizards, but some families require sliding scales or charts for determination of bolus dosing. </a:t>
            </a:r>
          </a:p>
        </p:txBody>
      </p:sp>
      <p:sp>
        <p:nvSpPr>
          <p:cNvPr id="3" name="TextBox 2"/>
          <p:cNvSpPr txBox="1"/>
          <p:nvPr/>
        </p:nvSpPr>
        <p:spPr>
          <a:xfrm>
            <a:off x="6872748" y="4414684"/>
            <a:ext cx="2123768" cy="646331"/>
          </a:xfrm>
          <a:prstGeom prst="rect">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Williams textbook of endocrinology 2020</a:t>
            </a:r>
          </a:p>
        </p:txBody>
      </p:sp>
    </p:spTree>
    <p:extLst>
      <p:ext uri="{BB962C8B-B14F-4D97-AF65-F5344CB8AC3E}">
        <p14:creationId xmlns:p14="http://schemas.microsoft.com/office/powerpoint/2010/main" val="31585719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8697" y="1417588"/>
            <a:ext cx="6331973" cy="203132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Rapid-acting insulin boluses should be given 10 to 15 minutes before the start of a meal or snack because onset of action is about 15 minutes.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cases where food intake is less predictable (e.g., very young children, gastroenteritis), postprandial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administra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tion</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of a rapid-acting insulin bolus is safe and e ective.241 Since rapid-acting insulin has a 3- </a:t>
            </a:r>
          </a:p>
        </p:txBody>
      </p:sp>
      <p:pic>
        <p:nvPicPr>
          <p:cNvPr id="4" name="Picture 3"/>
          <p:cNvPicPr>
            <a:picLocks noChangeAspect="1"/>
          </p:cNvPicPr>
          <p:nvPr/>
        </p:nvPicPr>
        <p:blipFill>
          <a:blip r:embed="rId2"/>
          <a:stretch>
            <a:fillRect/>
          </a:stretch>
        </p:blipFill>
        <p:spPr>
          <a:xfrm>
            <a:off x="6737948" y="4301603"/>
            <a:ext cx="2255716" cy="768163"/>
          </a:xfrm>
          <a:prstGeom prst="rect">
            <a:avLst/>
          </a:prstGeom>
        </p:spPr>
      </p:pic>
    </p:spTree>
    <p:extLst>
      <p:ext uri="{BB962C8B-B14F-4D97-AF65-F5344CB8AC3E}">
        <p14:creationId xmlns:p14="http://schemas.microsoft.com/office/powerpoint/2010/main" val="31525814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Autoimmune Conditions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48929" y="1357848"/>
            <a:ext cx="8027238" cy="272895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13.28</a:t>
            </a:r>
            <a:r>
              <a:rPr lang="en-US" sz="1800" dirty="0">
                <a:latin typeface="AdvOT8eb9eec2.B"/>
              </a:rPr>
              <a:t>  </a:t>
            </a:r>
            <a:r>
              <a:rPr lang="en-US" sz="1800" dirty="0">
                <a:latin typeface="AdvOT7b515deb"/>
              </a:rPr>
              <a:t>Assess for additional autoimmune conditions soon after the diagnosis of type 1 diabetes and if symptoms develop. </a:t>
            </a:r>
            <a:r>
              <a:rPr lang="en-US" sz="1800" dirty="0">
                <a:solidFill>
                  <a:schemeClr val="accent1"/>
                </a:solidFill>
                <a:latin typeface="AdvOT7b515deb"/>
              </a:rPr>
              <a:t>B</a:t>
            </a:r>
          </a:p>
          <a:p>
            <a:pPr marL="285750" indent="-285750">
              <a:buFont typeface="Arial" panose="020B0604020202020204" pitchFamily="34" charset="0"/>
              <a:buChar char="•"/>
            </a:pPr>
            <a:r>
              <a:rPr lang="en-US" sz="1800" dirty="0">
                <a:solidFill>
                  <a:schemeClr val="accent1"/>
                </a:solidFill>
                <a:latin typeface="AdvOT7b515deb"/>
              </a:rPr>
              <a:t>Subclinical hypothyroidism may be associated with increased risk of symptomatic hypoglycemia and reduced linear growth rate. </a:t>
            </a:r>
          </a:p>
          <a:p>
            <a:pPr marL="285750" indent="-285750">
              <a:buFont typeface="Arial" panose="020B0604020202020204" pitchFamily="34" charset="0"/>
              <a:buChar char="•"/>
            </a:pPr>
            <a:r>
              <a:rPr lang="en-US" sz="1800" dirty="0">
                <a:solidFill>
                  <a:schemeClr val="accent1"/>
                </a:solidFill>
                <a:latin typeface="AdvOT7b515deb"/>
              </a:rPr>
              <a:t>Hyperthyroidism alters glucose metabolism and usually causes deterioration of glycemic control.</a:t>
            </a:r>
          </a:p>
          <a:p>
            <a:pPr marL="285750" indent="-285750">
              <a:buFont typeface="Arial" panose="020B0604020202020204" pitchFamily="34" charset="0"/>
              <a:buChar char="•"/>
            </a:pPr>
            <a:endParaRPr lang="en-US" sz="1800" dirty="0">
              <a:solidFill>
                <a:schemeClr val="accent1"/>
              </a:solidFill>
              <a:latin typeface="AdvOT7b515deb"/>
            </a:endParaRPr>
          </a:p>
          <a:p>
            <a:pPr marL="285750" indent="-285750">
              <a:buFont typeface="Arial" panose="020B0604020202020204" pitchFamily="34" charset="0"/>
              <a:buChar char="•"/>
            </a:pPr>
            <a:endParaRPr lang="en-US" sz="1800" dirty="0">
              <a:solidFill>
                <a:schemeClr val="accent1"/>
              </a:solidFill>
              <a:latin typeface="AdvOT7b515deb"/>
            </a:endParaRPr>
          </a:p>
        </p:txBody>
      </p:sp>
    </p:spTree>
    <p:extLst>
      <p:ext uri="{BB962C8B-B14F-4D97-AF65-F5344CB8AC3E}">
        <p14:creationId xmlns:p14="http://schemas.microsoft.com/office/powerpoint/2010/main" val="41269726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Thyroid Disease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13.29</a:t>
            </a:r>
            <a:r>
              <a:rPr lang="en-US" sz="1800" dirty="0">
                <a:latin typeface="AdvOT8eb9eec2.B"/>
              </a:rPr>
              <a:t>  </a:t>
            </a:r>
            <a:r>
              <a:rPr lang="en-US" sz="1800" dirty="0">
                <a:latin typeface="AdvOT7b515deb"/>
              </a:rPr>
              <a:t>Consider testing children with type 1 diabetes for antithyroid peroxidase and antithyroglobulin antibodies soon after diagnosis.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13.30</a:t>
            </a:r>
            <a:r>
              <a:rPr lang="en-US" sz="1800" dirty="0">
                <a:latin typeface="AdvOT8eb9eec2.B"/>
              </a:rPr>
              <a:t> </a:t>
            </a:r>
            <a:r>
              <a:rPr lang="en-US" sz="1800" dirty="0">
                <a:latin typeface="AdvOT7b515deb"/>
              </a:rPr>
              <a:t>Measure thyroid-stimulating hormone concentrations at diagnosis when 	clinically stable or soon after glycemic control has been established. If normal, suggest rechecking every 1</a:t>
            </a:r>
            <a:r>
              <a:rPr lang="en-US" sz="1800" dirty="0">
                <a:latin typeface="AdvOT7b515deb+20"/>
              </a:rPr>
              <a:t>–</a:t>
            </a:r>
            <a:r>
              <a:rPr lang="en-US" sz="1800" dirty="0">
                <a:latin typeface="AdvOT7b515deb"/>
              </a:rPr>
              <a:t>2 years or sooner if the patient has positive thyroid antibodies or develops symptoms or signs suggestive of thyroid dysfunction, thyromegaly, an abnormal growth rate, or unexplained glycemic variability.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41739306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Celiac Disease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13.31</a:t>
            </a:r>
            <a:r>
              <a:rPr lang="en-US" sz="1800" dirty="0">
                <a:latin typeface="AdvOT8eb9eec2.B"/>
              </a:rPr>
              <a:t>  </a:t>
            </a:r>
            <a:r>
              <a:rPr lang="en-US" sz="1800" dirty="0">
                <a:latin typeface="AdvOT7b515deb"/>
              </a:rPr>
              <a:t>Screen children with type 1 diabetes for celiac disease by measuring IgA tissue transglutaminase (</a:t>
            </a:r>
            <a:r>
              <a:rPr lang="en-US" sz="1800" dirty="0" err="1">
                <a:latin typeface="AdvOT7b515deb"/>
              </a:rPr>
              <a:t>tTG</a:t>
            </a:r>
            <a:r>
              <a:rPr lang="en-US" sz="1800" dirty="0">
                <a:latin typeface="AdvOT7b515deb"/>
              </a:rPr>
              <a:t>) antibodies, with documentation of normal total serum IgA levels, soon after the diagnosis of diabetes, or IgG to </a:t>
            </a:r>
            <a:r>
              <a:rPr lang="en-US" sz="1800" dirty="0" err="1">
                <a:latin typeface="AdvOT7b515deb"/>
              </a:rPr>
              <a:t>tTG</a:t>
            </a:r>
            <a:r>
              <a:rPr lang="en-US" sz="1800" dirty="0">
                <a:latin typeface="AdvOT7b515deb"/>
              </a:rPr>
              <a:t> and deamidated gliadin antibodies if IgA de</a:t>
            </a:r>
            <a:r>
              <a:rPr lang="en-US" sz="1800" dirty="0">
                <a:latin typeface="AdvOT7b515deb+fb"/>
              </a:rPr>
              <a:t>fi</a:t>
            </a:r>
            <a:r>
              <a:rPr lang="en-US" sz="1800" dirty="0">
                <a:latin typeface="AdvOT7b515deb"/>
              </a:rPr>
              <a:t>cient.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13.32</a:t>
            </a:r>
            <a:r>
              <a:rPr lang="en-US" sz="1800" dirty="0">
                <a:latin typeface="AdvOT8eb9eec2.B"/>
              </a:rPr>
              <a:t>  </a:t>
            </a:r>
            <a:r>
              <a:rPr lang="en-US" sz="1800" dirty="0">
                <a:latin typeface="AdvOT7b515deb"/>
              </a:rPr>
              <a:t>Repeat screening within 2 years of diabetes diagnosis and then again after 5 years and consider more frequent screening in children who have symptoms or a </a:t>
            </a:r>
            <a:r>
              <a:rPr lang="en-US" sz="1800" dirty="0">
                <a:latin typeface="AdvOT7b515deb+fb"/>
              </a:rPr>
              <a:t>fi</a:t>
            </a:r>
            <a:r>
              <a:rPr lang="en-US" sz="1800" dirty="0">
                <a:latin typeface="AdvOT7b515deb"/>
              </a:rPr>
              <a:t>rst-degree relative with celiac disease.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13.33</a:t>
            </a:r>
            <a:r>
              <a:rPr lang="en-US" sz="1800" dirty="0">
                <a:latin typeface="AdvOT8eb9eec2.B"/>
              </a:rPr>
              <a:t>  </a:t>
            </a:r>
            <a:r>
              <a:rPr lang="en-US" sz="1800" dirty="0">
                <a:latin typeface="AdvOT7b515deb"/>
              </a:rPr>
              <a:t>Individuals with con</a:t>
            </a:r>
            <a:r>
              <a:rPr lang="en-US" sz="1800" dirty="0">
                <a:latin typeface="AdvOT7b515deb+fb"/>
              </a:rPr>
              <a:t>fi</a:t>
            </a:r>
            <a:r>
              <a:rPr lang="en-US" sz="1800" dirty="0">
                <a:latin typeface="AdvOT7b515deb"/>
              </a:rPr>
              <a:t>rmed celiac disease should be placed on a gluten-free diet for treatment and to avoid complications; they should also have a consultation with a dietitian experienced in managing both diabetes and celiac disease.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9410151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413" y="1015819"/>
            <a:ext cx="7216878" cy="3693319"/>
          </a:xfrm>
          <a:prstGeom prst="rect">
            <a:avLst/>
          </a:prstGeom>
        </p:spPr>
        <p:txBody>
          <a:bodyPr wrap="square">
            <a:spAutoFit/>
          </a:bodyPr>
          <a:lstStyle/>
          <a:p>
            <a:pPr marL="285750" indent="-285750">
              <a:buFont typeface="Arial" panose="020B0604020202020204" pitchFamily="34" charset="0"/>
              <a:buChar char="•"/>
            </a:pPr>
            <a:r>
              <a:rPr lang="en-US" dirty="0"/>
              <a:t>A small bowel biopsy in antibody-positive children is recommended to conﬁrm the diagnosis. </a:t>
            </a:r>
          </a:p>
          <a:p>
            <a:pPr marL="285750" indent="-285750">
              <a:buFont typeface="Arial" panose="020B0604020202020204" pitchFamily="34" charset="0"/>
              <a:buChar char="•"/>
            </a:pPr>
            <a:r>
              <a:rPr lang="en-US" dirty="0"/>
              <a:t>European guidelines on screening for celiac disease in children (not speciﬁc to children with type 1 diabetes) suggest that biopsy may not be necessary in symptomatic children with high antibody titers (i.e., greater </a:t>
            </a:r>
            <a:r>
              <a:rPr lang="en-US" dirty="0">
                <a:solidFill>
                  <a:srgbClr val="B81A96"/>
                </a:solidFill>
              </a:rPr>
              <a:t>than 10 times the upper limit of normal</a:t>
            </a:r>
            <a:r>
              <a:rPr lang="en-US" dirty="0"/>
              <a:t>) provided that further testing is performed (veriﬁcation of </a:t>
            </a:r>
            <a:r>
              <a:rPr lang="en-US" dirty="0" err="1"/>
              <a:t>endomysial</a:t>
            </a:r>
            <a:r>
              <a:rPr lang="en-US" dirty="0"/>
              <a:t> antibody positivity on a separate blood sample). </a:t>
            </a:r>
          </a:p>
          <a:p>
            <a:pPr marL="285750" indent="-285750">
              <a:buFont typeface="Arial" panose="020B0604020202020204" pitchFamily="34" charset="0"/>
              <a:buChar char="•"/>
            </a:pPr>
            <a:r>
              <a:rPr lang="en-US" dirty="0"/>
              <a:t>Whether this approach may be appropriate for asymptomatic children in high-risk groups remains an open question, though evidence is emerging. </a:t>
            </a:r>
          </a:p>
          <a:p>
            <a:pPr marL="285750" indent="-285750">
              <a:buFont typeface="Arial" panose="020B0604020202020204" pitchFamily="34" charset="0"/>
              <a:buChar char="•"/>
            </a:pPr>
            <a:r>
              <a:rPr lang="en-US" dirty="0"/>
              <a:t>It is also advisable to check for celiac disease–associated HLA types in patients who are diagnosed without a small intestinal biopsy</a:t>
            </a:r>
          </a:p>
        </p:txBody>
      </p:sp>
    </p:spTree>
    <p:extLst>
      <p:ext uri="{BB962C8B-B14F-4D97-AF65-F5344CB8AC3E}">
        <p14:creationId xmlns:p14="http://schemas.microsoft.com/office/powerpoint/2010/main" val="30661749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Management of Cardiovascular Risk Factors—Hypertension Screening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46916"/>
            <a:ext cx="7999068" cy="24929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13.34</a:t>
            </a:r>
            <a:r>
              <a:rPr lang="en-US" sz="1800" dirty="0">
                <a:latin typeface="AdvOT8eb9eec2.B"/>
              </a:rPr>
              <a:t>  </a:t>
            </a:r>
            <a:r>
              <a:rPr lang="en-US" sz="1800" dirty="0">
                <a:latin typeface="AdvOT7b515deb"/>
              </a:rPr>
              <a:t>Blood pressure should be measured at each routine visit. Children found to have elevated blood pressure (systolic blood pressure or diastolic blood 	pressure </a:t>
            </a:r>
            <a:r>
              <a:rPr lang="en-US" sz="1800" dirty="0">
                <a:latin typeface="AdvPS7DA6"/>
              </a:rPr>
              <a:t>≥</a:t>
            </a:r>
            <a:r>
              <a:rPr lang="en-US" sz="1800" dirty="0">
                <a:latin typeface="AdvOT7b515deb"/>
              </a:rPr>
              <a:t>90th percentile for age, sex, and height or, in adolescents</a:t>
            </a:r>
            <a:r>
              <a:rPr lang="en-US" sz="1800" dirty="0">
                <a:latin typeface="AdvPS7DA6"/>
              </a:rPr>
              <a:t> ≥</a:t>
            </a:r>
            <a:r>
              <a:rPr lang="en-US" sz="1800" dirty="0">
                <a:latin typeface="AdvOT7b515deb"/>
              </a:rPr>
              <a:t>13 	years, systolic blood pressure 120</a:t>
            </a:r>
            <a:r>
              <a:rPr lang="en-US" sz="1800" dirty="0">
                <a:latin typeface="AdvOT7b515deb+20"/>
              </a:rPr>
              <a:t>–</a:t>
            </a:r>
            <a:r>
              <a:rPr lang="en-US" sz="1800" dirty="0">
                <a:latin typeface="AdvOT7b515deb"/>
              </a:rPr>
              <a:t>129mmHg with diastolic blood pressure </a:t>
            </a:r>
            <a:r>
              <a:rPr lang="en-US" sz="1800" dirty="0">
                <a:latin typeface="Times New Roman" panose="02020603050405020304" pitchFamily="18" charset="0"/>
                <a:cs typeface="Times New Roman" panose="02020603050405020304" pitchFamily="18" charset="0"/>
              </a:rPr>
              <a:t>˂</a:t>
            </a:r>
            <a:r>
              <a:rPr lang="en-US" sz="1800" dirty="0">
                <a:latin typeface="AdvOT7b515deb"/>
              </a:rPr>
              <a:t>80 mmHg) or hypertension (systolic blood pressure or diastolic blood 	pressure </a:t>
            </a:r>
            <a:r>
              <a:rPr lang="en-US" sz="1800" dirty="0">
                <a:latin typeface="AdvPS7DA6"/>
              </a:rPr>
              <a:t>≥</a:t>
            </a:r>
            <a:r>
              <a:rPr lang="en-US" sz="1800" dirty="0">
                <a:latin typeface="AdvOT7b515deb"/>
              </a:rPr>
              <a:t>95</a:t>
            </a:r>
            <a:r>
              <a:rPr lang="en-US" sz="1800" baseline="30000" dirty="0">
                <a:latin typeface="AdvOT7b515deb"/>
              </a:rPr>
              <a:t>th</a:t>
            </a:r>
            <a:r>
              <a:rPr lang="en-US" sz="1800" dirty="0">
                <a:latin typeface="AdvOT7b515deb"/>
              </a:rPr>
              <a:t> percentile for age, sex, and height or, in adolescents </a:t>
            </a:r>
            <a:r>
              <a:rPr lang="en-US" sz="1800" dirty="0">
                <a:latin typeface="AdvPS7DA6"/>
              </a:rPr>
              <a:t>≥</a:t>
            </a:r>
            <a:r>
              <a:rPr lang="en-US" sz="1800" dirty="0">
                <a:latin typeface="AdvOT7b515deb"/>
              </a:rPr>
              <a:t>13 	years, systolic blood pressure </a:t>
            </a:r>
            <a:r>
              <a:rPr lang="en-US" sz="1800" dirty="0">
                <a:latin typeface="AdvPS7DA6"/>
              </a:rPr>
              <a:t>≥</a:t>
            </a:r>
            <a:r>
              <a:rPr lang="en-US" sz="1800" dirty="0">
                <a:latin typeface="AdvOT7b515deb"/>
              </a:rPr>
              <a:t>130 mmHg or diastolic blood pressure </a:t>
            </a:r>
            <a:r>
              <a:rPr lang="en-US" sz="1800" dirty="0">
                <a:latin typeface="AdvPS7DA6"/>
              </a:rPr>
              <a:t>≥</a:t>
            </a:r>
            <a:r>
              <a:rPr lang="en-US" sz="1800" dirty="0">
                <a:latin typeface="AdvOT7b515deb"/>
              </a:rPr>
              <a:t>80 mmHg) should have elevated blood pressure con</a:t>
            </a:r>
            <a:r>
              <a:rPr lang="en-US" sz="1800" dirty="0">
                <a:latin typeface="AdvOT7b515deb+fb"/>
              </a:rPr>
              <a:t>fi</a:t>
            </a:r>
            <a:r>
              <a:rPr lang="en-US" sz="1800" dirty="0">
                <a:latin typeface="AdvOT7b515deb"/>
              </a:rPr>
              <a:t>rmed on three separate days.</a:t>
            </a:r>
            <a:r>
              <a:rPr lang="en-US" sz="1800" dirty="0">
                <a:solidFill>
                  <a:srgbClr val="A6192E"/>
                </a:solidFill>
                <a:latin typeface="AdvOT7b515deb"/>
              </a:rPr>
              <a:t>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1974053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47173" y="474385"/>
            <a:ext cx="7775110" cy="775597"/>
          </a:xfrm>
        </p:spPr>
        <p:txBody>
          <a:bodyPr/>
          <a:lstStyle/>
          <a:p>
            <a:r>
              <a:rPr lang="en-US" dirty="0"/>
              <a:t>Management of Cardiovascular Risk Factors —Hypertension Treatment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136780" y="1600985"/>
            <a:ext cx="8539388" cy="27186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A6192E"/>
                </a:solidFill>
                <a:latin typeface="AdvOT8eb9eec2.B"/>
              </a:rPr>
              <a:t>13.35</a:t>
            </a:r>
            <a:r>
              <a:rPr lang="en-US" sz="1600" dirty="0">
                <a:latin typeface="AdvOT8eb9eec2.B"/>
              </a:rPr>
              <a:t>	</a:t>
            </a:r>
            <a:r>
              <a:rPr lang="en-US" sz="1600" dirty="0">
                <a:latin typeface="AdvOT7b515deb"/>
              </a:rPr>
              <a:t>Initial treatment of elevated blood pressure (systolic blood pressure or 	diastolic blood pressure consistently </a:t>
            </a:r>
            <a:r>
              <a:rPr lang="en-US" sz="1600" dirty="0">
                <a:latin typeface="AdvPS7DA6"/>
              </a:rPr>
              <a:t>≥</a:t>
            </a:r>
            <a:r>
              <a:rPr lang="en-US" sz="1600" dirty="0">
                <a:latin typeface="AdvOT7b515deb"/>
              </a:rPr>
              <a:t>90</a:t>
            </a:r>
            <a:r>
              <a:rPr lang="en-US" sz="1600" baseline="30000" dirty="0">
                <a:latin typeface="AdvOT7b515deb"/>
              </a:rPr>
              <a:t>th</a:t>
            </a:r>
            <a:r>
              <a:rPr lang="en-US" sz="1600" dirty="0">
                <a:latin typeface="AdvOT7b515deb"/>
              </a:rPr>
              <a:t> percentile for age, sex, and height or </a:t>
            </a:r>
            <a:r>
              <a:rPr lang="en-US" sz="1600" dirty="0">
                <a:latin typeface="AdvPS7DA6"/>
              </a:rPr>
              <a:t>≥</a:t>
            </a:r>
            <a:r>
              <a:rPr lang="en-US" sz="1600" dirty="0">
                <a:latin typeface="AdvOT7b515deb"/>
              </a:rPr>
              <a:t>120/80 mmHg in adolescents </a:t>
            </a:r>
            <a:r>
              <a:rPr lang="en-US" sz="1600" dirty="0">
                <a:latin typeface="AdvPS7DA6"/>
              </a:rPr>
              <a:t>≥</a:t>
            </a:r>
            <a:r>
              <a:rPr lang="en-US" sz="1600" dirty="0">
                <a:latin typeface="AdvOT7b515deb"/>
              </a:rPr>
              <a:t>13 years) includes dietary modi</a:t>
            </a:r>
            <a:r>
              <a:rPr lang="en-US" sz="1600" dirty="0">
                <a:latin typeface="AdvOT7b515deb+fb"/>
              </a:rPr>
              <a:t>fi</a:t>
            </a:r>
            <a:r>
              <a:rPr lang="en-US" sz="1600" dirty="0">
                <a:latin typeface="AdvOT7b515deb"/>
              </a:rPr>
              <a:t>cation and increased exercise, if appropriate, aimed at weigh control. </a:t>
            </a:r>
          </a:p>
          <a:p>
            <a:pPr marL="285750" indent="-285750">
              <a:buFont typeface="Arial" panose="020B0604020202020204" pitchFamily="34" charset="0"/>
              <a:buChar char="•"/>
            </a:pPr>
            <a:r>
              <a:rPr lang="en-US" sz="1600" dirty="0">
                <a:latin typeface="AdvOT7b515deb"/>
              </a:rPr>
              <a:t>If target blood pressure is not reached within 3</a:t>
            </a:r>
            <a:r>
              <a:rPr lang="en-US" sz="1600" dirty="0">
                <a:latin typeface="AdvOT7b515deb+20"/>
              </a:rPr>
              <a:t>–</a:t>
            </a:r>
            <a:r>
              <a:rPr lang="en-US" sz="1600" dirty="0">
                <a:latin typeface="AdvOT7b515deb"/>
              </a:rPr>
              <a:t>6months of initiating lifestyle intervention, pharmacologic treatment should be considered</a:t>
            </a:r>
            <a:r>
              <a:rPr lang="en-US" sz="1600" dirty="0">
                <a:solidFill>
                  <a:srgbClr val="A6192E"/>
                </a:solidFill>
                <a:latin typeface="AdvOT7b515deb"/>
              </a:rPr>
              <a:t>. </a:t>
            </a:r>
            <a:r>
              <a:rPr lang="en-US" sz="1600" dirty="0">
                <a:solidFill>
                  <a:srgbClr val="A6192E"/>
                </a:solidFill>
                <a:latin typeface="AdvOT8eb9eec2.B"/>
              </a:rPr>
              <a:t>E</a:t>
            </a:r>
          </a:p>
          <a:p>
            <a:pPr marL="285750" indent="-285750">
              <a:buFont typeface="Arial" panose="020B0604020202020204" pitchFamily="34" charset="0"/>
              <a:buChar char="•"/>
            </a:pPr>
            <a:r>
              <a:rPr lang="en-US" sz="1600" dirty="0">
                <a:solidFill>
                  <a:srgbClr val="A6192E"/>
                </a:solidFill>
                <a:latin typeface="AdvOT8eb9eec2.B"/>
              </a:rPr>
              <a:t>13.36 </a:t>
            </a:r>
            <a:r>
              <a:rPr lang="en-US" sz="1600" dirty="0">
                <a:latin typeface="AdvOT8eb9eec2.B"/>
              </a:rPr>
              <a:t>	</a:t>
            </a:r>
            <a:r>
              <a:rPr lang="en-US" sz="1600" dirty="0">
                <a:latin typeface="AdvOT7b515deb"/>
              </a:rPr>
              <a:t>In addition to lifestyle modi</a:t>
            </a:r>
            <a:r>
              <a:rPr lang="en-US" sz="1600" dirty="0">
                <a:latin typeface="AdvOT7b515deb+fb"/>
              </a:rPr>
              <a:t>fi</a:t>
            </a:r>
            <a:r>
              <a:rPr lang="en-US" sz="1600" dirty="0">
                <a:latin typeface="AdvOT7b515deb"/>
              </a:rPr>
              <a:t>cation, pharmacologic treatment of hypertension (systolic blood pressure or diastolic blood pressure consistently </a:t>
            </a:r>
            <a:r>
              <a:rPr lang="en-US" sz="1600" dirty="0">
                <a:latin typeface="AdvPS7DA6"/>
              </a:rPr>
              <a:t>≥</a:t>
            </a:r>
            <a:r>
              <a:rPr lang="en-US" sz="1600" dirty="0">
                <a:latin typeface="AdvOT7b515deb"/>
              </a:rPr>
              <a:t>95</a:t>
            </a:r>
            <a:r>
              <a:rPr lang="en-US" sz="1600" baseline="30000" dirty="0">
                <a:latin typeface="AdvOT7b515deb"/>
              </a:rPr>
              <a:t>th</a:t>
            </a:r>
            <a:r>
              <a:rPr lang="en-US" sz="1600" dirty="0">
                <a:latin typeface="AdvOT7b515deb"/>
              </a:rPr>
              <a:t> percentile for age, sex, and height or </a:t>
            </a:r>
            <a:r>
              <a:rPr lang="en-US" sz="1600" dirty="0">
                <a:latin typeface="AdvPS7DA6"/>
              </a:rPr>
              <a:t>≥</a:t>
            </a:r>
            <a:r>
              <a:rPr lang="en-US" sz="1600" dirty="0">
                <a:latin typeface="AdvOT7b515deb"/>
              </a:rPr>
              <a:t>140/90 mmHg in adolescents </a:t>
            </a:r>
            <a:r>
              <a:rPr lang="en-US" sz="1600" dirty="0">
                <a:latin typeface="AdvPS7DA6"/>
              </a:rPr>
              <a:t>≥</a:t>
            </a:r>
            <a:r>
              <a:rPr lang="en-US" sz="1600" dirty="0">
                <a:latin typeface="AdvOT7b515deb"/>
              </a:rPr>
              <a:t>13years) should be considered as soon as hypertension is 	con</a:t>
            </a:r>
            <a:r>
              <a:rPr lang="en-US" sz="1600" dirty="0">
                <a:latin typeface="AdvOT7b515deb+fb"/>
              </a:rPr>
              <a:t>fi</a:t>
            </a:r>
            <a:r>
              <a:rPr lang="en-US" sz="1600" dirty="0">
                <a:latin typeface="AdvOT7b515deb"/>
              </a:rPr>
              <a:t>rmed. </a:t>
            </a:r>
            <a:r>
              <a:rPr lang="en-US" sz="1600" dirty="0">
                <a:solidFill>
                  <a:srgbClr val="A6192E"/>
                </a:solidFill>
                <a:latin typeface="AdvOT8eb9eec2.B"/>
              </a:rPr>
              <a:t>E</a:t>
            </a:r>
          </a:p>
        </p:txBody>
      </p:sp>
    </p:spTree>
    <p:extLst>
      <p:ext uri="{BB962C8B-B14F-4D97-AF65-F5344CB8AC3E}">
        <p14:creationId xmlns:p14="http://schemas.microsoft.com/office/powerpoint/2010/main" val="22514042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1163395"/>
          </a:xfrm>
        </p:spPr>
        <p:txBody>
          <a:bodyPr/>
          <a:lstStyle/>
          <a:p>
            <a:r>
              <a:rPr lang="en-US" dirty="0"/>
              <a:t>Management of Cardiovascular Risk Factors—Hypertension Treatment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2069947"/>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13.37 </a:t>
            </a:r>
            <a:r>
              <a:rPr lang="en-US" sz="1800" dirty="0">
                <a:latin typeface="AdvOT8eb9eec2.B"/>
              </a:rPr>
              <a:t> </a:t>
            </a:r>
            <a:r>
              <a:rPr lang="en-US" sz="1800" dirty="0">
                <a:latin typeface="AdvOT7b515deb"/>
              </a:rPr>
              <a:t>ACE inhibitors or angiotensin receptor blockers should be considered for the initial pharmacologic treatment of hypertension </a:t>
            </a:r>
            <a:r>
              <a:rPr lang="en-US" sz="1800" dirty="0">
                <a:solidFill>
                  <a:srgbClr val="A6192E"/>
                </a:solidFill>
                <a:latin typeface="AdvOT8eb9eec2.B"/>
              </a:rPr>
              <a:t>E</a:t>
            </a:r>
            <a:r>
              <a:rPr lang="en-US" sz="1800" dirty="0">
                <a:latin typeface="AdvOT8eb9eec2.B"/>
              </a:rPr>
              <a:t> </a:t>
            </a:r>
            <a:r>
              <a:rPr lang="en-US" sz="1800" dirty="0">
                <a:latin typeface="AdvOT7b515deb"/>
              </a:rPr>
              <a:t>in children and adolescents, following reproductive counseling due to the potential teratogenic effects of both drug classes</a:t>
            </a:r>
            <a:r>
              <a:rPr lang="en-US" sz="1800" dirty="0">
                <a:solidFill>
                  <a:srgbClr val="A6192E"/>
                </a:solidFill>
                <a:latin typeface="AdvOT7b515deb"/>
              </a:rPr>
              <a:t>.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13.38 </a:t>
            </a:r>
            <a:r>
              <a:rPr lang="en-US" sz="1800" dirty="0">
                <a:latin typeface="AdvOT7b515deb"/>
              </a:rPr>
              <a:t>The goal of treatment is blood pressure consistently </a:t>
            </a:r>
            <a:r>
              <a:rPr lang="en-US" sz="1800" dirty="0">
                <a:latin typeface="Times New Roman" panose="02020603050405020304" pitchFamily="18" charset="0"/>
                <a:cs typeface="Times New Roman" panose="02020603050405020304" pitchFamily="18" charset="0"/>
              </a:rPr>
              <a:t>˂</a:t>
            </a:r>
            <a:r>
              <a:rPr lang="en-US" sz="1800" dirty="0">
                <a:latin typeface="AdvOT7b515deb"/>
              </a:rPr>
              <a:t>90</a:t>
            </a:r>
            <a:r>
              <a:rPr lang="en-US" sz="1800" baseline="30000" dirty="0">
                <a:latin typeface="AdvOT7b515deb"/>
              </a:rPr>
              <a:t>th</a:t>
            </a:r>
            <a:r>
              <a:rPr lang="en-US" sz="1800" dirty="0">
                <a:latin typeface="AdvOT7b515deb"/>
              </a:rPr>
              <a:t> percentile for age, sex, and height or </a:t>
            </a:r>
            <a:r>
              <a:rPr lang="en-US" sz="1800" dirty="0">
                <a:latin typeface="Times New Roman" panose="02020603050405020304" pitchFamily="18" charset="0"/>
                <a:cs typeface="Times New Roman" panose="02020603050405020304" pitchFamily="18" charset="0"/>
              </a:rPr>
              <a:t>˂</a:t>
            </a:r>
            <a:r>
              <a:rPr lang="en-US" sz="1800" dirty="0">
                <a:latin typeface="AdvOT7b515deb"/>
              </a:rPr>
              <a:t>120/</a:t>
            </a:r>
            <a:r>
              <a:rPr lang="en-US" sz="1800" dirty="0">
                <a:latin typeface="Times New Roman" panose="02020603050405020304" pitchFamily="18" charset="0"/>
                <a:cs typeface="Times New Roman" panose="02020603050405020304" pitchFamily="18" charset="0"/>
              </a:rPr>
              <a:t>˂</a:t>
            </a:r>
            <a:r>
              <a:rPr lang="en-US" sz="1800" dirty="0">
                <a:latin typeface="AdvOT7b515deb"/>
              </a:rPr>
              <a:t>80 mmHg in children </a:t>
            </a:r>
            <a:r>
              <a:rPr lang="en-US" sz="1800" dirty="0">
                <a:latin typeface="AdvPS7DA6"/>
              </a:rPr>
              <a:t>≥</a:t>
            </a:r>
            <a:r>
              <a:rPr lang="en-US" sz="1800" dirty="0">
                <a:latin typeface="AdvOT7b515deb"/>
              </a:rPr>
              <a:t>13 years. </a:t>
            </a:r>
            <a:r>
              <a:rPr lang="en-US" sz="1800" dirty="0">
                <a:solidFill>
                  <a:srgbClr val="A6192E"/>
                </a:solidFill>
                <a:latin typeface="AdvOT8eb9eec2.B"/>
              </a:rPr>
              <a:t>E</a:t>
            </a:r>
            <a:endParaRPr lang="en-US" sz="1800" dirty="0">
              <a:solidFill>
                <a:srgbClr val="A6192E"/>
              </a:solidFill>
              <a:latin typeface="Open Sans"/>
            </a:endParaRPr>
          </a:p>
        </p:txBody>
      </p:sp>
    </p:spTree>
    <p:extLst>
      <p:ext uri="{BB962C8B-B14F-4D97-AF65-F5344CB8AC3E}">
        <p14:creationId xmlns:p14="http://schemas.microsoft.com/office/powerpoint/2010/main" val="39662750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Management of Cardiovascular Risk Factors—Dyslipidemia Testing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873079"/>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13.39</a:t>
            </a:r>
            <a:r>
              <a:rPr lang="en-US" sz="1800" dirty="0">
                <a:latin typeface="AdvOT8eb9eec2.B"/>
              </a:rPr>
              <a:t> </a:t>
            </a:r>
            <a:r>
              <a:rPr lang="en-US" sz="1800" dirty="0">
                <a:latin typeface="AdvOT7b515deb"/>
              </a:rPr>
              <a:t>Initial lipid testing should be performed when initial glycemic control has been achieved and age is </a:t>
            </a:r>
            <a:r>
              <a:rPr lang="en-US" sz="1800" dirty="0">
                <a:latin typeface="AdvPS7DA6"/>
              </a:rPr>
              <a:t>≥</a:t>
            </a:r>
            <a:r>
              <a:rPr lang="en-US" sz="1800" dirty="0">
                <a:latin typeface="AdvOT7b515deb"/>
              </a:rPr>
              <a:t>2 years. If initial LDL cholesterol is </a:t>
            </a:r>
            <a:r>
              <a:rPr lang="en-US" sz="1800" dirty="0">
                <a:latin typeface="AdvPS7DA6"/>
              </a:rPr>
              <a:t>≤</a:t>
            </a:r>
            <a:r>
              <a:rPr lang="en-US" sz="1800" dirty="0">
                <a:latin typeface="AdvOT7b515deb"/>
              </a:rPr>
              <a:t>100 mg/</a:t>
            </a:r>
            <a:r>
              <a:rPr lang="en-US" sz="1800" dirty="0" err="1">
                <a:latin typeface="AdvOT7b515deb"/>
              </a:rPr>
              <a:t>dL</a:t>
            </a:r>
            <a:r>
              <a:rPr lang="en-US" sz="1800" dirty="0">
                <a:latin typeface="AdvOT7b515deb"/>
              </a:rPr>
              <a:t> (2.6 mmol/L), subsequent testing should be performed at 9-11 years of age. </a:t>
            </a:r>
            <a:r>
              <a:rPr lang="en-US" sz="1800" dirty="0">
                <a:solidFill>
                  <a:srgbClr val="A6192E"/>
                </a:solidFill>
                <a:latin typeface="AdvOT8eb9eec2.B"/>
              </a:rPr>
              <a:t>B </a:t>
            </a:r>
          </a:p>
          <a:p>
            <a:pPr marL="285750" indent="-285750">
              <a:buFont typeface="Arial" panose="020B0604020202020204" pitchFamily="34" charset="0"/>
              <a:buChar char="•"/>
            </a:pPr>
            <a:r>
              <a:rPr lang="en-US" sz="1800" dirty="0">
                <a:latin typeface="AdvOT7b515deb"/>
              </a:rPr>
              <a:t>Initial testing may be done with a </a:t>
            </a:r>
            <a:r>
              <a:rPr lang="en-US" sz="1800" dirty="0" err="1">
                <a:latin typeface="AdvOT7b515deb"/>
              </a:rPr>
              <a:t>nonfasting</a:t>
            </a:r>
            <a:r>
              <a:rPr lang="en-US" sz="1800" dirty="0">
                <a:latin typeface="AdvOT7b515deb"/>
              </a:rPr>
              <a:t> non-HDL cholesterol level with con</a:t>
            </a:r>
            <a:r>
              <a:rPr lang="en-US" sz="1800" dirty="0">
                <a:latin typeface="AdvOT7b515deb+fb"/>
              </a:rPr>
              <a:t>fi</a:t>
            </a:r>
            <a:r>
              <a:rPr lang="en-US" sz="1800" dirty="0">
                <a:latin typeface="AdvOT7b515deb"/>
              </a:rPr>
              <a:t>rmatory testing with a fasting lipid panel.</a:t>
            </a:r>
          </a:p>
          <a:p>
            <a:pPr marL="285750" indent="-285750">
              <a:buFont typeface="Arial" panose="020B0604020202020204" pitchFamily="34" charset="0"/>
              <a:buChar char="•"/>
            </a:pPr>
            <a:r>
              <a:rPr lang="en-US" sz="1800" dirty="0">
                <a:solidFill>
                  <a:srgbClr val="A6192E"/>
                </a:solidFill>
                <a:latin typeface="AdvOT8eb9eec2.B"/>
              </a:rPr>
              <a:t>13.40</a:t>
            </a:r>
            <a:r>
              <a:rPr lang="en-US" sz="1800" dirty="0">
                <a:latin typeface="AdvOT8eb9eec2.B"/>
              </a:rPr>
              <a:t> </a:t>
            </a:r>
            <a:r>
              <a:rPr lang="en-US" sz="1800" dirty="0">
                <a:latin typeface="AdvOT7b515deb"/>
              </a:rPr>
              <a:t>If LDL cholesterol values are within the accepted risk level </a:t>
            </a:r>
            <a:br>
              <a:rPr lang="en-US" sz="1800" dirty="0">
                <a:latin typeface="AdvOT7b515deb"/>
              </a:rPr>
            </a:br>
            <a:r>
              <a:rPr lang="en-US" sz="1800" dirty="0">
                <a:latin typeface="AdvOT7b515deb"/>
              </a:rPr>
              <a:t>(</a:t>
            </a:r>
            <a:r>
              <a:rPr lang="en-US" sz="1800" dirty="0">
                <a:latin typeface="Times New Roman" panose="02020603050405020304" pitchFamily="18" charset="0"/>
                <a:cs typeface="Times New Roman" panose="02020603050405020304" pitchFamily="18" charset="0"/>
              </a:rPr>
              <a:t>˂</a:t>
            </a:r>
            <a:r>
              <a:rPr lang="en-US" sz="1800" dirty="0">
                <a:latin typeface="AdvOT7b515deb"/>
              </a:rPr>
              <a:t>100 mg/dL [2.6 mmol/L]), a lipid pro</a:t>
            </a:r>
            <a:r>
              <a:rPr lang="en-US" sz="1800" dirty="0">
                <a:latin typeface="AdvOT7b515deb+fb"/>
              </a:rPr>
              <a:t>fi</a:t>
            </a:r>
            <a:r>
              <a:rPr lang="en-US" sz="1800" dirty="0">
                <a:latin typeface="AdvOT7b515deb"/>
              </a:rPr>
              <a:t>le repeated every 3 years is reasonable. </a:t>
            </a:r>
            <a:r>
              <a:rPr lang="en-US" sz="1800" dirty="0">
                <a:solidFill>
                  <a:srgbClr val="A6192E"/>
                </a:solidFill>
                <a:latin typeface="AdvOT8eb9eec2.B"/>
              </a:rPr>
              <a:t>E</a:t>
            </a:r>
            <a:endParaRPr lang="en-US" sz="1800" dirty="0">
              <a:solidFill>
                <a:srgbClr val="A6192E"/>
              </a:solidFill>
              <a:latin typeface="Open Sans"/>
            </a:endParaRPr>
          </a:p>
        </p:txBody>
      </p:sp>
    </p:spTree>
    <p:extLst>
      <p:ext uri="{BB962C8B-B14F-4D97-AF65-F5344CB8AC3E}">
        <p14:creationId xmlns:p14="http://schemas.microsoft.com/office/powerpoint/2010/main" val="353753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4.6</a:t>
            </a:r>
            <a:r>
              <a:rPr lang="en-US" sz="1800" dirty="0">
                <a:latin typeface="AdvOT8eb9eec2.B"/>
              </a:rPr>
              <a:t> 	</a:t>
            </a:r>
            <a:r>
              <a:rPr lang="en-US" sz="1800" dirty="0">
                <a:latin typeface="Arial"/>
                <a:cs typeface="Arial"/>
              </a:rPr>
              <a:t>Provide routinely recommended vaccinations for children and adults 	with diabetes as indicated by age (see Table 4.5 for highly 	recommended vaccinations for adults with diabetes). </a:t>
            </a:r>
            <a:r>
              <a:rPr lang="en-US" sz="1800" dirty="0">
                <a:solidFill>
                  <a:schemeClr val="accent1"/>
                </a:solidFill>
                <a:latin typeface="Arial"/>
                <a:cs typeface="Arial"/>
              </a:rPr>
              <a:t>A</a:t>
            </a:r>
          </a:p>
        </p:txBody>
      </p:sp>
    </p:spTree>
    <p:extLst>
      <p:ext uri="{BB962C8B-B14F-4D97-AF65-F5344CB8AC3E}">
        <p14:creationId xmlns:p14="http://schemas.microsoft.com/office/powerpoint/2010/main" val="10569079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Management of Cardiovascular Risk Factors—Dyslipidemia Treatment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00609"/>
            <a:ext cx="7999068"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A6192E"/>
                </a:solidFill>
                <a:latin typeface="AdvOT8eb9eec2.B"/>
              </a:rPr>
              <a:t>13.41</a:t>
            </a:r>
            <a:r>
              <a:rPr lang="en-US" sz="1600" dirty="0">
                <a:latin typeface="AdvOT8eb9eec2.B"/>
              </a:rPr>
              <a:t> </a:t>
            </a:r>
            <a:r>
              <a:rPr lang="en-US" sz="1600" dirty="0">
                <a:latin typeface="AdvOT7b515deb"/>
              </a:rPr>
              <a:t>If lipids are abnormal, initial therapy should consist of optimizing glucose control and medical nutrition therapy to limit the amount of calories from fat to 25</a:t>
            </a:r>
            <a:r>
              <a:rPr lang="en-US" sz="1600" dirty="0">
                <a:latin typeface="AdvOT7b515deb+20"/>
              </a:rPr>
              <a:t>–</a:t>
            </a:r>
            <a:r>
              <a:rPr lang="en-US" sz="1600" dirty="0">
                <a:latin typeface="AdvOT7b515deb"/>
              </a:rPr>
              <a:t>30%, saturated fat to </a:t>
            </a:r>
            <a:r>
              <a:rPr lang="en-US" sz="1600" dirty="0">
                <a:latin typeface="AdvPS586B"/>
              </a:rPr>
              <a:t>&lt;</a:t>
            </a:r>
            <a:r>
              <a:rPr lang="en-US" sz="1600" dirty="0">
                <a:latin typeface="AdvOT7b515deb"/>
              </a:rPr>
              <a:t>7%, cholesterol</a:t>
            </a:r>
            <a:r>
              <a:rPr lang="en-US" sz="1600" dirty="0">
                <a:latin typeface="AdvPS586B"/>
              </a:rPr>
              <a:t> &lt;</a:t>
            </a:r>
            <a:r>
              <a:rPr lang="en-US" sz="1600" dirty="0">
                <a:latin typeface="AdvOT7b515deb"/>
              </a:rPr>
              <a:t>200 mg/day, avoidance of 	</a:t>
            </a:r>
            <a:r>
              <a:rPr lang="en-US" sz="1600" dirty="0">
                <a:latin typeface="AdvOT96952d75.I"/>
              </a:rPr>
              <a:t>trans </a:t>
            </a:r>
            <a:r>
              <a:rPr lang="en-US" sz="1600" dirty="0">
                <a:latin typeface="AdvOT7b515deb"/>
              </a:rPr>
              <a:t>fats, and aim for </a:t>
            </a:r>
            <a:r>
              <a:rPr lang="en-US" sz="1600" dirty="0">
                <a:latin typeface="AdvOT463cc31e"/>
              </a:rPr>
              <a:t>~</a:t>
            </a:r>
            <a:r>
              <a:rPr lang="en-US" sz="1600" dirty="0">
                <a:latin typeface="AdvOT7b515deb"/>
              </a:rPr>
              <a:t>10% calories from monounsaturated fats. </a:t>
            </a:r>
            <a:r>
              <a:rPr lang="en-US" sz="1600" dirty="0">
                <a:solidFill>
                  <a:srgbClr val="A6192E"/>
                </a:solidFill>
                <a:latin typeface="AdvOT8eb9eec2.B"/>
              </a:rPr>
              <a:t>A</a:t>
            </a:r>
          </a:p>
          <a:p>
            <a:pPr marL="285750" indent="-285750">
              <a:buFont typeface="Arial" panose="020B0604020202020204" pitchFamily="34" charset="0"/>
              <a:buChar char="•"/>
            </a:pPr>
            <a:r>
              <a:rPr lang="en-US" sz="1600" dirty="0">
                <a:solidFill>
                  <a:srgbClr val="A6192E"/>
                </a:solidFill>
                <a:latin typeface="AdvOT8eb9eec2.B"/>
              </a:rPr>
              <a:t>13.42</a:t>
            </a:r>
            <a:r>
              <a:rPr lang="en-US" sz="1600" dirty="0">
                <a:latin typeface="AdvOT8eb9eec2.B"/>
              </a:rPr>
              <a:t> </a:t>
            </a:r>
            <a:r>
              <a:rPr lang="en-US" sz="1600" dirty="0">
                <a:latin typeface="AdvOT7b515deb"/>
              </a:rPr>
              <a:t>After the age of 10 years, addition of a statin may be considered in patients who, despite medical nutrition therapy and lifestyle changes, continue to have LDL cholesterol </a:t>
            </a:r>
            <a:r>
              <a:rPr lang="en-US" sz="1600" dirty="0">
                <a:latin typeface="AdvPS586B"/>
              </a:rPr>
              <a:t>&gt;</a:t>
            </a:r>
            <a:r>
              <a:rPr lang="en-US" sz="1600" dirty="0">
                <a:latin typeface="AdvOT7b515deb"/>
              </a:rPr>
              <a:t>160 mg/dL (4.1 mmol/L) or LDL </a:t>
            </a:r>
            <a:r>
              <a:rPr lang="nl-NL" sz="1600" dirty="0">
                <a:latin typeface="AdvOT7b515deb"/>
              </a:rPr>
              <a:t>cholesterol </a:t>
            </a:r>
            <a:r>
              <a:rPr lang="nl-NL" sz="1600" dirty="0">
                <a:latin typeface="AdvPS586B"/>
              </a:rPr>
              <a:t>&gt;</a:t>
            </a:r>
            <a:r>
              <a:rPr lang="nl-NL" sz="1600" dirty="0">
                <a:latin typeface="AdvOT7b515deb"/>
              </a:rPr>
              <a:t>130 mg/dL (3.4 </a:t>
            </a:r>
            <a:r>
              <a:rPr lang="en-US" sz="1600" dirty="0">
                <a:latin typeface="AdvOT7b515deb"/>
              </a:rPr>
              <a:t>mmol/L) and one or more cardiovascular disease risk factors, following reproductive counseling for females because of the potential teratogenic effects of statins. </a:t>
            </a:r>
            <a:r>
              <a:rPr lang="en-US" sz="1600" dirty="0">
                <a:solidFill>
                  <a:srgbClr val="A6192E"/>
                </a:solidFill>
                <a:latin typeface="AdvOT8eb9eec2.B"/>
              </a:rPr>
              <a:t>E</a:t>
            </a:r>
          </a:p>
          <a:p>
            <a:pPr marL="285750" indent="-285750">
              <a:buFont typeface="Arial" panose="020B0604020202020204" pitchFamily="34" charset="0"/>
              <a:buChar char="•"/>
            </a:pPr>
            <a:r>
              <a:rPr lang="en-US" sz="1600" dirty="0">
                <a:solidFill>
                  <a:srgbClr val="A6192E"/>
                </a:solidFill>
                <a:latin typeface="AdvOT8eb9eec2.B"/>
              </a:rPr>
              <a:t>13.43</a:t>
            </a:r>
            <a:r>
              <a:rPr lang="en-US" sz="1600" dirty="0">
                <a:latin typeface="AdvOT8eb9eec2.B"/>
              </a:rPr>
              <a:t> 	</a:t>
            </a:r>
            <a:r>
              <a:rPr lang="en-US" sz="1600" dirty="0">
                <a:latin typeface="AdvOT7b515deb"/>
              </a:rPr>
              <a:t>The goal of therapy is an LDL cholesterol value </a:t>
            </a:r>
            <a:r>
              <a:rPr lang="en-US" sz="1600" dirty="0">
                <a:latin typeface="AdvPS586B"/>
              </a:rPr>
              <a:t>&lt;</a:t>
            </a:r>
            <a:r>
              <a:rPr lang="en-US" sz="1600" dirty="0">
                <a:latin typeface="AdvOT7b515deb"/>
              </a:rPr>
              <a:t>100 mg/dL                           	(2.6 mmol/L). </a:t>
            </a:r>
            <a:r>
              <a:rPr lang="en-US" sz="1600" dirty="0">
                <a:solidFill>
                  <a:srgbClr val="A6192E"/>
                </a:solidFill>
                <a:latin typeface="AdvOT8eb9eec2.B"/>
              </a:rPr>
              <a:t>E</a:t>
            </a:r>
            <a:endParaRPr lang="en-US" sz="1600" dirty="0">
              <a:solidFill>
                <a:srgbClr val="A6192E"/>
              </a:solidFill>
              <a:latin typeface="Open Sans"/>
            </a:endParaRPr>
          </a:p>
        </p:txBody>
      </p:sp>
    </p:spTree>
    <p:extLst>
      <p:ext uri="{BB962C8B-B14F-4D97-AF65-F5344CB8AC3E}">
        <p14:creationId xmlns:p14="http://schemas.microsoft.com/office/powerpoint/2010/main" val="2485051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Complications—Nephropathy Screening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00609"/>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13.46</a:t>
            </a:r>
            <a:r>
              <a:rPr lang="en-US" sz="1800" dirty="0">
                <a:latin typeface="AdvOT8eb9eec2.B"/>
              </a:rPr>
              <a:t> </a:t>
            </a:r>
            <a:r>
              <a:rPr lang="en-US" sz="1800" dirty="0">
                <a:latin typeface="AdvOT7b515deb"/>
              </a:rPr>
              <a:t>Annual screening for albuminuria with a random (morning sample preferred to avoid effects of exercise) spot urine sample for albumin-to-creatinine ratio should be considered at puberty or at age </a:t>
            </a:r>
            <a:r>
              <a:rPr lang="en-US" sz="1800" dirty="0">
                <a:latin typeface="AdvPS586B"/>
              </a:rPr>
              <a:t>&gt;</a:t>
            </a:r>
            <a:r>
              <a:rPr lang="en-US" sz="1800" dirty="0">
                <a:latin typeface="AdvOT7b515deb"/>
              </a:rPr>
              <a:t>10 years, whichever is earlier, once the child has had diabetes for 5 years.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21761911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Complications—Nephropathy Treatment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471948" y="1600609"/>
            <a:ext cx="8204219"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13.47 </a:t>
            </a:r>
            <a:r>
              <a:rPr lang="en-US" sz="1800" dirty="0">
                <a:latin typeface="AdvOT7b515deb"/>
              </a:rPr>
              <a:t>An ACE inhibitor or an angiotensin receptor blocker, titrated to 	normalization of albumin excretion, maybe considered when elevated 	urinary albumin-to-creatinine ratio (</a:t>
            </a:r>
            <a:r>
              <a:rPr lang="en-US" sz="1800" dirty="0">
                <a:latin typeface="AdvPS586B"/>
              </a:rPr>
              <a:t>&gt;</a:t>
            </a:r>
            <a:r>
              <a:rPr lang="en-US" sz="1800" dirty="0">
                <a:latin typeface="AdvOT7b515deb"/>
              </a:rPr>
              <a:t>30 mg/g) is documented (two of       </a:t>
            </a:r>
          </a:p>
          <a:p>
            <a:r>
              <a:rPr lang="en-US" sz="1800" dirty="0">
                <a:latin typeface="AdvOT7b515deb"/>
              </a:rPr>
              <a:t>              three urine samples obtained over a 6- month interval following efforts to 	improve glycemic control and normalize blood pressure). </a:t>
            </a:r>
            <a:r>
              <a:rPr lang="en-US" sz="1800" dirty="0">
                <a:solidFill>
                  <a:srgbClr val="A6192E"/>
                </a:solidFill>
                <a:latin typeface="AdvOT8eb9eec2.B"/>
              </a:rPr>
              <a:t>E</a:t>
            </a:r>
            <a:endParaRPr lang="en-US" sz="1800" dirty="0">
              <a:solidFill>
                <a:srgbClr val="A6192E"/>
              </a:solidFill>
              <a:latin typeface="Open Sans"/>
            </a:endParaRPr>
          </a:p>
        </p:txBody>
      </p:sp>
    </p:spTree>
    <p:extLst>
      <p:ext uri="{BB962C8B-B14F-4D97-AF65-F5344CB8AC3E}">
        <p14:creationId xmlns:p14="http://schemas.microsoft.com/office/powerpoint/2010/main" val="40809414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072" y="1449628"/>
            <a:ext cx="7128386" cy="1569660"/>
          </a:xfrm>
          <a:prstGeom prst="rect">
            <a:avLst/>
          </a:prstGeom>
        </p:spPr>
        <p:txBody>
          <a:bodyPr wrap="square">
            <a:spAutoFit/>
          </a:bodyPr>
          <a:lstStyle/>
          <a:p>
            <a:pPr marL="342900" indent="-342900">
              <a:buFont typeface="Arial" panose="020B0604020202020204" pitchFamily="34" charset="0"/>
              <a:buChar char="•"/>
            </a:pPr>
            <a:r>
              <a:rPr lang="en-US" sz="2400" dirty="0"/>
              <a:t>The </a:t>
            </a:r>
            <a:r>
              <a:rPr lang="en-US" sz="2400" dirty="0" err="1"/>
              <a:t>AdDIT</a:t>
            </a:r>
            <a:r>
              <a:rPr lang="en-US" sz="2400" dirty="0"/>
              <a:t> study in adolescents with type 1 diabetes demonstrated the safety of ACE inhibitor treatment, but the treatment did not change the albumin-to-creatinine ratio over the course of the study .</a:t>
            </a:r>
          </a:p>
        </p:txBody>
      </p:sp>
    </p:spTree>
    <p:extLst>
      <p:ext uri="{BB962C8B-B14F-4D97-AF65-F5344CB8AC3E}">
        <p14:creationId xmlns:p14="http://schemas.microsoft.com/office/powerpoint/2010/main" val="24951897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387798"/>
          </a:xfrm>
        </p:spPr>
        <p:txBody>
          <a:bodyPr/>
          <a:lstStyle/>
          <a:p>
            <a:r>
              <a:rPr lang="en-US" dirty="0"/>
              <a:t>Retinopathy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00609"/>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13.48 </a:t>
            </a:r>
            <a:r>
              <a:rPr lang="en-US" sz="1800" dirty="0">
                <a:latin typeface="AdvOT8eb9eec2.B"/>
              </a:rPr>
              <a:t> </a:t>
            </a:r>
            <a:r>
              <a:rPr lang="en-US" sz="1800" dirty="0">
                <a:latin typeface="AdvOT7b515deb"/>
              </a:rPr>
              <a:t>An initial dilated and comprehensive eye examination is recommended 	once youth have had type 1 diabetes for 3–5 years, provided they are aged 	≥11 years or puberty has started, whichever is earlier.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13.49 </a:t>
            </a:r>
            <a:r>
              <a:rPr lang="en-US" sz="1800" dirty="0">
                <a:latin typeface="AdvOT8eb9eec2.B"/>
              </a:rPr>
              <a:t> </a:t>
            </a:r>
            <a:r>
              <a:rPr lang="en-US" sz="1800" dirty="0">
                <a:latin typeface="AdvOT7b515deb"/>
              </a:rPr>
              <a:t>After the initial examination, repeat dilated and comprehensive eye examination </a:t>
            </a:r>
            <a:r>
              <a:rPr lang="en-US" sz="1800" dirty="0">
                <a:solidFill>
                  <a:srgbClr val="FF0000"/>
                </a:solidFill>
                <a:latin typeface="AdvOT7b515deb"/>
              </a:rPr>
              <a:t>every 2 years</a:t>
            </a:r>
            <a:r>
              <a:rPr lang="en-US" sz="1800" dirty="0">
                <a:latin typeface="AdvOT7b515deb"/>
              </a:rPr>
              <a:t>. Less frequent examinations, </a:t>
            </a:r>
            <a:r>
              <a:rPr lang="en-US" sz="1800" dirty="0">
                <a:solidFill>
                  <a:srgbClr val="FF0000"/>
                </a:solidFill>
                <a:latin typeface="AdvOT7b515deb"/>
              </a:rPr>
              <a:t>every 4 years</a:t>
            </a:r>
            <a:r>
              <a:rPr lang="en-US" sz="1800" dirty="0">
                <a:latin typeface="AdvOT7b515deb"/>
              </a:rPr>
              <a:t>, may be acceptable on the advice of an eyecare professional and based on risk factor assessment, including a history of glycemic control with A1C &lt;8%.</a:t>
            </a:r>
            <a:r>
              <a:rPr lang="en-US" sz="1800" dirty="0">
                <a:solidFill>
                  <a:srgbClr val="A6192E"/>
                </a:solidFill>
                <a:latin typeface="AdvOT8eb9eec2.B"/>
              </a:rPr>
              <a:t> B</a:t>
            </a:r>
          </a:p>
        </p:txBody>
      </p:sp>
    </p:spTree>
    <p:extLst>
      <p:ext uri="{BB962C8B-B14F-4D97-AF65-F5344CB8AC3E}">
        <p14:creationId xmlns:p14="http://schemas.microsoft.com/office/powerpoint/2010/main" val="28554473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Complications—Neuropathy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00609"/>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13.50 </a:t>
            </a:r>
            <a:r>
              <a:rPr lang="en-US" sz="1800" dirty="0">
                <a:latin typeface="AdvOT8eb9eec2.B"/>
              </a:rPr>
              <a:t> </a:t>
            </a:r>
            <a:r>
              <a:rPr lang="en-US" sz="1800" dirty="0">
                <a:latin typeface="AdvOT7b515deb"/>
              </a:rPr>
              <a:t>Consider an annual comprehensive foot exam at the start of puberty or at age</a:t>
            </a:r>
            <a:r>
              <a:rPr lang="en-US" sz="1800" dirty="0">
                <a:latin typeface="AdvPS7DA6"/>
              </a:rPr>
              <a:t> </a:t>
            </a:r>
            <a:r>
              <a:rPr lang="en-US" sz="1800" dirty="0">
                <a:latin typeface="AdvPS7DA6"/>
                <a:cs typeface="Times New Roman" panose="02020603050405020304" pitchFamily="18" charset="0"/>
              </a:rPr>
              <a:t>≥</a:t>
            </a:r>
            <a:r>
              <a:rPr lang="en-US" sz="1800" dirty="0">
                <a:latin typeface="AdvOT7b515deb"/>
              </a:rPr>
              <a:t>10 years, whichever is earlier, once the youth has had type 1 diabetes for 5 years.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170286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Screening and Diagnosis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13.51</a:t>
            </a:r>
            <a:r>
              <a:rPr lang="en-US" sz="1800" dirty="0">
                <a:latin typeface="AdvOT8eb9eec2.B"/>
              </a:rPr>
              <a:t> </a:t>
            </a:r>
            <a:r>
              <a:rPr lang="en-US" sz="1800" dirty="0">
                <a:latin typeface="AdvOT7b515deb"/>
              </a:rPr>
              <a:t>Risk-based screening for prediabetes and/or type 2 diabetes should be considered in children and adolescents after the onset of puberty or </a:t>
            </a:r>
            <a:r>
              <a:rPr lang="en-US" sz="1800" dirty="0">
                <a:latin typeface="AdvPS7DA6"/>
                <a:cs typeface="Times New Roman" panose="02020603050405020304" pitchFamily="18" charset="0"/>
              </a:rPr>
              <a:t>≥</a:t>
            </a:r>
            <a:r>
              <a:rPr lang="en-US" sz="1800" dirty="0">
                <a:latin typeface="AdvOT7b515deb"/>
              </a:rPr>
              <a:t>10 years of age, whichever occurs earlier, with overweight (BMI</a:t>
            </a:r>
            <a:r>
              <a:rPr lang="en-US" sz="1800" dirty="0">
                <a:latin typeface="AdvPS7DA6"/>
              </a:rPr>
              <a:t> </a:t>
            </a:r>
            <a:r>
              <a:rPr lang="en-US" sz="1800" dirty="0">
                <a:latin typeface="AdvPS7DA6"/>
                <a:cs typeface="Times New Roman" panose="02020603050405020304" pitchFamily="18" charset="0"/>
              </a:rPr>
              <a:t>≥</a:t>
            </a:r>
            <a:r>
              <a:rPr lang="en-US" sz="1800" dirty="0">
                <a:latin typeface="AdvOT7b515deb"/>
              </a:rPr>
              <a:t>85th percentile) or obesity (BMI</a:t>
            </a:r>
            <a:r>
              <a:rPr lang="en-US" sz="1800" dirty="0">
                <a:latin typeface="AdvPS7DA6"/>
                <a:cs typeface="Times New Roman" panose="02020603050405020304" pitchFamily="18" charset="0"/>
              </a:rPr>
              <a:t> ≥</a:t>
            </a:r>
            <a:r>
              <a:rPr lang="en-US" sz="1800" dirty="0">
                <a:latin typeface="AdvOT7b515deb"/>
              </a:rPr>
              <a:t>95thpercentile) and who have one or more additional risk factors for diabetes (</a:t>
            </a:r>
            <a:r>
              <a:rPr lang="en-US" sz="1800" dirty="0">
                <a:solidFill>
                  <a:srgbClr val="A6192E"/>
                </a:solidFill>
                <a:latin typeface="AdvOT7b515deb"/>
              </a:rPr>
              <a:t>see </a:t>
            </a:r>
            <a:r>
              <a:rPr lang="en-US" sz="1800" dirty="0">
                <a:solidFill>
                  <a:srgbClr val="A6192E"/>
                </a:solidFill>
                <a:latin typeface="AdvOT8eb9eec2.B"/>
              </a:rPr>
              <a:t>Table 2.4 </a:t>
            </a:r>
            <a:r>
              <a:rPr lang="en-US" sz="1800" dirty="0">
                <a:solidFill>
                  <a:srgbClr val="A6192E"/>
                </a:solidFill>
                <a:latin typeface="AdvOT7b515deb"/>
              </a:rPr>
              <a:t>for evidence grading of other risk factors</a:t>
            </a:r>
            <a:r>
              <a:rPr lang="en-US" sz="1800" dirty="0">
                <a:latin typeface="AdvOT7b515deb"/>
              </a:rPr>
              <a:t>).</a:t>
            </a:r>
          </a:p>
          <a:p>
            <a:pPr marL="285750" indent="-285750">
              <a:buFont typeface="Arial" panose="020B0604020202020204" pitchFamily="34" charset="0"/>
              <a:buChar char="•"/>
            </a:pPr>
            <a:r>
              <a:rPr lang="en-US" sz="1800" dirty="0">
                <a:solidFill>
                  <a:srgbClr val="A6192E"/>
                </a:solidFill>
                <a:latin typeface="AdvOT8eb9eec2.B"/>
              </a:rPr>
              <a:t>13.52</a:t>
            </a:r>
            <a:r>
              <a:rPr lang="en-US" sz="1800" dirty="0">
                <a:latin typeface="AdvOT8eb9eec2.B"/>
              </a:rPr>
              <a:t> </a:t>
            </a:r>
            <a:r>
              <a:rPr lang="en-US" sz="1800" dirty="0">
                <a:latin typeface="AdvOT7b515deb"/>
              </a:rPr>
              <a:t>If tests are normal, repeat testing at a minimum of 3-year intervals </a:t>
            </a:r>
            <a:r>
              <a:rPr lang="en-US" sz="1800" dirty="0">
                <a:solidFill>
                  <a:srgbClr val="A6192E"/>
                </a:solidFill>
                <a:latin typeface="AdvOT8eb9eec2.B"/>
              </a:rPr>
              <a:t>E</a:t>
            </a:r>
            <a:r>
              <a:rPr lang="en-US" sz="1800" dirty="0">
                <a:latin typeface="AdvOT7b515deb"/>
              </a:rPr>
              <a:t>, or more frequently if BMI is increasing. </a:t>
            </a:r>
            <a:r>
              <a:rPr lang="en-US" sz="1800" dirty="0">
                <a:solidFill>
                  <a:srgbClr val="A6192E"/>
                </a:solidFill>
                <a:latin typeface="AdvOT8eb9eec2.B"/>
              </a:rPr>
              <a:t>C</a:t>
            </a:r>
          </a:p>
        </p:txBody>
      </p:sp>
    </p:spTree>
    <p:extLst>
      <p:ext uri="{BB962C8B-B14F-4D97-AF65-F5344CB8AC3E}">
        <p14:creationId xmlns:p14="http://schemas.microsoft.com/office/powerpoint/2010/main" val="29824783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Screening and Diagnosis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pt-BR" sz="1800" dirty="0">
                <a:solidFill>
                  <a:srgbClr val="A6192E"/>
                </a:solidFill>
                <a:latin typeface="AdvOT8eb9eec2.B"/>
              </a:rPr>
              <a:t>13.53</a:t>
            </a:r>
            <a:r>
              <a:rPr lang="pt-BR" sz="1800" dirty="0">
                <a:latin typeface="AdvOT8eb9eec2.B"/>
              </a:rPr>
              <a:t>  </a:t>
            </a:r>
            <a:r>
              <a:rPr lang="pt-BR" sz="1800" dirty="0">
                <a:latin typeface="AdvOT7b515deb"/>
              </a:rPr>
              <a:t>Fasting plasma glucose, 2-h </a:t>
            </a:r>
            <a:r>
              <a:rPr lang="en-US" sz="1800" dirty="0">
                <a:latin typeface="AdvOT7b515deb"/>
              </a:rPr>
              <a:t>plasma glucose during a 75-g oral glucose tolerance test, and A1C can be used to test for prediabetes or diabetes in children and adolescents.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13.54  </a:t>
            </a:r>
            <a:r>
              <a:rPr lang="en-US" sz="1800" dirty="0">
                <a:latin typeface="AdvOT7b515deb"/>
              </a:rPr>
              <a:t>Children and adolescents with overweight or obesity in whom the diagnosis  if type 2 diabetes is being considered should have a panel of pancreatic autoantibodies tested to exclude the possibility of autoimmune type 1 diabetes. </a:t>
            </a:r>
            <a:r>
              <a:rPr lang="en-US" sz="1800" dirty="0">
                <a:solidFill>
                  <a:srgbClr val="A6192E"/>
                </a:solidFill>
                <a:latin typeface="AdvOT8eb9eec2.B"/>
              </a:rPr>
              <a:t>B</a:t>
            </a:r>
            <a:endParaRPr lang="en-US" sz="1800" dirty="0">
              <a:solidFill>
                <a:srgbClr val="A6192E"/>
              </a:solidFill>
              <a:latin typeface="Open Sans"/>
            </a:endParaRPr>
          </a:p>
        </p:txBody>
      </p:sp>
    </p:spTree>
    <p:extLst>
      <p:ext uri="{BB962C8B-B14F-4D97-AF65-F5344CB8AC3E}">
        <p14:creationId xmlns:p14="http://schemas.microsoft.com/office/powerpoint/2010/main" val="1689618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Management—Lifestyle Management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13.55 </a:t>
            </a:r>
            <a:r>
              <a:rPr lang="en-US" sz="1800" dirty="0">
                <a:latin typeface="AdvOT8eb9eec2.B"/>
              </a:rPr>
              <a:t> </a:t>
            </a:r>
            <a:r>
              <a:rPr lang="en-US" sz="1800" dirty="0">
                <a:latin typeface="AdvOT7b515deb"/>
              </a:rPr>
              <a:t>All youth with type 2 diabetes and their families should receive comprehensive diabetes self management education and support that is specific to youth with type 2 diabetes and is culturally appropriate.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13.56</a:t>
            </a:r>
            <a:r>
              <a:rPr lang="en-US" sz="1800" dirty="0">
                <a:latin typeface="AdvOT8eb9eec2.B"/>
              </a:rPr>
              <a:t> </a:t>
            </a:r>
            <a:r>
              <a:rPr lang="en-US" sz="1800" dirty="0">
                <a:latin typeface="AdvOT7b515deb"/>
              </a:rPr>
              <a:t>Youth with overweight/obesity and type 2 diabetes and their families should be provided with developmentally and culturally appropriate comprehensive lifestyle programs that are integrated with diabetes management to achieve 7–10% decrease in excess weight.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13.57</a:t>
            </a:r>
            <a:r>
              <a:rPr lang="en-US" sz="1800" dirty="0">
                <a:latin typeface="AdvOT8eb9eec2.B"/>
              </a:rPr>
              <a:t> </a:t>
            </a:r>
            <a:r>
              <a:rPr lang="en-US" sz="1800" dirty="0">
                <a:latin typeface="AdvOT7b515deb"/>
              </a:rPr>
              <a:t>Given the necessity of long-term weight management for children and adolescents with </a:t>
            </a:r>
            <a:r>
              <a:rPr lang="fr-FR" sz="1800" dirty="0">
                <a:latin typeface="AdvOT7b515deb"/>
              </a:rPr>
              <a:t>type 2 </a:t>
            </a:r>
            <a:r>
              <a:rPr lang="fr-FR" sz="1800" dirty="0" err="1">
                <a:latin typeface="AdvOT7b515deb"/>
              </a:rPr>
              <a:t>diabetes</a:t>
            </a:r>
            <a:r>
              <a:rPr lang="fr-FR" sz="1800" dirty="0">
                <a:latin typeface="AdvOT7b515deb"/>
              </a:rPr>
              <a:t>, lifestyle intervention </a:t>
            </a:r>
            <a:r>
              <a:rPr lang="en-US" sz="1800" dirty="0">
                <a:latin typeface="AdvOT7b515deb"/>
              </a:rPr>
              <a:t>should be based on a chronic care model and offered in the context of diabetes care. </a:t>
            </a:r>
            <a:r>
              <a:rPr lang="en-US" sz="1800" dirty="0">
                <a:solidFill>
                  <a:srgbClr val="A6192E"/>
                </a:solidFill>
                <a:latin typeface="AdvOT8eb9eec2.B"/>
              </a:rPr>
              <a:t>E</a:t>
            </a:r>
          </a:p>
        </p:txBody>
      </p:sp>
    </p:spTree>
    <p:extLst>
      <p:ext uri="{BB962C8B-B14F-4D97-AF65-F5344CB8AC3E}">
        <p14:creationId xmlns:p14="http://schemas.microsoft.com/office/powerpoint/2010/main" val="10021895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Management—Glycemic Targets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58046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13.60  </a:t>
            </a:r>
            <a:r>
              <a:rPr lang="en-US" sz="1800" dirty="0">
                <a:latin typeface="AdvOT7b515deb"/>
              </a:rPr>
              <a:t>Home self-monitoring of blood glucose regimens should be individualized, 	taking into consideration the pharmacologic treatment of the patient.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13.61</a:t>
            </a:r>
            <a:r>
              <a:rPr lang="en-US" sz="1800" dirty="0">
                <a:latin typeface="AdvOT8eb9eec2.B"/>
              </a:rPr>
              <a:t> </a:t>
            </a:r>
            <a:r>
              <a:rPr lang="en-US" sz="1800" dirty="0">
                <a:latin typeface="AdvOT7b515deb"/>
              </a:rPr>
              <a:t>Glycemic status should be assessed every 3 months.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13.62 </a:t>
            </a:r>
            <a:r>
              <a:rPr lang="en-US" sz="1800" dirty="0">
                <a:latin typeface="AdvOT8eb9eec2.B"/>
              </a:rPr>
              <a:t> </a:t>
            </a:r>
            <a:r>
              <a:rPr lang="en-US" sz="1800" dirty="0">
                <a:latin typeface="AdvOT7b515deb"/>
              </a:rPr>
              <a:t>A reasonable A1C target for most children and adolescents with type 2 diabetes treated with oral agents alone is &lt;7% (53mmol/mol).More stringent A1C targets (such as &lt;6.5% [48 mmol/mol]) may be appropriate for selected individual patients if they can be achieved without significant hypoglycemia or other adverse effects of treatment. Appropriate patients might include those with short duration of diabetes and lesser degrees of b-cell dysfunction and patients treated with lifestyle or metformin only who achieve significant weight improvement. </a:t>
            </a:r>
            <a:r>
              <a:rPr lang="en-US" sz="1800" dirty="0">
                <a:solidFill>
                  <a:srgbClr val="A6192E"/>
                </a:solidFill>
                <a:latin typeface="AdvOT8eb9eec2.B"/>
              </a:rPr>
              <a:t>E</a:t>
            </a:r>
          </a:p>
        </p:txBody>
      </p:sp>
    </p:spTree>
    <p:extLst>
      <p:ext uri="{BB962C8B-B14F-4D97-AF65-F5344CB8AC3E}">
        <p14:creationId xmlns:p14="http://schemas.microsoft.com/office/powerpoint/2010/main" val="87058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Comprehensive Medical Evaluation and Assessment of Comorbidities</a:t>
            </a:r>
          </a:p>
        </p:txBody>
      </p:sp>
      <p:pic>
        <p:nvPicPr>
          <p:cNvPr id="4" name="Picture 3">
            <a:extLst>
              <a:ext uri="{FF2B5EF4-FFF2-40B4-BE49-F238E27FC236}">
                <a16:creationId xmlns:a16="http://schemas.microsoft.com/office/drawing/2014/main" id="{C3D66615-28B4-46E2-BC04-B6726C94D4B4}"/>
              </a:ext>
            </a:extLst>
          </p:cNvPr>
          <p:cNvPicPr>
            <a:picLocks noChangeAspect="1"/>
          </p:cNvPicPr>
          <p:nvPr/>
        </p:nvPicPr>
        <p:blipFill>
          <a:blip r:embed="rId2"/>
          <a:stretch>
            <a:fillRect/>
          </a:stretch>
        </p:blipFill>
        <p:spPr>
          <a:xfrm>
            <a:off x="684187" y="723900"/>
            <a:ext cx="7058025" cy="4419600"/>
          </a:xfrm>
          <a:prstGeom prst="rect">
            <a:avLst/>
          </a:prstGeom>
        </p:spPr>
      </p:pic>
    </p:spTree>
    <p:extLst>
      <p:ext uri="{BB962C8B-B14F-4D97-AF65-F5344CB8AC3E}">
        <p14:creationId xmlns:p14="http://schemas.microsoft.com/office/powerpoint/2010/main" val="27539694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Management—Glycemic Targets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565996"/>
            <a:ext cx="7999068"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13.63 </a:t>
            </a:r>
            <a:r>
              <a:rPr lang="en-US" sz="1800" dirty="0">
                <a:latin typeface="AdvOT8eb9eec2.B"/>
              </a:rPr>
              <a:t> </a:t>
            </a:r>
            <a:r>
              <a:rPr lang="en-US" sz="1800" dirty="0">
                <a:latin typeface="AdvOT7b515deb"/>
              </a:rPr>
              <a:t>Less stringent A1C goals (such as 7.5% [58 mmol/mol]) may be appropriate if there is increased risk of hypoglycemia.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13.64</a:t>
            </a:r>
            <a:r>
              <a:rPr lang="en-US" sz="1800" dirty="0">
                <a:latin typeface="AdvOT8eb9eec2.B"/>
              </a:rPr>
              <a:t>  </a:t>
            </a:r>
            <a:r>
              <a:rPr lang="en-US" sz="1800" dirty="0">
                <a:latin typeface="AdvOT7b515deb"/>
              </a:rPr>
              <a:t>A1C targets for patients on insulin should be individualized, taking into account the relatively low rates of hypoglycemia in youth-onset type 2 diabetes. </a:t>
            </a:r>
            <a:r>
              <a:rPr lang="en-US" sz="1800" dirty="0">
                <a:solidFill>
                  <a:srgbClr val="A6192E"/>
                </a:solidFill>
                <a:latin typeface="AdvOT8eb9eec2.B"/>
              </a:rPr>
              <a:t>E</a:t>
            </a:r>
          </a:p>
        </p:txBody>
      </p:sp>
    </p:spTree>
    <p:extLst>
      <p:ext uri="{BB962C8B-B14F-4D97-AF65-F5344CB8AC3E}">
        <p14:creationId xmlns:p14="http://schemas.microsoft.com/office/powerpoint/2010/main" val="27150027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Pharmacologic Management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13.65  </a:t>
            </a:r>
            <a:r>
              <a:rPr lang="en-US" sz="1800" dirty="0">
                <a:latin typeface="AdvOT7b515deb"/>
              </a:rPr>
              <a:t>Initiate pharmacologic therapy, in addition to behavioral counseling for healthful nutrition and physical activity changes, at diagnosis of type 2 diabetes.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13.66</a:t>
            </a:r>
            <a:r>
              <a:rPr lang="en-US" sz="1800" dirty="0">
                <a:latin typeface="AdvOT8eb9eec2.B"/>
              </a:rPr>
              <a:t>  </a:t>
            </a:r>
            <a:r>
              <a:rPr lang="en-US" sz="1800" dirty="0">
                <a:latin typeface="AdvOT7b515deb"/>
              </a:rPr>
              <a:t>In incidentally diagnosed or metabolically stable patients (A1C &lt;8.5% [69 </a:t>
            </a:r>
            <a:r>
              <a:rPr lang="en-US" sz="1800" dirty="0" err="1">
                <a:latin typeface="AdvOT7b515deb"/>
              </a:rPr>
              <a:t>mmol</a:t>
            </a:r>
            <a:r>
              <a:rPr lang="en-US" sz="1800" dirty="0">
                <a:latin typeface="AdvOT7b515deb"/>
              </a:rPr>
              <a:t>/</a:t>
            </a:r>
            <a:r>
              <a:rPr lang="en-US" sz="1800" dirty="0" err="1">
                <a:latin typeface="AdvOT7b515deb"/>
              </a:rPr>
              <a:t>mol</a:t>
            </a:r>
            <a:r>
              <a:rPr lang="en-US" sz="1800" dirty="0">
                <a:latin typeface="AdvOT7b515deb"/>
              </a:rPr>
              <a:t>] and asymptomatic), metformin is the initial pharmacologic treatment of choice if renal function is normal.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13.67</a:t>
            </a:r>
            <a:r>
              <a:rPr lang="en-US" sz="1800" dirty="0">
                <a:latin typeface="AdvOT8eb9eec2.B"/>
              </a:rPr>
              <a:t> </a:t>
            </a:r>
            <a:r>
              <a:rPr lang="en-US" sz="1800" dirty="0">
                <a:latin typeface="AdvOT7b515deb"/>
              </a:rPr>
              <a:t>Youth with marked hyperglycemia (blood glucose ≥250 mg/dL [13.9 </a:t>
            </a:r>
            <a:r>
              <a:rPr lang="en-US" sz="1800" dirty="0" err="1">
                <a:latin typeface="AdvOT7b515deb"/>
              </a:rPr>
              <a:t>mmol</a:t>
            </a:r>
            <a:r>
              <a:rPr lang="en-US" sz="1800" dirty="0">
                <a:latin typeface="AdvOT7b515deb"/>
              </a:rPr>
              <a:t>/L], A1C ≥8.5% [69 mmol/mol]) without acidosis at diagnosis who are symptomatic with polyuria, polydipsia, nocturia, and/or weight loss should be treated initially with basal insulin while metformin is initiated and titrated. </a:t>
            </a:r>
            <a:r>
              <a:rPr lang="en-US" sz="1800" dirty="0">
                <a:solidFill>
                  <a:srgbClr val="A6192E"/>
                </a:solidFill>
                <a:latin typeface="AdvOT8eb9eec2.B"/>
              </a:rPr>
              <a:t>B</a:t>
            </a:r>
          </a:p>
        </p:txBody>
      </p:sp>
    </p:spTree>
    <p:extLst>
      <p:ext uri="{BB962C8B-B14F-4D97-AF65-F5344CB8AC3E}">
        <p14:creationId xmlns:p14="http://schemas.microsoft.com/office/powerpoint/2010/main" val="31664166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01072" y="582251"/>
            <a:ext cx="8359074" cy="775597"/>
          </a:xfrm>
        </p:spPr>
        <p:txBody>
          <a:bodyPr/>
          <a:lstStyle/>
          <a:p>
            <a:r>
              <a:rPr lang="en-US" dirty="0"/>
              <a:t>Pharmacologic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65472" y="1121874"/>
            <a:ext cx="8430360"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A6192E"/>
                </a:solidFill>
                <a:latin typeface="AdvOT8eb9eec2.B"/>
              </a:rPr>
              <a:t>13.68</a:t>
            </a:r>
            <a:r>
              <a:rPr lang="en-US" sz="1600" dirty="0">
                <a:latin typeface="AdvOT8eb9eec2.B"/>
              </a:rPr>
              <a:t> 	</a:t>
            </a:r>
            <a:r>
              <a:rPr lang="en-US" sz="1600" dirty="0">
                <a:latin typeface="AdvOT7b515deb"/>
              </a:rPr>
              <a:t>In patients with ketosis/ketoacidosis, treatment with subcutaneous or 	intravenous insulin should be initiated to rapidly correct the hyperglycemia 	and the metabolic derangement. Once acidosis is resolved, metformin should be     initiated while subcutaneous insulin therapy is continued. </a:t>
            </a:r>
            <a:r>
              <a:rPr lang="en-US" sz="1600" dirty="0">
                <a:solidFill>
                  <a:srgbClr val="A6192E"/>
                </a:solidFill>
                <a:latin typeface="AdvOT8eb9eec2.B"/>
              </a:rPr>
              <a:t>A </a:t>
            </a:r>
          </a:p>
          <a:p>
            <a:pPr marL="285750" indent="-285750">
              <a:buFont typeface="Arial" panose="020B0604020202020204" pitchFamily="34" charset="0"/>
              <a:buChar char="•"/>
            </a:pPr>
            <a:r>
              <a:rPr lang="en-US" sz="1600" dirty="0">
                <a:solidFill>
                  <a:srgbClr val="A6192E"/>
                </a:solidFill>
                <a:latin typeface="AdvOT8eb9eec2.B"/>
              </a:rPr>
              <a:t>13.69</a:t>
            </a:r>
            <a:r>
              <a:rPr lang="en-US" sz="1600" dirty="0">
                <a:latin typeface="AdvOT8eb9eec2.B"/>
              </a:rPr>
              <a:t> 	</a:t>
            </a:r>
            <a:r>
              <a:rPr lang="en-US" sz="1600" dirty="0">
                <a:latin typeface="AdvOT7b515deb"/>
              </a:rPr>
              <a:t>In individuals presenting with severe hyperglycemia (blood </a:t>
            </a:r>
            <a:r>
              <a:rPr lang="it-IT" sz="1600" dirty="0">
                <a:latin typeface="AdvOT7b515deb"/>
              </a:rPr>
              <a:t>glucose ≥600 mg/dL [33.3 </a:t>
            </a:r>
            <a:r>
              <a:rPr lang="en-US" sz="1600" dirty="0">
                <a:latin typeface="AdvOT7b515deb"/>
              </a:rPr>
              <a:t>mmol/L]), consider assessment for hyperglycemic 	hyperosmolar nonketotic syndrome. </a:t>
            </a:r>
            <a:r>
              <a:rPr lang="en-US" sz="1600" dirty="0">
                <a:solidFill>
                  <a:srgbClr val="A6192E"/>
                </a:solidFill>
                <a:latin typeface="AdvOT8eb9eec2.B"/>
              </a:rPr>
              <a:t>A</a:t>
            </a:r>
          </a:p>
          <a:p>
            <a:pPr marL="285750" indent="-285750">
              <a:buFont typeface="Arial" panose="020B0604020202020204" pitchFamily="34" charset="0"/>
              <a:buChar char="•"/>
            </a:pPr>
            <a:r>
              <a:rPr lang="en-US" sz="1600" dirty="0">
                <a:solidFill>
                  <a:srgbClr val="A6192E"/>
                </a:solidFill>
                <a:latin typeface="AdvOT8eb9eec2.B"/>
              </a:rPr>
              <a:t>13.70</a:t>
            </a:r>
            <a:r>
              <a:rPr lang="en-US" sz="1600" dirty="0">
                <a:latin typeface="AdvOT8eb9eec2.B"/>
              </a:rPr>
              <a:t> 	</a:t>
            </a:r>
            <a:r>
              <a:rPr lang="en-US" sz="1600" dirty="0">
                <a:latin typeface="AdvOT7b515deb"/>
              </a:rPr>
              <a:t>If glycemic targets are no longer met with metformin (with or without basal insulin), liraglutide (a glucagon-like peptide 1 receptor agonist) therapy should be considered in children 10 years of age or older if they have no past medical history or family history of medullary thyroid carcinoma or multiple endocrine neoplasia type 2. </a:t>
            </a:r>
            <a:r>
              <a:rPr lang="en-US" sz="1600" dirty="0">
                <a:solidFill>
                  <a:srgbClr val="A6192E"/>
                </a:solidFill>
                <a:latin typeface="AdvOT8eb9eec2.B"/>
              </a:rPr>
              <a:t>A</a:t>
            </a:r>
          </a:p>
        </p:txBody>
      </p:sp>
    </p:spTree>
    <p:extLst>
      <p:ext uri="{BB962C8B-B14F-4D97-AF65-F5344CB8AC3E}">
        <p14:creationId xmlns:p14="http://schemas.microsoft.com/office/powerpoint/2010/main" val="30067635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Pharmacologic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13.71 </a:t>
            </a:r>
            <a:r>
              <a:rPr lang="en-US" dirty="0"/>
              <a:t> </a:t>
            </a:r>
            <a:r>
              <a:rPr lang="en-US" sz="1800" dirty="0">
                <a:latin typeface="AdvOT7b515deb"/>
              </a:rPr>
              <a:t>Patients treated with basal insulin who do not meet glycemic target should be moved to multiple daily injections with basal and premeal bolus insulins.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13.72</a:t>
            </a:r>
            <a:r>
              <a:rPr lang="en-US" sz="1800" dirty="0">
                <a:latin typeface="AdvOT8eb9eec2.B"/>
              </a:rPr>
              <a:t>  </a:t>
            </a:r>
            <a:r>
              <a:rPr lang="en-US" sz="1800" dirty="0">
                <a:latin typeface="AdvOT7b515deb"/>
              </a:rPr>
              <a:t>In patients initially treated with insulin and metformin who are meeting glucose targets based on home blood glucose monitoring, insulin can be tapered over 2</a:t>
            </a:r>
            <a:r>
              <a:rPr lang="en-US" sz="1800" dirty="0">
                <a:latin typeface="AdvOT7b515deb+20"/>
              </a:rPr>
              <a:t>–</a:t>
            </a:r>
            <a:r>
              <a:rPr lang="en-US" sz="1800" dirty="0">
                <a:latin typeface="AdvOT7b515deb"/>
              </a:rPr>
              <a:t>6 weeks by decreasing the insulin dose 10</a:t>
            </a:r>
            <a:r>
              <a:rPr lang="en-US" sz="1800" dirty="0">
                <a:latin typeface="AdvOT7b515deb+20"/>
              </a:rPr>
              <a:t>–</a:t>
            </a:r>
            <a:r>
              <a:rPr lang="en-US" sz="1800" dirty="0">
                <a:latin typeface="AdvOT7b515deb"/>
              </a:rPr>
              <a:t>30% every few days.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13.73</a:t>
            </a:r>
            <a:r>
              <a:rPr lang="en-US" sz="1800" dirty="0">
                <a:latin typeface="AdvOT8eb9eec2.B"/>
              </a:rPr>
              <a:t>  </a:t>
            </a:r>
            <a:r>
              <a:rPr lang="en-US" sz="1800" dirty="0">
                <a:latin typeface="AdvOT7b515deb"/>
              </a:rPr>
              <a:t>Use of medications not approved by the U.S. Food and Drug Administration 	for youth with type 2 diabetes is not recommended outside of research trials. </a:t>
            </a:r>
            <a:r>
              <a:rPr lang="en-US" sz="1800" dirty="0">
                <a:solidFill>
                  <a:srgbClr val="A6192E"/>
                </a:solidFill>
                <a:latin typeface="AdvOT8eb9eec2.B"/>
              </a:rPr>
              <a:t>B</a:t>
            </a:r>
          </a:p>
        </p:txBody>
      </p:sp>
    </p:spTree>
    <p:extLst>
      <p:ext uri="{BB962C8B-B14F-4D97-AF65-F5344CB8AC3E}">
        <p14:creationId xmlns:p14="http://schemas.microsoft.com/office/powerpoint/2010/main" val="34092041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1693" y="841983"/>
            <a:ext cx="6102625" cy="4029805"/>
          </a:xfrm>
          <a:prstGeom prst="rect">
            <a:avLst/>
          </a:prstGeom>
        </p:spPr>
      </p:pic>
      <p:pic>
        <p:nvPicPr>
          <p:cNvPr id="3" name="image435.png"/>
          <p:cNvPicPr/>
          <p:nvPr/>
        </p:nvPicPr>
        <p:blipFill>
          <a:blip r:embed="rId3" cstate="print"/>
          <a:stretch>
            <a:fillRect/>
          </a:stretch>
        </p:blipFill>
        <p:spPr>
          <a:xfrm>
            <a:off x="2186109" y="411726"/>
            <a:ext cx="3926205" cy="190500"/>
          </a:xfrm>
          <a:prstGeom prst="rect">
            <a:avLst/>
          </a:prstGeom>
        </p:spPr>
      </p:pic>
    </p:spTree>
    <p:extLst>
      <p:ext uri="{BB962C8B-B14F-4D97-AF65-F5344CB8AC3E}">
        <p14:creationId xmlns:p14="http://schemas.microsoft.com/office/powerpoint/2010/main" val="32372611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Management—Metabolic Surgery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13.74 </a:t>
            </a:r>
            <a:r>
              <a:rPr lang="en-US" sz="1800" dirty="0">
                <a:latin typeface="AdvOT8eb9eec2.B"/>
              </a:rPr>
              <a:t> </a:t>
            </a:r>
            <a:r>
              <a:rPr lang="en-US" sz="1800" dirty="0">
                <a:latin typeface="AdvOT7b515deb"/>
              </a:rPr>
              <a:t>Metabolic surgery may be considered for the treatment of adolescents with type 2 diabetes who have severe obesity (BMI &gt;35 kg/m2) and who have 	uncontrolled glycemia and/or serious comorbidities despite lifestyle and pharmacologic intervention.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13.75  </a:t>
            </a:r>
            <a:r>
              <a:rPr lang="en-US" sz="1800" dirty="0">
                <a:latin typeface="AdvOT7b515deb"/>
              </a:rPr>
              <a:t>Metabolic surgery should be performed only by an experienced surgeon working as part of a well-organized and engaged multidisciplinary team 	including a surgeon, endocrinologist, dietitian nutritionist, behavioral health specialist, and nurse. </a:t>
            </a:r>
            <a:r>
              <a:rPr lang="en-US" sz="1800" dirty="0">
                <a:solidFill>
                  <a:srgbClr val="A6192E"/>
                </a:solidFill>
                <a:latin typeface="AdvOT8eb9eec2.B"/>
              </a:rPr>
              <a:t>A</a:t>
            </a:r>
          </a:p>
        </p:txBody>
      </p:sp>
    </p:spTree>
    <p:extLst>
      <p:ext uri="{BB962C8B-B14F-4D97-AF65-F5344CB8AC3E}">
        <p14:creationId xmlns:p14="http://schemas.microsoft.com/office/powerpoint/2010/main" val="24986861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Complications—Nephropathy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565996"/>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13.76</a:t>
            </a:r>
            <a:r>
              <a:rPr lang="en-US" sz="1800" dirty="0">
                <a:latin typeface="AdvOT8eb9eec2.B"/>
              </a:rPr>
              <a:t>  </a:t>
            </a:r>
            <a:r>
              <a:rPr lang="en-US" sz="1800" dirty="0">
                <a:latin typeface="AdvOT7b515deb"/>
              </a:rPr>
              <a:t>Blood pressure should be measured at every visit.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13.77 </a:t>
            </a:r>
            <a:r>
              <a:rPr lang="en-US" sz="1800" dirty="0">
                <a:latin typeface="AdvOT8eb9eec2.B"/>
              </a:rPr>
              <a:t> </a:t>
            </a:r>
            <a:r>
              <a:rPr lang="en-US" sz="1800" dirty="0">
                <a:latin typeface="AdvOT7b515deb"/>
              </a:rPr>
              <a:t>Blood pressure should be optimized to reduce risk and/or slow the progression of diabetic kidney disease.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13.78</a:t>
            </a:r>
            <a:r>
              <a:rPr lang="en-US" sz="1800" dirty="0">
                <a:latin typeface="AdvOT8eb9eec2.B"/>
              </a:rPr>
              <a:t>  </a:t>
            </a:r>
            <a:r>
              <a:rPr lang="en-US" sz="1800" dirty="0">
                <a:latin typeface="AdvOT7b515deb"/>
              </a:rPr>
              <a:t>If blood pressure is ≥90th percentile for age, sex, and height or, in adolescents ≥13 years, blood pressure is ≥120/80mmHg, increased emphasis should be placed on lifestyle management to promote weight loss. If blood pressure remains above the 90th percentile or, in adolescents ≥13 years, blood pressure is ≥120/80 after 6months, antihypertensive therapy should be initiated. </a:t>
            </a:r>
            <a:r>
              <a:rPr lang="en-US" sz="1800" dirty="0">
                <a:solidFill>
                  <a:srgbClr val="A6192E"/>
                </a:solidFill>
                <a:latin typeface="AdvOT8eb9eec2.B"/>
              </a:rPr>
              <a:t>C</a:t>
            </a:r>
          </a:p>
        </p:txBody>
      </p:sp>
    </p:spTree>
    <p:extLst>
      <p:ext uri="{BB962C8B-B14F-4D97-AF65-F5344CB8AC3E}">
        <p14:creationId xmlns:p14="http://schemas.microsoft.com/office/powerpoint/2010/main" val="4926372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565996"/>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13.79</a:t>
            </a:r>
            <a:r>
              <a:rPr lang="en-US" sz="1800" dirty="0">
                <a:latin typeface="AdvOT8eb9eec2.B"/>
              </a:rPr>
              <a:t> </a:t>
            </a:r>
            <a:r>
              <a:rPr lang="en-US" dirty="0"/>
              <a:t> </a:t>
            </a:r>
            <a:r>
              <a:rPr lang="en-US" sz="1800" dirty="0">
                <a:latin typeface="AdvOT7b515deb"/>
              </a:rPr>
              <a:t>In addition to lifestyle modification, pharmacologic treatment of hypertension (systolic blood pressure or diastolic blood pressure consistently ≥95th percentile for age, sex, and height or ≥140/90 mmHg in adolescents ≥13 years) should be considered as soon as hypertension is confirmed.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13.80 </a:t>
            </a:r>
            <a:r>
              <a:rPr lang="en-US" sz="1800" dirty="0">
                <a:latin typeface="AdvOT7b515deb"/>
              </a:rPr>
              <a:t> Initial therapeutic options include ACE inhibitors or angiotensin receptor blockers. Other blood pressure–lowering agents may be added as needed.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13.81</a:t>
            </a:r>
            <a:r>
              <a:rPr lang="en-US" sz="1800" dirty="0">
                <a:latin typeface="AdvOT8eb9eec2.B"/>
              </a:rPr>
              <a:t>  </a:t>
            </a:r>
            <a:r>
              <a:rPr lang="en-US" sz="1800" dirty="0">
                <a:latin typeface="AdvOT7b515deb"/>
              </a:rPr>
              <a:t>Protein intake should be at the recommended daily allowance of 0.8 g/kg/day. </a:t>
            </a:r>
            <a:r>
              <a:rPr lang="en-US" sz="1800" dirty="0">
                <a:solidFill>
                  <a:srgbClr val="A6192E"/>
                </a:solidFill>
                <a:latin typeface="AdvOT8eb9eec2.B"/>
              </a:rPr>
              <a:t>E</a:t>
            </a:r>
          </a:p>
        </p:txBody>
      </p:sp>
    </p:spTree>
    <p:extLst>
      <p:ext uri="{BB962C8B-B14F-4D97-AF65-F5344CB8AC3E}">
        <p14:creationId xmlns:p14="http://schemas.microsoft.com/office/powerpoint/2010/main" val="20445637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565996"/>
            <a:ext cx="7999068" cy="27186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A6192E"/>
                </a:solidFill>
                <a:latin typeface="AdvOT8eb9eec2.B"/>
              </a:rPr>
              <a:t>13.82</a:t>
            </a:r>
            <a:r>
              <a:rPr lang="en-US" sz="1600" dirty="0">
                <a:latin typeface="AdvOT8eb9eec2.B"/>
              </a:rPr>
              <a:t>  </a:t>
            </a:r>
            <a:r>
              <a:rPr lang="en-US" sz="1600" dirty="0">
                <a:latin typeface="AdvOT7b515deb"/>
              </a:rPr>
              <a:t>Urine albumin-to-creatinine ratio should be obtained at the time of diagnosis and annually thereafter. An elevated urine albumin-to-creatinine ratio (</a:t>
            </a:r>
            <a:r>
              <a:rPr lang="en-US" sz="1600" dirty="0">
                <a:latin typeface="AdvPS586B"/>
              </a:rPr>
              <a:t>&gt;</a:t>
            </a:r>
            <a:r>
              <a:rPr lang="en-US" sz="1600" dirty="0">
                <a:latin typeface="AdvOT7b515deb"/>
              </a:rPr>
              <a:t>30 mg/g creatinine) should be con</a:t>
            </a:r>
            <a:r>
              <a:rPr lang="en-US" sz="1600" dirty="0">
                <a:latin typeface="AdvOT7b515deb+fb"/>
              </a:rPr>
              <a:t>fi</a:t>
            </a:r>
            <a:r>
              <a:rPr lang="en-US" sz="1600" dirty="0">
                <a:latin typeface="AdvOT7b515deb"/>
              </a:rPr>
              <a:t>rmed on two of three samples. </a:t>
            </a:r>
            <a:r>
              <a:rPr lang="en-US" sz="1600" dirty="0">
                <a:solidFill>
                  <a:srgbClr val="A6192E"/>
                </a:solidFill>
                <a:latin typeface="AdvOT8eb9eec2.B"/>
              </a:rPr>
              <a:t>B</a:t>
            </a:r>
          </a:p>
          <a:p>
            <a:pPr marL="285750" indent="-285750">
              <a:buFont typeface="Arial" panose="020B0604020202020204" pitchFamily="34" charset="0"/>
              <a:buChar char="•"/>
            </a:pPr>
            <a:r>
              <a:rPr lang="en-US" sz="1600" dirty="0">
                <a:solidFill>
                  <a:srgbClr val="A6192E"/>
                </a:solidFill>
                <a:latin typeface="AdvOT8eb9eec2.B"/>
              </a:rPr>
              <a:t>13.83</a:t>
            </a:r>
            <a:r>
              <a:rPr lang="en-US" sz="1600" dirty="0">
                <a:latin typeface="AdvOT8eb9eec2.B"/>
              </a:rPr>
              <a:t> </a:t>
            </a:r>
            <a:r>
              <a:rPr lang="en-US" sz="1600" dirty="0">
                <a:latin typeface="AdvOT7b515deb"/>
              </a:rPr>
              <a:t>Estimated glomerular </a:t>
            </a:r>
            <a:r>
              <a:rPr lang="en-US" sz="1600" dirty="0">
                <a:latin typeface="AdvOT7b515deb+fb"/>
              </a:rPr>
              <a:t>fi</a:t>
            </a:r>
            <a:r>
              <a:rPr lang="en-US" sz="1600" dirty="0">
                <a:latin typeface="AdvOT7b515deb"/>
              </a:rPr>
              <a:t>ltration rate should be determined at the time of diagnosis and annually thereafter. </a:t>
            </a:r>
            <a:r>
              <a:rPr lang="en-US" sz="1600" dirty="0">
                <a:solidFill>
                  <a:srgbClr val="A6192E"/>
                </a:solidFill>
                <a:latin typeface="AdvOT8eb9eec2.B"/>
              </a:rPr>
              <a:t>E</a:t>
            </a:r>
          </a:p>
          <a:p>
            <a:pPr marL="285750" indent="-285750">
              <a:buFont typeface="Arial" panose="020B0604020202020204" pitchFamily="34" charset="0"/>
              <a:buChar char="•"/>
            </a:pPr>
            <a:r>
              <a:rPr lang="en-US" sz="1600" dirty="0">
                <a:solidFill>
                  <a:srgbClr val="A6192E"/>
                </a:solidFill>
                <a:latin typeface="AdvOT8eb9eec2.B"/>
              </a:rPr>
              <a:t>13.84</a:t>
            </a:r>
            <a:r>
              <a:rPr lang="en-US" sz="1600" dirty="0">
                <a:latin typeface="AdvOT8eb9eec2.B"/>
              </a:rPr>
              <a:t> </a:t>
            </a:r>
            <a:r>
              <a:rPr lang="en-US" sz="1600" dirty="0"/>
              <a:t> </a:t>
            </a:r>
            <a:r>
              <a:rPr lang="en-US" sz="1600" dirty="0">
                <a:latin typeface="AdvOT7b515deb"/>
              </a:rPr>
              <a:t>In nonpregnant patients with diabetes and hypertension, either an ACE inhibitor or an angiotensin receptor blocker is recommended for those with modestly elevated urinary albumin-to-creatinine ratio (30–299 mg/g creatinine) and is strongly recommended for those with urinary albumin-to-creatinine ratio &gt;300 mg/g creatinine and/or estimated glomerular filtration </a:t>
            </a:r>
            <a:r>
              <a:rPr lang="sv-SE" sz="1600" dirty="0">
                <a:latin typeface="AdvOT7b515deb"/>
              </a:rPr>
              <a:t>rate &lt;60 mL/min/1.73 m2</a:t>
            </a:r>
            <a:r>
              <a:rPr lang="en-US" sz="1600" dirty="0">
                <a:latin typeface="AdvOT7b515deb"/>
              </a:rPr>
              <a:t>. </a:t>
            </a:r>
            <a:r>
              <a:rPr lang="en-US" sz="1600" dirty="0">
                <a:solidFill>
                  <a:srgbClr val="A6192E"/>
                </a:solidFill>
                <a:latin typeface="AdvOT8eb9eec2.B"/>
              </a:rPr>
              <a:t>E</a:t>
            </a:r>
          </a:p>
        </p:txBody>
      </p:sp>
    </p:spTree>
    <p:extLst>
      <p:ext uri="{BB962C8B-B14F-4D97-AF65-F5344CB8AC3E}">
        <p14:creationId xmlns:p14="http://schemas.microsoft.com/office/powerpoint/2010/main" val="32014179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46916"/>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13.85 </a:t>
            </a:r>
            <a:r>
              <a:rPr lang="en-US" dirty="0"/>
              <a:t> </a:t>
            </a:r>
            <a:r>
              <a:rPr lang="en-US" sz="1800" dirty="0">
                <a:latin typeface="AdvOT7b515deb"/>
              </a:rPr>
              <a:t>For those with nephropathy, continued monitoring (yearly urinary albumin-to-creatinine ratio, estimated glomerular filtration rate, and serum potassium) may aid in assessing adherence and detecting progression of disease.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13.86 </a:t>
            </a:r>
            <a:r>
              <a:rPr lang="en-US" sz="1800" dirty="0">
                <a:latin typeface="AdvOT7b515deb"/>
              </a:rPr>
              <a:t> Referral to nephrology is recommended in case of uncertainty of etiology, worsening urinary albumin-to-creatinine ratio, or decrease in estimated glomerular filtration rate. </a:t>
            </a:r>
            <a:r>
              <a:rPr lang="en-US" sz="1800" dirty="0">
                <a:solidFill>
                  <a:srgbClr val="A6192E"/>
                </a:solidFill>
                <a:latin typeface="AdvOT8eb9eec2.B"/>
              </a:rPr>
              <a:t>E</a:t>
            </a:r>
          </a:p>
        </p:txBody>
      </p:sp>
    </p:spTree>
    <p:extLst>
      <p:ext uri="{BB962C8B-B14F-4D97-AF65-F5344CB8AC3E}">
        <p14:creationId xmlns:p14="http://schemas.microsoft.com/office/powerpoint/2010/main" val="3868288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Comprehensive Medical Evaluation and Assessment of Comorbidities</a:t>
            </a:r>
          </a:p>
        </p:txBody>
      </p:sp>
      <p:pic>
        <p:nvPicPr>
          <p:cNvPr id="5" name="Picture 4">
            <a:extLst>
              <a:ext uri="{FF2B5EF4-FFF2-40B4-BE49-F238E27FC236}">
                <a16:creationId xmlns:a16="http://schemas.microsoft.com/office/drawing/2014/main" id="{FC88523A-26B9-481F-8D90-447664C173BA}"/>
              </a:ext>
            </a:extLst>
          </p:cNvPr>
          <p:cNvPicPr>
            <a:picLocks noChangeAspect="1"/>
          </p:cNvPicPr>
          <p:nvPr/>
        </p:nvPicPr>
        <p:blipFill>
          <a:blip r:embed="rId2"/>
          <a:stretch>
            <a:fillRect/>
          </a:stretch>
        </p:blipFill>
        <p:spPr>
          <a:xfrm>
            <a:off x="541068" y="435167"/>
            <a:ext cx="6743136" cy="4708333"/>
          </a:xfrm>
          <a:prstGeom prst="rect">
            <a:avLst/>
          </a:prstGeom>
        </p:spPr>
      </p:pic>
    </p:spTree>
    <p:extLst>
      <p:ext uri="{BB962C8B-B14F-4D97-AF65-F5344CB8AC3E}">
        <p14:creationId xmlns:p14="http://schemas.microsoft.com/office/powerpoint/2010/main" val="390558890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Complications—Neuropathy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76633"/>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13.87 </a:t>
            </a:r>
            <a:r>
              <a:rPr lang="en-US" sz="1800" dirty="0">
                <a:latin typeface="AdvOT7b515deb"/>
              </a:rPr>
              <a:t>Youth with type 2 diabetes should be screened for the presence of neuropathy by foot examination at diagnosis and annually. The examination should include inspection, assessment of foot pulses, pinprick and 10-g mono</a:t>
            </a:r>
            <a:r>
              <a:rPr lang="en-US" sz="1800" dirty="0">
                <a:latin typeface="AdvOT7b515deb+fb"/>
              </a:rPr>
              <a:t>fi</a:t>
            </a:r>
            <a:r>
              <a:rPr lang="en-US" sz="1800" dirty="0">
                <a:latin typeface="AdvOT7b515deb"/>
              </a:rPr>
              <a:t>lament sensation tests, testing of vibration sensation using a 128-Hz tuning fork, and ankle re</a:t>
            </a:r>
            <a:r>
              <a:rPr lang="en-US" sz="1800" dirty="0">
                <a:latin typeface="AdvOT7b515deb+fb"/>
              </a:rPr>
              <a:t>fl</a:t>
            </a:r>
            <a:r>
              <a:rPr lang="en-US" sz="1800" dirty="0">
                <a:latin typeface="AdvOT7b515deb"/>
              </a:rPr>
              <a:t>ex tests.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13.88 </a:t>
            </a:r>
            <a:r>
              <a:rPr lang="en-US" sz="1800" dirty="0">
                <a:latin typeface="AdvOT8eb9eec2.B"/>
              </a:rPr>
              <a:t> </a:t>
            </a:r>
            <a:r>
              <a:rPr lang="en-US" sz="1800" dirty="0">
                <a:latin typeface="AdvOT7b515deb"/>
              </a:rPr>
              <a:t>Prevention should focus on achieving glycemic targets. </a:t>
            </a:r>
            <a:r>
              <a:rPr lang="en-US" sz="1800" dirty="0">
                <a:solidFill>
                  <a:srgbClr val="A6192E"/>
                </a:solidFill>
                <a:latin typeface="AdvOT8eb9eec2.B"/>
              </a:rPr>
              <a:t>C</a:t>
            </a:r>
          </a:p>
        </p:txBody>
      </p:sp>
    </p:spTree>
    <p:extLst>
      <p:ext uri="{BB962C8B-B14F-4D97-AF65-F5344CB8AC3E}">
        <p14:creationId xmlns:p14="http://schemas.microsoft.com/office/powerpoint/2010/main" val="1258234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Complications—Retinopathy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13.89</a:t>
            </a:r>
            <a:r>
              <a:rPr lang="en-US" sz="1800" dirty="0">
                <a:latin typeface="AdvOT8eb9eec2.B"/>
              </a:rPr>
              <a:t> </a:t>
            </a:r>
            <a:r>
              <a:rPr lang="en-US" sz="1800" dirty="0">
                <a:latin typeface="AdvOT7b515deb"/>
              </a:rPr>
              <a:t>Screening for retinopathy should be performed by dilated fundoscopy or retinal photography at or soon after diagnosis and annually thereafter.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13.90</a:t>
            </a:r>
            <a:r>
              <a:rPr lang="en-US" sz="1800" dirty="0">
                <a:latin typeface="AdvOT8eb9eec2.B"/>
              </a:rPr>
              <a:t> </a:t>
            </a:r>
            <a:r>
              <a:rPr lang="en-US" sz="1800" dirty="0">
                <a:latin typeface="AdvOT7b515deb"/>
              </a:rPr>
              <a:t>Optimizing glycemia is recommended to decrease the risk or slow the progression of retinopathy.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13.91</a:t>
            </a:r>
            <a:r>
              <a:rPr lang="en-US" sz="1800" dirty="0">
                <a:latin typeface="AdvOT8eb9eec2.B"/>
              </a:rPr>
              <a:t> </a:t>
            </a:r>
            <a:r>
              <a:rPr lang="en-US" sz="1800" dirty="0">
                <a:latin typeface="AdvOT7b515deb"/>
              </a:rPr>
              <a:t>Less frequent examination (every 2 years) may be considered if there is adequate glycemic control and a normal eye exam. </a:t>
            </a:r>
            <a:r>
              <a:rPr lang="en-US" sz="1800" dirty="0">
                <a:solidFill>
                  <a:srgbClr val="A6192E"/>
                </a:solidFill>
                <a:latin typeface="AdvOT8eb9eec2.B"/>
              </a:rPr>
              <a:t>C</a:t>
            </a:r>
          </a:p>
        </p:txBody>
      </p:sp>
    </p:spTree>
    <p:extLst>
      <p:ext uri="{BB962C8B-B14F-4D97-AF65-F5344CB8AC3E}">
        <p14:creationId xmlns:p14="http://schemas.microsoft.com/office/powerpoint/2010/main" val="26762288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Complications—Nonalcoholic Fatty Liver Disease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27837"/>
            <a:ext cx="7999068" cy="12362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13.92 </a:t>
            </a:r>
            <a:r>
              <a:rPr lang="en-US" sz="1800" dirty="0">
                <a:latin typeface="AdvOT8eb9eec2.B"/>
              </a:rPr>
              <a:t>	</a:t>
            </a:r>
            <a:r>
              <a:rPr lang="en-US" sz="1800" dirty="0">
                <a:latin typeface="AdvOT7b515deb"/>
              </a:rPr>
              <a:t>Evaluation for nonalcoholic fatty liver disease (by measuring AST and ALT) should be done at diagnosis and annually thereafter. </a:t>
            </a:r>
            <a:r>
              <a:rPr lang="en-US" sz="1800" dirty="0">
                <a:solidFill>
                  <a:srgbClr val="A6192E"/>
                </a:solidFill>
                <a:latin typeface="AdvOT8eb9eec2.B"/>
              </a:rPr>
              <a:t>B</a:t>
            </a:r>
          </a:p>
          <a:p>
            <a:r>
              <a:rPr lang="en-US" sz="1800" dirty="0">
                <a:solidFill>
                  <a:srgbClr val="A6192E"/>
                </a:solidFill>
                <a:latin typeface="AdvOT8eb9eec2.B"/>
              </a:rPr>
              <a:t>13.93</a:t>
            </a:r>
            <a:r>
              <a:rPr lang="en-US" sz="1800" dirty="0">
                <a:latin typeface="AdvOT8eb9eec2.B"/>
              </a:rPr>
              <a:t> 	</a:t>
            </a:r>
            <a:r>
              <a:rPr lang="en-US" sz="1800" dirty="0">
                <a:latin typeface="AdvOT7b515deb"/>
              </a:rPr>
              <a:t>Referral to gastroenterology should be considered for persistently elevated or worsening transaminases. </a:t>
            </a:r>
            <a:r>
              <a:rPr lang="en-US" sz="1800" dirty="0">
                <a:solidFill>
                  <a:srgbClr val="A6192E"/>
                </a:solidFill>
                <a:latin typeface="AdvOT8eb9eec2.B"/>
              </a:rPr>
              <a:t>B</a:t>
            </a:r>
          </a:p>
        </p:txBody>
      </p:sp>
    </p:spTree>
    <p:extLst>
      <p:ext uri="{BB962C8B-B14F-4D97-AF65-F5344CB8AC3E}">
        <p14:creationId xmlns:p14="http://schemas.microsoft.com/office/powerpoint/2010/main" val="41906887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Complications—Obstructive Sleep Apnea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19744"/>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13.94</a:t>
            </a:r>
            <a:r>
              <a:rPr lang="en-US" sz="1800" dirty="0">
                <a:latin typeface="AdvOT8eb9eec2.B"/>
              </a:rPr>
              <a:t> </a:t>
            </a:r>
            <a:r>
              <a:rPr lang="en-US" sz="1800" dirty="0">
                <a:latin typeface="AdvOT7b515deb"/>
              </a:rPr>
              <a:t>Screening for symptoms of sleep apnea should be done at each visit, and referral to a pediatric sleep specialist for evaluation and a polysomnogram, if indicated, is recommended. Obstructive sleep apnea should be treated  when documented. </a:t>
            </a:r>
            <a:r>
              <a:rPr lang="en-US" sz="1800" dirty="0">
                <a:solidFill>
                  <a:srgbClr val="A6192E"/>
                </a:solidFill>
                <a:latin typeface="AdvOT8eb9eec2.B"/>
              </a:rPr>
              <a:t>B</a:t>
            </a:r>
          </a:p>
        </p:txBody>
      </p:sp>
    </p:spTree>
    <p:extLst>
      <p:ext uri="{BB962C8B-B14F-4D97-AF65-F5344CB8AC3E}">
        <p14:creationId xmlns:p14="http://schemas.microsoft.com/office/powerpoint/2010/main" val="3060106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Complications—Polycystic Ovary Syndrome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13.95</a:t>
            </a:r>
            <a:r>
              <a:rPr lang="en-US" sz="1800" dirty="0">
                <a:latin typeface="AdvOT8eb9eec2.B"/>
              </a:rPr>
              <a:t> </a:t>
            </a:r>
            <a:r>
              <a:rPr lang="en-US" sz="1800" dirty="0">
                <a:latin typeface="AdvOT7b515deb"/>
              </a:rPr>
              <a:t>Evaluate for polycystic ovary syndrome in female adolescents with type 2 diabetes, including laboratory studies when indicated.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13.96 </a:t>
            </a:r>
            <a:r>
              <a:rPr lang="en-US" sz="1800" dirty="0">
                <a:latin typeface="AdvOT7b515deb"/>
              </a:rPr>
              <a:t>Oral contraceptive pills for treatment of polycystic ovary syndrome are not contraindicated for girls with type 2 diabetes.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13.97 </a:t>
            </a:r>
            <a:r>
              <a:rPr lang="en-US" sz="1800" dirty="0">
                <a:latin typeface="AdvOT7b515deb"/>
              </a:rPr>
              <a:t>Metformin in addition to lifestyle modi</a:t>
            </a:r>
            <a:r>
              <a:rPr lang="en-US" sz="1800" dirty="0">
                <a:latin typeface="AdvOT7b515deb+fb"/>
              </a:rPr>
              <a:t>fi</a:t>
            </a:r>
            <a:r>
              <a:rPr lang="en-US" sz="1800" dirty="0">
                <a:latin typeface="AdvOT7b515deb"/>
              </a:rPr>
              <a:t>cation is likely to improve the menstrual cyclicity and hyperandrogenism in girls with type 2 diabetes. </a:t>
            </a:r>
            <a:r>
              <a:rPr lang="en-US" sz="1800" dirty="0">
                <a:solidFill>
                  <a:srgbClr val="A6192E"/>
                </a:solidFill>
                <a:latin typeface="AdvOT8eb9eec2.B"/>
              </a:rPr>
              <a:t>E</a:t>
            </a:r>
          </a:p>
        </p:txBody>
      </p:sp>
    </p:spTree>
    <p:extLst>
      <p:ext uri="{BB962C8B-B14F-4D97-AF65-F5344CB8AC3E}">
        <p14:creationId xmlns:p14="http://schemas.microsoft.com/office/powerpoint/2010/main" val="20263370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Complications—Cardiovascular Disease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13.98 </a:t>
            </a:r>
            <a:r>
              <a:rPr lang="en-US" sz="1800" dirty="0">
                <a:latin typeface="AdvOT8eb9eec2.B"/>
              </a:rPr>
              <a:t>	</a:t>
            </a:r>
            <a:r>
              <a:rPr lang="en-US" sz="1800" dirty="0">
                <a:latin typeface="AdvOT7b515deb"/>
              </a:rPr>
              <a:t>Intensive lifestyle interventions focusing on weight loss, dyslipidemia, 	hypertension, and </a:t>
            </a:r>
            <a:r>
              <a:rPr lang="en-US" sz="1800" dirty="0" err="1">
                <a:latin typeface="AdvOT7b515deb"/>
              </a:rPr>
              <a:t>dysglycemia</a:t>
            </a:r>
            <a:r>
              <a:rPr lang="en-US" sz="1800" dirty="0">
                <a:latin typeface="AdvOT7b515deb"/>
              </a:rPr>
              <a:t> are important to prevent overt  		macrovascular disease in early adulthood. </a:t>
            </a:r>
            <a:r>
              <a:rPr lang="en-US" sz="1800" dirty="0">
                <a:solidFill>
                  <a:srgbClr val="A6192E"/>
                </a:solidFill>
                <a:latin typeface="AdvOT8eb9eec2.B"/>
              </a:rPr>
              <a:t>E</a:t>
            </a:r>
          </a:p>
        </p:txBody>
      </p:sp>
    </p:spTree>
    <p:extLst>
      <p:ext uri="{BB962C8B-B14F-4D97-AF65-F5344CB8AC3E}">
        <p14:creationId xmlns:p14="http://schemas.microsoft.com/office/powerpoint/2010/main" val="12405560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Complications—Dyslipidemia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55008"/>
            <a:ext cx="7999068" cy="27186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A6192E"/>
                </a:solidFill>
                <a:latin typeface="AdvOT8eb9eec2.B"/>
              </a:rPr>
              <a:t>13.99 </a:t>
            </a:r>
            <a:r>
              <a:rPr lang="en-US" sz="1600" dirty="0">
                <a:latin typeface="AdvOT8eb9eec2.B"/>
              </a:rPr>
              <a:t>	</a:t>
            </a:r>
            <a:r>
              <a:rPr lang="en-US" sz="1600" dirty="0">
                <a:latin typeface="AdvOT7b515deb"/>
              </a:rPr>
              <a:t>Lipid testing should be performed when initial glycemic control has been achieved and annually thereafter. </a:t>
            </a:r>
            <a:r>
              <a:rPr lang="en-US" sz="1600" dirty="0">
                <a:solidFill>
                  <a:srgbClr val="A6192E"/>
                </a:solidFill>
                <a:latin typeface="AdvOT8eb9eec2.B"/>
              </a:rPr>
              <a:t>B</a:t>
            </a:r>
          </a:p>
          <a:p>
            <a:r>
              <a:rPr lang="en-US" sz="1600" dirty="0">
                <a:solidFill>
                  <a:srgbClr val="A6192E"/>
                </a:solidFill>
                <a:latin typeface="AdvOT8eb9eec2.B"/>
              </a:rPr>
              <a:t>13.100</a:t>
            </a:r>
            <a:r>
              <a:rPr lang="en-US" sz="1600" dirty="0">
                <a:latin typeface="AdvOT8eb9eec2.B"/>
              </a:rPr>
              <a:t> 	</a:t>
            </a:r>
            <a:r>
              <a:rPr lang="en-US" sz="1600" dirty="0">
                <a:latin typeface="AdvOT7b515deb"/>
              </a:rPr>
              <a:t>Optimal goals are LDL cholesterol</a:t>
            </a:r>
            <a:r>
              <a:rPr lang="en-US" sz="1600" dirty="0">
                <a:latin typeface="AdvPS586B"/>
              </a:rPr>
              <a:t> &lt;</a:t>
            </a:r>
            <a:r>
              <a:rPr lang="en-US" sz="1600" dirty="0">
                <a:latin typeface="AdvOT7b515deb"/>
              </a:rPr>
              <a:t>100mg/dL (2.6 mmol/L), HDL cholesterol </a:t>
            </a:r>
            <a:r>
              <a:rPr lang="en-US" sz="1600" dirty="0">
                <a:latin typeface="AdvPS586B"/>
              </a:rPr>
              <a:t>&gt;</a:t>
            </a:r>
            <a:r>
              <a:rPr lang="en-US" sz="1600" dirty="0">
                <a:latin typeface="AdvOT7b515deb"/>
              </a:rPr>
              <a:t>35 mg/dL (0.91 mmol/L), and triglycerides</a:t>
            </a:r>
            <a:r>
              <a:rPr lang="en-US" sz="1600" dirty="0">
                <a:latin typeface="AdvPS586B"/>
              </a:rPr>
              <a:t> &lt;</a:t>
            </a:r>
            <a:r>
              <a:rPr lang="en-US" sz="1600" dirty="0">
                <a:latin typeface="AdvOT7b515deb"/>
              </a:rPr>
              <a:t>150 mg/dL (1.7mmol/L). </a:t>
            </a:r>
            <a:r>
              <a:rPr lang="en-US" sz="1600" dirty="0">
                <a:solidFill>
                  <a:srgbClr val="A6192E"/>
                </a:solidFill>
                <a:latin typeface="AdvOT8eb9eec2.B"/>
              </a:rPr>
              <a:t>E</a:t>
            </a:r>
          </a:p>
          <a:p>
            <a:r>
              <a:rPr lang="en-US" sz="1600" dirty="0">
                <a:solidFill>
                  <a:srgbClr val="A6192E"/>
                </a:solidFill>
                <a:latin typeface="AdvOT8eb9eec2.B"/>
              </a:rPr>
              <a:t>13.101</a:t>
            </a:r>
            <a:r>
              <a:rPr lang="en-US" sz="1600" dirty="0">
                <a:latin typeface="AdvOT8eb9eec2.B"/>
              </a:rPr>
              <a:t> 	</a:t>
            </a:r>
            <a:r>
              <a:rPr lang="en-US" sz="1600" dirty="0"/>
              <a:t> </a:t>
            </a:r>
            <a:r>
              <a:rPr lang="en-US" sz="1600" dirty="0">
                <a:latin typeface="AdvOT7b515deb"/>
              </a:rPr>
              <a:t>If lipids are abnormal, initial therapy should consist of optimizing glucose control and medical nutritional therapy to limit the amount of calories from fat to 25–30%, saturated fat to &lt;7%, cholesterol &lt;200 mg/day, avoid trans fats, and aim for ~10% calories from monounsaturated fats for elevated LDL. For elevated triglycerides, medical nutrition therapy should also focus on decreasing simple sugar intake and increasing dietary n-3 fatty acids in addition to the above changes. </a:t>
            </a:r>
            <a:r>
              <a:rPr lang="en-US" sz="1600" dirty="0">
                <a:solidFill>
                  <a:srgbClr val="A6192E"/>
                </a:solidFill>
                <a:latin typeface="AdvOT8eb9eec2.B"/>
              </a:rPr>
              <a:t>A</a:t>
            </a:r>
          </a:p>
        </p:txBody>
      </p:sp>
    </p:spTree>
    <p:extLst>
      <p:ext uri="{BB962C8B-B14F-4D97-AF65-F5344CB8AC3E}">
        <p14:creationId xmlns:p14="http://schemas.microsoft.com/office/powerpoint/2010/main" val="36248069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Complications—Dyslipidemia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55008"/>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13.102</a:t>
            </a:r>
            <a:r>
              <a:rPr lang="en-US" sz="1800" dirty="0">
                <a:latin typeface="AdvOT8eb9eec2.B"/>
              </a:rPr>
              <a:t> </a:t>
            </a:r>
            <a:r>
              <a:rPr lang="en-US" sz="1800" dirty="0">
                <a:latin typeface="AdvOT7b515deb"/>
              </a:rPr>
              <a:t>If LDL cholesterol remains &gt;130 mg/dL after 6 months of dietary intervention, initiate therapy with statin, with a goal of LDL &lt;100 mg/dL, following reproductive counseling for females because of the potential teratogenic effects of statins.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13.103</a:t>
            </a:r>
            <a:r>
              <a:rPr lang="en-US" sz="1800" dirty="0">
                <a:latin typeface="AdvOT8eb9eec2.B"/>
              </a:rPr>
              <a:t> </a:t>
            </a:r>
            <a:r>
              <a:rPr lang="en-US" dirty="0"/>
              <a:t> </a:t>
            </a:r>
            <a:r>
              <a:rPr lang="en-US" sz="1800" dirty="0">
                <a:latin typeface="AdvOT7b515deb"/>
              </a:rPr>
              <a:t>If triglycerides are &gt;400 mg/dL (4.7 mmol/L) fasting or &gt;1,000 mg/dL (11.6 	mmol/L) </a:t>
            </a:r>
            <a:r>
              <a:rPr lang="en-US" sz="1800" dirty="0" err="1">
                <a:latin typeface="AdvOT7b515deb"/>
              </a:rPr>
              <a:t>nonfasting</a:t>
            </a:r>
            <a:r>
              <a:rPr lang="en-US" sz="1800" dirty="0">
                <a:latin typeface="AdvOT7b515deb"/>
              </a:rPr>
              <a:t>, optimize glycemia and begin fibrate, with a goal of &lt;400 mg/dL (4.7 mmol/L) fasting (to reduce risk for pancreatitis). </a:t>
            </a:r>
            <a:r>
              <a:rPr lang="en-US" sz="1800" dirty="0">
                <a:solidFill>
                  <a:srgbClr val="A6192E"/>
                </a:solidFill>
                <a:latin typeface="AdvOT8eb9eec2.B"/>
              </a:rPr>
              <a:t>C</a:t>
            </a:r>
          </a:p>
        </p:txBody>
      </p:sp>
    </p:spTree>
    <p:extLst>
      <p:ext uri="{BB962C8B-B14F-4D97-AF65-F5344CB8AC3E}">
        <p14:creationId xmlns:p14="http://schemas.microsoft.com/office/powerpoint/2010/main" val="289181108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Complications—Cardiac Function Testing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55008"/>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13.104</a:t>
            </a:r>
            <a:r>
              <a:rPr lang="en-US" sz="1800" dirty="0">
                <a:latin typeface="AdvOT8eb9eec2.B"/>
              </a:rPr>
              <a:t> </a:t>
            </a:r>
            <a:r>
              <a:rPr lang="en-US" sz="1800" dirty="0">
                <a:latin typeface="AdvOT7b515deb"/>
              </a:rPr>
              <a:t>Routine screening for heart disease with electrocardiogram, echocardiogram, or stress testing is not recommended in asymptomatic youth with type 2 diabetes. </a:t>
            </a:r>
            <a:r>
              <a:rPr lang="en-US" sz="1800" dirty="0">
                <a:solidFill>
                  <a:srgbClr val="A6192E"/>
                </a:solidFill>
                <a:latin typeface="AdvOT8eb9eec2.B"/>
              </a:rPr>
              <a:t>B</a:t>
            </a:r>
          </a:p>
        </p:txBody>
      </p:sp>
    </p:spTree>
    <p:extLst>
      <p:ext uri="{BB962C8B-B14F-4D97-AF65-F5344CB8AC3E}">
        <p14:creationId xmlns:p14="http://schemas.microsoft.com/office/powerpoint/2010/main" val="35217078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Transition from Pediatric to Adults Care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19547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13.110</a:t>
            </a:r>
            <a:r>
              <a:rPr lang="en-US" sz="1800" dirty="0">
                <a:latin typeface="AdvOT8eb9eec2.B"/>
              </a:rPr>
              <a:t> </a:t>
            </a:r>
            <a:r>
              <a:rPr lang="en-US" sz="1800" dirty="0">
                <a:latin typeface="AdvOT7b515deb"/>
              </a:rPr>
              <a:t>Pediatric diabetes providers should begin to prepare youth for transition to adult health care in early adolescence and, at the latest, at least 1 year before the transition.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13.111 </a:t>
            </a:r>
            <a:r>
              <a:rPr lang="en-US" sz="1800" dirty="0">
                <a:latin typeface="AdvOT7b515deb"/>
              </a:rPr>
              <a:t>Both pediatric and adult diabetes care providers should provide support and resources for transitioning young adults.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13.112</a:t>
            </a:r>
            <a:r>
              <a:rPr lang="en-US" sz="1800" dirty="0">
                <a:latin typeface="AdvOT8eb9eec2.B"/>
              </a:rPr>
              <a:t> </a:t>
            </a:r>
            <a:r>
              <a:rPr lang="en-US" sz="1800" dirty="0">
                <a:latin typeface="AdvOT7b515deb"/>
              </a:rPr>
              <a:t>Youth with type 2 diabetes should be transferred to an adult-oriented diabetes specialist when deemed appropriate by the patient and provider. </a:t>
            </a:r>
            <a:r>
              <a:rPr lang="en-US" sz="1800" dirty="0">
                <a:solidFill>
                  <a:srgbClr val="A6192E"/>
                </a:solidFill>
                <a:latin typeface="AdvOT8eb9eec2.B"/>
              </a:rPr>
              <a:t>E</a:t>
            </a:r>
          </a:p>
        </p:txBody>
      </p:sp>
    </p:spTree>
    <p:extLst>
      <p:ext uri="{BB962C8B-B14F-4D97-AF65-F5344CB8AC3E}">
        <p14:creationId xmlns:p14="http://schemas.microsoft.com/office/powerpoint/2010/main" val="110197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Comprehensive Medical Evaluation and Assessment of Comorbidities</a:t>
            </a:r>
          </a:p>
        </p:txBody>
      </p:sp>
      <p:pic>
        <p:nvPicPr>
          <p:cNvPr id="5" name="Picture 4">
            <a:extLst>
              <a:ext uri="{FF2B5EF4-FFF2-40B4-BE49-F238E27FC236}">
                <a16:creationId xmlns:a16="http://schemas.microsoft.com/office/drawing/2014/main" id="{2FF765B6-F948-46E2-9F30-7497E2D43E96}"/>
              </a:ext>
            </a:extLst>
          </p:cNvPr>
          <p:cNvPicPr>
            <a:picLocks noChangeAspect="1"/>
          </p:cNvPicPr>
          <p:nvPr/>
        </p:nvPicPr>
        <p:blipFill>
          <a:blip r:embed="rId2"/>
          <a:stretch>
            <a:fillRect/>
          </a:stretch>
        </p:blipFill>
        <p:spPr>
          <a:xfrm>
            <a:off x="684187" y="790399"/>
            <a:ext cx="7048500" cy="3990975"/>
          </a:xfrm>
          <a:prstGeom prst="rect">
            <a:avLst/>
          </a:prstGeom>
        </p:spPr>
      </p:pic>
    </p:spTree>
    <p:extLst>
      <p:ext uri="{BB962C8B-B14F-4D97-AF65-F5344CB8AC3E}">
        <p14:creationId xmlns:p14="http://schemas.microsoft.com/office/powerpoint/2010/main" val="15782402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14</a:t>
            </a:r>
            <a:r>
              <a:rPr lang="en-US" dirty="0">
                <a:solidFill>
                  <a:srgbClr val="C00000"/>
                </a:solidFill>
              </a:rPr>
              <a:t>.</a:t>
            </a:r>
            <a:r>
              <a:rPr lang="en-US" dirty="0"/>
              <a:t> </a:t>
            </a:r>
            <a:br>
              <a:rPr lang="en-US" dirty="0"/>
            </a:br>
            <a:br>
              <a:rPr lang="en-US" dirty="0"/>
            </a:br>
            <a:r>
              <a:rPr lang="en-US" dirty="0"/>
              <a:t>Management of Diabetes in Pregnancy</a:t>
            </a:r>
          </a:p>
        </p:txBody>
      </p:sp>
    </p:spTree>
    <p:extLst>
      <p:ext uri="{BB962C8B-B14F-4D97-AF65-F5344CB8AC3E}">
        <p14:creationId xmlns:p14="http://schemas.microsoft.com/office/powerpoint/2010/main" val="42274170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Preconception Counseling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14.1</a:t>
            </a:r>
            <a:r>
              <a:rPr lang="en-US" sz="1800" dirty="0">
                <a:latin typeface="AdvOT8eb9eec2.B"/>
              </a:rPr>
              <a:t> 	</a:t>
            </a:r>
            <a:r>
              <a:rPr lang="en-US" sz="1800" dirty="0">
                <a:latin typeface="AdvOT7b515deb"/>
              </a:rPr>
              <a:t>Starting at puberty and continuing in all women with diabetes and reproductive potential, preconception counseling should be incorporated into routine diabetes care.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14.2</a:t>
            </a:r>
            <a:r>
              <a:rPr lang="en-US" sz="1800" dirty="0">
                <a:latin typeface="AdvOT8eb9eec2.B"/>
              </a:rPr>
              <a:t> 	</a:t>
            </a:r>
            <a:r>
              <a:rPr lang="en-US" sz="1800" dirty="0">
                <a:latin typeface="AdvOT7b515deb"/>
              </a:rPr>
              <a:t>Family planning should be discussed, and effective contraception (with 	consideration of long-acting, reversible contraception) should be prescribed and used until a woman</a:t>
            </a:r>
            <a:r>
              <a:rPr lang="en-US" sz="1800" dirty="0">
                <a:latin typeface="AdvOT7b515deb+20"/>
              </a:rPr>
              <a:t>’</a:t>
            </a:r>
            <a:r>
              <a:rPr lang="en-US" sz="1800" dirty="0">
                <a:latin typeface="AdvOT7b515deb"/>
              </a:rPr>
              <a:t>s treatment regimen and A1C are optimized for pregnancy.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14.3</a:t>
            </a:r>
            <a:r>
              <a:rPr lang="en-US" sz="1800" dirty="0">
                <a:latin typeface="AdvOT8eb9eec2.B"/>
              </a:rPr>
              <a:t> 	</a:t>
            </a:r>
            <a:r>
              <a:rPr lang="en-US" sz="1800" dirty="0">
                <a:latin typeface="AdvOT7b515deb"/>
              </a:rPr>
              <a:t>Preconception counseling should address the importance of achieving glucose levels as close to normal as is safely possible, ideally A1C </a:t>
            </a:r>
            <a:r>
              <a:rPr lang="en-US" sz="1800" dirty="0">
                <a:latin typeface="AdvPS586B"/>
              </a:rPr>
              <a:t>&lt;</a:t>
            </a:r>
            <a:r>
              <a:rPr lang="en-US" sz="1800" dirty="0">
                <a:latin typeface="AdvOT7b515deb"/>
              </a:rPr>
              <a:t>6.5% (48 </a:t>
            </a:r>
            <a:r>
              <a:rPr lang="en-US" sz="1800" dirty="0" err="1">
                <a:latin typeface="AdvOT7b515deb"/>
              </a:rPr>
              <a:t>mmol</a:t>
            </a:r>
            <a:r>
              <a:rPr lang="en-US" sz="1800" dirty="0">
                <a:latin typeface="AdvOT7b515deb"/>
              </a:rPr>
              <a:t>/</a:t>
            </a:r>
            <a:r>
              <a:rPr lang="en-US" sz="1800" dirty="0" err="1">
                <a:latin typeface="AdvOT7b515deb"/>
              </a:rPr>
              <a:t>mol</a:t>
            </a:r>
            <a:r>
              <a:rPr lang="en-US" sz="1800" dirty="0">
                <a:latin typeface="AdvOT7b515deb"/>
              </a:rPr>
              <a:t>), to reduce the risk of congenital anomalies, preeclampsia, 	macrosomia, and other complications. </a:t>
            </a:r>
            <a:r>
              <a:rPr lang="en-US" sz="1800" dirty="0">
                <a:solidFill>
                  <a:srgbClr val="A6192E"/>
                </a:solidFill>
                <a:latin typeface="AdvOT8eb9eec2.B"/>
              </a:rPr>
              <a:t>B</a:t>
            </a:r>
          </a:p>
        </p:txBody>
      </p:sp>
    </p:spTree>
    <p:extLst>
      <p:ext uri="{BB962C8B-B14F-4D97-AF65-F5344CB8AC3E}">
        <p14:creationId xmlns:p14="http://schemas.microsoft.com/office/powerpoint/2010/main" val="19613769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Preconception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14.4 </a:t>
            </a:r>
            <a:r>
              <a:rPr lang="en-US" sz="1800" dirty="0">
                <a:latin typeface="AdvOT8eb9eec2.B"/>
              </a:rPr>
              <a:t>	</a:t>
            </a:r>
            <a:r>
              <a:rPr lang="en-US" sz="1800" dirty="0">
                <a:latin typeface="AdvOT7b515deb"/>
              </a:rPr>
              <a:t>Women with preexisting diabetes who are planning a pregnancy should ideally be managed beginning in preconception in a multidisciplinary clinic	including an endocrinologist, maternal-fetal medicine specialist, registered dietitian nutritionist, and diabetes care and education specialist, when 	available.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14.5</a:t>
            </a:r>
            <a:r>
              <a:rPr lang="en-US" sz="1800" dirty="0">
                <a:latin typeface="AdvOT8eb9eec2.B"/>
              </a:rPr>
              <a:t> 	</a:t>
            </a:r>
            <a:r>
              <a:rPr lang="en-US" sz="1800" dirty="0">
                <a:latin typeface="AdvOT7b515deb"/>
              </a:rPr>
              <a:t>In addition to focused attention on achieving glycemic targets </a:t>
            </a:r>
            <a:r>
              <a:rPr lang="en-US" sz="1800" dirty="0">
                <a:solidFill>
                  <a:srgbClr val="A6192E"/>
                </a:solidFill>
                <a:latin typeface="AdvOT8eb9eec2.B"/>
              </a:rPr>
              <a:t>A</a:t>
            </a:r>
            <a:r>
              <a:rPr lang="en-US" sz="1800" dirty="0">
                <a:latin typeface="AdvOT7b515deb"/>
              </a:rPr>
              <a:t>, standard preconception care should be augmented with extra focus on nutrition, diabetes education, and screening for diabetes comorbidities and complications. </a:t>
            </a:r>
            <a:r>
              <a:rPr lang="en-US" sz="1800" dirty="0">
                <a:solidFill>
                  <a:srgbClr val="A6192E"/>
                </a:solidFill>
                <a:latin typeface="AdvOT8eb9eec2.B"/>
              </a:rPr>
              <a:t>E</a:t>
            </a:r>
          </a:p>
        </p:txBody>
      </p:sp>
    </p:spTree>
    <p:extLst>
      <p:ext uri="{BB962C8B-B14F-4D97-AF65-F5344CB8AC3E}">
        <p14:creationId xmlns:p14="http://schemas.microsoft.com/office/powerpoint/2010/main" val="30423817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Preconception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14.6 </a:t>
            </a:r>
            <a:r>
              <a:rPr lang="en-US" sz="1800" dirty="0">
                <a:latin typeface="AdvOT8eb9eec2.B"/>
              </a:rPr>
              <a:t> </a:t>
            </a:r>
            <a:r>
              <a:rPr lang="en-US" sz="1800" dirty="0">
                <a:latin typeface="AdvOT7b515deb"/>
              </a:rPr>
              <a:t>Women with preexisting type 1 or type 2 diabetes who are planning pregnancy or who have become pregnant should be counseled on the risk of development and/or progression of diabetic retinopathy.</a:t>
            </a:r>
          </a:p>
          <a:p>
            <a:pPr marL="285750" indent="-285750">
              <a:buFont typeface="Arial" panose="020B0604020202020204" pitchFamily="34" charset="0"/>
              <a:buChar char="•"/>
            </a:pPr>
            <a:r>
              <a:rPr lang="en-US" sz="1800" dirty="0">
                <a:latin typeface="AdvOT7b515deb"/>
              </a:rPr>
              <a:t> Dilated eye examinations should occur ideally before pregnancy or in the </a:t>
            </a:r>
            <a:r>
              <a:rPr lang="en-US" sz="1800" dirty="0">
                <a:latin typeface="AdvOT7b515deb+fb"/>
              </a:rPr>
              <a:t>fi</a:t>
            </a:r>
            <a:r>
              <a:rPr lang="en-US" sz="1800" dirty="0">
                <a:latin typeface="AdvOT7b515deb"/>
              </a:rPr>
              <a:t>rst trimester, and then patients should be monitored every trimester and for 1 year postpartum as indicated by the degree of retinopathy and as recommended by the eye care provider. </a:t>
            </a:r>
            <a:r>
              <a:rPr lang="en-US" sz="1800" dirty="0">
                <a:solidFill>
                  <a:srgbClr val="A6192E"/>
                </a:solidFill>
                <a:latin typeface="AdvOT8eb9eec2.B"/>
              </a:rPr>
              <a:t>B</a:t>
            </a:r>
          </a:p>
        </p:txBody>
      </p:sp>
    </p:spTree>
    <p:extLst>
      <p:ext uri="{BB962C8B-B14F-4D97-AF65-F5344CB8AC3E}">
        <p14:creationId xmlns:p14="http://schemas.microsoft.com/office/powerpoint/2010/main" val="40439867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7" name="TextBox 6">
            <a:extLst>
              <a:ext uri="{FF2B5EF4-FFF2-40B4-BE49-F238E27FC236}">
                <a16:creationId xmlns:a16="http://schemas.microsoft.com/office/drawing/2014/main" id="{DEAAEAE6-C6CE-4067-BB9C-1B93C6A38B35}"/>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Management of Diabetes in Pregnancy: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1):S200-S210</a:t>
            </a:r>
          </a:p>
        </p:txBody>
      </p:sp>
      <p:pic>
        <p:nvPicPr>
          <p:cNvPr id="4" name="Picture 3"/>
          <p:cNvPicPr>
            <a:picLocks noChangeAspect="1"/>
          </p:cNvPicPr>
          <p:nvPr/>
        </p:nvPicPr>
        <p:blipFill>
          <a:blip r:embed="rId2"/>
          <a:stretch>
            <a:fillRect/>
          </a:stretch>
        </p:blipFill>
        <p:spPr>
          <a:xfrm>
            <a:off x="1898727" y="545111"/>
            <a:ext cx="5023184" cy="8411749"/>
          </a:xfrm>
          <a:prstGeom prst="rect">
            <a:avLst/>
          </a:prstGeom>
        </p:spPr>
      </p:pic>
    </p:spTree>
    <p:extLst>
      <p:ext uri="{BB962C8B-B14F-4D97-AF65-F5344CB8AC3E}">
        <p14:creationId xmlns:p14="http://schemas.microsoft.com/office/powerpoint/2010/main" val="36731291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7" name="TextBox 6">
            <a:extLst>
              <a:ext uri="{FF2B5EF4-FFF2-40B4-BE49-F238E27FC236}">
                <a16:creationId xmlns:a16="http://schemas.microsoft.com/office/drawing/2014/main" id="{DEAAEAE6-C6CE-4067-BB9C-1B93C6A38B35}"/>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Management of Diabetes in Pregnancy: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1):S200-S210</a:t>
            </a:r>
          </a:p>
        </p:txBody>
      </p:sp>
      <p:pic>
        <p:nvPicPr>
          <p:cNvPr id="4" name="Picture 3">
            <a:extLst>
              <a:ext uri="{FF2B5EF4-FFF2-40B4-BE49-F238E27FC236}">
                <a16:creationId xmlns:a16="http://schemas.microsoft.com/office/drawing/2014/main" id="{05E0CAFD-38C2-49C6-B798-728609E2BF80}"/>
              </a:ext>
            </a:extLst>
          </p:cNvPr>
          <p:cNvPicPr>
            <a:picLocks noChangeAspect="1"/>
          </p:cNvPicPr>
          <p:nvPr/>
        </p:nvPicPr>
        <p:blipFill>
          <a:blip r:embed="rId2"/>
          <a:stretch>
            <a:fillRect/>
          </a:stretch>
        </p:blipFill>
        <p:spPr>
          <a:xfrm>
            <a:off x="0" y="1"/>
            <a:ext cx="4724400" cy="4750986"/>
          </a:xfrm>
          <a:prstGeom prst="rect">
            <a:avLst/>
          </a:prstGeom>
        </p:spPr>
      </p:pic>
      <p:pic>
        <p:nvPicPr>
          <p:cNvPr id="2" name="Picture 1"/>
          <p:cNvPicPr>
            <a:picLocks noChangeAspect="1"/>
          </p:cNvPicPr>
          <p:nvPr/>
        </p:nvPicPr>
        <p:blipFill>
          <a:blip r:embed="rId3"/>
          <a:stretch>
            <a:fillRect/>
          </a:stretch>
        </p:blipFill>
        <p:spPr>
          <a:xfrm>
            <a:off x="-127820" y="-3660764"/>
            <a:ext cx="5732207" cy="8411749"/>
          </a:xfrm>
          <a:prstGeom prst="rect">
            <a:avLst/>
          </a:prstGeom>
        </p:spPr>
      </p:pic>
    </p:spTree>
    <p:extLst>
      <p:ext uri="{BB962C8B-B14F-4D97-AF65-F5344CB8AC3E}">
        <p14:creationId xmlns:p14="http://schemas.microsoft.com/office/powerpoint/2010/main" val="19057563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Glycemic Targets in Pregnancy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58046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14.7</a:t>
            </a:r>
            <a:r>
              <a:rPr lang="en-US" sz="1800" dirty="0">
                <a:latin typeface="AdvOT8eb9eec2.B"/>
              </a:rPr>
              <a:t> 	</a:t>
            </a:r>
            <a:r>
              <a:rPr lang="en-US" sz="1800" dirty="0">
                <a:latin typeface="AdvOT7b515deb"/>
              </a:rPr>
              <a:t>Fasting and postprandial self-monitoring of blood glucose are recommended in both gestational diabetes mellitus and preexisting diabetes in pregnancy to achieve optimal glucose levels. </a:t>
            </a:r>
          </a:p>
          <a:p>
            <a:pPr marL="285750" indent="-285750">
              <a:buFont typeface="Arial" panose="020B0604020202020204" pitchFamily="34" charset="0"/>
              <a:buChar char="•"/>
            </a:pPr>
            <a:r>
              <a:rPr lang="en-US" sz="1800" dirty="0">
                <a:latin typeface="AdvOT7b515deb"/>
              </a:rPr>
              <a:t>Glucose targets are fasting plasma glucose</a:t>
            </a:r>
            <a:r>
              <a:rPr lang="en-US" sz="1800" dirty="0">
                <a:latin typeface="AdvPS586B"/>
              </a:rPr>
              <a:t> &lt;</a:t>
            </a:r>
            <a:r>
              <a:rPr lang="en-US" sz="1800" dirty="0">
                <a:latin typeface="AdvOT7b515deb"/>
              </a:rPr>
              <a:t>95 mg/dL (5.3 mmol/L) and either 1-h postprandial 	glucose </a:t>
            </a:r>
            <a:r>
              <a:rPr lang="en-US" sz="1800" dirty="0">
                <a:latin typeface="AdvPS586B"/>
              </a:rPr>
              <a:t>&lt;</a:t>
            </a:r>
            <a:r>
              <a:rPr lang="en-US" sz="1800" dirty="0">
                <a:latin typeface="AdvOT7b515deb"/>
              </a:rPr>
              <a:t>140 mg/dL (7.8mmol/L) or2-h postprandial glucose </a:t>
            </a:r>
            <a:r>
              <a:rPr lang="en-US" sz="1800" dirty="0">
                <a:latin typeface="AdvPS586B"/>
              </a:rPr>
              <a:t>&lt;</a:t>
            </a:r>
            <a:r>
              <a:rPr lang="en-US" sz="1800" dirty="0">
                <a:latin typeface="AdvOT7b515deb"/>
              </a:rPr>
              <a:t>120 mg/</a:t>
            </a:r>
            <a:r>
              <a:rPr lang="en-US" sz="1800" dirty="0" err="1">
                <a:latin typeface="AdvOT7b515deb"/>
              </a:rPr>
              <a:t>dL</a:t>
            </a:r>
            <a:r>
              <a:rPr lang="en-US" sz="1800" dirty="0">
                <a:latin typeface="AdvOT7b515deb"/>
              </a:rPr>
              <a:t> (6.7 mmol/L). Some women with preexisting diabetes should also test blood glucose </a:t>
            </a:r>
            <a:r>
              <a:rPr lang="en-US" sz="1800" dirty="0" err="1">
                <a:latin typeface="AdvOT7b515deb"/>
              </a:rPr>
              <a:t>preprandially</a:t>
            </a:r>
            <a:r>
              <a:rPr lang="en-US" sz="1800" dirty="0">
                <a:latin typeface="AdvOT7b515deb"/>
              </a:rPr>
              <a:t>.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14.8 </a:t>
            </a:r>
            <a:r>
              <a:rPr lang="en-US" sz="1800" dirty="0">
                <a:latin typeface="AdvOT8eb9eec2.B"/>
              </a:rPr>
              <a:t>	</a:t>
            </a:r>
            <a:r>
              <a:rPr lang="en-US" sz="1800" dirty="0">
                <a:latin typeface="AdvOT7b515deb"/>
              </a:rPr>
              <a:t>Due to increased red blood cell turnover, A1C is slightly lower in normal pregnancy than in normal nonpregnant women. Ideally, the A1C target in pregnancy is</a:t>
            </a:r>
            <a:r>
              <a:rPr lang="en-US" sz="1800" dirty="0">
                <a:latin typeface="AdvPS586B"/>
              </a:rPr>
              <a:t> &lt;</a:t>
            </a:r>
            <a:r>
              <a:rPr lang="en-US" sz="1800" dirty="0">
                <a:latin typeface="AdvOT7b515deb"/>
              </a:rPr>
              <a:t>6% (42 mmol/mol) if this can be achieved without signi</a:t>
            </a:r>
            <a:r>
              <a:rPr lang="en-US" sz="1800" dirty="0">
                <a:latin typeface="AdvOT7b515deb+fb"/>
              </a:rPr>
              <a:t>fi</a:t>
            </a:r>
            <a:r>
              <a:rPr lang="en-US" sz="1800" dirty="0">
                <a:latin typeface="AdvOT7b515deb"/>
              </a:rPr>
              <a:t>cant hypoglycemia, but the target may be relaxed to </a:t>
            </a:r>
            <a:r>
              <a:rPr lang="en-US" sz="1800" dirty="0">
                <a:latin typeface="AdvPS586B"/>
              </a:rPr>
              <a:t>&lt;</a:t>
            </a:r>
            <a:r>
              <a:rPr lang="en-US" sz="1800" dirty="0">
                <a:latin typeface="AdvOT7b515deb"/>
              </a:rPr>
              <a:t>7% (53mmol/mol) if necessary to prevent hypoglycemia. </a:t>
            </a:r>
            <a:r>
              <a:rPr lang="en-US" sz="1800" dirty="0">
                <a:solidFill>
                  <a:srgbClr val="A6192E"/>
                </a:solidFill>
                <a:latin typeface="AdvOT8eb9eec2.B"/>
              </a:rPr>
              <a:t>B</a:t>
            </a:r>
          </a:p>
        </p:txBody>
      </p:sp>
    </p:spTree>
    <p:extLst>
      <p:ext uri="{BB962C8B-B14F-4D97-AF65-F5344CB8AC3E}">
        <p14:creationId xmlns:p14="http://schemas.microsoft.com/office/powerpoint/2010/main" val="12237467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Glycemic Targets in Pregnancy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59112" y="1259525"/>
            <a:ext cx="7999068"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solidFill>
                  <a:srgbClr val="A6192E"/>
                </a:solidFill>
                <a:latin typeface="AdvOT8eb9eec2.B"/>
              </a:rPr>
              <a:t>14.9</a:t>
            </a:r>
            <a:r>
              <a:rPr lang="en-US" sz="1600" dirty="0">
                <a:latin typeface="AdvOT8eb9eec2.B"/>
              </a:rPr>
              <a:t> 	</a:t>
            </a:r>
            <a:r>
              <a:rPr lang="en-US" sz="1600" dirty="0">
                <a:latin typeface="AdvOT7b515deb"/>
              </a:rPr>
              <a:t>When used in addition to pre and postprandial self-monitoring of blood glucose, continuous glucose monitoring can help to achieve A1C targets in diabetes and pregnancy. </a:t>
            </a:r>
            <a:r>
              <a:rPr lang="en-US" sz="1600" dirty="0">
                <a:solidFill>
                  <a:srgbClr val="A6192E"/>
                </a:solidFill>
                <a:latin typeface="AdvOT8eb9eec2.B"/>
              </a:rPr>
              <a:t>B</a:t>
            </a:r>
          </a:p>
          <a:p>
            <a:pPr marL="285750" indent="-285750">
              <a:buFont typeface="Arial" panose="020B0604020202020204" pitchFamily="34" charset="0"/>
              <a:buChar char="•"/>
            </a:pPr>
            <a:r>
              <a:rPr lang="en-US" sz="1600" dirty="0">
                <a:solidFill>
                  <a:srgbClr val="A6192E"/>
                </a:solidFill>
                <a:latin typeface="AdvOT8eb9eec2.B"/>
              </a:rPr>
              <a:t>14.10</a:t>
            </a:r>
            <a:r>
              <a:rPr lang="en-US" sz="1600" dirty="0">
                <a:latin typeface="AdvOT8eb9eec2.B"/>
              </a:rPr>
              <a:t> 	</a:t>
            </a:r>
            <a:r>
              <a:rPr lang="en-US" sz="1600" dirty="0">
                <a:latin typeface="AdvOT7b515deb"/>
              </a:rPr>
              <a:t>When used in addition to self-monitoring of blood glucose targeting traditional pre- and postprandial targets, continuous glucose monitoring can reduce macrosomia and neonatal hypoglycemia in pregnancy complicated by type 1 diabetes. </a:t>
            </a:r>
            <a:r>
              <a:rPr lang="en-US" sz="1600" dirty="0">
                <a:solidFill>
                  <a:srgbClr val="A6192E"/>
                </a:solidFill>
                <a:latin typeface="AdvOT8eb9eec2.B"/>
              </a:rPr>
              <a:t>B</a:t>
            </a:r>
          </a:p>
          <a:p>
            <a:pPr marL="285750" indent="-285750">
              <a:buFont typeface="Arial" panose="020B0604020202020204" pitchFamily="34" charset="0"/>
              <a:buChar char="•"/>
            </a:pPr>
            <a:r>
              <a:rPr lang="en-US" sz="1600" dirty="0">
                <a:solidFill>
                  <a:srgbClr val="A6192E"/>
                </a:solidFill>
                <a:latin typeface="AdvOT8eb9eec2.B"/>
              </a:rPr>
              <a:t>14.11</a:t>
            </a:r>
            <a:r>
              <a:rPr lang="en-US" sz="1600" dirty="0">
                <a:latin typeface="AdvOT8eb9eec2.B"/>
              </a:rPr>
              <a:t> 	</a:t>
            </a:r>
            <a:r>
              <a:rPr lang="en-US" sz="1600" dirty="0">
                <a:latin typeface="AdvOT7b515deb"/>
              </a:rPr>
              <a:t>Continuous glucose monitoring metrics may be used as an adjunct but 	should not be used as a substitute for self-monitoring of blood glucose to achieve optimal pre- and postprandial glycemic targets. </a:t>
            </a:r>
            <a:r>
              <a:rPr lang="en-US" sz="1600" dirty="0">
                <a:solidFill>
                  <a:srgbClr val="A6192E"/>
                </a:solidFill>
                <a:latin typeface="AdvOT8eb9eec2.B"/>
              </a:rPr>
              <a:t>E</a:t>
            </a:r>
          </a:p>
          <a:p>
            <a:pPr marL="285750" indent="-285750">
              <a:buFont typeface="Arial" panose="020B0604020202020204" pitchFamily="34" charset="0"/>
              <a:buChar char="•"/>
            </a:pPr>
            <a:r>
              <a:rPr lang="en-US" sz="1600" dirty="0">
                <a:solidFill>
                  <a:srgbClr val="A6192E"/>
                </a:solidFill>
                <a:latin typeface="AdvOT8eb9eec2.B"/>
              </a:rPr>
              <a:t>14.12</a:t>
            </a:r>
            <a:r>
              <a:rPr lang="en-US" sz="1600" dirty="0">
                <a:latin typeface="AdvOT8eb9eec2.B"/>
              </a:rPr>
              <a:t> 	</a:t>
            </a:r>
            <a:r>
              <a:rPr lang="en-US" sz="1600" dirty="0">
                <a:latin typeface="AdvOT7b515deb"/>
              </a:rPr>
              <a:t>Commonly used estimated A1C and glucose management indicator calculations should not be used in pregnancy as estimates of A1C. </a:t>
            </a:r>
            <a:r>
              <a:rPr lang="en-US" sz="1600" dirty="0">
                <a:solidFill>
                  <a:srgbClr val="A6192E"/>
                </a:solidFill>
                <a:latin typeface="AdvOT8eb9eec2.B"/>
              </a:rPr>
              <a:t>C</a:t>
            </a:r>
          </a:p>
        </p:txBody>
      </p:sp>
    </p:spTree>
    <p:extLst>
      <p:ext uri="{BB962C8B-B14F-4D97-AF65-F5344CB8AC3E}">
        <p14:creationId xmlns:p14="http://schemas.microsoft.com/office/powerpoint/2010/main" val="11610833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855895"/>
            <a:ext cx="7999068" cy="176971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7b515deb"/>
              </a:rPr>
              <a:t>Similar to the targets recommended by ACOG (the same as for GDM), the ADA-recommended targets for women with type 1 or type 2 diabetes are as follows:</a:t>
            </a:r>
            <a:endParaRPr lang="en-US" sz="1800" dirty="0">
              <a:solidFill>
                <a:srgbClr val="A6192E"/>
              </a:solidFill>
              <a:latin typeface="AdvOT7b515deb"/>
            </a:endParaRPr>
          </a:p>
          <a:p>
            <a:pPr marL="285750" indent="-285750">
              <a:buFont typeface="Arial" panose="020B0604020202020204" pitchFamily="34" charset="0"/>
              <a:buChar char="•"/>
            </a:pPr>
            <a:r>
              <a:rPr lang="en-US" sz="1800" dirty="0">
                <a:latin typeface="AdvOT7b515deb"/>
              </a:rPr>
              <a:t>Fasting glucose 70–95 mg/dL (3.9–5.3mmol/L) and either</a:t>
            </a:r>
          </a:p>
          <a:p>
            <a:pPr marL="285750" indent="-285750">
              <a:buFont typeface="Arial" panose="020B0604020202020204" pitchFamily="34" charset="0"/>
              <a:buChar char="•"/>
            </a:pPr>
            <a:r>
              <a:rPr lang="en-US" sz="1800" dirty="0">
                <a:latin typeface="AdvOT7b515deb"/>
              </a:rPr>
              <a:t>One-hour postprandial glucose 110–140 mg/dL (6.1–7.8 mmol/L) or</a:t>
            </a:r>
          </a:p>
          <a:p>
            <a:pPr marL="285750" indent="-285750">
              <a:buFont typeface="Arial" panose="020B0604020202020204" pitchFamily="34" charset="0"/>
              <a:buChar char="•"/>
            </a:pPr>
            <a:r>
              <a:rPr lang="en-US" sz="1800" dirty="0">
                <a:latin typeface="AdvOT7b515deb"/>
              </a:rPr>
              <a:t>Two-hour postprandial glucose 100–120 mg/dL (5.6–6.7 mmol/L)</a:t>
            </a:r>
          </a:p>
        </p:txBody>
      </p:sp>
    </p:spTree>
    <p:extLst>
      <p:ext uri="{BB962C8B-B14F-4D97-AF65-F5344CB8AC3E}">
        <p14:creationId xmlns:p14="http://schemas.microsoft.com/office/powerpoint/2010/main" val="28157643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Management of Gestational Diabetes Mellitus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1547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14.13</a:t>
            </a:r>
            <a:r>
              <a:rPr lang="en-US" sz="1800" dirty="0">
                <a:latin typeface="AdvOT8eb9eec2.B"/>
              </a:rPr>
              <a:t> </a:t>
            </a:r>
            <a:r>
              <a:rPr lang="en-US" sz="1800" dirty="0">
                <a:latin typeface="AdvOT7b515deb"/>
              </a:rPr>
              <a:t>Lifestyle behavior change is an essential component of management of gestational diabetes mellitus and may suf</a:t>
            </a:r>
            <a:r>
              <a:rPr lang="en-US" sz="1800" dirty="0">
                <a:latin typeface="AdvOT7b515deb+fb"/>
              </a:rPr>
              <a:t>fi</a:t>
            </a:r>
            <a:r>
              <a:rPr lang="en-US" sz="1800" dirty="0">
                <a:latin typeface="AdvOT7b515deb"/>
              </a:rPr>
              <a:t>ce for the treatment of many women. Insulin should be added if needed to achieve glycemic targets.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14.14</a:t>
            </a:r>
            <a:r>
              <a:rPr lang="en-US" sz="1800" dirty="0">
                <a:latin typeface="AdvOT8eb9eec2.B"/>
              </a:rPr>
              <a:t> </a:t>
            </a:r>
            <a:r>
              <a:rPr lang="en-US" sz="1800" dirty="0">
                <a:solidFill>
                  <a:srgbClr val="FF0000"/>
                </a:solidFill>
                <a:latin typeface="AdvOT7b515deb"/>
              </a:rPr>
              <a:t>Insulin is the preferred medication for treating hyperglycemia in gestational diabetes mellitus</a:t>
            </a:r>
            <a:r>
              <a:rPr lang="en-US" sz="1800" dirty="0">
                <a:latin typeface="AdvOT7b515deb"/>
              </a:rPr>
              <a:t>. </a:t>
            </a:r>
          </a:p>
          <a:p>
            <a:pPr marL="285750" indent="-285750">
              <a:buFont typeface="Arial" panose="020B0604020202020204" pitchFamily="34" charset="0"/>
              <a:buChar char="•"/>
            </a:pPr>
            <a:r>
              <a:rPr lang="en-US" sz="1800" dirty="0">
                <a:latin typeface="AdvOT7b515deb"/>
              </a:rPr>
              <a:t>Metformin and glyburide should not be used as </a:t>
            </a:r>
            <a:r>
              <a:rPr lang="en-US" sz="1800" dirty="0">
                <a:latin typeface="AdvOT7b515deb+fb"/>
              </a:rPr>
              <a:t>fi</a:t>
            </a:r>
            <a:r>
              <a:rPr lang="en-US" sz="1800" dirty="0">
                <a:latin typeface="AdvOT7b515deb"/>
              </a:rPr>
              <a:t>rst-line agents, as both cross the placenta to the fetus. </a:t>
            </a:r>
            <a:r>
              <a:rPr lang="en-US" sz="1800" dirty="0">
                <a:solidFill>
                  <a:srgbClr val="A6192E"/>
                </a:solidFill>
                <a:latin typeface="AdvOT8eb9eec2.B"/>
              </a:rPr>
              <a:t>A</a:t>
            </a:r>
            <a:r>
              <a:rPr lang="en-US" sz="1800" dirty="0">
                <a:latin typeface="AdvOT8eb9eec2.B"/>
              </a:rPr>
              <a:t> </a:t>
            </a:r>
            <a:r>
              <a:rPr lang="en-US" sz="1800" dirty="0">
                <a:latin typeface="AdvOT7b515deb"/>
              </a:rPr>
              <a:t>Other oral and noninsulin injectable glucose-lowering medications lack long-term safety data.</a:t>
            </a:r>
          </a:p>
          <a:p>
            <a:pPr marL="285750" indent="-285750">
              <a:buFont typeface="Arial" panose="020B0604020202020204" pitchFamily="34" charset="0"/>
              <a:buChar char="•"/>
            </a:pPr>
            <a:r>
              <a:rPr lang="en-US" sz="1800" dirty="0">
                <a:solidFill>
                  <a:srgbClr val="A6192E"/>
                </a:solidFill>
                <a:latin typeface="AdvOT8eb9eec2.B"/>
              </a:rPr>
              <a:t>14.15 </a:t>
            </a:r>
            <a:r>
              <a:rPr lang="en-US" sz="1800" dirty="0">
                <a:latin typeface="AdvOT7b515deb"/>
              </a:rPr>
              <a:t>Metformin, when used to treat polycystic ovary syndrome and induce ovulation, should be discontinued by the end of the </a:t>
            </a:r>
            <a:r>
              <a:rPr lang="en-US" sz="1800" dirty="0">
                <a:latin typeface="AdvOT7b515deb+fb"/>
              </a:rPr>
              <a:t>fi</a:t>
            </a:r>
            <a:r>
              <a:rPr lang="en-US" sz="1800" dirty="0">
                <a:latin typeface="AdvOT7b515deb"/>
              </a:rPr>
              <a:t>rst trimester. </a:t>
            </a:r>
            <a:r>
              <a:rPr lang="en-US" sz="1800" dirty="0">
                <a:solidFill>
                  <a:srgbClr val="A6192E"/>
                </a:solidFill>
                <a:latin typeface="AdvOT8eb9eec2.B"/>
              </a:rPr>
              <a:t>A</a:t>
            </a:r>
          </a:p>
        </p:txBody>
      </p:sp>
    </p:spTree>
    <p:extLst>
      <p:ext uri="{BB962C8B-B14F-4D97-AF65-F5344CB8AC3E}">
        <p14:creationId xmlns:p14="http://schemas.microsoft.com/office/powerpoint/2010/main" val="3436245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0"/>
          </p:nvPr>
        </p:nvSpPr>
        <p:spPr>
          <a:xfrm>
            <a:off x="6386913" y="3210921"/>
            <a:ext cx="3795101" cy="1235261"/>
          </a:xfrm>
        </p:spPr>
        <p:txBody>
          <a:bodyPr/>
          <a:lstStyle/>
          <a:p>
            <a:endParaRPr lang="en-US" dirty="0"/>
          </a:p>
        </p:txBody>
      </p:sp>
      <p:sp>
        <p:nvSpPr>
          <p:cNvPr id="36" name="Text Placeholder 35"/>
          <p:cNvSpPr>
            <a:spLocks noGrp="1"/>
          </p:cNvSpPr>
          <p:nvPr>
            <p:ph type="body" sz="quarter" idx="22"/>
          </p:nvPr>
        </p:nvSpPr>
        <p:spPr>
          <a:xfrm>
            <a:off x="5456314" y="3885435"/>
            <a:ext cx="3162447" cy="215444"/>
          </a:xfrm>
        </p:spPr>
        <p:txBody>
          <a:bodyPr/>
          <a:lstStyle/>
          <a:p>
            <a:endParaRPr lang="en-US" dirty="0"/>
          </a:p>
        </p:txBody>
      </p:sp>
      <p:sp>
        <p:nvSpPr>
          <p:cNvPr id="37" name="Text Placeholder 36"/>
          <p:cNvSpPr>
            <a:spLocks noGrp="1"/>
          </p:cNvSpPr>
          <p:nvPr>
            <p:ph type="body" sz="quarter" idx="24"/>
          </p:nvPr>
        </p:nvSpPr>
        <p:spPr/>
        <p:txBody>
          <a:bodyPr/>
          <a:lstStyle/>
          <a:p>
            <a:endParaRPr lang="en-US"/>
          </a:p>
        </p:txBody>
      </p:sp>
      <p:sp>
        <p:nvSpPr>
          <p:cNvPr id="38" name="Rectangle 37"/>
          <p:cNvSpPr/>
          <p:nvPr/>
        </p:nvSpPr>
        <p:spPr>
          <a:xfrm>
            <a:off x="511277" y="1154475"/>
            <a:ext cx="7166127" cy="2585323"/>
          </a:xfrm>
          <a:prstGeom prst="rect">
            <a:avLst/>
          </a:prstGeom>
        </p:spPr>
        <p:txBody>
          <a:bodyPr wrap="square">
            <a:spAutoFit/>
          </a:bodyPr>
          <a:lstStyle/>
          <a:p>
            <a:r>
              <a:rPr lang="en-US" dirty="0"/>
              <a:t>All children are recommended to receive a four-dose series of PCV13 by 15 months of age. </a:t>
            </a:r>
          </a:p>
          <a:p>
            <a:r>
              <a:rPr lang="en-US" dirty="0"/>
              <a:t>For children with diabetes who have incomplete series by ages 2–5 years, the CDC recommends a catch-up schedule to ensure that these children have four doses. </a:t>
            </a:r>
          </a:p>
          <a:p>
            <a:r>
              <a:rPr lang="en-US" dirty="0"/>
              <a:t>Children with diabetes between 6–18 years of age are also advised to receive one dose of PPSV23, preferably after receipt of PCV13.</a:t>
            </a:r>
          </a:p>
          <a:p>
            <a:endParaRPr lang="en-US" dirty="0"/>
          </a:p>
          <a:p>
            <a:r>
              <a:rPr lang="en-US" dirty="0"/>
              <a:t>©</a:t>
            </a:r>
          </a:p>
        </p:txBody>
      </p:sp>
    </p:spTree>
    <p:extLst>
      <p:ext uri="{BB962C8B-B14F-4D97-AF65-F5344CB8AC3E}">
        <p14:creationId xmlns:p14="http://schemas.microsoft.com/office/powerpoint/2010/main" val="18925974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855895"/>
            <a:ext cx="7999068" cy="260071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7b515deb"/>
              </a:rPr>
              <a:t>After diagnosis, treatment starts with medical nutrition therapy, physical activity, and weight management depending on pregestational weight, as outlined in the section below on preexisting type 2 diabetes, as well as glucose monitoring aiming for the targets recommended by the Fifth International Workshop-Conference on Gestational Diabetes Mellitus:</a:t>
            </a:r>
          </a:p>
          <a:p>
            <a:pPr marL="285750" indent="-285750">
              <a:buFont typeface="Arial" panose="020B0604020202020204" pitchFamily="34" charset="0"/>
              <a:buChar char="•"/>
            </a:pPr>
            <a:r>
              <a:rPr lang="en-US" sz="1800" dirty="0">
                <a:latin typeface="AdvOT7b515deb"/>
              </a:rPr>
              <a:t>Fasting glucose </a:t>
            </a:r>
            <a:r>
              <a:rPr lang="en-US" sz="1800" dirty="0">
                <a:latin typeface="AdvPS586B"/>
              </a:rPr>
              <a:t>&lt;</a:t>
            </a:r>
            <a:r>
              <a:rPr lang="en-US" sz="1800" dirty="0">
                <a:latin typeface="AdvOT7b515deb"/>
              </a:rPr>
              <a:t>95 mg/dL (5.3 mmol/L) and either</a:t>
            </a:r>
          </a:p>
          <a:p>
            <a:pPr marL="285750" indent="-285750">
              <a:buFont typeface="Arial" panose="020B0604020202020204" pitchFamily="34" charset="0"/>
              <a:buChar char="•"/>
            </a:pPr>
            <a:r>
              <a:rPr lang="en-US" sz="1800" dirty="0">
                <a:latin typeface="AdvOT7b515deb"/>
              </a:rPr>
              <a:t>One-hour postprandial glucose </a:t>
            </a:r>
            <a:r>
              <a:rPr lang="en-US" sz="1800" dirty="0">
                <a:latin typeface="AdvPS586B"/>
              </a:rPr>
              <a:t>&lt;</a:t>
            </a:r>
            <a:r>
              <a:rPr lang="en-US" sz="1800" dirty="0">
                <a:latin typeface="AdvOT7b515deb"/>
              </a:rPr>
              <a:t>140 mg/dL (7.8 mmol/L) or</a:t>
            </a:r>
          </a:p>
          <a:p>
            <a:pPr marL="285750" indent="-285750">
              <a:buFont typeface="Arial" panose="020B0604020202020204" pitchFamily="34" charset="0"/>
              <a:buChar char="•"/>
            </a:pPr>
            <a:r>
              <a:rPr lang="en-US" sz="1800" dirty="0">
                <a:latin typeface="AdvOT7b515deb"/>
              </a:rPr>
              <a:t>Two-hour postprandial glucose </a:t>
            </a:r>
            <a:r>
              <a:rPr lang="en-US" sz="1800" dirty="0">
                <a:latin typeface="AdvPS586B"/>
              </a:rPr>
              <a:t>&lt;</a:t>
            </a:r>
            <a:r>
              <a:rPr lang="en-US" sz="1800" dirty="0">
                <a:latin typeface="AdvOT7b515deb"/>
              </a:rPr>
              <a:t>120 mg/dL (6.7 mmol/L)</a:t>
            </a:r>
            <a:endParaRPr lang="en-US" sz="1800" dirty="0">
              <a:solidFill>
                <a:srgbClr val="A6192E"/>
              </a:solidFill>
              <a:latin typeface="AdvOT8eb9eec2.B"/>
            </a:endParaRPr>
          </a:p>
        </p:txBody>
      </p:sp>
    </p:spTree>
    <p:extLst>
      <p:ext uri="{BB962C8B-B14F-4D97-AF65-F5344CB8AC3E}">
        <p14:creationId xmlns:p14="http://schemas.microsoft.com/office/powerpoint/2010/main" val="27417402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Management of Preexisting Type 1 Diabetes and Type 2 Diabetes in Pregnancy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89621"/>
            <a:ext cx="7999068"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14.16</a:t>
            </a:r>
            <a:r>
              <a:rPr lang="en-US" sz="1800" dirty="0">
                <a:latin typeface="AdvOT8eb9eec2.B"/>
              </a:rPr>
              <a:t> </a:t>
            </a:r>
            <a:r>
              <a:rPr lang="en-US" sz="1800" dirty="0">
                <a:latin typeface="AdvOT7b515deb"/>
              </a:rPr>
              <a:t>Insulin should be used for management of type 1 diabetes in pregnancy. </a:t>
            </a:r>
            <a:r>
              <a:rPr lang="en-US" sz="1800" b="1" dirty="0">
                <a:latin typeface="AdvOT7b515deb"/>
              </a:rPr>
              <a:t>A</a:t>
            </a:r>
            <a:r>
              <a:rPr lang="en-US" sz="1800" dirty="0">
                <a:latin typeface="AdvOT7b515deb"/>
              </a:rPr>
              <a:t> Insulin is the preferred agent for the management of type 2 diabetes in pregnancy.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14.17 </a:t>
            </a:r>
            <a:r>
              <a:rPr lang="en-US" sz="1800" dirty="0">
                <a:latin typeface="AdvOT7b515deb"/>
              </a:rPr>
              <a:t>Either multiple daily injections or insulin pump technology can be used in pregnancy complicated by type 1 diabetes. </a:t>
            </a:r>
            <a:r>
              <a:rPr lang="en-US" sz="1800" dirty="0">
                <a:solidFill>
                  <a:srgbClr val="A6192E"/>
                </a:solidFill>
                <a:latin typeface="AdvOT8eb9eec2.B"/>
              </a:rPr>
              <a:t>C</a:t>
            </a:r>
          </a:p>
        </p:txBody>
      </p:sp>
    </p:spTree>
    <p:extLst>
      <p:ext uri="{BB962C8B-B14F-4D97-AF65-F5344CB8AC3E}">
        <p14:creationId xmlns:p14="http://schemas.microsoft.com/office/powerpoint/2010/main" val="1747557620"/>
      </p:ext>
    </p:extLst>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Preeclampsia and Aspirin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14.18 </a:t>
            </a:r>
            <a:r>
              <a:rPr lang="en-US" sz="1800" dirty="0">
                <a:latin typeface="AdvOT7b515deb"/>
              </a:rPr>
              <a:t>Women with type 1 or type 2 diabetes should be prescribed low-dose aspirin 100–150 mg/ day starting at 12 to 16 weeks of gestation to lower the risk of preeclampsia. E A dosage of 162mg/day may be acceptable; currently in the U.S., low-dose aspirin is available in 81-mg tablets. </a:t>
            </a:r>
            <a:r>
              <a:rPr lang="en-US" sz="1800" dirty="0">
                <a:solidFill>
                  <a:srgbClr val="A6192E"/>
                </a:solidFill>
                <a:latin typeface="AdvOT8eb9eec2.B"/>
              </a:rPr>
              <a:t>A</a:t>
            </a:r>
          </a:p>
        </p:txBody>
      </p:sp>
    </p:spTree>
    <p:extLst>
      <p:ext uri="{BB962C8B-B14F-4D97-AF65-F5344CB8AC3E}">
        <p14:creationId xmlns:p14="http://schemas.microsoft.com/office/powerpoint/2010/main" val="30625256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Pregnancy and Drug Considerations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14.19</a:t>
            </a:r>
            <a:r>
              <a:rPr lang="en-US" sz="1800" dirty="0">
                <a:latin typeface="AdvOT8eb9eec2.B"/>
              </a:rPr>
              <a:t> </a:t>
            </a:r>
            <a:r>
              <a:rPr lang="en-US" sz="1800" dirty="0">
                <a:latin typeface="AdvOT7b515deb"/>
              </a:rPr>
              <a:t>In pregnant patients with diabetes and chronic hypertension, a blood pressure target of 110–135/85 mmHg is suggested in the interest of reducing the risk for accelerated maternal hypertension </a:t>
            </a:r>
            <a:r>
              <a:rPr lang="en-US" sz="1800" b="1" dirty="0">
                <a:solidFill>
                  <a:schemeClr val="accent1"/>
                </a:solidFill>
                <a:latin typeface="AdvOT7b515deb"/>
              </a:rPr>
              <a:t>A</a:t>
            </a:r>
            <a:r>
              <a:rPr lang="en-US" sz="1800" dirty="0">
                <a:latin typeface="AdvOT7b515deb"/>
              </a:rPr>
              <a:t> and minimizing impaired fetal growth.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14.20 </a:t>
            </a:r>
            <a:r>
              <a:rPr lang="en-US" sz="1800" dirty="0">
                <a:latin typeface="AdvOT7b515deb"/>
              </a:rPr>
              <a:t>Potentially harmful medications in pregnancy (i.e., ACE inhibitors, angiotensin receptor blockers, statins) should be stopped at conception and avoided in sexually active women of childbearing age who are not using reliable contraception. </a:t>
            </a:r>
            <a:r>
              <a:rPr lang="en-US" sz="1800" dirty="0">
                <a:solidFill>
                  <a:srgbClr val="A6192E"/>
                </a:solidFill>
                <a:latin typeface="AdvOT8eb9eec2.B"/>
              </a:rPr>
              <a:t>B</a:t>
            </a:r>
            <a:r>
              <a:rPr lang="en-US" sz="1800" dirty="0">
                <a:latin typeface="AdvOT7b515deb"/>
              </a:rPr>
              <a:t> </a:t>
            </a:r>
          </a:p>
        </p:txBody>
      </p:sp>
    </p:spTree>
    <p:extLst>
      <p:ext uri="{BB962C8B-B14F-4D97-AF65-F5344CB8AC3E}">
        <p14:creationId xmlns:p14="http://schemas.microsoft.com/office/powerpoint/2010/main" val="33078217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Postpartum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14.21</a:t>
            </a:r>
            <a:r>
              <a:rPr lang="en-US" sz="1800" dirty="0">
                <a:latin typeface="AdvOT8eb9eec2.B"/>
              </a:rPr>
              <a:t> </a:t>
            </a:r>
            <a:r>
              <a:rPr lang="en-US" sz="1800" dirty="0">
                <a:latin typeface="AdvOT7b515deb"/>
              </a:rPr>
              <a:t>Insulin resistance decreases dramatically immediately postpartum, and insulin requirements need to be evaluated and adjusted as they are often roughly half the prepregnancy requirements for the initial few days postpartum. </a:t>
            </a:r>
            <a:r>
              <a:rPr lang="en-US" sz="1800" dirty="0">
                <a:solidFill>
                  <a:srgbClr val="A6192E"/>
                </a:solidFill>
                <a:latin typeface="AdvOT8eb9eec2.B"/>
              </a:rPr>
              <a:t>C</a:t>
            </a:r>
          </a:p>
          <a:p>
            <a:r>
              <a:rPr lang="en-US" sz="1800" dirty="0">
                <a:solidFill>
                  <a:srgbClr val="A6192E"/>
                </a:solidFill>
                <a:latin typeface="AdvOT8eb9eec2.B"/>
              </a:rPr>
              <a:t>14.22</a:t>
            </a:r>
            <a:r>
              <a:rPr lang="en-US" sz="1800" dirty="0">
                <a:latin typeface="AdvOT8eb9eec2.B"/>
              </a:rPr>
              <a:t> </a:t>
            </a:r>
            <a:r>
              <a:rPr lang="en-US" sz="1800" dirty="0">
                <a:latin typeface="AdvOT7b515deb"/>
              </a:rPr>
              <a:t>A contraceptive plan should be discussed and implemented with all women with diabetes of reproductive potential. </a:t>
            </a:r>
            <a:r>
              <a:rPr lang="en-US" sz="1800" dirty="0">
                <a:solidFill>
                  <a:srgbClr val="A6192E"/>
                </a:solidFill>
                <a:latin typeface="AdvOT8eb9eec2.B"/>
              </a:rPr>
              <a:t>A</a:t>
            </a:r>
          </a:p>
          <a:p>
            <a:r>
              <a:rPr lang="en-US" sz="1800" dirty="0">
                <a:solidFill>
                  <a:srgbClr val="A6192E"/>
                </a:solidFill>
                <a:latin typeface="AdvOT8eb9eec2.B"/>
              </a:rPr>
              <a:t>14.23</a:t>
            </a:r>
            <a:r>
              <a:rPr lang="en-US" sz="1800" dirty="0">
                <a:latin typeface="AdvOT8eb9eec2.B"/>
              </a:rPr>
              <a:t> </a:t>
            </a:r>
            <a:r>
              <a:rPr lang="en-US" sz="1800" dirty="0">
                <a:latin typeface="AdvOT7b515deb"/>
              </a:rPr>
              <a:t>Screen women with a recent history of gestational diabetes mellitus at 4</a:t>
            </a:r>
            <a:r>
              <a:rPr lang="en-US" sz="1800" dirty="0">
                <a:latin typeface="AdvOT7b515deb+20"/>
              </a:rPr>
              <a:t>–</a:t>
            </a:r>
            <a:r>
              <a:rPr lang="en-US" sz="1800" dirty="0">
                <a:latin typeface="AdvOT7b515deb"/>
              </a:rPr>
              <a:t>12 weeks postpartum, using the 75-g oral glucose tolerance test and clinically appropriate nonpregnancy diagnostic criteria. </a:t>
            </a:r>
            <a:r>
              <a:rPr lang="en-US" sz="1800" dirty="0">
                <a:solidFill>
                  <a:srgbClr val="A6192E"/>
                </a:solidFill>
                <a:latin typeface="AdvOT8eb9eec2.B"/>
              </a:rPr>
              <a:t>B</a:t>
            </a:r>
          </a:p>
        </p:txBody>
      </p:sp>
    </p:spTree>
    <p:extLst>
      <p:ext uri="{BB962C8B-B14F-4D97-AF65-F5344CB8AC3E}">
        <p14:creationId xmlns:p14="http://schemas.microsoft.com/office/powerpoint/2010/main" val="9423637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Postpartum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14.24</a:t>
            </a:r>
            <a:r>
              <a:rPr lang="en-US" sz="1800" dirty="0">
                <a:latin typeface="AdvOT8eb9eec2.B"/>
              </a:rPr>
              <a:t>  </a:t>
            </a:r>
            <a:r>
              <a:rPr lang="en-US" sz="1800" dirty="0">
                <a:latin typeface="AdvOT7b515deb"/>
              </a:rPr>
              <a:t>Women with a history of gestational diabetes mellitus found to have prediabetes should receive intensive lifestyle interventions and/or metformin to prevent diabetes.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14.25</a:t>
            </a:r>
            <a:r>
              <a:rPr lang="en-US" sz="1800" dirty="0">
                <a:latin typeface="AdvOT8eb9eec2.B"/>
              </a:rPr>
              <a:t>  </a:t>
            </a:r>
            <a:r>
              <a:rPr lang="en-US" sz="1800" dirty="0">
                <a:latin typeface="AdvOT7b515deb"/>
              </a:rPr>
              <a:t>Women with a history of gestational diabetes mellitus should have lifelong screening for the development of type 2 diabetes or prediabetes at least 	every 1-3 years.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14.26</a:t>
            </a:r>
            <a:r>
              <a:rPr lang="en-US" sz="1800" dirty="0">
                <a:latin typeface="AdvOT8eb9eec2.B"/>
              </a:rPr>
              <a:t>  </a:t>
            </a:r>
            <a:r>
              <a:rPr lang="en-US" sz="1800" dirty="0">
                <a:latin typeface="AdvOT7b515deb"/>
              </a:rPr>
              <a:t>Women with a history of gestational diabetes mellitus should seek preconception screening for diabetes and preconception care to identify and treat hyperglycemia and prevent congenital malformations.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14.27</a:t>
            </a:r>
            <a:r>
              <a:rPr lang="en-US" sz="1800" dirty="0">
                <a:latin typeface="AdvOT8eb9eec2.B"/>
              </a:rPr>
              <a:t> </a:t>
            </a:r>
            <a:r>
              <a:rPr lang="en-US" sz="1800" dirty="0">
                <a:latin typeface="AdvOT7b515deb"/>
              </a:rPr>
              <a:t>Postpartum care should include psychosocial assessment and support for self-care. </a:t>
            </a:r>
            <a:r>
              <a:rPr lang="en-US" sz="1800" dirty="0">
                <a:solidFill>
                  <a:srgbClr val="A6192E"/>
                </a:solidFill>
                <a:latin typeface="AdvOT8eb9eec2.B"/>
              </a:rPr>
              <a:t>E</a:t>
            </a:r>
          </a:p>
        </p:txBody>
      </p:sp>
    </p:spTree>
    <p:extLst>
      <p:ext uri="{BB962C8B-B14F-4D97-AF65-F5344CB8AC3E}">
        <p14:creationId xmlns:p14="http://schemas.microsoft.com/office/powerpoint/2010/main" val="41794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9223" y="139570"/>
            <a:ext cx="5058390" cy="6683709"/>
          </a:xfrm>
          <a:prstGeom prst="rect">
            <a:avLst/>
          </a:prstGeom>
        </p:spPr>
      </p:pic>
    </p:spTree>
    <p:extLst>
      <p:ext uri="{BB962C8B-B14F-4D97-AF65-F5344CB8AC3E}">
        <p14:creationId xmlns:p14="http://schemas.microsoft.com/office/powerpoint/2010/main" val="36243797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12</a:t>
            </a:r>
            <a:r>
              <a:rPr lang="en-US" dirty="0">
                <a:solidFill>
                  <a:srgbClr val="C00000"/>
                </a:solidFill>
              </a:rPr>
              <a:t>.</a:t>
            </a:r>
            <a:r>
              <a:rPr lang="en-US" dirty="0"/>
              <a:t> </a:t>
            </a:r>
            <a:br>
              <a:rPr lang="en-US" dirty="0"/>
            </a:br>
            <a:br>
              <a:rPr lang="en-US" dirty="0"/>
            </a:br>
            <a:r>
              <a:rPr lang="en-US" dirty="0"/>
              <a:t>Older Adults</a:t>
            </a:r>
          </a:p>
        </p:txBody>
      </p:sp>
    </p:spTree>
    <p:extLst>
      <p:ext uri="{BB962C8B-B14F-4D97-AF65-F5344CB8AC3E}">
        <p14:creationId xmlns:p14="http://schemas.microsoft.com/office/powerpoint/2010/main" val="2148303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Overall</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Consider the assessment of medical, psychological, functional (self 	management abilities), and social geriatric domains in older adults to 	provide a framework to determine targets and therapeutic approaches for 	diabetes management.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12.2</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Screen for geriatric syndromes (i.e., polypharmacy, cognitive impairment, 	depression, urinary incontinence, falls, and persistent pain) in older adults 	as they may affect diabetes self-management and diminish quality of life.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21685526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Neurocognitive Function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12.3</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Screening for early detection of mild cognitive impairment or dementia 	should be performed for adults 65 years of age or older at the initial visit 	and annually as appropriate.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69287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 y="790399"/>
            <a:ext cx="8225617" cy="3739485"/>
          </a:xfrm>
        </p:spPr>
        <p:txBody>
          <a:bodyPr/>
          <a:lstStyle/>
          <a:p>
            <a:r>
              <a:rPr lang="en-US" sz="1800" dirty="0"/>
              <a:t>For adults with diabetes, one dose of PPSV23 is recommended between the ages of 19–64 years and another dose</a:t>
            </a:r>
            <a:br>
              <a:rPr lang="en-US" sz="1800" dirty="0"/>
            </a:br>
            <a:r>
              <a:rPr lang="en-US" sz="1800" dirty="0"/>
              <a:t>at 65 years of age. </a:t>
            </a:r>
            <a:br>
              <a:rPr lang="en-US" sz="1800" dirty="0"/>
            </a:br>
            <a:br>
              <a:rPr lang="en-US" sz="1800" dirty="0"/>
            </a:br>
            <a:r>
              <a:rPr lang="en-US" sz="1800" dirty="0"/>
              <a:t>The PCV13 is no longer routinely recommended for patients over 65 years of age because of the declining rates of pneumonia due to these strains. Older patients should have a shared decision-making discussion with their provider to determine individualized risks and beneﬁts. </a:t>
            </a:r>
            <a:br>
              <a:rPr lang="en-US" sz="1800" dirty="0"/>
            </a:br>
            <a:r>
              <a:rPr lang="en-US" sz="1800" dirty="0"/>
              <a:t>PCV13 is recommended for patients with immunocompromising conditions such as </a:t>
            </a:r>
            <a:r>
              <a:rPr lang="en-US" sz="1800" dirty="0" err="1"/>
              <a:t>asplenia</a:t>
            </a:r>
            <a:r>
              <a:rPr lang="en-US" sz="1800" dirty="0"/>
              <a:t>, advanced kidney disease, cochlear implants, or cerebrospinal ﬂuid leaks.</a:t>
            </a:r>
            <a:br>
              <a:rPr lang="en-US" sz="1800" dirty="0"/>
            </a:br>
            <a:r>
              <a:rPr lang="en-US" sz="1800" dirty="0"/>
              <a:t>Some older patients residing in assisted living facilities may also consider PCV13.</a:t>
            </a:r>
            <a:br>
              <a:rPr lang="en-US" sz="1800" dirty="0"/>
            </a:br>
            <a:r>
              <a:rPr lang="en-US" sz="1800" dirty="0"/>
              <a:t>If the PCV13 is </a:t>
            </a:r>
            <a:r>
              <a:rPr lang="en-US" sz="1800" dirty="0" err="1"/>
              <a:t>tobe</a:t>
            </a:r>
            <a:r>
              <a:rPr lang="en-US" sz="1800" dirty="0"/>
              <a:t> administered, it should be given prior to the next dose of PPSV23</a:t>
            </a:r>
          </a:p>
        </p:txBody>
      </p:sp>
      <p:sp>
        <p:nvSpPr>
          <p:cNvPr id="3" name="Text Placeholder 2"/>
          <p:cNvSpPr>
            <a:spLocks noGrp="1"/>
          </p:cNvSpPr>
          <p:nvPr>
            <p:ph type="body" sz="quarter" idx="24"/>
          </p:nvPr>
        </p:nvSpPr>
        <p:spPr/>
        <p:txBody>
          <a:bodyPr/>
          <a:lstStyle/>
          <a:p>
            <a:endParaRPr lang="en-US"/>
          </a:p>
        </p:txBody>
      </p:sp>
      <p:sp>
        <p:nvSpPr>
          <p:cNvPr id="4" name="Text Placeholder 3"/>
          <p:cNvSpPr>
            <a:spLocks noGrp="1"/>
          </p:cNvSpPr>
          <p:nvPr>
            <p:ph type="body" sz="quarter" idx="11"/>
          </p:nvPr>
        </p:nvSpPr>
        <p:spPr>
          <a:xfrm>
            <a:off x="8014285" y="1787054"/>
            <a:ext cx="1858766" cy="553998"/>
          </a:xfrm>
        </p:spPr>
        <p:txBody>
          <a:bodyPr/>
          <a:lstStyle/>
          <a:p>
            <a:endParaRPr lang="en-US" dirty="0"/>
          </a:p>
        </p:txBody>
      </p:sp>
      <p:sp>
        <p:nvSpPr>
          <p:cNvPr id="5" name="Text Placeholder 4"/>
          <p:cNvSpPr>
            <a:spLocks noGrp="1"/>
          </p:cNvSpPr>
          <p:nvPr>
            <p:ph type="body" sz="quarter" idx="12"/>
          </p:nvPr>
        </p:nvSpPr>
        <p:spPr>
          <a:xfrm>
            <a:off x="8173759" y="2020332"/>
            <a:ext cx="1858766" cy="221599"/>
          </a:xfrm>
        </p:spPr>
        <p:txBody>
          <a:bodyPr/>
          <a:lstStyle/>
          <a:p>
            <a:endParaRPr lang="en-US" dirty="0"/>
          </a:p>
        </p:txBody>
      </p:sp>
      <p:sp>
        <p:nvSpPr>
          <p:cNvPr id="6" name="Text Placeholder 5"/>
          <p:cNvSpPr>
            <a:spLocks noGrp="1"/>
          </p:cNvSpPr>
          <p:nvPr>
            <p:ph type="body" sz="quarter" idx="25"/>
          </p:nvPr>
        </p:nvSpPr>
        <p:spPr>
          <a:xfrm>
            <a:off x="7959870" y="1647063"/>
            <a:ext cx="1858766" cy="553998"/>
          </a:xfrm>
        </p:spPr>
        <p:txBody>
          <a:bodyPr/>
          <a:lstStyle/>
          <a:p>
            <a:endParaRPr lang="en-US" dirty="0"/>
          </a:p>
        </p:txBody>
      </p:sp>
      <p:sp>
        <p:nvSpPr>
          <p:cNvPr id="7" name="Text Placeholder 6"/>
          <p:cNvSpPr>
            <a:spLocks noGrp="1"/>
          </p:cNvSpPr>
          <p:nvPr>
            <p:ph type="body" sz="quarter" idx="26"/>
          </p:nvPr>
        </p:nvSpPr>
        <p:spPr>
          <a:xfrm>
            <a:off x="8580058" y="3393918"/>
            <a:ext cx="1858766" cy="221599"/>
          </a:xfrm>
        </p:spPr>
        <p:txBody>
          <a:bodyPr/>
          <a:lstStyle/>
          <a:p>
            <a:endParaRPr lang="en-US" dirty="0"/>
          </a:p>
        </p:txBody>
      </p:sp>
      <p:sp>
        <p:nvSpPr>
          <p:cNvPr id="8" name="Text Placeholder 7"/>
          <p:cNvSpPr>
            <a:spLocks noGrp="1"/>
          </p:cNvSpPr>
          <p:nvPr>
            <p:ph type="body" sz="quarter" idx="27"/>
          </p:nvPr>
        </p:nvSpPr>
        <p:spPr>
          <a:xfrm>
            <a:off x="8359918" y="1820192"/>
            <a:ext cx="1858766" cy="553998"/>
          </a:xfrm>
        </p:spPr>
        <p:txBody>
          <a:bodyPr/>
          <a:lstStyle/>
          <a:p>
            <a:endParaRPr lang="en-US"/>
          </a:p>
        </p:txBody>
      </p:sp>
      <p:sp>
        <p:nvSpPr>
          <p:cNvPr id="9" name="Text Placeholder 8"/>
          <p:cNvSpPr>
            <a:spLocks noGrp="1"/>
          </p:cNvSpPr>
          <p:nvPr>
            <p:ph type="body" sz="quarter" idx="28"/>
          </p:nvPr>
        </p:nvSpPr>
        <p:spPr>
          <a:xfrm>
            <a:off x="8447116" y="1676255"/>
            <a:ext cx="1858766" cy="221599"/>
          </a:xfrm>
        </p:spPr>
        <p:txBody>
          <a:bodyPr/>
          <a:lstStyle/>
          <a:p>
            <a:endParaRPr lang="en-US"/>
          </a:p>
        </p:txBody>
      </p:sp>
      <p:sp>
        <p:nvSpPr>
          <p:cNvPr id="10" name="Text Placeholder 9"/>
          <p:cNvSpPr>
            <a:spLocks noGrp="1"/>
          </p:cNvSpPr>
          <p:nvPr>
            <p:ph type="body" sz="quarter" idx="29"/>
          </p:nvPr>
        </p:nvSpPr>
        <p:spPr>
          <a:xfrm>
            <a:off x="8624403" y="1751760"/>
            <a:ext cx="1858766" cy="553998"/>
          </a:xfrm>
        </p:spPr>
        <p:txBody>
          <a:bodyPr/>
          <a:lstStyle/>
          <a:p>
            <a:endParaRPr lang="en-US" dirty="0"/>
          </a:p>
        </p:txBody>
      </p:sp>
      <p:sp>
        <p:nvSpPr>
          <p:cNvPr id="11" name="Text Placeholder 10"/>
          <p:cNvSpPr>
            <a:spLocks noGrp="1"/>
          </p:cNvSpPr>
          <p:nvPr>
            <p:ph type="body" sz="quarter" idx="30"/>
          </p:nvPr>
        </p:nvSpPr>
        <p:spPr>
          <a:xfrm>
            <a:off x="8930305" y="2061999"/>
            <a:ext cx="1858766" cy="221599"/>
          </a:xfrm>
        </p:spPr>
        <p:txBody>
          <a:bodyPr/>
          <a:lstStyle/>
          <a:p>
            <a:endParaRPr lang="en-US"/>
          </a:p>
        </p:txBody>
      </p:sp>
      <p:sp>
        <p:nvSpPr>
          <p:cNvPr id="12" name="Text Placeholder 11"/>
          <p:cNvSpPr>
            <a:spLocks noGrp="1"/>
          </p:cNvSpPr>
          <p:nvPr>
            <p:ph type="body" sz="quarter" idx="31"/>
          </p:nvPr>
        </p:nvSpPr>
        <p:spPr>
          <a:xfrm>
            <a:off x="8580058" y="1521136"/>
            <a:ext cx="1858766" cy="553998"/>
          </a:xfrm>
        </p:spPr>
        <p:txBody>
          <a:bodyPr/>
          <a:lstStyle/>
          <a:p>
            <a:endParaRPr lang="en-US" dirty="0"/>
          </a:p>
        </p:txBody>
      </p:sp>
      <p:sp>
        <p:nvSpPr>
          <p:cNvPr id="13" name="Text Placeholder 12"/>
          <p:cNvSpPr>
            <a:spLocks noGrp="1"/>
          </p:cNvSpPr>
          <p:nvPr>
            <p:ph type="body" sz="quarter" idx="32"/>
          </p:nvPr>
        </p:nvSpPr>
        <p:spPr>
          <a:xfrm>
            <a:off x="8028845" y="1595312"/>
            <a:ext cx="1858766" cy="221599"/>
          </a:xfrm>
        </p:spPr>
        <p:txBody>
          <a:bodyPr/>
          <a:lstStyle/>
          <a:p>
            <a:endParaRPr lang="en-US"/>
          </a:p>
        </p:txBody>
      </p:sp>
      <p:sp>
        <p:nvSpPr>
          <p:cNvPr id="14" name="Text Placeholder 13"/>
          <p:cNvSpPr>
            <a:spLocks noGrp="1"/>
          </p:cNvSpPr>
          <p:nvPr>
            <p:ph type="body" sz="quarter" idx="33"/>
          </p:nvPr>
        </p:nvSpPr>
        <p:spPr>
          <a:xfrm>
            <a:off x="8471981" y="1654095"/>
            <a:ext cx="1858766" cy="553998"/>
          </a:xfrm>
        </p:spPr>
        <p:txBody>
          <a:bodyPr/>
          <a:lstStyle/>
          <a:p>
            <a:endParaRPr lang="en-US" dirty="0"/>
          </a:p>
        </p:txBody>
      </p:sp>
      <p:sp>
        <p:nvSpPr>
          <p:cNvPr id="15" name="Text Placeholder 14"/>
          <p:cNvSpPr>
            <a:spLocks noGrp="1"/>
          </p:cNvSpPr>
          <p:nvPr>
            <p:ph type="body" sz="quarter" idx="34"/>
          </p:nvPr>
        </p:nvSpPr>
        <p:spPr>
          <a:xfrm>
            <a:off x="8291208" y="980451"/>
            <a:ext cx="1858766" cy="221599"/>
          </a:xfrm>
        </p:spPr>
        <p:txBody>
          <a:bodyPr/>
          <a:lstStyle/>
          <a:p>
            <a:endParaRPr lang="en-US" dirty="0"/>
          </a:p>
        </p:txBody>
      </p:sp>
      <p:sp>
        <p:nvSpPr>
          <p:cNvPr id="16" name="Text Placeholder 15"/>
          <p:cNvSpPr>
            <a:spLocks noGrp="1"/>
          </p:cNvSpPr>
          <p:nvPr>
            <p:ph type="body" sz="quarter" idx="35"/>
          </p:nvPr>
        </p:nvSpPr>
        <p:spPr>
          <a:xfrm>
            <a:off x="8170448" y="1641165"/>
            <a:ext cx="1858766" cy="553998"/>
          </a:xfrm>
        </p:spPr>
        <p:txBody>
          <a:bodyPr/>
          <a:lstStyle/>
          <a:p>
            <a:endParaRPr lang="en-US"/>
          </a:p>
        </p:txBody>
      </p:sp>
      <p:sp>
        <p:nvSpPr>
          <p:cNvPr id="17" name="Text Placeholder 16"/>
          <p:cNvSpPr>
            <a:spLocks noGrp="1"/>
          </p:cNvSpPr>
          <p:nvPr>
            <p:ph type="body" sz="quarter" idx="36"/>
          </p:nvPr>
        </p:nvSpPr>
        <p:spPr>
          <a:xfrm>
            <a:off x="8314873" y="1543296"/>
            <a:ext cx="1858766" cy="221599"/>
          </a:xfrm>
        </p:spPr>
        <p:txBody>
          <a:bodyPr/>
          <a:lstStyle/>
          <a:p>
            <a:endParaRPr lang="en-US" dirty="0"/>
          </a:p>
        </p:txBody>
      </p:sp>
      <p:sp>
        <p:nvSpPr>
          <p:cNvPr id="18" name="Text Placeholder 17"/>
          <p:cNvSpPr>
            <a:spLocks noGrp="1"/>
          </p:cNvSpPr>
          <p:nvPr>
            <p:ph type="body" sz="quarter" idx="37"/>
          </p:nvPr>
        </p:nvSpPr>
        <p:spPr>
          <a:xfrm>
            <a:off x="8322870" y="1667025"/>
            <a:ext cx="1858766" cy="553998"/>
          </a:xfrm>
        </p:spPr>
        <p:txBody>
          <a:bodyPr/>
          <a:lstStyle/>
          <a:p>
            <a:endParaRPr lang="en-US"/>
          </a:p>
        </p:txBody>
      </p:sp>
      <p:sp>
        <p:nvSpPr>
          <p:cNvPr id="19" name="Text Placeholder 18"/>
          <p:cNvSpPr>
            <a:spLocks noGrp="1"/>
          </p:cNvSpPr>
          <p:nvPr>
            <p:ph type="body" sz="quarter" idx="38"/>
          </p:nvPr>
        </p:nvSpPr>
        <p:spPr>
          <a:xfrm>
            <a:off x="8138531" y="1598593"/>
            <a:ext cx="1858766" cy="221599"/>
          </a:xfrm>
        </p:spPr>
        <p:txBody>
          <a:bodyPr/>
          <a:lstStyle/>
          <a:p>
            <a:endParaRPr lang="en-US"/>
          </a:p>
        </p:txBody>
      </p:sp>
    </p:spTree>
    <p:extLst>
      <p:ext uri="{BB962C8B-B14F-4D97-AF65-F5344CB8AC3E}">
        <p14:creationId xmlns:p14="http://schemas.microsoft.com/office/powerpoint/2010/main" val="36947912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Hypoglycemia</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12.4 </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Because older adults with diabetes have a greater risk of hypoglycemia 	than younger adults, episodes of hypoglycemia should be ascertained and 	addressed at routine visits.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12.5 </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For older adults with type 1 diabetes, continuous glucose monitoring 	should be considered to reduce hypoglycemia. </a:t>
            </a:r>
            <a:r>
              <a:rPr kumimoji="0" lang="en-US" sz="1400" b="1" i="0" u="none" strike="noStrike" kern="1200" cap="none" spc="0" normalizeH="0" baseline="0" noProof="0" dirty="0">
                <a:ln>
                  <a:noFill/>
                </a:ln>
                <a:solidFill>
                  <a:srgbClr val="AA182C"/>
                </a:solidFill>
                <a:effectLst/>
                <a:uLnTx/>
                <a:uFillTx/>
                <a:latin typeface="Arial" panose="020B0604020202020204" pitchFamily="34" charset="0"/>
                <a:ea typeface="+mn-ea"/>
                <a:cs typeface="Arial" panose="020B0604020202020204" pitchFamily="34" charset="0"/>
              </a:rPr>
              <a:t>A</a:t>
            </a:r>
            <a:endParaRPr kumimoji="0" lang="en-US" sz="1800" b="1" i="0" u="none" strike="noStrike" kern="1200" cap="none" spc="0" normalizeH="0" baseline="0" noProof="0" dirty="0">
              <a:ln>
                <a:noFill/>
              </a:ln>
              <a:solidFill>
                <a:srgbClr val="AA182C"/>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5614213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Goals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12.6 </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Older adults who are otherwise healthy with few coexisting chronic 	illnesses and intact cognitive function and functional status should have 	lower glycemic goals (such as A1C &lt;7.0–7.5% [53–58 mmol/mol]), while 	those with multiple coexisting chronic illnesses, cognitive impairment, or 	functional dependence should have less stringent glycemic goals (such as 	A1C &lt;8.0–8.5% [64–69 mmol/mol]).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12.7</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Glycemic goals for some older adults might reasonably be relaxed as part of 	individualized care, but hyperglycemia leading to symptoms or risk of acute 	hyperglycemia complications should be avoided in all patients.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C</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29181853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Goals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12.8</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Screening for diabetes complications should be individualized in older 	adults. Particular attention should be paid to complications that would lead 	to functional impairment. </a:t>
            </a:r>
            <a:r>
              <a:rPr kumimoji="0" lang="en-US" sz="1800" b="1" i="0" u="none" strike="noStrike" kern="1200" cap="none" spc="0" normalizeH="0" baseline="0" noProof="0" dirty="0">
                <a:ln>
                  <a:noFill/>
                </a:ln>
                <a:solidFill>
                  <a:srgbClr val="AA182C"/>
                </a:solidFill>
                <a:effectLst/>
                <a:uLnTx/>
                <a:uFillTx/>
                <a:latin typeface="AdvOT8eb9eec2.B"/>
                <a:ea typeface="+mn-ea"/>
                <a:cs typeface="Arial" panose="020B0604020202020204" pitchFamily="34" charset="0"/>
              </a:rPr>
              <a:t>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12.9</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Treatment of hypertension to individualized target levels is indicated in 	most older adults. </a:t>
            </a:r>
            <a:r>
              <a:rPr kumimoji="0" lang="en-US" sz="1800" b="1" i="0" u="none" strike="noStrike" kern="1200" cap="none" spc="0" normalizeH="0" baseline="0" noProof="0" dirty="0">
                <a:ln>
                  <a:noFill/>
                </a:ln>
                <a:solidFill>
                  <a:srgbClr val="AA182C"/>
                </a:solidFill>
                <a:effectLst/>
                <a:uLnTx/>
                <a:uFillTx/>
                <a:latin typeface="AdvOT8eb9eec2.B"/>
                <a:ea typeface="+mn-ea"/>
                <a:cs typeface="Arial" panose="020B0604020202020204" pitchFamily="34" charset="0"/>
              </a:rPr>
              <a:t>C</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12.10</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Treatment of other cardiovascular risk factors should be individualized in 	older adults considering the time frame of bene</a:t>
            </a:r>
            <a:r>
              <a:rPr kumimoji="0" lang="en-US" sz="1800" b="0" i="0" u="none" strike="noStrike" kern="1200" cap="none" spc="0" normalizeH="0" baseline="0" noProof="0" dirty="0">
                <a:ln>
                  <a:noFill/>
                </a:ln>
                <a:solidFill>
                  <a:srgbClr val="000000"/>
                </a:solidFill>
                <a:effectLst/>
                <a:uLnTx/>
                <a:uFillTx/>
                <a:latin typeface="AdvOT7b515deb+fb"/>
                <a:ea typeface="+mn-ea"/>
                <a:cs typeface="Arial" panose="020B0604020202020204" pitchFamily="34" charset="0"/>
              </a:rPr>
              <a:t>fi</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t. Lipid-lowering therapy 	and aspirin therapy may bene</a:t>
            </a:r>
            <a:r>
              <a:rPr kumimoji="0" lang="en-US" sz="1800" b="0" i="0" u="none" strike="noStrike" kern="1200" cap="none" spc="0" normalizeH="0" baseline="0" noProof="0" dirty="0">
                <a:ln>
                  <a:noFill/>
                </a:ln>
                <a:solidFill>
                  <a:srgbClr val="000000"/>
                </a:solidFill>
                <a:effectLst/>
                <a:uLnTx/>
                <a:uFillTx/>
                <a:latin typeface="AdvOT7b515deb+fb"/>
                <a:ea typeface="+mn-ea"/>
                <a:cs typeface="Arial" panose="020B0604020202020204" pitchFamily="34" charset="0"/>
              </a:rPr>
              <a:t>fi</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t those with life expectancies at least equal 	to the time frame of primary prevention or secondary intervention trials. </a:t>
            </a:r>
            <a:r>
              <a:rPr kumimoji="0" lang="en-US" sz="1800" b="1" i="0" u="none" strike="noStrike" kern="1200" cap="none" spc="0" normalizeH="0" baseline="0" noProof="0" dirty="0">
                <a:ln>
                  <a:noFill/>
                </a:ln>
                <a:solidFill>
                  <a:srgbClr val="AA182C"/>
                </a:solidFill>
                <a:effectLst/>
                <a:uLnTx/>
                <a:uFillTx/>
                <a:latin typeface="AdvOT8eb9eec2.B"/>
                <a:ea typeface="+mn-ea"/>
                <a:cs typeface="Arial" panose="020B0604020202020204" pitchFamily="34" charset="0"/>
              </a:rPr>
              <a:t>E</a:t>
            </a:r>
            <a:endParaRPr kumimoji="0" lang="en-US" sz="1800" b="1" i="0" u="none" strike="noStrike" kern="1200" cap="none" spc="0" normalizeH="0" baseline="0" noProof="0" dirty="0">
              <a:ln>
                <a:noFill/>
              </a:ln>
              <a:solidFill>
                <a:srgbClr val="AA182C"/>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5376736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8" name="TextBox 7">
            <a:extLst>
              <a:ext uri="{FF2B5EF4-FFF2-40B4-BE49-F238E27FC236}">
                <a16:creationId xmlns:a16="http://schemas.microsoft.com/office/drawing/2014/main" id="{73445773-773A-4E4E-A24E-8B00574540BA}"/>
              </a:ext>
            </a:extLst>
          </p:cNvPr>
          <p:cNvSpPr txBox="1"/>
          <p:nvPr/>
        </p:nvSpPr>
        <p:spPr>
          <a:xfrm>
            <a:off x="6315740" y="478465"/>
            <a:ext cx="2604976"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AdvOT3f16987d"/>
                <a:ea typeface="+mn-ea"/>
                <a:cs typeface="+mn-cs"/>
              </a:rPr>
              <a:t>Table 12.1</a:t>
            </a:r>
            <a:r>
              <a:rPr kumimoji="0" lang="en-US" sz="1800" b="1" i="0" u="none" strike="noStrike" kern="1200" cap="none" spc="0" normalizeH="0" baseline="0" noProof="0" dirty="0">
                <a:ln>
                  <a:noFill/>
                </a:ln>
                <a:solidFill>
                  <a:srgbClr val="A6192E"/>
                </a:solidFill>
                <a:effectLst/>
                <a:uLnTx/>
                <a:uFillTx/>
                <a:latin typeface="AdvOT3f16987d+20"/>
                <a:ea typeface="+mn-ea"/>
                <a:cs typeface="+mn-cs"/>
              </a:rPr>
              <a:t>—</a:t>
            </a:r>
            <a:r>
              <a:rPr kumimoji="0" lang="en-US" sz="1800" b="1" i="0" u="none" strike="noStrike" kern="1200" cap="none" spc="0" normalizeH="0" baseline="0" noProof="0" dirty="0">
                <a:ln>
                  <a:noFill/>
                </a:ln>
                <a:solidFill>
                  <a:srgbClr val="A6192E"/>
                </a:solidFill>
                <a:effectLst/>
                <a:uLnTx/>
                <a:uFillTx/>
                <a:latin typeface="AdvOT3f16987d"/>
                <a:ea typeface="+mn-ea"/>
                <a:cs typeface="+mn-cs"/>
              </a:rPr>
              <a:t>Framework for considering treatment goals for glycemia, blood pressure, and dyslipidemia in older adults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AdvOT3f16987d"/>
                <a:ea typeface="+mn-ea"/>
                <a:cs typeface="+mn-cs"/>
              </a:rPr>
              <a:t>diabetes</a:t>
            </a:r>
            <a:endPar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2132C6E-78B1-4CC9-8D30-9D0027AACA47}"/>
              </a:ext>
            </a:extLst>
          </p:cNvPr>
          <p:cNvSpPr txBox="1">
            <a:spLocks noChangeArrowheads="1"/>
          </p:cNvSpPr>
          <p:nvPr/>
        </p:nvSpPr>
        <p:spPr bwMode="auto">
          <a:xfrm>
            <a:off x="6155650" y="3758505"/>
            <a:ext cx="14625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Older Adults: </a:t>
            </a:r>
            <a:b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br>
            <a:r>
              <a:rPr kumimoji="0" lang="en-US" sz="1200" b="0" i="1" u="none" strike="noStrike" kern="1200" cap="none" spc="0" normalizeH="0" baseline="0" noProof="0" dirty="0">
                <a:ln>
                  <a:noFill/>
                </a:ln>
                <a:solidFill>
                  <a:srgbClr val="A6192E"/>
                </a:solidFill>
                <a:effectLst/>
                <a:uLnTx/>
                <a:uFillTx/>
                <a:latin typeface="Arial" pitchFamily="34" charset="0"/>
                <a:ea typeface="ヒラギノ角ゴ Pro W3" charset="-128"/>
                <a:cs typeface="Arial" pitchFamily="34" charset="0"/>
              </a:rPr>
              <a:t>Standards of Medical Care in Diabetes - 2021</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 </a:t>
            </a:r>
            <a:r>
              <a:rPr kumimoji="0" lang="en-US" sz="1200" b="0" i="1"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Diabetes Care </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2021;44(Suppl. 1):S168-S179</a:t>
            </a:r>
          </a:p>
        </p:txBody>
      </p:sp>
      <p:pic>
        <p:nvPicPr>
          <p:cNvPr id="2" name="Picture 1">
            <a:extLst>
              <a:ext uri="{FF2B5EF4-FFF2-40B4-BE49-F238E27FC236}">
                <a16:creationId xmlns:a16="http://schemas.microsoft.com/office/drawing/2014/main" id="{13118AC1-2F7E-412E-B76A-B7923E40CB30}"/>
              </a:ext>
            </a:extLst>
          </p:cNvPr>
          <p:cNvPicPr>
            <a:picLocks noChangeAspect="1"/>
          </p:cNvPicPr>
          <p:nvPr/>
        </p:nvPicPr>
        <p:blipFill>
          <a:blip r:embed="rId2"/>
          <a:stretch>
            <a:fillRect/>
          </a:stretch>
        </p:blipFill>
        <p:spPr>
          <a:xfrm>
            <a:off x="0" y="-2"/>
            <a:ext cx="6155650" cy="5143501"/>
          </a:xfrm>
          <a:prstGeom prst="rect">
            <a:avLst/>
          </a:prstGeom>
        </p:spPr>
      </p:pic>
    </p:spTree>
    <p:extLst>
      <p:ext uri="{BB962C8B-B14F-4D97-AF65-F5344CB8AC3E}">
        <p14:creationId xmlns:p14="http://schemas.microsoft.com/office/powerpoint/2010/main" val="42672675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Lifestyle Management</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12.11</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Optimal nutrition and protein intake is recommended for older adults; 	regular exercise, including aerobic activity, weightbearing exercise, and/or 	resistance training, should be encouraged in all older adults who can safely 	engage in such activities.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12.12</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For older adults with type 2 diabetes, overweight/obesity, and capacity to 	safely exercise, an intensive lifestyle intervention focused on dietary 	changes, physical activity, and modest weight loss (e.g., 5–7%) should be 	considered for its benefits on quality of life, mobility and physical 	functioning, and cardiometabolic risk factor control. </a:t>
            </a:r>
            <a:r>
              <a:rPr kumimoji="0" lang="en-US" sz="1800" b="0" i="0" u="none" strike="noStrike" kern="1200" cap="none" spc="0" normalizeH="0" baseline="0" noProof="0" dirty="0">
                <a:ln>
                  <a:noFill/>
                </a:ln>
                <a:solidFill>
                  <a:srgbClr val="AA182C"/>
                </a:solidFill>
                <a:effectLst/>
                <a:uLnTx/>
                <a:uFillTx/>
                <a:latin typeface="AdvOT7b515deb"/>
                <a:ea typeface="+mn-ea"/>
                <a:cs typeface="Arial" panose="020B0604020202020204" pitchFamily="34" charset="0"/>
              </a:rPr>
              <a:t>A</a:t>
            </a:r>
          </a:p>
        </p:txBody>
      </p:sp>
    </p:spTree>
    <p:extLst>
      <p:ext uri="{BB962C8B-B14F-4D97-AF65-F5344CB8AC3E}">
        <p14:creationId xmlns:p14="http://schemas.microsoft.com/office/powerpoint/2010/main" val="204481454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Pharmacologic Therapy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8777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12.13</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In older adults with type 2 diabetes at increased risk of hypoglycemia, 	medication classes with low risk of hypoglycemia are preferred.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12.14</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Overtreatment of diabetes is common in older adults and should be 	avoided.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12.15</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Deintensi</a:t>
            </a:r>
            <a:r>
              <a:rPr kumimoji="0" lang="en-US" sz="1800" b="0" i="0" u="none" strike="noStrike" kern="1200" cap="none" spc="0" normalizeH="0" baseline="0" noProof="0" dirty="0">
                <a:ln>
                  <a:noFill/>
                </a:ln>
                <a:solidFill>
                  <a:srgbClr val="000000"/>
                </a:solidFill>
                <a:effectLst/>
                <a:uLnTx/>
                <a:uFillTx/>
                <a:latin typeface="AdvOT7b515deb+fb"/>
                <a:ea typeface="+mn-ea"/>
                <a:cs typeface="Arial" panose="020B0604020202020204" pitchFamily="34" charset="0"/>
              </a:rPr>
              <a:t>fi</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cation (or simpli</a:t>
            </a:r>
            <a:r>
              <a:rPr kumimoji="0" lang="en-US" sz="1800" b="0" i="0" u="none" strike="noStrike" kern="1200" cap="none" spc="0" normalizeH="0" baseline="0" noProof="0" dirty="0">
                <a:ln>
                  <a:noFill/>
                </a:ln>
                <a:solidFill>
                  <a:srgbClr val="000000"/>
                </a:solidFill>
                <a:effectLst/>
                <a:uLnTx/>
                <a:uFillTx/>
                <a:latin typeface="AdvOT7b515deb+fb"/>
                <a:ea typeface="+mn-ea"/>
                <a:cs typeface="Arial" panose="020B0604020202020204" pitchFamily="34" charset="0"/>
              </a:rPr>
              <a:t>fi</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cation) of complex regimens is recommended 	to reduce the risk of hypoglycemia and polypharmacy, if it can be achieved 	within the individualized A1C target.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12.16</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Consider costs of care and insurance coverage rules when developing 	treatment plans in order to reduce risk of cost related nonadherence.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B</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45905723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9" name="TextBox 8">
            <a:extLst>
              <a:ext uri="{FF2B5EF4-FFF2-40B4-BE49-F238E27FC236}">
                <a16:creationId xmlns:a16="http://schemas.microsoft.com/office/drawing/2014/main" id="{2C43C222-CE91-4BFD-AD78-4A16A35B31F0}"/>
              </a:ext>
            </a:extLst>
          </p:cNvPr>
          <p:cNvSpPr txBox="1"/>
          <p:nvPr/>
        </p:nvSpPr>
        <p:spPr>
          <a:xfrm>
            <a:off x="6602819" y="978195"/>
            <a:ext cx="225410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Figure 12.1—Algorithm to simplify insulin regimen for older patients with type 2 diabetes.</a:t>
            </a:r>
          </a:p>
        </p:txBody>
      </p:sp>
      <p:sp>
        <p:nvSpPr>
          <p:cNvPr id="5" name="TextBox 4">
            <a:extLst>
              <a:ext uri="{FF2B5EF4-FFF2-40B4-BE49-F238E27FC236}">
                <a16:creationId xmlns:a16="http://schemas.microsoft.com/office/drawing/2014/main" id="{7875DBF9-3771-45DD-A080-4EDB4D5AFDC2}"/>
              </a:ext>
            </a:extLst>
          </p:cNvPr>
          <p:cNvSpPr txBox="1">
            <a:spLocks noChangeArrowheads="1"/>
          </p:cNvSpPr>
          <p:nvPr/>
        </p:nvSpPr>
        <p:spPr bwMode="auto">
          <a:xfrm>
            <a:off x="6282157" y="3472807"/>
            <a:ext cx="14625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Older Adults: </a:t>
            </a:r>
            <a:b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br>
            <a:r>
              <a:rPr kumimoji="0" lang="en-US" sz="1200" b="0" i="1" u="none" strike="noStrike" kern="1200" cap="none" spc="0" normalizeH="0" baseline="0" noProof="0" dirty="0">
                <a:ln>
                  <a:noFill/>
                </a:ln>
                <a:solidFill>
                  <a:srgbClr val="A6192E"/>
                </a:solidFill>
                <a:effectLst/>
                <a:uLnTx/>
                <a:uFillTx/>
                <a:latin typeface="Arial" pitchFamily="34" charset="0"/>
                <a:ea typeface="ヒラギノ角ゴ Pro W3" charset="-128"/>
                <a:cs typeface="Arial" pitchFamily="34" charset="0"/>
              </a:rPr>
              <a:t>Standards of Medical Care in Diabetes - 2021</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 </a:t>
            </a:r>
            <a:r>
              <a:rPr kumimoji="0" lang="en-US" sz="1200" b="0" i="1"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Diabetes Care </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2021;44(Suppl. 1):S168-S179</a:t>
            </a:r>
          </a:p>
        </p:txBody>
      </p:sp>
      <p:pic>
        <p:nvPicPr>
          <p:cNvPr id="2" name="Picture 1">
            <a:extLst>
              <a:ext uri="{FF2B5EF4-FFF2-40B4-BE49-F238E27FC236}">
                <a16:creationId xmlns:a16="http://schemas.microsoft.com/office/drawing/2014/main" id="{D45EA4E2-C060-4607-B7FB-E4733CEA32A4}"/>
              </a:ext>
            </a:extLst>
          </p:cNvPr>
          <p:cNvPicPr>
            <a:picLocks noChangeAspect="1"/>
          </p:cNvPicPr>
          <p:nvPr/>
        </p:nvPicPr>
        <p:blipFill>
          <a:blip r:embed="rId2"/>
          <a:stretch>
            <a:fillRect/>
          </a:stretch>
        </p:blipFill>
        <p:spPr>
          <a:xfrm>
            <a:off x="22392" y="0"/>
            <a:ext cx="6259765" cy="5143500"/>
          </a:xfrm>
          <a:prstGeom prst="rect">
            <a:avLst/>
          </a:prstGeom>
        </p:spPr>
      </p:pic>
    </p:spTree>
    <p:extLst>
      <p:ext uri="{BB962C8B-B14F-4D97-AF65-F5344CB8AC3E}">
        <p14:creationId xmlns:p14="http://schemas.microsoft.com/office/powerpoint/2010/main" val="5395292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9" name="TextBox 8">
            <a:extLst>
              <a:ext uri="{FF2B5EF4-FFF2-40B4-BE49-F238E27FC236}">
                <a16:creationId xmlns:a16="http://schemas.microsoft.com/office/drawing/2014/main" id="{2C43C222-CE91-4BFD-AD78-4A16A35B31F0}"/>
              </a:ext>
            </a:extLst>
          </p:cNvPr>
          <p:cNvSpPr txBox="1"/>
          <p:nvPr/>
        </p:nvSpPr>
        <p:spPr>
          <a:xfrm>
            <a:off x="7217292" y="342900"/>
            <a:ext cx="1926708"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Table 12.2—Considerations for treatment regimen simplification and deintensification/deprescribing in older adults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diabetes.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(1 of 2)</a:t>
            </a:r>
          </a:p>
        </p:txBody>
      </p:sp>
      <p:sp>
        <p:nvSpPr>
          <p:cNvPr id="5" name="TextBox 4">
            <a:extLst>
              <a:ext uri="{FF2B5EF4-FFF2-40B4-BE49-F238E27FC236}">
                <a16:creationId xmlns:a16="http://schemas.microsoft.com/office/drawing/2014/main" id="{E609E16E-691B-498C-AB18-9A532E9AF85B}"/>
              </a:ext>
            </a:extLst>
          </p:cNvPr>
          <p:cNvSpPr txBox="1">
            <a:spLocks noChangeArrowheads="1"/>
          </p:cNvSpPr>
          <p:nvPr/>
        </p:nvSpPr>
        <p:spPr bwMode="auto">
          <a:xfrm>
            <a:off x="6958799" y="3449585"/>
            <a:ext cx="2122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Older Adults: </a:t>
            </a:r>
            <a:b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br>
            <a:r>
              <a:rPr kumimoji="0" lang="en-US" sz="1200" b="0" i="1" u="none" strike="noStrike" kern="1200" cap="none" spc="0" normalizeH="0" baseline="0" noProof="0" dirty="0">
                <a:ln>
                  <a:noFill/>
                </a:ln>
                <a:solidFill>
                  <a:srgbClr val="A6192E"/>
                </a:solidFill>
                <a:effectLst/>
                <a:uLnTx/>
                <a:uFillTx/>
                <a:latin typeface="Arial" pitchFamily="34" charset="0"/>
                <a:ea typeface="ヒラギノ角ゴ Pro W3" charset="-128"/>
                <a:cs typeface="Arial" pitchFamily="34" charset="0"/>
              </a:rPr>
              <a:t>Standards of Medical Care in Diabetes - 2021</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 </a:t>
            </a:r>
            <a:r>
              <a:rPr kumimoji="0" lang="en-US" sz="1200" b="0" i="1"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Diabetes Care </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2021;44(Suppl. 1):S168-S179</a:t>
            </a:r>
          </a:p>
        </p:txBody>
      </p:sp>
      <p:pic>
        <p:nvPicPr>
          <p:cNvPr id="2" name="Picture 1">
            <a:extLst>
              <a:ext uri="{FF2B5EF4-FFF2-40B4-BE49-F238E27FC236}">
                <a16:creationId xmlns:a16="http://schemas.microsoft.com/office/drawing/2014/main" id="{C4A92CF0-2E0C-4325-ABD7-41C33ABD354A}"/>
              </a:ext>
            </a:extLst>
          </p:cNvPr>
          <p:cNvPicPr>
            <a:picLocks noChangeAspect="1"/>
          </p:cNvPicPr>
          <p:nvPr/>
        </p:nvPicPr>
        <p:blipFill>
          <a:blip r:embed="rId2"/>
          <a:stretch>
            <a:fillRect/>
          </a:stretch>
        </p:blipFill>
        <p:spPr>
          <a:xfrm>
            <a:off x="136780" y="524119"/>
            <a:ext cx="6822020" cy="4438650"/>
          </a:xfrm>
          <a:prstGeom prst="rect">
            <a:avLst/>
          </a:prstGeom>
        </p:spPr>
      </p:pic>
    </p:spTree>
    <p:extLst>
      <p:ext uri="{BB962C8B-B14F-4D97-AF65-F5344CB8AC3E}">
        <p14:creationId xmlns:p14="http://schemas.microsoft.com/office/powerpoint/2010/main" val="31413439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9" name="TextBox 8">
            <a:extLst>
              <a:ext uri="{FF2B5EF4-FFF2-40B4-BE49-F238E27FC236}">
                <a16:creationId xmlns:a16="http://schemas.microsoft.com/office/drawing/2014/main" id="{2C43C222-CE91-4BFD-AD78-4A16A35B31F0}"/>
              </a:ext>
            </a:extLst>
          </p:cNvPr>
          <p:cNvSpPr txBox="1"/>
          <p:nvPr/>
        </p:nvSpPr>
        <p:spPr>
          <a:xfrm>
            <a:off x="7167788" y="457200"/>
            <a:ext cx="1881963"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Table 12.2—Considerations for treatment regimen simplification and deintensification/deprescribing in older adults with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diabetes.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192E"/>
                </a:solidFill>
                <a:effectLst/>
                <a:uLnTx/>
                <a:uFillTx/>
                <a:latin typeface="Calibri" panose="020F0502020204030204"/>
                <a:ea typeface="+mn-ea"/>
                <a:cs typeface="+mn-cs"/>
              </a:rPr>
              <a:t>(2 of 2)</a:t>
            </a:r>
          </a:p>
        </p:txBody>
      </p:sp>
      <p:sp>
        <p:nvSpPr>
          <p:cNvPr id="5" name="TextBox 4">
            <a:extLst>
              <a:ext uri="{FF2B5EF4-FFF2-40B4-BE49-F238E27FC236}">
                <a16:creationId xmlns:a16="http://schemas.microsoft.com/office/drawing/2014/main" id="{821CFA61-3E4B-4CCB-BE0E-24A3C0B90DAD}"/>
              </a:ext>
            </a:extLst>
          </p:cNvPr>
          <p:cNvSpPr txBox="1">
            <a:spLocks noChangeArrowheads="1"/>
          </p:cNvSpPr>
          <p:nvPr/>
        </p:nvSpPr>
        <p:spPr bwMode="auto">
          <a:xfrm>
            <a:off x="7079069" y="3319522"/>
            <a:ext cx="1881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Older Adults: </a:t>
            </a:r>
            <a:b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br>
            <a:r>
              <a:rPr kumimoji="0" lang="en-US" sz="1200" b="0" i="1" u="none" strike="noStrike" kern="1200" cap="none" spc="0" normalizeH="0" baseline="0" noProof="0" dirty="0">
                <a:ln>
                  <a:noFill/>
                </a:ln>
                <a:solidFill>
                  <a:srgbClr val="A6192E"/>
                </a:solidFill>
                <a:effectLst/>
                <a:uLnTx/>
                <a:uFillTx/>
                <a:latin typeface="Arial" pitchFamily="34" charset="0"/>
                <a:ea typeface="ヒラギノ角ゴ Pro W3" charset="-128"/>
                <a:cs typeface="Arial" pitchFamily="34" charset="0"/>
              </a:rPr>
              <a:t>Standards of Medical Care in Diabetes - 2021</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 </a:t>
            </a:r>
            <a:r>
              <a:rPr kumimoji="0" lang="en-US" sz="1200" b="0" i="1"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Diabetes Care </a:t>
            </a:r>
            <a:r>
              <a:rPr kumimoji="0" lang="en-US" sz="1200" b="0" i="0" u="none" strike="noStrike" kern="1200" cap="none" spc="0" normalizeH="0" baseline="0" noProof="0" dirty="0">
                <a:ln>
                  <a:noFill/>
                </a:ln>
                <a:solidFill>
                  <a:srgbClr val="A6192E"/>
                </a:solidFill>
                <a:effectLst/>
                <a:uLnTx/>
                <a:uFillTx/>
                <a:latin typeface="Helvetica" pitchFamily="34" charset="0"/>
                <a:ea typeface="ヒラギノ角ゴ Pro W3" charset="-128"/>
                <a:cs typeface="Arial" pitchFamily="34" charset="0"/>
              </a:rPr>
              <a:t>2021;44(Suppl. 1):S168-S179</a:t>
            </a:r>
          </a:p>
        </p:txBody>
      </p:sp>
      <p:pic>
        <p:nvPicPr>
          <p:cNvPr id="4" name="Picture 3">
            <a:extLst>
              <a:ext uri="{FF2B5EF4-FFF2-40B4-BE49-F238E27FC236}">
                <a16:creationId xmlns:a16="http://schemas.microsoft.com/office/drawing/2014/main" id="{1EC15893-A5BE-45C6-9084-7DD1F037102D}"/>
              </a:ext>
            </a:extLst>
          </p:cNvPr>
          <p:cNvPicPr>
            <a:picLocks noChangeAspect="1"/>
          </p:cNvPicPr>
          <p:nvPr/>
        </p:nvPicPr>
        <p:blipFill>
          <a:blip r:embed="rId2"/>
          <a:stretch>
            <a:fillRect/>
          </a:stretch>
        </p:blipFill>
        <p:spPr>
          <a:xfrm>
            <a:off x="94249" y="461968"/>
            <a:ext cx="6137568" cy="4519851"/>
          </a:xfrm>
          <a:prstGeom prst="rect">
            <a:avLst/>
          </a:prstGeom>
        </p:spPr>
      </p:pic>
    </p:spTree>
    <p:extLst>
      <p:ext uri="{BB962C8B-B14F-4D97-AF65-F5344CB8AC3E}">
        <p14:creationId xmlns:p14="http://schemas.microsoft.com/office/powerpoint/2010/main" val="13854893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Treatment in Skilled Nursing Facilities and Nursing Homes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91862"/>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12.17 </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Consider diabetes education for the staff of long-term care and  	rehabilitation facilities to improve the management of older adults with 	diabetes.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12.18 </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Patients with diabetes residing in long-term care facilities need careful 	assessment to establish individualized glycemic goals and to make 	appropriate choices of glucose-lowering agents based on their clinical and 	functional status.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E</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1899837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6</a:t>
            </a:r>
            <a:r>
              <a:rPr lang="en-US" dirty="0">
                <a:solidFill>
                  <a:srgbClr val="C00000"/>
                </a:solidFill>
              </a:rPr>
              <a:t>.</a:t>
            </a:r>
            <a:r>
              <a:rPr lang="en-US" dirty="0"/>
              <a:t> </a:t>
            </a:r>
            <a:br>
              <a:rPr lang="en-US" dirty="0"/>
            </a:br>
            <a:br>
              <a:rPr lang="en-US" dirty="0"/>
            </a:br>
            <a:r>
              <a:rPr lang="en-US" dirty="0"/>
              <a:t>Glycemic Targets</a:t>
            </a:r>
          </a:p>
        </p:txBody>
      </p:sp>
    </p:spTree>
    <p:extLst>
      <p:ext uri="{BB962C8B-B14F-4D97-AF65-F5344CB8AC3E}">
        <p14:creationId xmlns:p14="http://schemas.microsoft.com/office/powerpoint/2010/main" val="29560203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7203" y="839972"/>
            <a:ext cx="7914008" cy="40729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The following alert strategy could be considered:</a:t>
            </a:r>
          </a:p>
          <a:p>
            <a:pPr marL="342900" marR="0" lvl="0" indent="-34290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Call provider immediately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in cases of low blood glucose levels (</a:t>
            </a:r>
            <a:r>
              <a:rPr kumimoji="0" lang="en-US" sz="1800" b="0" i="0" u="none" strike="noStrike" kern="1200" cap="none" spc="0" normalizeH="0" baseline="0" noProof="0" dirty="0">
                <a:ln>
                  <a:noFill/>
                </a:ln>
                <a:solidFill>
                  <a:srgbClr val="000000"/>
                </a:solidFill>
                <a:effectLst/>
                <a:uLnTx/>
                <a:uFillTx/>
                <a:latin typeface="AdvPS586B"/>
                <a:ea typeface="+mn-ea"/>
                <a:cs typeface="Arial" panose="020B0604020202020204" pitchFamily="34" charset="0"/>
              </a:rPr>
              <a:t>&lt;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70 mg/dL [3.9 mmol/L]).</a:t>
            </a:r>
          </a:p>
          <a:p>
            <a:pPr marL="342900" marR="0" lvl="0" indent="-34290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Call as soon as possible when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96952d75.I"/>
                <a:ea typeface="+mn-ea"/>
                <a:cs typeface="Arial" panose="020B0604020202020204" pitchFamily="34" charset="0"/>
              </a:rPr>
              <a:t>	a</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glucose values are 70</a:t>
            </a:r>
            <a:r>
              <a:rPr kumimoji="0" lang="en-US" sz="1800" b="0" i="0" u="none" strike="noStrike" kern="1200" cap="none" spc="0" normalizeH="0" baseline="0" noProof="0" dirty="0">
                <a:ln>
                  <a:noFill/>
                </a:ln>
                <a:solidFill>
                  <a:srgbClr val="000000"/>
                </a:solidFill>
                <a:effectLst/>
                <a:uLnTx/>
                <a:uFillTx/>
                <a:latin typeface="AdvOT7b515deb+20"/>
                <a:ea typeface="+mn-ea"/>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100 mg/dL (3.9 and 5.6 mmol/L) (regimen may 	need to be adjusted),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96952d75.I"/>
                <a:ea typeface="+mn-ea"/>
                <a:cs typeface="Arial" panose="020B0604020202020204" pitchFamily="34" charset="0"/>
              </a:rPr>
              <a:t>	b</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glucose values are </a:t>
            </a:r>
            <a:r>
              <a:rPr kumimoji="0" lang="en-US" sz="1800" b="0" i="0" u="none" strike="noStrike" kern="1200" cap="none" spc="0" normalizeH="0" baseline="0" noProof="0" dirty="0">
                <a:ln>
                  <a:noFill/>
                </a:ln>
                <a:solidFill>
                  <a:srgbClr val="000000"/>
                </a:solidFill>
                <a:effectLst/>
                <a:uLnTx/>
                <a:uFillTx/>
                <a:latin typeface="AdvPS586B"/>
                <a:ea typeface="+mn-ea"/>
                <a:cs typeface="Arial" panose="020B0604020202020204" pitchFamily="34" charset="0"/>
              </a:rPr>
              <a:t>&gt;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250 mg/dL (13.9mmol/L)within a 24-h period,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96952d75.I"/>
                <a:ea typeface="+mn-ea"/>
                <a:cs typeface="Arial" panose="020B0604020202020204" pitchFamily="34" charset="0"/>
              </a:rPr>
              <a:t>	c</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glucose values are </a:t>
            </a:r>
            <a:r>
              <a:rPr kumimoji="0" lang="en-US" sz="1800" b="0" i="0" u="none" strike="noStrike" kern="1200" cap="none" spc="0" normalizeH="0" baseline="0" noProof="0" dirty="0">
                <a:ln>
                  <a:noFill/>
                </a:ln>
                <a:solidFill>
                  <a:srgbClr val="000000"/>
                </a:solidFill>
                <a:effectLst/>
                <a:uLnTx/>
                <a:uFillTx/>
                <a:latin typeface="AdvPS586B"/>
                <a:ea typeface="+mn-ea"/>
                <a:cs typeface="Arial" panose="020B0604020202020204" pitchFamily="34" charset="0"/>
              </a:rPr>
              <a:t>&gt;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300 mg/dL (16.7 mmol/L) over 2 consecutive days,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96952d75.I"/>
                <a:ea typeface="+mn-ea"/>
                <a:cs typeface="Arial" panose="020B0604020202020204" pitchFamily="34" charset="0"/>
              </a:rPr>
              <a:t>	d</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any reading is too high for the glucometer, or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96952d75.I"/>
                <a:ea typeface="+mn-ea"/>
                <a:cs typeface="Arial" panose="020B0604020202020204" pitchFamily="34" charset="0"/>
              </a:rPr>
              <a:t>	e</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the patient is sick, with vomiting, symptomatic hyperglycemia, or poor 	oral intake.</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115101750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End-of-Life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12.19</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When palliative care is needed in older adults with diabetes, providers 	should initiate conversations regarding the goals and intensity of care. 	Strict glucose and blood pressure control may not be necessary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and 	reduction of therapy may be appropriate. Similarly, the intensity of lipid 	management can be relaxed, and withdrawal of lipid-lowering therapy may 	be appropriate.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A</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12.20</a:t>
            </a:r>
            <a:r>
              <a:rPr kumimoji="0" lang="en-US" sz="18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Overall comfort, prevention of distressing symptoms, and preservation of 	quality of life and dignity are primary goals for diabetes management at 	the end of life. </a:t>
            </a:r>
            <a:r>
              <a:rPr kumimoji="0" lang="en-US" sz="18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rPr>
              <a:t>C</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14530222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14996" y="754911"/>
            <a:ext cx="7914008" cy="413446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Different patient categories have been proposed for diabetes management in those with advanced disease: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1.	A stable patient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Continue with the patient</a:t>
            </a:r>
            <a:r>
              <a:rPr kumimoji="0" lang="en-US" sz="1800" b="0" i="0" u="none" strike="noStrike" kern="1200" cap="none" spc="0" normalizeH="0" baseline="0" noProof="0" dirty="0">
                <a:ln>
                  <a:noFill/>
                </a:ln>
                <a:solidFill>
                  <a:srgbClr val="000000"/>
                </a:solidFill>
                <a:effectLst/>
                <a:uLnTx/>
                <a:uFillTx/>
                <a:latin typeface="AdvOT7b515deb+20"/>
                <a:ea typeface="+mn-ea"/>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s previous regimen, with a 	focus on the prevention of hypoglycemia and the management of 	hyperglycemia using blood glucose testing, keeping levels below the renal 	threshold of glucose. There is very little role for A1C monitoring and 	lowering.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2.	A patient with organ failure</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Preventing hypoglycemia is of greater 	signi</a:t>
            </a:r>
            <a:r>
              <a:rPr kumimoji="0" lang="en-US" sz="1800" b="0" i="0" u="none" strike="noStrike" kern="1200" cap="none" spc="0" normalizeH="0" baseline="0" noProof="0" dirty="0">
                <a:ln>
                  <a:noFill/>
                </a:ln>
                <a:solidFill>
                  <a:srgbClr val="000000"/>
                </a:solidFill>
                <a:effectLst/>
                <a:uLnTx/>
                <a:uFillTx/>
                <a:latin typeface="AdvOT7b515deb+fb"/>
                <a:ea typeface="+mn-ea"/>
                <a:cs typeface="Arial" panose="020B0604020202020204" pitchFamily="34" charset="0"/>
              </a:rPr>
              <a:t>fi</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cance. Dehydration must be prevented and treated. In people with 	type 1 diabetes, insulin administration may be reduced as the oral intake of 	food decreases but should not be stopped. For those with type 2 diabetes, 	agents that may cause hypoglycemia should be reduced in dose. The main 	goal is to avoid hypoglycemia, allowing for glucose values in the upper level 	of the desired target range.</a:t>
            </a:r>
          </a:p>
        </p:txBody>
      </p:sp>
    </p:spTree>
    <p:extLst>
      <p:ext uri="{BB962C8B-B14F-4D97-AF65-F5344CB8AC3E}">
        <p14:creationId xmlns:p14="http://schemas.microsoft.com/office/powerpoint/2010/main" val="24521709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14996" y="914399"/>
            <a:ext cx="791400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Different patient categories have been proposed for diabetes management in those with advanced disease (continued):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rPr>
              <a:t>3.	A dying patient</a:t>
            </a:r>
            <a:r>
              <a:rPr kumimoji="0" lang="en-US" sz="18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rPr>
              <a:t>: For patients with type 2 diabetes, the discontinuation of 	all  medications may be a reasonable approach, as patients are unlikely to 	have any oral intake. In patients with type 1 diabetes, there is no 	consensus, but a small amount of basal insulin may maintain glucose levels 	and prevent acute hyperglycemic complications.</a:t>
            </a:r>
            <a:endParaRPr kumimoji="0" lang="en-US" sz="1800" b="0" i="0" u="none" strike="noStrike" kern="1200" cap="none" spc="0" normalizeH="0" baseline="0" noProof="0" dirty="0">
              <a:ln>
                <a:noFill/>
              </a:ln>
              <a:solidFill>
                <a:srgbClr val="A6192E"/>
              </a:solidFill>
              <a:effectLst/>
              <a:uLnTx/>
              <a:uFillTx/>
              <a:latin typeface="Open Sans"/>
              <a:ea typeface="+mn-ea"/>
              <a:cs typeface="Arial" panose="020B0604020202020204" pitchFamily="34" charset="0"/>
            </a:endParaRPr>
          </a:p>
        </p:txBody>
      </p:sp>
    </p:spTree>
    <p:extLst>
      <p:ext uri="{BB962C8B-B14F-4D97-AF65-F5344CB8AC3E}">
        <p14:creationId xmlns:p14="http://schemas.microsoft.com/office/powerpoint/2010/main" val="83440856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15</a:t>
            </a:r>
            <a:r>
              <a:rPr lang="en-US" dirty="0">
                <a:solidFill>
                  <a:srgbClr val="C00000"/>
                </a:solidFill>
              </a:rPr>
              <a:t>.</a:t>
            </a:r>
            <a:r>
              <a:rPr lang="en-US" dirty="0"/>
              <a:t> </a:t>
            </a:r>
            <a:br>
              <a:rPr lang="en-US" dirty="0"/>
            </a:br>
            <a:br>
              <a:rPr lang="en-US" dirty="0"/>
            </a:br>
            <a:r>
              <a:rPr lang="en-US" dirty="0"/>
              <a:t>Diabetes Care in the Hospital</a:t>
            </a:r>
          </a:p>
        </p:txBody>
      </p:sp>
    </p:spTree>
    <p:extLst>
      <p:ext uri="{BB962C8B-B14F-4D97-AF65-F5344CB8AC3E}">
        <p14:creationId xmlns:p14="http://schemas.microsoft.com/office/powerpoint/2010/main" val="17926864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Hospital Care Delivery Standards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15.1</a:t>
            </a:r>
            <a:r>
              <a:rPr lang="en-US" sz="1800" dirty="0">
                <a:latin typeface="AdvOT8eb9eec2.B"/>
              </a:rPr>
              <a:t> 	</a:t>
            </a:r>
            <a:r>
              <a:rPr lang="en-US" sz="1800" dirty="0">
                <a:latin typeface="AdvOT7b515deb"/>
              </a:rPr>
              <a:t>Perform an A1C test on all patients with diabetes or hyperglycemia (blood glucose </a:t>
            </a:r>
            <a:r>
              <a:rPr lang="en-US" sz="1800" dirty="0">
                <a:latin typeface="AdvPS586B"/>
              </a:rPr>
              <a:t>&gt;</a:t>
            </a:r>
            <a:r>
              <a:rPr lang="en-US" sz="1800" dirty="0">
                <a:latin typeface="AdvOT7b515deb"/>
              </a:rPr>
              <a:t>140 mg/dL [7.8 mmol/L]) admitted to the hospital if not performed in the prior 3 months.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15.2</a:t>
            </a:r>
            <a:r>
              <a:rPr lang="en-US" sz="1800" dirty="0">
                <a:latin typeface="AdvOT8eb9eec2.B"/>
              </a:rPr>
              <a:t> 	</a:t>
            </a:r>
            <a:r>
              <a:rPr lang="en-US" sz="1800" dirty="0">
                <a:latin typeface="AdvOT7b515deb"/>
              </a:rPr>
              <a:t>Insulin should be administered using validated written or computerized 	protocols that allow for prede</a:t>
            </a:r>
            <a:r>
              <a:rPr lang="en-US" sz="1800" dirty="0">
                <a:latin typeface="AdvOT7b515deb+fb"/>
              </a:rPr>
              <a:t>fi</a:t>
            </a:r>
            <a:r>
              <a:rPr lang="en-US" sz="1800" dirty="0">
                <a:latin typeface="AdvOT7b515deb"/>
              </a:rPr>
              <a:t>ned adjustments in the insulin dosage based 	on glycemic </a:t>
            </a:r>
            <a:r>
              <a:rPr lang="en-US" sz="1800" dirty="0">
                <a:latin typeface="AdvOT7b515deb+fb"/>
              </a:rPr>
              <a:t>fl</a:t>
            </a:r>
            <a:r>
              <a:rPr lang="en-US" sz="1800" dirty="0">
                <a:latin typeface="AdvOT7b515deb"/>
              </a:rPr>
              <a:t>uctuations. </a:t>
            </a:r>
            <a:r>
              <a:rPr lang="en-US" sz="1800" dirty="0">
                <a:solidFill>
                  <a:srgbClr val="A6192E"/>
                </a:solidFill>
                <a:latin typeface="AdvOT8eb9eec2.B"/>
              </a:rPr>
              <a:t>C</a:t>
            </a:r>
          </a:p>
        </p:txBody>
      </p:sp>
    </p:spTree>
    <p:extLst>
      <p:ext uri="{BB962C8B-B14F-4D97-AF65-F5344CB8AC3E}">
        <p14:creationId xmlns:p14="http://schemas.microsoft.com/office/powerpoint/2010/main" val="12027523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Diabetes Care Providers in the Hospital</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15.3</a:t>
            </a:r>
            <a:r>
              <a:rPr lang="en-US" sz="1800" dirty="0">
                <a:latin typeface="AdvOT8eb9eec2.B"/>
              </a:rPr>
              <a:t> </a:t>
            </a:r>
            <a:r>
              <a:rPr lang="en-US" sz="1800" dirty="0">
                <a:latin typeface="AdvOT7b515deb"/>
              </a:rPr>
              <a:t>When caring for hospitalized patients with diabetes, consult with a specialized diabetes or glucose management team when possible. </a:t>
            </a:r>
            <a:r>
              <a:rPr lang="en-US" sz="1800" dirty="0">
                <a:solidFill>
                  <a:srgbClr val="A6192E"/>
                </a:solidFill>
                <a:latin typeface="AdvOT8eb9eec2.B"/>
              </a:rPr>
              <a:t>C</a:t>
            </a:r>
          </a:p>
        </p:txBody>
      </p:sp>
    </p:spTree>
    <p:extLst>
      <p:ext uri="{BB962C8B-B14F-4D97-AF65-F5344CB8AC3E}">
        <p14:creationId xmlns:p14="http://schemas.microsoft.com/office/powerpoint/2010/main" val="39519573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Glycemic Targets in Hospitalized Patients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15.4 </a:t>
            </a:r>
            <a:r>
              <a:rPr lang="en-US" sz="1800" dirty="0">
                <a:latin typeface="AdvOT8eb9eec2.B"/>
              </a:rPr>
              <a:t>	</a:t>
            </a:r>
            <a:r>
              <a:rPr lang="en-US" sz="1800" dirty="0">
                <a:latin typeface="AdvOT7b515deb"/>
              </a:rPr>
              <a:t>Insulin therapy should be initiated for treatment of persistent hyperglycemia starting at a threshold</a:t>
            </a:r>
            <a:r>
              <a:rPr lang="en-US" sz="1800" dirty="0">
                <a:latin typeface="AdvPS7DA6"/>
              </a:rPr>
              <a:t> </a:t>
            </a:r>
            <a:r>
              <a:rPr lang="en-US" sz="1800" dirty="0">
                <a:latin typeface="AdvPS7DA6"/>
                <a:cs typeface="Times New Roman" panose="02020603050405020304" pitchFamily="18" charset="0"/>
              </a:rPr>
              <a:t>≥</a:t>
            </a:r>
            <a:r>
              <a:rPr lang="en-US" sz="1800" dirty="0">
                <a:latin typeface="AdvOT7b515deb"/>
              </a:rPr>
              <a:t>180 mg/dL (10.0 mmol/L). Once insulin therapy is started, a target glucose range of 140</a:t>
            </a:r>
            <a:r>
              <a:rPr lang="en-US" sz="1800" dirty="0">
                <a:latin typeface="AdvOT7b515deb+20"/>
              </a:rPr>
              <a:t>–</a:t>
            </a:r>
            <a:r>
              <a:rPr lang="en-US" sz="1800" dirty="0">
                <a:latin typeface="AdvOT7b515deb"/>
              </a:rPr>
              <a:t>180 mg/dL (7.8</a:t>
            </a:r>
            <a:r>
              <a:rPr lang="en-US" sz="1800" dirty="0">
                <a:latin typeface="AdvOT7b515deb+20"/>
              </a:rPr>
              <a:t>–</a:t>
            </a:r>
            <a:r>
              <a:rPr lang="en-US" sz="1800" dirty="0">
                <a:latin typeface="AdvOT7b515deb"/>
              </a:rPr>
              <a:t>10.0 mmol/L) is recommended for the majority of critically ill patients and </a:t>
            </a:r>
            <a:r>
              <a:rPr lang="en-US" sz="1800" dirty="0" err="1">
                <a:latin typeface="AdvOT7b515deb"/>
              </a:rPr>
              <a:t>noncritically</a:t>
            </a:r>
            <a:r>
              <a:rPr lang="en-US" sz="1800" dirty="0">
                <a:latin typeface="AdvOT7b515deb"/>
              </a:rPr>
              <a:t> ill patients.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15.5 </a:t>
            </a:r>
            <a:r>
              <a:rPr lang="en-US" sz="1800" dirty="0">
                <a:latin typeface="AdvOT8eb9eec2.B"/>
              </a:rPr>
              <a:t>	</a:t>
            </a:r>
            <a:r>
              <a:rPr lang="en-US" sz="1800" dirty="0">
                <a:latin typeface="AdvOT7b515deb"/>
              </a:rPr>
              <a:t>More stringent goals, such as 110</a:t>
            </a:r>
            <a:r>
              <a:rPr lang="en-US" sz="1800" dirty="0">
                <a:latin typeface="AdvOT7b515deb+20"/>
              </a:rPr>
              <a:t>–</a:t>
            </a:r>
            <a:r>
              <a:rPr lang="en-US" sz="1800" dirty="0">
                <a:latin typeface="AdvOT7b515deb"/>
              </a:rPr>
              <a:t>140 mg/dL (6.1</a:t>
            </a:r>
            <a:r>
              <a:rPr lang="en-US" sz="1800" dirty="0">
                <a:latin typeface="AdvOT7b515deb+20"/>
              </a:rPr>
              <a:t>–</a:t>
            </a:r>
            <a:r>
              <a:rPr lang="en-US" sz="1800" dirty="0">
                <a:latin typeface="AdvOT7b515deb"/>
              </a:rPr>
              <a:t>7.8 mmol/L), may be appropriate for selected patients if they can be achieved without signi</a:t>
            </a:r>
            <a:r>
              <a:rPr lang="en-US" sz="1800" dirty="0">
                <a:latin typeface="AdvOT7b515deb+fb"/>
              </a:rPr>
              <a:t>fi</a:t>
            </a:r>
            <a:r>
              <a:rPr lang="en-US" sz="1800" dirty="0">
                <a:latin typeface="AdvOT7b515deb"/>
              </a:rPr>
              <a:t>cant hypoglycemia. </a:t>
            </a:r>
            <a:r>
              <a:rPr lang="en-US" sz="1800" dirty="0">
                <a:solidFill>
                  <a:srgbClr val="A6192E"/>
                </a:solidFill>
                <a:latin typeface="AdvOT8eb9eec2.B"/>
              </a:rPr>
              <a:t>C</a:t>
            </a:r>
          </a:p>
        </p:txBody>
      </p:sp>
    </p:spTree>
    <p:extLst>
      <p:ext uri="{BB962C8B-B14F-4D97-AF65-F5344CB8AC3E}">
        <p14:creationId xmlns:p14="http://schemas.microsoft.com/office/powerpoint/2010/main" val="27920892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Glucose-lowering Treatment in Hospitalized Patients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26827"/>
            <a:ext cx="7999068"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15.6 </a:t>
            </a:r>
            <a:r>
              <a:rPr lang="en-US" sz="1800" dirty="0">
                <a:latin typeface="AdvOT8eb9eec2.B"/>
              </a:rPr>
              <a:t>	</a:t>
            </a:r>
            <a:r>
              <a:rPr lang="en-US" sz="1800" dirty="0">
                <a:latin typeface="AdvOT7b515deb"/>
              </a:rPr>
              <a:t>Basal insulin or a basal plus bolus correction insulin regimen is the preferred treatment for noncritically ill hospitalized patients with poor oral intake or those who are taking nothing by mouth. </a:t>
            </a:r>
            <a:r>
              <a:rPr lang="en-US" sz="1800" dirty="0">
                <a:solidFill>
                  <a:srgbClr val="A6192E"/>
                </a:solidFill>
                <a:latin typeface="AdvOT8eb9eec2.B"/>
              </a:rPr>
              <a:t>A</a:t>
            </a:r>
            <a:r>
              <a:rPr lang="en-US" sz="1800" dirty="0">
                <a:latin typeface="AdvOT8eb9eec2.B"/>
              </a:rPr>
              <a:t> </a:t>
            </a:r>
          </a:p>
          <a:p>
            <a:pPr marL="285750" indent="-285750">
              <a:buFont typeface="Arial" panose="020B0604020202020204" pitchFamily="34" charset="0"/>
              <a:buChar char="•"/>
            </a:pPr>
            <a:r>
              <a:rPr lang="en-US" sz="1800" dirty="0">
                <a:solidFill>
                  <a:srgbClr val="A6192E"/>
                </a:solidFill>
                <a:latin typeface="AdvOT8eb9eec2.B"/>
              </a:rPr>
              <a:t>15.7 </a:t>
            </a:r>
            <a:r>
              <a:rPr lang="en-US" sz="1800" dirty="0">
                <a:latin typeface="AdvOT8eb9eec2.B"/>
              </a:rPr>
              <a:t>	</a:t>
            </a:r>
            <a:r>
              <a:rPr lang="en-US" sz="1800" dirty="0">
                <a:latin typeface="AdvOT7b515deb"/>
              </a:rPr>
              <a:t>An insulin regimen with basal, prandial, and correction components is the preferred treatment for noncritically ill hospitalized patients with good nutritional intake.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15.8 </a:t>
            </a:r>
            <a:r>
              <a:rPr lang="en-US" sz="1800" dirty="0">
                <a:latin typeface="AdvOT8eb9eec2.B"/>
              </a:rPr>
              <a:t>	</a:t>
            </a:r>
            <a:r>
              <a:rPr lang="en-US" sz="1800" dirty="0">
                <a:latin typeface="AdvOT7b515deb"/>
              </a:rPr>
              <a:t>Use of only a sliding scale insulin regimen in the inpatient hospital setting is strongly discouraged. </a:t>
            </a:r>
            <a:r>
              <a:rPr lang="en-US" sz="1800" dirty="0">
                <a:solidFill>
                  <a:srgbClr val="A6192E"/>
                </a:solidFill>
                <a:latin typeface="AdvOT8eb9eec2.B"/>
              </a:rPr>
              <a:t>A</a:t>
            </a:r>
          </a:p>
        </p:txBody>
      </p:sp>
    </p:spTree>
    <p:extLst>
      <p:ext uri="{BB962C8B-B14F-4D97-AF65-F5344CB8AC3E}">
        <p14:creationId xmlns:p14="http://schemas.microsoft.com/office/powerpoint/2010/main" val="4843739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Hypoglycemia</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15.9</a:t>
            </a:r>
            <a:r>
              <a:rPr lang="en-US" sz="1800" dirty="0">
                <a:latin typeface="AdvOT8eb9eec2.B"/>
              </a:rPr>
              <a:t> 	</a:t>
            </a:r>
            <a:r>
              <a:rPr lang="en-US" sz="1800" dirty="0">
                <a:latin typeface="AdvOT7b515deb"/>
              </a:rPr>
              <a:t>A hypoglycemia management protocol should be adopted and implemented  	by each patient. A plan for preventing and treating hypoglycemia should be established for each patient. Episodes of hypoglycemia in the hospital should be documented in the medical record and tracked.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15.10 </a:t>
            </a:r>
            <a:r>
              <a:rPr lang="en-US" sz="1800" dirty="0">
                <a:latin typeface="AdvOT7b515deb"/>
              </a:rPr>
              <a:t>The treatment regimen should be reviewed and changed as necessary to prevent further hypoglycemia when a blood glucose value of</a:t>
            </a:r>
            <a:r>
              <a:rPr lang="en-US" sz="1800" dirty="0">
                <a:latin typeface="AdvPS586B"/>
              </a:rPr>
              <a:t> &lt;</a:t>
            </a:r>
            <a:r>
              <a:rPr lang="en-US" sz="1800" dirty="0">
                <a:latin typeface="AdvOT7b515deb"/>
              </a:rPr>
              <a:t>70 mg/</a:t>
            </a:r>
            <a:r>
              <a:rPr lang="en-US" sz="1800" dirty="0" err="1">
                <a:latin typeface="AdvOT7b515deb"/>
              </a:rPr>
              <a:t>dL</a:t>
            </a:r>
            <a:r>
              <a:rPr lang="en-US" sz="1800" dirty="0">
                <a:latin typeface="AdvOT7b515deb"/>
              </a:rPr>
              <a:t> (3.9 mmol/L) is documented. </a:t>
            </a:r>
            <a:r>
              <a:rPr lang="en-US" sz="1800" dirty="0">
                <a:solidFill>
                  <a:srgbClr val="A6192E"/>
                </a:solidFill>
                <a:latin typeface="AdvOT8eb9eec2.B"/>
              </a:rPr>
              <a:t>C</a:t>
            </a:r>
          </a:p>
        </p:txBody>
      </p:sp>
    </p:spTree>
    <p:extLst>
      <p:ext uri="{BB962C8B-B14F-4D97-AF65-F5344CB8AC3E}">
        <p14:creationId xmlns:p14="http://schemas.microsoft.com/office/powerpoint/2010/main" val="4157470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Glycemic Assessment</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6.1 </a:t>
            </a:r>
            <a:r>
              <a:rPr lang="en-US" sz="1800" dirty="0">
                <a:latin typeface="AdvOT8eb9eec2.B"/>
              </a:rPr>
              <a:t>	</a:t>
            </a:r>
            <a:r>
              <a:rPr lang="en-US" sz="1800" dirty="0">
                <a:latin typeface="AdvOT7b515deb"/>
              </a:rPr>
              <a:t>Assess glycemic status (A1C or other glycemic measurement) at least two times a year in patients who are meeting treatment goals (and who have stable glycemic control).</a:t>
            </a:r>
            <a:r>
              <a:rPr lang="en-US" sz="1800" dirty="0">
                <a:solidFill>
                  <a:srgbClr val="A6192E"/>
                </a:solidFill>
                <a:latin typeface="AdvOT8eb9eec2.B"/>
              </a:rPr>
              <a:t>E</a:t>
            </a:r>
          </a:p>
          <a:p>
            <a:r>
              <a:rPr lang="en-US" sz="1800" dirty="0">
                <a:solidFill>
                  <a:srgbClr val="A6192E"/>
                </a:solidFill>
                <a:latin typeface="AdvOT8eb9eec2.B"/>
              </a:rPr>
              <a:t>6.2</a:t>
            </a:r>
            <a:r>
              <a:rPr lang="en-US" sz="1800" dirty="0">
                <a:latin typeface="AdvOT8eb9eec2.B"/>
              </a:rPr>
              <a:t> 	</a:t>
            </a:r>
            <a:r>
              <a:rPr lang="en-US" sz="1800" dirty="0">
                <a:latin typeface="AdvOT7b515deb"/>
              </a:rPr>
              <a:t>Assess glycemic status at least quarterly, and as needed, in patients whose therapy has recently changed and/or who are not meeting glycemic goals. 	</a:t>
            </a:r>
            <a:r>
              <a:rPr lang="en-US" sz="1800" dirty="0">
                <a:solidFill>
                  <a:srgbClr val="A6192E"/>
                </a:solidFill>
                <a:latin typeface="AdvOT8eb9eec2.B"/>
              </a:rPr>
              <a:t>E</a:t>
            </a:r>
          </a:p>
        </p:txBody>
      </p:sp>
    </p:spTree>
    <p:extLst>
      <p:ext uri="{BB962C8B-B14F-4D97-AF65-F5344CB8AC3E}">
        <p14:creationId xmlns:p14="http://schemas.microsoft.com/office/powerpoint/2010/main" val="424866623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Transition from the Hospital Setting to the Ambulatory Setting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8208"/>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15.11 </a:t>
            </a:r>
            <a:r>
              <a:rPr lang="en-US" sz="1800" dirty="0">
                <a:latin typeface="AdvOT8eb9eec2.B"/>
              </a:rPr>
              <a:t>	</a:t>
            </a:r>
            <a:r>
              <a:rPr lang="en-US" sz="1800" dirty="0">
                <a:latin typeface="AdvOT7b515deb"/>
              </a:rPr>
              <a:t>There should be a structured discharge plan tailored to the individual 	patient with diabetes. </a:t>
            </a:r>
            <a:r>
              <a:rPr lang="en-US" sz="1800" dirty="0">
                <a:solidFill>
                  <a:srgbClr val="A6192E"/>
                </a:solidFill>
                <a:latin typeface="AdvOT8eb9eec2.B"/>
              </a:rPr>
              <a:t>B</a:t>
            </a:r>
          </a:p>
        </p:txBody>
      </p:sp>
    </p:spTree>
    <p:extLst>
      <p:ext uri="{BB962C8B-B14F-4D97-AF65-F5344CB8AC3E}">
        <p14:creationId xmlns:p14="http://schemas.microsoft.com/office/powerpoint/2010/main" val="1489840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718330"/>
            <a:ext cx="7999068" cy="232371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7b515deb"/>
              </a:rPr>
              <a:t>The Agency for Healthcare Research and Quality (AHRQ) recommends that, at a minimum, discharge plans include the following:</a:t>
            </a:r>
          </a:p>
          <a:p>
            <a:r>
              <a:rPr lang="en-US" sz="1800" dirty="0">
                <a:solidFill>
                  <a:srgbClr val="A6192E"/>
                </a:solidFill>
                <a:latin typeface="AdvOT3f16987d"/>
              </a:rPr>
              <a:t>Medication Reconciliation</a:t>
            </a:r>
          </a:p>
          <a:p>
            <a:pPr marL="285750" indent="-285750">
              <a:buFont typeface="Arial" panose="020B0604020202020204" pitchFamily="34" charset="0"/>
              <a:buChar char="•"/>
            </a:pPr>
            <a:r>
              <a:rPr lang="en-US" sz="1800" dirty="0">
                <a:latin typeface="AdvOT7b515deb"/>
              </a:rPr>
              <a:t>The patient</a:t>
            </a:r>
            <a:r>
              <a:rPr lang="en-US" sz="1800" dirty="0">
                <a:latin typeface="AdvOT7b515deb+20"/>
              </a:rPr>
              <a:t>’</a:t>
            </a:r>
            <a:r>
              <a:rPr lang="en-US" sz="1800" dirty="0">
                <a:latin typeface="AdvOT7b515deb"/>
              </a:rPr>
              <a:t>s medications must be cross-checked to ensure that no chronic medications were stopped and to ensure the safety of new prescriptions.</a:t>
            </a:r>
          </a:p>
          <a:p>
            <a:pPr marL="285750" indent="-285750">
              <a:buFont typeface="Arial" panose="020B0604020202020204" pitchFamily="34" charset="0"/>
              <a:buChar char="•"/>
            </a:pPr>
            <a:r>
              <a:rPr lang="en-US" sz="1800" dirty="0">
                <a:latin typeface="AdvOT7b515deb"/>
              </a:rPr>
              <a:t>Prescriptions for new or changed medication should be </a:t>
            </a:r>
            <a:r>
              <a:rPr lang="en-US" sz="1800" dirty="0">
                <a:latin typeface="AdvOT7b515deb+fb"/>
              </a:rPr>
              <a:t>fi</a:t>
            </a:r>
            <a:r>
              <a:rPr lang="en-US" sz="1800" dirty="0">
                <a:latin typeface="AdvOT7b515deb"/>
              </a:rPr>
              <a:t>lled and reviewed with the patient and family at or before discharge.</a:t>
            </a:r>
          </a:p>
        </p:txBody>
      </p:sp>
    </p:spTree>
    <p:extLst>
      <p:ext uri="{BB962C8B-B14F-4D97-AF65-F5344CB8AC3E}">
        <p14:creationId xmlns:p14="http://schemas.microsoft.com/office/powerpoint/2010/main" val="16858328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718330"/>
            <a:ext cx="7999068" cy="28966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7b515deb"/>
              </a:rPr>
              <a:t>The Agency for Healthcare Research and Quality (AHRQ) recommends that, at a minimum, discharge plans include the following (continued):</a:t>
            </a:r>
          </a:p>
          <a:p>
            <a:r>
              <a:rPr lang="en-US" sz="1800" dirty="0">
                <a:solidFill>
                  <a:srgbClr val="A6192E"/>
                </a:solidFill>
                <a:latin typeface="AdvOT3f16987d"/>
              </a:rPr>
              <a:t>Structured Discharge Communication</a:t>
            </a:r>
          </a:p>
          <a:p>
            <a:pPr marL="971550" lvl="1" indent="-285750"/>
            <a:r>
              <a:rPr lang="fr-FR" sz="1800" dirty="0">
                <a:latin typeface="AdvOT7b515deb"/>
                <a:cs typeface="Arial" panose="020B0604020202020204" pitchFamily="34" charset="0"/>
              </a:rPr>
              <a:t>Information on </a:t>
            </a:r>
            <a:r>
              <a:rPr lang="fr-FR" sz="1800" dirty="0" err="1">
                <a:latin typeface="AdvOT7b515deb"/>
                <a:cs typeface="Arial" panose="020B0604020202020204" pitchFamily="34" charset="0"/>
              </a:rPr>
              <a:t>medication</a:t>
            </a:r>
            <a:r>
              <a:rPr lang="fr-FR" sz="1800" dirty="0">
                <a:latin typeface="AdvOT7b515deb"/>
                <a:cs typeface="Arial" panose="020B0604020202020204" pitchFamily="34" charset="0"/>
              </a:rPr>
              <a:t> changes, </a:t>
            </a:r>
            <a:r>
              <a:rPr lang="en-US" sz="1800" dirty="0">
                <a:latin typeface="AdvOT7b515deb"/>
                <a:cs typeface="Arial" panose="020B0604020202020204" pitchFamily="34" charset="0"/>
              </a:rPr>
              <a:t>pending tests and studies, and follow up </a:t>
            </a:r>
            <a:r>
              <a:rPr lang="en-US" sz="1800" dirty="0">
                <a:latin typeface="AdvOT7b515deb"/>
              </a:rPr>
              <a:t>needs must be accurately and promptly communicated to outpatient physicians.</a:t>
            </a:r>
          </a:p>
          <a:p>
            <a:pPr marL="971550" lvl="1" indent="-285750"/>
            <a:r>
              <a:rPr lang="en-US" sz="1800" dirty="0">
                <a:latin typeface="AdvOT7b515deb"/>
              </a:rPr>
              <a:t>Discharge summaries should be transmitted to the primary care provider as soon as possible after discharge.</a:t>
            </a:r>
          </a:p>
          <a:p>
            <a:pPr marL="971550" lvl="1" indent="-285750"/>
            <a:r>
              <a:rPr lang="en-US" sz="1800" dirty="0">
                <a:latin typeface="AdvOT7b515deb"/>
              </a:rPr>
              <a:t>Scheduling follow-up appointments prior to discharge increases the likelihood that patients will attend.</a:t>
            </a:r>
          </a:p>
        </p:txBody>
      </p:sp>
    </p:spTree>
    <p:extLst>
      <p:ext uri="{BB962C8B-B14F-4D97-AF65-F5344CB8AC3E}">
        <p14:creationId xmlns:p14="http://schemas.microsoft.com/office/powerpoint/2010/main" val="4171036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718330"/>
            <a:ext cx="7999068" cy="38523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dvOT7b515deb"/>
              </a:rPr>
              <a:t>It is recommended that the following areas of knowledge be reviewed and addressed prior to hospital discharge:</a:t>
            </a:r>
          </a:p>
          <a:p>
            <a:pPr marL="285750" indent="-285750">
              <a:buFont typeface="Arial" panose="020B0604020202020204" pitchFamily="34" charset="0"/>
              <a:buChar char="•"/>
            </a:pPr>
            <a:r>
              <a:rPr lang="en-US" sz="1600" dirty="0">
                <a:latin typeface="AdvOT7b515deb"/>
              </a:rPr>
              <a:t>Identi</a:t>
            </a:r>
            <a:r>
              <a:rPr lang="en-US" sz="1600" dirty="0">
                <a:latin typeface="AdvOT7b515deb+fb"/>
              </a:rPr>
              <a:t>fi</a:t>
            </a:r>
            <a:r>
              <a:rPr lang="en-US" sz="1600" dirty="0">
                <a:latin typeface="AdvOT7b515deb"/>
              </a:rPr>
              <a:t>cation of the health care provider who will provide diabetes care after discharge.</a:t>
            </a:r>
          </a:p>
          <a:p>
            <a:pPr marL="285750" indent="-285750">
              <a:buFont typeface="Arial" panose="020B0604020202020204" pitchFamily="34" charset="0"/>
              <a:buChar char="•"/>
            </a:pPr>
            <a:r>
              <a:rPr lang="en-US" sz="1600" dirty="0">
                <a:latin typeface="AdvOT7b515deb"/>
              </a:rPr>
              <a:t>Level of understanding related to the diabetes diagnosis, self-monitoring of blood glucose, home blood glucose goals, and when to call the provider.</a:t>
            </a:r>
          </a:p>
          <a:p>
            <a:pPr marL="285750" indent="-285750">
              <a:buFont typeface="Arial" panose="020B0604020202020204" pitchFamily="34" charset="0"/>
              <a:buChar char="•"/>
            </a:pPr>
            <a:r>
              <a:rPr lang="en-US" sz="1600" dirty="0">
                <a:latin typeface="AdvOT7b515deb"/>
              </a:rPr>
              <a:t>De</a:t>
            </a:r>
            <a:r>
              <a:rPr lang="en-US" sz="1600" dirty="0">
                <a:latin typeface="AdvOT7b515deb+fb"/>
              </a:rPr>
              <a:t>fi</a:t>
            </a:r>
            <a:r>
              <a:rPr lang="en-US" sz="1600" dirty="0">
                <a:latin typeface="AdvOT7b515deb"/>
              </a:rPr>
              <a:t>nition, recognition, treatment, and prevention of hyperglycemia and hypoglycemia.</a:t>
            </a:r>
          </a:p>
          <a:p>
            <a:pPr marL="285750" indent="-285750">
              <a:buFont typeface="Arial" panose="020B0604020202020204" pitchFamily="34" charset="0"/>
              <a:buChar char="•"/>
            </a:pPr>
            <a:r>
              <a:rPr lang="en-US" sz="1600" dirty="0">
                <a:latin typeface="AdvOT7b515deb"/>
              </a:rPr>
              <a:t>Information on making healthy food choices at home and referral to an outpatient RD/RDN to guide individualization of meal plan, if needed. </a:t>
            </a:r>
          </a:p>
          <a:p>
            <a:pPr marL="285750" indent="-285750">
              <a:buFont typeface="Arial" panose="020B0604020202020204" pitchFamily="34" charset="0"/>
              <a:buChar char="•"/>
            </a:pPr>
            <a:r>
              <a:rPr lang="en-US" sz="1600" dirty="0">
                <a:latin typeface="AdvOT7b515deb"/>
              </a:rPr>
              <a:t>If relevant, when and how to take blood glucose</a:t>
            </a:r>
            <a:r>
              <a:rPr lang="en-US" sz="1600" dirty="0">
                <a:latin typeface="AdvOT7b515deb+20"/>
              </a:rPr>
              <a:t>–</a:t>
            </a:r>
            <a:r>
              <a:rPr lang="en-US" sz="1600" dirty="0">
                <a:latin typeface="AdvOT7b515deb"/>
              </a:rPr>
              <a:t>lowering medications, including insulin administration.</a:t>
            </a:r>
          </a:p>
          <a:p>
            <a:pPr marL="285750" indent="-285750">
              <a:buFont typeface="Arial" panose="020B0604020202020204" pitchFamily="34" charset="0"/>
              <a:buChar char="•"/>
            </a:pPr>
            <a:r>
              <a:rPr lang="en-US" sz="1600" dirty="0">
                <a:latin typeface="AdvOT7b515deb"/>
              </a:rPr>
              <a:t>Sick-day management.</a:t>
            </a:r>
          </a:p>
          <a:p>
            <a:pPr marL="285750" indent="-285750">
              <a:buFont typeface="Arial" panose="020B0604020202020204" pitchFamily="34" charset="0"/>
              <a:buChar char="•"/>
            </a:pPr>
            <a:r>
              <a:rPr lang="en-US" sz="1600" dirty="0">
                <a:latin typeface="AdvOT7b515deb"/>
              </a:rPr>
              <a:t>Proper use and disposal of needles and syringes.</a:t>
            </a:r>
            <a:endParaRPr lang="en-US" sz="1600" dirty="0">
              <a:solidFill>
                <a:srgbClr val="A6192E"/>
              </a:solidFill>
              <a:latin typeface="AdvOT8eb9eec2.B"/>
            </a:endParaRPr>
          </a:p>
        </p:txBody>
      </p:sp>
    </p:spTree>
    <p:extLst>
      <p:ext uri="{BB962C8B-B14F-4D97-AF65-F5344CB8AC3E}">
        <p14:creationId xmlns:p14="http://schemas.microsoft.com/office/powerpoint/2010/main" val="41755661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49480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93397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3525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7149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977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13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2</a:t>
            </a:r>
            <a:r>
              <a:rPr lang="en-US" dirty="0">
                <a:solidFill>
                  <a:srgbClr val="C00000"/>
                </a:solidFill>
              </a:rPr>
              <a:t>.</a:t>
            </a:r>
            <a:r>
              <a:rPr lang="en-US" dirty="0"/>
              <a:t> </a:t>
            </a:r>
            <a:br>
              <a:rPr lang="en-US" dirty="0"/>
            </a:br>
            <a:br>
              <a:rPr lang="en-US" dirty="0"/>
            </a:br>
            <a:r>
              <a:rPr lang="en-US" dirty="0"/>
              <a:t>Classification and Diagnosis of Diabetes</a:t>
            </a:r>
          </a:p>
        </p:txBody>
      </p:sp>
    </p:spTree>
    <p:extLst>
      <p:ext uri="{BB962C8B-B14F-4D97-AF65-F5344CB8AC3E}">
        <p14:creationId xmlns:p14="http://schemas.microsoft.com/office/powerpoint/2010/main" val="147178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276999"/>
          </a:xfrm>
        </p:spPr>
        <p:txBody>
          <a:bodyPr/>
          <a:lstStyle/>
          <a:p>
            <a:r>
              <a:rPr lang="en-US" sz="2000" dirty="0"/>
              <a:t>Glucose Assessment by Continuous Glucose Monitoring</a:t>
            </a:r>
            <a:endParaRPr lang="en-US" sz="20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6.3 </a:t>
            </a:r>
            <a:r>
              <a:rPr lang="en-US" sz="1800" dirty="0">
                <a:latin typeface="AdvOT8eb9eec2.B"/>
              </a:rPr>
              <a:t>	</a:t>
            </a:r>
            <a:r>
              <a:rPr lang="en-US" sz="1800" dirty="0">
                <a:latin typeface="AdvOT7b515deb"/>
              </a:rPr>
              <a:t>Standardized, single-page glucose reports from continuous glucose monitoring (CGM) devices with visual cues, such as the ambulatory glucose profile (AGP), should be considered as a standard printout for all CGM devices. </a:t>
            </a:r>
            <a:r>
              <a:rPr lang="en-US" sz="1800" dirty="0">
                <a:solidFill>
                  <a:srgbClr val="A6192E"/>
                </a:solidFill>
                <a:latin typeface="AdvOT8eb9eec2.B"/>
              </a:rPr>
              <a:t>E</a:t>
            </a:r>
          </a:p>
          <a:p>
            <a:r>
              <a:rPr lang="en-US" sz="1800" dirty="0">
                <a:solidFill>
                  <a:srgbClr val="A6192E"/>
                </a:solidFill>
                <a:latin typeface="AdvOT8eb9eec2.B"/>
              </a:rPr>
              <a:t>6.4</a:t>
            </a:r>
            <a:r>
              <a:rPr lang="en-US" sz="1800" dirty="0">
                <a:latin typeface="AdvOT8eb9eec2.B"/>
              </a:rPr>
              <a:t> 	</a:t>
            </a:r>
            <a:r>
              <a:rPr lang="en-US" sz="1800" dirty="0">
                <a:latin typeface="AdvOT7b515deb"/>
              </a:rPr>
              <a:t>Time in range (TIR) is associated with the risk of microvascular complications, should be an acceptable end point for clinical trials moving forward, and can be used for assessment of glycemic control. </a:t>
            </a:r>
          </a:p>
          <a:p>
            <a:r>
              <a:rPr lang="en-US" sz="1800" dirty="0">
                <a:latin typeface="AdvOT7b515deb"/>
              </a:rPr>
              <a:t>Additionally, time below target (&lt;70 and &lt;54 mg/dL [3.9 and 3.0 mmol/L]) and time above target (&gt;180mg/dL [10.0 mmol/L]) are useful parameters for reevaluation of the treatment regimen. </a:t>
            </a:r>
            <a:r>
              <a:rPr lang="en-US" sz="1800" dirty="0">
                <a:solidFill>
                  <a:srgbClr val="A6192E"/>
                </a:solidFill>
                <a:latin typeface="AdvOT8eb9eec2.B"/>
              </a:rPr>
              <a:t>C</a:t>
            </a:r>
            <a:endParaRPr lang="en-US" sz="1800" dirty="0">
              <a:solidFill>
                <a:srgbClr val="A6192E"/>
              </a:solidFill>
              <a:latin typeface="Open Sans"/>
            </a:endParaRPr>
          </a:p>
        </p:txBody>
      </p:sp>
    </p:spTree>
    <p:extLst>
      <p:ext uri="{BB962C8B-B14F-4D97-AF65-F5344CB8AC3E}">
        <p14:creationId xmlns:p14="http://schemas.microsoft.com/office/powerpoint/2010/main" val="175425658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5843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57541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940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6062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4060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1344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4572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079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9278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26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276999"/>
          </a:xfrm>
        </p:spPr>
        <p:txBody>
          <a:bodyPr/>
          <a:lstStyle/>
          <a:p>
            <a:r>
              <a:rPr lang="en-US" sz="2000" dirty="0"/>
              <a:t>Glycemic Goals</a:t>
            </a:r>
            <a:endParaRPr lang="en-US" sz="20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6.5a </a:t>
            </a:r>
            <a:r>
              <a:rPr lang="en-US" sz="1800" dirty="0">
                <a:latin typeface="AdvOT8eb9eec2.B"/>
              </a:rPr>
              <a:t>	</a:t>
            </a:r>
            <a:r>
              <a:rPr lang="en-US" sz="1800" dirty="0">
                <a:latin typeface="AdvOT7b515deb"/>
              </a:rPr>
              <a:t>An A1C goal for many nonpregnant adults of &lt;7%(53 mmol/mol) without 	significant hypoglycemia is appropriate. </a:t>
            </a:r>
            <a:r>
              <a:rPr lang="en-US" sz="1800" dirty="0">
                <a:solidFill>
                  <a:srgbClr val="A6192E"/>
                </a:solidFill>
                <a:latin typeface="AdvOT8eb9eec2.B"/>
              </a:rPr>
              <a:t>A</a:t>
            </a:r>
          </a:p>
          <a:p>
            <a:r>
              <a:rPr lang="en-US" sz="1800" dirty="0">
                <a:solidFill>
                  <a:srgbClr val="A6192E"/>
                </a:solidFill>
                <a:latin typeface="AdvOT8eb9eec2.B"/>
              </a:rPr>
              <a:t>6.5b</a:t>
            </a:r>
            <a:r>
              <a:rPr lang="en-US" sz="1800" dirty="0">
                <a:latin typeface="AdvOT8eb9eec2.B"/>
              </a:rPr>
              <a:t> 	</a:t>
            </a:r>
            <a:r>
              <a:rPr lang="en-US" sz="1800" dirty="0">
                <a:latin typeface="AdvOT7b515deb"/>
              </a:rPr>
              <a:t>If using ambulatory glucose profile/glucose management indicator to assess glycemia, a parallel goal is a time in range of &gt;70% with time below range &lt;4% (Fig. 6.1). </a:t>
            </a:r>
            <a:r>
              <a:rPr lang="en-US" sz="1800" dirty="0">
                <a:solidFill>
                  <a:srgbClr val="A6192E"/>
                </a:solidFill>
                <a:latin typeface="AdvOT8eb9eec2.B"/>
              </a:rPr>
              <a:t>B</a:t>
            </a:r>
          </a:p>
          <a:p>
            <a:r>
              <a:rPr lang="en-US" sz="1800" dirty="0">
                <a:solidFill>
                  <a:srgbClr val="A6192E"/>
                </a:solidFill>
                <a:latin typeface="AdvOT8eb9eec2.B"/>
              </a:rPr>
              <a:t>6.6</a:t>
            </a:r>
            <a:r>
              <a:rPr lang="en-US" sz="1800" dirty="0">
                <a:latin typeface="AdvOT8eb9eec2.B"/>
              </a:rPr>
              <a:t> 	</a:t>
            </a:r>
            <a:r>
              <a:rPr lang="en-US" sz="1800" dirty="0">
                <a:latin typeface="AdvOT7b515deb"/>
              </a:rPr>
              <a:t>On the basis of provider judgment and patient preference, achievement of lower A1C levels than the goal of 7% may be acceptable, and even beneficial, if it can be achieved safely without significant hypoglycemia or other adverse effects of treatment.</a:t>
            </a:r>
            <a:r>
              <a:rPr lang="en-US" sz="1800" dirty="0">
                <a:solidFill>
                  <a:srgbClr val="A6192E"/>
                </a:solidFill>
                <a:latin typeface="AdvOT8eb9eec2.B"/>
              </a:rPr>
              <a:t> C</a:t>
            </a:r>
            <a:endParaRPr lang="en-US" sz="1800" dirty="0">
              <a:latin typeface="AdvOT7b515deb"/>
            </a:endParaRPr>
          </a:p>
        </p:txBody>
      </p:sp>
    </p:spTree>
    <p:extLst>
      <p:ext uri="{BB962C8B-B14F-4D97-AF65-F5344CB8AC3E}">
        <p14:creationId xmlns:p14="http://schemas.microsoft.com/office/powerpoint/2010/main" val="299416641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2655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8263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97343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5058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16626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0457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50189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8662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7736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868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4" name="TextBox 3">
            <a:extLst>
              <a:ext uri="{FF2B5EF4-FFF2-40B4-BE49-F238E27FC236}">
                <a16:creationId xmlns:a16="http://schemas.microsoft.com/office/drawing/2014/main" id="{377FF7B3-44FD-49B9-9D26-505774EEB450}"/>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Glycemic Targets: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1):S73-S84</a:t>
            </a:r>
          </a:p>
        </p:txBody>
      </p:sp>
      <p:pic>
        <p:nvPicPr>
          <p:cNvPr id="2" name="Picture 1">
            <a:extLst>
              <a:ext uri="{FF2B5EF4-FFF2-40B4-BE49-F238E27FC236}">
                <a16:creationId xmlns:a16="http://schemas.microsoft.com/office/drawing/2014/main" id="{206D13F5-E4F7-4EDB-861A-AA12E5B632C0}"/>
              </a:ext>
            </a:extLst>
          </p:cNvPr>
          <p:cNvPicPr>
            <a:picLocks noChangeAspect="1"/>
          </p:cNvPicPr>
          <p:nvPr/>
        </p:nvPicPr>
        <p:blipFill>
          <a:blip r:embed="rId2"/>
          <a:stretch>
            <a:fillRect/>
          </a:stretch>
        </p:blipFill>
        <p:spPr>
          <a:xfrm>
            <a:off x="1465385" y="722139"/>
            <a:ext cx="6716589" cy="3774759"/>
          </a:xfrm>
          <a:prstGeom prst="rect">
            <a:avLst/>
          </a:prstGeom>
        </p:spPr>
      </p:pic>
    </p:spTree>
    <p:extLst>
      <p:ext uri="{BB962C8B-B14F-4D97-AF65-F5344CB8AC3E}">
        <p14:creationId xmlns:p14="http://schemas.microsoft.com/office/powerpoint/2010/main" val="391391358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63589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4888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06459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292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6951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00257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92515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8497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01702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213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5" name="TextBox 4">
            <a:extLst>
              <a:ext uri="{FF2B5EF4-FFF2-40B4-BE49-F238E27FC236}">
                <a16:creationId xmlns:a16="http://schemas.microsoft.com/office/drawing/2014/main" id="{E21453ED-B121-4A24-959A-D6F4BEE946D3}"/>
              </a:ext>
            </a:extLst>
          </p:cNvPr>
          <p:cNvSpPr txBox="1">
            <a:spLocks noChangeArrowheads="1"/>
          </p:cNvSpPr>
          <p:nvPr/>
        </p:nvSpPr>
        <p:spPr bwMode="auto">
          <a:xfrm>
            <a:off x="136779" y="4666629"/>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Glycemic Targets: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1):S73-S84</a:t>
            </a:r>
          </a:p>
        </p:txBody>
      </p:sp>
      <p:pic>
        <p:nvPicPr>
          <p:cNvPr id="2" name="Picture 1">
            <a:extLst>
              <a:ext uri="{FF2B5EF4-FFF2-40B4-BE49-F238E27FC236}">
                <a16:creationId xmlns:a16="http://schemas.microsoft.com/office/drawing/2014/main" id="{1C47D7A5-227E-4078-B65C-25EC2EE5ED94}"/>
              </a:ext>
            </a:extLst>
          </p:cNvPr>
          <p:cNvPicPr>
            <a:picLocks noChangeAspect="1"/>
          </p:cNvPicPr>
          <p:nvPr/>
        </p:nvPicPr>
        <p:blipFill>
          <a:blip r:embed="rId2"/>
          <a:stretch>
            <a:fillRect/>
          </a:stretch>
        </p:blipFill>
        <p:spPr>
          <a:xfrm>
            <a:off x="2262554" y="498340"/>
            <a:ext cx="4685933" cy="4207010"/>
          </a:xfrm>
          <a:prstGeom prst="rect">
            <a:avLst/>
          </a:prstGeom>
        </p:spPr>
      </p:pic>
    </p:spTree>
    <p:extLst>
      <p:ext uri="{BB962C8B-B14F-4D97-AF65-F5344CB8AC3E}">
        <p14:creationId xmlns:p14="http://schemas.microsoft.com/office/powerpoint/2010/main" val="27683681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93572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31489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12881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6441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70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Glycemic targets</a:t>
            </a:r>
          </a:p>
        </p:txBody>
      </p:sp>
      <p:sp>
        <p:nvSpPr>
          <p:cNvPr id="4" name="TextBox 3">
            <a:extLst>
              <a:ext uri="{FF2B5EF4-FFF2-40B4-BE49-F238E27FC236}">
                <a16:creationId xmlns:a16="http://schemas.microsoft.com/office/drawing/2014/main" id="{8B0B42F9-F413-4622-AB2E-8C824FEEFD5C}"/>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Glycemic Targets: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1):S73-S84</a:t>
            </a:r>
          </a:p>
        </p:txBody>
      </p:sp>
      <p:pic>
        <p:nvPicPr>
          <p:cNvPr id="2" name="Picture 1">
            <a:extLst>
              <a:ext uri="{FF2B5EF4-FFF2-40B4-BE49-F238E27FC236}">
                <a16:creationId xmlns:a16="http://schemas.microsoft.com/office/drawing/2014/main" id="{3AC6D72E-769D-4795-861B-ECB856DE1592}"/>
              </a:ext>
            </a:extLst>
          </p:cNvPr>
          <p:cNvPicPr>
            <a:picLocks noChangeAspect="1"/>
          </p:cNvPicPr>
          <p:nvPr/>
        </p:nvPicPr>
        <p:blipFill>
          <a:blip r:embed="rId3"/>
          <a:stretch>
            <a:fillRect/>
          </a:stretch>
        </p:blipFill>
        <p:spPr>
          <a:xfrm>
            <a:off x="780001" y="996461"/>
            <a:ext cx="6801827" cy="2856767"/>
          </a:xfrm>
          <a:prstGeom prst="rect">
            <a:avLst/>
          </a:prstGeom>
        </p:spPr>
      </p:pic>
    </p:spTree>
    <p:extLst>
      <p:ext uri="{BB962C8B-B14F-4D97-AF65-F5344CB8AC3E}">
        <p14:creationId xmlns:p14="http://schemas.microsoft.com/office/powerpoint/2010/main" val="76750835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Hypoglycemia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6.13</a:t>
            </a:r>
            <a:r>
              <a:rPr lang="en-US" sz="1800" dirty="0">
                <a:latin typeface="AdvOT8eb9eec2.B"/>
              </a:rPr>
              <a:t> 	</a:t>
            </a:r>
            <a:r>
              <a:rPr lang="en-US" sz="1800" dirty="0">
                <a:latin typeface="AdvOT7b515deb"/>
              </a:rPr>
              <a:t>Insulin-treated patients with hypoglycemia unawareness, one level 3 hypoglycemic event, or a pattern of unexplained level 2 hypoglycemia should be advised to raise their glycemic targets to strictly avoid hypoglycemia for at least several weeks in order to partially reverse hypoglycemia unawareness and reduce risk of future episodes. </a:t>
            </a:r>
            <a:r>
              <a:rPr lang="en-US" sz="1800" dirty="0">
                <a:solidFill>
                  <a:srgbClr val="A6192E"/>
                </a:solidFill>
                <a:latin typeface="AdvOT8eb9eec2.B"/>
              </a:rPr>
              <a:t>A</a:t>
            </a:r>
          </a:p>
          <a:p>
            <a:r>
              <a:rPr lang="en-US" sz="1800" dirty="0">
                <a:solidFill>
                  <a:srgbClr val="A6192E"/>
                </a:solidFill>
                <a:latin typeface="AdvOT8eb9eec2.B"/>
              </a:rPr>
              <a:t>6.14</a:t>
            </a:r>
            <a:r>
              <a:rPr lang="en-US" sz="1800" dirty="0">
                <a:latin typeface="AdvOT8eb9eec2.B"/>
              </a:rPr>
              <a:t> 	</a:t>
            </a:r>
            <a:r>
              <a:rPr lang="en-US" sz="1800" dirty="0">
                <a:latin typeface="AdvOT7b515deb"/>
              </a:rPr>
              <a:t>Ongoing assessment of cognitive function is suggested with increased vigilance for hypoglycemia by the clinician, patient, and caregivers if low cognition or declining cognition is found.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13357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Glycemic targets</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Glycemic Targets: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1):S73-S84</a:t>
            </a:r>
          </a:p>
        </p:txBody>
      </p:sp>
      <p:pic>
        <p:nvPicPr>
          <p:cNvPr id="2" name="Picture 1">
            <a:extLst>
              <a:ext uri="{FF2B5EF4-FFF2-40B4-BE49-F238E27FC236}">
                <a16:creationId xmlns:a16="http://schemas.microsoft.com/office/drawing/2014/main" id="{2F4EE08A-2C10-42C3-A46D-7AFCB9E8A496}"/>
              </a:ext>
            </a:extLst>
          </p:cNvPr>
          <p:cNvPicPr>
            <a:picLocks noChangeAspect="1"/>
          </p:cNvPicPr>
          <p:nvPr/>
        </p:nvPicPr>
        <p:blipFill>
          <a:blip r:embed="rId2"/>
          <a:stretch>
            <a:fillRect/>
          </a:stretch>
        </p:blipFill>
        <p:spPr>
          <a:xfrm>
            <a:off x="757025" y="902677"/>
            <a:ext cx="6618754" cy="2579077"/>
          </a:xfrm>
          <a:prstGeom prst="rect">
            <a:avLst/>
          </a:prstGeom>
        </p:spPr>
      </p:pic>
    </p:spTree>
    <p:extLst>
      <p:ext uri="{BB962C8B-B14F-4D97-AF65-F5344CB8AC3E}">
        <p14:creationId xmlns:p14="http://schemas.microsoft.com/office/powerpoint/2010/main" val="3580546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8</a:t>
            </a:r>
            <a:r>
              <a:rPr lang="en-US" dirty="0">
                <a:solidFill>
                  <a:srgbClr val="C00000"/>
                </a:solidFill>
              </a:rPr>
              <a:t>.</a:t>
            </a:r>
            <a:r>
              <a:rPr lang="en-US" dirty="0"/>
              <a:t> </a:t>
            </a:r>
            <a:br>
              <a:rPr lang="en-US" dirty="0"/>
            </a:br>
            <a:br>
              <a:rPr lang="en-US" dirty="0"/>
            </a:br>
            <a:r>
              <a:rPr lang="en-US" dirty="0"/>
              <a:t>Obesity Management for the Treatment of Type 2 Diabetes</a:t>
            </a:r>
          </a:p>
        </p:txBody>
      </p:sp>
    </p:spTree>
    <p:extLst>
      <p:ext uri="{BB962C8B-B14F-4D97-AF65-F5344CB8AC3E}">
        <p14:creationId xmlns:p14="http://schemas.microsoft.com/office/powerpoint/2010/main" val="43971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Assessment</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Obesity Management for the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2371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8.1 </a:t>
            </a:r>
            <a:r>
              <a:rPr lang="en-US" sz="1800" dirty="0">
                <a:latin typeface="AdvOT7b515deb"/>
              </a:rPr>
              <a:t>Use patient-centered, nonjudgmental language that fosters collaboration</a:t>
            </a:r>
          </a:p>
          <a:p>
            <a:r>
              <a:rPr lang="en-US" sz="1800" dirty="0">
                <a:latin typeface="AdvOT7b515deb"/>
              </a:rPr>
              <a:t>between patients and providers, including people-first language (e.g., “person with obesity” rather than “obese person”). </a:t>
            </a:r>
            <a:r>
              <a:rPr lang="en-US" sz="1800" dirty="0">
                <a:solidFill>
                  <a:srgbClr val="A6192E"/>
                </a:solidFill>
                <a:latin typeface="AdvOT8eb9eec2.B"/>
              </a:rPr>
              <a:t>E</a:t>
            </a:r>
          </a:p>
          <a:p>
            <a:r>
              <a:rPr lang="en-US" sz="1800" dirty="0">
                <a:solidFill>
                  <a:srgbClr val="A6192E"/>
                </a:solidFill>
                <a:latin typeface="AdvOT8eb9eec2.B"/>
              </a:rPr>
              <a:t>8.2</a:t>
            </a:r>
            <a:r>
              <a:rPr lang="en-US" sz="1800" dirty="0">
                <a:latin typeface="AdvOT8eb9eec2.B"/>
              </a:rPr>
              <a:t> 	</a:t>
            </a:r>
            <a:r>
              <a:rPr lang="en-US" sz="1800" dirty="0">
                <a:latin typeface="AdvOT7b515deb"/>
              </a:rPr>
              <a:t>Measure height and weight and calculate BMI at annual visits or more frequently. Assess weight trajectory to inform treatment considerations. </a:t>
            </a:r>
            <a:r>
              <a:rPr lang="en-US" sz="1800" dirty="0">
                <a:solidFill>
                  <a:srgbClr val="A6192E"/>
                </a:solidFill>
                <a:latin typeface="AdvOT8eb9eec2.B"/>
              </a:rPr>
              <a:t>E</a:t>
            </a:r>
          </a:p>
          <a:p>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937980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Diet, Physical Activity, &amp; Behavioral Therapy</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Obesity Management for the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8.5</a:t>
            </a:r>
            <a:r>
              <a:rPr lang="en-US" sz="1800" dirty="0">
                <a:latin typeface="AdvOT8eb9eec2.B"/>
              </a:rPr>
              <a:t>  </a:t>
            </a:r>
            <a:r>
              <a:rPr lang="en-US" sz="1800" dirty="0">
                <a:latin typeface="AdvOT7b515deb"/>
              </a:rPr>
              <a:t>Diet, physical activity, and behavioral therapy designed to achieve and maintain ≥5% weight loss is recommended for most patients with type 2 diabetes who have overweight or obesity and are ready to achieve weight loss. Greater benefits in control of diabetes and cardiovascular risk may be gained from even greater weight loss. </a:t>
            </a:r>
            <a:r>
              <a:rPr lang="en-US" sz="1800" b="1" dirty="0">
                <a:solidFill>
                  <a:schemeClr val="accent1"/>
                </a:solidFill>
                <a:latin typeface="AdvOT7b515deb"/>
              </a:rPr>
              <a:t>B</a:t>
            </a:r>
          </a:p>
          <a:p>
            <a:r>
              <a:rPr lang="en-US" sz="1800" dirty="0">
                <a:solidFill>
                  <a:srgbClr val="A6192E"/>
                </a:solidFill>
                <a:latin typeface="AdvOT8eb9eec2.B"/>
              </a:rPr>
              <a:t>8.6</a:t>
            </a:r>
            <a:r>
              <a:rPr lang="en-US" sz="1800" dirty="0">
                <a:latin typeface="AdvOT8eb9eec2.B"/>
              </a:rPr>
              <a:t>  </a:t>
            </a:r>
            <a:r>
              <a:rPr lang="en-US" sz="1800" dirty="0">
                <a:latin typeface="AdvOT7b515deb"/>
              </a:rPr>
              <a:t>Such interventions should include a high frequency of counseling (≥16 sessions in 6 months) and focus on dietary changes, physical activity, and behavioral strategies to achieve a 500–750 kcal/day energy deficit. </a:t>
            </a:r>
            <a:r>
              <a:rPr lang="en-US" sz="1800" dirty="0">
                <a:solidFill>
                  <a:srgbClr val="A6192E"/>
                </a:solidFill>
                <a:latin typeface="AdvOT8eb9eec2.B"/>
              </a:rPr>
              <a:t>A</a:t>
            </a:r>
          </a:p>
        </p:txBody>
      </p:sp>
    </p:spTree>
    <p:extLst>
      <p:ext uri="{BB962C8B-B14F-4D97-AF65-F5344CB8AC3E}">
        <p14:creationId xmlns:p14="http://schemas.microsoft.com/office/powerpoint/2010/main" val="1932730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Classification</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57020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1600" dirty="0"/>
              <a:t>Diabetes can be classified into the following general categories:</a:t>
            </a:r>
          </a:p>
          <a:p>
            <a:pPr marL="457200" indent="-288925">
              <a:spcBef>
                <a:spcPts val="1200"/>
              </a:spcBef>
              <a:buClr>
                <a:srgbClr val="C92600"/>
              </a:buClr>
              <a:buFont typeface="+mj-lt"/>
              <a:buAutoNum type="arabicPeriod"/>
            </a:pPr>
            <a:r>
              <a:rPr lang="en-US" sz="1600" dirty="0"/>
              <a:t>Type 1 diabetes (due to autoimmune ß-cell destruction, usually leading to absolute insulin deficiency, including latent autoimmune diabetes of adulthood)</a:t>
            </a:r>
          </a:p>
          <a:p>
            <a:pPr marL="457200" indent="-288925">
              <a:spcBef>
                <a:spcPts val="1200"/>
              </a:spcBef>
              <a:buClr>
                <a:srgbClr val="C92600"/>
              </a:buClr>
              <a:buFont typeface="+mj-lt"/>
              <a:buAutoNum type="arabicPeriod"/>
            </a:pPr>
            <a:r>
              <a:rPr lang="en-US" sz="1600" dirty="0"/>
              <a:t>Type 2 diabetes (due to a progressive loss of ß-cell insulin secretion frequently on the background of insulin resistance)</a:t>
            </a:r>
          </a:p>
          <a:p>
            <a:pPr marL="457200" indent="-288925">
              <a:spcBef>
                <a:spcPts val="1200"/>
              </a:spcBef>
              <a:buClr>
                <a:srgbClr val="C92600"/>
              </a:buClr>
              <a:buFont typeface="+mj-lt"/>
              <a:buAutoNum type="arabicPeriod"/>
            </a:pPr>
            <a:r>
              <a:rPr lang="en-US" sz="1600" dirty="0"/>
              <a:t>Specific types of diabetes due to other causes, e.g., monogenic diabetes syndromes (such as neonatal diabetes and maturity-onset diabetes of the young), diseases of the exocrine pancreas (such as cystic fibrosis and pancreatitis), and drug- or chemical-induced diabetes (such as with glucocorticoid use, in the treatment of HIV/AIDS, or after organ transplantation)</a:t>
            </a:r>
          </a:p>
          <a:p>
            <a:pPr marL="457200" indent="-288925">
              <a:spcBef>
                <a:spcPts val="1200"/>
              </a:spcBef>
              <a:buClr>
                <a:srgbClr val="C92600"/>
              </a:buClr>
              <a:buFont typeface="+mj-lt"/>
              <a:buAutoNum type="arabicPeriod"/>
            </a:pPr>
            <a:r>
              <a:rPr lang="en-US" sz="1600" dirty="0"/>
              <a:t>Gestational diabetes mellitus (diabetes diagnosed in the second or third trimester of pregnancy that was not clearly overt diabetes prior to gestation)</a:t>
            </a:r>
          </a:p>
        </p:txBody>
      </p:sp>
    </p:spTree>
    <p:extLst>
      <p:ext uri="{BB962C8B-B14F-4D97-AF65-F5344CB8AC3E}">
        <p14:creationId xmlns:p14="http://schemas.microsoft.com/office/powerpoint/2010/main" val="264841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Obesity Management for the Treatment of Type 2 Diabetes</a:t>
            </a:r>
          </a:p>
        </p:txBody>
      </p:sp>
      <p:sp>
        <p:nvSpPr>
          <p:cNvPr id="4" name="TextBox 3">
            <a:extLst>
              <a:ext uri="{FF2B5EF4-FFF2-40B4-BE49-F238E27FC236}">
                <a16:creationId xmlns:a16="http://schemas.microsoft.com/office/drawing/2014/main" id="{203CB9AD-794B-4986-BEFF-66E55058D24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Obesity Management for the Treatment of Type 2 Diabetes: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1):S100-S10</a:t>
            </a:r>
          </a:p>
        </p:txBody>
      </p:sp>
      <p:pic>
        <p:nvPicPr>
          <p:cNvPr id="2" name="Picture 1">
            <a:extLst>
              <a:ext uri="{FF2B5EF4-FFF2-40B4-BE49-F238E27FC236}">
                <a16:creationId xmlns:a16="http://schemas.microsoft.com/office/drawing/2014/main" id="{347B61E9-0A7D-4F41-A7CD-D3C9A7FB1E18}"/>
              </a:ext>
            </a:extLst>
          </p:cNvPr>
          <p:cNvPicPr>
            <a:picLocks noChangeAspect="1"/>
          </p:cNvPicPr>
          <p:nvPr/>
        </p:nvPicPr>
        <p:blipFill>
          <a:blip r:embed="rId2"/>
          <a:stretch>
            <a:fillRect/>
          </a:stretch>
        </p:blipFill>
        <p:spPr>
          <a:xfrm>
            <a:off x="284417" y="1453662"/>
            <a:ext cx="8365202" cy="1817077"/>
          </a:xfrm>
          <a:prstGeom prst="rect">
            <a:avLst/>
          </a:prstGeom>
        </p:spPr>
      </p:pic>
    </p:spTree>
    <p:extLst>
      <p:ext uri="{BB962C8B-B14F-4D97-AF65-F5344CB8AC3E}">
        <p14:creationId xmlns:p14="http://schemas.microsoft.com/office/powerpoint/2010/main" val="1680669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Obesity Management for the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6619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8.15</a:t>
            </a:r>
            <a:r>
              <a:rPr lang="en-US" sz="1800" dirty="0">
                <a:latin typeface="AdvOT8eb9eec2.B"/>
              </a:rPr>
              <a:t>  </a:t>
            </a:r>
            <a:r>
              <a:rPr lang="en-US" sz="1800" dirty="0">
                <a:latin typeface="AdvOT7b515deb"/>
              </a:rPr>
              <a:t>If a patient’s response to weight loss medication is effective (typically defined as &gt;5%weight loss after 3 months’ use), further weight loss is likely with continued use. When early response is insufficient (typically &lt;5% weight loss after 3 months’ use), or if there are significant safety or tolerability issues, consider discontinuation of the medication and evaluate alternative medications or treatment approaches. </a:t>
            </a:r>
            <a:r>
              <a:rPr lang="en-US" sz="1800" dirty="0">
                <a:solidFill>
                  <a:srgbClr val="A6192E"/>
                </a:solidFill>
                <a:latin typeface="AdvOT8eb9eec2.B"/>
              </a:rPr>
              <a:t>A</a:t>
            </a:r>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722944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239" y="-283784"/>
            <a:ext cx="8665522" cy="5711068"/>
          </a:xfrm>
          <a:prstGeom prst="rect">
            <a:avLst/>
          </a:prstGeom>
        </p:spPr>
      </p:pic>
    </p:spTree>
    <p:extLst>
      <p:ext uri="{BB962C8B-B14F-4D97-AF65-F5344CB8AC3E}">
        <p14:creationId xmlns:p14="http://schemas.microsoft.com/office/powerpoint/2010/main" val="91471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4795" y="1455174"/>
            <a:ext cx="8560879" cy="2369574"/>
          </a:xfrm>
          <a:prstGeom prst="rect">
            <a:avLst/>
          </a:prstGeom>
        </p:spPr>
      </p:pic>
    </p:spTree>
    <p:extLst>
      <p:ext uri="{BB962C8B-B14F-4D97-AF65-F5344CB8AC3E}">
        <p14:creationId xmlns:p14="http://schemas.microsoft.com/office/powerpoint/2010/main" val="3429330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Metabolic Surgery</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Obesity Management for the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8.16</a:t>
            </a:r>
            <a:r>
              <a:rPr lang="en-US" sz="1800" dirty="0">
                <a:latin typeface="AdvOT8eb9eec2.B"/>
              </a:rPr>
              <a:t> </a:t>
            </a:r>
            <a:r>
              <a:rPr lang="en-US" sz="1800" dirty="0">
                <a:latin typeface="AdvOT7b515deb"/>
              </a:rPr>
              <a:t>Metabolic surgery should be recommended as an option to treat type 2 diabetes in screened surgical candidates with BMI </a:t>
            </a:r>
            <a:r>
              <a:rPr lang="en-US" sz="1800" dirty="0">
                <a:latin typeface="Times New Roman" panose="02020603050405020304" pitchFamily="18" charset="0"/>
                <a:cs typeface="Times New Roman" panose="02020603050405020304" pitchFamily="18" charset="0"/>
              </a:rPr>
              <a:t>≥</a:t>
            </a:r>
            <a:r>
              <a:rPr lang="en-US" sz="1800" dirty="0">
                <a:latin typeface="AdvOT7b515deb"/>
              </a:rPr>
              <a:t>40 kg/m</a:t>
            </a:r>
            <a:r>
              <a:rPr lang="en-US" sz="1800" baseline="30000" dirty="0">
                <a:latin typeface="AdvOT7b515deb"/>
              </a:rPr>
              <a:t>2</a:t>
            </a:r>
            <a:r>
              <a:rPr lang="en-US" sz="800" dirty="0">
                <a:latin typeface="AdvOT7b515deb"/>
              </a:rPr>
              <a:t> </a:t>
            </a:r>
            <a:r>
              <a:rPr lang="en-US" sz="1800" dirty="0">
                <a:latin typeface="AdvOT7b515deb"/>
              </a:rPr>
              <a:t>(BMI </a:t>
            </a:r>
            <a:r>
              <a:rPr lang="en-US" sz="1800" dirty="0">
                <a:latin typeface="Times New Roman" panose="02020603050405020304" pitchFamily="18" charset="0"/>
                <a:cs typeface="Times New Roman" panose="02020603050405020304" pitchFamily="18" charset="0"/>
              </a:rPr>
              <a:t>≥</a:t>
            </a:r>
            <a:r>
              <a:rPr lang="en-US" sz="1800" dirty="0">
                <a:latin typeface="AdvOT7b515deb"/>
              </a:rPr>
              <a:t>37.5 kg/m</a:t>
            </a:r>
            <a:r>
              <a:rPr lang="en-US" sz="1800" baseline="30000" dirty="0">
                <a:latin typeface="AdvOT7b515deb"/>
              </a:rPr>
              <a:t>2</a:t>
            </a:r>
            <a:r>
              <a:rPr lang="en-US" sz="800" dirty="0">
                <a:latin typeface="AdvOT7b515deb"/>
              </a:rPr>
              <a:t> </a:t>
            </a:r>
            <a:r>
              <a:rPr lang="en-US" sz="1800" dirty="0">
                <a:latin typeface="AdvOT7b515deb"/>
              </a:rPr>
              <a:t>in Asian Americans) and in adults with BMI 35.0</a:t>
            </a:r>
            <a:r>
              <a:rPr lang="en-US" sz="1800" dirty="0">
                <a:latin typeface="AdvOT7b515deb+20"/>
              </a:rPr>
              <a:t>–</a:t>
            </a:r>
            <a:r>
              <a:rPr lang="en-US" sz="1800" dirty="0">
                <a:latin typeface="AdvOT7b515deb"/>
              </a:rPr>
              <a:t>39.9 kg/m</a:t>
            </a:r>
            <a:r>
              <a:rPr lang="en-US" sz="1800" baseline="30000" dirty="0">
                <a:latin typeface="AdvOT7b515deb"/>
              </a:rPr>
              <a:t>2</a:t>
            </a:r>
            <a:r>
              <a:rPr lang="en-US" sz="800" dirty="0">
                <a:latin typeface="AdvOT7b515deb"/>
              </a:rPr>
              <a:t> </a:t>
            </a:r>
            <a:r>
              <a:rPr lang="en-US" sz="1800" dirty="0">
                <a:latin typeface="AdvOT7b515deb"/>
              </a:rPr>
              <a:t>(32.5— 37.4 kg/m</a:t>
            </a:r>
            <a:r>
              <a:rPr lang="en-US" sz="1800" baseline="30000" dirty="0">
                <a:latin typeface="AdvOT7b515deb"/>
              </a:rPr>
              <a:t>2</a:t>
            </a:r>
            <a:r>
              <a:rPr lang="en-US" sz="800" dirty="0">
                <a:latin typeface="AdvOT7b515deb"/>
              </a:rPr>
              <a:t> </a:t>
            </a:r>
            <a:r>
              <a:rPr lang="en-US" sz="1800" dirty="0">
                <a:latin typeface="AdvOT7b515deb"/>
              </a:rPr>
              <a:t>in Asian Americans) who do not achieve durable weight loss and improvement in comorbidities (including hyperglycemia) with nonsurgical methods. </a:t>
            </a:r>
            <a:r>
              <a:rPr lang="en-US" sz="1800" dirty="0">
                <a:solidFill>
                  <a:srgbClr val="A6192E"/>
                </a:solidFill>
                <a:latin typeface="AdvOT8eb9eec2.B"/>
              </a:rPr>
              <a:t>A</a:t>
            </a:r>
          </a:p>
          <a:p>
            <a:r>
              <a:rPr lang="en-US" sz="1800" dirty="0">
                <a:solidFill>
                  <a:srgbClr val="A6192E"/>
                </a:solidFill>
                <a:latin typeface="AdvOT8eb9eec2.B"/>
              </a:rPr>
              <a:t>8.17</a:t>
            </a:r>
            <a:r>
              <a:rPr lang="en-US" sz="1800" dirty="0">
                <a:latin typeface="AdvOT8eb9eec2.B"/>
              </a:rPr>
              <a:t> </a:t>
            </a:r>
            <a:r>
              <a:rPr lang="en-US" sz="1800" dirty="0">
                <a:latin typeface="AdvOT7b515deb"/>
              </a:rPr>
              <a:t>Metabolic surgery may be considered as an option to treat type 2 diabetes in adults with </a:t>
            </a:r>
            <a:r>
              <a:rPr lang="pl-PL" sz="1800" dirty="0">
                <a:latin typeface="AdvOT7b515deb"/>
              </a:rPr>
              <a:t>BMI 30.0–34.9 kg/m2 (27.5–</a:t>
            </a:r>
            <a:r>
              <a:rPr lang="en-US" sz="1800" dirty="0">
                <a:latin typeface="AdvOT7b515deb"/>
              </a:rPr>
              <a:t>32.4 kg/m2 in Asian Americans) who do not achieve durable weight loss and improvement in comorbidities (including hyperglycemia) with nonsurgical methods. </a:t>
            </a:r>
            <a:r>
              <a:rPr lang="en-US" sz="1800" dirty="0">
                <a:solidFill>
                  <a:srgbClr val="A6192E"/>
                </a:solidFill>
                <a:latin typeface="AdvOT8eb9eec2.B"/>
              </a:rPr>
              <a:t>A</a:t>
            </a:r>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02187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Metabolic Surgery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Obesity Management for the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8.20</a:t>
            </a:r>
            <a:r>
              <a:rPr lang="en-US" sz="1800" dirty="0">
                <a:latin typeface="AdvOT8eb9eec2.B"/>
              </a:rPr>
              <a:t> </a:t>
            </a:r>
            <a:r>
              <a:rPr lang="en-US" sz="1800" dirty="0">
                <a:latin typeface="AdvOT7b515deb"/>
              </a:rPr>
              <a:t>People being considered for metabolic surgery should be evaluated for comorbid psychological conditions and social and situational circumstances that have the potential to interfere with surgery outcomes. </a:t>
            </a:r>
            <a:r>
              <a:rPr lang="en-US" sz="1800" dirty="0">
                <a:solidFill>
                  <a:srgbClr val="A6192E"/>
                </a:solidFill>
                <a:latin typeface="AdvOT8eb9eec2.B"/>
              </a:rPr>
              <a:t>B</a:t>
            </a:r>
          </a:p>
          <a:p>
            <a:r>
              <a:rPr lang="en-US" sz="1800" dirty="0">
                <a:solidFill>
                  <a:srgbClr val="A6192E"/>
                </a:solidFill>
                <a:latin typeface="AdvOT8eb9eec2.B"/>
              </a:rPr>
              <a:t>8.21</a:t>
            </a:r>
            <a:r>
              <a:rPr lang="en-US" sz="1800" dirty="0">
                <a:latin typeface="AdvOT8eb9eec2.B"/>
              </a:rPr>
              <a:t> </a:t>
            </a:r>
            <a:r>
              <a:rPr lang="en-US" sz="1800" dirty="0">
                <a:latin typeface="AdvOT7b515deb"/>
              </a:rPr>
              <a:t>People who undergo metabolic surgery should routinely be evaluated to assess the need for ongoing mental health services to help with the adjustment to medical and psychosocial changes after surgery. </a:t>
            </a:r>
            <a:r>
              <a:rPr lang="en-US" sz="1800" dirty="0">
                <a:solidFill>
                  <a:srgbClr val="A6192E"/>
                </a:solidFill>
                <a:latin typeface="AdvOT8eb9eec2.B"/>
              </a:rPr>
              <a:t>C</a:t>
            </a:r>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24822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9</a:t>
            </a:r>
            <a:r>
              <a:rPr lang="en-US" dirty="0">
                <a:solidFill>
                  <a:srgbClr val="C00000"/>
                </a:solidFill>
              </a:rPr>
              <a:t>.</a:t>
            </a:r>
            <a:r>
              <a:rPr lang="en-US" dirty="0"/>
              <a:t> </a:t>
            </a:r>
            <a:br>
              <a:rPr lang="en-US" dirty="0"/>
            </a:br>
            <a:br>
              <a:rPr lang="en-US" dirty="0"/>
            </a:br>
            <a:r>
              <a:rPr lang="en-US" dirty="0"/>
              <a:t>Pharmacologic Approaches to Glycemic Treatment</a:t>
            </a:r>
          </a:p>
        </p:txBody>
      </p:sp>
    </p:spTree>
    <p:extLst>
      <p:ext uri="{BB962C8B-B14F-4D97-AF65-F5344CB8AC3E}">
        <p14:creationId xmlns:p14="http://schemas.microsoft.com/office/powerpoint/2010/main" val="2637895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Pharmacologic Therapy for Type 1 Diabetes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9.1</a:t>
            </a:r>
            <a:r>
              <a:rPr lang="en-US" sz="1800" dirty="0">
                <a:latin typeface="AdvOT8eb9eec2.B"/>
              </a:rPr>
              <a:t> </a:t>
            </a:r>
            <a:r>
              <a:rPr lang="en-US" sz="1800" dirty="0">
                <a:latin typeface="AdvOT7b515deb"/>
              </a:rPr>
              <a:t>Most people with type 1 diabetes should be treated with multiple daily injections of prandial and basal insulin, or continuous subcutaneous insulin infusion. </a:t>
            </a:r>
            <a:r>
              <a:rPr lang="en-US" sz="1800" dirty="0">
                <a:solidFill>
                  <a:srgbClr val="A6192E"/>
                </a:solidFill>
                <a:latin typeface="AdvOT8eb9eec2.B"/>
              </a:rPr>
              <a:t>A</a:t>
            </a:r>
          </a:p>
          <a:p>
            <a:r>
              <a:rPr lang="en-US" sz="1800" dirty="0">
                <a:solidFill>
                  <a:srgbClr val="A6192E"/>
                </a:solidFill>
                <a:latin typeface="AdvOT8eb9eec2.B"/>
              </a:rPr>
              <a:t>9.2 </a:t>
            </a:r>
            <a:r>
              <a:rPr lang="en-US" sz="1800" dirty="0">
                <a:latin typeface="AdvOT7b515deb"/>
              </a:rPr>
              <a:t>Most individuals with type 1 diabetes should use rapid-acting insulin	  analogs to reduce hypoglycemia risk. </a:t>
            </a:r>
            <a:r>
              <a:rPr lang="en-US" sz="1800" dirty="0">
                <a:solidFill>
                  <a:srgbClr val="A6192E"/>
                </a:solidFill>
                <a:latin typeface="AdvOT8eb9eec2.B"/>
              </a:rPr>
              <a:t>A</a:t>
            </a:r>
          </a:p>
          <a:p>
            <a:r>
              <a:rPr lang="en-US" sz="1800" dirty="0">
                <a:solidFill>
                  <a:srgbClr val="A6192E"/>
                </a:solidFill>
                <a:latin typeface="AdvOT8eb9eec2.B"/>
              </a:rPr>
              <a:t>9.3</a:t>
            </a:r>
            <a:r>
              <a:rPr lang="en-US" sz="1800" dirty="0">
                <a:latin typeface="AdvOT8eb9eec2.B"/>
              </a:rPr>
              <a:t> </a:t>
            </a:r>
            <a:r>
              <a:rPr lang="en-US" sz="1800" dirty="0">
                <a:latin typeface="AdvOT7b515deb"/>
              </a:rPr>
              <a:t>Patients with type 1 diabetes should be trained to match prandial insulin doses to carbohydrate intake, premeal blood glucose, and anticipated physical activity. </a:t>
            </a:r>
            <a:r>
              <a:rPr lang="en-US" sz="1800" dirty="0">
                <a:solidFill>
                  <a:srgbClr val="A6192E"/>
                </a:solidFill>
                <a:latin typeface="AdvOT8eb9eec2.B"/>
              </a:rPr>
              <a:t>C</a:t>
            </a:r>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291213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Pharmacologic Therapy for Type 2 Diabetes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9.4</a:t>
            </a:r>
            <a:r>
              <a:rPr lang="en-US" sz="1800" dirty="0">
                <a:latin typeface="AdvOT8eb9eec2.B"/>
              </a:rPr>
              <a:t>  </a:t>
            </a:r>
            <a:r>
              <a:rPr lang="en-US" sz="1800" dirty="0">
                <a:latin typeface="AdvOT7b515deb"/>
              </a:rPr>
              <a:t>Metformin is the preferred initial pharmacologic agent for the treatment of type 2 diabetes. </a:t>
            </a:r>
            <a:r>
              <a:rPr lang="en-US" sz="1800" dirty="0">
                <a:solidFill>
                  <a:srgbClr val="A6192E"/>
                </a:solidFill>
                <a:latin typeface="AdvOT8eb9eec2.B"/>
              </a:rPr>
              <a:t>A</a:t>
            </a:r>
          </a:p>
          <a:p>
            <a:r>
              <a:rPr lang="en-US" sz="1800" dirty="0">
                <a:solidFill>
                  <a:srgbClr val="A6192E"/>
                </a:solidFill>
                <a:latin typeface="AdvOT8eb9eec2.B"/>
              </a:rPr>
              <a:t>9.5</a:t>
            </a:r>
            <a:r>
              <a:rPr lang="en-US" sz="1800" dirty="0">
                <a:latin typeface="AdvOT8eb9eec2.B"/>
              </a:rPr>
              <a:t>  </a:t>
            </a:r>
            <a:r>
              <a:rPr lang="en-US" sz="1800" dirty="0">
                <a:latin typeface="AdvOT7b515deb"/>
              </a:rPr>
              <a:t>Once initiated, metformin should be continued as long as it is tolerated and not contraindicated; other agents, including insulin, should be added to metformin. </a:t>
            </a:r>
            <a:r>
              <a:rPr lang="en-US" sz="1800" dirty="0">
                <a:solidFill>
                  <a:srgbClr val="A6192E"/>
                </a:solidFill>
                <a:latin typeface="AdvOT8eb9eec2.B"/>
              </a:rPr>
              <a:t>A</a:t>
            </a:r>
          </a:p>
          <a:p>
            <a:r>
              <a:rPr lang="en-US" sz="1800" dirty="0">
                <a:solidFill>
                  <a:srgbClr val="A6192E"/>
                </a:solidFill>
                <a:latin typeface="AdvOT8eb9eec2.B"/>
              </a:rPr>
              <a:t>9.6</a:t>
            </a:r>
            <a:r>
              <a:rPr lang="en-US" sz="1800" dirty="0">
                <a:latin typeface="AdvOT8eb9eec2.B"/>
              </a:rPr>
              <a:t>  </a:t>
            </a:r>
            <a:r>
              <a:rPr lang="en-US" sz="1800" dirty="0">
                <a:latin typeface="AdvOT7b515deb"/>
              </a:rPr>
              <a:t>Early combination therapy can be considered in some patients at treatment initiation to extend the time to treatment failure. </a:t>
            </a:r>
            <a:r>
              <a:rPr lang="en-US" sz="1800" dirty="0">
                <a:solidFill>
                  <a:srgbClr val="A6192E"/>
                </a:solidFill>
                <a:latin typeface="AdvOT8eb9eec2.B"/>
              </a:rPr>
              <a:t>A</a:t>
            </a:r>
          </a:p>
          <a:p>
            <a:r>
              <a:rPr lang="en-US" sz="1800" dirty="0">
                <a:solidFill>
                  <a:srgbClr val="A6192E"/>
                </a:solidFill>
                <a:latin typeface="AdvOT8eb9eec2.B"/>
              </a:rPr>
              <a:t>9.7</a:t>
            </a:r>
            <a:r>
              <a:rPr lang="en-US" sz="1800" dirty="0">
                <a:latin typeface="AdvOT8eb9eec2.B"/>
              </a:rPr>
              <a:t>  </a:t>
            </a:r>
            <a:r>
              <a:rPr lang="en-US" sz="1800" dirty="0">
                <a:latin typeface="AdvOT7b515deb"/>
              </a:rPr>
              <a:t>The early introduction of insulin should be considered if there is evidence of ongoing catabolism (weight loss), if symptoms of hyperglycemia are present, or when A1C levels (</a:t>
            </a:r>
            <a:r>
              <a:rPr lang="en-US" sz="1800" dirty="0">
                <a:latin typeface="AdvPS586B"/>
              </a:rPr>
              <a:t>&gt;</a:t>
            </a:r>
            <a:r>
              <a:rPr lang="en-US" sz="1800" dirty="0">
                <a:latin typeface="AdvOT7b515deb"/>
              </a:rPr>
              <a:t>10% [86 mmol/mol]) or blood glucose levels (</a:t>
            </a:r>
            <a:r>
              <a:rPr lang="en-US" sz="1800" dirty="0">
                <a:latin typeface="AdvPS7DA6"/>
                <a:cs typeface="Times New Roman" panose="02020603050405020304" pitchFamily="18" charset="0"/>
              </a:rPr>
              <a:t>≥</a:t>
            </a:r>
            <a:r>
              <a:rPr lang="en-US" sz="1800" dirty="0">
                <a:latin typeface="AdvOT7b515deb"/>
              </a:rPr>
              <a:t>300 mg/dL [16.7 mmol/L]) are very high. </a:t>
            </a:r>
            <a:r>
              <a:rPr lang="en-US" sz="1800" dirty="0">
                <a:solidFill>
                  <a:srgbClr val="A6192E"/>
                </a:solidFill>
                <a:latin typeface="AdvOT8eb9eec2.B"/>
              </a:rPr>
              <a:t>E</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884391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Type 2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28066"/>
            <a:ext cx="7930382"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9.8</a:t>
            </a:r>
            <a:r>
              <a:rPr lang="en-US" sz="1800" dirty="0">
                <a:latin typeface="AdvOT8eb9eec2.B"/>
              </a:rPr>
              <a:t>  </a:t>
            </a:r>
            <a:r>
              <a:rPr lang="en-US" sz="1800" dirty="0">
                <a:latin typeface="AdvOT7b515deb"/>
              </a:rPr>
              <a:t>A patient-centered approach should be used to guide the choice of pharmacologic agents. Considerations include effect on cardiovascular and renal comorbidities, efficacy, hypoglycemia risk, impact on weight, cost, risk for side effects, and patient preferences(Table 9.1 and </a:t>
            </a:r>
            <a:r>
              <a:rPr lang="en-US" sz="1800" dirty="0">
                <a:latin typeface="AdvOT8eb9eec2.B"/>
              </a:rPr>
              <a:t>Figure 9.1</a:t>
            </a:r>
            <a:r>
              <a:rPr lang="en-US" sz="1800" dirty="0">
                <a:latin typeface="AdvOT7b515deb"/>
              </a:rPr>
              <a:t>). </a:t>
            </a:r>
            <a:r>
              <a:rPr lang="en-US" sz="1800" dirty="0">
                <a:solidFill>
                  <a:srgbClr val="A6192E"/>
                </a:solidFill>
                <a:latin typeface="AdvOT8eb9eec2.B"/>
              </a:rPr>
              <a:t>E</a:t>
            </a:r>
          </a:p>
          <a:p>
            <a:r>
              <a:rPr lang="en-US" sz="1800" dirty="0">
                <a:solidFill>
                  <a:srgbClr val="A6192E"/>
                </a:solidFill>
                <a:latin typeface="AdvOT8eb9eec2.B"/>
              </a:rPr>
              <a:t>9.9</a:t>
            </a:r>
            <a:r>
              <a:rPr lang="en-US" sz="1800" dirty="0">
                <a:latin typeface="AdvOT8eb9eec2.B"/>
              </a:rPr>
              <a:t>  </a:t>
            </a:r>
            <a:r>
              <a:rPr lang="en-US" sz="1800" dirty="0">
                <a:latin typeface="AdvOT7b515deb"/>
              </a:rPr>
              <a:t>Among patients with type 2 diabetes who have established atherosclerotic cardiovascular disease or indicators of high risk, established kidney disease, or heart failure, a sodium–glucose cotransporter 2 inhibitor or glucagon-	like peptide 1 receptor agonist with demonstrated cardiovascular disease benefit (Table 9.1, Table 10.3B, Table 10.3C) is recommended as part of the glucose-lowering regimen independent of A1C and in consideration of 	patient-specific factors (Fig. 9.1 and Section 10).</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133898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A1C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1544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6192E"/>
                </a:solidFill>
                <a:latin typeface="AdvOT8eb9eec2.B"/>
              </a:rPr>
              <a:t>2.3 </a:t>
            </a:r>
            <a:r>
              <a:rPr lang="en-US" sz="2000" dirty="0">
                <a:latin typeface="AdvOT8eb9eec2.B"/>
              </a:rPr>
              <a:t>	</a:t>
            </a:r>
            <a:r>
              <a:rPr lang="en-US" sz="2000" dirty="0">
                <a:latin typeface="AdvOT7b515deb"/>
              </a:rPr>
              <a:t>In conditions associated with an altered relationship betweenA1C and glycemia, such as hemoglobinopathies including sickle cell disease, pregnancy (second and third trimesters and the postpartum period), glucose-6-phosphate dehydrogenase deficiency, HIV, hemodialysis, recent blood loss or transfusion, or erythropoietin therapy, only plasma blood glucose criteria should be used to diagnose diabetes. </a:t>
            </a:r>
            <a:r>
              <a:rPr lang="en-US" sz="2000" dirty="0">
                <a:solidFill>
                  <a:srgbClr val="A6192E"/>
                </a:solidFill>
                <a:latin typeface="AdvOT8eb9eec2.B"/>
              </a:rPr>
              <a:t>B</a:t>
            </a:r>
            <a:endParaRPr lang="en-US" sz="2000" dirty="0">
              <a:solidFill>
                <a:srgbClr val="A6192E"/>
              </a:solidFill>
            </a:endParaRPr>
          </a:p>
        </p:txBody>
      </p:sp>
    </p:spTree>
    <p:extLst>
      <p:ext uri="{BB962C8B-B14F-4D97-AF65-F5344CB8AC3E}">
        <p14:creationId xmlns:p14="http://schemas.microsoft.com/office/powerpoint/2010/main" val="895952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Type 2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28066"/>
            <a:ext cx="7930382" cy="16619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9.13</a:t>
            </a:r>
            <a:r>
              <a:rPr lang="en-US" sz="1800" dirty="0">
                <a:latin typeface="AdvOT8eb9eec2.B"/>
              </a:rPr>
              <a:t> 	</a:t>
            </a:r>
            <a:r>
              <a:rPr lang="en-US" sz="1800" dirty="0">
                <a:latin typeface="AdvOT7b515deb"/>
              </a:rPr>
              <a:t>Clinicians should be aware of the potential for over </a:t>
            </a:r>
            <a:r>
              <a:rPr lang="en-US" sz="1800" dirty="0" err="1">
                <a:latin typeface="AdvOT7b515deb"/>
              </a:rPr>
              <a:t>basalization</a:t>
            </a:r>
            <a:r>
              <a:rPr lang="en-US" sz="1800" dirty="0">
                <a:latin typeface="AdvOT7b515deb"/>
              </a:rPr>
              <a:t> with insulin therapy. Clinical signals that may prompt evaluation of </a:t>
            </a:r>
            <a:r>
              <a:rPr lang="en-US" sz="1800" dirty="0" err="1">
                <a:latin typeface="AdvOT7b515deb"/>
              </a:rPr>
              <a:t>overbasalization</a:t>
            </a:r>
            <a:r>
              <a:rPr lang="en-US" sz="1800" dirty="0">
                <a:latin typeface="AdvOT7b515deb"/>
              </a:rPr>
              <a:t> include basal dose more than ~0.5 IU/ kg, high bedtime-morning or post-</a:t>
            </a:r>
            <a:r>
              <a:rPr lang="en-US" sz="1800" dirty="0" err="1">
                <a:latin typeface="AdvOT7b515deb"/>
              </a:rPr>
              <a:t>preprandial</a:t>
            </a:r>
            <a:r>
              <a:rPr lang="en-US" sz="1800" dirty="0">
                <a:latin typeface="AdvOT7b515deb"/>
              </a:rPr>
              <a:t> glucose differential, hypoglycemia (aware or unaware), and 	high variability. Indication of </a:t>
            </a:r>
            <a:r>
              <a:rPr lang="en-US" sz="1800" dirty="0" err="1">
                <a:latin typeface="AdvOT7b515deb"/>
              </a:rPr>
              <a:t>overbasalization</a:t>
            </a:r>
            <a:r>
              <a:rPr lang="en-US" sz="1800" dirty="0">
                <a:latin typeface="AdvOT7b515deb"/>
              </a:rPr>
              <a:t> should prompt reevaluation to further individualize therapy. </a:t>
            </a:r>
            <a:r>
              <a:rPr lang="en-US" sz="1800" b="1" dirty="0">
                <a:solidFill>
                  <a:srgbClr val="A6192E"/>
                </a:solidFill>
                <a:latin typeface="AdvOT8eb9eec2.B"/>
              </a:rPr>
              <a:t>E</a:t>
            </a:r>
            <a:endParaRPr lang="en-US" sz="1800" b="1" dirty="0">
              <a:solidFill>
                <a:srgbClr val="A6192E"/>
              </a:solidFill>
              <a:latin typeface="Open Sans"/>
              <a:cs typeface="+mn-cs"/>
            </a:endParaRPr>
          </a:p>
        </p:txBody>
      </p:sp>
    </p:spTree>
    <p:extLst>
      <p:ext uri="{BB962C8B-B14F-4D97-AF65-F5344CB8AC3E}">
        <p14:creationId xmlns:p14="http://schemas.microsoft.com/office/powerpoint/2010/main" val="182325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0112" y="1526195"/>
            <a:ext cx="7943776" cy="2091109"/>
          </a:xfrm>
          <a:prstGeom prst="rect">
            <a:avLst/>
          </a:prstGeom>
        </p:spPr>
      </p:pic>
    </p:spTree>
    <p:extLst>
      <p:ext uri="{BB962C8B-B14F-4D97-AF65-F5344CB8AC3E}">
        <p14:creationId xmlns:p14="http://schemas.microsoft.com/office/powerpoint/2010/main" val="1444622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613" y="-1190793"/>
            <a:ext cx="8150598" cy="6334293"/>
          </a:xfrm>
          <a:prstGeom prst="rect">
            <a:avLst/>
          </a:prstGeom>
        </p:spPr>
      </p:pic>
    </p:spTree>
    <p:extLst>
      <p:ext uri="{BB962C8B-B14F-4D97-AF65-F5344CB8AC3E}">
        <p14:creationId xmlns:p14="http://schemas.microsoft.com/office/powerpoint/2010/main" val="657793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3342" y="638512"/>
            <a:ext cx="6108721" cy="7248772"/>
          </a:xfrm>
          <a:prstGeom prst="rect">
            <a:avLst/>
          </a:prstGeom>
        </p:spPr>
      </p:pic>
    </p:spTree>
    <p:extLst>
      <p:ext uri="{BB962C8B-B14F-4D97-AF65-F5344CB8AC3E}">
        <p14:creationId xmlns:p14="http://schemas.microsoft.com/office/powerpoint/2010/main" val="2235541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9484" y="-3196068"/>
            <a:ext cx="6108721" cy="7248772"/>
          </a:xfrm>
          <a:prstGeom prst="rect">
            <a:avLst/>
          </a:prstGeom>
        </p:spPr>
      </p:pic>
    </p:spTree>
    <p:extLst>
      <p:ext uri="{BB962C8B-B14F-4D97-AF65-F5344CB8AC3E}">
        <p14:creationId xmlns:p14="http://schemas.microsoft.com/office/powerpoint/2010/main" val="2826742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10</a:t>
            </a:r>
            <a:r>
              <a:rPr lang="en-US" dirty="0">
                <a:solidFill>
                  <a:srgbClr val="C00000"/>
                </a:solidFill>
              </a:rPr>
              <a:t>.</a:t>
            </a:r>
            <a:r>
              <a:rPr lang="en-US" dirty="0"/>
              <a:t> </a:t>
            </a:r>
            <a:br>
              <a:rPr lang="en-US" dirty="0"/>
            </a:br>
            <a:br>
              <a:rPr lang="en-US" dirty="0"/>
            </a:br>
            <a:r>
              <a:rPr lang="en-US" dirty="0"/>
              <a:t>Cardiovascular Disease and Risk Management</a:t>
            </a:r>
          </a:p>
        </p:txBody>
      </p:sp>
    </p:spTree>
    <p:extLst>
      <p:ext uri="{BB962C8B-B14F-4D97-AF65-F5344CB8AC3E}">
        <p14:creationId xmlns:p14="http://schemas.microsoft.com/office/powerpoint/2010/main" val="1172676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Screening and Diagnosis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10.1 </a:t>
            </a:r>
            <a:r>
              <a:rPr lang="en-US" sz="1800" dirty="0">
                <a:latin typeface="AdvOT8eb9eec2.B"/>
              </a:rPr>
              <a:t> </a:t>
            </a:r>
            <a:r>
              <a:rPr lang="en-US" sz="1800" dirty="0">
                <a:latin typeface="AdvOT7b515deb"/>
              </a:rPr>
              <a:t>Blood pressure should be measured at every routine clinical visit. Patients 	found to have elevated blood pressure (≥140/90 mmHg) should have blood pressure confirmed using multiple readings, including measurements on a separate day, to diagnose hypertension. </a:t>
            </a:r>
            <a:r>
              <a:rPr lang="en-US" sz="1800" dirty="0">
                <a:solidFill>
                  <a:srgbClr val="A6192E"/>
                </a:solidFill>
                <a:latin typeface="AdvOT8eb9eec2.B"/>
              </a:rPr>
              <a:t>B</a:t>
            </a:r>
          </a:p>
          <a:p>
            <a:r>
              <a:rPr lang="en-US" sz="1800" dirty="0">
                <a:solidFill>
                  <a:srgbClr val="A6192E"/>
                </a:solidFill>
                <a:latin typeface="AdvOT8eb9eec2.B"/>
              </a:rPr>
              <a:t>10.2</a:t>
            </a:r>
            <a:r>
              <a:rPr lang="en-US" sz="1800" dirty="0">
                <a:latin typeface="AdvOT8eb9eec2.B"/>
              </a:rPr>
              <a:t>  </a:t>
            </a:r>
            <a:r>
              <a:rPr lang="en-US" sz="1800" dirty="0">
                <a:latin typeface="AdvOT7b515deb"/>
              </a:rPr>
              <a:t>All hypertensive patients with diabetes should monitor their blood pressure at home.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677828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Goals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7753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10.3 </a:t>
            </a:r>
            <a:r>
              <a:rPr lang="en-US" sz="1800" dirty="0">
                <a:latin typeface="AdvOT8eb9eec2.B"/>
              </a:rPr>
              <a:t> </a:t>
            </a:r>
            <a:r>
              <a:rPr lang="en-US" sz="1800" dirty="0">
                <a:latin typeface="AdvOT7b515deb"/>
              </a:rPr>
              <a:t>For patients with diabetes and hypertension, blood pressure targets should be individualized through a shared decision-making process that addresses cardiovascular risk, potential adverse effects of antihypertensive medications, and patient preferences. </a:t>
            </a:r>
            <a:r>
              <a:rPr lang="en-US" sz="1800" b="1" dirty="0">
                <a:solidFill>
                  <a:srgbClr val="A6192E"/>
                </a:solidFill>
                <a:latin typeface="AdvOT8eb9eec2.B"/>
              </a:rPr>
              <a:t>C</a:t>
            </a:r>
          </a:p>
          <a:p>
            <a:r>
              <a:rPr lang="en-US" sz="1800" dirty="0">
                <a:solidFill>
                  <a:srgbClr val="A6192E"/>
                </a:solidFill>
                <a:latin typeface="AdvOT8eb9eec2.B"/>
              </a:rPr>
              <a:t>10.4</a:t>
            </a:r>
            <a:r>
              <a:rPr lang="en-US" sz="1800" dirty="0">
                <a:latin typeface="AdvOT8eb9eec2.B"/>
              </a:rPr>
              <a:t>  </a:t>
            </a:r>
            <a:r>
              <a:rPr lang="en-US" sz="1800" dirty="0">
                <a:latin typeface="AdvOT7b515deb"/>
              </a:rPr>
              <a:t>For individuals with diabetes and hypertension at higher cardiovascular risk (existing atherosclerotic cardiovascular disease [ASCVD] or 10-year ASCVD 	risk ≥15%), a blood pressure target of, 130/80 mmHg may be appropriate, if it can be safely attained. </a:t>
            </a:r>
            <a:r>
              <a:rPr lang="en-US" sz="1800" dirty="0">
                <a:solidFill>
                  <a:srgbClr val="A6192E"/>
                </a:solidFill>
                <a:latin typeface="AdvOT8eb9eec2.B"/>
              </a:rPr>
              <a:t>C</a:t>
            </a:r>
          </a:p>
          <a:p>
            <a:r>
              <a:rPr lang="en-US" sz="1800" dirty="0">
                <a:solidFill>
                  <a:srgbClr val="A6192E"/>
                </a:solidFill>
                <a:latin typeface="AdvOT8eb9eec2.B"/>
              </a:rPr>
              <a:t>10.5</a:t>
            </a:r>
            <a:r>
              <a:rPr lang="en-US" sz="1800" dirty="0">
                <a:latin typeface="AdvOT8eb9eec2.B"/>
              </a:rPr>
              <a:t>  </a:t>
            </a:r>
            <a:r>
              <a:rPr lang="en-US" sz="1800" dirty="0">
                <a:latin typeface="AdvOT7b515deb"/>
              </a:rPr>
              <a:t>For individuals with diabetes and hypertension at lower risk for cardiovascular disease (10-year atherosclerotic cardiovascular disease risk &lt;15%), treat to a blood pressure target of &lt;140/90 mmHg. </a:t>
            </a:r>
            <a:r>
              <a:rPr lang="en-US" sz="1800" dirty="0">
                <a:solidFill>
                  <a:srgbClr val="A6192E"/>
                </a:solidFill>
                <a:latin typeface="AdvOT8eb9eec2.B"/>
              </a:rPr>
              <a:t>A</a:t>
            </a:r>
          </a:p>
          <a:p>
            <a:endParaRPr lang="en-US" sz="1800" dirty="0">
              <a:solidFill>
                <a:srgbClr val="A6192E"/>
              </a:solidFill>
              <a:latin typeface="Open Sans"/>
              <a:cs typeface="+mn-cs"/>
            </a:endParaRPr>
          </a:p>
        </p:txBody>
      </p:sp>
    </p:spTree>
    <p:extLst>
      <p:ext uri="{BB962C8B-B14F-4D97-AF65-F5344CB8AC3E}">
        <p14:creationId xmlns:p14="http://schemas.microsoft.com/office/powerpoint/2010/main" val="4043261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407" y="0"/>
            <a:ext cx="7054766" cy="6108877"/>
          </a:xfrm>
          <a:prstGeom prst="rect">
            <a:avLst/>
          </a:prstGeom>
        </p:spPr>
      </p:pic>
    </p:spTree>
    <p:extLst>
      <p:ext uri="{BB962C8B-B14F-4D97-AF65-F5344CB8AC3E}">
        <p14:creationId xmlns:p14="http://schemas.microsoft.com/office/powerpoint/2010/main" val="3713973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Goals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cs typeface="+mn-cs"/>
              </a:rPr>
              <a:t>10.6</a:t>
            </a:r>
            <a:r>
              <a:rPr lang="en-US" sz="1800" dirty="0">
                <a:solidFill>
                  <a:srgbClr val="000000"/>
                </a:solidFill>
                <a:latin typeface="AdvOT8eb9eec2.B"/>
                <a:cs typeface="+mn-cs"/>
              </a:rPr>
              <a:t>  </a:t>
            </a:r>
            <a:r>
              <a:rPr lang="en-US" sz="1800" dirty="0">
                <a:latin typeface="AdvOT7b515deb"/>
              </a:rPr>
              <a:t>In pregnant patients with diabetes and preexisting hypertension, a blood pressure target of 110–135/85mmHgis suggested in the interest of reducing the risk for accelerated maternal hypertension </a:t>
            </a:r>
            <a:r>
              <a:rPr lang="en-US" sz="1800" b="1" dirty="0">
                <a:solidFill>
                  <a:schemeClr val="accent1"/>
                </a:solidFill>
                <a:latin typeface="AdvOT7b515deb"/>
              </a:rPr>
              <a:t>A</a:t>
            </a:r>
            <a:r>
              <a:rPr lang="en-US" sz="1800" dirty="0">
                <a:latin typeface="AdvOT7b515deb"/>
              </a:rPr>
              <a:t> and minimizing impaired fetal growth. </a:t>
            </a:r>
            <a:r>
              <a:rPr lang="en-US" sz="1800" dirty="0">
                <a:solidFill>
                  <a:srgbClr val="A6192E"/>
                </a:solidFill>
                <a:latin typeface="AdvOT8eb9eec2.B"/>
                <a:cs typeface="+mn-cs"/>
              </a:rPr>
              <a:t>E</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36443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Cystic Fibrosis-Related Diabetes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59072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6192E"/>
                </a:solidFill>
                <a:latin typeface="AdvOT7b515deb"/>
              </a:rPr>
              <a:t>2.15</a:t>
            </a:r>
            <a:r>
              <a:rPr lang="en-US" sz="2000" dirty="0">
                <a:latin typeface="AdvOT7b515deb"/>
              </a:rPr>
              <a:t>	Annual screening for cystic fibrosis–related diabetes (CFRD) with an 	oral glucose tolerance test should begin by age 10 years in all patients with cystic fibrosis not previously diagnosed with CFRD. </a:t>
            </a:r>
            <a:r>
              <a:rPr lang="en-US" sz="2000" dirty="0">
                <a:solidFill>
                  <a:srgbClr val="A6192E"/>
                </a:solidFill>
                <a:latin typeface="AdvOT8eb9eec2.B"/>
              </a:rPr>
              <a:t>B</a:t>
            </a:r>
          </a:p>
          <a:p>
            <a:r>
              <a:rPr lang="en-US" sz="2000" dirty="0">
                <a:solidFill>
                  <a:srgbClr val="A6192E"/>
                </a:solidFill>
                <a:latin typeface="AdvOT8eb9eec2.B"/>
              </a:rPr>
              <a:t>2.16</a:t>
            </a:r>
            <a:r>
              <a:rPr lang="en-US" sz="2000" dirty="0">
                <a:latin typeface="AdvOT8eb9eec2.B"/>
              </a:rPr>
              <a:t> 	</a:t>
            </a:r>
            <a:r>
              <a:rPr lang="en-US" sz="2000" dirty="0">
                <a:latin typeface="AdvOT7b515deb"/>
              </a:rPr>
              <a:t>A1C is not recommended as a screening test for cystic fibrosis–related diabetes</a:t>
            </a:r>
            <a:r>
              <a:rPr lang="en-US" dirty="0"/>
              <a:t>.</a:t>
            </a:r>
            <a:r>
              <a:rPr lang="en-US" sz="2000" dirty="0">
                <a:latin typeface="AdvOT7b515deb"/>
              </a:rPr>
              <a:t>. </a:t>
            </a:r>
            <a:r>
              <a:rPr lang="en-US" sz="2000" dirty="0">
                <a:solidFill>
                  <a:srgbClr val="A6192E"/>
                </a:solidFill>
                <a:latin typeface="AdvOT8eb9eec2.B"/>
              </a:rPr>
              <a:t>B</a:t>
            </a:r>
          </a:p>
          <a:p>
            <a:r>
              <a:rPr lang="en-US" sz="2000" dirty="0">
                <a:solidFill>
                  <a:srgbClr val="A6192E"/>
                </a:solidFill>
                <a:latin typeface="AdvOT8eb9eec2.B"/>
              </a:rPr>
              <a:t>2.17</a:t>
            </a:r>
            <a:r>
              <a:rPr lang="en-US" sz="2000" dirty="0">
                <a:latin typeface="AdvOT8eb9eec2.B"/>
              </a:rPr>
              <a:t> 	</a:t>
            </a:r>
            <a:r>
              <a:rPr lang="en-US" sz="2000" dirty="0">
                <a:latin typeface="AdvOT7b515deb"/>
              </a:rPr>
              <a:t>Patients with cystic fibrosis–related diabetes should be treated with insulin to attain individualized glycemic goals</a:t>
            </a:r>
            <a:r>
              <a:rPr lang="en-US" dirty="0"/>
              <a:t>.</a:t>
            </a:r>
            <a:r>
              <a:rPr lang="en-US" sz="2000" dirty="0">
                <a:latin typeface="AdvOT7b515deb"/>
              </a:rPr>
              <a:t>. </a:t>
            </a:r>
            <a:r>
              <a:rPr lang="en-US" sz="2000" dirty="0">
                <a:solidFill>
                  <a:srgbClr val="A6192E"/>
                </a:solidFill>
                <a:latin typeface="AdvOT8eb9eec2.B"/>
              </a:rPr>
              <a:t>A</a:t>
            </a:r>
          </a:p>
          <a:p>
            <a:r>
              <a:rPr lang="en-US" sz="2000" dirty="0">
                <a:solidFill>
                  <a:srgbClr val="A6192E"/>
                </a:solidFill>
                <a:latin typeface="AdvOT8eb9eec2.B"/>
              </a:rPr>
              <a:t>2.18</a:t>
            </a:r>
            <a:r>
              <a:rPr lang="en-US" sz="2000" dirty="0">
                <a:latin typeface="AdvOT8eb9eec2.B"/>
              </a:rPr>
              <a:t> 	</a:t>
            </a:r>
            <a:r>
              <a:rPr lang="en-US" sz="2000" dirty="0">
                <a:latin typeface="AdvOT7b515deb"/>
              </a:rPr>
              <a:t>Beginning</a:t>
            </a:r>
            <a:r>
              <a:rPr lang="en-US" dirty="0"/>
              <a:t> </a:t>
            </a:r>
            <a:r>
              <a:rPr lang="en-US" sz="2000" dirty="0">
                <a:latin typeface="AdvOT7b515deb"/>
              </a:rPr>
              <a:t>5 years after the diagnosis of cystic fibrosis–related</a:t>
            </a:r>
          </a:p>
          <a:p>
            <a:r>
              <a:rPr lang="en-US" sz="2000" dirty="0">
                <a:latin typeface="AdvOT7b515deb"/>
              </a:rPr>
              <a:t>diabetes, annual monitoring for complications of diabetes is 	recommended. </a:t>
            </a:r>
            <a:r>
              <a:rPr lang="en-US" sz="2000" dirty="0">
                <a:solidFill>
                  <a:srgbClr val="A6192E"/>
                </a:solidFill>
                <a:latin typeface="AdvOT8eb9eec2.B"/>
              </a:rPr>
              <a:t>E</a:t>
            </a:r>
            <a:endParaRPr lang="en-US" sz="2400" dirty="0">
              <a:solidFill>
                <a:srgbClr val="A6192E"/>
              </a:solidFill>
            </a:endParaRPr>
          </a:p>
        </p:txBody>
      </p:sp>
    </p:spTree>
    <p:extLst>
      <p:ext uri="{BB962C8B-B14F-4D97-AF65-F5344CB8AC3E}">
        <p14:creationId xmlns:p14="http://schemas.microsoft.com/office/powerpoint/2010/main" val="2867362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749" y="609600"/>
            <a:ext cx="7177549" cy="4154984"/>
          </a:xfrm>
          <a:prstGeom prst="rect">
            <a:avLst/>
          </a:prstGeom>
        </p:spPr>
        <p:txBody>
          <a:bodyPr wrap="square">
            <a:spAutoFit/>
          </a:bodyPr>
          <a:lstStyle/>
          <a:p>
            <a:pPr marL="342900" indent="-342900">
              <a:buFont typeface="Arial" panose="020B0604020202020204" pitchFamily="34" charset="0"/>
              <a:buChar char="•"/>
            </a:pPr>
            <a:r>
              <a:rPr lang="en-US" sz="2400" spc="-17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It</a:t>
            </a:r>
            <a:r>
              <a:rPr lang="en-US" sz="2400" spc="-17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may</a:t>
            </a:r>
            <a:r>
              <a:rPr lang="en-US" sz="2400" spc="-17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be</a:t>
            </a:r>
            <a:r>
              <a:rPr lang="en-US" sz="2400" spc="-17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reasonable</a:t>
            </a:r>
            <a:r>
              <a:rPr lang="en-US" sz="2400" spc="-16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to</a:t>
            </a:r>
            <a:r>
              <a:rPr lang="en-US" sz="2400" spc="-17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target blood</a:t>
            </a:r>
            <a:r>
              <a:rPr lang="en-US" sz="2400" spc="3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pressure</a:t>
            </a:r>
            <a:r>
              <a:rPr lang="en-US" sz="2400" spc="3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,130/80</a:t>
            </a:r>
            <a:r>
              <a:rPr lang="en-US" sz="2400" spc="3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mmHg</a:t>
            </a:r>
            <a:r>
              <a:rPr lang="en-US" sz="2400" spc="3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among patients</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with</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diabetes</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and</a:t>
            </a:r>
            <a:r>
              <a:rPr lang="en-US" sz="2400" spc="-10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either</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clinically diagnosed</a:t>
            </a:r>
            <a:r>
              <a:rPr lang="en-US" sz="2400" spc="9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cardiovascular</a:t>
            </a:r>
            <a:r>
              <a:rPr lang="en-US" sz="2400" spc="17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disease (particularly</a:t>
            </a:r>
            <a:r>
              <a:rPr lang="en-US" sz="2400" spc="-9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stroke,</a:t>
            </a:r>
            <a:r>
              <a:rPr lang="en-US" sz="2400" spc="-9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which</a:t>
            </a:r>
            <a:r>
              <a:rPr lang="en-US" sz="2400" spc="-8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was</a:t>
            </a:r>
            <a:r>
              <a:rPr lang="en-US" sz="2400" spc="-9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signiﬁcantly</a:t>
            </a:r>
            <a:r>
              <a:rPr lang="en-US" sz="2400" spc="16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reduced</a:t>
            </a:r>
            <a:r>
              <a:rPr lang="en-US" sz="2400" spc="16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in</a:t>
            </a:r>
            <a:r>
              <a:rPr lang="en-US" sz="2400" spc="16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ACCORD</a:t>
            </a:r>
            <a:r>
              <a:rPr lang="en-US" sz="2400" spc="16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BP)</a:t>
            </a:r>
            <a:r>
              <a:rPr lang="en-US" sz="2400" spc="16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or 10-year</a:t>
            </a:r>
            <a:r>
              <a:rPr lang="en-US" sz="2400" spc="-11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ASCVD</a:t>
            </a:r>
            <a:r>
              <a:rPr lang="en-US" sz="2400" spc="-10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risk</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&gt;15%,</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if</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it</a:t>
            </a:r>
            <a:r>
              <a:rPr lang="en-US" sz="2400" spc="-10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can</a:t>
            </a:r>
            <a:r>
              <a:rPr lang="en-US" sz="2400" spc="-10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be attained</a:t>
            </a:r>
            <a:r>
              <a:rPr lang="en-US" sz="2400" spc="-15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safely.</a:t>
            </a:r>
            <a:r>
              <a:rPr lang="en-US" sz="2400" spc="-150" dirty="0">
                <a:solidFill>
                  <a:srgbClr val="231F20"/>
                </a:solidFill>
                <a:latin typeface="Arial" panose="020B0604020202020204" pitchFamily="34" charset="0"/>
                <a:ea typeface="Arial" panose="020B0604020202020204" pitchFamily="34" charset="0"/>
              </a:rPr>
              <a:t> </a:t>
            </a:r>
          </a:p>
          <a:p>
            <a:pPr marL="342900" indent="-342900">
              <a:buFont typeface="Arial" panose="020B0604020202020204" pitchFamily="34" charset="0"/>
              <a:buChar char="•"/>
            </a:pPr>
            <a:r>
              <a:rPr lang="en-US" sz="2400" dirty="0">
                <a:solidFill>
                  <a:srgbClr val="231F20"/>
                </a:solidFill>
                <a:latin typeface="Arial" panose="020B0604020202020204" pitchFamily="34" charset="0"/>
                <a:ea typeface="Arial" panose="020B0604020202020204" pitchFamily="34" charset="0"/>
              </a:rPr>
              <a:t>This</a:t>
            </a:r>
            <a:r>
              <a:rPr lang="en-US" sz="2400" spc="-14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approach</a:t>
            </a:r>
            <a:r>
              <a:rPr lang="en-US" sz="2400" spc="-14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is</a:t>
            </a:r>
            <a:r>
              <a:rPr lang="en-US" sz="2400" spc="-15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consistent</a:t>
            </a:r>
            <a:r>
              <a:rPr lang="en-US" sz="2400" spc="-16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with</a:t>
            </a:r>
            <a:r>
              <a:rPr lang="en-US" sz="2400" spc="-15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guidelines</a:t>
            </a:r>
            <a:r>
              <a:rPr lang="en-US" sz="2400" spc="-15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from</a:t>
            </a:r>
            <a:r>
              <a:rPr lang="en-US" sz="2400" spc="-15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the</a:t>
            </a:r>
            <a:r>
              <a:rPr lang="en-US" sz="2400" spc="-16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American College of</a:t>
            </a:r>
            <a:r>
              <a:rPr lang="en-US" sz="2400" spc="11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Cardiology/American</a:t>
            </a:r>
            <a:r>
              <a:rPr lang="en-US" sz="2400" spc="6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Heart Association, which advocate</a:t>
            </a:r>
            <a:r>
              <a:rPr lang="en-US" sz="2400" spc="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a:t>
            </a:r>
            <a:r>
              <a:rPr lang="en-US" sz="2400" spc="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blood pressure</a:t>
            </a:r>
            <a:r>
              <a:rPr lang="en-US" sz="2400" spc="8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target</a:t>
            </a:r>
            <a:r>
              <a:rPr lang="en-US" sz="2400" spc="8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,130/80</a:t>
            </a:r>
            <a:r>
              <a:rPr lang="en-US" sz="2400" spc="7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mmHg</a:t>
            </a:r>
            <a:r>
              <a:rPr lang="en-US" sz="2400" spc="8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for</a:t>
            </a:r>
            <a:r>
              <a:rPr lang="en-US" sz="2400" spc="75"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all patients,</a:t>
            </a:r>
            <a:r>
              <a:rPr lang="en-US" sz="2400" spc="-13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with</a:t>
            </a:r>
            <a:r>
              <a:rPr lang="en-US" sz="2400" spc="-13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or</a:t>
            </a:r>
            <a:r>
              <a:rPr lang="en-US" sz="2400" spc="-13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without</a:t>
            </a:r>
            <a:r>
              <a:rPr lang="en-US" sz="2400" spc="-130" dirty="0">
                <a:solidFill>
                  <a:srgbClr val="231F20"/>
                </a:solidFill>
                <a:latin typeface="Arial" panose="020B0604020202020204" pitchFamily="34" charset="0"/>
                <a:ea typeface="Arial" panose="020B0604020202020204" pitchFamily="34" charset="0"/>
              </a:rPr>
              <a:t> </a:t>
            </a:r>
            <a:r>
              <a:rPr lang="en-US" sz="2400" dirty="0">
                <a:solidFill>
                  <a:srgbClr val="231F20"/>
                </a:solidFill>
                <a:latin typeface="Arial" panose="020B0604020202020204" pitchFamily="34" charset="0"/>
                <a:ea typeface="Arial" panose="020B0604020202020204" pitchFamily="34" charset="0"/>
              </a:rPr>
              <a:t>diabetes</a:t>
            </a:r>
            <a:r>
              <a:rPr lang="en-US" sz="2400" spc="-125" dirty="0">
                <a:solidFill>
                  <a:srgbClr val="231F20"/>
                </a:solidFill>
                <a:latin typeface="Arial" panose="020B0604020202020204" pitchFamily="34" charset="0"/>
                <a:ea typeface="Arial" panose="020B0604020202020204" pitchFamily="34" charset="0"/>
              </a:rPr>
              <a:t> </a:t>
            </a:r>
            <a:endParaRPr lang="en-US" sz="2400" dirty="0"/>
          </a:p>
        </p:txBody>
      </p:sp>
    </p:spTree>
    <p:extLst>
      <p:ext uri="{BB962C8B-B14F-4D97-AF65-F5344CB8AC3E}">
        <p14:creationId xmlns:p14="http://schemas.microsoft.com/office/powerpoint/2010/main" val="1868091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7084" y="835743"/>
            <a:ext cx="7374193" cy="3477875"/>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231F20"/>
                </a:solidFill>
                <a:latin typeface="Arial" panose="020B0604020202020204" pitchFamily="34" charset="0"/>
                <a:ea typeface="Arial" panose="020B0604020202020204" pitchFamily="34" charset="0"/>
              </a:rPr>
              <a:t>Patients with older age,</a:t>
            </a:r>
            <a:r>
              <a:rPr lang="en-US" sz="2000" spc="20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chronic</a:t>
            </a:r>
            <a:r>
              <a:rPr lang="en-US" sz="2000" spc="5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kidney disease,</a:t>
            </a:r>
            <a:r>
              <a:rPr lang="en-US" sz="2000" spc="-9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and</a:t>
            </a:r>
            <a:r>
              <a:rPr lang="en-US" sz="2000" spc="-9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frailty</a:t>
            </a:r>
            <a:r>
              <a:rPr lang="en-US" sz="2000" spc="-9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have</a:t>
            </a:r>
            <a:r>
              <a:rPr lang="en-US" sz="2000" spc="-9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been</a:t>
            </a:r>
            <a:r>
              <a:rPr lang="en-US" sz="2000" spc="-9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shown</a:t>
            </a:r>
            <a:r>
              <a:rPr lang="en-US" sz="2000" spc="-9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to be</a:t>
            </a:r>
            <a:r>
              <a:rPr lang="en-US" sz="2000" spc="-4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at</a:t>
            </a:r>
            <a:r>
              <a:rPr lang="en-US" sz="2000" spc="-3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higher</a:t>
            </a:r>
            <a:r>
              <a:rPr lang="en-US" sz="2000" spc="-4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risk</a:t>
            </a:r>
            <a:r>
              <a:rPr lang="en-US" sz="2000" spc="-3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of</a:t>
            </a:r>
            <a:r>
              <a:rPr lang="en-US" sz="2000" spc="-4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adverse</a:t>
            </a:r>
            <a:r>
              <a:rPr lang="en-US" sz="2000" spc="-3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effects</a:t>
            </a:r>
            <a:r>
              <a:rPr lang="en-US" sz="2000" spc="-3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of intensive</a:t>
            </a:r>
            <a:r>
              <a:rPr lang="en-US" sz="2000" spc="-11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blood</a:t>
            </a:r>
            <a:r>
              <a:rPr lang="en-US" sz="2000" spc="-11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pressure</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control.</a:t>
            </a:r>
          </a:p>
          <a:p>
            <a:pPr marL="342900" indent="-342900">
              <a:buFont typeface="Arial" panose="020B0604020202020204" pitchFamily="34" charset="0"/>
              <a:buChar char="•"/>
            </a:pPr>
            <a:r>
              <a:rPr lang="en-US" sz="2000" spc="-11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In </a:t>
            </a:r>
            <a:r>
              <a:rPr lang="en-US" sz="2000" spc="-10" dirty="0">
                <a:solidFill>
                  <a:srgbClr val="231F20"/>
                </a:solidFill>
                <a:latin typeface="Arial" panose="020B0604020202020204" pitchFamily="34" charset="0"/>
                <a:ea typeface="Arial" panose="020B0604020202020204" pitchFamily="34" charset="0"/>
              </a:rPr>
              <a:t>addition, </a:t>
            </a:r>
            <a:r>
              <a:rPr lang="en-US" sz="2000" dirty="0">
                <a:solidFill>
                  <a:srgbClr val="231F20"/>
                </a:solidFill>
                <a:latin typeface="Arial" panose="020B0604020202020204" pitchFamily="34" charset="0"/>
                <a:ea typeface="Arial" panose="020B0604020202020204" pitchFamily="34" charset="0"/>
              </a:rPr>
              <a:t>patients with</a:t>
            </a:r>
            <a:r>
              <a:rPr lang="en-US" sz="2000" spc="-16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orthostatic</a:t>
            </a:r>
            <a:r>
              <a:rPr lang="en-US" sz="2000" spc="-5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hypotension, substantial</a:t>
            </a:r>
            <a:r>
              <a:rPr lang="en-US" sz="2000" spc="12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comorbidity,</a:t>
            </a:r>
            <a:r>
              <a:rPr lang="en-US" sz="2000" spc="6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functional </a:t>
            </a:r>
            <a:r>
              <a:rPr lang="en-US" sz="2000" spc="-15" dirty="0">
                <a:solidFill>
                  <a:srgbClr val="231F20"/>
                </a:solidFill>
                <a:latin typeface="Arial" panose="020B0604020202020204" pitchFamily="34" charset="0"/>
                <a:ea typeface="Arial" panose="020B0604020202020204" pitchFamily="34" charset="0"/>
              </a:rPr>
              <a:t>limitations, </a:t>
            </a:r>
            <a:r>
              <a:rPr lang="en-US" sz="2000" dirty="0">
                <a:solidFill>
                  <a:srgbClr val="231F20"/>
                </a:solidFill>
                <a:latin typeface="Arial" panose="020B0604020202020204" pitchFamily="34" charset="0"/>
                <a:ea typeface="Arial" panose="020B0604020202020204" pitchFamily="34" charset="0"/>
              </a:rPr>
              <a:t>or</a:t>
            </a:r>
            <a:r>
              <a:rPr lang="en-US" sz="2000" spc="-3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polypharmacy</a:t>
            </a:r>
            <a:r>
              <a:rPr lang="en-US" sz="2000" spc="-2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may </a:t>
            </a:r>
            <a:r>
              <a:rPr lang="en-US" sz="2000" spc="10" dirty="0">
                <a:solidFill>
                  <a:srgbClr val="231F20"/>
                </a:solidFill>
                <a:latin typeface="Arial" panose="020B0604020202020204" pitchFamily="34" charset="0"/>
                <a:ea typeface="Arial" panose="020B0604020202020204" pitchFamily="34" charset="0"/>
              </a:rPr>
              <a:t>be at high risk of adverse effects,</a:t>
            </a:r>
            <a:r>
              <a:rPr lang="en-US" sz="2000" spc="11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and some </a:t>
            </a:r>
            <a:r>
              <a:rPr lang="en-US" sz="2000" spc="-5" dirty="0">
                <a:solidFill>
                  <a:srgbClr val="231F20"/>
                </a:solidFill>
                <a:latin typeface="Arial" panose="020B0604020202020204" pitchFamily="34" charset="0"/>
                <a:ea typeface="Arial" panose="020B0604020202020204" pitchFamily="34" charset="0"/>
              </a:rPr>
              <a:t>patients</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may</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prefer</a:t>
            </a:r>
            <a:r>
              <a:rPr lang="en-US" sz="2000" spc="-10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higher</a:t>
            </a:r>
            <a:r>
              <a:rPr lang="en-US" sz="2000" spc="-9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blood</a:t>
            </a:r>
            <a:r>
              <a:rPr lang="en-US" sz="2000" spc="-9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pressure targets</a:t>
            </a:r>
            <a:r>
              <a:rPr lang="en-US" sz="2000" spc="-5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to</a:t>
            </a:r>
            <a:r>
              <a:rPr lang="en-US" sz="2000" spc="-5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enhance</a:t>
            </a:r>
            <a:r>
              <a:rPr lang="en-US" sz="2000" spc="-5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quality</a:t>
            </a:r>
            <a:r>
              <a:rPr lang="en-US" sz="2000" spc="-6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of</a:t>
            </a:r>
            <a:r>
              <a:rPr lang="en-US" sz="2000" spc="-6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life.</a:t>
            </a:r>
            <a:r>
              <a:rPr lang="en-US" sz="2000" spc="-65" dirty="0">
                <a:solidFill>
                  <a:srgbClr val="231F20"/>
                </a:solidFill>
                <a:latin typeface="Arial" panose="020B0604020202020204" pitchFamily="34" charset="0"/>
                <a:ea typeface="Arial" panose="020B0604020202020204" pitchFamily="34" charset="0"/>
              </a:rPr>
              <a:t> </a:t>
            </a:r>
          </a:p>
          <a:p>
            <a:pPr marL="342900" indent="-342900">
              <a:buFont typeface="Arial" panose="020B0604020202020204" pitchFamily="34" charset="0"/>
              <a:buChar char="•"/>
            </a:pPr>
            <a:r>
              <a:rPr lang="en-US" sz="2000" dirty="0">
                <a:solidFill>
                  <a:srgbClr val="231F20"/>
                </a:solidFill>
                <a:latin typeface="Arial" panose="020B0604020202020204" pitchFamily="34" charset="0"/>
                <a:ea typeface="Arial" panose="020B0604020202020204" pitchFamily="34" charset="0"/>
              </a:rPr>
              <a:t>Patients with</a:t>
            </a:r>
            <a:r>
              <a:rPr lang="en-US" sz="2000" spc="-5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low</a:t>
            </a:r>
            <a:r>
              <a:rPr lang="en-US" sz="2000" spc="-7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absolute</a:t>
            </a:r>
            <a:r>
              <a:rPr lang="en-US" sz="2000" spc="-5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cardiovascular</a:t>
            </a:r>
            <a:r>
              <a:rPr lang="en-US" sz="2000" spc="-6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risk</a:t>
            </a:r>
            <a:r>
              <a:rPr lang="en-US" sz="2000" spc="-5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(10- y</a:t>
            </a:r>
            <a:r>
              <a:rPr lang="en-US" sz="2000" spc="-20" dirty="0">
                <a:solidFill>
                  <a:srgbClr val="231F20"/>
                </a:solidFill>
                <a:latin typeface="Arial" panose="020B0604020202020204" pitchFamily="34" charset="0"/>
                <a:ea typeface="Arial" panose="020B0604020202020204" pitchFamily="34" charset="0"/>
              </a:rPr>
              <a:t>e</a:t>
            </a:r>
            <a:r>
              <a:rPr lang="en-US" sz="2000" spc="-15" dirty="0">
                <a:solidFill>
                  <a:srgbClr val="231F20"/>
                </a:solidFill>
                <a:latin typeface="Arial" panose="020B0604020202020204" pitchFamily="34" charset="0"/>
                <a:ea typeface="Arial" panose="020B0604020202020204" pitchFamily="34" charset="0"/>
              </a:rPr>
              <a:t>a</a:t>
            </a:r>
            <a:r>
              <a:rPr lang="en-US" sz="2000" dirty="0">
                <a:solidFill>
                  <a:srgbClr val="231F20"/>
                </a:solidFill>
                <a:latin typeface="Arial" panose="020B0604020202020204" pitchFamily="34" charset="0"/>
                <a:ea typeface="Arial" panose="020B0604020202020204" pitchFamily="34" charset="0"/>
              </a:rPr>
              <a:t>r</a:t>
            </a:r>
            <a:r>
              <a:rPr lang="en-US" sz="2000" spc="-15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a:t>
            </a:r>
            <a:r>
              <a:rPr lang="en-US" sz="2000" spc="-20" dirty="0">
                <a:solidFill>
                  <a:srgbClr val="231F20"/>
                </a:solidFill>
                <a:latin typeface="Arial" panose="020B0604020202020204" pitchFamily="34" charset="0"/>
                <a:ea typeface="Arial" panose="020B0604020202020204" pitchFamily="34" charset="0"/>
              </a:rPr>
              <a:t>S</a:t>
            </a:r>
            <a:r>
              <a:rPr lang="en-US" sz="2000" dirty="0">
                <a:solidFill>
                  <a:srgbClr val="231F20"/>
                </a:solidFill>
                <a:latin typeface="Arial" panose="020B0604020202020204" pitchFamily="34" charset="0"/>
                <a:ea typeface="Arial" panose="020B0604020202020204" pitchFamily="34" charset="0"/>
              </a:rPr>
              <a:t>C</a:t>
            </a:r>
            <a:r>
              <a:rPr lang="en-US" sz="2000" spc="-20" dirty="0">
                <a:solidFill>
                  <a:srgbClr val="231F20"/>
                </a:solidFill>
                <a:latin typeface="Arial" panose="020B0604020202020204" pitchFamily="34" charset="0"/>
                <a:ea typeface="Arial" panose="020B0604020202020204" pitchFamily="34" charset="0"/>
              </a:rPr>
              <a:t>V</a:t>
            </a:r>
            <a:r>
              <a:rPr lang="en-US" sz="2000" dirty="0">
                <a:solidFill>
                  <a:srgbClr val="231F20"/>
                </a:solidFill>
                <a:latin typeface="Arial" panose="020B0604020202020204" pitchFamily="34" charset="0"/>
                <a:ea typeface="Arial" panose="020B0604020202020204" pitchFamily="34" charset="0"/>
              </a:rPr>
              <a:t>D</a:t>
            </a:r>
            <a:r>
              <a:rPr lang="en-US" sz="2000" spc="-145" dirty="0">
                <a:solidFill>
                  <a:srgbClr val="231F20"/>
                </a:solidFill>
                <a:latin typeface="Arial" panose="020B0604020202020204" pitchFamily="34" charset="0"/>
                <a:ea typeface="Arial" panose="020B0604020202020204" pitchFamily="34" charset="0"/>
              </a:rPr>
              <a:t> </a:t>
            </a:r>
            <a:r>
              <a:rPr lang="en-US" sz="2000" spc="-15" dirty="0">
                <a:solidFill>
                  <a:srgbClr val="231F20"/>
                </a:solidFill>
                <a:latin typeface="Arial" panose="020B0604020202020204" pitchFamily="34" charset="0"/>
                <a:ea typeface="Arial" panose="020B0604020202020204" pitchFamily="34" charset="0"/>
              </a:rPr>
              <a:t>r</a:t>
            </a:r>
            <a:r>
              <a:rPr lang="en-US" sz="2000" dirty="0">
                <a:solidFill>
                  <a:srgbClr val="231F20"/>
                </a:solidFill>
                <a:latin typeface="Arial" panose="020B0604020202020204" pitchFamily="34" charset="0"/>
                <a:ea typeface="Arial" panose="020B0604020202020204" pitchFamily="34" charset="0"/>
              </a:rPr>
              <a:t>i</a:t>
            </a:r>
            <a:r>
              <a:rPr lang="en-US" sz="2000" spc="-20" dirty="0">
                <a:solidFill>
                  <a:srgbClr val="231F20"/>
                </a:solidFill>
                <a:latin typeface="Arial" panose="020B0604020202020204" pitchFamily="34" charset="0"/>
                <a:ea typeface="Arial" panose="020B0604020202020204" pitchFamily="34" charset="0"/>
              </a:rPr>
              <a:t>s</a:t>
            </a:r>
            <a:r>
              <a:rPr lang="en-US" sz="2000" dirty="0">
                <a:solidFill>
                  <a:srgbClr val="231F20"/>
                </a:solidFill>
                <a:latin typeface="Arial" panose="020B0604020202020204" pitchFamily="34" charset="0"/>
                <a:ea typeface="Arial" panose="020B0604020202020204" pitchFamily="34" charset="0"/>
              </a:rPr>
              <a:t>k</a:t>
            </a:r>
            <a:r>
              <a:rPr lang="en-US" sz="2000" spc="-145" dirty="0">
                <a:solidFill>
                  <a:srgbClr val="231F20"/>
                </a:solidFill>
                <a:latin typeface="Arial" panose="020B0604020202020204" pitchFamily="34" charset="0"/>
                <a:ea typeface="Arial" panose="020B0604020202020204" pitchFamily="34" charset="0"/>
              </a:rPr>
              <a:t> </a:t>
            </a:r>
            <a:r>
              <a:rPr lang="en-US" sz="2000" spc="-10" dirty="0">
                <a:solidFill>
                  <a:srgbClr val="231F20"/>
                </a:solidFill>
                <a:latin typeface="Arial" panose="020B0604020202020204" pitchFamily="34" charset="0"/>
                <a:ea typeface="Arial" panose="020B0604020202020204" pitchFamily="34" charset="0"/>
              </a:rPr>
              <a:t>&lt;</a:t>
            </a:r>
            <a:r>
              <a:rPr lang="en-US" sz="2000" spc="-15" dirty="0">
                <a:solidFill>
                  <a:srgbClr val="231F20"/>
                </a:solidFill>
                <a:latin typeface="Arial" panose="020B0604020202020204" pitchFamily="34" charset="0"/>
                <a:ea typeface="Arial" panose="020B0604020202020204" pitchFamily="34" charset="0"/>
              </a:rPr>
              <a:t>1</a:t>
            </a:r>
            <a:r>
              <a:rPr lang="en-US" sz="2000" dirty="0">
                <a:solidFill>
                  <a:srgbClr val="231F20"/>
                </a:solidFill>
                <a:latin typeface="Arial" panose="020B0604020202020204" pitchFamily="34" charset="0"/>
                <a:ea typeface="Arial" panose="020B0604020202020204" pitchFamily="34" charset="0"/>
              </a:rPr>
              <a:t>5</a:t>
            </a:r>
            <a:r>
              <a:rPr lang="en-US" sz="2000" spc="-25" dirty="0">
                <a:solidFill>
                  <a:srgbClr val="231F20"/>
                </a:solidFill>
                <a:latin typeface="Arial" panose="020B0604020202020204" pitchFamily="34" charset="0"/>
                <a:ea typeface="Arial" panose="020B0604020202020204" pitchFamily="34" charset="0"/>
              </a:rPr>
              <a:t>%</a:t>
            </a:r>
            <a:r>
              <a:rPr lang="en-US" sz="2000" dirty="0">
                <a:solidFill>
                  <a:srgbClr val="231F20"/>
                </a:solidFill>
                <a:latin typeface="Arial" panose="020B0604020202020204" pitchFamily="34" charset="0"/>
                <a:ea typeface="Arial" panose="020B0604020202020204" pitchFamily="34" charset="0"/>
              </a:rPr>
              <a:t>)</a:t>
            </a:r>
            <a:r>
              <a:rPr lang="en-US" sz="2000" spc="-14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a:t>
            </a:r>
            <a:r>
              <a:rPr lang="en-US" sz="2000" spc="105" dirty="0">
                <a:solidFill>
                  <a:srgbClr val="231F20"/>
                </a:solidFill>
                <a:latin typeface="Arial" panose="020B0604020202020204" pitchFamily="34" charset="0"/>
                <a:ea typeface="Arial" panose="020B0604020202020204" pitchFamily="34" charset="0"/>
              </a:rPr>
              <a:t>r </a:t>
            </a:r>
            <a:r>
              <a:rPr lang="en-US" sz="2000" dirty="0">
                <a:solidFill>
                  <a:srgbClr val="231F20"/>
                </a:solidFill>
                <a:latin typeface="Arial" panose="020B0604020202020204" pitchFamily="34" charset="0"/>
                <a:ea typeface="Arial" panose="020B0604020202020204" pitchFamily="34" charset="0"/>
              </a:rPr>
              <a:t>w</a:t>
            </a:r>
            <a:r>
              <a:rPr lang="en-US" sz="2000" spc="-20" dirty="0">
                <a:solidFill>
                  <a:srgbClr val="231F20"/>
                </a:solidFill>
                <a:latin typeface="Arial" panose="020B0604020202020204" pitchFamily="34" charset="0"/>
                <a:ea typeface="Arial" panose="020B0604020202020204" pitchFamily="34" charset="0"/>
              </a:rPr>
              <a:t>i</a:t>
            </a:r>
            <a:r>
              <a:rPr lang="en-US" sz="2000" dirty="0">
                <a:solidFill>
                  <a:srgbClr val="231F20"/>
                </a:solidFill>
                <a:latin typeface="Arial" panose="020B0604020202020204" pitchFamily="34" charset="0"/>
                <a:ea typeface="Arial" panose="020B0604020202020204" pitchFamily="34" charset="0"/>
              </a:rPr>
              <a:t>t</a:t>
            </a:r>
            <a:r>
              <a:rPr lang="en-US" sz="2000" spc="110" dirty="0">
                <a:solidFill>
                  <a:srgbClr val="231F20"/>
                </a:solidFill>
                <a:latin typeface="Arial" panose="020B0604020202020204" pitchFamily="34" charset="0"/>
                <a:ea typeface="Arial" panose="020B0604020202020204" pitchFamily="34" charset="0"/>
              </a:rPr>
              <a:t>h </a:t>
            </a:r>
            <a:r>
              <a:rPr lang="en-US" sz="2000" dirty="0">
                <a:solidFill>
                  <a:srgbClr val="231F20"/>
                </a:solidFill>
                <a:latin typeface="Arial" panose="020B0604020202020204" pitchFamily="34" charset="0"/>
                <a:ea typeface="Arial" panose="020B0604020202020204" pitchFamily="34" charset="0"/>
              </a:rPr>
              <a:t>a</a:t>
            </a:r>
            <a:r>
              <a:rPr lang="en-US" sz="2000" spc="-14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a:t>
            </a:r>
            <a:r>
              <a:rPr lang="en-US" sz="2000" spc="-25" dirty="0">
                <a:solidFill>
                  <a:srgbClr val="231F20"/>
                </a:solidFill>
                <a:latin typeface="Arial" panose="020B0604020202020204" pitchFamily="34" charset="0"/>
                <a:ea typeface="Arial" panose="020B0604020202020204" pitchFamily="34" charset="0"/>
              </a:rPr>
              <a:t>i</a:t>
            </a:r>
            <a:r>
              <a:rPr lang="en-US" sz="2000" dirty="0">
                <a:solidFill>
                  <a:srgbClr val="231F20"/>
                </a:solidFill>
                <a:latin typeface="Arial" panose="020B0604020202020204" pitchFamily="34" charset="0"/>
                <a:ea typeface="Arial" panose="020B0604020202020204" pitchFamily="34" charset="0"/>
              </a:rPr>
              <a:t>s</a:t>
            </a:r>
            <a:r>
              <a:rPr lang="en-US" sz="2000" spc="-20" dirty="0">
                <a:solidFill>
                  <a:srgbClr val="231F20"/>
                </a:solidFill>
                <a:latin typeface="Arial" panose="020B0604020202020204" pitchFamily="34" charset="0"/>
                <a:ea typeface="Arial" panose="020B0604020202020204" pitchFamily="34" charset="0"/>
              </a:rPr>
              <a:t>t</a:t>
            </a:r>
            <a:r>
              <a:rPr lang="en-US" sz="2000" dirty="0">
                <a:solidFill>
                  <a:srgbClr val="231F20"/>
                </a:solidFill>
                <a:latin typeface="Arial" panose="020B0604020202020204" pitchFamily="34" charset="0"/>
                <a:ea typeface="Arial" panose="020B0604020202020204" pitchFamily="34" charset="0"/>
              </a:rPr>
              <a:t>o</a:t>
            </a:r>
            <a:r>
              <a:rPr lang="en-US" sz="2000" spc="-25" dirty="0">
                <a:solidFill>
                  <a:srgbClr val="231F20"/>
                </a:solidFill>
                <a:latin typeface="Arial" panose="020B0604020202020204" pitchFamily="34" charset="0"/>
                <a:ea typeface="Arial" panose="020B0604020202020204" pitchFamily="34" charset="0"/>
              </a:rPr>
              <a:t>r</a:t>
            </a:r>
            <a:r>
              <a:rPr lang="en-US" sz="2000" dirty="0">
                <a:solidFill>
                  <a:srgbClr val="231F20"/>
                </a:solidFill>
                <a:latin typeface="Arial" panose="020B0604020202020204" pitchFamily="34" charset="0"/>
                <a:ea typeface="Arial" panose="020B0604020202020204" pitchFamily="34" charset="0"/>
              </a:rPr>
              <a:t>y</a:t>
            </a:r>
            <a:r>
              <a:rPr lang="en-US" sz="2000" spc="-14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of adverse</a:t>
            </a:r>
            <a:r>
              <a:rPr lang="en-US" sz="2000" spc="-8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effects</a:t>
            </a:r>
            <a:r>
              <a:rPr lang="en-US" sz="2000" spc="-8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of</a:t>
            </a:r>
            <a:r>
              <a:rPr lang="en-US" sz="2000" spc="-8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intensive</a:t>
            </a:r>
            <a:r>
              <a:rPr lang="en-US" sz="2000" spc="-8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blood</a:t>
            </a:r>
            <a:r>
              <a:rPr lang="en-US" sz="2000" spc="-8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pressure</a:t>
            </a:r>
            <a:r>
              <a:rPr lang="en-US" sz="2000" spc="-10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control</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or</a:t>
            </a:r>
            <a:r>
              <a:rPr lang="en-US" sz="2000" spc="-11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at</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high</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risk</a:t>
            </a:r>
            <a:r>
              <a:rPr lang="en-US" sz="2000" spc="-9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of</a:t>
            </a:r>
            <a:r>
              <a:rPr lang="en-US" sz="2000" spc="-10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such</a:t>
            </a:r>
            <a:r>
              <a:rPr lang="en-US" sz="2000" spc="-9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adverse effects</a:t>
            </a:r>
            <a:r>
              <a:rPr lang="en-US" sz="2000" spc="-13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should</a:t>
            </a:r>
            <a:r>
              <a:rPr lang="en-US" sz="2000" spc="-125"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have</a:t>
            </a:r>
            <a:r>
              <a:rPr lang="en-US" sz="2000" spc="-13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a</a:t>
            </a:r>
            <a:r>
              <a:rPr lang="en-US" sz="2000" spc="-13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higher</a:t>
            </a:r>
            <a:r>
              <a:rPr lang="en-US" sz="2000" spc="-13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blood</a:t>
            </a:r>
            <a:r>
              <a:rPr lang="en-US" sz="2000" spc="-130" dirty="0">
                <a:solidFill>
                  <a:srgbClr val="231F20"/>
                </a:solidFill>
                <a:latin typeface="Arial" panose="020B0604020202020204" pitchFamily="34" charset="0"/>
                <a:ea typeface="Arial" panose="020B0604020202020204" pitchFamily="34" charset="0"/>
              </a:rPr>
              <a:t> </a:t>
            </a:r>
            <a:r>
              <a:rPr lang="en-US" sz="2000" dirty="0">
                <a:solidFill>
                  <a:srgbClr val="231F20"/>
                </a:solidFill>
                <a:latin typeface="Arial" panose="020B0604020202020204" pitchFamily="34" charset="0"/>
                <a:ea typeface="Arial" panose="020B0604020202020204" pitchFamily="34" charset="0"/>
              </a:rPr>
              <a:t>pressure target.</a:t>
            </a:r>
            <a:endParaRPr lang="en-US" sz="2000" dirty="0"/>
          </a:p>
        </p:txBody>
      </p:sp>
    </p:spTree>
    <p:extLst>
      <p:ext uri="{BB962C8B-B14F-4D97-AF65-F5344CB8AC3E}">
        <p14:creationId xmlns:p14="http://schemas.microsoft.com/office/powerpoint/2010/main" val="858925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Strategies—Lifestyle Intervention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10.7</a:t>
            </a:r>
            <a:r>
              <a:rPr lang="en-US" sz="1800" dirty="0">
                <a:latin typeface="AdvOT8eb9eec2.B"/>
              </a:rPr>
              <a:t> 	</a:t>
            </a:r>
            <a:r>
              <a:rPr lang="en-US" sz="1800" dirty="0">
                <a:latin typeface="AdvOT7b515deb"/>
              </a:rPr>
              <a:t>For patients with blood pressure &gt;120/80 mmHg, lifestyle intervention consists of weight loss when indicated, a Dietary Approaches to Stop Hypertension (DASH)-style eating pattern including reducing sodium and increasing potassium intake, moderation of alcohol intake, and increased physical activity.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901239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223284" y="790399"/>
            <a:ext cx="8846288" cy="775597"/>
          </a:xfrm>
        </p:spPr>
        <p:txBody>
          <a:bodyPr/>
          <a:lstStyle/>
          <a:p>
            <a:r>
              <a:rPr lang="en-US" dirty="0"/>
              <a:t>Treatment Strategies—Pharmacologic Interventions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10.8</a:t>
            </a:r>
            <a:r>
              <a:rPr lang="en-US" sz="1800" dirty="0">
                <a:latin typeface="AdvOT8eb9eec2.B"/>
              </a:rPr>
              <a:t>  </a:t>
            </a:r>
            <a:r>
              <a:rPr lang="en-US" sz="1800" dirty="0">
                <a:latin typeface="AdvOT7b515deb"/>
              </a:rPr>
              <a:t>Patients with con</a:t>
            </a:r>
            <a:r>
              <a:rPr lang="en-US" sz="1800" dirty="0">
                <a:latin typeface="AdvOT7b515deb+fb"/>
              </a:rPr>
              <a:t>fi</a:t>
            </a:r>
            <a:r>
              <a:rPr lang="en-US" sz="1800" dirty="0">
                <a:latin typeface="AdvOT7b515deb"/>
              </a:rPr>
              <a:t>rmed of</a:t>
            </a:r>
            <a:r>
              <a:rPr lang="en-US" sz="1800" dirty="0">
                <a:latin typeface="AdvOT7b515deb+fb"/>
              </a:rPr>
              <a:t>fi</a:t>
            </a:r>
            <a:r>
              <a:rPr lang="en-US" sz="1800" dirty="0">
                <a:latin typeface="AdvOT7b515deb"/>
              </a:rPr>
              <a:t>ce-based blood pressure </a:t>
            </a:r>
            <a:r>
              <a:rPr lang="en-US" sz="1800" dirty="0">
                <a:latin typeface="AdvPS7DA6"/>
                <a:cs typeface="Times New Roman" panose="02020603050405020304" pitchFamily="18" charset="0"/>
              </a:rPr>
              <a:t>≥</a:t>
            </a:r>
            <a:r>
              <a:rPr lang="en-US" sz="1800" dirty="0">
                <a:latin typeface="AdvOT7b515deb"/>
              </a:rPr>
              <a:t>140/90 mmHg should, in addition to lifestyle therapy, have prompt initiation and timely titration of pharmacologic therapy to achieve blood pressure goals. </a:t>
            </a:r>
            <a:r>
              <a:rPr lang="en-US" sz="1800" dirty="0">
                <a:solidFill>
                  <a:srgbClr val="A6192E"/>
                </a:solidFill>
                <a:latin typeface="AdvOT8eb9eec2.B"/>
              </a:rPr>
              <a:t>A</a:t>
            </a:r>
          </a:p>
          <a:p>
            <a:r>
              <a:rPr lang="en-US" sz="1800" dirty="0">
                <a:solidFill>
                  <a:srgbClr val="A6192E"/>
                </a:solidFill>
                <a:latin typeface="AdvOT8eb9eec2.B"/>
              </a:rPr>
              <a:t>10.9</a:t>
            </a:r>
            <a:r>
              <a:rPr lang="en-US" sz="1800" dirty="0">
                <a:latin typeface="AdvOT8eb9eec2.B"/>
              </a:rPr>
              <a:t>  </a:t>
            </a:r>
            <a:r>
              <a:rPr lang="en-US" sz="1800" dirty="0">
                <a:latin typeface="AdvOT7b515deb"/>
              </a:rPr>
              <a:t>Patients with confirmed office based blood pressure ≥160/100 mmHg should, in addition to lifestyle therapy, have prompt initiation and timely titration of two drugs or a single-pill combination of drugs demonstrated to reduce cardiovascular events in patients with diabetes. </a:t>
            </a:r>
            <a:r>
              <a:rPr lang="en-US" sz="1800" dirty="0">
                <a:solidFill>
                  <a:srgbClr val="A6192E"/>
                </a:solidFill>
                <a:latin typeface="AdvOT8eb9eec2.B"/>
              </a:rPr>
              <a:t>A</a:t>
            </a:r>
          </a:p>
          <a:p>
            <a:r>
              <a:rPr lang="en-US" sz="1800" dirty="0">
                <a:solidFill>
                  <a:srgbClr val="A6192E"/>
                </a:solidFill>
                <a:latin typeface="AdvOT8eb9eec2.B"/>
              </a:rPr>
              <a:t>10.10</a:t>
            </a:r>
            <a:r>
              <a:rPr lang="en-US" sz="1800" dirty="0">
                <a:latin typeface="AdvOT8eb9eec2.B"/>
              </a:rPr>
              <a:t> </a:t>
            </a:r>
            <a:r>
              <a:rPr lang="en-US" sz="1800" dirty="0">
                <a:latin typeface="AdvOT7b515deb"/>
              </a:rPr>
              <a:t>Treatment for hypertension should include drug classes demonstrated to reduce cardiovascular events in patients with diabetes. </a:t>
            </a:r>
            <a:r>
              <a:rPr lang="en-US" sz="1800" b="1" dirty="0">
                <a:solidFill>
                  <a:srgbClr val="7030A0"/>
                </a:solidFill>
                <a:latin typeface="AdvOT7b515deb"/>
              </a:rPr>
              <a:t>A</a:t>
            </a:r>
            <a:r>
              <a:rPr lang="en-US" sz="1800" dirty="0">
                <a:solidFill>
                  <a:srgbClr val="7030A0"/>
                </a:solidFill>
                <a:latin typeface="AdvOT7b515deb"/>
              </a:rPr>
              <a:t> ACE inhibitors or angiotensin receptor blockers are recommended first-line therapy for hypertension in people with diabetes and coronary artery disease</a:t>
            </a:r>
            <a:r>
              <a:rPr lang="en-US" sz="1800" dirty="0">
                <a:latin typeface="AdvOT7b515deb"/>
              </a:rPr>
              <a:t>. </a:t>
            </a:r>
            <a:r>
              <a:rPr lang="en-US" sz="1800" dirty="0">
                <a:solidFill>
                  <a:srgbClr val="A6192E"/>
                </a:solidFill>
                <a:latin typeface="AdvOT8eb9eec2.B"/>
              </a:rPr>
              <a:t>A</a:t>
            </a:r>
          </a:p>
        </p:txBody>
      </p:sp>
    </p:spTree>
    <p:extLst>
      <p:ext uri="{BB962C8B-B14F-4D97-AF65-F5344CB8AC3E}">
        <p14:creationId xmlns:p14="http://schemas.microsoft.com/office/powerpoint/2010/main" val="3116969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92473" cy="387798"/>
          </a:xfrm>
        </p:spPr>
        <p:txBody>
          <a:bodyPr/>
          <a:lstStyle/>
          <a:p>
            <a:r>
              <a:rPr lang="en-US" dirty="0"/>
              <a:t>Treatment Strategies—Resistant Hypertension</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565996"/>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10.14 </a:t>
            </a:r>
            <a:r>
              <a:rPr lang="en-US" sz="1800" dirty="0">
                <a:latin typeface="AdvOT8eb9eec2.B"/>
              </a:rPr>
              <a:t>	</a:t>
            </a:r>
            <a:r>
              <a:rPr lang="en-US" sz="1800" dirty="0">
                <a:latin typeface="AdvOT7b515deb"/>
              </a:rPr>
              <a:t>Patients with hypertension who are not meeting blood pressure targets on three classes of antihypertensive medications (including a diuretic) should 	be considered for mineralocorticoid receptor antagonist therapy. </a:t>
            </a:r>
            <a:r>
              <a:rPr lang="en-US" sz="1800" dirty="0">
                <a:solidFill>
                  <a:srgbClr val="A6192E"/>
                </a:solidFill>
                <a:latin typeface="AdvOT8eb9eec2.B"/>
              </a:rPr>
              <a:t>B</a:t>
            </a:r>
            <a:endParaRPr lang="en-US" sz="1800" dirty="0">
              <a:solidFill>
                <a:srgbClr val="A6192E"/>
              </a:solidFill>
              <a:latin typeface="AdvOT7b515deb"/>
            </a:endParaRPr>
          </a:p>
        </p:txBody>
      </p:sp>
    </p:spTree>
    <p:extLst>
      <p:ext uri="{BB962C8B-B14F-4D97-AF65-F5344CB8AC3E}">
        <p14:creationId xmlns:p14="http://schemas.microsoft.com/office/powerpoint/2010/main" val="198225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7" name="TextBox 6">
            <a:extLst>
              <a:ext uri="{FF2B5EF4-FFF2-40B4-BE49-F238E27FC236}">
                <a16:creationId xmlns:a16="http://schemas.microsoft.com/office/drawing/2014/main" id="{8B23B7CF-F684-491C-B6AB-7E24A07DE39E}"/>
              </a:ext>
            </a:extLst>
          </p:cNvPr>
          <p:cNvSpPr txBox="1"/>
          <p:nvPr/>
        </p:nvSpPr>
        <p:spPr>
          <a:xfrm>
            <a:off x="6868633" y="818707"/>
            <a:ext cx="2147776" cy="1754326"/>
          </a:xfrm>
          <a:prstGeom prst="rect">
            <a:avLst/>
          </a:prstGeom>
          <a:noFill/>
        </p:spPr>
        <p:txBody>
          <a:bodyPr wrap="square" rtlCol="0">
            <a:spAutoFit/>
          </a:bodyPr>
          <a:lstStyle/>
          <a:p>
            <a:r>
              <a:rPr lang="en-US" b="1" dirty="0">
                <a:solidFill>
                  <a:srgbClr val="A6192E"/>
                </a:solidFill>
              </a:rPr>
              <a:t>Recommendations for the Treatment of Confirmed Hypertension in People with Diabetes (1 of 2)</a:t>
            </a:r>
          </a:p>
        </p:txBody>
      </p:sp>
      <p:sp>
        <p:nvSpPr>
          <p:cNvPr id="5" name="TextBox 4">
            <a:extLst>
              <a:ext uri="{FF2B5EF4-FFF2-40B4-BE49-F238E27FC236}">
                <a16:creationId xmlns:a16="http://schemas.microsoft.com/office/drawing/2014/main" id="{7C833D4E-079D-4B21-871B-81F7DD367C96}"/>
              </a:ext>
            </a:extLst>
          </p:cNvPr>
          <p:cNvSpPr txBox="1">
            <a:spLocks noChangeArrowheads="1"/>
          </p:cNvSpPr>
          <p:nvPr/>
        </p:nvSpPr>
        <p:spPr bwMode="auto">
          <a:xfrm>
            <a:off x="74266" y="4520154"/>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1):S111-S150</a:t>
            </a:r>
          </a:p>
        </p:txBody>
      </p:sp>
      <p:pic>
        <p:nvPicPr>
          <p:cNvPr id="4" name="Picture 3">
            <a:extLst>
              <a:ext uri="{FF2B5EF4-FFF2-40B4-BE49-F238E27FC236}">
                <a16:creationId xmlns:a16="http://schemas.microsoft.com/office/drawing/2014/main" id="{93893CA0-3BF1-4011-AC3F-C906873616B1}"/>
              </a:ext>
            </a:extLst>
          </p:cNvPr>
          <p:cNvPicPr>
            <a:picLocks noChangeAspect="1"/>
          </p:cNvPicPr>
          <p:nvPr/>
        </p:nvPicPr>
        <p:blipFill>
          <a:blip r:embed="rId2"/>
          <a:stretch>
            <a:fillRect/>
          </a:stretch>
        </p:blipFill>
        <p:spPr>
          <a:xfrm>
            <a:off x="270364" y="707781"/>
            <a:ext cx="5695950" cy="3352800"/>
          </a:xfrm>
          <a:prstGeom prst="rect">
            <a:avLst/>
          </a:prstGeom>
        </p:spPr>
      </p:pic>
    </p:spTree>
    <p:extLst>
      <p:ext uri="{BB962C8B-B14F-4D97-AF65-F5344CB8AC3E}">
        <p14:creationId xmlns:p14="http://schemas.microsoft.com/office/powerpoint/2010/main" val="319991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7" name="TextBox 6">
            <a:extLst>
              <a:ext uri="{FF2B5EF4-FFF2-40B4-BE49-F238E27FC236}">
                <a16:creationId xmlns:a16="http://schemas.microsoft.com/office/drawing/2014/main" id="{8B23B7CF-F684-491C-B6AB-7E24A07DE39E}"/>
              </a:ext>
            </a:extLst>
          </p:cNvPr>
          <p:cNvSpPr txBox="1"/>
          <p:nvPr/>
        </p:nvSpPr>
        <p:spPr>
          <a:xfrm>
            <a:off x="6868633" y="818707"/>
            <a:ext cx="2147776" cy="1754326"/>
          </a:xfrm>
          <a:prstGeom prst="rect">
            <a:avLst/>
          </a:prstGeom>
          <a:noFill/>
        </p:spPr>
        <p:txBody>
          <a:bodyPr wrap="square" rtlCol="0">
            <a:spAutoFit/>
          </a:bodyPr>
          <a:lstStyle/>
          <a:p>
            <a:r>
              <a:rPr lang="en-US" b="1" dirty="0">
                <a:solidFill>
                  <a:srgbClr val="A6192E"/>
                </a:solidFill>
              </a:rPr>
              <a:t>Recommendations for the Treatment of Confirmed Hypertension in People with Diabetes (2 of 2)</a:t>
            </a:r>
          </a:p>
        </p:txBody>
      </p:sp>
      <p:sp>
        <p:nvSpPr>
          <p:cNvPr id="5" name="TextBox 4">
            <a:extLst>
              <a:ext uri="{FF2B5EF4-FFF2-40B4-BE49-F238E27FC236}">
                <a16:creationId xmlns:a16="http://schemas.microsoft.com/office/drawing/2014/main" id="{EDCA5F05-CC12-4F3E-8915-DAA8020D2714}"/>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Cardiovascular Disease and Risk Management: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Medical Care in Diabetes - 2021</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2021;44(Suppl. 1):S111-S150</a:t>
            </a:r>
          </a:p>
        </p:txBody>
      </p:sp>
      <p:pic>
        <p:nvPicPr>
          <p:cNvPr id="4" name="Picture 3">
            <a:extLst>
              <a:ext uri="{FF2B5EF4-FFF2-40B4-BE49-F238E27FC236}">
                <a16:creationId xmlns:a16="http://schemas.microsoft.com/office/drawing/2014/main" id="{7B834A06-9C44-4CC1-B062-9B95D874799A}"/>
              </a:ext>
            </a:extLst>
          </p:cNvPr>
          <p:cNvPicPr>
            <a:picLocks noChangeAspect="1"/>
          </p:cNvPicPr>
          <p:nvPr/>
        </p:nvPicPr>
        <p:blipFill>
          <a:blip r:embed="rId2"/>
          <a:stretch>
            <a:fillRect/>
          </a:stretch>
        </p:blipFill>
        <p:spPr>
          <a:xfrm>
            <a:off x="268898" y="803563"/>
            <a:ext cx="6219528" cy="3536374"/>
          </a:xfrm>
          <a:prstGeom prst="rect">
            <a:avLst/>
          </a:prstGeom>
        </p:spPr>
      </p:pic>
    </p:spTree>
    <p:extLst>
      <p:ext uri="{BB962C8B-B14F-4D97-AF65-F5344CB8AC3E}">
        <p14:creationId xmlns:p14="http://schemas.microsoft.com/office/powerpoint/2010/main" val="1560148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Lipid Management—Lifestyle Intervention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10.15 </a:t>
            </a:r>
            <a:r>
              <a:rPr lang="en-US" sz="1800" dirty="0">
                <a:latin typeface="AdvOT8eb9eec2.B"/>
              </a:rPr>
              <a:t> </a:t>
            </a:r>
            <a:r>
              <a:rPr lang="en-US" sz="1800" dirty="0">
                <a:latin typeface="AdvOT7b515deb"/>
              </a:rPr>
              <a:t>Lifestyle modification focusing on weight loss (if indicated); application of a Mediterranean style or Dietary Approaches to Stop Hypertension (DASH) eating pattern; reduction of saturated fat and trans fat; increase of dietary n-3 fatty acids, viscous fiber, and plant stanols/sterols intake; and increased physical activity should be recommended to improve the lipid profile and reduce the risk of developing atherosclerotic cardiovascular disease in patients with diabetes. </a:t>
            </a:r>
            <a:r>
              <a:rPr lang="en-US" sz="1800" dirty="0">
                <a:solidFill>
                  <a:srgbClr val="A6192E"/>
                </a:solidFill>
                <a:latin typeface="AdvOT8eb9eec2.B"/>
              </a:rPr>
              <a:t>A</a:t>
            </a:r>
          </a:p>
          <a:p>
            <a:r>
              <a:rPr lang="en-US" sz="1800" dirty="0">
                <a:solidFill>
                  <a:srgbClr val="A6192E"/>
                </a:solidFill>
                <a:latin typeface="AdvOT8eb9eec2.B"/>
              </a:rPr>
              <a:t>10.16</a:t>
            </a:r>
            <a:r>
              <a:rPr lang="en-US" sz="1800" dirty="0">
                <a:latin typeface="AdvOT8eb9eec2.B"/>
              </a:rPr>
              <a:t>  </a:t>
            </a:r>
            <a:r>
              <a:rPr lang="en-US" sz="1800" dirty="0">
                <a:latin typeface="AdvOT7b515deb"/>
              </a:rPr>
              <a:t>Intensify lifestyle therapy and optimize glycemic control for patients with elevated triglyceride levels (≥150 mg/dL [1.7 mmol/L]) and/or low HDL cholesterol (&lt;40 mg/dL [1.0 mmol/L] for men, &lt;50 mg/dL [1.3 mmol/L] for women).</a:t>
            </a:r>
            <a:r>
              <a:rPr lang="en-US" sz="1800" dirty="0">
                <a:solidFill>
                  <a:srgbClr val="A6192E"/>
                </a:solidFill>
                <a:latin typeface="AdvOT8eb9eec2.B"/>
              </a:rPr>
              <a:t>C</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041673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Statin Treatment—Primary Prevention</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70870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10.19</a:t>
            </a:r>
            <a:r>
              <a:rPr lang="en-US" sz="1800" dirty="0">
                <a:latin typeface="AdvOT8eb9eec2.B"/>
              </a:rPr>
              <a:t> 	</a:t>
            </a:r>
            <a:r>
              <a:rPr lang="en-US" sz="1800" dirty="0">
                <a:latin typeface="AdvOT7b515deb"/>
              </a:rPr>
              <a:t>For patients with diabetes aged 40</a:t>
            </a:r>
            <a:r>
              <a:rPr lang="en-US" sz="1800" dirty="0">
                <a:latin typeface="AdvOT7b515deb+20"/>
              </a:rPr>
              <a:t>–</a:t>
            </a:r>
            <a:r>
              <a:rPr lang="en-US" sz="1800" dirty="0">
                <a:latin typeface="AdvOT7b515deb"/>
              </a:rPr>
              <a:t>75 years without atherosclerotic cardiovascular disease, use moderate-intensity statin therapy in addition to lifestyle therapy. </a:t>
            </a:r>
            <a:r>
              <a:rPr lang="en-US" sz="1800" dirty="0">
                <a:solidFill>
                  <a:srgbClr val="A6192E"/>
                </a:solidFill>
                <a:latin typeface="AdvOT8eb9eec2.B"/>
              </a:rPr>
              <a:t>A</a:t>
            </a:r>
          </a:p>
          <a:p>
            <a:r>
              <a:rPr lang="en-US" sz="1800" dirty="0">
                <a:solidFill>
                  <a:srgbClr val="A6192E"/>
                </a:solidFill>
                <a:latin typeface="AdvOT8eb9eec2.B"/>
              </a:rPr>
              <a:t>10.20</a:t>
            </a:r>
            <a:r>
              <a:rPr lang="en-US" sz="1800" dirty="0">
                <a:latin typeface="AdvOT8eb9eec2.B"/>
              </a:rPr>
              <a:t> 	</a:t>
            </a:r>
            <a:r>
              <a:rPr lang="en-US" sz="1800" dirty="0">
                <a:latin typeface="AdvOT7b515deb"/>
              </a:rPr>
              <a:t>For patients with diabetes aged 20</a:t>
            </a:r>
            <a:r>
              <a:rPr lang="en-US" sz="1800" dirty="0">
                <a:latin typeface="AdvOT7b515deb+20"/>
              </a:rPr>
              <a:t>–</a:t>
            </a:r>
            <a:r>
              <a:rPr lang="en-US" sz="1800" dirty="0">
                <a:latin typeface="AdvOT7b515deb"/>
              </a:rPr>
              <a:t>39 years with additional atherosclerotic cardiovascular disease risk factors, it maybe reasonable to initiate statin therapy in addition to lifestyle therapy. </a:t>
            </a:r>
            <a:r>
              <a:rPr lang="en-US" sz="1800" dirty="0">
                <a:solidFill>
                  <a:srgbClr val="A6192E"/>
                </a:solidFill>
                <a:latin typeface="AdvOT8eb9eec2.B"/>
              </a:rPr>
              <a:t>C</a:t>
            </a:r>
          </a:p>
          <a:p>
            <a:r>
              <a:rPr lang="en-US" sz="1800" dirty="0">
                <a:solidFill>
                  <a:srgbClr val="A6192E"/>
                </a:solidFill>
                <a:latin typeface="AdvOT8eb9eec2.B"/>
              </a:rPr>
              <a:t>10.21</a:t>
            </a:r>
            <a:r>
              <a:rPr lang="en-US" sz="1800" dirty="0">
                <a:latin typeface="AdvOT8eb9eec2.B"/>
              </a:rPr>
              <a:t> 	</a:t>
            </a:r>
            <a:r>
              <a:rPr lang="en-US" sz="1800" dirty="0">
                <a:latin typeface="AdvOT7b515deb"/>
              </a:rPr>
              <a:t>In patients with diabetes at higher risk, especially those with multiple atherosclerotic cardiovascular disease risk factors or aged 50</a:t>
            </a:r>
            <a:r>
              <a:rPr lang="en-US" sz="1800" dirty="0">
                <a:latin typeface="AdvOT7b515deb+20"/>
              </a:rPr>
              <a:t>–</a:t>
            </a:r>
            <a:r>
              <a:rPr lang="en-US" sz="1800" dirty="0">
                <a:latin typeface="AdvOT7b515deb"/>
              </a:rPr>
              <a:t>70 years, it is reasonable to use high-intensity statin therapy. </a:t>
            </a:r>
            <a:r>
              <a:rPr lang="en-US" sz="1800" dirty="0">
                <a:solidFill>
                  <a:srgbClr val="A6192E"/>
                </a:solidFill>
                <a:latin typeface="AdvOT8eb9eec2.B"/>
              </a:rPr>
              <a:t>B</a:t>
            </a:r>
          </a:p>
          <a:p>
            <a:r>
              <a:rPr lang="en-US" sz="1800" dirty="0">
                <a:solidFill>
                  <a:srgbClr val="A6192E"/>
                </a:solidFill>
                <a:latin typeface="AdvOT8eb9eec2.B"/>
              </a:rPr>
              <a:t>10.22</a:t>
            </a:r>
            <a:r>
              <a:rPr lang="en-US" sz="1800" dirty="0">
                <a:latin typeface="AdvOT8eb9eec2.B"/>
              </a:rPr>
              <a:t> 	</a:t>
            </a:r>
            <a:r>
              <a:rPr lang="en-US" sz="1800" dirty="0">
                <a:solidFill>
                  <a:srgbClr val="EF4238"/>
                </a:solidFill>
                <a:latin typeface="AdvOT7b515deb"/>
              </a:rPr>
              <a:t>In adults with diabetes and 10-year ASCVD risk of 20% or higher, it may be 	reasonable to add ezetimibe to maximally tolerated statin therapy to reduce LDL cholesterol levels by 50% or more</a:t>
            </a:r>
            <a:r>
              <a:rPr lang="en-US" sz="1800" dirty="0">
                <a:latin typeface="AdvOT7b515deb"/>
              </a:rPr>
              <a:t>. </a:t>
            </a:r>
            <a:r>
              <a:rPr lang="en-US" sz="1800" dirty="0">
                <a:solidFill>
                  <a:srgbClr val="A6192E"/>
                </a:solidFill>
                <a:latin typeface="AdvOT8eb9eec2.B"/>
              </a:rPr>
              <a:t>C</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8333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Statin Treatment—Secondary Prevention</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10.23 </a:t>
            </a:r>
            <a:r>
              <a:rPr lang="en-US" sz="1800" dirty="0">
                <a:latin typeface="AdvOT8eb9eec2.B"/>
              </a:rPr>
              <a:t>	</a:t>
            </a:r>
            <a:r>
              <a:rPr lang="en-US" sz="1800" dirty="0">
                <a:latin typeface="AdvOT7b515deb"/>
              </a:rPr>
              <a:t>For patients of all ages with diabetes and atherosclerotic cardiovascular disease, high intensity statin therapy should be added to lifestyle therapy. </a:t>
            </a:r>
            <a:r>
              <a:rPr lang="en-US" sz="1800" dirty="0">
                <a:solidFill>
                  <a:srgbClr val="A6192E"/>
                </a:solidFill>
                <a:latin typeface="AdvOT8eb9eec2.B"/>
              </a:rPr>
              <a:t>A</a:t>
            </a:r>
          </a:p>
          <a:p>
            <a:r>
              <a:rPr lang="en-US" sz="1800" dirty="0">
                <a:solidFill>
                  <a:srgbClr val="A6192E"/>
                </a:solidFill>
                <a:latin typeface="AdvOT8eb9eec2.B"/>
              </a:rPr>
              <a:t>10.24 </a:t>
            </a:r>
            <a:r>
              <a:rPr lang="en-US" sz="1800" dirty="0">
                <a:latin typeface="AdvOT8eb9eec2.B"/>
              </a:rPr>
              <a:t>	</a:t>
            </a:r>
            <a:r>
              <a:rPr lang="en-US" sz="1800" dirty="0">
                <a:latin typeface="AdvOT7b515deb"/>
              </a:rPr>
              <a:t>For patients with diabetes and atherosclerotic cardiovascular disease considered very high risk using specific criteria, if LDL cholesterol is ≥70 mg/</a:t>
            </a:r>
            <a:r>
              <a:rPr lang="en-US" sz="1800" dirty="0" err="1">
                <a:latin typeface="AdvOT7b515deb"/>
              </a:rPr>
              <a:t>dL</a:t>
            </a:r>
            <a:r>
              <a:rPr lang="en-US" sz="1800" dirty="0">
                <a:latin typeface="AdvOT7b515deb"/>
              </a:rPr>
              <a:t> on maximally tolerated statin dose, consider adding additional LDL-lowering therapy (such as ezetimibe or PCSK9 inhibitor). </a:t>
            </a:r>
            <a:r>
              <a:rPr lang="en-US" sz="1800" b="1" dirty="0">
                <a:solidFill>
                  <a:schemeClr val="accent1"/>
                </a:solidFill>
                <a:latin typeface="AdvOT7b515deb"/>
              </a:rPr>
              <a:t>A</a:t>
            </a:r>
            <a:r>
              <a:rPr lang="en-US" sz="1800" dirty="0">
                <a:latin typeface="AdvOT7b515deb"/>
              </a:rPr>
              <a:t> Ezetimibe may be preferred due to lower cost.</a:t>
            </a:r>
          </a:p>
          <a:p>
            <a:r>
              <a:rPr lang="en-US" sz="1800" dirty="0">
                <a:solidFill>
                  <a:srgbClr val="A6192E"/>
                </a:solidFill>
                <a:latin typeface="AdvOT8eb9eec2.B"/>
              </a:rPr>
              <a:t>10.25</a:t>
            </a:r>
            <a:r>
              <a:rPr lang="en-US" sz="1800" dirty="0">
                <a:latin typeface="AdvOT8eb9eec2.B"/>
              </a:rPr>
              <a:t> 	</a:t>
            </a:r>
            <a:r>
              <a:rPr lang="en-US" sz="1800" dirty="0">
                <a:latin typeface="AdvOT7b515deb"/>
              </a:rPr>
              <a:t>For patients who do not tolerate the intended intensity, the maximally  tolerated statin dose should be used. </a:t>
            </a:r>
            <a:r>
              <a:rPr lang="en-US" sz="1800" dirty="0">
                <a:solidFill>
                  <a:srgbClr val="A6192E"/>
                </a:solidFill>
                <a:latin typeface="AdvOT8eb9eec2.B"/>
              </a:rPr>
              <a:t>E</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450773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err="1"/>
              <a:t>Posttransplantation</a:t>
            </a:r>
            <a:r>
              <a:rPr lang="en-US" dirty="0"/>
              <a:t>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33424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6192E"/>
                </a:solidFill>
                <a:latin typeface="AdvOT8eb9eec2.B"/>
              </a:rPr>
              <a:t>2.19</a:t>
            </a:r>
            <a:r>
              <a:rPr lang="en-US" sz="2000" dirty="0">
                <a:latin typeface="AdvOT8eb9eec2.B"/>
              </a:rPr>
              <a:t> 	</a:t>
            </a:r>
            <a:r>
              <a:rPr lang="en-US" sz="2000" dirty="0">
                <a:latin typeface="AdvOT7b515deb"/>
              </a:rPr>
              <a:t>Patients should be screened after organ transplantation for hyperglycemia, with a formal diagnosis of </a:t>
            </a:r>
            <a:r>
              <a:rPr lang="en-US" sz="2000" dirty="0" err="1">
                <a:latin typeface="AdvOT7b515deb"/>
              </a:rPr>
              <a:t>posttransplantation</a:t>
            </a:r>
            <a:r>
              <a:rPr lang="en-US" sz="2000" dirty="0">
                <a:latin typeface="AdvOT7b515deb"/>
              </a:rPr>
              <a:t> diabetes mellitus being best made once a patient is stable on an immunosuppressive regimen and in the absence of an acute infection. </a:t>
            </a:r>
            <a:r>
              <a:rPr lang="en-US" sz="2000" dirty="0">
                <a:solidFill>
                  <a:srgbClr val="A6192E"/>
                </a:solidFill>
                <a:latin typeface="AdvOT8eb9eec2.B"/>
              </a:rPr>
              <a:t>B</a:t>
            </a:r>
          </a:p>
          <a:p>
            <a:r>
              <a:rPr lang="en-US" sz="2000" dirty="0">
                <a:solidFill>
                  <a:srgbClr val="A6192E"/>
                </a:solidFill>
                <a:latin typeface="AdvOT8eb9eec2.B"/>
              </a:rPr>
              <a:t>2.20</a:t>
            </a:r>
            <a:r>
              <a:rPr lang="en-US" sz="2000" dirty="0">
                <a:latin typeface="AdvOT8eb9eec2.B"/>
              </a:rPr>
              <a:t> 	</a:t>
            </a:r>
            <a:r>
              <a:rPr lang="en-US" sz="2000" dirty="0">
                <a:latin typeface="AdvOT7b515deb"/>
              </a:rPr>
              <a:t>The oral glucose tolerance test is the preferred test to make a diagnosis of posttransplantation diabetes mellitus. </a:t>
            </a:r>
            <a:r>
              <a:rPr lang="en-US" sz="2000" dirty="0">
                <a:solidFill>
                  <a:srgbClr val="A6192E"/>
                </a:solidFill>
                <a:latin typeface="AdvOT8eb9eec2.B"/>
              </a:rPr>
              <a:t>B</a:t>
            </a:r>
          </a:p>
          <a:p>
            <a:r>
              <a:rPr lang="en-US" sz="2000" dirty="0">
                <a:solidFill>
                  <a:srgbClr val="A6192E"/>
                </a:solidFill>
                <a:latin typeface="AdvOT8eb9eec2.B"/>
              </a:rPr>
              <a:t>2.21</a:t>
            </a:r>
            <a:r>
              <a:rPr lang="en-US" sz="2000" dirty="0">
                <a:latin typeface="AdvOT8eb9eec2.B"/>
              </a:rPr>
              <a:t> 	</a:t>
            </a:r>
            <a:r>
              <a:rPr lang="en-US" sz="2000" dirty="0">
                <a:latin typeface="AdvOT7b515deb"/>
              </a:rPr>
              <a:t>Immunosuppressive regimens shown to provide the best outcomes for patient and graft survival should be used, irrespective of </a:t>
            </a:r>
            <a:r>
              <a:rPr lang="en-US" sz="2000" dirty="0" err="1">
                <a:latin typeface="AdvOT7b515deb"/>
              </a:rPr>
              <a:t>posttransplantation</a:t>
            </a:r>
            <a:r>
              <a:rPr lang="en-US" sz="2000" dirty="0">
                <a:latin typeface="AdvOT7b515deb"/>
              </a:rPr>
              <a:t> diabetes mellitus risk. </a:t>
            </a:r>
            <a:r>
              <a:rPr lang="en-US" sz="2000" dirty="0">
                <a:solidFill>
                  <a:srgbClr val="A6192E"/>
                </a:solidFill>
                <a:latin typeface="AdvOT8eb9eec2.B"/>
              </a:rPr>
              <a:t>E</a:t>
            </a:r>
            <a:endParaRPr lang="en-US" sz="2000" dirty="0">
              <a:solidFill>
                <a:srgbClr val="A6192E"/>
              </a:solidFill>
              <a:latin typeface="AdvOT7b515deb"/>
            </a:endParaRPr>
          </a:p>
        </p:txBody>
      </p:sp>
    </p:spTree>
    <p:extLst>
      <p:ext uri="{BB962C8B-B14F-4D97-AF65-F5344CB8AC3E}">
        <p14:creationId xmlns:p14="http://schemas.microsoft.com/office/powerpoint/2010/main" val="3112853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Statin Treatment—Secondary Prevention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81229"/>
            <a:ext cx="7930382" cy="16414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10.26</a:t>
            </a:r>
            <a:r>
              <a:rPr lang="en-US" sz="1800" dirty="0">
                <a:latin typeface="AdvOT8eb9eec2.B"/>
              </a:rPr>
              <a:t> 	</a:t>
            </a:r>
            <a:r>
              <a:rPr lang="en-US" sz="1800" dirty="0">
                <a:latin typeface="AdvOT7b515deb"/>
              </a:rPr>
              <a:t>In adults with diabetes aged &gt;75 years already on statin therapy, it is 	reasonable to continue statin treatment. </a:t>
            </a:r>
            <a:r>
              <a:rPr lang="en-US" sz="1800" dirty="0">
                <a:solidFill>
                  <a:srgbClr val="A6192E"/>
                </a:solidFill>
                <a:latin typeface="AdvOT8eb9eec2.B"/>
              </a:rPr>
              <a:t>B</a:t>
            </a:r>
          </a:p>
          <a:p>
            <a:r>
              <a:rPr lang="en-US" sz="1800" dirty="0">
                <a:solidFill>
                  <a:srgbClr val="A6192E"/>
                </a:solidFill>
                <a:latin typeface="AdvOT8eb9eec2.B"/>
              </a:rPr>
              <a:t>10.27</a:t>
            </a:r>
            <a:r>
              <a:rPr lang="en-US" sz="1800" dirty="0">
                <a:latin typeface="AdvOT8eb9eec2.B"/>
              </a:rPr>
              <a:t> 	</a:t>
            </a:r>
            <a:r>
              <a:rPr lang="en-US" sz="1800" dirty="0">
                <a:latin typeface="AdvOT7b515deb"/>
              </a:rPr>
              <a:t>In adults with diabetes aged </a:t>
            </a:r>
            <a:r>
              <a:rPr lang="en-US" sz="1800" dirty="0">
                <a:latin typeface="AdvPS586B"/>
              </a:rPr>
              <a:t>&gt;</a:t>
            </a:r>
            <a:r>
              <a:rPr lang="en-US" sz="1800" dirty="0">
                <a:latin typeface="AdvOT7b515deb"/>
              </a:rPr>
              <a:t>75 years, it may be reasonable to initiate 	statin therapy after discussion of potential bene</a:t>
            </a:r>
            <a:r>
              <a:rPr lang="en-US" sz="1800" dirty="0">
                <a:latin typeface="AdvOT7b515deb+fb"/>
              </a:rPr>
              <a:t>fi</a:t>
            </a:r>
            <a:r>
              <a:rPr lang="en-US" sz="1800" dirty="0">
                <a:latin typeface="AdvOT7b515deb"/>
              </a:rPr>
              <a:t>ts and risks. </a:t>
            </a:r>
            <a:r>
              <a:rPr lang="en-US" sz="1800" dirty="0">
                <a:solidFill>
                  <a:srgbClr val="A6192E"/>
                </a:solidFill>
                <a:latin typeface="AdvOT8eb9eec2.B"/>
              </a:rPr>
              <a:t>C</a:t>
            </a:r>
          </a:p>
          <a:p>
            <a:r>
              <a:rPr lang="en-US" sz="1800" dirty="0">
                <a:solidFill>
                  <a:srgbClr val="A6192E"/>
                </a:solidFill>
                <a:latin typeface="AdvOT8eb9eec2.B"/>
              </a:rPr>
              <a:t>10.28</a:t>
            </a:r>
            <a:r>
              <a:rPr lang="en-US" sz="1800" dirty="0">
                <a:latin typeface="AdvOT8eb9eec2.B"/>
              </a:rPr>
              <a:t> 	</a:t>
            </a:r>
            <a:r>
              <a:rPr lang="en-US" sz="1800" dirty="0">
                <a:latin typeface="AdvOT7b515deb"/>
              </a:rPr>
              <a:t>Statin therapy is contraindicated in pregnancy.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799834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136778" y="790399"/>
            <a:ext cx="8783937" cy="775597"/>
          </a:xfrm>
        </p:spPr>
        <p:txBody>
          <a:bodyPr/>
          <a:lstStyle/>
          <a:p>
            <a:r>
              <a:rPr lang="en-US" dirty="0"/>
              <a:t>Treatment of Other Lipoprotein Fractions or Targets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8020334" cy="358046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10.29</a:t>
            </a:r>
            <a:r>
              <a:rPr lang="en-US" sz="1800" dirty="0">
                <a:latin typeface="AdvOT8eb9eec2.B"/>
              </a:rPr>
              <a:t> 	</a:t>
            </a:r>
            <a:r>
              <a:rPr lang="en-US" sz="1800" dirty="0">
                <a:latin typeface="AdvOT7b515deb"/>
              </a:rPr>
              <a:t>For patients with fasting triglyceride levels ≥500 mg/dL, evaluate for secondary causes of hypertriglyceridemia and consider medical therapy to reduce the risk of pancreatitis. </a:t>
            </a:r>
            <a:r>
              <a:rPr lang="en-US" sz="1800" dirty="0">
                <a:solidFill>
                  <a:srgbClr val="A6192E"/>
                </a:solidFill>
                <a:latin typeface="AdvOT8eb9eec2.B"/>
              </a:rPr>
              <a:t>C</a:t>
            </a:r>
          </a:p>
          <a:p>
            <a:r>
              <a:rPr lang="en-US" sz="1800" dirty="0">
                <a:solidFill>
                  <a:srgbClr val="A6192E"/>
                </a:solidFill>
                <a:latin typeface="AdvOT8eb9eec2.B"/>
              </a:rPr>
              <a:t>10.30</a:t>
            </a:r>
            <a:r>
              <a:rPr lang="en-US" sz="1800" dirty="0">
                <a:latin typeface="AdvOT8eb9eec2.B"/>
              </a:rPr>
              <a:t>  	</a:t>
            </a:r>
            <a:r>
              <a:rPr lang="en-US" sz="1800" dirty="0">
                <a:latin typeface="AdvOT7b515deb"/>
              </a:rPr>
              <a:t>In adults with moderate hypertriglyceridemia (fasting or </a:t>
            </a:r>
            <a:r>
              <a:rPr lang="en-US" sz="1800" dirty="0" err="1">
                <a:latin typeface="AdvOT7b515deb"/>
              </a:rPr>
              <a:t>nonfasting</a:t>
            </a:r>
            <a:r>
              <a:rPr lang="en-US" sz="1800" dirty="0">
                <a:latin typeface="AdvOT7b515deb"/>
              </a:rPr>
              <a:t> triglycerides 175–499 mg/dL),clinicians should address and treat lifestyle factors (obesity and metabolic syndrome), secondary factors (diabetes, chronic liver or kidney disease and/or nephrotic syndrome, hypothyroidism), 	and medications that raise triglycerides. </a:t>
            </a:r>
            <a:r>
              <a:rPr lang="en-US" sz="1800" dirty="0">
                <a:solidFill>
                  <a:srgbClr val="A6192E"/>
                </a:solidFill>
                <a:latin typeface="AdvOT8eb9eec2.B"/>
              </a:rPr>
              <a:t>C</a:t>
            </a:r>
          </a:p>
          <a:p>
            <a:r>
              <a:rPr lang="en-US" sz="1800" dirty="0">
                <a:solidFill>
                  <a:srgbClr val="A6192E"/>
                </a:solidFill>
                <a:latin typeface="AdvOT8eb9eec2.B"/>
              </a:rPr>
              <a:t>10.31</a:t>
            </a:r>
            <a:r>
              <a:rPr lang="en-US" sz="1800" dirty="0">
                <a:latin typeface="AdvOT8eb9eec2.B"/>
              </a:rPr>
              <a:t> 	</a:t>
            </a:r>
            <a:r>
              <a:rPr lang="en-US" sz="1800" dirty="0">
                <a:latin typeface="AdvOT7b515deb"/>
              </a:rPr>
              <a:t>In patients with atherosclerotic cardiovascular disease or other cardiovascular risk factors on a statin with controlled LDL cholesterol but elevated triglycerides (135–499 mg/dL), the addition of icosapent ethyl can be considered to reduce cardiovascular risk .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1456336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Other Combination Therapy</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solidFill>
                  <a:srgbClr val="A6192E"/>
                </a:solidFill>
                <a:latin typeface="AdvOT8eb9eec2.B"/>
              </a:rPr>
              <a:t>10.32</a:t>
            </a:r>
            <a:r>
              <a:rPr lang="fr-FR" sz="1800" dirty="0">
                <a:latin typeface="AdvOT8eb9eec2.B"/>
              </a:rPr>
              <a:t> 	</a:t>
            </a:r>
            <a:r>
              <a:rPr lang="fr-FR" sz="1800" dirty="0" err="1">
                <a:latin typeface="AdvOT7b515deb"/>
              </a:rPr>
              <a:t>Statin</a:t>
            </a:r>
            <a:r>
              <a:rPr lang="fr-FR" sz="1800" dirty="0">
                <a:latin typeface="AdvOT7b515deb"/>
              </a:rPr>
              <a:t> plus </a:t>
            </a:r>
            <a:r>
              <a:rPr lang="fr-FR" sz="1800" dirty="0">
                <a:latin typeface="AdvOT7b515deb+fb"/>
              </a:rPr>
              <a:t>fi</a:t>
            </a:r>
            <a:r>
              <a:rPr lang="fr-FR" sz="1800" dirty="0">
                <a:latin typeface="AdvOT7b515deb"/>
              </a:rPr>
              <a:t>brate combination </a:t>
            </a:r>
            <a:r>
              <a:rPr lang="en-US" sz="1800" dirty="0">
                <a:latin typeface="AdvOT7b515deb"/>
              </a:rPr>
              <a:t>therapy has not been shown to improve 	atherosclerotic cardiovascular disease outcomes and is generally not recommended. </a:t>
            </a:r>
            <a:r>
              <a:rPr lang="en-US" sz="1800" dirty="0">
                <a:solidFill>
                  <a:srgbClr val="A6192E"/>
                </a:solidFill>
                <a:latin typeface="AdvOT8eb9eec2.B"/>
              </a:rPr>
              <a:t>A</a:t>
            </a:r>
          </a:p>
          <a:p>
            <a:r>
              <a:rPr lang="fr-FR" sz="1800" dirty="0">
                <a:solidFill>
                  <a:srgbClr val="A6192E"/>
                </a:solidFill>
                <a:latin typeface="AdvOT8eb9eec2.B"/>
              </a:rPr>
              <a:t>10.33</a:t>
            </a:r>
            <a:r>
              <a:rPr lang="fr-FR" sz="1800" dirty="0">
                <a:latin typeface="AdvOT8eb9eec2.B"/>
              </a:rPr>
              <a:t> 	</a:t>
            </a:r>
            <a:r>
              <a:rPr lang="fr-FR" sz="1800" dirty="0" err="1">
                <a:latin typeface="AdvOT7b515deb"/>
              </a:rPr>
              <a:t>Statin</a:t>
            </a:r>
            <a:r>
              <a:rPr lang="fr-FR" sz="1800" dirty="0">
                <a:latin typeface="AdvOT7b515deb"/>
              </a:rPr>
              <a:t> plus </a:t>
            </a:r>
            <a:r>
              <a:rPr lang="fr-FR" sz="1800" dirty="0" err="1">
                <a:latin typeface="AdvOT7b515deb"/>
              </a:rPr>
              <a:t>niacin</a:t>
            </a:r>
            <a:r>
              <a:rPr lang="fr-FR" sz="1800" dirty="0">
                <a:latin typeface="AdvOT7b515deb"/>
              </a:rPr>
              <a:t> combination </a:t>
            </a:r>
            <a:r>
              <a:rPr lang="en-US" sz="1800" dirty="0">
                <a:latin typeface="AdvOT7b515deb"/>
              </a:rPr>
              <a:t>therapy has not been shown to provide 	additional cardiovascular bene</a:t>
            </a:r>
            <a:r>
              <a:rPr lang="en-US" sz="1800" dirty="0">
                <a:latin typeface="AdvOT7b515deb+fb"/>
              </a:rPr>
              <a:t>fi</a:t>
            </a:r>
            <a:r>
              <a:rPr lang="en-US" sz="1800" dirty="0">
                <a:latin typeface="AdvOT7b515deb"/>
              </a:rPr>
              <a:t>t above statin therapy alone, may increase the risk of stroke with additional side effects, and is generally not recommended.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174115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Antiplatelet Agents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8084129" cy="31547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10.34</a:t>
            </a:r>
            <a:r>
              <a:rPr lang="en-US" sz="1800" dirty="0">
                <a:latin typeface="AdvOT8eb9eec2.B"/>
              </a:rPr>
              <a:t>  </a:t>
            </a:r>
            <a:r>
              <a:rPr lang="en-US" sz="1800" dirty="0">
                <a:latin typeface="AdvOT7b515deb"/>
              </a:rPr>
              <a:t>Use aspirin therapy (75</a:t>
            </a:r>
            <a:r>
              <a:rPr lang="en-US" sz="1800" dirty="0">
                <a:latin typeface="AdvOT7b515deb+20"/>
              </a:rPr>
              <a:t>–</a:t>
            </a:r>
            <a:r>
              <a:rPr lang="en-US" sz="1800" dirty="0">
                <a:latin typeface="AdvOT7b515deb"/>
              </a:rPr>
              <a:t>162 mg/day) as a </a:t>
            </a:r>
            <a:r>
              <a:rPr lang="en-US" sz="1800" dirty="0">
                <a:solidFill>
                  <a:srgbClr val="EF4238"/>
                </a:solidFill>
                <a:latin typeface="AdvOT7b515deb"/>
              </a:rPr>
              <a:t>secondary prevention </a:t>
            </a:r>
            <a:r>
              <a:rPr lang="en-US" sz="1800" dirty="0">
                <a:latin typeface="AdvOT7b515deb"/>
              </a:rPr>
              <a:t>strategy in those with diabetes and a history of atherosclerotic cardiovascular disease. </a:t>
            </a:r>
            <a:r>
              <a:rPr lang="en-US" sz="1800" dirty="0">
                <a:solidFill>
                  <a:srgbClr val="A6192E"/>
                </a:solidFill>
                <a:latin typeface="AdvOT8eb9eec2.B"/>
              </a:rPr>
              <a:t>A</a:t>
            </a:r>
          </a:p>
          <a:p>
            <a:r>
              <a:rPr lang="en-US" sz="1800" dirty="0">
                <a:solidFill>
                  <a:srgbClr val="A6192E"/>
                </a:solidFill>
                <a:latin typeface="AdvOT8eb9eec2.B"/>
              </a:rPr>
              <a:t>10.35</a:t>
            </a:r>
            <a:r>
              <a:rPr lang="en-US" sz="1800" dirty="0">
                <a:latin typeface="AdvOT8eb9eec2.B"/>
              </a:rPr>
              <a:t>  </a:t>
            </a:r>
            <a:r>
              <a:rPr lang="en-US" sz="1800" dirty="0">
                <a:latin typeface="AdvOT7b515deb"/>
              </a:rPr>
              <a:t>For patients with atherosclerotic cardiovascular disease and documented aspirin allergy, clopidogrel (75 mg/day) should be used. </a:t>
            </a:r>
            <a:r>
              <a:rPr lang="en-US" sz="1800" dirty="0">
                <a:solidFill>
                  <a:srgbClr val="A6192E"/>
                </a:solidFill>
                <a:latin typeface="AdvOT8eb9eec2.B"/>
              </a:rPr>
              <a:t>B</a:t>
            </a:r>
          </a:p>
          <a:p>
            <a:r>
              <a:rPr lang="en-US" sz="1800" dirty="0">
                <a:solidFill>
                  <a:srgbClr val="A6192E"/>
                </a:solidFill>
                <a:latin typeface="AdvOT8eb9eec2.B"/>
              </a:rPr>
              <a:t>10.36</a:t>
            </a:r>
            <a:r>
              <a:rPr lang="en-US" sz="1800" dirty="0">
                <a:latin typeface="AdvOT8eb9eec2.B"/>
              </a:rPr>
              <a:t> </a:t>
            </a:r>
            <a:r>
              <a:rPr lang="en-US" sz="1800" dirty="0">
                <a:latin typeface="AdvOT7b515deb"/>
              </a:rPr>
              <a:t>Dual antiplatelet therapy (with low-dose aspirin and a P2Y12 inhibitor) is reasonable for a year after an acute coronary syndrome and may have bene</a:t>
            </a:r>
            <a:r>
              <a:rPr lang="en-US" sz="1800" dirty="0">
                <a:latin typeface="AdvOT7b515deb+fb"/>
              </a:rPr>
              <a:t>fi</a:t>
            </a:r>
            <a:r>
              <a:rPr lang="en-US" sz="1800" dirty="0">
                <a:latin typeface="AdvOT7b515deb"/>
              </a:rPr>
              <a:t>ts beyond this period. </a:t>
            </a:r>
            <a:r>
              <a:rPr lang="en-US" sz="1800" dirty="0">
                <a:solidFill>
                  <a:srgbClr val="A6192E"/>
                </a:solidFill>
                <a:latin typeface="AdvOT8eb9eec2.B"/>
              </a:rPr>
              <a:t>A</a:t>
            </a:r>
          </a:p>
          <a:p>
            <a:r>
              <a:rPr lang="en-US" sz="1800" dirty="0">
                <a:solidFill>
                  <a:srgbClr val="A6192E"/>
                </a:solidFill>
                <a:latin typeface="AdvOT8eb9eec2.B"/>
              </a:rPr>
              <a:t>10.37</a:t>
            </a:r>
            <a:r>
              <a:rPr lang="en-US" sz="1800" dirty="0">
                <a:latin typeface="AdvOT8eb9eec2.B"/>
              </a:rPr>
              <a:t> 	</a:t>
            </a:r>
            <a:r>
              <a:rPr lang="en-US" sz="1800" dirty="0">
                <a:latin typeface="AdvOT7b515deb"/>
              </a:rPr>
              <a:t>Long-term treatment with dual antiplatelet therapy should be considered for patients </a:t>
            </a:r>
            <a:r>
              <a:rPr lang="en-US" sz="1800" dirty="0">
                <a:solidFill>
                  <a:srgbClr val="EF4238"/>
                </a:solidFill>
                <a:latin typeface="AdvOT7b515deb"/>
              </a:rPr>
              <a:t>with prior coronary intervention, high ischemic risk, and low bleeding risk to prevent major adverse cardiovascular events</a:t>
            </a:r>
            <a:r>
              <a:rPr lang="en-US" sz="1800" dirty="0">
                <a:latin typeface="AdvOT7b515deb"/>
              </a:rPr>
              <a:t>.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606898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Antiplatelet Agents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8084129"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2">
                    <a:lumMod val="75000"/>
                  </a:schemeClr>
                </a:solidFill>
                <a:latin typeface="AdvOT8eb9eec2.B"/>
              </a:rPr>
              <a:t>10.38  </a:t>
            </a:r>
            <a:r>
              <a:rPr lang="en-US" sz="1800" dirty="0">
                <a:solidFill>
                  <a:schemeClr val="accent2">
                    <a:lumMod val="75000"/>
                  </a:schemeClr>
                </a:solidFill>
                <a:latin typeface="AdvOT7b515deb"/>
              </a:rPr>
              <a:t>Combination therapy with aspirin plus low-dose rivaroxaban should be considered for patients with stable coronary and/or peripheral artery disease and low bleeding risk to prevent major adverse limb and cardiovascular 	events. </a:t>
            </a:r>
            <a:r>
              <a:rPr lang="en-US" sz="1800" dirty="0">
                <a:solidFill>
                  <a:schemeClr val="accent2">
                    <a:lumMod val="75000"/>
                  </a:schemeClr>
                </a:solidFill>
                <a:latin typeface="AdvOT8eb9eec2.B"/>
              </a:rPr>
              <a:t>A</a:t>
            </a:r>
          </a:p>
          <a:p>
            <a:r>
              <a:rPr lang="en-US" sz="1800" dirty="0">
                <a:solidFill>
                  <a:srgbClr val="A6192E"/>
                </a:solidFill>
                <a:latin typeface="AdvOT8eb9eec2.B"/>
              </a:rPr>
              <a:t>10.39</a:t>
            </a:r>
            <a:r>
              <a:rPr lang="en-US" sz="1800" dirty="0">
                <a:latin typeface="AdvOT8eb9eec2.B"/>
              </a:rPr>
              <a:t>  </a:t>
            </a:r>
            <a:r>
              <a:rPr lang="en-US" sz="1800" dirty="0">
                <a:latin typeface="AdvOT7b515deb"/>
              </a:rPr>
              <a:t>Aspirin therapy (75–162 mg/day) may be considered as a primary prevention strategy in those with diabetes who are at increased cardiovascular risk, after a comprehensive discussion with the patient on the benefits versus the comparable increased risk of bleeding. </a:t>
            </a:r>
            <a:r>
              <a:rPr lang="en-US" sz="1800" dirty="0">
                <a:solidFill>
                  <a:srgbClr val="A6192E"/>
                </a:solidFill>
                <a:latin typeface="AdvOT8eb9eec2.B"/>
              </a:rPr>
              <a:t>A</a:t>
            </a:r>
          </a:p>
        </p:txBody>
      </p:sp>
    </p:spTree>
    <p:extLst>
      <p:ext uri="{BB962C8B-B14F-4D97-AF65-F5344CB8AC3E}">
        <p14:creationId xmlns:p14="http://schemas.microsoft.com/office/powerpoint/2010/main" val="1071998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257" y="863590"/>
            <a:ext cx="6754761" cy="2585323"/>
          </a:xfrm>
          <a:prstGeom prst="rect">
            <a:avLst/>
          </a:prstGeom>
        </p:spPr>
        <p:txBody>
          <a:bodyPr wrap="square">
            <a:spAutoFit/>
          </a:bodyPr>
          <a:lstStyle/>
          <a:p>
            <a:r>
              <a:rPr lang="en-US" dirty="0"/>
              <a:t>Recommendations for using aspirin as primary prevention include both men and women aged &gt;50 years with diabetes and at least one additional major risk factor (family history of premature ASCVD, hypertension, dyslipidemia, smoking, or chronic kidney disease/ albuminuria) who are not at increased risk of bleeding (e.g., older age, anemia, renal disease) . </a:t>
            </a:r>
          </a:p>
          <a:p>
            <a:r>
              <a:rPr lang="en-US" dirty="0"/>
              <a:t>Noninvasive imaging techniques such as coronary calcium scoring may potentially help further tailor aspirin therapy, particularly in those at low risk</a:t>
            </a:r>
          </a:p>
        </p:txBody>
      </p:sp>
    </p:spTree>
    <p:extLst>
      <p:ext uri="{BB962C8B-B14F-4D97-AF65-F5344CB8AC3E}">
        <p14:creationId xmlns:p14="http://schemas.microsoft.com/office/powerpoint/2010/main" val="16485302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9535" y="1694587"/>
            <a:ext cx="6980903" cy="1200329"/>
          </a:xfrm>
          <a:prstGeom prst="rect">
            <a:avLst/>
          </a:prstGeom>
        </p:spPr>
        <p:txBody>
          <a:bodyPr wrap="square">
            <a:spAutoFit/>
          </a:bodyPr>
          <a:lstStyle/>
          <a:p>
            <a:r>
              <a:rPr lang="en-US" dirty="0"/>
              <a:t>For patients over the age of 70 years (with or without diabetes), the balance appears to have greater risk than beneﬁt.</a:t>
            </a:r>
          </a:p>
          <a:p>
            <a:r>
              <a:rPr lang="en-US" dirty="0"/>
              <a:t> Thus, for primary prevention, the use of aspirin needs to be carefully considered and may generally not be recommended</a:t>
            </a:r>
          </a:p>
        </p:txBody>
      </p:sp>
    </p:spTree>
    <p:extLst>
      <p:ext uri="{BB962C8B-B14F-4D97-AF65-F5344CB8AC3E}">
        <p14:creationId xmlns:p14="http://schemas.microsoft.com/office/powerpoint/2010/main" val="1513993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Cardiovascular Disease—Screening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10.40</a:t>
            </a:r>
            <a:r>
              <a:rPr lang="en-US" sz="1800" dirty="0">
                <a:latin typeface="AdvOT8eb9eec2.B"/>
              </a:rPr>
              <a:t>  </a:t>
            </a:r>
            <a:r>
              <a:rPr lang="en-US" sz="1800" dirty="0">
                <a:latin typeface="AdvOT7b515deb"/>
              </a:rPr>
              <a:t>In asymptomatic patients, routine screening for coronary artery disease is not recommended as it does not improve outcomes as long as atherosclerotic cardiovascular disease risk factors are treated. </a:t>
            </a:r>
            <a:r>
              <a:rPr lang="en-US" sz="1800" dirty="0">
                <a:solidFill>
                  <a:srgbClr val="A6192E"/>
                </a:solidFill>
                <a:latin typeface="AdvOT8eb9eec2.B"/>
              </a:rPr>
              <a:t>A</a:t>
            </a:r>
          </a:p>
          <a:p>
            <a:r>
              <a:rPr lang="en-US" sz="1800" dirty="0">
                <a:solidFill>
                  <a:srgbClr val="A6192E"/>
                </a:solidFill>
                <a:latin typeface="AdvOT8eb9eec2.B"/>
              </a:rPr>
              <a:t>10.41 </a:t>
            </a:r>
            <a:r>
              <a:rPr lang="en-US" sz="1800" dirty="0">
                <a:latin typeface="AdvOT7b515deb"/>
              </a:rPr>
              <a:t>Consider investigations for coronary artery disease in the presence of any of the following: atypical cardiac symptoms (e.g., unexplained dyspnea, chest discomfort); signs or symptoms of associated vascular disease including carotid bruits, transient ischemic attack, stroke, claudication, or peripheral arterial disease; or electrocardiogram abnormalities (e.g., Q 	waves).</a:t>
            </a:r>
            <a:r>
              <a:rPr lang="en-US" sz="1800" dirty="0">
                <a:solidFill>
                  <a:srgbClr val="A6192E"/>
                </a:solidFill>
                <a:latin typeface="AdvOT8eb9eec2.B"/>
              </a:rPr>
              <a:t>E</a:t>
            </a:r>
          </a:p>
        </p:txBody>
      </p:sp>
    </p:spTree>
    <p:extLst>
      <p:ext uri="{BB962C8B-B14F-4D97-AF65-F5344CB8AC3E}">
        <p14:creationId xmlns:p14="http://schemas.microsoft.com/office/powerpoint/2010/main" val="1923850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Cardiovascular Disease—Treatment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A6192E"/>
              </a:solidFill>
              <a:latin typeface="AdvOT8eb9eec2.B"/>
            </a:endParaRPr>
          </a:p>
          <a:p>
            <a:r>
              <a:rPr lang="en-US" sz="1800" dirty="0">
                <a:solidFill>
                  <a:srgbClr val="A6192E"/>
                </a:solidFill>
                <a:latin typeface="AdvOT8eb9eec2.B"/>
              </a:rPr>
              <a:t>10.42a 	</a:t>
            </a:r>
            <a:r>
              <a:rPr lang="en-US" sz="1800" dirty="0">
                <a:latin typeface="AdvOT8eb9eec2.B"/>
              </a:rPr>
              <a:t>In patients with type 2 diabetes and established atherosclerotic cardiovascular disease, multiple atherosclerotic cardiovascular disease risk factors, or diabetic kidney disease, a </a:t>
            </a:r>
            <a:r>
              <a:rPr lang="en-US" sz="1800" dirty="0">
                <a:solidFill>
                  <a:schemeClr val="accent2">
                    <a:lumMod val="75000"/>
                  </a:schemeClr>
                </a:solidFill>
                <a:latin typeface="AdvOT8eb9eec2.B"/>
              </a:rPr>
              <a:t>sodium–glucose cotransporter 2 inhibitor </a:t>
            </a:r>
            <a:r>
              <a:rPr lang="en-US" sz="1800" dirty="0">
                <a:latin typeface="AdvOT8eb9eec2.B"/>
              </a:rPr>
              <a:t>with demonstrated cardiovascular benefit is recommended to 	reduce the risk of major adverse cardiovascular events and/or heart failure hospitalization. </a:t>
            </a:r>
            <a:r>
              <a:rPr lang="en-US" sz="1800" dirty="0">
                <a:solidFill>
                  <a:schemeClr val="accent1"/>
                </a:solidFill>
                <a:latin typeface="AdvOT8eb9eec2.B"/>
              </a:rPr>
              <a:t>A</a:t>
            </a:r>
          </a:p>
          <a:p>
            <a:r>
              <a:rPr lang="en-US" sz="1800" dirty="0">
                <a:solidFill>
                  <a:srgbClr val="A6192E"/>
                </a:solidFill>
                <a:latin typeface="AdvOT8eb9eec2.B"/>
              </a:rPr>
              <a:t>10.42b</a:t>
            </a:r>
            <a:r>
              <a:rPr lang="en-US" sz="1800" dirty="0">
                <a:latin typeface="AdvOT8eb9eec2.B"/>
              </a:rPr>
              <a:t> 	</a:t>
            </a:r>
            <a:r>
              <a:rPr lang="en-US" sz="1800" dirty="0">
                <a:latin typeface="AdvOT7b515deb"/>
              </a:rPr>
              <a:t>In patients with type 2 diabetes and established atherosclerotic cardiovascular disease or multiple risk factors for atherosclerotic cardiovascular disease</a:t>
            </a:r>
            <a:r>
              <a:rPr lang="en-US" sz="1800" dirty="0">
                <a:solidFill>
                  <a:schemeClr val="accent2">
                    <a:lumMod val="75000"/>
                  </a:schemeClr>
                </a:solidFill>
                <a:latin typeface="AdvOT7b515deb"/>
              </a:rPr>
              <a:t>, a glucagon-like peptide 1 </a:t>
            </a:r>
            <a:r>
              <a:rPr lang="en-US" sz="1800" dirty="0">
                <a:latin typeface="AdvOT7b515deb"/>
              </a:rPr>
              <a:t>receptor agonist with demonstrated cardiovascular benefit is recommended to reduce the risk of major adverse cardiovascular events. </a:t>
            </a:r>
            <a:r>
              <a:rPr lang="en-US" sz="1800" dirty="0">
                <a:solidFill>
                  <a:srgbClr val="A6192E"/>
                </a:solidFill>
                <a:latin typeface="AdvOT8eb9eec2.B"/>
              </a:rPr>
              <a:t>A</a:t>
            </a:r>
          </a:p>
        </p:txBody>
      </p:sp>
    </p:spTree>
    <p:extLst>
      <p:ext uri="{BB962C8B-B14F-4D97-AF65-F5344CB8AC3E}">
        <p14:creationId xmlns:p14="http://schemas.microsoft.com/office/powerpoint/2010/main" val="425013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8254250" cy="387798"/>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A6192E"/>
              </a:solidFill>
              <a:latin typeface="AdvOT8eb9eec2.B"/>
            </a:endParaRPr>
          </a:p>
          <a:p>
            <a:r>
              <a:rPr lang="en-US" sz="1800" dirty="0">
                <a:solidFill>
                  <a:srgbClr val="A6192E"/>
                </a:solidFill>
                <a:latin typeface="AdvOT8eb9eec2.B"/>
              </a:rPr>
              <a:t>10.43 </a:t>
            </a:r>
            <a:r>
              <a:rPr lang="en-US" sz="1800" dirty="0">
                <a:latin typeface="AdvOT8eb9eec2.B"/>
              </a:rPr>
              <a:t> </a:t>
            </a:r>
            <a:r>
              <a:rPr lang="en-US" sz="1800" dirty="0">
                <a:latin typeface="AdvOT7b515deb"/>
              </a:rPr>
              <a:t>In patients with type 2 diabetes and established heart failure with reduced 	ejection fraction, a sodium–glucose cotransporter 2 inhibitor with proven benefit in this patient population is recommended to reduce risk of worsening heart failure and cardiovascular death. </a:t>
            </a:r>
            <a:r>
              <a:rPr lang="en-US" sz="1800" dirty="0">
                <a:solidFill>
                  <a:srgbClr val="A6192E"/>
                </a:solidFill>
                <a:latin typeface="AdvOT8eb9eec2.B"/>
              </a:rPr>
              <a:t>A</a:t>
            </a:r>
          </a:p>
          <a:p>
            <a:r>
              <a:rPr lang="en-US" sz="1800" dirty="0">
                <a:solidFill>
                  <a:srgbClr val="A6192E"/>
                </a:solidFill>
                <a:latin typeface="AdvOT8eb9eec2.B"/>
              </a:rPr>
              <a:t>10.44</a:t>
            </a:r>
            <a:r>
              <a:rPr lang="en-US" sz="1800" dirty="0">
                <a:latin typeface="AdvOT8eb9eec2.B"/>
              </a:rPr>
              <a:t> </a:t>
            </a:r>
            <a:r>
              <a:rPr lang="en-US" sz="1800" dirty="0">
                <a:latin typeface="AdvOT7b515deb"/>
              </a:rPr>
              <a:t>In patients with known atherosclerotic cardiovascular disease, particularly coronary artery disease, ACE inhibitor or angiotensin receptor blocker therapy is recommended to reduce the risk of cardiovascular events. </a:t>
            </a:r>
            <a:r>
              <a:rPr lang="en-US" sz="1800" dirty="0">
                <a:solidFill>
                  <a:srgbClr val="A6192E"/>
                </a:solidFill>
                <a:latin typeface="AdvOT8eb9eec2.B"/>
              </a:rPr>
              <a:t>A</a:t>
            </a:r>
          </a:p>
          <a:p>
            <a:r>
              <a:rPr lang="en-US" sz="1800" dirty="0">
                <a:solidFill>
                  <a:srgbClr val="A6192E"/>
                </a:solidFill>
                <a:latin typeface="AdvOT8eb9eec2.B"/>
              </a:rPr>
              <a:t>10.45</a:t>
            </a:r>
            <a:r>
              <a:rPr lang="en-US" sz="1800" dirty="0">
                <a:latin typeface="AdvOT8eb9eec2.B"/>
              </a:rPr>
              <a:t>  </a:t>
            </a:r>
            <a:r>
              <a:rPr lang="en-US" sz="1800" dirty="0">
                <a:latin typeface="AdvOT7b515deb"/>
              </a:rPr>
              <a:t>In patients with prior myocardial infarction, b-blockers should be continued  for 3 years after the event. </a:t>
            </a:r>
            <a:r>
              <a:rPr lang="en-US" sz="1800" dirty="0">
                <a:solidFill>
                  <a:srgbClr val="A6192E"/>
                </a:solidFill>
                <a:latin typeface="AdvOT8eb9eec2.B"/>
              </a:rPr>
              <a:t>A</a:t>
            </a:r>
          </a:p>
        </p:txBody>
      </p:sp>
    </p:spTree>
    <p:extLst>
      <p:ext uri="{BB962C8B-B14F-4D97-AF65-F5344CB8AC3E}">
        <p14:creationId xmlns:p14="http://schemas.microsoft.com/office/powerpoint/2010/main" val="4145318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Monogenic Diabetes Syndromes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4202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6192E"/>
                </a:solidFill>
                <a:latin typeface="AdvOT8eb9eec2.B"/>
              </a:rPr>
              <a:t>2.22</a:t>
            </a:r>
            <a:r>
              <a:rPr lang="en-US" sz="2000" dirty="0">
                <a:latin typeface="AdvOT8eb9eec2.B"/>
              </a:rPr>
              <a:t> 	</a:t>
            </a:r>
            <a:r>
              <a:rPr lang="en-US" sz="2000" dirty="0">
                <a:latin typeface="AdvOT7b515deb"/>
              </a:rPr>
              <a:t>All children diagnosed with diabetes in the first 6 months of life should have immediate genetic testing for neonatal diabetes. </a:t>
            </a:r>
            <a:r>
              <a:rPr lang="en-US" sz="2000" dirty="0">
                <a:solidFill>
                  <a:srgbClr val="A6192E"/>
                </a:solidFill>
                <a:latin typeface="AdvOT8eb9eec2.B"/>
              </a:rPr>
              <a:t>A</a:t>
            </a:r>
          </a:p>
          <a:p>
            <a:r>
              <a:rPr lang="en-US" sz="2000" dirty="0">
                <a:solidFill>
                  <a:srgbClr val="A6192E"/>
                </a:solidFill>
                <a:latin typeface="AdvOT8eb9eec2.B"/>
              </a:rPr>
              <a:t>2.23</a:t>
            </a:r>
            <a:r>
              <a:rPr lang="en-US" sz="2000" dirty="0">
                <a:latin typeface="AdvOT8eb9eec2.B"/>
              </a:rPr>
              <a:t> 	</a:t>
            </a:r>
            <a:r>
              <a:rPr lang="en-US" sz="2000" dirty="0">
                <a:latin typeface="AdvOT7b515deb"/>
              </a:rPr>
              <a:t>Children and those diagnosed in early adulthood who have diabetes not characteristic of type1 or type 2 diabetes that occurs in successive generations (suggestive of an autosomal dominant pattern of inheritance) should have genetic testing for maturity-	onset diabetes of the young. </a:t>
            </a:r>
            <a:r>
              <a:rPr lang="en-US" sz="2000" dirty="0">
                <a:solidFill>
                  <a:srgbClr val="A6192E"/>
                </a:solidFill>
                <a:latin typeface="AdvOT8eb9eec2.B"/>
              </a:rPr>
              <a:t>A</a:t>
            </a:r>
          </a:p>
          <a:p>
            <a:r>
              <a:rPr lang="en-US" sz="2000" dirty="0">
                <a:solidFill>
                  <a:srgbClr val="A6192E"/>
                </a:solidFill>
                <a:latin typeface="AdvOT8eb9eec2.B"/>
              </a:rPr>
              <a:t>2.24</a:t>
            </a:r>
            <a:r>
              <a:rPr lang="en-US" sz="2000" dirty="0">
                <a:latin typeface="AdvOT8eb9eec2.B"/>
              </a:rPr>
              <a:t> 	</a:t>
            </a:r>
            <a:r>
              <a:rPr lang="en-US" sz="2000" dirty="0">
                <a:latin typeface="AdvOT7b515deb"/>
              </a:rPr>
              <a:t>In both instances, consultation with a center specializing in diabetes genetics is recommended to understand the significance of these mutations and how best to approach further evaluation, treatment, and genetic counseling. </a:t>
            </a:r>
            <a:r>
              <a:rPr lang="en-US" sz="2000" dirty="0">
                <a:solidFill>
                  <a:srgbClr val="A6192E"/>
                </a:solidFill>
                <a:latin typeface="AdvOT8eb9eec2.B"/>
              </a:rPr>
              <a:t>E</a:t>
            </a:r>
            <a:endParaRPr lang="en-US" sz="2000" dirty="0">
              <a:solidFill>
                <a:srgbClr val="A6192E"/>
              </a:solidFill>
              <a:latin typeface="AdvOT7b515deb"/>
            </a:endParaRPr>
          </a:p>
        </p:txBody>
      </p:sp>
    </p:spTree>
    <p:extLst>
      <p:ext uri="{BB962C8B-B14F-4D97-AF65-F5344CB8AC3E}">
        <p14:creationId xmlns:p14="http://schemas.microsoft.com/office/powerpoint/2010/main" val="3373003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8254250" cy="387798"/>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8777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A6192E"/>
              </a:solidFill>
              <a:latin typeface="AdvOT8eb9eec2.B"/>
            </a:endParaRPr>
          </a:p>
          <a:p>
            <a:r>
              <a:rPr lang="en-US" sz="1800" dirty="0">
                <a:solidFill>
                  <a:srgbClr val="A6192E"/>
                </a:solidFill>
                <a:latin typeface="AdvOT8eb9eec2.B"/>
              </a:rPr>
              <a:t>10.46</a:t>
            </a:r>
            <a:r>
              <a:rPr lang="en-US" sz="1800" dirty="0">
                <a:latin typeface="AdvOT8eb9eec2.B"/>
              </a:rPr>
              <a:t> 	</a:t>
            </a:r>
            <a:r>
              <a:rPr lang="en-US" sz="1800" dirty="0">
                <a:latin typeface="AdvOT7b515deb"/>
              </a:rPr>
              <a:t>Treatment of patients with heart failure with reduced ejection fraction should include a b-blocker with proven cardiovascular outcomes benefit, unless otherwise contraindicated. </a:t>
            </a:r>
            <a:r>
              <a:rPr lang="en-US" sz="1800" dirty="0">
                <a:solidFill>
                  <a:schemeClr val="accent1"/>
                </a:solidFill>
                <a:latin typeface="AdvOT7b515deb"/>
              </a:rPr>
              <a:t>A</a:t>
            </a:r>
            <a:endParaRPr lang="en-US" sz="1800" dirty="0">
              <a:solidFill>
                <a:srgbClr val="A6192E"/>
              </a:solidFill>
              <a:latin typeface="AdvOT8eb9eec2.B"/>
            </a:endParaRPr>
          </a:p>
          <a:p>
            <a:r>
              <a:rPr lang="en-US" sz="1800" dirty="0">
                <a:solidFill>
                  <a:srgbClr val="A6192E"/>
                </a:solidFill>
                <a:latin typeface="AdvOT8eb9eec2.B"/>
              </a:rPr>
              <a:t>10.47</a:t>
            </a:r>
            <a:r>
              <a:rPr lang="en-US" sz="1800" dirty="0">
                <a:latin typeface="AdvOT8eb9eec2.B"/>
              </a:rPr>
              <a:t>	</a:t>
            </a:r>
            <a:r>
              <a:rPr lang="en-US" sz="1800" dirty="0">
                <a:latin typeface="AdvOT7b515deb"/>
              </a:rPr>
              <a:t>In patients with type 2 diabetes with stable heart failure, metformin may be continued for glucose lowering if estimated glomerular filtration rate remains .30 mL/min/1.73m2 but should be avoided in unstable or hospitalized patients with heart failure. </a:t>
            </a:r>
            <a:r>
              <a:rPr lang="en-US" sz="1800" dirty="0">
                <a:solidFill>
                  <a:srgbClr val="A6192E"/>
                </a:solidFill>
                <a:latin typeface="AdvOT8eb9eec2.B"/>
              </a:rPr>
              <a:t>B</a:t>
            </a:r>
          </a:p>
          <a:p>
            <a:endParaRPr lang="en-US" sz="1800" dirty="0">
              <a:solidFill>
                <a:srgbClr val="A6192E"/>
              </a:solidFill>
              <a:latin typeface="AdvOT8eb9eec2.B"/>
            </a:endParaRPr>
          </a:p>
        </p:txBody>
      </p:sp>
    </p:spTree>
    <p:extLst>
      <p:ext uri="{BB962C8B-B14F-4D97-AF65-F5344CB8AC3E}">
        <p14:creationId xmlns:p14="http://schemas.microsoft.com/office/powerpoint/2010/main" val="3515495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11</a:t>
            </a:r>
            <a:r>
              <a:rPr lang="en-US" dirty="0">
                <a:solidFill>
                  <a:srgbClr val="C00000"/>
                </a:solidFill>
              </a:rPr>
              <a:t>.</a:t>
            </a:r>
            <a:r>
              <a:rPr lang="en-US" dirty="0"/>
              <a:t> </a:t>
            </a:r>
            <a:br>
              <a:rPr lang="en-US" dirty="0"/>
            </a:br>
            <a:br>
              <a:rPr lang="en-US" dirty="0"/>
            </a:br>
            <a:r>
              <a:rPr lang="en-US" dirty="0"/>
              <a:t>Microvascular Complications and Foot Care</a:t>
            </a:r>
          </a:p>
        </p:txBody>
      </p:sp>
    </p:spTree>
    <p:extLst>
      <p:ext uri="{BB962C8B-B14F-4D97-AF65-F5344CB8AC3E}">
        <p14:creationId xmlns:p14="http://schemas.microsoft.com/office/powerpoint/2010/main" val="4132627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Chronic Kidney Disease—Screening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11.1a</a:t>
            </a:r>
            <a:r>
              <a:rPr lang="en-US" sz="1800" dirty="0">
                <a:latin typeface="AdvOT8eb9eec2.B"/>
              </a:rPr>
              <a:t> 	</a:t>
            </a:r>
            <a:r>
              <a:rPr lang="en-US" dirty="0"/>
              <a:t> </a:t>
            </a:r>
            <a:r>
              <a:rPr lang="en-US" sz="1800" dirty="0">
                <a:latin typeface="AdvOT7b515deb"/>
              </a:rPr>
              <a:t>At least annually, urinary albumin (e.g., spot urinary albumin-to-creatinine ratio) and estimated glomerular filtration rate should be assessed in patients with type 1 diabetes with duration of ≥5 years and in all patients with type 2 diabetes regardless of treatment. </a:t>
            </a:r>
            <a:r>
              <a:rPr lang="en-US" sz="1800" dirty="0">
                <a:solidFill>
                  <a:srgbClr val="A6192E"/>
                </a:solidFill>
                <a:latin typeface="AdvOT8eb9eec2.B"/>
              </a:rPr>
              <a:t>B</a:t>
            </a:r>
          </a:p>
          <a:p>
            <a:r>
              <a:rPr lang="en-US" sz="1800" dirty="0">
                <a:solidFill>
                  <a:srgbClr val="A6192E"/>
                </a:solidFill>
                <a:latin typeface="AdvOT8eb9eec2.B"/>
              </a:rPr>
              <a:t>11.1b	</a:t>
            </a:r>
            <a:r>
              <a:rPr lang="en-US" dirty="0"/>
              <a:t> </a:t>
            </a:r>
            <a:r>
              <a:rPr lang="en-US" sz="1800" dirty="0">
                <a:latin typeface="AdvOT7b515deb"/>
              </a:rPr>
              <a:t>Patients with diabetes and urinary albumin.300 mg/g creatinine and/or an estimated glomerular filtration rate 30–60 mL/min/1.73 m2 should be monitored twice annually to guide therapy. </a:t>
            </a:r>
            <a:r>
              <a:rPr lang="en-US" sz="1800" dirty="0">
                <a:solidFill>
                  <a:schemeClr val="accent1"/>
                </a:solidFill>
                <a:latin typeface="AdvOT7b515deb"/>
              </a:rPr>
              <a:t>B</a:t>
            </a:r>
          </a:p>
        </p:txBody>
      </p:sp>
    </p:spTree>
    <p:extLst>
      <p:ext uri="{BB962C8B-B14F-4D97-AF65-F5344CB8AC3E}">
        <p14:creationId xmlns:p14="http://schemas.microsoft.com/office/powerpoint/2010/main" val="2637941215"/>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Chronic Kidney Disease—Treatment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11.2</a:t>
            </a:r>
            <a:r>
              <a:rPr lang="en-US" sz="1800" dirty="0">
                <a:latin typeface="AdvOT8eb9eec2.B"/>
              </a:rPr>
              <a:t>  </a:t>
            </a:r>
            <a:r>
              <a:rPr lang="en-US" sz="1800" dirty="0">
                <a:latin typeface="AdvOT7b515deb"/>
              </a:rPr>
              <a:t>Optimize glucose control to reduce the risk or slow the progression of chronic kidney disease. </a:t>
            </a:r>
            <a:r>
              <a:rPr lang="en-US" sz="1800" dirty="0">
                <a:solidFill>
                  <a:srgbClr val="A6192E"/>
                </a:solidFill>
                <a:latin typeface="AdvOT8eb9eec2.B"/>
              </a:rPr>
              <a:t>A</a:t>
            </a:r>
          </a:p>
          <a:p>
            <a:r>
              <a:rPr lang="en-US" sz="1800" dirty="0">
                <a:solidFill>
                  <a:srgbClr val="A6192E"/>
                </a:solidFill>
                <a:latin typeface="AdvOT8eb9eec2.B"/>
              </a:rPr>
              <a:t>11.3a</a:t>
            </a:r>
            <a:r>
              <a:rPr lang="en-US" sz="1800" dirty="0">
                <a:latin typeface="AdvOT8eb9eec2.B"/>
              </a:rPr>
              <a:t>  </a:t>
            </a:r>
            <a:r>
              <a:rPr lang="en-US" sz="1800" dirty="0">
                <a:latin typeface="AdvOT7b515deb"/>
              </a:rPr>
              <a:t>For patients with type 2 diabetes and diabetic kidney disease, consider use of a sodium–glucose cotransporter 2 inhibitor in patients with an estimated glomerular filtration rate ≥30 mL/min/1.73 m2 and urinary albumin &gt;300 mg/g creatinine. </a:t>
            </a:r>
            <a:r>
              <a:rPr lang="en-US" sz="1800" dirty="0">
                <a:solidFill>
                  <a:srgbClr val="A6192E"/>
                </a:solidFill>
                <a:latin typeface="AdvOT8eb9eec2.B"/>
              </a:rPr>
              <a:t>A</a:t>
            </a:r>
          </a:p>
          <a:p>
            <a:r>
              <a:rPr lang="en-US" sz="1800" dirty="0">
                <a:solidFill>
                  <a:srgbClr val="A6192E"/>
                </a:solidFill>
                <a:latin typeface="AdvOT8eb9eec2.B"/>
              </a:rPr>
              <a:t>11.3b </a:t>
            </a:r>
            <a:r>
              <a:rPr lang="en-US" sz="1800" dirty="0">
                <a:latin typeface="AdvOT7b515deb"/>
              </a:rPr>
              <a:t>In patients with type 2 diabetes and diabetic kidney disease, consider use of sodium–glucose cotransporter 2 inhibitors additionally for cardiovascular risk reduction when estimated glomerular filtration rate and urinary 	albumin creatinine are &gt;30 mL/min/1.73 m2 or.300 mg/g, respectively.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251172072"/>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dirty="0"/>
              <a:t>Chronic Kidney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11.3c</a:t>
            </a:r>
            <a:r>
              <a:rPr lang="en-US" sz="1800" dirty="0">
                <a:latin typeface="AdvOT8eb9eec2.B"/>
              </a:rPr>
              <a:t> </a:t>
            </a:r>
            <a:r>
              <a:rPr lang="en-US" sz="1800" dirty="0">
                <a:latin typeface="AdvOT7b515deb"/>
              </a:rPr>
              <a:t> In patients with chronic kidney disease who are at increased risk for cardiovascular events, use of a glucagon-like peptide 1 receptor agonist reduces renal end point, primarily albuminuria, progression of albuminuria, and cardiovascular events (Table 9.1). </a:t>
            </a:r>
            <a:r>
              <a:rPr lang="en-US" sz="1800" dirty="0">
                <a:solidFill>
                  <a:srgbClr val="A6192E"/>
                </a:solidFill>
                <a:latin typeface="AdvOT8eb9eec2.B"/>
              </a:rPr>
              <a:t>A</a:t>
            </a:r>
          </a:p>
          <a:p>
            <a:r>
              <a:rPr lang="en-US" sz="1800" dirty="0">
                <a:solidFill>
                  <a:srgbClr val="A6192E"/>
                </a:solidFill>
                <a:latin typeface="AdvOT8eb9eec2.B"/>
              </a:rPr>
              <a:t>11.4</a:t>
            </a:r>
            <a:r>
              <a:rPr lang="en-US" sz="1800" dirty="0">
                <a:latin typeface="AdvOT8eb9eec2.B"/>
              </a:rPr>
              <a:t>  </a:t>
            </a:r>
            <a:r>
              <a:rPr lang="en-US" sz="1800" dirty="0">
                <a:latin typeface="AdvOT7b515deb"/>
              </a:rPr>
              <a:t>Optimize blood pressure control to reduce the risk or slow the progression of chronic kidney disease. </a:t>
            </a:r>
            <a:r>
              <a:rPr lang="en-US" sz="1800" dirty="0">
                <a:solidFill>
                  <a:srgbClr val="A6192E"/>
                </a:solidFill>
                <a:latin typeface="AdvOT8eb9eec2.B"/>
              </a:rPr>
              <a:t>B</a:t>
            </a:r>
          </a:p>
          <a:p>
            <a:r>
              <a:rPr lang="en-US" sz="1800" dirty="0">
                <a:solidFill>
                  <a:srgbClr val="A6192E"/>
                </a:solidFill>
                <a:latin typeface="AdvOT8eb9eec2.B"/>
              </a:rPr>
              <a:t>11.5</a:t>
            </a:r>
            <a:r>
              <a:rPr lang="en-US" sz="1800" dirty="0">
                <a:latin typeface="AdvOT8eb9eec2.B"/>
              </a:rPr>
              <a:t> </a:t>
            </a:r>
            <a:r>
              <a:rPr lang="en-US" sz="1800" dirty="0">
                <a:latin typeface="AdvOT7b515deb"/>
              </a:rPr>
              <a:t>Do not discontinue renin-angiotensin system blockade for minor increases in serum creatinine (&lt;30%) in the absence of volume depletion. </a:t>
            </a:r>
            <a:r>
              <a:rPr lang="en-US" sz="1800" dirty="0">
                <a:solidFill>
                  <a:srgbClr val="A6192E"/>
                </a:solidFill>
                <a:latin typeface="AdvOT8eb9eec2.B"/>
              </a:rPr>
              <a:t>B</a:t>
            </a:r>
          </a:p>
        </p:txBody>
      </p:sp>
    </p:spTree>
    <p:extLst>
      <p:ext uri="{BB962C8B-B14F-4D97-AF65-F5344CB8AC3E}">
        <p14:creationId xmlns:p14="http://schemas.microsoft.com/office/powerpoint/2010/main" val="9504710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dirty="0"/>
              <a:t>Chronic Kidney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11.6</a:t>
            </a:r>
            <a:r>
              <a:rPr lang="en-US" sz="1800" dirty="0">
                <a:latin typeface="AdvOT8eb9eec2.B"/>
              </a:rPr>
              <a:t>  </a:t>
            </a:r>
            <a:r>
              <a:rPr lang="en-US" sz="1800" dirty="0">
                <a:latin typeface="AdvOT7b515deb"/>
              </a:rPr>
              <a:t>For people with </a:t>
            </a:r>
            <a:r>
              <a:rPr lang="en-US" sz="1800" dirty="0" err="1">
                <a:latin typeface="AdvOT7b515deb"/>
              </a:rPr>
              <a:t>nondialysis</a:t>
            </a:r>
            <a:r>
              <a:rPr lang="en-US" sz="1800" dirty="0">
                <a:latin typeface="AdvOT7b515deb"/>
              </a:rPr>
              <a:t> dependent chronic kidney disease, dietary protein intake should be approximately 0.8 g/kg body weight per day (the recommended daily allowance). </a:t>
            </a:r>
            <a:r>
              <a:rPr lang="en-US" sz="1800" b="1" dirty="0">
                <a:solidFill>
                  <a:schemeClr val="accent1"/>
                </a:solidFill>
                <a:latin typeface="AdvOT7b515deb"/>
              </a:rPr>
              <a:t>A</a:t>
            </a:r>
            <a:r>
              <a:rPr lang="en-US" sz="1800" dirty="0">
                <a:latin typeface="AdvOT7b515deb"/>
              </a:rPr>
              <a:t> For patients on dialysis, higher levels of dietary protein intake should be considered, since malnutrition is a major problem in some dialysis patients. </a:t>
            </a:r>
            <a:r>
              <a:rPr lang="en-US" sz="1800" b="1" dirty="0">
                <a:solidFill>
                  <a:srgbClr val="A6192E"/>
                </a:solidFill>
                <a:latin typeface="AdvOT8eb9eec2.B"/>
              </a:rPr>
              <a:t>B</a:t>
            </a:r>
          </a:p>
          <a:p>
            <a:r>
              <a:rPr lang="en-US" sz="1800" dirty="0">
                <a:solidFill>
                  <a:srgbClr val="A6192E"/>
                </a:solidFill>
                <a:latin typeface="AdvOT8eb9eec2.B"/>
              </a:rPr>
              <a:t>11.7</a:t>
            </a:r>
            <a:r>
              <a:rPr lang="en-US" sz="1800" dirty="0">
                <a:latin typeface="AdvOT8eb9eec2.B"/>
              </a:rPr>
              <a:t>  </a:t>
            </a:r>
            <a:r>
              <a:rPr lang="en-US" sz="1800" dirty="0">
                <a:latin typeface="AdvOT7b515deb"/>
              </a:rPr>
              <a:t>In nonpregnant patients with diabetes and hypertension, either an ACE inhibitor or an angiotensin receptor blocker is recommended for those with modestly elevated urinary albumin-to-creatinine ratio (30–299 mg/g creatinine) </a:t>
            </a:r>
            <a:r>
              <a:rPr lang="en-US" sz="1800" b="1" dirty="0">
                <a:solidFill>
                  <a:schemeClr val="accent1"/>
                </a:solidFill>
                <a:latin typeface="AdvOT7b515deb"/>
              </a:rPr>
              <a:t>B </a:t>
            </a:r>
            <a:r>
              <a:rPr lang="en-US" sz="1800" dirty="0">
                <a:latin typeface="AdvOT7b515deb"/>
              </a:rPr>
              <a:t>and is strongly recommended for those with urinary albumin-	to-creatinine ratio ≥300mg/g creatinine and/or estimated glomerular filtration rate &lt;60 mL/min/1.73 m2. </a:t>
            </a:r>
            <a:r>
              <a:rPr lang="en-US" sz="1800" dirty="0">
                <a:solidFill>
                  <a:srgbClr val="A6192E"/>
                </a:solidFill>
                <a:latin typeface="AdvOT8eb9eec2.B"/>
              </a:rPr>
              <a:t>A</a:t>
            </a:r>
          </a:p>
        </p:txBody>
      </p:sp>
    </p:spTree>
    <p:extLst>
      <p:ext uri="{BB962C8B-B14F-4D97-AF65-F5344CB8AC3E}">
        <p14:creationId xmlns:p14="http://schemas.microsoft.com/office/powerpoint/2010/main" val="139968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dirty="0"/>
              <a:t>Chronic Kidney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11.8</a:t>
            </a:r>
            <a:r>
              <a:rPr lang="en-US" sz="1800" dirty="0">
                <a:latin typeface="AdvOT8eb9eec2.B"/>
              </a:rPr>
              <a:t>  </a:t>
            </a:r>
            <a:r>
              <a:rPr lang="en-US" sz="1800" dirty="0">
                <a:latin typeface="AdvOT7b515deb"/>
              </a:rPr>
              <a:t>Periodically monitor serum creatinine and potassium levels for the development of increased creatinine or changes in potassium when ACE inhibitors, angiotensin receptor blockers, or diuretics are used. </a:t>
            </a:r>
            <a:r>
              <a:rPr lang="en-US" sz="1800" dirty="0">
                <a:solidFill>
                  <a:srgbClr val="A6192E"/>
                </a:solidFill>
                <a:latin typeface="AdvOT8eb9eec2.B"/>
              </a:rPr>
              <a:t>B</a:t>
            </a:r>
          </a:p>
          <a:p>
            <a:r>
              <a:rPr lang="en-US" sz="1800" dirty="0">
                <a:solidFill>
                  <a:srgbClr val="A6192E"/>
                </a:solidFill>
                <a:latin typeface="AdvOT8eb9eec2.B"/>
              </a:rPr>
              <a:t>11.9</a:t>
            </a:r>
            <a:r>
              <a:rPr lang="en-US" sz="1800" dirty="0">
                <a:latin typeface="AdvOT8eb9eec2.B"/>
              </a:rPr>
              <a:t> </a:t>
            </a:r>
            <a:r>
              <a:rPr lang="en-US" sz="1800" dirty="0">
                <a:latin typeface="AdvOT7b515deb"/>
              </a:rPr>
              <a:t> An ACE inhibitor or an angiotensin receptor blocker is not recommended for the primary prevention of chronic kidney disease in patients with diabetes who have normal blood pressure, normal urinary albumin-to-creatinine ratio (&lt;30 mg/g creatinine), and normal estimated glomerular filtration rate. </a:t>
            </a:r>
            <a:r>
              <a:rPr lang="en-US" sz="1800" dirty="0">
                <a:solidFill>
                  <a:srgbClr val="A6192E"/>
                </a:solidFill>
                <a:latin typeface="AdvOT8eb9eec2.B"/>
              </a:rPr>
              <a:t>A</a:t>
            </a:r>
          </a:p>
        </p:txBody>
      </p:sp>
    </p:spTree>
    <p:extLst>
      <p:ext uri="{BB962C8B-B14F-4D97-AF65-F5344CB8AC3E}">
        <p14:creationId xmlns:p14="http://schemas.microsoft.com/office/powerpoint/2010/main" val="571040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dirty="0"/>
              <a:t>Chronic Kidney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11.10</a:t>
            </a:r>
            <a:r>
              <a:rPr lang="en-US" sz="1800" dirty="0">
                <a:latin typeface="AdvOT8eb9eec2.B"/>
              </a:rPr>
              <a:t> </a:t>
            </a:r>
            <a:r>
              <a:rPr lang="en-US" dirty="0"/>
              <a:t> </a:t>
            </a:r>
            <a:r>
              <a:rPr lang="en-US" sz="1800" dirty="0">
                <a:latin typeface="AdvOT7b515deb"/>
              </a:rPr>
              <a:t>Patients should be referred for evaluation by a nephrologist if they have an estimated glomerular filtration rate &lt;30 mL/min/1.73 m2. </a:t>
            </a:r>
            <a:r>
              <a:rPr lang="en-US" sz="1800" dirty="0">
                <a:solidFill>
                  <a:schemeClr val="accent1"/>
                </a:solidFill>
                <a:latin typeface="AdvOT7b515deb"/>
              </a:rPr>
              <a:t>A</a:t>
            </a:r>
            <a:r>
              <a:rPr lang="en-US" sz="1800" dirty="0">
                <a:latin typeface="AdvOT7b515deb"/>
              </a:rPr>
              <a:t> </a:t>
            </a:r>
          </a:p>
          <a:p>
            <a:r>
              <a:rPr lang="en-US" sz="1800" dirty="0">
                <a:solidFill>
                  <a:srgbClr val="A6192E"/>
                </a:solidFill>
                <a:latin typeface="AdvOT8eb9eec2.B"/>
              </a:rPr>
              <a:t>11.11</a:t>
            </a:r>
            <a:r>
              <a:rPr lang="en-US" sz="1800" dirty="0">
                <a:latin typeface="AdvOT8eb9eec2.B"/>
              </a:rPr>
              <a:t>  </a:t>
            </a:r>
            <a:r>
              <a:rPr lang="en-US" sz="1800" dirty="0">
                <a:latin typeface="AdvOT7b515deb"/>
              </a:rPr>
              <a:t>Promptly refer to a physician experienced in the care of kidney disease for uncertainty about the etiology of kidney disease, difficult management issues, and rapidly progressing kidney disease. </a:t>
            </a:r>
            <a:r>
              <a:rPr lang="en-US" sz="1800" dirty="0">
                <a:solidFill>
                  <a:srgbClr val="A6192E"/>
                </a:solidFill>
                <a:latin typeface="AdvOT8eb9eec2.B"/>
              </a:rPr>
              <a:t>A</a:t>
            </a:r>
          </a:p>
        </p:txBody>
      </p:sp>
    </p:spTree>
    <p:extLst>
      <p:ext uri="{BB962C8B-B14F-4D97-AF65-F5344CB8AC3E}">
        <p14:creationId xmlns:p14="http://schemas.microsoft.com/office/powerpoint/2010/main" val="3716247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8697" y="1556088"/>
            <a:ext cx="6597445" cy="1477328"/>
          </a:xfrm>
          <a:prstGeom prst="rect">
            <a:avLst/>
          </a:prstGeom>
        </p:spPr>
        <p:txBody>
          <a:bodyPr wrap="square">
            <a:spAutoFit/>
          </a:bodyPr>
          <a:lstStyle/>
          <a:p>
            <a:pPr marL="285750" indent="-285750">
              <a:buFont typeface="Arial" panose="020B0604020202020204" pitchFamily="34" charset="0"/>
              <a:buChar char="•"/>
            </a:pPr>
            <a:r>
              <a:rPr lang="en-US" dirty="0">
                <a:solidFill>
                  <a:schemeClr val="tx1">
                    <a:lumMod val="85000"/>
                    <a:lumOff val="15000"/>
                  </a:schemeClr>
                </a:solidFill>
              </a:rPr>
              <a:t>An active urinary sediment (containing red or white blood cells or cellular casts), rapidly increasing albuminuria or nephrotic syndrome, rapidly decreasing </a:t>
            </a:r>
            <a:r>
              <a:rPr lang="en-US" dirty="0" err="1">
                <a:solidFill>
                  <a:schemeClr val="tx1">
                    <a:lumMod val="85000"/>
                    <a:lumOff val="15000"/>
                  </a:schemeClr>
                </a:solidFill>
              </a:rPr>
              <a:t>eGFR</a:t>
            </a:r>
            <a:r>
              <a:rPr lang="en-US" dirty="0">
                <a:solidFill>
                  <a:schemeClr val="tx1">
                    <a:lumMod val="85000"/>
                    <a:lumOff val="15000"/>
                  </a:schemeClr>
                </a:solidFill>
              </a:rPr>
              <a:t>, or the absence of retinopathy (in type 1 diabetes) suggests alternative or additional causes of kidney disease</a:t>
            </a:r>
          </a:p>
        </p:txBody>
      </p:sp>
    </p:spTree>
    <p:extLst>
      <p:ext uri="{BB962C8B-B14F-4D97-AF65-F5344CB8AC3E}">
        <p14:creationId xmlns:p14="http://schemas.microsoft.com/office/powerpoint/2010/main" val="2182599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4965804"/>
              </p:ext>
            </p:extLst>
          </p:nvPr>
        </p:nvGraphicFramePr>
        <p:xfrm>
          <a:off x="963561" y="806246"/>
          <a:ext cx="6900771" cy="3700520"/>
        </p:xfrm>
        <a:graphic>
          <a:graphicData uri="http://schemas.openxmlformats.org/presentationml/2006/ole">
            <mc:AlternateContent xmlns:mc="http://schemas.openxmlformats.org/markup-compatibility/2006">
              <mc:Choice xmlns:v="urn:schemas-microsoft-com:vml" Requires="v">
                <p:oleObj spid="_x0000_s1025" name="Document" r:id="rId3" imgW="5956042" imgH="3194574" progId="Word.Document.12">
                  <p:embed/>
                </p:oleObj>
              </mc:Choice>
              <mc:Fallback>
                <p:oleObj name="Document" r:id="rId3" imgW="5956042" imgH="3194574" progId="Word.Document.12">
                  <p:embed/>
                  <p:pic>
                    <p:nvPicPr>
                      <p:cNvPr id="2" name="Object 1"/>
                      <p:cNvPicPr/>
                      <p:nvPr/>
                    </p:nvPicPr>
                    <p:blipFill>
                      <a:blip r:embed="rId4"/>
                      <a:stretch>
                        <a:fillRect/>
                      </a:stretch>
                    </p:blipFill>
                    <p:spPr>
                      <a:xfrm>
                        <a:off x="963561" y="806246"/>
                        <a:ext cx="6900771" cy="3700520"/>
                      </a:xfrm>
                      <a:prstGeom prst="rect">
                        <a:avLst/>
                      </a:prstGeom>
                    </p:spPr>
                  </p:pic>
                </p:oleObj>
              </mc:Fallback>
            </mc:AlternateContent>
          </a:graphicData>
        </a:graphic>
      </p:graphicFrame>
    </p:spTree>
    <p:extLst>
      <p:ext uri="{BB962C8B-B14F-4D97-AF65-F5344CB8AC3E}">
        <p14:creationId xmlns:p14="http://schemas.microsoft.com/office/powerpoint/2010/main" val="285493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902091"/>
            <a:ext cx="7930382" cy="377026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dvOT7b515deb"/>
              </a:rPr>
              <a:t>The diagnosis of monogenic diabetes should be considered in children and adults diagnosed with diabetes in early adulthood with the following findings:</a:t>
            </a:r>
          </a:p>
          <a:p>
            <a:pPr marL="342900" indent="-342900">
              <a:buFont typeface="Arial" panose="020B0604020202020204" pitchFamily="34" charset="0"/>
              <a:buChar char="•"/>
            </a:pPr>
            <a:r>
              <a:rPr lang="en-US" sz="2000" dirty="0">
                <a:latin typeface="AdvOT7b515deb"/>
              </a:rPr>
              <a:t>Diabetes diagnosed within the first 6 months of life (with occasional cases presenting later, mostly INS and ABCC8 mutations)</a:t>
            </a:r>
          </a:p>
          <a:p>
            <a:pPr marL="342900" indent="-342900">
              <a:buFont typeface="Arial" panose="020B0604020202020204" pitchFamily="34" charset="0"/>
              <a:buChar char="•"/>
            </a:pPr>
            <a:r>
              <a:rPr lang="en-US" sz="2000" dirty="0">
                <a:latin typeface="AdvOT7b515deb"/>
              </a:rPr>
              <a:t>Diabetes without typical features of type 1 or type 2 diabetes (negative diabetes-associated autoantibodies, nonobese, lacking other metabolic features, especially with strong family history of diabetes)</a:t>
            </a:r>
          </a:p>
          <a:p>
            <a:pPr marL="342900" indent="-342900">
              <a:buFont typeface="Arial" panose="020B0604020202020204" pitchFamily="34" charset="0"/>
              <a:buChar char="•"/>
            </a:pPr>
            <a:r>
              <a:rPr lang="en-US" sz="2000" dirty="0">
                <a:latin typeface="AdvOT7b515deb"/>
              </a:rPr>
              <a:t>Stable, mild fasting hyperglycemia (100–150 mg/dL [5.5–8.5 mmol/L]), stable A1C between 5.6% and 7.6% (between 38 and 60 mmol/mol), especially if nonobese</a:t>
            </a:r>
          </a:p>
        </p:txBody>
      </p:sp>
    </p:spTree>
    <p:extLst>
      <p:ext uri="{BB962C8B-B14F-4D97-AF65-F5344CB8AC3E}">
        <p14:creationId xmlns:p14="http://schemas.microsoft.com/office/powerpoint/2010/main" val="9903037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058" y="1833086"/>
            <a:ext cx="6459794" cy="1200329"/>
          </a:xfrm>
          <a:prstGeom prst="rect">
            <a:avLst/>
          </a:prstGeom>
        </p:spPr>
        <p:txBody>
          <a:bodyPr wrap="square">
            <a:spAutoFit/>
          </a:bodyPr>
          <a:lstStyle/>
          <a:p>
            <a:r>
              <a:rPr lang="en-US" dirty="0"/>
              <a:t> Moreover, two long-term, double-blind studies demonstrate </a:t>
            </a:r>
            <a:r>
              <a:rPr lang="en-US" dirty="0">
                <a:solidFill>
                  <a:schemeClr val="accent2">
                    <a:lumMod val="75000"/>
                  </a:schemeClr>
                </a:solidFill>
              </a:rPr>
              <a:t>no </a:t>
            </a:r>
            <a:r>
              <a:rPr lang="en-US" dirty="0" err="1">
                <a:solidFill>
                  <a:schemeClr val="accent2">
                    <a:lumMod val="75000"/>
                  </a:schemeClr>
                </a:solidFill>
              </a:rPr>
              <a:t>renoprotective</a:t>
            </a:r>
            <a:r>
              <a:rPr lang="en-US" dirty="0"/>
              <a:t> effect of either ACE inhibitors or ARBs in type 1 and type 2 diabetes among those who were normotensive with or without high albuminuria (formerly microalbuminuria) </a:t>
            </a:r>
          </a:p>
        </p:txBody>
      </p:sp>
    </p:spTree>
    <p:extLst>
      <p:ext uri="{BB962C8B-B14F-4D97-AF65-F5344CB8AC3E}">
        <p14:creationId xmlns:p14="http://schemas.microsoft.com/office/powerpoint/2010/main" val="2938810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2362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11.12</a:t>
            </a:r>
            <a:r>
              <a:rPr lang="en-US" sz="1800" dirty="0">
                <a:latin typeface="AdvOT8eb9eec2.B"/>
              </a:rPr>
              <a:t> </a:t>
            </a:r>
            <a:r>
              <a:rPr lang="en-US" sz="1800" dirty="0">
                <a:latin typeface="AdvOT7b515deb"/>
              </a:rPr>
              <a:t>Optimize glycemic control to reduce the risk or slow the progression of diabetic retinopathy. </a:t>
            </a:r>
            <a:r>
              <a:rPr lang="en-US" sz="1800" dirty="0">
                <a:solidFill>
                  <a:srgbClr val="A6192E"/>
                </a:solidFill>
                <a:latin typeface="AdvOT8eb9eec2.B"/>
              </a:rPr>
              <a:t>A</a:t>
            </a:r>
          </a:p>
          <a:p>
            <a:r>
              <a:rPr lang="en-US" sz="1800" dirty="0">
                <a:solidFill>
                  <a:srgbClr val="A6192E"/>
                </a:solidFill>
                <a:latin typeface="AdvOT8eb9eec2.B"/>
              </a:rPr>
              <a:t>11.13</a:t>
            </a:r>
            <a:r>
              <a:rPr lang="en-US" sz="1800" dirty="0">
                <a:latin typeface="AdvOT8eb9eec2.B"/>
              </a:rPr>
              <a:t> </a:t>
            </a:r>
            <a:r>
              <a:rPr lang="en-US" sz="1800" dirty="0">
                <a:latin typeface="AdvOT7b515deb"/>
              </a:rPr>
              <a:t>Optimize blood pressure and serum lipid control to reduce the risk or slow the progression of diabetic retinopathy.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876629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Retinopathy—Screening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58046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11.14</a:t>
            </a:r>
            <a:r>
              <a:rPr lang="en-US" sz="1800" dirty="0">
                <a:latin typeface="AdvOT8eb9eec2.B"/>
              </a:rPr>
              <a:t> 	</a:t>
            </a:r>
            <a:r>
              <a:rPr lang="en-US" sz="1800" dirty="0">
                <a:latin typeface="AdvOT7b515deb"/>
              </a:rPr>
              <a:t>Adults with type 1 diabetes should have an initial dilated and comprehensive eye examination by an ophthalmologist or optometrist within 5 years after the onset of diabetes. </a:t>
            </a:r>
            <a:r>
              <a:rPr lang="en-US" sz="1800" dirty="0">
                <a:solidFill>
                  <a:srgbClr val="A6192E"/>
                </a:solidFill>
                <a:latin typeface="AdvOT8eb9eec2.B"/>
              </a:rPr>
              <a:t>B</a:t>
            </a:r>
          </a:p>
          <a:p>
            <a:r>
              <a:rPr lang="en-US" sz="1800" dirty="0">
                <a:solidFill>
                  <a:srgbClr val="A6192E"/>
                </a:solidFill>
                <a:latin typeface="AdvOT8eb9eec2.B"/>
              </a:rPr>
              <a:t>11.15</a:t>
            </a:r>
            <a:r>
              <a:rPr lang="en-US" sz="1800" dirty="0">
                <a:latin typeface="AdvOT8eb9eec2.B"/>
              </a:rPr>
              <a:t> 	</a:t>
            </a:r>
            <a:r>
              <a:rPr lang="en-US" sz="1800" dirty="0">
                <a:latin typeface="AdvOT7b515deb"/>
              </a:rPr>
              <a:t>Patients with type 2 diabetes should have an initial dilated and comprehensive eye examination by an ophthalmologist or optometrist at the time of the diabetes diagnosis. </a:t>
            </a:r>
            <a:r>
              <a:rPr lang="en-US" sz="1800" dirty="0">
                <a:solidFill>
                  <a:srgbClr val="A6192E"/>
                </a:solidFill>
                <a:latin typeface="AdvOT8eb9eec2.B"/>
              </a:rPr>
              <a:t>B</a:t>
            </a:r>
          </a:p>
          <a:p>
            <a:r>
              <a:rPr lang="en-US" sz="1800" dirty="0">
                <a:solidFill>
                  <a:srgbClr val="A6192E"/>
                </a:solidFill>
                <a:latin typeface="AdvOT8eb9eec2.B"/>
              </a:rPr>
              <a:t>11.16</a:t>
            </a:r>
            <a:r>
              <a:rPr lang="en-US" sz="1800" dirty="0">
                <a:latin typeface="AdvOT8eb9eec2.B"/>
              </a:rPr>
              <a:t> 	</a:t>
            </a:r>
            <a:r>
              <a:rPr lang="en-US" sz="1800" dirty="0">
                <a:latin typeface="AdvOT7b515deb"/>
              </a:rPr>
              <a:t>If there is no evidence of retinopathy for one or more annual eye exams and glycemia is well controlled, then </a:t>
            </a:r>
            <a:r>
              <a:rPr lang="en-US" sz="1800" dirty="0">
                <a:solidFill>
                  <a:schemeClr val="accent2">
                    <a:lumMod val="75000"/>
                  </a:schemeClr>
                </a:solidFill>
                <a:latin typeface="AdvOT7b515deb"/>
              </a:rPr>
              <a:t>screening every 1</a:t>
            </a:r>
            <a:r>
              <a:rPr lang="en-US" sz="1800" dirty="0">
                <a:solidFill>
                  <a:schemeClr val="accent2">
                    <a:lumMod val="75000"/>
                  </a:schemeClr>
                </a:solidFill>
                <a:latin typeface="AdvOT7b515deb+20"/>
              </a:rPr>
              <a:t>–</a:t>
            </a:r>
            <a:r>
              <a:rPr lang="en-US" sz="1800" dirty="0">
                <a:solidFill>
                  <a:schemeClr val="accent2">
                    <a:lumMod val="75000"/>
                  </a:schemeClr>
                </a:solidFill>
                <a:latin typeface="AdvOT7b515deb"/>
              </a:rPr>
              <a:t>2 years </a:t>
            </a:r>
            <a:r>
              <a:rPr lang="en-US" sz="1800" dirty="0">
                <a:latin typeface="AdvOT7b515deb"/>
              </a:rPr>
              <a:t>may be considered. If any level of diabetic retinopathy is present, subsequent dilated retinal examinations should be repeated at least annually by an ophthalmologist or optometrist. If retinopathy is progressing or sight-threatening, then examinations will be required more frequently.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983267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Retinopathy—Screening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11.18</a:t>
            </a:r>
            <a:r>
              <a:rPr lang="en-US" sz="1800" dirty="0">
                <a:latin typeface="AdvOT8eb9eec2.B"/>
              </a:rPr>
              <a:t> 	</a:t>
            </a:r>
            <a:r>
              <a:rPr lang="en-US" sz="1800" dirty="0">
                <a:latin typeface="AdvOT7b515deb"/>
              </a:rPr>
              <a:t>Women with preexisting type 1 or type 2 diabetes who are planning pregnancy or who are pregnant should be counseled on the risk of development and/or progression of diabetic retinopathy.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11.19</a:t>
            </a:r>
            <a:r>
              <a:rPr lang="en-US" sz="1800" dirty="0">
                <a:latin typeface="AdvOT8eb9eec2.B"/>
              </a:rPr>
              <a:t> 	</a:t>
            </a:r>
            <a:r>
              <a:rPr lang="en-US" sz="1800" dirty="0">
                <a:latin typeface="AdvOT7b515deb"/>
              </a:rPr>
              <a:t>Eye examinations should occur before pregnancy or in the </a:t>
            </a:r>
            <a:r>
              <a:rPr lang="en-US" sz="1800" dirty="0">
                <a:latin typeface="AdvOT7b515deb+fb"/>
              </a:rPr>
              <a:t>fi</a:t>
            </a:r>
            <a:r>
              <a:rPr lang="en-US" sz="1800" dirty="0">
                <a:latin typeface="AdvOT7b515deb"/>
              </a:rPr>
              <a:t>rst trimester in patients with preexisting type 1 or type 2 diabetes, and then patients 	should be monitored every trimester and for 1 year postpartum as indicated by the degree of retinopathy.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118308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Retinopathy—Treatment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775110"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11.22</a:t>
            </a:r>
            <a:r>
              <a:rPr lang="en-US" sz="1800" dirty="0">
                <a:latin typeface="AdvOT8eb9eec2.B"/>
              </a:rPr>
              <a:t> 	</a:t>
            </a:r>
            <a:r>
              <a:rPr lang="en-US" sz="1800" dirty="0" err="1">
                <a:latin typeface="AdvOT7b515deb"/>
              </a:rPr>
              <a:t>Intravitreous</a:t>
            </a:r>
            <a:r>
              <a:rPr lang="en-US" sz="1800" dirty="0">
                <a:latin typeface="AdvOT7b515deb"/>
              </a:rPr>
              <a:t> injections of anti</a:t>
            </a:r>
            <a:r>
              <a:rPr lang="en-US" sz="1800" dirty="0">
                <a:latin typeface="AdvOT7b515deb+20"/>
              </a:rPr>
              <a:t>–</a:t>
            </a:r>
            <a:r>
              <a:rPr lang="en-US" sz="1800" dirty="0">
                <a:latin typeface="AdvOT7b515deb"/>
              </a:rPr>
              <a:t>vascular endothelial growth factor      are not  inferior to traditional </a:t>
            </a:r>
            <a:r>
              <a:rPr lang="en-US" sz="1800" dirty="0" err="1">
                <a:latin typeface="AdvOT7b515deb"/>
              </a:rPr>
              <a:t>panretinal</a:t>
            </a:r>
            <a:r>
              <a:rPr lang="en-US" sz="1800" dirty="0">
                <a:latin typeface="AdvOT7b515deb"/>
              </a:rPr>
              <a:t> laser photocoagulation and are also indicated to reduce the risk of vision loss in patients with proliferative diabetic retinopathy. </a:t>
            </a:r>
            <a:r>
              <a:rPr lang="en-US" sz="1800" dirty="0">
                <a:solidFill>
                  <a:srgbClr val="A6192E"/>
                </a:solidFill>
                <a:latin typeface="AdvOT8eb9eec2.B"/>
              </a:rPr>
              <a:t>A</a:t>
            </a:r>
            <a:endParaRPr lang="en-US" sz="1800" dirty="0">
              <a:latin typeface="AdvOT8eb9eec2.B"/>
            </a:endParaRPr>
          </a:p>
          <a:p>
            <a:pPr marL="285750" indent="-285750">
              <a:buFont typeface="Arial" panose="020B0604020202020204" pitchFamily="34" charset="0"/>
              <a:buChar char="•"/>
            </a:pPr>
            <a:r>
              <a:rPr lang="en-US" sz="1800" dirty="0">
                <a:solidFill>
                  <a:srgbClr val="A6192E"/>
                </a:solidFill>
                <a:latin typeface="AdvOT8eb9eec2.B"/>
              </a:rPr>
              <a:t>11.23</a:t>
            </a:r>
            <a:r>
              <a:rPr lang="en-US" sz="1800" dirty="0">
                <a:latin typeface="AdvOT8eb9eec2.B"/>
              </a:rPr>
              <a:t> 	</a:t>
            </a:r>
            <a:r>
              <a:rPr lang="en-US" sz="1800" dirty="0" err="1">
                <a:latin typeface="AdvOT7b515deb"/>
              </a:rPr>
              <a:t>Intravitreous</a:t>
            </a:r>
            <a:r>
              <a:rPr lang="en-US" sz="1800" dirty="0">
                <a:latin typeface="AdvOT7b515deb"/>
              </a:rPr>
              <a:t> injections of anti</a:t>
            </a:r>
            <a:r>
              <a:rPr lang="en-US" sz="1800" dirty="0">
                <a:latin typeface="AdvOT7b515deb+20"/>
              </a:rPr>
              <a:t>–</a:t>
            </a:r>
            <a:r>
              <a:rPr lang="en-US" sz="1800" dirty="0">
                <a:latin typeface="AdvOT7b515deb"/>
              </a:rPr>
              <a:t>vascular endothelial growth factor are indicated for central involved diabetic macular edema, which occurs beneath the foveal center and may threaten reading vision.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11.24</a:t>
            </a:r>
            <a:r>
              <a:rPr lang="en-US" sz="1800" dirty="0">
                <a:latin typeface="AdvOT8eb9eec2.B"/>
              </a:rPr>
              <a:t> 	</a:t>
            </a:r>
            <a:r>
              <a:rPr lang="en-US" sz="1800" dirty="0">
                <a:latin typeface="AdvOT7b515deb"/>
              </a:rPr>
              <a:t>The presence of retinopathy is not a contraindication to aspirin therapy for </a:t>
            </a:r>
            <a:r>
              <a:rPr lang="en-US" sz="1800" dirty="0" err="1">
                <a:latin typeface="AdvOT7b515deb"/>
              </a:rPr>
              <a:t>cardioprotection</a:t>
            </a:r>
            <a:r>
              <a:rPr lang="en-US" sz="1800" dirty="0">
                <a:latin typeface="AdvOT7b515deb"/>
              </a:rPr>
              <a:t>, as aspirin does not increase the risk of retinal hemorrhage.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0495827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884903" y="958522"/>
                <a:ext cx="7423355" cy="2862322"/>
              </a:xfrm>
              <a:prstGeom prst="rect">
                <a:avLst/>
              </a:prstGeom>
            </p:spPr>
            <p:txBody>
              <a:bodyPr wrap="square">
                <a:spAutoFit/>
              </a:bodyPr>
              <a:lstStyle/>
              <a:p>
                <a:pPr marL="285750" indent="-285750">
                  <a:buFont typeface="Arial" panose="020B0604020202020204" pitchFamily="34" charset="0"/>
                  <a:buChar char="•"/>
                </a:pPr>
                <a:r>
                  <a:rPr lang="en-US" dirty="0"/>
                  <a:t>While the ETDRS  established the beneﬁt of focal laser photocoagulation surgery in eyes with clinically signiﬁcant macular edema (deﬁned as retinal edema located at or within 500 </a:t>
                </a:r>
                <a14:m>
                  <m:oMath xmlns:m="http://schemas.openxmlformats.org/officeDocument/2006/math">
                    <m:r>
                      <a:rPr lang="en-US" i="1" smtClean="0">
                        <a:latin typeface="Cambria Math" panose="02040503050406030204" pitchFamily="18" charset="0"/>
                        <a:ea typeface="Cambria Math" panose="02040503050406030204" pitchFamily="18" charset="0"/>
                      </a:rPr>
                      <m:t>𝜇</m:t>
                    </m:r>
                  </m:oMath>
                </a14:m>
                <a:r>
                  <a:rPr lang="en-US" dirty="0"/>
                  <a:t>m of the center of the macula), current data from well- designed clinical trials demonstrate that </a:t>
                </a:r>
                <a:r>
                  <a:rPr lang="en-US" dirty="0" err="1"/>
                  <a:t>intravitreal</a:t>
                </a:r>
                <a:r>
                  <a:rPr lang="en-US" dirty="0"/>
                  <a:t> anti-VEGF agents provide a more effective treatment regimen for central-involved diabetic macular edema than monotherapy or even combination therapy with a laser. </a:t>
                </a:r>
              </a:p>
              <a:p>
                <a:pPr marL="285750" indent="-285750">
                  <a:buFont typeface="Arial" panose="020B0604020202020204" pitchFamily="34" charset="0"/>
                  <a:buChar char="•"/>
                </a:pPr>
                <a:r>
                  <a:rPr lang="en-US" dirty="0"/>
                  <a:t>There are currently three anti-VEGF agents com- </a:t>
                </a:r>
                <a:r>
                  <a:rPr lang="en-US" dirty="0" err="1"/>
                  <a:t>monly</a:t>
                </a:r>
                <a:r>
                  <a:rPr lang="en-US" dirty="0"/>
                  <a:t> used to treat eyes with central- involved  diabetic  macular  </a:t>
                </a:r>
                <a:r>
                  <a:rPr lang="en-US" dirty="0" err="1"/>
                  <a:t>edemad</a:t>
                </a:r>
                <a:r>
                  <a:rPr lang="en-US" dirty="0"/>
                  <a:t> bevacizumab,  </a:t>
                </a:r>
                <a:r>
                  <a:rPr lang="en-US" dirty="0" err="1"/>
                  <a:t>ranibizumab</a:t>
                </a:r>
                <a:r>
                  <a:rPr lang="en-US" dirty="0"/>
                  <a:t>,  and </a:t>
                </a:r>
                <a:r>
                  <a:rPr lang="en-US" dirty="0" err="1"/>
                  <a:t>aﬂibercept</a:t>
                </a:r>
                <a:r>
                  <a:rPr lang="en-US" dirty="0"/>
                  <a:t> (107).</a:t>
                </a:r>
              </a:p>
            </p:txBody>
          </p:sp>
        </mc:Choice>
        <mc:Fallback xmlns="">
          <p:sp>
            <p:nvSpPr>
              <p:cNvPr id="2" name="Rectangle 1"/>
              <p:cNvSpPr>
                <a:spLocks noRot="1" noChangeAspect="1" noMove="1" noResize="1" noEditPoints="1" noAdjustHandles="1" noChangeArrowheads="1" noChangeShapeType="1" noTextEdit="1"/>
              </p:cNvSpPr>
              <p:nvPr/>
            </p:nvSpPr>
            <p:spPr>
              <a:xfrm>
                <a:off x="884903" y="958522"/>
                <a:ext cx="7423355" cy="2862322"/>
              </a:xfrm>
              <a:prstGeom prst="rect">
                <a:avLst/>
              </a:prstGeom>
              <a:blipFill>
                <a:blip r:embed="rId2"/>
                <a:stretch>
                  <a:fillRect l="-493" t="-1064" r="-903" b="-2340"/>
                </a:stretch>
              </a:blipFill>
            </p:spPr>
            <p:txBody>
              <a:bodyPr/>
              <a:lstStyle/>
              <a:p>
                <a:r>
                  <a:rPr lang="en-US">
                    <a:noFill/>
                  </a:rPr>
                  <a:t> </a:t>
                </a:r>
              </a:p>
            </p:txBody>
          </p:sp>
        </mc:Fallback>
      </mc:AlternateContent>
    </p:spTree>
    <p:extLst>
      <p:ext uri="{BB962C8B-B14F-4D97-AF65-F5344CB8AC3E}">
        <p14:creationId xmlns:p14="http://schemas.microsoft.com/office/powerpoint/2010/main" val="1130700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Neuropathy—Screening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11.25</a:t>
            </a:r>
            <a:r>
              <a:rPr lang="en-US" sz="1800" dirty="0">
                <a:latin typeface="AdvOT8eb9eec2.B"/>
              </a:rPr>
              <a:t> 	</a:t>
            </a:r>
            <a:r>
              <a:rPr lang="en-US" sz="1800" dirty="0">
                <a:latin typeface="AdvOT7b515deb"/>
              </a:rPr>
              <a:t>All patients should be assessed for diabetic peripheral neuropathy starting at diagnosis of type 2 diabetes and 5 years after the diagnosis of type 1 diabetes and at least annually thereafter.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11.26</a:t>
            </a:r>
            <a:r>
              <a:rPr lang="en-US" sz="1800" dirty="0">
                <a:latin typeface="AdvOT8eb9eec2.B"/>
              </a:rPr>
              <a:t> 	</a:t>
            </a:r>
            <a:r>
              <a:rPr lang="en-US" sz="1800" dirty="0">
                <a:latin typeface="AdvOT7b515deb"/>
              </a:rPr>
              <a:t>Assessment for distal symmetric polyneuropathy should include a careful history and assessment of either temperature or pinprick sensation (small </a:t>
            </a:r>
            <a:r>
              <a:rPr lang="en-US" sz="1800" dirty="0">
                <a:latin typeface="AdvOT7b515deb+fb"/>
              </a:rPr>
              <a:t>fi</a:t>
            </a:r>
            <a:r>
              <a:rPr lang="en-US" sz="1800" dirty="0">
                <a:latin typeface="AdvOT7b515deb"/>
              </a:rPr>
              <a:t>ber function) and vibration sensation using a 128-Hz tuning fork (for large 	</a:t>
            </a:r>
            <a:r>
              <a:rPr lang="en-US" sz="1800" dirty="0">
                <a:latin typeface="AdvOT7b515deb+fb"/>
              </a:rPr>
              <a:t>fi</a:t>
            </a:r>
            <a:r>
              <a:rPr lang="en-US" sz="1800" dirty="0">
                <a:latin typeface="AdvOT7b515deb"/>
              </a:rPr>
              <a:t>ber function). All patients should have annual 10-g mono</a:t>
            </a:r>
            <a:r>
              <a:rPr lang="en-US" sz="1800" dirty="0">
                <a:latin typeface="AdvOT7b515deb+fb"/>
              </a:rPr>
              <a:t>fi</a:t>
            </a:r>
            <a:r>
              <a:rPr lang="en-US" sz="1800" dirty="0">
                <a:latin typeface="AdvOT7b515deb"/>
              </a:rPr>
              <a:t>lament testing to identify feet at risk for ulceration and amputation.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11.27</a:t>
            </a:r>
            <a:r>
              <a:rPr lang="en-US" sz="1800" dirty="0">
                <a:latin typeface="AdvOT8eb9eec2.B"/>
              </a:rPr>
              <a:t> 	</a:t>
            </a:r>
            <a:r>
              <a:rPr lang="en-US" sz="1800" dirty="0">
                <a:latin typeface="AdvOT7b515deb"/>
              </a:rPr>
              <a:t>Symptoms and signs of autonomic neuropathy should be assessed in patients with microvascular complications. </a:t>
            </a:r>
            <a:r>
              <a:rPr lang="en-US" sz="1800" dirty="0">
                <a:solidFill>
                  <a:srgbClr val="A6192E"/>
                </a:solidFill>
                <a:latin typeface="AdvOT8eb9eec2.B"/>
              </a:rPr>
              <a:t>E</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5457797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Neuropathy—Treatment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11.28 </a:t>
            </a:r>
            <a:r>
              <a:rPr lang="en-US" sz="1800" dirty="0">
                <a:latin typeface="AdvOT8eb9eec2.B"/>
              </a:rPr>
              <a:t>	</a:t>
            </a:r>
            <a:r>
              <a:rPr lang="en-US" sz="1800" dirty="0">
                <a:latin typeface="AdvOT7b515deb"/>
              </a:rPr>
              <a:t>Optimize glucose control to prevent or delay the development of neuropathy in patients with type 1 diabetes </a:t>
            </a:r>
            <a:r>
              <a:rPr lang="en-US" sz="1800" dirty="0">
                <a:solidFill>
                  <a:srgbClr val="A6192E"/>
                </a:solidFill>
                <a:latin typeface="AdvOT8eb9eec2.B"/>
              </a:rPr>
              <a:t>A</a:t>
            </a:r>
            <a:r>
              <a:rPr lang="en-US" sz="1800" dirty="0">
                <a:latin typeface="AdvOT8eb9eec2.B"/>
              </a:rPr>
              <a:t> </a:t>
            </a:r>
            <a:r>
              <a:rPr lang="en-US" sz="1800" dirty="0">
                <a:latin typeface="AdvOT7b515deb"/>
              </a:rPr>
              <a:t>and to slow the progression   of neuropathy in patients with type 2 diabetes.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11.29</a:t>
            </a:r>
            <a:r>
              <a:rPr lang="en-US" sz="1800" dirty="0">
                <a:latin typeface="AdvOT8eb9eec2.B"/>
              </a:rPr>
              <a:t> 	</a:t>
            </a:r>
            <a:r>
              <a:rPr lang="en-US" sz="1800" dirty="0">
                <a:latin typeface="AdvOT7b515deb"/>
              </a:rPr>
              <a:t>Assess and treat patients to reduce pain related to diabetic peripheral neuropathy </a:t>
            </a:r>
            <a:r>
              <a:rPr lang="en-US" sz="1800" dirty="0">
                <a:solidFill>
                  <a:srgbClr val="A6192E"/>
                </a:solidFill>
                <a:latin typeface="AdvOT8eb9eec2.B"/>
              </a:rPr>
              <a:t>B</a:t>
            </a:r>
            <a:r>
              <a:rPr lang="en-US" sz="1800" dirty="0">
                <a:latin typeface="AdvOT8eb9eec2.B"/>
              </a:rPr>
              <a:t> </a:t>
            </a:r>
            <a:r>
              <a:rPr lang="en-US" sz="1800" dirty="0">
                <a:latin typeface="AdvOT7b515deb"/>
              </a:rPr>
              <a:t>and symptoms of autonomic neuropathy and to improve quality of life. </a:t>
            </a:r>
            <a:r>
              <a:rPr lang="en-US" sz="1800" dirty="0">
                <a:solidFill>
                  <a:srgbClr val="A6192E"/>
                </a:solidFill>
                <a:latin typeface="AdvOT8eb9eec2.B"/>
              </a:rPr>
              <a:t>E</a:t>
            </a:r>
          </a:p>
          <a:p>
            <a:pPr marL="285750" indent="-285750">
              <a:buFont typeface="Arial" panose="020B0604020202020204" pitchFamily="34" charset="0"/>
              <a:buChar char="•"/>
            </a:pPr>
            <a:r>
              <a:rPr lang="en-US" sz="1800" dirty="0">
                <a:solidFill>
                  <a:srgbClr val="A6192E"/>
                </a:solidFill>
                <a:latin typeface="AdvOT8eb9eec2.B"/>
              </a:rPr>
              <a:t>11.30</a:t>
            </a:r>
            <a:r>
              <a:rPr lang="en-US" sz="1800" dirty="0">
                <a:latin typeface="AdvOT8eb9eec2.B"/>
              </a:rPr>
              <a:t> 	</a:t>
            </a:r>
            <a:r>
              <a:rPr lang="en-US" sz="1800" dirty="0">
                <a:latin typeface="AdvOT7b515deb"/>
              </a:rPr>
              <a:t>Pregabalin, duloxetine, or gabapentin are recommended as initial pharmacologic treatments for neuropathic pain in diabetes. </a:t>
            </a:r>
            <a:r>
              <a:rPr lang="en-US" sz="1800" dirty="0">
                <a:solidFill>
                  <a:srgbClr val="A6192E"/>
                </a:solidFill>
                <a:latin typeface="AdvOT8eb9eec2.B"/>
              </a:rPr>
              <a:t>A</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293680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3" y="1417588"/>
            <a:ext cx="6813755" cy="1754326"/>
          </a:xfrm>
          <a:prstGeom prst="rect">
            <a:avLst/>
          </a:prstGeom>
        </p:spPr>
        <p:txBody>
          <a:bodyPr wrap="square">
            <a:spAutoFit/>
          </a:bodyPr>
          <a:lstStyle/>
          <a:p>
            <a:pPr marL="285750" indent="-285750">
              <a:buFont typeface="Arial" panose="020B0604020202020204" pitchFamily="34" charset="0"/>
              <a:buChar char="•"/>
            </a:pPr>
            <a:r>
              <a:rPr lang="en-US" dirty="0"/>
              <a:t>. Major clinical manifestations of diabetic autonomic neuropathy </a:t>
            </a:r>
            <a:r>
              <a:rPr lang="en-US" dirty="0">
                <a:solidFill>
                  <a:srgbClr val="0070C0"/>
                </a:solidFill>
              </a:rPr>
              <a:t>include hypoglycemia unawareness, resting tachycardia, orthostatic hypotension</a:t>
            </a:r>
            <a:r>
              <a:rPr lang="en-US" dirty="0">
                <a:solidFill>
                  <a:schemeClr val="accent2">
                    <a:lumMod val="75000"/>
                  </a:schemeClr>
                </a:solidFill>
              </a:rPr>
              <a:t>, gastroparesis</a:t>
            </a:r>
            <a:r>
              <a:rPr lang="en-US" dirty="0"/>
              <a:t>,</a:t>
            </a:r>
            <a:r>
              <a:rPr lang="en-US" dirty="0">
                <a:solidFill>
                  <a:srgbClr val="9EB81A"/>
                </a:solidFill>
              </a:rPr>
              <a:t> </a:t>
            </a:r>
            <a:r>
              <a:rPr lang="en-US" dirty="0">
                <a:solidFill>
                  <a:srgbClr val="B81A96"/>
                </a:solidFill>
              </a:rPr>
              <a:t>constipation, diarrhea, fecal incontinence</a:t>
            </a:r>
            <a:r>
              <a:rPr lang="en-US" dirty="0">
                <a:solidFill>
                  <a:srgbClr val="7030A0"/>
                </a:solidFill>
              </a:rPr>
              <a:t>, </a:t>
            </a:r>
            <a:r>
              <a:rPr lang="en-US" dirty="0">
                <a:solidFill>
                  <a:srgbClr val="FF0000"/>
                </a:solidFill>
              </a:rPr>
              <a:t>erectile dysfunction, neurogenic bladder, and </a:t>
            </a:r>
            <a:r>
              <a:rPr lang="en-US" dirty="0" err="1">
                <a:solidFill>
                  <a:srgbClr val="FF0000"/>
                </a:solidFill>
              </a:rPr>
              <a:t>sudomotor</a:t>
            </a:r>
            <a:r>
              <a:rPr lang="en-US" dirty="0">
                <a:solidFill>
                  <a:srgbClr val="FF0000"/>
                </a:solidFill>
              </a:rPr>
              <a:t> dysfunction with either increased or de- creased sweating.</a:t>
            </a:r>
          </a:p>
        </p:txBody>
      </p:sp>
    </p:spTree>
    <p:extLst>
      <p:ext uri="{BB962C8B-B14F-4D97-AF65-F5344CB8AC3E}">
        <p14:creationId xmlns:p14="http://schemas.microsoft.com/office/powerpoint/2010/main" val="458060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909" y="619185"/>
            <a:ext cx="7334865" cy="3970318"/>
          </a:xfrm>
          <a:prstGeom prst="rect">
            <a:avLst/>
          </a:prstGeom>
        </p:spPr>
        <p:txBody>
          <a:bodyPr wrap="square">
            <a:spAutoFit/>
          </a:bodyPr>
          <a:lstStyle/>
          <a:p>
            <a:pPr marL="285750" indent="-285750">
              <a:buFont typeface="Arial" panose="020B0604020202020204" pitchFamily="34" charset="0"/>
              <a:buChar char="•"/>
            </a:pPr>
            <a:r>
              <a:rPr lang="en-US" dirty="0">
                <a:solidFill>
                  <a:srgbClr val="EF4238"/>
                </a:solidFill>
              </a:rPr>
              <a:t>Orthostatic hypotension</a:t>
            </a:r>
            <a:r>
              <a:rPr lang="en-US" dirty="0"/>
              <a:t>:  Ensuring adequate salt intake, avoiding medications that aggravate hypotension, or using compressive garments over the legs and abdomen and pharmacologic measures. Physical activity and exercise should be encouraged to avoid </a:t>
            </a:r>
            <a:r>
              <a:rPr lang="en-US" dirty="0" err="1"/>
              <a:t>decondi</a:t>
            </a:r>
            <a:r>
              <a:rPr lang="en-US" dirty="0"/>
              <a:t>- </a:t>
            </a:r>
            <a:r>
              <a:rPr lang="en-US" dirty="0" err="1"/>
              <a:t>tioning</a:t>
            </a:r>
            <a:r>
              <a:rPr lang="en-US" dirty="0"/>
              <a:t>, which is known to exacerbate orthostatic intolerance, and volume repletion with ﬂuids and salt is critical. </a:t>
            </a:r>
          </a:p>
          <a:p>
            <a:pPr marL="285750" indent="-285750">
              <a:buFont typeface="Arial" panose="020B0604020202020204" pitchFamily="34" charset="0"/>
              <a:buChar char="•"/>
            </a:pPr>
            <a:r>
              <a:rPr lang="en-US" dirty="0"/>
              <a:t>Additionally, supine blood pressure tends to be much higher in these patients, often requiring treatment of blood pressure at bedtime with shorter-acting drugs that also affect baroreceptor activity such as </a:t>
            </a:r>
            <a:r>
              <a:rPr lang="en-US" dirty="0" err="1"/>
              <a:t>guanfacine</a:t>
            </a:r>
            <a:r>
              <a:rPr lang="en-US" dirty="0"/>
              <a:t> or clonidine, shorter-acting calcium blockers (e.g., </a:t>
            </a:r>
            <a:r>
              <a:rPr lang="en-US" dirty="0" err="1"/>
              <a:t>isra</a:t>
            </a:r>
            <a:r>
              <a:rPr lang="en-US" dirty="0"/>
              <a:t>- </a:t>
            </a:r>
            <a:r>
              <a:rPr lang="en-US" dirty="0" err="1"/>
              <a:t>dipine</a:t>
            </a:r>
            <a:r>
              <a:rPr lang="en-US" dirty="0"/>
              <a:t>), or shorter-acting b-blockers such as atenolol or metoprolol. Alternatives can include </a:t>
            </a:r>
            <a:r>
              <a:rPr lang="en-US" dirty="0" err="1"/>
              <a:t>enalapril</a:t>
            </a:r>
            <a:r>
              <a:rPr lang="en-US" dirty="0"/>
              <a:t> if patients are unable to tolerate preferred agents (. </a:t>
            </a:r>
            <a:r>
              <a:rPr lang="en-US" dirty="0" err="1"/>
              <a:t>Midodrine</a:t>
            </a:r>
            <a:r>
              <a:rPr lang="en-US" dirty="0"/>
              <a:t> and </a:t>
            </a:r>
            <a:r>
              <a:rPr lang="en-US" dirty="0" err="1"/>
              <a:t>droxidopa</a:t>
            </a:r>
            <a:r>
              <a:rPr lang="en-US" dirty="0"/>
              <a:t> are approved by the FDA for the treat- </a:t>
            </a:r>
            <a:r>
              <a:rPr lang="en-US" dirty="0" err="1"/>
              <a:t>ment</a:t>
            </a:r>
            <a:r>
              <a:rPr lang="en-US" dirty="0"/>
              <a:t> of orthostatic hypotension</a:t>
            </a:r>
          </a:p>
        </p:txBody>
      </p:sp>
    </p:spTree>
    <p:extLst>
      <p:ext uri="{BB962C8B-B14F-4D97-AF65-F5344CB8AC3E}">
        <p14:creationId xmlns:p14="http://schemas.microsoft.com/office/powerpoint/2010/main" val="810906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Gestational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dirty="0"/>
              <a:t>Classification and Diagnosis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6192E"/>
                </a:solidFill>
                <a:latin typeface="AdvOT8eb9eec2.B"/>
              </a:rPr>
              <a:t>2.25 </a:t>
            </a:r>
            <a:r>
              <a:rPr lang="en-US" sz="2000" dirty="0">
                <a:latin typeface="AdvOT8eb9eec2.B"/>
              </a:rPr>
              <a:t>	</a:t>
            </a:r>
            <a:r>
              <a:rPr lang="en-US" sz="2000" dirty="0">
                <a:latin typeface="AdvOT7b515deb"/>
              </a:rPr>
              <a:t>Test for undiagnosed prediabetes and diabetes at the first prenatal visit in those with risk factors using standard diagnostic criteria. </a:t>
            </a:r>
            <a:r>
              <a:rPr lang="en-US" sz="2000" dirty="0">
                <a:solidFill>
                  <a:srgbClr val="A6192E"/>
                </a:solidFill>
                <a:latin typeface="AdvOT8eb9eec2.B"/>
              </a:rPr>
              <a:t>B</a:t>
            </a:r>
          </a:p>
          <a:p>
            <a:r>
              <a:rPr lang="en-US" sz="2000" dirty="0">
                <a:solidFill>
                  <a:srgbClr val="A6192E"/>
                </a:solidFill>
                <a:latin typeface="AdvOT8eb9eec2.B"/>
              </a:rPr>
              <a:t>2.26</a:t>
            </a:r>
            <a:r>
              <a:rPr lang="en-US" sz="2000" dirty="0">
                <a:latin typeface="AdvOT8eb9eec2.B"/>
              </a:rPr>
              <a:t> 	</a:t>
            </a:r>
            <a:r>
              <a:rPr lang="en-US" sz="2000" dirty="0">
                <a:latin typeface="AdvOT7b515deb"/>
              </a:rPr>
              <a:t>Test for gestational diabetes mellitus at 24–28 weeks of gestation in pregnant women not previously found to have diabetes. </a:t>
            </a:r>
            <a:r>
              <a:rPr lang="en-US" sz="2000" dirty="0">
                <a:solidFill>
                  <a:srgbClr val="A6192E"/>
                </a:solidFill>
                <a:latin typeface="AdvOT8eb9eec2.B"/>
              </a:rPr>
              <a:t>A</a:t>
            </a:r>
          </a:p>
          <a:p>
            <a:r>
              <a:rPr lang="en-US" sz="2000" dirty="0">
                <a:solidFill>
                  <a:srgbClr val="A6192E"/>
                </a:solidFill>
                <a:latin typeface="AdvOT8eb9eec2.B"/>
              </a:rPr>
              <a:t>2.27</a:t>
            </a:r>
            <a:r>
              <a:rPr lang="en-US" sz="2000" dirty="0">
                <a:latin typeface="AdvOT8eb9eec2.B"/>
              </a:rPr>
              <a:t> 	</a:t>
            </a:r>
            <a:r>
              <a:rPr lang="en-US" sz="2000" dirty="0">
                <a:latin typeface="AdvOT7b515deb"/>
              </a:rPr>
              <a:t>Test women with gestational diabetes mellitus for prediabetes or diabetes at 4–12 weeks postpartum, using the 75-g oral glucose tolerance test and clinically appropriate nonpregnancy diagnostic criteria. </a:t>
            </a:r>
            <a:r>
              <a:rPr lang="en-US" sz="2000" dirty="0">
                <a:solidFill>
                  <a:srgbClr val="A6192E"/>
                </a:solidFill>
                <a:latin typeface="AdvOT8eb9eec2.B"/>
              </a:rPr>
              <a:t>B</a:t>
            </a:r>
            <a:endParaRPr lang="en-US" sz="2000" dirty="0">
              <a:solidFill>
                <a:srgbClr val="A6192E"/>
              </a:solidFill>
              <a:latin typeface="AdvOT7b515deb"/>
            </a:endParaRPr>
          </a:p>
        </p:txBody>
      </p:sp>
    </p:spTree>
    <p:extLst>
      <p:ext uri="{BB962C8B-B14F-4D97-AF65-F5344CB8AC3E}">
        <p14:creationId xmlns:p14="http://schemas.microsoft.com/office/powerpoint/2010/main" val="41466707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561" y="863590"/>
            <a:ext cx="6361471" cy="2862322"/>
          </a:xfrm>
          <a:prstGeom prst="rect">
            <a:avLst/>
          </a:prstGeom>
        </p:spPr>
        <p:txBody>
          <a:bodyPr wrap="square">
            <a:spAutoFit/>
          </a:bodyPr>
          <a:lstStyle/>
          <a:p>
            <a:pPr marL="285750" indent="-285750">
              <a:buFont typeface="Arial" panose="020B0604020202020204" pitchFamily="34" charset="0"/>
              <a:buChar char="•"/>
            </a:pPr>
            <a:r>
              <a:rPr lang="en-US" dirty="0"/>
              <a:t>Treatment for diabetic gastroparesis may be very challenging. A low-ﬁber, low-fat eating plan provided in small frequent meals with a greater proportion of liquid calories may be useful.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addition, foods with small particle size may improve key symptoms. Withdrawing drugs with adverse effects on gastrointestinal motility, including opioids, anticholinergics, tricyclic antidepressants, GLP-1 RAs, </a:t>
            </a:r>
            <a:r>
              <a:rPr lang="en-US" dirty="0" err="1"/>
              <a:t>pramlintide</a:t>
            </a:r>
            <a:r>
              <a:rPr lang="en-US" dirty="0"/>
              <a:t>, and possibly dipeptidyl peptidase 4 inhibitors, may also improve intestinal motility </a:t>
            </a:r>
          </a:p>
        </p:txBody>
      </p:sp>
    </p:spTree>
    <p:extLst>
      <p:ext uri="{BB962C8B-B14F-4D97-AF65-F5344CB8AC3E}">
        <p14:creationId xmlns:p14="http://schemas.microsoft.com/office/powerpoint/2010/main" val="10329187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748" y="1186359"/>
            <a:ext cx="7266039" cy="2585323"/>
          </a:xfrm>
          <a:prstGeom prst="rect">
            <a:avLst/>
          </a:prstGeom>
        </p:spPr>
        <p:txBody>
          <a:bodyPr wrap="square">
            <a:spAutoFit/>
          </a:bodyPr>
          <a:lstStyle/>
          <a:p>
            <a:pPr marL="285750" indent="-285750">
              <a:buFont typeface="Arial" panose="020B0604020202020204" pitchFamily="34" charset="0"/>
              <a:buChar char="•"/>
            </a:pPr>
            <a:r>
              <a:rPr lang="en-US" dirty="0"/>
              <a:t>Only metoclopramide, a </a:t>
            </a:r>
            <a:r>
              <a:rPr lang="en-US" dirty="0" err="1"/>
              <a:t>prokinetic</a:t>
            </a:r>
            <a:r>
              <a:rPr lang="en-US" dirty="0"/>
              <a:t> agent, is approved by the FDA for the treatment of gastroparesis. </a:t>
            </a:r>
          </a:p>
          <a:p>
            <a:pPr marL="285750" indent="-285750">
              <a:buFont typeface="Arial" panose="020B0604020202020204" pitchFamily="34" charset="0"/>
              <a:buChar char="•"/>
            </a:pPr>
            <a:r>
              <a:rPr lang="en-US" dirty="0"/>
              <a:t>However, the level of evidence regarding the beneﬁts of metoclopramide for the management of gastroparesis is weak, and given the risk for serious adverse effects (extrapyramidal signs such as acute dystonic reactions, drug- induced parkinsonism, akathisia, and tardive dyskinesia), its use in the treatment of gastroparesis beyond </a:t>
            </a:r>
            <a:r>
              <a:rPr lang="en-US" dirty="0">
                <a:solidFill>
                  <a:srgbClr val="EF4238"/>
                </a:solidFill>
              </a:rPr>
              <a:t>12 weeks</a:t>
            </a:r>
            <a:r>
              <a:rPr lang="en-US" dirty="0"/>
              <a:t> is no longer recommended by the FDA or the European Medicines Agency. It should be reserved for severe cases that are unresponsive to other therapies </a:t>
            </a:r>
          </a:p>
        </p:txBody>
      </p:sp>
    </p:spTree>
    <p:extLst>
      <p:ext uri="{BB962C8B-B14F-4D97-AF65-F5344CB8AC3E}">
        <p14:creationId xmlns:p14="http://schemas.microsoft.com/office/powerpoint/2010/main" val="10466461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Foot Care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11.31</a:t>
            </a:r>
            <a:r>
              <a:rPr lang="en-US" sz="1800" dirty="0">
                <a:latin typeface="AdvOT8eb9eec2.B"/>
              </a:rPr>
              <a:t> 	</a:t>
            </a:r>
            <a:r>
              <a:rPr lang="en-US" sz="1800" dirty="0">
                <a:latin typeface="AdvOT7b515deb"/>
              </a:rPr>
              <a:t>Perform a comprehensive foot evaluation at least annually to identify risk factors for ulcers and amputations.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11.32</a:t>
            </a:r>
            <a:r>
              <a:rPr lang="en-US" sz="1800" dirty="0">
                <a:latin typeface="AdvOT8eb9eec2.B"/>
              </a:rPr>
              <a:t> 	</a:t>
            </a:r>
            <a:r>
              <a:rPr lang="en-US" sz="1800" dirty="0">
                <a:latin typeface="AdvOT7b515deb"/>
              </a:rPr>
              <a:t>Patients with evidence of sensory loss or prior ulceration or amputation should have their feet inspected at every visit.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11.33</a:t>
            </a:r>
            <a:r>
              <a:rPr lang="en-US" sz="1800" dirty="0">
                <a:latin typeface="AdvOT8eb9eec2.B"/>
              </a:rPr>
              <a:t> 	</a:t>
            </a:r>
            <a:r>
              <a:rPr lang="en-US" sz="1800" dirty="0">
                <a:latin typeface="AdvOT7b515deb"/>
              </a:rPr>
              <a:t>Obtain a prior history of ulceration, amputation, Charcot foot, angioplasty or vascular surgery, cigarette smoking, retinopathy, and renal disease and assess current symptoms of neuropathy (pain, burning, numbness) and vascular disease (leg fatigue, claudication).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2161822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Foot Care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11.34</a:t>
            </a:r>
            <a:r>
              <a:rPr lang="en-US" sz="1800" dirty="0">
                <a:latin typeface="AdvOT8eb9eec2.B"/>
              </a:rPr>
              <a:t> 	</a:t>
            </a:r>
            <a:r>
              <a:rPr lang="en-US" sz="1800" dirty="0">
                <a:latin typeface="AdvOT7b515deb"/>
              </a:rPr>
              <a:t>The examination should include inspection of the skin, assessment of foot deformities, neurological assessment (10-g mono</a:t>
            </a:r>
            <a:r>
              <a:rPr lang="en-US" sz="1800" dirty="0">
                <a:latin typeface="AdvOT7b515deb+fb"/>
              </a:rPr>
              <a:t>fi</a:t>
            </a:r>
            <a:r>
              <a:rPr lang="en-US" sz="1800" dirty="0">
                <a:latin typeface="AdvOT7b515deb"/>
              </a:rPr>
              <a:t>lament testing with at least one other assessment: pinprick, temperature, vibration), and vascular assessment including pulses in the legs and feet.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11.35 </a:t>
            </a:r>
            <a:r>
              <a:rPr lang="en-US" sz="1800" dirty="0">
                <a:latin typeface="AdvOT8eb9eec2.B"/>
              </a:rPr>
              <a:t>	</a:t>
            </a:r>
            <a:r>
              <a:rPr lang="en-US" sz="1800" dirty="0">
                <a:latin typeface="AdvOT7b515deb"/>
              </a:rPr>
              <a:t>Patients with symptoms of claudication or decreased or absent pedal pulses should be referred for ankle-brachial index and for further vascular assessment as appropriate.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11.36 </a:t>
            </a:r>
            <a:r>
              <a:rPr lang="en-US" sz="1800" dirty="0">
                <a:latin typeface="AdvOT8eb9eec2.B"/>
              </a:rPr>
              <a:t>	</a:t>
            </a:r>
            <a:r>
              <a:rPr lang="en-US" sz="1800" dirty="0">
                <a:latin typeface="AdvOT7b515deb"/>
              </a:rPr>
              <a:t>A multidisciplinary approach is recommended for individuals with foot ulcers and high-risk feet (e.g., dialysis patients and those with Charcot foot or prior ulcers or amputation).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1748777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Foot Care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11.37</a:t>
            </a:r>
            <a:r>
              <a:rPr lang="en-US" sz="1800" dirty="0">
                <a:latin typeface="AdvOT8eb9eec2.B"/>
              </a:rPr>
              <a:t> 	</a:t>
            </a:r>
            <a:r>
              <a:rPr lang="en-US" sz="1800" dirty="0">
                <a:latin typeface="AdvOT7b515deb"/>
              </a:rPr>
              <a:t>Refer patients who smoke or who have histories of prior lower extremity complications, loss of protective sensation, structural abnormalities, or  peripheral arterial disease to foot care specialists for ongoing preventive care and lifelong surveillance.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11.38</a:t>
            </a:r>
            <a:r>
              <a:rPr lang="en-US" sz="1800" dirty="0">
                <a:latin typeface="AdvOT8eb9eec2.B"/>
              </a:rPr>
              <a:t> 	</a:t>
            </a:r>
            <a:r>
              <a:rPr lang="en-US" sz="1800" dirty="0">
                <a:latin typeface="AdvOT7b515deb"/>
              </a:rPr>
              <a:t>Provide general preventive foot self-care education to all patients with diabetes.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11.39</a:t>
            </a:r>
            <a:r>
              <a:rPr lang="en-US" sz="1800" dirty="0">
                <a:latin typeface="AdvOT8eb9eec2.B"/>
              </a:rPr>
              <a:t> 	</a:t>
            </a:r>
            <a:r>
              <a:rPr lang="en-US" sz="1800" dirty="0">
                <a:latin typeface="AdvOT7b515deb"/>
              </a:rPr>
              <a:t>The use of specialized therapeutic footwear is recommended for high-risk patients with diabetes including those with severe neuropathy, foot deformities, ulcers, callous formation, poor peripheral circulation, or history of amputation.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1621819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Microvascular Complications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38164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7b515deb"/>
              </a:rPr>
              <a:t>The risk of ulcers or amputations is increased in people who have the following risk factors:</a:t>
            </a:r>
          </a:p>
          <a:p>
            <a:pPr marL="971550" lvl="1" indent="-285750">
              <a:spcBef>
                <a:spcPts val="600"/>
              </a:spcBef>
            </a:pPr>
            <a:r>
              <a:rPr lang="en-US" sz="1800" dirty="0">
                <a:latin typeface="AdvOT7b515deb"/>
              </a:rPr>
              <a:t>Poor glycemic control</a:t>
            </a:r>
          </a:p>
          <a:p>
            <a:pPr marL="971550" lvl="1" indent="-285750">
              <a:spcBef>
                <a:spcPts val="600"/>
              </a:spcBef>
            </a:pPr>
            <a:r>
              <a:rPr lang="en-US" sz="1800" dirty="0">
                <a:latin typeface="AdvOT7b515deb"/>
              </a:rPr>
              <a:t>Peripheral neuropathy with LOPS</a:t>
            </a:r>
          </a:p>
          <a:p>
            <a:pPr marL="971550" lvl="1" indent="-285750">
              <a:spcBef>
                <a:spcPts val="600"/>
              </a:spcBef>
            </a:pPr>
            <a:r>
              <a:rPr lang="en-US" sz="1800" dirty="0">
                <a:latin typeface="AdvOT7b515deb"/>
              </a:rPr>
              <a:t>Cigarette smoking</a:t>
            </a:r>
          </a:p>
          <a:p>
            <a:pPr marL="971550" lvl="1" indent="-285750">
              <a:spcBef>
                <a:spcPts val="600"/>
              </a:spcBef>
            </a:pPr>
            <a:r>
              <a:rPr lang="en-US" sz="1800" dirty="0">
                <a:latin typeface="AdvOT7b515deb"/>
              </a:rPr>
              <a:t>Foot deformities</a:t>
            </a:r>
          </a:p>
          <a:p>
            <a:pPr marL="971550" lvl="1" indent="-285750">
              <a:spcBef>
                <a:spcPts val="600"/>
              </a:spcBef>
            </a:pPr>
            <a:r>
              <a:rPr lang="en-US" sz="1800" dirty="0">
                <a:latin typeface="AdvOT7b515deb"/>
              </a:rPr>
              <a:t>Pre-ulcerative callus or corn</a:t>
            </a:r>
          </a:p>
          <a:p>
            <a:pPr marL="971550" lvl="1" indent="-285750">
              <a:spcBef>
                <a:spcPts val="600"/>
              </a:spcBef>
            </a:pPr>
            <a:r>
              <a:rPr lang="en-US" sz="1800" dirty="0">
                <a:latin typeface="AdvOT7b515deb"/>
              </a:rPr>
              <a:t>PAD</a:t>
            </a:r>
          </a:p>
          <a:p>
            <a:pPr marL="971550" lvl="1" indent="-285750">
              <a:spcBef>
                <a:spcPts val="600"/>
              </a:spcBef>
            </a:pPr>
            <a:r>
              <a:rPr lang="en-US" sz="1800" dirty="0">
                <a:latin typeface="AdvOT7b515deb"/>
              </a:rPr>
              <a:t>History of foot ulcer</a:t>
            </a:r>
          </a:p>
          <a:p>
            <a:pPr marL="971550" lvl="1" indent="-285750">
              <a:spcBef>
                <a:spcPts val="600"/>
              </a:spcBef>
            </a:pPr>
            <a:r>
              <a:rPr lang="en-US" sz="1800" dirty="0">
                <a:latin typeface="AdvOT7b515deb"/>
              </a:rPr>
              <a:t>Amputation</a:t>
            </a:r>
          </a:p>
          <a:p>
            <a:pPr marL="971550" lvl="1" indent="-285750">
              <a:spcBef>
                <a:spcPts val="600"/>
              </a:spcBef>
            </a:pPr>
            <a:r>
              <a:rPr lang="en-US" sz="1800" dirty="0">
                <a:latin typeface="AdvOT7b515deb"/>
              </a:rPr>
              <a:t>Visual impairment</a:t>
            </a:r>
          </a:p>
          <a:p>
            <a:pPr marL="971550" lvl="1" indent="-285750">
              <a:spcBef>
                <a:spcPts val="600"/>
              </a:spcBef>
            </a:pPr>
            <a:r>
              <a:rPr lang="en-US" sz="1800" dirty="0">
                <a:latin typeface="AdvOT7b515deb"/>
              </a:rPr>
              <a:t>CKD (especially patients on dialysis)</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125256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Section 13</a:t>
            </a:r>
            <a:r>
              <a:rPr lang="en-US" dirty="0">
                <a:solidFill>
                  <a:srgbClr val="C00000"/>
                </a:solidFill>
              </a:rPr>
              <a:t>.</a:t>
            </a:r>
            <a:r>
              <a:rPr lang="en-US" dirty="0"/>
              <a:t> </a:t>
            </a:r>
            <a:br>
              <a:rPr lang="en-US" dirty="0"/>
            </a:br>
            <a:br>
              <a:rPr lang="en-US" dirty="0"/>
            </a:br>
            <a:r>
              <a:rPr lang="en-US" dirty="0"/>
              <a:t>Children and Adolescents</a:t>
            </a:r>
          </a:p>
        </p:txBody>
      </p:sp>
    </p:spTree>
    <p:extLst>
      <p:ext uri="{BB962C8B-B14F-4D97-AF65-F5344CB8AC3E}">
        <p14:creationId xmlns:p14="http://schemas.microsoft.com/office/powerpoint/2010/main" val="2660314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Diabetes Self-management Education &amp; Support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55560"/>
            <a:ext cx="7930382"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13.1 </a:t>
            </a:r>
            <a:r>
              <a:rPr lang="en-US" sz="1800" dirty="0">
                <a:latin typeface="AdvOT7b515deb"/>
              </a:rPr>
              <a:t>Youth with type 1 diabetes and parents/caregivers (for patients aged </a:t>
            </a:r>
            <a:r>
              <a:rPr lang="en-US" sz="1800" dirty="0">
                <a:latin typeface="AdvPS586B"/>
              </a:rPr>
              <a:t>&lt;</a:t>
            </a:r>
            <a:r>
              <a:rPr lang="en-US" sz="1800" dirty="0">
                <a:latin typeface="AdvOT7b515deb"/>
              </a:rPr>
              <a:t>18 years) should receive culturally sensitive and developmentally appropriate individualized diabetes self-management education and support according to national standards at diagnosis and routinely thereafter. </a:t>
            </a:r>
            <a:r>
              <a:rPr lang="en-US" sz="1800" dirty="0">
                <a:solidFill>
                  <a:srgbClr val="A6192E"/>
                </a:solidFill>
                <a:latin typeface="AdvOT8eb9eec2.B"/>
              </a:rPr>
              <a:t>B</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30647864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Nutrition Therapy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13.2</a:t>
            </a:r>
            <a:r>
              <a:rPr lang="en-US" sz="1800" dirty="0">
                <a:latin typeface="AdvOT8eb9eec2.B"/>
              </a:rPr>
              <a:t>  </a:t>
            </a:r>
            <a:r>
              <a:rPr lang="en-US" sz="1800" dirty="0">
                <a:latin typeface="AdvOT7b515deb"/>
              </a:rPr>
              <a:t>Individualized medical nutrition therapy is recommended for children and adolescents with </a:t>
            </a:r>
            <a:r>
              <a:rPr lang="pt-BR" sz="1800" dirty="0">
                <a:latin typeface="AdvOT7b515deb"/>
              </a:rPr>
              <a:t>type 1 diabetes as an essential </a:t>
            </a:r>
            <a:r>
              <a:rPr lang="en-US" sz="1800" dirty="0">
                <a:latin typeface="AdvOT7b515deb"/>
              </a:rPr>
              <a:t>component of the overall treatment plan. </a:t>
            </a:r>
            <a:r>
              <a:rPr lang="en-US" sz="1800" dirty="0">
                <a:solidFill>
                  <a:srgbClr val="A6192E"/>
                </a:solidFill>
                <a:latin typeface="AdvOT8eb9eec2.B"/>
              </a:rPr>
              <a:t>A</a:t>
            </a:r>
          </a:p>
          <a:p>
            <a:pPr marL="285750" indent="-285750">
              <a:buFont typeface="Arial" panose="020B0604020202020204" pitchFamily="34" charset="0"/>
              <a:buChar char="•"/>
            </a:pPr>
            <a:r>
              <a:rPr lang="en-US" sz="1800" dirty="0">
                <a:solidFill>
                  <a:srgbClr val="A6192E"/>
                </a:solidFill>
                <a:latin typeface="AdvOT8eb9eec2.B"/>
              </a:rPr>
              <a:t>13.3</a:t>
            </a:r>
            <a:r>
              <a:rPr lang="en-US" sz="1800" dirty="0">
                <a:latin typeface="AdvOT8eb9eec2.B"/>
              </a:rPr>
              <a:t> 	</a:t>
            </a:r>
            <a:r>
              <a:rPr lang="en-US" sz="1800" dirty="0">
                <a:latin typeface="AdvOT7b515deb"/>
              </a:rPr>
              <a:t>Monitoring carbohydrate intake, whether by carbohydrate counting or experience-based estimation, is key to achieving optimal glycemic control. </a:t>
            </a:r>
            <a:r>
              <a:rPr lang="en-US" sz="1800" dirty="0">
                <a:solidFill>
                  <a:srgbClr val="A6192E"/>
                </a:solidFill>
                <a:latin typeface="AdvOT8eb9eec2.B"/>
              </a:rPr>
              <a:t>B</a:t>
            </a:r>
          </a:p>
          <a:p>
            <a:pPr marL="285750" indent="-285750">
              <a:buFont typeface="Arial" panose="020B0604020202020204" pitchFamily="34" charset="0"/>
              <a:buChar char="•"/>
            </a:pPr>
            <a:r>
              <a:rPr lang="en-US" sz="1800" dirty="0">
                <a:solidFill>
                  <a:srgbClr val="A6192E"/>
                </a:solidFill>
                <a:latin typeface="AdvOT8eb9eec2.B"/>
              </a:rPr>
              <a:t>13.4</a:t>
            </a:r>
            <a:r>
              <a:rPr lang="en-US" sz="1800" dirty="0">
                <a:latin typeface="AdvOT8eb9eec2.B"/>
              </a:rPr>
              <a:t> 	Co</a:t>
            </a:r>
            <a:r>
              <a:rPr lang="en-US" sz="1800" dirty="0">
                <a:latin typeface="AdvOT7b515deb"/>
              </a:rPr>
              <a:t>mprehensive nutrition education at diagnosis, with annual updates, by an 	experienced registered dietitian nutritionist is recommended to assess caloric and nutrition intake in relation to weight status and cardiovascular disease risk factors and to inform macronutrient choices. </a:t>
            </a:r>
            <a:r>
              <a:rPr lang="en-US" sz="1800" dirty="0">
                <a:solidFill>
                  <a:srgbClr val="A6192E"/>
                </a:solidFill>
                <a:latin typeface="AdvOT8eb9eec2.B"/>
              </a:rPr>
              <a:t>E</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28717323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Physical Activity and Exercise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45222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A6192E"/>
                </a:solidFill>
                <a:latin typeface="AdvOT8eb9eec2.B"/>
              </a:rPr>
              <a:t>13.5 </a:t>
            </a:r>
            <a:r>
              <a:rPr lang="en-US" sz="1800" dirty="0">
                <a:latin typeface="AdvOT8eb9eec2.B"/>
              </a:rPr>
              <a:t>	</a:t>
            </a:r>
            <a:r>
              <a:rPr lang="en-US" sz="1800" dirty="0">
                <a:latin typeface="AdvOT7b515deb"/>
              </a:rPr>
              <a:t>Exercise is recommended for all youth with type 1 diabetes with the goal of  60 min of moderate-to- vigorous intensity aerobic activity daily, with vigorous muscle-strengthening and bone-strengthening activities at least 3 days per week. </a:t>
            </a:r>
            <a:r>
              <a:rPr lang="en-US" sz="1800" dirty="0">
                <a:solidFill>
                  <a:srgbClr val="A6192E"/>
                </a:solidFill>
                <a:latin typeface="AdvOT8eb9eec2.B"/>
              </a:rPr>
              <a:t>C</a:t>
            </a:r>
          </a:p>
          <a:p>
            <a:pPr marL="285750" indent="-285750">
              <a:buFont typeface="Arial" panose="020B0604020202020204" pitchFamily="34" charset="0"/>
              <a:buChar char="•"/>
            </a:pPr>
            <a:r>
              <a:rPr lang="en-US" sz="1800" dirty="0">
                <a:solidFill>
                  <a:srgbClr val="A6192E"/>
                </a:solidFill>
                <a:latin typeface="AdvOT8eb9eec2.B"/>
              </a:rPr>
              <a:t>13.6</a:t>
            </a:r>
            <a:r>
              <a:rPr lang="en-US" sz="1800" dirty="0">
                <a:latin typeface="AdvOT8eb9eec2.B"/>
              </a:rPr>
              <a:t> 	</a:t>
            </a:r>
            <a:r>
              <a:rPr lang="en-US" sz="1800" dirty="0">
                <a:latin typeface="AdvOT7b515deb"/>
              </a:rPr>
              <a:t>Education about frequent patterns of glycemia during and after exercise, which may include initial transient hyperglycemia followed by hypoglycemia, is essential. Families should also receive education on prevention and management of hypoglycemia during and after exercise, including ensuring patients have a pre-exercise glucose level of 90–250 mg/</a:t>
            </a:r>
            <a:r>
              <a:rPr lang="en-US" sz="1800" dirty="0" err="1">
                <a:latin typeface="AdvOT7b515deb"/>
              </a:rPr>
              <a:t>dL</a:t>
            </a:r>
            <a:r>
              <a:rPr lang="en-US" sz="1800" dirty="0">
                <a:latin typeface="AdvOT7b515deb"/>
              </a:rPr>
              <a:t> (5.0–13.9 mmol/L) and accessible carbohydrates before, during, and after engaging in activity, individualized according to the type/intensity of the planned physical activity. </a:t>
            </a:r>
            <a:r>
              <a:rPr lang="en-US" sz="1800" dirty="0">
                <a:solidFill>
                  <a:srgbClr val="A6192E"/>
                </a:solidFill>
                <a:latin typeface="AdvOT8eb9eec2.B"/>
              </a:rPr>
              <a:t>E</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1507437224"/>
      </p:ext>
    </p:extLst>
  </p:cSld>
  <p:clrMapOvr>
    <a:masterClrMapping/>
  </p:clrMapOvr>
</p:sld>
</file>

<file path=ppt/theme/theme1.xml><?xml version="1.0" encoding="utf-8"?>
<a:theme xmlns:a="http://schemas.openxmlformats.org/drawingml/2006/main" name="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7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themeOverride>
</file>

<file path=ppt/theme/themeOverride2.xml><?xml version="1.0" encoding="utf-8"?>
<a:themeOverride xmlns:a="http://schemas.openxmlformats.org/drawingml/2006/main">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themeOverride>
</file>

<file path=ppt/theme/themeOverride3.xml><?xml version="1.0" encoding="utf-8"?>
<a:themeOverride xmlns:a="http://schemas.openxmlformats.org/drawingml/2006/main">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themeOverride>
</file>

<file path=ppt/theme/themeOverride4.xml><?xml version="1.0" encoding="utf-8"?>
<a:themeOverride xmlns:a="http://schemas.openxmlformats.org/drawingml/2006/main">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CAF508FA665843928E0575D27D9AF7" ma:contentTypeVersion="13" ma:contentTypeDescription="Create a new document." ma:contentTypeScope="" ma:versionID="d15f35e8ec4e00bbec03695e1913a458">
  <xsd:schema xmlns:xsd="http://www.w3.org/2001/XMLSchema" xmlns:xs="http://www.w3.org/2001/XMLSchema" xmlns:p="http://schemas.microsoft.com/office/2006/metadata/properties" xmlns:ns3="eec291a1-e356-4a4c-82ca-923dd163bfb8" xmlns:ns4="afabf8f4-7b55-4cdd-b8dd-0919925a8dcf" targetNamespace="http://schemas.microsoft.com/office/2006/metadata/properties" ma:root="true" ma:fieldsID="3a15f72145372ad8dbf123dcef3f5f94" ns3:_="" ns4:_="">
    <xsd:import namespace="eec291a1-e356-4a4c-82ca-923dd163bfb8"/>
    <xsd:import namespace="afabf8f4-7b55-4cdd-b8dd-0919925a8dc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291a1-e356-4a4c-82ca-923dd163b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abf8f4-7b55-4cdd-b8dd-0919925a8dc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04CA94-D9F4-4535-9CBB-A12903EE2D09}">
  <ds:schemaRefs>
    <ds:schemaRef ds:uri="http://schemas.microsoft.com/office/2006/metadata/contentType"/>
    <ds:schemaRef ds:uri="http://schemas.microsoft.com/office/2006/metadata/properties/metaAttributes"/>
    <ds:schemaRef ds:uri="http://www.w3.org/2000/xmlns/"/>
    <ds:schemaRef ds:uri="http://www.w3.org/2001/XMLSchema"/>
    <ds:schemaRef ds:uri="eec291a1-e356-4a4c-82ca-923dd163bfb8"/>
    <ds:schemaRef ds:uri="afabf8f4-7b55-4cdd-b8dd-0919925a8dcf"/>
  </ds:schemaRefs>
</ds:datastoreItem>
</file>

<file path=customXml/itemProps2.xml><?xml version="1.0" encoding="utf-8"?>
<ds:datastoreItem xmlns:ds="http://schemas.openxmlformats.org/officeDocument/2006/customXml" ds:itemID="{6CF4D63B-76BF-4C2F-80B1-E39C8DAF82B4}">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34E0F6A1-3CB8-4000-8170-6DCCF46030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107236</TotalTime>
  <Words>8383</Words>
  <Application>Microsoft Office PowerPoint</Application>
  <PresentationFormat>On-screen Show (16:9)</PresentationFormat>
  <Paragraphs>733</Paragraphs>
  <Slides>234</Slides>
  <Notes>12</Notes>
  <HiddenSlides>0</HiddenSlides>
  <MMClips>0</MMClips>
  <ScaleCrop>false</ScaleCrop>
  <HeadingPairs>
    <vt:vector size="4" baseType="variant">
      <vt:variant>
        <vt:lpstr>Theme</vt:lpstr>
      </vt:variant>
      <vt:variant>
        <vt:i4>18</vt:i4>
      </vt:variant>
      <vt:variant>
        <vt:lpstr>Slide Titles</vt:lpstr>
      </vt:variant>
      <vt:variant>
        <vt:i4>234</vt:i4>
      </vt:variant>
    </vt:vector>
  </HeadingPairs>
  <TitlesOfParts>
    <vt:vector size="252" baseType="lpstr">
      <vt:lpstr>Custom Design</vt:lpstr>
      <vt:lpstr>11_Custom Design</vt:lpstr>
      <vt:lpstr>6_Custom Design</vt:lpstr>
      <vt:lpstr>4_Custom Design</vt:lpstr>
      <vt:lpstr>20_Custom Design</vt:lpstr>
      <vt:lpstr>15_Custom Design</vt:lpstr>
      <vt:lpstr>17_Custom Design</vt:lpstr>
      <vt:lpstr>14_Custom Design</vt:lpstr>
      <vt:lpstr>18_Custom Design</vt:lpstr>
      <vt:lpstr>16_Custom Design</vt:lpstr>
      <vt:lpstr>5_Custom Design</vt:lpstr>
      <vt:lpstr>19_Custom Design</vt:lpstr>
      <vt:lpstr>2_Custom Design</vt:lpstr>
      <vt:lpstr>7_Custom Design</vt:lpstr>
      <vt:lpstr>12_Custom Design</vt:lpstr>
      <vt:lpstr>8_Custom Design</vt:lpstr>
      <vt:lpstr>9_Custom Design</vt:lpstr>
      <vt:lpstr>13_Custom Design</vt:lpstr>
      <vt:lpstr>PowerPoint Presentation</vt:lpstr>
      <vt:lpstr>Section 2.   Classification and Diagnosis of Diabetes</vt:lpstr>
      <vt:lpstr>Classification</vt:lpstr>
      <vt:lpstr>A1C (continued)</vt:lpstr>
      <vt:lpstr>Cystic Fibrosis-Related Diabetes</vt:lpstr>
      <vt:lpstr>Posttransplantation Diabetes Mellitus</vt:lpstr>
      <vt:lpstr>Monogenic Diabetes Syndromes</vt:lpstr>
      <vt:lpstr>PowerPoint Presentation</vt:lpstr>
      <vt:lpstr>Gestational Diabetes Mellitus</vt:lpstr>
      <vt:lpstr>PowerPoint Presentation</vt:lpstr>
      <vt:lpstr>Section 4.   Comprehensive Medical Evaluation and Assessment of Comorbidities</vt:lpstr>
      <vt:lpstr>Immunizations</vt:lpstr>
      <vt:lpstr>Immunizations</vt:lpstr>
      <vt:lpstr>Immunizations</vt:lpstr>
      <vt:lpstr>Immunizations</vt:lpstr>
      <vt:lpstr>PowerPoint Presentation</vt:lpstr>
      <vt:lpstr>For adults with diabetes, one dose of PPSV23 is recommended between the ages of 19–64 years and another dose at 65 years of age.   The PCV13 is no longer routinely recommended for patients over 65 years of age because of the declining rates of pneumonia due to these strains. Older patients should have a shared decision-making discussion with their provider to determine individualized risks and beneﬁts.  PCV13 is recommended for patients with immunocompromising conditions such as asplenia, advanced kidney disease, cochlear implants, or cerebrospinal ﬂuid leaks. Some older patients residing in assisted living facilities may also consider PCV13. If the PCV13 is tobe administered, it should be given prior to the next dose of PPSV23</vt:lpstr>
      <vt:lpstr>Section 6.   Glycemic Targets</vt:lpstr>
      <vt:lpstr>Glycemic Assessment</vt:lpstr>
      <vt:lpstr>Glucose Assessment by Continuous Glucose Monitoring</vt:lpstr>
      <vt:lpstr>Glycemic Goals</vt:lpstr>
      <vt:lpstr>PowerPoint Presentation</vt:lpstr>
      <vt:lpstr>PowerPoint Presentation</vt:lpstr>
      <vt:lpstr>PowerPoint Presentation</vt:lpstr>
      <vt:lpstr>Hypoglycemia (continued)</vt:lpstr>
      <vt:lpstr>PowerPoint Presentation</vt:lpstr>
      <vt:lpstr>Section 8.   Obesity Management for the Treatment of Type 2 Diabetes</vt:lpstr>
      <vt:lpstr>Assessment</vt:lpstr>
      <vt:lpstr>Diet, Physical Activity, &amp; Behavioral Therapy</vt:lpstr>
      <vt:lpstr>PowerPoint Presentation</vt:lpstr>
      <vt:lpstr>Pharmacotherapy (continued)</vt:lpstr>
      <vt:lpstr>PowerPoint Presentation</vt:lpstr>
      <vt:lpstr>PowerPoint Presentation</vt:lpstr>
      <vt:lpstr>Metabolic Surgery</vt:lpstr>
      <vt:lpstr>Metabolic Surgery (continued)</vt:lpstr>
      <vt:lpstr>Section 9.   Pharmacologic Approaches to Glycemic Treatment</vt:lpstr>
      <vt:lpstr>Pharmacologic Therapy for Type 1 Diabetes</vt:lpstr>
      <vt:lpstr>Pharmacologic Therapy for Type 2 Diabetes</vt:lpstr>
      <vt:lpstr>Pharmacologic Therapy for Type 2 Diabetes (continued)</vt:lpstr>
      <vt:lpstr>Pharmacologic Therapy for Type 2 Diabetes (continued)</vt:lpstr>
      <vt:lpstr>PowerPoint Presentation</vt:lpstr>
      <vt:lpstr>PowerPoint Presentation</vt:lpstr>
      <vt:lpstr>PowerPoint Presentation</vt:lpstr>
      <vt:lpstr>PowerPoint Presentation</vt:lpstr>
      <vt:lpstr>Section 10.   Cardiovascular Disease and Risk Management</vt:lpstr>
      <vt:lpstr>Screening and Diagnosis</vt:lpstr>
      <vt:lpstr>Treatment Goals</vt:lpstr>
      <vt:lpstr>PowerPoint Presentation</vt:lpstr>
      <vt:lpstr>Treatment Goals (continued)</vt:lpstr>
      <vt:lpstr>PowerPoint Presentation</vt:lpstr>
      <vt:lpstr>PowerPoint Presentation</vt:lpstr>
      <vt:lpstr>Treatment Strategies—Lifestyle Intervention </vt:lpstr>
      <vt:lpstr>Treatment Strategies—Pharmacologic Interventions </vt:lpstr>
      <vt:lpstr>Treatment Strategies—Resistant Hypertension</vt:lpstr>
      <vt:lpstr>PowerPoint Presentation</vt:lpstr>
      <vt:lpstr>PowerPoint Presentation</vt:lpstr>
      <vt:lpstr>Lipid Management—Lifestyle Intervention </vt:lpstr>
      <vt:lpstr>Statin Treatment—Primary Prevention</vt:lpstr>
      <vt:lpstr>Statin Treatment—Secondary Prevention</vt:lpstr>
      <vt:lpstr>Statin Treatment—Secondary Prevention (continued)</vt:lpstr>
      <vt:lpstr>Treatment of Other Lipoprotein Fractions or Targets</vt:lpstr>
      <vt:lpstr>Other Combination Therapy</vt:lpstr>
      <vt:lpstr>Antiplatelet Agents</vt:lpstr>
      <vt:lpstr>Antiplatelet Agents (continued)</vt:lpstr>
      <vt:lpstr>PowerPoint Presentation</vt:lpstr>
      <vt:lpstr>PowerPoint Presentation</vt:lpstr>
      <vt:lpstr>Cardiovascular Disease—Screening </vt:lpstr>
      <vt:lpstr>Cardiovascular Disease—Treatment </vt:lpstr>
      <vt:lpstr>Cardiovascular Disease—Treatment (continued) </vt:lpstr>
      <vt:lpstr>Cardiovascular Disease—Treatment (continued) </vt:lpstr>
      <vt:lpstr>Section 11.   Microvascular Complications and Foot Care</vt:lpstr>
      <vt:lpstr>Chronic Kidney Disease—Screening </vt:lpstr>
      <vt:lpstr>Chronic Kidney Disease—Treatment </vt:lpstr>
      <vt:lpstr>Chronic Kidney Disease—Treatment (continued) </vt:lpstr>
      <vt:lpstr>Chronic Kidney Disease—Treatment (continued) </vt:lpstr>
      <vt:lpstr>Chronic Kidney Disease—Treatment (continued) </vt:lpstr>
      <vt:lpstr>Chronic Kidney Disease—Treatment (continued) </vt:lpstr>
      <vt:lpstr>PowerPoint Presentation</vt:lpstr>
      <vt:lpstr>PowerPoint Presentation</vt:lpstr>
      <vt:lpstr>PowerPoint Presentation</vt:lpstr>
      <vt:lpstr>Diabetic Retinopathy</vt:lpstr>
      <vt:lpstr>Diabetic Retinopathy—Screening </vt:lpstr>
      <vt:lpstr>Diabetic Retinopathy—Screening (continued) </vt:lpstr>
      <vt:lpstr>Diabetic Retinopathy—Treatment (continued)</vt:lpstr>
      <vt:lpstr>PowerPoint Presentation</vt:lpstr>
      <vt:lpstr>Neuropathy—Screening </vt:lpstr>
      <vt:lpstr>Neuropathy—Treatment </vt:lpstr>
      <vt:lpstr>PowerPoint Presentation</vt:lpstr>
      <vt:lpstr>PowerPoint Presentation</vt:lpstr>
      <vt:lpstr>PowerPoint Presentation</vt:lpstr>
      <vt:lpstr>PowerPoint Presentation</vt:lpstr>
      <vt:lpstr>Foot Care </vt:lpstr>
      <vt:lpstr>Foot Care (continued)</vt:lpstr>
      <vt:lpstr>Foot Care (continued)</vt:lpstr>
      <vt:lpstr>PowerPoint Presentation</vt:lpstr>
      <vt:lpstr>Section 13.   Children and Adolescents</vt:lpstr>
      <vt:lpstr>Diabetes Self-management Education &amp; Support (Type 1)</vt:lpstr>
      <vt:lpstr>Nutrition Therapy (Type 1)</vt:lpstr>
      <vt:lpstr>Physical Activity and Exercise (Type 1)</vt:lpstr>
      <vt:lpstr>PowerPoint Presentation</vt:lpstr>
      <vt:lpstr>PowerPoint Presentation</vt:lpstr>
      <vt:lpstr>PowerPoint Presentation</vt:lpstr>
      <vt:lpstr>Physical Activity and Exercise (Type 1) (continued)</vt:lpstr>
      <vt:lpstr>Psychosocial Issues (Type 1) </vt:lpstr>
      <vt:lpstr>Psychosocial Issues (Type 1) (continued)</vt:lpstr>
      <vt:lpstr>Glycemic Control (Type 1)</vt:lpstr>
      <vt:lpstr>Glycemic Control (Type 1) (continued)</vt:lpstr>
      <vt:lpstr>Glycemic Control (Type 1) (continued)</vt:lpstr>
      <vt:lpstr>Glycemic Control (Type 1) (continued)</vt:lpstr>
      <vt:lpstr>PowerPoint Presentation</vt:lpstr>
      <vt:lpstr>PowerPoint Presentation</vt:lpstr>
      <vt:lpstr>Autoimmune Conditions</vt:lpstr>
      <vt:lpstr>Thyroid Disease (Type 1)</vt:lpstr>
      <vt:lpstr>Celiac Disease (Type 1)</vt:lpstr>
      <vt:lpstr>PowerPoint Presentation</vt:lpstr>
      <vt:lpstr>Management of Cardiovascular Risk Factors—Hypertension Screening (Type 1)</vt:lpstr>
      <vt:lpstr>Management of Cardiovascular Risk Factors —Hypertension Treatment (Type 1)</vt:lpstr>
      <vt:lpstr>Management of Cardiovascular Risk Factors—Hypertension Treatment (Type 1) (continued)</vt:lpstr>
      <vt:lpstr>Management of Cardiovascular Risk Factors—Dyslipidemia Testing (Type 1) </vt:lpstr>
      <vt:lpstr>Management of Cardiovascular Risk Factors—Dyslipidemia Treatment (Type 1) </vt:lpstr>
      <vt:lpstr>Microvascular Complications—Nephropathy Screening (Type 1) </vt:lpstr>
      <vt:lpstr>Microvascular Complications—Nephropathy Treatment (Type 1) </vt:lpstr>
      <vt:lpstr>PowerPoint Presentation</vt:lpstr>
      <vt:lpstr>Retinopathy</vt:lpstr>
      <vt:lpstr>Microvascular Complications—Neuropathy (Type 1) </vt:lpstr>
      <vt:lpstr>Screening and Diagnosis (Type 2)</vt:lpstr>
      <vt:lpstr>Screening and Diagnosis (Type 2) (continued)</vt:lpstr>
      <vt:lpstr>Management—Lifestyle Management (Type 2)</vt:lpstr>
      <vt:lpstr>Management—Glycemic Targets (Type 2)</vt:lpstr>
      <vt:lpstr>Management—Glycemic Targets (Type 2) (continued)</vt:lpstr>
      <vt:lpstr>Pharmacologic Management (Type 2)</vt:lpstr>
      <vt:lpstr>Pharmacologic Management (Type 2) (continued)</vt:lpstr>
      <vt:lpstr>Pharmacologic Management (Type 2) (continued)</vt:lpstr>
      <vt:lpstr>PowerPoint Presentation</vt:lpstr>
      <vt:lpstr>Management—Metabolic Surgery (Type 2)</vt:lpstr>
      <vt:lpstr>Prevention &amp; Management of Complications—Nephropathy (Type 2)</vt:lpstr>
      <vt:lpstr>Prevention &amp; Management of Complications—Nephropathy (Type 2) (continued)</vt:lpstr>
      <vt:lpstr>Prevention &amp; Management of Complications—Nephropathy (Type 2) (continued)</vt:lpstr>
      <vt:lpstr>Prevention &amp; Management of Complications—Nephropathy (Type 2) (continued)</vt:lpstr>
      <vt:lpstr>Prevention &amp; Management of Complications—Neuropathy (Type 2)</vt:lpstr>
      <vt:lpstr>Prevention &amp; Management of Complications—Retinopathy (Type 2)</vt:lpstr>
      <vt:lpstr>Prevention &amp; Management of Complications—Nonalcoholic Fatty Liver Disease (Type 2)</vt:lpstr>
      <vt:lpstr>Prevention &amp; Management of Complications—Obstructive Sleep Apnea (Type 2)</vt:lpstr>
      <vt:lpstr>Prevention &amp; Management of Complications—Polycystic Ovary Syndrome (Type 2)</vt:lpstr>
      <vt:lpstr>Prevention &amp; Management of Complications—Cardiovascular Disease (Type 2)</vt:lpstr>
      <vt:lpstr>Prevention &amp; Management of Complications—Dyslipidemia (Type 2)</vt:lpstr>
      <vt:lpstr>Prevention &amp; Management of Complications—Dyslipidemia (Type 2) (continued)</vt:lpstr>
      <vt:lpstr>Prevention &amp; Management of Complications—Cardiac Function Testing (Type 2)</vt:lpstr>
      <vt:lpstr>Transition from Pediatric to Adults Care </vt:lpstr>
      <vt:lpstr>Section 14.   Management of Diabetes in Pregnancy</vt:lpstr>
      <vt:lpstr>Preconception Counseling</vt:lpstr>
      <vt:lpstr>Preconception Care</vt:lpstr>
      <vt:lpstr>Preconception Care (continued)</vt:lpstr>
      <vt:lpstr>PowerPoint Presentation</vt:lpstr>
      <vt:lpstr>PowerPoint Presentation</vt:lpstr>
      <vt:lpstr>Glycemic Targets in Pregnancy</vt:lpstr>
      <vt:lpstr>Glycemic Targets in Pregnancy (continued)</vt:lpstr>
      <vt:lpstr>PowerPoint Presentation</vt:lpstr>
      <vt:lpstr>Management of Gestational Diabetes Mellitus</vt:lpstr>
      <vt:lpstr>PowerPoint Presentation</vt:lpstr>
      <vt:lpstr>Management of Preexisting Type 1 Diabetes and Type 2 Diabetes in Pregnancy</vt:lpstr>
      <vt:lpstr>Preeclampsia and Aspirin</vt:lpstr>
      <vt:lpstr>Pregnancy and Drug Considerations</vt:lpstr>
      <vt:lpstr>Postpartum Care</vt:lpstr>
      <vt:lpstr>Postpartum Care (continued)</vt:lpstr>
      <vt:lpstr>PowerPoint Presentation</vt:lpstr>
      <vt:lpstr>Section 12.   Older Adults</vt:lpstr>
      <vt:lpstr>Overall</vt:lpstr>
      <vt:lpstr>Neurocognitive Function</vt:lpstr>
      <vt:lpstr>Hypoglycemia</vt:lpstr>
      <vt:lpstr>Treatment Goals</vt:lpstr>
      <vt:lpstr>Treatment Goals (continued)</vt:lpstr>
      <vt:lpstr>PowerPoint Presentation</vt:lpstr>
      <vt:lpstr>Lifestyle Management</vt:lpstr>
      <vt:lpstr>Pharmacologic Therapy</vt:lpstr>
      <vt:lpstr>PowerPoint Presentation</vt:lpstr>
      <vt:lpstr>PowerPoint Presentation</vt:lpstr>
      <vt:lpstr>PowerPoint Presentation</vt:lpstr>
      <vt:lpstr>Treatment in Skilled Nursing Facilities and Nursing Homes</vt:lpstr>
      <vt:lpstr>PowerPoint Presentation</vt:lpstr>
      <vt:lpstr>End-of-Life Care</vt:lpstr>
      <vt:lpstr>PowerPoint Presentation</vt:lpstr>
      <vt:lpstr>PowerPoint Presentation</vt:lpstr>
      <vt:lpstr>Section 15.   Diabetes Care in the Hospital</vt:lpstr>
      <vt:lpstr>Hospital Care Delivery Standards</vt:lpstr>
      <vt:lpstr>Diabetes Care Providers in the Hospital</vt:lpstr>
      <vt:lpstr>Glycemic Targets in Hospitalized Patients</vt:lpstr>
      <vt:lpstr>Glucose-lowering Treatment in Hospitalized Patients</vt:lpstr>
      <vt:lpstr>Hypoglycemia</vt:lpstr>
      <vt:lpstr>Transition from the Hospital Setting to the Ambulatory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SOCIAL CAPITAL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NAGLE</dc:creator>
  <cp:lastModifiedBy>Unknown User</cp:lastModifiedBy>
  <cp:revision>1812</cp:revision>
  <cp:lastPrinted>2019-07-03T21:44:23Z</cp:lastPrinted>
  <dcterms:created xsi:type="dcterms:W3CDTF">2016-06-13T15:26:28Z</dcterms:created>
  <dcterms:modified xsi:type="dcterms:W3CDTF">2020-12-25T16:39:09Z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0x0101009ACAF508FA665843928E0575D27D9AF7</vt:lpwstr>
  </property>
</Properties>
</file>