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0" r:id="rId2"/>
    <p:sldId id="256" r:id="rId3"/>
    <p:sldId id="257" r:id="rId4"/>
    <p:sldId id="258" r:id="rId5"/>
    <p:sldId id="379" r:id="rId6"/>
    <p:sldId id="259" r:id="rId7"/>
    <p:sldId id="260" r:id="rId8"/>
    <p:sldId id="261" r:id="rId9"/>
    <p:sldId id="380" r:id="rId10"/>
    <p:sldId id="262" r:id="rId11"/>
    <p:sldId id="263" r:id="rId12"/>
    <p:sldId id="264" r:id="rId13"/>
    <p:sldId id="381" r:id="rId14"/>
    <p:sldId id="265" r:id="rId15"/>
    <p:sldId id="382" r:id="rId16"/>
    <p:sldId id="266" r:id="rId17"/>
    <p:sldId id="267" r:id="rId18"/>
    <p:sldId id="268" r:id="rId19"/>
    <p:sldId id="269" r:id="rId20"/>
    <p:sldId id="388" r:id="rId21"/>
    <p:sldId id="270" r:id="rId22"/>
    <p:sldId id="383" r:id="rId23"/>
    <p:sldId id="271" r:id="rId24"/>
    <p:sldId id="389" r:id="rId25"/>
    <p:sldId id="384" r:id="rId26"/>
    <p:sldId id="272" r:id="rId27"/>
    <p:sldId id="273" r:id="rId28"/>
    <p:sldId id="274" r:id="rId29"/>
    <p:sldId id="275" r:id="rId30"/>
    <p:sldId id="385" r:id="rId31"/>
    <p:sldId id="276" r:id="rId32"/>
    <p:sldId id="277" r:id="rId33"/>
    <p:sldId id="278" r:id="rId34"/>
    <p:sldId id="279" r:id="rId35"/>
    <p:sldId id="377" r:id="rId36"/>
    <p:sldId id="280" r:id="rId37"/>
    <p:sldId id="386" r:id="rId38"/>
    <p:sldId id="281" r:id="rId39"/>
    <p:sldId id="368" r:id="rId40"/>
    <p:sldId id="282" r:id="rId41"/>
    <p:sldId id="283" r:id="rId42"/>
    <p:sldId id="284" r:id="rId43"/>
    <p:sldId id="285" r:id="rId44"/>
    <p:sldId id="375" r:id="rId45"/>
    <p:sldId id="376" r:id="rId46"/>
    <p:sldId id="286" r:id="rId47"/>
    <p:sldId id="369" r:id="rId48"/>
    <p:sldId id="287" r:id="rId49"/>
    <p:sldId id="288" r:id="rId50"/>
    <p:sldId id="289" r:id="rId51"/>
    <p:sldId id="290" r:id="rId52"/>
    <p:sldId id="291" r:id="rId53"/>
    <p:sldId id="374" r:id="rId54"/>
    <p:sldId id="370" r:id="rId55"/>
    <p:sldId id="292" r:id="rId56"/>
    <p:sldId id="372" r:id="rId57"/>
    <p:sldId id="293" r:id="rId58"/>
    <p:sldId id="373" r:id="rId59"/>
    <p:sldId id="294" r:id="rId60"/>
    <p:sldId id="295" r:id="rId61"/>
    <p:sldId id="393" r:id="rId62"/>
    <p:sldId id="396" r:id="rId63"/>
    <p:sldId id="409" r:id="rId64"/>
    <p:sldId id="390" r:id="rId65"/>
    <p:sldId id="397" r:id="rId66"/>
    <p:sldId id="391" r:id="rId67"/>
    <p:sldId id="392" r:id="rId68"/>
    <p:sldId id="298" r:id="rId69"/>
    <p:sldId id="299" r:id="rId70"/>
    <p:sldId id="301" r:id="rId71"/>
    <p:sldId id="394" r:id="rId72"/>
    <p:sldId id="398" r:id="rId73"/>
    <p:sldId id="401" r:id="rId74"/>
    <p:sldId id="402" r:id="rId75"/>
    <p:sldId id="404" r:id="rId76"/>
    <p:sldId id="405" r:id="rId77"/>
    <p:sldId id="406" r:id="rId78"/>
    <p:sldId id="40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4D10-3695-4A40-9E8A-EEA5957984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02556-9B54-4719-9408-9EA7E7F43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7F5B8-AC4B-474A-8947-441ABFCE781B}"/>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C579B8D9-8390-4B01-BF92-50862625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203ED-266B-4499-9F22-9452D2A83692}"/>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235497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35DA-9537-4CCC-8A8A-F32332ABB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670D8-687F-4B9C-8EF8-69F4FCAAF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70414-8D00-44C4-B477-CB74CFAE2E32}"/>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1B8FE8F8-0E71-429D-98A9-2878C8108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A56FE-1A98-4328-8F94-9B4618A76184}"/>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133945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9EB0D-921F-489E-A98E-D1C185B34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15436A-AC76-493D-B221-7B3790A81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86A6C-663D-4FFF-B228-6ECBBB9281CC}"/>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81865F95-4128-4776-90FD-A9152EAB4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3C568-2F2A-4984-A4D8-DB9FD2157B94}"/>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142946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2A3F-EFD0-4486-9962-45505EDA4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3975F-CD82-4118-9FBC-685D00D99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F4081-D9D6-4307-8DC5-39020637E692}"/>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CCE79A19-6198-4B64-9650-2B9FFCF47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77668-FB5D-4CE6-8077-21FF5388ACCA}"/>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214055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DE55-C9BB-4D93-9CE9-00212D002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479DD-D8FF-4952-8C8F-6D99ABE27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8DA232-6B5F-4582-A1CF-8A89A0A03BB8}"/>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61A4429C-2857-435E-B532-BA88B8EC0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0D6A1-045E-4682-81CD-81192B4AD770}"/>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40286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A683-624F-4594-96DC-57BBE2016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12F57-3A2E-4C6A-91E9-74D0D13AD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9B482-B3B6-428B-BFCE-6846BDCE03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31911-4A0B-44D8-84C3-CC6D782E60D5}"/>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6" name="Footer Placeholder 5">
            <a:extLst>
              <a:ext uri="{FF2B5EF4-FFF2-40B4-BE49-F238E27FC236}">
                <a16:creationId xmlns:a16="http://schemas.microsoft.com/office/drawing/2014/main" id="{158A3D77-6DCF-46D5-AC89-B6930CBE5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F5D35-F04D-43C4-9402-2B06B841FFC6}"/>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11641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6F9D-7399-4E98-A1D6-A1007F087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E2A68-0CB9-46BE-B062-458D828CF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C38201-1475-4E09-88DE-25BE01297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CA58A-C307-4E88-99A0-04252A4E9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5B2F88-4621-410B-8A20-0A89FCDD30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5F2E7-C21C-4D0E-AB92-163D97FEFD3C}"/>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8" name="Footer Placeholder 7">
            <a:extLst>
              <a:ext uri="{FF2B5EF4-FFF2-40B4-BE49-F238E27FC236}">
                <a16:creationId xmlns:a16="http://schemas.microsoft.com/office/drawing/2014/main" id="{39A9330C-1EB9-474D-B476-01B796E20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91A23-E49B-4DC7-91B6-D6049C7045BB}"/>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328360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E785-B4DD-433A-B8CB-25B14EDEA9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5C2F9-B21B-4136-89AC-86822ECBD42E}"/>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4" name="Footer Placeholder 3">
            <a:extLst>
              <a:ext uri="{FF2B5EF4-FFF2-40B4-BE49-F238E27FC236}">
                <a16:creationId xmlns:a16="http://schemas.microsoft.com/office/drawing/2014/main" id="{4387CF1C-D941-4CDB-B145-F55909B133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8C08B-FFD7-45E7-BFEA-77E5FF42BF64}"/>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403483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AF756F-431B-40CB-A4D9-DC596439679C}"/>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3" name="Footer Placeholder 2">
            <a:extLst>
              <a:ext uri="{FF2B5EF4-FFF2-40B4-BE49-F238E27FC236}">
                <a16:creationId xmlns:a16="http://schemas.microsoft.com/office/drawing/2014/main" id="{A0E2CFFF-6AF0-446D-9545-1FC55F785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C7F6C5-E9AC-4C36-B382-5683D73136B0}"/>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362285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618F-9DA0-4DF2-8152-99003DCA6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A9C65-79CF-4A9A-877F-BFDE29A62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56647-F94F-43A3-91C2-33FF746A5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5F85B-7C30-4E84-B5EE-CFC2AF553910}"/>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6" name="Footer Placeholder 5">
            <a:extLst>
              <a:ext uri="{FF2B5EF4-FFF2-40B4-BE49-F238E27FC236}">
                <a16:creationId xmlns:a16="http://schemas.microsoft.com/office/drawing/2014/main" id="{B80423D1-3D6B-4BD7-A75F-02336B9F4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F4592-5413-4A12-A49F-4EAB0B6DB870}"/>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480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2925-24C9-4D63-9648-A18214A6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D0D2D-A560-4F19-8DA4-E355705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42A957-66A2-4BAA-BF4B-50F35BD3D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EF0A3-72CC-4369-A886-3381AC495FD4}"/>
              </a:ext>
            </a:extLst>
          </p:cNvPr>
          <p:cNvSpPr>
            <a:spLocks noGrp="1"/>
          </p:cNvSpPr>
          <p:nvPr>
            <p:ph type="dt" sz="half" idx="10"/>
          </p:nvPr>
        </p:nvSpPr>
        <p:spPr/>
        <p:txBody>
          <a:bodyPr/>
          <a:lstStyle/>
          <a:p>
            <a:fld id="{D7BC4145-D3DE-4A0B-8572-7C3294C074D0}" type="datetimeFigureOut">
              <a:rPr lang="en-US" smtClean="0"/>
              <a:t>12/18/2020</a:t>
            </a:fld>
            <a:endParaRPr lang="en-US"/>
          </a:p>
        </p:txBody>
      </p:sp>
      <p:sp>
        <p:nvSpPr>
          <p:cNvPr id="6" name="Footer Placeholder 5">
            <a:extLst>
              <a:ext uri="{FF2B5EF4-FFF2-40B4-BE49-F238E27FC236}">
                <a16:creationId xmlns:a16="http://schemas.microsoft.com/office/drawing/2014/main" id="{D0B759DA-CE71-4BAD-9F5C-51C16A1A5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504E6-87C6-4DFA-B267-3756653E29A3}"/>
              </a:ext>
            </a:extLst>
          </p:cNvPr>
          <p:cNvSpPr>
            <a:spLocks noGrp="1"/>
          </p:cNvSpPr>
          <p:nvPr>
            <p:ph type="sldNum" sz="quarter" idx="12"/>
          </p:nvPr>
        </p:nvSpPr>
        <p:spPr/>
        <p:txBody>
          <a:bodyPr/>
          <a:lstStyle/>
          <a:p>
            <a:fld id="{8037F440-22F2-4CF7-8BA2-D357E6CD8B89}" type="slidenum">
              <a:rPr lang="en-US" smtClean="0"/>
              <a:t>‹#›</a:t>
            </a:fld>
            <a:endParaRPr lang="en-US"/>
          </a:p>
        </p:txBody>
      </p:sp>
    </p:spTree>
    <p:extLst>
      <p:ext uri="{BB962C8B-B14F-4D97-AF65-F5344CB8AC3E}">
        <p14:creationId xmlns:p14="http://schemas.microsoft.com/office/powerpoint/2010/main" val="112112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FA1FE-7E7F-4787-B7E7-37B21B05B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FA4ED-ED92-4E81-A066-234A6C7B0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E7C71-BF69-4715-8776-37CDEF9C0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C4145-D3DE-4A0B-8572-7C3294C074D0}" type="datetimeFigureOut">
              <a:rPr lang="en-US" smtClean="0"/>
              <a:t>12/18/2020</a:t>
            </a:fld>
            <a:endParaRPr lang="en-US"/>
          </a:p>
        </p:txBody>
      </p:sp>
      <p:sp>
        <p:nvSpPr>
          <p:cNvPr id="5" name="Footer Placeholder 4">
            <a:extLst>
              <a:ext uri="{FF2B5EF4-FFF2-40B4-BE49-F238E27FC236}">
                <a16:creationId xmlns:a16="http://schemas.microsoft.com/office/drawing/2014/main" id="{97A346AA-5B6B-4C60-BF9C-4F21CADEF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D7D5B-5EC5-4369-B9AD-3A84C365F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7F440-22F2-4CF7-8BA2-D357E6CD8B89}" type="slidenum">
              <a:rPr lang="en-US" smtClean="0"/>
              <a:t>‹#›</a:t>
            </a:fld>
            <a:endParaRPr lang="en-US"/>
          </a:p>
        </p:txBody>
      </p:sp>
    </p:spTree>
    <p:extLst>
      <p:ext uri="{BB962C8B-B14F-4D97-AF65-F5344CB8AC3E}">
        <p14:creationId xmlns:p14="http://schemas.microsoft.com/office/powerpoint/2010/main" val="259527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image" Target="../media/image13.emf"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15.emf"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888F-56C3-40C4-B139-6C82DABDF7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FD7F68-E103-4B6A-B0D1-74927D0244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875"/>
            <a:ext cx="12192000" cy="7067550"/>
          </a:xfrm>
        </p:spPr>
      </p:pic>
    </p:spTree>
    <p:extLst>
      <p:ext uri="{BB962C8B-B14F-4D97-AF65-F5344CB8AC3E}">
        <p14:creationId xmlns:p14="http://schemas.microsoft.com/office/powerpoint/2010/main" val="178882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512F0-46D5-4FDA-931D-1BDC00DBBE15}"/>
              </a:ext>
            </a:extLst>
          </p:cNvPr>
          <p:cNvSpPr>
            <a:spLocks noGrp="1"/>
          </p:cNvSpPr>
          <p:nvPr>
            <p:ph idx="1"/>
          </p:nvPr>
        </p:nvSpPr>
        <p:spPr>
          <a:xfrm>
            <a:off x="523875" y="685800"/>
            <a:ext cx="11153775" cy="5491163"/>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CBM is rapidly metabolized in the blood to MMI with an average two-fold stronger potency than MMI .</a:t>
            </a:r>
          </a:p>
          <a:p>
            <a:pPr marL="0" indent="0" algn="just">
              <a:lnSpc>
                <a:spcPct val="100000"/>
              </a:lnSpc>
              <a:buNone/>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Propylthiouracil (PTU)</a:t>
            </a:r>
            <a:r>
              <a:rPr lang="en-US" sz="2400" b="0" i="0" u="none" strike="noStrike" baseline="0" dirty="0">
                <a:solidFill>
                  <a:srgbClr val="000000"/>
                </a:solidFill>
                <a:latin typeface="Calibri" panose="020F0502020204030204" pitchFamily="34" charset="0"/>
              </a:rPr>
              <a:t> {half-life 1.5h}</a:t>
            </a:r>
            <a:r>
              <a:rPr lang="en-US" sz="2400" b="0" i="0" u="none" strike="noStrike" baseline="0" dirty="0">
                <a:solidFill>
                  <a:srgbClr val="FF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is the least potent compound (10-fold weaker than MMI). However PTU additionally inhibits the T4 </a:t>
            </a:r>
            <a:r>
              <a:rPr lang="en-US" sz="2400" b="0" i="0" u="none" strike="noStrike" baseline="0" dirty="0" err="1">
                <a:solidFill>
                  <a:srgbClr val="000000"/>
                </a:solidFill>
                <a:latin typeface="Calibri" panose="020F0502020204030204" pitchFamily="34" charset="0"/>
              </a:rPr>
              <a:t>deoidination</a:t>
            </a:r>
            <a:r>
              <a:rPr lang="en-US" sz="2400" b="0" i="0" u="none" strike="noStrike" baseline="0" dirty="0">
                <a:solidFill>
                  <a:srgbClr val="000000"/>
                </a:solidFill>
                <a:latin typeface="Calibri" panose="020F0502020204030204" pitchFamily="34" charset="0"/>
              </a:rPr>
              <a:t> to T3 in peripheral tissues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MMI</a:t>
            </a:r>
            <a:r>
              <a:rPr lang="en-US" sz="2400" b="0" i="0" u="none" strike="noStrike" baseline="0" dirty="0">
                <a:solidFill>
                  <a:srgbClr val="000000"/>
                </a:solidFill>
                <a:latin typeface="Calibri" panose="020F0502020204030204" pitchFamily="34" charset="0"/>
              </a:rPr>
              <a:t> has the longest half-life(6h), an acceptable and low side-effect profile and is, therefore, regarded as the standard ATD with the highest efficacy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Absorption of MMI following oral administration approximates 100% leading to peak serum levels within </a:t>
            </a:r>
            <a:r>
              <a:rPr lang="en-US" sz="2400" b="0" i="0" u="none" strike="noStrike" baseline="0" dirty="0">
                <a:solidFill>
                  <a:srgbClr val="0070C0"/>
                </a:solidFill>
                <a:latin typeface="Calibri" panose="020F0502020204030204" pitchFamily="34" charset="0"/>
              </a:rPr>
              <a:t>one to two hours</a:t>
            </a:r>
            <a:r>
              <a:rPr lang="en-US" sz="2400" b="0" i="0" u="none" strike="noStrike" baseline="0" dirty="0">
                <a:solidFill>
                  <a:srgbClr val="000000"/>
                </a:solidFill>
                <a:latin typeface="Calibri" panose="020F0502020204030204" pitchFamily="34" charset="0"/>
              </a:rPr>
              <a:t>. </a:t>
            </a:r>
            <a:endParaRPr lang="en-US" sz="3600" dirty="0"/>
          </a:p>
        </p:txBody>
      </p:sp>
    </p:spTree>
    <p:extLst>
      <p:ext uri="{BB962C8B-B14F-4D97-AF65-F5344CB8AC3E}">
        <p14:creationId xmlns:p14="http://schemas.microsoft.com/office/powerpoint/2010/main" val="247104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88059-06C9-4D36-81AD-841A4AD9C1CD}"/>
              </a:ext>
            </a:extLst>
          </p:cNvPr>
          <p:cNvSpPr>
            <a:spLocks noGrp="1"/>
          </p:cNvSpPr>
          <p:nvPr>
            <p:ph idx="1"/>
          </p:nvPr>
        </p:nvSpPr>
        <p:spPr>
          <a:xfrm>
            <a:off x="438150" y="600075"/>
            <a:ext cx="11258550" cy="557688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The intrathyroidal concentration of MMI is markedly higher than in the plasma with stable intrathyroidal levels for approximately </a:t>
            </a:r>
            <a:r>
              <a:rPr lang="en-US" sz="2400" b="0" i="0" u="none" strike="noStrike" baseline="0" dirty="0">
                <a:solidFill>
                  <a:srgbClr val="0070C0"/>
                </a:solidFill>
                <a:latin typeface="Calibri" panose="020F0502020204030204" pitchFamily="34" charset="0"/>
              </a:rPr>
              <a:t>22 hours post-resorption </a:t>
            </a:r>
            <a:r>
              <a:rPr lang="en-US" sz="2400" b="0" i="0" u="none" strike="noStrike" baseline="0" dirty="0">
                <a:solidFill>
                  <a:srgbClr val="000000"/>
                </a:solidFill>
                <a:latin typeface="Calibri" panose="020F0502020204030204" pitchFamily="34" charset="0"/>
              </a:rPr>
              <a:t>.</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Initial daily dosing of MMI depends on the severity of hyperthyroidism and is based on the elevation in free thyroid hormone levels; using </a:t>
            </a:r>
            <a:r>
              <a:rPr lang="en-US" sz="2400" b="0" i="0" u="none" strike="noStrike" baseline="0" dirty="0">
                <a:solidFill>
                  <a:srgbClr val="0070C0"/>
                </a:solidFill>
                <a:latin typeface="Calibri" panose="020F0502020204030204" pitchFamily="34" charset="0"/>
              </a:rPr>
              <a:t>20 and 30 mg </a:t>
            </a:r>
            <a:r>
              <a:rPr lang="en-US" sz="2400" b="0" i="0" u="none" strike="noStrike" baseline="0" dirty="0">
                <a:solidFill>
                  <a:srgbClr val="000000"/>
                </a:solidFill>
                <a:latin typeface="Calibri" panose="020F0502020204030204" pitchFamily="34" charset="0"/>
              </a:rPr>
              <a:t>if fT4 is two and three-fold increased, respectively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inhibition of the T4 </a:t>
            </a:r>
            <a:r>
              <a:rPr lang="en-US" sz="2400" b="0" i="0" u="none" strike="noStrike" baseline="0" dirty="0" err="1">
                <a:solidFill>
                  <a:srgbClr val="000000"/>
                </a:solidFill>
                <a:latin typeface="Calibri" panose="020F0502020204030204" pitchFamily="34" charset="0"/>
              </a:rPr>
              <a:t>deodination</a:t>
            </a:r>
            <a:r>
              <a:rPr lang="en-US" sz="2400" b="0" i="0" u="none" strike="noStrike" baseline="0" dirty="0">
                <a:solidFill>
                  <a:srgbClr val="000000"/>
                </a:solidFill>
                <a:latin typeface="Calibri" panose="020F0502020204030204" pitchFamily="34" charset="0"/>
              </a:rPr>
              <a:t> and the lower placental transfer and less severe PTU-caused embryopathy explain why </a:t>
            </a:r>
            <a:r>
              <a:rPr lang="en-US" sz="2400" b="0" i="0" u="none" strike="noStrike" baseline="0" dirty="0">
                <a:solidFill>
                  <a:srgbClr val="FF0000"/>
                </a:solidFill>
                <a:latin typeface="Calibri" panose="020F0502020204030204" pitchFamily="34" charset="0"/>
              </a:rPr>
              <a:t>PTU</a:t>
            </a:r>
            <a:r>
              <a:rPr lang="en-US" sz="2400" b="0" i="0" u="none" strike="noStrike" baseline="0" dirty="0">
                <a:solidFill>
                  <a:srgbClr val="000000"/>
                </a:solidFill>
                <a:latin typeface="Calibri" panose="020F0502020204030204" pitchFamily="34" charset="0"/>
              </a:rPr>
              <a:t> is the first-line therapy of both thyroid storm in GD as well as in the first 10-12 weeks of pregnancy .</a:t>
            </a:r>
            <a:endParaRPr lang="en-US" sz="3600" dirty="0"/>
          </a:p>
        </p:txBody>
      </p:sp>
    </p:spTree>
    <p:extLst>
      <p:ext uri="{BB962C8B-B14F-4D97-AF65-F5344CB8AC3E}">
        <p14:creationId xmlns:p14="http://schemas.microsoft.com/office/powerpoint/2010/main" val="119438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7254D-F6C1-4909-A3FE-E93998F42965}"/>
              </a:ext>
            </a:extLst>
          </p:cNvPr>
          <p:cNvSpPr>
            <a:spLocks noGrp="1"/>
          </p:cNvSpPr>
          <p:nvPr>
            <p:ph idx="1"/>
          </p:nvPr>
        </p:nvSpPr>
        <p:spPr>
          <a:xfrm>
            <a:off x="400050" y="561975"/>
            <a:ext cx="11296650" cy="561498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Overall, patients with newly diagnosed GD are offered three equally effective treatments, however ATD are worldwide the patient-preferred approach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ATD, preferably MMI, is administered for 12 to 18 months according to the American and European guidelines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Discontinuation of the ATD therapy </a:t>
            </a:r>
            <a:r>
              <a:rPr lang="en-US" sz="2400" b="0" i="0" u="none" strike="noStrike" baseline="0" dirty="0">
                <a:solidFill>
                  <a:srgbClr val="000000"/>
                </a:solidFill>
                <a:latin typeface="Calibri" panose="020F0502020204030204" pitchFamily="34" charset="0"/>
              </a:rPr>
              <a:t>is indicated after reaching both biochemical </a:t>
            </a:r>
            <a:r>
              <a:rPr lang="en-US" sz="2400" b="0" i="0" u="none" strike="noStrike" baseline="0" dirty="0" err="1">
                <a:solidFill>
                  <a:srgbClr val="000000"/>
                </a:solidFill>
                <a:latin typeface="Calibri" panose="020F0502020204030204" pitchFamily="34" charset="0"/>
              </a:rPr>
              <a:t>euthyroidism</a:t>
            </a:r>
            <a:r>
              <a:rPr lang="en-US" sz="2400" b="0" i="0" u="none" strike="noStrike" baseline="0" dirty="0">
                <a:solidFill>
                  <a:srgbClr val="000000"/>
                </a:solidFill>
                <a:latin typeface="Calibri" panose="020F0502020204030204" pitchFamily="34" charset="0"/>
              </a:rPr>
              <a:t> (thyroid-related hormones within the normal range) as well as serological conversion (negative TSH-R-Ab testing). </a:t>
            </a:r>
          </a:p>
        </p:txBody>
      </p:sp>
    </p:spTree>
    <p:extLst>
      <p:ext uri="{BB962C8B-B14F-4D97-AF65-F5344CB8AC3E}">
        <p14:creationId xmlns:p14="http://schemas.microsoft.com/office/powerpoint/2010/main" val="208392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812A0E-808A-465E-A528-39A5A0C3DE39}"/>
              </a:ext>
            </a:extLst>
          </p:cNvPr>
          <p:cNvSpPr>
            <a:spLocks noGrp="1"/>
          </p:cNvSpPr>
          <p:nvPr>
            <p:ph idx="1"/>
          </p:nvPr>
        </p:nvSpPr>
        <p:spPr>
          <a:xfrm>
            <a:off x="552450" y="714375"/>
            <a:ext cx="11068050" cy="5462588"/>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Indeed, the measurement of TSH-R-Ab levels in general and stimulatory TSH-R-Ab in particular is clinically useful at 18 months and predictive of recurrence (persistent stimulatory TSH-R-Ab) or remission (negative TSH-R-Ab).</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 European guidelines recommend the continuation of a low-dose MMI administration for further 12 months with repeated TSH-R-Ab testing after one year .</a:t>
            </a:r>
            <a:endParaRPr lang="en-US" sz="3600" dirty="0"/>
          </a:p>
          <a:p>
            <a:endParaRPr lang="en-US" dirty="0"/>
          </a:p>
        </p:txBody>
      </p:sp>
    </p:spTree>
    <p:extLst>
      <p:ext uri="{BB962C8B-B14F-4D97-AF65-F5344CB8AC3E}">
        <p14:creationId xmlns:p14="http://schemas.microsoft.com/office/powerpoint/2010/main" val="297656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26D06-05DC-4914-9426-FE9CA5D9FD72}"/>
              </a:ext>
            </a:extLst>
          </p:cNvPr>
          <p:cNvSpPr>
            <a:spLocks noGrp="1"/>
          </p:cNvSpPr>
          <p:nvPr>
            <p:ph idx="1"/>
          </p:nvPr>
        </p:nvSpPr>
        <p:spPr>
          <a:xfrm>
            <a:off x="485775" y="600075"/>
            <a:ext cx="11087100" cy="557688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Alternatively, definitive treatment with either RAI or TX may be considered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 evidence-based titration regimen with MMI monotherapy is favored since the addition of levothyroxine to MMI (block and replace regimen) neither enhances the remission rate nor decreases the recurrence of hyperthyroidism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Only about </a:t>
            </a:r>
            <a:r>
              <a:rPr lang="en-US" sz="2400" b="0" i="0" u="none" strike="noStrike" baseline="0" dirty="0">
                <a:solidFill>
                  <a:srgbClr val="0070C0"/>
                </a:solidFill>
                <a:latin typeface="Calibri" panose="020F0502020204030204" pitchFamily="34" charset="0"/>
              </a:rPr>
              <a:t>50% </a:t>
            </a:r>
            <a:r>
              <a:rPr lang="en-US" sz="2400" b="0" i="0" u="none" strike="noStrike" baseline="0" dirty="0">
                <a:solidFill>
                  <a:srgbClr val="000000"/>
                </a:solidFill>
                <a:latin typeface="Calibri" panose="020F0502020204030204" pitchFamily="34" charset="0"/>
              </a:rPr>
              <a:t>of patients receiving ATD for 12-18 months will achieve a permanent remission i.e. biochemical </a:t>
            </a:r>
            <a:r>
              <a:rPr lang="en-US" sz="2400" b="0" i="0" u="none" strike="noStrike" baseline="0" dirty="0" err="1">
                <a:solidFill>
                  <a:srgbClr val="000000"/>
                </a:solidFill>
                <a:latin typeface="Calibri" panose="020F0502020204030204" pitchFamily="34" charset="0"/>
              </a:rPr>
              <a:t>euthyroidism</a:t>
            </a:r>
            <a:r>
              <a:rPr lang="en-US" sz="2400" b="0" i="0" u="none" strike="noStrike" baseline="0" dirty="0">
                <a:solidFill>
                  <a:srgbClr val="000000"/>
                </a:solidFill>
                <a:latin typeface="Calibri" panose="020F0502020204030204" pitchFamily="34" charset="0"/>
              </a:rPr>
              <a:t> and negative TSH-R-Ab .</a:t>
            </a:r>
          </a:p>
        </p:txBody>
      </p:sp>
    </p:spTree>
    <p:extLst>
      <p:ext uri="{BB962C8B-B14F-4D97-AF65-F5344CB8AC3E}">
        <p14:creationId xmlns:p14="http://schemas.microsoft.com/office/powerpoint/2010/main" val="163064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62371-B053-4353-968D-D95BAF4AFE83}"/>
              </a:ext>
            </a:extLst>
          </p:cNvPr>
          <p:cNvSpPr>
            <a:spLocks noGrp="1"/>
          </p:cNvSpPr>
          <p:nvPr>
            <p:ph idx="1"/>
          </p:nvPr>
        </p:nvSpPr>
        <p:spPr>
          <a:xfrm>
            <a:off x="514349" y="619125"/>
            <a:ext cx="11020425" cy="5557838"/>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Especially the magnitude and presence of serum TSH-R-Ab levels, not only goiter size, the severity of hyperthyroidism, nicotine, young age and the postpartum period, negatively impact the recurrence rate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Due to the low predictive value of each of the above risk factors, additional cumulative scores considering four baseline characteristics </a:t>
            </a:r>
            <a:r>
              <a:rPr lang="en-US" sz="2400" b="0" i="0" u="none" strike="noStrike" baseline="0" dirty="0">
                <a:solidFill>
                  <a:srgbClr val="FF0000"/>
                </a:solidFill>
                <a:latin typeface="Calibri" panose="020F0502020204030204" pitchFamily="34" charset="0"/>
              </a:rPr>
              <a:t>(TSH-R-Ab, FT4, goiter size, and age) </a:t>
            </a:r>
            <a:r>
              <a:rPr lang="en-US" sz="2400" b="0" i="0" u="none" strike="noStrike" baseline="0" dirty="0">
                <a:solidFill>
                  <a:srgbClr val="000000"/>
                </a:solidFill>
                <a:latin typeface="Calibri" panose="020F0502020204030204" pitchFamily="34" charset="0"/>
              </a:rPr>
              <a:t>have been proposed and were shown to provide suboptimal differentiation .</a:t>
            </a:r>
            <a:endParaRPr lang="en-US" sz="3600" dirty="0"/>
          </a:p>
          <a:p>
            <a:endParaRPr lang="en-US" dirty="0"/>
          </a:p>
        </p:txBody>
      </p:sp>
    </p:spTree>
    <p:extLst>
      <p:ext uri="{BB962C8B-B14F-4D97-AF65-F5344CB8AC3E}">
        <p14:creationId xmlns:p14="http://schemas.microsoft.com/office/powerpoint/2010/main" val="82982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CA1EC-2E19-4338-9FDE-1E710E9FE6D7}"/>
              </a:ext>
            </a:extLst>
          </p:cNvPr>
          <p:cNvSpPr>
            <a:spLocks noGrp="1"/>
          </p:cNvSpPr>
          <p:nvPr>
            <p:ph idx="1"/>
          </p:nvPr>
        </p:nvSpPr>
        <p:spPr>
          <a:xfrm>
            <a:off x="504825" y="323850"/>
            <a:ext cx="11182350" cy="6267449"/>
          </a:xfrm>
        </p:spPr>
        <p:txBody>
          <a:bodyPr>
            <a:normAutofit/>
          </a:bodyPr>
          <a:lstStyle/>
          <a:p>
            <a:pPr marL="0" indent="0" algn="just">
              <a:lnSpc>
                <a:spcPct val="100000"/>
              </a:lnSpc>
              <a:buNone/>
            </a:pPr>
            <a:r>
              <a:rPr lang="en-US" b="1" i="0" u="none" strike="noStrike" baseline="0" dirty="0">
                <a:solidFill>
                  <a:srgbClr val="CC0099"/>
                </a:solidFill>
                <a:latin typeface="Calibri" panose="020F0502020204030204" pitchFamily="34" charset="0"/>
              </a:rPr>
              <a:t>  Adverse events</a:t>
            </a:r>
            <a:r>
              <a:rPr lang="en-US" sz="2400" b="1" i="0" u="none" strike="noStrike" baseline="0" dirty="0">
                <a:solidFill>
                  <a:srgbClr val="CC0099"/>
                </a:solidFill>
                <a:latin typeface="Calibri" panose="020F0502020204030204" pitchFamily="34" charset="0"/>
              </a:rPr>
              <a:t> </a:t>
            </a:r>
            <a:endParaRPr lang="en-US" sz="2400" b="0" i="0" u="none" strike="noStrike" baseline="0" dirty="0">
              <a:solidFill>
                <a:srgbClr val="CC0099"/>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 The most common adverse events (AE) ascribed to ATD include </a:t>
            </a:r>
          </a:p>
          <a:p>
            <a:pPr algn="just">
              <a:lnSpc>
                <a:spcPct val="100000"/>
              </a:lnSpc>
            </a:pPr>
            <a:r>
              <a:rPr lang="en-US" sz="2400" b="0" i="0" u="none" strike="noStrike" baseline="0" dirty="0">
                <a:solidFill>
                  <a:srgbClr val="FF0000"/>
                </a:solidFill>
                <a:latin typeface="Calibri" panose="020F0502020204030204" pitchFamily="34" charset="0"/>
              </a:rPr>
              <a:t>minor</a:t>
            </a:r>
            <a:r>
              <a:rPr lang="en-US" sz="2400" b="0" i="0" u="none" strike="noStrike" baseline="0" dirty="0">
                <a:solidFill>
                  <a:srgbClr val="000000"/>
                </a:solidFill>
                <a:latin typeface="Calibri" panose="020F0502020204030204" pitchFamily="34" charset="0"/>
              </a:rPr>
              <a:t> cutaneous allergic reactions: rash (3-6%), pruritus (2-3%), urticaria (1-2%) </a:t>
            </a:r>
          </a:p>
          <a:p>
            <a:pPr algn="just">
              <a:lnSpc>
                <a:spcPct val="100000"/>
              </a:lnSpc>
            </a:pPr>
            <a:r>
              <a:rPr lang="en-US" sz="2400" b="0" i="0" u="none" strike="noStrike" baseline="0" dirty="0">
                <a:solidFill>
                  <a:srgbClr val="000000"/>
                </a:solidFill>
                <a:latin typeface="Calibri" panose="020F0502020204030204" pitchFamily="34" charset="0"/>
              </a:rPr>
              <a:t>dyspepsia (3-4%), nausea/gastric distress (2.4%), arthralgia (1.6%)</a:t>
            </a:r>
          </a:p>
          <a:p>
            <a:pPr algn="just">
              <a:lnSpc>
                <a:spcPct val="100000"/>
              </a:lnSpc>
            </a:pPr>
            <a:r>
              <a:rPr lang="en-US" sz="2400" b="0" i="0" u="none" strike="noStrike" baseline="0" dirty="0">
                <a:solidFill>
                  <a:srgbClr val="000000"/>
                </a:solidFill>
                <a:latin typeface="Calibri" panose="020F0502020204030204" pitchFamily="34" charset="0"/>
              </a:rPr>
              <a:t> Cutaneous reactions to ATD occur early during therapy </a:t>
            </a:r>
          </a:p>
          <a:p>
            <a:pPr algn="just">
              <a:lnSpc>
                <a:spcPct val="100000"/>
              </a:lnSpc>
            </a:pPr>
            <a:endParaRPr lang="en-US" sz="2400" dirty="0">
              <a:solidFill>
                <a:srgbClr val="000000"/>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FF0000"/>
                </a:solidFill>
                <a:latin typeface="Calibri" panose="020F0502020204030204" pitchFamily="34" charset="0"/>
              </a:rPr>
              <a:t>Major AE </a:t>
            </a:r>
            <a:r>
              <a:rPr lang="en-US" sz="2400" b="0" i="0" u="none" strike="noStrike" baseline="0" dirty="0">
                <a:solidFill>
                  <a:srgbClr val="000000"/>
                </a:solidFill>
                <a:latin typeface="Calibri" panose="020F0502020204030204" pitchFamily="34" charset="0"/>
              </a:rPr>
              <a:t>include</a:t>
            </a:r>
          </a:p>
          <a:p>
            <a:pPr algn="just">
              <a:lnSpc>
                <a:spcPct val="100000"/>
              </a:lnSpc>
            </a:pPr>
            <a:r>
              <a:rPr lang="en-US" sz="2400" b="0" i="0" u="none" strike="noStrike" baseline="0" dirty="0">
                <a:solidFill>
                  <a:srgbClr val="000000"/>
                </a:solidFill>
                <a:latin typeface="Calibri" panose="020F0502020204030204" pitchFamily="34" charset="0"/>
              </a:rPr>
              <a:t> agranulocytosis, hepatotoxicity, vasculitis, and discordant reports on pancreatitis .</a:t>
            </a:r>
          </a:p>
          <a:p>
            <a:pPr algn="just">
              <a:lnSpc>
                <a:spcPct val="100000"/>
              </a:lnSpc>
            </a:pPr>
            <a:r>
              <a:rPr lang="en-US" sz="2400" b="0" i="0" u="none" strike="noStrike" baseline="0" dirty="0">
                <a:solidFill>
                  <a:srgbClr val="FF0000"/>
                </a:solidFill>
                <a:latin typeface="Calibri" panose="020F0502020204030204" pitchFamily="34" charset="0"/>
              </a:rPr>
              <a:t>Agranulocytosis</a:t>
            </a:r>
            <a:r>
              <a:rPr lang="en-US" sz="2400" b="0" i="0" u="none" strike="noStrike" baseline="0" dirty="0">
                <a:solidFill>
                  <a:srgbClr val="000000"/>
                </a:solidFill>
                <a:latin typeface="Calibri" panose="020F0502020204030204" pitchFamily="34" charset="0"/>
              </a:rPr>
              <a:t> occurs in 0.2–0.5% of patients taking ATD, foremost within three months after the start of therapy .</a:t>
            </a:r>
          </a:p>
          <a:p>
            <a:pPr algn="just">
              <a:lnSpc>
                <a:spcPct val="100000"/>
              </a:lnSpc>
            </a:pPr>
            <a:r>
              <a:rPr lang="en-US" sz="2400" b="0" i="0" u="none" strike="noStrike" baseline="0" dirty="0">
                <a:solidFill>
                  <a:srgbClr val="000000"/>
                </a:solidFill>
                <a:latin typeface="Calibri" panose="020F0502020204030204" pitchFamily="34" charset="0"/>
              </a:rPr>
              <a:t>The onset is abrupt with high fever and severe pharyngitis .</a:t>
            </a:r>
          </a:p>
          <a:p>
            <a:pPr algn="just">
              <a:lnSpc>
                <a:spcPct val="100000"/>
              </a:lnSpc>
            </a:pPr>
            <a:r>
              <a:rPr lang="en-US" sz="2400" b="0" i="0" u="none" strike="noStrike" baseline="0" dirty="0">
                <a:solidFill>
                  <a:srgbClr val="000000"/>
                </a:solidFill>
                <a:latin typeface="Calibri" panose="020F0502020204030204" pitchFamily="34" charset="0"/>
              </a:rPr>
              <a:t>Agranulocytosis is dose-related with respect to MMI ,but not with PTU.</a:t>
            </a:r>
            <a:endParaRPr lang="en-US" sz="2400" dirty="0"/>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3600" dirty="0"/>
          </a:p>
        </p:txBody>
      </p:sp>
    </p:spTree>
    <p:extLst>
      <p:ext uri="{BB962C8B-B14F-4D97-AF65-F5344CB8AC3E}">
        <p14:creationId xmlns:p14="http://schemas.microsoft.com/office/powerpoint/2010/main" val="1226460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81158-6630-4EE9-9284-DCC441255240}"/>
              </a:ext>
            </a:extLst>
          </p:cNvPr>
          <p:cNvSpPr>
            <a:spLocks noGrp="1"/>
          </p:cNvSpPr>
          <p:nvPr>
            <p:ph idx="1"/>
          </p:nvPr>
        </p:nvSpPr>
        <p:spPr>
          <a:xfrm>
            <a:off x="600075" y="504826"/>
            <a:ext cx="11058525" cy="567213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Instead of a previously presumed drug-induced toxic side-effect, agranulocytosis is apparently due to immune targeting of granulocytes with subsequent alterations of the cell membrane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Specific HLA alleles in Asians and Caucasians increase susceptibility to ATD-induced agranulocytosis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Management</a:t>
            </a:r>
            <a:r>
              <a:rPr lang="en-US" sz="2400" b="0" i="0" u="none" strike="noStrike" baseline="0" dirty="0">
                <a:solidFill>
                  <a:srgbClr val="000000"/>
                </a:solidFill>
                <a:latin typeface="Calibri" panose="020F0502020204030204" pitchFamily="34" charset="0"/>
              </a:rPr>
              <a:t> involves granulocyte colony-stimulating factor and antibiotics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PTU-induced vasculitis often occurs after years of treatment and is associated with perinuclear anti-cytoplasmic neutrophil antibody (ANCA) .</a:t>
            </a:r>
            <a:endParaRPr lang="en-US" sz="2400" dirty="0"/>
          </a:p>
        </p:txBody>
      </p:sp>
    </p:spTree>
    <p:extLst>
      <p:ext uri="{BB962C8B-B14F-4D97-AF65-F5344CB8AC3E}">
        <p14:creationId xmlns:p14="http://schemas.microsoft.com/office/powerpoint/2010/main" val="88515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5254B-C342-4551-9541-3E61FBE58CE0}"/>
              </a:ext>
            </a:extLst>
          </p:cNvPr>
          <p:cNvSpPr>
            <a:spLocks noGrp="1"/>
          </p:cNvSpPr>
          <p:nvPr>
            <p:ph idx="1"/>
          </p:nvPr>
        </p:nvSpPr>
        <p:spPr>
          <a:xfrm>
            <a:off x="428625" y="504826"/>
            <a:ext cx="11229975" cy="5672138"/>
          </a:xfrm>
        </p:spPr>
        <p:txBody>
          <a:bodyPr>
            <a:normAutofit/>
          </a:bodyPr>
          <a:lstStyle/>
          <a:p>
            <a:pPr algn="just">
              <a:lnSpc>
                <a:spcPct val="100000"/>
              </a:lnSpc>
            </a:pPr>
            <a:r>
              <a:rPr lang="en-US" sz="2400" b="0" i="0" u="none" strike="noStrike" baseline="0" dirty="0">
                <a:solidFill>
                  <a:srgbClr val="FF0000"/>
                </a:solidFill>
                <a:latin typeface="Calibri" panose="020F0502020204030204" pitchFamily="34" charset="0"/>
              </a:rPr>
              <a:t>Hepatotoxicity</a:t>
            </a:r>
            <a:r>
              <a:rPr lang="en-US" sz="2400" b="0" i="0" u="none" strike="noStrike" baseline="0" dirty="0">
                <a:solidFill>
                  <a:srgbClr val="000000"/>
                </a:solidFill>
                <a:latin typeface="Calibri" panose="020F0502020204030204" pitchFamily="34" charset="0"/>
              </a:rPr>
              <a:t> occurs in 0.3% patients exposed to MMI and 0.15% of those given PTU, while MMI and PTU are associated with non-infectious hepatitis in 0.25% and 0.08% of cases, respectively, with higher rates of hepatic failure with PTU.</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Guidelines </a:t>
            </a:r>
            <a:r>
              <a:rPr lang="en-US" sz="2400" b="0" i="0" u="none" strike="noStrike" baseline="0" dirty="0">
                <a:solidFill>
                  <a:srgbClr val="FF0000"/>
                </a:solidFill>
                <a:latin typeface="Calibri" panose="020F0502020204030204" pitchFamily="34" charset="0"/>
              </a:rPr>
              <a:t>neither</a:t>
            </a:r>
            <a:r>
              <a:rPr lang="en-US" sz="2400" b="0" i="0" u="none" strike="noStrike" baseline="0" dirty="0">
                <a:solidFill>
                  <a:srgbClr val="000000"/>
                </a:solidFill>
                <a:latin typeface="Calibri" panose="020F0502020204030204" pitchFamily="34" charset="0"/>
              </a:rPr>
              <a:t> recommend monitoring of liver function and white blood cell (WBC) count </a:t>
            </a:r>
            <a:r>
              <a:rPr lang="en-US" sz="2400" b="0" i="0" u="none" strike="noStrike" baseline="0" dirty="0">
                <a:solidFill>
                  <a:srgbClr val="FF0000"/>
                </a:solidFill>
                <a:latin typeface="Calibri" panose="020F0502020204030204" pitchFamily="34" charset="0"/>
              </a:rPr>
              <a:t>nor</a:t>
            </a:r>
            <a:r>
              <a:rPr lang="en-US" sz="1800" b="0" i="0" u="none" strike="noStrike" baseline="0" dirty="0">
                <a:solidFill>
                  <a:srgbClr val="FF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screening for ANCA positivity in patients on ATD.</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However, timely and complete information of the patients about ATD-induced side-effects (pharyngitis, fever, jaundice, etc.) is warranted .</a:t>
            </a:r>
            <a:endParaRPr lang="en-US" dirty="0"/>
          </a:p>
        </p:txBody>
      </p:sp>
    </p:spTree>
    <p:extLst>
      <p:ext uri="{BB962C8B-B14F-4D97-AF65-F5344CB8AC3E}">
        <p14:creationId xmlns:p14="http://schemas.microsoft.com/office/powerpoint/2010/main" val="62685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57C59-C237-4451-8CAD-DFF720D316E2}"/>
              </a:ext>
            </a:extLst>
          </p:cNvPr>
          <p:cNvSpPr>
            <a:spLocks noGrp="1"/>
          </p:cNvSpPr>
          <p:nvPr>
            <p:ph idx="1"/>
          </p:nvPr>
        </p:nvSpPr>
        <p:spPr>
          <a:xfrm>
            <a:off x="438150" y="609600"/>
            <a:ext cx="11277600" cy="5567363"/>
          </a:xfrm>
        </p:spPr>
        <p:txBody>
          <a:bodyPr>
            <a:normAutofit/>
          </a:bodyPr>
          <a:lstStyle/>
          <a:p>
            <a:pPr marL="0" indent="0" algn="just">
              <a:lnSpc>
                <a:spcPct val="100000"/>
              </a:lnSpc>
              <a:buNone/>
            </a:pPr>
            <a:r>
              <a:rPr lang="en-US" b="1" i="0" u="none" strike="noStrike" baseline="0" dirty="0">
                <a:solidFill>
                  <a:srgbClr val="CC0099"/>
                </a:solidFill>
                <a:latin typeface="Calibri" panose="020F0502020204030204" pitchFamily="34" charset="0"/>
              </a:rPr>
              <a:t>   Pregnancy </a:t>
            </a:r>
            <a:endParaRPr lang="en-US"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Graves’ hyperthyroidism affects 0.1-0.2% of pregnancies and increases the risk of adverse outcomes in both mother and child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Optimally, hyperthyroid women should be rendered biochemically euthyroid prior to pregnancy.</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 managing physician is faced with challenges regarding indications and options for treatment, as well as use of ATD. </a:t>
            </a:r>
          </a:p>
          <a:p>
            <a:pPr algn="just">
              <a:lnSpc>
                <a:spcPct val="100000"/>
              </a:lnSpc>
            </a:pPr>
            <a:r>
              <a:rPr lang="en-US" sz="2400" b="0" i="0" u="none" strike="noStrike" baseline="0" dirty="0">
                <a:solidFill>
                  <a:srgbClr val="000000"/>
                </a:solidFill>
                <a:latin typeface="Calibri" panose="020F0502020204030204" pitchFamily="34" charset="0"/>
              </a:rPr>
              <a:t>Both MMI and PTU cross the placenta with similar kinetics and may produce fetal–neonatal hypothyroidism and teratogenic effects in the embryo .</a:t>
            </a:r>
          </a:p>
          <a:p>
            <a:pPr algn="just">
              <a:lnSpc>
                <a:spcPct val="100000"/>
              </a:lnSpc>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1008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4A9C38-103E-41C1-B33C-D6F05726A055}"/>
              </a:ext>
            </a:extLst>
          </p:cNvPr>
          <p:cNvSpPr>
            <a:spLocks noGrp="1"/>
          </p:cNvSpPr>
          <p:nvPr>
            <p:ph type="subTitle" idx="1"/>
          </p:nvPr>
        </p:nvSpPr>
        <p:spPr>
          <a:xfrm>
            <a:off x="885825" y="904875"/>
            <a:ext cx="10420349" cy="4086225"/>
          </a:xfrm>
        </p:spPr>
        <p:txBody>
          <a:bodyPr>
            <a:normAutofit/>
          </a:bodyPr>
          <a:lstStyle/>
          <a:p>
            <a:r>
              <a:rPr lang="en-US" sz="2800" b="1" i="0" u="none" strike="noStrike" baseline="0" dirty="0">
                <a:solidFill>
                  <a:srgbClr val="CC0099"/>
                </a:solidFill>
                <a:latin typeface="Calibri" panose="020F0502020204030204" pitchFamily="34" charset="0"/>
              </a:rPr>
              <a:t>MANAGEMENT OF </a:t>
            </a:r>
            <a:r>
              <a:rPr lang="en-US" sz="2800" b="1" i="0" u="none" strike="noStrike" baseline="0">
                <a:solidFill>
                  <a:srgbClr val="CC0099"/>
                </a:solidFill>
                <a:latin typeface="Calibri" panose="020F0502020204030204" pitchFamily="34" charset="0"/>
              </a:rPr>
              <a:t>GRAVES‘ THYROIDAL </a:t>
            </a:r>
            <a:r>
              <a:rPr lang="en-US" sz="2800" b="1" i="0" u="none" strike="noStrike" baseline="0" dirty="0">
                <a:solidFill>
                  <a:srgbClr val="CC0099"/>
                </a:solidFill>
                <a:latin typeface="Calibri" panose="020F0502020204030204" pitchFamily="34" charset="0"/>
              </a:rPr>
              <a:t>AND EXTRATHYROIDAL DISEASE – AN UPDATE</a:t>
            </a:r>
          </a:p>
          <a:p>
            <a:endParaRPr lang="en-US" sz="2800" b="1" i="0" u="none" strike="noStrike" baseline="0" dirty="0">
              <a:solidFill>
                <a:srgbClr val="FF0000"/>
              </a:solidFill>
              <a:latin typeface="Calibri" panose="020F0502020204030204" pitchFamily="34" charset="0"/>
            </a:endParaRPr>
          </a:p>
          <a:p>
            <a:r>
              <a:rPr lang="en-US" sz="2800" b="1" i="0" u="none" strike="noStrike" baseline="0" dirty="0" err="1">
                <a:solidFill>
                  <a:srgbClr val="0070C0"/>
                </a:solidFill>
                <a:latin typeface="Arial" panose="020B0604020202020204" pitchFamily="34" charset="0"/>
              </a:rPr>
              <a:t>jcem</a:t>
            </a:r>
            <a:r>
              <a:rPr lang="en-US" sz="2800" b="1" i="0" u="none" strike="noStrike" baseline="0" dirty="0">
                <a:solidFill>
                  <a:srgbClr val="0070C0"/>
                </a:solidFill>
                <a:latin typeface="Arial" panose="020B0604020202020204" pitchFamily="34" charset="0"/>
              </a:rPr>
              <a:t>/September 2020</a:t>
            </a:r>
          </a:p>
          <a:p>
            <a:r>
              <a:rPr lang="en-US" b="1" dirty="0" err="1">
                <a:solidFill>
                  <a:srgbClr val="002060"/>
                </a:solidFill>
                <a:latin typeface="Arial" panose="020B0604020202020204" pitchFamily="34" charset="0"/>
              </a:rPr>
              <a:t>By:Leila</a:t>
            </a:r>
            <a:r>
              <a:rPr lang="en-US" b="1" dirty="0">
                <a:solidFill>
                  <a:srgbClr val="002060"/>
                </a:solidFill>
                <a:latin typeface="Arial" panose="020B0604020202020204" pitchFamily="34" charset="0"/>
              </a:rPr>
              <a:t> Ashrafi</a:t>
            </a:r>
            <a:r>
              <a:rPr lang="en-US" b="1" i="0" u="none" strike="noStrike" baseline="0" dirty="0">
                <a:solidFill>
                  <a:srgbClr val="002060"/>
                </a:solidFill>
                <a:latin typeface="Arial" panose="020B0604020202020204" pitchFamily="34" charset="0"/>
              </a:rPr>
              <a:t> </a:t>
            </a:r>
            <a:endParaRPr lang="en-US" sz="3600" b="1" dirty="0">
              <a:solidFill>
                <a:srgbClr val="002060"/>
              </a:solidFill>
            </a:endParaRPr>
          </a:p>
        </p:txBody>
      </p:sp>
    </p:spTree>
    <p:extLst>
      <p:ext uri="{BB962C8B-B14F-4D97-AF65-F5344CB8AC3E}">
        <p14:creationId xmlns:p14="http://schemas.microsoft.com/office/powerpoint/2010/main" val="113759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183BC-F8B1-4134-AAD8-F7DFA00943D4}"/>
              </a:ext>
            </a:extLst>
          </p:cNvPr>
          <p:cNvSpPr>
            <a:spLocks noGrp="1"/>
          </p:cNvSpPr>
          <p:nvPr>
            <p:ph idx="1"/>
          </p:nvPr>
        </p:nvSpPr>
        <p:spPr>
          <a:xfrm>
            <a:off x="514349" y="542925"/>
            <a:ext cx="11134725" cy="5634038"/>
          </a:xfrm>
        </p:spPr>
        <p:txBody>
          <a:bodyPr/>
          <a:lstStyle/>
          <a:p>
            <a:pPr algn="just"/>
            <a:r>
              <a:rPr lang="en-US" sz="2400" b="0" i="0" u="none" strike="noStrike" baseline="0" dirty="0">
                <a:solidFill>
                  <a:srgbClr val="000000"/>
                </a:solidFill>
                <a:latin typeface="Calibri" panose="020F0502020204030204" pitchFamily="34" charset="0"/>
              </a:rPr>
              <a:t>The rate of ATD-induced birth anomalies are </a:t>
            </a:r>
            <a:r>
              <a:rPr lang="en-US" sz="2400" b="0" i="0" u="none" strike="noStrike" baseline="0" dirty="0">
                <a:solidFill>
                  <a:srgbClr val="FF0000"/>
                </a:solidFill>
                <a:latin typeface="Calibri" panose="020F0502020204030204" pitchFamily="34" charset="0"/>
              </a:rPr>
              <a:t>3 to 4% </a:t>
            </a:r>
            <a:r>
              <a:rPr lang="en-US" sz="2400" b="0" i="0" u="none" strike="noStrike" baseline="0" dirty="0">
                <a:solidFill>
                  <a:srgbClr val="000000"/>
                </a:solidFill>
                <a:latin typeface="Calibri" panose="020F0502020204030204" pitchFamily="34" charset="0"/>
              </a:rPr>
              <a:t>and </a:t>
            </a:r>
            <a:r>
              <a:rPr lang="en-US" sz="2400" b="0" i="0" u="none" strike="noStrike" baseline="0" dirty="0">
                <a:solidFill>
                  <a:srgbClr val="FF0000"/>
                </a:solidFill>
                <a:latin typeface="Calibri" panose="020F0502020204030204" pitchFamily="34" charset="0"/>
              </a:rPr>
              <a:t>2 to 3%</a:t>
            </a:r>
            <a:r>
              <a:rPr lang="en-US" sz="2400" b="0" i="0" u="none" strike="noStrike" baseline="0" dirty="0">
                <a:solidFill>
                  <a:srgbClr val="000000"/>
                </a:solidFill>
                <a:latin typeface="Calibri" panose="020F0502020204030204" pitchFamily="34" charset="0"/>
              </a:rPr>
              <a:t> for MMI (aplasia cutis, esophageal and choanal atresia) and PTU (branchial fistula, renal cysts), respectively.</a:t>
            </a:r>
          </a:p>
          <a:p>
            <a:pPr algn="just"/>
            <a:endParaRPr lang="en-US" sz="2400" dirty="0">
              <a:solidFill>
                <a:srgbClr val="000000"/>
              </a:solidFill>
              <a:latin typeface="Calibri" panose="020F0502020204030204" pitchFamily="34" charset="0"/>
            </a:endParaRPr>
          </a:p>
          <a:p>
            <a:pPr algn="just"/>
            <a:r>
              <a:rPr lang="en-US" sz="2400" b="0" i="0" u="none" strike="noStrike" baseline="0" dirty="0">
                <a:solidFill>
                  <a:srgbClr val="000000"/>
                </a:solidFill>
                <a:latin typeface="Calibri" panose="020F0502020204030204" pitchFamily="34" charset="0"/>
              </a:rPr>
              <a:t> The critical time interval for exposure of the fetus is between </a:t>
            </a:r>
            <a:r>
              <a:rPr lang="en-US" sz="2400" b="0" i="0" u="none" strike="noStrike" baseline="0" dirty="0">
                <a:solidFill>
                  <a:srgbClr val="FF0000"/>
                </a:solidFill>
                <a:latin typeface="Calibri" panose="020F0502020204030204" pitchFamily="34" charset="0"/>
              </a:rPr>
              <a:t>week 5-6 and 10 </a:t>
            </a:r>
            <a:r>
              <a:rPr lang="en-US" sz="2400" b="0" i="0" u="none" strike="noStrike" baseline="0" dirty="0">
                <a:solidFill>
                  <a:srgbClr val="000000"/>
                </a:solidFill>
                <a:latin typeface="Calibri" panose="020F0502020204030204" pitchFamily="34" charset="0"/>
              </a:rPr>
              <a:t>.</a:t>
            </a:r>
          </a:p>
          <a:p>
            <a:pPr algn="just"/>
            <a:endParaRPr lang="en-US" sz="2400" b="0" i="0" u="none" strike="noStrike" baseline="0" dirty="0">
              <a:solidFill>
                <a:srgbClr val="000000"/>
              </a:solidFill>
              <a:latin typeface="Calibri" panose="020F0502020204030204" pitchFamily="34" charset="0"/>
            </a:endParaRPr>
          </a:p>
          <a:p>
            <a:pPr algn="just"/>
            <a:r>
              <a:rPr lang="en-US" sz="2400" b="0" i="0" u="none" strike="noStrike" baseline="0" dirty="0">
                <a:solidFill>
                  <a:srgbClr val="FF0000"/>
                </a:solidFill>
                <a:latin typeface="Calibri" panose="020F0502020204030204" pitchFamily="34" charset="0"/>
              </a:rPr>
              <a:t>PTU</a:t>
            </a:r>
            <a:r>
              <a:rPr lang="en-US" sz="2400" b="0" i="0" u="none" strike="noStrike" baseline="0" dirty="0">
                <a:solidFill>
                  <a:srgbClr val="000000"/>
                </a:solidFill>
                <a:latin typeface="Calibri" panose="020F0502020204030204" pitchFamily="34" charset="0"/>
              </a:rPr>
              <a:t> is the guideline-recommended ATD during the first trimester of pregnancy.</a:t>
            </a:r>
          </a:p>
          <a:p>
            <a:pPr marL="0" indent="0" algn="just">
              <a:buNone/>
            </a:pPr>
            <a:r>
              <a:rPr lang="en-US" sz="2400" b="0" i="0" u="none" strike="noStrike" baseline="0" dirty="0">
                <a:solidFill>
                  <a:srgbClr val="000000"/>
                </a:solidFill>
                <a:latin typeface="Calibri" panose="020F0502020204030204" pitchFamily="34" charset="0"/>
              </a:rPr>
              <a:t> </a:t>
            </a:r>
          </a:p>
          <a:p>
            <a:pPr algn="just"/>
            <a:r>
              <a:rPr lang="en-US" sz="2400" b="0" i="0" u="none" strike="noStrike" baseline="0" dirty="0">
                <a:solidFill>
                  <a:srgbClr val="000000"/>
                </a:solidFill>
                <a:latin typeface="Calibri" panose="020F0502020204030204" pitchFamily="34" charset="0"/>
              </a:rPr>
              <a:t>However, if the patient was on less than 10 mg of MMI prior to pregnancy and the serum free thyroid hormone levels are within the normal range, ATD may be stopped at week five and serum free T4 and free T3 weekly controlled .</a:t>
            </a:r>
          </a:p>
          <a:p>
            <a:pPr algn="just"/>
            <a:endParaRPr lang="en-US" sz="3600" dirty="0"/>
          </a:p>
          <a:p>
            <a:endParaRPr lang="en-US" dirty="0"/>
          </a:p>
        </p:txBody>
      </p:sp>
    </p:spTree>
    <p:extLst>
      <p:ext uri="{BB962C8B-B14F-4D97-AF65-F5344CB8AC3E}">
        <p14:creationId xmlns:p14="http://schemas.microsoft.com/office/powerpoint/2010/main" val="344040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C9F30-6C65-4BFE-B317-F1133C24D0D2}"/>
              </a:ext>
            </a:extLst>
          </p:cNvPr>
          <p:cNvSpPr>
            <a:spLocks noGrp="1"/>
          </p:cNvSpPr>
          <p:nvPr>
            <p:ph idx="1"/>
          </p:nvPr>
        </p:nvSpPr>
        <p:spPr>
          <a:xfrm>
            <a:off x="447675" y="390526"/>
            <a:ext cx="11258550" cy="578643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When this risk is considered high (</a:t>
            </a:r>
            <a:r>
              <a:rPr lang="en-US" sz="2400" b="0" i="0" u="none" strike="noStrike" baseline="0" dirty="0">
                <a:solidFill>
                  <a:srgbClr val="FF0000"/>
                </a:solidFill>
                <a:latin typeface="Calibri" panose="020F0502020204030204" pitchFamily="34" charset="0"/>
              </a:rPr>
              <a:t>high TSH-R-Ab, present GO, MMI dose &gt; 10 mg/day</a:t>
            </a:r>
            <a:r>
              <a:rPr lang="en-US" sz="2400" b="0" i="0" u="none" strike="noStrike" baseline="0" dirty="0">
                <a:solidFill>
                  <a:srgbClr val="000000"/>
                </a:solidFill>
                <a:latin typeface="Calibri" panose="020F0502020204030204" pitchFamily="34" charset="0"/>
              </a:rPr>
              <a:t>), the lowest possible dose of PTU should be administered (50 to 100 mg/day) while additional levothyroxine is discouraged.</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In the second and third trimesters, as well as during the post-partum and lactation, PTU is replaced by MMI to reduce the potential PTU-associated liver damage .</a:t>
            </a:r>
            <a:endParaRPr lang="en-US" sz="3600" dirty="0"/>
          </a:p>
        </p:txBody>
      </p:sp>
    </p:spTree>
    <p:extLst>
      <p:ext uri="{BB962C8B-B14F-4D97-AF65-F5344CB8AC3E}">
        <p14:creationId xmlns:p14="http://schemas.microsoft.com/office/powerpoint/2010/main" val="134575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25EA3-979B-4393-95A9-497DF5B002D6}"/>
              </a:ext>
            </a:extLst>
          </p:cNvPr>
          <p:cNvSpPr>
            <a:spLocks noGrp="1"/>
          </p:cNvSpPr>
          <p:nvPr>
            <p:ph idx="1"/>
          </p:nvPr>
        </p:nvSpPr>
        <p:spPr>
          <a:xfrm>
            <a:off x="523875" y="581025"/>
            <a:ext cx="11106150" cy="559593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Finally, TSH-R-Ab measurement is warranted in all female patients with a diagnosed autoimmune thyroid disease both prior to as well as during pregnancy, including those who previously had a definitive treatment (TX or RAI).</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 measurement of functional and specific (stimulatory or blocking) TSH-R-Ab via cell-based bioassays is clinically useful and predictive for a fetal and/or neonatal dysfunction, especially when serum TSH-R-Ab levels are </a:t>
            </a:r>
            <a:r>
              <a:rPr lang="en-US" sz="2400" b="0" i="0" u="none" strike="noStrike" baseline="0" dirty="0">
                <a:solidFill>
                  <a:srgbClr val="FF0000"/>
                </a:solidFill>
                <a:latin typeface="Calibri" panose="020F0502020204030204" pitchFamily="34" charset="0"/>
              </a:rPr>
              <a:t>higher than the three assay cut-off</a:t>
            </a:r>
            <a:r>
              <a:rPr lang="en-US" sz="2400" b="0" i="0" u="none" strike="noStrike" baseline="0" dirty="0">
                <a:solidFill>
                  <a:srgbClr val="000000"/>
                </a:solidFill>
                <a:latin typeface="Calibri" panose="020F0502020204030204" pitchFamily="34" charset="0"/>
              </a:rPr>
              <a:t> .</a:t>
            </a:r>
            <a:endParaRPr lang="en-US" sz="2400" dirty="0"/>
          </a:p>
        </p:txBody>
      </p:sp>
    </p:spTree>
    <p:extLst>
      <p:ext uri="{BB962C8B-B14F-4D97-AF65-F5344CB8AC3E}">
        <p14:creationId xmlns:p14="http://schemas.microsoft.com/office/powerpoint/2010/main" val="416737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266F1-EBBD-48F6-8E9B-DA8A006B220C}"/>
              </a:ext>
            </a:extLst>
          </p:cNvPr>
          <p:cNvSpPr>
            <a:spLocks noGrp="1"/>
          </p:cNvSpPr>
          <p:nvPr>
            <p:ph idx="1"/>
          </p:nvPr>
        </p:nvSpPr>
        <p:spPr>
          <a:xfrm>
            <a:off x="552449" y="676275"/>
            <a:ext cx="11096625" cy="5500688"/>
          </a:xfrm>
        </p:spPr>
        <p:txBody>
          <a:bodyPr>
            <a:normAutofit/>
          </a:bodyPr>
          <a:lstStyle/>
          <a:p>
            <a:pPr marL="0" indent="0" algn="just">
              <a:lnSpc>
                <a:spcPct val="110000"/>
              </a:lnSpc>
              <a:buNone/>
            </a:pPr>
            <a:r>
              <a:rPr lang="en-US" sz="2400" b="1" i="0" u="none" strike="noStrike" baseline="0" dirty="0">
                <a:solidFill>
                  <a:srgbClr val="CC0099"/>
                </a:solidFill>
                <a:latin typeface="Calibri" panose="020F0502020204030204" pitchFamily="34" charset="0"/>
              </a:rPr>
              <a:t>   Long-term ATD therapy </a:t>
            </a:r>
            <a:endParaRPr lang="en-US" sz="2400" b="0" i="0" u="none" strike="noStrike" baseline="0" dirty="0">
              <a:solidFill>
                <a:srgbClr val="CC0099"/>
              </a:solidFill>
              <a:latin typeface="Calibri" panose="020F0502020204030204" pitchFamily="34" charset="0"/>
            </a:endParaRPr>
          </a:p>
          <a:p>
            <a:pPr algn="just">
              <a:lnSpc>
                <a:spcPct val="110000"/>
              </a:lnSpc>
            </a:pPr>
            <a:r>
              <a:rPr lang="en-US" sz="2400" b="0" i="0" u="none" strike="noStrike" baseline="0" dirty="0">
                <a:solidFill>
                  <a:srgbClr val="000000"/>
                </a:solidFill>
                <a:latin typeface="Calibri" panose="020F0502020204030204" pitchFamily="34" charset="0"/>
              </a:rPr>
              <a:t>If biochemical and/or serological (TSH-R-Ab positivity) hyperthyroidism persist 18 months after the start of MMI therapy, treatment with RAI or TX is usually considered.</a:t>
            </a:r>
          </a:p>
          <a:p>
            <a:pPr marL="0" indent="0" algn="just">
              <a:lnSpc>
                <a:spcPct val="110000"/>
              </a:lnSpc>
              <a:buNone/>
            </a:pPr>
            <a:r>
              <a:rPr lang="en-US" sz="2400" b="0" i="0" u="none" strike="noStrike" baseline="0" dirty="0">
                <a:solidFill>
                  <a:srgbClr val="000000"/>
                </a:solidFill>
                <a:latin typeface="Calibri" panose="020F0502020204030204" pitchFamily="34" charset="0"/>
              </a:rPr>
              <a:t> </a:t>
            </a:r>
          </a:p>
          <a:p>
            <a:pPr algn="just">
              <a:lnSpc>
                <a:spcPct val="110000"/>
              </a:lnSpc>
            </a:pPr>
            <a:r>
              <a:rPr lang="en-US" sz="2400" b="0" i="0" u="none" strike="noStrike" baseline="0" dirty="0">
                <a:solidFill>
                  <a:srgbClr val="000000"/>
                </a:solidFill>
                <a:latin typeface="Calibri" panose="020F0502020204030204" pitchFamily="34" charset="0"/>
              </a:rPr>
              <a:t>An adequate and safe alternative, which can be discussed and offered to all GD patients, is the unlimited continuation of low-dose MMI .</a:t>
            </a:r>
          </a:p>
          <a:p>
            <a:pPr algn="just">
              <a:lnSpc>
                <a:spcPct val="110000"/>
              </a:lnSpc>
            </a:pPr>
            <a:r>
              <a:rPr lang="en-US" sz="2400" b="0" i="0" u="none" strike="noStrike" baseline="0" dirty="0">
                <a:solidFill>
                  <a:srgbClr val="000000"/>
                </a:solidFill>
                <a:latin typeface="Calibri" panose="020F0502020204030204" pitchFamily="34" charset="0"/>
              </a:rPr>
              <a:t> </a:t>
            </a:r>
            <a:r>
              <a:rPr lang="en-US" sz="2400" b="0" i="0" u="none" strike="noStrike" baseline="0" dirty="0">
                <a:latin typeface="Calibri" panose="020F0502020204030204" pitchFamily="34" charset="0"/>
              </a:rPr>
              <a:t>The same is true for </a:t>
            </a:r>
            <a:r>
              <a:rPr lang="en-US" sz="2400" b="0" i="0" u="none" strike="noStrike" baseline="0" dirty="0">
                <a:solidFill>
                  <a:srgbClr val="000000"/>
                </a:solidFill>
                <a:latin typeface="Calibri" panose="020F0502020204030204" pitchFamily="34" charset="0"/>
              </a:rPr>
              <a:t>those who relapse after a previous first course of ATD.</a:t>
            </a:r>
          </a:p>
          <a:p>
            <a:pPr marL="0" indent="0" algn="just">
              <a:lnSpc>
                <a:spcPct val="110000"/>
              </a:lnSpc>
              <a:buNone/>
            </a:pPr>
            <a:r>
              <a:rPr lang="en-US" sz="2400" b="0" i="0" u="none" strike="noStrike" baseline="0" dirty="0">
                <a:solidFill>
                  <a:srgbClr val="000000"/>
                </a:solidFill>
                <a:latin typeface="Calibri" panose="020F0502020204030204" pitchFamily="34" charset="0"/>
              </a:rPr>
              <a:t> </a:t>
            </a:r>
            <a:endParaRPr lang="en-US" sz="3600" dirty="0"/>
          </a:p>
        </p:txBody>
      </p:sp>
    </p:spTree>
    <p:extLst>
      <p:ext uri="{BB962C8B-B14F-4D97-AF65-F5344CB8AC3E}">
        <p14:creationId xmlns:p14="http://schemas.microsoft.com/office/powerpoint/2010/main" val="426666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A246-3D86-48A6-9AF1-356EB95B7AE8}"/>
              </a:ext>
            </a:extLst>
          </p:cNvPr>
          <p:cNvSpPr>
            <a:spLocks noGrp="1"/>
          </p:cNvSpPr>
          <p:nvPr>
            <p:ph idx="1"/>
          </p:nvPr>
        </p:nvSpPr>
        <p:spPr>
          <a:xfrm>
            <a:off x="457200" y="409575"/>
            <a:ext cx="11220450" cy="576738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This is convincingly underlined by a recent prospective randomized clinical trial which showed a </a:t>
            </a:r>
            <a:r>
              <a:rPr lang="en-US" sz="2400" b="0" i="0" u="none" strike="noStrike" baseline="0" dirty="0">
                <a:solidFill>
                  <a:srgbClr val="FF0000"/>
                </a:solidFill>
                <a:latin typeface="Calibri" panose="020F0502020204030204" pitchFamily="34" charset="0"/>
              </a:rPr>
              <a:t>4-5-fold</a:t>
            </a:r>
            <a:r>
              <a:rPr lang="en-US" sz="2400" b="0" i="0" u="none" strike="noStrike" baseline="0" dirty="0">
                <a:solidFill>
                  <a:srgbClr val="000000"/>
                </a:solidFill>
                <a:latin typeface="Calibri" panose="020F0502020204030204" pitchFamily="34" charset="0"/>
              </a:rPr>
              <a:t> increased cumulative incidence of hyperthyroidism recurrence in GD patients treated for an average of 19 months (±3 months) with MMI in contrast to a GD group treated for 95 months (±22 months, P&lt;0.001)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Also, a low incidence of AE is noted on a maintenance dose (2.5-5mg/day) of MMI ,with only 1.5% of patients experiencing severe AE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p>
        </p:txBody>
      </p:sp>
    </p:spTree>
    <p:extLst>
      <p:ext uri="{BB962C8B-B14F-4D97-AF65-F5344CB8AC3E}">
        <p14:creationId xmlns:p14="http://schemas.microsoft.com/office/powerpoint/2010/main" val="37171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572F0-DFE3-44D9-AEA5-62B8CDED2F25}"/>
              </a:ext>
            </a:extLst>
          </p:cNvPr>
          <p:cNvSpPr>
            <a:spLocks noGrp="1"/>
          </p:cNvSpPr>
          <p:nvPr>
            <p:ph idx="1"/>
          </p:nvPr>
        </p:nvSpPr>
        <p:spPr>
          <a:xfrm>
            <a:off x="504825" y="542925"/>
            <a:ext cx="11144250" cy="563403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Also, numerous studies comparing long-term outcomes (2-11 years) in GD patients with continuous ATD administration or in those randomized to either ATD or RAI demonstrated stable </a:t>
            </a:r>
            <a:r>
              <a:rPr lang="en-US" sz="2400" b="0" i="0" u="none" strike="noStrike" baseline="0" dirty="0" err="1">
                <a:solidFill>
                  <a:srgbClr val="000000"/>
                </a:solidFill>
                <a:latin typeface="Calibri" panose="020F0502020204030204" pitchFamily="34" charset="0"/>
              </a:rPr>
              <a:t>euthyroidism</a:t>
            </a:r>
            <a:r>
              <a:rPr lang="en-US" sz="2400" b="0" i="0" u="none" strike="noStrike" baseline="0" dirty="0">
                <a:solidFill>
                  <a:srgbClr val="000000"/>
                </a:solidFill>
                <a:latin typeface="Calibri" panose="020F0502020204030204" pitchFamily="34" charset="0"/>
              </a:rPr>
              <a:t> and a paucity of ATD-induced AE ,lower management costs and less frequent episodes of hypothyroidism in the ATD group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There was also a better remission rate of 63% ,finally less weight gain and less GO deterioration when compared to RAI .</a:t>
            </a:r>
            <a:endParaRPr lang="en-US" sz="2400" dirty="0"/>
          </a:p>
        </p:txBody>
      </p:sp>
    </p:spTree>
    <p:extLst>
      <p:ext uri="{BB962C8B-B14F-4D97-AF65-F5344CB8AC3E}">
        <p14:creationId xmlns:p14="http://schemas.microsoft.com/office/powerpoint/2010/main" val="1872859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3A08D-B80A-4947-AAF7-01C29A7C8240}"/>
              </a:ext>
            </a:extLst>
          </p:cNvPr>
          <p:cNvSpPr>
            <a:spLocks noGrp="1"/>
          </p:cNvSpPr>
          <p:nvPr>
            <p:ph idx="1"/>
          </p:nvPr>
        </p:nvSpPr>
        <p:spPr>
          <a:xfrm>
            <a:off x="476250" y="466725"/>
            <a:ext cx="11125200" cy="5943600"/>
          </a:xfrm>
        </p:spPr>
        <p:txBody>
          <a:bodyPr>
            <a:normAutofit/>
          </a:bodyPr>
          <a:lstStyle/>
          <a:p>
            <a:pPr marL="0" indent="0" algn="just">
              <a:lnSpc>
                <a:spcPct val="100000"/>
              </a:lnSpc>
              <a:buNone/>
            </a:pPr>
            <a:r>
              <a:rPr lang="en-US" sz="2400" b="1" i="0" u="none" strike="noStrike" baseline="0" dirty="0">
                <a:solidFill>
                  <a:srgbClr val="CC0099"/>
                </a:solidFill>
                <a:latin typeface="Calibri" panose="020F0502020204030204" pitchFamily="34" charset="0"/>
              </a:rPr>
              <a:t>Children, Adolescence, and the elderly </a:t>
            </a:r>
            <a:endParaRPr lang="en-US" sz="2400" b="0" i="0" u="none" strike="noStrike" baseline="0" dirty="0">
              <a:solidFill>
                <a:srgbClr val="CC0099"/>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Due to its significantly increased hepatotoxic risk in young subjects, PTU is not recommended in children and adolescents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Further, as the remission rate is markedly lower compared to adults, long-term (</a:t>
            </a:r>
            <a:r>
              <a:rPr lang="en-US" sz="2400" b="0" i="0" u="none" strike="noStrike" baseline="0" dirty="0">
                <a:solidFill>
                  <a:srgbClr val="FF0000"/>
                </a:solidFill>
                <a:latin typeface="Calibri" panose="020F0502020204030204" pitchFamily="34" charset="0"/>
              </a:rPr>
              <a:t>3-5 years</a:t>
            </a:r>
            <a:r>
              <a:rPr lang="en-US" sz="2400" b="0" i="0" u="none" strike="noStrike" baseline="0" dirty="0">
                <a:solidFill>
                  <a:srgbClr val="000000"/>
                </a:solidFill>
                <a:latin typeface="Calibri" panose="020F0502020204030204" pitchFamily="34" charset="0"/>
              </a:rPr>
              <a:t>) MMI is the mainstay of treatment in children with GD.</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In contrast; definitive treatment is preferred in older patients with thyrotoxicosis-induced cardiovascular complications.</a:t>
            </a:r>
          </a:p>
          <a:p>
            <a:pPr algn="just">
              <a:lnSpc>
                <a:spcPct val="100000"/>
              </a:lnSpc>
            </a:pPr>
            <a:r>
              <a:rPr lang="en-US" sz="2400" b="0" i="0" u="none" strike="noStrike" baseline="0" dirty="0">
                <a:solidFill>
                  <a:srgbClr val="000000"/>
                </a:solidFill>
                <a:latin typeface="Calibri" panose="020F0502020204030204" pitchFamily="34" charset="0"/>
              </a:rPr>
              <a:t> Alternatively, low-dose MMI is a satisfactory treatment for older individuals with mild GD .</a:t>
            </a:r>
            <a:endParaRPr lang="en-US" sz="3600" dirty="0"/>
          </a:p>
        </p:txBody>
      </p:sp>
    </p:spTree>
    <p:extLst>
      <p:ext uri="{BB962C8B-B14F-4D97-AF65-F5344CB8AC3E}">
        <p14:creationId xmlns:p14="http://schemas.microsoft.com/office/powerpoint/2010/main" val="242938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75E1F-EC14-460C-B4A7-A81E4558D087}"/>
              </a:ext>
            </a:extLst>
          </p:cNvPr>
          <p:cNvSpPr>
            <a:spLocks noGrp="1"/>
          </p:cNvSpPr>
          <p:nvPr>
            <p:ph idx="1"/>
          </p:nvPr>
        </p:nvSpPr>
        <p:spPr>
          <a:xfrm>
            <a:off x="419100" y="476250"/>
            <a:ext cx="11296650" cy="5757863"/>
          </a:xfrm>
        </p:spPr>
        <p:txBody>
          <a:bodyPr>
            <a:normAutofit/>
          </a:bodyPr>
          <a:lstStyle/>
          <a:p>
            <a:pPr marL="0" indent="0" algn="just">
              <a:lnSpc>
                <a:spcPct val="100000"/>
              </a:lnSpc>
              <a:buNone/>
            </a:pPr>
            <a:r>
              <a:rPr lang="en-US" sz="2400" b="1" i="0" u="none" strike="noStrike" baseline="0" dirty="0">
                <a:solidFill>
                  <a:srgbClr val="CC0099"/>
                </a:solidFill>
                <a:latin typeface="Calibri" panose="020F0502020204030204" pitchFamily="34" charset="0"/>
              </a:rPr>
              <a:t>Subclinical GD </a:t>
            </a:r>
            <a:endParaRPr lang="en-US" sz="2400"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Cardiovascular morbidity and mortality have been associated with endogenous subclinical GD and completely suppressed serum thyrotropin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rate of progression of subclinical GD to overt hyperthyroidism is </a:t>
            </a:r>
            <a:r>
              <a:rPr lang="en-US" sz="2400" b="0" i="0" u="none" strike="noStrike" baseline="0" dirty="0">
                <a:solidFill>
                  <a:srgbClr val="FF0000"/>
                </a:solidFill>
                <a:latin typeface="Calibri" panose="020F0502020204030204" pitchFamily="34" charset="0"/>
              </a:rPr>
              <a:t>30%</a:t>
            </a:r>
            <a:r>
              <a:rPr lang="en-US" sz="2400" b="0" i="0" u="none" strike="noStrike" baseline="0" dirty="0">
                <a:solidFill>
                  <a:srgbClr val="000000"/>
                </a:solidFill>
                <a:latin typeface="Calibri" panose="020F0502020204030204" pitchFamily="34" charset="0"/>
              </a:rPr>
              <a:t> in the subsequent </a:t>
            </a:r>
            <a:r>
              <a:rPr lang="en-US" sz="2400" b="0" i="0" u="none" strike="noStrike" baseline="0" dirty="0">
                <a:solidFill>
                  <a:srgbClr val="FF0000"/>
                </a:solidFill>
                <a:latin typeface="Calibri" panose="020F0502020204030204" pitchFamily="34" charset="0"/>
              </a:rPr>
              <a:t>three years </a:t>
            </a:r>
            <a:r>
              <a:rPr lang="en-US" sz="2400" b="0" i="0" u="none" strike="noStrike" baseline="0" dirty="0">
                <a:solidFill>
                  <a:srgbClr val="000000"/>
                </a:solidFill>
                <a:latin typeface="Calibri" panose="020F0502020204030204" pitchFamily="34" charset="0"/>
              </a:rPr>
              <a:t>,especially in those patients with persistent TSH-R-Ab.</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Therefore, treatment of subclinical GD is recommended in GD patients in general and in </a:t>
            </a:r>
            <a:r>
              <a:rPr lang="en-US" sz="2400" b="0" i="0" u="none" strike="noStrike" baseline="0" dirty="0">
                <a:solidFill>
                  <a:srgbClr val="FF0000"/>
                </a:solidFill>
                <a:latin typeface="Calibri" panose="020F0502020204030204" pitchFamily="34" charset="0"/>
              </a:rPr>
              <a:t>those &gt;65 years</a:t>
            </a:r>
            <a:r>
              <a:rPr lang="en-US" sz="2400" b="0" i="0" u="none" strike="noStrike" baseline="0" dirty="0">
                <a:solidFill>
                  <a:srgbClr val="000000"/>
                </a:solidFill>
                <a:latin typeface="Calibri" panose="020F0502020204030204" pitchFamily="34" charset="0"/>
              </a:rPr>
              <a:t>, particularly in patients with completely suppressed serum TSH levels.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ATD are the first treatment of choice.</a:t>
            </a:r>
            <a:endParaRPr lang="en-US" sz="3600" dirty="0"/>
          </a:p>
        </p:txBody>
      </p:sp>
    </p:spTree>
    <p:extLst>
      <p:ext uri="{BB962C8B-B14F-4D97-AF65-F5344CB8AC3E}">
        <p14:creationId xmlns:p14="http://schemas.microsoft.com/office/powerpoint/2010/main" val="6727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CDFDA-59B0-458E-BB2A-AADDDC0E00D6}"/>
              </a:ext>
            </a:extLst>
          </p:cNvPr>
          <p:cNvSpPr>
            <a:spLocks noGrp="1"/>
          </p:cNvSpPr>
          <p:nvPr>
            <p:ph idx="1"/>
          </p:nvPr>
        </p:nvSpPr>
        <p:spPr>
          <a:xfrm>
            <a:off x="409575" y="714375"/>
            <a:ext cx="11220450" cy="5462588"/>
          </a:xfrm>
        </p:spPr>
        <p:txBody>
          <a:bodyPr>
            <a:normAutofit/>
          </a:bodyPr>
          <a:lstStyle/>
          <a:p>
            <a:pPr marL="0" indent="0" algn="just">
              <a:lnSpc>
                <a:spcPct val="100000"/>
              </a:lnSpc>
              <a:buNone/>
            </a:pPr>
            <a:r>
              <a:rPr lang="en-US" sz="2400" b="1" i="0" u="none" strike="noStrike" baseline="0" dirty="0">
                <a:solidFill>
                  <a:srgbClr val="CC0099"/>
                </a:solidFill>
                <a:latin typeface="Calibri" panose="020F0502020204030204" pitchFamily="34" charset="0"/>
              </a:rPr>
              <a:t>Symptomatic management and anticoagulation </a:t>
            </a:r>
            <a:endParaRPr lang="en-US" sz="2400"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Cardiac symptoms are frequently observed in patients with Graves’ hyperthyroidism, e.g. sinus tachycardia, supraventricular arrhythmia, and atrial fibrillation in the elderly.</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Hence, beta-adrenergic blockade (e.g. </a:t>
            </a:r>
            <a:r>
              <a:rPr lang="en-US" sz="2400" b="0" i="0" u="none" strike="noStrike" baseline="0" dirty="0">
                <a:solidFill>
                  <a:srgbClr val="FF0000"/>
                </a:solidFill>
                <a:latin typeface="Calibri" panose="020F0502020204030204" pitchFamily="34" charset="0"/>
              </a:rPr>
              <a:t>propranolol or bisoprolol</a:t>
            </a:r>
            <a:r>
              <a:rPr lang="en-US" sz="2400" b="0" i="0" u="none" strike="noStrike" baseline="0" dirty="0">
                <a:solidFill>
                  <a:srgbClr val="000000"/>
                </a:solidFill>
                <a:latin typeface="Calibri" panose="020F0502020204030204" pitchFamily="34" charset="0"/>
              </a:rPr>
              <a:t>) is indicated in the early stages of GD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High doses of propranolol </a:t>
            </a:r>
            <a:r>
              <a:rPr lang="en-US" sz="2400" b="0" i="0" u="none" strike="noStrike" baseline="0" dirty="0">
                <a:solidFill>
                  <a:srgbClr val="FF0000"/>
                </a:solidFill>
                <a:latin typeface="Calibri" panose="020F0502020204030204" pitchFamily="34" charset="0"/>
              </a:rPr>
              <a:t>(160-200 mg) </a:t>
            </a:r>
            <a:r>
              <a:rPr lang="en-US" sz="2400" b="0" i="0" u="none" strike="noStrike" baseline="0" dirty="0">
                <a:solidFill>
                  <a:srgbClr val="000000"/>
                </a:solidFill>
                <a:latin typeface="Calibri" panose="020F0502020204030204" pitchFamily="34" charset="0"/>
              </a:rPr>
              <a:t>inhibit both thyroid hormone releases from the thyroid as well as T4 </a:t>
            </a:r>
            <a:r>
              <a:rPr lang="en-US" sz="2400" b="0" i="0" u="none" strike="noStrike" baseline="0" dirty="0" err="1">
                <a:solidFill>
                  <a:srgbClr val="000000"/>
                </a:solidFill>
                <a:latin typeface="Calibri" panose="020F0502020204030204" pitchFamily="34" charset="0"/>
              </a:rPr>
              <a:t>deoidination</a:t>
            </a:r>
            <a:r>
              <a:rPr lang="en-US" sz="2400" b="0" i="0" u="none" strike="noStrike" baseline="0" dirty="0">
                <a:solidFill>
                  <a:srgbClr val="000000"/>
                </a:solidFill>
                <a:latin typeface="Calibri" panose="020F0502020204030204" pitchFamily="34" charset="0"/>
              </a:rPr>
              <a:t> in the periphery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Anticoagulation </a:t>
            </a:r>
            <a:r>
              <a:rPr lang="en-US" sz="2400" b="0" i="0" u="none" strike="noStrike" baseline="0" dirty="0">
                <a:solidFill>
                  <a:srgbClr val="000000"/>
                </a:solidFill>
                <a:latin typeface="Calibri" panose="020F0502020204030204" pitchFamily="34" charset="0"/>
              </a:rPr>
              <a:t>is indicated in older patients with supraventricular arrhythmia, especially in </a:t>
            </a:r>
            <a:r>
              <a:rPr lang="en-US" sz="2400" b="0" i="0" u="none" strike="noStrike" baseline="0" dirty="0">
                <a:solidFill>
                  <a:srgbClr val="FF0000"/>
                </a:solidFill>
                <a:latin typeface="Calibri" panose="020F0502020204030204" pitchFamily="34" charset="0"/>
              </a:rPr>
              <a:t>those &gt;65 years</a:t>
            </a:r>
            <a:r>
              <a:rPr lang="en-US" sz="2400" b="0" i="0" u="none" strike="noStrike" baseline="0" dirty="0">
                <a:solidFill>
                  <a:srgbClr val="000000"/>
                </a:solidFill>
                <a:latin typeface="Calibri" panose="020F0502020204030204" pitchFamily="34" charset="0"/>
              </a:rPr>
              <a:t> with atrial fibrillation .</a:t>
            </a:r>
            <a:endParaRPr lang="en-US" sz="3600" dirty="0"/>
          </a:p>
        </p:txBody>
      </p:sp>
    </p:spTree>
    <p:extLst>
      <p:ext uri="{BB962C8B-B14F-4D97-AF65-F5344CB8AC3E}">
        <p14:creationId xmlns:p14="http://schemas.microsoft.com/office/powerpoint/2010/main" val="106158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9584A8-8B0E-4264-878E-C60EB555DB3F}"/>
              </a:ext>
            </a:extLst>
          </p:cNvPr>
          <p:cNvSpPr>
            <a:spLocks noGrp="1"/>
          </p:cNvSpPr>
          <p:nvPr>
            <p:ph idx="1"/>
          </p:nvPr>
        </p:nvSpPr>
        <p:spPr>
          <a:xfrm>
            <a:off x="428625" y="600075"/>
            <a:ext cx="11220450" cy="5772150"/>
          </a:xfrm>
        </p:spPr>
        <p:txBody>
          <a:bodyPr>
            <a:normAutofit/>
          </a:bodyPr>
          <a:lstStyle/>
          <a:p>
            <a:pPr marL="0" indent="0" algn="just">
              <a:lnSpc>
                <a:spcPct val="100000"/>
              </a:lnSpc>
              <a:buNone/>
            </a:pPr>
            <a:r>
              <a:rPr lang="en-US" sz="2400" b="1" i="0" u="none" strike="noStrike" baseline="0" dirty="0">
                <a:solidFill>
                  <a:srgbClr val="CC0099"/>
                </a:solidFill>
                <a:latin typeface="Calibri" panose="020F0502020204030204" pitchFamily="34" charset="0"/>
              </a:rPr>
              <a:t>RADIOACTIVE IODINE </a:t>
            </a:r>
          </a:p>
          <a:p>
            <a:pPr marL="0" indent="0" algn="just">
              <a:lnSpc>
                <a:spcPct val="100000"/>
              </a:lnSpc>
              <a:buNone/>
            </a:pPr>
            <a:endParaRPr lang="en-US" sz="2400" b="0" i="0" u="none" strike="noStrike" baseline="0" dirty="0">
              <a:solidFill>
                <a:srgbClr val="CC0099"/>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   RAI treatment is indicated in:</a:t>
            </a:r>
          </a:p>
          <a:p>
            <a:pPr algn="just">
              <a:lnSpc>
                <a:spcPct val="100000"/>
              </a:lnSpc>
            </a:pPr>
            <a:r>
              <a:rPr lang="en-US" sz="2400" b="0" i="0" u="none" strike="noStrike" baseline="0" dirty="0">
                <a:solidFill>
                  <a:srgbClr val="0070C0"/>
                </a:solidFill>
                <a:latin typeface="Calibri" panose="020F0502020204030204" pitchFamily="34" charset="0"/>
              </a:rPr>
              <a:t>a) </a:t>
            </a:r>
            <a:r>
              <a:rPr lang="en-US" sz="2400" b="0" i="0" u="none" strike="noStrike" baseline="0" dirty="0">
                <a:solidFill>
                  <a:srgbClr val="000000"/>
                </a:solidFill>
                <a:latin typeface="Calibri" panose="020F0502020204030204" pitchFamily="34" charset="0"/>
              </a:rPr>
              <a:t>patients with persistent hyperthyroidism after completion of a 12-18 month first  course of ATD therapy</a:t>
            </a:r>
          </a:p>
          <a:p>
            <a:pPr algn="just">
              <a:lnSpc>
                <a:spcPct val="100000"/>
              </a:lnSpc>
            </a:pPr>
            <a:r>
              <a:rPr lang="en-US" sz="2400" b="0" i="0" u="none" strike="noStrike" baseline="0" dirty="0">
                <a:solidFill>
                  <a:srgbClr val="0070C0"/>
                </a:solidFill>
                <a:latin typeface="Calibri" panose="020F0502020204030204" pitchFamily="34" charset="0"/>
              </a:rPr>
              <a:t>b) </a:t>
            </a:r>
            <a:r>
              <a:rPr lang="en-US" sz="2400" b="0" i="0" u="none" strike="noStrike" baseline="0" dirty="0">
                <a:solidFill>
                  <a:srgbClr val="000000"/>
                </a:solidFill>
                <a:latin typeface="Calibri" panose="020F0502020204030204" pitchFamily="34" charset="0"/>
              </a:rPr>
              <a:t>those with a recurrence or relapse of thyrotoxicosis</a:t>
            </a:r>
          </a:p>
          <a:p>
            <a:pPr algn="just">
              <a:lnSpc>
                <a:spcPct val="100000"/>
              </a:lnSpc>
            </a:pPr>
            <a:r>
              <a:rPr lang="en-US" sz="2400" b="0" i="0" u="none" strike="noStrike" baseline="0" dirty="0">
                <a:solidFill>
                  <a:srgbClr val="0070C0"/>
                </a:solidFill>
                <a:latin typeface="Calibri" panose="020F0502020204030204" pitchFamily="34" charset="0"/>
              </a:rPr>
              <a:t>c) </a:t>
            </a:r>
            <a:r>
              <a:rPr lang="en-US" sz="2400" b="0" i="0" u="none" strike="noStrike" baseline="0" dirty="0">
                <a:solidFill>
                  <a:srgbClr val="000000"/>
                </a:solidFill>
                <a:latin typeface="Calibri" panose="020F0502020204030204" pitchFamily="34" charset="0"/>
              </a:rPr>
              <a:t>patients with poor compliance on ATD</a:t>
            </a:r>
          </a:p>
          <a:p>
            <a:pPr algn="just">
              <a:lnSpc>
                <a:spcPct val="100000"/>
              </a:lnSpc>
            </a:pPr>
            <a:r>
              <a:rPr lang="en-US" sz="2400" b="0" i="0" u="none" strike="noStrike" baseline="0" dirty="0">
                <a:solidFill>
                  <a:srgbClr val="0070C0"/>
                </a:solidFill>
                <a:latin typeface="Calibri" panose="020F0502020204030204" pitchFamily="34" charset="0"/>
              </a:rPr>
              <a:t>d) </a:t>
            </a:r>
            <a:r>
              <a:rPr lang="en-US" sz="2400" b="0" i="0" u="none" strike="noStrike" baseline="0" dirty="0">
                <a:solidFill>
                  <a:srgbClr val="000000"/>
                </a:solidFill>
                <a:latin typeface="Calibri" panose="020F0502020204030204" pitchFamily="34" charset="0"/>
              </a:rPr>
              <a:t>subjects with major ATD-induced side-effects</a:t>
            </a:r>
          </a:p>
          <a:p>
            <a:pPr algn="just">
              <a:lnSpc>
                <a:spcPct val="100000"/>
              </a:lnSpc>
            </a:pPr>
            <a:r>
              <a:rPr lang="en-US" sz="2400" b="0" i="0" u="none" strike="noStrike" baseline="0" dirty="0">
                <a:solidFill>
                  <a:srgbClr val="0070C0"/>
                </a:solidFill>
                <a:latin typeface="Calibri" panose="020F0502020204030204" pitchFamily="34" charset="0"/>
              </a:rPr>
              <a:t>e) </a:t>
            </a:r>
            <a:r>
              <a:rPr lang="en-US" sz="2400" b="0" i="0" u="none" strike="noStrike" baseline="0" dirty="0">
                <a:solidFill>
                  <a:srgbClr val="000000"/>
                </a:solidFill>
                <a:latin typeface="Calibri" panose="020F0502020204030204" pitchFamily="34" charset="0"/>
              </a:rPr>
              <a:t>individuals who choose this approach</a:t>
            </a:r>
          </a:p>
          <a:p>
            <a:pPr algn="just">
              <a:lnSpc>
                <a:spcPct val="100000"/>
              </a:lnSpc>
            </a:pPr>
            <a:r>
              <a:rPr lang="en-US" sz="2400" dirty="0">
                <a:solidFill>
                  <a:srgbClr val="000000"/>
                </a:solidFill>
                <a:latin typeface="Calibri" panose="020F0502020204030204" pitchFamily="34" charset="0"/>
              </a:rPr>
              <a:t>Hypokalemic periodic paralysis</a:t>
            </a:r>
          </a:p>
          <a:p>
            <a:pPr algn="just">
              <a:lnSpc>
                <a:spcPct val="100000"/>
              </a:lnSpc>
            </a:pPr>
            <a:r>
              <a:rPr lang="en-US" sz="2400" b="0" i="0" u="none" strike="noStrike" baseline="0" dirty="0">
                <a:solidFill>
                  <a:srgbClr val="000000"/>
                </a:solidFill>
                <a:latin typeface="Calibri" panose="020F0502020204030204" pitchFamily="34" charset="0"/>
              </a:rPr>
              <a:t>pulmonary hypertension</a:t>
            </a:r>
          </a:p>
          <a:p>
            <a:pPr algn="just">
              <a:lnSpc>
                <a:spcPct val="100000"/>
              </a:lnSpc>
            </a:pPr>
            <a:r>
              <a:rPr lang="en-US" sz="2400" dirty="0">
                <a:solidFill>
                  <a:srgbClr val="000000"/>
                </a:solidFill>
                <a:latin typeface="Calibri" panose="020F0502020204030204" pitchFamily="34" charset="0"/>
              </a:rPr>
              <a:t>Congestive heart failure </a:t>
            </a: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8456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4D491-37A5-492E-93C0-4522FE1599E0}"/>
              </a:ext>
            </a:extLst>
          </p:cNvPr>
          <p:cNvSpPr>
            <a:spLocks noGrp="1"/>
          </p:cNvSpPr>
          <p:nvPr>
            <p:ph idx="1"/>
          </p:nvPr>
        </p:nvSpPr>
        <p:spPr>
          <a:xfrm>
            <a:off x="552449" y="657225"/>
            <a:ext cx="10963275" cy="5519738"/>
          </a:xfrm>
        </p:spPr>
        <p:txBody>
          <a:bodyPr>
            <a:normAutofit/>
          </a:bodyPr>
          <a:lstStyle/>
          <a:p>
            <a:pPr marL="0" indent="0">
              <a:buNone/>
            </a:pPr>
            <a:r>
              <a:rPr lang="en-US" sz="2400" b="1" i="0" u="none" strike="noStrike" baseline="0" dirty="0">
                <a:solidFill>
                  <a:srgbClr val="CC0099"/>
                </a:solidFill>
                <a:latin typeface="Calibri" panose="020F0502020204030204" pitchFamily="34" charset="0"/>
              </a:rPr>
              <a:t>METHODOLOGY </a:t>
            </a:r>
          </a:p>
          <a:p>
            <a:pPr marL="0" indent="0">
              <a:buNone/>
            </a:pPr>
            <a:endParaRPr lang="en-US" sz="2400" b="0" i="0" u="none" strike="noStrike" baseline="0" dirty="0">
              <a:solidFill>
                <a:srgbClr val="CC0099"/>
              </a:solidFill>
              <a:latin typeface="Calibri" panose="020F0502020204030204" pitchFamily="34" charset="0"/>
            </a:endParaRPr>
          </a:p>
          <a:p>
            <a:pPr algn="just">
              <a:lnSpc>
                <a:spcPct val="100000"/>
              </a:lnSpc>
            </a:pPr>
            <a:r>
              <a:rPr lang="en-US" b="0" i="0" u="none" strike="noStrike" baseline="0" dirty="0">
                <a:solidFill>
                  <a:srgbClr val="000000"/>
                </a:solidFill>
                <a:latin typeface="Calibri" panose="020F0502020204030204" pitchFamily="34" charset="0"/>
              </a:rPr>
              <a:t>Pertinent and current guidelines, original articles, clinical trials, systemic reviews, and meta-analyses were searched .</a:t>
            </a:r>
            <a:endParaRPr lang="en-US" sz="4000" dirty="0"/>
          </a:p>
        </p:txBody>
      </p:sp>
    </p:spTree>
    <p:extLst>
      <p:ext uri="{BB962C8B-B14F-4D97-AF65-F5344CB8AC3E}">
        <p14:creationId xmlns:p14="http://schemas.microsoft.com/office/powerpoint/2010/main" val="170129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124CC-429A-4F45-9DA2-3BFECFFE7377}"/>
              </a:ext>
            </a:extLst>
          </p:cNvPr>
          <p:cNvSpPr>
            <a:spLocks noGrp="1"/>
          </p:cNvSpPr>
          <p:nvPr>
            <p:ph idx="1"/>
          </p:nvPr>
        </p:nvSpPr>
        <p:spPr>
          <a:xfrm>
            <a:off x="447675" y="552450"/>
            <a:ext cx="11239500" cy="5624513"/>
          </a:xfrm>
        </p:spPr>
        <p:txBody>
          <a:bodyPr/>
          <a:lstStyle/>
          <a:p>
            <a:pPr algn="just">
              <a:lnSpc>
                <a:spcPct val="100000"/>
              </a:lnSpc>
              <a:buFont typeface="Wingdings" panose="05000000000000000000" pitchFamily="2" charset="2"/>
              <a:buChar char="q"/>
            </a:pPr>
            <a:endParaRPr lang="en-US" sz="2400" b="0" i="0" u="none" strike="noStrike" baseline="0" dirty="0">
              <a:solidFill>
                <a:srgbClr val="000000"/>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Contra-indications for RAI are: </a:t>
            </a:r>
          </a:p>
          <a:p>
            <a:pPr algn="just">
              <a:lnSpc>
                <a:spcPct val="100000"/>
              </a:lnSpc>
            </a:pPr>
            <a:r>
              <a:rPr lang="en-US" sz="2400" b="0" i="0" u="none" strike="noStrike" baseline="0" dirty="0">
                <a:solidFill>
                  <a:srgbClr val="0070C0"/>
                </a:solidFill>
                <a:latin typeface="Calibri" panose="020F0502020204030204" pitchFamily="34" charset="0"/>
              </a:rPr>
              <a:t>a) </a:t>
            </a:r>
            <a:r>
              <a:rPr lang="en-US" sz="2400" b="0" i="0" u="none" strike="noStrike" baseline="0" dirty="0">
                <a:solidFill>
                  <a:srgbClr val="000000"/>
                </a:solidFill>
                <a:latin typeface="Calibri" panose="020F0502020204030204" pitchFamily="34" charset="0"/>
              </a:rPr>
              <a:t>pregnancy and lactation</a:t>
            </a:r>
          </a:p>
          <a:p>
            <a:pPr algn="just">
              <a:lnSpc>
                <a:spcPct val="100000"/>
              </a:lnSpc>
            </a:pPr>
            <a:r>
              <a:rPr lang="en-US" sz="2400" b="0" i="0" u="none" strike="noStrike" baseline="0" dirty="0">
                <a:solidFill>
                  <a:srgbClr val="0070C0"/>
                </a:solidFill>
                <a:latin typeface="Calibri" panose="020F0502020204030204" pitchFamily="34" charset="0"/>
              </a:rPr>
              <a:t>b) </a:t>
            </a:r>
            <a:r>
              <a:rPr lang="en-US" sz="2400" b="0" i="0" u="none" strike="noStrike" baseline="0" dirty="0">
                <a:solidFill>
                  <a:srgbClr val="000000"/>
                </a:solidFill>
                <a:latin typeface="Calibri" panose="020F0502020204030204" pitchFamily="34" charset="0"/>
              </a:rPr>
              <a:t>GD with a nodular goiter and suspicion of thyroid cancer</a:t>
            </a:r>
          </a:p>
          <a:p>
            <a:pPr algn="just">
              <a:lnSpc>
                <a:spcPct val="100000"/>
              </a:lnSpc>
            </a:pPr>
            <a:r>
              <a:rPr lang="en-US" sz="2400" b="0" i="0" u="none" strike="noStrike" baseline="0" dirty="0">
                <a:solidFill>
                  <a:srgbClr val="0070C0"/>
                </a:solidFill>
                <a:latin typeface="Calibri" panose="020F0502020204030204" pitchFamily="34" charset="0"/>
              </a:rPr>
              <a:t>c) </a:t>
            </a:r>
            <a:r>
              <a:rPr lang="en-US" sz="2400" b="0" i="0" u="none" strike="noStrike" baseline="0" dirty="0">
                <a:solidFill>
                  <a:srgbClr val="000000"/>
                </a:solidFill>
                <a:latin typeface="Calibri" panose="020F0502020204030204" pitchFamily="34" charset="0"/>
              </a:rPr>
              <a:t>the presence of active GO</a:t>
            </a:r>
          </a:p>
          <a:p>
            <a:pPr algn="just">
              <a:lnSpc>
                <a:spcPct val="100000"/>
              </a:lnSpc>
            </a:pPr>
            <a:r>
              <a:rPr lang="en-US" sz="2400" b="0" i="0" u="none" strike="noStrike" baseline="0" dirty="0">
                <a:solidFill>
                  <a:srgbClr val="0070C0"/>
                </a:solidFill>
                <a:latin typeface="Calibri" panose="020F0502020204030204" pitchFamily="34" charset="0"/>
              </a:rPr>
              <a:t>d) </a:t>
            </a:r>
            <a:r>
              <a:rPr lang="en-US" sz="2400" b="0" i="0" u="none" strike="noStrike" baseline="0" dirty="0">
                <a:solidFill>
                  <a:srgbClr val="000000"/>
                </a:solidFill>
                <a:latin typeface="Calibri" panose="020F0502020204030204" pitchFamily="34" charset="0"/>
              </a:rPr>
              <a:t>eventually patients with high risk for the development and     exacerbation of GO, e.g. </a:t>
            </a:r>
            <a:r>
              <a:rPr lang="en-US" sz="2400" b="0" i="0" u="none" strike="noStrike" baseline="0" dirty="0">
                <a:solidFill>
                  <a:srgbClr val="FF0000"/>
                </a:solidFill>
                <a:latin typeface="Calibri" panose="020F0502020204030204" pitchFamily="34" charset="0"/>
              </a:rPr>
              <a:t>high stimulatory TSH-R-Ab, severe hyperthyroidism with high serum T3 levels, and smokers .</a:t>
            </a:r>
            <a:endParaRPr lang="en-US" sz="3600" dirty="0">
              <a:solidFill>
                <a:srgbClr val="FF0000"/>
              </a:solidFill>
            </a:endParaRPr>
          </a:p>
          <a:p>
            <a:endParaRPr lang="en-US" dirty="0"/>
          </a:p>
        </p:txBody>
      </p:sp>
    </p:spTree>
    <p:extLst>
      <p:ext uri="{BB962C8B-B14F-4D97-AF65-F5344CB8AC3E}">
        <p14:creationId xmlns:p14="http://schemas.microsoft.com/office/powerpoint/2010/main" val="152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8D34D-95E0-40A9-B3F3-C17471A53BEC}"/>
              </a:ext>
            </a:extLst>
          </p:cNvPr>
          <p:cNvSpPr>
            <a:spLocks noGrp="1"/>
          </p:cNvSpPr>
          <p:nvPr>
            <p:ph idx="1"/>
          </p:nvPr>
        </p:nvSpPr>
        <p:spPr>
          <a:xfrm>
            <a:off x="504825" y="695325"/>
            <a:ext cx="11058525" cy="548163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In fact RAI therapy exacerbates or induces </a:t>
            </a:r>
            <a:r>
              <a:rPr lang="en-US" sz="2400" b="0" i="1" u="none" strike="noStrike" baseline="0" dirty="0">
                <a:solidFill>
                  <a:srgbClr val="000000"/>
                </a:solidFill>
                <a:latin typeface="Calibri" panose="020F0502020204030204" pitchFamily="34" charset="0"/>
              </a:rPr>
              <a:t>de-novo </a:t>
            </a:r>
            <a:r>
              <a:rPr lang="en-US" sz="2400" b="0" i="0" u="none" strike="noStrike" baseline="0" dirty="0">
                <a:solidFill>
                  <a:srgbClr val="FF0000"/>
                </a:solidFill>
                <a:latin typeface="Calibri" panose="020F0502020204030204" pitchFamily="34" charset="0"/>
              </a:rPr>
              <a:t>GO</a:t>
            </a:r>
            <a:r>
              <a:rPr lang="en-US" sz="2400" b="0" i="0" u="none" strike="noStrike" baseline="0" dirty="0">
                <a:solidFill>
                  <a:srgbClr val="000000"/>
                </a:solidFill>
                <a:latin typeface="Calibri" panose="020F0502020204030204" pitchFamily="34" charset="0"/>
              </a:rPr>
              <a:t> in </a:t>
            </a:r>
            <a:r>
              <a:rPr lang="en-US" sz="2400" b="0" i="0" u="none" strike="noStrike" baseline="0" dirty="0">
                <a:solidFill>
                  <a:srgbClr val="FF0000"/>
                </a:solidFill>
                <a:latin typeface="Calibri" panose="020F0502020204030204" pitchFamily="34" charset="0"/>
              </a:rPr>
              <a:t>15-20%</a:t>
            </a:r>
            <a:r>
              <a:rPr lang="en-US" sz="2400" b="0" i="0" u="none" strike="noStrike" baseline="0" dirty="0">
                <a:solidFill>
                  <a:srgbClr val="000000"/>
                </a:solidFill>
                <a:latin typeface="Calibri" panose="020F0502020204030204" pitchFamily="34" charset="0"/>
              </a:rPr>
              <a:t> of GD patients via a marked increase of serum stimulatory TSH-R-Ab levels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Also, severe deterioration of thyrotoxicosis and/or occurrence of the thyroid storm as an endocrine emergency have been observed post-RAI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Hence, all candidates for a RAI treatment should be completely informed about the above risks. </a:t>
            </a:r>
            <a:endParaRPr lang="en-US" sz="2400" dirty="0"/>
          </a:p>
        </p:txBody>
      </p:sp>
    </p:spTree>
    <p:extLst>
      <p:ext uri="{BB962C8B-B14F-4D97-AF65-F5344CB8AC3E}">
        <p14:creationId xmlns:p14="http://schemas.microsoft.com/office/powerpoint/2010/main" val="2190286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E60D8-95A4-40A8-ADC0-D5C1E2EDD57F}"/>
              </a:ext>
            </a:extLst>
          </p:cNvPr>
          <p:cNvSpPr>
            <a:spLocks noGrp="1"/>
          </p:cNvSpPr>
          <p:nvPr>
            <p:ph idx="1"/>
          </p:nvPr>
        </p:nvSpPr>
        <p:spPr>
          <a:xfrm>
            <a:off x="581025" y="676275"/>
            <a:ext cx="11087100" cy="550068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The aim of the effective RAI therapy is to achieve biochemical hypothyroidism through a, frequently selected fixed, high dose of radionuclide and the subsequent destruction of the thyroid gland.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Patients should be off ATD </a:t>
            </a:r>
            <a:r>
              <a:rPr lang="en-US" sz="2400" b="0" i="0" u="none" strike="noStrike" baseline="0" dirty="0">
                <a:solidFill>
                  <a:srgbClr val="FF0000"/>
                </a:solidFill>
                <a:latin typeface="Calibri" panose="020F0502020204030204" pitchFamily="34" charset="0"/>
              </a:rPr>
              <a:t>one week</a:t>
            </a:r>
            <a:r>
              <a:rPr lang="en-US" sz="2400" b="0" i="0" u="none" strike="noStrike" baseline="0" dirty="0">
                <a:solidFill>
                  <a:srgbClr val="000000"/>
                </a:solidFill>
                <a:latin typeface="Calibri" panose="020F0502020204030204" pitchFamily="34" charset="0"/>
              </a:rPr>
              <a:t> prior to as well as after RAI administration as ATD negatively impact the efficacy and success of RAI.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Conception</a:t>
            </a:r>
            <a:r>
              <a:rPr lang="en-US" sz="2400" b="0" i="0" u="none" strike="noStrike" baseline="0" dirty="0">
                <a:solidFill>
                  <a:srgbClr val="000000"/>
                </a:solidFill>
                <a:latin typeface="Calibri" panose="020F0502020204030204" pitchFamily="34" charset="0"/>
              </a:rPr>
              <a:t> is allowed six months at the earliest post RAI for both sexes .</a:t>
            </a:r>
            <a:endParaRPr lang="en-US" sz="2400" dirty="0"/>
          </a:p>
        </p:txBody>
      </p:sp>
    </p:spTree>
    <p:extLst>
      <p:ext uri="{BB962C8B-B14F-4D97-AF65-F5344CB8AC3E}">
        <p14:creationId xmlns:p14="http://schemas.microsoft.com/office/powerpoint/2010/main" val="366185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4CA52-CF48-45F0-9DF7-C2AC3F9C49AE}"/>
              </a:ext>
            </a:extLst>
          </p:cNvPr>
          <p:cNvSpPr>
            <a:spLocks noGrp="1"/>
          </p:cNvSpPr>
          <p:nvPr>
            <p:ph idx="1"/>
          </p:nvPr>
        </p:nvSpPr>
        <p:spPr>
          <a:xfrm>
            <a:off x="523875" y="381000"/>
            <a:ext cx="11134725" cy="5795963"/>
          </a:xfrm>
        </p:spPr>
        <p:txBody>
          <a:bodyPr>
            <a:normAutofit fontScale="92500"/>
          </a:bodyPr>
          <a:lstStyle/>
          <a:p>
            <a:pPr algn="just">
              <a:lnSpc>
                <a:spcPct val="100000"/>
              </a:lnSpc>
            </a:pPr>
            <a:r>
              <a:rPr lang="en-US" sz="2400" b="0" i="0" u="none" strike="noStrike" baseline="0" dirty="0">
                <a:solidFill>
                  <a:srgbClr val="000000"/>
                </a:solidFill>
                <a:latin typeface="Calibri" panose="020F0502020204030204" pitchFamily="34" charset="0"/>
              </a:rPr>
              <a:t>Patients with differentiated thyroid cancer treated with RAI have a significantly increased risk of secondary malignancies .</a:t>
            </a:r>
          </a:p>
          <a:p>
            <a:pPr algn="just">
              <a:lnSpc>
                <a:spcPct val="100000"/>
              </a:lnSpc>
            </a:pPr>
            <a:r>
              <a:rPr lang="en-US" sz="2400" b="0" i="0" u="none" strike="noStrike" baseline="0" dirty="0">
                <a:solidFill>
                  <a:srgbClr val="000000"/>
                </a:solidFill>
                <a:latin typeface="Calibri" panose="020F0502020204030204" pitchFamily="34" charset="0"/>
              </a:rPr>
              <a:t>This was not definitive for those treated with RAI for hyperthyroidism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However, recently a longitudinal study with a follow-up &gt;25 years confirmed an increased risk of secondary cancers </a:t>
            </a:r>
            <a:r>
              <a:rPr lang="en-US" sz="2400" b="0" i="0" u="none" strike="noStrike" baseline="0" dirty="0">
                <a:solidFill>
                  <a:srgbClr val="FF0000"/>
                </a:solidFill>
                <a:latin typeface="Calibri" panose="020F0502020204030204" pitchFamily="34" charset="0"/>
              </a:rPr>
              <a:t>(breast, kidney, stomach) </a:t>
            </a:r>
            <a:r>
              <a:rPr lang="en-US" sz="2400" b="0" i="0" u="none" strike="noStrike" baseline="0" dirty="0">
                <a:solidFill>
                  <a:srgbClr val="000000"/>
                </a:solidFill>
                <a:latin typeface="Calibri" panose="020F0502020204030204" pitchFamily="34" charset="0"/>
              </a:rPr>
              <a:t>due to RAI treatment for hyperthyroidism.</a:t>
            </a:r>
          </a:p>
          <a:p>
            <a:pPr marL="0" indent="0" algn="just">
              <a:lnSpc>
                <a:spcPct val="100000"/>
              </a:lnSpc>
              <a:buNone/>
            </a:pPr>
            <a:r>
              <a:rPr lang="en-US" sz="2400" b="0" i="0" u="none" strike="noStrike" baseline="0" dirty="0">
                <a:solidFill>
                  <a:srgbClr val="000000"/>
                </a:solidFill>
                <a:latin typeface="Calibri" panose="020F0502020204030204" pitchFamily="34" charset="0"/>
              </a:rPr>
              <a:t> </a:t>
            </a:r>
          </a:p>
          <a:p>
            <a:pPr algn="just">
              <a:lnSpc>
                <a:spcPct val="100000"/>
              </a:lnSpc>
            </a:pPr>
            <a:r>
              <a:rPr lang="en-US" sz="2400" b="0" i="0" u="none" strike="noStrike" baseline="0" dirty="0">
                <a:solidFill>
                  <a:srgbClr val="000000"/>
                </a:solidFill>
                <a:latin typeface="Calibri" panose="020F0502020204030204" pitchFamily="34" charset="0"/>
              </a:rPr>
              <a:t>Mortality from breast (relative risk, RR 1.12) and solid cancers (RR 1.05) was significantly enhanced while the association with solid cancer mortality increased with greater total administered RAI activity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 a further study of over 16,000 patients treated for hyperthyroidism, a trend towards a higher risk (HR 2.32) of </a:t>
            </a:r>
            <a:r>
              <a:rPr lang="en-US" sz="2400" b="0" i="0" u="none" strike="noStrike" baseline="0" dirty="0">
                <a:solidFill>
                  <a:srgbClr val="FF0000"/>
                </a:solidFill>
                <a:latin typeface="Calibri" panose="020F0502020204030204" pitchFamily="34" charset="0"/>
              </a:rPr>
              <a:t>non-Hodgkin’s Lymphoma </a:t>
            </a:r>
            <a:r>
              <a:rPr lang="en-US" sz="2400" b="0" i="0" u="none" strike="noStrike" baseline="0" dirty="0">
                <a:solidFill>
                  <a:srgbClr val="000000"/>
                </a:solidFill>
                <a:latin typeface="Calibri" panose="020F0502020204030204" pitchFamily="34" charset="0"/>
              </a:rPr>
              <a:t>in RAI-treated individuals was noted</a:t>
            </a:r>
            <a:r>
              <a:rPr lang="fa-IR" sz="2400" b="0" i="0" u="none" strike="noStrike" baseline="0" dirty="0">
                <a:solidFill>
                  <a:srgbClr val="000000"/>
                </a:solidFill>
                <a:latin typeface="Calibri" panose="020F0502020204030204" pitchFamily="34" charset="0"/>
              </a:rPr>
              <a:t>.</a:t>
            </a:r>
            <a:endParaRPr lang="en-US" sz="3600" dirty="0"/>
          </a:p>
          <a:p>
            <a:pPr algn="just">
              <a:lnSpc>
                <a:spcPct val="100000"/>
              </a:lnSpc>
            </a:pP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5478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177FC-4669-44CA-89E3-19B649FD139A}"/>
              </a:ext>
            </a:extLst>
          </p:cNvPr>
          <p:cNvSpPr>
            <a:spLocks noGrp="1"/>
          </p:cNvSpPr>
          <p:nvPr>
            <p:ph idx="1"/>
          </p:nvPr>
        </p:nvSpPr>
        <p:spPr>
          <a:xfrm>
            <a:off x="433387" y="664368"/>
            <a:ext cx="11325225" cy="5529263"/>
          </a:xfrm>
        </p:spPr>
        <p:txBody>
          <a:bodyPr>
            <a:normAutofit/>
          </a:bodyPr>
          <a:lstStyle/>
          <a:p>
            <a:pPr marL="0" indent="0" algn="just">
              <a:lnSpc>
                <a:spcPct val="100000"/>
              </a:lnSpc>
              <a:buNone/>
            </a:pPr>
            <a:r>
              <a:rPr lang="en-US" sz="2400" b="1" i="0" u="none" strike="noStrike" baseline="0" dirty="0">
                <a:solidFill>
                  <a:srgbClr val="CC0099"/>
                </a:solidFill>
                <a:latin typeface="Calibri" panose="020F0502020204030204" pitchFamily="34" charset="0"/>
              </a:rPr>
              <a:t>THYROIDECTOMY </a:t>
            </a:r>
            <a:endParaRPr lang="en-US" sz="2400" b="0" i="0" u="none" strike="noStrike" baseline="0" dirty="0">
              <a:solidFill>
                <a:srgbClr val="CC0099"/>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Total TX is indicated in GD patients with: </a:t>
            </a:r>
          </a:p>
          <a:p>
            <a:pPr algn="just">
              <a:lnSpc>
                <a:spcPct val="100000"/>
              </a:lnSpc>
            </a:pPr>
            <a:r>
              <a:rPr lang="en-US" sz="2400" b="0" i="0" u="none" strike="noStrike" baseline="0" dirty="0">
                <a:solidFill>
                  <a:srgbClr val="FF0000"/>
                </a:solidFill>
                <a:latin typeface="Calibri" panose="020F0502020204030204" pitchFamily="34" charset="0"/>
              </a:rPr>
              <a:t>a) </a:t>
            </a:r>
            <a:r>
              <a:rPr lang="en-US" sz="2400" b="0" i="0" u="none" strike="noStrike" baseline="0" dirty="0">
                <a:solidFill>
                  <a:srgbClr val="000000"/>
                </a:solidFill>
                <a:latin typeface="Calibri" panose="020F0502020204030204" pitchFamily="34" charset="0"/>
              </a:rPr>
              <a:t>persistent hyperthyroidism and/or recurrence of thyrotoxicosis after the completion  of a first course of ATD</a:t>
            </a:r>
          </a:p>
          <a:p>
            <a:pPr algn="just">
              <a:lnSpc>
                <a:spcPct val="100000"/>
              </a:lnSpc>
            </a:pPr>
            <a:r>
              <a:rPr lang="en-US" sz="2400" b="0" i="0" u="none" strike="noStrike" baseline="0" dirty="0">
                <a:solidFill>
                  <a:srgbClr val="FF0000"/>
                </a:solidFill>
                <a:latin typeface="Calibri" panose="020F0502020204030204" pitchFamily="34" charset="0"/>
              </a:rPr>
              <a:t>b) </a:t>
            </a:r>
            <a:r>
              <a:rPr lang="en-US" sz="2400" b="0" i="0" u="none" strike="noStrike" baseline="0" dirty="0">
                <a:solidFill>
                  <a:srgbClr val="000000"/>
                </a:solidFill>
                <a:latin typeface="Calibri" panose="020F0502020204030204" pitchFamily="34" charset="0"/>
              </a:rPr>
              <a:t>suspected thyroid cancer</a:t>
            </a:r>
          </a:p>
          <a:p>
            <a:pPr algn="just">
              <a:lnSpc>
                <a:spcPct val="100000"/>
              </a:lnSpc>
            </a:pPr>
            <a:r>
              <a:rPr lang="en-US" sz="2400" b="0" i="0" u="none" strike="noStrike" baseline="0" dirty="0">
                <a:solidFill>
                  <a:srgbClr val="FF0000"/>
                </a:solidFill>
                <a:latin typeface="Calibri" panose="020F0502020204030204" pitchFamily="34" charset="0"/>
              </a:rPr>
              <a:t>c) </a:t>
            </a:r>
            <a:r>
              <a:rPr lang="en-US" sz="2400" b="0" i="0" u="none" strike="noStrike" baseline="0" dirty="0">
                <a:solidFill>
                  <a:srgbClr val="000000"/>
                </a:solidFill>
                <a:latin typeface="Calibri" panose="020F0502020204030204" pitchFamily="34" charset="0"/>
              </a:rPr>
              <a:t>a large thyroid gland (&gt;50-60 ml) and compressive symptoms</a:t>
            </a:r>
          </a:p>
          <a:p>
            <a:pPr algn="just">
              <a:lnSpc>
                <a:spcPct val="100000"/>
              </a:lnSpc>
            </a:pPr>
            <a:r>
              <a:rPr lang="en-US" sz="2400" b="0" i="0" u="none" strike="noStrike" baseline="0" dirty="0">
                <a:solidFill>
                  <a:srgbClr val="FF0000"/>
                </a:solidFill>
                <a:latin typeface="Calibri" panose="020F0502020204030204" pitchFamily="34" charset="0"/>
              </a:rPr>
              <a:t>d) </a:t>
            </a:r>
            <a:r>
              <a:rPr lang="en-US" sz="2400" b="0" i="0" u="none" strike="noStrike" baseline="0" dirty="0">
                <a:solidFill>
                  <a:srgbClr val="000000"/>
                </a:solidFill>
                <a:latin typeface="Calibri" panose="020F0502020204030204" pitchFamily="34" charset="0"/>
              </a:rPr>
              <a:t>nodular goiters and active GO</a:t>
            </a:r>
          </a:p>
          <a:p>
            <a:pPr algn="just">
              <a:lnSpc>
                <a:spcPct val="100000"/>
              </a:lnSpc>
            </a:pPr>
            <a:r>
              <a:rPr lang="en-US" sz="2400" b="0" i="0" u="none" strike="noStrike" baseline="0" dirty="0">
                <a:solidFill>
                  <a:srgbClr val="FF0000"/>
                </a:solidFill>
                <a:latin typeface="Calibri" panose="020F0502020204030204" pitchFamily="34" charset="0"/>
              </a:rPr>
              <a:t>e) </a:t>
            </a:r>
            <a:r>
              <a:rPr lang="en-US" sz="2400" b="0" i="0" u="none" strike="noStrike" baseline="0" dirty="0">
                <a:solidFill>
                  <a:srgbClr val="000000"/>
                </a:solidFill>
                <a:latin typeface="Calibri" panose="020F0502020204030204" pitchFamily="34" charset="0"/>
              </a:rPr>
              <a:t>concurrent hyperparathyroidism</a:t>
            </a:r>
          </a:p>
          <a:p>
            <a:pPr algn="just">
              <a:lnSpc>
                <a:spcPct val="100000"/>
              </a:lnSpc>
            </a:pPr>
            <a:r>
              <a:rPr lang="en-US" sz="2400" b="0" i="0" u="none" strike="noStrike" baseline="0" dirty="0">
                <a:solidFill>
                  <a:srgbClr val="FF0000"/>
                </a:solidFill>
                <a:latin typeface="Calibri" panose="020F0502020204030204" pitchFamily="34" charset="0"/>
              </a:rPr>
              <a:t>f) </a:t>
            </a:r>
            <a:r>
              <a:rPr lang="en-US" sz="2400" b="0" i="0" u="none" strike="noStrike" baseline="0" dirty="0">
                <a:solidFill>
                  <a:srgbClr val="000000"/>
                </a:solidFill>
                <a:latin typeface="Calibri" panose="020F0502020204030204" pitchFamily="34" charset="0"/>
              </a:rPr>
              <a:t>pregnancy (second trimester)</a:t>
            </a:r>
          </a:p>
        </p:txBody>
      </p:sp>
    </p:spTree>
    <p:extLst>
      <p:ext uri="{BB962C8B-B14F-4D97-AF65-F5344CB8AC3E}">
        <p14:creationId xmlns:p14="http://schemas.microsoft.com/office/powerpoint/2010/main" val="49066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562EB-BB61-4B1C-A63C-7B2A03ABE187}"/>
              </a:ext>
            </a:extLst>
          </p:cNvPr>
          <p:cNvSpPr>
            <a:spLocks noGrp="1"/>
          </p:cNvSpPr>
          <p:nvPr>
            <p:ph idx="1"/>
          </p:nvPr>
        </p:nvSpPr>
        <p:spPr>
          <a:xfrm>
            <a:off x="495300" y="714375"/>
            <a:ext cx="11087100" cy="5462588"/>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ATD are required prior to TX especially in severe hyperthyroidism so avoiding perioperative complications and uncontrolled thyroid dysfunction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Also, a solution containing </a:t>
            </a:r>
            <a:r>
              <a:rPr lang="en-US" sz="2400" b="0" i="0" u="none" strike="noStrike" baseline="0" dirty="0">
                <a:solidFill>
                  <a:srgbClr val="FF0000"/>
                </a:solidFill>
                <a:latin typeface="Calibri" panose="020F0502020204030204" pitchFamily="34" charset="0"/>
              </a:rPr>
              <a:t>potassium iodide </a:t>
            </a:r>
            <a:r>
              <a:rPr lang="en-US" sz="2400" b="0" i="0" u="none" strike="noStrike" baseline="0" dirty="0">
                <a:solidFill>
                  <a:srgbClr val="000000"/>
                </a:solidFill>
                <a:latin typeface="Calibri" panose="020F0502020204030204" pitchFamily="34" charset="0"/>
              </a:rPr>
              <a:t>given prior to TX decreases blood flow to the thyroid and intraoperative blood loss.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Guidelines recommend that a high-volume surgeon markedly reduces the failure rate to below 1% making TX a cost-effective approach for GD .</a:t>
            </a:r>
          </a:p>
          <a:p>
            <a:pPr algn="just">
              <a:lnSpc>
                <a:spcPct val="100000"/>
              </a:lnSpc>
            </a:pPr>
            <a:endParaRPr lang="en-US" sz="24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53540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54105-D0B5-4636-BD75-30BAF0E72E96}"/>
              </a:ext>
            </a:extLst>
          </p:cNvPr>
          <p:cNvSpPr>
            <a:spLocks noGrp="1"/>
          </p:cNvSpPr>
          <p:nvPr>
            <p:ph idx="1"/>
          </p:nvPr>
        </p:nvSpPr>
        <p:spPr>
          <a:xfrm>
            <a:off x="371475" y="542925"/>
            <a:ext cx="11249025" cy="5634038"/>
          </a:xfrm>
        </p:spPr>
        <p:txBody>
          <a:bodyPr>
            <a:normAutofit/>
          </a:bodyPr>
          <a:lstStyle/>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Potential </a:t>
            </a:r>
            <a:r>
              <a:rPr lang="en-US" sz="2400" b="0" i="0" u="none" strike="noStrike" baseline="0" dirty="0">
                <a:solidFill>
                  <a:srgbClr val="FF0000"/>
                </a:solidFill>
                <a:latin typeface="Calibri" panose="020F0502020204030204" pitchFamily="34" charset="0"/>
              </a:rPr>
              <a:t>adverse events of TX </a:t>
            </a:r>
            <a:r>
              <a:rPr lang="en-US" sz="2400" b="0" i="0" u="none" strike="noStrike" baseline="0" dirty="0">
                <a:solidFill>
                  <a:srgbClr val="000000"/>
                </a:solidFill>
                <a:latin typeface="Calibri" panose="020F0502020204030204" pitchFamily="34" charset="0"/>
              </a:rPr>
              <a:t>are laryngeal edema, recurrent laryngeal nerve injury, hypocalcemia, bleeding, and hypoparathyroidism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rate of the above complications remains low with experienced, high-volume surgeons and the risks of transient hypocalcemia and recurrent laryngeal nerve injury are &lt;10% and &lt;1%, respectively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Calcium</a:t>
            </a:r>
            <a:r>
              <a:rPr lang="en-US" sz="2400" b="0" i="0" u="none" strike="noStrike" baseline="0" dirty="0">
                <a:solidFill>
                  <a:srgbClr val="000000"/>
                </a:solidFill>
                <a:latin typeface="Calibri" panose="020F0502020204030204" pitchFamily="34" charset="0"/>
              </a:rPr>
              <a:t> substitution substantially lowers the risks of perioperative hypocalcemia.</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Finally, levothyroxine replacement is administered postoperatively based on a BMI- or weight-adapted calculation .</a:t>
            </a:r>
            <a:endParaRPr lang="en-US" sz="3600" dirty="0"/>
          </a:p>
        </p:txBody>
      </p:sp>
    </p:spTree>
    <p:extLst>
      <p:ext uri="{BB962C8B-B14F-4D97-AF65-F5344CB8AC3E}">
        <p14:creationId xmlns:p14="http://schemas.microsoft.com/office/powerpoint/2010/main" val="390705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496761-F0D5-4B52-96F6-64F6ABB82135}"/>
              </a:ext>
            </a:extLst>
          </p:cNvPr>
          <p:cNvPicPr>
            <a:picLocks noGrp="1" noChangeAspect="1"/>
          </p:cNvPicPr>
          <p:nvPr>
            <p:ph idx="1"/>
          </p:nvPr>
        </p:nvPicPr>
        <p:blipFill>
          <a:blip r:embed="rId2"/>
          <a:stretch>
            <a:fillRect/>
          </a:stretch>
        </p:blipFill>
        <p:spPr>
          <a:xfrm>
            <a:off x="257176" y="95250"/>
            <a:ext cx="11477624" cy="6600825"/>
          </a:xfrm>
        </p:spPr>
      </p:pic>
    </p:spTree>
    <p:extLst>
      <p:ext uri="{BB962C8B-B14F-4D97-AF65-F5344CB8AC3E}">
        <p14:creationId xmlns:p14="http://schemas.microsoft.com/office/powerpoint/2010/main" val="4144947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2AA1A-B7D7-4C2C-AA98-66AEA97B7B5D}"/>
              </a:ext>
            </a:extLst>
          </p:cNvPr>
          <p:cNvSpPr>
            <a:spLocks noGrp="1"/>
          </p:cNvSpPr>
          <p:nvPr>
            <p:ph idx="1"/>
          </p:nvPr>
        </p:nvSpPr>
        <p:spPr>
          <a:xfrm>
            <a:off x="428625" y="647700"/>
            <a:ext cx="11391900" cy="5529263"/>
          </a:xfrm>
        </p:spPr>
        <p:txBody>
          <a:bodyPr>
            <a:normAutofit/>
          </a:bodyPr>
          <a:lstStyle/>
          <a:p>
            <a:pPr marL="0" indent="0">
              <a:buNone/>
            </a:pPr>
            <a:r>
              <a:rPr lang="en-US" sz="2400" b="1" i="0" u="none" strike="noStrike" baseline="0" dirty="0">
                <a:solidFill>
                  <a:srgbClr val="CC0099"/>
                </a:solidFill>
                <a:latin typeface="Calibri" panose="020F0502020204030204" pitchFamily="34" charset="0"/>
              </a:rPr>
              <a:t>GRAVES’ ORBITOPATHY </a:t>
            </a:r>
            <a:endParaRPr lang="en-US" sz="2400" b="0" i="0" u="none" strike="noStrike" baseline="0" dirty="0">
              <a:solidFill>
                <a:srgbClr val="CC0099"/>
              </a:solidFill>
              <a:latin typeface="Calibri" panose="020F0502020204030204" pitchFamily="34" charset="0"/>
            </a:endParaRPr>
          </a:p>
          <a:p>
            <a:pPr marL="0" indent="0">
              <a:buNone/>
            </a:pPr>
            <a:r>
              <a:rPr lang="en-US" sz="2400" b="1" i="0" u="none" strike="noStrike" baseline="0" dirty="0">
                <a:solidFill>
                  <a:srgbClr val="0070C0"/>
                </a:solidFill>
                <a:latin typeface="Calibri" panose="020F0502020204030204" pitchFamily="34" charset="0"/>
              </a:rPr>
              <a:t>Current management and its limitations </a:t>
            </a:r>
            <a:endParaRPr lang="en-US" sz="2400" b="0" i="0" u="none" strike="noStrike" baseline="0" dirty="0">
              <a:solidFill>
                <a:srgbClr val="0070C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Thyroid dysfunction should be restored as both </a:t>
            </a:r>
            <a:r>
              <a:rPr lang="en-US" sz="2400" b="0" i="0" u="none" strike="noStrike" baseline="0" dirty="0">
                <a:solidFill>
                  <a:srgbClr val="FF0000"/>
                </a:solidFill>
                <a:latin typeface="Calibri" panose="020F0502020204030204" pitchFamily="34" charset="0"/>
              </a:rPr>
              <a:t>hypothyroidism</a:t>
            </a:r>
            <a:r>
              <a:rPr lang="en-US" sz="2400" b="0" i="0" u="none" strike="noStrike" baseline="0" dirty="0">
                <a:solidFill>
                  <a:srgbClr val="000000"/>
                </a:solidFill>
                <a:latin typeface="Calibri" panose="020F0502020204030204" pitchFamily="34" charset="0"/>
              </a:rPr>
              <a:t> with elevated serum TSH as well hyperthyroidism negatively affect the clinical activity and severity of GO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TSH directly stimulates TSH-R expressing orbital target cells to release hydrophilic mucopolysaccharides and pro-inflammatory cytokines ,while hyperthyroidism is associated with markedly increased serum levels of stimulatory TSH-R-Ab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Hence, both thyroid dysfunctions exacerbate the orbital inflammatory process with local edema, congestion and resulting exophthalmos.</a:t>
            </a:r>
          </a:p>
          <a:p>
            <a:pPr marL="0" indent="0" algn="just">
              <a:lnSpc>
                <a:spcPct val="100000"/>
              </a:lnSpc>
              <a:buNone/>
            </a:pPr>
            <a:r>
              <a:rPr lang="en-US" sz="24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667190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BD5F7-2040-4EFB-AC6C-B337A2269A19}"/>
              </a:ext>
            </a:extLst>
          </p:cNvPr>
          <p:cNvSpPr>
            <a:spLocks noGrp="1"/>
          </p:cNvSpPr>
          <p:nvPr>
            <p:ph idx="1"/>
          </p:nvPr>
        </p:nvSpPr>
        <p:spPr>
          <a:xfrm>
            <a:off x="523875" y="552450"/>
            <a:ext cx="11163300" cy="5624513"/>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Adequate LT4 substitution or MMI administration are warranted to reach and maintain a stable euthyroid state.</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RAI should be avoided in all cases of active and/or moderate to severe GO and </a:t>
            </a:r>
            <a:r>
              <a:rPr lang="en-US" sz="2400" b="0" i="0" u="none" strike="noStrike" baseline="0" dirty="0">
                <a:solidFill>
                  <a:srgbClr val="FF0000"/>
                </a:solidFill>
                <a:latin typeface="Calibri" panose="020F0502020204030204" pitchFamily="34" charset="0"/>
              </a:rPr>
              <a:t>prophylactic glucocorticoids (GC)</a:t>
            </a:r>
            <a:r>
              <a:rPr lang="en-US" sz="2400" b="0" i="0" u="none" strike="noStrike" baseline="0" dirty="0">
                <a:solidFill>
                  <a:srgbClr val="000000"/>
                </a:solidFill>
                <a:latin typeface="Calibri" panose="020F0502020204030204" pitchFamily="34" charset="0"/>
              </a:rPr>
              <a:t> are recommended in GD patients treated with RAI, especially in those at high risk for developing GO e.g. high stimulatory TSH-R-Ab and smokers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After confirmation of GO diagnosis, clinical disease activity, severity and presence of sight-threatening manifestations are assessed .</a:t>
            </a:r>
          </a:p>
          <a:p>
            <a:pPr algn="just">
              <a:lnSpc>
                <a:spcPct val="100000"/>
              </a:lnSpc>
            </a:pPr>
            <a:endParaRPr lang="en-US" sz="2400" b="0" i="0" u="none" strike="noStrike" baseline="0" dirty="0">
              <a:solidFill>
                <a:srgbClr val="FF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Serum TSH-R-Ab levels </a:t>
            </a:r>
            <a:r>
              <a:rPr lang="en-US" sz="2400" b="0" i="0" u="none" strike="noStrike" baseline="0" dirty="0">
                <a:solidFill>
                  <a:srgbClr val="000000"/>
                </a:solidFill>
                <a:latin typeface="Calibri" panose="020F0502020204030204" pitchFamily="34" charset="0"/>
              </a:rPr>
              <a:t>in general and stimulatory TSH-R-Ab in particular, are a reliable and highly sensitive biomarker of clinically active and severe GO .</a:t>
            </a:r>
            <a:endParaRPr lang="en-US" sz="2400" dirty="0"/>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7976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43D5B-D727-4AB6-AC27-04E18367FAA2}"/>
              </a:ext>
            </a:extLst>
          </p:cNvPr>
          <p:cNvSpPr>
            <a:spLocks noGrp="1"/>
          </p:cNvSpPr>
          <p:nvPr>
            <p:ph idx="1"/>
          </p:nvPr>
        </p:nvSpPr>
        <p:spPr>
          <a:xfrm>
            <a:off x="438150" y="352425"/>
            <a:ext cx="11182350" cy="6048375"/>
          </a:xfrm>
        </p:spPr>
        <p:txBody>
          <a:bodyPr>
            <a:normAutofit/>
          </a:bodyPr>
          <a:lstStyle/>
          <a:p>
            <a:pPr marL="0" indent="0" algn="ctr">
              <a:buNone/>
            </a:pPr>
            <a:r>
              <a:rPr lang="en-US" b="1" i="0" u="none" strike="noStrike" baseline="0" dirty="0">
                <a:solidFill>
                  <a:srgbClr val="CC0099"/>
                </a:solidFill>
                <a:latin typeface="Calibri" panose="020F0502020204030204" pitchFamily="34" charset="0"/>
              </a:rPr>
              <a:t>DIAGNOSIS </a:t>
            </a:r>
          </a:p>
          <a:p>
            <a:pPr marL="0" indent="0">
              <a:buNone/>
            </a:pPr>
            <a:r>
              <a:rPr lang="en-US" sz="2400" b="1" i="0" u="none" strike="noStrike" baseline="0" dirty="0">
                <a:solidFill>
                  <a:srgbClr val="0070C0"/>
                </a:solidFill>
                <a:latin typeface="Calibri" panose="020F0502020204030204" pitchFamily="34" charset="0"/>
              </a:rPr>
              <a:t>Serology </a:t>
            </a:r>
          </a:p>
          <a:p>
            <a:pPr algn="just">
              <a:lnSpc>
                <a:spcPct val="100000"/>
              </a:lnSpc>
            </a:pPr>
            <a:r>
              <a:rPr lang="en-US" sz="2400" b="0" i="0" u="none" strike="noStrike" baseline="0" dirty="0">
                <a:solidFill>
                  <a:srgbClr val="000000"/>
                </a:solidFill>
                <a:latin typeface="Calibri" panose="020F0502020204030204" pitchFamily="34" charset="0"/>
              </a:rPr>
              <a:t>The measurement of serum baseline TSH is the screening parameter in the initial evaluation of suspected thyroid dysfunction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Additional assessment of the free thyroid hormones differentiates between overt and subclinical hyperthyroidism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TSH-R-Ab measurement offers accurate and fast diagnosis of GD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conventional TSH-R-Ab binding immunoassays are sensitive and specific (98 and 99%, respectively), however, these assays do not differentiate between Ab functionality .</a:t>
            </a:r>
          </a:p>
        </p:txBody>
      </p:sp>
    </p:spTree>
    <p:extLst>
      <p:ext uri="{BB962C8B-B14F-4D97-AF65-F5344CB8AC3E}">
        <p14:creationId xmlns:p14="http://schemas.microsoft.com/office/powerpoint/2010/main" val="51873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86F24-629B-4533-90BE-2174F0F9AF6E}"/>
              </a:ext>
            </a:extLst>
          </p:cNvPr>
          <p:cNvSpPr>
            <a:spLocks noGrp="1"/>
          </p:cNvSpPr>
          <p:nvPr>
            <p:ph idx="1"/>
          </p:nvPr>
        </p:nvSpPr>
        <p:spPr>
          <a:xfrm>
            <a:off x="514349" y="800100"/>
            <a:ext cx="11210925" cy="5376863"/>
          </a:xfrm>
        </p:spPr>
        <p:txBody>
          <a:bodyPr>
            <a:normAutofit/>
          </a:bodyPr>
          <a:lstStyle/>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The current guidelines of the European Group on Graves’ Orbitopathy (EUGOGO) and of the European Thyroid Association recommend :</a:t>
            </a:r>
          </a:p>
          <a:p>
            <a:pPr algn="just">
              <a:lnSpc>
                <a:spcPct val="100000"/>
              </a:lnSpc>
            </a:pPr>
            <a:r>
              <a:rPr lang="en-US" sz="2400" b="0" i="0" u="none" strike="noStrike" baseline="0" dirty="0">
                <a:solidFill>
                  <a:srgbClr val="000000"/>
                </a:solidFill>
                <a:latin typeface="Calibri" panose="020F0502020204030204" pitchFamily="34" charset="0"/>
              </a:rPr>
              <a:t>local treatment and selenium for </a:t>
            </a:r>
            <a:r>
              <a:rPr lang="en-US" sz="2400" b="0" i="0" u="none" strike="noStrike" baseline="0" dirty="0">
                <a:solidFill>
                  <a:srgbClr val="FF0000"/>
                </a:solidFill>
                <a:latin typeface="Calibri" panose="020F0502020204030204" pitchFamily="34" charset="0"/>
              </a:rPr>
              <a:t>mild GO</a:t>
            </a:r>
          </a:p>
          <a:p>
            <a:pPr algn="just">
              <a:lnSpc>
                <a:spcPct val="100000"/>
              </a:lnSpc>
            </a:pPr>
            <a:r>
              <a:rPr lang="en-US" sz="2400" b="0" i="0" u="none" strike="noStrike" baseline="0" dirty="0">
                <a:solidFill>
                  <a:srgbClr val="000000"/>
                </a:solidFill>
                <a:latin typeface="Calibri" panose="020F0502020204030204" pitchFamily="34" charset="0"/>
              </a:rPr>
              <a:t>high dose intravenous glucocorticoid pulses (IVGC) as standard treatment-of-choice for </a:t>
            </a:r>
            <a:r>
              <a:rPr lang="en-US" sz="2400" b="0" i="0" u="none" strike="noStrike" baseline="0" dirty="0">
                <a:solidFill>
                  <a:srgbClr val="FF0000"/>
                </a:solidFill>
                <a:latin typeface="Calibri" panose="020F0502020204030204" pitchFamily="34" charset="0"/>
              </a:rPr>
              <a:t>active and moderate to severe disease</a:t>
            </a:r>
            <a:r>
              <a:rPr lang="en-US" sz="2400" b="0" i="0" u="none" strike="noStrike" baseline="0" dirty="0">
                <a:solidFill>
                  <a:srgbClr val="000000"/>
                </a:solidFill>
                <a:latin typeface="Calibri" panose="020F0502020204030204" pitchFamily="34" charset="0"/>
              </a:rPr>
              <a:t>, including optic neuropathy.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disease-modifying IVGC treatment of GO is not associated with secondary adrenocortical insufficiency .</a:t>
            </a:r>
            <a:endParaRPr lang="en-US" sz="2400" dirty="0"/>
          </a:p>
        </p:txBody>
      </p:sp>
    </p:spTree>
    <p:extLst>
      <p:ext uri="{BB962C8B-B14F-4D97-AF65-F5344CB8AC3E}">
        <p14:creationId xmlns:p14="http://schemas.microsoft.com/office/powerpoint/2010/main" val="2217650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1B1C2-5E76-498A-BF6B-0DD806ACFE37}"/>
              </a:ext>
            </a:extLst>
          </p:cNvPr>
          <p:cNvSpPr>
            <a:spLocks noGrp="1"/>
          </p:cNvSpPr>
          <p:nvPr>
            <p:ph idx="1"/>
          </p:nvPr>
        </p:nvSpPr>
        <p:spPr>
          <a:xfrm>
            <a:off x="590549" y="704850"/>
            <a:ext cx="10982325" cy="5472113"/>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Prior treatment of orbital disease with IVGC markedly decreases the need for successive rehabilitative surgeries .</a:t>
            </a:r>
          </a:p>
          <a:p>
            <a:pPr algn="just">
              <a:lnSpc>
                <a:spcPct val="100000"/>
              </a:lnSpc>
            </a:pPr>
            <a:r>
              <a:rPr lang="en-US" sz="2400" b="0" i="0" u="none" strike="noStrike" baseline="0" dirty="0">
                <a:solidFill>
                  <a:srgbClr val="000000"/>
                </a:solidFill>
                <a:latin typeface="Calibri" panose="020F0502020204030204" pitchFamily="34" charset="0"/>
              </a:rPr>
              <a:t>Inflammatory symptoms and signs as well as clinical disease activity are sensitive to IVGC with response rates averaging </a:t>
            </a:r>
            <a:r>
              <a:rPr lang="en-US" sz="2400" b="0" i="0" u="none" strike="noStrike" baseline="0" dirty="0">
                <a:solidFill>
                  <a:srgbClr val="FF0000"/>
                </a:solidFill>
                <a:latin typeface="Calibri" panose="020F0502020204030204" pitchFamily="34" charset="0"/>
              </a:rPr>
              <a:t>70-80%.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To improve tolerability and decrease IVGC-induced morbidity, single (&gt;0.75g) and cumulative doses (&gt;8g) of methylprednisolone, and/or a consecutive-day regimen should be avoided .</a:t>
            </a:r>
          </a:p>
          <a:p>
            <a:pPr algn="just">
              <a:lnSpc>
                <a:spcPct val="100000"/>
              </a:lnSpc>
            </a:pP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41604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F8BCF-E962-4261-BEEA-AB20B045DFA6}"/>
              </a:ext>
            </a:extLst>
          </p:cNvPr>
          <p:cNvSpPr>
            <a:spLocks noGrp="1"/>
          </p:cNvSpPr>
          <p:nvPr>
            <p:ph idx="1"/>
          </p:nvPr>
        </p:nvSpPr>
        <p:spPr>
          <a:xfrm>
            <a:off x="466725" y="742950"/>
            <a:ext cx="11172825" cy="5434013"/>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In comparison, clinical severity and the signs proptosis and diplopia respond less well to IVGC. </a:t>
            </a:r>
            <a:endParaRPr lang="en-US" sz="2400" dirty="0"/>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This is why retrobulbar </a:t>
            </a:r>
            <a:r>
              <a:rPr lang="en-US" sz="2400" b="0" i="0" u="none" strike="noStrike" baseline="0" dirty="0">
                <a:solidFill>
                  <a:srgbClr val="FF0000"/>
                </a:solidFill>
                <a:latin typeface="Calibri" panose="020F0502020204030204" pitchFamily="34" charset="0"/>
              </a:rPr>
              <a:t>radiotherapy</a:t>
            </a:r>
            <a:r>
              <a:rPr lang="en-US" sz="2400" b="0" i="0" u="none" strike="noStrike" baseline="0" dirty="0">
                <a:solidFill>
                  <a:srgbClr val="000000"/>
                </a:solidFill>
                <a:latin typeface="Calibri" panose="020F0502020204030204" pitchFamily="34" charset="0"/>
              </a:rPr>
              <a:t> is additionally indicated in patients with disturbances of eye muscle motility ,while orbital </a:t>
            </a:r>
            <a:r>
              <a:rPr lang="en-US" sz="2400" b="0" i="0" u="none" strike="noStrike" baseline="0" dirty="0">
                <a:solidFill>
                  <a:srgbClr val="FF0000"/>
                </a:solidFill>
                <a:latin typeface="Calibri" panose="020F0502020204030204" pitchFamily="34" charset="0"/>
              </a:rPr>
              <a:t>decompression surgery </a:t>
            </a:r>
            <a:r>
              <a:rPr lang="en-US" sz="2400" b="0" i="0" u="none" strike="noStrike" baseline="0" dirty="0">
                <a:solidFill>
                  <a:srgbClr val="000000"/>
                </a:solidFill>
                <a:latin typeface="Calibri" panose="020F0502020204030204" pitchFamily="34" charset="0"/>
              </a:rPr>
              <a:t>is considered in subjects with persistent active and severe GO subsequent to immunosuppressive treatment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Hence, current guideline-recommended approaches may still require additional surgical corrections, due to partial or insufficient improvement of severity signs, in </a:t>
            </a:r>
            <a:r>
              <a:rPr lang="en-US" sz="2400" b="0" i="0" u="none" strike="noStrike" baseline="0" dirty="0">
                <a:solidFill>
                  <a:srgbClr val="FF0000"/>
                </a:solidFill>
                <a:latin typeface="Calibri" panose="020F0502020204030204" pitchFamily="34" charset="0"/>
              </a:rPr>
              <a:t>20-30% of GO cases .</a:t>
            </a:r>
            <a:endParaRPr lang="en-US" sz="2400" dirty="0">
              <a:solidFill>
                <a:srgbClr val="FF0000"/>
              </a:solidFill>
            </a:endParaRPr>
          </a:p>
          <a:p>
            <a:endParaRPr lang="en-US" dirty="0"/>
          </a:p>
        </p:txBody>
      </p:sp>
    </p:spTree>
    <p:extLst>
      <p:ext uri="{BB962C8B-B14F-4D97-AF65-F5344CB8AC3E}">
        <p14:creationId xmlns:p14="http://schemas.microsoft.com/office/powerpoint/2010/main" val="1788254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0D1D5-A5AE-415D-8527-508B49AE1E08}"/>
              </a:ext>
            </a:extLst>
          </p:cNvPr>
          <p:cNvSpPr>
            <a:spLocks noGrp="1"/>
          </p:cNvSpPr>
          <p:nvPr>
            <p:ph idx="1"/>
          </p:nvPr>
        </p:nvSpPr>
        <p:spPr>
          <a:xfrm>
            <a:off x="419100" y="628650"/>
            <a:ext cx="11296650" cy="5548313"/>
          </a:xfrm>
        </p:spPr>
        <p:txBody>
          <a:bodyPr>
            <a:normAutofit/>
          </a:bodyPr>
          <a:lstStyle/>
          <a:p>
            <a:pPr marL="0" indent="0">
              <a:buNone/>
            </a:pPr>
            <a:r>
              <a:rPr lang="en-US" sz="2400" b="1" i="0" u="none" strike="noStrike" baseline="0" dirty="0">
                <a:solidFill>
                  <a:srgbClr val="CC0099"/>
                </a:solidFill>
                <a:latin typeface="Calibri" panose="020F0502020204030204" pitchFamily="34" charset="0"/>
              </a:rPr>
              <a:t>The insulin-like growth factor 1 receptor (IGF-1R) as novel autoantigen in GO and the role of Teprotumumab </a:t>
            </a:r>
          </a:p>
          <a:p>
            <a:pPr marL="0" indent="0">
              <a:buNone/>
            </a:pPr>
            <a:endParaRPr lang="en-US" sz="2400"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TSH-R is the primary target of orbital autoimmunity as convincingly showed by animal models of GO.</a:t>
            </a:r>
          </a:p>
          <a:p>
            <a:pPr algn="just">
              <a:lnSpc>
                <a:spcPct val="100000"/>
              </a:lnSpc>
            </a:pPr>
            <a:r>
              <a:rPr lang="en-US" sz="2400" b="0" i="0" u="none" strike="noStrike" baseline="0" dirty="0">
                <a:solidFill>
                  <a:srgbClr val="000000"/>
                </a:solidFill>
                <a:latin typeface="Calibri" panose="020F0502020204030204" pitchFamily="34" charset="0"/>
              </a:rPr>
              <a:t>Immunohistochemically analysis of human orbital tissue in GO shows TSH-R immunoreactivity and TSH-R activation impacts orbital adipogenesis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However, recent </a:t>
            </a:r>
            <a:r>
              <a:rPr lang="en-US" sz="2400" b="0" i="1" u="none" strike="noStrike" baseline="0" dirty="0">
                <a:solidFill>
                  <a:srgbClr val="000000"/>
                </a:solidFill>
                <a:latin typeface="Calibri" panose="020F0502020204030204" pitchFamily="34" charset="0"/>
              </a:rPr>
              <a:t>in vitro </a:t>
            </a:r>
            <a:r>
              <a:rPr lang="en-US" sz="2400" b="0" i="0" u="none" strike="noStrike" baseline="0" dirty="0">
                <a:solidFill>
                  <a:srgbClr val="000000"/>
                </a:solidFill>
                <a:latin typeface="Calibri" panose="020F0502020204030204" pitchFamily="34" charset="0"/>
              </a:rPr>
              <a:t>experiments have shown that the IGF-1R is an additional key player and a relevant autoantigen in GO pathogenesis .</a:t>
            </a:r>
          </a:p>
          <a:p>
            <a:endParaRPr lang="en-US"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120668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55343-3997-4C04-8BB3-0F93CFA595FB}"/>
              </a:ext>
            </a:extLst>
          </p:cNvPr>
          <p:cNvSpPr>
            <a:spLocks noGrp="1"/>
          </p:cNvSpPr>
          <p:nvPr>
            <p:ph idx="1"/>
          </p:nvPr>
        </p:nvSpPr>
        <p:spPr>
          <a:xfrm>
            <a:off x="419100" y="495300"/>
            <a:ext cx="11372849" cy="5681663"/>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This was first hypothesized by a British group, which demonstrated the displacement of the insulin-like factor-1 (IGF-1) by GD immunoglobulins from the binding sites of the IGF-1R on cultured fibroblasts surgically obtained from GO patients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This novel autoantigen is expressed on the surface of both orbital target cells as well as on T and B cells in patients with GO.</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The TSH-R and the IGF-1R co-localize in thyrocytes and orbital fibroblasts ,and </a:t>
            </a:r>
            <a:r>
              <a:rPr lang="en-US" sz="2400" b="0" i="0" u="none" strike="noStrike" baseline="0" dirty="0">
                <a:solidFill>
                  <a:srgbClr val="FF0000"/>
                </a:solidFill>
                <a:latin typeface="Calibri" panose="020F0502020204030204" pitchFamily="34" charset="0"/>
              </a:rPr>
              <a:t>IGF-1R-Ab</a:t>
            </a:r>
            <a:r>
              <a:rPr lang="en-US" sz="2400" b="0" i="0" u="none" strike="noStrike" baseline="0" dirty="0">
                <a:solidFill>
                  <a:srgbClr val="000000"/>
                </a:solidFill>
                <a:latin typeface="Calibri" panose="020F0502020204030204" pitchFamily="34" charset="0"/>
              </a:rPr>
              <a:t> have been observed in subjects with GD and/or GO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After binding of TSH-R-Ab to their ligand on TSH-R expressing cells, there is a “cross-talk” between the TSH-R and the IGF-1R leading to activation of IGF-1R dependent downstream intracellular pathways .</a:t>
            </a:r>
            <a:endParaRPr lang="en-US" sz="3200" b="0" i="0" u="none" strike="noStrike" baseline="0" dirty="0">
              <a:latin typeface="Arial" panose="020B0604020202020204" pitchFamily="34" charset="0"/>
            </a:endParaRPr>
          </a:p>
          <a:p>
            <a:pPr algn="just">
              <a:lnSpc>
                <a:spcPct val="100000"/>
              </a:lnSpc>
            </a:pPr>
            <a:endParaRPr lang="en-US" sz="2400" dirty="0">
              <a:latin typeface="Arial" panose="020B0604020202020204" pitchFamily="34" charset="0"/>
            </a:endParaRPr>
          </a:p>
          <a:p>
            <a:endParaRPr lang="en-US" dirty="0"/>
          </a:p>
        </p:txBody>
      </p:sp>
    </p:spTree>
    <p:extLst>
      <p:ext uri="{BB962C8B-B14F-4D97-AF65-F5344CB8AC3E}">
        <p14:creationId xmlns:p14="http://schemas.microsoft.com/office/powerpoint/2010/main" val="318615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72D17-7C8B-4A6B-91E7-DEF98DECF874}"/>
              </a:ext>
            </a:extLst>
          </p:cNvPr>
          <p:cNvSpPr>
            <a:spLocks noGrp="1"/>
          </p:cNvSpPr>
          <p:nvPr>
            <p:ph idx="1"/>
          </p:nvPr>
        </p:nvSpPr>
        <p:spPr>
          <a:xfrm>
            <a:off x="504825" y="495300"/>
            <a:ext cx="11287125" cy="5681663"/>
          </a:xfrm>
        </p:spPr>
        <p:txBody>
          <a:bodyPr/>
          <a:lstStyle/>
          <a:p>
            <a:pPr algn="just">
              <a:lnSpc>
                <a:spcPct val="100000"/>
              </a:lnSpc>
            </a:pPr>
            <a:r>
              <a:rPr lang="en-US" sz="2400" b="0" i="0" u="none" strike="noStrike" baseline="0" dirty="0"/>
              <a:t>Also evidence of the major role of the IGF-1R in GO has been added by</a:t>
            </a:r>
            <a:r>
              <a:rPr lang="en-US" sz="2400" b="0" i="0" u="none" strike="noStrike" baseline="0" dirty="0">
                <a:latin typeface="Arial" panose="020B0604020202020204" pitchFamily="34" charset="0"/>
              </a:rPr>
              <a:t> </a:t>
            </a:r>
            <a:r>
              <a:rPr lang="en-US" sz="2400" b="0" i="1" u="none" strike="noStrike" baseline="0" dirty="0">
                <a:latin typeface="Calibri" panose="020F0502020204030204" pitchFamily="34" charset="0"/>
              </a:rPr>
              <a:t>in vitro </a:t>
            </a:r>
            <a:r>
              <a:rPr lang="en-US" sz="2400" b="0" i="0" u="none" strike="noStrike" baseline="0" dirty="0">
                <a:latin typeface="Calibri" panose="020F0502020204030204" pitchFamily="34" charset="0"/>
              </a:rPr>
              <a:t>testing of the novel human anti-IGF-1R monoclonal antibody (</a:t>
            </a:r>
            <a:r>
              <a:rPr lang="en-US" sz="2400" b="0" i="0" u="none" strike="noStrike" baseline="0" dirty="0" err="1">
                <a:latin typeface="Calibri" panose="020F0502020204030204" pitchFamily="34" charset="0"/>
              </a:rPr>
              <a:t>mAb</a:t>
            </a:r>
            <a:r>
              <a:rPr lang="en-US" sz="2400" b="0" i="0" u="none" strike="noStrike" baseline="0" dirty="0">
                <a:latin typeface="Calibri" panose="020F0502020204030204" pitchFamily="34" charset="0"/>
              </a:rPr>
              <a:t>) </a:t>
            </a:r>
            <a:r>
              <a:rPr lang="en-US" sz="2400" b="0" i="0" u="none" strike="noStrike" baseline="0" dirty="0">
                <a:solidFill>
                  <a:srgbClr val="FF0000"/>
                </a:solidFill>
                <a:latin typeface="Calibri" panose="020F0502020204030204" pitchFamily="34" charset="0"/>
              </a:rPr>
              <a:t>Teprotumumab</a:t>
            </a:r>
            <a:r>
              <a:rPr lang="en-US" sz="2400" b="0" i="1" u="none" strike="noStrike" baseline="0" dirty="0">
                <a:latin typeface="Calibri" panose="020F0502020204030204" pitchFamily="34" charset="0"/>
              </a:rPr>
              <a:t>.</a:t>
            </a:r>
          </a:p>
          <a:p>
            <a:pPr algn="just">
              <a:lnSpc>
                <a:spcPct val="100000"/>
              </a:lnSpc>
            </a:pPr>
            <a:endParaRPr lang="en-US" sz="2400" b="0" i="1" u="none" strike="noStrike" baseline="0" dirty="0">
              <a:latin typeface="Calibri" panose="020F0502020204030204" pitchFamily="34" charset="0"/>
            </a:endParaRPr>
          </a:p>
          <a:p>
            <a:pPr algn="just">
              <a:lnSpc>
                <a:spcPct val="100000"/>
              </a:lnSpc>
            </a:pPr>
            <a:r>
              <a:rPr lang="en-US" sz="2400" b="0" i="1" u="none" strike="noStrike" baseline="0" dirty="0">
                <a:latin typeface="Calibri" panose="020F0502020204030204" pitchFamily="34" charset="0"/>
              </a:rPr>
              <a:t> </a:t>
            </a:r>
            <a:r>
              <a:rPr lang="en-US" sz="2400" b="0" i="0" u="none" strike="noStrike" baseline="0" dirty="0">
                <a:latin typeface="Calibri" panose="020F0502020204030204" pitchFamily="34" charset="0"/>
              </a:rPr>
              <a:t>Binding of Teprotumumab to its ligand was able to </a:t>
            </a:r>
            <a:r>
              <a:rPr lang="en-US" sz="2400" b="0" i="0" u="none" strike="noStrike" baseline="0" dirty="0">
                <a:solidFill>
                  <a:srgbClr val="FF0000"/>
                </a:solidFill>
                <a:latin typeface="Calibri" panose="020F0502020204030204" pitchFamily="34" charset="0"/>
              </a:rPr>
              <a:t>inhibit</a:t>
            </a:r>
            <a:r>
              <a:rPr lang="en-US" sz="2400" b="0" i="0" u="none" strike="noStrike" baseline="0" dirty="0">
                <a:latin typeface="Calibri" panose="020F0502020204030204" pitchFamily="34" charset="0"/>
              </a:rPr>
              <a:t> both the activation of the IGF-1R and the downstream intracellular signaling by the endogenous ligands, as well as induce internalization and degradation of the IGF-1R .</a:t>
            </a:r>
          </a:p>
          <a:p>
            <a:pPr algn="just">
              <a:lnSpc>
                <a:spcPct val="100000"/>
              </a:lnSpc>
            </a:pPr>
            <a:endParaRPr lang="en-US" sz="2400" b="0" i="0" u="none" strike="noStrike" baseline="0" dirty="0">
              <a:latin typeface="Calibri" panose="020F0502020204030204" pitchFamily="34" charset="0"/>
            </a:endParaRPr>
          </a:p>
          <a:p>
            <a:pPr algn="just">
              <a:lnSpc>
                <a:spcPct val="100000"/>
              </a:lnSpc>
            </a:pPr>
            <a:r>
              <a:rPr lang="en-US" sz="2400" b="0" i="0" u="none" strike="noStrike" baseline="0" dirty="0">
                <a:latin typeface="Calibri" panose="020F0502020204030204" pitchFamily="34" charset="0"/>
              </a:rPr>
              <a:t>In cultured fibroblasts, this </a:t>
            </a:r>
            <a:r>
              <a:rPr lang="en-US" sz="2400" b="0" i="0" u="none" strike="noStrike" baseline="0" dirty="0" err="1">
                <a:latin typeface="Calibri" panose="020F0502020204030204" pitchFamily="34" charset="0"/>
              </a:rPr>
              <a:t>mAb</a:t>
            </a:r>
            <a:r>
              <a:rPr lang="en-US" sz="2400" b="0" i="0" u="none" strike="noStrike" baseline="0" dirty="0">
                <a:latin typeface="Calibri" panose="020F0502020204030204" pitchFamily="34" charset="0"/>
              </a:rPr>
              <a:t> suppressed the IGF-1/TSH-R-Ab stimulated release of chemokines .</a:t>
            </a:r>
          </a:p>
          <a:p>
            <a:pPr algn="just">
              <a:lnSpc>
                <a:spcPct val="100000"/>
              </a:lnSpc>
            </a:pPr>
            <a:endParaRPr lang="en-US" sz="2400" b="0" i="0" u="none" strike="noStrike" baseline="0" dirty="0">
              <a:latin typeface="Calibri" panose="020F0502020204030204" pitchFamily="34" charset="0"/>
            </a:endParaRPr>
          </a:p>
          <a:p>
            <a:pPr algn="just">
              <a:lnSpc>
                <a:spcPct val="100000"/>
              </a:lnSpc>
            </a:pPr>
            <a:r>
              <a:rPr lang="en-US" sz="2400" dirty="0">
                <a:latin typeface="Calibri" panose="020F0502020204030204" pitchFamily="34" charset="0"/>
              </a:rPr>
              <a:t>Also</a:t>
            </a:r>
            <a:r>
              <a:rPr lang="en-US" sz="2400" b="0" i="0" u="none" strike="noStrike" baseline="0" dirty="0">
                <a:latin typeface="Calibri" panose="020F0502020204030204" pitchFamily="34" charset="0"/>
              </a:rPr>
              <a:t>, Teprotumumab reduced the TSH-stimulated release of pro-inflammatory cytokines from isolated fibrocytes of GD patients ,and markedly decreased the expression of both TSH-R and IGF-1R in fibrocytes .</a:t>
            </a:r>
            <a:endParaRPr lang="en-US" sz="2400" dirty="0"/>
          </a:p>
          <a:p>
            <a:endParaRPr lang="en-US" dirty="0"/>
          </a:p>
        </p:txBody>
      </p:sp>
    </p:spTree>
    <p:extLst>
      <p:ext uri="{BB962C8B-B14F-4D97-AF65-F5344CB8AC3E}">
        <p14:creationId xmlns:p14="http://schemas.microsoft.com/office/powerpoint/2010/main" val="3423636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42658-C6F3-46FF-BA9B-8325277C2A3F}"/>
              </a:ext>
            </a:extLst>
          </p:cNvPr>
          <p:cNvSpPr>
            <a:spLocks noGrp="1"/>
          </p:cNvSpPr>
          <p:nvPr>
            <p:ph idx="1"/>
          </p:nvPr>
        </p:nvSpPr>
        <p:spPr>
          <a:xfrm>
            <a:off x="381000" y="476250"/>
            <a:ext cx="11239500" cy="5700713"/>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Two large, consecutive, randomized, multicenter, placebo-controlled, phase II and III trials have demonstrated the </a:t>
            </a:r>
            <a:r>
              <a:rPr lang="en-US" sz="2400" b="0" i="0" u="none" strike="noStrike" baseline="0" dirty="0">
                <a:solidFill>
                  <a:srgbClr val="FF0000"/>
                </a:solidFill>
                <a:latin typeface="Calibri" panose="020F0502020204030204" pitchFamily="34" charset="0"/>
              </a:rPr>
              <a:t>efficacy and acceptable tolerability </a:t>
            </a:r>
            <a:r>
              <a:rPr lang="en-US" sz="2400" b="0" i="0" u="none" strike="noStrike" baseline="0" dirty="0">
                <a:solidFill>
                  <a:srgbClr val="000000"/>
                </a:solidFill>
                <a:latin typeface="Calibri" panose="020F0502020204030204" pitchFamily="34" charset="0"/>
              </a:rPr>
              <a:t>of </a:t>
            </a:r>
            <a:r>
              <a:rPr lang="en-US" sz="2400" b="0" i="0" u="none" strike="noStrike" baseline="0" dirty="0">
                <a:solidFill>
                  <a:srgbClr val="FF0000"/>
                </a:solidFill>
                <a:latin typeface="Calibri" panose="020F0502020204030204" pitchFamily="34" charset="0"/>
              </a:rPr>
              <a:t>Teprotumumab </a:t>
            </a:r>
            <a:r>
              <a:rPr lang="en-US" sz="2400" b="0" i="0" u="none" strike="noStrike" baseline="0" dirty="0">
                <a:solidFill>
                  <a:srgbClr val="000000"/>
                </a:solidFill>
                <a:latin typeface="Calibri" panose="020F0502020204030204" pitchFamily="34" charset="0"/>
              </a:rPr>
              <a:t>in subjects with </a:t>
            </a:r>
            <a:r>
              <a:rPr lang="en-US" sz="2400" b="0" i="0" u="none" strike="noStrike" baseline="0" dirty="0">
                <a:solidFill>
                  <a:srgbClr val="FF0000"/>
                </a:solidFill>
                <a:latin typeface="Calibri" panose="020F0502020204030204" pitchFamily="34" charset="0"/>
              </a:rPr>
              <a:t>severe and active</a:t>
            </a:r>
            <a:r>
              <a:rPr lang="en-US" sz="2400" b="0" i="0" u="none" strike="noStrike" baseline="0" dirty="0">
                <a:solidFill>
                  <a:srgbClr val="000000"/>
                </a:solidFill>
                <a:latin typeface="Calibri" panose="020F0502020204030204" pitchFamily="34" charset="0"/>
              </a:rPr>
              <a:t> thyroid eye disease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This drug led to a rapid and noticeable improvement of all symptoms and signs of disease severity and activity during and/or after the first cycle of </a:t>
            </a:r>
            <a:r>
              <a:rPr lang="en-US" sz="2400" b="0" i="0" u="none" strike="noStrike" baseline="0" dirty="0">
                <a:solidFill>
                  <a:srgbClr val="FF0000"/>
                </a:solidFill>
                <a:latin typeface="Calibri" panose="020F0502020204030204" pitchFamily="34" charset="0"/>
              </a:rPr>
              <a:t>eight consecutive intravenous infusions over 24 weeks </a:t>
            </a:r>
            <a:r>
              <a:rPr lang="en-US" sz="2400" b="0" i="0" u="none" strike="noStrike" baseline="0" dirty="0">
                <a:solidFill>
                  <a:srgbClr val="000000"/>
                </a:solidFill>
                <a:latin typeface="Calibri" panose="020F0502020204030204" pitchFamily="34" charset="0"/>
              </a:rPr>
              <a:t>(primary endpoint).</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In both trials, significant increases of the total score of the disease specific quality-of-life questionnaire were also observed at week 24.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Early this year, Teprotumumab has been FDA-approved for the treatments of adult patients with </a:t>
            </a:r>
            <a:r>
              <a:rPr lang="en-US" sz="2400" b="0" i="0" u="none" strike="noStrike" baseline="0" dirty="0">
                <a:solidFill>
                  <a:srgbClr val="0070C0"/>
                </a:solidFill>
                <a:latin typeface="Calibri" panose="020F0502020204030204" pitchFamily="34" charset="0"/>
              </a:rPr>
              <a:t>severe and active GO. </a:t>
            </a:r>
          </a:p>
        </p:txBody>
      </p:sp>
    </p:spTree>
    <p:extLst>
      <p:ext uri="{BB962C8B-B14F-4D97-AF65-F5344CB8AC3E}">
        <p14:creationId xmlns:p14="http://schemas.microsoft.com/office/powerpoint/2010/main" val="2811974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01583-EBDA-4331-86A8-B1FC46190363}"/>
              </a:ext>
            </a:extLst>
          </p:cNvPr>
          <p:cNvSpPr>
            <a:spLocks noGrp="1"/>
          </p:cNvSpPr>
          <p:nvPr>
            <p:ph idx="1"/>
          </p:nvPr>
        </p:nvSpPr>
        <p:spPr>
          <a:xfrm>
            <a:off x="419100" y="552450"/>
            <a:ext cx="11144250" cy="5624513"/>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But, to use this promising drug in the routine management of patients with inflammatory/severe GO as well as evaluate its exact role and place in the guideline recommended treatment algorithm, additional data relating to durability of the short-term results and long-term safety and efficacy, </a:t>
            </a:r>
            <a:r>
              <a:rPr lang="en-US" sz="2400" b="0" i="0" u="none" strike="noStrike" baseline="0" dirty="0">
                <a:solidFill>
                  <a:srgbClr val="0070C0"/>
                </a:solidFill>
                <a:latin typeface="Calibri" panose="020F0502020204030204" pitchFamily="34" charset="0"/>
              </a:rPr>
              <a:t>are warranted .</a:t>
            </a:r>
          </a:p>
          <a:p>
            <a:pPr algn="just">
              <a:lnSpc>
                <a:spcPct val="100000"/>
              </a:lnSpc>
            </a:pPr>
            <a:endParaRPr lang="en-US" sz="2400" dirty="0">
              <a:solidFill>
                <a:srgbClr val="0070C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High costs, availability of the drug (currently commercially available in the US only), and missing comparative trials with the current guideline-recommended standard regimen (IVGC) are additional issues of concern.</a:t>
            </a:r>
            <a:endParaRPr lang="en-US" sz="2400" dirty="0"/>
          </a:p>
        </p:txBody>
      </p:sp>
    </p:spTree>
    <p:extLst>
      <p:ext uri="{BB962C8B-B14F-4D97-AF65-F5344CB8AC3E}">
        <p14:creationId xmlns:p14="http://schemas.microsoft.com/office/powerpoint/2010/main" val="728754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6BEA5-4E1F-4C8F-881C-6C36C5179FED}"/>
              </a:ext>
            </a:extLst>
          </p:cNvPr>
          <p:cNvSpPr>
            <a:spLocks noGrp="1"/>
          </p:cNvSpPr>
          <p:nvPr>
            <p:ph idx="1"/>
          </p:nvPr>
        </p:nvSpPr>
        <p:spPr>
          <a:xfrm>
            <a:off x="447675" y="676275"/>
            <a:ext cx="11220450" cy="5500688"/>
          </a:xfrm>
        </p:spPr>
        <p:txBody>
          <a:bodyPr/>
          <a:lstStyle/>
          <a:p>
            <a:pPr marL="0" indent="0">
              <a:buNone/>
            </a:pPr>
            <a:r>
              <a:rPr lang="en-US" sz="2400" b="1" i="0" u="none" strike="noStrike" baseline="0" dirty="0">
                <a:solidFill>
                  <a:srgbClr val="CC0099"/>
                </a:solidFill>
                <a:latin typeface="Calibri" panose="020F0502020204030204" pitchFamily="34" charset="0"/>
              </a:rPr>
              <a:t>GRAVES’ DERMOPATHY AND ACROPACHY </a:t>
            </a:r>
            <a:endParaRPr lang="en-US" sz="2400"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Dermopathy and acropachy are very rare extrathyroidal manifestations of GD and occur in 1.5-2% and 0.3-0.5% of patients, respectively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Acropachy commonly manifests as clubbing of fingers and digits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pathogenesis of both of extrathyroidal manifestations is similar to GO, and practically all patients with dermopathy and/or acropachy have also moderate to severe GO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Local steroid therapy </a:t>
            </a:r>
            <a:r>
              <a:rPr lang="en-US" sz="2400" b="0" i="0" u="none" strike="noStrike" baseline="0" dirty="0">
                <a:solidFill>
                  <a:srgbClr val="000000"/>
                </a:solidFill>
                <a:latin typeface="Calibri" panose="020F0502020204030204" pitchFamily="34" charset="0"/>
              </a:rPr>
              <a:t>and </a:t>
            </a:r>
            <a:r>
              <a:rPr lang="en-US" sz="2400" b="0" i="0" u="none" strike="noStrike" baseline="0" dirty="0">
                <a:solidFill>
                  <a:srgbClr val="FF0000"/>
                </a:solidFill>
                <a:latin typeface="Calibri" panose="020F0502020204030204" pitchFamily="34" charset="0"/>
              </a:rPr>
              <a:t>occlusive dressing </a:t>
            </a:r>
            <a:r>
              <a:rPr lang="en-US" sz="2400" b="0" i="0" u="none" strike="noStrike" baseline="0" dirty="0">
                <a:solidFill>
                  <a:srgbClr val="000000"/>
                </a:solidFill>
                <a:latin typeface="Calibri" panose="020F0502020204030204" pitchFamily="34" charset="0"/>
              </a:rPr>
              <a:t>might be helpful for dermopathy, while no specific treatment is available for acropachy .</a:t>
            </a:r>
          </a:p>
          <a:p>
            <a:endParaRPr lang="en-US" dirty="0"/>
          </a:p>
        </p:txBody>
      </p:sp>
    </p:spTree>
    <p:extLst>
      <p:ext uri="{BB962C8B-B14F-4D97-AF65-F5344CB8AC3E}">
        <p14:creationId xmlns:p14="http://schemas.microsoft.com/office/powerpoint/2010/main" val="3101382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99B5E-8186-4EE6-8D88-0C09D2197E73}"/>
              </a:ext>
            </a:extLst>
          </p:cNvPr>
          <p:cNvSpPr>
            <a:spLocks noGrp="1"/>
          </p:cNvSpPr>
          <p:nvPr>
            <p:ph idx="1"/>
          </p:nvPr>
        </p:nvSpPr>
        <p:spPr>
          <a:xfrm>
            <a:off x="323850" y="600075"/>
            <a:ext cx="11315700" cy="5576888"/>
          </a:xfrm>
        </p:spPr>
        <p:txBody>
          <a:bodyPr>
            <a:normAutofit/>
          </a:bodyPr>
          <a:lstStyle/>
          <a:p>
            <a:pPr marL="0" indent="0">
              <a:buNone/>
            </a:pPr>
            <a:r>
              <a:rPr lang="en-US" sz="2400" b="1" i="0" u="none" strike="noStrike" baseline="0" dirty="0">
                <a:solidFill>
                  <a:srgbClr val="CC0099"/>
                </a:solidFill>
                <a:latin typeface="Calibri" panose="020F0502020204030204" pitchFamily="34" charset="0"/>
              </a:rPr>
              <a:t>GRAVES’ DISEASE IN THE TIME OF THE COVID-19 VIRUS PANDEMIC </a:t>
            </a:r>
            <a:endParaRPr lang="en-US" sz="2400"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Poorly controlled hyperthyroidism increases the risk of COVID-19 infection, especially in the elderly. </a:t>
            </a:r>
          </a:p>
          <a:p>
            <a:pPr algn="just">
              <a:lnSpc>
                <a:spcPct val="100000"/>
              </a:lnSpc>
            </a:pPr>
            <a:r>
              <a:rPr lang="en-US" sz="2400" b="0" i="0" u="none" strike="noStrike" baseline="0" dirty="0">
                <a:solidFill>
                  <a:srgbClr val="000000"/>
                </a:solidFill>
                <a:latin typeface="Calibri" panose="020F0502020204030204" pitchFamily="34" charset="0"/>
              </a:rPr>
              <a:t>Uncontrolled thyrotoxicosis is associated with excess cardiovascular mortality. </a:t>
            </a:r>
          </a:p>
          <a:p>
            <a:pPr algn="just">
              <a:lnSpc>
                <a:spcPct val="100000"/>
              </a:lnSpc>
            </a:pPr>
            <a:r>
              <a:rPr lang="en-US" sz="2400" b="0" i="0" u="none" strike="noStrike" baseline="0" dirty="0">
                <a:solidFill>
                  <a:srgbClr val="000000"/>
                </a:solidFill>
                <a:latin typeface="Calibri" panose="020F0502020204030204" pitchFamily="34" charset="0"/>
              </a:rPr>
              <a:t>Infections, e.g. COVID-19 may accelerate thyroid storm in patients with poorly controlled thyroid dysfunction .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Thus, both COVID-19 infection and an unstable hyperthyroid state markedly increase morbidity and mortality risk in general, and in the elderly in particular.</a:t>
            </a:r>
          </a:p>
          <a:p>
            <a:pPr marL="0" indent="0" algn="just">
              <a:lnSpc>
                <a:spcPct val="100000"/>
              </a:lnSpc>
              <a:buNone/>
            </a:pPr>
            <a:r>
              <a:rPr lang="en-US" sz="2400" b="0" i="0" u="none" strike="noStrike" baseline="0" dirty="0">
                <a:solidFill>
                  <a:srgbClr val="000000"/>
                </a:solidFill>
                <a:latin typeface="Calibri" panose="020F0502020204030204" pitchFamily="34" charset="0"/>
              </a:rPr>
              <a:t> </a:t>
            </a:r>
          </a:p>
          <a:p>
            <a:pPr algn="just">
              <a:lnSpc>
                <a:spcPct val="100000"/>
              </a:lnSpc>
            </a:pPr>
            <a:r>
              <a:rPr lang="en-US" sz="2400" b="0" i="0" u="none" strike="noStrike" baseline="0" dirty="0">
                <a:solidFill>
                  <a:srgbClr val="000000"/>
                </a:solidFill>
                <a:latin typeface="Calibri" panose="020F0502020204030204" pitchFamily="34" charset="0"/>
              </a:rPr>
              <a:t>Hence, each patient with Graves’ hyperthyroidism should continue the ATD medication and should be closely monitored by the managing physician .</a:t>
            </a:r>
            <a:endParaRPr lang="en-US" sz="2400" dirty="0"/>
          </a:p>
        </p:txBody>
      </p:sp>
    </p:spTree>
    <p:extLst>
      <p:ext uri="{BB962C8B-B14F-4D97-AF65-F5344CB8AC3E}">
        <p14:creationId xmlns:p14="http://schemas.microsoft.com/office/powerpoint/2010/main" val="98081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4C7CD-C1B7-41E0-81BA-952790DC6CDC}"/>
              </a:ext>
            </a:extLst>
          </p:cNvPr>
          <p:cNvSpPr>
            <a:spLocks noGrp="1"/>
          </p:cNvSpPr>
          <p:nvPr>
            <p:ph idx="1"/>
          </p:nvPr>
        </p:nvSpPr>
        <p:spPr>
          <a:xfrm>
            <a:off x="447675" y="552450"/>
            <a:ext cx="11220450" cy="5624513"/>
          </a:xfrm>
        </p:spPr>
        <p:txBody>
          <a:bodyPr>
            <a:normAutofit/>
          </a:bodyPr>
          <a:lstStyle/>
          <a:p>
            <a:r>
              <a:rPr lang="en-US" sz="2400" b="0" i="0" u="none" strike="noStrike" baseline="0" dirty="0">
                <a:solidFill>
                  <a:srgbClr val="000000"/>
                </a:solidFill>
                <a:latin typeface="Calibri" panose="020F0502020204030204" pitchFamily="34" charset="0"/>
              </a:rPr>
              <a:t>In comparison, the cell-based bioassays measure TSH-R-Ab concentrations at very low Ab concentration and at very high serum dilution ,as well as exclusively report on TSH-R-Ab functionality .</a:t>
            </a:r>
            <a:endParaRPr lang="en-US" sz="3600" dirty="0"/>
          </a:p>
          <a:p>
            <a:endParaRPr lang="en-US"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In fact, the bioassays show the functionality of the TSH-R-Ab that interact with the human TSH-R, differentiating between the TSH-R-Ab types (blocking/stimulating). </a:t>
            </a:r>
          </a:p>
          <a:p>
            <a:endParaRPr lang="en-US"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Functional TSH-R-Ab are also predictive for extrathyroidal manifestations and for neonatal thyroid dysfunction .</a:t>
            </a:r>
          </a:p>
          <a:p>
            <a:endParaRPr lang="en-US"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Further to their clinical benefits and diagnostic relevance, measurement of stimulatory TSH-R-Ab markedly reduce both costs and time to diagnosis of GD by </a:t>
            </a:r>
            <a:r>
              <a:rPr lang="en-US" sz="2400" b="0" i="0" u="none" strike="noStrike" baseline="0" dirty="0">
                <a:solidFill>
                  <a:srgbClr val="FF0000"/>
                </a:solidFill>
                <a:latin typeface="Calibri" panose="020F0502020204030204" pitchFamily="34" charset="0"/>
              </a:rPr>
              <a:t>50%</a:t>
            </a:r>
            <a:r>
              <a:rPr lang="en-US" sz="2400" b="0" i="0" u="none" strike="noStrike" baseline="0" dirty="0">
                <a:solidFill>
                  <a:srgbClr val="000000"/>
                </a:solidFill>
                <a:latin typeface="Calibri" panose="020F0502020204030204" pitchFamily="34" charset="0"/>
              </a:rPr>
              <a:t> .</a:t>
            </a:r>
            <a:endParaRPr lang="en-US" sz="2400" dirty="0"/>
          </a:p>
        </p:txBody>
      </p:sp>
    </p:spTree>
    <p:extLst>
      <p:ext uri="{BB962C8B-B14F-4D97-AF65-F5344CB8AC3E}">
        <p14:creationId xmlns:p14="http://schemas.microsoft.com/office/powerpoint/2010/main" val="3748724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3E7E2-C9CC-4357-9FAA-6485110629EE}"/>
              </a:ext>
            </a:extLst>
          </p:cNvPr>
          <p:cNvSpPr>
            <a:spLocks noGrp="1"/>
          </p:cNvSpPr>
          <p:nvPr>
            <p:ph idx="1"/>
          </p:nvPr>
        </p:nvSpPr>
        <p:spPr>
          <a:xfrm>
            <a:off x="447675" y="609600"/>
            <a:ext cx="11353800" cy="5567363"/>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Also, patients with poorly controlled diabetes and/or adrenal insufficiency, and those on high-dose immunosuppressive glucocorticoids (GC) may be more susceptible to developing COVID-19 infection, as patients with adrenal failure are more prone to develop infections .</a:t>
            </a:r>
          </a:p>
          <a:p>
            <a:pPr marL="0" indent="0" algn="just">
              <a:lnSpc>
                <a:spcPct val="100000"/>
              </a:lnSpc>
              <a:buNone/>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Concomitant electrolyte imbalances are exacerbated by infection, causing dehydration, which can spread an adrenal crisis and a potentially fatal cytokine storm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Hence, GO patients on GC may have increased susceptibility to COVID-19 as a result of the immunosuppressive effects of GC and the potential adrenal failure.</a:t>
            </a:r>
            <a:endParaRPr lang="en-US" sz="2400" dirty="0"/>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68915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77444-89FA-4B20-9E71-3AAED0AD65E3}"/>
              </a:ext>
            </a:extLst>
          </p:cNvPr>
          <p:cNvSpPr>
            <a:spLocks noGrp="1"/>
          </p:cNvSpPr>
          <p:nvPr>
            <p:ph idx="1"/>
          </p:nvPr>
        </p:nvSpPr>
        <p:spPr>
          <a:xfrm>
            <a:off x="466725" y="695325"/>
            <a:ext cx="11115675" cy="548163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Prospective and randomized trials have shown that in contrast to oral GC therapy, IVGC are not associated with secondary adrenal insufficiency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Is it important to mention that dexamethasone improves outcomes in severe COVID-19; however, if sight-threatening forms are not present, high-doses of GC and systemic treatment should be delayed, and local as well as preventive measures offered.</a:t>
            </a:r>
            <a:endParaRPr lang="en-US" sz="2400" dirty="0"/>
          </a:p>
          <a:p>
            <a:pPr algn="just">
              <a:lnSpc>
                <a:spcPct val="100000"/>
              </a:lnSpc>
            </a:pP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2700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C3550-70C7-4317-83AD-6422524CA3C5}"/>
              </a:ext>
            </a:extLst>
          </p:cNvPr>
          <p:cNvSpPr>
            <a:spLocks noGrp="1"/>
          </p:cNvSpPr>
          <p:nvPr>
            <p:ph idx="1"/>
          </p:nvPr>
        </p:nvSpPr>
        <p:spPr>
          <a:xfrm>
            <a:off x="476250" y="457200"/>
            <a:ext cx="11220450" cy="5719763"/>
          </a:xfrm>
        </p:spPr>
        <p:txBody>
          <a:bodyPr>
            <a:normAutofit/>
          </a:bodyPr>
          <a:lstStyle/>
          <a:p>
            <a:pPr marL="0" indent="0">
              <a:buNone/>
            </a:pPr>
            <a:r>
              <a:rPr lang="en-US" sz="2400" b="1" i="0" u="none" strike="noStrike" baseline="0" dirty="0">
                <a:solidFill>
                  <a:srgbClr val="CC0099"/>
                </a:solidFill>
                <a:latin typeface="Calibri" panose="020F0502020204030204" pitchFamily="34" charset="0"/>
              </a:rPr>
              <a:t>   PERSPECTIVES </a:t>
            </a:r>
            <a:endParaRPr lang="en-US" sz="2400" b="0" i="0" u="none" strike="noStrike" baseline="0" dirty="0">
              <a:solidFill>
                <a:srgbClr val="CC0099"/>
              </a:solidFill>
              <a:latin typeface="Calibri" panose="020F0502020204030204" pitchFamily="34" charset="0"/>
            </a:endParaRPr>
          </a:p>
          <a:p>
            <a:pPr algn="just"/>
            <a:r>
              <a:rPr lang="en-US" sz="2400" b="0" i="0" u="none" strike="noStrike" baseline="0" dirty="0">
                <a:solidFill>
                  <a:srgbClr val="000000"/>
                </a:solidFill>
                <a:latin typeface="Calibri" panose="020F0502020204030204" pitchFamily="34" charset="0"/>
              </a:rPr>
              <a:t>Recent </a:t>
            </a:r>
            <a:r>
              <a:rPr lang="en-US" sz="2400" b="0" i="1" u="none" strike="noStrike" baseline="0" dirty="0">
                <a:solidFill>
                  <a:srgbClr val="000000"/>
                </a:solidFill>
                <a:latin typeface="Calibri" panose="020F0502020204030204" pitchFamily="34" charset="0"/>
              </a:rPr>
              <a:t>in vitro </a:t>
            </a:r>
            <a:r>
              <a:rPr lang="en-US" sz="2400" b="0" i="0" u="none" strike="noStrike" baseline="0" dirty="0">
                <a:solidFill>
                  <a:srgbClr val="000000"/>
                </a:solidFill>
                <a:latin typeface="Calibri" panose="020F0502020204030204" pitchFamily="34" charset="0"/>
              </a:rPr>
              <a:t>and </a:t>
            </a:r>
            <a:r>
              <a:rPr lang="en-US" sz="2400" b="0" i="1" u="none" strike="noStrike" baseline="0" dirty="0">
                <a:solidFill>
                  <a:srgbClr val="000000"/>
                </a:solidFill>
                <a:latin typeface="Calibri" panose="020F0502020204030204" pitchFamily="34" charset="0"/>
              </a:rPr>
              <a:t>in vivo </a:t>
            </a:r>
            <a:r>
              <a:rPr lang="en-US" sz="2400" b="0" i="0" u="none" strike="noStrike" baseline="0" dirty="0">
                <a:solidFill>
                  <a:srgbClr val="000000"/>
                </a:solidFill>
                <a:latin typeface="Calibri" panose="020F0502020204030204" pitchFamily="34" charset="0"/>
              </a:rPr>
              <a:t>research aims to introduce and establish new treatments for the management of Graves’ hyperthyroidism and its associated extrathyroidal manifestations.</a:t>
            </a:r>
          </a:p>
          <a:p>
            <a:pPr algn="just"/>
            <a:r>
              <a:rPr lang="en-US" sz="2400" b="0" i="0" u="none" strike="noStrike" baseline="0" dirty="0">
                <a:solidFill>
                  <a:srgbClr val="000000"/>
                </a:solidFill>
                <a:latin typeface="Calibri" panose="020F0502020204030204" pitchFamily="34" charset="0"/>
              </a:rPr>
              <a:t> Both the </a:t>
            </a:r>
            <a:r>
              <a:rPr lang="en-US" sz="2400" b="0" i="0" u="none" strike="noStrike" baseline="0" dirty="0">
                <a:solidFill>
                  <a:srgbClr val="0070C0"/>
                </a:solidFill>
                <a:latin typeface="Calibri" panose="020F0502020204030204" pitchFamily="34" charset="0"/>
              </a:rPr>
              <a:t>TSH-R</a:t>
            </a:r>
            <a:r>
              <a:rPr lang="en-US" sz="2400" b="0" i="0" u="none" strike="noStrike" baseline="0" dirty="0">
                <a:solidFill>
                  <a:srgbClr val="000000"/>
                </a:solidFill>
                <a:latin typeface="Calibri" panose="020F0502020204030204" pitchFamily="34" charset="0"/>
              </a:rPr>
              <a:t> and the </a:t>
            </a:r>
            <a:r>
              <a:rPr lang="en-US" sz="2400" b="0" i="0" u="none" strike="noStrike" baseline="0" dirty="0">
                <a:solidFill>
                  <a:srgbClr val="0070C0"/>
                </a:solidFill>
                <a:latin typeface="Calibri" panose="020F0502020204030204" pitchFamily="34" charset="0"/>
              </a:rPr>
              <a:t>IGF-1R</a:t>
            </a:r>
            <a:r>
              <a:rPr lang="en-US" sz="2400" b="0" i="0" u="none" strike="noStrike" baseline="0" dirty="0">
                <a:solidFill>
                  <a:srgbClr val="000000"/>
                </a:solidFill>
                <a:latin typeface="Calibri" panose="020F0502020204030204" pitchFamily="34" charset="0"/>
              </a:rPr>
              <a:t> are the primary targets for these novel, but still exploratory approaches. </a:t>
            </a:r>
          </a:p>
          <a:p>
            <a:pPr algn="just"/>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Other targets include either molecules relevant to the pathogenesis of GD/GO that play an important role within the immunological synapse and are expressed on the surface of </a:t>
            </a:r>
            <a:r>
              <a:rPr lang="en-US" sz="2400" b="0" i="0" u="none" strike="noStrike" baseline="0" dirty="0">
                <a:solidFill>
                  <a:srgbClr val="0070C0"/>
                </a:solidFill>
                <a:latin typeface="Calibri" panose="020F0502020204030204" pitchFamily="34" charset="0"/>
              </a:rPr>
              <a:t>B cells </a:t>
            </a:r>
            <a:r>
              <a:rPr lang="en-US" sz="2400" b="0" i="0" u="none" strike="noStrike" baseline="0" dirty="0">
                <a:solidFill>
                  <a:srgbClr val="000000"/>
                </a:solidFill>
                <a:latin typeface="Calibri" panose="020F0502020204030204" pitchFamily="34" charset="0"/>
              </a:rPr>
              <a:t>(e.g. CD40 and CD20), or important pro-inflammatory cytokine receptors e.g. </a:t>
            </a:r>
            <a:r>
              <a:rPr lang="en-US" sz="2400" b="0" i="0" u="none" strike="noStrike" baseline="0" dirty="0">
                <a:solidFill>
                  <a:srgbClr val="0070C0"/>
                </a:solidFill>
                <a:latin typeface="Calibri" panose="020F0502020204030204" pitchFamily="34" charset="0"/>
              </a:rPr>
              <a:t>IL-6R</a:t>
            </a:r>
            <a:r>
              <a:rPr lang="en-US" sz="2400" b="0" i="0" u="none" strike="noStrike" baseline="0" dirty="0">
                <a:solidFill>
                  <a:srgbClr val="000000"/>
                </a:solidFill>
                <a:latin typeface="Calibri" panose="020F0502020204030204" pitchFamily="34" charset="0"/>
              </a:rPr>
              <a:t> (figure 2, panels A/B) or </a:t>
            </a:r>
            <a:r>
              <a:rPr lang="en-US" sz="2400" b="0" i="0" u="none" strike="noStrike" baseline="0" dirty="0">
                <a:solidFill>
                  <a:srgbClr val="0070C0"/>
                </a:solidFill>
                <a:latin typeface="Calibri" panose="020F0502020204030204" pitchFamily="34" charset="0"/>
              </a:rPr>
              <a:t>TNFα</a:t>
            </a:r>
            <a:r>
              <a:rPr lang="en-US" sz="2400" b="0" i="0" u="none" strike="noStrike" baseline="0" dirty="0">
                <a:solidFill>
                  <a:srgbClr val="000000"/>
                </a:solidFill>
                <a:latin typeface="Calibri" panose="020F0502020204030204" pitchFamily="34" charset="0"/>
              </a:rPr>
              <a:t>.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 line with this, two TNFα blockers, </a:t>
            </a:r>
            <a:r>
              <a:rPr lang="en-US" sz="2400" b="0" i="0" u="none" strike="noStrike" baseline="0" dirty="0">
                <a:solidFill>
                  <a:srgbClr val="FF0000"/>
                </a:solidFill>
                <a:latin typeface="Calibri" panose="020F0502020204030204" pitchFamily="34" charset="0"/>
              </a:rPr>
              <a:t>Etanercept and Adalimumab </a:t>
            </a:r>
            <a:r>
              <a:rPr lang="en-US" sz="2400" b="0" i="0" u="none" strike="noStrike" baseline="0" dirty="0">
                <a:solidFill>
                  <a:srgbClr val="000000"/>
                </a:solidFill>
                <a:latin typeface="Calibri" panose="020F0502020204030204" pitchFamily="34" charset="0"/>
              </a:rPr>
              <a:t>,were tested with modest benefit. </a:t>
            </a:r>
          </a:p>
          <a:p>
            <a:pPr algn="just">
              <a:lnSpc>
                <a:spcPct val="100000"/>
              </a:lnSpc>
            </a:pP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8861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4CEF2-0AA0-4F50-8869-8451433F2E07}"/>
              </a:ext>
            </a:extLst>
          </p:cNvPr>
          <p:cNvSpPr>
            <a:spLocks noGrp="1"/>
          </p:cNvSpPr>
          <p:nvPr>
            <p:ph idx="1"/>
          </p:nvPr>
        </p:nvSpPr>
        <p:spPr>
          <a:xfrm>
            <a:off x="466725" y="666750"/>
            <a:ext cx="11134725" cy="5924550"/>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In contrast, much better results were observed with </a:t>
            </a:r>
            <a:r>
              <a:rPr lang="en-US" sz="2400" b="0" i="0" u="none" strike="noStrike" baseline="0" dirty="0">
                <a:solidFill>
                  <a:srgbClr val="FF0000"/>
                </a:solidFill>
                <a:latin typeface="Calibri" panose="020F0502020204030204" pitchFamily="34" charset="0"/>
              </a:rPr>
              <a:t>Mycophenolate</a:t>
            </a:r>
            <a:r>
              <a:rPr lang="en-US" sz="2400" b="0" i="0" u="none" strike="noStrike" baseline="0" dirty="0">
                <a:solidFill>
                  <a:srgbClr val="000000"/>
                </a:solidFill>
                <a:latin typeface="Calibri" panose="020F0502020204030204" pitchFamily="34" charset="0"/>
              </a:rPr>
              <a:t>, an immunosuppressive drug with dual antiproliferative effects on T and B cells as well as on orbital target cells .</a:t>
            </a:r>
          </a:p>
          <a:p>
            <a:pPr algn="just">
              <a:lnSpc>
                <a:spcPct val="100000"/>
              </a:lnSpc>
            </a:pPr>
            <a:endParaRPr lang="en-US" sz="2400" dirty="0">
              <a:solidFill>
                <a:srgbClr val="000000"/>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Two randomized controlled trials including more than 300 patients with active and severe GO did demonstrate: </a:t>
            </a:r>
          </a:p>
          <a:p>
            <a:pPr algn="just">
              <a:lnSpc>
                <a:spcPct val="100000"/>
              </a:lnSpc>
            </a:pPr>
            <a:r>
              <a:rPr lang="en-US" sz="2400" b="0" i="0" u="none" strike="noStrike" baseline="0" dirty="0">
                <a:solidFill>
                  <a:srgbClr val="000000"/>
                </a:solidFill>
                <a:latin typeface="Calibri" panose="020F0502020204030204" pitchFamily="34" charset="0"/>
              </a:rPr>
              <a:t>the safety and good tolerability of </a:t>
            </a:r>
            <a:r>
              <a:rPr lang="en-US" sz="2400" b="0" i="0" u="none" strike="noStrike" baseline="0" dirty="0">
                <a:solidFill>
                  <a:srgbClr val="FF0000"/>
                </a:solidFill>
                <a:latin typeface="Calibri" panose="020F0502020204030204" pitchFamily="34" charset="0"/>
              </a:rPr>
              <a:t>Mycophenolate</a:t>
            </a: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as well as beneficial effects of the drug on eye symptoms and signs</a:t>
            </a:r>
          </a:p>
          <a:p>
            <a:pPr algn="just">
              <a:lnSpc>
                <a:spcPct val="100000"/>
              </a:lnSpc>
            </a:pPr>
            <a:r>
              <a:rPr lang="en-US" sz="2400" b="0" i="0" u="none" strike="noStrike" baseline="0" dirty="0">
                <a:solidFill>
                  <a:srgbClr val="000000"/>
                </a:solidFill>
                <a:latin typeface="Calibri" panose="020F0502020204030204" pitchFamily="34" charset="0"/>
              </a:rPr>
              <a:t> clinical disease severity (proptosis, motility disturbances, and/or diplopia)</a:t>
            </a:r>
          </a:p>
          <a:p>
            <a:pPr algn="just">
              <a:lnSpc>
                <a:spcPct val="100000"/>
              </a:lnSpc>
            </a:pPr>
            <a:r>
              <a:rPr lang="en-US" sz="2400" b="0" i="0" u="none" strike="noStrike" baseline="0" dirty="0">
                <a:solidFill>
                  <a:srgbClr val="000000"/>
                </a:solidFill>
                <a:latin typeface="Calibri" panose="020F0502020204030204" pitchFamily="34" charset="0"/>
              </a:rPr>
              <a:t>clinical activity (orbital inflammation)</a:t>
            </a:r>
          </a:p>
          <a:p>
            <a:pPr algn="just">
              <a:lnSpc>
                <a:spcPct val="100000"/>
              </a:lnSpc>
            </a:pPr>
            <a:r>
              <a:rPr lang="en-US" sz="2400" b="0" i="0" u="none" strike="noStrike" baseline="0" dirty="0">
                <a:solidFill>
                  <a:srgbClr val="000000"/>
                </a:solidFill>
                <a:latin typeface="Calibri" panose="020F0502020204030204" pitchFamily="34" charset="0"/>
              </a:rPr>
              <a:t>markedly improved disease-specific quality of life</a:t>
            </a:r>
          </a:p>
          <a:p>
            <a:pPr algn="just">
              <a:lnSpc>
                <a:spcPct val="100000"/>
              </a:lnSpc>
            </a:pPr>
            <a:endParaRPr lang="en-US" sz="2400" dirty="0"/>
          </a:p>
          <a:p>
            <a:endParaRPr lang="en-US" dirty="0"/>
          </a:p>
        </p:txBody>
      </p:sp>
    </p:spTree>
    <p:extLst>
      <p:ext uri="{BB962C8B-B14F-4D97-AF65-F5344CB8AC3E}">
        <p14:creationId xmlns:p14="http://schemas.microsoft.com/office/powerpoint/2010/main" val="3856371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3D9F3-B76B-43A3-A239-A6FDB4A0B27F}"/>
              </a:ext>
            </a:extLst>
          </p:cNvPr>
          <p:cNvSpPr>
            <a:spLocks noGrp="1"/>
          </p:cNvSpPr>
          <p:nvPr>
            <p:ph idx="1"/>
          </p:nvPr>
        </p:nvSpPr>
        <p:spPr>
          <a:xfrm>
            <a:off x="485775" y="342899"/>
            <a:ext cx="11182350" cy="5953125"/>
          </a:xfrm>
        </p:spPr>
        <p:txBody>
          <a:bodyPr>
            <a:normAutofit lnSpcReduction="10000"/>
          </a:bodyPr>
          <a:lstStyle/>
          <a:p>
            <a:pPr algn="just"/>
            <a:endParaRPr lang="en-US" sz="2400" b="0" i="0" u="none" strike="noStrike" baseline="0" dirty="0">
              <a:solidFill>
                <a:srgbClr val="000000"/>
              </a:solidFill>
              <a:latin typeface="Calibri" panose="020F0502020204030204" pitchFamily="34" charset="0"/>
            </a:endParaRPr>
          </a:p>
          <a:p>
            <a:pPr algn="just"/>
            <a:r>
              <a:rPr lang="en-US" sz="2400" b="0" i="0" u="none" strike="noStrike" baseline="0" dirty="0">
                <a:solidFill>
                  <a:srgbClr val="000000"/>
                </a:solidFill>
                <a:latin typeface="Calibri" panose="020F0502020204030204" pitchFamily="34" charset="0"/>
              </a:rPr>
              <a:t>Overall, the risk-benefit ratio of Mycophenolate treatment in GO was highly favorable.</a:t>
            </a:r>
          </a:p>
          <a:p>
            <a:pPr algn="just"/>
            <a:endParaRPr lang="en-US" sz="2400" b="0" i="0" u="none" strike="noStrike" baseline="0" dirty="0">
              <a:solidFill>
                <a:srgbClr val="000000"/>
              </a:solidFill>
              <a:latin typeface="Calibri" panose="020F0502020204030204" pitchFamily="34" charset="0"/>
            </a:endParaRPr>
          </a:p>
          <a:p>
            <a:pPr algn="just"/>
            <a:r>
              <a:rPr lang="en-US" sz="2400" b="0" i="0" u="none" strike="noStrike" baseline="0" dirty="0">
                <a:solidFill>
                  <a:srgbClr val="000000"/>
                </a:solidFill>
                <a:latin typeface="Calibri" panose="020F0502020204030204" pitchFamily="34" charset="0"/>
              </a:rPr>
              <a:t>Hence, </a:t>
            </a:r>
            <a:r>
              <a:rPr lang="en-US" sz="2400" b="0" i="0" u="none" strike="noStrike" baseline="0" dirty="0">
                <a:solidFill>
                  <a:srgbClr val="FF0000"/>
                </a:solidFill>
                <a:latin typeface="Calibri" panose="020F0502020204030204" pitchFamily="34" charset="0"/>
              </a:rPr>
              <a:t>Mycophenolate</a:t>
            </a:r>
            <a:r>
              <a:rPr lang="en-US" sz="2400" b="0" i="0" u="none" strike="noStrike" baseline="0" dirty="0">
                <a:solidFill>
                  <a:srgbClr val="000000"/>
                </a:solidFill>
                <a:latin typeface="Calibri" panose="020F0502020204030204" pitchFamily="34" charset="0"/>
              </a:rPr>
              <a:t> is recommended as an effective, safe, and well-tolerated add-on drug to IVGC in active/severe </a:t>
            </a:r>
            <a:r>
              <a:rPr lang="en-US" sz="2400" b="0" i="0" u="none" strike="noStrike" baseline="0" dirty="0">
                <a:solidFill>
                  <a:srgbClr val="FF0000"/>
                </a:solidFill>
                <a:latin typeface="Calibri" panose="020F0502020204030204" pitchFamily="34" charset="0"/>
              </a:rPr>
              <a:t>GO</a:t>
            </a:r>
            <a:r>
              <a:rPr lang="en-US" sz="2400" b="0" i="0" u="none" strike="noStrike" baseline="0" dirty="0">
                <a:solidFill>
                  <a:srgbClr val="000000"/>
                </a:solidFill>
                <a:latin typeface="Calibri" panose="020F0502020204030204" pitchFamily="34" charset="0"/>
              </a:rPr>
              <a:t>.</a:t>
            </a:r>
          </a:p>
          <a:p>
            <a:pPr algn="just"/>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However, the future treatment of GD/GO belongs to monoclonal antibodies (</a:t>
            </a:r>
            <a:r>
              <a:rPr lang="en-US" sz="2400" b="0" i="0" u="none" strike="noStrike" baseline="0" dirty="0" err="1">
                <a:solidFill>
                  <a:srgbClr val="000000"/>
                </a:solidFill>
                <a:latin typeface="Calibri" panose="020F0502020204030204" pitchFamily="34" charset="0"/>
              </a:rPr>
              <a:t>mAb</a:t>
            </a:r>
            <a:r>
              <a:rPr lang="en-US" sz="2400" b="0" i="0" u="none" strike="noStrike" baseline="0" dirty="0">
                <a:solidFill>
                  <a:srgbClr val="000000"/>
                </a:solidFill>
                <a:latin typeface="Calibri" panose="020F0502020204030204" pitchFamily="34" charset="0"/>
              </a:rPr>
              <a:t>) or small molecules that can inhibit activation/hypertrophy of thyrocytes and orbital target cells.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 detail, the disease-specific and </a:t>
            </a:r>
            <a:r>
              <a:rPr lang="en-US" sz="2400" b="0" i="0" u="none" strike="noStrike" baseline="0" dirty="0">
                <a:solidFill>
                  <a:srgbClr val="FF0000"/>
                </a:solidFill>
                <a:latin typeface="Calibri" panose="020F0502020204030204" pitchFamily="34" charset="0"/>
              </a:rPr>
              <a:t>most effective way </a:t>
            </a:r>
            <a:r>
              <a:rPr lang="en-US" sz="2400" b="0" i="0" u="none" strike="noStrike" baseline="0" dirty="0">
                <a:solidFill>
                  <a:srgbClr val="000000"/>
                </a:solidFill>
                <a:latin typeface="Calibri" panose="020F0502020204030204" pitchFamily="34" charset="0"/>
              </a:rPr>
              <a:t>to inhibit the increased release of free thyroid hormones induced by GD is to administer a </a:t>
            </a:r>
            <a:r>
              <a:rPr lang="en-US" sz="2400" b="0" i="0" u="none" strike="noStrike" baseline="0" dirty="0">
                <a:solidFill>
                  <a:srgbClr val="FF0000"/>
                </a:solidFill>
                <a:latin typeface="Calibri" panose="020F0502020204030204" pitchFamily="34" charset="0"/>
              </a:rPr>
              <a:t>TSH-R antagonist </a:t>
            </a:r>
            <a:r>
              <a:rPr lang="en-US" sz="2400" b="0" i="0" u="none" strike="noStrike" baseline="0" dirty="0">
                <a:solidFill>
                  <a:srgbClr val="000000"/>
                </a:solidFill>
                <a:latin typeface="Calibri" panose="020F0502020204030204" pitchFamily="34" charset="0"/>
              </a:rPr>
              <a:t>able to block the TSH-R and the stimulatory effect of the TSH-R-Ab.</a:t>
            </a:r>
          </a:p>
          <a:p>
            <a:pPr algn="just">
              <a:lnSpc>
                <a:spcPct val="100000"/>
              </a:lnSpc>
            </a:pPr>
            <a:endParaRPr lang="en-US" sz="2400" b="0" i="0" u="none" strike="noStrike" baseline="0" dirty="0">
              <a:solidFill>
                <a:srgbClr val="000000"/>
              </a:solidFill>
              <a:latin typeface="Calibri" panose="020F0502020204030204" pitchFamily="34" charset="0"/>
            </a:endParaRPr>
          </a:p>
          <a:p>
            <a:pPr marL="0" indent="0" algn="just">
              <a:lnSpc>
                <a:spcPct val="100000"/>
              </a:lnSpc>
              <a:buNone/>
            </a:pPr>
            <a:r>
              <a:rPr lang="en-US" sz="2400" b="0" i="0" u="none" strike="noStrike" baseline="0"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3059221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F8380-1B6B-4763-9A54-2BE268F96CF5}"/>
              </a:ext>
            </a:extLst>
          </p:cNvPr>
          <p:cNvSpPr>
            <a:spLocks noGrp="1"/>
          </p:cNvSpPr>
          <p:nvPr>
            <p:ph idx="1"/>
          </p:nvPr>
        </p:nvSpPr>
        <p:spPr>
          <a:xfrm>
            <a:off x="485775" y="504825"/>
            <a:ext cx="11106150" cy="5672138"/>
          </a:xfrm>
        </p:spPr>
        <p:txBody>
          <a:bodyPr>
            <a:normAutofit/>
          </a:bodyPr>
          <a:lstStyle/>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In the United Kingdom, clinical trials testing the efficacy and safety of a monoclonal human antibody </a:t>
            </a:r>
            <a:r>
              <a:rPr lang="en-US" sz="2400" b="0" i="0" u="none" strike="noStrike" baseline="0" dirty="0">
                <a:solidFill>
                  <a:srgbClr val="FF0000"/>
                </a:solidFill>
                <a:latin typeface="Calibri" panose="020F0502020204030204" pitchFamily="34" charset="0"/>
              </a:rPr>
              <a:t>(K1-70) </a:t>
            </a:r>
            <a:r>
              <a:rPr lang="en-US" sz="2400" b="0" i="0" u="none" strike="noStrike" baseline="0" dirty="0">
                <a:solidFill>
                  <a:srgbClr val="000000"/>
                </a:solidFill>
                <a:latin typeface="Calibri" panose="020F0502020204030204" pitchFamily="34" charset="0"/>
              </a:rPr>
              <a:t>targeting and blocking the TSH-R activation by stimulatory TSH-R-Ab are ongoing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Alternatively, small molecules which bind to the transmembrane domain of the TSH-R subsequently blocking its activation were recently introduced.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 novel, selective TSH-R small-molecule antagonist </a:t>
            </a:r>
            <a:r>
              <a:rPr lang="en-US" sz="2400" b="0" i="0" u="none" strike="noStrike" baseline="0" dirty="0">
                <a:solidFill>
                  <a:srgbClr val="FF0000"/>
                </a:solidFill>
                <a:latin typeface="Calibri" panose="020F0502020204030204" pitchFamily="34" charset="0"/>
              </a:rPr>
              <a:t>(S37a) </a:t>
            </a:r>
            <a:r>
              <a:rPr lang="en-US" sz="2400" b="0" i="0" u="none" strike="noStrike" baseline="0" dirty="0">
                <a:solidFill>
                  <a:srgbClr val="000000"/>
                </a:solidFill>
                <a:latin typeface="Calibri" panose="020F0502020204030204" pitchFamily="34" charset="0"/>
              </a:rPr>
              <a:t>was reported to inhibit both the TSH-R activation by TSH itself and activation by M22, a stimulating anti-TSH-R human </a:t>
            </a:r>
            <a:r>
              <a:rPr lang="en-US" sz="2400" b="0" i="0" u="none" strike="noStrike" baseline="0" dirty="0" err="1">
                <a:solidFill>
                  <a:srgbClr val="000000"/>
                </a:solidFill>
                <a:latin typeface="Calibri" panose="020F0502020204030204" pitchFamily="34" charset="0"/>
              </a:rPr>
              <a:t>mAb</a:t>
            </a:r>
            <a:r>
              <a:rPr lang="en-US" sz="2400" b="0" i="0" u="none" strike="noStrike" baseline="0" dirty="0">
                <a:solidFill>
                  <a:srgbClr val="000000"/>
                </a:solidFill>
                <a:latin typeface="Calibri" panose="020F0502020204030204" pitchFamily="34" charset="0"/>
              </a:rPr>
              <a:t> . </a:t>
            </a:r>
          </a:p>
          <a:p>
            <a:pPr algn="just">
              <a:lnSpc>
                <a:spcPct val="100000"/>
              </a:lnSpc>
            </a:pPr>
            <a:endParaRPr lang="en-US" sz="2400" dirty="0"/>
          </a:p>
        </p:txBody>
      </p:sp>
    </p:spTree>
    <p:extLst>
      <p:ext uri="{BB962C8B-B14F-4D97-AF65-F5344CB8AC3E}">
        <p14:creationId xmlns:p14="http://schemas.microsoft.com/office/powerpoint/2010/main" val="3485175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4FC31-F795-49E7-AFBE-DEBBB0606FE8}"/>
              </a:ext>
            </a:extLst>
          </p:cNvPr>
          <p:cNvSpPr>
            <a:spLocks noGrp="1"/>
          </p:cNvSpPr>
          <p:nvPr>
            <p:ph idx="1"/>
          </p:nvPr>
        </p:nvSpPr>
        <p:spPr>
          <a:xfrm>
            <a:off x="428625" y="800099"/>
            <a:ext cx="11106150" cy="5648325"/>
          </a:xfrm>
        </p:spPr>
        <p:txBody>
          <a:bodyPr>
            <a:normAutofit/>
          </a:bodyPr>
          <a:lstStyle/>
          <a:p>
            <a:pPr marL="0" indent="0" algn="just">
              <a:lnSpc>
                <a:spcPct val="100000"/>
              </a:lnSpc>
              <a:buNone/>
            </a:pPr>
            <a:r>
              <a:rPr lang="en-US" sz="2400" b="0" i="0" u="none" strike="noStrike" baseline="0" dirty="0">
                <a:solidFill>
                  <a:srgbClr val="000000"/>
                </a:solidFill>
                <a:latin typeface="Calibri" panose="020F0502020204030204" pitchFamily="34" charset="0"/>
              </a:rPr>
              <a:t>   </a:t>
            </a:r>
            <a:r>
              <a:rPr lang="en-US" sz="2400" b="1" i="0" u="none" strike="noStrike" baseline="0" dirty="0">
                <a:solidFill>
                  <a:srgbClr val="CC0099"/>
                </a:solidFill>
                <a:latin typeface="Calibri" panose="020F0502020204030204" pitchFamily="34" charset="0"/>
              </a:rPr>
              <a:t>ATX-GD-59</a:t>
            </a:r>
            <a:r>
              <a:rPr lang="en-US" sz="2400" b="0" i="0" u="none" strike="noStrike" baseline="0" dirty="0">
                <a:solidFill>
                  <a:srgbClr val="000000"/>
                </a:solidFill>
                <a:latin typeface="Calibri" panose="020F0502020204030204" pitchFamily="34" charset="0"/>
              </a:rPr>
              <a:t> </a:t>
            </a:r>
          </a:p>
          <a:p>
            <a:pPr algn="just">
              <a:lnSpc>
                <a:spcPct val="100000"/>
              </a:lnSpc>
            </a:pPr>
            <a:r>
              <a:rPr lang="en-US" sz="2400" b="0" i="0" u="none" strike="noStrike" baseline="0" dirty="0">
                <a:solidFill>
                  <a:srgbClr val="000000"/>
                </a:solidFill>
                <a:latin typeface="Calibri" panose="020F0502020204030204" pitchFamily="34" charset="0"/>
              </a:rPr>
              <a:t>Also, the clinical effect of a </a:t>
            </a:r>
            <a:r>
              <a:rPr lang="en-US" sz="2400" b="0" i="0" u="none" strike="noStrike" baseline="0" dirty="0">
                <a:solidFill>
                  <a:srgbClr val="0070C0"/>
                </a:solidFill>
                <a:latin typeface="Calibri" panose="020F0502020204030204" pitchFamily="34" charset="0"/>
              </a:rPr>
              <a:t>combination of different TSH-R peptides called ATX-GD-59 </a:t>
            </a:r>
            <a:r>
              <a:rPr lang="en-US" sz="2400" b="0" i="0" u="none" strike="noStrike" baseline="0" dirty="0">
                <a:solidFill>
                  <a:srgbClr val="000000"/>
                </a:solidFill>
                <a:latin typeface="Calibri" panose="020F0502020204030204" pitchFamily="34" charset="0"/>
              </a:rPr>
              <a:t>,was assessed in untreated subjects with Graves’ hyperthyroidism.</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a:t>
            </a:r>
            <a:r>
              <a:rPr lang="en-US" sz="2400" b="0" i="0" u="none" strike="noStrike" baseline="0" dirty="0">
                <a:solidFill>
                  <a:srgbClr val="FF0000"/>
                </a:solidFill>
                <a:latin typeface="Calibri" panose="020F0502020204030204" pitchFamily="34" charset="0"/>
              </a:rPr>
              <a:t>ATX-GD-59</a:t>
            </a:r>
            <a:r>
              <a:rPr lang="en-US" sz="2400" b="0" i="0" u="none" strike="noStrike" baseline="0" dirty="0">
                <a:solidFill>
                  <a:srgbClr val="000000"/>
                </a:solidFill>
                <a:latin typeface="Calibri" panose="020F0502020204030204" pitchFamily="34" charset="0"/>
              </a:rPr>
              <a:t> is an “</a:t>
            </a:r>
            <a:r>
              <a:rPr lang="en-US" sz="2400" b="0" i="0" u="none" strike="noStrike" baseline="0" dirty="0" err="1">
                <a:solidFill>
                  <a:srgbClr val="000000"/>
                </a:solidFill>
                <a:latin typeface="Calibri" panose="020F0502020204030204" pitchFamily="34" charset="0"/>
              </a:rPr>
              <a:t>apitope</a:t>
            </a:r>
            <a:r>
              <a:rPr lang="en-US" sz="2400" b="0" i="0" u="none" strike="noStrike" baseline="0" dirty="0">
                <a:solidFill>
                  <a:srgbClr val="000000"/>
                </a:solidFill>
                <a:latin typeface="Calibri" panose="020F0502020204030204" pitchFamily="34" charset="0"/>
              </a:rPr>
              <a:t>” restoring immune tolerance to the TSH-R. </a:t>
            </a:r>
          </a:p>
          <a:p>
            <a:pPr algn="just">
              <a:lnSpc>
                <a:spcPct val="100000"/>
              </a:lnSpc>
            </a:pPr>
            <a:r>
              <a:rPr lang="en-US" sz="2400" b="0" i="0" u="none" strike="noStrike" baseline="0" dirty="0">
                <a:solidFill>
                  <a:srgbClr val="000000"/>
                </a:solidFill>
                <a:latin typeface="Calibri" panose="020F0502020204030204" pitchFamily="34" charset="0"/>
              </a:rPr>
              <a:t>This “</a:t>
            </a:r>
            <a:r>
              <a:rPr lang="en-US" sz="2400" b="0" i="0" u="none" strike="noStrike" baseline="0" dirty="0" err="1">
                <a:solidFill>
                  <a:srgbClr val="000000"/>
                </a:solidFill>
                <a:latin typeface="Calibri" panose="020F0502020204030204" pitchFamily="34" charset="0"/>
              </a:rPr>
              <a:t>apitope</a:t>
            </a:r>
            <a:r>
              <a:rPr lang="en-US" sz="2400" b="0" i="0" u="none" strike="noStrike" baseline="0" dirty="0">
                <a:solidFill>
                  <a:srgbClr val="000000"/>
                </a:solidFill>
                <a:latin typeface="Calibri" panose="020F0502020204030204" pitchFamily="34" charset="0"/>
              </a:rPr>
              <a:t>” is able to both suppress the immune response against the TSH-R as well as generate suppressor, regulatory T cells.</a:t>
            </a:r>
          </a:p>
          <a:p>
            <a:pPr marL="0" indent="0" algn="just">
              <a:lnSpc>
                <a:spcPct val="100000"/>
              </a:lnSpc>
              <a:buNone/>
            </a:pPr>
            <a:r>
              <a:rPr lang="en-US" sz="2400" b="0" i="0" u="none" strike="noStrike" baseline="0" dirty="0">
                <a:solidFill>
                  <a:srgbClr val="000000"/>
                </a:solidFill>
                <a:latin typeface="Calibri" panose="020F0502020204030204" pitchFamily="34" charset="0"/>
              </a:rPr>
              <a:t> </a:t>
            </a:r>
          </a:p>
          <a:p>
            <a:pPr algn="just">
              <a:lnSpc>
                <a:spcPct val="100000"/>
              </a:lnSpc>
            </a:pPr>
            <a:r>
              <a:rPr lang="en-US" sz="2400" b="0" i="0" u="none" strike="noStrike" baseline="0" dirty="0">
                <a:solidFill>
                  <a:srgbClr val="000000"/>
                </a:solidFill>
                <a:latin typeface="Calibri" panose="020F0502020204030204" pitchFamily="34" charset="0"/>
              </a:rPr>
              <a:t>Seven of 10 treated </a:t>
            </a:r>
            <a:r>
              <a:rPr lang="en-US" sz="2400" b="0" i="0" u="none" strike="noStrike" baseline="0" dirty="0">
                <a:solidFill>
                  <a:srgbClr val="FF0000"/>
                </a:solidFill>
                <a:latin typeface="Calibri" panose="020F0502020204030204" pitchFamily="34" charset="0"/>
              </a:rPr>
              <a:t>GD </a:t>
            </a:r>
            <a:r>
              <a:rPr lang="en-US" sz="2400" b="0" i="0" u="none" strike="noStrike" baseline="0" dirty="0">
                <a:solidFill>
                  <a:srgbClr val="000000"/>
                </a:solidFill>
                <a:latin typeface="Calibri" panose="020F0502020204030204" pitchFamily="34" charset="0"/>
              </a:rPr>
              <a:t>patients showed a complete or partial response to ATX-GD-59 .</a:t>
            </a:r>
          </a:p>
          <a:p>
            <a:pPr marL="0" indent="0" algn="l">
              <a:buNone/>
            </a:pPr>
            <a:endParaRPr lang="en-US" sz="2400" b="0" i="0" u="none" strike="noStrike" baseline="0" dirty="0">
              <a:solidFill>
                <a:srgbClr val="C00000"/>
              </a:solidFill>
              <a:latin typeface="AdvOT118e7927"/>
            </a:endParaRPr>
          </a:p>
          <a:p>
            <a:pPr marL="0" indent="0" algn="l">
              <a:buNone/>
            </a:pPr>
            <a:r>
              <a:rPr lang="en-US" sz="2400" b="0" i="0" u="none" strike="noStrike" baseline="0" dirty="0" err="1">
                <a:solidFill>
                  <a:srgbClr val="C00000"/>
                </a:solidFill>
                <a:latin typeface="AdvOT118e7927"/>
              </a:rPr>
              <a:t>apitopes</a:t>
            </a:r>
            <a:r>
              <a:rPr lang="en-US" sz="2400" b="0" i="0" u="none" strike="noStrike" baseline="0" dirty="0">
                <a:solidFill>
                  <a:srgbClr val="C00000"/>
                </a:solidFill>
                <a:latin typeface="AdvOT118e7927"/>
              </a:rPr>
              <a:t> </a:t>
            </a:r>
            <a:r>
              <a:rPr lang="en-US" sz="2400" b="0" i="0" u="none" strike="noStrike" baseline="0" dirty="0">
                <a:latin typeface="AdvOT118e7927"/>
              </a:rPr>
              <a:t>(</a:t>
            </a:r>
            <a:r>
              <a:rPr lang="en-US" sz="2400" b="0" i="0" u="none" strike="noStrike" baseline="0" dirty="0">
                <a:solidFill>
                  <a:srgbClr val="C00000"/>
                </a:solidFill>
                <a:latin typeface="AdvOT118e7927"/>
              </a:rPr>
              <a:t>a</a:t>
            </a:r>
            <a:r>
              <a:rPr lang="en-US" sz="2400" b="0" i="0" u="none" strike="noStrike" baseline="0" dirty="0">
                <a:latin typeface="AdvOT118e7927"/>
              </a:rPr>
              <a:t>ntigen-</a:t>
            </a:r>
            <a:r>
              <a:rPr lang="en-US" sz="2400" b="0" i="0" u="none" strike="noStrike" baseline="0" dirty="0">
                <a:solidFill>
                  <a:srgbClr val="C00000"/>
                </a:solidFill>
                <a:latin typeface="AdvOT118e7927"/>
              </a:rPr>
              <a:t>p</a:t>
            </a:r>
            <a:r>
              <a:rPr lang="en-US" sz="2400" b="0" i="0" u="none" strike="noStrike" baseline="0" dirty="0">
                <a:latin typeface="AdvOT118e7927"/>
              </a:rPr>
              <a:t>rocessing </a:t>
            </a:r>
            <a:r>
              <a:rPr lang="en-US" sz="2400" b="0" i="0" u="none" strike="noStrike" baseline="0" dirty="0">
                <a:solidFill>
                  <a:srgbClr val="C00000"/>
                </a:solidFill>
                <a:latin typeface="AdvOT118e7927"/>
              </a:rPr>
              <a:t>i</a:t>
            </a:r>
            <a:r>
              <a:rPr lang="en-US" sz="2400" b="0" i="0" u="none" strike="noStrike" baseline="0" dirty="0">
                <a:latin typeface="AdvOT118e7927"/>
              </a:rPr>
              <a:t>ndependent epi</a:t>
            </a:r>
            <a:r>
              <a:rPr lang="en-US" sz="2400" b="0" i="0" u="none" strike="noStrike" baseline="0" dirty="0">
                <a:solidFill>
                  <a:srgbClr val="C00000"/>
                </a:solidFill>
                <a:latin typeface="AdvOT118e7927"/>
              </a:rPr>
              <a:t>topes</a:t>
            </a:r>
            <a:r>
              <a:rPr lang="en-US" sz="2400" b="0" i="0" u="none" strike="noStrike" baseline="0" dirty="0">
                <a:latin typeface="AdvOT118e7927"/>
              </a:rPr>
              <a:t>)</a:t>
            </a:r>
            <a:endParaRPr lang="en-US" sz="2400" b="0" i="0" u="none" strike="noStrike" baseline="0" dirty="0">
              <a:latin typeface="Calibri" panose="020F0502020204030204" pitchFamily="34" charset="0"/>
            </a:endParaRPr>
          </a:p>
          <a:p>
            <a:endParaRPr lang="en-US" dirty="0"/>
          </a:p>
        </p:txBody>
      </p:sp>
    </p:spTree>
    <p:extLst>
      <p:ext uri="{BB962C8B-B14F-4D97-AF65-F5344CB8AC3E}">
        <p14:creationId xmlns:p14="http://schemas.microsoft.com/office/powerpoint/2010/main" val="1785343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55720-15BF-4160-89C6-0CB564409385}"/>
              </a:ext>
            </a:extLst>
          </p:cNvPr>
          <p:cNvSpPr>
            <a:spLocks noGrp="1"/>
          </p:cNvSpPr>
          <p:nvPr>
            <p:ph idx="1"/>
          </p:nvPr>
        </p:nvSpPr>
        <p:spPr>
          <a:xfrm>
            <a:off x="561975" y="809625"/>
            <a:ext cx="10915650" cy="5367338"/>
          </a:xfrm>
        </p:spPr>
        <p:txBody>
          <a:bodyPr>
            <a:normAutofit/>
          </a:bodyPr>
          <a:lstStyle/>
          <a:p>
            <a:pPr algn="just"/>
            <a:r>
              <a:rPr lang="en-US" sz="2400" b="0" i="0" u="none" strike="noStrike" baseline="0" dirty="0">
                <a:solidFill>
                  <a:srgbClr val="000000"/>
                </a:solidFill>
                <a:latin typeface="Calibri" panose="020F0502020204030204" pitchFamily="34" charset="0"/>
              </a:rPr>
              <a:t>The CD40 molecule is expressed by thyrocytes and orbital target cells and the CD40-CD154 interaction modulates humoral immunity within the immunological synapse .</a:t>
            </a:r>
          </a:p>
          <a:p>
            <a:pPr algn="just"/>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 </a:t>
            </a:r>
            <a:r>
              <a:rPr lang="en-US" sz="2400" b="0" i="0" u="none" strike="noStrike" baseline="0" dirty="0" err="1">
                <a:solidFill>
                  <a:srgbClr val="FF0000"/>
                </a:solidFill>
                <a:latin typeface="Calibri" panose="020F0502020204030204" pitchFamily="34" charset="0"/>
              </a:rPr>
              <a:t>Iscalimab</a:t>
            </a:r>
            <a:r>
              <a:rPr lang="en-US" sz="2400" b="0" i="0" u="none" strike="noStrike" baseline="0" dirty="0">
                <a:solidFill>
                  <a:srgbClr val="000000"/>
                </a:solidFill>
                <a:latin typeface="Calibri" panose="020F0502020204030204" pitchFamily="34" charset="0"/>
              </a:rPr>
              <a:t>, an anti-CD40 </a:t>
            </a:r>
            <a:r>
              <a:rPr lang="en-US" sz="2400" b="0" i="0" u="none" strike="noStrike" baseline="0" dirty="0" err="1">
                <a:solidFill>
                  <a:srgbClr val="000000"/>
                </a:solidFill>
                <a:latin typeface="Calibri" panose="020F0502020204030204" pitchFamily="34" charset="0"/>
              </a:rPr>
              <a:t>mAb</a:t>
            </a:r>
            <a:r>
              <a:rPr lang="en-US" sz="2400" b="0" i="0" u="none" strike="noStrike" baseline="0" dirty="0">
                <a:solidFill>
                  <a:srgbClr val="000000"/>
                </a:solidFill>
                <a:latin typeface="Calibri" panose="020F0502020204030204" pitchFamily="34" charset="0"/>
              </a:rPr>
              <a:t> and a potent inhibitor of the CD40-CD40 ligand (CD154) co-stimulatory pathway, was administered to patients with </a:t>
            </a:r>
            <a:r>
              <a:rPr lang="en-US" sz="2400" b="0" i="0" u="none" strike="noStrike" baseline="0" dirty="0">
                <a:solidFill>
                  <a:srgbClr val="FF0000"/>
                </a:solidFill>
                <a:latin typeface="Calibri" panose="020F0502020204030204" pitchFamily="34" charset="0"/>
              </a:rPr>
              <a:t>untreated GD</a:t>
            </a:r>
            <a:r>
              <a:rPr lang="en-US" sz="2400" b="0" i="0" u="none" strike="noStrike" baseline="0" dirty="0">
                <a:solidFill>
                  <a:srgbClr val="000000"/>
                </a:solidFill>
                <a:latin typeface="Calibri" panose="020F0502020204030204" pitchFamily="34" charset="0"/>
              </a:rPr>
              <a:t>.</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a:t>
            </a:r>
            <a:r>
              <a:rPr lang="en-US" sz="2400" b="0" i="0" u="none" strike="noStrike" baseline="0" dirty="0" err="1">
                <a:solidFill>
                  <a:srgbClr val="000000"/>
                </a:solidFill>
                <a:latin typeface="Calibri" panose="020F0502020204030204" pitchFamily="34" charset="0"/>
              </a:rPr>
              <a:t>Iscalimab</a:t>
            </a:r>
            <a:r>
              <a:rPr lang="en-US" sz="2400" b="0" i="0" u="none" strike="noStrike" baseline="0" dirty="0">
                <a:solidFill>
                  <a:srgbClr val="000000"/>
                </a:solidFill>
                <a:latin typeface="Calibri" panose="020F0502020204030204" pitchFamily="34" charset="0"/>
              </a:rPr>
              <a:t> was very well tolerated with half of the subjects responding to the drug .</a:t>
            </a:r>
            <a:endParaRPr lang="en-US" sz="2400" dirty="0"/>
          </a:p>
        </p:txBody>
      </p:sp>
    </p:spTree>
    <p:extLst>
      <p:ext uri="{BB962C8B-B14F-4D97-AF65-F5344CB8AC3E}">
        <p14:creationId xmlns:p14="http://schemas.microsoft.com/office/powerpoint/2010/main" val="2267415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626A2-FED4-4623-A4E0-227CA5DC201A}"/>
              </a:ext>
            </a:extLst>
          </p:cNvPr>
          <p:cNvSpPr>
            <a:spLocks noGrp="1"/>
          </p:cNvSpPr>
          <p:nvPr>
            <p:ph idx="1"/>
          </p:nvPr>
        </p:nvSpPr>
        <p:spPr>
          <a:xfrm>
            <a:off x="476250" y="609600"/>
            <a:ext cx="11163300" cy="5791200"/>
          </a:xfrm>
        </p:spPr>
        <p:txBody>
          <a:bodyPr/>
          <a:lstStyle/>
          <a:p>
            <a:pPr algn="just">
              <a:lnSpc>
                <a:spcPct val="100000"/>
              </a:lnSpc>
              <a:buFont typeface="Wingdings" panose="05000000000000000000" pitchFamily="2" charset="2"/>
              <a:buChar char="q"/>
            </a:pPr>
            <a:r>
              <a:rPr lang="en-US" sz="2400" b="0" i="0" u="none" strike="noStrike" baseline="0" dirty="0">
                <a:solidFill>
                  <a:srgbClr val="000000"/>
                </a:solidFill>
                <a:latin typeface="Calibri" panose="020F0502020204030204" pitchFamily="34" charset="0"/>
              </a:rPr>
              <a:t>In comparison, B cell targeting therapies include:</a:t>
            </a:r>
          </a:p>
          <a:p>
            <a:pPr algn="just">
              <a:lnSpc>
                <a:spcPct val="100000"/>
              </a:lnSpc>
            </a:pPr>
            <a:r>
              <a:rPr lang="en-US" sz="2400" b="0" i="0" u="none" strike="noStrike" baseline="0" dirty="0">
                <a:solidFill>
                  <a:srgbClr val="000000"/>
                </a:solidFill>
                <a:latin typeface="Calibri" panose="020F0502020204030204" pitchFamily="34" charset="0"/>
              </a:rPr>
              <a:t> </a:t>
            </a:r>
            <a:r>
              <a:rPr lang="en-US" sz="2400" b="0" i="0" u="none" strike="noStrike" baseline="0" dirty="0">
                <a:solidFill>
                  <a:srgbClr val="FF0000"/>
                </a:solidFill>
                <a:latin typeface="Calibri" panose="020F0502020204030204" pitchFamily="34" charset="0"/>
              </a:rPr>
              <a:t>Rituximab</a:t>
            </a:r>
            <a:r>
              <a:rPr lang="en-US" sz="2400" b="0" i="0" u="none" strike="noStrike" baseline="0" dirty="0">
                <a:solidFill>
                  <a:srgbClr val="000000"/>
                </a:solidFill>
                <a:latin typeface="Calibri" panose="020F0502020204030204" pitchFamily="34" charset="0"/>
              </a:rPr>
              <a:t>, an anti-CD20 humanized Mab causing B cell depletion</a:t>
            </a:r>
          </a:p>
          <a:p>
            <a:pPr algn="just">
              <a:lnSpc>
                <a:spcPct val="100000"/>
              </a:lnSpc>
            </a:pPr>
            <a:r>
              <a:rPr lang="en-US" sz="2400" b="0" i="0" u="none" strike="noStrike" baseline="0" dirty="0">
                <a:solidFill>
                  <a:srgbClr val="FF0000"/>
                </a:solidFill>
                <a:latin typeface="Calibri" panose="020F0502020204030204" pitchFamily="34" charset="0"/>
              </a:rPr>
              <a:t>anti-BAFF Mab </a:t>
            </a:r>
            <a:r>
              <a:rPr lang="en-US" sz="2400" b="0" i="0" u="none" strike="noStrike" baseline="0" dirty="0">
                <a:latin typeface="Calibri" panose="020F0502020204030204" pitchFamily="34" charset="0"/>
              </a:rPr>
              <a:t>(</a:t>
            </a:r>
            <a:r>
              <a:rPr lang="en-US" sz="2400" b="0" i="0" u="none" strike="noStrike" baseline="0" dirty="0">
                <a:solidFill>
                  <a:srgbClr val="000000"/>
                </a:solidFill>
                <a:latin typeface="Calibri" panose="020F0502020204030204" pitchFamily="34" charset="0"/>
              </a:rPr>
              <a:t> B cell activating factor)</a:t>
            </a:r>
            <a:r>
              <a:rPr lang="en-US" sz="2400" b="0" i="0" u="none" strike="noStrike" baseline="0" dirty="0">
                <a:solidFill>
                  <a:srgbClr val="FF0000"/>
                </a:solidFill>
                <a:latin typeface="Calibri" panose="020F0502020204030204" pitchFamily="34" charset="0"/>
              </a:rPr>
              <a:t> (Belimumab) </a:t>
            </a:r>
            <a:r>
              <a:rPr lang="en-US" sz="2400" b="0" i="0" u="none" strike="noStrike" baseline="0" dirty="0">
                <a:solidFill>
                  <a:srgbClr val="000000"/>
                </a:solidFill>
                <a:latin typeface="Calibri" panose="020F0502020204030204" pitchFamily="34" charset="0"/>
              </a:rPr>
              <a:t>preventing BAFF from interacting with its receptors.</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 Rituximab has been tested in </a:t>
            </a:r>
            <a:r>
              <a:rPr lang="en-US" sz="2400" b="0" i="0" u="none" strike="noStrike" baseline="0" dirty="0">
                <a:solidFill>
                  <a:srgbClr val="FF0000"/>
                </a:solidFill>
                <a:latin typeface="Calibri" panose="020F0502020204030204" pitchFamily="34" charset="0"/>
              </a:rPr>
              <a:t>GD</a:t>
            </a:r>
            <a:r>
              <a:rPr lang="en-US" sz="2400" b="0" i="0" u="none" strike="noStrike" baseline="0" dirty="0">
                <a:solidFill>
                  <a:srgbClr val="000000"/>
                </a:solidFill>
                <a:latin typeface="Calibri" panose="020F0502020204030204" pitchFamily="34" charset="0"/>
              </a:rPr>
              <a:t> leading to a decline of TSH-R-Ab.</a:t>
            </a:r>
          </a:p>
          <a:p>
            <a:pPr algn="just">
              <a:lnSpc>
                <a:spcPct val="100000"/>
              </a:lnSpc>
            </a:pPr>
            <a:r>
              <a:rPr lang="en-US" sz="2400" b="0" i="0" u="none" strike="noStrike" baseline="0" dirty="0">
                <a:solidFill>
                  <a:srgbClr val="000000"/>
                </a:solidFill>
                <a:latin typeface="Calibri" panose="020F0502020204030204" pitchFamily="34" charset="0"/>
              </a:rPr>
              <a:t> When administered to GO patients, grossly conflicting results were registered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High costs, low efficacy, and potential drug-related side effects (</a:t>
            </a:r>
            <a:r>
              <a:rPr lang="en-US" sz="2400" b="0" i="0" u="none" strike="noStrike" baseline="0" dirty="0">
                <a:solidFill>
                  <a:srgbClr val="0070C0"/>
                </a:solidFill>
                <a:latin typeface="Calibri" panose="020F0502020204030204" pitchFamily="34" charset="0"/>
              </a:rPr>
              <a:t>orbital edema and optic neuropathy</a:t>
            </a:r>
            <a:r>
              <a:rPr lang="en-US" sz="2400" b="0" i="0" u="none" strike="noStrike" baseline="0" dirty="0">
                <a:solidFill>
                  <a:srgbClr val="000000"/>
                </a:solidFill>
                <a:latin typeface="Calibri" panose="020F0502020204030204" pitchFamily="34" charset="0"/>
              </a:rPr>
              <a:t>) are major hurdles for the generalized use of Rituximab in </a:t>
            </a:r>
            <a:r>
              <a:rPr lang="en-US" sz="2400" b="0" i="0" u="none" strike="noStrike" baseline="0" dirty="0">
                <a:solidFill>
                  <a:srgbClr val="FF0000"/>
                </a:solidFill>
                <a:latin typeface="Calibri" panose="020F0502020204030204" pitchFamily="34" charset="0"/>
              </a:rPr>
              <a:t>GO</a:t>
            </a:r>
            <a:r>
              <a:rPr lang="en-US" sz="2400" b="0" i="0" u="none" strike="noStrike" baseline="0" dirty="0">
                <a:solidFill>
                  <a:srgbClr val="000000"/>
                </a:solidFill>
                <a:latin typeface="Calibri" panose="020F0502020204030204" pitchFamily="34" charset="0"/>
              </a:rPr>
              <a:t> .</a:t>
            </a:r>
            <a:endParaRPr lang="en-US" sz="2400" dirty="0"/>
          </a:p>
          <a:p>
            <a:endParaRPr lang="en-US" dirty="0"/>
          </a:p>
        </p:txBody>
      </p:sp>
    </p:spTree>
    <p:extLst>
      <p:ext uri="{BB962C8B-B14F-4D97-AF65-F5344CB8AC3E}">
        <p14:creationId xmlns:p14="http://schemas.microsoft.com/office/powerpoint/2010/main" val="3077055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9F5C6-5D7A-445B-AA20-95AFA2179CFC}"/>
              </a:ext>
            </a:extLst>
          </p:cNvPr>
          <p:cNvSpPr>
            <a:spLocks noGrp="1"/>
          </p:cNvSpPr>
          <p:nvPr>
            <p:ph idx="1"/>
          </p:nvPr>
        </p:nvSpPr>
        <p:spPr>
          <a:xfrm>
            <a:off x="495300" y="657225"/>
            <a:ext cx="11029950" cy="5519738"/>
          </a:xfrm>
        </p:spPr>
        <p:txBody>
          <a:bodyPr>
            <a:normAutofit/>
          </a:bodyPr>
          <a:lstStyle/>
          <a:p>
            <a:pPr algn="just">
              <a:lnSpc>
                <a:spcPct val="100000"/>
              </a:lnSpc>
            </a:pPr>
            <a:r>
              <a:rPr lang="en-US" sz="2400" b="0" i="0" u="none" strike="noStrike" baseline="0" dirty="0">
                <a:solidFill>
                  <a:srgbClr val="000000"/>
                </a:solidFill>
                <a:latin typeface="Calibri" panose="020F0502020204030204" pitchFamily="34" charset="0"/>
              </a:rPr>
              <a:t>Finally, when tested in an open-label study </a:t>
            </a:r>
            <a:r>
              <a:rPr lang="en-US" sz="2400" dirty="0">
                <a:solidFill>
                  <a:srgbClr val="000000"/>
                </a:solidFill>
                <a:latin typeface="Calibri" panose="020F0502020204030204" pitchFamily="34" charset="0"/>
              </a:rPr>
              <a:t>,</a:t>
            </a:r>
            <a:r>
              <a:rPr lang="en-US" sz="2400" b="0" i="0" u="none" strike="noStrike" baseline="0" dirty="0">
                <a:solidFill>
                  <a:srgbClr val="000000"/>
                </a:solidFill>
                <a:latin typeface="Calibri" panose="020F0502020204030204" pitchFamily="34" charset="0"/>
              </a:rPr>
              <a:t>a </a:t>
            </a:r>
            <a:r>
              <a:rPr lang="en-US" sz="2400" b="0" i="0" u="none" strike="noStrike" baseline="0" dirty="0">
                <a:solidFill>
                  <a:srgbClr val="FF0000"/>
                </a:solidFill>
                <a:latin typeface="Calibri" panose="020F0502020204030204" pitchFamily="34" charset="0"/>
              </a:rPr>
              <a:t>humanized recombinant IL6-R </a:t>
            </a:r>
            <a:r>
              <a:rPr lang="en-US" sz="2400" b="0" i="0" u="none" strike="noStrike" baseline="0" dirty="0" err="1">
                <a:solidFill>
                  <a:srgbClr val="FF0000"/>
                </a:solidFill>
                <a:latin typeface="Calibri" panose="020F0502020204030204" pitchFamily="34" charset="0"/>
              </a:rPr>
              <a:t>mAb</a:t>
            </a:r>
            <a:r>
              <a:rPr lang="en-US" sz="2400" b="0" i="0" u="none" strike="noStrike" baseline="0" dirty="0">
                <a:solidFill>
                  <a:srgbClr val="FF0000"/>
                </a:solidFill>
                <a:latin typeface="Calibri" panose="020F0502020204030204" pitchFamily="34" charset="0"/>
              </a:rPr>
              <a:t> (Tocilizumab)</a:t>
            </a:r>
            <a:r>
              <a:rPr lang="en-US" sz="2400" b="0" i="0" u="none" strike="noStrike" baseline="0" dirty="0">
                <a:solidFill>
                  <a:srgbClr val="000000"/>
                </a:solidFill>
                <a:latin typeface="Calibri" panose="020F0502020204030204" pitchFamily="34" charset="0"/>
              </a:rPr>
              <a:t> positively improved the clinical course of the disease and the extraocular muscle motility in patients with steroid-resistant </a:t>
            </a:r>
            <a:r>
              <a:rPr lang="en-US" sz="2400" b="0" i="0" u="none" strike="noStrike" baseline="0" dirty="0">
                <a:solidFill>
                  <a:srgbClr val="FF0000"/>
                </a:solidFill>
                <a:latin typeface="Calibri" panose="020F0502020204030204" pitchFamily="34" charset="0"/>
              </a:rPr>
              <a:t>GO</a:t>
            </a:r>
            <a:r>
              <a:rPr lang="en-US" sz="2400" b="0" i="0" u="none" strike="noStrike" baseline="0" dirty="0">
                <a:solidFill>
                  <a:srgbClr val="000000"/>
                </a:solidFill>
                <a:latin typeface="Calibri" panose="020F0502020204030204" pitchFamily="34" charset="0"/>
              </a:rPr>
              <a:t>.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But, a subsequent Tocilizumab placebo-controlled randomized trial in </a:t>
            </a:r>
            <a:r>
              <a:rPr lang="en-US" sz="2400" b="0" i="0" u="none" strike="noStrike" baseline="0" dirty="0">
                <a:solidFill>
                  <a:srgbClr val="FF0000"/>
                </a:solidFill>
                <a:latin typeface="Calibri" panose="020F0502020204030204" pitchFamily="34" charset="0"/>
              </a:rPr>
              <a:t>GO</a:t>
            </a:r>
            <a:r>
              <a:rPr lang="en-US" sz="2400" b="0" i="0" u="none" strike="noStrike" baseline="0" dirty="0">
                <a:solidFill>
                  <a:srgbClr val="000000"/>
                </a:solidFill>
                <a:latin typeface="Calibri" panose="020F0502020204030204" pitchFamily="34" charset="0"/>
              </a:rPr>
              <a:t> patients only partially reproduced the earlier reported noticeable findings .</a:t>
            </a:r>
            <a:endParaRPr lang="fa-IR" sz="2400" b="0" i="0" u="none" strike="noStrike" baseline="0" dirty="0">
              <a:solidFill>
                <a:srgbClr val="000000"/>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5096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7C9EA-52D9-4F2A-88FB-1EBE3F96227D}"/>
              </a:ext>
            </a:extLst>
          </p:cNvPr>
          <p:cNvSpPr>
            <a:spLocks noGrp="1"/>
          </p:cNvSpPr>
          <p:nvPr>
            <p:ph idx="1"/>
          </p:nvPr>
        </p:nvSpPr>
        <p:spPr>
          <a:xfrm>
            <a:off x="438150" y="371476"/>
            <a:ext cx="11296650" cy="6086474"/>
          </a:xfrm>
        </p:spPr>
        <p:txBody>
          <a:bodyPr>
            <a:normAutofit lnSpcReduction="10000"/>
          </a:bodyPr>
          <a:lstStyle/>
          <a:p>
            <a:pPr marL="0" indent="0" algn="just">
              <a:lnSpc>
                <a:spcPct val="100000"/>
              </a:lnSpc>
              <a:buNone/>
            </a:pPr>
            <a:r>
              <a:rPr lang="en-US" b="1" i="0" u="none" strike="noStrike" baseline="0" dirty="0">
                <a:solidFill>
                  <a:srgbClr val="CC0099"/>
                </a:solidFill>
                <a:latin typeface="Calibri" panose="020F0502020204030204" pitchFamily="34" charset="0"/>
              </a:rPr>
              <a:t>   Imaging </a:t>
            </a:r>
            <a:endParaRPr lang="en-US" b="0" i="0" u="none" strike="noStrike" baseline="0" dirty="0">
              <a:solidFill>
                <a:srgbClr val="CC0099"/>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Thyroid ultrasound includes conventional grey scale analysis (using a high-frequency linear probe) and color-flow Doppler examination (characterizing vascular patterns and quantifying thyroid vascularity).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Ultrasound </a:t>
            </a:r>
            <a:r>
              <a:rPr lang="en-US" sz="2400" b="0" i="0" u="none" strike="noStrike" baseline="0" dirty="0">
                <a:solidFill>
                  <a:srgbClr val="FF0000"/>
                </a:solidFill>
                <a:latin typeface="Calibri" panose="020F0502020204030204" pitchFamily="34" charset="0"/>
              </a:rPr>
              <a:t>supports </a:t>
            </a:r>
            <a:r>
              <a:rPr lang="en-US" sz="2400" b="0" i="0" u="none" strike="noStrike" baseline="0" dirty="0">
                <a:solidFill>
                  <a:srgbClr val="000000"/>
                </a:solidFill>
                <a:latin typeface="Calibri" panose="020F0502020204030204" pitchFamily="34" charset="0"/>
              </a:rPr>
              <a:t>the diagnosis of GD as a non-invasive, rapid, and accurate imaging procedure.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If a goiter with large nodules is present and/or if radioactive iodine (RAI) therapy is indicated, </a:t>
            </a:r>
            <a:r>
              <a:rPr lang="en-US" sz="2400" b="0" i="0" u="none" strike="noStrike" baseline="0" dirty="0">
                <a:solidFill>
                  <a:srgbClr val="FF0000"/>
                </a:solidFill>
                <a:latin typeface="Calibri" panose="020F0502020204030204" pitchFamily="34" charset="0"/>
              </a:rPr>
              <a:t>radionuclide scintigraphy</a:t>
            </a:r>
            <a:r>
              <a:rPr lang="en-US" sz="2400" b="0" i="0" u="none" strike="noStrike" baseline="0" dirty="0">
                <a:solidFill>
                  <a:srgbClr val="000000"/>
                </a:solidFill>
                <a:latin typeface="Calibri" panose="020F0502020204030204" pitchFamily="34" charset="0"/>
              </a:rPr>
              <a:t> with radioiodine uptake is suggested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 the vast majority of cases, a timely and </a:t>
            </a:r>
            <a:r>
              <a:rPr lang="en-US" sz="2400" b="0" i="0" u="none" strike="noStrike" baseline="0" dirty="0">
                <a:solidFill>
                  <a:srgbClr val="FF0000"/>
                </a:solidFill>
                <a:latin typeface="Calibri" panose="020F0502020204030204" pitchFamily="34" charset="0"/>
              </a:rPr>
              <a:t>positive TSH-R-Ab serology with a typical ultrasound</a:t>
            </a:r>
            <a:r>
              <a:rPr lang="en-US" sz="2400" b="0" i="0" u="none" strike="noStrike" baseline="0" dirty="0">
                <a:solidFill>
                  <a:srgbClr val="000000"/>
                </a:solidFill>
                <a:latin typeface="Calibri" panose="020F0502020204030204" pitchFamily="34" charset="0"/>
              </a:rPr>
              <a:t> finding offers a reliable, rapid, and more than sufficient definitive diagnosis of GD. </a:t>
            </a:r>
            <a:endParaRPr lang="en-US" sz="3600" dirty="0"/>
          </a:p>
        </p:txBody>
      </p:sp>
    </p:spTree>
    <p:extLst>
      <p:ext uri="{BB962C8B-B14F-4D97-AF65-F5344CB8AC3E}">
        <p14:creationId xmlns:p14="http://schemas.microsoft.com/office/powerpoint/2010/main" val="1796958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8E8A63-0470-409C-BEDF-F2A0D9BDF993}"/>
              </a:ext>
            </a:extLst>
          </p:cNvPr>
          <p:cNvPicPr>
            <a:picLocks noGrp="1" noChangeAspect="1"/>
          </p:cNvPicPr>
          <p:nvPr>
            <p:ph idx="1"/>
          </p:nvPr>
        </p:nvPicPr>
        <p:blipFill>
          <a:blip r:embed="rId2"/>
          <a:stretch>
            <a:fillRect/>
          </a:stretch>
        </p:blipFill>
        <p:spPr>
          <a:xfrm>
            <a:off x="666750" y="361950"/>
            <a:ext cx="11134725" cy="6305549"/>
          </a:xfrm>
        </p:spPr>
      </p:pic>
      <p:sp>
        <p:nvSpPr>
          <p:cNvPr id="5" name="TextBox 4">
            <a:extLst>
              <a:ext uri="{FF2B5EF4-FFF2-40B4-BE49-F238E27FC236}">
                <a16:creationId xmlns:a16="http://schemas.microsoft.com/office/drawing/2014/main" id="{963A8E5B-2F31-492F-BDFE-47C88AE26EFA}"/>
              </a:ext>
            </a:extLst>
          </p:cNvPr>
          <p:cNvSpPr txBox="1"/>
          <p:nvPr/>
        </p:nvSpPr>
        <p:spPr>
          <a:xfrm>
            <a:off x="2524125" y="552450"/>
            <a:ext cx="8848725" cy="369332"/>
          </a:xfrm>
          <a:prstGeom prst="rect">
            <a:avLst/>
          </a:prstGeom>
          <a:noFill/>
        </p:spPr>
        <p:txBody>
          <a:bodyPr wrap="square">
            <a:spAutoFit/>
          </a:bodyPr>
          <a:lstStyle/>
          <a:p>
            <a:pPr marL="0" indent="0">
              <a:buNone/>
            </a:pPr>
            <a:r>
              <a:rPr lang="en-US" sz="1800" b="1" i="0" u="none" strike="noStrike" baseline="0" dirty="0">
                <a:solidFill>
                  <a:srgbClr val="000000"/>
                </a:solidFill>
                <a:latin typeface="Calibri" panose="020F0502020204030204" pitchFamily="34" charset="0"/>
              </a:rPr>
              <a:t>Panel A: Sites of action of novel treatments for Graves’ hyperthyroidism </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52143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0EAE-5FE6-4224-B40A-1F3C3BAA6EDB}"/>
              </a:ext>
            </a:extLst>
          </p:cNvPr>
          <p:cNvSpPr>
            <a:spLocks noGrp="1"/>
          </p:cNvSpPr>
          <p:nvPr>
            <p:ph type="title"/>
          </p:nvPr>
        </p:nvSpPr>
        <p:spPr>
          <a:xfrm>
            <a:off x="1990725" y="542924"/>
            <a:ext cx="9829799" cy="304801"/>
          </a:xfrm>
        </p:spPr>
        <p:txBody>
          <a:bodyPr>
            <a:normAutofit fontScale="90000"/>
          </a:bodyPr>
          <a:lstStyle/>
          <a:p>
            <a:r>
              <a:rPr lang="en-US" sz="2400" b="1" i="0" u="none" strike="noStrike" baseline="0" dirty="0">
                <a:solidFill>
                  <a:srgbClr val="000000"/>
                </a:solidFill>
                <a:latin typeface="Calibri" panose="020F0502020204030204" pitchFamily="34" charset="0"/>
              </a:rPr>
              <a:t>Panel B: Sites of action of novel treatments for Graves’ orbitopathy </a:t>
            </a:r>
            <a:br>
              <a:rPr lang="en-US" sz="5400" b="0" i="0" u="none" strike="noStrike" baseline="0" dirty="0">
                <a:solidFill>
                  <a:srgbClr val="002060"/>
                </a:solidFill>
                <a:latin typeface="Calibri" panose="020F0502020204030204" pitchFamily="34" charset="0"/>
              </a:rPr>
            </a:br>
            <a:endParaRPr lang="en-US" dirty="0"/>
          </a:p>
        </p:txBody>
      </p:sp>
      <p:pic>
        <p:nvPicPr>
          <p:cNvPr id="5" name="Content Placeholder 4">
            <a:extLst>
              <a:ext uri="{FF2B5EF4-FFF2-40B4-BE49-F238E27FC236}">
                <a16:creationId xmlns:a16="http://schemas.microsoft.com/office/drawing/2014/main" id="{FD924897-F527-47A0-B071-F2002BA5CAFC}"/>
              </a:ext>
            </a:extLst>
          </p:cNvPr>
          <p:cNvPicPr>
            <a:picLocks noGrp="1" noChangeAspect="1"/>
          </p:cNvPicPr>
          <p:nvPr>
            <p:ph idx="1"/>
          </p:nvPr>
        </p:nvPicPr>
        <p:blipFill>
          <a:blip r:embed="rId2"/>
          <a:stretch>
            <a:fillRect/>
          </a:stretch>
        </p:blipFill>
        <p:spPr>
          <a:xfrm>
            <a:off x="223837" y="542925"/>
            <a:ext cx="11744325" cy="6315075"/>
          </a:xfrm>
        </p:spPr>
      </p:pic>
    </p:spTree>
    <p:extLst>
      <p:ext uri="{BB962C8B-B14F-4D97-AF65-F5344CB8AC3E}">
        <p14:creationId xmlns:p14="http://schemas.microsoft.com/office/powerpoint/2010/main" val="3408392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8EC0-34FE-445C-B954-4B2B7A0AC0F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A7FCFD-E851-4B46-B1D3-66E57D2FCE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87028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19D0-5DA7-4CA5-947B-E89F26D32D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FC51B85-949A-46DB-9FD2-9A4201DD7DA4}"/>
              </a:ext>
            </a:extLst>
          </p:cNvPr>
          <p:cNvPicPr>
            <a:picLocks noGrp="1" noChangeAspect="1"/>
          </p:cNvPicPr>
          <p:nvPr>
            <p:ph idx="1"/>
          </p:nvPr>
        </p:nvPicPr>
        <p:blipFill>
          <a:blip r:embed="rId2"/>
          <a:stretch>
            <a:fillRect/>
          </a:stretch>
        </p:blipFill>
        <p:spPr>
          <a:xfrm>
            <a:off x="323850" y="209550"/>
            <a:ext cx="11468100" cy="6419850"/>
          </a:xfrm>
        </p:spPr>
      </p:pic>
    </p:spTree>
    <p:extLst>
      <p:ext uri="{BB962C8B-B14F-4D97-AF65-F5344CB8AC3E}">
        <p14:creationId xmlns:p14="http://schemas.microsoft.com/office/powerpoint/2010/main" val="329515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91337-690D-4CA6-A59A-6DA67F569FD4}"/>
              </a:ext>
            </a:extLst>
          </p:cNvPr>
          <p:cNvSpPr>
            <a:spLocks noGrp="1"/>
          </p:cNvSpPr>
          <p:nvPr>
            <p:ph idx="1"/>
          </p:nvPr>
        </p:nvSpPr>
        <p:spPr>
          <a:xfrm>
            <a:off x="523875" y="600075"/>
            <a:ext cx="10829925" cy="5576888"/>
          </a:xfrm>
        </p:spPr>
        <p:txBody>
          <a:bodyPr/>
          <a:lstStyle/>
          <a:p>
            <a:pPr algn="just"/>
            <a:r>
              <a:rPr lang="en-US" sz="2800" b="0" i="0" u="none" strike="noStrike" baseline="0" dirty="0">
                <a:solidFill>
                  <a:srgbClr val="FF0000"/>
                </a:solidFill>
                <a:latin typeface="Calibri" panose="020F0502020204030204" pitchFamily="34" charset="0"/>
              </a:rPr>
              <a:t>In conclusion</a:t>
            </a:r>
            <a:r>
              <a:rPr lang="en-US" sz="2800" b="0" i="0" u="none" strike="noStrike" baseline="0" dirty="0">
                <a:solidFill>
                  <a:srgbClr val="000000"/>
                </a:solidFill>
                <a:latin typeface="Calibri" panose="020F0502020204030204" pitchFamily="34" charset="0"/>
              </a:rPr>
              <a:t>, more controlled randomized studies are warranted to demonstrate the efficacy, safety, and clinical role of the above new compounds for GD and GO. </a:t>
            </a:r>
          </a:p>
          <a:p>
            <a:pPr algn="just"/>
            <a:endParaRPr lang="en-US" sz="2800" b="0" i="0" u="none" strike="noStrike" baseline="0" dirty="0">
              <a:solidFill>
                <a:srgbClr val="000000"/>
              </a:solidFill>
              <a:latin typeface="Calibri" panose="020F0502020204030204" pitchFamily="34" charset="0"/>
            </a:endParaRPr>
          </a:p>
          <a:p>
            <a:pPr algn="just"/>
            <a:r>
              <a:rPr lang="en-US" b="0" i="0" u="none" strike="noStrike" baseline="0" dirty="0">
                <a:solidFill>
                  <a:srgbClr val="000000"/>
                </a:solidFill>
                <a:latin typeface="Calibri" panose="020F0502020204030204" pitchFamily="34" charset="0"/>
              </a:rPr>
              <a:t>A clear trend towards serological diagnosis and medical treatment of GD has emerged. </a:t>
            </a:r>
            <a:endParaRPr lang="en-US" sz="5400" dirty="0"/>
          </a:p>
          <a:p>
            <a:endParaRPr lang="en-US" dirty="0"/>
          </a:p>
        </p:txBody>
      </p:sp>
    </p:spTree>
    <p:extLst>
      <p:ext uri="{BB962C8B-B14F-4D97-AF65-F5344CB8AC3E}">
        <p14:creationId xmlns:p14="http://schemas.microsoft.com/office/powerpoint/2010/main" val="2738405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99118-C122-4AAC-AF4D-DF4F0C787900}"/>
              </a:ext>
            </a:extLst>
          </p:cNvPr>
          <p:cNvSpPr>
            <a:spLocks noGrp="1"/>
          </p:cNvSpPr>
          <p:nvPr>
            <p:ph idx="1"/>
          </p:nvPr>
        </p:nvSpPr>
        <p:spPr>
          <a:xfrm>
            <a:off x="447675" y="742950"/>
            <a:ext cx="11115675" cy="5434013"/>
          </a:xfrm>
        </p:spPr>
        <p:txBody>
          <a:bodyPr>
            <a:normAutofit/>
          </a:bodyPr>
          <a:lstStyle/>
          <a:p>
            <a:pPr marL="0" indent="0">
              <a:buNone/>
            </a:pPr>
            <a:r>
              <a:rPr lang="en-US" sz="2400" b="1" i="0" u="none" strike="noStrike" baseline="0" dirty="0">
                <a:solidFill>
                  <a:srgbClr val="000000"/>
                </a:solidFill>
                <a:latin typeface="Calibri" panose="020F0502020204030204" pitchFamily="34" charset="0"/>
              </a:rPr>
              <a:t>Panel A: Sites of action of novel treatments for Graves’ hyperthyroidism </a:t>
            </a:r>
            <a:endParaRPr lang="en-US"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Four (I-IV) mechanisms of action are represented. </a:t>
            </a:r>
          </a:p>
          <a:p>
            <a:r>
              <a:rPr lang="en-US" sz="2400" b="0" i="0" u="none" strike="noStrike" baseline="0" dirty="0">
                <a:solidFill>
                  <a:srgbClr val="FF0000"/>
                </a:solidFill>
                <a:latin typeface="Calibri" panose="020F0502020204030204" pitchFamily="34" charset="0"/>
              </a:rPr>
              <a:t>I): </a:t>
            </a:r>
            <a:r>
              <a:rPr lang="en-US" sz="2400" b="0" i="0" u="none" strike="noStrike" baseline="0" dirty="0">
                <a:solidFill>
                  <a:srgbClr val="000000"/>
                </a:solidFill>
                <a:latin typeface="Calibri" panose="020F0502020204030204" pitchFamily="34" charset="0"/>
              </a:rPr>
              <a:t>K1-70 is a human anti-TSH-R blocking Mab. </a:t>
            </a:r>
          </a:p>
          <a:p>
            <a:r>
              <a:rPr lang="en-US" sz="2400" b="0" i="0" u="none" strike="noStrike" baseline="0" dirty="0">
                <a:solidFill>
                  <a:srgbClr val="FF0000"/>
                </a:solidFill>
                <a:latin typeface="Calibri" panose="020F0502020204030204" pitchFamily="34" charset="0"/>
              </a:rPr>
              <a:t>II): </a:t>
            </a:r>
            <a:r>
              <a:rPr lang="en-US" sz="2400" b="0" i="0" u="none" strike="noStrike" baseline="0" dirty="0" err="1">
                <a:solidFill>
                  <a:srgbClr val="000000"/>
                </a:solidFill>
                <a:latin typeface="Calibri" panose="020F0502020204030204" pitchFamily="34" charset="0"/>
              </a:rPr>
              <a:t>Iscalimab</a:t>
            </a:r>
            <a:r>
              <a:rPr lang="en-US" sz="2400" b="0" i="0" u="none" strike="noStrike" baseline="0" dirty="0">
                <a:solidFill>
                  <a:srgbClr val="000000"/>
                </a:solidFill>
                <a:latin typeface="Calibri" panose="020F0502020204030204" pitchFamily="34" charset="0"/>
              </a:rPr>
              <a:t> is an anti-CD40 Mab blocking CD40-CD40 ligand (CD154) co-stimulatory pathway. </a:t>
            </a:r>
          </a:p>
          <a:p>
            <a:r>
              <a:rPr lang="en-US" sz="2400" b="0" i="0" u="none" strike="noStrike" baseline="0" dirty="0">
                <a:solidFill>
                  <a:srgbClr val="FF0000"/>
                </a:solidFill>
                <a:latin typeface="Calibri" panose="020F0502020204030204" pitchFamily="34" charset="0"/>
              </a:rPr>
              <a:t>III): </a:t>
            </a:r>
            <a:r>
              <a:rPr lang="en-US" sz="2400" b="0" i="0" u="none" strike="noStrike" baseline="0" dirty="0">
                <a:solidFill>
                  <a:srgbClr val="000000"/>
                </a:solidFill>
                <a:latin typeface="Calibri" panose="020F0502020204030204" pitchFamily="34" charset="0"/>
              </a:rPr>
              <a:t>ATX-GD-59 is an “</a:t>
            </a:r>
            <a:r>
              <a:rPr lang="en-US" sz="2400" b="0" i="0" u="none" strike="noStrike" baseline="0" dirty="0" err="1">
                <a:solidFill>
                  <a:srgbClr val="000000"/>
                </a:solidFill>
                <a:latin typeface="Calibri" panose="020F0502020204030204" pitchFamily="34" charset="0"/>
              </a:rPr>
              <a:t>apitope</a:t>
            </a:r>
            <a:r>
              <a:rPr lang="en-US" sz="2400" b="0" i="0" u="none" strike="noStrike" baseline="0" dirty="0">
                <a:solidFill>
                  <a:srgbClr val="000000"/>
                </a:solidFill>
                <a:latin typeface="Calibri" panose="020F0502020204030204" pitchFamily="34" charset="0"/>
              </a:rPr>
              <a:t>” restoring immune tolerance to the TSH-R. </a:t>
            </a:r>
          </a:p>
          <a:p>
            <a:r>
              <a:rPr lang="en-US" sz="2400" b="0" i="0" u="none" strike="noStrike" baseline="0" dirty="0">
                <a:solidFill>
                  <a:srgbClr val="FF0000"/>
                </a:solidFill>
                <a:latin typeface="Calibri" panose="020F0502020204030204" pitchFamily="34" charset="0"/>
              </a:rPr>
              <a:t>IV): </a:t>
            </a:r>
            <a:r>
              <a:rPr lang="en-US" sz="2400" b="0" i="0" u="none" strike="noStrike" baseline="0" dirty="0">
                <a:solidFill>
                  <a:srgbClr val="000000"/>
                </a:solidFill>
                <a:latin typeface="Calibri" panose="020F0502020204030204" pitchFamily="34" charset="0"/>
              </a:rPr>
              <a:t>Rituximab is an anti-CD20 Mab that inhibits B-cells and reduces autoantibody production. </a:t>
            </a:r>
          </a:p>
          <a:p>
            <a:r>
              <a:rPr lang="en-US" sz="2400" b="0" i="0" u="none" strike="noStrike" baseline="0" dirty="0" err="1">
                <a:solidFill>
                  <a:srgbClr val="000000"/>
                </a:solidFill>
                <a:latin typeface="Calibri" panose="020F0502020204030204" pitchFamily="34" charset="0"/>
              </a:rPr>
              <a:t>MAb</a:t>
            </a:r>
            <a:r>
              <a:rPr lang="en-US" sz="2400" b="0" i="0" u="none" strike="noStrike" baseline="0" dirty="0">
                <a:solidFill>
                  <a:srgbClr val="000000"/>
                </a:solidFill>
                <a:latin typeface="Calibri" panose="020F0502020204030204" pitchFamily="34" charset="0"/>
              </a:rPr>
              <a:t>: monoclonal antibody; TSH-R: thyrotropin receptor; MHC Class II: major histocompatibility class II molecule; CD40L: CD40 ligand </a:t>
            </a:r>
            <a:endParaRPr lang="en-US" sz="3600" dirty="0"/>
          </a:p>
        </p:txBody>
      </p:sp>
    </p:spTree>
    <p:extLst>
      <p:ext uri="{BB962C8B-B14F-4D97-AF65-F5344CB8AC3E}">
        <p14:creationId xmlns:p14="http://schemas.microsoft.com/office/powerpoint/2010/main" val="2076521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37B1B-98EA-4356-BB82-22900E71BE4D}"/>
              </a:ext>
            </a:extLst>
          </p:cNvPr>
          <p:cNvSpPr>
            <a:spLocks noGrp="1"/>
          </p:cNvSpPr>
          <p:nvPr>
            <p:ph idx="1"/>
          </p:nvPr>
        </p:nvSpPr>
        <p:spPr>
          <a:xfrm>
            <a:off x="409575" y="561975"/>
            <a:ext cx="11172825" cy="5614988"/>
          </a:xfrm>
        </p:spPr>
        <p:txBody>
          <a:bodyPr>
            <a:normAutofit/>
          </a:bodyPr>
          <a:lstStyle/>
          <a:p>
            <a:pPr marL="0" indent="0" algn="just">
              <a:lnSpc>
                <a:spcPct val="100000"/>
              </a:lnSpc>
              <a:buNone/>
            </a:pPr>
            <a:r>
              <a:rPr lang="en-US" sz="2400" b="1" i="0" u="none" strike="noStrike" baseline="0" dirty="0">
                <a:solidFill>
                  <a:srgbClr val="000000"/>
                </a:solidFill>
                <a:latin typeface="Calibri" panose="020F0502020204030204" pitchFamily="34" charset="0"/>
              </a:rPr>
              <a:t>Panel B: Sites of action of novel treatments for Graves’ orbitopathy </a:t>
            </a:r>
            <a:endParaRPr lang="en-US" sz="3200" b="0" i="0" u="none" strike="noStrike" baseline="0" dirty="0">
              <a:solidFill>
                <a:srgbClr val="002060"/>
              </a:solidFill>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solidFill>
                  <a:srgbClr val="002060"/>
                </a:solidFill>
                <a:latin typeface="Calibri" panose="020F0502020204030204" pitchFamily="34" charset="0"/>
              </a:rPr>
              <a:t>Seven (I-VII) mechanisms of action are represented:</a:t>
            </a:r>
          </a:p>
          <a:p>
            <a:pPr algn="just">
              <a:lnSpc>
                <a:spcPct val="100000"/>
              </a:lnSpc>
            </a:pPr>
            <a:r>
              <a:rPr lang="en-US" sz="2400" b="0" i="0" u="none" strike="noStrike" baseline="0" dirty="0">
                <a:solidFill>
                  <a:srgbClr val="FF0000"/>
                </a:solidFill>
                <a:latin typeface="Calibri" panose="020F0502020204030204" pitchFamily="34" charset="0"/>
              </a:rPr>
              <a:t>I): </a:t>
            </a:r>
            <a:r>
              <a:rPr lang="en-US" sz="2400" b="0" i="0" u="none" strike="noStrike" baseline="0" dirty="0">
                <a:solidFill>
                  <a:srgbClr val="0070C0"/>
                </a:solidFill>
                <a:latin typeface="Calibri" panose="020F0502020204030204" pitchFamily="34" charset="0"/>
              </a:rPr>
              <a:t>Mycophenolate</a:t>
            </a:r>
            <a:r>
              <a:rPr lang="en-US" sz="2400" b="0" i="0" u="none" strike="noStrike" baseline="0" dirty="0">
                <a:solidFill>
                  <a:srgbClr val="000000"/>
                </a:solidFill>
                <a:latin typeface="Calibri" panose="020F0502020204030204" pitchFamily="34" charset="0"/>
              </a:rPr>
              <a:t> has a dual anti-proliferative effect on B and T cells. </a:t>
            </a:r>
          </a:p>
          <a:p>
            <a:pPr algn="just">
              <a:lnSpc>
                <a:spcPct val="100000"/>
              </a:lnSpc>
            </a:pPr>
            <a:endParaRPr lang="en-US" sz="2400" b="0" i="0" u="none" strike="noStrike" baseline="0" dirty="0">
              <a:solidFill>
                <a:srgbClr val="FF0000"/>
              </a:solidFill>
              <a:latin typeface="Calibri" panose="020F0502020204030204" pitchFamily="34" charset="0"/>
            </a:endParaRPr>
          </a:p>
          <a:p>
            <a:pPr marL="0" indent="0" algn="just">
              <a:lnSpc>
                <a:spcPct val="100000"/>
              </a:lnSpc>
              <a:buNone/>
            </a:pPr>
            <a:r>
              <a:rPr lang="en-US" sz="2400" b="0" i="0" u="none" strike="noStrike" baseline="0" dirty="0">
                <a:solidFill>
                  <a:srgbClr val="FF0000"/>
                </a:solidFill>
                <a:latin typeface="Calibri" panose="020F0502020204030204" pitchFamily="34" charset="0"/>
              </a:rPr>
              <a:t>II): </a:t>
            </a:r>
            <a:r>
              <a:rPr lang="en-US" sz="2400" b="0" i="0" u="none" strike="noStrike" baseline="0" dirty="0">
                <a:solidFill>
                  <a:srgbClr val="000000"/>
                </a:solidFill>
                <a:latin typeface="Calibri" panose="020F0502020204030204" pitchFamily="34" charset="0"/>
              </a:rPr>
              <a:t>Anti-cytokine therapies inhibit inflammatory molecules e.g. pro-inflammatory cytokines, chemo attractants, adhesion molecules, growth factors, etc. and include an </a:t>
            </a:r>
            <a:r>
              <a:rPr lang="en-US" sz="2400" b="0" i="0" u="none" strike="noStrike" baseline="0" dirty="0">
                <a:solidFill>
                  <a:srgbClr val="0070C0"/>
                </a:solidFill>
                <a:latin typeface="Calibri" panose="020F0502020204030204" pitchFamily="34" charset="0"/>
              </a:rPr>
              <a:t>anti-IL-6R Mab</a:t>
            </a:r>
            <a:r>
              <a:rPr lang="en-US" sz="2400" b="0" i="0" u="none" strike="noStrike" baseline="0" dirty="0">
                <a:solidFill>
                  <a:srgbClr val="000000"/>
                </a:solidFill>
                <a:latin typeface="Calibri" panose="020F0502020204030204" pitchFamily="34" charset="0"/>
              </a:rPr>
              <a:t>, </a:t>
            </a:r>
            <a:r>
              <a:rPr lang="en-US" sz="2400" b="0" i="0" u="none" strike="noStrike" baseline="0" dirty="0">
                <a:solidFill>
                  <a:srgbClr val="0070C0"/>
                </a:solidFill>
                <a:latin typeface="Calibri" panose="020F0502020204030204" pitchFamily="34" charset="0"/>
              </a:rPr>
              <a:t>Tocilizumab</a:t>
            </a:r>
            <a:r>
              <a:rPr lang="en-US" sz="2400" b="0" i="0" u="none" strike="noStrike" baseline="0" dirty="0">
                <a:solidFill>
                  <a:srgbClr val="000000"/>
                </a:solidFill>
                <a:latin typeface="Calibri" panose="020F0502020204030204" pitchFamily="34" charset="0"/>
              </a:rPr>
              <a:t>, as well as </a:t>
            </a:r>
            <a:r>
              <a:rPr lang="en-US" sz="2400" b="0" i="0" u="none" strike="noStrike" baseline="0" dirty="0">
                <a:solidFill>
                  <a:srgbClr val="0070C0"/>
                </a:solidFill>
                <a:latin typeface="Calibri" panose="020F0502020204030204" pitchFamily="34" charset="0"/>
              </a:rPr>
              <a:t>anti-TNF</a:t>
            </a:r>
            <a:r>
              <a:rPr lang="el-GR" sz="2400" b="0" i="0" u="none" strike="noStrike" baseline="0" dirty="0">
                <a:solidFill>
                  <a:srgbClr val="0070C0"/>
                </a:solidFill>
                <a:latin typeface="Calibri" panose="020F0502020204030204" pitchFamily="34" charset="0"/>
              </a:rPr>
              <a:t>α </a:t>
            </a:r>
            <a:r>
              <a:rPr lang="en-US" sz="2400" b="0" i="0" u="none" strike="noStrike" baseline="0" dirty="0">
                <a:solidFill>
                  <a:srgbClr val="0070C0"/>
                </a:solidFill>
                <a:latin typeface="Calibri" panose="020F0502020204030204" pitchFamily="34" charset="0"/>
              </a:rPr>
              <a:t>Ab</a:t>
            </a:r>
            <a:r>
              <a:rPr lang="en-US" sz="2400" b="0" i="0" u="none" strike="noStrike" baseline="0" dirty="0">
                <a:solidFill>
                  <a:srgbClr val="000000"/>
                </a:solidFill>
                <a:latin typeface="Calibri" panose="020F0502020204030204" pitchFamily="34" charset="0"/>
              </a:rPr>
              <a:t>.</a:t>
            </a:r>
          </a:p>
          <a:p>
            <a:pPr algn="just">
              <a:lnSpc>
                <a:spcPct val="100000"/>
              </a:lnSpc>
            </a:pPr>
            <a:endParaRPr lang="en-US" sz="2400" b="0" i="0" u="none" strike="noStrike" baseline="0" dirty="0">
              <a:solidFill>
                <a:srgbClr val="FF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 III) and IV): </a:t>
            </a:r>
            <a:r>
              <a:rPr lang="en-US" sz="2400" b="0" i="0" u="none" strike="noStrike" baseline="0" dirty="0">
                <a:solidFill>
                  <a:srgbClr val="000000"/>
                </a:solidFill>
                <a:latin typeface="Calibri" panose="020F0502020204030204" pitchFamily="34" charset="0"/>
              </a:rPr>
              <a:t>B cell targeting therapies include </a:t>
            </a:r>
            <a:r>
              <a:rPr lang="en-US" sz="2400" b="0" i="0" u="none" strike="noStrike" baseline="0" dirty="0">
                <a:solidFill>
                  <a:srgbClr val="0070C0"/>
                </a:solidFill>
                <a:latin typeface="Calibri" panose="020F0502020204030204" pitchFamily="34" charset="0"/>
              </a:rPr>
              <a:t>Rituximab</a:t>
            </a:r>
            <a:r>
              <a:rPr lang="en-US" sz="2400" b="0" i="0" u="none" strike="noStrike" baseline="0" dirty="0">
                <a:solidFill>
                  <a:srgbClr val="000000"/>
                </a:solidFill>
                <a:latin typeface="Calibri" panose="020F0502020204030204" pitchFamily="34" charset="0"/>
              </a:rPr>
              <a:t>, an anti-CD20 Mab causing B cell depletion, and an anti-BAFF Mab (</a:t>
            </a:r>
            <a:r>
              <a:rPr lang="en-US" sz="2400" b="0" i="0" u="none" strike="noStrike" baseline="0" dirty="0">
                <a:solidFill>
                  <a:srgbClr val="0070C0"/>
                </a:solidFill>
                <a:latin typeface="Calibri" panose="020F0502020204030204" pitchFamily="34" charset="0"/>
              </a:rPr>
              <a:t>Belimumab</a:t>
            </a:r>
            <a:r>
              <a:rPr lang="en-US" sz="2400" b="0" i="0" u="none" strike="noStrike" baseline="0" dirty="0">
                <a:solidFill>
                  <a:srgbClr val="000000"/>
                </a:solidFill>
                <a:latin typeface="Calibri" panose="020F0502020204030204" pitchFamily="34" charset="0"/>
              </a:rPr>
              <a:t>) preventing BAFF from interacting with its receptors. </a:t>
            </a:r>
          </a:p>
        </p:txBody>
      </p:sp>
    </p:spTree>
    <p:extLst>
      <p:ext uri="{BB962C8B-B14F-4D97-AF65-F5344CB8AC3E}">
        <p14:creationId xmlns:p14="http://schemas.microsoft.com/office/powerpoint/2010/main" val="1408574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733DB-1851-48D8-885A-9ACD4978F1EF}"/>
              </a:ext>
            </a:extLst>
          </p:cNvPr>
          <p:cNvSpPr>
            <a:spLocks noGrp="1"/>
          </p:cNvSpPr>
          <p:nvPr>
            <p:ph idx="1"/>
          </p:nvPr>
        </p:nvSpPr>
        <p:spPr>
          <a:xfrm>
            <a:off x="285751" y="638175"/>
            <a:ext cx="11468100" cy="5538788"/>
          </a:xfrm>
        </p:spPr>
        <p:txBody>
          <a:bodyPr>
            <a:normAutofit/>
          </a:bodyPr>
          <a:lstStyle/>
          <a:p>
            <a:pPr algn="just">
              <a:lnSpc>
                <a:spcPct val="100000"/>
              </a:lnSpc>
            </a:pPr>
            <a:r>
              <a:rPr lang="en-US" sz="2400" b="0" i="0" u="none" strike="noStrike" baseline="0" dirty="0">
                <a:solidFill>
                  <a:srgbClr val="FF0000"/>
                </a:solidFill>
                <a:latin typeface="Calibri" panose="020F0502020204030204" pitchFamily="34" charset="0"/>
              </a:rPr>
              <a:t>V): </a:t>
            </a:r>
            <a:r>
              <a:rPr lang="en-US" sz="2400" b="0" i="0" u="none" strike="noStrike" baseline="0" dirty="0">
                <a:solidFill>
                  <a:srgbClr val="0070C0"/>
                </a:solidFill>
                <a:latin typeface="Calibri" panose="020F0502020204030204" pitchFamily="34" charset="0"/>
              </a:rPr>
              <a:t>Teprotumumab</a:t>
            </a:r>
            <a:r>
              <a:rPr lang="en-US" sz="2400" b="0" i="0" u="none" strike="noStrike" baseline="0" dirty="0">
                <a:solidFill>
                  <a:srgbClr val="000000"/>
                </a:solidFill>
                <a:latin typeface="Calibri" panose="020F0502020204030204" pitchFamily="34" charset="0"/>
              </a:rPr>
              <a:t>, an anti-IGF-1R Mab blocking the activation of orbital target cells (fibroblasts)with subsequent excess release of hydrophilic acidic mucopolysaccharides (GAG) and signaling of IGF-1R has been recently FDA-cleared.</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FF0000"/>
                </a:solidFill>
                <a:latin typeface="Calibri" panose="020F0502020204030204" pitchFamily="34" charset="0"/>
              </a:rPr>
              <a:t>VI): </a:t>
            </a:r>
            <a:r>
              <a:rPr lang="en-US" sz="2400" b="0" i="0" u="none" strike="noStrike" baseline="0" dirty="0">
                <a:solidFill>
                  <a:srgbClr val="0070C0"/>
                </a:solidFill>
                <a:latin typeface="Calibri" panose="020F0502020204030204" pitchFamily="34" charset="0"/>
              </a:rPr>
              <a:t>K1-70</a:t>
            </a:r>
            <a:r>
              <a:rPr lang="en-US" sz="2400" b="0" i="0" u="none" strike="noStrike" baseline="0" dirty="0">
                <a:solidFill>
                  <a:srgbClr val="000000"/>
                </a:solidFill>
                <a:latin typeface="Calibri" panose="020F0502020204030204" pitchFamily="34" charset="0"/>
              </a:rPr>
              <a:t> is an anti-TSH-R Mab blocking TSH-R activation by stimulatory TSH-R-Ab.</a:t>
            </a:r>
          </a:p>
          <a:p>
            <a:pPr marL="0" indent="0" algn="just">
              <a:lnSpc>
                <a:spcPct val="100000"/>
              </a:lnSpc>
              <a:buNone/>
            </a:pPr>
            <a:r>
              <a:rPr lang="en-US" sz="2400" b="0" i="0" u="none" strike="noStrike" baseline="0" dirty="0">
                <a:solidFill>
                  <a:srgbClr val="FF0000"/>
                </a:solidFill>
                <a:latin typeface="Calibri" panose="020F0502020204030204" pitchFamily="34" charset="0"/>
              </a:rPr>
              <a:t> </a:t>
            </a:r>
          </a:p>
          <a:p>
            <a:pPr algn="just">
              <a:lnSpc>
                <a:spcPct val="100000"/>
              </a:lnSpc>
            </a:pPr>
            <a:r>
              <a:rPr lang="en-US" sz="2400" b="0" i="0" u="none" strike="noStrike" baseline="0" dirty="0">
                <a:solidFill>
                  <a:srgbClr val="FF0000"/>
                </a:solidFill>
                <a:latin typeface="Calibri" panose="020F0502020204030204" pitchFamily="34" charset="0"/>
              </a:rPr>
              <a:t>VII): </a:t>
            </a:r>
            <a:r>
              <a:rPr lang="en-US" sz="2400" b="0" i="0" u="none" strike="noStrike" baseline="0" dirty="0">
                <a:solidFill>
                  <a:srgbClr val="0070C0"/>
                </a:solidFill>
                <a:latin typeface="Calibri" panose="020F0502020204030204" pitchFamily="34" charset="0"/>
              </a:rPr>
              <a:t>Small molecules </a:t>
            </a:r>
            <a:r>
              <a:rPr lang="en-US" sz="2400" b="0" i="0" u="none" strike="noStrike" baseline="0" dirty="0">
                <a:solidFill>
                  <a:srgbClr val="000000"/>
                </a:solidFill>
                <a:latin typeface="Calibri" panose="020F0502020204030204" pitchFamily="34" charset="0"/>
              </a:rPr>
              <a:t>bind to the transmembrane domain of the TSH-R blocking its activation </a:t>
            </a:r>
          </a:p>
          <a:p>
            <a:pPr marL="0" indent="0" algn="just">
              <a:lnSpc>
                <a:spcPct val="100000"/>
              </a:lnSpc>
              <a:buNone/>
            </a:pPr>
            <a:endParaRPr lang="en-US" sz="2400" b="0" i="0" u="none" strike="noStrike" baseline="0" dirty="0">
              <a:solidFill>
                <a:srgbClr val="000000"/>
              </a:solidFill>
              <a:latin typeface="Calibri" panose="020F0502020204030204" pitchFamily="34" charset="0"/>
            </a:endParaRPr>
          </a:p>
          <a:p>
            <a:pPr marL="0" indent="0" algn="just">
              <a:lnSpc>
                <a:spcPct val="100000"/>
              </a:lnSpc>
              <a:buNone/>
            </a:pPr>
            <a:r>
              <a:rPr lang="en-US" sz="2400" b="0" i="0" u="none" strike="noStrike" baseline="0" dirty="0" err="1">
                <a:solidFill>
                  <a:srgbClr val="000000"/>
                </a:solidFill>
                <a:latin typeface="Calibri" panose="020F0502020204030204" pitchFamily="34" charset="0"/>
              </a:rPr>
              <a:t>MAb</a:t>
            </a:r>
            <a:r>
              <a:rPr lang="en-US" sz="2400" b="0" i="0" u="none" strike="noStrike" baseline="0" dirty="0">
                <a:solidFill>
                  <a:srgbClr val="000000"/>
                </a:solidFill>
                <a:latin typeface="Calibri" panose="020F0502020204030204" pitchFamily="34" charset="0"/>
              </a:rPr>
              <a:t>: monoclonal antibody; BAFF: B cell activating factor; TNF</a:t>
            </a:r>
            <a:r>
              <a:rPr lang="el-GR" sz="2400" b="0" i="0" u="none" strike="noStrike" baseline="0" dirty="0">
                <a:solidFill>
                  <a:srgbClr val="000000"/>
                </a:solidFill>
                <a:latin typeface="Calibri" panose="020F0502020204030204" pitchFamily="34" charset="0"/>
              </a:rPr>
              <a:t>α: </a:t>
            </a:r>
            <a:r>
              <a:rPr lang="en-US" sz="2400" b="0" i="0" u="none" strike="noStrike" baseline="0" dirty="0">
                <a:solidFill>
                  <a:srgbClr val="000000"/>
                </a:solidFill>
                <a:latin typeface="Calibri" panose="020F0502020204030204" pitchFamily="34" charset="0"/>
              </a:rPr>
              <a:t>tumor necrosis factor-</a:t>
            </a:r>
            <a:r>
              <a:rPr lang="el-GR" sz="2400" b="0" i="0" u="none" strike="noStrike" baseline="0" dirty="0">
                <a:solidFill>
                  <a:srgbClr val="000000"/>
                </a:solidFill>
                <a:latin typeface="Calibri" panose="020F0502020204030204" pitchFamily="34" charset="0"/>
              </a:rPr>
              <a:t>α; </a:t>
            </a:r>
            <a:r>
              <a:rPr lang="en-US" sz="2400" b="0" i="0" u="none" strike="noStrike" baseline="0" dirty="0">
                <a:solidFill>
                  <a:srgbClr val="000000"/>
                </a:solidFill>
                <a:latin typeface="Calibri" panose="020F0502020204030204" pitchFamily="34" charset="0"/>
              </a:rPr>
              <a:t>IL-6R: interleukin-6 receptor; TSH-R-Ab: thyroid stimulating autoantibodies; TSH-R: thyrotropin receptor; IGF-1R: insulin-like growth factor-1 receptor </a:t>
            </a:r>
            <a:endParaRPr lang="en-US" sz="3600" dirty="0"/>
          </a:p>
          <a:p>
            <a:endParaRPr lang="en-US" dirty="0"/>
          </a:p>
        </p:txBody>
      </p:sp>
    </p:spTree>
    <p:extLst>
      <p:ext uri="{BB962C8B-B14F-4D97-AF65-F5344CB8AC3E}">
        <p14:creationId xmlns:p14="http://schemas.microsoft.com/office/powerpoint/2010/main" val="2203988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266D7E-3370-486F-8BBC-A591398A4F8C}"/>
              </a:ext>
            </a:extLst>
          </p:cNvPr>
          <p:cNvPicPr>
            <a:picLocks noGrp="1" noChangeAspect="1"/>
          </p:cNvPicPr>
          <p:nvPr>
            <p:ph idx="1"/>
          </p:nvPr>
        </p:nvPicPr>
        <p:blipFill>
          <a:blip r:embed="rId2"/>
          <a:stretch>
            <a:fillRect/>
          </a:stretch>
        </p:blipFill>
        <p:spPr>
          <a:xfrm>
            <a:off x="438149" y="142876"/>
            <a:ext cx="11515725" cy="6543674"/>
          </a:xfrm>
        </p:spPr>
      </p:pic>
    </p:spTree>
    <p:extLst>
      <p:ext uri="{BB962C8B-B14F-4D97-AF65-F5344CB8AC3E}">
        <p14:creationId xmlns:p14="http://schemas.microsoft.com/office/powerpoint/2010/main" val="926484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0EA7BF-31F5-4CDD-9675-BB17CB3C69D2}"/>
              </a:ext>
            </a:extLst>
          </p:cNvPr>
          <p:cNvPicPr>
            <a:picLocks noGrp="1" noChangeAspect="1"/>
          </p:cNvPicPr>
          <p:nvPr>
            <p:ph idx="1"/>
          </p:nvPr>
        </p:nvPicPr>
        <p:blipFill>
          <a:blip r:embed="rId2"/>
          <a:stretch>
            <a:fillRect/>
          </a:stretch>
        </p:blipFill>
        <p:spPr>
          <a:xfrm>
            <a:off x="590550" y="1295401"/>
            <a:ext cx="11068050" cy="3209924"/>
          </a:xfrm>
        </p:spPr>
      </p:pic>
    </p:spTree>
    <p:extLst>
      <p:ext uri="{BB962C8B-B14F-4D97-AF65-F5344CB8AC3E}">
        <p14:creationId xmlns:p14="http://schemas.microsoft.com/office/powerpoint/2010/main" val="15345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C8A58-516E-48BB-8B6D-CE272D4BA0A4}"/>
              </a:ext>
            </a:extLst>
          </p:cNvPr>
          <p:cNvSpPr>
            <a:spLocks noGrp="1"/>
          </p:cNvSpPr>
          <p:nvPr>
            <p:ph idx="1"/>
          </p:nvPr>
        </p:nvSpPr>
        <p:spPr>
          <a:xfrm>
            <a:off x="457200" y="523876"/>
            <a:ext cx="11220450" cy="5653088"/>
          </a:xfrm>
        </p:spPr>
        <p:txBody>
          <a:bodyPr>
            <a:normAutofit/>
          </a:bodyPr>
          <a:lstStyle/>
          <a:p>
            <a:pPr marL="0" indent="0" algn="just">
              <a:lnSpc>
                <a:spcPct val="100000"/>
              </a:lnSpc>
              <a:buNone/>
            </a:pPr>
            <a:r>
              <a:rPr lang="en-US" b="1" i="0" u="none" strike="noStrike" baseline="0" dirty="0">
                <a:solidFill>
                  <a:srgbClr val="CC0099"/>
                </a:solidFill>
                <a:latin typeface="Calibri" panose="020F0502020204030204" pitchFamily="34" charset="0"/>
              </a:rPr>
              <a:t>TREATMENT</a:t>
            </a:r>
            <a:r>
              <a:rPr lang="en-US" b="1" i="0" u="none" strike="noStrike" baseline="0" dirty="0">
                <a:solidFill>
                  <a:srgbClr val="000000"/>
                </a:solidFill>
                <a:latin typeface="Calibri" panose="020F0502020204030204" pitchFamily="34" charset="0"/>
              </a:rPr>
              <a:t> </a:t>
            </a:r>
            <a:endParaRPr lang="en-US" b="0" i="0" u="none" strike="noStrike" baseline="0" dirty="0">
              <a:solidFill>
                <a:srgbClr val="000000"/>
              </a:solidFill>
              <a:latin typeface="Calibri" panose="020F0502020204030204" pitchFamily="34" charset="0"/>
            </a:endParaRPr>
          </a:p>
          <a:p>
            <a:pPr marL="0" indent="0" algn="just">
              <a:lnSpc>
                <a:spcPct val="100000"/>
              </a:lnSpc>
              <a:buNone/>
            </a:pPr>
            <a:endParaRPr lang="en-US" sz="2400" b="0" i="0" u="none" strike="noStrike" baseline="0" dirty="0">
              <a:latin typeface="Calibri" panose="020F0502020204030204" pitchFamily="34" charset="0"/>
            </a:endParaRPr>
          </a:p>
          <a:p>
            <a:pPr algn="just">
              <a:lnSpc>
                <a:spcPct val="100000"/>
              </a:lnSpc>
              <a:buFont typeface="Wingdings" panose="05000000000000000000" pitchFamily="2" charset="2"/>
              <a:buChar char="q"/>
            </a:pPr>
            <a:r>
              <a:rPr lang="en-US" sz="2400" b="0" i="0" u="none" strike="noStrike" baseline="0" dirty="0">
                <a:latin typeface="Calibri" panose="020F0502020204030204" pitchFamily="34" charset="0"/>
              </a:rPr>
              <a:t>Three equally potent approaches are offered to treat Graves’ hyperthyroidism:</a:t>
            </a:r>
          </a:p>
          <a:p>
            <a:pPr algn="just">
              <a:lnSpc>
                <a:spcPct val="100000"/>
              </a:lnSpc>
            </a:pPr>
            <a:r>
              <a:rPr lang="en-US" sz="2400" b="0" i="0" u="none" strike="noStrike" baseline="0" dirty="0">
                <a:solidFill>
                  <a:srgbClr val="000000"/>
                </a:solidFill>
                <a:latin typeface="Calibri" panose="020F0502020204030204" pitchFamily="34" charset="0"/>
              </a:rPr>
              <a:t> medical therapy by inhibiting production of thyroid hormones</a:t>
            </a:r>
          </a:p>
          <a:p>
            <a:pPr algn="just">
              <a:lnSpc>
                <a:spcPct val="100000"/>
              </a:lnSpc>
            </a:pPr>
            <a:r>
              <a:rPr lang="en-US" sz="2400" b="0" i="0" u="none" strike="noStrike" baseline="0" dirty="0">
                <a:solidFill>
                  <a:srgbClr val="000000"/>
                </a:solidFill>
                <a:latin typeface="Calibri" panose="020F0502020204030204" pitchFamily="34" charset="0"/>
              </a:rPr>
              <a:t> complete surgical removal of the thyroid gland (total thyroidectomy) </a:t>
            </a:r>
          </a:p>
          <a:p>
            <a:pPr algn="just">
              <a:lnSpc>
                <a:spcPct val="100000"/>
              </a:lnSpc>
            </a:pPr>
            <a:r>
              <a:rPr lang="en-US" sz="2400" b="0" i="0" u="none" strike="noStrike" baseline="0" dirty="0">
                <a:solidFill>
                  <a:srgbClr val="000000"/>
                </a:solidFill>
                <a:latin typeface="Calibri" panose="020F0502020204030204" pitchFamily="34" charset="0"/>
              </a:rPr>
              <a:t>or RAI-induced shrinkage of the thyroid tissue</a:t>
            </a:r>
          </a:p>
        </p:txBody>
      </p:sp>
    </p:spTree>
    <p:extLst>
      <p:ext uri="{BB962C8B-B14F-4D97-AF65-F5344CB8AC3E}">
        <p14:creationId xmlns:p14="http://schemas.microsoft.com/office/powerpoint/2010/main" val="2968975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B1239A-59A6-4115-A0D9-2D25E5E22A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24" y="0"/>
            <a:ext cx="11153775" cy="6857999"/>
          </a:xfrm>
        </p:spPr>
      </p:pic>
    </p:spTree>
    <p:extLst>
      <p:ext uri="{BB962C8B-B14F-4D97-AF65-F5344CB8AC3E}">
        <p14:creationId xmlns:p14="http://schemas.microsoft.com/office/powerpoint/2010/main" val="1006528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D54D-8BCE-42D7-BEFA-EDBF07F757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51027B-EB7E-4BF5-943A-3AB309C3B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200025"/>
            <a:ext cx="11639550" cy="6657975"/>
          </a:xfrm>
        </p:spPr>
      </p:pic>
      <p:sp>
        <p:nvSpPr>
          <p:cNvPr id="11" name="TextBox 10">
            <a:extLst>
              <a:ext uri="{FF2B5EF4-FFF2-40B4-BE49-F238E27FC236}">
                <a16:creationId xmlns:a16="http://schemas.microsoft.com/office/drawing/2014/main" id="{B769DD63-90D6-4EE9-9BE6-17A030F39A53}"/>
              </a:ext>
            </a:extLst>
          </p:cNvPr>
          <p:cNvSpPr txBox="1"/>
          <p:nvPr/>
        </p:nvSpPr>
        <p:spPr>
          <a:xfrm flipH="1">
            <a:off x="9124949" y="971550"/>
            <a:ext cx="2752723" cy="1015663"/>
          </a:xfrm>
          <a:prstGeom prst="rect">
            <a:avLst/>
          </a:prstGeom>
          <a:noFill/>
        </p:spPr>
        <p:txBody>
          <a:bodyPr wrap="square">
            <a:spAutoFit/>
          </a:bodyPr>
          <a:lstStyle/>
          <a:p>
            <a:r>
              <a:rPr lang="en-US" sz="6000" b="1" i="1" dirty="0">
                <a:solidFill>
                  <a:srgbClr val="FFFF00"/>
                </a:solidFill>
              </a:rPr>
              <a:t>Thanks</a:t>
            </a:r>
            <a:r>
              <a:rPr lang="en-US" sz="4800" b="1" i="1" dirty="0">
                <a:solidFill>
                  <a:srgbClr val="FFFF00"/>
                </a:solidFill>
              </a:rPr>
              <a:t> </a:t>
            </a:r>
          </a:p>
        </p:txBody>
      </p:sp>
    </p:spTree>
    <p:extLst>
      <p:ext uri="{BB962C8B-B14F-4D97-AF65-F5344CB8AC3E}">
        <p14:creationId xmlns:p14="http://schemas.microsoft.com/office/powerpoint/2010/main" val="3507405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C34A-F490-43B0-8FE5-A712F38BF8A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8797C7-7B79-4838-B04B-1684798B54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92340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9C36-3C37-4B6F-829C-982B140E8AB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A52980-617E-4149-B692-F1E08CB1A035}"/>
              </a:ext>
            </a:extLst>
          </p:cNvPr>
          <p:cNvPicPr>
            <a:picLocks noGrp="1" noChangeAspect="1"/>
          </p:cNvPicPr>
          <p:nvPr>
            <p:ph idx="1"/>
          </p:nvPr>
        </p:nvPicPr>
        <p:blipFill>
          <a:blip r:embed="rId2"/>
          <a:stretch>
            <a:fillRect/>
          </a:stretch>
        </p:blipFill>
        <p:spPr>
          <a:xfrm>
            <a:off x="428625" y="95250"/>
            <a:ext cx="11220450" cy="6581775"/>
          </a:xfrm>
        </p:spPr>
      </p:pic>
    </p:spTree>
    <p:extLst>
      <p:ext uri="{BB962C8B-B14F-4D97-AF65-F5344CB8AC3E}">
        <p14:creationId xmlns:p14="http://schemas.microsoft.com/office/powerpoint/2010/main" val="2995185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18BA-EFD4-4C25-8C27-C5A542F5F0D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DF54143-AEC5-4C29-A476-00E2F5436A66}"/>
              </a:ext>
            </a:extLst>
          </p:cNvPr>
          <p:cNvPicPr>
            <a:picLocks noGrp="1" noChangeAspect="1"/>
          </p:cNvPicPr>
          <p:nvPr>
            <p:ph idx="1"/>
          </p:nvPr>
        </p:nvPicPr>
        <p:blipFill>
          <a:blip r:embed="rId2"/>
          <a:stretch>
            <a:fillRect/>
          </a:stretch>
        </p:blipFill>
        <p:spPr>
          <a:xfrm>
            <a:off x="161925" y="-76199"/>
            <a:ext cx="5781675" cy="6762750"/>
          </a:xfrm>
        </p:spPr>
      </p:pic>
      <p:pic>
        <p:nvPicPr>
          <p:cNvPr id="7" name="Picture 6">
            <a:extLst>
              <a:ext uri="{FF2B5EF4-FFF2-40B4-BE49-F238E27FC236}">
                <a16:creationId xmlns:a16="http://schemas.microsoft.com/office/drawing/2014/main" id="{9C242F7E-925C-4111-8AF9-888D48A91171}"/>
              </a:ext>
            </a:extLst>
          </p:cNvPr>
          <p:cNvPicPr>
            <a:picLocks noChangeAspect="1"/>
          </p:cNvPicPr>
          <p:nvPr/>
        </p:nvPicPr>
        <p:blipFill>
          <a:blip r:embed="rId3"/>
          <a:stretch>
            <a:fillRect/>
          </a:stretch>
        </p:blipFill>
        <p:spPr>
          <a:xfrm>
            <a:off x="6096000" y="152401"/>
            <a:ext cx="5257799" cy="6534150"/>
          </a:xfrm>
          <a:prstGeom prst="rect">
            <a:avLst/>
          </a:prstGeom>
        </p:spPr>
      </p:pic>
    </p:spTree>
    <p:extLst>
      <p:ext uri="{BB962C8B-B14F-4D97-AF65-F5344CB8AC3E}">
        <p14:creationId xmlns:p14="http://schemas.microsoft.com/office/powerpoint/2010/main" val="38732228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AB1B-70C2-42C8-BF57-2B24C7DDA41C}"/>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065AE161-323C-4E2A-B2CC-25D069F19DB8}"/>
              </a:ext>
            </a:extLst>
          </p:cNvPr>
          <p:cNvPicPr>
            <a:picLocks noGrp="1" noChangeAspect="1"/>
          </p:cNvPicPr>
          <p:nvPr>
            <p:ph idx="1"/>
          </p:nvPr>
        </p:nvPicPr>
        <p:blipFill>
          <a:blip r:embed="rId2"/>
          <a:stretch>
            <a:fillRect/>
          </a:stretch>
        </p:blipFill>
        <p:spPr>
          <a:xfrm>
            <a:off x="838201" y="365124"/>
            <a:ext cx="10639424" cy="6283325"/>
          </a:xfrm>
        </p:spPr>
      </p:pic>
    </p:spTree>
    <p:extLst>
      <p:ext uri="{BB962C8B-B14F-4D97-AF65-F5344CB8AC3E}">
        <p14:creationId xmlns:p14="http://schemas.microsoft.com/office/powerpoint/2010/main" val="3064668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8063-DF06-4467-B305-39384DBDDD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8A4CBD-76A2-4216-97A5-98E2346BF788}"/>
              </a:ext>
            </a:extLst>
          </p:cNvPr>
          <p:cNvPicPr>
            <a:picLocks noGrp="1" noChangeAspect="1"/>
          </p:cNvPicPr>
          <p:nvPr>
            <p:ph idx="1"/>
          </p:nvPr>
        </p:nvPicPr>
        <p:blipFill>
          <a:blip r:embed="rId2"/>
          <a:stretch>
            <a:fillRect/>
          </a:stretch>
        </p:blipFill>
        <p:spPr>
          <a:xfrm>
            <a:off x="838200" y="904875"/>
            <a:ext cx="8858250" cy="5588000"/>
          </a:xfrm>
        </p:spPr>
      </p:pic>
    </p:spTree>
    <p:extLst>
      <p:ext uri="{BB962C8B-B14F-4D97-AF65-F5344CB8AC3E}">
        <p14:creationId xmlns:p14="http://schemas.microsoft.com/office/powerpoint/2010/main" val="1038160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D335-F03F-4446-8532-9B0667EA66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5C1BE1-8A4E-492B-B6E0-51874BE154C1}"/>
              </a:ext>
            </a:extLst>
          </p:cNvPr>
          <p:cNvPicPr>
            <a:picLocks noGrp="1" noChangeAspect="1"/>
          </p:cNvPicPr>
          <p:nvPr>
            <p:ph idx="1"/>
          </p:nvPr>
        </p:nvPicPr>
        <p:blipFill>
          <a:blip r:embed="rId2"/>
          <a:stretch>
            <a:fillRect/>
          </a:stretch>
        </p:blipFill>
        <p:spPr>
          <a:xfrm>
            <a:off x="1619250" y="1581150"/>
            <a:ext cx="6112367" cy="4068640"/>
          </a:xfrm>
        </p:spPr>
      </p:pic>
    </p:spTree>
    <p:extLst>
      <p:ext uri="{BB962C8B-B14F-4D97-AF65-F5344CB8AC3E}">
        <p14:creationId xmlns:p14="http://schemas.microsoft.com/office/powerpoint/2010/main" val="823550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19D0-5DA7-4CA5-947B-E89F26D32D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FC51B85-949A-46DB-9FD2-9A4201DD7DA4}"/>
              </a:ext>
            </a:extLst>
          </p:cNvPr>
          <p:cNvPicPr>
            <a:picLocks noGrp="1" noChangeAspect="1"/>
          </p:cNvPicPr>
          <p:nvPr>
            <p:ph idx="1"/>
          </p:nvPr>
        </p:nvPicPr>
        <p:blipFill>
          <a:blip r:embed="rId2"/>
          <a:stretch>
            <a:fillRect/>
          </a:stretch>
        </p:blipFill>
        <p:spPr>
          <a:xfrm>
            <a:off x="323850" y="209550"/>
            <a:ext cx="11468100" cy="6419850"/>
          </a:xfrm>
        </p:spPr>
      </p:pic>
    </p:spTree>
    <p:extLst>
      <p:ext uri="{BB962C8B-B14F-4D97-AF65-F5344CB8AC3E}">
        <p14:creationId xmlns:p14="http://schemas.microsoft.com/office/powerpoint/2010/main" val="200457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55812-C763-4157-A665-FDC056B420E4}"/>
              </a:ext>
            </a:extLst>
          </p:cNvPr>
          <p:cNvSpPr>
            <a:spLocks noGrp="1"/>
          </p:cNvSpPr>
          <p:nvPr>
            <p:ph idx="1"/>
          </p:nvPr>
        </p:nvSpPr>
        <p:spPr>
          <a:xfrm>
            <a:off x="371475" y="419100"/>
            <a:ext cx="11277600" cy="5757863"/>
          </a:xfrm>
        </p:spPr>
        <p:txBody>
          <a:bodyPr>
            <a:normAutofit/>
          </a:bodyPr>
          <a:lstStyle/>
          <a:p>
            <a:pPr marL="0" indent="0" algn="just">
              <a:lnSpc>
                <a:spcPct val="100000"/>
              </a:lnSpc>
              <a:buNone/>
            </a:pPr>
            <a:r>
              <a:rPr lang="en-US" b="1" i="0" u="none" strike="noStrike" baseline="0" dirty="0">
                <a:solidFill>
                  <a:srgbClr val="CC0099"/>
                </a:solidFill>
                <a:latin typeface="Calibri" panose="020F0502020204030204" pitchFamily="34" charset="0"/>
              </a:rPr>
              <a:t>  ANTITHYROID DRUGS </a:t>
            </a:r>
            <a:endParaRPr lang="en-US" b="0" i="0" u="none" strike="noStrike" baseline="0" dirty="0">
              <a:solidFill>
                <a:srgbClr val="CC0099"/>
              </a:solidFill>
              <a:latin typeface="Calibri" panose="020F0502020204030204" pitchFamily="34" charset="0"/>
            </a:endParaRP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The </a:t>
            </a:r>
            <a:r>
              <a:rPr lang="en-US" sz="2400" b="0" i="0" u="none" strike="noStrike" baseline="0" dirty="0" err="1">
                <a:solidFill>
                  <a:srgbClr val="000000"/>
                </a:solidFill>
                <a:latin typeface="Calibri" panose="020F0502020204030204" pitchFamily="34" charset="0"/>
              </a:rPr>
              <a:t>thionamide</a:t>
            </a:r>
            <a:r>
              <a:rPr lang="en-US" sz="2400" b="0" i="0" u="none" strike="noStrike" baseline="0" dirty="0">
                <a:solidFill>
                  <a:srgbClr val="000000"/>
                </a:solidFill>
                <a:latin typeface="Calibri" panose="020F0502020204030204" pitchFamily="34" charset="0"/>
              </a:rPr>
              <a:t> antithyroid drugs (ATD) have been the most common treatment of GD in Asia, Europe, and Latin America, in contrast to the USA where RAI has been more prevalent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More recently, however, ATD are used in nearly 60% of GD patients in the US versus 35% only for RAI .</a:t>
            </a:r>
          </a:p>
          <a:p>
            <a:pPr algn="just">
              <a:lnSpc>
                <a:spcPct val="100000"/>
              </a:lnSpc>
            </a:pPr>
            <a:endParaRPr lang="en-US" sz="240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This is mainly due to the fact that RAI is associated with both sustained increases in TSH-R-Ab titers after RAI and a definite risk for a </a:t>
            </a:r>
            <a:r>
              <a:rPr lang="en-US" sz="2400" b="0" i="1" u="none" strike="noStrike" baseline="0" dirty="0">
                <a:solidFill>
                  <a:srgbClr val="000000"/>
                </a:solidFill>
                <a:latin typeface="Calibri" panose="020F0502020204030204" pitchFamily="34" charset="0"/>
              </a:rPr>
              <a:t>de-novo </a:t>
            </a:r>
            <a:r>
              <a:rPr lang="en-US" sz="2400" b="0" i="0" u="none" strike="noStrike" baseline="0" dirty="0">
                <a:solidFill>
                  <a:srgbClr val="000000"/>
                </a:solidFill>
                <a:latin typeface="Calibri" panose="020F0502020204030204" pitchFamily="34" charset="0"/>
              </a:rPr>
              <a:t>GO and/or exacerbation of the clinical activity and severity of the orbital disease .</a:t>
            </a:r>
          </a:p>
        </p:txBody>
      </p:sp>
    </p:spTree>
    <p:extLst>
      <p:ext uri="{BB962C8B-B14F-4D97-AF65-F5344CB8AC3E}">
        <p14:creationId xmlns:p14="http://schemas.microsoft.com/office/powerpoint/2010/main" val="15502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C2BF7-DEE7-49C0-B132-74C5DFEC68EE}"/>
              </a:ext>
            </a:extLst>
          </p:cNvPr>
          <p:cNvSpPr>
            <a:spLocks noGrp="1"/>
          </p:cNvSpPr>
          <p:nvPr>
            <p:ph idx="1"/>
          </p:nvPr>
        </p:nvSpPr>
        <p:spPr>
          <a:xfrm>
            <a:off x="400050" y="828675"/>
            <a:ext cx="11239500" cy="5348288"/>
          </a:xfrm>
        </p:spPr>
        <p:txBody>
          <a:bodyPr/>
          <a:lstStyle/>
          <a:p>
            <a:pPr algn="just">
              <a:lnSpc>
                <a:spcPct val="100000"/>
              </a:lnSpc>
            </a:pPr>
            <a:r>
              <a:rPr lang="en-US" sz="2400" b="0" i="0" u="none" strike="noStrike" baseline="0" dirty="0">
                <a:solidFill>
                  <a:srgbClr val="000000"/>
                </a:solidFill>
                <a:latin typeface="Calibri" panose="020F0502020204030204" pitchFamily="34" charset="0"/>
              </a:rPr>
              <a:t>The thiourea derivatives (ATD) inhibit the iodine </a:t>
            </a:r>
            <a:r>
              <a:rPr lang="en-US" sz="2400" b="0" i="0" u="none" strike="noStrike" baseline="0" dirty="0" err="1">
                <a:solidFill>
                  <a:srgbClr val="000000"/>
                </a:solidFill>
                <a:latin typeface="Calibri" panose="020F0502020204030204" pitchFamily="34" charset="0"/>
              </a:rPr>
              <a:t>organification</a:t>
            </a:r>
            <a:r>
              <a:rPr lang="en-US" sz="2400" b="0" i="0" u="none" strike="noStrike" baseline="0" dirty="0">
                <a:solidFill>
                  <a:srgbClr val="000000"/>
                </a:solidFill>
                <a:latin typeface="Calibri" panose="020F0502020204030204" pitchFamily="34" charset="0"/>
              </a:rPr>
              <a:t>, a process catalyzed by thyroid peroxidase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ATD </a:t>
            </a:r>
            <a:r>
              <a:rPr lang="en-US" sz="2400" b="0" i="0" u="none" strike="noStrike" baseline="0" dirty="0">
                <a:solidFill>
                  <a:srgbClr val="FF0000"/>
                </a:solidFill>
                <a:latin typeface="Calibri" panose="020F0502020204030204" pitchFamily="34" charset="0"/>
              </a:rPr>
              <a:t>negatively impact </a:t>
            </a:r>
            <a:r>
              <a:rPr lang="en-US" sz="2400" b="0" i="0" u="none" strike="noStrike" baseline="0" dirty="0">
                <a:solidFill>
                  <a:srgbClr val="000000"/>
                </a:solidFill>
                <a:latin typeface="Calibri" panose="020F0502020204030204" pitchFamily="34" charset="0"/>
              </a:rPr>
              <a:t>the activity and numbers of intrathyroidal T cells ,the aberrant thyrocyte expression of MHC class II ,as well as the generation of reactive oxygen species, lipid peroxidation, and subsequent oxidative damage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Three compounds are available with </a:t>
            </a:r>
            <a:r>
              <a:rPr lang="en-US" sz="2400" b="0" i="0" u="none" strike="noStrike" baseline="0" dirty="0">
                <a:solidFill>
                  <a:srgbClr val="FF0000"/>
                </a:solidFill>
                <a:latin typeface="Calibri" panose="020F0502020204030204" pitchFamily="34" charset="0"/>
              </a:rPr>
              <a:t>methimazole (MMI) </a:t>
            </a:r>
            <a:r>
              <a:rPr lang="en-US" sz="2400" b="0" i="0" u="none" strike="noStrike" baseline="0" dirty="0">
                <a:solidFill>
                  <a:srgbClr val="000000"/>
                </a:solidFill>
                <a:latin typeface="Calibri" panose="020F0502020204030204" pitchFamily="34" charset="0"/>
              </a:rPr>
              <a:t>as the classical and most widely distributed ATD.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r>
              <a:rPr lang="en-US" sz="2400" b="0" i="0" u="none" strike="noStrike" baseline="0" dirty="0">
                <a:solidFill>
                  <a:srgbClr val="000000"/>
                </a:solidFill>
                <a:latin typeface="Calibri" panose="020F0502020204030204" pitchFamily="34" charset="0"/>
              </a:rPr>
              <a:t>In comparison, </a:t>
            </a:r>
            <a:r>
              <a:rPr lang="en-US" sz="2400" b="0" i="0" u="none" strike="noStrike" baseline="0" dirty="0">
                <a:solidFill>
                  <a:srgbClr val="FF0000"/>
                </a:solidFill>
                <a:latin typeface="Calibri" panose="020F0502020204030204" pitchFamily="34" charset="0"/>
              </a:rPr>
              <a:t>carbimazole (CBM) </a:t>
            </a:r>
            <a:r>
              <a:rPr lang="en-US" sz="2400" b="0" i="0" u="none" strike="noStrike" baseline="0" dirty="0">
                <a:solidFill>
                  <a:srgbClr val="000000"/>
                </a:solidFill>
                <a:latin typeface="Calibri" panose="020F0502020204030204" pitchFamily="34" charset="0"/>
              </a:rPr>
              <a:t>is an inactive drug and much less available worldwide. </a:t>
            </a:r>
          </a:p>
          <a:p>
            <a:pPr algn="just">
              <a:lnSpc>
                <a:spcPct val="100000"/>
              </a:lnSpc>
            </a:pPr>
            <a:endParaRPr lang="en-US" sz="2400" b="0" i="0" u="none" strike="noStrike" baseline="0" dirty="0">
              <a:solidFill>
                <a:srgbClr val="000000"/>
              </a:solidFill>
              <a:latin typeface="Calibri" panose="020F0502020204030204" pitchFamily="34" charset="0"/>
            </a:endParaRPr>
          </a:p>
          <a:p>
            <a:pPr algn="just">
              <a:lnSpc>
                <a:spcPct val="100000"/>
              </a:lnSpc>
            </a:pPr>
            <a:endParaRPr lang="en-US" sz="2400" dirty="0"/>
          </a:p>
          <a:p>
            <a:endParaRPr lang="en-US" dirty="0"/>
          </a:p>
        </p:txBody>
      </p:sp>
    </p:spTree>
    <p:extLst>
      <p:ext uri="{BB962C8B-B14F-4D97-AF65-F5344CB8AC3E}">
        <p14:creationId xmlns:p14="http://schemas.microsoft.com/office/powerpoint/2010/main" val="125693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4754</TotalTime>
  <Words>5197</Words>
  <Application>Microsoft Office PowerPoint</Application>
  <PresentationFormat>Widescreen</PresentationFormat>
  <Paragraphs>395</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 B: Sites of action of novel treatments for Graves’ orbitopathy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dc:creator>
  <cp:lastModifiedBy>989131830542</cp:lastModifiedBy>
  <cp:revision>223</cp:revision>
  <dcterms:created xsi:type="dcterms:W3CDTF">2020-12-09T14:26:46Z</dcterms:created>
  <dcterms:modified xsi:type="dcterms:W3CDTF">2020-12-18T15:44:11Z</dcterms:modified>
</cp:coreProperties>
</file>