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5" r:id="rId27"/>
    <p:sldId id="281" r:id="rId28"/>
    <p:sldId id="283" r:id="rId29"/>
    <p:sldId id="282" r:id="rId30"/>
    <p:sldId id="287" r:id="rId31"/>
    <p:sldId id="288" r:id="rId32"/>
    <p:sldId id="289" r:id="rId33"/>
    <p:sldId id="290" r:id="rId34"/>
    <p:sldId id="291" r:id="rId35"/>
    <p:sldId id="293" r:id="rId36"/>
    <p:sldId id="295" r:id="rId37"/>
    <p:sldId id="331" r:id="rId38"/>
    <p:sldId id="294" r:id="rId39"/>
    <p:sldId id="292" r:id="rId40"/>
    <p:sldId id="296" r:id="rId41"/>
    <p:sldId id="297" r:id="rId42"/>
    <p:sldId id="298" r:id="rId43"/>
    <p:sldId id="299" r:id="rId44"/>
    <p:sldId id="300" r:id="rId45"/>
    <p:sldId id="301" r:id="rId46"/>
    <p:sldId id="307" r:id="rId47"/>
    <p:sldId id="302" r:id="rId48"/>
    <p:sldId id="303" r:id="rId49"/>
    <p:sldId id="315" r:id="rId50"/>
    <p:sldId id="304" r:id="rId51"/>
    <p:sldId id="305" r:id="rId52"/>
    <p:sldId id="306" r:id="rId53"/>
    <p:sldId id="308" r:id="rId54"/>
    <p:sldId id="309" r:id="rId55"/>
    <p:sldId id="310" r:id="rId56"/>
    <p:sldId id="338" r:id="rId57"/>
    <p:sldId id="340" r:id="rId58"/>
    <p:sldId id="341" r:id="rId59"/>
    <p:sldId id="342" r:id="rId60"/>
    <p:sldId id="343" r:id="rId61"/>
    <p:sldId id="344" r:id="rId62"/>
    <p:sldId id="345" r:id="rId63"/>
    <p:sldId id="311" r:id="rId64"/>
    <p:sldId id="349" r:id="rId65"/>
    <p:sldId id="312" r:id="rId66"/>
    <p:sldId id="314" r:id="rId67"/>
    <p:sldId id="35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4" d="100"/>
          <a:sy n="84" d="100"/>
        </p:scale>
        <p:origin x="21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84F02-6161-4420-81AE-1F308EF0E0A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4927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84F02-6161-4420-81AE-1F308EF0E0A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12162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84F02-6161-4420-81AE-1F308EF0E0A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227918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84F02-6161-4420-81AE-1F308EF0E0A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19749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84F02-6161-4420-81AE-1F308EF0E0A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332910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84F02-6161-4420-81AE-1F308EF0E0A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427248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84F02-6161-4420-81AE-1F308EF0E0A5}" type="datetimeFigureOut">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342164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84F02-6161-4420-81AE-1F308EF0E0A5}" type="datetimeFigureOut">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276560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84F02-6161-4420-81AE-1F308EF0E0A5}" type="datetimeFigureOut">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306624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84F02-6161-4420-81AE-1F308EF0E0A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81160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84F02-6161-4420-81AE-1F308EF0E0A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1CE1A-07A2-409C-95A4-9EAB5945C2B2}" type="slidenum">
              <a:rPr lang="en-US" smtClean="0"/>
              <a:t>‹#›</a:t>
            </a:fld>
            <a:endParaRPr lang="en-US"/>
          </a:p>
        </p:txBody>
      </p:sp>
    </p:spTree>
    <p:extLst>
      <p:ext uri="{BB962C8B-B14F-4D97-AF65-F5344CB8AC3E}">
        <p14:creationId xmlns:p14="http://schemas.microsoft.com/office/powerpoint/2010/main" val="6226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84F02-6161-4420-81AE-1F308EF0E0A5}" type="datetimeFigureOut">
              <a:rPr lang="en-US" smtClean="0"/>
              <a:t>12/11/2020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1CE1A-07A2-409C-95A4-9EAB5945C2B2}" type="slidenum">
              <a:rPr lang="en-US" smtClean="0"/>
              <a:t>‹#›</a:t>
            </a:fld>
            <a:endParaRPr lang="en-US"/>
          </a:p>
        </p:txBody>
      </p:sp>
    </p:spTree>
    <p:extLst>
      <p:ext uri="{BB962C8B-B14F-4D97-AF65-F5344CB8AC3E}">
        <p14:creationId xmlns:p14="http://schemas.microsoft.com/office/powerpoint/2010/main" val="285316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263" y="1658983"/>
            <a:ext cx="11038114" cy="1724297"/>
          </a:xfrm>
        </p:spPr>
        <p:txBody>
          <a:bodyPr>
            <a:normAutofit/>
          </a:bodyPr>
          <a:lstStyle/>
          <a:p>
            <a:r>
              <a:rPr lang="en-US" sz="4000" dirty="0"/>
              <a:t/>
            </a:r>
            <a:br>
              <a:rPr lang="en-US" sz="4000" dirty="0"/>
            </a:br>
            <a:r>
              <a:rPr lang="en-US" sz="4000" dirty="0"/>
              <a:t> </a:t>
            </a:r>
            <a:r>
              <a:rPr lang="en-US" sz="4000" b="1" i="1" dirty="0">
                <a:solidFill>
                  <a:srgbClr val="FF0000"/>
                </a:solidFill>
              </a:rPr>
              <a:t>Approach to Managing a Postmenopausal Patient</a:t>
            </a:r>
            <a:r>
              <a:rPr lang="en-US" sz="4000" b="1" i="1" dirty="0"/>
              <a:t> </a:t>
            </a:r>
          </a:p>
        </p:txBody>
      </p:sp>
      <p:sp>
        <p:nvSpPr>
          <p:cNvPr id="3" name="Subtitle 2"/>
          <p:cNvSpPr>
            <a:spLocks noGrp="1"/>
          </p:cNvSpPr>
          <p:nvPr>
            <p:ph type="subTitle" idx="1"/>
          </p:nvPr>
        </p:nvSpPr>
        <p:spPr>
          <a:xfrm>
            <a:off x="561703" y="4062548"/>
            <a:ext cx="11181806" cy="1724298"/>
          </a:xfrm>
        </p:spPr>
        <p:txBody>
          <a:bodyPr>
            <a:normAutofit lnSpcReduction="10000"/>
          </a:bodyPr>
          <a:lstStyle/>
          <a:p>
            <a:r>
              <a:rPr lang="en-US" b="1" i="1" dirty="0" smtClean="0"/>
              <a:t>December 2020</a:t>
            </a:r>
          </a:p>
          <a:p>
            <a:endParaRPr lang="en-US" i="1" dirty="0" smtClean="0"/>
          </a:p>
          <a:p>
            <a:r>
              <a:rPr lang="en-US" i="1" dirty="0" smtClean="0"/>
              <a:t>By : </a:t>
            </a:r>
            <a:r>
              <a:rPr lang="en-US" i="1" dirty="0" err="1" smtClean="0"/>
              <a:t>Atefeh</a:t>
            </a:r>
            <a:r>
              <a:rPr lang="en-US" i="1" dirty="0" smtClean="0"/>
              <a:t> </a:t>
            </a:r>
            <a:r>
              <a:rPr lang="en-US" i="1" dirty="0" err="1" smtClean="0"/>
              <a:t>Rezaeifar</a:t>
            </a:r>
            <a:r>
              <a:rPr lang="en-US" i="1" dirty="0" smtClean="0"/>
              <a:t> </a:t>
            </a:r>
          </a:p>
          <a:p>
            <a:r>
              <a:rPr lang="en-US" i="1" dirty="0" smtClean="0"/>
              <a:t>Endocrinology Fellow </a:t>
            </a:r>
          </a:p>
        </p:txBody>
      </p:sp>
    </p:spTree>
    <p:extLst>
      <p:ext uri="{BB962C8B-B14F-4D97-AF65-F5344CB8AC3E}">
        <p14:creationId xmlns:p14="http://schemas.microsoft.com/office/powerpoint/2010/main" val="264878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8646"/>
          </a:xfrm>
        </p:spPr>
        <p:txBody>
          <a:bodyPr>
            <a:normAutofit fontScale="90000"/>
          </a:bodyPr>
          <a:lstStyle/>
          <a:p>
            <a:endParaRPr lang="en-US" dirty="0"/>
          </a:p>
        </p:txBody>
      </p:sp>
      <p:sp>
        <p:nvSpPr>
          <p:cNvPr id="3" name="Content Placeholder 2"/>
          <p:cNvSpPr>
            <a:spLocks noGrp="1"/>
          </p:cNvSpPr>
          <p:nvPr>
            <p:ph idx="1"/>
          </p:nvPr>
        </p:nvSpPr>
        <p:spPr>
          <a:xfrm>
            <a:off x="117565" y="901337"/>
            <a:ext cx="11939451" cy="5630092"/>
          </a:xfrm>
        </p:spPr>
        <p:txBody>
          <a:bodyPr/>
          <a:lstStyle/>
          <a:p>
            <a:pPr marL="0" indent="0">
              <a:buNone/>
            </a:pPr>
            <a:r>
              <a:rPr lang="en-US" dirty="0" smtClean="0"/>
              <a:t>In clinical practice, </a:t>
            </a:r>
            <a:r>
              <a:rPr lang="en-US" dirty="0" smtClean="0">
                <a:solidFill>
                  <a:srgbClr val="0070C0"/>
                </a:solidFill>
              </a:rPr>
              <a:t>gonadotropin and estradiol measurements </a:t>
            </a:r>
            <a:r>
              <a:rPr lang="en-US" dirty="0" smtClean="0"/>
              <a:t>are usually </a:t>
            </a:r>
            <a:r>
              <a:rPr lang="en-US" dirty="0" smtClean="0">
                <a:solidFill>
                  <a:srgbClr val="0070C0"/>
                </a:solidFill>
              </a:rPr>
              <a:t>not necessary</a:t>
            </a:r>
            <a:r>
              <a:rPr lang="en-US" dirty="0" smtClean="0"/>
              <a:t> and clinical judgment is an important factor in limiting unnecessary hormone testing. </a:t>
            </a:r>
          </a:p>
          <a:p>
            <a:pPr marL="0" indent="0">
              <a:buNone/>
            </a:pPr>
            <a:endParaRPr lang="en-US" dirty="0" smtClean="0"/>
          </a:p>
          <a:p>
            <a:pPr marL="0" indent="0">
              <a:buNone/>
            </a:pPr>
            <a:r>
              <a:rPr lang="en-US" dirty="0" smtClean="0"/>
              <a:t>As the </a:t>
            </a:r>
            <a:r>
              <a:rPr lang="en-US" dirty="0" err="1" smtClean="0">
                <a:solidFill>
                  <a:srgbClr val="FF0000"/>
                </a:solidFill>
              </a:rPr>
              <a:t>perimenopausal</a:t>
            </a:r>
            <a:r>
              <a:rPr lang="en-US" dirty="0" smtClean="0">
                <a:solidFill>
                  <a:srgbClr val="FF0000"/>
                </a:solidFill>
              </a:rPr>
              <a:t> transition </a:t>
            </a:r>
            <a:r>
              <a:rPr lang="en-US" dirty="0" smtClean="0"/>
              <a:t>can be associated with </a:t>
            </a:r>
            <a:r>
              <a:rPr lang="en-US" dirty="0" smtClean="0">
                <a:solidFill>
                  <a:srgbClr val="FF0000"/>
                </a:solidFill>
              </a:rPr>
              <a:t>prolonged</a:t>
            </a:r>
            <a:r>
              <a:rPr lang="en-US" dirty="0" smtClean="0"/>
              <a:t> periods of cessation of menses and </a:t>
            </a:r>
            <a:r>
              <a:rPr lang="en-US" dirty="0" smtClean="0">
                <a:solidFill>
                  <a:srgbClr val="FF0000"/>
                </a:solidFill>
              </a:rPr>
              <a:t>later resumption of intermittent ovulation and menstruation</a:t>
            </a:r>
            <a:r>
              <a:rPr lang="en-US" dirty="0" smtClean="0"/>
              <a:t>, these criteria (with the exception of bilateral oophorectomy) should be considered conditional.</a:t>
            </a:r>
          </a:p>
          <a:p>
            <a:pPr marL="0" indent="0">
              <a:buNone/>
            </a:pPr>
            <a:endParaRPr lang="en-US" dirty="0"/>
          </a:p>
          <a:p>
            <a:pPr marL="0" indent="0">
              <a:buNone/>
            </a:pPr>
            <a:r>
              <a:rPr lang="en-US" dirty="0"/>
              <a:t>Hence hormone measurements are mostly </a:t>
            </a:r>
            <a:r>
              <a:rPr lang="en-US" dirty="0">
                <a:solidFill>
                  <a:srgbClr val="FF0000"/>
                </a:solidFill>
              </a:rPr>
              <a:t>unhelpful</a:t>
            </a:r>
            <a:r>
              <a:rPr lang="en-US" dirty="0"/>
              <a:t> due to their </a:t>
            </a:r>
            <a:r>
              <a:rPr lang="en-US" dirty="0">
                <a:solidFill>
                  <a:srgbClr val="FF0000"/>
                </a:solidFill>
              </a:rPr>
              <a:t>fluctuations</a:t>
            </a:r>
            <a:r>
              <a:rPr lang="en-US" dirty="0"/>
              <a:t>.</a:t>
            </a:r>
          </a:p>
        </p:txBody>
      </p:sp>
    </p:spTree>
    <p:extLst>
      <p:ext uri="{BB962C8B-B14F-4D97-AF65-F5344CB8AC3E}">
        <p14:creationId xmlns:p14="http://schemas.microsoft.com/office/powerpoint/2010/main" val="204905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754"/>
            <a:ext cx="10515600" cy="235132"/>
          </a:xfrm>
        </p:spPr>
        <p:txBody>
          <a:bodyPr>
            <a:normAutofit fontScale="90000"/>
          </a:bodyPr>
          <a:lstStyle/>
          <a:p>
            <a:endParaRPr lang="en-US" dirty="0"/>
          </a:p>
        </p:txBody>
      </p:sp>
      <p:sp>
        <p:nvSpPr>
          <p:cNvPr id="3" name="Content Placeholder 2"/>
          <p:cNvSpPr>
            <a:spLocks noGrp="1"/>
          </p:cNvSpPr>
          <p:nvPr>
            <p:ph idx="1"/>
          </p:nvPr>
        </p:nvSpPr>
        <p:spPr>
          <a:xfrm>
            <a:off x="104503" y="509452"/>
            <a:ext cx="11965577" cy="6152606"/>
          </a:xfrm>
        </p:spPr>
        <p:txBody>
          <a:bodyPr>
            <a:normAutofit fontScale="92500" lnSpcReduction="10000"/>
          </a:bodyPr>
          <a:lstStyle/>
          <a:p>
            <a:pPr marL="0" indent="0">
              <a:buNone/>
            </a:pPr>
            <a:r>
              <a:rPr lang="en-US" dirty="0"/>
              <a:t>The average age of menopause in the USA is </a:t>
            </a:r>
            <a:r>
              <a:rPr lang="en-US" dirty="0">
                <a:solidFill>
                  <a:srgbClr val="FF0000"/>
                </a:solidFill>
              </a:rPr>
              <a:t>51 </a:t>
            </a:r>
            <a:r>
              <a:rPr lang="en-US" dirty="0"/>
              <a:t>years; in some other countries, it is slightly </a:t>
            </a:r>
            <a:r>
              <a:rPr lang="en-US" dirty="0" smtClean="0"/>
              <a:t>lower.</a:t>
            </a:r>
          </a:p>
          <a:p>
            <a:pPr marL="0" indent="0">
              <a:buNone/>
            </a:pPr>
            <a:endParaRPr lang="en-US" dirty="0" smtClean="0"/>
          </a:p>
          <a:p>
            <a:pPr marL="0" indent="0">
              <a:buNone/>
            </a:pPr>
            <a:r>
              <a:rPr lang="en-US" dirty="0" smtClean="0"/>
              <a:t> </a:t>
            </a:r>
            <a:r>
              <a:rPr lang="en-US" dirty="0"/>
              <a:t>Menopause may occur earlier in women who are </a:t>
            </a:r>
            <a:r>
              <a:rPr lang="en-US" dirty="0">
                <a:solidFill>
                  <a:srgbClr val="FF0000"/>
                </a:solidFill>
              </a:rPr>
              <a:t>smokers</a:t>
            </a:r>
            <a:r>
              <a:rPr lang="en-US" dirty="0"/>
              <a:t>; have a </a:t>
            </a:r>
            <a:r>
              <a:rPr lang="en-US" dirty="0">
                <a:solidFill>
                  <a:srgbClr val="FF0000"/>
                </a:solidFill>
              </a:rPr>
              <a:t>family</a:t>
            </a:r>
            <a:r>
              <a:rPr lang="en-US" dirty="0"/>
              <a:t> </a:t>
            </a:r>
            <a:r>
              <a:rPr lang="en-US" dirty="0" smtClean="0"/>
              <a:t>history</a:t>
            </a:r>
          </a:p>
          <a:p>
            <a:pPr marL="0" indent="0">
              <a:buNone/>
            </a:pPr>
            <a:r>
              <a:rPr lang="en-US" dirty="0" smtClean="0"/>
              <a:t> </a:t>
            </a:r>
            <a:r>
              <a:rPr lang="en-US" dirty="0"/>
              <a:t>of</a:t>
            </a:r>
            <a:r>
              <a:rPr lang="en-US" dirty="0">
                <a:solidFill>
                  <a:srgbClr val="FF0000"/>
                </a:solidFill>
              </a:rPr>
              <a:t> early menopause</a:t>
            </a:r>
            <a:r>
              <a:rPr lang="en-US" dirty="0"/>
              <a:t>; have undergone </a:t>
            </a:r>
            <a:r>
              <a:rPr lang="en-US" dirty="0">
                <a:solidFill>
                  <a:srgbClr val="FF0000"/>
                </a:solidFill>
              </a:rPr>
              <a:t>chemotherapy</a:t>
            </a:r>
            <a:r>
              <a:rPr lang="en-US" dirty="0"/>
              <a:t> or </a:t>
            </a:r>
            <a:r>
              <a:rPr lang="en-US" dirty="0">
                <a:solidFill>
                  <a:srgbClr val="FF0000"/>
                </a:solidFill>
              </a:rPr>
              <a:t>radiation </a:t>
            </a:r>
            <a:r>
              <a:rPr lang="en-US" dirty="0"/>
              <a:t>therapy; or </a:t>
            </a:r>
            <a:endParaRPr lang="en-US" dirty="0" smtClean="0"/>
          </a:p>
          <a:p>
            <a:pPr marL="0" indent="0">
              <a:buNone/>
            </a:pPr>
            <a:r>
              <a:rPr lang="en-US" dirty="0" smtClean="0"/>
              <a:t>who </a:t>
            </a:r>
            <a:r>
              <a:rPr lang="en-US" dirty="0"/>
              <a:t>have had a </a:t>
            </a:r>
            <a:r>
              <a:rPr lang="en-US" dirty="0">
                <a:solidFill>
                  <a:srgbClr val="FF0000"/>
                </a:solidFill>
              </a:rPr>
              <a:t>hysterectomy even with preservation of the ovaries </a:t>
            </a:r>
            <a:endParaRPr lang="en-US" dirty="0" smtClean="0">
              <a:solidFill>
                <a:srgbClr val="FF0000"/>
              </a:solidFill>
            </a:endParaRPr>
          </a:p>
          <a:p>
            <a:pPr marL="0" indent="0">
              <a:buNone/>
            </a:pPr>
            <a:r>
              <a:rPr lang="en-US" dirty="0" smtClean="0"/>
              <a:t>For </a:t>
            </a:r>
            <a:r>
              <a:rPr lang="en-US" dirty="0"/>
              <a:t>women </a:t>
            </a:r>
            <a:r>
              <a:rPr lang="en-US" dirty="0">
                <a:solidFill>
                  <a:srgbClr val="FF0000"/>
                </a:solidFill>
              </a:rPr>
              <a:t>&lt; age 45 </a:t>
            </a:r>
            <a:r>
              <a:rPr lang="en-US" dirty="0"/>
              <a:t>with </a:t>
            </a:r>
            <a:r>
              <a:rPr lang="en-US" dirty="0">
                <a:solidFill>
                  <a:srgbClr val="FF0000"/>
                </a:solidFill>
              </a:rPr>
              <a:t>several months </a:t>
            </a:r>
            <a:r>
              <a:rPr lang="en-US" dirty="0">
                <a:solidFill>
                  <a:schemeClr val="bg2">
                    <a:lumMod val="10000"/>
                  </a:schemeClr>
                </a:solidFill>
              </a:rPr>
              <a:t>of amenorrhea</a:t>
            </a:r>
            <a:r>
              <a:rPr lang="en-US" dirty="0"/>
              <a:t>, consideration should </a:t>
            </a:r>
            <a:endParaRPr lang="en-US" dirty="0" smtClean="0"/>
          </a:p>
          <a:p>
            <a:pPr marL="0" indent="0">
              <a:buNone/>
            </a:pPr>
            <a:r>
              <a:rPr lang="en-US" dirty="0" smtClean="0"/>
              <a:t>be </a:t>
            </a:r>
            <a:r>
              <a:rPr lang="en-US" dirty="0"/>
              <a:t>given to rule out </a:t>
            </a:r>
            <a:r>
              <a:rPr lang="en-US" dirty="0">
                <a:solidFill>
                  <a:srgbClr val="FF0000"/>
                </a:solidFill>
              </a:rPr>
              <a:t>secondary</a:t>
            </a:r>
            <a:r>
              <a:rPr lang="en-US" dirty="0"/>
              <a:t> causes with measurement of </a:t>
            </a:r>
            <a:r>
              <a:rPr lang="en-US" dirty="0">
                <a:solidFill>
                  <a:srgbClr val="FF0000"/>
                </a:solidFill>
              </a:rPr>
              <a:t>HCG</a:t>
            </a:r>
            <a:r>
              <a:rPr lang="en-US" dirty="0"/>
              <a:t>, </a:t>
            </a:r>
            <a:r>
              <a:rPr lang="en-US" dirty="0">
                <a:solidFill>
                  <a:srgbClr val="FF0000"/>
                </a:solidFill>
              </a:rPr>
              <a:t>TSH</a:t>
            </a:r>
            <a:r>
              <a:rPr lang="en-US" dirty="0"/>
              <a:t>, </a:t>
            </a:r>
            <a:r>
              <a:rPr lang="en-US" dirty="0">
                <a:solidFill>
                  <a:srgbClr val="FF0000"/>
                </a:solidFill>
              </a:rPr>
              <a:t>prolactin</a:t>
            </a:r>
            <a:r>
              <a:rPr lang="en-US" dirty="0"/>
              <a:t>, </a:t>
            </a:r>
          </a:p>
          <a:p>
            <a:pPr marL="0" indent="0">
              <a:buNone/>
            </a:pPr>
            <a:r>
              <a:rPr lang="en-US" dirty="0"/>
              <a:t>and </a:t>
            </a:r>
            <a:r>
              <a:rPr lang="en-US" dirty="0">
                <a:solidFill>
                  <a:srgbClr val="FF0000"/>
                </a:solidFill>
              </a:rPr>
              <a:t>LH</a:t>
            </a:r>
            <a:r>
              <a:rPr lang="en-US" dirty="0"/>
              <a:t> and </a:t>
            </a:r>
            <a:r>
              <a:rPr lang="en-US" dirty="0">
                <a:solidFill>
                  <a:srgbClr val="FF0000"/>
                </a:solidFill>
              </a:rPr>
              <a:t>FSH</a:t>
            </a:r>
            <a:r>
              <a:rPr lang="en-US" dirty="0"/>
              <a:t>.</a:t>
            </a:r>
          </a:p>
          <a:p>
            <a:pPr marL="0" indent="0">
              <a:buNone/>
            </a:pPr>
            <a:endParaRPr lang="en-US" dirty="0" smtClean="0">
              <a:solidFill>
                <a:srgbClr val="FF0000"/>
              </a:solidFill>
            </a:endParaRPr>
          </a:p>
          <a:p>
            <a:pPr marL="0" indent="0">
              <a:buNone/>
            </a:pPr>
            <a:r>
              <a:rPr lang="en-US" dirty="0"/>
              <a:t>Low anti-</a:t>
            </a:r>
            <a:r>
              <a:rPr lang="en-US" dirty="0" err="1"/>
              <a:t>mullerian</a:t>
            </a:r>
            <a:r>
              <a:rPr lang="en-US" dirty="0"/>
              <a:t> hormone (</a:t>
            </a:r>
            <a:r>
              <a:rPr lang="en-US" dirty="0">
                <a:solidFill>
                  <a:srgbClr val="FF0000"/>
                </a:solidFill>
              </a:rPr>
              <a:t>AMH</a:t>
            </a:r>
            <a:r>
              <a:rPr lang="en-US" dirty="0"/>
              <a:t>) may suggest menopause within </a:t>
            </a:r>
            <a:r>
              <a:rPr lang="en-US" dirty="0">
                <a:solidFill>
                  <a:srgbClr val="FF0000"/>
                </a:solidFill>
              </a:rPr>
              <a:t>next 5 years </a:t>
            </a:r>
            <a:r>
              <a:rPr lang="en-US" dirty="0"/>
              <a:t>but is </a:t>
            </a:r>
            <a:endParaRPr lang="en-US" dirty="0" smtClean="0"/>
          </a:p>
          <a:p>
            <a:pPr marL="0" indent="0">
              <a:buNone/>
            </a:pPr>
            <a:r>
              <a:rPr lang="en-US" dirty="0" smtClean="0">
                <a:solidFill>
                  <a:srgbClr val="FF0000"/>
                </a:solidFill>
              </a:rPr>
              <a:t>not </a:t>
            </a:r>
            <a:r>
              <a:rPr lang="en-US" dirty="0">
                <a:solidFill>
                  <a:srgbClr val="FF0000"/>
                </a:solidFill>
              </a:rPr>
              <a:t>specific </a:t>
            </a:r>
            <a:r>
              <a:rPr lang="en-US" dirty="0"/>
              <a:t>by itself; the benefit is that it can be drawn at any time during cycle.</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385756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endParaRPr lang="en-US" dirty="0"/>
          </a:p>
        </p:txBody>
      </p:sp>
      <p:sp>
        <p:nvSpPr>
          <p:cNvPr id="3" name="Content Placeholder 2"/>
          <p:cNvSpPr>
            <a:spLocks noGrp="1"/>
          </p:cNvSpPr>
          <p:nvPr>
            <p:ph idx="1"/>
          </p:nvPr>
        </p:nvSpPr>
        <p:spPr>
          <a:xfrm>
            <a:off x="222069" y="627018"/>
            <a:ext cx="11808822" cy="5865222"/>
          </a:xfrm>
        </p:spPr>
        <p:txBody>
          <a:bodyPr>
            <a:normAutofit/>
          </a:bodyPr>
          <a:lstStyle/>
          <a:p>
            <a:pPr marL="0" indent="0">
              <a:buNone/>
            </a:pPr>
            <a:r>
              <a:rPr lang="en-US" b="1" dirty="0">
                <a:solidFill>
                  <a:srgbClr val="FF0000"/>
                </a:solidFill>
              </a:rPr>
              <a:t>Step </a:t>
            </a:r>
            <a:r>
              <a:rPr lang="en-US" b="1" dirty="0" smtClean="0">
                <a:solidFill>
                  <a:srgbClr val="FF0000"/>
                </a:solidFill>
              </a:rPr>
              <a:t>2:</a:t>
            </a:r>
          </a:p>
          <a:p>
            <a:pPr marL="0" indent="0">
              <a:buNone/>
            </a:pPr>
            <a:r>
              <a:rPr lang="en-US" b="1" dirty="0" smtClean="0">
                <a:solidFill>
                  <a:srgbClr val="FF0000"/>
                </a:solidFill>
              </a:rPr>
              <a:t> </a:t>
            </a:r>
            <a:r>
              <a:rPr lang="en-US" dirty="0" smtClean="0"/>
              <a:t>The </a:t>
            </a:r>
            <a:r>
              <a:rPr lang="en-US" dirty="0"/>
              <a:t>next step is an extensive discussion of </a:t>
            </a:r>
            <a:r>
              <a:rPr lang="en-US" dirty="0">
                <a:solidFill>
                  <a:srgbClr val="FF0000"/>
                </a:solidFill>
              </a:rPr>
              <a:t>mid-life health </a:t>
            </a:r>
            <a:r>
              <a:rPr lang="en-US" dirty="0"/>
              <a:t>considerations with </a:t>
            </a:r>
            <a:r>
              <a:rPr lang="en-US" dirty="0">
                <a:solidFill>
                  <a:srgbClr val="FF0000"/>
                </a:solidFill>
              </a:rPr>
              <a:t>education </a:t>
            </a:r>
            <a:r>
              <a:rPr lang="en-US" dirty="0"/>
              <a:t>about the specific actions recommended and the underlying reasons for them. </a:t>
            </a:r>
            <a:endParaRPr lang="en-US" dirty="0" smtClean="0"/>
          </a:p>
          <a:p>
            <a:pPr marL="0" indent="0">
              <a:buNone/>
            </a:pPr>
            <a:r>
              <a:rPr lang="en-US" dirty="0" smtClean="0"/>
              <a:t>Issues </a:t>
            </a:r>
            <a:r>
              <a:rPr lang="en-US" dirty="0"/>
              <a:t>to cover include </a:t>
            </a:r>
            <a:r>
              <a:rPr lang="en-US" dirty="0">
                <a:solidFill>
                  <a:srgbClr val="FF0000"/>
                </a:solidFill>
              </a:rPr>
              <a:t>hot flashes</a:t>
            </a:r>
            <a:r>
              <a:rPr lang="en-US" dirty="0"/>
              <a:t>, </a:t>
            </a:r>
            <a:r>
              <a:rPr lang="en-US" dirty="0">
                <a:solidFill>
                  <a:srgbClr val="FF0000"/>
                </a:solidFill>
              </a:rPr>
              <a:t>vaginal</a:t>
            </a:r>
            <a:r>
              <a:rPr lang="en-US" dirty="0"/>
              <a:t> or</a:t>
            </a:r>
            <a:r>
              <a:rPr lang="en-US" dirty="0">
                <a:solidFill>
                  <a:srgbClr val="FF0000"/>
                </a:solidFill>
              </a:rPr>
              <a:t> urinary </a:t>
            </a:r>
            <a:r>
              <a:rPr lang="en-US" dirty="0"/>
              <a:t>symptoms,</a:t>
            </a:r>
            <a:r>
              <a:rPr lang="en-US" dirty="0">
                <a:solidFill>
                  <a:srgbClr val="FF0000"/>
                </a:solidFill>
              </a:rPr>
              <a:t> mood </a:t>
            </a:r>
            <a:r>
              <a:rPr lang="en-US" dirty="0"/>
              <a:t>assessment and management, </a:t>
            </a:r>
            <a:r>
              <a:rPr lang="en-US" dirty="0">
                <a:solidFill>
                  <a:srgbClr val="FF0000"/>
                </a:solidFill>
              </a:rPr>
              <a:t>sleep</a:t>
            </a:r>
            <a:r>
              <a:rPr lang="en-US" dirty="0"/>
              <a:t> problems, </a:t>
            </a:r>
            <a:r>
              <a:rPr lang="en-US" dirty="0">
                <a:solidFill>
                  <a:srgbClr val="FF0000"/>
                </a:solidFill>
              </a:rPr>
              <a:t>cognition</a:t>
            </a:r>
            <a:r>
              <a:rPr lang="en-US" dirty="0"/>
              <a:t>, </a:t>
            </a:r>
            <a:r>
              <a:rPr lang="en-US" dirty="0">
                <a:solidFill>
                  <a:srgbClr val="FF0000"/>
                </a:solidFill>
              </a:rPr>
              <a:t>bone</a:t>
            </a:r>
            <a:r>
              <a:rPr lang="en-US" dirty="0"/>
              <a:t> health, </a:t>
            </a:r>
            <a:r>
              <a:rPr lang="en-US" dirty="0">
                <a:solidFill>
                  <a:srgbClr val="FF0000"/>
                </a:solidFill>
              </a:rPr>
              <a:t>cardiovascular risk </a:t>
            </a:r>
            <a:r>
              <a:rPr lang="en-US" dirty="0"/>
              <a:t>assessment and management, </a:t>
            </a:r>
            <a:r>
              <a:rPr lang="en-US" dirty="0">
                <a:solidFill>
                  <a:srgbClr val="FF0000"/>
                </a:solidFill>
              </a:rPr>
              <a:t>cancer screening </a:t>
            </a:r>
            <a:r>
              <a:rPr lang="en-US" dirty="0"/>
              <a:t>and prevention, and optimization of lifestyle factors. </a:t>
            </a:r>
            <a:endParaRPr lang="en-US" dirty="0" smtClean="0"/>
          </a:p>
          <a:p>
            <a:pPr marL="0" indent="0">
              <a:buNone/>
            </a:pPr>
            <a:r>
              <a:rPr lang="en-US" dirty="0" smtClean="0"/>
              <a:t>Education </a:t>
            </a:r>
            <a:r>
              <a:rPr lang="en-US" dirty="0"/>
              <a:t>about potential benefits of </a:t>
            </a:r>
            <a:r>
              <a:rPr lang="en-US" dirty="0">
                <a:solidFill>
                  <a:srgbClr val="FF0000"/>
                </a:solidFill>
              </a:rPr>
              <a:t>lifestyle modification</a:t>
            </a:r>
            <a:r>
              <a:rPr lang="en-US" dirty="0"/>
              <a:t>, especially </a:t>
            </a:r>
            <a:r>
              <a:rPr lang="en-US" dirty="0">
                <a:solidFill>
                  <a:srgbClr val="FF0000"/>
                </a:solidFill>
              </a:rPr>
              <a:t>weight </a:t>
            </a:r>
            <a:r>
              <a:rPr lang="en-US" dirty="0"/>
              <a:t>management and </a:t>
            </a:r>
            <a:r>
              <a:rPr lang="en-US" dirty="0" smtClean="0">
                <a:solidFill>
                  <a:srgbClr val="FF0000"/>
                </a:solidFill>
              </a:rPr>
              <a:t>exercise</a:t>
            </a:r>
            <a:r>
              <a:rPr lang="en-US" dirty="0" smtClean="0"/>
              <a:t>,</a:t>
            </a:r>
            <a:r>
              <a:rPr lang="en-US" dirty="0"/>
              <a:t> are appropriate. </a:t>
            </a:r>
            <a:endParaRPr lang="en-US" dirty="0" smtClean="0"/>
          </a:p>
        </p:txBody>
      </p:sp>
    </p:spTree>
    <p:extLst>
      <p:ext uri="{BB962C8B-B14F-4D97-AF65-F5344CB8AC3E}">
        <p14:creationId xmlns:p14="http://schemas.microsoft.com/office/powerpoint/2010/main" val="841930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35130"/>
          </a:xfrm>
        </p:spPr>
        <p:txBody>
          <a:bodyPr>
            <a:normAutofit fontScale="90000"/>
          </a:bodyPr>
          <a:lstStyle/>
          <a:p>
            <a:endParaRPr lang="en-US" dirty="0"/>
          </a:p>
        </p:txBody>
      </p:sp>
      <p:sp>
        <p:nvSpPr>
          <p:cNvPr id="3" name="Content Placeholder 2"/>
          <p:cNvSpPr>
            <a:spLocks noGrp="1"/>
          </p:cNvSpPr>
          <p:nvPr>
            <p:ph idx="1"/>
          </p:nvPr>
        </p:nvSpPr>
        <p:spPr>
          <a:xfrm>
            <a:off x="222070" y="431074"/>
            <a:ext cx="11874136" cy="6270172"/>
          </a:xfrm>
        </p:spPr>
        <p:txBody>
          <a:bodyPr>
            <a:normAutofit lnSpcReduction="10000"/>
          </a:bodyPr>
          <a:lstStyle/>
          <a:p>
            <a:pPr marL="0" indent="0">
              <a:buNone/>
            </a:pPr>
            <a:r>
              <a:rPr lang="en-US" b="1" dirty="0">
                <a:solidFill>
                  <a:srgbClr val="FF0000"/>
                </a:solidFill>
              </a:rPr>
              <a:t>Step </a:t>
            </a:r>
            <a:r>
              <a:rPr lang="en-US" b="1" dirty="0" smtClean="0">
                <a:solidFill>
                  <a:srgbClr val="FF0000"/>
                </a:solidFill>
              </a:rPr>
              <a:t>3:</a:t>
            </a:r>
          </a:p>
          <a:p>
            <a:pPr marL="0" indent="0">
              <a:buNone/>
            </a:pPr>
            <a:r>
              <a:rPr lang="en-US" b="1" dirty="0" smtClean="0">
                <a:solidFill>
                  <a:srgbClr val="FF0000"/>
                </a:solidFill>
              </a:rPr>
              <a:t> </a:t>
            </a:r>
            <a:r>
              <a:rPr lang="en-US" dirty="0" smtClean="0"/>
              <a:t>The </a:t>
            </a:r>
            <a:r>
              <a:rPr lang="en-US" dirty="0"/>
              <a:t>Endocrine Society and International Menopause Society guidelines recommend systemic </a:t>
            </a:r>
            <a:r>
              <a:rPr lang="en-US" dirty="0">
                <a:solidFill>
                  <a:srgbClr val="FF0000"/>
                </a:solidFill>
              </a:rPr>
              <a:t>MHT</a:t>
            </a:r>
            <a:r>
              <a:rPr lang="en-US" dirty="0"/>
              <a:t> </a:t>
            </a:r>
            <a:r>
              <a:rPr lang="en-US" dirty="0" smtClean="0"/>
              <a:t>for </a:t>
            </a:r>
            <a:r>
              <a:rPr lang="en-US" dirty="0"/>
              <a:t>treatment of </a:t>
            </a:r>
            <a:r>
              <a:rPr lang="en-US" dirty="0">
                <a:solidFill>
                  <a:srgbClr val="FF0000"/>
                </a:solidFill>
              </a:rPr>
              <a:t>symptomatic</a:t>
            </a:r>
            <a:r>
              <a:rPr lang="en-US" dirty="0"/>
              <a:t> women and for prevention of osteoporosis in those at high risk of </a:t>
            </a:r>
            <a:r>
              <a:rPr lang="en-US" dirty="0">
                <a:solidFill>
                  <a:srgbClr val="FF0000"/>
                </a:solidFill>
              </a:rPr>
              <a:t>fractures</a:t>
            </a:r>
            <a:r>
              <a:rPr lang="en-US" dirty="0"/>
              <a:t>, but not for prevention of other chronic diseases </a:t>
            </a:r>
            <a:r>
              <a:rPr lang="en-US" dirty="0" smtClean="0"/>
              <a:t>.</a:t>
            </a:r>
          </a:p>
          <a:p>
            <a:pPr marL="0" indent="0">
              <a:buNone/>
            </a:pPr>
            <a:endParaRPr lang="en-US" dirty="0" smtClean="0"/>
          </a:p>
          <a:p>
            <a:pPr marL="0" indent="0">
              <a:buNone/>
            </a:pPr>
            <a:r>
              <a:rPr lang="en-US" dirty="0" smtClean="0"/>
              <a:t>The </a:t>
            </a:r>
            <a:r>
              <a:rPr lang="en-US" dirty="0"/>
              <a:t>most common issues for women approaching menopause are the symptoms resulting from </a:t>
            </a:r>
            <a:r>
              <a:rPr lang="en-US" dirty="0">
                <a:solidFill>
                  <a:srgbClr val="FF0000"/>
                </a:solidFill>
              </a:rPr>
              <a:t>vasomotor instability </a:t>
            </a:r>
            <a:r>
              <a:rPr lang="en-US" dirty="0"/>
              <a:t>including </a:t>
            </a:r>
            <a:r>
              <a:rPr lang="en-US" dirty="0">
                <a:solidFill>
                  <a:srgbClr val="FF0000"/>
                </a:solidFill>
              </a:rPr>
              <a:t>hot flashes</a:t>
            </a:r>
            <a:r>
              <a:rPr lang="en-US" dirty="0"/>
              <a:t>, </a:t>
            </a:r>
            <a:r>
              <a:rPr lang="en-US" dirty="0">
                <a:solidFill>
                  <a:srgbClr val="FF0000"/>
                </a:solidFill>
              </a:rPr>
              <a:t>night sweats</a:t>
            </a:r>
            <a:r>
              <a:rPr lang="en-US" dirty="0"/>
              <a:t>,</a:t>
            </a:r>
            <a:r>
              <a:rPr lang="en-US" dirty="0">
                <a:solidFill>
                  <a:srgbClr val="FF0000"/>
                </a:solidFill>
              </a:rPr>
              <a:t> sleep </a:t>
            </a:r>
            <a:r>
              <a:rPr lang="en-US" dirty="0"/>
              <a:t>disturbances, and</a:t>
            </a:r>
            <a:r>
              <a:rPr lang="en-US" dirty="0">
                <a:solidFill>
                  <a:srgbClr val="FF0000"/>
                </a:solidFill>
              </a:rPr>
              <a:t> mood </a:t>
            </a:r>
            <a:r>
              <a:rPr lang="en-US" dirty="0"/>
              <a:t>disorders </a:t>
            </a:r>
            <a:r>
              <a:rPr lang="en-US" dirty="0" smtClean="0"/>
              <a:t>.</a:t>
            </a:r>
          </a:p>
          <a:p>
            <a:pPr marL="0" indent="0">
              <a:buNone/>
            </a:pPr>
            <a:endParaRPr lang="en-US" dirty="0" smtClean="0"/>
          </a:p>
          <a:p>
            <a:pPr marL="0" indent="0">
              <a:buNone/>
            </a:pPr>
            <a:r>
              <a:rPr lang="en-US" dirty="0" smtClean="0"/>
              <a:t>Risk </a:t>
            </a:r>
            <a:r>
              <a:rPr lang="en-US" dirty="0"/>
              <a:t>factors for </a:t>
            </a:r>
            <a:r>
              <a:rPr lang="en-US" dirty="0">
                <a:solidFill>
                  <a:srgbClr val="FF0000"/>
                </a:solidFill>
              </a:rPr>
              <a:t>bothersome or severe hot flashes </a:t>
            </a:r>
            <a:r>
              <a:rPr lang="en-US" dirty="0"/>
              <a:t>include African-American or Hispanic </a:t>
            </a:r>
            <a:r>
              <a:rPr lang="en-US" dirty="0" smtClean="0"/>
              <a:t>ethnicity</a:t>
            </a:r>
            <a:r>
              <a:rPr lang="en-US" dirty="0" smtClean="0">
                <a:solidFill>
                  <a:srgbClr val="FF0000"/>
                </a:solidFill>
              </a:rPr>
              <a:t>;</a:t>
            </a:r>
            <a:r>
              <a:rPr lang="en-US" dirty="0" smtClean="0"/>
              <a:t> </a:t>
            </a:r>
            <a:r>
              <a:rPr lang="en-US" dirty="0"/>
              <a:t>high BMI or sedentary </a:t>
            </a:r>
            <a:r>
              <a:rPr lang="en-US" dirty="0" smtClean="0"/>
              <a:t>lifestyle</a:t>
            </a:r>
            <a:r>
              <a:rPr lang="en-US" dirty="0" smtClean="0">
                <a:solidFill>
                  <a:srgbClr val="FF0000"/>
                </a:solidFill>
              </a:rPr>
              <a:t>,</a:t>
            </a:r>
            <a:r>
              <a:rPr lang="en-US" dirty="0" smtClean="0"/>
              <a:t> </a:t>
            </a:r>
            <a:r>
              <a:rPr lang="en-US" dirty="0"/>
              <a:t>smoking</a:t>
            </a:r>
            <a:r>
              <a:rPr lang="en-US" dirty="0">
                <a:solidFill>
                  <a:srgbClr val="FF0000"/>
                </a:solidFill>
              </a:rPr>
              <a:t>;</a:t>
            </a:r>
            <a:r>
              <a:rPr lang="en-US" dirty="0"/>
              <a:t> stress</a:t>
            </a:r>
            <a:r>
              <a:rPr lang="en-US" dirty="0">
                <a:solidFill>
                  <a:srgbClr val="FF0000"/>
                </a:solidFill>
              </a:rPr>
              <a:t>,</a:t>
            </a:r>
            <a:r>
              <a:rPr lang="en-US" dirty="0"/>
              <a:t> anxiety</a:t>
            </a:r>
            <a:r>
              <a:rPr lang="en-US" dirty="0">
                <a:solidFill>
                  <a:srgbClr val="FF0000"/>
                </a:solidFill>
              </a:rPr>
              <a:t>,</a:t>
            </a:r>
            <a:r>
              <a:rPr lang="en-US" dirty="0"/>
              <a:t> and depression</a:t>
            </a:r>
            <a:r>
              <a:rPr lang="en-US" dirty="0">
                <a:solidFill>
                  <a:srgbClr val="FF0000"/>
                </a:solidFill>
              </a:rPr>
              <a:t>; </a:t>
            </a:r>
            <a:r>
              <a:rPr lang="en-US" dirty="0"/>
              <a:t>post-traumatic stress disorder</a:t>
            </a:r>
            <a:r>
              <a:rPr lang="en-US" dirty="0">
                <a:solidFill>
                  <a:srgbClr val="FF0000"/>
                </a:solidFill>
              </a:rPr>
              <a:t>,</a:t>
            </a:r>
            <a:r>
              <a:rPr lang="en-US" dirty="0"/>
              <a:t> partner violence, or sexual assault</a:t>
            </a:r>
            <a:r>
              <a:rPr lang="en-US" dirty="0">
                <a:solidFill>
                  <a:srgbClr val="FF0000"/>
                </a:solidFill>
              </a:rPr>
              <a:t>;</a:t>
            </a:r>
            <a:r>
              <a:rPr lang="en-US" dirty="0"/>
              <a:t> and the use of selective estrogen-receptor modulators (</a:t>
            </a:r>
            <a:r>
              <a:rPr lang="en-US" dirty="0">
                <a:solidFill>
                  <a:srgbClr val="FF0000"/>
                </a:solidFill>
              </a:rPr>
              <a:t>SERMS</a:t>
            </a:r>
            <a:r>
              <a:rPr lang="en-US" dirty="0"/>
              <a:t>) or aromatase </a:t>
            </a:r>
            <a:r>
              <a:rPr lang="en-US" dirty="0" smtClean="0"/>
              <a:t>inhibitors.</a:t>
            </a:r>
            <a:endParaRPr lang="en-US" dirty="0"/>
          </a:p>
        </p:txBody>
      </p:sp>
    </p:spTree>
    <p:extLst>
      <p:ext uri="{BB962C8B-B14F-4D97-AF65-F5344CB8AC3E}">
        <p14:creationId xmlns:p14="http://schemas.microsoft.com/office/powerpoint/2010/main" val="420302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38"/>
          </a:xfrm>
        </p:spPr>
        <p:txBody>
          <a:bodyPr>
            <a:normAutofit fontScale="90000"/>
          </a:bodyPr>
          <a:lstStyle/>
          <a:p>
            <a:endParaRPr lang="en-US" dirty="0"/>
          </a:p>
        </p:txBody>
      </p:sp>
      <p:sp>
        <p:nvSpPr>
          <p:cNvPr id="3" name="Content Placeholder 2"/>
          <p:cNvSpPr>
            <a:spLocks noGrp="1"/>
          </p:cNvSpPr>
          <p:nvPr>
            <p:ph idx="1"/>
          </p:nvPr>
        </p:nvSpPr>
        <p:spPr>
          <a:xfrm>
            <a:off x="91440" y="731520"/>
            <a:ext cx="11952514" cy="5445443"/>
          </a:xfrm>
        </p:spPr>
        <p:txBody>
          <a:bodyPr/>
          <a:lstStyle/>
          <a:p>
            <a:pPr marL="0" indent="0">
              <a:buNone/>
            </a:pPr>
            <a:r>
              <a:rPr lang="en-US" dirty="0"/>
              <a:t>Accumulating data report subjective complaints of </a:t>
            </a:r>
            <a:r>
              <a:rPr lang="en-US" dirty="0">
                <a:solidFill>
                  <a:srgbClr val="FF0000"/>
                </a:solidFill>
              </a:rPr>
              <a:t>cognitive dysfunction </a:t>
            </a:r>
            <a:r>
              <a:rPr lang="en-US" dirty="0"/>
              <a:t>during the </a:t>
            </a:r>
            <a:r>
              <a:rPr lang="en-US" dirty="0" err="1"/>
              <a:t>perimenopausal</a:t>
            </a:r>
            <a:r>
              <a:rPr lang="en-US" dirty="0"/>
              <a:t> transition which correlate with </a:t>
            </a:r>
            <a:r>
              <a:rPr lang="en-US" dirty="0" smtClean="0"/>
              <a:t>objective.</a:t>
            </a:r>
          </a:p>
          <a:p>
            <a:pPr marL="0" indent="0">
              <a:buNone/>
            </a:pPr>
            <a:endParaRPr lang="en-US" dirty="0" smtClean="0"/>
          </a:p>
          <a:p>
            <a:pPr marL="0" indent="0">
              <a:buNone/>
            </a:pPr>
            <a:r>
              <a:rPr lang="en-US" dirty="0" smtClean="0">
                <a:solidFill>
                  <a:srgbClr val="FF0000"/>
                </a:solidFill>
              </a:rPr>
              <a:t>objective </a:t>
            </a:r>
            <a:r>
              <a:rPr lang="en-US" dirty="0">
                <a:solidFill>
                  <a:srgbClr val="FF0000"/>
                </a:solidFill>
              </a:rPr>
              <a:t>cognitive </a:t>
            </a:r>
            <a:r>
              <a:rPr lang="en-US" dirty="0"/>
              <a:t>test results were</a:t>
            </a:r>
            <a:r>
              <a:rPr lang="en-US" dirty="0">
                <a:solidFill>
                  <a:srgbClr val="FF0000"/>
                </a:solidFill>
              </a:rPr>
              <a:t> lower </a:t>
            </a:r>
            <a:r>
              <a:rPr lang="en-US" dirty="0"/>
              <a:t>in </a:t>
            </a:r>
            <a:r>
              <a:rPr lang="en-US" dirty="0">
                <a:solidFill>
                  <a:srgbClr val="FF0000"/>
                </a:solidFill>
              </a:rPr>
              <a:t>symptomatic</a:t>
            </a:r>
            <a:r>
              <a:rPr lang="en-US" dirty="0"/>
              <a:t> women, but still within the </a:t>
            </a:r>
            <a:r>
              <a:rPr lang="en-US" dirty="0">
                <a:solidFill>
                  <a:srgbClr val="FF0000"/>
                </a:solidFill>
              </a:rPr>
              <a:t>normative</a:t>
            </a:r>
            <a:r>
              <a:rPr lang="en-US" dirty="0"/>
              <a:t> range. </a:t>
            </a:r>
            <a:endParaRPr lang="en-US" dirty="0" smtClean="0"/>
          </a:p>
          <a:p>
            <a:pPr marL="0" indent="0">
              <a:buNone/>
            </a:pPr>
            <a:endParaRPr lang="en-US" dirty="0" smtClean="0"/>
          </a:p>
          <a:p>
            <a:pPr marL="0" indent="0">
              <a:buNone/>
            </a:pPr>
            <a:r>
              <a:rPr lang="en-US" dirty="0" smtClean="0"/>
              <a:t>Treating </a:t>
            </a:r>
            <a:r>
              <a:rPr lang="en-US" dirty="0"/>
              <a:t>mood issues such as depression, anxiety, and improving sleep disturbances, focusing attention, and increasing exercise may improve memory complaints. </a:t>
            </a:r>
            <a:endParaRPr lang="en-US" dirty="0" smtClean="0"/>
          </a:p>
          <a:p>
            <a:pPr marL="0" indent="0">
              <a:buNone/>
            </a:pPr>
            <a:r>
              <a:rPr lang="en-US" dirty="0" smtClean="0"/>
              <a:t>As </a:t>
            </a:r>
            <a:r>
              <a:rPr lang="en-US" dirty="0">
                <a:solidFill>
                  <a:srgbClr val="FF0000"/>
                </a:solidFill>
              </a:rPr>
              <a:t>Alzheimer’s</a:t>
            </a:r>
            <a:r>
              <a:rPr lang="en-US" dirty="0"/>
              <a:t> disease is </a:t>
            </a:r>
            <a:r>
              <a:rPr lang="en-US" dirty="0">
                <a:solidFill>
                  <a:srgbClr val="FF0000"/>
                </a:solidFill>
              </a:rPr>
              <a:t>rare</a:t>
            </a:r>
            <a:r>
              <a:rPr lang="en-US" dirty="0"/>
              <a:t> at midlife, neuropsychological testing should only be recommended if cognitive symptoms interfere with daily life</a:t>
            </a:r>
          </a:p>
        </p:txBody>
      </p:sp>
    </p:spTree>
    <p:extLst>
      <p:ext uri="{BB962C8B-B14F-4D97-AF65-F5344CB8AC3E}">
        <p14:creationId xmlns:p14="http://schemas.microsoft.com/office/powerpoint/2010/main" val="73220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5719"/>
          </a:xfrm>
        </p:spPr>
        <p:txBody>
          <a:bodyPr>
            <a:normAutofit fontScale="90000"/>
          </a:bodyPr>
          <a:lstStyle/>
          <a:p>
            <a:endParaRPr lang="en-US" dirty="0"/>
          </a:p>
        </p:txBody>
      </p:sp>
      <p:sp>
        <p:nvSpPr>
          <p:cNvPr id="3" name="Content Placeholder 2"/>
          <p:cNvSpPr>
            <a:spLocks noGrp="1"/>
          </p:cNvSpPr>
          <p:nvPr>
            <p:ph idx="1"/>
          </p:nvPr>
        </p:nvSpPr>
        <p:spPr>
          <a:xfrm>
            <a:off x="156754" y="222069"/>
            <a:ext cx="11874137" cy="6426925"/>
          </a:xfrm>
        </p:spPr>
        <p:txBody>
          <a:bodyPr>
            <a:normAutofit/>
          </a:bodyPr>
          <a:lstStyle/>
          <a:p>
            <a:pPr marL="0" indent="0">
              <a:buNone/>
            </a:pPr>
            <a:r>
              <a:rPr lang="en-US" dirty="0"/>
              <a:t>Four different trajectories of hot flashes may occur, characterized by duration </a:t>
            </a:r>
            <a:endParaRPr lang="en-US" dirty="0" smtClean="0"/>
          </a:p>
          <a:p>
            <a:pPr marL="0" indent="0">
              <a:buNone/>
            </a:pPr>
            <a:r>
              <a:rPr lang="en-US" dirty="0" smtClean="0"/>
              <a:t>and </a:t>
            </a:r>
            <a:r>
              <a:rPr lang="en-US" dirty="0"/>
              <a:t>time of onset. Three of these categories involve several years of duration </a:t>
            </a:r>
            <a:endParaRPr lang="en-US" dirty="0" smtClean="0"/>
          </a:p>
          <a:p>
            <a:pPr marL="0" indent="0">
              <a:buNone/>
            </a:pPr>
            <a:r>
              <a:rPr lang="en-US" dirty="0" smtClean="0"/>
              <a:t>and </a:t>
            </a:r>
            <a:r>
              <a:rPr lang="en-US" dirty="0"/>
              <a:t>include onset</a:t>
            </a:r>
            <a:r>
              <a:rPr lang="en-US" dirty="0">
                <a:solidFill>
                  <a:srgbClr val="FF0000"/>
                </a:solidFill>
              </a:rPr>
              <a:t> (a) prior</a:t>
            </a:r>
            <a:r>
              <a:rPr lang="en-US" dirty="0"/>
              <a:t> to cessation of menses; </a:t>
            </a:r>
            <a:r>
              <a:rPr lang="en-US" dirty="0">
                <a:solidFill>
                  <a:srgbClr val="FF0000"/>
                </a:solidFill>
              </a:rPr>
              <a:t>(b) at the time </a:t>
            </a:r>
            <a:r>
              <a:rPr lang="en-US" dirty="0"/>
              <a:t>of menopause; </a:t>
            </a:r>
            <a:endParaRPr lang="en-US" dirty="0" smtClean="0"/>
          </a:p>
          <a:p>
            <a:pPr marL="0" indent="0">
              <a:buNone/>
            </a:pPr>
            <a:r>
              <a:rPr lang="en-US" dirty="0" smtClean="0"/>
              <a:t>and </a:t>
            </a:r>
            <a:r>
              <a:rPr lang="en-US" dirty="0">
                <a:solidFill>
                  <a:srgbClr val="FF0000"/>
                </a:solidFill>
              </a:rPr>
              <a:t>(</a:t>
            </a:r>
            <a:r>
              <a:rPr lang="en-US" i="1" dirty="0">
                <a:solidFill>
                  <a:srgbClr val="FF0000"/>
                </a:solidFill>
              </a:rPr>
              <a:t>c</a:t>
            </a:r>
            <a:r>
              <a:rPr lang="en-US" dirty="0">
                <a:solidFill>
                  <a:srgbClr val="FF0000"/>
                </a:solidFill>
              </a:rPr>
              <a:t>) after</a:t>
            </a:r>
            <a:r>
              <a:rPr lang="en-US" dirty="0"/>
              <a:t> onset of menopause. The fourth category</a:t>
            </a:r>
            <a:r>
              <a:rPr lang="en-US" dirty="0">
                <a:solidFill>
                  <a:srgbClr val="FF0000"/>
                </a:solidFill>
              </a:rPr>
              <a:t> (d) </a:t>
            </a:r>
            <a:r>
              <a:rPr lang="en-US" dirty="0"/>
              <a:t>has a duration of up to </a:t>
            </a:r>
            <a:r>
              <a:rPr lang="en-US" dirty="0">
                <a:solidFill>
                  <a:srgbClr val="FF0000"/>
                </a:solidFill>
              </a:rPr>
              <a:t>15 years </a:t>
            </a:r>
            <a:r>
              <a:rPr lang="en-US" dirty="0"/>
              <a:t>with variable onset. </a:t>
            </a:r>
          </a:p>
          <a:p>
            <a:pPr marL="0" indent="0">
              <a:buNone/>
            </a:pPr>
            <a:endParaRPr lang="en-US" dirty="0" smtClean="0"/>
          </a:p>
          <a:p>
            <a:pPr marL="0" indent="0">
              <a:buNone/>
            </a:pPr>
            <a:endParaRPr lang="en-US" dirty="0" smtClean="0"/>
          </a:p>
          <a:p>
            <a:pPr marL="0" indent="0">
              <a:buNone/>
            </a:pPr>
            <a:r>
              <a:rPr lang="en-US" dirty="0" smtClean="0"/>
              <a:t>Although </a:t>
            </a:r>
            <a:r>
              <a:rPr lang="en-US" dirty="0"/>
              <a:t>42% of Australian women aged 60–64 years continue to experience vasomotor symptoms, only 6.5% reported them as moderately to severely </a:t>
            </a:r>
            <a:r>
              <a:rPr lang="en-US" dirty="0" smtClean="0"/>
              <a:t>bothersome. </a:t>
            </a:r>
          </a:p>
          <a:p>
            <a:pPr marL="0" indent="0">
              <a:buNone/>
            </a:pPr>
            <a:r>
              <a:rPr lang="en-US" dirty="0" smtClean="0"/>
              <a:t>Up </a:t>
            </a:r>
            <a:r>
              <a:rPr lang="en-US" dirty="0"/>
              <a:t>to 8% of women continue to experience hot flashes 20 years or more after </a:t>
            </a:r>
            <a:r>
              <a:rPr lang="en-US" dirty="0" smtClean="0"/>
              <a:t>menopause.</a:t>
            </a:r>
            <a:endParaRPr lang="en-US" dirty="0"/>
          </a:p>
          <a:p>
            <a:pPr marL="0" indent="0">
              <a:buNone/>
            </a:pPr>
            <a:endParaRPr lang="en-US" dirty="0"/>
          </a:p>
        </p:txBody>
      </p:sp>
    </p:spTree>
    <p:extLst>
      <p:ext uri="{BB962C8B-B14F-4D97-AF65-F5344CB8AC3E}">
        <p14:creationId xmlns:p14="http://schemas.microsoft.com/office/powerpoint/2010/main" val="280791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111036"/>
            <a:ext cx="10515600" cy="45719"/>
          </a:xfrm>
        </p:spPr>
        <p:txBody>
          <a:bodyPr>
            <a:normAutofit fontScale="90000"/>
          </a:bodyPr>
          <a:lstStyle/>
          <a:p>
            <a:endParaRPr lang="en-US" dirty="0"/>
          </a:p>
        </p:txBody>
      </p:sp>
      <p:sp>
        <p:nvSpPr>
          <p:cNvPr id="3" name="Content Placeholder 2"/>
          <p:cNvSpPr>
            <a:spLocks noGrp="1"/>
          </p:cNvSpPr>
          <p:nvPr>
            <p:ph idx="1"/>
          </p:nvPr>
        </p:nvSpPr>
        <p:spPr>
          <a:xfrm>
            <a:off x="143691" y="261258"/>
            <a:ext cx="11821886" cy="5915706"/>
          </a:xfrm>
        </p:spPr>
        <p:txBody>
          <a:bodyPr>
            <a:normAutofit/>
          </a:bodyPr>
          <a:lstStyle/>
          <a:p>
            <a:pPr marL="0" indent="0">
              <a:buNone/>
            </a:pPr>
            <a:endParaRPr lang="en-US" dirty="0" smtClean="0"/>
          </a:p>
          <a:p>
            <a:pPr marL="0" indent="0">
              <a:buNone/>
            </a:pPr>
            <a:r>
              <a:rPr lang="en-US" dirty="0"/>
              <a:t>Unproven but possibly helpful techniques include the use of </a:t>
            </a:r>
            <a:r>
              <a:rPr lang="en-US" dirty="0">
                <a:solidFill>
                  <a:srgbClr val="FF0000"/>
                </a:solidFill>
              </a:rPr>
              <a:t>hand-held fans </a:t>
            </a:r>
            <a:r>
              <a:rPr lang="en-US" dirty="0"/>
              <a:t>and the avoidance of </a:t>
            </a:r>
            <a:r>
              <a:rPr lang="en-US" dirty="0">
                <a:solidFill>
                  <a:srgbClr val="FF0000"/>
                </a:solidFill>
              </a:rPr>
              <a:t>hot rooms</a:t>
            </a:r>
            <a:r>
              <a:rPr lang="en-US" dirty="0"/>
              <a:t>, </a:t>
            </a:r>
            <a:r>
              <a:rPr lang="en-US" dirty="0">
                <a:solidFill>
                  <a:srgbClr val="FF0000"/>
                </a:solidFill>
              </a:rPr>
              <a:t>spicy</a:t>
            </a:r>
            <a:r>
              <a:rPr lang="en-US" dirty="0"/>
              <a:t> foods, and </a:t>
            </a:r>
            <a:r>
              <a:rPr lang="en-US" dirty="0">
                <a:solidFill>
                  <a:srgbClr val="FF0000"/>
                </a:solidFill>
              </a:rPr>
              <a:t>stressful situations.</a:t>
            </a:r>
          </a:p>
          <a:p>
            <a:pPr marL="0" indent="0">
              <a:buNone/>
            </a:pPr>
            <a:endParaRPr lang="en-US" dirty="0"/>
          </a:p>
          <a:p>
            <a:pPr marL="0" indent="0">
              <a:buNone/>
            </a:pPr>
            <a:r>
              <a:rPr lang="en-US" dirty="0"/>
              <a:t>these treatments may be appropriate for women with </a:t>
            </a:r>
            <a:r>
              <a:rPr lang="en-US" i="1" dirty="0">
                <a:solidFill>
                  <a:srgbClr val="FF0000"/>
                </a:solidFill>
              </a:rPr>
              <a:t>mild and minimally </a:t>
            </a:r>
          </a:p>
          <a:p>
            <a:pPr marL="0" indent="0">
              <a:buNone/>
            </a:pPr>
            <a:r>
              <a:rPr lang="en-US" i="1" dirty="0">
                <a:solidFill>
                  <a:srgbClr val="FF0000"/>
                </a:solidFill>
              </a:rPr>
              <a:t>bothersome vasomotor symptoms</a:t>
            </a:r>
            <a:r>
              <a:rPr lang="en-US" dirty="0">
                <a:solidFill>
                  <a:srgbClr val="FF0000"/>
                </a:solidFill>
              </a:rPr>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5269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7"/>
            <a:ext cx="10515600" cy="104503"/>
          </a:xfrm>
        </p:spPr>
        <p:txBody>
          <a:bodyPr>
            <a:normAutofit fontScale="90000"/>
          </a:bodyPr>
          <a:lstStyle/>
          <a:p>
            <a:endParaRPr lang="en-US" dirty="0"/>
          </a:p>
        </p:txBody>
      </p:sp>
      <p:sp>
        <p:nvSpPr>
          <p:cNvPr id="3" name="Content Placeholder 2"/>
          <p:cNvSpPr>
            <a:spLocks noGrp="1"/>
          </p:cNvSpPr>
          <p:nvPr>
            <p:ph idx="1"/>
          </p:nvPr>
        </p:nvSpPr>
        <p:spPr>
          <a:xfrm>
            <a:off x="209006" y="365760"/>
            <a:ext cx="11887200" cy="6178731"/>
          </a:xfrm>
        </p:spPr>
        <p:txBody>
          <a:bodyPr>
            <a:normAutofit/>
          </a:bodyPr>
          <a:lstStyle/>
          <a:p>
            <a:pPr marL="0" indent="0">
              <a:buNone/>
            </a:pPr>
            <a:r>
              <a:rPr lang="en-US" dirty="0"/>
              <a:t>Non-prescription, over the counter (OTC) therapies including </a:t>
            </a:r>
            <a:r>
              <a:rPr lang="en-US" dirty="0">
                <a:solidFill>
                  <a:srgbClr val="FF0000"/>
                </a:solidFill>
              </a:rPr>
              <a:t>black cohosh</a:t>
            </a:r>
            <a:r>
              <a:rPr lang="en-US" dirty="0">
                <a:solidFill>
                  <a:schemeClr val="tx1">
                    <a:lumMod val="95000"/>
                    <a:lumOff val="5000"/>
                  </a:schemeClr>
                </a:solidFill>
              </a:rPr>
              <a:t>,</a:t>
            </a:r>
            <a:r>
              <a:rPr lang="en-US" dirty="0">
                <a:solidFill>
                  <a:srgbClr val="FF0000"/>
                </a:solidFill>
              </a:rPr>
              <a:t> dong</a:t>
            </a:r>
            <a:r>
              <a:rPr lang="en-US" dirty="0"/>
              <a:t> </a:t>
            </a:r>
            <a:r>
              <a:rPr lang="en-US" dirty="0" err="1">
                <a:solidFill>
                  <a:srgbClr val="FF0000"/>
                </a:solidFill>
              </a:rPr>
              <a:t>quai</a:t>
            </a:r>
            <a:r>
              <a:rPr lang="en-US" dirty="0"/>
              <a:t>, evening </a:t>
            </a:r>
            <a:r>
              <a:rPr lang="en-US" dirty="0">
                <a:solidFill>
                  <a:srgbClr val="FF0000"/>
                </a:solidFill>
              </a:rPr>
              <a:t>primrose oil</a:t>
            </a:r>
            <a:r>
              <a:rPr lang="en-US" dirty="0"/>
              <a:t>,</a:t>
            </a:r>
            <a:r>
              <a:rPr lang="en-US" dirty="0">
                <a:solidFill>
                  <a:srgbClr val="FF0000"/>
                </a:solidFill>
              </a:rPr>
              <a:t> flaxseed</a:t>
            </a:r>
            <a:r>
              <a:rPr lang="en-US" dirty="0"/>
              <a:t>, </a:t>
            </a:r>
            <a:r>
              <a:rPr lang="en-US" dirty="0">
                <a:solidFill>
                  <a:srgbClr val="FF0000"/>
                </a:solidFill>
              </a:rPr>
              <a:t>ginseng</a:t>
            </a:r>
            <a:r>
              <a:rPr lang="en-US" dirty="0"/>
              <a:t>, </a:t>
            </a:r>
            <a:r>
              <a:rPr lang="en-US" dirty="0">
                <a:solidFill>
                  <a:srgbClr val="FF0000"/>
                </a:solidFill>
              </a:rPr>
              <a:t>red clover</a:t>
            </a:r>
            <a:r>
              <a:rPr lang="en-US" dirty="0"/>
              <a:t>, and </a:t>
            </a:r>
            <a:r>
              <a:rPr lang="en-US" dirty="0">
                <a:solidFill>
                  <a:srgbClr val="FF0000"/>
                </a:solidFill>
              </a:rPr>
              <a:t>vitamin E </a:t>
            </a:r>
            <a:r>
              <a:rPr lang="en-US" dirty="0"/>
              <a:t>have generally</a:t>
            </a:r>
            <a:r>
              <a:rPr lang="en-US" dirty="0">
                <a:solidFill>
                  <a:srgbClr val="FF0000"/>
                </a:solidFill>
              </a:rPr>
              <a:t> not </a:t>
            </a:r>
            <a:r>
              <a:rPr lang="en-US" dirty="0"/>
              <a:t>been found more effective than placebo </a:t>
            </a:r>
            <a:r>
              <a:rPr lang="en-US" dirty="0" smtClean="0"/>
              <a:t>.</a:t>
            </a:r>
          </a:p>
          <a:p>
            <a:pPr marL="0" indent="0">
              <a:buNone/>
            </a:pPr>
            <a:endParaRPr lang="en-US" dirty="0" smtClean="0"/>
          </a:p>
          <a:p>
            <a:pPr marL="0" indent="0">
              <a:buNone/>
            </a:pPr>
            <a:r>
              <a:rPr lang="en-US" dirty="0" smtClean="0"/>
              <a:t>studies </a:t>
            </a:r>
            <a:r>
              <a:rPr lang="en-US" dirty="0"/>
              <a:t>report that these agents are beneficial </a:t>
            </a:r>
            <a:r>
              <a:rPr lang="en-US" dirty="0" smtClean="0">
                <a:solidFill>
                  <a:srgbClr val="00B0F0"/>
                </a:solidFill>
              </a:rPr>
              <a:t>Soy</a:t>
            </a:r>
            <a:r>
              <a:rPr lang="en-US" dirty="0"/>
              <a:t>, </a:t>
            </a:r>
            <a:r>
              <a:rPr lang="en-US" dirty="0" err="1">
                <a:solidFill>
                  <a:srgbClr val="00B0F0"/>
                </a:solidFill>
              </a:rPr>
              <a:t>isoflavones</a:t>
            </a:r>
            <a:r>
              <a:rPr lang="en-US" dirty="0"/>
              <a:t>, and </a:t>
            </a:r>
            <a:endParaRPr lang="en-US" dirty="0" smtClean="0"/>
          </a:p>
          <a:p>
            <a:pPr marL="0" indent="0">
              <a:buNone/>
            </a:pPr>
            <a:r>
              <a:rPr lang="en-US" dirty="0" smtClean="0">
                <a:solidFill>
                  <a:srgbClr val="00B0F0"/>
                </a:solidFill>
              </a:rPr>
              <a:t>phytoestrogens</a:t>
            </a:r>
            <a:r>
              <a:rPr lang="en-US" dirty="0" smtClean="0"/>
              <a:t> </a:t>
            </a:r>
            <a:r>
              <a:rPr lang="en-US" dirty="0"/>
              <a:t>have given mixed results for symptom relief in randomized </a:t>
            </a:r>
            <a:r>
              <a:rPr lang="en-US" dirty="0" smtClean="0"/>
              <a:t>trials</a:t>
            </a:r>
            <a:r>
              <a:rPr lang="en-US" dirty="0" smtClean="0"/>
              <a:t>.</a:t>
            </a:r>
          </a:p>
          <a:p>
            <a:pPr marL="0" indent="0">
              <a:buNone/>
            </a:pPr>
            <a:endParaRPr lang="en-US" dirty="0" smtClean="0"/>
          </a:p>
          <a:p>
            <a:pPr marL="0" indent="0">
              <a:buNone/>
            </a:pPr>
            <a:r>
              <a:rPr lang="en-US" dirty="0" smtClean="0"/>
              <a:t> Weight </a:t>
            </a:r>
            <a:r>
              <a:rPr lang="en-US" dirty="0"/>
              <a:t>loss</a:t>
            </a:r>
            <a:r>
              <a:rPr lang="en-US" dirty="0">
                <a:solidFill>
                  <a:srgbClr val="FF0000"/>
                </a:solidFill>
              </a:rPr>
              <a:t>,</a:t>
            </a:r>
            <a:r>
              <a:rPr lang="en-US" dirty="0"/>
              <a:t> mindfulness</a:t>
            </a:r>
            <a:r>
              <a:rPr lang="en-US" dirty="0">
                <a:solidFill>
                  <a:srgbClr val="FF0000"/>
                </a:solidFill>
              </a:rPr>
              <a:t>,</a:t>
            </a:r>
            <a:r>
              <a:rPr lang="en-US" dirty="0"/>
              <a:t> hypnosis</a:t>
            </a:r>
            <a:r>
              <a:rPr lang="en-US" dirty="0">
                <a:solidFill>
                  <a:srgbClr val="FF0000"/>
                </a:solidFill>
              </a:rPr>
              <a:t>,</a:t>
            </a:r>
            <a:r>
              <a:rPr lang="en-US" dirty="0"/>
              <a:t> cognitive behavioral therapy</a:t>
            </a:r>
            <a:r>
              <a:rPr lang="en-US" dirty="0">
                <a:solidFill>
                  <a:srgbClr val="FF0000"/>
                </a:solidFill>
              </a:rPr>
              <a:t>,</a:t>
            </a:r>
            <a:r>
              <a:rPr lang="en-US" dirty="0"/>
              <a:t> and stress </a:t>
            </a:r>
            <a:endParaRPr lang="en-US" dirty="0" smtClean="0"/>
          </a:p>
          <a:p>
            <a:pPr marL="0" indent="0">
              <a:buNone/>
            </a:pPr>
            <a:r>
              <a:rPr lang="en-US" dirty="0" smtClean="0"/>
              <a:t>reduction </a:t>
            </a:r>
            <a:r>
              <a:rPr lang="en-US" dirty="0"/>
              <a:t>appear to have benefit while yoga, exercise, and acupuncture show </a:t>
            </a:r>
            <a:endParaRPr lang="en-US" dirty="0" smtClean="0"/>
          </a:p>
          <a:p>
            <a:pPr marL="0" indent="0">
              <a:buNone/>
            </a:pPr>
            <a:r>
              <a:rPr lang="en-US" dirty="0" smtClean="0"/>
              <a:t>inconsistent effects.</a:t>
            </a:r>
          </a:p>
        </p:txBody>
      </p:sp>
    </p:spTree>
    <p:extLst>
      <p:ext uri="{BB962C8B-B14F-4D97-AF65-F5344CB8AC3E}">
        <p14:creationId xmlns:p14="http://schemas.microsoft.com/office/powerpoint/2010/main" val="71992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898"/>
          </a:xfrm>
        </p:spPr>
        <p:txBody>
          <a:bodyPr>
            <a:normAutofit fontScale="90000"/>
          </a:bodyPr>
          <a:lstStyle/>
          <a:p>
            <a:endParaRPr lang="en-US" dirty="0"/>
          </a:p>
        </p:txBody>
      </p:sp>
      <p:sp>
        <p:nvSpPr>
          <p:cNvPr id="3" name="Content Placeholder 2"/>
          <p:cNvSpPr>
            <a:spLocks noGrp="1"/>
          </p:cNvSpPr>
          <p:nvPr>
            <p:ph idx="1"/>
          </p:nvPr>
        </p:nvSpPr>
        <p:spPr>
          <a:xfrm>
            <a:off x="169817" y="1031966"/>
            <a:ext cx="11848012" cy="5144997"/>
          </a:xfrm>
        </p:spPr>
        <p:txBody>
          <a:bodyPr/>
          <a:lstStyle/>
          <a:p>
            <a:pPr marL="0" indent="0">
              <a:buNone/>
            </a:pPr>
            <a:r>
              <a:rPr lang="en-US" dirty="0">
                <a:solidFill>
                  <a:srgbClr val="FF0000"/>
                </a:solidFill>
              </a:rPr>
              <a:t>Systemic MHT </a:t>
            </a:r>
            <a:r>
              <a:rPr lang="en-US" dirty="0"/>
              <a:t>or other prescription therapeutics are appropriate for women with </a:t>
            </a:r>
            <a:r>
              <a:rPr lang="en-US" i="1" dirty="0">
                <a:solidFill>
                  <a:srgbClr val="FF0000"/>
                </a:solidFill>
              </a:rPr>
              <a:t>moderate or severe </a:t>
            </a:r>
            <a:r>
              <a:rPr lang="en-US" dirty="0"/>
              <a:t>vasomotor symptoms. </a:t>
            </a:r>
            <a:endParaRPr lang="en-US" dirty="0" smtClean="0"/>
          </a:p>
          <a:p>
            <a:pPr marL="0" indent="0">
              <a:buNone/>
            </a:pPr>
            <a:r>
              <a:rPr lang="en-US" dirty="0" smtClean="0"/>
              <a:t>If </a:t>
            </a:r>
            <a:r>
              <a:rPr lang="en-US" dirty="0"/>
              <a:t>the patient is unwilling to consider systemic MHT, one proceeds to step 4.0</a:t>
            </a:r>
            <a:r>
              <a:rPr lang="en-US" dirty="0" smtClean="0"/>
              <a:t>.</a:t>
            </a:r>
          </a:p>
          <a:p>
            <a:pPr marL="0" indent="0">
              <a:buNone/>
            </a:pPr>
            <a:endParaRPr lang="en-US" dirty="0" smtClean="0"/>
          </a:p>
          <a:p>
            <a:pPr marL="0" indent="0">
              <a:buNone/>
            </a:pPr>
            <a:r>
              <a:rPr lang="en-US" dirty="0" smtClean="0"/>
              <a:t> </a:t>
            </a:r>
            <a:r>
              <a:rPr lang="en-US" dirty="0"/>
              <a:t>If the patient wishes to discuss systemic MHT, the initial step is to identify </a:t>
            </a:r>
            <a:r>
              <a:rPr lang="en-US" dirty="0">
                <a:solidFill>
                  <a:srgbClr val="FF0000"/>
                </a:solidFill>
              </a:rPr>
              <a:t>contraindications</a:t>
            </a:r>
            <a:r>
              <a:rPr lang="en-US" dirty="0"/>
              <a:t> to its use (based on the estrogen, progesterone, and synthetic progestogen (SP) components</a:t>
            </a:r>
            <a:r>
              <a:rPr lang="en-US" dirty="0" smtClean="0"/>
              <a:t>).</a:t>
            </a:r>
          </a:p>
          <a:p>
            <a:pPr marL="0" indent="0">
              <a:buNone/>
            </a:pPr>
            <a:endParaRPr lang="en-US" dirty="0" smtClean="0"/>
          </a:p>
        </p:txBody>
      </p:sp>
    </p:spTree>
    <p:extLst>
      <p:ext uri="{BB962C8B-B14F-4D97-AF65-F5344CB8AC3E}">
        <p14:creationId xmlns:p14="http://schemas.microsoft.com/office/powerpoint/2010/main" val="2534558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2"/>
            <a:ext cx="10515600" cy="7837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5943" y="391886"/>
            <a:ext cx="11756571" cy="6335485"/>
          </a:xfrm>
          <a:prstGeom prst="rect">
            <a:avLst/>
          </a:prstGeom>
        </p:spPr>
      </p:pic>
    </p:spTree>
    <p:extLst>
      <p:ext uri="{BB962C8B-B14F-4D97-AF65-F5344CB8AC3E}">
        <p14:creationId xmlns:p14="http://schemas.microsoft.com/office/powerpoint/2010/main" val="131860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0086"/>
          </a:xfrm>
        </p:spPr>
        <p:txBody>
          <a:bodyPr>
            <a:normAutofit fontScale="90000"/>
          </a:bodyPr>
          <a:lstStyle/>
          <a:p>
            <a:endParaRPr lang="en-US" dirty="0"/>
          </a:p>
        </p:txBody>
      </p:sp>
      <p:sp>
        <p:nvSpPr>
          <p:cNvPr id="3" name="Content Placeholder 2"/>
          <p:cNvSpPr>
            <a:spLocks noGrp="1"/>
          </p:cNvSpPr>
          <p:nvPr>
            <p:ph idx="1"/>
          </p:nvPr>
        </p:nvSpPr>
        <p:spPr>
          <a:xfrm>
            <a:off x="117566" y="875212"/>
            <a:ext cx="11978640" cy="5301751"/>
          </a:xfrm>
        </p:spPr>
        <p:txBody>
          <a:bodyPr/>
          <a:lstStyle/>
          <a:p>
            <a:endParaRPr lang="en-US" dirty="0"/>
          </a:p>
          <a:p>
            <a:pPr marL="0" indent="0">
              <a:buNone/>
            </a:pPr>
            <a:endParaRPr lang="en-US" i="1" dirty="0"/>
          </a:p>
          <a:p>
            <a:pPr>
              <a:buFont typeface="Wingdings" panose="05000000000000000000" pitchFamily="2" charset="2"/>
              <a:buChar char="Ø"/>
            </a:pPr>
            <a:r>
              <a:rPr lang="en-US" i="1" dirty="0" smtClean="0"/>
              <a:t>Approach </a:t>
            </a:r>
            <a:r>
              <a:rPr lang="en-US" i="1" dirty="0"/>
              <a:t>to Managing a Postmenopausal Patient</a:t>
            </a:r>
            <a:r>
              <a:rPr lang="en-US" b="1" i="1" dirty="0"/>
              <a:t> </a:t>
            </a:r>
            <a:r>
              <a:rPr lang="en-US" i="1" dirty="0" smtClean="0"/>
              <a:t>Endocrine </a:t>
            </a:r>
            <a:r>
              <a:rPr lang="en-US" i="1" dirty="0"/>
              <a:t>Society </a:t>
            </a:r>
            <a:r>
              <a:rPr lang="en-US" i="1" dirty="0" smtClean="0"/>
              <a:t>Jcem2020 </a:t>
            </a:r>
          </a:p>
          <a:p>
            <a:pPr marL="0" indent="0">
              <a:buNone/>
            </a:pPr>
            <a:endParaRPr lang="en-US" i="1" dirty="0" smtClean="0"/>
          </a:p>
          <a:p>
            <a:pPr>
              <a:buFont typeface="Wingdings" panose="05000000000000000000" pitchFamily="2" charset="2"/>
              <a:buChar char="Ø"/>
            </a:pPr>
            <a:r>
              <a:rPr lang="en-US" i="1" dirty="0"/>
              <a:t>Hormone Therapy for Postmenopausal </a:t>
            </a:r>
            <a:r>
              <a:rPr lang="en-US" i="1" dirty="0" smtClean="0"/>
              <a:t>Women(The new </a:t>
            </a:r>
            <a:r>
              <a:rPr lang="en-US" i="1" dirty="0" err="1"/>
              <a:t>england</a:t>
            </a:r>
            <a:r>
              <a:rPr lang="en-US" i="1" dirty="0"/>
              <a:t> journal o f </a:t>
            </a:r>
            <a:r>
              <a:rPr lang="en-US" i="1" dirty="0" smtClean="0"/>
              <a:t>medicine 2020</a:t>
            </a:r>
            <a:r>
              <a:rPr lang="en-US" i="1" dirty="0" smtClean="0"/>
              <a:t>)</a:t>
            </a:r>
            <a:endParaRPr lang="en-US" i="1" dirty="0" smtClean="0"/>
          </a:p>
        </p:txBody>
      </p:sp>
    </p:spTree>
    <p:extLst>
      <p:ext uri="{BB962C8B-B14F-4D97-AF65-F5344CB8AC3E}">
        <p14:creationId xmlns:p14="http://schemas.microsoft.com/office/powerpoint/2010/main" val="2271564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0269"/>
          </a:xfrm>
        </p:spPr>
        <p:txBody>
          <a:bodyPr>
            <a:normAutofit fontScale="90000"/>
          </a:bodyPr>
          <a:lstStyle/>
          <a:p>
            <a:endParaRPr lang="en-US" dirty="0"/>
          </a:p>
        </p:txBody>
      </p:sp>
      <p:sp>
        <p:nvSpPr>
          <p:cNvPr id="3" name="Content Placeholder 2"/>
          <p:cNvSpPr>
            <a:spLocks noGrp="1"/>
          </p:cNvSpPr>
          <p:nvPr>
            <p:ph idx="1"/>
          </p:nvPr>
        </p:nvSpPr>
        <p:spPr>
          <a:xfrm>
            <a:off x="143691" y="927462"/>
            <a:ext cx="11782698" cy="5930537"/>
          </a:xfrm>
        </p:spPr>
        <p:txBody>
          <a:bodyPr>
            <a:normAutofit/>
          </a:bodyPr>
          <a:lstStyle/>
          <a:p>
            <a:pPr marL="0" indent="0">
              <a:buNone/>
            </a:pPr>
            <a:r>
              <a:rPr lang="en-US" dirty="0"/>
              <a:t>The next step is to assess </a:t>
            </a:r>
            <a:r>
              <a:rPr lang="en-US" dirty="0">
                <a:solidFill>
                  <a:srgbClr val="FF0000"/>
                </a:solidFill>
              </a:rPr>
              <a:t>potential harms </a:t>
            </a:r>
            <a:r>
              <a:rPr lang="en-US" dirty="0"/>
              <a:t>and </a:t>
            </a:r>
            <a:r>
              <a:rPr lang="en-US" dirty="0">
                <a:solidFill>
                  <a:srgbClr val="FF0000"/>
                </a:solidFill>
              </a:rPr>
              <a:t>benefits</a:t>
            </a:r>
            <a:r>
              <a:rPr lang="en-US" dirty="0"/>
              <a:t> of systemic MHT and explain these to the patient. </a:t>
            </a:r>
            <a:endParaRPr lang="en-US" dirty="0" smtClean="0"/>
          </a:p>
          <a:p>
            <a:pPr marL="0" indent="0">
              <a:buNone/>
            </a:pPr>
            <a:endParaRPr lang="en-US" dirty="0" smtClean="0"/>
          </a:p>
          <a:p>
            <a:pPr marL="0" indent="0">
              <a:buNone/>
            </a:pPr>
            <a:r>
              <a:rPr lang="en-US" dirty="0" smtClean="0"/>
              <a:t>The </a:t>
            </a:r>
            <a:r>
              <a:rPr lang="en-US" dirty="0"/>
              <a:t>most important harms and benefits </a:t>
            </a:r>
            <a:r>
              <a:rPr lang="en-US" b="1" dirty="0"/>
              <a:t>(Figure 3) </a:t>
            </a:r>
            <a:r>
              <a:rPr lang="en-US" dirty="0"/>
              <a:t>derive from recent data from the Women’s Health Initiative studies </a:t>
            </a:r>
            <a:r>
              <a:rPr lang="en-US" i="1" dirty="0"/>
              <a:t>from women ages 50 to 59 </a:t>
            </a:r>
            <a:r>
              <a:rPr lang="en-US" dirty="0"/>
              <a:t>at study initiation who were mostly asymptomatic, and expressed as excess risk per 1000 women taking MHT for five years </a:t>
            </a:r>
            <a:r>
              <a:rPr lang="en-US" dirty="0" smtClean="0"/>
              <a:t>.</a:t>
            </a:r>
          </a:p>
          <a:p>
            <a:pPr marL="0" indent="0">
              <a:buNone/>
            </a:pPr>
            <a:endParaRPr lang="en-US" dirty="0" smtClean="0"/>
          </a:p>
          <a:p>
            <a:pPr marL="0" indent="0">
              <a:buNone/>
            </a:pPr>
            <a:r>
              <a:rPr lang="en-US" dirty="0" smtClean="0"/>
              <a:t>As </a:t>
            </a:r>
            <a:r>
              <a:rPr lang="en-US" dirty="0"/>
              <a:t>the WHI utilized two specific hormonal components, </a:t>
            </a:r>
            <a:r>
              <a:rPr lang="en-US" dirty="0">
                <a:solidFill>
                  <a:srgbClr val="FF0000"/>
                </a:solidFill>
              </a:rPr>
              <a:t>conjugated equine estrogen</a:t>
            </a:r>
            <a:r>
              <a:rPr lang="en-US" dirty="0"/>
              <a:t> and </a:t>
            </a:r>
            <a:r>
              <a:rPr lang="en-US" dirty="0">
                <a:solidFill>
                  <a:srgbClr val="FF0000"/>
                </a:solidFill>
              </a:rPr>
              <a:t>medroxyprogesterone acetate</a:t>
            </a:r>
            <a:r>
              <a:rPr lang="en-US" dirty="0"/>
              <a:t>, the validity of extrapolating these data to use of all types of estrogen, other </a:t>
            </a:r>
            <a:r>
              <a:rPr lang="en-US" dirty="0">
                <a:solidFill>
                  <a:srgbClr val="FF0000"/>
                </a:solidFill>
              </a:rPr>
              <a:t>synthetic progestogens </a:t>
            </a:r>
            <a:r>
              <a:rPr lang="en-US" dirty="0"/>
              <a:t>or </a:t>
            </a:r>
            <a:r>
              <a:rPr lang="en-US" dirty="0">
                <a:solidFill>
                  <a:srgbClr val="FF0000"/>
                </a:solidFill>
              </a:rPr>
              <a:t>micronized</a:t>
            </a:r>
            <a:r>
              <a:rPr lang="en-US" dirty="0"/>
              <a:t> </a:t>
            </a:r>
            <a:r>
              <a:rPr lang="en-US" dirty="0">
                <a:solidFill>
                  <a:srgbClr val="FF0000"/>
                </a:solidFill>
              </a:rPr>
              <a:t>progesterone</a:t>
            </a:r>
            <a:r>
              <a:rPr lang="en-US" dirty="0"/>
              <a:t> and other modes of delivery can be questioned, but is reasonable based on observational data </a:t>
            </a:r>
            <a:r>
              <a:rPr lang="en-US" dirty="0" smtClean="0"/>
              <a:t>.</a:t>
            </a:r>
          </a:p>
        </p:txBody>
      </p:sp>
    </p:spTree>
    <p:extLst>
      <p:ext uri="{BB962C8B-B14F-4D97-AF65-F5344CB8AC3E}">
        <p14:creationId xmlns:p14="http://schemas.microsoft.com/office/powerpoint/2010/main" val="364587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40268"/>
          </a:xfrm>
        </p:spPr>
        <p:txBody>
          <a:bodyPr>
            <a:normAutofit fontScale="90000"/>
          </a:bodyPr>
          <a:lstStyle/>
          <a:p>
            <a:endParaRPr lang="en-US" dirty="0"/>
          </a:p>
        </p:txBody>
      </p:sp>
      <p:sp>
        <p:nvSpPr>
          <p:cNvPr id="3" name="Content Placeholder 2"/>
          <p:cNvSpPr>
            <a:spLocks noGrp="1"/>
          </p:cNvSpPr>
          <p:nvPr>
            <p:ph idx="1"/>
          </p:nvPr>
        </p:nvSpPr>
        <p:spPr>
          <a:xfrm>
            <a:off x="156754" y="927463"/>
            <a:ext cx="11887200" cy="5249500"/>
          </a:xfrm>
        </p:spPr>
        <p:txBody>
          <a:bodyPr/>
          <a:lstStyle/>
          <a:p>
            <a:pPr marL="0" indent="0">
              <a:buNone/>
            </a:pPr>
            <a:r>
              <a:rPr lang="en-US" dirty="0" smtClean="0"/>
              <a:t>The greatest potential for harm involves </a:t>
            </a:r>
            <a:r>
              <a:rPr lang="en-US" dirty="0" smtClean="0">
                <a:solidFill>
                  <a:srgbClr val="FF0000"/>
                </a:solidFill>
              </a:rPr>
              <a:t>cardiovascular events </a:t>
            </a:r>
            <a:r>
              <a:rPr lang="en-US" dirty="0" smtClean="0"/>
              <a:t>(myocardial infarction, stroke, and VTE</a:t>
            </a:r>
            <a:r>
              <a:rPr lang="en-US" dirty="0" smtClean="0"/>
              <a:t>).</a:t>
            </a:r>
          </a:p>
          <a:p>
            <a:pPr marL="0" indent="0">
              <a:buNone/>
            </a:pPr>
            <a:r>
              <a:rPr lang="en-US" dirty="0" smtClean="0"/>
              <a:t> </a:t>
            </a:r>
            <a:r>
              <a:rPr lang="en-US" dirty="0" smtClean="0"/>
              <a:t>Based on WHI data, with estrogen plus a synthetic progestogen (E+SP), the excess events affect 7/1000 women ages 50–59 using systemic MHT for 5 years</a:t>
            </a:r>
            <a:r>
              <a:rPr lang="en-US" dirty="0" smtClean="0"/>
              <a:t>.</a:t>
            </a:r>
          </a:p>
          <a:p>
            <a:pPr marL="0" indent="0">
              <a:buNone/>
            </a:pPr>
            <a:endParaRPr lang="en-US" dirty="0" smtClean="0"/>
          </a:p>
          <a:p>
            <a:pPr marL="0" indent="0">
              <a:buNone/>
            </a:pPr>
            <a:r>
              <a:rPr lang="en-US" dirty="0"/>
              <a:t>The heightened risk of VTE is not seen with standard dose </a:t>
            </a:r>
            <a:r>
              <a:rPr lang="en-US" dirty="0">
                <a:solidFill>
                  <a:srgbClr val="FF0000"/>
                </a:solidFill>
              </a:rPr>
              <a:t>non-oral estradiol </a:t>
            </a:r>
            <a:r>
              <a:rPr lang="en-US" dirty="0"/>
              <a:t>preparations and non-oral estradiol appears to be associated with a </a:t>
            </a:r>
            <a:r>
              <a:rPr lang="en-US" dirty="0">
                <a:solidFill>
                  <a:srgbClr val="FF0000"/>
                </a:solidFill>
              </a:rPr>
              <a:t>lower risk </a:t>
            </a:r>
            <a:r>
              <a:rPr lang="en-US" dirty="0"/>
              <a:t>of other</a:t>
            </a:r>
            <a:r>
              <a:rPr lang="en-US" dirty="0">
                <a:solidFill>
                  <a:srgbClr val="FF0000"/>
                </a:solidFill>
              </a:rPr>
              <a:t> cardiovascular </a:t>
            </a:r>
            <a:r>
              <a:rPr lang="en-US" dirty="0"/>
              <a:t>events than oral therapy </a:t>
            </a:r>
            <a:r>
              <a:rPr lang="en-US" dirty="0" smtClean="0"/>
              <a:t>.</a:t>
            </a:r>
          </a:p>
          <a:p>
            <a:pPr marL="0" indent="0">
              <a:buNone/>
            </a:pPr>
            <a:endParaRPr lang="en-US" dirty="0" smtClean="0"/>
          </a:p>
          <a:p>
            <a:pPr marL="0" indent="0">
              <a:buNone/>
            </a:pPr>
            <a:r>
              <a:rPr lang="en-US" dirty="0" smtClean="0"/>
              <a:t>Of </a:t>
            </a:r>
            <a:r>
              <a:rPr lang="en-US" dirty="0"/>
              <a:t>note, a recent 20 year follow up of the WHI study indicted no increased breast cancer mortality from use of MHT </a:t>
            </a:r>
            <a:r>
              <a:rPr lang="en-US" dirty="0" smtClean="0"/>
              <a:t>.</a:t>
            </a:r>
          </a:p>
          <a:p>
            <a:pPr marL="0" indent="0">
              <a:buNone/>
            </a:pPr>
            <a:endParaRPr lang="en-US" dirty="0"/>
          </a:p>
        </p:txBody>
      </p:sp>
    </p:spTree>
    <p:extLst>
      <p:ext uri="{BB962C8B-B14F-4D97-AF65-F5344CB8AC3E}">
        <p14:creationId xmlns:p14="http://schemas.microsoft.com/office/powerpoint/2010/main" val="346057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401"/>
          </a:xfrm>
        </p:spPr>
        <p:txBody>
          <a:bodyPr>
            <a:normAutofit fontScale="90000"/>
          </a:bodyPr>
          <a:lstStyle/>
          <a:p>
            <a:endParaRPr lang="en-US" dirty="0"/>
          </a:p>
        </p:txBody>
      </p:sp>
      <p:sp>
        <p:nvSpPr>
          <p:cNvPr id="3" name="Content Placeholder 2"/>
          <p:cNvSpPr>
            <a:spLocks noGrp="1"/>
          </p:cNvSpPr>
          <p:nvPr>
            <p:ph idx="1"/>
          </p:nvPr>
        </p:nvSpPr>
        <p:spPr>
          <a:xfrm>
            <a:off x="838199" y="1084217"/>
            <a:ext cx="11127377" cy="5092746"/>
          </a:xfrm>
        </p:spPr>
        <p:txBody>
          <a:bodyPr>
            <a:normAutofit/>
          </a:bodyPr>
          <a:lstStyle/>
          <a:p>
            <a:r>
              <a:rPr lang="en-US" dirty="0"/>
              <a:t>If no contraindications exist, the benefits of systemic MHT generally outweigh the risks in women within </a:t>
            </a:r>
            <a:r>
              <a:rPr lang="en-US" dirty="0">
                <a:solidFill>
                  <a:srgbClr val="FF0000"/>
                </a:solidFill>
              </a:rPr>
              <a:t>10 years </a:t>
            </a:r>
            <a:r>
              <a:rPr lang="en-US" dirty="0"/>
              <a:t>after onset of menopause or at ages </a:t>
            </a:r>
            <a:r>
              <a:rPr lang="en-US" dirty="0">
                <a:solidFill>
                  <a:srgbClr val="FF0000"/>
                </a:solidFill>
              </a:rPr>
              <a:t>less than </a:t>
            </a:r>
            <a:r>
              <a:rPr lang="en-US" dirty="0" smtClean="0">
                <a:solidFill>
                  <a:srgbClr val="FF0000"/>
                </a:solidFill>
              </a:rPr>
              <a:t>60</a:t>
            </a:r>
            <a:r>
              <a:rPr lang="en-US" dirty="0" smtClean="0"/>
              <a:t>.</a:t>
            </a:r>
            <a:endParaRPr lang="en-US" dirty="0"/>
          </a:p>
          <a:p>
            <a:pPr marL="0" indent="0">
              <a:buNone/>
            </a:pPr>
            <a:endParaRPr lang="en-US" dirty="0"/>
          </a:p>
          <a:p>
            <a:pPr marL="0" indent="0">
              <a:buNone/>
            </a:pPr>
            <a:r>
              <a:rPr lang="en-US" dirty="0"/>
              <a:t>based on subset analyses of the WHI and the Collaborative Group Hormonal Factors Breast Cancer (CGHFBC) studies, which show a </a:t>
            </a:r>
            <a:r>
              <a:rPr lang="en-US" dirty="0">
                <a:solidFill>
                  <a:srgbClr val="FF0000"/>
                </a:solidFill>
              </a:rPr>
              <a:t>higher </a:t>
            </a:r>
            <a:r>
              <a:rPr lang="en-US" dirty="0"/>
              <a:t>percentage of harm in women </a:t>
            </a:r>
            <a:r>
              <a:rPr lang="en-US" dirty="0">
                <a:solidFill>
                  <a:srgbClr val="FF0000"/>
                </a:solidFill>
              </a:rPr>
              <a:t>over age 60 </a:t>
            </a:r>
            <a:r>
              <a:rPr lang="en-US" dirty="0"/>
              <a:t>or more than </a:t>
            </a:r>
            <a:r>
              <a:rPr lang="en-US" dirty="0">
                <a:solidFill>
                  <a:srgbClr val="FF0000"/>
                </a:solidFill>
              </a:rPr>
              <a:t>10 years </a:t>
            </a:r>
            <a:r>
              <a:rPr lang="en-US" dirty="0"/>
              <a:t>past menopause </a:t>
            </a:r>
            <a:r>
              <a:rPr lang="en-US" dirty="0" smtClean="0"/>
              <a:t>.</a:t>
            </a:r>
          </a:p>
          <a:p>
            <a:pPr marL="0" indent="0">
              <a:buNone/>
            </a:pPr>
            <a:r>
              <a:rPr lang="en-US" dirty="0" smtClean="0"/>
              <a:t>Although </a:t>
            </a:r>
            <a:r>
              <a:rPr lang="en-US" dirty="0"/>
              <a:t>only </a:t>
            </a:r>
            <a:r>
              <a:rPr lang="en-US" dirty="0">
                <a:solidFill>
                  <a:srgbClr val="FF0000"/>
                </a:solidFill>
              </a:rPr>
              <a:t>limited supportive data </a:t>
            </a:r>
            <a:r>
              <a:rPr lang="en-US" dirty="0"/>
              <a:t>are available, risks may perhaps be decreased through the now common use of </a:t>
            </a:r>
            <a:r>
              <a:rPr lang="en-US" dirty="0">
                <a:solidFill>
                  <a:srgbClr val="FF0000"/>
                </a:solidFill>
              </a:rPr>
              <a:t>lower than standard doses</a:t>
            </a:r>
            <a:r>
              <a:rPr lang="en-US" dirty="0"/>
              <a:t>, transdermal administration, use of </a:t>
            </a:r>
            <a:r>
              <a:rPr lang="en-US" dirty="0">
                <a:solidFill>
                  <a:srgbClr val="FF0000"/>
                </a:solidFill>
              </a:rPr>
              <a:t>micronized progesterone</a:t>
            </a:r>
            <a:r>
              <a:rPr lang="en-US" dirty="0"/>
              <a:t>, or limiting the </a:t>
            </a:r>
            <a:r>
              <a:rPr lang="en-US" dirty="0">
                <a:solidFill>
                  <a:srgbClr val="FF0000"/>
                </a:solidFill>
              </a:rPr>
              <a:t>duration </a:t>
            </a:r>
            <a:r>
              <a:rPr lang="en-US" dirty="0" smtClean="0"/>
              <a:t>.</a:t>
            </a:r>
            <a:endParaRPr lang="en-US" dirty="0"/>
          </a:p>
        </p:txBody>
      </p:sp>
    </p:spTree>
    <p:extLst>
      <p:ext uri="{BB962C8B-B14F-4D97-AF65-F5344CB8AC3E}">
        <p14:creationId xmlns:p14="http://schemas.microsoft.com/office/powerpoint/2010/main" val="3141543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91886" y="45719"/>
            <a:ext cx="11325497" cy="6812281"/>
          </a:xfrm>
          <a:prstGeom prst="rect">
            <a:avLst/>
          </a:prstGeom>
        </p:spPr>
      </p:pic>
    </p:spTree>
    <p:extLst>
      <p:ext uri="{BB962C8B-B14F-4D97-AF65-F5344CB8AC3E}">
        <p14:creationId xmlns:p14="http://schemas.microsoft.com/office/powerpoint/2010/main" val="1933942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515"/>
          </a:xfrm>
        </p:spPr>
        <p:txBody>
          <a:bodyPr>
            <a:normAutofit fontScale="90000"/>
          </a:bodyPr>
          <a:lstStyle/>
          <a:p>
            <a:endParaRPr lang="en-US" dirty="0"/>
          </a:p>
        </p:txBody>
      </p:sp>
      <p:sp>
        <p:nvSpPr>
          <p:cNvPr id="3" name="Content Placeholder 2"/>
          <p:cNvSpPr>
            <a:spLocks noGrp="1"/>
          </p:cNvSpPr>
          <p:nvPr>
            <p:ph idx="1"/>
          </p:nvPr>
        </p:nvSpPr>
        <p:spPr>
          <a:xfrm>
            <a:off x="156754" y="731520"/>
            <a:ext cx="12035246" cy="6008914"/>
          </a:xfrm>
        </p:spPr>
        <p:txBody>
          <a:bodyPr/>
          <a:lstStyle/>
          <a:p>
            <a:pPr marL="0" indent="0">
              <a:buNone/>
            </a:pPr>
            <a:r>
              <a:rPr lang="en-US" b="1" dirty="0">
                <a:solidFill>
                  <a:srgbClr val="FF0000"/>
                </a:solidFill>
              </a:rPr>
              <a:t>Underlying and Excess Risk of Breast Cancer: </a:t>
            </a:r>
            <a:endParaRPr lang="en-US" b="1" dirty="0" smtClean="0">
              <a:solidFill>
                <a:srgbClr val="FF0000"/>
              </a:solidFill>
            </a:endParaRPr>
          </a:p>
          <a:p>
            <a:pPr marL="0" indent="0">
              <a:buNone/>
            </a:pPr>
            <a:r>
              <a:rPr lang="en-US" dirty="0" smtClean="0"/>
              <a:t>Most </a:t>
            </a:r>
            <a:r>
              <a:rPr lang="en-US" dirty="0"/>
              <a:t>women are primarily concerned about the risk of breast cancer conferred by taking systemic MHT. It is appropriate then to first determine their baseline risk, and then calculate the </a:t>
            </a:r>
            <a:r>
              <a:rPr lang="en-US" i="1" dirty="0"/>
              <a:t>absolute </a:t>
            </a:r>
            <a:r>
              <a:rPr lang="en-US" dirty="0"/>
              <a:t>and </a:t>
            </a:r>
            <a:r>
              <a:rPr lang="en-US" i="1" dirty="0"/>
              <a:t>excess risks </a:t>
            </a:r>
            <a:r>
              <a:rPr lang="en-US" dirty="0"/>
              <a:t>to them of taking systemic estrogen plus a progestogen or estrogen alone. </a:t>
            </a:r>
            <a:endParaRPr lang="en-US" dirty="0" smtClean="0"/>
          </a:p>
          <a:p>
            <a:pPr marL="0" indent="0">
              <a:buNone/>
            </a:pPr>
            <a:r>
              <a:rPr lang="en-US" dirty="0" smtClean="0"/>
              <a:t>Available </a:t>
            </a:r>
            <a:r>
              <a:rPr lang="en-US" dirty="0"/>
              <a:t>programs exist to perform the calculations; these are similar to the well-known FRAX program to calculate fracture risk</a:t>
            </a:r>
            <a:r>
              <a:rPr lang="en-US" dirty="0" smtClean="0"/>
              <a:t>.</a:t>
            </a:r>
          </a:p>
          <a:p>
            <a:pPr marL="0" indent="0">
              <a:buNone/>
            </a:pPr>
            <a:r>
              <a:rPr lang="en-US" dirty="0" smtClean="0"/>
              <a:t> </a:t>
            </a:r>
            <a:r>
              <a:rPr lang="en-US" dirty="0">
                <a:solidFill>
                  <a:srgbClr val="FF0000"/>
                </a:solidFill>
              </a:rPr>
              <a:t>The process has two steps: </a:t>
            </a:r>
            <a:endParaRPr lang="en-US" dirty="0" smtClean="0">
              <a:solidFill>
                <a:srgbClr val="FF0000"/>
              </a:solidFill>
            </a:endParaRPr>
          </a:p>
          <a:p>
            <a:pPr marL="0" indent="0">
              <a:buNone/>
            </a:pPr>
            <a:r>
              <a:rPr lang="en-US" b="1" dirty="0" smtClean="0">
                <a:solidFill>
                  <a:srgbClr val="FF0000"/>
                </a:solidFill>
              </a:rPr>
              <a:t>(</a:t>
            </a:r>
            <a:r>
              <a:rPr lang="en-US" b="1" dirty="0">
                <a:solidFill>
                  <a:srgbClr val="FF0000"/>
                </a:solidFill>
              </a:rPr>
              <a:t>a) </a:t>
            </a:r>
            <a:r>
              <a:rPr lang="en-US" dirty="0"/>
              <a:t>calculating the </a:t>
            </a:r>
            <a:r>
              <a:rPr lang="en-US" dirty="0">
                <a:solidFill>
                  <a:srgbClr val="FF0000"/>
                </a:solidFill>
              </a:rPr>
              <a:t>underlying risk </a:t>
            </a:r>
            <a:r>
              <a:rPr lang="en-US" dirty="0"/>
              <a:t>of breast cancer, and </a:t>
            </a:r>
            <a:r>
              <a:rPr lang="en-US" b="1" dirty="0">
                <a:solidFill>
                  <a:srgbClr val="FF0000"/>
                </a:solidFill>
              </a:rPr>
              <a:t>(b) </a:t>
            </a:r>
            <a:r>
              <a:rPr lang="en-US" dirty="0"/>
              <a:t>estimating the </a:t>
            </a:r>
            <a:r>
              <a:rPr lang="en-US" dirty="0">
                <a:solidFill>
                  <a:srgbClr val="FF0000"/>
                </a:solidFill>
              </a:rPr>
              <a:t>excess risk </a:t>
            </a:r>
            <a:r>
              <a:rPr lang="en-US" dirty="0"/>
              <a:t>imparted by hormonal </a:t>
            </a:r>
            <a:r>
              <a:rPr lang="en-US" dirty="0" smtClean="0"/>
              <a:t>therapy</a:t>
            </a:r>
            <a:endParaRPr lang="en-US" dirty="0"/>
          </a:p>
        </p:txBody>
      </p:sp>
    </p:spTree>
    <p:extLst>
      <p:ext uri="{BB962C8B-B14F-4D97-AF65-F5344CB8AC3E}">
        <p14:creationId xmlns:p14="http://schemas.microsoft.com/office/powerpoint/2010/main" val="764914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1264"/>
          </a:xfrm>
        </p:spPr>
        <p:txBody>
          <a:bodyPr>
            <a:normAutofit fontScale="90000"/>
          </a:bodyPr>
          <a:lstStyle/>
          <a:p>
            <a:endParaRPr lang="en-US" dirty="0"/>
          </a:p>
        </p:txBody>
      </p:sp>
      <p:sp>
        <p:nvSpPr>
          <p:cNvPr id="3" name="Content Placeholder 2"/>
          <p:cNvSpPr>
            <a:spLocks noGrp="1"/>
          </p:cNvSpPr>
          <p:nvPr>
            <p:ph idx="1"/>
          </p:nvPr>
        </p:nvSpPr>
        <p:spPr>
          <a:xfrm>
            <a:off x="169816" y="666206"/>
            <a:ext cx="11900263" cy="6008914"/>
          </a:xfrm>
        </p:spPr>
        <p:txBody>
          <a:bodyPr/>
          <a:lstStyle/>
          <a:p>
            <a:pPr marL="0" indent="0">
              <a:buNone/>
            </a:pPr>
            <a:r>
              <a:rPr lang="en-US" dirty="0" smtClean="0"/>
              <a:t> </a:t>
            </a:r>
            <a:r>
              <a:rPr lang="en-US" dirty="0"/>
              <a:t>These calculations depend on several key factors including </a:t>
            </a:r>
            <a:r>
              <a:rPr lang="en-US" dirty="0">
                <a:solidFill>
                  <a:srgbClr val="FF0000"/>
                </a:solidFill>
              </a:rPr>
              <a:t>age of menarche</a:t>
            </a:r>
            <a:r>
              <a:rPr lang="en-US" dirty="0"/>
              <a:t>, age of </a:t>
            </a:r>
            <a:r>
              <a:rPr lang="en-US" dirty="0">
                <a:solidFill>
                  <a:srgbClr val="FF0000"/>
                </a:solidFill>
              </a:rPr>
              <a:t>first live birth</a:t>
            </a:r>
            <a:r>
              <a:rPr lang="en-US" dirty="0"/>
              <a:t>, </a:t>
            </a:r>
            <a:r>
              <a:rPr lang="en-US" dirty="0">
                <a:solidFill>
                  <a:srgbClr val="FF0000"/>
                </a:solidFill>
              </a:rPr>
              <a:t>body mass index</a:t>
            </a:r>
            <a:r>
              <a:rPr lang="en-US" dirty="0"/>
              <a:t>, </a:t>
            </a:r>
            <a:r>
              <a:rPr lang="en-US" dirty="0">
                <a:solidFill>
                  <a:srgbClr val="FF0000"/>
                </a:solidFill>
              </a:rPr>
              <a:t>degree of breast density</a:t>
            </a:r>
            <a:r>
              <a:rPr lang="en-US" dirty="0"/>
              <a:t>, </a:t>
            </a:r>
            <a:r>
              <a:rPr lang="en-US" dirty="0">
                <a:solidFill>
                  <a:srgbClr val="FF0000"/>
                </a:solidFill>
              </a:rPr>
              <a:t>family history</a:t>
            </a:r>
            <a:r>
              <a:rPr lang="en-US" dirty="0"/>
              <a:t>, and the </a:t>
            </a:r>
            <a:r>
              <a:rPr lang="en-US" dirty="0">
                <a:solidFill>
                  <a:srgbClr val="FF0000"/>
                </a:solidFill>
              </a:rPr>
              <a:t>type of MHT </a:t>
            </a:r>
            <a:r>
              <a:rPr lang="en-US" dirty="0"/>
              <a:t>and proposed </a:t>
            </a:r>
            <a:r>
              <a:rPr lang="en-US" dirty="0">
                <a:solidFill>
                  <a:srgbClr val="FF0000"/>
                </a:solidFill>
              </a:rPr>
              <a:t>duration</a:t>
            </a:r>
            <a:r>
              <a:rPr lang="en-US" dirty="0"/>
              <a:t> of administration. </a:t>
            </a:r>
            <a:endParaRPr lang="en-US" dirty="0" smtClean="0"/>
          </a:p>
          <a:p>
            <a:pPr marL="0" indent="0">
              <a:buNone/>
            </a:pPr>
            <a:endParaRPr lang="en-US" dirty="0"/>
          </a:p>
          <a:p>
            <a:pPr marL="0" indent="0">
              <a:buNone/>
            </a:pPr>
            <a:r>
              <a:rPr lang="en-US" dirty="0"/>
              <a:t>For women in the UK and North America, many experts believe that the IBIS1 (</a:t>
            </a:r>
            <a:r>
              <a:rPr lang="en-US" dirty="0" err="1"/>
              <a:t>Tyrer-Cuzick</a:t>
            </a:r>
            <a:r>
              <a:rPr lang="en-US" dirty="0"/>
              <a:t>) risk prediction program is the most useful 6(IBIS Breast Cancer Risk Evaluation Tool, version8.0, 2017). When used in the examining room, this program is an excellent tool to educate patients about risks. </a:t>
            </a:r>
            <a:endParaRPr lang="en-US" dirty="0" smtClean="0"/>
          </a:p>
          <a:p>
            <a:pPr marL="0" indent="0">
              <a:buNone/>
            </a:pPr>
            <a:r>
              <a:rPr lang="en-US" dirty="0" smtClean="0"/>
              <a:t>An </a:t>
            </a:r>
            <a:r>
              <a:rPr lang="en-US" dirty="0"/>
              <a:t>adaptation of the IBIS I program called </a:t>
            </a:r>
            <a:r>
              <a:rPr lang="en-US" dirty="0">
                <a:solidFill>
                  <a:srgbClr val="FF0000"/>
                </a:solidFill>
              </a:rPr>
              <a:t>IKONOPEDIA IBIS </a:t>
            </a:r>
            <a:r>
              <a:rPr lang="en-US" dirty="0"/>
              <a:t>(ibis.ikonopedia.com) is a practical method that is easy to apply during a consultation. </a:t>
            </a:r>
          </a:p>
          <a:p>
            <a:pPr marL="0" indent="0">
              <a:buNone/>
            </a:pPr>
            <a:endParaRPr lang="en-US" dirty="0"/>
          </a:p>
        </p:txBody>
      </p:sp>
    </p:spTree>
    <p:extLst>
      <p:ext uri="{BB962C8B-B14F-4D97-AF65-F5344CB8AC3E}">
        <p14:creationId xmlns:p14="http://schemas.microsoft.com/office/powerpoint/2010/main" val="4050678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143691"/>
          </a:xfrm>
        </p:spPr>
        <p:txBody>
          <a:bodyPr>
            <a:normAutofit fontScale="90000"/>
          </a:bodyPr>
          <a:lstStyle/>
          <a:p>
            <a:endParaRPr lang="en-US" dirty="0"/>
          </a:p>
        </p:txBody>
      </p:sp>
      <p:sp>
        <p:nvSpPr>
          <p:cNvPr id="3" name="Content Placeholder 2"/>
          <p:cNvSpPr>
            <a:spLocks noGrp="1"/>
          </p:cNvSpPr>
          <p:nvPr>
            <p:ph idx="1"/>
          </p:nvPr>
        </p:nvSpPr>
        <p:spPr>
          <a:xfrm>
            <a:off x="418011" y="391886"/>
            <a:ext cx="11495315" cy="6466113"/>
          </a:xfrm>
        </p:spPr>
        <p:txBody>
          <a:bodyPr/>
          <a:lstStyle/>
          <a:p>
            <a:pPr marL="0" indent="0">
              <a:buNone/>
            </a:pPr>
            <a:r>
              <a:rPr lang="en-US" dirty="0">
                <a:solidFill>
                  <a:srgbClr val="FF0000"/>
                </a:solidFill>
              </a:rPr>
              <a:t>Calculate risk</a:t>
            </a:r>
            <a:r>
              <a:rPr lang="en-US" dirty="0" smtClean="0">
                <a:solidFill>
                  <a:srgbClr val="FF0000"/>
                </a:solidFill>
              </a:rPr>
              <a:t>:</a:t>
            </a:r>
          </a:p>
          <a:p>
            <a:pPr marL="0" indent="0">
              <a:buNone/>
            </a:pPr>
            <a:r>
              <a:rPr lang="en-US" dirty="0" smtClean="0"/>
              <a:t> </a:t>
            </a:r>
            <a:r>
              <a:rPr lang="en-US" dirty="0"/>
              <a:t>• IBIS calculator: </a:t>
            </a:r>
            <a:endParaRPr lang="en-US" dirty="0" smtClean="0"/>
          </a:p>
          <a:p>
            <a:pPr marL="0" indent="0">
              <a:buNone/>
            </a:pPr>
            <a:r>
              <a:rPr lang="en-US" dirty="0" smtClean="0"/>
              <a:t>https</a:t>
            </a:r>
            <a:r>
              <a:rPr lang="en-US" dirty="0"/>
              <a:t>://ibis.ikonopedia.com/</a:t>
            </a:r>
          </a:p>
        </p:txBody>
      </p:sp>
      <p:pic>
        <p:nvPicPr>
          <p:cNvPr id="4" name="Picture 3"/>
          <p:cNvPicPr>
            <a:picLocks noChangeAspect="1"/>
          </p:cNvPicPr>
          <p:nvPr/>
        </p:nvPicPr>
        <p:blipFill>
          <a:blip r:embed="rId2"/>
          <a:stretch>
            <a:fillRect/>
          </a:stretch>
        </p:blipFill>
        <p:spPr>
          <a:xfrm>
            <a:off x="4976949" y="391886"/>
            <a:ext cx="6831874" cy="6283234"/>
          </a:xfrm>
          <a:prstGeom prst="rect">
            <a:avLst/>
          </a:prstGeom>
        </p:spPr>
      </p:pic>
    </p:spTree>
    <p:extLst>
      <p:ext uri="{BB962C8B-B14F-4D97-AF65-F5344CB8AC3E}">
        <p14:creationId xmlns:p14="http://schemas.microsoft.com/office/powerpoint/2010/main" val="93249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515"/>
          </a:xfrm>
        </p:spPr>
        <p:txBody>
          <a:bodyPr>
            <a:normAutofit fontScale="90000"/>
          </a:bodyPr>
          <a:lstStyle/>
          <a:p>
            <a:endParaRPr lang="en-US" dirty="0"/>
          </a:p>
        </p:txBody>
      </p:sp>
      <p:sp>
        <p:nvSpPr>
          <p:cNvPr id="3" name="Content Placeholder 2"/>
          <p:cNvSpPr>
            <a:spLocks noGrp="1"/>
          </p:cNvSpPr>
          <p:nvPr>
            <p:ph idx="1"/>
          </p:nvPr>
        </p:nvSpPr>
        <p:spPr>
          <a:xfrm>
            <a:off x="104503" y="692331"/>
            <a:ext cx="11978640" cy="5943600"/>
          </a:xfrm>
        </p:spPr>
        <p:txBody>
          <a:bodyPr/>
          <a:lstStyle/>
          <a:p>
            <a:pPr marL="0" indent="0">
              <a:buNone/>
            </a:pPr>
            <a:r>
              <a:rPr lang="en-US" b="1" dirty="0">
                <a:solidFill>
                  <a:srgbClr val="FF0000"/>
                </a:solidFill>
              </a:rPr>
              <a:t>How does one apply the data obtained in the tables</a:t>
            </a:r>
            <a:r>
              <a:rPr lang="en-US" b="1" dirty="0" smtClean="0">
                <a:solidFill>
                  <a:srgbClr val="FF0000"/>
                </a:solidFill>
              </a:rPr>
              <a:t>?</a:t>
            </a:r>
          </a:p>
          <a:p>
            <a:pPr marL="0" indent="0">
              <a:buNone/>
            </a:pPr>
            <a:r>
              <a:rPr lang="en-US" b="1" dirty="0" smtClean="0">
                <a:solidFill>
                  <a:srgbClr val="FF0000"/>
                </a:solidFill>
              </a:rPr>
              <a:t> </a:t>
            </a:r>
            <a:r>
              <a:rPr lang="en-US" dirty="0"/>
              <a:t>The Endocrine Society Guidelines state that systemic MHT (both E-SP, E + progesterone, and E alone) is acceptable for women with an absolute </a:t>
            </a:r>
            <a:r>
              <a:rPr lang="en-US" dirty="0">
                <a:solidFill>
                  <a:srgbClr val="FF0000"/>
                </a:solidFill>
              </a:rPr>
              <a:t>5-year </a:t>
            </a:r>
            <a:r>
              <a:rPr lang="en-US" dirty="0"/>
              <a:t>breast cancer </a:t>
            </a:r>
            <a:r>
              <a:rPr lang="en-US" dirty="0">
                <a:solidFill>
                  <a:srgbClr val="FF0000"/>
                </a:solidFill>
              </a:rPr>
              <a:t>risk of &lt;1.67%</a:t>
            </a:r>
            <a:r>
              <a:rPr lang="en-US" dirty="0"/>
              <a:t>,</a:t>
            </a:r>
            <a:r>
              <a:rPr lang="en-US" dirty="0">
                <a:solidFill>
                  <a:srgbClr val="FF0000"/>
                </a:solidFill>
              </a:rPr>
              <a:t> </a:t>
            </a:r>
            <a:r>
              <a:rPr lang="en-US" dirty="0"/>
              <a:t>and that </a:t>
            </a:r>
            <a:r>
              <a:rPr lang="en-US" dirty="0">
                <a:solidFill>
                  <a:srgbClr val="00B0F0"/>
                </a:solidFill>
              </a:rPr>
              <a:t>caution</a:t>
            </a:r>
            <a:r>
              <a:rPr lang="en-US" dirty="0"/>
              <a:t> is advised for those with a risk of </a:t>
            </a:r>
            <a:r>
              <a:rPr lang="en-US" dirty="0">
                <a:solidFill>
                  <a:srgbClr val="00B0F0"/>
                </a:solidFill>
              </a:rPr>
              <a:t>1.67%–5%. </a:t>
            </a:r>
            <a:endParaRPr lang="en-US" dirty="0" smtClean="0">
              <a:solidFill>
                <a:srgbClr val="00B0F0"/>
              </a:solidFill>
            </a:endParaRPr>
          </a:p>
          <a:p>
            <a:pPr marL="0" indent="0">
              <a:buNone/>
            </a:pPr>
            <a:r>
              <a:rPr lang="en-US" dirty="0" smtClean="0"/>
              <a:t>The </a:t>
            </a:r>
            <a:r>
              <a:rPr lang="en-US" dirty="0"/>
              <a:t>guidelines further state (somewhat empirically) that MHT is </a:t>
            </a:r>
            <a:r>
              <a:rPr lang="en-US" dirty="0">
                <a:solidFill>
                  <a:srgbClr val="FF0000"/>
                </a:solidFill>
              </a:rPr>
              <a:t>not appropriate </a:t>
            </a:r>
            <a:r>
              <a:rPr lang="en-US" dirty="0"/>
              <a:t>for those with a risk </a:t>
            </a:r>
            <a:r>
              <a:rPr lang="en-US" dirty="0">
                <a:solidFill>
                  <a:srgbClr val="FF0000"/>
                </a:solidFill>
              </a:rPr>
              <a:t>greater than 5</a:t>
            </a:r>
            <a:r>
              <a:rPr lang="en-US" dirty="0" smtClean="0">
                <a:solidFill>
                  <a:srgbClr val="FF0000"/>
                </a:solidFill>
              </a:rPr>
              <a:t>%. </a:t>
            </a:r>
            <a:endParaRPr lang="en-US" dirty="0"/>
          </a:p>
        </p:txBody>
      </p:sp>
    </p:spTree>
    <p:extLst>
      <p:ext uri="{BB962C8B-B14F-4D97-AF65-F5344CB8AC3E}">
        <p14:creationId xmlns:p14="http://schemas.microsoft.com/office/powerpoint/2010/main" val="2233638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4955"/>
          </a:xfrm>
        </p:spPr>
        <p:txBody>
          <a:bodyPr>
            <a:normAutofit fontScale="90000"/>
          </a:bodyPr>
          <a:lstStyle/>
          <a:p>
            <a:endParaRPr lang="en-US" dirty="0"/>
          </a:p>
        </p:txBody>
      </p:sp>
      <p:sp>
        <p:nvSpPr>
          <p:cNvPr id="3" name="Content Placeholder 2"/>
          <p:cNvSpPr>
            <a:spLocks noGrp="1"/>
          </p:cNvSpPr>
          <p:nvPr>
            <p:ph idx="1"/>
          </p:nvPr>
        </p:nvSpPr>
        <p:spPr>
          <a:xfrm>
            <a:off x="182879" y="849086"/>
            <a:ext cx="11652069" cy="5327877"/>
          </a:xfrm>
        </p:spPr>
        <p:txBody>
          <a:bodyPr/>
          <a:lstStyle/>
          <a:p>
            <a:pPr marL="0" indent="0">
              <a:buNone/>
            </a:pPr>
            <a:r>
              <a:rPr lang="en-US" dirty="0" smtClean="0">
                <a:solidFill>
                  <a:srgbClr val="FF0000"/>
                </a:solidFill>
              </a:rPr>
              <a:t>The patient:</a:t>
            </a:r>
          </a:p>
          <a:p>
            <a:pPr marL="0" indent="0">
              <a:buNone/>
            </a:pPr>
            <a:r>
              <a:rPr lang="en-US" dirty="0" smtClean="0"/>
              <a:t>Her Key clinical </a:t>
            </a:r>
            <a:r>
              <a:rPr lang="en-US" dirty="0"/>
              <a:t>factors with respect to breast cancer risk are menarche at age 11, first live birth at 23, average density of breast tissue (</a:t>
            </a:r>
            <a:r>
              <a:rPr lang="en-US" dirty="0" err="1"/>
              <a:t>BiRads</a:t>
            </a:r>
            <a:r>
              <a:rPr lang="en-US" dirty="0"/>
              <a:t> B), a BMI of &gt;30, and absence of first- or second-degree family history 3. As calculated in the IKONOPEDIA IBIS program or shown </a:t>
            </a:r>
            <a:r>
              <a:rPr lang="en-US" dirty="0">
                <a:solidFill>
                  <a:schemeClr val="tx1">
                    <a:lumMod val="95000"/>
                    <a:lumOff val="5000"/>
                  </a:schemeClr>
                </a:solidFill>
              </a:rPr>
              <a:t>in Table II (appendix</a:t>
            </a:r>
            <a:r>
              <a:rPr lang="en-US" dirty="0" smtClean="0">
                <a:solidFill>
                  <a:schemeClr val="tx1">
                    <a:lumMod val="95000"/>
                    <a:lumOff val="5000"/>
                  </a:schemeClr>
                </a:solidFill>
              </a:rPr>
              <a:t>),</a:t>
            </a:r>
          </a:p>
          <a:p>
            <a:pPr marL="0" indent="0">
              <a:buNone/>
            </a:pPr>
            <a:r>
              <a:rPr lang="en-US" dirty="0" smtClean="0">
                <a:solidFill>
                  <a:srgbClr val="FFC000"/>
                </a:solidFill>
              </a:rPr>
              <a:t> </a:t>
            </a:r>
            <a:r>
              <a:rPr lang="en-US" dirty="0"/>
              <a:t>her underlying absolute risk of breast cancer at </a:t>
            </a:r>
            <a:r>
              <a:rPr lang="en-US" dirty="0">
                <a:solidFill>
                  <a:srgbClr val="FF0000"/>
                </a:solidFill>
              </a:rPr>
              <a:t>five years is 1.2% </a:t>
            </a:r>
            <a:r>
              <a:rPr lang="en-US" dirty="0"/>
              <a:t>(12/1000 patients), with an </a:t>
            </a:r>
            <a:r>
              <a:rPr lang="en-US" dirty="0">
                <a:solidFill>
                  <a:srgbClr val="FF0000"/>
                </a:solidFill>
              </a:rPr>
              <a:t>excess 5-year risk of MHT of 0.18% </a:t>
            </a:r>
            <a:r>
              <a:rPr lang="en-US" dirty="0"/>
              <a:t>(1.8/1000). </a:t>
            </a:r>
            <a:endParaRPr lang="en-US" dirty="0" smtClean="0"/>
          </a:p>
          <a:p>
            <a:pPr marL="0" indent="0">
              <a:buNone/>
            </a:pPr>
            <a:endParaRPr lang="en-US" dirty="0" smtClean="0"/>
          </a:p>
          <a:p>
            <a:pPr marL="0" indent="0">
              <a:buNone/>
            </a:pPr>
            <a:r>
              <a:rPr lang="en-US" dirty="0" smtClean="0"/>
              <a:t>According </a:t>
            </a:r>
            <a:r>
              <a:rPr lang="en-US" dirty="0"/>
              <a:t>to the Endocrine Society guidelines, she would be a candidate for MHT, unless relative or absolute contraindications mitigate against this, as her five-year breast cancer risk is &lt; 1.67</a:t>
            </a:r>
            <a:r>
              <a:rPr lang="en-US" dirty="0" smtClean="0"/>
              <a:t>%. </a:t>
            </a:r>
            <a:endParaRPr lang="en-US" dirty="0"/>
          </a:p>
        </p:txBody>
      </p:sp>
    </p:spTree>
    <p:extLst>
      <p:ext uri="{BB962C8B-B14F-4D97-AF65-F5344CB8AC3E}">
        <p14:creationId xmlns:p14="http://schemas.microsoft.com/office/powerpoint/2010/main" val="617691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61256"/>
          </a:xfrm>
        </p:spPr>
        <p:txBody>
          <a:bodyPr>
            <a:normAutofit fontScale="90000"/>
          </a:bodyPr>
          <a:lstStyle/>
          <a:p>
            <a:endParaRPr lang="en-US" dirty="0"/>
          </a:p>
        </p:txBody>
      </p:sp>
      <p:sp>
        <p:nvSpPr>
          <p:cNvPr id="3" name="Content Placeholder 2"/>
          <p:cNvSpPr>
            <a:spLocks noGrp="1"/>
          </p:cNvSpPr>
          <p:nvPr>
            <p:ph idx="1"/>
          </p:nvPr>
        </p:nvSpPr>
        <p:spPr>
          <a:xfrm>
            <a:off x="117566" y="261257"/>
            <a:ext cx="11887200" cy="6453052"/>
          </a:xfrm>
        </p:spPr>
        <p:txBody>
          <a:bodyPr>
            <a:normAutofit/>
          </a:bodyPr>
          <a:lstStyle/>
          <a:p>
            <a:pPr marL="0" indent="0">
              <a:buNone/>
            </a:pPr>
            <a:r>
              <a:rPr lang="en-US" b="1" dirty="0">
                <a:solidFill>
                  <a:srgbClr val="FF0000"/>
                </a:solidFill>
              </a:rPr>
              <a:t>General principles: </a:t>
            </a:r>
            <a:endParaRPr lang="en-US" b="1" dirty="0" smtClean="0">
              <a:solidFill>
                <a:srgbClr val="FF0000"/>
              </a:solidFill>
            </a:endParaRPr>
          </a:p>
          <a:p>
            <a:pPr marL="0" indent="0">
              <a:buNone/>
            </a:pPr>
            <a:r>
              <a:rPr lang="en-US" b="1" dirty="0" smtClean="0">
                <a:solidFill>
                  <a:srgbClr val="FF0000"/>
                </a:solidFill>
              </a:rPr>
              <a:t>cardiovascular </a:t>
            </a:r>
            <a:r>
              <a:rPr lang="en-US" b="1" dirty="0">
                <a:solidFill>
                  <a:srgbClr val="FF0000"/>
                </a:solidFill>
              </a:rPr>
              <a:t>risk: </a:t>
            </a:r>
            <a:endParaRPr lang="fa-IR" b="1" dirty="0" smtClean="0">
              <a:solidFill>
                <a:srgbClr val="FF0000"/>
              </a:solidFill>
            </a:endParaRPr>
          </a:p>
          <a:p>
            <a:pPr marL="0" indent="0">
              <a:buNone/>
            </a:pPr>
            <a:r>
              <a:rPr lang="en-US" dirty="0" smtClean="0"/>
              <a:t>Another </a:t>
            </a:r>
            <a:r>
              <a:rPr lang="en-US" dirty="0"/>
              <a:t>common risk suggesting the avoidance of MHT is cardiovascular </a:t>
            </a:r>
            <a:r>
              <a:rPr lang="en-US" dirty="0" smtClean="0"/>
              <a:t>disease. the </a:t>
            </a:r>
            <a:r>
              <a:rPr lang="en-US" dirty="0"/>
              <a:t>AHA/ACC risk prediction model is in common use in the </a:t>
            </a:r>
            <a:r>
              <a:rPr lang="en-US" dirty="0">
                <a:solidFill>
                  <a:schemeClr val="tx1">
                    <a:lumMod val="95000"/>
                    <a:lumOff val="5000"/>
                  </a:schemeClr>
                </a:solidFill>
              </a:rPr>
              <a:t>USA</a:t>
            </a:r>
            <a:r>
              <a:rPr lang="en-US" dirty="0">
                <a:solidFill>
                  <a:srgbClr val="FF0000"/>
                </a:solidFill>
              </a:rPr>
              <a:t>(http://tools.acc.org/ASCVD-Risk-Estimator</a:t>
            </a:r>
            <a:r>
              <a:rPr lang="en-US" dirty="0" smtClean="0">
                <a:solidFill>
                  <a:srgbClr val="FF0000"/>
                </a:solidFill>
              </a:rPr>
              <a:t>)</a:t>
            </a:r>
            <a:r>
              <a:rPr lang="en-US" dirty="0" smtClean="0"/>
              <a:t>. </a:t>
            </a:r>
          </a:p>
          <a:p>
            <a:pPr marL="0" indent="0">
              <a:buNone/>
            </a:pPr>
            <a:endParaRPr lang="fa-IR" dirty="0" smtClean="0"/>
          </a:p>
        </p:txBody>
      </p:sp>
    </p:spTree>
    <p:extLst>
      <p:ext uri="{BB962C8B-B14F-4D97-AF65-F5344CB8AC3E}">
        <p14:creationId xmlns:p14="http://schemas.microsoft.com/office/powerpoint/2010/main" val="310733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7206"/>
          </a:xfrm>
        </p:spPr>
        <p:txBody>
          <a:bodyPr>
            <a:normAutofit fontScale="90000"/>
          </a:bodyPr>
          <a:lstStyle/>
          <a:p>
            <a:endParaRPr lang="en-US" dirty="0"/>
          </a:p>
        </p:txBody>
      </p:sp>
      <p:sp>
        <p:nvSpPr>
          <p:cNvPr id="3" name="Content Placeholder 2"/>
          <p:cNvSpPr>
            <a:spLocks noGrp="1"/>
          </p:cNvSpPr>
          <p:nvPr>
            <p:ph idx="1"/>
          </p:nvPr>
        </p:nvSpPr>
        <p:spPr>
          <a:xfrm>
            <a:off x="104504" y="927463"/>
            <a:ext cx="11900262" cy="5760720"/>
          </a:xfrm>
        </p:spPr>
        <p:txBody>
          <a:bodyPr/>
          <a:lstStyle/>
          <a:p>
            <a:pPr marL="0" indent="0">
              <a:buNone/>
            </a:pPr>
            <a:r>
              <a:rPr lang="en-US" b="1" dirty="0">
                <a:solidFill>
                  <a:srgbClr val="FF0000"/>
                </a:solidFill>
              </a:rPr>
              <a:t>Case presentation: </a:t>
            </a:r>
            <a:endParaRPr lang="en-US" b="1" dirty="0" smtClean="0">
              <a:solidFill>
                <a:srgbClr val="FF0000"/>
              </a:solidFill>
            </a:endParaRPr>
          </a:p>
          <a:p>
            <a:pPr marL="0" indent="0">
              <a:buNone/>
            </a:pPr>
            <a:r>
              <a:rPr lang="en-US" dirty="0" smtClean="0"/>
              <a:t>A </a:t>
            </a:r>
            <a:r>
              <a:rPr lang="en-US" dirty="0"/>
              <a:t>51-year-old, white woman presents with symptoms of </a:t>
            </a:r>
            <a:r>
              <a:rPr lang="en-US" dirty="0">
                <a:solidFill>
                  <a:srgbClr val="FF0000"/>
                </a:solidFill>
              </a:rPr>
              <a:t>hot flashes </a:t>
            </a:r>
            <a:r>
              <a:rPr lang="en-US" dirty="0"/>
              <a:t>starting 2 years ago and now occurring every three hours during the daytime and 2 to 3 times at night. </a:t>
            </a:r>
            <a:endParaRPr lang="en-US" dirty="0" smtClean="0"/>
          </a:p>
          <a:p>
            <a:pPr marL="0" indent="0">
              <a:buNone/>
            </a:pPr>
            <a:r>
              <a:rPr lang="en-US" dirty="0" smtClean="0"/>
              <a:t>The </a:t>
            </a:r>
            <a:r>
              <a:rPr lang="en-US" dirty="0"/>
              <a:t>hot flashes awaken her; she has difficulty getting back to sleep and wakes up feeling unrested. She thinks that her work as an office manager is suffering, perhaps due to fatigue from poor sleep. </a:t>
            </a:r>
            <a:endParaRPr lang="en-US" dirty="0" smtClean="0"/>
          </a:p>
          <a:p>
            <a:pPr marL="0" indent="0">
              <a:buNone/>
            </a:pPr>
            <a:r>
              <a:rPr lang="en-US" dirty="0" smtClean="0"/>
              <a:t>She </a:t>
            </a:r>
            <a:r>
              <a:rPr lang="en-US" dirty="0"/>
              <a:t>began having </a:t>
            </a:r>
            <a:r>
              <a:rPr lang="en-US" dirty="0">
                <a:solidFill>
                  <a:srgbClr val="FF0000"/>
                </a:solidFill>
              </a:rPr>
              <a:t>irregular periods </a:t>
            </a:r>
            <a:r>
              <a:rPr lang="en-US" dirty="0"/>
              <a:t>starting </a:t>
            </a:r>
            <a:r>
              <a:rPr lang="en-US" dirty="0">
                <a:solidFill>
                  <a:srgbClr val="FF0000"/>
                </a:solidFill>
              </a:rPr>
              <a:t>5 years ago </a:t>
            </a:r>
            <a:r>
              <a:rPr lang="en-US" dirty="0"/>
              <a:t>which were attributed to </a:t>
            </a:r>
            <a:r>
              <a:rPr lang="en-US" dirty="0" smtClean="0"/>
              <a:t>perimenopause</a:t>
            </a:r>
          </a:p>
          <a:p>
            <a:pPr marL="0" indent="0">
              <a:buNone/>
            </a:pPr>
            <a:r>
              <a:rPr lang="en-US" dirty="0" smtClean="0"/>
              <a:t> </a:t>
            </a:r>
            <a:r>
              <a:rPr lang="en-US" dirty="0"/>
              <a:t>Her last menstrual period occurred one year ago, with no subsequent bleeding. </a:t>
            </a:r>
            <a:endParaRPr lang="en-US" dirty="0" smtClean="0"/>
          </a:p>
          <a:p>
            <a:pPr marL="0" indent="0">
              <a:buNone/>
            </a:pPr>
            <a:r>
              <a:rPr lang="en-US" dirty="0" smtClean="0"/>
              <a:t>She </a:t>
            </a:r>
            <a:r>
              <a:rPr lang="en-US" dirty="0"/>
              <a:t>has intercourse with her partner weekly and has no symptoms of dyspareunia, vaginal dryness, or recent urinary tract infections </a:t>
            </a:r>
          </a:p>
        </p:txBody>
      </p:sp>
    </p:spTree>
    <p:extLst>
      <p:ext uri="{BB962C8B-B14F-4D97-AF65-F5344CB8AC3E}">
        <p14:creationId xmlns:p14="http://schemas.microsoft.com/office/powerpoint/2010/main" val="142301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3332"/>
          </a:xfrm>
        </p:spPr>
        <p:txBody>
          <a:bodyPr>
            <a:normAutofit fontScale="90000"/>
          </a:bodyPr>
          <a:lstStyle/>
          <a:p>
            <a:endParaRPr lang="en-US" dirty="0"/>
          </a:p>
        </p:txBody>
      </p:sp>
      <p:sp>
        <p:nvSpPr>
          <p:cNvPr id="3" name="Content Placeholder 2"/>
          <p:cNvSpPr>
            <a:spLocks noGrp="1"/>
          </p:cNvSpPr>
          <p:nvPr>
            <p:ph idx="1"/>
          </p:nvPr>
        </p:nvSpPr>
        <p:spPr>
          <a:xfrm>
            <a:off x="169817" y="888274"/>
            <a:ext cx="11848012" cy="5799909"/>
          </a:xfrm>
        </p:spPr>
        <p:txBody>
          <a:bodyPr>
            <a:normAutofit/>
          </a:bodyPr>
          <a:lstStyle/>
          <a:p>
            <a:pPr marL="0" indent="0">
              <a:buNone/>
            </a:pPr>
            <a:r>
              <a:rPr lang="en-US" dirty="0"/>
              <a:t>According to Endocrine Society guidelines, </a:t>
            </a:r>
            <a:r>
              <a:rPr lang="en-US" i="1" dirty="0"/>
              <a:t>systemic </a:t>
            </a:r>
            <a:r>
              <a:rPr lang="en-US" dirty="0"/>
              <a:t>MHT is acceptable when underlying </a:t>
            </a:r>
            <a:r>
              <a:rPr lang="en-US" dirty="0">
                <a:solidFill>
                  <a:srgbClr val="FF0000"/>
                </a:solidFill>
              </a:rPr>
              <a:t>cardiovascular risk is&lt; 5% </a:t>
            </a:r>
            <a:r>
              <a:rPr lang="en-US" dirty="0"/>
              <a:t>at ten years, </a:t>
            </a:r>
            <a:endParaRPr lang="en-US" dirty="0" smtClean="0"/>
          </a:p>
          <a:p>
            <a:pPr marL="0" indent="0">
              <a:buNone/>
            </a:pPr>
            <a:r>
              <a:rPr lang="en-US" dirty="0" smtClean="0"/>
              <a:t>whereas </a:t>
            </a:r>
            <a:r>
              <a:rPr lang="en-US" i="1" dirty="0">
                <a:solidFill>
                  <a:srgbClr val="FF0000"/>
                </a:solidFill>
              </a:rPr>
              <a:t>transdermal</a:t>
            </a:r>
            <a:r>
              <a:rPr lang="en-US" i="1" dirty="0"/>
              <a:t> </a:t>
            </a:r>
            <a:r>
              <a:rPr lang="en-US" dirty="0"/>
              <a:t>is preferred if risk is between </a:t>
            </a:r>
            <a:r>
              <a:rPr lang="en-US" dirty="0">
                <a:solidFill>
                  <a:srgbClr val="FF0000"/>
                </a:solidFill>
              </a:rPr>
              <a:t>5 and 10</a:t>
            </a:r>
            <a:r>
              <a:rPr lang="en-US" dirty="0" smtClean="0">
                <a:solidFill>
                  <a:srgbClr val="FF0000"/>
                </a:solidFill>
              </a:rPr>
              <a:t>%. </a:t>
            </a:r>
          </a:p>
          <a:p>
            <a:pPr marL="0" indent="0">
              <a:buNone/>
            </a:pPr>
            <a:r>
              <a:rPr lang="en-US" dirty="0" smtClean="0"/>
              <a:t>With </a:t>
            </a:r>
            <a:r>
              <a:rPr lang="en-US" dirty="0">
                <a:solidFill>
                  <a:srgbClr val="FF0000"/>
                </a:solidFill>
              </a:rPr>
              <a:t>ten-year risk higher than 10%, </a:t>
            </a:r>
            <a:r>
              <a:rPr lang="en-US" dirty="0"/>
              <a:t>the recommendation is that systemic MHT should </a:t>
            </a:r>
            <a:r>
              <a:rPr lang="en-US" dirty="0">
                <a:solidFill>
                  <a:srgbClr val="FF0000"/>
                </a:solidFill>
              </a:rPr>
              <a:t>not be used</a:t>
            </a:r>
            <a:r>
              <a:rPr lang="en-US" dirty="0"/>
              <a:t>. </a:t>
            </a:r>
            <a:endParaRPr lang="fa-IR" dirty="0" smtClean="0"/>
          </a:p>
          <a:p>
            <a:pPr marL="0" indent="0">
              <a:buNone/>
            </a:pPr>
            <a:endParaRPr lang="en-US" dirty="0" smtClean="0"/>
          </a:p>
          <a:p>
            <a:pPr marL="0" indent="0">
              <a:buNone/>
            </a:pPr>
            <a:r>
              <a:rPr lang="en-US" dirty="0" smtClean="0"/>
              <a:t>the </a:t>
            </a:r>
            <a:r>
              <a:rPr lang="en-US" dirty="0"/>
              <a:t>risk of developing cardiovascular disease is low in general in women at the age of 50, and few women of that age reach the 5% risk level. However, once over age 60, the risk increases substantially</a:t>
            </a:r>
            <a:r>
              <a:rPr lang="en-US" dirty="0" smtClean="0"/>
              <a:t>.</a:t>
            </a:r>
            <a:r>
              <a:rPr lang="fa-IR" dirty="0" smtClean="0"/>
              <a:t>.</a:t>
            </a:r>
            <a:endParaRPr lang="en-US" dirty="0"/>
          </a:p>
        </p:txBody>
      </p:sp>
    </p:spTree>
    <p:extLst>
      <p:ext uri="{BB962C8B-B14F-4D97-AF65-F5344CB8AC3E}">
        <p14:creationId xmlns:p14="http://schemas.microsoft.com/office/powerpoint/2010/main" val="5297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0628"/>
          </a:xfrm>
        </p:spPr>
        <p:txBody>
          <a:bodyPr>
            <a:normAutofit fontScale="90000"/>
          </a:bodyPr>
          <a:lstStyle/>
          <a:p>
            <a:endParaRPr lang="en-US" dirty="0"/>
          </a:p>
        </p:txBody>
      </p:sp>
      <p:sp>
        <p:nvSpPr>
          <p:cNvPr id="3" name="Content Placeholder 2"/>
          <p:cNvSpPr>
            <a:spLocks noGrp="1"/>
          </p:cNvSpPr>
          <p:nvPr>
            <p:ph idx="1"/>
          </p:nvPr>
        </p:nvSpPr>
        <p:spPr>
          <a:xfrm>
            <a:off x="143691" y="352697"/>
            <a:ext cx="11834949" cy="6270172"/>
          </a:xfrm>
        </p:spPr>
        <p:txBody>
          <a:bodyPr/>
          <a:lstStyle/>
          <a:p>
            <a:pPr marL="0" indent="0">
              <a:buNone/>
            </a:pPr>
            <a:r>
              <a:rPr lang="en-US" dirty="0"/>
              <a:t>Excess risks of cardiovascular disease vary based on the </a:t>
            </a:r>
            <a:r>
              <a:rPr lang="en-US" dirty="0">
                <a:solidFill>
                  <a:srgbClr val="FF0000"/>
                </a:solidFill>
              </a:rPr>
              <a:t>type of systemic MHT </a:t>
            </a:r>
            <a:r>
              <a:rPr lang="en-US" dirty="0"/>
              <a:t>and </a:t>
            </a:r>
            <a:r>
              <a:rPr lang="en-US" dirty="0">
                <a:solidFill>
                  <a:srgbClr val="FF0000"/>
                </a:solidFill>
              </a:rPr>
              <a:t>age at initiation </a:t>
            </a:r>
            <a:r>
              <a:rPr lang="en-US" dirty="0"/>
              <a:t>of hormone therapy and </a:t>
            </a:r>
            <a:r>
              <a:rPr lang="en-US" dirty="0">
                <a:solidFill>
                  <a:srgbClr val="FF0000"/>
                </a:solidFill>
              </a:rPr>
              <a:t>duration </a:t>
            </a:r>
            <a:r>
              <a:rPr lang="en-US" dirty="0"/>
              <a:t>of time since menopause </a:t>
            </a:r>
            <a:endParaRPr lang="fa-IR" dirty="0"/>
          </a:p>
          <a:p>
            <a:pPr marL="0" indent="0">
              <a:buNone/>
            </a:pPr>
            <a:endParaRPr lang="fa-IR" dirty="0" smtClean="0"/>
          </a:p>
          <a:p>
            <a:pPr marL="0" indent="0">
              <a:buNone/>
            </a:pPr>
            <a:r>
              <a:rPr lang="en-US" dirty="0" smtClean="0"/>
              <a:t>Observational </a:t>
            </a:r>
            <a:r>
              <a:rPr lang="en-US" dirty="0"/>
              <a:t>data suggests </a:t>
            </a:r>
            <a:r>
              <a:rPr lang="en-US" dirty="0">
                <a:solidFill>
                  <a:srgbClr val="FF0000"/>
                </a:solidFill>
              </a:rPr>
              <a:t>transdermal estradiol with or without progesterone </a:t>
            </a:r>
            <a:r>
              <a:rPr lang="en-US" dirty="0"/>
              <a:t>may confer a </a:t>
            </a:r>
            <a:r>
              <a:rPr lang="en-US" dirty="0">
                <a:solidFill>
                  <a:srgbClr val="FF0000"/>
                </a:solidFill>
              </a:rPr>
              <a:t>lower risk </a:t>
            </a:r>
            <a:r>
              <a:rPr lang="fa-IR" dirty="0" smtClean="0"/>
              <a:t>.</a:t>
            </a:r>
          </a:p>
          <a:p>
            <a:pPr marL="0" indent="0">
              <a:buNone/>
            </a:pPr>
            <a:r>
              <a:rPr lang="en-US" dirty="0" smtClean="0">
                <a:solidFill>
                  <a:srgbClr val="FF0000"/>
                </a:solidFill>
              </a:rPr>
              <a:t>Estrogen </a:t>
            </a:r>
            <a:r>
              <a:rPr lang="en-US" dirty="0">
                <a:solidFill>
                  <a:srgbClr val="FF0000"/>
                </a:solidFill>
              </a:rPr>
              <a:t>alone </a:t>
            </a:r>
            <a:r>
              <a:rPr lang="en-US" dirty="0"/>
              <a:t>in women without a uterus appears to confer </a:t>
            </a:r>
            <a:r>
              <a:rPr lang="en-US" dirty="0">
                <a:solidFill>
                  <a:srgbClr val="FF0000"/>
                </a:solidFill>
              </a:rPr>
              <a:t>lesser risk</a:t>
            </a:r>
            <a:r>
              <a:rPr lang="en-US" dirty="0"/>
              <a:t>. </a:t>
            </a:r>
            <a:endParaRPr lang="fa-IR" dirty="0" smtClean="0"/>
          </a:p>
          <a:p>
            <a:pPr marL="0" indent="0">
              <a:buNone/>
            </a:pPr>
            <a:r>
              <a:rPr lang="en-US" dirty="0" smtClean="0"/>
              <a:t>Although </a:t>
            </a:r>
            <a:r>
              <a:rPr lang="en-US" dirty="0"/>
              <a:t>the AHA considers diabetes to be a cardiovascular risk equivalent, in practice, the diagnosis of diabetes alone is not an absolute contraindication to MHT. However, as diabetes increases cardiovascular risk, a </a:t>
            </a:r>
            <a:r>
              <a:rPr lang="en-US" dirty="0">
                <a:solidFill>
                  <a:srgbClr val="FF0000"/>
                </a:solidFill>
              </a:rPr>
              <a:t>transdermal estrogen </a:t>
            </a:r>
            <a:r>
              <a:rPr lang="en-US" dirty="0"/>
              <a:t>with </a:t>
            </a:r>
            <a:r>
              <a:rPr lang="en-US" dirty="0">
                <a:solidFill>
                  <a:srgbClr val="FF0000"/>
                </a:solidFill>
              </a:rPr>
              <a:t>micronized progesterone </a:t>
            </a:r>
            <a:r>
              <a:rPr lang="en-US" dirty="0"/>
              <a:t>is preferred </a:t>
            </a:r>
            <a:r>
              <a:rPr lang="en-US" dirty="0">
                <a:solidFill>
                  <a:srgbClr val="FF0000"/>
                </a:solidFill>
              </a:rPr>
              <a:t>over oral estrogen/synthetic progestogen therapies </a:t>
            </a:r>
          </a:p>
        </p:txBody>
      </p:sp>
    </p:spTree>
    <p:extLst>
      <p:ext uri="{BB962C8B-B14F-4D97-AF65-F5344CB8AC3E}">
        <p14:creationId xmlns:p14="http://schemas.microsoft.com/office/powerpoint/2010/main" val="3509022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88018"/>
          </a:xfrm>
        </p:spPr>
        <p:txBody>
          <a:bodyPr>
            <a:normAutofit fontScale="90000"/>
          </a:bodyPr>
          <a:lstStyle/>
          <a:p>
            <a:endParaRPr lang="en-US" dirty="0"/>
          </a:p>
        </p:txBody>
      </p:sp>
      <p:sp>
        <p:nvSpPr>
          <p:cNvPr id="3" name="Content Placeholder 2"/>
          <p:cNvSpPr>
            <a:spLocks noGrp="1"/>
          </p:cNvSpPr>
          <p:nvPr>
            <p:ph idx="1"/>
          </p:nvPr>
        </p:nvSpPr>
        <p:spPr>
          <a:xfrm>
            <a:off x="143691" y="875211"/>
            <a:ext cx="11678195" cy="5301752"/>
          </a:xfrm>
        </p:spPr>
        <p:txBody>
          <a:bodyPr/>
          <a:lstStyle/>
          <a:p>
            <a:pPr marL="0" indent="0">
              <a:buNone/>
            </a:pPr>
            <a:r>
              <a:rPr lang="en-US" b="1" dirty="0">
                <a:solidFill>
                  <a:srgbClr val="FF0000"/>
                </a:solidFill>
              </a:rPr>
              <a:t>The Patient : </a:t>
            </a:r>
            <a:endParaRPr lang="en-US" b="1" dirty="0" smtClean="0">
              <a:solidFill>
                <a:srgbClr val="FF0000"/>
              </a:solidFill>
            </a:endParaRPr>
          </a:p>
          <a:p>
            <a:pPr marL="0" indent="0">
              <a:buNone/>
            </a:pPr>
            <a:r>
              <a:rPr lang="en-US" dirty="0" smtClean="0"/>
              <a:t>The </a:t>
            </a:r>
            <a:r>
              <a:rPr lang="en-US" dirty="0"/>
              <a:t>key factors in calculating cardiovascular risk in this patient are that she is white, 51 years of age, and a past smoker with BP 122/72, total cholesterol 230 (5.9mmol/L), HDL cholesterol 60 (1.6mmol/L), and LDL cholesterol 125 (3.2mmol/L</a:t>
            </a:r>
            <a:r>
              <a:rPr lang="en-US" dirty="0" smtClean="0"/>
              <a:t>).</a:t>
            </a:r>
          </a:p>
          <a:p>
            <a:pPr marL="0" indent="0">
              <a:buNone/>
            </a:pPr>
            <a:r>
              <a:rPr lang="en-US" dirty="0" smtClean="0"/>
              <a:t> </a:t>
            </a:r>
            <a:r>
              <a:rPr lang="en-US" dirty="0"/>
              <a:t>With the AHA/ACC program and Table III (appendix), her </a:t>
            </a:r>
            <a:r>
              <a:rPr lang="en-US" dirty="0">
                <a:solidFill>
                  <a:srgbClr val="FF0000"/>
                </a:solidFill>
              </a:rPr>
              <a:t>ten-year risk </a:t>
            </a:r>
            <a:r>
              <a:rPr lang="en-US" dirty="0"/>
              <a:t>of </a:t>
            </a:r>
            <a:r>
              <a:rPr lang="en-US" dirty="0">
                <a:solidFill>
                  <a:srgbClr val="FF0000"/>
                </a:solidFill>
              </a:rPr>
              <a:t>cardiovascular disease is 1.1</a:t>
            </a:r>
            <a:r>
              <a:rPr lang="en-US" dirty="0" smtClean="0">
                <a:solidFill>
                  <a:srgbClr val="FF0000"/>
                </a:solidFill>
              </a:rPr>
              <a:t>%.</a:t>
            </a:r>
          </a:p>
          <a:p>
            <a:pPr marL="0" indent="0">
              <a:buNone/>
            </a:pPr>
            <a:r>
              <a:rPr lang="en-US" dirty="0" smtClean="0">
                <a:solidFill>
                  <a:srgbClr val="FF0000"/>
                </a:solidFill>
              </a:rPr>
              <a:t> </a:t>
            </a:r>
            <a:r>
              <a:rPr lang="en-US" dirty="0"/>
              <a:t>Thus, MHT is acceptable unless other factors such as breast cancer or DVT/PE risk preclude its use. </a:t>
            </a:r>
          </a:p>
        </p:txBody>
      </p:sp>
    </p:spTree>
    <p:extLst>
      <p:ext uri="{BB962C8B-B14F-4D97-AF65-F5344CB8AC3E}">
        <p14:creationId xmlns:p14="http://schemas.microsoft.com/office/powerpoint/2010/main" val="489729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79458"/>
          </a:xfrm>
        </p:spPr>
        <p:txBody>
          <a:bodyPr>
            <a:normAutofit fontScale="90000"/>
          </a:bodyPr>
          <a:lstStyle/>
          <a:p>
            <a:endParaRPr lang="en-US" dirty="0"/>
          </a:p>
        </p:txBody>
      </p:sp>
      <p:sp>
        <p:nvSpPr>
          <p:cNvPr id="3" name="Content Placeholder 2"/>
          <p:cNvSpPr>
            <a:spLocks noGrp="1"/>
          </p:cNvSpPr>
          <p:nvPr>
            <p:ph idx="1"/>
          </p:nvPr>
        </p:nvSpPr>
        <p:spPr>
          <a:xfrm>
            <a:off x="209005" y="1031966"/>
            <a:ext cx="11756571" cy="5144997"/>
          </a:xfrm>
        </p:spPr>
        <p:txBody>
          <a:bodyPr/>
          <a:lstStyle/>
          <a:p>
            <a:pPr marL="0" indent="0">
              <a:buNone/>
            </a:pPr>
            <a:r>
              <a:rPr lang="en-US" b="1" dirty="0">
                <a:solidFill>
                  <a:srgbClr val="FF0000"/>
                </a:solidFill>
              </a:rPr>
              <a:t>Deep vein thrombosis and pulmonary emboli: </a:t>
            </a:r>
            <a:endParaRPr lang="en-US" b="1" dirty="0" smtClean="0">
              <a:solidFill>
                <a:srgbClr val="FF0000"/>
              </a:solidFill>
            </a:endParaRPr>
          </a:p>
          <a:p>
            <a:pPr marL="0" indent="0">
              <a:buNone/>
            </a:pPr>
            <a:r>
              <a:rPr lang="en-US" dirty="0" smtClean="0">
                <a:solidFill>
                  <a:srgbClr val="FF0000"/>
                </a:solidFill>
              </a:rPr>
              <a:t>Active </a:t>
            </a:r>
            <a:r>
              <a:rPr lang="en-US" dirty="0">
                <a:solidFill>
                  <a:srgbClr val="FF0000"/>
                </a:solidFill>
              </a:rPr>
              <a:t>DVT </a:t>
            </a:r>
            <a:r>
              <a:rPr lang="en-US" dirty="0"/>
              <a:t>and </a:t>
            </a:r>
            <a:r>
              <a:rPr lang="en-US" dirty="0">
                <a:solidFill>
                  <a:srgbClr val="FF0000"/>
                </a:solidFill>
              </a:rPr>
              <a:t>pulmonary emboli </a:t>
            </a:r>
            <a:r>
              <a:rPr lang="en-US" dirty="0"/>
              <a:t>are</a:t>
            </a:r>
            <a:r>
              <a:rPr lang="en-US" dirty="0">
                <a:solidFill>
                  <a:srgbClr val="FF0000"/>
                </a:solidFill>
              </a:rPr>
              <a:t> absolute </a:t>
            </a:r>
            <a:r>
              <a:rPr lang="en-US" dirty="0"/>
              <a:t>contraindications to use of MHT</a:t>
            </a:r>
            <a:r>
              <a:rPr lang="en-US" dirty="0" smtClean="0"/>
              <a:t>.</a:t>
            </a:r>
          </a:p>
          <a:p>
            <a:pPr marL="0" indent="0">
              <a:buNone/>
            </a:pPr>
            <a:r>
              <a:rPr lang="en-US" dirty="0" smtClean="0"/>
              <a:t> </a:t>
            </a:r>
            <a:r>
              <a:rPr lang="en-US" dirty="0"/>
              <a:t>If they had occurred in the past, one then determines the underlying predisposing factors such as trauma, family history, obesity, use of birth control agents, genetics and other factors</a:t>
            </a:r>
            <a:r>
              <a:rPr lang="en-US" dirty="0" smtClean="0"/>
              <a:t>.</a:t>
            </a:r>
          </a:p>
          <a:p>
            <a:pPr marL="0" indent="0">
              <a:buNone/>
            </a:pPr>
            <a:r>
              <a:rPr lang="en-US" dirty="0" smtClean="0"/>
              <a:t> </a:t>
            </a:r>
            <a:r>
              <a:rPr lang="en-US" dirty="0"/>
              <a:t>We recommend </a:t>
            </a:r>
            <a:r>
              <a:rPr lang="en-US" dirty="0">
                <a:solidFill>
                  <a:srgbClr val="FF0000"/>
                </a:solidFill>
              </a:rPr>
              <a:t>consulting a hematologist </a:t>
            </a:r>
            <a:r>
              <a:rPr lang="en-US" dirty="0"/>
              <a:t>who is an expert at clotting disorders to aid in the decision process in such patients and to assess current data regarding risk of low dose transdermal estradiol. </a:t>
            </a:r>
          </a:p>
        </p:txBody>
      </p:sp>
    </p:spTree>
    <p:extLst>
      <p:ext uri="{BB962C8B-B14F-4D97-AF65-F5344CB8AC3E}">
        <p14:creationId xmlns:p14="http://schemas.microsoft.com/office/powerpoint/2010/main" val="15279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1"/>
            <a:ext cx="10515600" cy="169816"/>
          </a:xfrm>
        </p:spPr>
        <p:txBody>
          <a:bodyPr>
            <a:normAutofit fontScale="90000"/>
          </a:bodyPr>
          <a:lstStyle/>
          <a:p>
            <a:endParaRPr lang="en-US" dirty="0"/>
          </a:p>
        </p:txBody>
      </p:sp>
      <p:sp>
        <p:nvSpPr>
          <p:cNvPr id="3" name="Content Placeholder 2"/>
          <p:cNvSpPr>
            <a:spLocks noGrp="1"/>
          </p:cNvSpPr>
          <p:nvPr>
            <p:ph idx="1"/>
          </p:nvPr>
        </p:nvSpPr>
        <p:spPr>
          <a:xfrm>
            <a:off x="326571" y="378823"/>
            <a:ext cx="11730446" cy="6479177"/>
          </a:xfrm>
        </p:spPr>
        <p:txBody>
          <a:bodyPr>
            <a:normAutofit/>
          </a:bodyPr>
          <a:lstStyle/>
          <a:p>
            <a:pPr marL="0" indent="0">
              <a:buNone/>
            </a:pPr>
            <a:r>
              <a:rPr lang="en-US" b="1" dirty="0">
                <a:solidFill>
                  <a:srgbClr val="FF0000"/>
                </a:solidFill>
              </a:rPr>
              <a:t>The Patient: </a:t>
            </a:r>
            <a:endParaRPr lang="en-US" b="1" dirty="0" smtClean="0">
              <a:solidFill>
                <a:srgbClr val="FF0000"/>
              </a:solidFill>
            </a:endParaRPr>
          </a:p>
          <a:p>
            <a:pPr marL="0" indent="0">
              <a:buNone/>
            </a:pPr>
            <a:r>
              <a:rPr lang="en-US" dirty="0" smtClean="0"/>
              <a:t>With </a:t>
            </a:r>
            <a:r>
              <a:rPr lang="en-US" dirty="0"/>
              <a:t>no contraindications to hormone therapy, minimal risk for breast cancer and cardiovascular disease, and severe and bothersome symptoms, she is a candidate for </a:t>
            </a:r>
            <a:r>
              <a:rPr lang="en-US" dirty="0">
                <a:solidFill>
                  <a:srgbClr val="FF0000"/>
                </a:solidFill>
              </a:rPr>
              <a:t>systemic MHT</a:t>
            </a:r>
            <a:r>
              <a:rPr lang="en-US" dirty="0"/>
              <a:t>, either </a:t>
            </a:r>
            <a:r>
              <a:rPr lang="en-US" dirty="0">
                <a:solidFill>
                  <a:srgbClr val="FF0000"/>
                </a:solidFill>
              </a:rPr>
              <a:t>transdermal </a:t>
            </a:r>
            <a:r>
              <a:rPr lang="en-US" dirty="0"/>
              <a:t>or </a:t>
            </a:r>
            <a:r>
              <a:rPr lang="en-US" dirty="0">
                <a:solidFill>
                  <a:srgbClr val="FF0000"/>
                </a:solidFill>
              </a:rPr>
              <a:t>oral</a:t>
            </a:r>
            <a:r>
              <a:rPr lang="en-US" dirty="0"/>
              <a:t>. </a:t>
            </a:r>
            <a:endParaRPr lang="en-US" dirty="0" smtClean="0"/>
          </a:p>
          <a:p>
            <a:pPr marL="0" indent="0">
              <a:buNone/>
            </a:pPr>
            <a:endParaRPr lang="en-US" dirty="0" smtClean="0"/>
          </a:p>
          <a:p>
            <a:pPr marL="0" indent="0">
              <a:buNone/>
            </a:pPr>
            <a:r>
              <a:rPr lang="en-US" dirty="0" smtClean="0"/>
              <a:t>As </a:t>
            </a:r>
            <a:r>
              <a:rPr lang="en-US" dirty="0"/>
              <a:t>she has a uterus, an </a:t>
            </a:r>
            <a:r>
              <a:rPr lang="en-US" dirty="0">
                <a:solidFill>
                  <a:srgbClr val="FF0000"/>
                </a:solidFill>
              </a:rPr>
              <a:t>estrogen plus a progestogen </a:t>
            </a:r>
            <a:r>
              <a:rPr lang="en-US" dirty="0"/>
              <a:t>or the conjugated </a:t>
            </a:r>
            <a:r>
              <a:rPr lang="en-US" dirty="0">
                <a:solidFill>
                  <a:srgbClr val="FF0000"/>
                </a:solidFill>
              </a:rPr>
              <a:t>estrogen/</a:t>
            </a:r>
            <a:r>
              <a:rPr lang="en-US" dirty="0" err="1">
                <a:solidFill>
                  <a:srgbClr val="FF0000"/>
                </a:solidFill>
              </a:rPr>
              <a:t>bazedoxifene</a:t>
            </a:r>
            <a:r>
              <a:rPr lang="en-US" dirty="0">
                <a:solidFill>
                  <a:srgbClr val="FF0000"/>
                </a:solidFill>
              </a:rPr>
              <a:t> combination </a:t>
            </a:r>
            <a:r>
              <a:rPr lang="en-US" dirty="0"/>
              <a:t>would be the first option. </a:t>
            </a:r>
            <a:endParaRPr lang="en-US" dirty="0" smtClean="0"/>
          </a:p>
          <a:p>
            <a:pPr marL="0" indent="0">
              <a:buNone/>
            </a:pPr>
            <a:endParaRPr lang="en-US" dirty="0" smtClean="0"/>
          </a:p>
          <a:p>
            <a:pPr marL="0" indent="0">
              <a:buNone/>
            </a:pPr>
            <a:r>
              <a:rPr lang="en-US" dirty="0" smtClean="0"/>
              <a:t>Based </a:t>
            </a:r>
            <a:r>
              <a:rPr lang="en-US" dirty="0"/>
              <a:t>on observational data of a lower risk of DVT/PE and stroke with transdermal estrogen, many experts recommend a </a:t>
            </a:r>
            <a:r>
              <a:rPr lang="en-US" dirty="0">
                <a:solidFill>
                  <a:srgbClr val="FF0000"/>
                </a:solidFill>
              </a:rPr>
              <a:t>low to intermediate </a:t>
            </a:r>
            <a:r>
              <a:rPr lang="en-US" dirty="0" smtClean="0">
                <a:solidFill>
                  <a:srgbClr val="FF0000"/>
                </a:solidFill>
              </a:rPr>
              <a:t>starting</a:t>
            </a:r>
          </a:p>
          <a:p>
            <a:pPr marL="0" indent="0">
              <a:buNone/>
            </a:pPr>
            <a:r>
              <a:rPr lang="en-US" dirty="0" smtClean="0">
                <a:solidFill>
                  <a:srgbClr val="FF0000"/>
                </a:solidFill>
              </a:rPr>
              <a:t> </a:t>
            </a:r>
            <a:r>
              <a:rPr lang="en-US" dirty="0">
                <a:solidFill>
                  <a:srgbClr val="FF0000"/>
                </a:solidFill>
              </a:rPr>
              <a:t>dose of transdermal estrogen plus oral micronized progesterone</a:t>
            </a:r>
            <a:r>
              <a:rPr lang="en-US" dirty="0"/>
              <a:t>, particularly in this patient with a BMI of 33, and a possible lower risk of breast cancer </a:t>
            </a:r>
            <a:r>
              <a:rPr lang="en-US" dirty="0" smtClean="0"/>
              <a:t>with</a:t>
            </a:r>
          </a:p>
          <a:p>
            <a:pPr marL="0" indent="0">
              <a:buNone/>
            </a:pPr>
            <a:r>
              <a:rPr lang="en-US" dirty="0" smtClean="0"/>
              <a:t> </a:t>
            </a:r>
            <a:r>
              <a:rPr lang="en-US" dirty="0"/>
              <a:t>progesterone rather than a synthetic </a:t>
            </a:r>
            <a:r>
              <a:rPr lang="en-US" dirty="0" smtClean="0"/>
              <a:t>progestogen.</a:t>
            </a:r>
          </a:p>
        </p:txBody>
      </p:sp>
    </p:spTree>
    <p:extLst>
      <p:ext uri="{BB962C8B-B14F-4D97-AF65-F5344CB8AC3E}">
        <p14:creationId xmlns:p14="http://schemas.microsoft.com/office/powerpoint/2010/main" val="3068475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1081"/>
          </a:xfrm>
        </p:spPr>
        <p:txBody>
          <a:bodyPr>
            <a:normAutofit fontScale="90000"/>
          </a:bodyPr>
          <a:lstStyle/>
          <a:p>
            <a:endParaRPr lang="en-US" dirty="0"/>
          </a:p>
        </p:txBody>
      </p:sp>
      <p:sp>
        <p:nvSpPr>
          <p:cNvPr id="3" name="Content Placeholder 2"/>
          <p:cNvSpPr>
            <a:spLocks noGrp="1"/>
          </p:cNvSpPr>
          <p:nvPr>
            <p:ph idx="1"/>
          </p:nvPr>
        </p:nvSpPr>
        <p:spPr>
          <a:xfrm>
            <a:off x="169817" y="914400"/>
            <a:ext cx="11769634" cy="5695406"/>
          </a:xfrm>
        </p:spPr>
        <p:txBody>
          <a:bodyPr/>
          <a:lstStyle/>
          <a:p>
            <a:pPr marL="0" indent="0">
              <a:buNone/>
            </a:pPr>
            <a:r>
              <a:rPr lang="en-US" dirty="0"/>
              <a:t>. For women with a </a:t>
            </a:r>
            <a:r>
              <a:rPr lang="en-US" dirty="0">
                <a:solidFill>
                  <a:srgbClr val="FF0000"/>
                </a:solidFill>
              </a:rPr>
              <a:t>uterus</a:t>
            </a:r>
            <a:r>
              <a:rPr lang="en-US" dirty="0"/>
              <a:t> who wish to </a:t>
            </a:r>
            <a:r>
              <a:rPr lang="en-US" dirty="0">
                <a:solidFill>
                  <a:srgbClr val="FF0000"/>
                </a:solidFill>
              </a:rPr>
              <a:t>avoid progestogens</a:t>
            </a:r>
            <a:r>
              <a:rPr lang="en-US" dirty="0"/>
              <a:t>, the combination of </a:t>
            </a:r>
            <a:r>
              <a:rPr lang="en-US" dirty="0">
                <a:solidFill>
                  <a:srgbClr val="FF0000"/>
                </a:solidFill>
              </a:rPr>
              <a:t>conjugated estrogen and the SERM </a:t>
            </a:r>
            <a:r>
              <a:rPr lang="en-US" dirty="0" err="1">
                <a:solidFill>
                  <a:srgbClr val="FF0000"/>
                </a:solidFill>
              </a:rPr>
              <a:t>bazedoxifene</a:t>
            </a:r>
            <a:r>
              <a:rPr lang="en-US" dirty="0">
                <a:solidFill>
                  <a:srgbClr val="FF0000"/>
                </a:solidFill>
              </a:rPr>
              <a:t> </a:t>
            </a:r>
            <a:r>
              <a:rPr lang="en-US" dirty="0"/>
              <a:t>is a </a:t>
            </a:r>
            <a:r>
              <a:rPr lang="en-US" dirty="0">
                <a:solidFill>
                  <a:srgbClr val="FF0000"/>
                </a:solidFill>
              </a:rPr>
              <a:t>first-line</a:t>
            </a:r>
            <a:r>
              <a:rPr lang="en-US" dirty="0"/>
              <a:t> option that has been shown to relieve hot flashes and prevent bone loss. </a:t>
            </a:r>
            <a:endParaRPr lang="en-US" dirty="0" smtClean="0"/>
          </a:p>
          <a:p>
            <a:pPr marL="0" indent="0">
              <a:buNone/>
            </a:pPr>
            <a:endParaRPr lang="en-US" dirty="0" smtClean="0"/>
          </a:p>
          <a:p>
            <a:pPr marL="0" indent="0">
              <a:buNone/>
            </a:pPr>
            <a:r>
              <a:rPr lang="en-US" dirty="0" smtClean="0"/>
              <a:t>Another </a:t>
            </a:r>
            <a:r>
              <a:rPr lang="en-US" dirty="0"/>
              <a:t>first-line option in many countries, but not the US, is </a:t>
            </a:r>
            <a:r>
              <a:rPr lang="en-US" dirty="0" err="1">
                <a:solidFill>
                  <a:srgbClr val="FF0000"/>
                </a:solidFill>
              </a:rPr>
              <a:t>tibolone</a:t>
            </a:r>
            <a:r>
              <a:rPr lang="en-US" dirty="0" smtClean="0">
                <a:solidFill>
                  <a:srgbClr val="FF0000"/>
                </a:solidFill>
              </a:rPr>
              <a:t>.</a:t>
            </a:r>
            <a:endParaRPr lang="fa-IR" dirty="0" smtClean="0">
              <a:solidFill>
                <a:srgbClr val="FF0000"/>
              </a:solidFill>
            </a:endParaRPr>
          </a:p>
          <a:p>
            <a:pPr marL="0" indent="0">
              <a:buNone/>
            </a:pPr>
            <a:endParaRPr lang="fa-IR" dirty="0" smtClean="0"/>
          </a:p>
          <a:p>
            <a:pPr marL="0" indent="0">
              <a:buNone/>
            </a:pPr>
            <a:r>
              <a:rPr lang="en-US" dirty="0" smtClean="0"/>
              <a:t>An </a:t>
            </a:r>
            <a:r>
              <a:rPr lang="en-US" dirty="0">
                <a:solidFill>
                  <a:srgbClr val="FF0000"/>
                </a:solidFill>
              </a:rPr>
              <a:t>off label approach </a:t>
            </a:r>
            <a:r>
              <a:rPr lang="en-US" dirty="0"/>
              <a:t>is to use a combination of</a:t>
            </a:r>
            <a:r>
              <a:rPr lang="en-US" dirty="0">
                <a:solidFill>
                  <a:srgbClr val="FF0000"/>
                </a:solidFill>
              </a:rPr>
              <a:t> estrogen </a:t>
            </a:r>
            <a:r>
              <a:rPr lang="en-US" dirty="0"/>
              <a:t>and a synthetic progestogen administered as a </a:t>
            </a:r>
            <a:r>
              <a:rPr lang="en-US" dirty="0" err="1">
                <a:solidFill>
                  <a:srgbClr val="FF0000"/>
                </a:solidFill>
              </a:rPr>
              <a:t>levonorgestrel</a:t>
            </a:r>
            <a:r>
              <a:rPr lang="en-US" dirty="0"/>
              <a:t>-containing intrauterine system as this approach minimizes both bleeding and systemic progestin exposure </a:t>
            </a:r>
            <a:r>
              <a:rPr lang="en-US" dirty="0"/>
              <a:t>.</a:t>
            </a:r>
            <a:endParaRPr lang="en-US" dirty="0"/>
          </a:p>
          <a:p>
            <a:pPr marL="0" indent="0">
              <a:buNone/>
            </a:pPr>
            <a:endParaRPr lang="en-US" dirty="0"/>
          </a:p>
        </p:txBody>
      </p:sp>
    </p:spTree>
    <p:extLst>
      <p:ext uri="{BB962C8B-B14F-4D97-AF65-F5344CB8AC3E}">
        <p14:creationId xmlns:p14="http://schemas.microsoft.com/office/powerpoint/2010/main" val="637157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1081"/>
          </a:xfrm>
        </p:spPr>
        <p:txBody>
          <a:bodyPr>
            <a:normAutofit fontScale="90000"/>
          </a:bodyPr>
          <a:lstStyle/>
          <a:p>
            <a:endParaRPr lang="en-US" dirty="0"/>
          </a:p>
        </p:txBody>
      </p:sp>
      <p:sp>
        <p:nvSpPr>
          <p:cNvPr id="3" name="Content Placeholder 2"/>
          <p:cNvSpPr>
            <a:spLocks noGrp="1"/>
          </p:cNvSpPr>
          <p:nvPr>
            <p:ph idx="1"/>
          </p:nvPr>
        </p:nvSpPr>
        <p:spPr>
          <a:xfrm>
            <a:off x="274320" y="796834"/>
            <a:ext cx="11821886" cy="5852160"/>
          </a:xfrm>
        </p:spPr>
        <p:txBody>
          <a:bodyPr>
            <a:normAutofit/>
          </a:bodyPr>
          <a:lstStyle/>
          <a:p>
            <a:r>
              <a:rPr lang="en-US" dirty="0"/>
              <a:t>For women within </a:t>
            </a:r>
            <a:r>
              <a:rPr lang="en-US" dirty="0">
                <a:solidFill>
                  <a:srgbClr val="FF0000"/>
                </a:solidFill>
              </a:rPr>
              <a:t>12-24 months </a:t>
            </a:r>
            <a:r>
              <a:rPr lang="en-US" dirty="0"/>
              <a:t>of their last menstrual bleed, a </a:t>
            </a:r>
            <a:r>
              <a:rPr lang="en-US" dirty="0">
                <a:solidFill>
                  <a:srgbClr val="FF0000"/>
                </a:solidFill>
              </a:rPr>
              <a:t>cyclic regimen </a:t>
            </a:r>
            <a:r>
              <a:rPr lang="en-US" dirty="0"/>
              <a:t>is usually recommended </a:t>
            </a:r>
            <a:r>
              <a:rPr lang="en-US" dirty="0" smtClean="0"/>
              <a:t>.</a:t>
            </a:r>
          </a:p>
          <a:p>
            <a:pPr marL="0" indent="0">
              <a:buNone/>
            </a:pPr>
            <a:r>
              <a:rPr lang="en-US" dirty="0" smtClean="0"/>
              <a:t> </a:t>
            </a:r>
            <a:r>
              <a:rPr lang="en-US" dirty="0"/>
              <a:t>Some clinicians suggest that with lower doses, bleeding is less, and combined continuous administration might also be used</a:t>
            </a:r>
            <a:r>
              <a:rPr lang="en-US" dirty="0" smtClean="0"/>
              <a:t>.</a:t>
            </a:r>
            <a:endParaRPr lang="fa-IR" dirty="0" smtClean="0"/>
          </a:p>
          <a:p>
            <a:pPr marL="0" indent="0">
              <a:buNone/>
            </a:pPr>
            <a:endParaRPr lang="fa-IR" dirty="0" smtClean="0"/>
          </a:p>
          <a:p>
            <a:pPr marL="0" indent="0">
              <a:buNone/>
            </a:pPr>
            <a:r>
              <a:rPr lang="en-US" dirty="0" smtClean="0"/>
              <a:t>When </a:t>
            </a:r>
            <a:r>
              <a:rPr lang="en-US" dirty="0"/>
              <a:t>the menopause </a:t>
            </a:r>
            <a:r>
              <a:rPr lang="en-US" dirty="0">
                <a:solidFill>
                  <a:srgbClr val="FF0000"/>
                </a:solidFill>
              </a:rPr>
              <a:t>onset occurred &gt; 12-24 months </a:t>
            </a:r>
            <a:r>
              <a:rPr lang="en-US" dirty="0"/>
              <a:t>previously, the combined </a:t>
            </a:r>
            <a:r>
              <a:rPr lang="en-US" dirty="0">
                <a:solidFill>
                  <a:srgbClr val="FF0000"/>
                </a:solidFill>
              </a:rPr>
              <a:t>continuous</a:t>
            </a:r>
            <a:r>
              <a:rPr lang="en-US" dirty="0"/>
              <a:t> regimen is </a:t>
            </a:r>
            <a:r>
              <a:rPr lang="en-US" dirty="0" smtClean="0"/>
              <a:t>recommended.</a:t>
            </a:r>
          </a:p>
        </p:txBody>
      </p:sp>
    </p:spTree>
    <p:extLst>
      <p:ext uri="{BB962C8B-B14F-4D97-AF65-F5344CB8AC3E}">
        <p14:creationId xmlns:p14="http://schemas.microsoft.com/office/powerpoint/2010/main" val="260100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2704"/>
          </a:xfrm>
        </p:spPr>
        <p:txBody>
          <a:bodyPr>
            <a:normAutofit fontScale="90000"/>
          </a:bodyPr>
          <a:lstStyle/>
          <a:p>
            <a:endParaRPr lang="en-US" dirty="0"/>
          </a:p>
        </p:txBody>
      </p:sp>
      <p:sp>
        <p:nvSpPr>
          <p:cNvPr id="3" name="Content Placeholder 2"/>
          <p:cNvSpPr>
            <a:spLocks noGrp="1"/>
          </p:cNvSpPr>
          <p:nvPr>
            <p:ph idx="1"/>
          </p:nvPr>
        </p:nvSpPr>
        <p:spPr>
          <a:xfrm>
            <a:off x="339633" y="809897"/>
            <a:ext cx="11952515" cy="5367066"/>
          </a:xfrm>
        </p:spPr>
        <p:txBody>
          <a:bodyPr/>
          <a:lstStyle/>
          <a:p>
            <a:pPr marL="0" indent="0">
              <a:buNone/>
            </a:pPr>
            <a:r>
              <a:rPr lang="en-US" dirty="0"/>
              <a:t> </a:t>
            </a:r>
            <a:r>
              <a:rPr lang="en-US" dirty="0" err="1">
                <a:solidFill>
                  <a:srgbClr val="FF0000"/>
                </a:solidFill>
              </a:rPr>
              <a:t>Tibolone</a:t>
            </a:r>
            <a:r>
              <a:rPr lang="en-US" dirty="0"/>
              <a:t> or a tissue-selective estrogen complex such as </a:t>
            </a:r>
            <a:r>
              <a:rPr lang="en-US" dirty="0">
                <a:solidFill>
                  <a:srgbClr val="FF0000"/>
                </a:solidFill>
              </a:rPr>
              <a:t>conjugated </a:t>
            </a:r>
            <a:r>
              <a:rPr lang="en-US" dirty="0" smtClean="0">
                <a:solidFill>
                  <a:srgbClr val="FF0000"/>
                </a:solidFill>
              </a:rPr>
              <a:t>equine</a:t>
            </a:r>
          </a:p>
          <a:p>
            <a:pPr marL="0" indent="0">
              <a:buNone/>
            </a:pPr>
            <a:r>
              <a:rPr lang="en-US" dirty="0" smtClean="0">
                <a:solidFill>
                  <a:srgbClr val="FF0000"/>
                </a:solidFill>
              </a:rPr>
              <a:t> </a:t>
            </a:r>
            <a:r>
              <a:rPr lang="en-US" dirty="0">
                <a:solidFill>
                  <a:srgbClr val="FF0000"/>
                </a:solidFill>
              </a:rPr>
              <a:t>estrogen plus </a:t>
            </a:r>
            <a:r>
              <a:rPr lang="en-US" dirty="0" err="1">
                <a:solidFill>
                  <a:srgbClr val="FF0000"/>
                </a:solidFill>
              </a:rPr>
              <a:t>bazedoxifene</a:t>
            </a:r>
            <a:r>
              <a:rPr lang="en-US" dirty="0">
                <a:solidFill>
                  <a:srgbClr val="FF0000"/>
                </a:solidFill>
              </a:rPr>
              <a:t> </a:t>
            </a:r>
            <a:r>
              <a:rPr lang="en-US" dirty="0"/>
              <a:t>might be preferred to eliminate the need for a </a:t>
            </a:r>
            <a:endParaRPr lang="en-US" dirty="0" smtClean="0"/>
          </a:p>
          <a:p>
            <a:pPr marL="0" indent="0">
              <a:buNone/>
            </a:pPr>
            <a:r>
              <a:rPr lang="en-US" dirty="0" smtClean="0"/>
              <a:t>progestogen </a:t>
            </a:r>
            <a:r>
              <a:rPr lang="en-US" dirty="0"/>
              <a:t>and to reduce the frequency of unplanned </a:t>
            </a:r>
            <a:r>
              <a:rPr lang="en-US" dirty="0" smtClean="0"/>
              <a:t>bleeding</a:t>
            </a:r>
            <a:r>
              <a:rPr lang="fa-IR" dirty="0" smtClean="0"/>
              <a:t> .</a:t>
            </a:r>
          </a:p>
          <a:p>
            <a:pPr marL="0" indent="0">
              <a:buNone/>
            </a:pPr>
            <a:r>
              <a:rPr lang="en-US" dirty="0" smtClean="0"/>
              <a:t> </a:t>
            </a:r>
            <a:endParaRPr lang="en-US" dirty="0"/>
          </a:p>
          <a:p>
            <a:r>
              <a:rPr lang="en-US" dirty="0"/>
              <a:t>Treatment with </a:t>
            </a:r>
            <a:r>
              <a:rPr lang="en-US" dirty="0">
                <a:solidFill>
                  <a:srgbClr val="FF0000"/>
                </a:solidFill>
              </a:rPr>
              <a:t>estrogen alone </a:t>
            </a:r>
            <a:r>
              <a:rPr lang="en-US" dirty="0"/>
              <a:t>is recommended for women with a </a:t>
            </a:r>
            <a:r>
              <a:rPr lang="en-US" dirty="0">
                <a:solidFill>
                  <a:srgbClr val="FF0000"/>
                </a:solidFill>
              </a:rPr>
              <a:t>hysterectomy. </a:t>
            </a:r>
            <a:endParaRPr lang="en-US" dirty="0"/>
          </a:p>
          <a:p>
            <a:pPr marL="0" indent="0">
              <a:buNone/>
            </a:pPr>
            <a:endParaRPr lang="en-US" dirty="0"/>
          </a:p>
        </p:txBody>
      </p:sp>
    </p:spTree>
    <p:extLst>
      <p:ext uri="{BB962C8B-B14F-4D97-AF65-F5344CB8AC3E}">
        <p14:creationId xmlns:p14="http://schemas.microsoft.com/office/powerpoint/2010/main" val="1203318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79269" y="195944"/>
            <a:ext cx="11129554" cy="6662056"/>
          </a:xfrm>
          <a:prstGeom prst="rect">
            <a:avLst/>
          </a:prstGeom>
        </p:spPr>
      </p:pic>
    </p:spTree>
    <p:extLst>
      <p:ext uri="{BB962C8B-B14F-4D97-AF65-F5344CB8AC3E}">
        <p14:creationId xmlns:p14="http://schemas.microsoft.com/office/powerpoint/2010/main" val="102358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7"/>
            <a:ext cx="10515600" cy="10450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74320" y="222070"/>
            <a:ext cx="11599817" cy="6635930"/>
          </a:xfrm>
          <a:prstGeom prst="rect">
            <a:avLst/>
          </a:prstGeom>
        </p:spPr>
      </p:pic>
    </p:spTree>
    <p:extLst>
      <p:ext uri="{BB962C8B-B14F-4D97-AF65-F5344CB8AC3E}">
        <p14:creationId xmlns:p14="http://schemas.microsoft.com/office/powerpoint/2010/main" val="246151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endParaRPr lang="en-US" dirty="0"/>
          </a:p>
        </p:txBody>
      </p:sp>
      <p:sp>
        <p:nvSpPr>
          <p:cNvPr id="3" name="Content Placeholder 2"/>
          <p:cNvSpPr>
            <a:spLocks noGrp="1"/>
          </p:cNvSpPr>
          <p:nvPr>
            <p:ph idx="1"/>
          </p:nvPr>
        </p:nvSpPr>
        <p:spPr>
          <a:xfrm>
            <a:off x="235131" y="875210"/>
            <a:ext cx="11848012" cy="5734595"/>
          </a:xfrm>
        </p:spPr>
        <p:txBody>
          <a:bodyPr/>
          <a:lstStyle/>
          <a:p>
            <a:pPr marL="0" indent="0">
              <a:buNone/>
            </a:pPr>
            <a:r>
              <a:rPr lang="en-US" dirty="0"/>
              <a:t>Her </a:t>
            </a:r>
            <a:r>
              <a:rPr lang="en-US" dirty="0">
                <a:solidFill>
                  <a:srgbClr val="FF0000"/>
                </a:solidFill>
              </a:rPr>
              <a:t>first menstrual </a:t>
            </a:r>
            <a:r>
              <a:rPr lang="en-US" dirty="0"/>
              <a:t>period was at </a:t>
            </a:r>
            <a:r>
              <a:rPr lang="en-US" dirty="0">
                <a:solidFill>
                  <a:srgbClr val="FF0000"/>
                </a:solidFill>
              </a:rPr>
              <a:t>age 11 </a:t>
            </a:r>
            <a:r>
              <a:rPr lang="en-US" dirty="0"/>
              <a:t>and her first child was born when she was 23 years old. </a:t>
            </a:r>
            <a:endParaRPr lang="en-US" dirty="0" smtClean="0"/>
          </a:p>
          <a:p>
            <a:pPr marL="0" indent="0">
              <a:buNone/>
            </a:pPr>
            <a:r>
              <a:rPr lang="en-US" dirty="0" smtClean="0"/>
              <a:t>Further </a:t>
            </a:r>
            <a:r>
              <a:rPr lang="en-US" dirty="0"/>
              <a:t>questioning reveals symptoms of low mood and some mental ‘fog’. She has no symptoms related to cardiac, pulmonary, gastrointestinal, musculoskeletal, skin or neurologic systems. </a:t>
            </a:r>
            <a:endParaRPr lang="en-US" dirty="0" smtClean="0"/>
          </a:p>
          <a:p>
            <a:pPr marL="0" indent="0">
              <a:buNone/>
            </a:pPr>
            <a:r>
              <a:rPr lang="en-US" dirty="0"/>
              <a:t>Medical history is negative for hypertension, diabetes, or hyperlipidemia. She </a:t>
            </a:r>
            <a:endParaRPr lang="en-US" dirty="0" smtClean="0"/>
          </a:p>
          <a:p>
            <a:pPr marL="0" indent="0">
              <a:buNone/>
            </a:pPr>
            <a:r>
              <a:rPr lang="en-US" dirty="0" smtClean="0"/>
              <a:t>has </a:t>
            </a:r>
            <a:r>
              <a:rPr lang="en-US" dirty="0"/>
              <a:t>had lifelong overweight/obesity with a weight of 140 pounds (63.5 kg) at </a:t>
            </a:r>
            <a:endParaRPr lang="en-US" dirty="0" smtClean="0"/>
          </a:p>
          <a:p>
            <a:pPr marL="0" indent="0">
              <a:buNone/>
            </a:pPr>
            <a:r>
              <a:rPr lang="en-US" dirty="0" smtClean="0"/>
              <a:t>age13</a:t>
            </a:r>
            <a:r>
              <a:rPr lang="en-US" dirty="0"/>
              <a:t>, 170 pounds (77kg) on graduation from high school at age 18, 190 </a:t>
            </a:r>
            <a:r>
              <a:rPr lang="en-US" dirty="0" smtClean="0"/>
              <a:t>pounds</a:t>
            </a:r>
          </a:p>
          <a:p>
            <a:pPr marL="0" indent="0">
              <a:buNone/>
            </a:pPr>
            <a:r>
              <a:rPr lang="en-US" dirty="0" smtClean="0"/>
              <a:t> </a:t>
            </a:r>
            <a:r>
              <a:rPr lang="en-US" dirty="0"/>
              <a:t>(86.3 kg) when she married at age 22, and 198 pounds (90kg) after the last </a:t>
            </a:r>
            <a:endParaRPr lang="en-US" dirty="0" smtClean="0"/>
          </a:p>
          <a:p>
            <a:pPr marL="0" indent="0">
              <a:buNone/>
            </a:pPr>
            <a:r>
              <a:rPr lang="en-US" dirty="0" smtClean="0"/>
              <a:t>pregnancy </a:t>
            </a:r>
            <a:r>
              <a:rPr lang="en-US" dirty="0"/>
              <a:t>Her pregnancies were uneventful and without miscarriages; she has </a:t>
            </a:r>
            <a:endParaRPr lang="en-US" dirty="0" smtClean="0"/>
          </a:p>
          <a:p>
            <a:pPr marL="0" indent="0">
              <a:buNone/>
            </a:pPr>
            <a:r>
              <a:rPr lang="en-US" dirty="0" smtClean="0"/>
              <a:t>three </a:t>
            </a:r>
            <a:r>
              <a:rPr lang="en-US" dirty="0"/>
              <a:t>children, </a:t>
            </a:r>
            <a:r>
              <a:rPr lang="en-US" dirty="0" smtClean="0"/>
              <a:t>ages </a:t>
            </a:r>
            <a:r>
              <a:rPr lang="en-US" dirty="0"/>
              <a:t>28, 26, and 25 </a:t>
            </a:r>
            <a:r>
              <a:rPr lang="en-US" dirty="0" smtClean="0"/>
              <a:t>.</a:t>
            </a:r>
            <a:endParaRPr lang="en-US" dirty="0"/>
          </a:p>
        </p:txBody>
      </p:sp>
    </p:spTree>
    <p:extLst>
      <p:ext uri="{BB962C8B-B14F-4D97-AF65-F5344CB8AC3E}">
        <p14:creationId xmlns:p14="http://schemas.microsoft.com/office/powerpoint/2010/main" val="2847720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endParaRPr lang="en-US" dirty="0"/>
          </a:p>
        </p:txBody>
      </p:sp>
      <p:sp>
        <p:nvSpPr>
          <p:cNvPr id="3" name="Content Placeholder 2"/>
          <p:cNvSpPr>
            <a:spLocks noGrp="1"/>
          </p:cNvSpPr>
          <p:nvPr>
            <p:ph idx="1"/>
          </p:nvPr>
        </p:nvSpPr>
        <p:spPr>
          <a:xfrm>
            <a:off x="209005" y="822960"/>
            <a:ext cx="11808823" cy="5354003"/>
          </a:xfrm>
        </p:spPr>
        <p:txBody>
          <a:bodyPr/>
          <a:lstStyle/>
          <a:p>
            <a:pPr marL="0" indent="0">
              <a:buNone/>
            </a:pPr>
            <a:r>
              <a:rPr lang="en-US" b="1" dirty="0">
                <a:solidFill>
                  <a:srgbClr val="FF0000"/>
                </a:solidFill>
              </a:rPr>
              <a:t>Step </a:t>
            </a:r>
            <a:r>
              <a:rPr lang="en-US" b="1" dirty="0" smtClean="0">
                <a:solidFill>
                  <a:srgbClr val="FF0000"/>
                </a:solidFill>
              </a:rPr>
              <a:t>4</a:t>
            </a:r>
            <a:r>
              <a:rPr lang="fa-IR" b="1" dirty="0" smtClean="0">
                <a:solidFill>
                  <a:srgbClr val="FF0000"/>
                </a:solidFill>
              </a:rPr>
              <a:t>:</a:t>
            </a:r>
          </a:p>
          <a:p>
            <a:pPr marL="0" indent="0">
              <a:buNone/>
            </a:pPr>
            <a:r>
              <a:rPr lang="en-US" dirty="0" smtClean="0"/>
              <a:t>Many </a:t>
            </a:r>
            <a:r>
              <a:rPr lang="en-US" dirty="0"/>
              <a:t>women, even those with low underlying risk of breast cancer and cardiovascular disease, prefer to</a:t>
            </a:r>
            <a:r>
              <a:rPr lang="en-US" dirty="0">
                <a:solidFill>
                  <a:srgbClr val="FF0000"/>
                </a:solidFill>
              </a:rPr>
              <a:t> avoid </a:t>
            </a:r>
            <a:r>
              <a:rPr lang="en-US" dirty="0"/>
              <a:t>systemic MHT</a:t>
            </a:r>
            <a:r>
              <a:rPr lang="en-US" dirty="0" smtClean="0"/>
              <a:t>.</a:t>
            </a:r>
          </a:p>
          <a:p>
            <a:pPr marL="0" indent="0">
              <a:buNone/>
            </a:pPr>
            <a:r>
              <a:rPr lang="en-US" dirty="0" smtClean="0"/>
              <a:t> </a:t>
            </a:r>
            <a:r>
              <a:rPr lang="en-US" dirty="0"/>
              <a:t>Under these circumstances, step 4 is followed if the patient has moderate to severe vasomotor symptoms. </a:t>
            </a:r>
            <a:endParaRPr lang="fa-IR" dirty="0" smtClean="0"/>
          </a:p>
          <a:p>
            <a:pPr marL="0" indent="0">
              <a:buNone/>
            </a:pPr>
            <a:endParaRPr lang="fa-IR" dirty="0"/>
          </a:p>
          <a:p>
            <a:pPr marL="0" indent="0">
              <a:buNone/>
            </a:pPr>
            <a:r>
              <a:rPr lang="en-US" dirty="0"/>
              <a:t>The patient is offered non-hormonal therapy as an option for relieving symptoms, but needs to be advised that this approach will </a:t>
            </a:r>
            <a:r>
              <a:rPr lang="en-US" dirty="0">
                <a:solidFill>
                  <a:srgbClr val="FF0000"/>
                </a:solidFill>
              </a:rPr>
              <a:t>not improve lipids </a:t>
            </a:r>
            <a:r>
              <a:rPr lang="en-US" dirty="0"/>
              <a:t>or </a:t>
            </a:r>
            <a:r>
              <a:rPr lang="en-US" dirty="0">
                <a:solidFill>
                  <a:srgbClr val="FF0000"/>
                </a:solidFill>
              </a:rPr>
              <a:t>reduce bone loss</a:t>
            </a:r>
            <a:r>
              <a:rPr lang="en-US" dirty="0"/>
              <a:t>, nor relieve symptoms as well as systemic MHT. </a:t>
            </a:r>
          </a:p>
          <a:p>
            <a:pPr marL="0" indent="0">
              <a:buNone/>
            </a:pPr>
            <a:endParaRPr lang="fa-IR" dirty="0" smtClean="0"/>
          </a:p>
          <a:p>
            <a:pPr marL="0" indent="0">
              <a:buNone/>
            </a:pPr>
            <a:endParaRPr lang="en-US" dirty="0" smtClean="0"/>
          </a:p>
        </p:txBody>
      </p:sp>
    </p:spTree>
    <p:extLst>
      <p:ext uri="{BB962C8B-B14F-4D97-AF65-F5344CB8AC3E}">
        <p14:creationId xmlns:p14="http://schemas.microsoft.com/office/powerpoint/2010/main" val="4094709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0452"/>
          </a:xfrm>
        </p:spPr>
        <p:txBody>
          <a:bodyPr>
            <a:normAutofit fontScale="90000"/>
          </a:bodyPr>
          <a:lstStyle/>
          <a:p>
            <a:endParaRPr lang="en-US" dirty="0"/>
          </a:p>
        </p:txBody>
      </p:sp>
      <p:sp>
        <p:nvSpPr>
          <p:cNvPr id="3" name="Content Placeholder 2"/>
          <p:cNvSpPr>
            <a:spLocks noGrp="1"/>
          </p:cNvSpPr>
          <p:nvPr>
            <p:ph idx="1"/>
          </p:nvPr>
        </p:nvSpPr>
        <p:spPr>
          <a:xfrm>
            <a:off x="195943" y="692331"/>
            <a:ext cx="11769633" cy="5484632"/>
          </a:xfrm>
        </p:spPr>
        <p:txBody>
          <a:bodyPr/>
          <a:lstStyle/>
          <a:p>
            <a:pPr marL="0" indent="0">
              <a:buNone/>
            </a:pPr>
            <a:r>
              <a:rPr lang="en-US" dirty="0" smtClean="0"/>
              <a:t>Agents </a:t>
            </a:r>
            <a:r>
              <a:rPr lang="en-US" dirty="0"/>
              <a:t>that have been shown to be more effective than placebo in randomized controlled trials, include the </a:t>
            </a:r>
            <a:r>
              <a:rPr lang="en-US" dirty="0">
                <a:solidFill>
                  <a:srgbClr val="FF0000"/>
                </a:solidFill>
              </a:rPr>
              <a:t>SSRI/SNRI </a:t>
            </a:r>
            <a:r>
              <a:rPr lang="en-US" dirty="0"/>
              <a:t>class of agents, </a:t>
            </a:r>
            <a:r>
              <a:rPr lang="en-US" dirty="0">
                <a:solidFill>
                  <a:srgbClr val="FF0000"/>
                </a:solidFill>
              </a:rPr>
              <a:t>gabapentin</a:t>
            </a:r>
            <a:r>
              <a:rPr lang="en-US" dirty="0"/>
              <a:t>, </a:t>
            </a:r>
            <a:r>
              <a:rPr lang="en-US" dirty="0" err="1">
                <a:solidFill>
                  <a:srgbClr val="FF0000"/>
                </a:solidFill>
              </a:rPr>
              <a:t>pregabalin</a:t>
            </a:r>
            <a:r>
              <a:rPr lang="en-US" dirty="0"/>
              <a:t>, </a:t>
            </a:r>
            <a:r>
              <a:rPr lang="en-US" dirty="0">
                <a:solidFill>
                  <a:srgbClr val="FF0000"/>
                </a:solidFill>
              </a:rPr>
              <a:t>oxybutynin</a:t>
            </a:r>
            <a:r>
              <a:rPr lang="en-US" dirty="0"/>
              <a:t>, and </a:t>
            </a:r>
            <a:r>
              <a:rPr lang="en-US" dirty="0">
                <a:solidFill>
                  <a:srgbClr val="FF0000"/>
                </a:solidFill>
              </a:rPr>
              <a:t>clonidine</a:t>
            </a:r>
            <a:r>
              <a:rPr lang="en-US" dirty="0"/>
              <a:t>. </a:t>
            </a:r>
            <a:endParaRPr lang="fa-IR" dirty="0" smtClean="0"/>
          </a:p>
          <a:p>
            <a:pPr marL="0" indent="0">
              <a:buNone/>
            </a:pPr>
            <a:endParaRPr lang="en-US" dirty="0" smtClean="0"/>
          </a:p>
          <a:p>
            <a:pPr marL="0" indent="0">
              <a:buNone/>
            </a:pPr>
            <a:r>
              <a:rPr lang="en-US" dirty="0" smtClean="0"/>
              <a:t>Only </a:t>
            </a:r>
            <a:r>
              <a:rPr lang="en-US" dirty="0"/>
              <a:t>one is </a:t>
            </a:r>
            <a:r>
              <a:rPr lang="en-US" dirty="0">
                <a:solidFill>
                  <a:srgbClr val="00B0F0"/>
                </a:solidFill>
              </a:rPr>
              <a:t>FDA approved </a:t>
            </a:r>
            <a:r>
              <a:rPr lang="en-US" dirty="0"/>
              <a:t>for relief of hot flashes, a </a:t>
            </a:r>
            <a:r>
              <a:rPr lang="en-US" dirty="0">
                <a:solidFill>
                  <a:srgbClr val="FF0000"/>
                </a:solidFill>
              </a:rPr>
              <a:t>low dose paroxetine </a:t>
            </a:r>
            <a:r>
              <a:rPr lang="en-US" dirty="0" err="1">
                <a:solidFill>
                  <a:srgbClr val="FF0000"/>
                </a:solidFill>
              </a:rPr>
              <a:t>mesylate</a:t>
            </a:r>
            <a:r>
              <a:rPr lang="en-US" dirty="0">
                <a:solidFill>
                  <a:srgbClr val="FF0000"/>
                </a:solidFill>
              </a:rPr>
              <a:t> (7.5 mg</a:t>
            </a:r>
            <a:r>
              <a:rPr lang="en-US" dirty="0"/>
              <a:t>). </a:t>
            </a:r>
            <a:endParaRPr lang="fa-IR" dirty="0" smtClean="0"/>
          </a:p>
          <a:p>
            <a:pPr marL="0" indent="0">
              <a:buNone/>
            </a:pPr>
            <a:endParaRPr lang="fa-IR" dirty="0"/>
          </a:p>
          <a:p>
            <a:pPr marL="0" indent="0">
              <a:buNone/>
            </a:pPr>
            <a:r>
              <a:rPr lang="en-US" dirty="0"/>
              <a:t>For </a:t>
            </a:r>
            <a:r>
              <a:rPr lang="en-US" dirty="0">
                <a:solidFill>
                  <a:srgbClr val="FF0000"/>
                </a:solidFill>
              </a:rPr>
              <a:t>vasomotor symptoms </a:t>
            </a:r>
            <a:r>
              <a:rPr lang="en-US" dirty="0"/>
              <a:t>that are worse at</a:t>
            </a:r>
            <a:r>
              <a:rPr lang="en-US" dirty="0">
                <a:solidFill>
                  <a:srgbClr val="FF0000"/>
                </a:solidFill>
              </a:rPr>
              <a:t> night</a:t>
            </a:r>
            <a:r>
              <a:rPr lang="en-US" dirty="0"/>
              <a:t>, we recommend </a:t>
            </a:r>
            <a:r>
              <a:rPr lang="en-US" dirty="0">
                <a:solidFill>
                  <a:srgbClr val="FF0000"/>
                </a:solidFill>
              </a:rPr>
              <a:t>gabapentin</a:t>
            </a:r>
            <a:r>
              <a:rPr lang="en-US" dirty="0"/>
              <a:t>; otherwise, we recommend an </a:t>
            </a:r>
            <a:r>
              <a:rPr lang="en-US" dirty="0">
                <a:solidFill>
                  <a:srgbClr val="FF0000"/>
                </a:solidFill>
              </a:rPr>
              <a:t>SSRI </a:t>
            </a:r>
            <a:r>
              <a:rPr lang="en-US" dirty="0"/>
              <a:t>or </a:t>
            </a:r>
            <a:r>
              <a:rPr lang="en-US" dirty="0">
                <a:solidFill>
                  <a:srgbClr val="FF0000"/>
                </a:solidFill>
              </a:rPr>
              <a:t>SNRI</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2328029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641"/>
          </a:xfrm>
        </p:spPr>
        <p:txBody>
          <a:bodyPr>
            <a:normAutofit fontScale="90000"/>
          </a:bodyPr>
          <a:lstStyle/>
          <a:p>
            <a:endParaRPr lang="en-US" dirty="0"/>
          </a:p>
        </p:txBody>
      </p:sp>
      <p:sp>
        <p:nvSpPr>
          <p:cNvPr id="3" name="Content Placeholder 2"/>
          <p:cNvSpPr>
            <a:spLocks noGrp="1"/>
          </p:cNvSpPr>
          <p:nvPr>
            <p:ph idx="1"/>
          </p:nvPr>
        </p:nvSpPr>
        <p:spPr>
          <a:xfrm>
            <a:off x="117565" y="809897"/>
            <a:ext cx="11834949" cy="5367066"/>
          </a:xfrm>
        </p:spPr>
        <p:txBody>
          <a:bodyPr/>
          <a:lstStyle/>
          <a:p>
            <a:pPr marL="0" indent="0">
              <a:buNone/>
            </a:pPr>
            <a:r>
              <a:rPr lang="en-US" dirty="0" smtClean="0">
                <a:solidFill>
                  <a:srgbClr val="FF0000"/>
                </a:solidFill>
              </a:rPr>
              <a:t>Side </a:t>
            </a:r>
            <a:r>
              <a:rPr lang="en-US" dirty="0">
                <a:solidFill>
                  <a:srgbClr val="FF0000"/>
                </a:solidFill>
              </a:rPr>
              <a:t>effects </a:t>
            </a:r>
            <a:r>
              <a:rPr lang="en-US" dirty="0"/>
              <a:t>of these medications when tested in</a:t>
            </a:r>
            <a:r>
              <a:rPr lang="en-US" dirty="0">
                <a:solidFill>
                  <a:srgbClr val="FF0000"/>
                </a:solidFill>
              </a:rPr>
              <a:t> depressed </a:t>
            </a:r>
            <a:r>
              <a:rPr lang="en-US" dirty="0"/>
              <a:t>patients include headache, gastro-intestinal issues, fatigue, insomnia, nervousness, dry mouth, sexual dysfunction, risk of discontinuation syndrome, in rare instances suicidal thoughts, and, for gabapentin, drowsiness</a:t>
            </a:r>
            <a:r>
              <a:rPr lang="en-US" dirty="0" smtClean="0"/>
              <a:t>.</a:t>
            </a:r>
            <a:endParaRPr lang="fa-IR" dirty="0" smtClean="0"/>
          </a:p>
          <a:p>
            <a:pPr marL="0" indent="0">
              <a:buNone/>
            </a:pPr>
            <a:endParaRPr lang="en-US" dirty="0" smtClean="0"/>
          </a:p>
          <a:p>
            <a:pPr marL="0" indent="0">
              <a:buNone/>
            </a:pPr>
            <a:r>
              <a:rPr lang="en-US" dirty="0" smtClean="0"/>
              <a:t> </a:t>
            </a:r>
            <a:r>
              <a:rPr lang="en-US" dirty="0"/>
              <a:t>When these agents are studied in</a:t>
            </a:r>
            <a:r>
              <a:rPr lang="en-US" dirty="0">
                <a:solidFill>
                  <a:srgbClr val="FF0000"/>
                </a:solidFill>
              </a:rPr>
              <a:t> non-depressed </a:t>
            </a:r>
            <a:r>
              <a:rPr lang="en-US" dirty="0"/>
              <a:t>patients, these effects have </a:t>
            </a:r>
            <a:r>
              <a:rPr lang="en-US" dirty="0">
                <a:solidFill>
                  <a:srgbClr val="FF0000"/>
                </a:solidFill>
              </a:rPr>
              <a:t>not </a:t>
            </a:r>
            <a:r>
              <a:rPr lang="en-US" dirty="0"/>
              <a:t>been reported </a:t>
            </a:r>
            <a:r>
              <a:rPr lang="en-US" dirty="0" smtClean="0"/>
              <a:t>.</a:t>
            </a:r>
            <a:endParaRPr lang="en-US" dirty="0"/>
          </a:p>
        </p:txBody>
      </p:sp>
    </p:spTree>
    <p:extLst>
      <p:ext uri="{BB962C8B-B14F-4D97-AF65-F5344CB8AC3E}">
        <p14:creationId xmlns:p14="http://schemas.microsoft.com/office/powerpoint/2010/main" val="2552436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4955"/>
          </a:xfrm>
        </p:spPr>
        <p:txBody>
          <a:bodyPr>
            <a:normAutofit fontScale="90000"/>
          </a:bodyPr>
          <a:lstStyle/>
          <a:p>
            <a:endParaRPr lang="en-US" dirty="0"/>
          </a:p>
        </p:txBody>
      </p:sp>
      <p:sp>
        <p:nvSpPr>
          <p:cNvPr id="3" name="Content Placeholder 2"/>
          <p:cNvSpPr>
            <a:spLocks noGrp="1"/>
          </p:cNvSpPr>
          <p:nvPr>
            <p:ph idx="1"/>
          </p:nvPr>
        </p:nvSpPr>
        <p:spPr>
          <a:xfrm>
            <a:off x="838199" y="640080"/>
            <a:ext cx="11153503" cy="5536883"/>
          </a:xfrm>
        </p:spPr>
        <p:txBody>
          <a:bodyPr/>
          <a:lstStyle/>
          <a:p>
            <a:pPr marL="0" indent="0">
              <a:buNone/>
            </a:pPr>
            <a:r>
              <a:rPr lang="en-US" dirty="0"/>
              <a:t>Two studies, one with low dose </a:t>
            </a:r>
            <a:r>
              <a:rPr lang="en-US" dirty="0">
                <a:solidFill>
                  <a:srgbClr val="FF0000"/>
                </a:solidFill>
              </a:rPr>
              <a:t>estrogen vs venlafaxine </a:t>
            </a:r>
            <a:r>
              <a:rPr lang="en-US" dirty="0"/>
              <a:t>and the other with </a:t>
            </a:r>
            <a:r>
              <a:rPr lang="en-US" dirty="0">
                <a:solidFill>
                  <a:srgbClr val="FF0000"/>
                </a:solidFill>
              </a:rPr>
              <a:t>high dose gabapentin versus estrogen </a:t>
            </a:r>
            <a:r>
              <a:rPr lang="en-US" dirty="0"/>
              <a:t>reported </a:t>
            </a:r>
            <a:r>
              <a:rPr lang="en-US" dirty="0">
                <a:solidFill>
                  <a:srgbClr val="FF0000"/>
                </a:solidFill>
              </a:rPr>
              <a:t>equal efficacy, </a:t>
            </a:r>
            <a:r>
              <a:rPr lang="en-US" dirty="0"/>
              <a:t>but more data are required for a valid understanding of relative efficacies of these agents </a:t>
            </a:r>
            <a:r>
              <a:rPr lang="en-US" dirty="0" smtClean="0"/>
              <a:t>.</a:t>
            </a:r>
            <a:endParaRPr lang="fa-IR" dirty="0" smtClean="0"/>
          </a:p>
          <a:p>
            <a:pPr marL="0" indent="0">
              <a:buNone/>
            </a:pPr>
            <a:endParaRPr lang="en-US" dirty="0" smtClean="0"/>
          </a:p>
          <a:p>
            <a:pPr marL="0" indent="0">
              <a:buNone/>
            </a:pPr>
            <a:r>
              <a:rPr lang="en-US" dirty="0" smtClean="0"/>
              <a:t>In </a:t>
            </a:r>
            <a:r>
              <a:rPr lang="en-US" dirty="0"/>
              <a:t>randomized trials, </a:t>
            </a:r>
            <a:r>
              <a:rPr lang="en-US" dirty="0">
                <a:solidFill>
                  <a:srgbClr val="FF0000"/>
                </a:solidFill>
              </a:rPr>
              <a:t>over-the-counter</a:t>
            </a:r>
            <a:r>
              <a:rPr lang="en-US" dirty="0"/>
              <a:t> medications have</a:t>
            </a:r>
            <a:r>
              <a:rPr lang="en-US" dirty="0">
                <a:solidFill>
                  <a:srgbClr val="FF0000"/>
                </a:solidFill>
              </a:rPr>
              <a:t> not </a:t>
            </a:r>
            <a:r>
              <a:rPr lang="en-US" dirty="0"/>
              <a:t>been more beneficial than placebo. </a:t>
            </a:r>
          </a:p>
        </p:txBody>
      </p:sp>
    </p:spTree>
    <p:extLst>
      <p:ext uri="{BB962C8B-B14F-4D97-AF65-F5344CB8AC3E}">
        <p14:creationId xmlns:p14="http://schemas.microsoft.com/office/powerpoint/2010/main" val="4000312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515"/>
          </a:xfrm>
        </p:spPr>
        <p:txBody>
          <a:bodyPr>
            <a:normAutofit fontScale="90000"/>
          </a:bodyPr>
          <a:lstStyle/>
          <a:p>
            <a:endParaRPr lang="en-US" dirty="0"/>
          </a:p>
        </p:txBody>
      </p:sp>
      <p:sp>
        <p:nvSpPr>
          <p:cNvPr id="3" name="Content Placeholder 2"/>
          <p:cNvSpPr>
            <a:spLocks noGrp="1"/>
          </p:cNvSpPr>
          <p:nvPr>
            <p:ph idx="1"/>
          </p:nvPr>
        </p:nvSpPr>
        <p:spPr>
          <a:xfrm>
            <a:off x="130629" y="731520"/>
            <a:ext cx="12061371" cy="5445443"/>
          </a:xfrm>
        </p:spPr>
        <p:txBody>
          <a:bodyPr/>
          <a:lstStyle/>
          <a:p>
            <a:pPr marL="0" indent="0">
              <a:buNone/>
            </a:pPr>
            <a:r>
              <a:rPr lang="en-US" dirty="0">
                <a:solidFill>
                  <a:srgbClr val="FF0000"/>
                </a:solidFill>
              </a:rPr>
              <a:t>Clonidine</a:t>
            </a:r>
            <a:r>
              <a:rPr lang="en-US" dirty="0"/>
              <a:t>, although </a:t>
            </a:r>
            <a:r>
              <a:rPr lang="en-US" dirty="0">
                <a:solidFill>
                  <a:srgbClr val="FF0000"/>
                </a:solidFill>
              </a:rPr>
              <a:t>moderately</a:t>
            </a:r>
            <a:r>
              <a:rPr lang="en-US" dirty="0"/>
              <a:t> effective in randomized trials, is seldom used because its efficacy is limited and its side effects </a:t>
            </a:r>
            <a:r>
              <a:rPr lang="en-US" dirty="0" smtClean="0"/>
              <a:t>bothersome</a:t>
            </a:r>
            <a:r>
              <a:rPr lang="en-US" dirty="0" smtClean="0"/>
              <a:t>.</a:t>
            </a:r>
          </a:p>
          <a:p>
            <a:pPr marL="0" indent="0">
              <a:buNone/>
            </a:pPr>
            <a:endParaRPr lang="en-US" dirty="0" smtClean="0"/>
          </a:p>
          <a:p>
            <a:pPr marL="0" indent="0">
              <a:buNone/>
            </a:pPr>
            <a:r>
              <a:rPr lang="en-US" dirty="0" smtClean="0"/>
              <a:t>. </a:t>
            </a:r>
            <a:r>
              <a:rPr lang="en-US" dirty="0"/>
              <a:t>A new approach is the </a:t>
            </a:r>
            <a:r>
              <a:rPr lang="en-US" dirty="0">
                <a:solidFill>
                  <a:srgbClr val="FF0000"/>
                </a:solidFill>
              </a:rPr>
              <a:t>off-label </a:t>
            </a:r>
            <a:r>
              <a:rPr lang="en-US" dirty="0"/>
              <a:t>use of the overactive bladder agent </a:t>
            </a:r>
            <a:r>
              <a:rPr lang="en-US" dirty="0">
                <a:solidFill>
                  <a:srgbClr val="FF0000"/>
                </a:solidFill>
              </a:rPr>
              <a:t>oxybutynin </a:t>
            </a:r>
            <a:endParaRPr lang="en-US" dirty="0" smtClean="0">
              <a:solidFill>
                <a:srgbClr val="FF0000"/>
              </a:solidFill>
            </a:endParaRPr>
          </a:p>
          <a:p>
            <a:pPr marL="0" indent="0">
              <a:buNone/>
            </a:pPr>
            <a:r>
              <a:rPr lang="en-US" dirty="0" smtClean="0"/>
              <a:t>,It </a:t>
            </a:r>
            <a:r>
              <a:rPr lang="en-US" dirty="0"/>
              <a:t>was effective in two recent trials and is worth considering in patients refractory </a:t>
            </a:r>
            <a:endParaRPr lang="en-US" dirty="0" smtClean="0"/>
          </a:p>
          <a:p>
            <a:pPr marL="0" indent="0">
              <a:buNone/>
            </a:pPr>
            <a:r>
              <a:rPr lang="en-US" dirty="0" smtClean="0"/>
              <a:t>to </a:t>
            </a:r>
            <a:r>
              <a:rPr lang="en-US" dirty="0"/>
              <a:t>other agents or in those with urinary frequency attributed to overactive </a:t>
            </a:r>
            <a:endParaRPr lang="en-US" dirty="0" smtClean="0"/>
          </a:p>
          <a:p>
            <a:pPr marL="0" indent="0">
              <a:buNone/>
            </a:pPr>
            <a:r>
              <a:rPr lang="en-US" dirty="0" smtClean="0"/>
              <a:t>bladder</a:t>
            </a:r>
            <a:r>
              <a:rPr lang="en-US" dirty="0"/>
              <a:t>, with common side effects of dry mouth and dry eyes. Oxybutynin is </a:t>
            </a:r>
            <a:endParaRPr lang="en-US" dirty="0" smtClean="0"/>
          </a:p>
          <a:p>
            <a:pPr marL="0" indent="0">
              <a:buNone/>
            </a:pPr>
            <a:r>
              <a:rPr lang="en-US" dirty="0" smtClean="0"/>
              <a:t>contraindicated </a:t>
            </a:r>
            <a:r>
              <a:rPr lang="en-US" dirty="0"/>
              <a:t>in patients with </a:t>
            </a:r>
            <a:r>
              <a:rPr lang="en-US" dirty="0">
                <a:solidFill>
                  <a:srgbClr val="FF0000"/>
                </a:solidFill>
              </a:rPr>
              <a:t>urinary</a:t>
            </a:r>
            <a:r>
              <a:rPr lang="en-US" dirty="0"/>
              <a:t> </a:t>
            </a:r>
            <a:r>
              <a:rPr lang="en-US" dirty="0">
                <a:solidFill>
                  <a:srgbClr val="FF0000"/>
                </a:solidFill>
              </a:rPr>
              <a:t>retention</a:t>
            </a:r>
            <a:r>
              <a:rPr lang="en-US" dirty="0"/>
              <a:t>, </a:t>
            </a:r>
            <a:r>
              <a:rPr lang="en-US" dirty="0">
                <a:solidFill>
                  <a:srgbClr val="FF0000"/>
                </a:solidFill>
              </a:rPr>
              <a:t>narrow-angle </a:t>
            </a:r>
            <a:r>
              <a:rPr lang="en-US" b="1" dirty="0">
                <a:solidFill>
                  <a:srgbClr val="FF0000"/>
                </a:solidFill>
              </a:rPr>
              <a:t>glaucoma</a:t>
            </a:r>
            <a:r>
              <a:rPr lang="en-US" dirty="0"/>
              <a:t>, and </a:t>
            </a:r>
            <a:r>
              <a:rPr lang="en-US" dirty="0">
                <a:solidFill>
                  <a:srgbClr val="FF0000"/>
                </a:solidFill>
              </a:rPr>
              <a:t>obstructive gastric disorders </a:t>
            </a:r>
            <a:r>
              <a:rPr lang="en-US" dirty="0"/>
              <a:t>or </a:t>
            </a:r>
            <a:r>
              <a:rPr lang="en-US" dirty="0">
                <a:solidFill>
                  <a:srgbClr val="FF0000"/>
                </a:solidFill>
              </a:rPr>
              <a:t>gastric </a:t>
            </a:r>
            <a:r>
              <a:rPr lang="en-US" dirty="0" err="1">
                <a:solidFill>
                  <a:srgbClr val="FF0000"/>
                </a:solidFill>
              </a:rPr>
              <a:t>dysmotility</a:t>
            </a:r>
            <a:r>
              <a:rPr lang="en-US" dirty="0">
                <a:solidFill>
                  <a:srgbClr val="FF0000"/>
                </a:solidFill>
              </a:rPr>
              <a:t>. </a:t>
            </a:r>
          </a:p>
        </p:txBody>
      </p:sp>
    </p:spTree>
    <p:extLst>
      <p:ext uri="{BB962C8B-B14F-4D97-AF65-F5344CB8AC3E}">
        <p14:creationId xmlns:p14="http://schemas.microsoft.com/office/powerpoint/2010/main" val="134918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38"/>
          </a:xfrm>
        </p:spPr>
        <p:txBody>
          <a:bodyPr>
            <a:normAutofit fontScale="90000"/>
          </a:bodyPr>
          <a:lstStyle/>
          <a:p>
            <a:endParaRPr lang="en-US" dirty="0"/>
          </a:p>
        </p:txBody>
      </p:sp>
      <p:sp>
        <p:nvSpPr>
          <p:cNvPr id="3" name="Content Placeholder 2"/>
          <p:cNvSpPr>
            <a:spLocks noGrp="1"/>
          </p:cNvSpPr>
          <p:nvPr>
            <p:ph idx="1"/>
          </p:nvPr>
        </p:nvSpPr>
        <p:spPr>
          <a:xfrm>
            <a:off x="169817" y="574766"/>
            <a:ext cx="11848012" cy="5982788"/>
          </a:xfrm>
        </p:spPr>
        <p:txBody>
          <a:bodyPr>
            <a:normAutofit/>
          </a:bodyPr>
          <a:lstStyle/>
          <a:p>
            <a:pPr marL="0" indent="0">
              <a:buNone/>
            </a:pPr>
            <a:r>
              <a:rPr lang="en-US" b="1" dirty="0">
                <a:solidFill>
                  <a:srgbClr val="FF0000"/>
                </a:solidFill>
              </a:rPr>
              <a:t>Step </a:t>
            </a:r>
            <a:r>
              <a:rPr lang="en-US" b="1" dirty="0" smtClean="0">
                <a:solidFill>
                  <a:srgbClr val="FF0000"/>
                </a:solidFill>
              </a:rPr>
              <a:t>5: </a:t>
            </a:r>
          </a:p>
          <a:p>
            <a:pPr marL="0" indent="0">
              <a:buNone/>
            </a:pPr>
            <a:r>
              <a:rPr lang="en-US" dirty="0" smtClean="0"/>
              <a:t>For </a:t>
            </a:r>
            <a:r>
              <a:rPr lang="en-US" dirty="0"/>
              <a:t>women with moderate-to-severe </a:t>
            </a:r>
            <a:r>
              <a:rPr lang="en-US" dirty="0">
                <a:solidFill>
                  <a:srgbClr val="FF0000"/>
                </a:solidFill>
              </a:rPr>
              <a:t>genitourinary syndrome of menopause </a:t>
            </a:r>
            <a:r>
              <a:rPr lang="en-US" dirty="0"/>
              <a:t>(GSM) </a:t>
            </a:r>
            <a:r>
              <a:rPr lang="en-US" b="1" dirty="0"/>
              <a:t>(Figure 6) </a:t>
            </a:r>
            <a:r>
              <a:rPr lang="en-US" dirty="0"/>
              <a:t>as their only symptoms, several agents are effective</a:t>
            </a:r>
            <a:r>
              <a:rPr lang="en-US" dirty="0" smtClean="0"/>
              <a:t>.</a:t>
            </a:r>
          </a:p>
          <a:p>
            <a:pPr marL="0" indent="0">
              <a:buNone/>
            </a:pPr>
            <a:r>
              <a:rPr lang="en-US" dirty="0" smtClean="0"/>
              <a:t> </a:t>
            </a:r>
            <a:r>
              <a:rPr lang="en-US" dirty="0"/>
              <a:t>Symptoms related to this problem are often </a:t>
            </a:r>
            <a:r>
              <a:rPr lang="en-US" dirty="0">
                <a:solidFill>
                  <a:srgbClr val="FF0000"/>
                </a:solidFill>
              </a:rPr>
              <a:t>progressive</a:t>
            </a:r>
            <a:r>
              <a:rPr lang="en-US" dirty="0"/>
              <a:t> and </a:t>
            </a:r>
            <a:r>
              <a:rPr lang="en-US" dirty="0">
                <a:solidFill>
                  <a:srgbClr val="FF0000"/>
                </a:solidFill>
              </a:rPr>
              <a:t>worsen</a:t>
            </a:r>
            <a:r>
              <a:rPr lang="en-US" dirty="0"/>
              <a:t> with duration of menopause</a:t>
            </a:r>
            <a:r>
              <a:rPr lang="en-US" dirty="0">
                <a:solidFill>
                  <a:srgbClr val="FF0000"/>
                </a:solidFill>
              </a:rPr>
              <a:t> without </a:t>
            </a:r>
            <a:r>
              <a:rPr lang="en-US" dirty="0"/>
              <a:t>hormonal therapy</a:t>
            </a:r>
            <a:r>
              <a:rPr lang="en-US" dirty="0" smtClean="0"/>
              <a:t>.</a:t>
            </a:r>
          </a:p>
          <a:p>
            <a:pPr marL="0" indent="0">
              <a:buNone/>
            </a:pPr>
            <a:r>
              <a:rPr lang="en-US" dirty="0" smtClean="0"/>
              <a:t> </a:t>
            </a:r>
            <a:r>
              <a:rPr lang="en-US" dirty="0"/>
              <a:t>Women resembling the patient often develop symptoms of GSM over time if not receiving systemic therapy. When this occurs, </a:t>
            </a:r>
            <a:r>
              <a:rPr lang="en-US" dirty="0">
                <a:solidFill>
                  <a:srgbClr val="FF0000"/>
                </a:solidFill>
              </a:rPr>
              <a:t>vaginal moisturizers </a:t>
            </a:r>
            <a:r>
              <a:rPr lang="en-US" dirty="0"/>
              <a:t>and </a:t>
            </a:r>
            <a:r>
              <a:rPr lang="en-US" dirty="0">
                <a:solidFill>
                  <a:srgbClr val="FF0000"/>
                </a:solidFill>
              </a:rPr>
              <a:t>lubricants</a:t>
            </a:r>
            <a:r>
              <a:rPr lang="en-US" dirty="0"/>
              <a:t> are beneficial and should be used initially. </a:t>
            </a:r>
            <a:endParaRPr lang="en-US" dirty="0" smtClean="0"/>
          </a:p>
          <a:p>
            <a:pPr marL="0" indent="0">
              <a:buNone/>
            </a:pPr>
            <a:endParaRPr lang="en-US" dirty="0" smtClean="0"/>
          </a:p>
          <a:p>
            <a:pPr marL="0" indent="0">
              <a:buNone/>
            </a:pPr>
            <a:r>
              <a:rPr lang="en-US" dirty="0" smtClean="0">
                <a:solidFill>
                  <a:srgbClr val="FF0000"/>
                </a:solidFill>
              </a:rPr>
              <a:t>Water-based </a:t>
            </a:r>
            <a:r>
              <a:rPr lang="en-US" dirty="0">
                <a:solidFill>
                  <a:srgbClr val="FF0000"/>
                </a:solidFill>
              </a:rPr>
              <a:t>lubricants </a:t>
            </a:r>
            <a:r>
              <a:rPr lang="en-US" dirty="0"/>
              <a:t>are preferred and are used just </a:t>
            </a:r>
            <a:r>
              <a:rPr lang="en-US" dirty="0">
                <a:solidFill>
                  <a:srgbClr val="FF0000"/>
                </a:solidFill>
              </a:rPr>
              <a:t>prior </a:t>
            </a:r>
            <a:r>
              <a:rPr lang="en-US" dirty="0"/>
              <a:t>to intercourse, although </a:t>
            </a:r>
            <a:r>
              <a:rPr lang="en-US" dirty="0">
                <a:solidFill>
                  <a:srgbClr val="FF0000"/>
                </a:solidFill>
              </a:rPr>
              <a:t>silicone lubricants </a:t>
            </a:r>
            <a:r>
              <a:rPr lang="en-US" dirty="0"/>
              <a:t>are </a:t>
            </a:r>
            <a:r>
              <a:rPr lang="en-US" dirty="0">
                <a:solidFill>
                  <a:srgbClr val="FF0000"/>
                </a:solidFill>
              </a:rPr>
              <a:t>longer lasting</a:t>
            </a:r>
            <a:r>
              <a:rPr lang="en-US" dirty="0"/>
              <a:t>. </a:t>
            </a:r>
            <a:endParaRPr lang="en-US" dirty="0" smtClean="0"/>
          </a:p>
        </p:txBody>
      </p:sp>
    </p:spTree>
    <p:extLst>
      <p:ext uri="{BB962C8B-B14F-4D97-AF65-F5344CB8AC3E}">
        <p14:creationId xmlns:p14="http://schemas.microsoft.com/office/powerpoint/2010/main" val="2031412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74320" y="45719"/>
            <a:ext cx="11678194" cy="6812281"/>
          </a:xfrm>
          <a:prstGeom prst="rect">
            <a:avLst/>
          </a:prstGeom>
        </p:spPr>
      </p:pic>
    </p:spTree>
    <p:extLst>
      <p:ext uri="{BB962C8B-B14F-4D97-AF65-F5344CB8AC3E}">
        <p14:creationId xmlns:p14="http://schemas.microsoft.com/office/powerpoint/2010/main" val="397655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2521"/>
          </a:xfrm>
        </p:spPr>
        <p:txBody>
          <a:bodyPr>
            <a:normAutofit fontScale="90000"/>
          </a:bodyPr>
          <a:lstStyle/>
          <a:p>
            <a:endParaRPr lang="en-US" dirty="0"/>
          </a:p>
        </p:txBody>
      </p:sp>
      <p:sp>
        <p:nvSpPr>
          <p:cNvPr id="3" name="Content Placeholder 2"/>
          <p:cNvSpPr>
            <a:spLocks noGrp="1"/>
          </p:cNvSpPr>
          <p:nvPr>
            <p:ph idx="1"/>
          </p:nvPr>
        </p:nvSpPr>
        <p:spPr>
          <a:xfrm>
            <a:off x="143691" y="1149531"/>
            <a:ext cx="11926389" cy="5027432"/>
          </a:xfrm>
        </p:spPr>
        <p:txBody>
          <a:bodyPr/>
          <a:lstStyle/>
          <a:p>
            <a:pPr marL="0" indent="0">
              <a:buNone/>
            </a:pPr>
            <a:r>
              <a:rPr lang="en-US" dirty="0"/>
              <a:t>Many different vaginal moisturizers, including preservative free options, are available and are used </a:t>
            </a:r>
            <a:r>
              <a:rPr lang="en-US" dirty="0">
                <a:solidFill>
                  <a:srgbClr val="FF0000"/>
                </a:solidFill>
              </a:rPr>
              <a:t>2–3 times per week </a:t>
            </a:r>
            <a:r>
              <a:rPr lang="en-US" dirty="0"/>
              <a:t>but not prior to intercourse, as they can be</a:t>
            </a:r>
            <a:r>
              <a:rPr lang="en-US" dirty="0">
                <a:solidFill>
                  <a:srgbClr val="FF0000"/>
                </a:solidFill>
              </a:rPr>
              <a:t> irritating</a:t>
            </a:r>
            <a:r>
              <a:rPr lang="en-US" dirty="0"/>
              <a:t>. </a:t>
            </a:r>
            <a:endParaRPr lang="en-US" dirty="0" smtClean="0"/>
          </a:p>
          <a:p>
            <a:pPr marL="0" indent="0">
              <a:buNone/>
            </a:pPr>
            <a:endParaRPr lang="en-US" dirty="0" smtClean="0"/>
          </a:p>
          <a:p>
            <a:pPr marL="0" indent="0">
              <a:buNone/>
            </a:pPr>
            <a:r>
              <a:rPr lang="en-US" dirty="0" smtClean="0"/>
              <a:t>These </a:t>
            </a:r>
            <a:r>
              <a:rPr lang="en-US" dirty="0"/>
              <a:t>agents provide a degree of relief of symptoms of </a:t>
            </a:r>
            <a:r>
              <a:rPr lang="en-US" dirty="0">
                <a:solidFill>
                  <a:srgbClr val="FF0000"/>
                </a:solidFill>
              </a:rPr>
              <a:t>dyspareunia</a:t>
            </a:r>
            <a:r>
              <a:rPr lang="en-US" dirty="0"/>
              <a:t> and improve </a:t>
            </a:r>
            <a:r>
              <a:rPr lang="en-US" dirty="0">
                <a:solidFill>
                  <a:srgbClr val="FF0000"/>
                </a:solidFill>
              </a:rPr>
              <a:t>vaginal pH </a:t>
            </a:r>
            <a:r>
              <a:rPr lang="en-US" dirty="0">
                <a:solidFill>
                  <a:schemeClr val="bg2">
                    <a:lumMod val="10000"/>
                  </a:schemeClr>
                </a:solidFill>
              </a:rPr>
              <a:t>but</a:t>
            </a:r>
            <a:r>
              <a:rPr lang="en-US" dirty="0"/>
              <a:t>, importantly, </a:t>
            </a:r>
            <a:r>
              <a:rPr lang="en-US" dirty="0">
                <a:solidFill>
                  <a:srgbClr val="FF0000"/>
                </a:solidFill>
              </a:rPr>
              <a:t>in contrast </a:t>
            </a:r>
            <a:r>
              <a:rPr lang="en-US" dirty="0"/>
              <a:t>to vaginal hormone therapies, they do </a:t>
            </a:r>
            <a:r>
              <a:rPr lang="en-US" dirty="0">
                <a:solidFill>
                  <a:srgbClr val="FF0000"/>
                </a:solidFill>
              </a:rPr>
              <a:t>not </a:t>
            </a:r>
            <a:r>
              <a:rPr lang="en-US" dirty="0">
                <a:solidFill>
                  <a:schemeClr val="bg2">
                    <a:lumMod val="10000"/>
                  </a:schemeClr>
                </a:solidFill>
              </a:rPr>
              <a:t>cause</a:t>
            </a:r>
            <a:r>
              <a:rPr lang="en-US" dirty="0">
                <a:solidFill>
                  <a:srgbClr val="FF0000"/>
                </a:solidFill>
              </a:rPr>
              <a:t> maturation of the vaginal mucosa</a:t>
            </a:r>
            <a:r>
              <a:rPr lang="en-US" dirty="0"/>
              <a:t>, improve </a:t>
            </a:r>
            <a:r>
              <a:rPr lang="en-US" dirty="0">
                <a:solidFill>
                  <a:srgbClr val="FF0000"/>
                </a:solidFill>
              </a:rPr>
              <a:t>blood flow </a:t>
            </a:r>
            <a:r>
              <a:rPr lang="en-US" dirty="0"/>
              <a:t>or </a:t>
            </a:r>
            <a:r>
              <a:rPr lang="en-US" dirty="0">
                <a:solidFill>
                  <a:srgbClr val="FF0000"/>
                </a:solidFill>
              </a:rPr>
              <a:t>elasticity</a:t>
            </a:r>
            <a:r>
              <a:rPr lang="en-US" dirty="0"/>
              <a:t>, or improve </a:t>
            </a:r>
            <a:r>
              <a:rPr lang="en-US" dirty="0">
                <a:solidFill>
                  <a:srgbClr val="FF0000"/>
                </a:solidFill>
              </a:rPr>
              <a:t>urinary symptoms </a:t>
            </a:r>
            <a:r>
              <a:rPr lang="en-US" dirty="0"/>
              <a:t>of </a:t>
            </a:r>
            <a:r>
              <a:rPr lang="en-US" dirty="0">
                <a:solidFill>
                  <a:srgbClr val="FF0000"/>
                </a:solidFill>
              </a:rPr>
              <a:t>dysuria </a:t>
            </a:r>
            <a:r>
              <a:rPr lang="en-US" dirty="0"/>
              <a:t>or </a:t>
            </a:r>
            <a:r>
              <a:rPr lang="en-US" dirty="0">
                <a:solidFill>
                  <a:srgbClr val="FF0000"/>
                </a:solidFill>
              </a:rPr>
              <a:t>urgency</a:t>
            </a:r>
            <a:r>
              <a:rPr lang="en-US" dirty="0"/>
              <a:t>. </a:t>
            </a:r>
          </a:p>
        </p:txBody>
      </p:sp>
    </p:spTree>
    <p:extLst>
      <p:ext uri="{BB962C8B-B14F-4D97-AF65-F5344CB8AC3E}">
        <p14:creationId xmlns:p14="http://schemas.microsoft.com/office/powerpoint/2010/main" val="3520797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48193"/>
          </a:xfrm>
        </p:spPr>
        <p:txBody>
          <a:bodyPr>
            <a:normAutofit fontScale="90000"/>
          </a:bodyPr>
          <a:lstStyle/>
          <a:p>
            <a:endParaRPr lang="en-US" dirty="0"/>
          </a:p>
        </p:txBody>
      </p:sp>
      <p:sp>
        <p:nvSpPr>
          <p:cNvPr id="3" name="Content Placeholder 2"/>
          <p:cNvSpPr>
            <a:spLocks noGrp="1"/>
          </p:cNvSpPr>
          <p:nvPr>
            <p:ph idx="1"/>
          </p:nvPr>
        </p:nvSpPr>
        <p:spPr>
          <a:xfrm>
            <a:off x="169817" y="378824"/>
            <a:ext cx="11861074" cy="6283234"/>
          </a:xfrm>
        </p:spPr>
        <p:txBody>
          <a:bodyPr/>
          <a:lstStyle/>
          <a:p>
            <a:pPr marL="0" indent="0">
              <a:buNone/>
            </a:pPr>
            <a:r>
              <a:rPr lang="en-US" dirty="0"/>
              <a:t>When </a:t>
            </a:r>
            <a:r>
              <a:rPr lang="en-US" dirty="0">
                <a:solidFill>
                  <a:srgbClr val="FF0000"/>
                </a:solidFill>
              </a:rPr>
              <a:t>relief </a:t>
            </a:r>
            <a:r>
              <a:rPr lang="en-US" dirty="0"/>
              <a:t>of symptoms is </a:t>
            </a:r>
            <a:r>
              <a:rPr lang="en-US" dirty="0">
                <a:solidFill>
                  <a:srgbClr val="FF0000"/>
                </a:solidFill>
              </a:rPr>
              <a:t>inadequate</a:t>
            </a:r>
            <a:r>
              <a:rPr lang="en-US" dirty="0"/>
              <a:t>, </a:t>
            </a:r>
            <a:r>
              <a:rPr lang="en-US" dirty="0">
                <a:solidFill>
                  <a:srgbClr val="FF0000"/>
                </a:solidFill>
              </a:rPr>
              <a:t>low-dose vaginal estrogen </a:t>
            </a:r>
            <a:r>
              <a:rPr lang="en-US" dirty="0"/>
              <a:t>is usually the next </a:t>
            </a:r>
            <a:r>
              <a:rPr lang="en-US" dirty="0" smtClean="0"/>
              <a:t>recommendation. </a:t>
            </a:r>
          </a:p>
          <a:p>
            <a:pPr marL="0" indent="0">
              <a:buNone/>
            </a:pPr>
            <a:endParaRPr lang="en-US" dirty="0" smtClean="0"/>
          </a:p>
          <a:p>
            <a:pPr marL="0" indent="0">
              <a:buNone/>
            </a:pPr>
            <a:r>
              <a:rPr lang="en-US" dirty="0" smtClean="0"/>
              <a:t>This </a:t>
            </a:r>
            <a:r>
              <a:rPr lang="en-US" dirty="0"/>
              <a:t>consists of </a:t>
            </a:r>
            <a:r>
              <a:rPr lang="en-US" dirty="0">
                <a:solidFill>
                  <a:srgbClr val="FF0000"/>
                </a:solidFill>
              </a:rPr>
              <a:t>10 mcg or less of estradiol</a:t>
            </a:r>
            <a:r>
              <a:rPr lang="en-US" dirty="0"/>
              <a:t>, reflecting data that these doses do </a:t>
            </a:r>
            <a:r>
              <a:rPr lang="en-US" dirty="0">
                <a:solidFill>
                  <a:srgbClr val="FF0000"/>
                </a:solidFill>
              </a:rPr>
              <a:t>not increase plasma estradiol </a:t>
            </a:r>
            <a:r>
              <a:rPr lang="en-US" dirty="0"/>
              <a:t>levels over the normal postmenopausal reference range when used </a:t>
            </a:r>
            <a:r>
              <a:rPr lang="en-US" dirty="0" smtClean="0"/>
              <a:t>chronically.</a:t>
            </a:r>
          </a:p>
          <a:p>
            <a:pPr marL="0" indent="0">
              <a:buNone/>
            </a:pPr>
            <a:endParaRPr lang="en-US" dirty="0" smtClean="0"/>
          </a:p>
          <a:p>
            <a:pPr marL="0" indent="0">
              <a:buNone/>
            </a:pPr>
            <a:r>
              <a:rPr lang="en-US" dirty="0" smtClean="0"/>
              <a:t> </a:t>
            </a:r>
            <a:r>
              <a:rPr lang="en-US" dirty="0"/>
              <a:t>A </a:t>
            </a:r>
            <a:r>
              <a:rPr lang="en-US" dirty="0">
                <a:solidFill>
                  <a:srgbClr val="FF0000"/>
                </a:solidFill>
              </a:rPr>
              <a:t>loading dose </a:t>
            </a:r>
            <a:r>
              <a:rPr lang="en-US" dirty="0"/>
              <a:t>of daily vaginal insertion for </a:t>
            </a:r>
            <a:r>
              <a:rPr lang="en-US" dirty="0">
                <a:solidFill>
                  <a:srgbClr val="FF0000"/>
                </a:solidFill>
              </a:rPr>
              <a:t>two weeks </a:t>
            </a:r>
            <a:r>
              <a:rPr lang="en-US" dirty="0"/>
              <a:t>followed by </a:t>
            </a:r>
            <a:r>
              <a:rPr lang="en-US" dirty="0">
                <a:solidFill>
                  <a:srgbClr val="FF0000"/>
                </a:solidFill>
              </a:rPr>
              <a:t>twice-weekly</a:t>
            </a:r>
            <a:r>
              <a:rPr lang="en-US" dirty="0"/>
              <a:t> insertion is recommended. </a:t>
            </a:r>
            <a:endParaRPr lang="en-US" dirty="0" smtClean="0"/>
          </a:p>
          <a:p>
            <a:pPr marL="0" indent="0">
              <a:buNone/>
            </a:pPr>
            <a:r>
              <a:rPr lang="en-US" dirty="0" smtClean="0"/>
              <a:t>Extensive </a:t>
            </a:r>
            <a:r>
              <a:rPr lang="en-US" dirty="0"/>
              <a:t>observational studies suggest that these doses have minimal systemic absorption and do </a:t>
            </a:r>
            <a:r>
              <a:rPr lang="en-US" dirty="0">
                <a:solidFill>
                  <a:srgbClr val="FF0000"/>
                </a:solidFill>
              </a:rPr>
              <a:t>not increase </a:t>
            </a:r>
            <a:r>
              <a:rPr lang="en-US" dirty="0"/>
              <a:t>risk of </a:t>
            </a:r>
            <a:r>
              <a:rPr lang="en-US" dirty="0">
                <a:solidFill>
                  <a:srgbClr val="FF0000"/>
                </a:solidFill>
              </a:rPr>
              <a:t>cardiovascular</a:t>
            </a:r>
            <a:r>
              <a:rPr lang="en-US" dirty="0"/>
              <a:t> disease, </a:t>
            </a:r>
            <a:r>
              <a:rPr lang="en-US" dirty="0">
                <a:solidFill>
                  <a:srgbClr val="FF0000"/>
                </a:solidFill>
              </a:rPr>
              <a:t>breast cancer</a:t>
            </a:r>
            <a:r>
              <a:rPr lang="en-US" dirty="0"/>
              <a:t>, </a:t>
            </a:r>
            <a:r>
              <a:rPr lang="en-US" dirty="0">
                <a:solidFill>
                  <a:srgbClr val="FF0000"/>
                </a:solidFill>
              </a:rPr>
              <a:t>DVT</a:t>
            </a:r>
            <a:r>
              <a:rPr lang="en-US" dirty="0"/>
              <a:t>, </a:t>
            </a:r>
            <a:r>
              <a:rPr lang="en-US" dirty="0">
                <a:solidFill>
                  <a:srgbClr val="FF0000"/>
                </a:solidFill>
              </a:rPr>
              <a:t>endometrial cancer</a:t>
            </a:r>
            <a:r>
              <a:rPr lang="en-US" dirty="0"/>
              <a:t>, or </a:t>
            </a:r>
            <a:r>
              <a:rPr lang="en-US" dirty="0" smtClean="0">
                <a:solidFill>
                  <a:srgbClr val="FF0000"/>
                </a:solidFill>
              </a:rPr>
              <a:t>dementia</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22044326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248194" y="731520"/>
            <a:ext cx="11612880" cy="5445443"/>
          </a:xfrm>
        </p:spPr>
        <p:txBody>
          <a:bodyPr/>
          <a:lstStyle/>
          <a:p>
            <a:pPr marL="0" indent="0">
              <a:buNone/>
            </a:pPr>
            <a:r>
              <a:rPr lang="en-US" dirty="0"/>
              <a:t>However, no</a:t>
            </a:r>
            <a:r>
              <a:rPr lang="en-US" dirty="0">
                <a:solidFill>
                  <a:srgbClr val="FF0000"/>
                </a:solidFill>
              </a:rPr>
              <a:t> long term data </a:t>
            </a:r>
            <a:r>
              <a:rPr lang="en-US" dirty="0"/>
              <a:t>are available to demonstrate safety on these end points</a:t>
            </a:r>
            <a:r>
              <a:rPr lang="en-US" dirty="0" smtClean="0"/>
              <a:t>.</a:t>
            </a:r>
          </a:p>
          <a:p>
            <a:pPr marL="0" indent="0">
              <a:buNone/>
            </a:pPr>
            <a:r>
              <a:rPr lang="en-US" dirty="0" smtClean="0"/>
              <a:t> </a:t>
            </a:r>
            <a:r>
              <a:rPr lang="en-US" dirty="0"/>
              <a:t>If use is considered in women with </a:t>
            </a:r>
            <a:r>
              <a:rPr lang="en-US" dirty="0">
                <a:solidFill>
                  <a:srgbClr val="FF0000"/>
                </a:solidFill>
              </a:rPr>
              <a:t>breast cancer</a:t>
            </a:r>
            <a:r>
              <a:rPr lang="en-US" dirty="0"/>
              <a:t>, consultation with the patient’s medical </a:t>
            </a:r>
            <a:r>
              <a:rPr lang="en-US" dirty="0">
                <a:solidFill>
                  <a:srgbClr val="FF0000"/>
                </a:solidFill>
              </a:rPr>
              <a:t>oncologist </a:t>
            </a:r>
            <a:r>
              <a:rPr lang="en-US" dirty="0"/>
              <a:t>is recommended, because </a:t>
            </a:r>
            <a:r>
              <a:rPr lang="en-US" dirty="0">
                <a:solidFill>
                  <a:srgbClr val="FF0000"/>
                </a:solidFill>
              </a:rPr>
              <a:t>small</a:t>
            </a:r>
            <a:r>
              <a:rPr lang="en-US" dirty="0"/>
              <a:t> </a:t>
            </a:r>
            <a:r>
              <a:rPr lang="en-US" dirty="0">
                <a:solidFill>
                  <a:srgbClr val="FF0000"/>
                </a:solidFill>
              </a:rPr>
              <a:t>increments</a:t>
            </a:r>
            <a:r>
              <a:rPr lang="en-US" dirty="0"/>
              <a:t> in plasma estradiol levels are known to </a:t>
            </a:r>
            <a:r>
              <a:rPr lang="en-US" dirty="0">
                <a:solidFill>
                  <a:srgbClr val="FF0000"/>
                </a:solidFill>
              </a:rPr>
              <a:t>increase the risk </a:t>
            </a:r>
            <a:r>
              <a:rPr lang="en-US" dirty="0"/>
              <a:t>of breast cancer over time; particularly for women on aromatase inhibitors </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71283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8829"/>
          </a:xfrm>
        </p:spPr>
        <p:txBody>
          <a:bodyPr>
            <a:normAutofit fontScale="90000"/>
          </a:bodyPr>
          <a:lstStyle/>
          <a:p>
            <a:endParaRPr lang="en-US" dirty="0"/>
          </a:p>
        </p:txBody>
      </p:sp>
      <p:sp>
        <p:nvSpPr>
          <p:cNvPr id="3" name="Content Placeholder 2"/>
          <p:cNvSpPr>
            <a:spLocks noGrp="1"/>
          </p:cNvSpPr>
          <p:nvPr>
            <p:ph idx="1"/>
          </p:nvPr>
        </p:nvSpPr>
        <p:spPr>
          <a:xfrm>
            <a:off x="117567" y="809897"/>
            <a:ext cx="11913324" cy="5367066"/>
          </a:xfrm>
        </p:spPr>
        <p:txBody>
          <a:bodyPr/>
          <a:lstStyle/>
          <a:p>
            <a:pPr marL="0" indent="0">
              <a:buNone/>
            </a:pPr>
            <a:r>
              <a:rPr lang="en-US" dirty="0"/>
              <a:t>She </a:t>
            </a:r>
            <a:r>
              <a:rPr lang="en-US" dirty="0">
                <a:solidFill>
                  <a:srgbClr val="FF0000"/>
                </a:solidFill>
              </a:rPr>
              <a:t>drinks</a:t>
            </a:r>
            <a:r>
              <a:rPr lang="en-US" dirty="0"/>
              <a:t> on average a glass of wine </a:t>
            </a:r>
            <a:r>
              <a:rPr lang="en-US" dirty="0">
                <a:solidFill>
                  <a:srgbClr val="FF0000"/>
                </a:solidFill>
              </a:rPr>
              <a:t>twice per month</a:t>
            </a:r>
            <a:r>
              <a:rPr lang="en-US" dirty="0"/>
              <a:t>. </a:t>
            </a:r>
            <a:endParaRPr lang="en-US" dirty="0" smtClean="0"/>
          </a:p>
          <a:p>
            <a:pPr marL="0" indent="0">
              <a:buNone/>
            </a:pPr>
            <a:r>
              <a:rPr lang="en-US" dirty="0" smtClean="0"/>
              <a:t>She </a:t>
            </a:r>
            <a:r>
              <a:rPr lang="en-US" dirty="0"/>
              <a:t>previously smoked less than 1 pack per day, stopping 20 years ago. </a:t>
            </a:r>
            <a:endParaRPr lang="en-US" dirty="0" smtClean="0"/>
          </a:p>
          <a:p>
            <a:pPr marL="0" indent="0">
              <a:buNone/>
            </a:pPr>
            <a:r>
              <a:rPr lang="en-US" dirty="0" smtClean="0"/>
              <a:t>She </a:t>
            </a:r>
            <a:r>
              <a:rPr lang="en-US" dirty="0"/>
              <a:t>has no history of deep venous thrombosis (DVT) or pulmonary embolus. </a:t>
            </a:r>
            <a:endParaRPr lang="en-US" dirty="0" smtClean="0"/>
          </a:p>
          <a:p>
            <a:pPr marL="0" indent="0">
              <a:buNone/>
            </a:pPr>
            <a:r>
              <a:rPr lang="en-US" dirty="0" smtClean="0"/>
              <a:t>She </a:t>
            </a:r>
            <a:r>
              <a:rPr lang="en-US" dirty="0"/>
              <a:t>used oral contraceptives for around 3 years, followed by a tubal ligation after her last pregnancy. </a:t>
            </a:r>
            <a:endParaRPr lang="en-US" dirty="0" smtClean="0"/>
          </a:p>
          <a:p>
            <a:pPr marL="0" indent="0">
              <a:buNone/>
            </a:pPr>
            <a:endParaRPr lang="en-US" dirty="0" smtClean="0"/>
          </a:p>
          <a:p>
            <a:pPr marL="0" indent="0">
              <a:buNone/>
            </a:pPr>
            <a:r>
              <a:rPr lang="en-US" dirty="0"/>
              <a:t>Family history is </a:t>
            </a:r>
            <a:r>
              <a:rPr lang="en-US" dirty="0">
                <a:solidFill>
                  <a:srgbClr val="FF0000"/>
                </a:solidFill>
              </a:rPr>
              <a:t>positive</a:t>
            </a:r>
            <a:r>
              <a:rPr lang="en-US" dirty="0"/>
              <a:t> for </a:t>
            </a:r>
            <a:r>
              <a:rPr lang="en-US" dirty="0">
                <a:solidFill>
                  <a:srgbClr val="FF0000"/>
                </a:solidFill>
              </a:rPr>
              <a:t>breast cancer </a:t>
            </a:r>
            <a:r>
              <a:rPr lang="en-US" dirty="0"/>
              <a:t>in a second cousin diagnosed at age 72. </a:t>
            </a:r>
            <a:endParaRPr lang="en-US" dirty="0" smtClean="0"/>
          </a:p>
          <a:p>
            <a:pPr marL="0" indent="0">
              <a:buNone/>
            </a:pPr>
            <a:r>
              <a:rPr lang="en-US" dirty="0" smtClean="0"/>
              <a:t>There </a:t>
            </a:r>
            <a:r>
              <a:rPr lang="en-US" dirty="0"/>
              <a:t>is no family history of a </a:t>
            </a:r>
            <a:r>
              <a:rPr lang="en-US" dirty="0">
                <a:solidFill>
                  <a:srgbClr val="FF0000"/>
                </a:solidFill>
              </a:rPr>
              <a:t>cardiovascular</a:t>
            </a:r>
            <a:r>
              <a:rPr lang="en-US" dirty="0"/>
              <a:t> event before </a:t>
            </a:r>
            <a:r>
              <a:rPr lang="en-US" dirty="0">
                <a:solidFill>
                  <a:srgbClr val="FF0000"/>
                </a:solidFill>
              </a:rPr>
              <a:t>age 60 </a:t>
            </a:r>
            <a:r>
              <a:rPr lang="en-US" dirty="0"/>
              <a:t>or of thromboembolic disease. </a:t>
            </a:r>
            <a:endParaRPr lang="en-US" dirty="0" smtClean="0"/>
          </a:p>
          <a:p>
            <a:pPr marL="0" indent="0">
              <a:buNone/>
            </a:pPr>
            <a:r>
              <a:rPr lang="en-US" dirty="0" smtClean="0"/>
              <a:t>Her </a:t>
            </a:r>
            <a:r>
              <a:rPr lang="en-US" dirty="0"/>
              <a:t>mother and maternal grandmother were both obese. </a:t>
            </a:r>
          </a:p>
        </p:txBody>
      </p:sp>
    </p:spTree>
    <p:extLst>
      <p:ext uri="{BB962C8B-B14F-4D97-AF65-F5344CB8AC3E}">
        <p14:creationId xmlns:p14="http://schemas.microsoft.com/office/powerpoint/2010/main" val="4008548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4"/>
            <a:ext cx="10515600" cy="156754"/>
          </a:xfrm>
        </p:spPr>
        <p:txBody>
          <a:bodyPr>
            <a:normAutofit fontScale="90000"/>
          </a:bodyPr>
          <a:lstStyle/>
          <a:p>
            <a:endParaRPr lang="en-US" dirty="0"/>
          </a:p>
        </p:txBody>
      </p:sp>
      <p:sp>
        <p:nvSpPr>
          <p:cNvPr id="3" name="Content Placeholder 2"/>
          <p:cNvSpPr>
            <a:spLocks noGrp="1"/>
          </p:cNvSpPr>
          <p:nvPr>
            <p:ph idx="1"/>
          </p:nvPr>
        </p:nvSpPr>
        <p:spPr>
          <a:xfrm>
            <a:off x="169817" y="457200"/>
            <a:ext cx="11848012" cy="5719763"/>
          </a:xfrm>
        </p:spPr>
        <p:txBody>
          <a:bodyPr/>
          <a:lstStyle/>
          <a:p>
            <a:pPr marL="0" indent="0">
              <a:buNone/>
            </a:pPr>
            <a:r>
              <a:rPr lang="en-US" dirty="0">
                <a:solidFill>
                  <a:srgbClr val="FF0000"/>
                </a:solidFill>
              </a:rPr>
              <a:t>Alternative</a:t>
            </a:r>
            <a:r>
              <a:rPr lang="en-US" dirty="0"/>
              <a:t> effective hormonal therapies include</a:t>
            </a:r>
            <a:r>
              <a:rPr lang="en-US" dirty="0">
                <a:solidFill>
                  <a:srgbClr val="FF0000"/>
                </a:solidFill>
              </a:rPr>
              <a:t> vaginal </a:t>
            </a:r>
            <a:r>
              <a:rPr lang="en-US" dirty="0" err="1"/>
              <a:t>dehydroepiandrosterone</a:t>
            </a:r>
            <a:r>
              <a:rPr lang="en-US" dirty="0"/>
              <a:t> (</a:t>
            </a:r>
            <a:r>
              <a:rPr lang="en-US" dirty="0">
                <a:solidFill>
                  <a:srgbClr val="FF0000"/>
                </a:solidFill>
              </a:rPr>
              <a:t>DHEA</a:t>
            </a:r>
            <a:r>
              <a:rPr lang="en-US" dirty="0"/>
              <a:t>) and the </a:t>
            </a:r>
            <a:r>
              <a:rPr lang="en-US" dirty="0">
                <a:solidFill>
                  <a:srgbClr val="FF0000"/>
                </a:solidFill>
              </a:rPr>
              <a:t>systemic SERM </a:t>
            </a:r>
            <a:r>
              <a:rPr lang="en-US" dirty="0" err="1">
                <a:solidFill>
                  <a:srgbClr val="FF0000"/>
                </a:solidFill>
              </a:rPr>
              <a:t>ospemifene</a:t>
            </a:r>
            <a:r>
              <a:rPr lang="en-US" dirty="0">
                <a:solidFill>
                  <a:srgbClr val="FF0000"/>
                </a:solidFill>
              </a:rPr>
              <a:t> </a:t>
            </a:r>
            <a:r>
              <a:rPr lang="en-US" dirty="0" smtClean="0"/>
              <a:t>.</a:t>
            </a:r>
          </a:p>
          <a:p>
            <a:pPr marL="0" indent="0">
              <a:buNone/>
            </a:pPr>
            <a:r>
              <a:rPr lang="en-US" dirty="0" smtClean="0"/>
              <a:t>DHEA </a:t>
            </a:r>
            <a:r>
              <a:rPr lang="en-US" dirty="0"/>
              <a:t>is converted via aromatase to </a:t>
            </a:r>
            <a:r>
              <a:rPr lang="en-US" dirty="0">
                <a:solidFill>
                  <a:srgbClr val="FF0000"/>
                </a:solidFill>
              </a:rPr>
              <a:t>estrogen</a:t>
            </a:r>
            <a:r>
              <a:rPr lang="en-US" dirty="0"/>
              <a:t> locally in the vagina and does </a:t>
            </a:r>
            <a:r>
              <a:rPr lang="en-US" dirty="0">
                <a:solidFill>
                  <a:srgbClr val="FF0000"/>
                </a:solidFill>
              </a:rPr>
              <a:t>not increase</a:t>
            </a:r>
            <a:r>
              <a:rPr lang="en-US" dirty="0"/>
              <a:t> systemic </a:t>
            </a:r>
            <a:r>
              <a:rPr lang="en-US" dirty="0">
                <a:solidFill>
                  <a:srgbClr val="FF0000"/>
                </a:solidFill>
              </a:rPr>
              <a:t>estrogen levels </a:t>
            </a:r>
            <a:r>
              <a:rPr lang="en-US" dirty="0"/>
              <a:t>above the postmenopausal reference range </a:t>
            </a:r>
            <a:r>
              <a:rPr lang="en-US" dirty="0" smtClean="0"/>
              <a:t>An </a:t>
            </a:r>
            <a:r>
              <a:rPr lang="en-US" dirty="0"/>
              <a:t>additional effect is conversion to </a:t>
            </a:r>
            <a:r>
              <a:rPr lang="en-US" dirty="0">
                <a:solidFill>
                  <a:srgbClr val="FF0000"/>
                </a:solidFill>
              </a:rPr>
              <a:t>testosterone</a:t>
            </a:r>
            <a:r>
              <a:rPr lang="en-US" dirty="0"/>
              <a:t>, which may exert additional ameliorative effects on vaginal tissue. </a:t>
            </a:r>
            <a:endParaRPr lang="en-US" dirty="0" smtClean="0"/>
          </a:p>
          <a:p>
            <a:pPr marL="0" indent="0">
              <a:buNone/>
            </a:pPr>
            <a:endParaRPr lang="en-US" dirty="0" smtClean="0"/>
          </a:p>
          <a:p>
            <a:pPr marL="0" indent="0">
              <a:buNone/>
            </a:pPr>
            <a:r>
              <a:rPr lang="en-US" dirty="0" smtClean="0">
                <a:solidFill>
                  <a:srgbClr val="00B0F0"/>
                </a:solidFill>
              </a:rPr>
              <a:t>Oral </a:t>
            </a:r>
            <a:r>
              <a:rPr lang="en-US" dirty="0" err="1">
                <a:solidFill>
                  <a:srgbClr val="00B0F0"/>
                </a:solidFill>
              </a:rPr>
              <a:t>Ospemifene</a:t>
            </a:r>
            <a:r>
              <a:rPr lang="en-US" dirty="0">
                <a:solidFill>
                  <a:srgbClr val="00B0F0"/>
                </a:solidFill>
              </a:rPr>
              <a:t> </a:t>
            </a:r>
            <a:r>
              <a:rPr lang="en-US" dirty="0"/>
              <a:t>causes </a:t>
            </a:r>
            <a:r>
              <a:rPr lang="en-US" dirty="0">
                <a:solidFill>
                  <a:srgbClr val="00B0F0"/>
                </a:solidFill>
              </a:rPr>
              <a:t>vaginal maturation </a:t>
            </a:r>
            <a:r>
              <a:rPr lang="en-US" dirty="0"/>
              <a:t>and provides </a:t>
            </a:r>
            <a:r>
              <a:rPr lang="en-US" dirty="0">
                <a:solidFill>
                  <a:srgbClr val="00B0F0"/>
                </a:solidFill>
              </a:rPr>
              <a:t>relief of symptoms </a:t>
            </a:r>
            <a:r>
              <a:rPr lang="en-US" dirty="0"/>
              <a:t>of </a:t>
            </a:r>
            <a:r>
              <a:rPr lang="en-US" dirty="0">
                <a:solidFill>
                  <a:srgbClr val="00B0F0"/>
                </a:solidFill>
              </a:rPr>
              <a:t>GSM</a:t>
            </a:r>
            <a:r>
              <a:rPr lang="en-US" dirty="0"/>
              <a:t> and may be preferred by some women such as those with rheumatoid arthritis</a:t>
            </a:r>
            <a:r>
              <a:rPr lang="en-US" dirty="0" smtClean="0"/>
              <a:t>.</a:t>
            </a:r>
          </a:p>
          <a:p>
            <a:pPr marL="0" indent="0">
              <a:buNone/>
            </a:pPr>
            <a:r>
              <a:rPr lang="en-US" dirty="0" smtClean="0"/>
              <a:t> </a:t>
            </a:r>
            <a:r>
              <a:rPr lang="en-US" dirty="0"/>
              <a:t>As a SERM, </a:t>
            </a:r>
            <a:r>
              <a:rPr lang="en-US" dirty="0" err="1">
                <a:solidFill>
                  <a:srgbClr val="00B0F0"/>
                </a:solidFill>
              </a:rPr>
              <a:t>venothrombotic</a:t>
            </a:r>
            <a:r>
              <a:rPr lang="en-US" dirty="0">
                <a:solidFill>
                  <a:srgbClr val="00B0F0"/>
                </a:solidFill>
              </a:rPr>
              <a:t> event (VTE) </a:t>
            </a:r>
            <a:r>
              <a:rPr lang="en-US" dirty="0"/>
              <a:t>risk is increased. </a:t>
            </a:r>
          </a:p>
        </p:txBody>
      </p:sp>
    </p:spTree>
    <p:extLst>
      <p:ext uri="{BB962C8B-B14F-4D97-AF65-F5344CB8AC3E}">
        <p14:creationId xmlns:p14="http://schemas.microsoft.com/office/powerpoint/2010/main" val="14685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2521"/>
          </a:xfrm>
        </p:spPr>
        <p:txBody>
          <a:bodyPr>
            <a:normAutofit fontScale="90000"/>
          </a:bodyPr>
          <a:lstStyle/>
          <a:p>
            <a:endParaRPr lang="en-US" dirty="0"/>
          </a:p>
        </p:txBody>
      </p:sp>
      <p:sp>
        <p:nvSpPr>
          <p:cNvPr id="3" name="Content Placeholder 2"/>
          <p:cNvSpPr>
            <a:spLocks noGrp="1"/>
          </p:cNvSpPr>
          <p:nvPr>
            <p:ph idx="1"/>
          </p:nvPr>
        </p:nvSpPr>
        <p:spPr>
          <a:xfrm>
            <a:off x="182879" y="901337"/>
            <a:ext cx="11900263" cy="5721532"/>
          </a:xfrm>
        </p:spPr>
        <p:txBody>
          <a:bodyPr>
            <a:normAutofit/>
          </a:bodyPr>
          <a:lstStyle/>
          <a:p>
            <a:pPr marL="0" indent="0">
              <a:buNone/>
            </a:pPr>
            <a:r>
              <a:rPr lang="en-US" dirty="0"/>
              <a:t>Some menopausal women have no menopausal symptoms and are generally not considered candidates for systemic or vaginal MHT. </a:t>
            </a:r>
            <a:endParaRPr lang="en-US" dirty="0" smtClean="0"/>
          </a:p>
          <a:p>
            <a:pPr marL="0" indent="0">
              <a:buNone/>
            </a:pPr>
            <a:r>
              <a:rPr lang="en-US" dirty="0" smtClean="0">
                <a:solidFill>
                  <a:srgbClr val="FF0000"/>
                </a:solidFill>
              </a:rPr>
              <a:t>A </a:t>
            </a:r>
            <a:r>
              <a:rPr lang="en-US" dirty="0">
                <a:solidFill>
                  <a:srgbClr val="FF0000"/>
                </a:solidFill>
              </a:rPr>
              <a:t>controversial </a:t>
            </a:r>
            <a:r>
              <a:rPr lang="en-US" dirty="0">
                <a:solidFill>
                  <a:schemeClr val="tx1">
                    <a:lumMod val="95000"/>
                    <a:lumOff val="5000"/>
                  </a:schemeClr>
                </a:solidFill>
              </a:rPr>
              <a:t>subject is the use of </a:t>
            </a:r>
            <a:r>
              <a:rPr lang="en-US" dirty="0">
                <a:solidFill>
                  <a:srgbClr val="FF0000"/>
                </a:solidFill>
              </a:rPr>
              <a:t>estrogens </a:t>
            </a:r>
            <a:r>
              <a:rPr lang="en-US" dirty="0">
                <a:solidFill>
                  <a:schemeClr val="tx1">
                    <a:lumMod val="95000"/>
                    <a:lumOff val="5000"/>
                  </a:schemeClr>
                </a:solidFill>
              </a:rPr>
              <a:t>vs</a:t>
            </a:r>
            <a:r>
              <a:rPr lang="en-US" dirty="0">
                <a:solidFill>
                  <a:srgbClr val="FF0000"/>
                </a:solidFill>
              </a:rPr>
              <a:t>. bisphosphonate </a:t>
            </a:r>
            <a:r>
              <a:rPr lang="en-US" dirty="0">
                <a:solidFill>
                  <a:schemeClr val="tx1">
                    <a:lumMod val="95000"/>
                    <a:lumOff val="5000"/>
                  </a:schemeClr>
                </a:solidFill>
              </a:rPr>
              <a:t>or</a:t>
            </a:r>
            <a:r>
              <a:rPr lang="en-US" dirty="0">
                <a:solidFill>
                  <a:srgbClr val="FF0000"/>
                </a:solidFill>
              </a:rPr>
              <a:t> other non-hormonal </a:t>
            </a:r>
            <a:r>
              <a:rPr lang="en-US" dirty="0">
                <a:solidFill>
                  <a:schemeClr val="tx1">
                    <a:lumMod val="95000"/>
                    <a:lumOff val="5000"/>
                  </a:schemeClr>
                </a:solidFill>
              </a:rPr>
              <a:t>agents to </a:t>
            </a:r>
            <a:r>
              <a:rPr lang="en-US" i="1" dirty="0">
                <a:solidFill>
                  <a:srgbClr val="FF0000"/>
                </a:solidFill>
              </a:rPr>
              <a:t>prevent </a:t>
            </a:r>
            <a:r>
              <a:rPr lang="en-US" dirty="0">
                <a:solidFill>
                  <a:srgbClr val="FF0000"/>
                </a:solidFill>
              </a:rPr>
              <a:t>osteoporosis </a:t>
            </a:r>
            <a:r>
              <a:rPr lang="en-US" dirty="0">
                <a:solidFill>
                  <a:schemeClr val="tx1">
                    <a:lumMod val="95000"/>
                    <a:lumOff val="5000"/>
                  </a:schemeClr>
                </a:solidFill>
              </a:rPr>
              <a:t>in</a:t>
            </a:r>
            <a:r>
              <a:rPr lang="en-US" dirty="0">
                <a:solidFill>
                  <a:srgbClr val="FF0000"/>
                </a:solidFill>
              </a:rPr>
              <a:t> asymptomatic women</a:t>
            </a:r>
            <a:r>
              <a:rPr lang="en-US" dirty="0"/>
              <a:t>. </a:t>
            </a:r>
            <a:endParaRPr lang="en-US" dirty="0" smtClean="0"/>
          </a:p>
          <a:p>
            <a:pPr marL="0" indent="0">
              <a:buNone/>
            </a:pPr>
            <a:endParaRPr lang="en-US" dirty="0" smtClean="0"/>
          </a:p>
          <a:p>
            <a:pPr marL="0" indent="0">
              <a:buNone/>
            </a:pPr>
            <a:r>
              <a:rPr lang="en-US" dirty="0" smtClean="0"/>
              <a:t>The </a:t>
            </a:r>
            <a:r>
              <a:rPr lang="en-US" dirty="0"/>
              <a:t>FDA allows a prevention indication for women at </a:t>
            </a:r>
            <a:r>
              <a:rPr lang="en-US" dirty="0">
                <a:solidFill>
                  <a:srgbClr val="FF0000"/>
                </a:solidFill>
              </a:rPr>
              <a:t>elevated fracture risk </a:t>
            </a:r>
            <a:r>
              <a:rPr lang="en-US" dirty="0"/>
              <a:t>for whom other therapies are not appropriate. </a:t>
            </a:r>
            <a:endParaRPr lang="en-US" dirty="0" smtClean="0"/>
          </a:p>
          <a:p>
            <a:pPr marL="0" indent="0">
              <a:buNone/>
            </a:pPr>
            <a:r>
              <a:rPr lang="en-US" dirty="0" smtClean="0">
                <a:solidFill>
                  <a:srgbClr val="FF0000"/>
                </a:solidFill>
              </a:rPr>
              <a:t>Some </a:t>
            </a:r>
            <a:r>
              <a:rPr lang="en-US" dirty="0">
                <a:solidFill>
                  <a:srgbClr val="FF0000"/>
                </a:solidFill>
              </a:rPr>
              <a:t>European guidelines </a:t>
            </a:r>
            <a:r>
              <a:rPr lang="en-US" dirty="0"/>
              <a:t>suggest the use of </a:t>
            </a:r>
            <a:r>
              <a:rPr lang="en-US" dirty="0">
                <a:solidFill>
                  <a:srgbClr val="FF0000"/>
                </a:solidFill>
              </a:rPr>
              <a:t>systemic MHT </a:t>
            </a:r>
            <a:r>
              <a:rPr lang="en-US" dirty="0"/>
              <a:t>rather than bisphosphonate or other non-hormonal treatments for these recently postmenopausal women if they have a </a:t>
            </a:r>
            <a:r>
              <a:rPr lang="en-US" dirty="0">
                <a:solidFill>
                  <a:srgbClr val="FF0000"/>
                </a:solidFill>
              </a:rPr>
              <a:t>high risk of fracture </a:t>
            </a:r>
            <a:r>
              <a:rPr lang="en-US" dirty="0" smtClean="0"/>
              <a:t>.</a:t>
            </a:r>
            <a:endParaRPr lang="en-US" dirty="0"/>
          </a:p>
        </p:txBody>
      </p:sp>
    </p:spTree>
    <p:extLst>
      <p:ext uri="{BB962C8B-B14F-4D97-AF65-F5344CB8AC3E}">
        <p14:creationId xmlns:p14="http://schemas.microsoft.com/office/powerpoint/2010/main" val="1481259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endParaRPr lang="en-US" dirty="0"/>
          </a:p>
        </p:txBody>
      </p:sp>
      <p:sp>
        <p:nvSpPr>
          <p:cNvPr id="3" name="Content Placeholder 2"/>
          <p:cNvSpPr>
            <a:spLocks noGrp="1"/>
          </p:cNvSpPr>
          <p:nvPr>
            <p:ph idx="1"/>
          </p:nvPr>
        </p:nvSpPr>
        <p:spPr>
          <a:xfrm>
            <a:off x="274319" y="940526"/>
            <a:ext cx="11652070" cy="5708468"/>
          </a:xfrm>
        </p:spPr>
        <p:txBody>
          <a:bodyPr/>
          <a:lstStyle/>
          <a:p>
            <a:pPr marL="0" indent="0">
              <a:buNone/>
            </a:pPr>
            <a:r>
              <a:rPr lang="en-US" dirty="0"/>
              <a:t>Recent Endocrine Society Osteoporosis guidelines recommend use of </a:t>
            </a:r>
            <a:r>
              <a:rPr lang="en-US" dirty="0">
                <a:solidFill>
                  <a:srgbClr val="FF0000"/>
                </a:solidFill>
              </a:rPr>
              <a:t>MHT</a:t>
            </a:r>
            <a:r>
              <a:rPr lang="en-US" dirty="0"/>
              <a:t> or </a:t>
            </a:r>
            <a:r>
              <a:rPr lang="en-US" dirty="0" err="1">
                <a:solidFill>
                  <a:srgbClr val="FF0000"/>
                </a:solidFill>
              </a:rPr>
              <a:t>tibolone</a:t>
            </a:r>
            <a:r>
              <a:rPr lang="en-US" dirty="0"/>
              <a:t> in patients is at </a:t>
            </a:r>
            <a:r>
              <a:rPr lang="en-US" dirty="0">
                <a:solidFill>
                  <a:srgbClr val="FF0000"/>
                </a:solidFill>
              </a:rPr>
              <a:t>high risk of fracture </a:t>
            </a:r>
            <a:r>
              <a:rPr lang="en-US" dirty="0"/>
              <a:t>which meet the criteria outlined in Step 3 </a:t>
            </a:r>
            <a:r>
              <a:rPr lang="en-US" dirty="0" smtClean="0"/>
              <a:t>above. </a:t>
            </a:r>
          </a:p>
          <a:p>
            <a:pPr marL="0" indent="0">
              <a:buNone/>
            </a:pPr>
            <a:endParaRPr lang="en-US" dirty="0" smtClean="0"/>
          </a:p>
          <a:p>
            <a:pPr marL="0" indent="0">
              <a:buNone/>
            </a:pPr>
            <a:r>
              <a:rPr lang="en-US" dirty="0" smtClean="0"/>
              <a:t>However</a:t>
            </a:r>
            <a:r>
              <a:rPr lang="en-US" dirty="0"/>
              <a:t>, women should be counseled that </a:t>
            </a:r>
            <a:r>
              <a:rPr lang="en-US" dirty="0">
                <a:solidFill>
                  <a:srgbClr val="FF0000"/>
                </a:solidFill>
              </a:rPr>
              <a:t>long term oral systemic MHT </a:t>
            </a:r>
            <a:r>
              <a:rPr lang="en-US" dirty="0"/>
              <a:t>increases the risk of </a:t>
            </a:r>
            <a:r>
              <a:rPr lang="en-US" dirty="0">
                <a:solidFill>
                  <a:srgbClr val="FF0000"/>
                </a:solidFill>
              </a:rPr>
              <a:t>stroke</a:t>
            </a:r>
            <a:r>
              <a:rPr lang="en-US" dirty="0"/>
              <a:t> and that long term estrogen increases the risk of </a:t>
            </a:r>
            <a:r>
              <a:rPr lang="en-US" dirty="0">
                <a:solidFill>
                  <a:srgbClr val="FF0000"/>
                </a:solidFill>
              </a:rPr>
              <a:t>breast cancer </a:t>
            </a:r>
            <a:r>
              <a:rPr lang="en-US" dirty="0"/>
              <a:t>as a function of duration of use based on observational studies</a:t>
            </a:r>
            <a:r>
              <a:rPr lang="en-US" dirty="0" smtClean="0"/>
              <a:t>.</a:t>
            </a:r>
          </a:p>
          <a:p>
            <a:pPr marL="0" indent="0">
              <a:buNone/>
            </a:pPr>
            <a:r>
              <a:rPr lang="en-US" dirty="0" smtClean="0"/>
              <a:t> </a:t>
            </a:r>
            <a:r>
              <a:rPr lang="en-US" dirty="0" smtClean="0"/>
              <a:t>On </a:t>
            </a:r>
            <a:r>
              <a:rPr lang="en-US" dirty="0"/>
              <a:t>the other hand, the </a:t>
            </a:r>
            <a:r>
              <a:rPr lang="en-US" dirty="0">
                <a:solidFill>
                  <a:srgbClr val="FF0000"/>
                </a:solidFill>
              </a:rPr>
              <a:t>risk of cardiovascular </a:t>
            </a:r>
            <a:r>
              <a:rPr lang="en-US" dirty="0"/>
              <a:t>disease attributable to MHT does </a:t>
            </a:r>
            <a:r>
              <a:rPr lang="en-US" dirty="0">
                <a:solidFill>
                  <a:srgbClr val="FF0000"/>
                </a:solidFill>
              </a:rPr>
              <a:t>not</a:t>
            </a:r>
            <a:r>
              <a:rPr lang="en-US" dirty="0"/>
              <a:t> appear to </a:t>
            </a:r>
            <a:r>
              <a:rPr lang="en-US" dirty="0">
                <a:solidFill>
                  <a:srgbClr val="FF0000"/>
                </a:solidFill>
              </a:rPr>
              <a:t>increase</a:t>
            </a:r>
            <a:r>
              <a:rPr lang="en-US" dirty="0"/>
              <a:t> with </a:t>
            </a:r>
            <a:r>
              <a:rPr lang="en-US" dirty="0">
                <a:solidFill>
                  <a:srgbClr val="FF0000"/>
                </a:solidFill>
              </a:rPr>
              <a:t>duration</a:t>
            </a:r>
            <a:r>
              <a:rPr lang="en-US" dirty="0"/>
              <a:t> of </a:t>
            </a:r>
            <a:r>
              <a:rPr lang="en-US" dirty="0" smtClean="0"/>
              <a:t>therapy.</a:t>
            </a:r>
            <a:endParaRPr lang="en-US" dirty="0"/>
          </a:p>
        </p:txBody>
      </p:sp>
    </p:spTree>
    <p:extLst>
      <p:ext uri="{BB962C8B-B14F-4D97-AF65-F5344CB8AC3E}">
        <p14:creationId xmlns:p14="http://schemas.microsoft.com/office/powerpoint/2010/main" val="209158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1081"/>
          </a:xfrm>
        </p:spPr>
        <p:txBody>
          <a:bodyPr>
            <a:normAutofit fontScale="90000"/>
          </a:bodyPr>
          <a:lstStyle/>
          <a:p>
            <a:endParaRPr lang="en-US" dirty="0"/>
          </a:p>
        </p:txBody>
      </p:sp>
      <p:sp>
        <p:nvSpPr>
          <p:cNvPr id="3" name="Content Placeholder 2"/>
          <p:cNvSpPr>
            <a:spLocks noGrp="1"/>
          </p:cNvSpPr>
          <p:nvPr>
            <p:ph idx="1"/>
          </p:nvPr>
        </p:nvSpPr>
        <p:spPr>
          <a:xfrm>
            <a:off x="143691" y="796834"/>
            <a:ext cx="11900263" cy="5891349"/>
          </a:xfrm>
        </p:spPr>
        <p:txBody>
          <a:bodyPr>
            <a:normAutofit/>
          </a:bodyPr>
          <a:lstStyle/>
          <a:p>
            <a:pPr marL="0" indent="0">
              <a:buNone/>
            </a:pPr>
            <a:r>
              <a:rPr lang="en-US" b="1" dirty="0">
                <a:solidFill>
                  <a:srgbClr val="FF0000"/>
                </a:solidFill>
              </a:rPr>
              <a:t>Practical approaches to management of refractory symptoms and side effects: </a:t>
            </a:r>
            <a:endParaRPr lang="en-US" dirty="0">
              <a:solidFill>
                <a:srgbClr val="FF0000"/>
              </a:solidFill>
            </a:endParaRPr>
          </a:p>
          <a:p>
            <a:pPr marL="0" indent="0">
              <a:buNone/>
            </a:pPr>
            <a:r>
              <a:rPr lang="en-US" dirty="0"/>
              <a:t>Patients often respond incompletely to treatment of vasomotor symptoms and some find the persisting symptoms intolerable. </a:t>
            </a:r>
            <a:endParaRPr lang="en-US" dirty="0" smtClean="0"/>
          </a:p>
          <a:p>
            <a:pPr marL="0" indent="0">
              <a:buNone/>
            </a:pPr>
            <a:endParaRPr lang="en-US" dirty="0" smtClean="0"/>
          </a:p>
          <a:p>
            <a:pPr marL="0" indent="0">
              <a:buNone/>
            </a:pPr>
            <a:r>
              <a:rPr lang="en-US" dirty="0" smtClean="0"/>
              <a:t>Initially</a:t>
            </a:r>
            <a:r>
              <a:rPr lang="en-US" dirty="0"/>
              <a:t>, for those on </a:t>
            </a:r>
            <a:r>
              <a:rPr lang="en-US" dirty="0">
                <a:solidFill>
                  <a:srgbClr val="FF0000"/>
                </a:solidFill>
              </a:rPr>
              <a:t>MHT</a:t>
            </a:r>
            <a:r>
              <a:rPr lang="en-US" dirty="0"/>
              <a:t>, one can </a:t>
            </a:r>
            <a:r>
              <a:rPr lang="en-US" dirty="0">
                <a:solidFill>
                  <a:srgbClr val="FF0000"/>
                </a:solidFill>
              </a:rPr>
              <a:t>increase the dose </a:t>
            </a:r>
            <a:r>
              <a:rPr lang="en-US" dirty="0"/>
              <a:t>of estrogen (and synthetic progestogen, for women with a uterus) or </a:t>
            </a:r>
            <a:r>
              <a:rPr lang="en-US" dirty="0">
                <a:solidFill>
                  <a:srgbClr val="FF0000"/>
                </a:solidFill>
              </a:rPr>
              <a:t>switch</a:t>
            </a:r>
            <a:r>
              <a:rPr lang="en-US" dirty="0"/>
              <a:t> from an oral to a transdermal product with less variability in estrogen levels. </a:t>
            </a:r>
            <a:endParaRPr lang="en-US" dirty="0" smtClean="0"/>
          </a:p>
          <a:p>
            <a:pPr marL="0" indent="0">
              <a:buNone/>
            </a:pPr>
            <a:endParaRPr lang="en-US" dirty="0" smtClean="0"/>
          </a:p>
          <a:p>
            <a:pPr marL="0" indent="0">
              <a:buNone/>
            </a:pPr>
            <a:r>
              <a:rPr lang="en-US" dirty="0" smtClean="0"/>
              <a:t>If </a:t>
            </a:r>
            <a:r>
              <a:rPr lang="en-US" dirty="0"/>
              <a:t>symptoms still have not resolved, one should consider whether estrogen is being appropriately </a:t>
            </a:r>
            <a:r>
              <a:rPr lang="en-US" dirty="0">
                <a:solidFill>
                  <a:srgbClr val="FF0000"/>
                </a:solidFill>
              </a:rPr>
              <a:t>absorbed</a:t>
            </a:r>
            <a:r>
              <a:rPr lang="en-US" dirty="0"/>
              <a:t>; this is one situation where measurement of </a:t>
            </a:r>
            <a:r>
              <a:rPr lang="en-US" dirty="0">
                <a:solidFill>
                  <a:srgbClr val="FF0000"/>
                </a:solidFill>
              </a:rPr>
              <a:t>estradiol levels </a:t>
            </a:r>
            <a:r>
              <a:rPr lang="en-US" dirty="0"/>
              <a:t>can be </a:t>
            </a:r>
            <a:r>
              <a:rPr lang="en-US" dirty="0" smtClean="0"/>
              <a:t>helpful.</a:t>
            </a:r>
            <a:endParaRPr lang="en-US" dirty="0"/>
          </a:p>
        </p:txBody>
      </p:sp>
    </p:spTree>
    <p:extLst>
      <p:ext uri="{BB962C8B-B14F-4D97-AF65-F5344CB8AC3E}">
        <p14:creationId xmlns:p14="http://schemas.microsoft.com/office/powerpoint/2010/main" val="3871650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389"/>
          </a:xfrm>
        </p:spPr>
        <p:txBody>
          <a:bodyPr>
            <a:normAutofit fontScale="90000"/>
          </a:bodyPr>
          <a:lstStyle/>
          <a:p>
            <a:endParaRPr lang="en-US" dirty="0"/>
          </a:p>
        </p:txBody>
      </p:sp>
      <p:sp>
        <p:nvSpPr>
          <p:cNvPr id="3" name="Content Placeholder 2"/>
          <p:cNvSpPr>
            <a:spLocks noGrp="1"/>
          </p:cNvSpPr>
          <p:nvPr>
            <p:ph idx="1"/>
          </p:nvPr>
        </p:nvSpPr>
        <p:spPr>
          <a:xfrm>
            <a:off x="248194" y="666206"/>
            <a:ext cx="11612880" cy="5510757"/>
          </a:xfrm>
        </p:spPr>
        <p:txBody>
          <a:bodyPr/>
          <a:lstStyle/>
          <a:p>
            <a:pPr marL="0" indent="0">
              <a:buNone/>
            </a:pPr>
            <a:r>
              <a:rPr lang="en-US" dirty="0" smtClean="0"/>
              <a:t>If </a:t>
            </a:r>
            <a:r>
              <a:rPr lang="en-US" dirty="0"/>
              <a:t>levels are adequate, then one should consider other </a:t>
            </a:r>
            <a:r>
              <a:rPr lang="en-US" dirty="0">
                <a:solidFill>
                  <a:srgbClr val="FF0000"/>
                </a:solidFill>
              </a:rPr>
              <a:t>etiologies of hot </a:t>
            </a:r>
            <a:r>
              <a:rPr lang="en-US" dirty="0"/>
              <a:t>flashes such as </a:t>
            </a:r>
            <a:r>
              <a:rPr lang="en-US" dirty="0">
                <a:solidFill>
                  <a:srgbClr val="FF0000"/>
                </a:solidFill>
              </a:rPr>
              <a:t>anxiety</a:t>
            </a:r>
            <a:r>
              <a:rPr lang="en-US" dirty="0"/>
              <a:t> disorders, endogenous or exogenous </a:t>
            </a:r>
            <a:r>
              <a:rPr lang="en-US" dirty="0">
                <a:solidFill>
                  <a:srgbClr val="FF0000"/>
                </a:solidFill>
              </a:rPr>
              <a:t>hyperthyroidism</a:t>
            </a:r>
            <a:r>
              <a:rPr lang="en-US" dirty="0"/>
              <a:t>, </a:t>
            </a:r>
            <a:r>
              <a:rPr lang="en-US" dirty="0">
                <a:solidFill>
                  <a:srgbClr val="FF0000"/>
                </a:solidFill>
              </a:rPr>
              <a:t>dietary </a:t>
            </a:r>
            <a:r>
              <a:rPr lang="en-US" dirty="0"/>
              <a:t>factors, </a:t>
            </a:r>
            <a:r>
              <a:rPr lang="en-US" dirty="0">
                <a:solidFill>
                  <a:srgbClr val="FF0000"/>
                </a:solidFill>
              </a:rPr>
              <a:t>side effects </a:t>
            </a:r>
            <a:r>
              <a:rPr lang="en-US" dirty="0"/>
              <a:t>of other pharmaceuticals, </a:t>
            </a:r>
            <a:r>
              <a:rPr lang="en-US" dirty="0">
                <a:solidFill>
                  <a:srgbClr val="FF0000"/>
                </a:solidFill>
              </a:rPr>
              <a:t>infection</a:t>
            </a:r>
            <a:r>
              <a:rPr lang="en-US" dirty="0"/>
              <a:t>, </a:t>
            </a:r>
            <a:r>
              <a:rPr lang="en-US" dirty="0" err="1">
                <a:solidFill>
                  <a:srgbClr val="FF0000"/>
                </a:solidFill>
              </a:rPr>
              <a:t>mastocytosis</a:t>
            </a:r>
            <a:r>
              <a:rPr lang="en-US" dirty="0"/>
              <a:t>, and </a:t>
            </a:r>
            <a:r>
              <a:rPr lang="en-US" dirty="0">
                <a:solidFill>
                  <a:srgbClr val="FF0000"/>
                </a:solidFill>
              </a:rPr>
              <a:t>neuroendocrine tumors </a:t>
            </a:r>
            <a:r>
              <a:rPr lang="en-US" dirty="0" smtClean="0"/>
              <a:t>.</a:t>
            </a:r>
          </a:p>
          <a:p>
            <a:pPr marL="0" indent="0">
              <a:buNone/>
            </a:pPr>
            <a:r>
              <a:rPr lang="en-US" dirty="0" smtClean="0"/>
              <a:t>If </a:t>
            </a:r>
            <a:r>
              <a:rPr lang="en-US" dirty="0"/>
              <a:t>non-hormonal methods are used, one can combine agents; </a:t>
            </a:r>
            <a:endParaRPr lang="en-US" dirty="0" smtClean="0"/>
          </a:p>
          <a:p>
            <a:pPr marL="0" indent="0">
              <a:buNone/>
            </a:pPr>
            <a:r>
              <a:rPr lang="en-US" dirty="0" smtClean="0"/>
              <a:t>for </a:t>
            </a:r>
            <a:r>
              <a:rPr lang="en-US" dirty="0"/>
              <a:t>example, one can add a </a:t>
            </a:r>
            <a:r>
              <a:rPr lang="en-US" dirty="0" err="1">
                <a:solidFill>
                  <a:srgbClr val="00B0F0"/>
                </a:solidFill>
              </a:rPr>
              <a:t>gabapentinoid</a:t>
            </a:r>
            <a:r>
              <a:rPr lang="en-US" dirty="0"/>
              <a:t> or clonidine </a:t>
            </a:r>
            <a:r>
              <a:rPr lang="en-US" dirty="0" smtClean="0"/>
              <a:t>to </a:t>
            </a:r>
            <a:r>
              <a:rPr lang="en-US" dirty="0" smtClean="0">
                <a:solidFill>
                  <a:srgbClr val="00B0F0"/>
                </a:solidFill>
              </a:rPr>
              <a:t>SSRIs/SNRIs.</a:t>
            </a:r>
            <a:endParaRPr lang="en-US" dirty="0">
              <a:solidFill>
                <a:srgbClr val="00B0F0"/>
              </a:solidFill>
            </a:endParaRPr>
          </a:p>
        </p:txBody>
      </p:sp>
    </p:spTree>
    <p:extLst>
      <p:ext uri="{BB962C8B-B14F-4D97-AF65-F5344CB8AC3E}">
        <p14:creationId xmlns:p14="http://schemas.microsoft.com/office/powerpoint/2010/main" val="8094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641"/>
          </a:xfrm>
        </p:spPr>
        <p:txBody>
          <a:bodyPr>
            <a:normAutofit fontScale="90000"/>
          </a:bodyPr>
          <a:lstStyle/>
          <a:p>
            <a:endParaRPr lang="en-US" dirty="0"/>
          </a:p>
        </p:txBody>
      </p:sp>
      <p:sp>
        <p:nvSpPr>
          <p:cNvPr id="3" name="Content Placeholder 2"/>
          <p:cNvSpPr>
            <a:spLocks noGrp="1"/>
          </p:cNvSpPr>
          <p:nvPr>
            <p:ph idx="1"/>
          </p:nvPr>
        </p:nvSpPr>
        <p:spPr>
          <a:xfrm>
            <a:off x="209005" y="927463"/>
            <a:ext cx="11834949" cy="5603966"/>
          </a:xfrm>
        </p:spPr>
        <p:txBody>
          <a:bodyPr/>
          <a:lstStyle/>
          <a:p>
            <a:pPr marL="0" indent="0">
              <a:buNone/>
            </a:pPr>
            <a:r>
              <a:rPr lang="en-US" dirty="0"/>
              <a:t>When bleeding occurs on </a:t>
            </a:r>
            <a:r>
              <a:rPr lang="en-US" dirty="0">
                <a:solidFill>
                  <a:srgbClr val="FF0000"/>
                </a:solidFill>
              </a:rPr>
              <a:t>combined continuous regimens </a:t>
            </a:r>
            <a:r>
              <a:rPr lang="en-US" dirty="0"/>
              <a:t>of estrogen and synthetic progestogens, one can adjust the hormonal ratio of estrogen/progestogen, change to the </a:t>
            </a:r>
            <a:r>
              <a:rPr lang="en-US" dirty="0">
                <a:solidFill>
                  <a:srgbClr val="FF0000"/>
                </a:solidFill>
              </a:rPr>
              <a:t>progestogen-free TSEC (Tissue Selective Estrogen Complex) CEE/</a:t>
            </a:r>
            <a:r>
              <a:rPr lang="en-US" dirty="0" err="1">
                <a:solidFill>
                  <a:srgbClr val="FF0000"/>
                </a:solidFill>
              </a:rPr>
              <a:t>bazedoxifene</a:t>
            </a:r>
            <a:r>
              <a:rPr lang="en-US" dirty="0"/>
              <a:t>, or to </a:t>
            </a:r>
            <a:r>
              <a:rPr lang="en-US" dirty="0">
                <a:solidFill>
                  <a:srgbClr val="FF0000"/>
                </a:solidFill>
              </a:rPr>
              <a:t>sequential</a:t>
            </a:r>
            <a:r>
              <a:rPr lang="en-US" dirty="0"/>
              <a:t> MHT regimens. </a:t>
            </a:r>
            <a:endParaRPr lang="en-US" dirty="0" smtClean="0"/>
          </a:p>
          <a:p>
            <a:pPr marL="0" indent="0">
              <a:buNone/>
            </a:pPr>
            <a:endParaRPr lang="en-US" dirty="0" smtClean="0"/>
          </a:p>
          <a:p>
            <a:pPr marL="0" indent="0">
              <a:buNone/>
            </a:pPr>
            <a:r>
              <a:rPr lang="en-US" dirty="0" smtClean="0">
                <a:solidFill>
                  <a:srgbClr val="00B0F0"/>
                </a:solidFill>
              </a:rPr>
              <a:t>Persistent </a:t>
            </a:r>
            <a:r>
              <a:rPr lang="en-US" dirty="0">
                <a:solidFill>
                  <a:srgbClr val="00B0F0"/>
                </a:solidFill>
              </a:rPr>
              <a:t>irregular bleeding </a:t>
            </a:r>
            <a:r>
              <a:rPr lang="en-US" dirty="0"/>
              <a:t>for more than </a:t>
            </a:r>
            <a:r>
              <a:rPr lang="en-US" dirty="0">
                <a:solidFill>
                  <a:srgbClr val="00B0F0"/>
                </a:solidFill>
              </a:rPr>
              <a:t>6 months </a:t>
            </a:r>
            <a:r>
              <a:rPr lang="en-US" dirty="0"/>
              <a:t>should be evaluated for </a:t>
            </a:r>
            <a:r>
              <a:rPr lang="en-US" dirty="0">
                <a:solidFill>
                  <a:srgbClr val="00B0F0"/>
                </a:solidFill>
              </a:rPr>
              <a:t>endometrial pathology</a:t>
            </a:r>
            <a:r>
              <a:rPr lang="en-US" dirty="0"/>
              <a:t>, often with transvaginal ultrasound and endometrial biopsy — sooner if the patient is obese, diabetic, or has a family history of endometrial cancer</a:t>
            </a:r>
            <a:r>
              <a:rPr lang="en-US" dirty="0" smtClean="0"/>
              <a:t>.</a:t>
            </a:r>
          </a:p>
          <a:p>
            <a:pPr marL="0" indent="0">
              <a:buNone/>
            </a:pPr>
            <a:r>
              <a:rPr lang="en-US" dirty="0" smtClean="0"/>
              <a:t> </a:t>
            </a:r>
            <a:r>
              <a:rPr lang="en-US" dirty="0">
                <a:solidFill>
                  <a:srgbClr val="FF0000"/>
                </a:solidFill>
              </a:rPr>
              <a:t>Breast tenderness </a:t>
            </a:r>
            <a:r>
              <a:rPr lang="en-US" dirty="0"/>
              <a:t>usually responds to</a:t>
            </a:r>
            <a:r>
              <a:rPr lang="en-US" dirty="0">
                <a:solidFill>
                  <a:srgbClr val="FF0000"/>
                </a:solidFill>
              </a:rPr>
              <a:t> reduction </a:t>
            </a:r>
            <a:r>
              <a:rPr lang="en-US" dirty="0"/>
              <a:t>in hormone dose or a </a:t>
            </a:r>
            <a:r>
              <a:rPr lang="en-US" dirty="0">
                <a:solidFill>
                  <a:srgbClr val="FF0000"/>
                </a:solidFill>
              </a:rPr>
              <a:t>switch</a:t>
            </a:r>
            <a:r>
              <a:rPr lang="en-US" dirty="0"/>
              <a:t> to CEE/</a:t>
            </a:r>
            <a:r>
              <a:rPr lang="en-US" dirty="0" err="1"/>
              <a:t>bazedoxifene</a:t>
            </a:r>
            <a:r>
              <a:rPr lang="en-US" dirty="0"/>
              <a:t> or </a:t>
            </a:r>
            <a:r>
              <a:rPr lang="en-US" dirty="0" err="1"/>
              <a:t>tibolone</a:t>
            </a:r>
            <a:r>
              <a:rPr lang="en-US" dirty="0"/>
              <a:t> where available.</a:t>
            </a:r>
          </a:p>
        </p:txBody>
      </p:sp>
    </p:spTree>
    <p:extLst>
      <p:ext uri="{BB962C8B-B14F-4D97-AF65-F5344CB8AC3E}">
        <p14:creationId xmlns:p14="http://schemas.microsoft.com/office/powerpoint/2010/main" val="31008604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026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57349" y="888275"/>
            <a:ext cx="11077302" cy="5486400"/>
          </a:xfrm>
          <a:prstGeom prst="rect">
            <a:avLst/>
          </a:prstGeom>
        </p:spPr>
      </p:pic>
    </p:spTree>
    <p:extLst>
      <p:ext uri="{BB962C8B-B14F-4D97-AF65-F5344CB8AC3E}">
        <p14:creationId xmlns:p14="http://schemas.microsoft.com/office/powerpoint/2010/main" val="916154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7"/>
            <a:ext cx="10515600" cy="169816"/>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854926" y="1"/>
            <a:ext cx="8138160" cy="6857999"/>
          </a:xfrm>
          <a:prstGeom prst="rect">
            <a:avLst/>
          </a:prstGeom>
        </p:spPr>
      </p:pic>
    </p:spTree>
    <p:extLst>
      <p:ext uri="{BB962C8B-B14F-4D97-AF65-F5344CB8AC3E}">
        <p14:creationId xmlns:p14="http://schemas.microsoft.com/office/powerpoint/2010/main" val="963906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2521"/>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84217" y="1084217"/>
            <a:ext cx="9993086" cy="5538652"/>
          </a:xfrm>
          <a:prstGeom prst="rect">
            <a:avLst/>
          </a:prstGeom>
        </p:spPr>
      </p:pic>
    </p:spTree>
    <p:extLst>
      <p:ext uri="{BB962C8B-B14F-4D97-AF65-F5344CB8AC3E}">
        <p14:creationId xmlns:p14="http://schemas.microsoft.com/office/powerpoint/2010/main" val="351966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7543" y="222069"/>
            <a:ext cx="8830490" cy="966651"/>
          </a:xfrm>
          <a:prstGeom prst="rect">
            <a:avLst/>
          </a:prstGeom>
        </p:spPr>
      </p:pic>
      <p:sp>
        <p:nvSpPr>
          <p:cNvPr id="2" name="Title 1"/>
          <p:cNvSpPr>
            <a:spLocks noGrp="1"/>
          </p:cNvSpPr>
          <p:nvPr>
            <p:ph type="title"/>
          </p:nvPr>
        </p:nvSpPr>
        <p:spPr>
          <a:xfrm>
            <a:off x="838200" y="365125"/>
            <a:ext cx="10515600" cy="392521"/>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227909" y="1371600"/>
            <a:ext cx="9705702" cy="4859383"/>
          </a:xfrm>
          <a:prstGeom prst="rect">
            <a:avLst/>
          </a:prstGeom>
        </p:spPr>
      </p:pic>
    </p:spTree>
    <p:extLst>
      <p:ext uri="{BB962C8B-B14F-4D97-AF65-F5344CB8AC3E}">
        <p14:creationId xmlns:p14="http://schemas.microsoft.com/office/powerpoint/2010/main" val="177865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5584"/>
          </a:xfrm>
        </p:spPr>
        <p:txBody>
          <a:bodyPr>
            <a:normAutofit fontScale="90000"/>
          </a:bodyPr>
          <a:lstStyle/>
          <a:p>
            <a:endParaRPr lang="en-US" dirty="0"/>
          </a:p>
        </p:txBody>
      </p:sp>
      <p:sp>
        <p:nvSpPr>
          <p:cNvPr id="3" name="Content Placeholder 2"/>
          <p:cNvSpPr>
            <a:spLocks noGrp="1"/>
          </p:cNvSpPr>
          <p:nvPr>
            <p:ph idx="1"/>
          </p:nvPr>
        </p:nvSpPr>
        <p:spPr>
          <a:xfrm>
            <a:off x="248194" y="1045029"/>
            <a:ext cx="11704320" cy="5131934"/>
          </a:xfrm>
        </p:spPr>
        <p:txBody>
          <a:bodyPr/>
          <a:lstStyle/>
          <a:p>
            <a:pPr marL="0" indent="0">
              <a:buNone/>
            </a:pPr>
            <a:r>
              <a:rPr lang="en-US" dirty="0"/>
              <a:t>The patient relates that she has a satisfying job. She has not experienced major conflicts in her marriage, which she characterizes as successful. </a:t>
            </a:r>
            <a:endParaRPr lang="en-US" dirty="0" smtClean="0"/>
          </a:p>
          <a:p>
            <a:pPr marL="0" indent="0">
              <a:buNone/>
            </a:pPr>
            <a:endParaRPr lang="en-US" dirty="0"/>
          </a:p>
          <a:p>
            <a:pPr marL="0" indent="0">
              <a:buNone/>
            </a:pPr>
            <a:r>
              <a:rPr lang="en-US" dirty="0"/>
              <a:t>On physical exam, blood pressure is 122/72, pulse 72 and regular, height 5’4 </a:t>
            </a:r>
            <a:endParaRPr lang="en-US" dirty="0" smtClean="0"/>
          </a:p>
          <a:p>
            <a:pPr marL="0" indent="0">
              <a:buNone/>
            </a:pPr>
            <a:r>
              <a:rPr lang="en-US" dirty="0" smtClean="0"/>
              <a:t>(</a:t>
            </a:r>
            <a:r>
              <a:rPr lang="en-US" dirty="0"/>
              <a:t>1.62m), and body mass index (BMI) 34 kg/m2. Her waist circumference is 36 </a:t>
            </a:r>
            <a:endParaRPr lang="en-US" dirty="0" smtClean="0"/>
          </a:p>
          <a:p>
            <a:pPr marL="0" indent="0">
              <a:buNone/>
            </a:pPr>
            <a:r>
              <a:rPr lang="en-US" dirty="0" smtClean="0"/>
              <a:t>inches </a:t>
            </a:r>
            <a:r>
              <a:rPr lang="en-US" dirty="0"/>
              <a:t>(90 cm) with waist/hip ratio 1.2</a:t>
            </a:r>
            <a:r>
              <a:rPr lang="en-US" dirty="0" smtClean="0"/>
              <a:t>.</a:t>
            </a:r>
          </a:p>
          <a:p>
            <a:pPr marL="0" indent="0">
              <a:buNone/>
            </a:pPr>
            <a:r>
              <a:rPr lang="en-US" dirty="0" smtClean="0"/>
              <a:t>The </a:t>
            </a:r>
            <a:r>
              <a:rPr lang="en-US" dirty="0"/>
              <a:t>remainder of her physical exam is normal including breast exam. The gynecologic exam was deferred. </a:t>
            </a:r>
          </a:p>
        </p:txBody>
      </p:sp>
    </p:spTree>
    <p:extLst>
      <p:ext uri="{BB962C8B-B14F-4D97-AF65-F5344CB8AC3E}">
        <p14:creationId xmlns:p14="http://schemas.microsoft.com/office/powerpoint/2010/main" val="2257116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
            <a:ext cx="10515600" cy="9144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463040" y="130630"/>
            <a:ext cx="9353006" cy="6727370"/>
          </a:xfrm>
          <a:prstGeom prst="rect">
            <a:avLst/>
          </a:prstGeom>
        </p:spPr>
      </p:pic>
    </p:spTree>
    <p:extLst>
      <p:ext uri="{BB962C8B-B14F-4D97-AF65-F5344CB8AC3E}">
        <p14:creationId xmlns:p14="http://schemas.microsoft.com/office/powerpoint/2010/main" val="2052023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4144"/>
          </a:xfrm>
        </p:spPr>
        <p:txBody>
          <a:bodyPr>
            <a:normAutofit fontScale="90000"/>
          </a:bodyPr>
          <a:lstStyle/>
          <a:p>
            <a:endParaRPr lang="en-US"/>
          </a:p>
        </p:txBody>
      </p:sp>
      <p:pic>
        <p:nvPicPr>
          <p:cNvPr id="4" name="Content Placeholder 3"/>
          <p:cNvPicPr>
            <a:picLocks noGrp="1" noChangeAspect="1"/>
          </p:cNvPicPr>
          <p:nvPr>
            <p:ph idx="1"/>
          </p:nvPr>
        </p:nvPicPr>
        <p:blipFill>
          <a:blip r:embed="rId2"/>
          <a:stretch>
            <a:fillRect/>
          </a:stretch>
        </p:blipFill>
        <p:spPr>
          <a:xfrm>
            <a:off x="2560320" y="679270"/>
            <a:ext cx="6675119" cy="6035039"/>
          </a:xfrm>
          <a:prstGeom prst="rect">
            <a:avLst/>
          </a:prstGeom>
        </p:spPr>
      </p:pic>
    </p:spTree>
    <p:extLst>
      <p:ext uri="{BB962C8B-B14F-4D97-AF65-F5344CB8AC3E}">
        <p14:creationId xmlns:p14="http://schemas.microsoft.com/office/powerpoint/2010/main" val="686033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9166" y="1920240"/>
            <a:ext cx="9640388" cy="4376057"/>
          </a:xfrm>
          <a:prstGeom prst="rect">
            <a:avLst/>
          </a:prstGeom>
        </p:spPr>
      </p:pic>
    </p:spTree>
    <p:extLst>
      <p:ext uri="{BB962C8B-B14F-4D97-AF65-F5344CB8AC3E}">
        <p14:creationId xmlns:p14="http://schemas.microsoft.com/office/powerpoint/2010/main" val="3205534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1892"/>
          </a:xfrm>
        </p:spPr>
        <p:txBody>
          <a:bodyPr>
            <a:normAutofit fontScale="90000"/>
          </a:bodyPr>
          <a:lstStyle/>
          <a:p>
            <a:endParaRPr lang="en-US" dirty="0"/>
          </a:p>
        </p:txBody>
      </p:sp>
      <p:sp>
        <p:nvSpPr>
          <p:cNvPr id="3" name="Content Placeholder 2"/>
          <p:cNvSpPr>
            <a:spLocks noGrp="1"/>
          </p:cNvSpPr>
          <p:nvPr>
            <p:ph idx="1"/>
          </p:nvPr>
        </p:nvSpPr>
        <p:spPr>
          <a:xfrm>
            <a:off x="104503" y="822960"/>
            <a:ext cx="11965577" cy="5891349"/>
          </a:xfrm>
        </p:spPr>
        <p:txBody>
          <a:bodyPr>
            <a:normAutofit/>
          </a:bodyPr>
          <a:lstStyle/>
          <a:p>
            <a:pPr marL="0" indent="0">
              <a:buNone/>
            </a:pPr>
            <a:r>
              <a:rPr lang="en-US" b="1" dirty="0">
                <a:solidFill>
                  <a:srgbClr val="FF0000"/>
                </a:solidFill>
              </a:rPr>
              <a:t>Conclusions</a:t>
            </a:r>
            <a:r>
              <a:rPr lang="en-US" b="1" dirty="0" smtClean="0">
                <a:solidFill>
                  <a:srgbClr val="FF0000"/>
                </a:solidFill>
              </a:rPr>
              <a:t>:</a:t>
            </a:r>
          </a:p>
          <a:p>
            <a:pPr marL="0" indent="0">
              <a:buNone/>
            </a:pPr>
            <a:r>
              <a:rPr lang="en-US" b="1" dirty="0" smtClean="0">
                <a:solidFill>
                  <a:srgbClr val="FF0000"/>
                </a:solidFill>
              </a:rPr>
              <a:t> </a:t>
            </a:r>
            <a:r>
              <a:rPr lang="en-US" dirty="0"/>
              <a:t>The management of menopause depends on application of concepts of </a:t>
            </a:r>
            <a:r>
              <a:rPr lang="en-US" dirty="0">
                <a:solidFill>
                  <a:srgbClr val="FF0000"/>
                </a:solidFill>
              </a:rPr>
              <a:t>personalized medicine </a:t>
            </a:r>
            <a:r>
              <a:rPr lang="en-US" dirty="0"/>
              <a:t>and the individualized tailoring of therapy. </a:t>
            </a:r>
            <a:endParaRPr lang="en-US" dirty="0" smtClean="0"/>
          </a:p>
          <a:p>
            <a:pPr marL="0" indent="0">
              <a:buNone/>
            </a:pPr>
            <a:endParaRPr lang="en-US" dirty="0" smtClean="0"/>
          </a:p>
          <a:p>
            <a:pPr marL="0" indent="0">
              <a:buNone/>
            </a:pPr>
            <a:r>
              <a:rPr lang="en-US" dirty="0" smtClean="0"/>
              <a:t>While </a:t>
            </a:r>
            <a:r>
              <a:rPr lang="en-US" dirty="0"/>
              <a:t>clinical judgement can intuitively integrate risk factors, predictive models that estimate the underlying risk of breast cancer and heart disease provide more objective information. </a:t>
            </a:r>
          </a:p>
        </p:txBody>
      </p:sp>
    </p:spTree>
    <p:extLst>
      <p:ext uri="{BB962C8B-B14F-4D97-AF65-F5344CB8AC3E}">
        <p14:creationId xmlns:p14="http://schemas.microsoft.com/office/powerpoint/2010/main" val="655607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96578"/>
          </a:xfrm>
        </p:spPr>
        <p:txBody>
          <a:bodyPr>
            <a:normAutofit fontScale="90000"/>
          </a:bodyPr>
          <a:lstStyle/>
          <a:p>
            <a:endParaRPr lang="en-US" dirty="0"/>
          </a:p>
        </p:txBody>
      </p:sp>
      <p:sp>
        <p:nvSpPr>
          <p:cNvPr id="3" name="Content Placeholder 2"/>
          <p:cNvSpPr>
            <a:spLocks noGrp="1"/>
          </p:cNvSpPr>
          <p:nvPr>
            <p:ph idx="1"/>
          </p:nvPr>
        </p:nvSpPr>
        <p:spPr>
          <a:xfrm>
            <a:off x="195943" y="561704"/>
            <a:ext cx="11874137" cy="5615259"/>
          </a:xfrm>
        </p:spPr>
        <p:txBody>
          <a:bodyPr/>
          <a:lstStyle/>
          <a:p>
            <a:pPr marL="0" indent="0">
              <a:buNone/>
            </a:pPr>
            <a:r>
              <a:rPr lang="en-US" dirty="0"/>
              <a:t>The woman described in the vignette is healthy</a:t>
            </a:r>
            <a:r>
              <a:rPr lang="en-US" dirty="0" smtClean="0"/>
              <a:t>,</a:t>
            </a:r>
            <a:r>
              <a:rPr lang="en-US" dirty="0"/>
              <a:t> </a:t>
            </a:r>
            <a:r>
              <a:rPr lang="en-US" dirty="0">
                <a:solidFill>
                  <a:srgbClr val="FF0000"/>
                </a:solidFill>
              </a:rPr>
              <a:t>younger than 60 years </a:t>
            </a:r>
            <a:r>
              <a:rPr lang="en-US" dirty="0"/>
              <a:t>of age </a:t>
            </a:r>
          </a:p>
          <a:p>
            <a:pPr marL="0" indent="0">
              <a:buNone/>
            </a:pPr>
            <a:r>
              <a:rPr lang="en-US" dirty="0" smtClean="0"/>
              <a:t>and </a:t>
            </a:r>
            <a:r>
              <a:rPr lang="en-US" dirty="0">
                <a:solidFill>
                  <a:srgbClr val="FF0000"/>
                </a:solidFill>
              </a:rPr>
              <a:t>less than </a:t>
            </a:r>
            <a:r>
              <a:rPr lang="en-US" dirty="0" smtClean="0">
                <a:solidFill>
                  <a:srgbClr val="FF0000"/>
                </a:solidFill>
              </a:rPr>
              <a:t>10</a:t>
            </a:r>
            <a:r>
              <a:rPr lang="en-US" dirty="0">
                <a:solidFill>
                  <a:srgbClr val="FF0000"/>
                </a:solidFill>
              </a:rPr>
              <a:t>years </a:t>
            </a:r>
            <a:r>
              <a:rPr lang="en-US" dirty="0"/>
              <a:t>from the onset of menopause, has an </a:t>
            </a:r>
            <a:r>
              <a:rPr lang="en-US" dirty="0" smtClean="0">
                <a:solidFill>
                  <a:srgbClr val="FF0000"/>
                </a:solidFill>
              </a:rPr>
              <a:t>intact uterus</a:t>
            </a:r>
            <a:r>
              <a:rPr lang="en-US" dirty="0"/>
              <a:t>, and </a:t>
            </a:r>
          </a:p>
          <a:p>
            <a:pPr marL="0" indent="0">
              <a:buNone/>
            </a:pPr>
            <a:r>
              <a:rPr lang="en-US" dirty="0" smtClean="0"/>
              <a:t>is </a:t>
            </a:r>
            <a:r>
              <a:rPr lang="en-US" dirty="0"/>
              <a:t>seeking therapy for </a:t>
            </a:r>
            <a:r>
              <a:rPr lang="en-US" dirty="0" smtClean="0"/>
              <a:t>vasomotor symptoms</a:t>
            </a:r>
            <a:r>
              <a:rPr lang="en-US" dirty="0"/>
              <a:t>. </a:t>
            </a:r>
            <a:endParaRPr lang="en-US" dirty="0" smtClean="0"/>
          </a:p>
          <a:p>
            <a:pPr marL="0" indent="0">
              <a:buNone/>
            </a:pPr>
            <a:endParaRPr lang="en-US" dirty="0" smtClean="0"/>
          </a:p>
          <a:p>
            <a:pPr marL="0" indent="0">
              <a:buNone/>
            </a:pPr>
            <a:r>
              <a:rPr lang="en-US" dirty="0" smtClean="0"/>
              <a:t>In </a:t>
            </a:r>
            <a:r>
              <a:rPr lang="en-US" dirty="0"/>
              <a:t>line with professional guidelines</a:t>
            </a:r>
            <a:r>
              <a:rPr lang="en-US" dirty="0"/>
              <a:t>, discussion with this patient should address </a:t>
            </a:r>
            <a:endParaRPr lang="en-US" dirty="0"/>
          </a:p>
          <a:p>
            <a:pPr marL="0" indent="0">
              <a:buNone/>
            </a:pPr>
            <a:r>
              <a:rPr lang="en-US" dirty="0" smtClean="0"/>
              <a:t>the </a:t>
            </a:r>
            <a:r>
              <a:rPr lang="en-US" dirty="0" smtClean="0">
                <a:solidFill>
                  <a:srgbClr val="FF0000"/>
                </a:solidFill>
              </a:rPr>
              <a:t>benefits</a:t>
            </a:r>
            <a:r>
              <a:rPr lang="en-US" dirty="0" smtClean="0"/>
              <a:t> </a:t>
            </a:r>
            <a:r>
              <a:rPr lang="en-US" dirty="0"/>
              <a:t>and </a:t>
            </a:r>
            <a:r>
              <a:rPr lang="en-US" dirty="0">
                <a:solidFill>
                  <a:srgbClr val="FF0000"/>
                </a:solidFill>
              </a:rPr>
              <a:t>risks</a:t>
            </a:r>
            <a:r>
              <a:rPr lang="en-US" dirty="0"/>
              <a:t> of hormone </a:t>
            </a:r>
            <a:r>
              <a:rPr lang="en-US" dirty="0"/>
              <a:t>and non hormone therapies and the </a:t>
            </a:r>
            <a:endParaRPr lang="en-US" dirty="0"/>
          </a:p>
          <a:p>
            <a:pPr marL="0" indent="0">
              <a:buNone/>
            </a:pPr>
            <a:r>
              <a:rPr lang="en-US" dirty="0" smtClean="0"/>
              <a:t>uncertainties </a:t>
            </a:r>
            <a:r>
              <a:rPr lang="en-US" dirty="0"/>
              <a:t>regarding </a:t>
            </a:r>
            <a:r>
              <a:rPr lang="en-US" dirty="0" smtClean="0"/>
              <a:t>the effects </a:t>
            </a:r>
            <a:r>
              <a:rPr lang="en-US" dirty="0"/>
              <a:t>of </a:t>
            </a:r>
            <a:r>
              <a:rPr lang="en-US" dirty="0"/>
              <a:t>longer-term hormone use</a:t>
            </a:r>
            <a:r>
              <a:rPr lang="en-US" dirty="0" smtClean="0"/>
              <a:t>.</a:t>
            </a:r>
          </a:p>
          <a:p>
            <a:pPr marL="0" indent="0">
              <a:buNone/>
            </a:pPr>
            <a:endParaRPr lang="en-US" dirty="0"/>
          </a:p>
          <a:p>
            <a:pPr marL="0" indent="0">
              <a:buNone/>
            </a:pPr>
            <a:endParaRPr lang="en-US" dirty="0" smtClean="0"/>
          </a:p>
          <a:p>
            <a:pPr marL="0" indent="0" algn="ctr">
              <a:buNone/>
            </a:pPr>
            <a:r>
              <a:rPr lang="en-US" i="1" dirty="0" err="1" smtClean="0"/>
              <a:t>Nejm</a:t>
            </a:r>
            <a:r>
              <a:rPr lang="en-US" i="1" dirty="0" smtClean="0"/>
              <a:t> 2020</a:t>
            </a:r>
            <a:endParaRPr lang="en-US" i="1"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5429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2704"/>
          </a:xfrm>
        </p:spPr>
        <p:txBody>
          <a:bodyPr>
            <a:normAutofit fontScale="90000"/>
          </a:bodyPr>
          <a:lstStyle/>
          <a:p>
            <a:endParaRPr lang="en-US" dirty="0"/>
          </a:p>
        </p:txBody>
      </p:sp>
      <p:sp>
        <p:nvSpPr>
          <p:cNvPr id="3" name="Content Placeholder 2"/>
          <p:cNvSpPr>
            <a:spLocks noGrp="1"/>
          </p:cNvSpPr>
          <p:nvPr>
            <p:ph idx="1"/>
          </p:nvPr>
        </p:nvSpPr>
        <p:spPr>
          <a:xfrm>
            <a:off x="195943" y="770709"/>
            <a:ext cx="11782697" cy="5406254"/>
          </a:xfrm>
        </p:spPr>
        <p:txBody>
          <a:bodyPr>
            <a:normAutofit/>
          </a:bodyPr>
          <a:lstStyle/>
          <a:p>
            <a:pPr marL="0" indent="0">
              <a:buNone/>
            </a:pPr>
            <a:r>
              <a:rPr lang="en-US" dirty="0" smtClean="0"/>
              <a:t>The </a:t>
            </a:r>
            <a:r>
              <a:rPr lang="en-US" dirty="0"/>
              <a:t>case for using systemic </a:t>
            </a:r>
            <a:r>
              <a:rPr lang="en-US" dirty="0">
                <a:solidFill>
                  <a:srgbClr val="FF0000"/>
                </a:solidFill>
              </a:rPr>
              <a:t>MHT</a:t>
            </a:r>
            <a:r>
              <a:rPr lang="en-US" dirty="0"/>
              <a:t> should be </a:t>
            </a:r>
            <a:r>
              <a:rPr lang="en-US" dirty="0">
                <a:solidFill>
                  <a:srgbClr val="FF0000"/>
                </a:solidFill>
              </a:rPr>
              <a:t>reevaluated periodically</a:t>
            </a:r>
            <a:r>
              <a:rPr lang="en-US" dirty="0"/>
              <a:t>. </a:t>
            </a:r>
            <a:endParaRPr lang="en-US" dirty="0" smtClean="0"/>
          </a:p>
          <a:p>
            <a:pPr marL="0" indent="0">
              <a:buNone/>
            </a:pPr>
            <a:endParaRPr lang="en-US" dirty="0" smtClean="0"/>
          </a:p>
          <a:p>
            <a:pPr marL="0" indent="0">
              <a:buNone/>
            </a:pPr>
            <a:r>
              <a:rPr lang="en-US" dirty="0" smtClean="0"/>
              <a:t> </a:t>
            </a:r>
            <a:r>
              <a:rPr lang="en-US" dirty="0"/>
              <a:t>Although current recommendations for duration of systemic MHT range from </a:t>
            </a:r>
            <a:r>
              <a:rPr lang="en-US" dirty="0">
                <a:solidFill>
                  <a:srgbClr val="FF0000"/>
                </a:solidFill>
              </a:rPr>
              <a:t>3 to 5 years, </a:t>
            </a:r>
            <a:r>
              <a:rPr lang="en-US" dirty="0"/>
              <a:t>for many women, persistent symptoms or quality of life benefits provide justification to consider </a:t>
            </a:r>
            <a:r>
              <a:rPr lang="en-US" dirty="0" smtClean="0"/>
              <a:t>ongoing </a:t>
            </a:r>
            <a:r>
              <a:rPr lang="en-US" dirty="0"/>
              <a:t>therapy. </a:t>
            </a:r>
            <a:endParaRPr lang="en-US" dirty="0" smtClean="0"/>
          </a:p>
          <a:p>
            <a:pPr marL="0" indent="0">
              <a:buNone/>
            </a:pPr>
            <a:endParaRPr lang="en-US" dirty="0"/>
          </a:p>
          <a:p>
            <a:pPr marL="0" indent="0">
              <a:buNone/>
            </a:pPr>
            <a:r>
              <a:rPr lang="en-US" dirty="0"/>
              <a:t>If continuation is advantageous, then it is reasonable to consider </a:t>
            </a:r>
            <a:r>
              <a:rPr lang="en-US" dirty="0">
                <a:solidFill>
                  <a:srgbClr val="FF0000"/>
                </a:solidFill>
              </a:rPr>
              <a:t>lowering the dose </a:t>
            </a:r>
            <a:r>
              <a:rPr lang="en-US" dirty="0"/>
              <a:t>and moving from an </a:t>
            </a:r>
            <a:r>
              <a:rPr lang="en-US" dirty="0">
                <a:solidFill>
                  <a:srgbClr val="FF0000"/>
                </a:solidFill>
              </a:rPr>
              <a:t>oral to a transdermal </a:t>
            </a:r>
            <a:r>
              <a:rPr lang="en-US" dirty="0"/>
              <a:t>preparation with ongoing re-evaluation. </a:t>
            </a:r>
          </a:p>
          <a:p>
            <a:pPr marL="0" indent="0">
              <a:buNone/>
            </a:pPr>
            <a:endParaRPr lang="en-US" dirty="0"/>
          </a:p>
        </p:txBody>
      </p:sp>
    </p:spTree>
    <p:extLst>
      <p:ext uri="{BB962C8B-B14F-4D97-AF65-F5344CB8AC3E}">
        <p14:creationId xmlns:p14="http://schemas.microsoft.com/office/powerpoint/2010/main" val="3923479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91"/>
            <a:ext cx="10515600" cy="195943"/>
          </a:xfrm>
        </p:spPr>
        <p:txBody>
          <a:bodyPr>
            <a:normAutofit fontScale="90000"/>
          </a:bodyPr>
          <a:lstStyle/>
          <a:p>
            <a:endParaRPr lang="en-US" dirty="0"/>
          </a:p>
        </p:txBody>
      </p:sp>
      <p:sp>
        <p:nvSpPr>
          <p:cNvPr id="3" name="Content Placeholder 2"/>
          <p:cNvSpPr>
            <a:spLocks noGrp="1"/>
          </p:cNvSpPr>
          <p:nvPr>
            <p:ph idx="1"/>
          </p:nvPr>
        </p:nvSpPr>
        <p:spPr>
          <a:xfrm>
            <a:off x="169817" y="561703"/>
            <a:ext cx="11874137" cy="5904411"/>
          </a:xfrm>
        </p:spPr>
        <p:txBody>
          <a:bodyPr>
            <a:normAutofit/>
          </a:bodyPr>
          <a:lstStyle/>
          <a:p>
            <a:pPr marL="0" indent="0">
              <a:buNone/>
            </a:pPr>
            <a:r>
              <a:rPr lang="en-US" b="1" dirty="0">
                <a:solidFill>
                  <a:srgbClr val="FF0000"/>
                </a:solidFill>
              </a:rPr>
              <a:t>The Patient: </a:t>
            </a:r>
            <a:endParaRPr lang="en-US" b="1" dirty="0" smtClean="0">
              <a:solidFill>
                <a:srgbClr val="FF0000"/>
              </a:solidFill>
            </a:endParaRPr>
          </a:p>
          <a:p>
            <a:pPr marL="0" indent="0">
              <a:buNone/>
            </a:pPr>
            <a:r>
              <a:rPr lang="en-US" dirty="0" smtClean="0"/>
              <a:t>After </a:t>
            </a:r>
            <a:r>
              <a:rPr lang="en-US" dirty="0"/>
              <a:t>employing this step-by-step approach, with discussion of both the benefits and risks of hormone and non-hormone therapies, the patient decided to start systemic MHT with </a:t>
            </a:r>
            <a:r>
              <a:rPr lang="en-US" dirty="0">
                <a:solidFill>
                  <a:srgbClr val="FF0000"/>
                </a:solidFill>
              </a:rPr>
              <a:t>transdermal estradiol continuously</a:t>
            </a:r>
            <a:r>
              <a:rPr lang="en-US" dirty="0"/>
              <a:t> and </a:t>
            </a:r>
            <a:r>
              <a:rPr lang="en-US" dirty="0">
                <a:solidFill>
                  <a:srgbClr val="FF0000"/>
                </a:solidFill>
              </a:rPr>
              <a:t>cyclic use of micronized progesterone</a:t>
            </a:r>
            <a:r>
              <a:rPr lang="en-US" dirty="0"/>
              <a:t>, </a:t>
            </a:r>
            <a:r>
              <a:rPr lang="en-US" dirty="0">
                <a:solidFill>
                  <a:srgbClr val="FF0000"/>
                </a:solidFill>
              </a:rPr>
              <a:t>14</a:t>
            </a:r>
            <a:r>
              <a:rPr lang="en-US" dirty="0"/>
              <a:t> days per month</a:t>
            </a:r>
            <a:r>
              <a:rPr lang="en-US" dirty="0" smtClean="0"/>
              <a:t>.</a:t>
            </a:r>
          </a:p>
          <a:p>
            <a:pPr marL="0" indent="0">
              <a:buNone/>
            </a:pPr>
            <a:r>
              <a:rPr lang="en-US" dirty="0" smtClean="0"/>
              <a:t> </a:t>
            </a:r>
            <a:r>
              <a:rPr lang="en-US" dirty="0"/>
              <a:t>She experienced </a:t>
            </a:r>
            <a:r>
              <a:rPr lang="en-US" dirty="0">
                <a:solidFill>
                  <a:srgbClr val="FF0000"/>
                </a:solidFill>
              </a:rPr>
              <a:t>relief </a:t>
            </a:r>
            <a:r>
              <a:rPr lang="en-US" dirty="0"/>
              <a:t>of </a:t>
            </a:r>
            <a:r>
              <a:rPr lang="en-US" dirty="0">
                <a:solidFill>
                  <a:srgbClr val="FF0000"/>
                </a:solidFill>
              </a:rPr>
              <a:t>hot flashes</a:t>
            </a:r>
            <a:r>
              <a:rPr lang="en-US" dirty="0"/>
              <a:t>, less disrupted sleep, </a:t>
            </a:r>
            <a:r>
              <a:rPr lang="en-US" dirty="0">
                <a:solidFill>
                  <a:srgbClr val="FF0000"/>
                </a:solidFill>
              </a:rPr>
              <a:t>improvement</a:t>
            </a:r>
            <a:r>
              <a:rPr lang="en-US" dirty="0"/>
              <a:t> in </a:t>
            </a:r>
            <a:r>
              <a:rPr lang="en-US" dirty="0">
                <a:solidFill>
                  <a:srgbClr val="FF0000"/>
                </a:solidFill>
              </a:rPr>
              <a:t>fatigue</a:t>
            </a:r>
            <a:r>
              <a:rPr lang="en-US" dirty="0"/>
              <a:t>, </a:t>
            </a:r>
            <a:r>
              <a:rPr lang="en-US" dirty="0">
                <a:solidFill>
                  <a:srgbClr val="FF0000"/>
                </a:solidFill>
              </a:rPr>
              <a:t>mood</a:t>
            </a:r>
            <a:r>
              <a:rPr lang="en-US" dirty="0"/>
              <a:t> and </a:t>
            </a:r>
            <a:r>
              <a:rPr lang="en-US" dirty="0">
                <a:solidFill>
                  <a:srgbClr val="FF0000"/>
                </a:solidFill>
              </a:rPr>
              <a:t>concentration</a:t>
            </a:r>
            <a:r>
              <a:rPr lang="en-US" dirty="0"/>
              <a:t>, and better </a:t>
            </a:r>
            <a:r>
              <a:rPr lang="en-US" dirty="0">
                <a:solidFill>
                  <a:srgbClr val="FF0000"/>
                </a:solidFill>
              </a:rPr>
              <a:t>work performance</a:t>
            </a:r>
            <a:r>
              <a:rPr lang="en-US" dirty="0"/>
              <a:t>. </a:t>
            </a:r>
            <a:endParaRPr lang="en-US" dirty="0" smtClean="0"/>
          </a:p>
          <a:p>
            <a:pPr marL="0" indent="0">
              <a:buNone/>
            </a:pPr>
            <a:r>
              <a:rPr lang="en-US" dirty="0" smtClean="0"/>
              <a:t>She </a:t>
            </a:r>
            <a:r>
              <a:rPr lang="en-US" dirty="0"/>
              <a:t>decided to continue this approach for another two years and re-evaluate to decide whether to continue and if so, whether to switch to </a:t>
            </a:r>
            <a:r>
              <a:rPr lang="en-US" dirty="0">
                <a:solidFill>
                  <a:srgbClr val="FF0000"/>
                </a:solidFill>
              </a:rPr>
              <a:t>combined</a:t>
            </a:r>
            <a:r>
              <a:rPr lang="en-US" dirty="0"/>
              <a:t>, </a:t>
            </a:r>
            <a:r>
              <a:rPr lang="en-US" dirty="0">
                <a:solidFill>
                  <a:srgbClr val="FF0000"/>
                </a:solidFill>
              </a:rPr>
              <a:t>continuous</a:t>
            </a:r>
            <a:r>
              <a:rPr lang="en-US" dirty="0"/>
              <a:t> therapy, or consider changing to a prescription </a:t>
            </a:r>
            <a:r>
              <a:rPr lang="en-US" dirty="0">
                <a:solidFill>
                  <a:srgbClr val="FF0000"/>
                </a:solidFill>
              </a:rPr>
              <a:t>non-hormonal</a:t>
            </a:r>
            <a:r>
              <a:rPr lang="en-US" dirty="0"/>
              <a:t> therapy. </a:t>
            </a:r>
            <a:endParaRPr lang="en-US" dirty="0" smtClean="0"/>
          </a:p>
          <a:p>
            <a:pPr marL="0" indent="0">
              <a:buNone/>
            </a:pPr>
            <a:r>
              <a:rPr lang="en-US" dirty="0" smtClean="0"/>
              <a:t>Further </a:t>
            </a:r>
            <a:r>
              <a:rPr lang="en-US" dirty="0"/>
              <a:t>decisions will depend on ongoing </a:t>
            </a:r>
            <a:r>
              <a:rPr lang="en-US" dirty="0">
                <a:solidFill>
                  <a:srgbClr val="FF0000"/>
                </a:solidFill>
              </a:rPr>
              <a:t>annual assessment </a:t>
            </a:r>
            <a:r>
              <a:rPr lang="en-US" dirty="0"/>
              <a:t>and discussion of benefits and risks and need for therapy.</a:t>
            </a:r>
          </a:p>
        </p:txBody>
      </p:sp>
    </p:spTree>
    <p:extLst>
      <p:ext uri="{BB962C8B-B14F-4D97-AF65-F5344CB8AC3E}">
        <p14:creationId xmlns:p14="http://schemas.microsoft.com/office/powerpoint/2010/main" val="7310475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843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30134" y="117566"/>
            <a:ext cx="11416146" cy="6366361"/>
          </a:xfrm>
          <a:prstGeom prst="rect">
            <a:avLst/>
          </a:prstGeom>
        </p:spPr>
      </p:pic>
    </p:spTree>
    <p:extLst>
      <p:ext uri="{BB962C8B-B14F-4D97-AF65-F5344CB8AC3E}">
        <p14:creationId xmlns:p14="http://schemas.microsoft.com/office/powerpoint/2010/main" val="72556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4326"/>
          </a:xfrm>
        </p:spPr>
        <p:txBody>
          <a:bodyPr>
            <a:normAutofit fontScale="90000"/>
          </a:bodyPr>
          <a:lstStyle/>
          <a:p>
            <a:endParaRPr lang="en-US" dirty="0"/>
          </a:p>
        </p:txBody>
      </p:sp>
      <p:sp>
        <p:nvSpPr>
          <p:cNvPr id="3" name="Content Placeholder 2"/>
          <p:cNvSpPr>
            <a:spLocks noGrp="1"/>
          </p:cNvSpPr>
          <p:nvPr>
            <p:ph idx="1"/>
          </p:nvPr>
        </p:nvSpPr>
        <p:spPr>
          <a:xfrm>
            <a:off x="182880" y="770709"/>
            <a:ext cx="11782697" cy="5406254"/>
          </a:xfrm>
        </p:spPr>
        <p:txBody>
          <a:bodyPr>
            <a:normAutofit/>
          </a:bodyPr>
          <a:lstStyle/>
          <a:p>
            <a:pPr marL="0" indent="0">
              <a:buNone/>
            </a:pPr>
            <a:r>
              <a:rPr lang="en-US" dirty="0" smtClean="0"/>
              <a:t>Laboratory </a:t>
            </a:r>
            <a:r>
              <a:rPr lang="en-US" dirty="0"/>
              <a:t>data included a total cholesterol of 230mg/dl </a:t>
            </a:r>
            <a:r>
              <a:rPr lang="en-US" dirty="0" smtClean="0"/>
              <a:t>,LDL </a:t>
            </a:r>
            <a:r>
              <a:rPr lang="en-US" dirty="0"/>
              <a:t>cholesterol </a:t>
            </a:r>
            <a:r>
              <a:rPr lang="en-US" dirty="0" smtClean="0"/>
              <a:t>125</a:t>
            </a:r>
          </a:p>
          <a:p>
            <a:pPr marL="0" indent="0">
              <a:buNone/>
            </a:pPr>
            <a:r>
              <a:rPr lang="en-US" dirty="0" smtClean="0"/>
              <a:t> </a:t>
            </a:r>
            <a:r>
              <a:rPr lang="en-US" dirty="0"/>
              <a:t>mg/dl </a:t>
            </a:r>
            <a:r>
              <a:rPr lang="en-US" dirty="0" smtClean="0"/>
              <a:t>,HDL </a:t>
            </a:r>
            <a:r>
              <a:rPr lang="en-US" dirty="0"/>
              <a:t>cholesterol 60 mg/dl </a:t>
            </a:r>
            <a:r>
              <a:rPr lang="en-US" dirty="0" smtClean="0"/>
              <a:t>,and </a:t>
            </a:r>
            <a:r>
              <a:rPr lang="en-US" dirty="0"/>
              <a:t>hemoglobin A1C 5.2%. Complete </a:t>
            </a:r>
            <a:r>
              <a:rPr lang="en-US" dirty="0" smtClean="0"/>
              <a:t>blood</a:t>
            </a:r>
          </a:p>
          <a:p>
            <a:pPr marL="0" indent="0">
              <a:buNone/>
            </a:pPr>
            <a:r>
              <a:rPr lang="en-US" dirty="0" smtClean="0"/>
              <a:t> </a:t>
            </a:r>
            <a:r>
              <a:rPr lang="en-US" dirty="0"/>
              <a:t>count, comprehensive metabolic panel, and thyroid testing were normal. </a:t>
            </a:r>
            <a:endParaRPr lang="en-US" dirty="0" smtClean="0"/>
          </a:p>
          <a:p>
            <a:pPr marL="0" indent="0">
              <a:buNone/>
            </a:pPr>
            <a:endParaRPr lang="en-US" dirty="0"/>
          </a:p>
          <a:p>
            <a:pPr marL="0" indent="0">
              <a:buNone/>
            </a:pPr>
            <a:r>
              <a:rPr lang="en-US" dirty="0"/>
              <a:t>Her primary care physician ordered a </a:t>
            </a:r>
            <a:r>
              <a:rPr lang="en-US" dirty="0">
                <a:solidFill>
                  <a:srgbClr val="FF0000"/>
                </a:solidFill>
              </a:rPr>
              <a:t>mammogram</a:t>
            </a:r>
            <a:r>
              <a:rPr lang="en-US" dirty="0"/>
              <a:t> that revealed no abnormalities and average breast density categorized on the </a:t>
            </a:r>
            <a:r>
              <a:rPr lang="en-US" dirty="0" err="1"/>
              <a:t>BiRads</a:t>
            </a:r>
            <a:r>
              <a:rPr lang="en-US" dirty="0"/>
              <a:t> density </a:t>
            </a:r>
            <a:endParaRPr lang="en-US" dirty="0" smtClean="0"/>
          </a:p>
          <a:p>
            <a:pPr marL="0" indent="0">
              <a:buNone/>
            </a:pPr>
            <a:r>
              <a:rPr lang="en-US" dirty="0" smtClean="0"/>
              <a:t>system </a:t>
            </a:r>
            <a:r>
              <a:rPr lang="en-US" dirty="0"/>
              <a:t>as category B (otherwise called category 2) containing scattered fibro-glandular tissue. </a:t>
            </a:r>
          </a:p>
        </p:txBody>
      </p:sp>
    </p:spTree>
    <p:extLst>
      <p:ext uri="{BB962C8B-B14F-4D97-AF65-F5344CB8AC3E}">
        <p14:creationId xmlns:p14="http://schemas.microsoft.com/office/powerpoint/2010/main" val="3995865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
            <a:ext cx="10515600" cy="104503"/>
          </a:xfrm>
        </p:spPr>
        <p:txBody>
          <a:bodyPr>
            <a:normAutofit fontScale="90000"/>
          </a:bodyPr>
          <a:lstStyle/>
          <a:p>
            <a:endParaRPr lang="en-US" dirty="0"/>
          </a:p>
        </p:txBody>
      </p:sp>
      <p:sp>
        <p:nvSpPr>
          <p:cNvPr id="3" name="Content Placeholder 2"/>
          <p:cNvSpPr>
            <a:spLocks noGrp="1"/>
          </p:cNvSpPr>
          <p:nvPr>
            <p:ph idx="1"/>
          </p:nvPr>
        </p:nvSpPr>
        <p:spPr>
          <a:xfrm>
            <a:off x="117566" y="339634"/>
            <a:ext cx="11939451" cy="6126479"/>
          </a:xfrm>
        </p:spPr>
        <p:txBody>
          <a:bodyPr/>
          <a:lstStyle/>
          <a:p>
            <a:pPr marL="0" indent="0">
              <a:buNone/>
            </a:pPr>
            <a:r>
              <a:rPr lang="en-US" i="1" dirty="0">
                <a:solidFill>
                  <a:srgbClr val="FF0000"/>
                </a:solidFill>
              </a:rPr>
              <a:t>Discussion with patient: </a:t>
            </a:r>
            <a:endParaRPr lang="en-US" i="1" dirty="0" smtClean="0">
              <a:solidFill>
                <a:srgbClr val="FF0000"/>
              </a:solidFill>
            </a:endParaRPr>
          </a:p>
          <a:p>
            <a:pPr marL="0" indent="0">
              <a:buNone/>
            </a:pPr>
            <a:r>
              <a:rPr lang="en-US" dirty="0" smtClean="0"/>
              <a:t>When </a:t>
            </a:r>
            <a:r>
              <a:rPr lang="en-US" dirty="0"/>
              <a:t>asked how much the hot flashes bothered her, she said that they are very bothersome and she would like some type of treatment for them. </a:t>
            </a:r>
            <a:endParaRPr lang="en-US" dirty="0" smtClean="0"/>
          </a:p>
          <a:p>
            <a:pPr marL="0" indent="0">
              <a:buNone/>
            </a:pPr>
            <a:r>
              <a:rPr lang="en-US" dirty="0" smtClean="0"/>
              <a:t>She </a:t>
            </a:r>
            <a:r>
              <a:rPr lang="en-US" dirty="0"/>
              <a:t>expressed a willingness to consider </a:t>
            </a:r>
            <a:r>
              <a:rPr lang="en-US" dirty="0">
                <a:solidFill>
                  <a:srgbClr val="FF0000"/>
                </a:solidFill>
              </a:rPr>
              <a:t>menopausal hormone therapy (MHT). </a:t>
            </a:r>
            <a:endParaRPr lang="en-US" dirty="0" smtClean="0">
              <a:solidFill>
                <a:srgbClr val="FF0000"/>
              </a:solidFill>
            </a:endParaRPr>
          </a:p>
          <a:p>
            <a:pPr marL="0" indent="0">
              <a:buNone/>
            </a:pPr>
            <a:r>
              <a:rPr lang="en-US" dirty="0" smtClean="0"/>
              <a:t>However</a:t>
            </a:r>
            <a:r>
              <a:rPr lang="en-US" dirty="0"/>
              <a:t>, she had read that MHT often causes breast cancer and less often a </a:t>
            </a:r>
            <a:endParaRPr lang="en-US" dirty="0" smtClean="0"/>
          </a:p>
          <a:p>
            <a:pPr marL="0" indent="0">
              <a:buNone/>
            </a:pPr>
            <a:r>
              <a:rPr lang="en-US" dirty="0" smtClean="0"/>
              <a:t>heart </a:t>
            </a:r>
            <a:r>
              <a:rPr lang="en-US" dirty="0"/>
              <a:t>attack. </a:t>
            </a:r>
            <a:endParaRPr lang="en-US" dirty="0" smtClean="0"/>
          </a:p>
          <a:p>
            <a:pPr marL="0" indent="0">
              <a:buNone/>
            </a:pPr>
            <a:r>
              <a:rPr lang="en-US" dirty="0" smtClean="0"/>
              <a:t>She </a:t>
            </a:r>
            <a:r>
              <a:rPr lang="en-US" dirty="0"/>
              <a:t>desired an opinion on the side effects and harms related to MHT individualized for her and a discussion of other treatment options. </a:t>
            </a:r>
            <a:endParaRPr lang="en-US" dirty="0" smtClean="0"/>
          </a:p>
          <a:p>
            <a:pPr marL="0" indent="0">
              <a:buNone/>
            </a:pPr>
            <a:endParaRPr lang="en-US" dirty="0"/>
          </a:p>
        </p:txBody>
      </p:sp>
    </p:spTree>
    <p:extLst>
      <p:ext uri="{BB962C8B-B14F-4D97-AF65-F5344CB8AC3E}">
        <p14:creationId xmlns:p14="http://schemas.microsoft.com/office/powerpoint/2010/main" val="409653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38"/>
          </a:xfrm>
        </p:spPr>
        <p:txBody>
          <a:bodyPr>
            <a:normAutofit fontScale="90000"/>
          </a:bodyPr>
          <a:lstStyle/>
          <a:p>
            <a:endParaRPr lang="en-US" dirty="0"/>
          </a:p>
        </p:txBody>
      </p:sp>
      <p:sp>
        <p:nvSpPr>
          <p:cNvPr id="3" name="Content Placeholder 2"/>
          <p:cNvSpPr>
            <a:spLocks noGrp="1"/>
          </p:cNvSpPr>
          <p:nvPr>
            <p:ph idx="1"/>
          </p:nvPr>
        </p:nvSpPr>
        <p:spPr>
          <a:xfrm>
            <a:off x="104503" y="182880"/>
            <a:ext cx="11952513" cy="6518366"/>
          </a:xfrm>
        </p:spPr>
        <p:txBody>
          <a:bodyPr>
            <a:normAutofit/>
          </a:bodyPr>
          <a:lstStyle/>
          <a:p>
            <a:pPr marL="0" indent="0">
              <a:buNone/>
            </a:pPr>
            <a:r>
              <a:rPr lang="en-US" b="1" dirty="0">
                <a:solidFill>
                  <a:srgbClr val="FF0000"/>
                </a:solidFill>
              </a:rPr>
              <a:t>General Approach to Menopause Management: </a:t>
            </a:r>
            <a:endParaRPr lang="en-US" dirty="0">
              <a:solidFill>
                <a:srgbClr val="FF0000"/>
              </a:solidFill>
            </a:endParaRPr>
          </a:p>
          <a:p>
            <a:pPr marL="0" indent="0">
              <a:buNone/>
            </a:pPr>
            <a:r>
              <a:rPr lang="en-US" b="1" dirty="0">
                <a:solidFill>
                  <a:srgbClr val="FF0000"/>
                </a:solidFill>
              </a:rPr>
              <a:t>Step </a:t>
            </a:r>
            <a:r>
              <a:rPr lang="en-US" b="1" dirty="0" smtClean="0">
                <a:solidFill>
                  <a:srgbClr val="FF0000"/>
                </a:solidFill>
              </a:rPr>
              <a:t>1: </a:t>
            </a:r>
          </a:p>
          <a:p>
            <a:pPr marL="0" indent="0">
              <a:buNone/>
            </a:pPr>
            <a:r>
              <a:rPr lang="en-US" dirty="0" smtClean="0"/>
              <a:t>The </a:t>
            </a:r>
            <a:r>
              <a:rPr lang="en-US" dirty="0"/>
              <a:t>first step is to </a:t>
            </a:r>
            <a:r>
              <a:rPr lang="en-US" dirty="0">
                <a:solidFill>
                  <a:srgbClr val="FF0000"/>
                </a:solidFill>
              </a:rPr>
              <a:t>determine</a:t>
            </a:r>
            <a:r>
              <a:rPr lang="en-US" dirty="0"/>
              <a:t> if the patient is postmenopausal. </a:t>
            </a:r>
            <a:endParaRPr lang="en-US" dirty="0" smtClean="0"/>
          </a:p>
          <a:p>
            <a:pPr marL="0" indent="0">
              <a:buNone/>
            </a:pPr>
            <a:r>
              <a:rPr lang="en-US" dirty="0" smtClean="0"/>
              <a:t>Women </a:t>
            </a:r>
            <a:r>
              <a:rPr lang="en-US" dirty="0">
                <a:solidFill>
                  <a:srgbClr val="FF0000"/>
                </a:solidFill>
              </a:rPr>
              <a:t>&gt;age 45 </a:t>
            </a:r>
            <a:r>
              <a:rPr lang="en-US" dirty="0"/>
              <a:t>years </a:t>
            </a:r>
            <a:r>
              <a:rPr lang="en-US" dirty="0" smtClean="0"/>
              <a:t>:</a:t>
            </a:r>
          </a:p>
          <a:p>
            <a:pPr marL="514350" indent="-514350">
              <a:buAutoNum type="alphaLcParenBoth"/>
            </a:pPr>
            <a:r>
              <a:rPr lang="en-US" dirty="0" smtClean="0"/>
              <a:t>who </a:t>
            </a:r>
            <a:r>
              <a:rPr lang="en-US" dirty="0"/>
              <a:t>have an </a:t>
            </a:r>
            <a:r>
              <a:rPr lang="en-US" dirty="0">
                <a:solidFill>
                  <a:srgbClr val="FF0000"/>
                </a:solidFill>
              </a:rPr>
              <a:t>intact uterus </a:t>
            </a:r>
            <a:r>
              <a:rPr lang="en-US" dirty="0"/>
              <a:t>with </a:t>
            </a:r>
            <a:r>
              <a:rPr lang="en-US" dirty="0">
                <a:solidFill>
                  <a:srgbClr val="FF0000"/>
                </a:solidFill>
              </a:rPr>
              <a:t>cessation </a:t>
            </a:r>
            <a:r>
              <a:rPr lang="en-US" dirty="0"/>
              <a:t>of menses for at least </a:t>
            </a:r>
            <a:r>
              <a:rPr lang="en-US" dirty="0">
                <a:solidFill>
                  <a:srgbClr val="FF0000"/>
                </a:solidFill>
              </a:rPr>
              <a:t>one year</a:t>
            </a:r>
            <a:r>
              <a:rPr lang="en-US" dirty="0"/>
              <a:t>; </a:t>
            </a:r>
            <a:r>
              <a:rPr lang="en-US" dirty="0" smtClean="0"/>
              <a:t>or</a:t>
            </a:r>
          </a:p>
          <a:p>
            <a:pPr marL="0" indent="0">
              <a:buNone/>
            </a:pPr>
            <a:endParaRPr lang="en-US" dirty="0" smtClean="0"/>
          </a:p>
          <a:p>
            <a:pPr marL="0" indent="0">
              <a:buNone/>
            </a:pPr>
            <a:r>
              <a:rPr lang="en-US" dirty="0" smtClean="0"/>
              <a:t> </a:t>
            </a:r>
            <a:r>
              <a:rPr lang="en-US" dirty="0"/>
              <a:t>(b) who have undergone a </a:t>
            </a:r>
            <a:r>
              <a:rPr lang="en-US" dirty="0">
                <a:solidFill>
                  <a:srgbClr val="FF0000"/>
                </a:solidFill>
              </a:rPr>
              <a:t>bilateral </a:t>
            </a:r>
            <a:r>
              <a:rPr lang="en-US" dirty="0" err="1">
                <a:solidFill>
                  <a:srgbClr val="FF0000"/>
                </a:solidFill>
              </a:rPr>
              <a:t>salpingo</a:t>
            </a:r>
            <a:r>
              <a:rPr lang="en-US" dirty="0">
                <a:solidFill>
                  <a:srgbClr val="FF0000"/>
                </a:solidFill>
              </a:rPr>
              <a:t>-oophorectomy with or without hysterectomy</a:t>
            </a:r>
            <a:r>
              <a:rPr lang="en-US" dirty="0"/>
              <a:t>; </a:t>
            </a:r>
            <a:r>
              <a:rPr lang="en-US" dirty="0" smtClean="0"/>
              <a:t>or</a:t>
            </a:r>
          </a:p>
          <a:p>
            <a:pPr marL="0" indent="0">
              <a:buNone/>
            </a:pPr>
            <a:r>
              <a:rPr lang="en-US" dirty="0" smtClean="0"/>
              <a:t> </a:t>
            </a:r>
            <a:r>
              <a:rPr lang="en-US" dirty="0"/>
              <a:t>(c) whose </a:t>
            </a:r>
            <a:r>
              <a:rPr lang="en-US" dirty="0">
                <a:solidFill>
                  <a:srgbClr val="FF0000"/>
                </a:solidFill>
              </a:rPr>
              <a:t>ovaries were preserved </a:t>
            </a:r>
            <a:r>
              <a:rPr lang="en-US" dirty="0"/>
              <a:t>during</a:t>
            </a:r>
            <a:r>
              <a:rPr lang="en-US" dirty="0">
                <a:solidFill>
                  <a:srgbClr val="FF0000"/>
                </a:solidFill>
              </a:rPr>
              <a:t> hysterectomy </a:t>
            </a:r>
            <a:r>
              <a:rPr lang="en-US" dirty="0"/>
              <a:t>and are </a:t>
            </a:r>
            <a:r>
              <a:rPr lang="en-US" dirty="0">
                <a:solidFill>
                  <a:srgbClr val="FF0000"/>
                </a:solidFill>
              </a:rPr>
              <a:t>over age 55 </a:t>
            </a:r>
            <a:r>
              <a:rPr lang="en-US" dirty="0" smtClean="0"/>
              <a:t>or</a:t>
            </a:r>
          </a:p>
          <a:p>
            <a:pPr marL="0" indent="0">
              <a:buNone/>
            </a:pPr>
            <a:endParaRPr lang="en-US" dirty="0" smtClean="0"/>
          </a:p>
          <a:p>
            <a:pPr marL="0" indent="0">
              <a:buNone/>
            </a:pPr>
            <a:r>
              <a:rPr lang="en-US" dirty="0" smtClean="0"/>
              <a:t> </a:t>
            </a:r>
            <a:r>
              <a:rPr lang="en-US" dirty="0"/>
              <a:t>(d) who have undergone a </a:t>
            </a:r>
            <a:r>
              <a:rPr lang="en-US" dirty="0">
                <a:solidFill>
                  <a:srgbClr val="FF0000"/>
                </a:solidFill>
              </a:rPr>
              <a:t>hysterectomy with preservation of ovaries </a:t>
            </a:r>
            <a:r>
              <a:rPr lang="en-US" dirty="0"/>
              <a:t>whose </a:t>
            </a:r>
            <a:r>
              <a:rPr lang="en-US" dirty="0">
                <a:solidFill>
                  <a:srgbClr val="FF0000"/>
                </a:solidFill>
              </a:rPr>
              <a:t>serial LH</a:t>
            </a:r>
            <a:r>
              <a:rPr lang="en-US" dirty="0"/>
              <a:t>, </a:t>
            </a:r>
            <a:r>
              <a:rPr lang="en-US" dirty="0">
                <a:solidFill>
                  <a:srgbClr val="FF0000"/>
                </a:solidFill>
              </a:rPr>
              <a:t>FSH</a:t>
            </a:r>
            <a:r>
              <a:rPr lang="en-US" dirty="0"/>
              <a:t>, and </a:t>
            </a:r>
            <a:r>
              <a:rPr lang="en-US" dirty="0">
                <a:solidFill>
                  <a:srgbClr val="FF0000"/>
                </a:solidFill>
              </a:rPr>
              <a:t>estradiol</a:t>
            </a:r>
            <a:r>
              <a:rPr lang="en-US" dirty="0"/>
              <a:t> levels suggest, but </a:t>
            </a:r>
            <a:r>
              <a:rPr lang="en-US" dirty="0">
                <a:solidFill>
                  <a:schemeClr val="tx1">
                    <a:lumMod val="95000"/>
                    <a:lumOff val="5000"/>
                  </a:schemeClr>
                </a:solidFill>
              </a:rPr>
              <a:t>do not confirm</a:t>
            </a:r>
            <a:r>
              <a:rPr lang="en-US" dirty="0"/>
              <a:t>, menopause</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185137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2612</TotalTime>
  <Words>4668</Words>
  <Application>Microsoft Office PowerPoint</Application>
  <PresentationFormat>Widescreen</PresentationFormat>
  <Paragraphs>291</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Wingdings</vt:lpstr>
      <vt:lpstr>Office Theme</vt:lpstr>
      <vt:lpstr>  Approach to Managing a Postmenopausal Patient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Managing a Postmenopausal Patient</dc:title>
  <dc:creator>Windows User</dc:creator>
  <cp:lastModifiedBy>Windows User</cp:lastModifiedBy>
  <cp:revision>98</cp:revision>
  <dcterms:created xsi:type="dcterms:W3CDTF">2020-12-03T14:51:44Z</dcterms:created>
  <dcterms:modified xsi:type="dcterms:W3CDTF">2020-12-11T20:01:38Z</dcterms:modified>
</cp:coreProperties>
</file>