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58" r:id="rId5"/>
    <p:sldId id="260" r:id="rId6"/>
    <p:sldId id="261" r:id="rId7"/>
    <p:sldId id="262" r:id="rId8"/>
    <p:sldId id="268" r:id="rId9"/>
    <p:sldId id="269" r:id="rId10"/>
    <p:sldId id="270" r:id="rId11"/>
    <p:sldId id="263" r:id="rId12"/>
    <p:sldId id="271" r:id="rId13"/>
    <p:sldId id="267" r:id="rId14"/>
    <p:sldId id="264" r:id="rId15"/>
    <p:sldId id="279" r:id="rId16"/>
    <p:sldId id="280" r:id="rId17"/>
    <p:sldId id="265" r:id="rId18"/>
    <p:sldId id="281" r:id="rId19"/>
    <p:sldId id="285" r:id="rId20"/>
    <p:sldId id="286" r:id="rId21"/>
    <p:sldId id="282" r:id="rId22"/>
    <p:sldId id="283" r:id="rId23"/>
    <p:sldId id="287" r:id="rId24"/>
    <p:sldId id="288" r:id="rId25"/>
    <p:sldId id="289" r:id="rId26"/>
    <p:sldId id="290" r:id="rId27"/>
    <p:sldId id="266" r:id="rId28"/>
    <p:sldId id="291" r:id="rId29"/>
    <p:sldId id="292" r:id="rId30"/>
    <p:sldId id="293" r:id="rId31"/>
    <p:sldId id="294" r:id="rId32"/>
    <p:sldId id="277" r:id="rId33"/>
    <p:sldId id="295" r:id="rId34"/>
    <p:sldId id="296" r:id="rId35"/>
    <p:sldId id="297" r:id="rId36"/>
    <p:sldId id="298" r:id="rId37"/>
    <p:sldId id="27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9900"/>
    <a:srgbClr val="CC0000"/>
    <a:srgbClr val="AC8300"/>
    <a:srgbClr val="A50021"/>
    <a:srgbClr val="FFD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7C66EB-F689-474E-B270-630A7E3ECE6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343933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7C66EB-F689-474E-B270-630A7E3ECE6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1282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7C66EB-F689-474E-B270-630A7E3ECE6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179223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7C66EB-F689-474E-B270-630A7E3ECE6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129712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7C66EB-F689-474E-B270-630A7E3ECE6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3656551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7C66EB-F689-474E-B270-630A7E3ECE60}"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228897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7C66EB-F689-474E-B270-630A7E3ECE60}"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4261964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7C66EB-F689-474E-B270-630A7E3ECE60}"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96680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C66EB-F689-474E-B270-630A7E3ECE60}"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3303014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C66EB-F689-474E-B270-630A7E3ECE60}"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3114741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C66EB-F689-474E-B270-630A7E3ECE60}"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1BF2A-8733-4652-9841-0F0270E4D293}" type="slidenum">
              <a:rPr lang="en-US" smtClean="0"/>
              <a:t>‹#›</a:t>
            </a:fld>
            <a:endParaRPr lang="en-US"/>
          </a:p>
        </p:txBody>
      </p:sp>
    </p:spTree>
    <p:extLst>
      <p:ext uri="{BB962C8B-B14F-4D97-AF65-F5344CB8AC3E}">
        <p14:creationId xmlns:p14="http://schemas.microsoft.com/office/powerpoint/2010/main" val="1466345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C66EB-F689-474E-B270-630A7E3ECE60}"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1BF2A-8733-4652-9841-0F0270E4D293}" type="slidenum">
              <a:rPr lang="en-US" smtClean="0"/>
              <a:t>‹#›</a:t>
            </a:fld>
            <a:endParaRPr lang="en-US"/>
          </a:p>
        </p:txBody>
      </p:sp>
    </p:spTree>
    <p:extLst>
      <p:ext uri="{BB962C8B-B14F-4D97-AF65-F5344CB8AC3E}">
        <p14:creationId xmlns:p14="http://schemas.microsoft.com/office/powerpoint/2010/main" val="229437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Endocrine Surgery during the Covid-19 pandemic</a:t>
            </a:r>
            <a:endParaRPr lang="en-US" dirty="0"/>
          </a:p>
        </p:txBody>
      </p:sp>
      <p:sp>
        <p:nvSpPr>
          <p:cNvPr id="5" name="Subtitle 4"/>
          <p:cNvSpPr>
            <a:spLocks noGrp="1"/>
          </p:cNvSpPr>
          <p:nvPr>
            <p:ph type="subTitle" idx="1"/>
          </p:nvPr>
        </p:nvSpPr>
        <p:spPr>
          <a:xfrm>
            <a:off x="1524000" y="4642563"/>
            <a:ext cx="9144000" cy="1655762"/>
          </a:xfrm>
        </p:spPr>
        <p:txBody>
          <a:bodyPr/>
          <a:lstStyle/>
          <a:p>
            <a:endParaRPr lang="en-US" dirty="0"/>
          </a:p>
        </p:txBody>
      </p:sp>
    </p:spTree>
    <p:extLst>
      <p:ext uri="{BB962C8B-B14F-4D97-AF65-F5344CB8AC3E}">
        <p14:creationId xmlns:p14="http://schemas.microsoft.com/office/powerpoint/2010/main" val="35269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Thyroid Surgery during the COVID-19 Pandemic: Benign Conditions </a:t>
            </a:r>
            <a:r>
              <a:rPr lang="en-US" dirty="0" smtClean="0">
                <a:solidFill>
                  <a:srgbClr val="3333FF"/>
                </a:solidFill>
              </a:rPr>
              <a:t>(3)</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Asymptomatic Incidentally Discovered Thyroid Nodules (with Physical Exam or Ultrasound (US)):</a:t>
            </a:r>
            <a:r>
              <a:rPr lang="en-US" dirty="0"/>
              <a:t> </a:t>
            </a:r>
            <a:endParaRPr lang="en-US" dirty="0" smtClean="0"/>
          </a:p>
          <a:p>
            <a:r>
              <a:rPr lang="en-US" dirty="0" smtClean="0"/>
              <a:t>An </a:t>
            </a:r>
            <a:r>
              <a:rPr lang="en-US" dirty="0"/>
              <a:t>enlarging neck mass with concern for anaplastic thyroid carcinoma (ATC) or lymphoma should be biopsied as soon as possible.</a:t>
            </a:r>
          </a:p>
          <a:p>
            <a:r>
              <a:rPr lang="en-US" dirty="0"/>
              <a:t>A nodule with concern for medullary thyroid carcinoma (MTC), lymph node disease that will direct surgical treatment, suspicious nodules of &gt;4 cm and new-onset hoarseness require FNAB in less than one month.</a:t>
            </a:r>
          </a:p>
          <a:p>
            <a:r>
              <a:rPr lang="en-US" dirty="0"/>
              <a:t>FNAB can be delayed for more than three months with suspicious nodules of 1-4 cm in size (ATA risk classification: moderate or high risk/TIRADS classification: 4 or 5) and incidental positron emission tomography-computed tomography (PET-CT) avid </a:t>
            </a:r>
            <a:r>
              <a:rPr lang="en-US" dirty="0" smtClean="0"/>
              <a:t>nodules</a:t>
            </a:r>
            <a:endParaRPr lang="en-US" dirty="0"/>
          </a:p>
        </p:txBody>
      </p:sp>
      <p:sp>
        <p:nvSpPr>
          <p:cNvPr id="4" name="TextBox 3"/>
          <p:cNvSpPr txBox="1"/>
          <p:nvPr/>
        </p:nvSpPr>
        <p:spPr>
          <a:xfrm>
            <a:off x="6785264" y="6400800"/>
            <a:ext cx="5122718" cy="369332"/>
          </a:xfrm>
          <a:prstGeom prst="rect">
            <a:avLst/>
          </a:prstGeom>
          <a:noFill/>
        </p:spPr>
        <p:txBody>
          <a:bodyPr wrap="square" rtlCol="0">
            <a:spAutoFit/>
          </a:bodyPr>
          <a:lstStyle/>
          <a:p>
            <a:r>
              <a:rPr lang="sv-SE" i="1"/>
              <a:t>Sisli Etfal Hastan Tip Bul. 2020; 54(2): 117–131.</a:t>
            </a:r>
            <a:endParaRPr lang="en-US" i="1" dirty="0"/>
          </a:p>
        </p:txBody>
      </p:sp>
    </p:spTree>
    <p:extLst>
      <p:ext uri="{BB962C8B-B14F-4D97-AF65-F5344CB8AC3E}">
        <p14:creationId xmlns:p14="http://schemas.microsoft.com/office/powerpoint/2010/main" val="1074707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Thyroid Surgery during the COVID-19 Pandemic: </a:t>
            </a:r>
            <a:r>
              <a:rPr lang="en-US" dirty="0" smtClean="0">
                <a:solidFill>
                  <a:srgbClr val="3333FF"/>
                </a:solidFill>
              </a:rPr>
              <a:t>Malignant Conditions (1)</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FNA Proven Malignant </a:t>
            </a:r>
            <a:r>
              <a:rPr lang="en-US" b="1" dirty="0"/>
              <a:t>Nodules</a:t>
            </a:r>
            <a:r>
              <a:rPr lang="en-US" dirty="0"/>
              <a:t> (Bethesda V and VI categories): Differentiated Thyroid Carcinoma (DTC), MTC and </a:t>
            </a:r>
            <a:r>
              <a:rPr lang="en-US" dirty="0" smtClean="0"/>
              <a:t>ATC </a:t>
            </a:r>
          </a:p>
          <a:p>
            <a:r>
              <a:rPr lang="en-US" dirty="0" smtClean="0"/>
              <a:t>Despite </a:t>
            </a:r>
            <a:r>
              <a:rPr lang="en-US" dirty="0"/>
              <a:t>a major health crisis like COVID-19, patients are concerned about their own problems, such as proven or suspected thyroid cancer. Some thyroid cancers are life-threatening and will require urgent attention while other tumors may be monitored or treated lately. In most cases, postoperative radioiodine (RAI) therapy is not urgent and can be safely delayed.</a:t>
            </a:r>
          </a:p>
          <a:p>
            <a:r>
              <a:rPr lang="en-US" b="1" dirty="0" smtClean="0"/>
              <a:t>DTC </a:t>
            </a:r>
            <a:r>
              <a:rPr lang="en-US" b="1" dirty="0"/>
              <a:t>(ATA Low and Intermediate Risk):</a:t>
            </a:r>
            <a:r>
              <a:rPr lang="en-US" dirty="0"/>
              <a:t> These patients (without compressive symptoms and signs, no apparent nodal metastasis, no voice changes) may wait 3-6 months for surgery. During this time, COVID-19 can be controlled and may pose less risk for health care workers. If an extended observation period is needed, imaging with the US once again after three months may encourage patients to delay surgery further.</a:t>
            </a:r>
          </a:p>
          <a:p>
            <a:r>
              <a:rPr lang="en-US" dirty="0" err="1"/>
              <a:t>Intrathyroidal</a:t>
            </a:r>
            <a:r>
              <a:rPr lang="en-US" dirty="0"/>
              <a:t> Papillary </a:t>
            </a:r>
            <a:r>
              <a:rPr lang="en-US" dirty="0" err="1"/>
              <a:t>Microcarcinomas</a:t>
            </a:r>
            <a:r>
              <a:rPr lang="en-US" dirty="0"/>
              <a:t> (PTMC) can definitely be observed. Moreover, some of these patients can be encouraged to remain under active </a:t>
            </a:r>
            <a:r>
              <a:rPr lang="en-US" dirty="0" smtClean="0"/>
              <a:t>surveillance. It </a:t>
            </a:r>
            <a:r>
              <a:rPr lang="en-US" dirty="0"/>
              <a:t>should be kept in mind that US examination should be repeated with certain </a:t>
            </a:r>
            <a:r>
              <a:rPr lang="en-US" dirty="0" smtClean="0"/>
              <a:t>intervals</a:t>
            </a:r>
          </a:p>
          <a:p>
            <a:r>
              <a:rPr lang="en-US" b="1" dirty="0" smtClean="0"/>
              <a:t>DTC </a:t>
            </a:r>
            <a:r>
              <a:rPr lang="en-US" b="1" dirty="0"/>
              <a:t>(ATA High risk):</a:t>
            </a:r>
            <a:r>
              <a:rPr lang="en-US" dirty="0"/>
              <a:t> Large compressive or Loco-regional aggressive DTC (Evidence of aero-digestive tract compression, recurrent laryngeal nerve palsy due to malignancy, the rapid growth of tumor) require surgical intervention. Appropriate cross-sectional imaging (CT, Magnetic resonance imaging (MRI)) can be very helpful in determining the extension of </a:t>
            </a:r>
            <a:r>
              <a:rPr lang="en-US" dirty="0" smtClean="0"/>
              <a:t>surgery</a:t>
            </a:r>
          </a:p>
          <a:p>
            <a:r>
              <a:rPr lang="en-US" b="1" dirty="0" smtClean="0"/>
              <a:t>MTC</a:t>
            </a:r>
            <a:r>
              <a:rPr lang="en-US" b="1" dirty="0"/>
              <a:t>:</a:t>
            </a:r>
            <a:r>
              <a:rPr lang="en-US" dirty="0"/>
              <a:t> The extent of the disease should be determined using cross-sectional imaging, calcitonin and CEA levels; that can be important for the timing of the surgery. In this context, if the disease appears to be limited to the thyroid region and calcitonin levels are not high (under 400), patients can be monitored for a few months hoping for COVID-19 to be taken under </a:t>
            </a:r>
            <a:r>
              <a:rPr lang="en-US" dirty="0" smtClean="0"/>
              <a:t>control. This </a:t>
            </a:r>
            <a:r>
              <a:rPr lang="en-US" dirty="0"/>
              <a:t>situation should be discussed between the surgeon and patients to make them feel more confident. On the other hand, according to BTA, MTC should be managed similarly with the usual practice.</a:t>
            </a:r>
          </a:p>
          <a:p>
            <a:r>
              <a:rPr lang="en-US" dirty="0"/>
              <a:t>Prophylactic surgery should not be postponed if possible in pediatric MEN2 patients having a high risk of malignancy. If the surgery is deferred, the patient should be carefully monitored with calcitonin levels and </a:t>
            </a:r>
            <a:r>
              <a:rPr lang="en-US" dirty="0" smtClean="0"/>
              <a:t>US</a:t>
            </a:r>
            <a:endParaRPr lang="en-US" dirty="0"/>
          </a:p>
        </p:txBody>
      </p:sp>
      <p:sp>
        <p:nvSpPr>
          <p:cNvPr id="4" name="TextBox 3"/>
          <p:cNvSpPr txBox="1"/>
          <p:nvPr/>
        </p:nvSpPr>
        <p:spPr>
          <a:xfrm>
            <a:off x="6120245" y="6348845"/>
            <a:ext cx="5673437" cy="369332"/>
          </a:xfrm>
          <a:prstGeom prst="rect">
            <a:avLst/>
          </a:prstGeom>
          <a:noFill/>
        </p:spPr>
        <p:txBody>
          <a:bodyPr wrap="square" rtlCol="0">
            <a:spAutoFit/>
          </a:bodyPr>
          <a:lstStyle/>
          <a:p>
            <a:r>
              <a:rPr lang="sv-SE" i="1"/>
              <a:t>Sisli Etfal Hastan Tip Bul. 2020; 54(2): 117–131.</a:t>
            </a:r>
            <a:endParaRPr lang="en-US" i="1" dirty="0"/>
          </a:p>
        </p:txBody>
      </p:sp>
    </p:spTree>
    <p:extLst>
      <p:ext uri="{BB962C8B-B14F-4D97-AF65-F5344CB8AC3E}">
        <p14:creationId xmlns:p14="http://schemas.microsoft.com/office/powerpoint/2010/main" val="3130644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33FF"/>
                </a:solidFill>
              </a:rPr>
              <a:t>Thyroid Surgery during the COVID-19 Pandemic: Malignant Conditions </a:t>
            </a:r>
            <a:r>
              <a:rPr lang="en-US" dirty="0" smtClean="0">
                <a:solidFill>
                  <a:srgbClr val="3333FF"/>
                </a:solidFill>
              </a:rPr>
              <a:t>(2)</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Proven </a:t>
            </a:r>
            <a:r>
              <a:rPr lang="en-US" b="1" dirty="0"/>
              <a:t>Anaplastic Thyroid Cancer with FNAB or Core Biopsy:</a:t>
            </a:r>
            <a:r>
              <a:rPr lang="en-US" dirty="0"/>
              <a:t> Patients with rapidly growing thyroid tumors require emergent management. The extent of the disease should be evaluated with cross-sectional </a:t>
            </a:r>
            <a:r>
              <a:rPr lang="en-US" dirty="0" smtClean="0"/>
              <a:t>imaging. If </a:t>
            </a:r>
            <a:r>
              <a:rPr lang="en-US" dirty="0"/>
              <a:t>the tumor appears to be </a:t>
            </a:r>
            <a:r>
              <a:rPr lang="en-US" dirty="0" err="1"/>
              <a:t>unresectable</a:t>
            </a:r>
            <a:r>
              <a:rPr lang="en-US" dirty="0"/>
              <a:t>, and the patient has acute airway distress, tracheostomy or </a:t>
            </a:r>
            <a:r>
              <a:rPr lang="en-US" dirty="0" err="1"/>
              <a:t>cricothyrotomy</a:t>
            </a:r>
            <a:r>
              <a:rPr lang="en-US" dirty="0"/>
              <a:t> may be necessary. Otherwise, appropriate targeted therapies, such as </a:t>
            </a:r>
            <a:r>
              <a:rPr lang="en-US" dirty="0" err="1"/>
              <a:t>multikinase</a:t>
            </a:r>
            <a:r>
              <a:rPr lang="en-US" dirty="0"/>
              <a:t> inhibitors and external radiation therapy, should be </a:t>
            </a:r>
            <a:r>
              <a:rPr lang="en-US" dirty="0" smtClean="0"/>
              <a:t>considered</a:t>
            </a:r>
          </a:p>
          <a:p>
            <a:r>
              <a:rPr lang="en-US" b="1" dirty="0" smtClean="0"/>
              <a:t>Rapidly </a:t>
            </a:r>
            <a:r>
              <a:rPr lang="en-US" b="1" dirty="0"/>
              <a:t>Growing Thyroid Tumors without Histological Diagnosis.</a:t>
            </a:r>
            <a:r>
              <a:rPr lang="en-US" dirty="0"/>
              <a:t> The definitive diagnosis can be made easily using US-guided core biopsy. The patient should be approached as in B4a if the result is reported as ATC. If the result indicates a systemic disease, such as lymphoma, the patient should be transferred to the relevant unit for systemic chemotherapy, and the airway should be monitored closely.</a:t>
            </a:r>
          </a:p>
          <a:p>
            <a:endParaRPr lang="en-US" dirty="0"/>
          </a:p>
          <a:p>
            <a:endParaRPr lang="en-US" dirty="0"/>
          </a:p>
        </p:txBody>
      </p:sp>
      <p:sp>
        <p:nvSpPr>
          <p:cNvPr id="4" name="TextBox 3"/>
          <p:cNvSpPr txBox="1"/>
          <p:nvPr/>
        </p:nvSpPr>
        <p:spPr>
          <a:xfrm>
            <a:off x="5673437" y="6359236"/>
            <a:ext cx="6328064" cy="646331"/>
          </a:xfrm>
          <a:prstGeom prst="rect">
            <a:avLst/>
          </a:prstGeom>
          <a:noFill/>
        </p:spPr>
        <p:txBody>
          <a:bodyPr wrap="square" rtlCol="0">
            <a:spAutoFit/>
          </a:bodyPr>
          <a:lstStyle/>
          <a:p>
            <a:r>
              <a:rPr lang="sv-SE" i="1" dirty="0"/>
              <a:t>Sisli Etfal Hastan Tip Bul. 2020; 54(2): 117–131.</a:t>
            </a:r>
            <a:endParaRPr lang="en-US" i="1" dirty="0"/>
          </a:p>
          <a:p>
            <a:endParaRPr lang="en-US" dirty="0"/>
          </a:p>
        </p:txBody>
      </p:sp>
    </p:spTree>
    <p:extLst>
      <p:ext uri="{BB962C8B-B14F-4D97-AF65-F5344CB8AC3E}">
        <p14:creationId xmlns:p14="http://schemas.microsoft.com/office/powerpoint/2010/main" val="106582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3333FF"/>
                </a:solidFill>
              </a:rPr>
              <a:t>Parathyroid Surgery during the COVID-19 Pandemic</a:t>
            </a:r>
            <a:br>
              <a:rPr lang="en-US" dirty="0">
                <a:solidFill>
                  <a:srgbClr val="3333FF"/>
                </a:solidFill>
              </a:rPr>
            </a:br>
            <a:endParaRPr lang="en-US" dirty="0">
              <a:solidFill>
                <a:srgbClr val="3333FF"/>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B050"/>
                </a:solidFill>
              </a:rPr>
              <a:t>Mostly</a:t>
            </a:r>
            <a:r>
              <a:rPr lang="en-US" dirty="0" smtClean="0"/>
              <a:t> </a:t>
            </a:r>
            <a:r>
              <a:rPr lang="en-US" dirty="0"/>
              <a:t>evaluated in the </a:t>
            </a:r>
            <a:r>
              <a:rPr lang="en-US" dirty="0">
                <a:solidFill>
                  <a:srgbClr val="00B050"/>
                </a:solidFill>
              </a:rPr>
              <a:t>elective </a:t>
            </a:r>
            <a:r>
              <a:rPr lang="en-US" dirty="0"/>
              <a:t>operation </a:t>
            </a:r>
            <a:r>
              <a:rPr lang="en-US" dirty="0" smtClean="0"/>
              <a:t>group</a:t>
            </a:r>
          </a:p>
          <a:p>
            <a:r>
              <a:rPr lang="en-US" dirty="0" smtClean="0"/>
              <a:t>Asymptomatic </a:t>
            </a:r>
            <a:r>
              <a:rPr lang="en-US" dirty="0"/>
              <a:t>or </a:t>
            </a:r>
            <a:r>
              <a:rPr lang="en-US" dirty="0" err="1"/>
              <a:t>normocalcemic</a:t>
            </a:r>
            <a:r>
              <a:rPr lang="en-US" dirty="0"/>
              <a:t> </a:t>
            </a:r>
            <a:r>
              <a:rPr lang="en-US" dirty="0" smtClean="0"/>
              <a:t>patients</a:t>
            </a:r>
          </a:p>
          <a:p>
            <a:pPr marL="0" indent="0">
              <a:buNone/>
            </a:pPr>
            <a:r>
              <a:rPr lang="en-US" dirty="0"/>
              <a:t> </a:t>
            </a:r>
            <a:r>
              <a:rPr lang="en-US" dirty="0" smtClean="0"/>
              <a:t>   </a:t>
            </a:r>
            <a:r>
              <a:rPr lang="en-US" dirty="0" smtClean="0">
                <a:solidFill>
                  <a:srgbClr val="3333FF"/>
                </a:solidFill>
              </a:rPr>
              <a:t>Surgery for </a:t>
            </a:r>
            <a:r>
              <a:rPr lang="en-US" dirty="0">
                <a:solidFill>
                  <a:srgbClr val="3333FF"/>
                </a:solidFill>
              </a:rPr>
              <a:t>Primary Hyperparathyroidism</a:t>
            </a:r>
            <a:r>
              <a:rPr lang="en-US" dirty="0"/>
              <a:t>:</a:t>
            </a:r>
          </a:p>
          <a:p>
            <a:r>
              <a:rPr lang="en-US" dirty="0"/>
              <a:t>Cancer suspicion (severe </a:t>
            </a:r>
            <a:r>
              <a:rPr lang="en-US" dirty="0" err="1"/>
              <a:t>hypercalcemia</a:t>
            </a:r>
            <a:r>
              <a:rPr lang="en-US" dirty="0"/>
              <a:t>, imaging-clinical findings)</a:t>
            </a:r>
          </a:p>
          <a:p>
            <a:r>
              <a:rPr lang="en-US" dirty="0"/>
              <a:t>Serum calcium level is above 3 </a:t>
            </a:r>
            <a:r>
              <a:rPr lang="en-US" dirty="0" err="1"/>
              <a:t>mmol</a:t>
            </a:r>
            <a:r>
              <a:rPr lang="en-US" dirty="0"/>
              <a:t>/L (12 mg/dl) and does not fall below this level with medical treatment (hydration, furosemide, </a:t>
            </a:r>
            <a:r>
              <a:rPr lang="en-US" dirty="0" err="1"/>
              <a:t>cinacalcet</a:t>
            </a:r>
            <a:r>
              <a:rPr lang="en-US" dirty="0"/>
              <a:t>)</a:t>
            </a:r>
          </a:p>
          <a:p>
            <a:r>
              <a:rPr lang="en-US" dirty="0"/>
              <a:t>Pregnant patients (should be decided together with the endocrinologist, and, if possible, operated on the second trimester)</a:t>
            </a:r>
          </a:p>
          <a:p>
            <a:r>
              <a:rPr lang="en-US" dirty="0">
                <a:solidFill>
                  <a:srgbClr val="3333FF"/>
                </a:solidFill>
              </a:rPr>
              <a:t>Surgery for </a:t>
            </a:r>
            <a:r>
              <a:rPr lang="en-US" dirty="0" smtClean="0">
                <a:solidFill>
                  <a:srgbClr val="3333FF"/>
                </a:solidFill>
              </a:rPr>
              <a:t>secondary </a:t>
            </a:r>
            <a:r>
              <a:rPr lang="en-US" dirty="0">
                <a:solidFill>
                  <a:srgbClr val="3333FF"/>
                </a:solidFill>
              </a:rPr>
              <a:t>Hyperparathyroidism:</a:t>
            </a:r>
          </a:p>
          <a:p>
            <a:r>
              <a:rPr lang="en-US" dirty="0"/>
              <a:t>Life-threatening </a:t>
            </a:r>
            <a:r>
              <a:rPr lang="en-US" dirty="0" err="1"/>
              <a:t>calciphylaxis</a:t>
            </a:r>
            <a:r>
              <a:rPr lang="en-US" dirty="0"/>
              <a:t> (necrosis and sepsis due to soft tissue calcifications)</a:t>
            </a:r>
          </a:p>
          <a:p>
            <a:r>
              <a:rPr lang="en-US" dirty="0"/>
              <a:t>Development of the pathological bone fracture</a:t>
            </a:r>
          </a:p>
          <a:p>
            <a:r>
              <a:rPr lang="en-US" dirty="0">
                <a:solidFill>
                  <a:srgbClr val="3333FF"/>
                </a:solidFill>
              </a:rPr>
              <a:t>Surgery for </a:t>
            </a:r>
            <a:r>
              <a:rPr lang="en-US" dirty="0" smtClean="0">
                <a:solidFill>
                  <a:srgbClr val="3333FF"/>
                </a:solidFill>
              </a:rPr>
              <a:t>Tertiary </a:t>
            </a:r>
            <a:r>
              <a:rPr lang="en-US" dirty="0">
                <a:solidFill>
                  <a:srgbClr val="3333FF"/>
                </a:solidFill>
              </a:rPr>
              <a:t>Hyperparathyroidism:</a:t>
            </a:r>
          </a:p>
          <a:p>
            <a:r>
              <a:rPr lang="en-US" dirty="0" err="1"/>
              <a:t>Hypercalcemia</a:t>
            </a:r>
            <a:r>
              <a:rPr lang="en-US" dirty="0"/>
              <a:t> that impairs renal function in the post-transplantation period.</a:t>
            </a:r>
          </a:p>
          <a:p>
            <a:endParaRPr lang="en-US" dirty="0"/>
          </a:p>
        </p:txBody>
      </p:sp>
      <p:sp>
        <p:nvSpPr>
          <p:cNvPr id="4" name="TextBox 3"/>
          <p:cNvSpPr txBox="1"/>
          <p:nvPr/>
        </p:nvSpPr>
        <p:spPr>
          <a:xfrm>
            <a:off x="7408718" y="6176963"/>
            <a:ext cx="4686300" cy="369332"/>
          </a:xfrm>
          <a:prstGeom prst="rect">
            <a:avLst/>
          </a:prstGeom>
          <a:noFill/>
        </p:spPr>
        <p:txBody>
          <a:bodyPr wrap="square" rtlCol="0">
            <a:spAutoFit/>
          </a:bodyPr>
          <a:lstStyle/>
          <a:p>
            <a:r>
              <a:rPr lang="sv-SE" i="1" dirty="0"/>
              <a:t>Sisli Etfal Hastan Tip Bul. 2020; 54(2): 117–131.</a:t>
            </a:r>
            <a:endParaRPr lang="en-US" i="1" dirty="0"/>
          </a:p>
        </p:txBody>
      </p:sp>
    </p:spTree>
    <p:extLst>
      <p:ext uri="{BB962C8B-B14F-4D97-AF65-F5344CB8AC3E}">
        <p14:creationId xmlns:p14="http://schemas.microsoft.com/office/powerpoint/2010/main" val="2992911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Adrenal Surgery during the COVID-19 Pandemic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C00000"/>
                </a:solidFill>
              </a:rPr>
              <a:t>Urgent</a:t>
            </a:r>
            <a:r>
              <a:rPr lang="en-US" dirty="0" smtClean="0"/>
              <a:t> </a:t>
            </a:r>
            <a:r>
              <a:rPr lang="en-US" dirty="0" err="1" smtClean="0"/>
              <a:t>adrenalectomy</a:t>
            </a:r>
            <a:endParaRPr lang="en-US" dirty="0" smtClean="0"/>
          </a:p>
          <a:p>
            <a:pPr lvl="1"/>
            <a:r>
              <a:rPr lang="en-US" dirty="0" smtClean="0"/>
              <a:t>Confirmed </a:t>
            </a:r>
            <a:r>
              <a:rPr lang="en-US" dirty="0">
                <a:solidFill>
                  <a:srgbClr val="C00000"/>
                </a:solidFill>
              </a:rPr>
              <a:t>adrenal cancer </a:t>
            </a:r>
            <a:r>
              <a:rPr lang="en-US" dirty="0"/>
              <a:t>diagnosis or highly suspicious masses (also including </a:t>
            </a:r>
            <a:r>
              <a:rPr lang="en-US" dirty="0">
                <a:solidFill>
                  <a:srgbClr val="C00000"/>
                </a:solidFill>
              </a:rPr>
              <a:t>malignant </a:t>
            </a:r>
            <a:r>
              <a:rPr lang="en-US" dirty="0" err="1">
                <a:solidFill>
                  <a:srgbClr val="C00000"/>
                </a:solidFill>
              </a:rPr>
              <a:t>pheochromocytoma</a:t>
            </a:r>
            <a:r>
              <a:rPr lang="en-US" dirty="0" smtClean="0"/>
              <a:t>)</a:t>
            </a:r>
          </a:p>
          <a:p>
            <a:pPr lvl="1"/>
            <a:r>
              <a:rPr lang="en-US" dirty="0" smtClean="0"/>
              <a:t>Indeterminate </a:t>
            </a:r>
            <a:r>
              <a:rPr lang="en-US" dirty="0"/>
              <a:t>masses of </a:t>
            </a:r>
            <a:r>
              <a:rPr lang="en-US" dirty="0">
                <a:solidFill>
                  <a:srgbClr val="C00000"/>
                </a:solidFill>
              </a:rPr>
              <a:t>&gt;6 cm</a:t>
            </a:r>
            <a:r>
              <a:rPr lang="en-US" dirty="0"/>
              <a:t>, especially increasing in size or </a:t>
            </a:r>
            <a:r>
              <a:rPr lang="en-US" dirty="0">
                <a:solidFill>
                  <a:srgbClr val="C00000"/>
                </a:solidFill>
              </a:rPr>
              <a:t>hot</a:t>
            </a:r>
            <a:r>
              <a:rPr lang="en-US" dirty="0"/>
              <a:t> (and nonfunctional) on </a:t>
            </a:r>
            <a:r>
              <a:rPr lang="en-US" dirty="0">
                <a:solidFill>
                  <a:srgbClr val="C00000"/>
                </a:solidFill>
              </a:rPr>
              <a:t>PET-CT</a:t>
            </a:r>
            <a:r>
              <a:rPr lang="en-US" dirty="0"/>
              <a:t> scan </a:t>
            </a:r>
            <a:endParaRPr lang="en-US" dirty="0" smtClean="0"/>
          </a:p>
          <a:p>
            <a:pPr lvl="1"/>
            <a:r>
              <a:rPr lang="en-US" dirty="0" smtClean="0"/>
              <a:t>Benign </a:t>
            </a:r>
            <a:r>
              <a:rPr lang="en-US" dirty="0"/>
              <a:t>pathologies, such as </a:t>
            </a:r>
            <a:r>
              <a:rPr lang="en-US" dirty="0">
                <a:solidFill>
                  <a:srgbClr val="C00000"/>
                </a:solidFill>
              </a:rPr>
              <a:t>refractory Cushing’s syndrome </a:t>
            </a:r>
            <a:r>
              <a:rPr lang="en-US" dirty="0"/>
              <a:t>and </a:t>
            </a:r>
            <a:r>
              <a:rPr lang="en-US" dirty="0" err="1">
                <a:solidFill>
                  <a:srgbClr val="C00000"/>
                </a:solidFill>
              </a:rPr>
              <a:t>pheochromocytoma</a:t>
            </a:r>
            <a:r>
              <a:rPr lang="en-US" dirty="0"/>
              <a:t> presenting with </a:t>
            </a:r>
            <a:r>
              <a:rPr lang="en-US" dirty="0">
                <a:solidFill>
                  <a:srgbClr val="C00000"/>
                </a:solidFill>
              </a:rPr>
              <a:t>heart </a:t>
            </a:r>
            <a:r>
              <a:rPr lang="en-US" dirty="0" smtClean="0">
                <a:solidFill>
                  <a:srgbClr val="C00000"/>
                </a:solidFill>
              </a:rPr>
              <a:t>failure</a:t>
            </a:r>
          </a:p>
          <a:p>
            <a:pPr lvl="0"/>
            <a:r>
              <a:rPr lang="en-US" sz="2600" dirty="0" smtClean="0">
                <a:solidFill>
                  <a:srgbClr val="0070C0"/>
                </a:solidFill>
              </a:rPr>
              <a:t>Semi-urgent </a:t>
            </a:r>
            <a:r>
              <a:rPr lang="en-US" sz="2600" dirty="0" err="1" smtClean="0">
                <a:solidFill>
                  <a:srgbClr val="0070C0"/>
                </a:solidFill>
              </a:rPr>
              <a:t>adrenalectomy</a:t>
            </a:r>
            <a:endParaRPr lang="en-US" sz="2600" dirty="0" smtClean="0">
              <a:solidFill>
                <a:srgbClr val="0070C0"/>
              </a:solidFill>
            </a:endParaRPr>
          </a:p>
          <a:p>
            <a:pPr lvl="1"/>
            <a:r>
              <a:rPr lang="en-US" dirty="0" smtClean="0">
                <a:solidFill>
                  <a:srgbClr val="0070C0"/>
                </a:solidFill>
              </a:rPr>
              <a:t>Adrenal metastases</a:t>
            </a:r>
            <a:r>
              <a:rPr lang="en-US" dirty="0" smtClean="0"/>
              <a:t>: </a:t>
            </a:r>
            <a:r>
              <a:rPr lang="en-US" dirty="0"/>
              <a:t>adrenal metastases is to rescan after three months and re-prioritize in case of progression. </a:t>
            </a:r>
            <a:endParaRPr lang="en-US" dirty="0" smtClean="0"/>
          </a:p>
          <a:p>
            <a:pPr lvl="1"/>
            <a:r>
              <a:rPr lang="en-US" dirty="0" err="1" smtClean="0">
                <a:solidFill>
                  <a:srgbClr val="0070C0"/>
                </a:solidFill>
              </a:rPr>
              <a:t>Pheochromocytoma</a:t>
            </a:r>
            <a:r>
              <a:rPr lang="en-US" dirty="0" smtClean="0"/>
              <a:t>: </a:t>
            </a:r>
            <a:r>
              <a:rPr lang="en-US" dirty="0"/>
              <a:t>to block the highest degree that a patient can tolerate. </a:t>
            </a:r>
            <a:endParaRPr lang="en-US" dirty="0" smtClean="0"/>
          </a:p>
          <a:p>
            <a:pPr lvl="1"/>
            <a:r>
              <a:rPr lang="en-US" dirty="0" smtClean="0">
                <a:solidFill>
                  <a:srgbClr val="0070C0"/>
                </a:solidFill>
              </a:rPr>
              <a:t>Indeterminate </a:t>
            </a:r>
            <a:r>
              <a:rPr lang="en-US" dirty="0">
                <a:solidFill>
                  <a:srgbClr val="0070C0"/>
                </a:solidFill>
              </a:rPr>
              <a:t>masses of &lt;6 </a:t>
            </a:r>
            <a:r>
              <a:rPr lang="en-US" dirty="0" smtClean="0">
                <a:solidFill>
                  <a:srgbClr val="0070C0"/>
                </a:solidFill>
              </a:rPr>
              <a:t>cm</a:t>
            </a:r>
            <a:r>
              <a:rPr lang="en-US" dirty="0" smtClean="0"/>
              <a:t>: </a:t>
            </a:r>
            <a:r>
              <a:rPr lang="en-US" dirty="0"/>
              <a:t>PET scan was recommended </a:t>
            </a:r>
            <a:endParaRPr lang="en-US" dirty="0" smtClean="0"/>
          </a:p>
          <a:p>
            <a:pPr lvl="1"/>
            <a:r>
              <a:rPr lang="en-US" dirty="0" smtClean="0">
                <a:solidFill>
                  <a:srgbClr val="0070C0"/>
                </a:solidFill>
              </a:rPr>
              <a:t>Cushing’s </a:t>
            </a:r>
            <a:r>
              <a:rPr lang="en-US" dirty="0">
                <a:solidFill>
                  <a:srgbClr val="0070C0"/>
                </a:solidFill>
              </a:rPr>
              <a:t>syndrome with </a:t>
            </a:r>
            <a:r>
              <a:rPr lang="en-US" dirty="0" smtClean="0">
                <a:solidFill>
                  <a:srgbClr val="0070C0"/>
                </a:solidFill>
              </a:rPr>
              <a:t>comorbidities</a:t>
            </a:r>
            <a:r>
              <a:rPr lang="en-US" dirty="0" smtClean="0"/>
              <a:t>: </a:t>
            </a:r>
            <a:r>
              <a:rPr lang="en-US" dirty="0" err="1" smtClean="0"/>
              <a:t>metyrapone</a:t>
            </a:r>
            <a:r>
              <a:rPr lang="en-US" dirty="0" smtClean="0"/>
              <a:t> </a:t>
            </a:r>
            <a:r>
              <a:rPr lang="en-US" dirty="0"/>
              <a:t>was recommended for Cushing’s disease with </a:t>
            </a:r>
            <a:r>
              <a:rPr lang="en-US" dirty="0" smtClean="0"/>
              <a:t>co-morbidities</a:t>
            </a:r>
            <a:endParaRPr lang="en-US" dirty="0"/>
          </a:p>
        </p:txBody>
      </p:sp>
      <p:sp>
        <p:nvSpPr>
          <p:cNvPr id="4" name="TextBox 3"/>
          <p:cNvSpPr txBox="1"/>
          <p:nvPr/>
        </p:nvSpPr>
        <p:spPr>
          <a:xfrm>
            <a:off x="7626927" y="6488668"/>
            <a:ext cx="5133109" cy="369332"/>
          </a:xfrm>
          <a:prstGeom prst="rect">
            <a:avLst/>
          </a:prstGeom>
          <a:noFill/>
        </p:spPr>
        <p:txBody>
          <a:bodyPr wrap="square" rtlCol="0">
            <a:spAutoFit/>
          </a:bodyPr>
          <a:lstStyle/>
          <a:p>
            <a:r>
              <a:rPr lang="sv-SE" i="1" dirty="0"/>
              <a:t>Sisli Etfal Hastan Tip Bul. 2020; 54(2): 117–131.</a:t>
            </a:r>
            <a:endParaRPr lang="en-US" i="1" dirty="0"/>
          </a:p>
        </p:txBody>
      </p:sp>
      <p:sp>
        <p:nvSpPr>
          <p:cNvPr id="6" name="TextBox 5"/>
          <p:cNvSpPr txBox="1"/>
          <p:nvPr/>
        </p:nvSpPr>
        <p:spPr>
          <a:xfrm>
            <a:off x="1444336" y="5995555"/>
            <a:ext cx="8582891" cy="584775"/>
          </a:xfrm>
          <a:prstGeom prst="rect">
            <a:avLst/>
          </a:prstGeom>
          <a:noFill/>
        </p:spPr>
        <p:txBody>
          <a:bodyPr wrap="square" rtlCol="0">
            <a:spAutoFit/>
          </a:bodyPr>
          <a:lstStyle/>
          <a:p>
            <a:pPr algn="ctr"/>
            <a:r>
              <a:rPr lang="en-US" sz="3200" dirty="0" smtClean="0">
                <a:solidFill>
                  <a:schemeClr val="accent2">
                    <a:lumMod val="75000"/>
                  </a:schemeClr>
                </a:solidFill>
              </a:rPr>
              <a:t>Postpone </a:t>
            </a:r>
            <a:r>
              <a:rPr lang="en-US" sz="3200" dirty="0">
                <a:solidFill>
                  <a:schemeClr val="accent2">
                    <a:lumMod val="75000"/>
                  </a:schemeClr>
                </a:solidFill>
              </a:rPr>
              <a:t>all elective and endoscopic surgeries </a:t>
            </a:r>
          </a:p>
        </p:txBody>
      </p:sp>
    </p:spTree>
    <p:extLst>
      <p:ext uri="{BB962C8B-B14F-4D97-AF65-F5344CB8AC3E}">
        <p14:creationId xmlns:p14="http://schemas.microsoft.com/office/powerpoint/2010/main" val="1624999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FF"/>
                </a:solidFill>
              </a:rPr>
              <a:t>Protective measures for operating room staff</a:t>
            </a:r>
            <a:endParaRPr lang="en-US" dirty="0">
              <a:solidFill>
                <a:srgbClr val="3333FF"/>
              </a:solidFill>
            </a:endParaRPr>
          </a:p>
        </p:txBody>
      </p:sp>
      <p:sp>
        <p:nvSpPr>
          <p:cNvPr id="3" name="Content Placeholder 2"/>
          <p:cNvSpPr>
            <a:spLocks noGrp="1"/>
          </p:cNvSpPr>
          <p:nvPr>
            <p:ph idx="1"/>
          </p:nvPr>
        </p:nvSpPr>
        <p:spPr/>
        <p:txBody>
          <a:bodyPr>
            <a:normAutofit fontScale="92500" lnSpcReduction="20000"/>
          </a:bodyPr>
          <a:lstStyle/>
          <a:p>
            <a:r>
              <a:rPr lang="en-US" dirty="0" smtClean="0"/>
              <a:t>Protective </a:t>
            </a:r>
            <a:r>
              <a:rPr lang="en-US" dirty="0"/>
              <a:t>equipment should include </a:t>
            </a:r>
            <a:r>
              <a:rPr lang="en-US" dirty="0">
                <a:solidFill>
                  <a:srgbClr val="C00000"/>
                </a:solidFill>
              </a:rPr>
              <a:t>at least the N95 masks </a:t>
            </a:r>
            <a:r>
              <a:rPr lang="en-US" dirty="0"/>
              <a:t>and </a:t>
            </a:r>
            <a:r>
              <a:rPr lang="en-US" dirty="0">
                <a:solidFill>
                  <a:srgbClr val="C00000"/>
                </a:solidFill>
              </a:rPr>
              <a:t>face </a:t>
            </a:r>
            <a:r>
              <a:rPr lang="en-US" dirty="0" smtClean="0">
                <a:solidFill>
                  <a:srgbClr val="C00000"/>
                </a:solidFill>
              </a:rPr>
              <a:t>shields</a:t>
            </a:r>
          </a:p>
          <a:p>
            <a:r>
              <a:rPr lang="en-US" dirty="0" smtClean="0"/>
              <a:t>Although </a:t>
            </a:r>
            <a:r>
              <a:rPr lang="en-US" dirty="0"/>
              <a:t>there are some published data showing that laparoscopy may lead to </a:t>
            </a:r>
            <a:r>
              <a:rPr lang="en-US" dirty="0" err="1">
                <a:solidFill>
                  <a:srgbClr val="3333FF"/>
                </a:solidFill>
              </a:rPr>
              <a:t>aerosolization</a:t>
            </a:r>
            <a:r>
              <a:rPr lang="en-US" dirty="0"/>
              <a:t> of blood-borne </a:t>
            </a:r>
            <a:r>
              <a:rPr lang="en-US" dirty="0" smtClean="0"/>
              <a:t>viruses, this </a:t>
            </a:r>
            <a:r>
              <a:rPr lang="en-US" dirty="0"/>
              <a:t>guideline reports that </a:t>
            </a:r>
            <a:r>
              <a:rPr lang="en-US" dirty="0">
                <a:solidFill>
                  <a:srgbClr val="3333FF"/>
                </a:solidFill>
              </a:rPr>
              <a:t>neither</a:t>
            </a:r>
            <a:r>
              <a:rPr lang="en-US" dirty="0"/>
              <a:t> there is evidence to indicate that this effect is seen with COVID-19, or that it would be isolated to MIS procedures. </a:t>
            </a:r>
            <a:endParaRPr lang="en-US" dirty="0" smtClean="0"/>
          </a:p>
          <a:p>
            <a:r>
              <a:rPr lang="en-US" dirty="0" smtClean="0"/>
              <a:t>Nevertheless</a:t>
            </a:r>
            <a:r>
              <a:rPr lang="en-US" dirty="0"/>
              <a:t>, for </a:t>
            </a:r>
            <a:r>
              <a:rPr lang="en-US" dirty="0" smtClean="0"/>
              <a:t>minimally invasive surgery, MIS </a:t>
            </a:r>
            <a:r>
              <a:rPr lang="en-US" dirty="0"/>
              <a:t>procedures, the use of devices to filter released CO</a:t>
            </a:r>
            <a:r>
              <a:rPr lang="en-US" baseline="-25000" dirty="0"/>
              <a:t>2</a:t>
            </a:r>
            <a:r>
              <a:rPr lang="en-US" dirty="0"/>
              <a:t> for aerosolized particles should be strongly considered. Besides the proven benefits of MIS, guideline mentions that the ultrafiltration of aerosolized particles may be more difficult during open </a:t>
            </a:r>
            <a:r>
              <a:rPr lang="en-US" dirty="0" smtClean="0"/>
              <a:t>surgery</a:t>
            </a:r>
          </a:p>
          <a:p>
            <a:r>
              <a:rPr lang="en-US" dirty="0" smtClean="0"/>
              <a:t>Surgical </a:t>
            </a:r>
            <a:r>
              <a:rPr lang="en-US" dirty="0"/>
              <a:t>equipment used during procedures with COVID-19 positive or suspicious patients should be </a:t>
            </a:r>
            <a:r>
              <a:rPr lang="en-US" dirty="0" smtClean="0"/>
              <a:t>cleaned, separately</a:t>
            </a:r>
            <a:endParaRPr lang="en-US" dirty="0"/>
          </a:p>
          <a:p>
            <a:endParaRPr lang="en-US" dirty="0"/>
          </a:p>
        </p:txBody>
      </p:sp>
      <p:sp>
        <p:nvSpPr>
          <p:cNvPr id="4" name="TextBox 3"/>
          <p:cNvSpPr txBox="1"/>
          <p:nvPr/>
        </p:nvSpPr>
        <p:spPr>
          <a:xfrm>
            <a:off x="7329054" y="6415932"/>
            <a:ext cx="5922818" cy="369332"/>
          </a:xfrm>
          <a:prstGeom prst="rect">
            <a:avLst/>
          </a:prstGeom>
          <a:noFill/>
        </p:spPr>
        <p:txBody>
          <a:bodyPr wrap="square" rtlCol="0">
            <a:spAutoFit/>
          </a:bodyPr>
          <a:lstStyle/>
          <a:p>
            <a:r>
              <a:rPr lang="sv-SE" i="1" dirty="0"/>
              <a:t>Sisli Etfal Hastan Tip Bul. 2020; 54(2): 117–131.</a:t>
            </a:r>
            <a:endParaRPr lang="en-US" i="1" dirty="0"/>
          </a:p>
        </p:txBody>
      </p:sp>
    </p:spTree>
    <p:extLst>
      <p:ext uri="{BB962C8B-B14F-4D97-AF65-F5344CB8AC3E}">
        <p14:creationId xmlns:p14="http://schemas.microsoft.com/office/powerpoint/2010/main" val="417414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FF"/>
                </a:solidFill>
              </a:rPr>
              <a:t>Practical </a:t>
            </a:r>
            <a:r>
              <a:rPr lang="en-US" dirty="0">
                <a:solidFill>
                  <a:srgbClr val="3333FF"/>
                </a:solidFill>
              </a:rPr>
              <a:t>recommendations for laparoscopy</a:t>
            </a:r>
          </a:p>
        </p:txBody>
      </p:sp>
      <p:sp>
        <p:nvSpPr>
          <p:cNvPr id="3" name="Content Placeholder 2"/>
          <p:cNvSpPr>
            <a:spLocks noGrp="1"/>
          </p:cNvSpPr>
          <p:nvPr>
            <p:ph idx="1"/>
          </p:nvPr>
        </p:nvSpPr>
        <p:spPr/>
        <p:txBody>
          <a:bodyPr/>
          <a:lstStyle/>
          <a:p>
            <a:r>
              <a:rPr lang="en-US" dirty="0" smtClean="0"/>
              <a:t>Incisions </a:t>
            </a:r>
            <a:r>
              <a:rPr lang="en-US" dirty="0"/>
              <a:t>for ports should be as small as possible not to allow for leakage around ports.</a:t>
            </a:r>
          </a:p>
          <a:p>
            <a:r>
              <a:rPr lang="en-US" dirty="0"/>
              <a:t>CO</a:t>
            </a:r>
            <a:r>
              <a:rPr lang="en-US" baseline="-25000" dirty="0"/>
              <a:t>2</a:t>
            </a:r>
            <a:r>
              <a:rPr lang="en-US" dirty="0"/>
              <a:t> insufflation pressure should be minimized as much as possible and an ultrafiltration (smoke evacuation system or filtration) should be used, if available.</a:t>
            </a:r>
          </a:p>
          <a:p>
            <a:r>
              <a:rPr lang="en-US" dirty="0"/>
              <a:t>At the end of surgery or before converting to open surgery or removal of trocars, the </a:t>
            </a:r>
            <a:r>
              <a:rPr lang="en-US" dirty="0" err="1"/>
              <a:t>pneumoperitoneum</a:t>
            </a:r>
            <a:r>
              <a:rPr lang="en-US" dirty="0"/>
              <a:t> should be carefully </a:t>
            </a:r>
            <a:r>
              <a:rPr lang="en-US" dirty="0" smtClean="0"/>
              <a:t>released </a:t>
            </a:r>
            <a:r>
              <a:rPr lang="en-US" dirty="0"/>
              <a:t>and safely evacuated via a filtration system in case of aerosol formed during the </a:t>
            </a:r>
            <a:r>
              <a:rPr lang="en-US" dirty="0" smtClean="0"/>
              <a:t>operation</a:t>
            </a:r>
            <a:endParaRPr lang="en-US" dirty="0"/>
          </a:p>
        </p:txBody>
      </p:sp>
      <p:sp>
        <p:nvSpPr>
          <p:cNvPr id="4" name="TextBox 3"/>
          <p:cNvSpPr txBox="1"/>
          <p:nvPr/>
        </p:nvSpPr>
        <p:spPr>
          <a:xfrm>
            <a:off x="7377545" y="6276109"/>
            <a:ext cx="4814455" cy="369332"/>
          </a:xfrm>
          <a:prstGeom prst="rect">
            <a:avLst/>
          </a:prstGeom>
          <a:noFill/>
        </p:spPr>
        <p:txBody>
          <a:bodyPr wrap="square" rtlCol="0">
            <a:spAutoFit/>
          </a:bodyPr>
          <a:lstStyle/>
          <a:p>
            <a:r>
              <a:rPr lang="sv-SE" i="1"/>
              <a:t>Sisli Etfal Hastan Tip Bul. 2020; 54(2): 117–131.</a:t>
            </a:r>
            <a:endParaRPr lang="en-US" i="1" dirty="0"/>
          </a:p>
        </p:txBody>
      </p:sp>
    </p:spTree>
    <p:extLst>
      <p:ext uri="{BB962C8B-B14F-4D97-AF65-F5344CB8AC3E}">
        <p14:creationId xmlns:p14="http://schemas.microsoft.com/office/powerpoint/2010/main" val="180038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solidFill>
                  <a:srgbClr val="3333FF"/>
                </a:solidFill>
              </a:rPr>
              <a:t>Neuro</a:t>
            </a:r>
            <a:r>
              <a:rPr lang="en-US" dirty="0">
                <a:solidFill>
                  <a:srgbClr val="3333FF"/>
                </a:solidFill>
              </a:rPr>
              <a:t>-Endocrine Tumors Surgery during the Covid-19 pandemic</a:t>
            </a:r>
            <a:endParaRPr lang="en-US" dirty="0"/>
          </a:p>
        </p:txBody>
      </p:sp>
      <p:sp>
        <p:nvSpPr>
          <p:cNvPr id="3" name="Content Placeholder 2"/>
          <p:cNvSpPr>
            <a:spLocks noGrp="1"/>
          </p:cNvSpPr>
          <p:nvPr>
            <p:ph idx="1"/>
          </p:nvPr>
        </p:nvSpPr>
        <p:spPr/>
        <p:txBody>
          <a:bodyPr>
            <a:normAutofit/>
          </a:bodyPr>
          <a:lstStyle/>
          <a:p>
            <a:r>
              <a:rPr lang="en-US" dirty="0" smtClean="0"/>
              <a:t>All </a:t>
            </a:r>
            <a:r>
              <a:rPr lang="en-US" dirty="0"/>
              <a:t>elective procedures should be </a:t>
            </a:r>
            <a:r>
              <a:rPr lang="en-US" dirty="0" smtClean="0"/>
              <a:t>postponed</a:t>
            </a:r>
          </a:p>
          <a:p>
            <a:endParaRPr lang="en-US" dirty="0" smtClean="0"/>
          </a:p>
          <a:p>
            <a:r>
              <a:rPr lang="en-US" dirty="0" smtClean="0"/>
              <a:t>Life-threatening </a:t>
            </a:r>
            <a:r>
              <a:rPr lang="en-US" dirty="0"/>
              <a:t>high-grade tumors </a:t>
            </a:r>
            <a:endParaRPr lang="en-US" dirty="0" smtClean="0"/>
          </a:p>
          <a:p>
            <a:endParaRPr lang="en-US" dirty="0" smtClean="0"/>
          </a:p>
          <a:p>
            <a:r>
              <a:rPr lang="en-US" dirty="0" smtClean="0"/>
              <a:t>Patients </a:t>
            </a:r>
            <a:r>
              <a:rPr lang="en-US" dirty="0"/>
              <a:t>with hormone-active NETs whose symptoms cannot be controlled (e.g., medically refractory </a:t>
            </a:r>
            <a:r>
              <a:rPr lang="en-US" dirty="0" err="1"/>
              <a:t>insulinoma</a:t>
            </a:r>
            <a:r>
              <a:rPr lang="en-US" dirty="0"/>
              <a:t>) medically should undergo surgical </a:t>
            </a:r>
            <a:r>
              <a:rPr lang="en-US" dirty="0" smtClean="0"/>
              <a:t>treatment</a:t>
            </a:r>
          </a:p>
          <a:p>
            <a:endParaRPr lang="en-US" dirty="0"/>
          </a:p>
          <a:p>
            <a:r>
              <a:rPr lang="en-US" dirty="0" smtClean="0"/>
              <a:t> </a:t>
            </a:r>
            <a:endParaRPr lang="en-US" dirty="0"/>
          </a:p>
        </p:txBody>
      </p:sp>
      <p:sp>
        <p:nvSpPr>
          <p:cNvPr id="4" name="TextBox 3"/>
          <p:cNvSpPr txBox="1"/>
          <p:nvPr/>
        </p:nvSpPr>
        <p:spPr>
          <a:xfrm>
            <a:off x="7055427" y="6359236"/>
            <a:ext cx="4977246" cy="369332"/>
          </a:xfrm>
          <a:prstGeom prst="rect">
            <a:avLst/>
          </a:prstGeom>
          <a:noFill/>
        </p:spPr>
        <p:txBody>
          <a:bodyPr wrap="square" rtlCol="0">
            <a:spAutoFit/>
          </a:bodyPr>
          <a:lstStyle/>
          <a:p>
            <a:r>
              <a:rPr lang="sv-SE" i="1" dirty="0"/>
              <a:t>Sisli Etfal Hastan Tip Bul. 2020; 54(2): 117–131.</a:t>
            </a:r>
            <a:endParaRPr lang="en-US" i="1" dirty="0"/>
          </a:p>
        </p:txBody>
      </p:sp>
    </p:spTree>
    <p:extLst>
      <p:ext uri="{BB962C8B-B14F-4D97-AF65-F5344CB8AC3E}">
        <p14:creationId xmlns:p14="http://schemas.microsoft.com/office/powerpoint/2010/main" val="813594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3333FF"/>
                </a:solidFill>
              </a:rPr>
              <a:t>Preoperative Planning and Preparation in COVID-19 </a:t>
            </a:r>
            <a:r>
              <a:rPr lang="en-US" dirty="0" smtClean="0">
                <a:solidFill>
                  <a:srgbClr val="3333FF"/>
                </a:solidFill>
              </a:rPr>
              <a:t>Period</a:t>
            </a:r>
            <a:r>
              <a:rPr lang="en-US" dirty="0">
                <a:solidFill>
                  <a:srgbClr val="3333FF"/>
                </a:solidFill>
              </a:rPr>
              <a:t/>
            </a:r>
            <a:br>
              <a:rPr lang="en-US" dirty="0">
                <a:solidFill>
                  <a:srgbClr val="3333FF"/>
                </a:solidFill>
              </a:rPr>
            </a:br>
            <a:endParaRPr lang="en-US" dirty="0">
              <a:solidFill>
                <a:srgbClr val="3333FF"/>
              </a:solidFill>
            </a:endParaRPr>
          </a:p>
        </p:txBody>
      </p:sp>
      <p:sp>
        <p:nvSpPr>
          <p:cNvPr id="3" name="Content Placeholder 2"/>
          <p:cNvSpPr>
            <a:spLocks noGrp="1"/>
          </p:cNvSpPr>
          <p:nvPr>
            <p:ph idx="1"/>
          </p:nvPr>
        </p:nvSpPr>
        <p:spPr>
          <a:xfrm>
            <a:off x="838200" y="1425515"/>
            <a:ext cx="10515600" cy="2496993"/>
          </a:xfrm>
        </p:spPr>
        <p:txBody>
          <a:bodyPr>
            <a:normAutofit fontScale="92500" lnSpcReduction="10000"/>
          </a:bodyPr>
          <a:lstStyle/>
          <a:p>
            <a:pPr marL="228600" lvl="1">
              <a:spcBef>
                <a:spcPts val="1000"/>
              </a:spcBef>
            </a:pPr>
            <a:r>
              <a:rPr lang="en-US" dirty="0" smtClean="0"/>
              <a:t>to </a:t>
            </a:r>
            <a:r>
              <a:rPr lang="en-US" dirty="0"/>
              <a:t>determine whether the patient has an infection due to SARS-CoV-2 or </a:t>
            </a:r>
            <a:r>
              <a:rPr lang="en-US" dirty="0" smtClean="0"/>
              <a:t>not all 4 below tests </a:t>
            </a:r>
            <a:r>
              <a:rPr lang="en-US" dirty="0" smtClean="0">
                <a:solidFill>
                  <a:srgbClr val="C00000"/>
                </a:solidFill>
              </a:rPr>
              <a:t>should </a:t>
            </a:r>
            <a:r>
              <a:rPr lang="en-US" dirty="0">
                <a:solidFill>
                  <a:srgbClr val="C00000"/>
                </a:solidFill>
              </a:rPr>
              <a:t>be </a:t>
            </a:r>
            <a:r>
              <a:rPr lang="en-US" dirty="0" smtClean="0">
                <a:solidFill>
                  <a:srgbClr val="C00000"/>
                </a:solidFill>
              </a:rPr>
              <a:t>performed:</a:t>
            </a:r>
          </a:p>
          <a:p>
            <a:pPr marL="228600" lvl="1">
              <a:spcBef>
                <a:spcPts val="1000"/>
              </a:spcBef>
            </a:pPr>
            <a:endParaRPr lang="en-US" dirty="0">
              <a:solidFill>
                <a:srgbClr val="C00000"/>
              </a:solidFill>
            </a:endParaRPr>
          </a:p>
          <a:p>
            <a:pPr lvl="1"/>
            <a:r>
              <a:rPr lang="en-US" dirty="0" smtClean="0"/>
              <a:t>taking </a:t>
            </a:r>
            <a:r>
              <a:rPr lang="en-US" dirty="0"/>
              <a:t>an anamnesis and physical </a:t>
            </a:r>
            <a:r>
              <a:rPr lang="en-US" dirty="0" smtClean="0"/>
              <a:t>examination</a:t>
            </a:r>
          </a:p>
          <a:p>
            <a:pPr lvl="1"/>
            <a:r>
              <a:rPr lang="en-US" dirty="0" smtClean="0"/>
              <a:t>biochemical tests</a:t>
            </a:r>
          </a:p>
          <a:p>
            <a:pPr lvl="1"/>
            <a:r>
              <a:rPr lang="en-US" dirty="0" smtClean="0"/>
              <a:t>microbiological examinations (PCR)</a:t>
            </a:r>
          </a:p>
          <a:p>
            <a:pPr lvl="1"/>
            <a:r>
              <a:rPr lang="en-US" dirty="0" smtClean="0"/>
              <a:t>radiological examinations</a:t>
            </a:r>
          </a:p>
          <a:p>
            <a:pPr marL="457200" lvl="1" indent="0">
              <a:buNone/>
            </a:pPr>
            <a:endParaRPr lang="en-US" dirty="0" smtClean="0"/>
          </a:p>
        </p:txBody>
      </p:sp>
      <p:sp>
        <p:nvSpPr>
          <p:cNvPr id="4" name="TextBox 3"/>
          <p:cNvSpPr txBox="1"/>
          <p:nvPr/>
        </p:nvSpPr>
        <p:spPr>
          <a:xfrm>
            <a:off x="9372599" y="6657945"/>
            <a:ext cx="5250873" cy="400110"/>
          </a:xfrm>
          <a:prstGeom prst="rect">
            <a:avLst/>
          </a:prstGeom>
          <a:noFill/>
        </p:spPr>
        <p:txBody>
          <a:bodyPr wrap="square" rtlCol="0">
            <a:spAutoFit/>
          </a:bodyPr>
          <a:lstStyle/>
          <a:p>
            <a:r>
              <a:rPr lang="sv-SE" sz="1000" i="1" dirty="0"/>
              <a:t>Sisli Etfal Hastan Tip Bul. 2020; 54(2): 117–131.</a:t>
            </a:r>
            <a:endParaRPr lang="en-US" sz="1000" i="1" dirty="0"/>
          </a:p>
          <a:p>
            <a:endParaRPr lang="en-US" sz="1000" dirty="0"/>
          </a:p>
        </p:txBody>
      </p:sp>
      <p:sp>
        <p:nvSpPr>
          <p:cNvPr id="6" name="TextBox 5"/>
          <p:cNvSpPr txBox="1"/>
          <p:nvPr/>
        </p:nvSpPr>
        <p:spPr>
          <a:xfrm>
            <a:off x="1073888" y="4912242"/>
            <a:ext cx="10005238" cy="369332"/>
          </a:xfrm>
          <a:prstGeom prst="rect">
            <a:avLst/>
          </a:prstGeom>
          <a:noFill/>
        </p:spPr>
        <p:txBody>
          <a:bodyPr wrap="square" rtlCol="0">
            <a:spAutoFit/>
          </a:bodyPr>
          <a:lstStyle/>
          <a:p>
            <a:r>
              <a:rPr lang="en-US" dirty="0"/>
              <a:t> </a:t>
            </a:r>
            <a:r>
              <a:rPr lang="en-US" b="1" dirty="0">
                <a:solidFill>
                  <a:srgbClr val="CC0000"/>
                </a:solidFill>
              </a:rPr>
              <a:t>It should be kept in mind that although all these tests are normal, the </a:t>
            </a:r>
            <a:r>
              <a:rPr lang="en-US" b="1" dirty="0" err="1" smtClean="0">
                <a:solidFill>
                  <a:srgbClr val="CC0000"/>
                </a:solidFill>
              </a:rPr>
              <a:t>Covid</a:t>
            </a:r>
            <a:r>
              <a:rPr lang="en-US" b="1" dirty="0" smtClean="0">
                <a:solidFill>
                  <a:srgbClr val="CC0000"/>
                </a:solidFill>
              </a:rPr>
              <a:t> 19 </a:t>
            </a:r>
            <a:r>
              <a:rPr lang="en-US" b="1" dirty="0">
                <a:solidFill>
                  <a:srgbClr val="CC0000"/>
                </a:solidFill>
              </a:rPr>
              <a:t>may be </a:t>
            </a:r>
            <a:r>
              <a:rPr lang="en-US" b="1" dirty="0" smtClean="0">
                <a:solidFill>
                  <a:srgbClr val="CC0000"/>
                </a:solidFill>
              </a:rPr>
              <a:t>present</a:t>
            </a:r>
            <a:endParaRPr lang="en-US" b="1" dirty="0">
              <a:solidFill>
                <a:srgbClr val="CC0000"/>
              </a:solidFill>
            </a:endParaRPr>
          </a:p>
        </p:txBody>
      </p:sp>
    </p:spTree>
    <p:extLst>
      <p:ext uri="{BB962C8B-B14F-4D97-AF65-F5344CB8AC3E}">
        <p14:creationId xmlns:p14="http://schemas.microsoft.com/office/powerpoint/2010/main" val="2954668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3333FF"/>
                </a:solidFill>
              </a:rPr>
              <a:t>Preoperative Planning and Preparation in COVID-19 Period</a:t>
            </a:r>
            <a:r>
              <a:rPr lang="en-US" dirty="0" smtClean="0">
                <a:solidFill>
                  <a:srgbClr val="3333FF"/>
                </a:solidFill>
              </a:rPr>
              <a:t>:</a:t>
            </a:r>
            <a:r>
              <a:rPr lang="en-US" dirty="0"/>
              <a:t> </a:t>
            </a:r>
            <a:r>
              <a:rPr lang="en-US" dirty="0">
                <a:solidFill>
                  <a:srgbClr val="3333FF"/>
                </a:solidFill>
              </a:rPr>
              <a:t>anamnesis and physical examination</a:t>
            </a:r>
          </a:p>
        </p:txBody>
      </p:sp>
      <p:sp>
        <p:nvSpPr>
          <p:cNvPr id="3" name="Content Placeholder 2"/>
          <p:cNvSpPr>
            <a:spLocks noGrp="1"/>
          </p:cNvSpPr>
          <p:nvPr>
            <p:ph idx="1"/>
          </p:nvPr>
        </p:nvSpPr>
        <p:spPr/>
        <p:txBody>
          <a:bodyPr>
            <a:normAutofit fontScale="92500" lnSpcReduction="10000"/>
          </a:bodyPr>
          <a:lstStyle/>
          <a:p>
            <a:r>
              <a:rPr lang="en-US" dirty="0" smtClean="0"/>
              <a:t>To </a:t>
            </a:r>
            <a:r>
              <a:rPr lang="en-US" dirty="0"/>
              <a:t>minimize </a:t>
            </a:r>
            <a:r>
              <a:rPr lang="en-US" dirty="0" smtClean="0"/>
              <a:t>contact, patient’s </a:t>
            </a:r>
            <a:r>
              <a:rPr lang="en-US" dirty="0"/>
              <a:t>tests regarding his </a:t>
            </a:r>
            <a:r>
              <a:rPr lang="en-US" dirty="0" err="1"/>
              <a:t>presurgical</a:t>
            </a:r>
            <a:r>
              <a:rPr lang="en-US" dirty="0"/>
              <a:t> disease should be examined in </a:t>
            </a:r>
            <a:r>
              <a:rPr lang="en-US" dirty="0" smtClean="0"/>
              <a:t>advance</a:t>
            </a:r>
          </a:p>
          <a:p>
            <a:r>
              <a:rPr lang="en-US" dirty="0" smtClean="0"/>
              <a:t>During </a:t>
            </a:r>
            <a:r>
              <a:rPr lang="en-US" dirty="0"/>
              <a:t>the </a:t>
            </a:r>
            <a:r>
              <a:rPr lang="en-US" dirty="0" smtClean="0"/>
              <a:t>interview, </a:t>
            </a:r>
            <a:r>
              <a:rPr lang="en-US" dirty="0"/>
              <a:t>both the patient and doctor should use a surgical medical </a:t>
            </a:r>
            <a:r>
              <a:rPr lang="en-US" dirty="0" smtClean="0"/>
              <a:t>mask</a:t>
            </a:r>
          </a:p>
          <a:p>
            <a:r>
              <a:rPr lang="en-US" dirty="0" smtClean="0"/>
              <a:t>The </a:t>
            </a:r>
            <a:r>
              <a:rPr lang="en-US" dirty="0"/>
              <a:t>patient’s travelling history and contact history with cases of suspected/confirmed infection with COVID-19 in the last 14 days should be </a:t>
            </a:r>
            <a:r>
              <a:rPr lang="en-US" dirty="0" smtClean="0"/>
              <a:t>questioned</a:t>
            </a:r>
          </a:p>
          <a:p>
            <a:r>
              <a:rPr lang="en-US" dirty="0" smtClean="0"/>
              <a:t>physical examination: measuring </a:t>
            </a:r>
            <a:r>
              <a:rPr lang="en-US" dirty="0"/>
              <a:t>fever and </a:t>
            </a:r>
            <a:r>
              <a:rPr lang="en-US" dirty="0" smtClean="0"/>
              <a:t>pulse</a:t>
            </a:r>
          </a:p>
          <a:p>
            <a:r>
              <a:rPr lang="en-US" dirty="0" smtClean="0"/>
              <a:t>The </a:t>
            </a:r>
            <a:r>
              <a:rPr lang="en-US" dirty="0"/>
              <a:t>informed consent, prepared exclusively for COVID-19, should be taken except the standard surgical consent form and also it is very important to inform the patient about COVID-19</a:t>
            </a:r>
          </a:p>
        </p:txBody>
      </p:sp>
    </p:spTree>
    <p:extLst>
      <p:ext uri="{BB962C8B-B14F-4D97-AF65-F5344CB8AC3E}">
        <p14:creationId xmlns:p14="http://schemas.microsoft.com/office/powerpoint/2010/main" val="1027633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3070" t="30341" r="39349" b="27613"/>
          <a:stretch/>
        </p:blipFill>
        <p:spPr>
          <a:xfrm>
            <a:off x="476538" y="540327"/>
            <a:ext cx="11727380" cy="5829300"/>
          </a:xfrm>
          <a:prstGeom prst="rect">
            <a:avLst/>
          </a:prstGeom>
        </p:spPr>
      </p:pic>
    </p:spTree>
    <p:extLst>
      <p:ext uri="{BB962C8B-B14F-4D97-AF65-F5344CB8AC3E}">
        <p14:creationId xmlns:p14="http://schemas.microsoft.com/office/powerpoint/2010/main" val="916805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3333FF"/>
                </a:solidFill>
              </a:rPr>
              <a:t>Preoperative Planning and Preparation in COVID-19 Period:</a:t>
            </a:r>
            <a:r>
              <a:rPr lang="en-US" dirty="0"/>
              <a:t> </a:t>
            </a:r>
            <a:r>
              <a:rPr lang="en-US" dirty="0" smtClean="0">
                <a:solidFill>
                  <a:srgbClr val="3333FF"/>
                </a:solidFill>
              </a:rPr>
              <a:t>biochemical tests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 Decreased albumin </a:t>
            </a:r>
            <a:r>
              <a:rPr lang="en-US" dirty="0" smtClean="0"/>
              <a:t>level</a:t>
            </a:r>
          </a:p>
          <a:p>
            <a:r>
              <a:rPr lang="en-US" dirty="0" smtClean="0"/>
              <a:t>Increased ALT, AST, and </a:t>
            </a:r>
            <a:r>
              <a:rPr lang="en-US" dirty="0"/>
              <a:t>total bilirubin </a:t>
            </a:r>
            <a:r>
              <a:rPr lang="en-US" dirty="0" smtClean="0"/>
              <a:t>levels</a:t>
            </a:r>
          </a:p>
          <a:p>
            <a:r>
              <a:rPr lang="en-US" dirty="0" err="1" smtClean="0"/>
              <a:t>Hyponatremia</a:t>
            </a:r>
            <a:endParaRPr lang="en-US" dirty="0" smtClean="0"/>
          </a:p>
          <a:p>
            <a:r>
              <a:rPr lang="en-US" dirty="0" smtClean="0"/>
              <a:t>Hypokalemia</a:t>
            </a:r>
          </a:p>
          <a:p>
            <a:r>
              <a:rPr lang="en-US" dirty="0" err="1" smtClean="0"/>
              <a:t>Hypocalcemia</a:t>
            </a:r>
            <a:r>
              <a:rPr lang="en-US" dirty="0" smtClean="0"/>
              <a:t> </a:t>
            </a:r>
          </a:p>
          <a:p>
            <a:r>
              <a:rPr lang="en-US" dirty="0" smtClean="0"/>
              <a:t>Increased BUN, </a:t>
            </a:r>
            <a:r>
              <a:rPr lang="en-US" dirty="0" err="1" smtClean="0"/>
              <a:t>cr</a:t>
            </a:r>
            <a:r>
              <a:rPr lang="en-US" dirty="0" smtClean="0"/>
              <a:t>, </a:t>
            </a:r>
            <a:r>
              <a:rPr lang="en-US" dirty="0"/>
              <a:t>and glucose levels </a:t>
            </a:r>
            <a:endParaRPr lang="en-US" dirty="0" smtClean="0"/>
          </a:p>
          <a:p>
            <a:r>
              <a:rPr lang="en-US" dirty="0" smtClean="0"/>
              <a:t>LDH and </a:t>
            </a:r>
            <a:r>
              <a:rPr lang="en-US" dirty="0"/>
              <a:t>d-dimer which are not included in the routine preoperative examinations may </a:t>
            </a:r>
            <a:r>
              <a:rPr lang="en-US" dirty="0" smtClean="0"/>
              <a:t>increase</a:t>
            </a:r>
          </a:p>
          <a:p>
            <a:r>
              <a:rPr lang="en-US" dirty="0" smtClean="0"/>
              <a:t> CBC: </a:t>
            </a:r>
          </a:p>
          <a:p>
            <a:pPr lvl="1"/>
            <a:r>
              <a:rPr lang="en-US" dirty="0" smtClean="0"/>
              <a:t>Increased leucocytes </a:t>
            </a:r>
            <a:r>
              <a:rPr lang="en-US" dirty="0"/>
              <a:t>and </a:t>
            </a:r>
            <a:r>
              <a:rPr lang="en-US" dirty="0" smtClean="0"/>
              <a:t>neutrophils</a:t>
            </a:r>
          </a:p>
          <a:p>
            <a:pPr lvl="1"/>
            <a:r>
              <a:rPr lang="en-US" dirty="0" smtClean="0"/>
              <a:t>Deceased lymphocytes </a:t>
            </a:r>
            <a:r>
              <a:rPr lang="en-US" dirty="0"/>
              <a:t>and </a:t>
            </a:r>
            <a:r>
              <a:rPr lang="en-US" dirty="0" smtClean="0"/>
              <a:t>platelets</a:t>
            </a:r>
          </a:p>
          <a:p>
            <a:endParaRPr lang="en-US" dirty="0"/>
          </a:p>
        </p:txBody>
      </p:sp>
      <p:sp>
        <p:nvSpPr>
          <p:cNvPr id="4" name="TextBox 3"/>
          <p:cNvSpPr txBox="1"/>
          <p:nvPr/>
        </p:nvSpPr>
        <p:spPr>
          <a:xfrm>
            <a:off x="1475509" y="6338455"/>
            <a:ext cx="8717973" cy="369332"/>
          </a:xfrm>
          <a:prstGeom prst="rect">
            <a:avLst/>
          </a:prstGeom>
          <a:noFill/>
        </p:spPr>
        <p:txBody>
          <a:bodyPr wrap="square" rtlCol="0">
            <a:spAutoFit/>
          </a:bodyPr>
          <a:lstStyle/>
          <a:p>
            <a:r>
              <a:rPr lang="en-US"/>
              <a:t>None of these tests and findings is specific to COVID-19</a:t>
            </a:r>
            <a:endParaRPr lang="en-US" dirty="0"/>
          </a:p>
        </p:txBody>
      </p:sp>
    </p:spTree>
    <p:extLst>
      <p:ext uri="{BB962C8B-B14F-4D97-AF65-F5344CB8AC3E}">
        <p14:creationId xmlns:p14="http://schemas.microsoft.com/office/powerpoint/2010/main" val="3486359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3333FF"/>
                </a:solidFill>
              </a:rPr>
              <a:t>Preoperative Planning and Preparation in COVID-19 </a:t>
            </a:r>
            <a:r>
              <a:rPr lang="en-US" dirty="0" smtClean="0">
                <a:solidFill>
                  <a:srgbClr val="3333FF"/>
                </a:solidFill>
              </a:rPr>
              <a:t>Period: Real-time Polymerase Chain Reaction(PCR)</a:t>
            </a:r>
            <a:endParaRPr lang="en-US" dirty="0">
              <a:solidFill>
                <a:srgbClr val="3333FF"/>
              </a:solidFill>
            </a:endParaRPr>
          </a:p>
        </p:txBody>
      </p:sp>
      <p:sp>
        <p:nvSpPr>
          <p:cNvPr id="3" name="Content Placeholder 2"/>
          <p:cNvSpPr>
            <a:spLocks noGrp="1"/>
          </p:cNvSpPr>
          <p:nvPr>
            <p:ph idx="1"/>
          </p:nvPr>
        </p:nvSpPr>
        <p:spPr/>
        <p:txBody>
          <a:bodyPr>
            <a:normAutofit fontScale="92500" lnSpcReduction="20000"/>
          </a:bodyPr>
          <a:lstStyle/>
          <a:p>
            <a:r>
              <a:rPr lang="en-US" dirty="0" smtClean="0"/>
              <a:t>PCR </a:t>
            </a:r>
            <a:r>
              <a:rPr lang="en-US" dirty="0"/>
              <a:t>test </a:t>
            </a:r>
            <a:r>
              <a:rPr lang="en-US" dirty="0" smtClean="0"/>
              <a:t>from </a:t>
            </a:r>
            <a:r>
              <a:rPr lang="en-US" dirty="0"/>
              <a:t>the nasal and pharyngeal </a:t>
            </a:r>
            <a:r>
              <a:rPr lang="en-US" dirty="0" smtClean="0"/>
              <a:t>swab is </a:t>
            </a:r>
            <a:r>
              <a:rPr lang="en-US" dirty="0"/>
              <a:t>the gold standard in the diagnosis of new coronavirus </a:t>
            </a:r>
            <a:r>
              <a:rPr lang="en-US" dirty="0" smtClean="0"/>
              <a:t>SARS-CoV-2</a:t>
            </a:r>
          </a:p>
          <a:p>
            <a:r>
              <a:rPr lang="en-US" dirty="0" smtClean="0"/>
              <a:t>Sensitivity: </a:t>
            </a:r>
            <a:r>
              <a:rPr lang="en-US" dirty="0"/>
              <a:t>37% and </a:t>
            </a:r>
            <a:r>
              <a:rPr lang="en-US" dirty="0" smtClean="0"/>
              <a:t>71%</a:t>
            </a:r>
          </a:p>
          <a:p>
            <a:r>
              <a:rPr lang="en-US" dirty="0" smtClean="0"/>
              <a:t>The </a:t>
            </a:r>
            <a:r>
              <a:rPr lang="en-US" dirty="0"/>
              <a:t>most important factors affecting false-negative results are the sample, including inadequate material, type and transportation of the sample, and taking the sample in too early or late periods of infection. </a:t>
            </a:r>
            <a:endParaRPr lang="en-US" dirty="0" smtClean="0"/>
          </a:p>
          <a:p>
            <a:r>
              <a:rPr lang="en-US" dirty="0" smtClean="0"/>
              <a:t>The </a:t>
            </a:r>
            <a:r>
              <a:rPr lang="en-US" dirty="0"/>
              <a:t>health worker </a:t>
            </a:r>
            <a:r>
              <a:rPr lang="en-US" dirty="0" smtClean="0"/>
              <a:t>taking the </a:t>
            </a:r>
            <a:r>
              <a:rPr lang="en-US" dirty="0"/>
              <a:t>swab should have the appropriate personal protective </a:t>
            </a:r>
            <a:r>
              <a:rPr lang="en-US" dirty="0" smtClean="0"/>
              <a:t>equipment</a:t>
            </a:r>
          </a:p>
          <a:p>
            <a:r>
              <a:rPr lang="en-US" dirty="0" smtClean="0"/>
              <a:t>If </a:t>
            </a:r>
            <a:r>
              <a:rPr lang="en-US" dirty="0"/>
              <a:t>the test result is positive, it is recommended to repeat the test for </a:t>
            </a:r>
            <a:r>
              <a:rPr lang="en-US" dirty="0" smtClean="0"/>
              <a:t>confirmation</a:t>
            </a:r>
          </a:p>
          <a:p>
            <a:r>
              <a:rPr lang="en-US" dirty="0" smtClean="0"/>
              <a:t>In </a:t>
            </a:r>
            <a:r>
              <a:rPr lang="en-US" dirty="0"/>
              <a:t>cases with suspected infection whose test results were negative, repeating samples with an interval of 24-48 hours is </a:t>
            </a:r>
            <a:r>
              <a:rPr lang="en-US" dirty="0" smtClean="0"/>
              <a:t>recommended</a:t>
            </a:r>
            <a:endParaRPr lang="en-US" dirty="0"/>
          </a:p>
        </p:txBody>
      </p:sp>
      <p:sp>
        <p:nvSpPr>
          <p:cNvPr id="4" name="TextBox 3"/>
          <p:cNvSpPr txBox="1"/>
          <p:nvPr/>
        </p:nvSpPr>
        <p:spPr>
          <a:xfrm>
            <a:off x="6535882" y="6016336"/>
            <a:ext cx="5247409" cy="646331"/>
          </a:xfrm>
          <a:prstGeom prst="rect">
            <a:avLst/>
          </a:prstGeom>
          <a:noFill/>
        </p:spPr>
        <p:txBody>
          <a:bodyPr wrap="square" rtlCol="0">
            <a:spAutoFit/>
          </a:bodyPr>
          <a:lstStyle/>
          <a:p>
            <a:r>
              <a:rPr lang="sv-SE" i="1" dirty="0" smtClean="0"/>
              <a:t>Sisli </a:t>
            </a:r>
            <a:r>
              <a:rPr lang="sv-SE" i="1" dirty="0"/>
              <a:t>Etfal Hastan Tip Bul. 2020; 54(2): 117–131.</a:t>
            </a:r>
            <a:endParaRPr lang="en-US" i="1" dirty="0"/>
          </a:p>
          <a:p>
            <a:endParaRPr lang="en-US" dirty="0"/>
          </a:p>
        </p:txBody>
      </p:sp>
    </p:spTree>
    <p:extLst>
      <p:ext uri="{BB962C8B-B14F-4D97-AF65-F5344CB8AC3E}">
        <p14:creationId xmlns:p14="http://schemas.microsoft.com/office/powerpoint/2010/main" val="280031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rgbClr val="3333FF"/>
                </a:solidFill>
              </a:rPr>
              <a:t>Preoperative Planning and Preparation in COVID-19 </a:t>
            </a:r>
            <a:r>
              <a:rPr lang="en-US" dirty="0" smtClean="0">
                <a:solidFill>
                  <a:srgbClr val="3333FF"/>
                </a:solidFill>
              </a:rPr>
              <a:t>Period: Radiologic examination</a:t>
            </a:r>
            <a:endParaRPr lang="en-US" dirty="0">
              <a:solidFill>
                <a:srgbClr val="3333FF"/>
              </a:solidFill>
            </a:endParaRPr>
          </a:p>
        </p:txBody>
      </p:sp>
      <p:sp>
        <p:nvSpPr>
          <p:cNvPr id="3" name="Content Placeholder 2"/>
          <p:cNvSpPr>
            <a:spLocks noGrp="1"/>
          </p:cNvSpPr>
          <p:nvPr>
            <p:ph idx="1"/>
          </p:nvPr>
        </p:nvSpPr>
        <p:spPr/>
        <p:txBody>
          <a:bodyPr>
            <a:normAutofit fontScale="92500" lnSpcReduction="20000"/>
          </a:bodyPr>
          <a:lstStyle/>
          <a:p>
            <a:r>
              <a:rPr lang="en-US" dirty="0" smtClean="0"/>
              <a:t>Use </a:t>
            </a:r>
            <a:r>
              <a:rPr lang="en-US" dirty="0"/>
              <a:t>of direct radiography and CT in diagnosis is increased due to the PCR test’s sensitivity being not high enough and difficulties in reaching the </a:t>
            </a:r>
            <a:r>
              <a:rPr lang="en-US" dirty="0" smtClean="0"/>
              <a:t>test</a:t>
            </a:r>
          </a:p>
          <a:p>
            <a:r>
              <a:rPr lang="en-US" dirty="0" smtClean="0"/>
              <a:t>The </a:t>
            </a:r>
            <a:r>
              <a:rPr lang="en-US" dirty="0"/>
              <a:t>sensitivity of direct radiography is low in the early stage of the disease or mild disease. Thus, direct radiography should not be used in patients who are considered to have elective surgery and have no symptoms since its diagnostic value is </a:t>
            </a:r>
            <a:r>
              <a:rPr lang="en-US" dirty="0" smtClean="0"/>
              <a:t>low</a:t>
            </a:r>
          </a:p>
          <a:p>
            <a:r>
              <a:rPr lang="en-US" dirty="0" smtClean="0"/>
              <a:t>Thorax </a:t>
            </a:r>
            <a:r>
              <a:rPr lang="en-US" dirty="0"/>
              <a:t>CT has a high specificity of 93-100% and moderate sensitivity of </a:t>
            </a:r>
            <a:r>
              <a:rPr lang="en-US" dirty="0" smtClean="0"/>
              <a:t>72-94%</a:t>
            </a:r>
          </a:p>
          <a:p>
            <a:r>
              <a:rPr lang="en-US" dirty="0" smtClean="0"/>
              <a:t>Thorax </a:t>
            </a:r>
            <a:r>
              <a:rPr lang="en-US" dirty="0"/>
              <a:t>CT has diagnosed existing pneumonia in 67% of COVID-19 negative cases and 94% of COVID-19 positive patients according to the PCR test result. </a:t>
            </a:r>
            <a:endParaRPr lang="en-US" dirty="0" smtClean="0"/>
          </a:p>
          <a:p>
            <a:r>
              <a:rPr lang="en-US" dirty="0" smtClean="0"/>
              <a:t>Thorax </a:t>
            </a:r>
            <a:r>
              <a:rPr lang="en-US" dirty="0"/>
              <a:t>CT which is going to be used in the preoperative evaluation should be taken in the last 24 hours before surgery</a:t>
            </a:r>
          </a:p>
        </p:txBody>
      </p:sp>
    </p:spTree>
    <p:extLst>
      <p:ext uri="{BB962C8B-B14F-4D97-AF65-F5344CB8AC3E}">
        <p14:creationId xmlns:p14="http://schemas.microsoft.com/office/powerpoint/2010/main" val="3780552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3333FF"/>
                </a:solidFill>
              </a:rPr>
              <a:t>Preoperative Planning and Preparation in COVID-19 </a:t>
            </a:r>
            <a:r>
              <a:rPr lang="en-US" dirty="0" err="1">
                <a:solidFill>
                  <a:srgbClr val="3333FF"/>
                </a:solidFill>
              </a:rPr>
              <a:t>Period:Endoscopic</a:t>
            </a:r>
            <a:r>
              <a:rPr lang="en-US" dirty="0">
                <a:solidFill>
                  <a:srgbClr val="3333FF"/>
                </a:solidFill>
              </a:rPr>
              <a:t> vocal cord examination</a:t>
            </a:r>
            <a:br>
              <a:rPr lang="en-US" dirty="0">
                <a:solidFill>
                  <a:srgbClr val="3333FF"/>
                </a:solidFill>
              </a:rPr>
            </a:br>
            <a:endParaRPr lang="en-US" dirty="0"/>
          </a:p>
        </p:txBody>
      </p:sp>
      <p:sp>
        <p:nvSpPr>
          <p:cNvPr id="3" name="Content Placeholder 2"/>
          <p:cNvSpPr>
            <a:spLocks noGrp="1"/>
          </p:cNvSpPr>
          <p:nvPr>
            <p:ph idx="1"/>
          </p:nvPr>
        </p:nvSpPr>
        <p:spPr/>
        <p:txBody>
          <a:bodyPr>
            <a:normAutofit/>
          </a:bodyPr>
          <a:lstStyle/>
          <a:p>
            <a:r>
              <a:rPr lang="en-US" dirty="0" smtClean="0"/>
              <a:t>Normally </a:t>
            </a:r>
            <a:r>
              <a:rPr lang="en-US" dirty="0"/>
              <a:t>recommended for preoperative evaluation before thyroid or parathyroid surgery, </a:t>
            </a:r>
            <a:r>
              <a:rPr lang="en-US" dirty="0">
                <a:solidFill>
                  <a:srgbClr val="C00000"/>
                </a:solidFill>
              </a:rPr>
              <a:t>should not be routinely performed</a:t>
            </a:r>
          </a:p>
          <a:p>
            <a:r>
              <a:rPr lang="en-US" dirty="0"/>
              <a:t>Vocal cord examination should be performed </a:t>
            </a:r>
            <a:r>
              <a:rPr lang="en-US" dirty="0">
                <a:solidFill>
                  <a:srgbClr val="3333FF"/>
                </a:solidFill>
              </a:rPr>
              <a:t>only</a:t>
            </a:r>
            <a:r>
              <a:rPr lang="en-US" dirty="0"/>
              <a:t> in selected cases with </a:t>
            </a:r>
            <a:r>
              <a:rPr lang="en-US" dirty="0">
                <a:solidFill>
                  <a:srgbClr val="3333FF"/>
                </a:solidFill>
              </a:rPr>
              <a:t>hoarseness </a:t>
            </a:r>
            <a:r>
              <a:rPr lang="en-US" dirty="0"/>
              <a:t>and appropriate personal </a:t>
            </a:r>
            <a:r>
              <a:rPr lang="en-US" dirty="0">
                <a:solidFill>
                  <a:srgbClr val="3333FF"/>
                </a:solidFill>
              </a:rPr>
              <a:t>protective</a:t>
            </a:r>
            <a:r>
              <a:rPr lang="en-US" dirty="0"/>
              <a:t> equipment should be used during the examination</a:t>
            </a:r>
          </a:p>
          <a:p>
            <a:r>
              <a:rPr lang="en-US" dirty="0"/>
              <a:t>In the </a:t>
            </a:r>
            <a:r>
              <a:rPr lang="en-US" dirty="0">
                <a:solidFill>
                  <a:srgbClr val="00B050"/>
                </a:solidFill>
              </a:rPr>
              <a:t>postoperative</a:t>
            </a:r>
            <a:r>
              <a:rPr lang="en-US" dirty="0"/>
              <a:t> period, the laryngeal examination should </a:t>
            </a:r>
            <a:r>
              <a:rPr lang="en-US" dirty="0">
                <a:solidFill>
                  <a:srgbClr val="00B050"/>
                </a:solidFill>
              </a:rPr>
              <a:t>only</a:t>
            </a:r>
            <a:r>
              <a:rPr lang="en-US" dirty="0"/>
              <a:t> be performed on patients with </a:t>
            </a:r>
            <a:r>
              <a:rPr lang="en-US" dirty="0">
                <a:solidFill>
                  <a:srgbClr val="00B050"/>
                </a:solidFill>
              </a:rPr>
              <a:t>recurrent laryngeal nerve injury </a:t>
            </a:r>
            <a:r>
              <a:rPr lang="en-US" dirty="0"/>
              <a:t>or </a:t>
            </a:r>
            <a:r>
              <a:rPr lang="en-US" dirty="0">
                <a:solidFill>
                  <a:srgbClr val="00B050"/>
                </a:solidFill>
              </a:rPr>
              <a:t>loss of signal during intraoperative </a:t>
            </a:r>
            <a:r>
              <a:rPr lang="en-US" dirty="0" err="1">
                <a:solidFill>
                  <a:srgbClr val="00B050"/>
                </a:solidFill>
              </a:rPr>
              <a:t>neuromonitoring</a:t>
            </a:r>
            <a:r>
              <a:rPr lang="en-US" dirty="0">
                <a:solidFill>
                  <a:srgbClr val="00B050"/>
                </a:solidFill>
              </a:rPr>
              <a:t> </a:t>
            </a:r>
            <a:r>
              <a:rPr lang="en-US" dirty="0"/>
              <a:t>or if further </a:t>
            </a:r>
            <a:r>
              <a:rPr lang="en-US" dirty="0">
                <a:solidFill>
                  <a:srgbClr val="00B050"/>
                </a:solidFill>
              </a:rPr>
              <a:t>contralateral surgery </a:t>
            </a:r>
            <a:r>
              <a:rPr lang="en-US" dirty="0"/>
              <a:t>is planned in the near future.</a:t>
            </a:r>
          </a:p>
        </p:txBody>
      </p:sp>
    </p:spTree>
    <p:extLst>
      <p:ext uri="{BB962C8B-B14F-4D97-AF65-F5344CB8AC3E}">
        <p14:creationId xmlns:p14="http://schemas.microsoft.com/office/powerpoint/2010/main" val="1341827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3333FF"/>
                </a:solidFill>
              </a:rPr>
              <a:t/>
            </a:r>
            <a:br>
              <a:rPr lang="en-US" dirty="0" smtClean="0">
                <a:solidFill>
                  <a:srgbClr val="3333FF"/>
                </a:solidFill>
              </a:rPr>
            </a:br>
            <a:r>
              <a:rPr lang="en-US" dirty="0" smtClean="0">
                <a:solidFill>
                  <a:srgbClr val="3333FF"/>
                </a:solidFill>
              </a:rPr>
              <a:t>Preoperative </a:t>
            </a:r>
            <a:r>
              <a:rPr lang="en-US" dirty="0">
                <a:solidFill>
                  <a:srgbClr val="3333FF"/>
                </a:solidFill>
              </a:rPr>
              <a:t>Preparation of the Operation </a:t>
            </a:r>
            <a:r>
              <a:rPr lang="en-US" dirty="0" smtClean="0">
                <a:solidFill>
                  <a:srgbClr val="3333FF"/>
                </a:solidFill>
              </a:rPr>
              <a:t>Room (1)</a:t>
            </a:r>
            <a:r>
              <a:rPr lang="en-US" dirty="0">
                <a:solidFill>
                  <a:srgbClr val="3333FF"/>
                </a:solidFill>
              </a:rPr>
              <a:t/>
            </a:r>
            <a:br>
              <a:rPr lang="en-US" dirty="0">
                <a:solidFill>
                  <a:srgbClr val="3333FF"/>
                </a:solidFill>
              </a:rPr>
            </a:br>
            <a:endParaRPr lang="en-US" dirty="0">
              <a:solidFill>
                <a:srgbClr val="3333FF"/>
              </a:solidFill>
            </a:endParaRPr>
          </a:p>
        </p:txBody>
      </p:sp>
      <p:sp>
        <p:nvSpPr>
          <p:cNvPr id="3" name="Content Placeholder 2"/>
          <p:cNvSpPr>
            <a:spLocks noGrp="1"/>
          </p:cNvSpPr>
          <p:nvPr>
            <p:ph idx="1"/>
          </p:nvPr>
        </p:nvSpPr>
        <p:spPr/>
        <p:txBody>
          <a:bodyPr>
            <a:normAutofit fontScale="70000" lnSpcReduction="20000"/>
          </a:bodyPr>
          <a:lstStyle/>
          <a:p>
            <a:r>
              <a:rPr lang="en-US" dirty="0" smtClean="0"/>
              <a:t>Protect patient </a:t>
            </a:r>
            <a:r>
              <a:rPr lang="en-US" dirty="0"/>
              <a:t>and the healthcare workers from the infection and to prevent the contamination of the hospital environment from saving other patients and hospital </a:t>
            </a:r>
            <a:r>
              <a:rPr lang="en-US" dirty="0" smtClean="0"/>
              <a:t>staff</a:t>
            </a:r>
          </a:p>
          <a:p>
            <a:r>
              <a:rPr lang="en-US" dirty="0" smtClean="0"/>
              <a:t>In </a:t>
            </a:r>
            <a:r>
              <a:rPr lang="en-US" dirty="0"/>
              <a:t>the period of COVID-19 pandemic, all patients should be considered suspicious, so disease and infection control measures should be taken. Suspicious or confirmed COVID-19 cases should be scheduled at the end of the list if </a:t>
            </a:r>
            <a:r>
              <a:rPr lang="en-US" dirty="0" smtClean="0"/>
              <a:t>possible</a:t>
            </a:r>
          </a:p>
          <a:p>
            <a:r>
              <a:rPr lang="en-US" dirty="0" smtClean="0"/>
              <a:t>This </a:t>
            </a:r>
            <a:r>
              <a:rPr lang="en-US" dirty="0"/>
              <a:t>organization should be planned meticulously beginning with the transfer of the patient from the surgical ward to the OR. The patient should be transferred with a surgical mask.</a:t>
            </a:r>
          </a:p>
          <a:p>
            <a:r>
              <a:rPr lang="en-US" dirty="0"/>
              <a:t>It is important that this transfer is carried out as quickly as possible and with minimal contact with the hospital environment and other people. An elevator reserved for the transfer of COVID-19 positive patients should be used if needed and immediate disinfection is performed after the </a:t>
            </a:r>
            <a:r>
              <a:rPr lang="en-US" dirty="0" smtClean="0"/>
              <a:t>transfer</a:t>
            </a:r>
          </a:p>
          <a:p>
            <a:r>
              <a:rPr lang="en-US" dirty="0" smtClean="0"/>
              <a:t>An </a:t>
            </a:r>
            <a:r>
              <a:rPr lang="en-US" dirty="0"/>
              <a:t>OR located away and isolated from the general operating complex must be reserved for infected patients. The room’s location is planned as the shortest way to the transfer gate of the operating complex, which is advised to be a separate gate to minimize contamination. The OR reserved for patients with COVID-19 should be marked visibly for everyone and should not be used for any other purpose.</a:t>
            </a:r>
          </a:p>
          <a:p>
            <a:endParaRPr lang="en-US" dirty="0"/>
          </a:p>
        </p:txBody>
      </p:sp>
    </p:spTree>
    <p:extLst>
      <p:ext uri="{BB962C8B-B14F-4D97-AF65-F5344CB8AC3E}">
        <p14:creationId xmlns:p14="http://schemas.microsoft.com/office/powerpoint/2010/main" val="1996026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Preoperative Preparation of the Operation Room </a:t>
            </a:r>
            <a:r>
              <a:rPr lang="en-US" dirty="0" smtClean="0">
                <a:solidFill>
                  <a:srgbClr val="3333FF"/>
                </a:solidFill>
              </a:rPr>
              <a:t>(2)</a:t>
            </a:r>
            <a:endParaRPr lang="en-US" dirty="0"/>
          </a:p>
        </p:txBody>
      </p:sp>
      <p:sp>
        <p:nvSpPr>
          <p:cNvPr id="3" name="Content Placeholder 2"/>
          <p:cNvSpPr>
            <a:spLocks noGrp="1"/>
          </p:cNvSpPr>
          <p:nvPr>
            <p:ph idx="1"/>
          </p:nvPr>
        </p:nvSpPr>
        <p:spPr/>
        <p:txBody>
          <a:bodyPr>
            <a:normAutofit fontScale="70000" lnSpcReduction="20000"/>
          </a:bodyPr>
          <a:lstStyle/>
          <a:p>
            <a:r>
              <a:rPr lang="en-US" dirty="0"/>
              <a:t>It is obvious that intubation for general anesthesia bears the aerosol </a:t>
            </a:r>
            <a:r>
              <a:rPr lang="en-US" dirty="0" smtClean="0"/>
              <a:t>effects</a:t>
            </a:r>
          </a:p>
          <a:p>
            <a:r>
              <a:rPr lang="en-US" dirty="0" smtClean="0"/>
              <a:t> </a:t>
            </a:r>
            <a:r>
              <a:rPr lang="en-US" dirty="0"/>
              <a:t>Designing the OR for infected patients as negative pressure rooms is important to prevent the halls and other parts of the operating complex from </a:t>
            </a:r>
            <a:r>
              <a:rPr lang="en-US" dirty="0" smtClean="0"/>
              <a:t>contamination</a:t>
            </a:r>
          </a:p>
          <a:p>
            <a:r>
              <a:rPr lang="en-US" dirty="0" smtClean="0"/>
              <a:t> </a:t>
            </a:r>
            <a:r>
              <a:rPr lang="en-US" dirty="0"/>
              <a:t>Still, most of the ORs are equipped with positive pressure. It is advised to convert at least one OR to a negative pressure room. Positive pressurization and air conditioners must be closed if a negative pressure room is not </a:t>
            </a:r>
            <a:r>
              <a:rPr lang="en-US" dirty="0" smtClean="0"/>
              <a:t>possible</a:t>
            </a:r>
          </a:p>
          <a:p>
            <a:r>
              <a:rPr lang="en-US" dirty="0" smtClean="0"/>
              <a:t>Maintaining </a:t>
            </a:r>
            <a:r>
              <a:rPr lang="en-US" dirty="0"/>
              <a:t>the OR gate closed except for mandatory needs, especially strictly after intubation and </a:t>
            </a:r>
            <a:r>
              <a:rPr lang="en-US" dirty="0" err="1"/>
              <a:t>extubation</a:t>
            </a:r>
            <a:r>
              <a:rPr lang="en-US" dirty="0"/>
              <a:t> for 10 minutes, will help protection of viral spread outside the OR. </a:t>
            </a:r>
            <a:endParaRPr lang="en-US" dirty="0" smtClean="0"/>
          </a:p>
          <a:p>
            <a:r>
              <a:rPr lang="en-US" dirty="0" smtClean="0"/>
              <a:t>Providing </a:t>
            </a:r>
            <a:r>
              <a:rPr lang="en-US" dirty="0"/>
              <a:t>at least 25 times/hour circulation of OR air, HEPA filters will remove more than 99% of the viral </a:t>
            </a:r>
            <a:r>
              <a:rPr lang="en-US" dirty="0" smtClean="0"/>
              <a:t>load</a:t>
            </a:r>
          </a:p>
          <a:p>
            <a:r>
              <a:rPr lang="en-US" dirty="0" smtClean="0"/>
              <a:t>Discontinuation </a:t>
            </a:r>
            <a:r>
              <a:rPr lang="en-US" dirty="0"/>
              <a:t>of positive pressure for at least 20 minutes after the deport of the patient from the room is </a:t>
            </a:r>
            <a:r>
              <a:rPr lang="en-US" dirty="0" smtClean="0"/>
              <a:t>beneficial</a:t>
            </a:r>
          </a:p>
          <a:p>
            <a:r>
              <a:rPr lang="en-US" dirty="0" smtClean="0"/>
              <a:t>Adding </a:t>
            </a:r>
            <a:r>
              <a:rPr lang="en-US" dirty="0"/>
              <a:t>checklist specific to COVID-19 to the routinely used checklist before surgery is recommended because it minimizes the risk of errors or adverse </a:t>
            </a:r>
            <a:r>
              <a:rPr lang="en-US" dirty="0" smtClean="0"/>
              <a:t>events</a:t>
            </a:r>
            <a:endParaRPr lang="en-US" dirty="0"/>
          </a:p>
        </p:txBody>
      </p:sp>
    </p:spTree>
    <p:extLst>
      <p:ext uri="{BB962C8B-B14F-4D97-AF65-F5344CB8AC3E}">
        <p14:creationId xmlns:p14="http://schemas.microsoft.com/office/powerpoint/2010/main" val="2552751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Preoperative Preparation of the Operation Room </a:t>
            </a:r>
            <a:r>
              <a:rPr lang="en-US" dirty="0" smtClean="0">
                <a:solidFill>
                  <a:srgbClr val="3333FF"/>
                </a:solidFill>
              </a:rPr>
              <a:t>(3)</a:t>
            </a:r>
            <a:endParaRPr lang="en-US" dirty="0"/>
          </a:p>
        </p:txBody>
      </p:sp>
      <p:sp>
        <p:nvSpPr>
          <p:cNvPr id="3" name="Content Placeholder 2"/>
          <p:cNvSpPr>
            <a:spLocks noGrp="1"/>
          </p:cNvSpPr>
          <p:nvPr>
            <p:ph idx="1"/>
          </p:nvPr>
        </p:nvSpPr>
        <p:spPr/>
        <p:txBody>
          <a:bodyPr>
            <a:normAutofit fontScale="47500" lnSpcReduction="20000"/>
          </a:bodyPr>
          <a:lstStyle/>
          <a:p>
            <a:r>
              <a:rPr lang="en-US" dirty="0"/>
              <a:t>All the equipment and surgical items are prepared in the room before the patient is accepted to the OR. </a:t>
            </a:r>
            <a:endParaRPr lang="en-US" dirty="0" smtClean="0"/>
          </a:p>
          <a:p>
            <a:r>
              <a:rPr lang="en-US" dirty="0" smtClean="0"/>
              <a:t>The </a:t>
            </a:r>
            <a:r>
              <a:rPr lang="en-US" dirty="0"/>
              <a:t>trolleys for anesthesia are kept outside the room and all the drugs, medications and equipment that are needed by anesthesia are kept in the OR in a disposable tray. This provides prevention of contamination of all the trolley and material transfer during surgery</a:t>
            </a:r>
            <a:r>
              <a:rPr lang="en-US" dirty="0" smtClean="0"/>
              <a:t>.</a:t>
            </a:r>
          </a:p>
          <a:p>
            <a:r>
              <a:rPr lang="en-US" dirty="0" smtClean="0"/>
              <a:t>All </a:t>
            </a:r>
            <a:r>
              <a:rPr lang="en-US" dirty="0"/>
              <a:t>the unnecessary equipment and devices must be taken out of the OR. </a:t>
            </a:r>
            <a:endParaRPr lang="en-US" dirty="0" smtClean="0"/>
          </a:p>
          <a:p>
            <a:r>
              <a:rPr lang="en-US" dirty="0" smtClean="0"/>
              <a:t>Surgery </a:t>
            </a:r>
            <a:r>
              <a:rPr lang="en-US" dirty="0"/>
              <a:t>of COVID-19 infected patients must be planned to be performed as quickly as possible with the least number of surgical staff. </a:t>
            </a:r>
            <a:endParaRPr lang="en-US" dirty="0" smtClean="0"/>
          </a:p>
          <a:p>
            <a:r>
              <a:rPr lang="en-US" dirty="0" smtClean="0"/>
              <a:t>The </a:t>
            </a:r>
            <a:r>
              <a:rPr lang="en-US" dirty="0"/>
              <a:t>surgical staff who will be in charge during the surgery should be predetermined, recorded and allowed to enter the room. Unless there is an emergency, the team should never be changed during the surgery. </a:t>
            </a:r>
            <a:endParaRPr lang="en-US" dirty="0" smtClean="0"/>
          </a:p>
          <a:p>
            <a:r>
              <a:rPr lang="en-US" dirty="0" smtClean="0"/>
              <a:t>Unnecessary </a:t>
            </a:r>
            <a:r>
              <a:rPr lang="en-US" dirty="0"/>
              <a:t>mobility should be restricted. The adequacy of laminar flow and function of high-efficiency filters are periodically controlled by technicians. </a:t>
            </a:r>
            <a:endParaRPr lang="en-US" dirty="0" smtClean="0"/>
          </a:p>
          <a:p>
            <a:r>
              <a:rPr lang="en-US" dirty="0" smtClean="0"/>
              <a:t>Consultations </a:t>
            </a:r>
            <a:r>
              <a:rPr lang="en-US" dirty="0"/>
              <a:t>and planning of the operation between the surgery and anesthesia departments should be made in advance to ensure minimal time consumed with the patient. </a:t>
            </a:r>
            <a:endParaRPr lang="en-US" dirty="0" smtClean="0"/>
          </a:p>
          <a:p>
            <a:r>
              <a:rPr lang="en-US" dirty="0" smtClean="0"/>
              <a:t>The </a:t>
            </a:r>
            <a:r>
              <a:rPr lang="en-US" dirty="0"/>
              <a:t>surgical team should use suitable, tested personal protective equipment (PPE) during the surgery of confirmed or suspected COVID-19 </a:t>
            </a:r>
            <a:r>
              <a:rPr lang="en-US" dirty="0" smtClean="0"/>
              <a:t>patients</a:t>
            </a:r>
          </a:p>
          <a:p>
            <a:r>
              <a:rPr lang="en-US" dirty="0" smtClean="0"/>
              <a:t>PPE </a:t>
            </a:r>
            <a:r>
              <a:rPr lang="en-US" dirty="0"/>
              <a:t>should be available outside the OR and worn before entering the </a:t>
            </a:r>
            <a:r>
              <a:rPr lang="en-US" dirty="0" smtClean="0"/>
              <a:t>OR</a:t>
            </a:r>
          </a:p>
          <a:p>
            <a:r>
              <a:rPr lang="en-US" dirty="0" smtClean="0"/>
              <a:t>Personal </a:t>
            </a:r>
            <a:r>
              <a:rPr lang="en-US" dirty="0"/>
              <a:t>protective equipment consists of the mask-N95, sterile surgical gown, disposable sterile gloves, goggles/face protector, disposable surgical cap, disposable foot protector/overshoe and waterproof surgical overalls, alcohol-based hand antiseptic</a:t>
            </a:r>
            <a:r>
              <a:rPr lang="en-US" dirty="0" smtClean="0"/>
              <a:t>.</a:t>
            </a:r>
          </a:p>
          <a:p>
            <a:r>
              <a:rPr lang="en-US" dirty="0"/>
              <a:t>Personal accessories (e.g., necklaces, earrings) should be removed before entering the OR, and items such as keys, purses, phones should be left out of the OR. Those with long hair should collect their hair in a way that it is totally covered with the surgical cap. Disposable caps should be preferred-personal surgical caps should not be used; if used, they should be washed and disinfected after the case.</a:t>
            </a:r>
          </a:p>
        </p:txBody>
      </p:sp>
    </p:spTree>
    <p:extLst>
      <p:ext uri="{BB962C8B-B14F-4D97-AF65-F5344CB8AC3E}">
        <p14:creationId xmlns:p14="http://schemas.microsoft.com/office/powerpoint/2010/main" val="465056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3333FF"/>
                </a:solidFill>
              </a:rPr>
              <a:t>Differences in Anesthesia and Preoperative Preparation (COVID (+) Patient /COVID (-) Patient)</a:t>
            </a:r>
            <a:endParaRPr lang="en-US" dirty="0"/>
          </a:p>
        </p:txBody>
      </p:sp>
      <p:sp>
        <p:nvSpPr>
          <p:cNvPr id="3" name="Content Placeholder 2"/>
          <p:cNvSpPr>
            <a:spLocks noGrp="1"/>
          </p:cNvSpPr>
          <p:nvPr>
            <p:ph idx="1"/>
          </p:nvPr>
        </p:nvSpPr>
        <p:spPr/>
        <p:txBody>
          <a:bodyPr>
            <a:normAutofit lnSpcReduction="10000"/>
          </a:bodyPr>
          <a:lstStyle/>
          <a:p>
            <a:r>
              <a:rPr lang="en-US" dirty="0" smtClean="0"/>
              <a:t>Intubation </a:t>
            </a:r>
            <a:r>
              <a:rPr lang="en-US" dirty="0"/>
              <a:t>and </a:t>
            </a:r>
            <a:r>
              <a:rPr lang="en-US" dirty="0" err="1"/>
              <a:t>extubation</a:t>
            </a:r>
            <a:r>
              <a:rPr lang="en-US" dirty="0"/>
              <a:t> phases have an extremely high risk for </a:t>
            </a:r>
            <a:r>
              <a:rPr lang="en-US" dirty="0" smtClean="0"/>
              <a:t>anesthesia</a:t>
            </a:r>
          </a:p>
          <a:p>
            <a:r>
              <a:rPr lang="en-US" dirty="0"/>
              <a:t>to keep the risk of contamination of the entire OR team and medical devices to a minimum without compromising patient </a:t>
            </a:r>
            <a:r>
              <a:rPr lang="en-US" dirty="0" smtClean="0"/>
              <a:t>safety</a:t>
            </a:r>
          </a:p>
          <a:p>
            <a:r>
              <a:rPr lang="en-US" dirty="0" smtClean="0"/>
              <a:t>Covering </a:t>
            </a:r>
            <a:r>
              <a:rPr lang="en-US" dirty="0"/>
              <a:t>of devices, such as anesthesia device, monitor, infusion pump and defibrillator, with disposable transparent covers. These covers should be replaced after each operation and disinfection of the devices should be </a:t>
            </a:r>
            <a:r>
              <a:rPr lang="en-US" dirty="0" smtClean="0"/>
              <a:t>provided</a:t>
            </a:r>
          </a:p>
          <a:p>
            <a:r>
              <a:rPr lang="en-US" dirty="0" smtClean="0"/>
              <a:t>A </a:t>
            </a:r>
            <a:r>
              <a:rPr lang="en-US" dirty="0"/>
              <a:t>separate breathing circuit should be used for each patient and a filter should be placed in the inspiratory and expiratory connections of these circuits</a:t>
            </a:r>
            <a:endParaRPr lang="en-US" dirty="0"/>
          </a:p>
        </p:txBody>
      </p:sp>
    </p:spTree>
    <p:extLst>
      <p:ext uri="{BB962C8B-B14F-4D97-AF65-F5344CB8AC3E}">
        <p14:creationId xmlns:p14="http://schemas.microsoft.com/office/powerpoint/2010/main" val="1218716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3333FF"/>
                </a:solidFill>
              </a:rPr>
              <a:t>Anesthesia Induction and </a:t>
            </a:r>
            <a:r>
              <a:rPr lang="en-US" b="1" dirty="0" smtClean="0">
                <a:solidFill>
                  <a:srgbClr val="3333FF"/>
                </a:solidFill>
              </a:rPr>
              <a:t>Intubation</a:t>
            </a:r>
            <a:endParaRPr lang="en-US" dirty="0">
              <a:solidFill>
                <a:srgbClr val="3333FF"/>
              </a:solidFill>
            </a:endParaRPr>
          </a:p>
        </p:txBody>
      </p:sp>
      <p:sp>
        <p:nvSpPr>
          <p:cNvPr id="3" name="Content Placeholder 2"/>
          <p:cNvSpPr>
            <a:spLocks noGrp="1"/>
          </p:cNvSpPr>
          <p:nvPr>
            <p:ph idx="1"/>
          </p:nvPr>
        </p:nvSpPr>
        <p:spPr/>
        <p:txBody>
          <a:bodyPr>
            <a:normAutofit fontScale="55000" lnSpcReduction="20000"/>
          </a:bodyPr>
          <a:lstStyle/>
          <a:p>
            <a:r>
              <a:rPr lang="en-US" dirty="0" smtClean="0"/>
              <a:t>Except </a:t>
            </a:r>
            <a:r>
              <a:rPr lang="en-US" dirty="0"/>
              <a:t>in special circumstances, general anesthesia is </a:t>
            </a:r>
            <a:r>
              <a:rPr lang="en-US" dirty="0" smtClean="0"/>
              <a:t>recommended </a:t>
            </a:r>
            <a:r>
              <a:rPr lang="en-US" dirty="0"/>
              <a:t>in patients diagnosed with COVID-19 or suspected diagnosis to reduce the risk of </a:t>
            </a:r>
            <a:r>
              <a:rPr lang="en-US" dirty="0" smtClean="0"/>
              <a:t>transmission</a:t>
            </a:r>
          </a:p>
          <a:p>
            <a:r>
              <a:rPr lang="en-US" dirty="0" smtClean="0"/>
              <a:t>Administration </a:t>
            </a:r>
            <a:r>
              <a:rPr lang="en-US" dirty="0"/>
              <a:t>of high-flow oxygen should be avoided during the </a:t>
            </a:r>
            <a:r>
              <a:rPr lang="en-US" dirty="0" err="1"/>
              <a:t>preoxygenation</a:t>
            </a:r>
            <a:r>
              <a:rPr lang="en-US" dirty="0"/>
              <a:t> phase, and it is recommended to cover the nose and mouth area with 2 layers of wet gauze or a transparent cover to evade </a:t>
            </a:r>
            <a:r>
              <a:rPr lang="en-US" dirty="0" smtClean="0"/>
              <a:t>secretions</a:t>
            </a:r>
          </a:p>
          <a:p>
            <a:r>
              <a:rPr lang="en-US" dirty="0" smtClean="0"/>
              <a:t>Rapid </a:t>
            </a:r>
            <a:r>
              <a:rPr lang="en-US" dirty="0"/>
              <a:t>induction by avoiding mask ventilation is necessary to minimize </a:t>
            </a:r>
            <a:r>
              <a:rPr lang="en-US" dirty="0" smtClean="0"/>
              <a:t>contamination</a:t>
            </a:r>
          </a:p>
          <a:p>
            <a:r>
              <a:rPr lang="en-US" dirty="0" smtClean="0"/>
              <a:t>Proper </a:t>
            </a:r>
            <a:r>
              <a:rPr lang="en-US" dirty="0"/>
              <a:t>muscle relaxation should be provided to prevent coughing during intubation, and an endotracheal tube clamped distally should be placed at the ideal depth at once and the cuff inflated immediately to prevent leakage, without bending over the patient’s </a:t>
            </a:r>
            <a:r>
              <a:rPr lang="en-US" dirty="0" smtClean="0"/>
              <a:t>face</a:t>
            </a:r>
          </a:p>
          <a:p>
            <a:r>
              <a:rPr lang="en-US" dirty="0" smtClean="0"/>
              <a:t>If </a:t>
            </a:r>
            <a:r>
              <a:rPr lang="en-US" dirty="0"/>
              <a:t>available, intubation is recommended with the assistance of video-laryngoscope or </a:t>
            </a:r>
            <a:r>
              <a:rPr lang="en-US" dirty="0" smtClean="0"/>
              <a:t>bronchoscope</a:t>
            </a:r>
          </a:p>
          <a:p>
            <a:r>
              <a:rPr lang="en-US" dirty="0" smtClean="0"/>
              <a:t>During </a:t>
            </a:r>
            <a:r>
              <a:rPr lang="en-US" dirty="0"/>
              <a:t>induction, short-acting medications should be used at a minimum dose, deep anesthesia and excessive muscle relaxation should be </a:t>
            </a:r>
            <a:r>
              <a:rPr lang="en-US" dirty="0" smtClean="0"/>
              <a:t>avoided</a:t>
            </a:r>
          </a:p>
          <a:p>
            <a:r>
              <a:rPr lang="en-US" dirty="0" smtClean="0"/>
              <a:t>Positive </a:t>
            </a:r>
            <a:r>
              <a:rPr lang="en-US" dirty="0"/>
              <a:t>pressure ventilation should be avoided after the induction </a:t>
            </a:r>
            <a:r>
              <a:rPr lang="en-US" dirty="0" smtClean="0"/>
              <a:t>phase</a:t>
            </a:r>
          </a:p>
          <a:p>
            <a:r>
              <a:rPr lang="en-US" dirty="0" smtClean="0"/>
              <a:t>If </a:t>
            </a:r>
            <a:r>
              <a:rPr lang="en-US" dirty="0"/>
              <a:t>possible intubation cabins are strongly advised.</a:t>
            </a:r>
          </a:p>
          <a:p>
            <a:r>
              <a:rPr lang="en-US" dirty="0"/>
              <a:t>The integrity of the breathing circuit should be checked during the surgery, and if the line should be separated for any reason, the tube should be clamped from the farthest part to the heat and moisture exchanger (HME). Closed suction systems should be used to avoid viral aerosol release, if not available, excessive suction should not be </a:t>
            </a:r>
            <a:r>
              <a:rPr lang="en-US" dirty="0" smtClean="0"/>
              <a:t>applied</a:t>
            </a:r>
            <a:endParaRPr lang="en-US" dirty="0"/>
          </a:p>
          <a:p>
            <a:endParaRPr lang="en-US" dirty="0"/>
          </a:p>
        </p:txBody>
      </p:sp>
    </p:spTree>
    <p:extLst>
      <p:ext uri="{BB962C8B-B14F-4D97-AF65-F5344CB8AC3E}">
        <p14:creationId xmlns:p14="http://schemas.microsoft.com/office/powerpoint/2010/main" val="2577880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Extubation and Recovery of the Patient</a:t>
            </a:r>
          </a:p>
        </p:txBody>
      </p:sp>
      <p:sp>
        <p:nvSpPr>
          <p:cNvPr id="3" name="Content Placeholder 2"/>
          <p:cNvSpPr>
            <a:spLocks noGrp="1"/>
          </p:cNvSpPr>
          <p:nvPr>
            <p:ph idx="1"/>
          </p:nvPr>
        </p:nvSpPr>
        <p:spPr/>
        <p:txBody>
          <a:bodyPr>
            <a:normAutofit fontScale="55000" lnSpcReduction="20000"/>
          </a:bodyPr>
          <a:lstStyle/>
          <a:p>
            <a:r>
              <a:rPr lang="en-US" dirty="0" smtClean="0"/>
              <a:t>Coughing </a:t>
            </a:r>
            <a:r>
              <a:rPr lang="en-US" dirty="0"/>
              <a:t>or forced sputum removal after endotracheal </a:t>
            </a:r>
            <a:r>
              <a:rPr lang="en-US" dirty="0" err="1"/>
              <a:t>extubation</a:t>
            </a:r>
            <a:r>
              <a:rPr lang="en-US" dirty="0"/>
              <a:t> when patient is awakening, poses a significant risk for all </a:t>
            </a:r>
            <a:r>
              <a:rPr lang="en-US" dirty="0" smtClean="0"/>
              <a:t>staff</a:t>
            </a:r>
          </a:p>
          <a:p>
            <a:r>
              <a:rPr lang="en-US" dirty="0" smtClean="0"/>
              <a:t>Thus</a:t>
            </a:r>
            <a:r>
              <a:rPr lang="en-US" dirty="0"/>
              <a:t>, all staff other than the anesthesia team should leave the OR before </a:t>
            </a:r>
            <a:r>
              <a:rPr lang="en-US" dirty="0" err="1" smtClean="0"/>
              <a:t>extubation</a:t>
            </a:r>
            <a:endParaRPr lang="en-US" dirty="0"/>
          </a:p>
          <a:p>
            <a:r>
              <a:rPr lang="en-US" dirty="0"/>
              <a:t>The patient should be </a:t>
            </a:r>
            <a:r>
              <a:rPr lang="en-US" dirty="0" err="1"/>
              <a:t>extubated</a:t>
            </a:r>
            <a:r>
              <a:rPr lang="en-US" dirty="0"/>
              <a:t> in the designated COVID-19 OR with a closed suction </a:t>
            </a:r>
            <a:r>
              <a:rPr lang="en-US" dirty="0" smtClean="0"/>
              <a:t>system </a:t>
            </a:r>
          </a:p>
          <a:p>
            <a:r>
              <a:rPr lang="en-US" dirty="0" err="1" smtClean="0"/>
              <a:t>Intratracheal</a:t>
            </a:r>
            <a:r>
              <a:rPr lang="en-US" dirty="0" smtClean="0"/>
              <a:t> </a:t>
            </a:r>
            <a:r>
              <a:rPr lang="en-US" dirty="0"/>
              <a:t>or intravenous </a:t>
            </a:r>
            <a:r>
              <a:rPr lang="en-US" dirty="0" err="1"/>
              <a:t>lidocaine</a:t>
            </a:r>
            <a:r>
              <a:rPr lang="en-US" dirty="0"/>
              <a:t> can be used to minimize </a:t>
            </a:r>
            <a:r>
              <a:rPr lang="en-US" dirty="0" err="1"/>
              <a:t>aerosolization</a:t>
            </a:r>
            <a:r>
              <a:rPr lang="en-US" dirty="0"/>
              <a:t> that arises from cough during airway </a:t>
            </a:r>
            <a:r>
              <a:rPr lang="en-US" dirty="0" smtClean="0"/>
              <a:t>manipulation</a:t>
            </a:r>
          </a:p>
          <a:p>
            <a:r>
              <a:rPr lang="en-US" dirty="0" smtClean="0"/>
              <a:t>All </a:t>
            </a:r>
            <a:r>
              <a:rPr lang="en-US" dirty="0"/>
              <a:t>materials that have been in contact with the patient must be disposed in a separate waste </a:t>
            </a:r>
            <a:r>
              <a:rPr lang="en-US" dirty="0" smtClean="0"/>
              <a:t>bag</a:t>
            </a:r>
          </a:p>
          <a:p>
            <a:r>
              <a:rPr lang="en-US" dirty="0" smtClean="0"/>
              <a:t>During </a:t>
            </a:r>
            <a:r>
              <a:rPr lang="en-US" dirty="0" err="1"/>
              <a:t>extubation</a:t>
            </a:r>
            <a:r>
              <a:rPr lang="en-US" dirty="0"/>
              <a:t>, mouth and nose area can be covered with wet gauze or a transparent cover to minimize exposure to viral </a:t>
            </a:r>
            <a:r>
              <a:rPr lang="en-US" dirty="0" err="1" smtClean="0"/>
              <a:t>aerosole</a:t>
            </a:r>
            <a:r>
              <a:rPr lang="en-US" dirty="0" smtClean="0"/>
              <a:t> </a:t>
            </a:r>
          </a:p>
          <a:p>
            <a:r>
              <a:rPr lang="en-US" dirty="0" smtClean="0"/>
              <a:t>Extubation </a:t>
            </a:r>
            <a:r>
              <a:rPr lang="en-US" dirty="0"/>
              <a:t>can be performed so that the mask remains under the transparent cover by passing the connector part through the </a:t>
            </a:r>
            <a:r>
              <a:rPr lang="en-US" dirty="0" smtClean="0"/>
              <a:t>cover</a:t>
            </a:r>
          </a:p>
          <a:p>
            <a:r>
              <a:rPr lang="en-US" dirty="0" smtClean="0"/>
              <a:t>The </a:t>
            </a:r>
            <a:r>
              <a:rPr lang="en-US" dirty="0"/>
              <a:t>patient with COVID-19 should be taken to the isolated ward or isolation intensive care unit, after he/she is woken up and recovered in the OR without going to the recovery </a:t>
            </a:r>
            <a:r>
              <a:rPr lang="en-US" dirty="0" smtClean="0"/>
              <a:t>room</a:t>
            </a:r>
          </a:p>
          <a:p>
            <a:r>
              <a:rPr lang="en-US" dirty="0" smtClean="0"/>
              <a:t>Therefore</a:t>
            </a:r>
            <a:r>
              <a:rPr lang="en-US" dirty="0"/>
              <a:t>, the patients should not be kept in the OR and the operative team should not remove the protective equipment before the verification of safe </a:t>
            </a:r>
            <a:r>
              <a:rPr lang="en-US" dirty="0" err="1"/>
              <a:t>extubation</a:t>
            </a:r>
            <a:r>
              <a:rPr lang="en-US" dirty="0"/>
              <a:t> of the patient without any </a:t>
            </a:r>
            <a:r>
              <a:rPr lang="en-US" dirty="0" smtClean="0"/>
              <a:t>complications</a:t>
            </a:r>
          </a:p>
          <a:p>
            <a:r>
              <a:rPr lang="en-US" dirty="0" smtClean="0"/>
              <a:t>After </a:t>
            </a:r>
            <a:r>
              <a:rPr lang="en-US" dirty="0"/>
              <a:t>the patient leaves the OR and the proper cleaning of the reusable materials is ensured, the PPE can be removed and if necessary, preparations for the next patient can be </a:t>
            </a:r>
            <a:r>
              <a:rPr lang="en-US" dirty="0" smtClean="0"/>
              <a:t>started</a:t>
            </a:r>
            <a:endParaRPr lang="en-US" dirty="0"/>
          </a:p>
        </p:txBody>
      </p:sp>
    </p:spTree>
    <p:extLst>
      <p:ext uri="{BB962C8B-B14F-4D97-AF65-F5344CB8AC3E}">
        <p14:creationId xmlns:p14="http://schemas.microsoft.com/office/powerpoint/2010/main" val="73817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Endocrine Surgery during the Covid-19 </a:t>
            </a:r>
            <a:r>
              <a:rPr lang="en-US" dirty="0" smtClean="0">
                <a:solidFill>
                  <a:srgbClr val="3333FF"/>
                </a:solidFill>
              </a:rPr>
              <a:t>pandemic</a:t>
            </a:r>
            <a:endParaRPr lang="en-US" dirty="0"/>
          </a:p>
        </p:txBody>
      </p:sp>
      <p:sp>
        <p:nvSpPr>
          <p:cNvPr id="3" name="Content Placeholder 2"/>
          <p:cNvSpPr>
            <a:spLocks noGrp="1"/>
          </p:cNvSpPr>
          <p:nvPr>
            <p:ph idx="1"/>
          </p:nvPr>
        </p:nvSpPr>
        <p:spPr/>
        <p:txBody>
          <a:bodyPr>
            <a:normAutofit/>
          </a:bodyPr>
          <a:lstStyle/>
          <a:p>
            <a:r>
              <a:rPr lang="en-US" dirty="0"/>
              <a:t>These guidelines </a:t>
            </a:r>
            <a:r>
              <a:rPr lang="en-US" dirty="0" smtClean="0"/>
              <a:t>are based </a:t>
            </a:r>
            <a:r>
              <a:rPr lang="en-US" dirty="0"/>
              <a:t>on </a:t>
            </a:r>
            <a:r>
              <a:rPr lang="en-US" dirty="0">
                <a:solidFill>
                  <a:srgbClr val="3333FF"/>
                </a:solidFill>
              </a:rPr>
              <a:t>expert opinions </a:t>
            </a:r>
            <a:r>
              <a:rPr lang="en-US" dirty="0"/>
              <a:t>by considering factors, such as the course and biology of the disease, rather than </a:t>
            </a:r>
            <a:r>
              <a:rPr lang="en-US" dirty="0" smtClean="0">
                <a:solidFill>
                  <a:srgbClr val="3333FF"/>
                </a:solidFill>
              </a:rPr>
              <a:t>evidence-based/best </a:t>
            </a:r>
            <a:r>
              <a:rPr lang="en-US" dirty="0">
                <a:solidFill>
                  <a:srgbClr val="3333FF"/>
                </a:solidFill>
              </a:rPr>
              <a:t>practice</a:t>
            </a:r>
            <a:endParaRPr lang="en-US" dirty="0"/>
          </a:p>
          <a:p>
            <a:r>
              <a:rPr lang="en-US" dirty="0" smtClean="0"/>
              <a:t>Delay surgical treatment</a:t>
            </a:r>
          </a:p>
          <a:p>
            <a:r>
              <a:rPr lang="en-US" dirty="0" smtClean="0"/>
              <a:t>No negative </a:t>
            </a:r>
            <a:r>
              <a:rPr lang="en-US" dirty="0"/>
              <a:t>effect on the surgical outcome or disease </a:t>
            </a:r>
            <a:r>
              <a:rPr lang="en-US" dirty="0" smtClean="0"/>
              <a:t>process</a:t>
            </a:r>
          </a:p>
          <a:p>
            <a:r>
              <a:rPr lang="en-US" dirty="0" smtClean="0"/>
              <a:t>Risk </a:t>
            </a:r>
            <a:r>
              <a:rPr lang="en-US" dirty="0"/>
              <a:t>reduction strategies </a:t>
            </a:r>
            <a:endParaRPr lang="en-US" dirty="0" smtClean="0"/>
          </a:p>
          <a:p>
            <a:r>
              <a:rPr lang="en-US" dirty="0" smtClean="0"/>
              <a:t>Planning </a:t>
            </a:r>
            <a:r>
              <a:rPr lang="en-US" dirty="0"/>
              <a:t>of the surgery, preparing for </a:t>
            </a:r>
            <a:r>
              <a:rPr lang="en-US" dirty="0" smtClean="0"/>
              <a:t>surgery</a:t>
            </a:r>
          </a:p>
          <a:p>
            <a:r>
              <a:rPr lang="en-US" dirty="0"/>
              <a:t>P</a:t>
            </a:r>
            <a:r>
              <a:rPr lang="en-US" dirty="0" smtClean="0"/>
              <a:t>rotecting </a:t>
            </a:r>
            <a:r>
              <a:rPr lang="en-US" dirty="0"/>
              <a:t>both patients and healthcare workers </a:t>
            </a:r>
            <a:endParaRPr lang="en-US" dirty="0" smtClean="0"/>
          </a:p>
          <a:p>
            <a:r>
              <a:rPr lang="en-US" dirty="0" smtClean="0"/>
              <a:t>Postoperative care</a:t>
            </a:r>
            <a:endParaRPr lang="en-US" dirty="0"/>
          </a:p>
        </p:txBody>
      </p:sp>
      <p:sp>
        <p:nvSpPr>
          <p:cNvPr id="5" name="TextBox 4"/>
          <p:cNvSpPr txBox="1"/>
          <p:nvPr/>
        </p:nvSpPr>
        <p:spPr>
          <a:xfrm>
            <a:off x="7128164" y="6176963"/>
            <a:ext cx="4831772" cy="307777"/>
          </a:xfrm>
          <a:prstGeom prst="rect">
            <a:avLst/>
          </a:prstGeom>
          <a:noFill/>
        </p:spPr>
        <p:txBody>
          <a:bodyPr wrap="square" rtlCol="0">
            <a:spAutoFit/>
          </a:bodyPr>
          <a:lstStyle/>
          <a:p>
            <a:r>
              <a:rPr lang="sv-SE" sz="1400" i="1" dirty="0" smtClean="0"/>
              <a:t>Sisli </a:t>
            </a:r>
            <a:r>
              <a:rPr lang="sv-SE" sz="1400" i="1" dirty="0"/>
              <a:t>Etfal Hastan Tip Bul. 2020; 54(2): 117–131.</a:t>
            </a:r>
            <a:endParaRPr lang="en-US" sz="1400" i="1" dirty="0"/>
          </a:p>
        </p:txBody>
      </p:sp>
    </p:spTree>
    <p:extLst>
      <p:ext uri="{BB962C8B-B14F-4D97-AF65-F5344CB8AC3E}">
        <p14:creationId xmlns:p14="http://schemas.microsoft.com/office/powerpoint/2010/main" val="12283909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3333FF"/>
                </a:solidFill>
              </a:rPr>
              <a:t>Elective surgery in 3</a:t>
            </a:r>
            <a:r>
              <a:rPr lang="en-US" baseline="30000" dirty="0" smtClean="0">
                <a:solidFill>
                  <a:srgbClr val="3333FF"/>
                </a:solidFill>
              </a:rPr>
              <a:t>rd</a:t>
            </a:r>
            <a:r>
              <a:rPr lang="en-US" dirty="0" smtClean="0">
                <a:solidFill>
                  <a:srgbClr val="3333FF"/>
                </a:solidFill>
              </a:rPr>
              <a:t> phase of the disease</a:t>
            </a:r>
            <a:endParaRPr lang="en-US" dirty="0">
              <a:solidFill>
                <a:srgbClr val="3333FF"/>
              </a:solidFill>
            </a:endParaRPr>
          </a:p>
        </p:txBody>
      </p:sp>
      <p:sp>
        <p:nvSpPr>
          <p:cNvPr id="3" name="Content Placeholder 2"/>
          <p:cNvSpPr>
            <a:spLocks noGrp="1"/>
          </p:cNvSpPr>
          <p:nvPr>
            <p:ph idx="1"/>
          </p:nvPr>
        </p:nvSpPr>
        <p:spPr/>
        <p:txBody>
          <a:bodyPr>
            <a:normAutofit fontScale="70000" lnSpcReduction="20000"/>
          </a:bodyPr>
          <a:lstStyle/>
          <a:p>
            <a:r>
              <a:rPr lang="en-US" dirty="0" smtClean="0"/>
              <a:t>Distinction </a:t>
            </a:r>
            <a:r>
              <a:rPr lang="en-US" dirty="0"/>
              <a:t>of COVID-19 positive and negative cases is mandatory. </a:t>
            </a:r>
            <a:endParaRPr lang="en-US" dirty="0" smtClean="0"/>
          </a:p>
          <a:p>
            <a:r>
              <a:rPr lang="en-US" dirty="0" smtClean="0"/>
              <a:t>the </a:t>
            </a:r>
            <a:r>
              <a:rPr lang="en-US" dirty="0"/>
              <a:t>pre-operative assessment of patient should include:</a:t>
            </a:r>
          </a:p>
          <a:p>
            <a:pPr lvl="1"/>
            <a:r>
              <a:rPr lang="en-US" dirty="0"/>
              <a:t>A checklist specific to COVID-19 including symptoms and suspicious contact with any COVID-19 patient,</a:t>
            </a:r>
          </a:p>
          <a:p>
            <a:pPr lvl="1"/>
            <a:r>
              <a:rPr lang="en-US" dirty="0"/>
              <a:t>A Chest CT in suspicious conditions such as fever, cough, dyspnea for further evaluation,</a:t>
            </a:r>
          </a:p>
          <a:p>
            <a:pPr lvl="1"/>
            <a:r>
              <a:rPr lang="en-US" dirty="0"/>
              <a:t>Two negative RT PCR results in last 5 days.</a:t>
            </a:r>
          </a:p>
          <a:p>
            <a:r>
              <a:rPr lang="en-US" dirty="0"/>
              <a:t>Chest CT is not recommended for the assessment of asymptomatic patients. For patients with positive RT PCR test but no clinical and radiological findings other than anosmia, </a:t>
            </a:r>
            <a:r>
              <a:rPr lang="en-US" dirty="0" err="1"/>
              <a:t>gastroentistinal</a:t>
            </a:r>
            <a:r>
              <a:rPr lang="en-US" dirty="0"/>
              <a:t> system symptoms, and myalgia, elective surgery should be planned at the earliest 28 days later after 2 negative RT PCR results. </a:t>
            </a:r>
            <a:endParaRPr lang="en-US" dirty="0" smtClean="0"/>
          </a:p>
          <a:p>
            <a:r>
              <a:rPr lang="en-US" dirty="0" smtClean="0"/>
              <a:t>There </a:t>
            </a:r>
            <a:r>
              <a:rPr lang="en-US" dirty="0"/>
              <a:t>is not yet enough information in the literature about the healing process of patients who have had COVID-19 pneumonia (with RT PCR (+), respiratory symptoms and CT findings). In this group, individual factors (age, comorbid diseases, etc.), respiratory status and type of surgery are important parameters for the timing of elective surgery and involvement of chest physician is required for decision making. The weekly scheduling of operation room for elective cases (with substitute cases) may allow a better planning in this transition </a:t>
            </a:r>
            <a:r>
              <a:rPr lang="en-US" dirty="0" smtClean="0"/>
              <a:t>time</a:t>
            </a:r>
            <a:endParaRPr lang="en-US" dirty="0"/>
          </a:p>
        </p:txBody>
      </p:sp>
    </p:spTree>
    <p:extLst>
      <p:ext uri="{BB962C8B-B14F-4D97-AF65-F5344CB8AC3E}">
        <p14:creationId xmlns:p14="http://schemas.microsoft.com/office/powerpoint/2010/main" val="246525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Postoperative Follow-up in Endocrine Surgery</a:t>
            </a:r>
            <a:endParaRPr lang="en-US" dirty="0"/>
          </a:p>
        </p:txBody>
      </p:sp>
      <p:sp>
        <p:nvSpPr>
          <p:cNvPr id="3" name="Content Placeholder 2"/>
          <p:cNvSpPr>
            <a:spLocks noGrp="1"/>
          </p:cNvSpPr>
          <p:nvPr>
            <p:ph idx="1"/>
          </p:nvPr>
        </p:nvSpPr>
        <p:spPr/>
        <p:txBody>
          <a:bodyPr/>
          <a:lstStyle/>
          <a:p>
            <a:r>
              <a:rPr lang="en-US" dirty="0" smtClean="0"/>
              <a:t>lack </a:t>
            </a:r>
            <a:r>
              <a:rPr lang="en-US" dirty="0"/>
              <a:t>of studies investigating whether hormonal dysfunctions or complications related to endocrine surgery affect the clinical course of COVID-19 </a:t>
            </a:r>
            <a:r>
              <a:rPr lang="en-US" dirty="0" smtClean="0"/>
              <a:t>infection</a:t>
            </a:r>
          </a:p>
          <a:p>
            <a:r>
              <a:rPr lang="en-US" dirty="0" smtClean="0"/>
              <a:t>An </a:t>
            </a:r>
            <a:r>
              <a:rPr lang="en-US" dirty="0"/>
              <a:t>early and safe discharge of the patient and manage necessary replacement treatments considering difficulties in reaching medical facilities during the </a:t>
            </a:r>
            <a:r>
              <a:rPr lang="en-US" dirty="0" smtClean="0"/>
              <a:t>pandemic</a:t>
            </a:r>
            <a:endParaRPr lang="en-US" dirty="0"/>
          </a:p>
        </p:txBody>
      </p:sp>
    </p:spTree>
    <p:extLst>
      <p:ext uri="{BB962C8B-B14F-4D97-AF65-F5344CB8AC3E}">
        <p14:creationId xmlns:p14="http://schemas.microsoft.com/office/powerpoint/2010/main" val="3683072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3333FF"/>
                </a:solidFill>
              </a:rPr>
              <a:t>Follow-up of </a:t>
            </a:r>
            <a:r>
              <a:rPr lang="en-US" dirty="0">
                <a:solidFill>
                  <a:srgbClr val="3333FF"/>
                </a:solidFill>
              </a:rPr>
              <a:t>Thyroidectomy</a:t>
            </a:r>
            <a:endParaRPr lang="en-US" dirty="0">
              <a:solidFill>
                <a:srgbClr val="3333FF"/>
              </a:solidFill>
            </a:endParaRPr>
          </a:p>
        </p:txBody>
      </p:sp>
      <p:sp>
        <p:nvSpPr>
          <p:cNvPr id="3" name="Content Placeholder 2"/>
          <p:cNvSpPr>
            <a:spLocks noGrp="1"/>
          </p:cNvSpPr>
          <p:nvPr>
            <p:ph idx="1"/>
          </p:nvPr>
        </p:nvSpPr>
        <p:spPr/>
        <p:txBody>
          <a:bodyPr>
            <a:normAutofit fontScale="77500" lnSpcReduction="20000"/>
          </a:bodyPr>
          <a:lstStyle/>
          <a:p>
            <a:pPr marL="228600" lvl="1">
              <a:spcBef>
                <a:spcPts val="1000"/>
              </a:spcBef>
            </a:pPr>
            <a:r>
              <a:rPr lang="en-US" sz="2800" dirty="0" smtClean="0">
                <a:solidFill>
                  <a:srgbClr val="009900"/>
                </a:solidFill>
              </a:rPr>
              <a:t>The </a:t>
            </a:r>
            <a:r>
              <a:rPr lang="en-US" sz="2800" dirty="0">
                <a:solidFill>
                  <a:srgbClr val="009900"/>
                </a:solidFill>
              </a:rPr>
              <a:t>management and follow-up of the patients at risk for </a:t>
            </a:r>
            <a:r>
              <a:rPr lang="en-US" sz="2800" dirty="0" err="1">
                <a:solidFill>
                  <a:srgbClr val="009900"/>
                </a:solidFill>
              </a:rPr>
              <a:t>hypocalcemia</a:t>
            </a:r>
            <a:r>
              <a:rPr lang="en-US" sz="2800" dirty="0">
                <a:solidFill>
                  <a:srgbClr val="009900"/>
                </a:solidFill>
              </a:rPr>
              <a:t> after thyroidectomy should be undertaken in a safe outpatient environment. Patients with severe symptomatic </a:t>
            </a:r>
            <a:r>
              <a:rPr lang="en-US" sz="2800" dirty="0" err="1">
                <a:solidFill>
                  <a:srgbClr val="009900"/>
                </a:solidFill>
              </a:rPr>
              <a:t>hypocalcemia</a:t>
            </a:r>
            <a:r>
              <a:rPr lang="en-US" sz="2800" dirty="0">
                <a:solidFill>
                  <a:srgbClr val="009900"/>
                </a:solidFill>
              </a:rPr>
              <a:t> should be treated in the hospital until safe to discharge to avoid emergency re-admission. Thyroid function tests may be difficult to access and thyroid hormone (levothyroxine) treatment at a dose of 1.8 µgr/kg is recommended after total thyroidectomy until thyroid hormone testing is </a:t>
            </a:r>
            <a:r>
              <a:rPr lang="en-US" sz="2800" dirty="0" smtClean="0">
                <a:solidFill>
                  <a:srgbClr val="009900"/>
                </a:solidFill>
              </a:rPr>
              <a:t>available</a:t>
            </a:r>
          </a:p>
          <a:p>
            <a:pPr marL="228600" lvl="1">
              <a:spcBef>
                <a:spcPts val="1000"/>
              </a:spcBef>
            </a:pPr>
            <a:endParaRPr lang="en-US" sz="2800" dirty="0" smtClean="0">
              <a:solidFill>
                <a:srgbClr val="009900"/>
              </a:solidFill>
            </a:endParaRPr>
          </a:p>
          <a:p>
            <a:pPr marL="228600" lvl="1">
              <a:spcBef>
                <a:spcPts val="1000"/>
              </a:spcBef>
            </a:pPr>
            <a:r>
              <a:rPr lang="en-US" sz="3100" dirty="0"/>
              <a:t>In low-risk differentiated thyroid cancer patients, RAI treatment can be delayed up to six months postoperatively</a:t>
            </a:r>
          </a:p>
          <a:p>
            <a:pPr marL="228600" lvl="1">
              <a:spcBef>
                <a:spcPts val="1000"/>
              </a:spcBef>
            </a:pPr>
            <a:endParaRPr lang="en-US" sz="2800" dirty="0"/>
          </a:p>
          <a:p>
            <a:r>
              <a:rPr lang="en-US" dirty="0" smtClean="0">
                <a:solidFill>
                  <a:srgbClr val="3333FF"/>
                </a:solidFill>
              </a:rPr>
              <a:t>Risk-benefit </a:t>
            </a:r>
            <a:r>
              <a:rPr lang="en-US" dirty="0">
                <a:solidFill>
                  <a:srgbClr val="3333FF"/>
                </a:solidFill>
              </a:rPr>
              <a:t>assessment and timing of RAI treatment in high risk metastatic patients are </a:t>
            </a:r>
            <a:r>
              <a:rPr lang="en-US" dirty="0" smtClean="0">
                <a:solidFill>
                  <a:srgbClr val="3333FF"/>
                </a:solidFill>
              </a:rPr>
              <a:t>difficult</a:t>
            </a:r>
            <a:endParaRPr lang="en-US" dirty="0">
              <a:solidFill>
                <a:srgbClr val="3333FF"/>
              </a:solidFill>
            </a:endParaRPr>
          </a:p>
          <a:p>
            <a:pPr marL="0" indent="0">
              <a:buNone/>
            </a:pPr>
            <a:r>
              <a:rPr lang="en-US" sz="5100" dirty="0" smtClean="0">
                <a:solidFill>
                  <a:srgbClr val="3333FF"/>
                </a:solidFill>
              </a:rPr>
              <a:t>	</a:t>
            </a:r>
            <a:r>
              <a:rPr lang="en-US" dirty="0" smtClean="0">
                <a:solidFill>
                  <a:srgbClr val="3333FF"/>
                </a:solidFill>
              </a:rPr>
              <a:t>	</a:t>
            </a:r>
            <a:endParaRPr lang="en-US" sz="5100" dirty="0">
              <a:solidFill>
                <a:srgbClr val="3333FF"/>
              </a:solidFill>
            </a:endParaRPr>
          </a:p>
          <a:p>
            <a:endParaRPr lang="en-US" dirty="0"/>
          </a:p>
          <a:p>
            <a:endParaRPr lang="en-US" dirty="0"/>
          </a:p>
        </p:txBody>
      </p:sp>
    </p:spTree>
    <p:extLst>
      <p:ext uri="{BB962C8B-B14F-4D97-AF65-F5344CB8AC3E}">
        <p14:creationId xmlns:p14="http://schemas.microsoft.com/office/powerpoint/2010/main" val="183206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3333FF"/>
                </a:solidFill>
              </a:rPr>
              <a:t>Follow up of </a:t>
            </a:r>
            <a:r>
              <a:rPr lang="en-US" dirty="0" err="1" smtClean="0">
                <a:solidFill>
                  <a:srgbClr val="3333FF"/>
                </a:solidFill>
              </a:rPr>
              <a:t>adrenalectomy</a:t>
            </a:r>
            <a:r>
              <a:rPr lang="en-US" dirty="0">
                <a:solidFill>
                  <a:srgbClr val="3333FF"/>
                </a:solidFill>
              </a:rPr>
              <a:t/>
            </a:r>
            <a:br>
              <a:rPr lang="en-US" dirty="0">
                <a:solidFill>
                  <a:srgbClr val="3333FF"/>
                </a:solidFill>
              </a:rPr>
            </a:br>
            <a:endParaRPr lang="en-US" dirty="0">
              <a:solidFill>
                <a:srgbClr val="3333FF"/>
              </a:solidFill>
            </a:endParaRPr>
          </a:p>
        </p:txBody>
      </p:sp>
      <p:sp>
        <p:nvSpPr>
          <p:cNvPr id="3" name="Content Placeholder 2"/>
          <p:cNvSpPr>
            <a:spLocks noGrp="1"/>
          </p:cNvSpPr>
          <p:nvPr>
            <p:ph idx="1"/>
          </p:nvPr>
        </p:nvSpPr>
        <p:spPr/>
        <p:txBody>
          <a:bodyPr>
            <a:normAutofit fontScale="92500"/>
          </a:bodyPr>
          <a:lstStyle/>
          <a:p>
            <a:r>
              <a:rPr lang="en-US" dirty="0" smtClean="0"/>
              <a:t>No </a:t>
            </a:r>
            <a:r>
              <a:rPr lang="en-US" dirty="0"/>
              <a:t>available data yet on cortisol dynamics in patients with COVID-19</a:t>
            </a:r>
          </a:p>
          <a:p>
            <a:r>
              <a:rPr lang="en-US" dirty="0"/>
              <a:t>Adrenal insufficiency may cause dysfunction of natural killer cells and lead to increased risk of respiratory viral infections due to impaired immune system</a:t>
            </a:r>
          </a:p>
          <a:p>
            <a:r>
              <a:rPr lang="en-US" dirty="0"/>
              <a:t>In collaboration with the endocrinology department, hydrocortisone replacement doses should be optimized to reduce hospital stay</a:t>
            </a:r>
          </a:p>
          <a:p>
            <a:r>
              <a:rPr lang="en-US" dirty="0"/>
              <a:t>Further monitoring of diabetes and blood pressure is recommended to be managed by local primary care providers to reduce face to face follow-up</a:t>
            </a:r>
          </a:p>
          <a:p>
            <a:r>
              <a:rPr lang="en-US" dirty="0"/>
              <a:t>Rapid clinical evaluation should be performed if symptoms, such as cough and fever, develop after discharge from the hospital.</a:t>
            </a:r>
            <a:endParaRPr lang="en-US" dirty="0">
              <a:solidFill>
                <a:srgbClr val="CC0000"/>
              </a:solidFill>
            </a:endParaRPr>
          </a:p>
          <a:p>
            <a:endParaRPr lang="en-US" dirty="0"/>
          </a:p>
          <a:p>
            <a:endParaRPr lang="en-US" dirty="0"/>
          </a:p>
        </p:txBody>
      </p:sp>
    </p:spTree>
    <p:extLst>
      <p:ext uri="{BB962C8B-B14F-4D97-AF65-F5344CB8AC3E}">
        <p14:creationId xmlns:p14="http://schemas.microsoft.com/office/powerpoint/2010/main" val="3314676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Follow-up of </a:t>
            </a:r>
            <a:r>
              <a:rPr lang="en-US" dirty="0" err="1" smtClean="0">
                <a:solidFill>
                  <a:srgbClr val="3333FF"/>
                </a:solidFill>
              </a:rPr>
              <a:t>parathyroidectomy</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necessity for calcium infusion due to symptomatic </a:t>
            </a:r>
            <a:r>
              <a:rPr lang="en-US" dirty="0" err="1"/>
              <a:t>hypocalcemia</a:t>
            </a:r>
            <a:r>
              <a:rPr lang="en-US" dirty="0"/>
              <a:t> and longer hospital stay are more frequent after subtotal </a:t>
            </a:r>
            <a:r>
              <a:rPr lang="en-US" dirty="0" err="1"/>
              <a:t>parathyroidectomy</a:t>
            </a:r>
            <a:r>
              <a:rPr lang="en-US" dirty="0"/>
              <a:t> in renal hyperparathyroidism compared to single adenoma </a:t>
            </a:r>
            <a:r>
              <a:rPr lang="en-US" dirty="0" smtClean="0"/>
              <a:t>excision</a:t>
            </a:r>
          </a:p>
          <a:p>
            <a:r>
              <a:rPr lang="en-US" dirty="0" smtClean="0"/>
              <a:t>Multidisciplinary </a:t>
            </a:r>
            <a:r>
              <a:rPr lang="en-US" dirty="0"/>
              <a:t>team approach with endocrinology and nephrology is recommended to reduce hospital stay. Face to face follow-up should be minimized and further laboratory assays can be carried out on an outpatient basis by local primary care </a:t>
            </a:r>
            <a:r>
              <a:rPr lang="en-US" dirty="0" smtClean="0"/>
              <a:t>providers</a:t>
            </a:r>
          </a:p>
          <a:p>
            <a:r>
              <a:rPr lang="en-US" dirty="0" smtClean="0"/>
              <a:t>An </a:t>
            </a:r>
            <a:r>
              <a:rPr lang="en-US" dirty="0"/>
              <a:t>adequate supply of calcium and vitamin D supplements is recommended in case of difficulties in calcium testing until testing is </a:t>
            </a:r>
            <a:r>
              <a:rPr lang="en-US" dirty="0" smtClean="0"/>
              <a:t>available</a:t>
            </a:r>
            <a:endParaRPr lang="en-US" dirty="0"/>
          </a:p>
          <a:p>
            <a:endParaRPr lang="en-US" dirty="0"/>
          </a:p>
        </p:txBody>
      </p:sp>
    </p:spTree>
    <p:extLst>
      <p:ext uri="{BB962C8B-B14F-4D97-AF65-F5344CB8AC3E}">
        <p14:creationId xmlns:p14="http://schemas.microsoft.com/office/powerpoint/2010/main" val="2149042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3333FF"/>
                </a:solidFill>
              </a:rPr>
              <a:t>Postsurgical follow up</a:t>
            </a:r>
            <a:endParaRPr lang="en-US" dirty="0">
              <a:solidFill>
                <a:srgbClr val="3333FF"/>
              </a:solidFill>
            </a:endParaRPr>
          </a:p>
        </p:txBody>
      </p:sp>
      <p:sp>
        <p:nvSpPr>
          <p:cNvPr id="3" name="Content Placeholder 2"/>
          <p:cNvSpPr>
            <a:spLocks noGrp="1"/>
          </p:cNvSpPr>
          <p:nvPr>
            <p:ph idx="1"/>
          </p:nvPr>
        </p:nvSpPr>
        <p:spPr/>
        <p:txBody>
          <a:bodyPr>
            <a:normAutofit lnSpcReduction="10000"/>
          </a:bodyPr>
          <a:lstStyle/>
          <a:p>
            <a:r>
              <a:rPr lang="en-US" dirty="0"/>
              <a:t>There are many guidelines to determine COVID-19 positive patients in the preoperative period</a:t>
            </a:r>
          </a:p>
          <a:p>
            <a:r>
              <a:rPr lang="en-US" dirty="0"/>
              <a:t>However, there are not sufficient studies yet to identify the asymptomatic/pre-symptomatic patients who underwent surgery and became positive in the course of hospitalization</a:t>
            </a:r>
          </a:p>
          <a:p>
            <a:r>
              <a:rPr lang="en-US" dirty="0"/>
              <a:t>The PCR positive stool test was found in 23% to 82% of the patients with confirmed COVID-19 infection 11±9 days after the surgery, even though the respiratory samples turned negative</a:t>
            </a:r>
          </a:p>
          <a:p>
            <a:r>
              <a:rPr lang="en-US" dirty="0"/>
              <a:t>Respiratory PCR test and fecal test have been recommended 12-14 days after discharge to identify asymptomatic/pre-symptomatic positive patients after hospitalization</a:t>
            </a:r>
          </a:p>
          <a:p>
            <a:endParaRPr lang="en-US" dirty="0"/>
          </a:p>
        </p:txBody>
      </p:sp>
    </p:spTree>
    <p:extLst>
      <p:ext uri="{BB962C8B-B14F-4D97-AF65-F5344CB8AC3E}">
        <p14:creationId xmlns:p14="http://schemas.microsoft.com/office/powerpoint/2010/main" val="18306270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3333FF"/>
                </a:solidFill>
              </a:rPr>
              <a:t>Main </a:t>
            </a:r>
            <a:r>
              <a:rPr lang="en-US" dirty="0">
                <a:solidFill>
                  <a:srgbClr val="3333FF"/>
                </a:solidFill>
              </a:rPr>
              <a:t>principles of postoperative management following endocrine surgery</a:t>
            </a:r>
          </a:p>
        </p:txBody>
      </p:sp>
      <p:sp>
        <p:nvSpPr>
          <p:cNvPr id="3" name="Content Placeholder 2"/>
          <p:cNvSpPr>
            <a:spLocks noGrp="1"/>
          </p:cNvSpPr>
          <p:nvPr>
            <p:ph idx="1"/>
          </p:nvPr>
        </p:nvSpPr>
        <p:spPr/>
        <p:txBody>
          <a:bodyPr>
            <a:normAutofit fontScale="92500"/>
          </a:bodyPr>
          <a:lstStyle/>
          <a:p>
            <a:r>
              <a:rPr lang="en-US" dirty="0" smtClean="0"/>
              <a:t>A </a:t>
            </a:r>
            <a:r>
              <a:rPr lang="en-US" dirty="0"/>
              <a:t>multidisciplinary approach for safe and early discharge of the patient</a:t>
            </a:r>
          </a:p>
          <a:p>
            <a:r>
              <a:rPr lang="en-US" dirty="0"/>
              <a:t>Arrangement of replacement or supplement treatments to reduce hospital visits</a:t>
            </a:r>
          </a:p>
          <a:p>
            <a:r>
              <a:rPr lang="en-US" dirty="0"/>
              <a:t>Collaboration with the family practitioners or local health providers to enable further testing and treatments on an outpatient basis</a:t>
            </a:r>
          </a:p>
          <a:p>
            <a:r>
              <a:rPr lang="en-US" dirty="0"/>
              <a:t>Use of tools, such as phone and mail, to contact the patient and guide follow-up</a:t>
            </a:r>
          </a:p>
          <a:p>
            <a:r>
              <a:rPr lang="en-US" dirty="0"/>
              <a:t>Screening, if possible, after discharge to identify asymptomatic/pre-symptomatic patients who became positive in the course of hospitalization</a:t>
            </a:r>
          </a:p>
          <a:p>
            <a:endParaRPr lang="en-US" dirty="0"/>
          </a:p>
        </p:txBody>
      </p:sp>
    </p:spTree>
    <p:extLst>
      <p:ext uri="{BB962C8B-B14F-4D97-AF65-F5344CB8AC3E}">
        <p14:creationId xmlns:p14="http://schemas.microsoft.com/office/powerpoint/2010/main" val="24322696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Telemedicine in Endocrine Surgery</a:t>
            </a:r>
            <a:br>
              <a:rPr lang="en-US" dirty="0">
                <a:solidFill>
                  <a:srgbClr val="3333FF"/>
                </a:solidFill>
              </a:rPr>
            </a:br>
            <a:endParaRPr lang="en-US" dirty="0">
              <a:solidFill>
                <a:srgbClr val="3333FF"/>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6341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Endocrine Surgery during the Covid-19 pandemic</a:t>
            </a:r>
          </a:p>
        </p:txBody>
      </p:sp>
      <p:sp>
        <p:nvSpPr>
          <p:cNvPr id="3" name="Content Placeholder 2"/>
          <p:cNvSpPr>
            <a:spLocks noGrp="1"/>
          </p:cNvSpPr>
          <p:nvPr>
            <p:ph idx="1"/>
          </p:nvPr>
        </p:nvSpPr>
        <p:spPr/>
        <p:txBody>
          <a:bodyPr>
            <a:normAutofit/>
          </a:bodyPr>
          <a:lstStyle/>
          <a:p>
            <a:r>
              <a:rPr lang="en-US" dirty="0" smtClean="0"/>
              <a:t>Only </a:t>
            </a:r>
            <a:r>
              <a:rPr lang="en-US" dirty="0">
                <a:solidFill>
                  <a:srgbClr val="FF0000"/>
                </a:solidFill>
              </a:rPr>
              <a:t>life-threatening emergency</a:t>
            </a:r>
            <a:r>
              <a:rPr lang="en-US" dirty="0"/>
              <a:t> operations should be performed in the stage where the epidemic exceeds the capacity of the hospitals (</a:t>
            </a:r>
            <a:r>
              <a:rPr lang="en-US" dirty="0">
                <a:solidFill>
                  <a:srgbClr val="FF0000"/>
                </a:solidFill>
              </a:rPr>
              <a:t>first stage</a:t>
            </a:r>
            <a:r>
              <a:rPr lang="en-US" dirty="0" smtClean="0"/>
              <a:t>)</a:t>
            </a:r>
          </a:p>
          <a:p>
            <a:r>
              <a:rPr lang="en-US" dirty="0">
                <a:solidFill>
                  <a:srgbClr val="AC8300"/>
                </a:solidFill>
              </a:rPr>
              <a:t>C</a:t>
            </a:r>
            <a:r>
              <a:rPr lang="en-US" dirty="0" smtClean="0">
                <a:solidFill>
                  <a:srgbClr val="AC8300"/>
                </a:solidFill>
              </a:rPr>
              <a:t>ancer </a:t>
            </a:r>
            <a:r>
              <a:rPr lang="en-US" dirty="0">
                <a:solidFill>
                  <a:srgbClr val="AC8300"/>
                </a:solidFill>
              </a:rPr>
              <a:t>and transplantation </a:t>
            </a:r>
            <a:r>
              <a:rPr lang="en-US" dirty="0"/>
              <a:t>surgery should be initiated when the outbreak begins to be controlled (</a:t>
            </a:r>
            <a:r>
              <a:rPr lang="en-US" dirty="0">
                <a:solidFill>
                  <a:srgbClr val="AC8300"/>
                </a:solidFill>
              </a:rPr>
              <a:t>second </a:t>
            </a:r>
            <a:r>
              <a:rPr lang="en-US" dirty="0" smtClean="0">
                <a:solidFill>
                  <a:srgbClr val="AC8300"/>
                </a:solidFill>
              </a:rPr>
              <a:t>stage</a:t>
            </a:r>
            <a:r>
              <a:rPr lang="en-US" dirty="0" smtClean="0"/>
              <a:t>)</a:t>
            </a:r>
          </a:p>
          <a:p>
            <a:r>
              <a:rPr lang="en-US" dirty="0" smtClean="0"/>
              <a:t>Surgery </a:t>
            </a:r>
            <a:r>
              <a:rPr lang="en-US" dirty="0"/>
              <a:t>for </a:t>
            </a:r>
            <a:r>
              <a:rPr lang="en-US" dirty="0">
                <a:solidFill>
                  <a:srgbClr val="00B050"/>
                </a:solidFill>
              </a:rPr>
              <a:t>elective</a:t>
            </a:r>
            <a:r>
              <a:rPr lang="en-US" dirty="0"/>
              <a:t> cases should be performed in a controlled manner with suppression of the outbreak (</a:t>
            </a:r>
            <a:r>
              <a:rPr lang="en-US" dirty="0">
                <a:solidFill>
                  <a:srgbClr val="00B050"/>
                </a:solidFill>
              </a:rPr>
              <a:t>third stage</a:t>
            </a:r>
            <a:r>
              <a:rPr lang="en-US" dirty="0" smtClean="0"/>
              <a:t>)</a:t>
            </a:r>
            <a:endParaRPr lang="en-US" dirty="0"/>
          </a:p>
        </p:txBody>
      </p:sp>
      <p:sp>
        <p:nvSpPr>
          <p:cNvPr id="4" name="TextBox 3"/>
          <p:cNvSpPr txBox="1"/>
          <p:nvPr/>
        </p:nvSpPr>
        <p:spPr>
          <a:xfrm>
            <a:off x="6005945" y="5985164"/>
            <a:ext cx="6078682" cy="369332"/>
          </a:xfrm>
          <a:prstGeom prst="rect">
            <a:avLst/>
          </a:prstGeom>
          <a:noFill/>
        </p:spPr>
        <p:txBody>
          <a:bodyPr wrap="square" rtlCol="0">
            <a:spAutoFit/>
          </a:bodyPr>
          <a:lstStyle/>
          <a:p>
            <a:r>
              <a:rPr lang="sv-SE" i="1" dirty="0"/>
              <a:t>Sisli Etfal Hastan Tip Bul. 2020; 54(2): 117–131.</a:t>
            </a:r>
            <a:endParaRPr lang="en-US" i="1" dirty="0"/>
          </a:p>
        </p:txBody>
      </p:sp>
    </p:spTree>
    <p:extLst>
      <p:ext uri="{BB962C8B-B14F-4D97-AF65-F5344CB8AC3E}">
        <p14:creationId xmlns:p14="http://schemas.microsoft.com/office/powerpoint/2010/main" val="1002420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3333FF"/>
                </a:solidFill>
              </a:rPr>
              <a:t>Timing of surgeries </a:t>
            </a:r>
            <a:r>
              <a:rPr lang="en-US" dirty="0">
                <a:solidFill>
                  <a:srgbClr val="3333FF"/>
                </a:solidFill>
              </a:rPr>
              <a:t>are divided into four priority </a:t>
            </a:r>
            <a:r>
              <a:rPr lang="en-US" dirty="0" smtClean="0">
                <a:solidFill>
                  <a:srgbClr val="3333FF"/>
                </a:solidFill>
              </a:rPr>
              <a:t>levels</a:t>
            </a:r>
            <a:endParaRPr lang="en-US" dirty="0">
              <a:solidFill>
                <a:srgbClr val="3333FF"/>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Level </a:t>
            </a:r>
            <a:r>
              <a:rPr lang="en-US" b="1" dirty="0"/>
              <a:t>1a:</a:t>
            </a:r>
            <a:r>
              <a:rPr lang="en-US" dirty="0"/>
              <a:t> Life-threatening situations that need to be operated within 24 hours to save the patient</a:t>
            </a:r>
          </a:p>
          <a:p>
            <a:r>
              <a:rPr lang="en-US" b="1" dirty="0"/>
              <a:t>Level 1b:</a:t>
            </a:r>
            <a:r>
              <a:rPr lang="en-US" dirty="0"/>
              <a:t> Conditions that need to be operated between 24-72 hours for life-threatening conditions that may cause, such as obstruction, bleeding, local or regional infection, permanent injury/clinical harm from the progression of conditions, such as spinal cord compression</a:t>
            </a:r>
          </a:p>
          <a:p>
            <a:r>
              <a:rPr lang="en-US" b="1" dirty="0"/>
              <a:t>Level 2:</a:t>
            </a:r>
            <a:r>
              <a:rPr lang="en-US" dirty="0"/>
              <a:t> Conditions requiring elective surgical intervention and where surgery can be postponed safely for up to four weeks before a negative condition develops</a:t>
            </a:r>
          </a:p>
          <a:p>
            <a:r>
              <a:rPr lang="en-US" b="1" dirty="0"/>
              <a:t>Level 3:</a:t>
            </a:r>
            <a:r>
              <a:rPr lang="en-US" dirty="0"/>
              <a:t> Conditions in which elective surgical intervention can be postponed for up to three months without a predicted negative outcome</a:t>
            </a:r>
          </a:p>
          <a:p>
            <a:r>
              <a:rPr lang="en-US" b="1" dirty="0"/>
              <a:t>Level 4:</a:t>
            </a:r>
            <a:r>
              <a:rPr lang="en-US" dirty="0"/>
              <a:t> Conditions in which elective surgical intervention can be postponed more than three months without a predicted negative outcome</a:t>
            </a:r>
          </a:p>
        </p:txBody>
      </p:sp>
      <p:sp>
        <p:nvSpPr>
          <p:cNvPr id="4" name="TextBox 3"/>
          <p:cNvSpPr txBox="1"/>
          <p:nvPr/>
        </p:nvSpPr>
        <p:spPr>
          <a:xfrm>
            <a:off x="5226627" y="6176963"/>
            <a:ext cx="7221682" cy="584775"/>
          </a:xfrm>
          <a:prstGeom prst="rect">
            <a:avLst/>
          </a:prstGeom>
          <a:noFill/>
        </p:spPr>
        <p:txBody>
          <a:bodyPr wrap="square" rtlCol="0">
            <a:spAutoFit/>
          </a:bodyPr>
          <a:lstStyle/>
          <a:p>
            <a:r>
              <a:rPr lang="en-US" sz="1600" i="1" dirty="0"/>
              <a:t>British Association of Endocrine and Thyroid Surgeons (BAETS)</a:t>
            </a:r>
            <a:endParaRPr lang="sv-SE" sz="1600" i="1" dirty="0" smtClean="0"/>
          </a:p>
          <a:p>
            <a:r>
              <a:rPr lang="sv-SE" sz="1600" i="1" dirty="0" smtClean="0"/>
              <a:t>Sisli </a:t>
            </a:r>
            <a:r>
              <a:rPr lang="sv-SE" sz="1600" i="1" dirty="0"/>
              <a:t>Etfal Hastan Tip Bul. 2020; 54(2): 117–131.</a:t>
            </a:r>
            <a:endParaRPr lang="en-US" sz="1600" i="1" dirty="0"/>
          </a:p>
        </p:txBody>
      </p:sp>
    </p:spTree>
    <p:extLst>
      <p:ext uri="{BB962C8B-B14F-4D97-AF65-F5344CB8AC3E}">
        <p14:creationId xmlns:p14="http://schemas.microsoft.com/office/powerpoint/2010/main" val="234951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Endocrine Surgery during the Covid-19 pandemic</a:t>
            </a:r>
            <a:endParaRPr lang="en-US" dirty="0"/>
          </a:p>
        </p:txBody>
      </p:sp>
      <p:sp>
        <p:nvSpPr>
          <p:cNvPr id="3" name="Content Placeholder 2"/>
          <p:cNvSpPr>
            <a:spLocks noGrp="1"/>
          </p:cNvSpPr>
          <p:nvPr>
            <p:ph idx="1"/>
          </p:nvPr>
        </p:nvSpPr>
        <p:spPr/>
        <p:txBody>
          <a:bodyPr>
            <a:normAutofit fontScale="62500" lnSpcReduction="20000"/>
          </a:bodyPr>
          <a:lstStyle/>
          <a:p>
            <a:r>
              <a:rPr lang="en-US" dirty="0"/>
              <a:t>American College of </a:t>
            </a:r>
            <a:r>
              <a:rPr lang="en-US" dirty="0" smtClean="0"/>
              <a:t>Surgeons </a:t>
            </a:r>
            <a:r>
              <a:rPr lang="en-US" dirty="0"/>
              <a:t>scoring </a:t>
            </a:r>
            <a:r>
              <a:rPr lang="en-US" dirty="0" smtClean="0"/>
              <a:t>system:</a:t>
            </a:r>
          </a:p>
          <a:p>
            <a:r>
              <a:rPr lang="en-US" dirty="0" smtClean="0"/>
              <a:t>for </a:t>
            </a:r>
            <a:r>
              <a:rPr lang="en-US" dirty="0"/>
              <a:t>all elective surgical interventions, including a total of </a:t>
            </a:r>
            <a:r>
              <a:rPr lang="en-US" dirty="0">
                <a:solidFill>
                  <a:srgbClr val="3333FF"/>
                </a:solidFill>
              </a:rPr>
              <a:t>21 factors</a:t>
            </a:r>
            <a:r>
              <a:rPr lang="en-US" dirty="0"/>
              <a:t>, scored with points ranging from 1 to 5 </a:t>
            </a:r>
            <a:r>
              <a:rPr lang="en-US" dirty="0" smtClean="0"/>
              <a:t>points:</a:t>
            </a:r>
          </a:p>
          <a:p>
            <a:r>
              <a:rPr lang="en-US" dirty="0" smtClean="0">
                <a:solidFill>
                  <a:srgbClr val="3333FF"/>
                </a:solidFill>
              </a:rPr>
              <a:t>Seven</a:t>
            </a:r>
            <a:r>
              <a:rPr lang="en-US" dirty="0" smtClean="0"/>
              <a:t> </a:t>
            </a:r>
            <a:r>
              <a:rPr lang="en-US" dirty="0"/>
              <a:t>factors related to </a:t>
            </a:r>
            <a:r>
              <a:rPr lang="en-US" dirty="0">
                <a:solidFill>
                  <a:srgbClr val="3333FF"/>
                </a:solidFill>
              </a:rPr>
              <a:t>surgery</a:t>
            </a:r>
            <a:r>
              <a:rPr lang="en-US" dirty="0"/>
              <a:t> (operating room time, estimated hospital stay, possibility of requiring postoperative intensive care, expected blood loss, probability of intubation, surgical </a:t>
            </a:r>
            <a:r>
              <a:rPr lang="en-US" dirty="0" smtClean="0"/>
              <a:t>region)</a:t>
            </a:r>
          </a:p>
          <a:p>
            <a:r>
              <a:rPr lang="en-US" dirty="0" smtClean="0">
                <a:solidFill>
                  <a:srgbClr val="3333FF"/>
                </a:solidFill>
              </a:rPr>
              <a:t>Six </a:t>
            </a:r>
            <a:r>
              <a:rPr lang="en-US" dirty="0"/>
              <a:t>factors related to the </a:t>
            </a:r>
            <a:r>
              <a:rPr lang="en-US" dirty="0">
                <a:solidFill>
                  <a:srgbClr val="3333FF"/>
                </a:solidFill>
              </a:rPr>
              <a:t>disease</a:t>
            </a:r>
            <a:r>
              <a:rPr lang="en-US" dirty="0"/>
              <a:t> (effectiveness rate of </a:t>
            </a:r>
            <a:r>
              <a:rPr lang="en-US" dirty="0" err="1"/>
              <a:t>nonoperative</a:t>
            </a:r>
            <a:r>
              <a:rPr lang="en-US" dirty="0"/>
              <a:t> treatment option, risks of </a:t>
            </a:r>
            <a:r>
              <a:rPr lang="en-US" dirty="0" err="1"/>
              <a:t>nonoperative</a:t>
            </a:r>
            <a:r>
              <a:rPr lang="en-US" dirty="0"/>
              <a:t> treatment, effect of two weeks delay on disease outcomes, effects of two weeks delay on the difficulty and risks of surgery, effects of four weeks delay on disease outcomes, effects of four weeks delay on the difficulty and risks of </a:t>
            </a:r>
            <a:r>
              <a:rPr lang="en-US" dirty="0" smtClean="0"/>
              <a:t>surgery)</a:t>
            </a:r>
          </a:p>
          <a:p>
            <a:r>
              <a:rPr lang="en-US" dirty="0" smtClean="0">
                <a:solidFill>
                  <a:srgbClr val="3333FF"/>
                </a:solidFill>
              </a:rPr>
              <a:t>Eight</a:t>
            </a:r>
            <a:r>
              <a:rPr lang="en-US" dirty="0" smtClean="0"/>
              <a:t> </a:t>
            </a:r>
            <a:r>
              <a:rPr lang="en-US" dirty="0"/>
              <a:t>factors related to the </a:t>
            </a:r>
            <a:r>
              <a:rPr lang="en-US" dirty="0">
                <a:solidFill>
                  <a:srgbClr val="3333FF"/>
                </a:solidFill>
              </a:rPr>
              <a:t>patient</a:t>
            </a:r>
            <a:r>
              <a:rPr lang="en-US" dirty="0"/>
              <a:t> (age, presence of lung disease, presence of obstructive sleep apnea, presence of cardiovascular disease, presence of a condition related to immune system suppression, influenza-like symptoms, contact with a person known to be COVID-19 positive in the past 14 days). </a:t>
            </a:r>
            <a:endParaRPr lang="en-US" dirty="0" smtClean="0"/>
          </a:p>
          <a:p>
            <a:r>
              <a:rPr lang="en-US" dirty="0" smtClean="0"/>
              <a:t>The </a:t>
            </a:r>
            <a:r>
              <a:rPr lang="en-US" dirty="0">
                <a:solidFill>
                  <a:srgbClr val="FF0000"/>
                </a:solidFill>
              </a:rPr>
              <a:t>high total score</a:t>
            </a:r>
            <a:r>
              <a:rPr lang="en-US" dirty="0"/>
              <a:t>, ranging from </a:t>
            </a:r>
            <a:r>
              <a:rPr lang="en-US" dirty="0">
                <a:solidFill>
                  <a:srgbClr val="FF0000"/>
                </a:solidFill>
              </a:rPr>
              <a:t>21 to 105</a:t>
            </a:r>
            <a:r>
              <a:rPr lang="en-US" dirty="0"/>
              <a:t>, is associated with worse perioperative patient outcomes, increased risk of transmission of COVID-19 to the healthcare team, and/or increased hospital resource utilization. </a:t>
            </a:r>
          </a:p>
        </p:txBody>
      </p:sp>
      <p:sp>
        <p:nvSpPr>
          <p:cNvPr id="4" name="TextBox 3"/>
          <p:cNvSpPr txBox="1"/>
          <p:nvPr/>
        </p:nvSpPr>
        <p:spPr>
          <a:xfrm>
            <a:off x="7813964" y="6311900"/>
            <a:ext cx="4094018" cy="369332"/>
          </a:xfrm>
          <a:prstGeom prst="rect">
            <a:avLst/>
          </a:prstGeom>
          <a:noFill/>
        </p:spPr>
        <p:txBody>
          <a:bodyPr wrap="square" rtlCol="0">
            <a:spAutoFit/>
          </a:bodyPr>
          <a:lstStyle/>
          <a:p>
            <a:r>
              <a:rPr lang="en-US" dirty="0"/>
              <a:t>J Am </a:t>
            </a:r>
            <a:r>
              <a:rPr lang="en-US" dirty="0" err="1"/>
              <a:t>Coll</a:t>
            </a:r>
            <a:r>
              <a:rPr lang="en-US" dirty="0"/>
              <a:t> Surg. 2020</a:t>
            </a:r>
          </a:p>
        </p:txBody>
      </p:sp>
      <p:sp>
        <p:nvSpPr>
          <p:cNvPr id="5" name="TextBox 4"/>
          <p:cNvSpPr txBox="1"/>
          <p:nvPr/>
        </p:nvSpPr>
        <p:spPr>
          <a:xfrm>
            <a:off x="1433945" y="5725391"/>
            <a:ext cx="9919855" cy="646331"/>
          </a:xfrm>
          <a:prstGeom prst="rect">
            <a:avLst/>
          </a:prstGeom>
          <a:noFill/>
        </p:spPr>
        <p:txBody>
          <a:bodyPr wrap="square" rtlCol="0">
            <a:spAutoFit/>
          </a:bodyPr>
          <a:lstStyle/>
          <a:p>
            <a:r>
              <a:rPr lang="en-US" dirty="0">
                <a:solidFill>
                  <a:srgbClr val="A50021"/>
                </a:solidFill>
              </a:rPr>
              <a:t>This scoring system can enable the evaluation and planning of not only endocrine surgery but all surgeries together, especially in centers where operating room conditions are limited</a:t>
            </a:r>
            <a:r>
              <a:rPr lang="en-US" dirty="0"/>
              <a:t>.</a:t>
            </a:r>
          </a:p>
        </p:txBody>
      </p:sp>
    </p:spTree>
    <p:extLst>
      <p:ext uri="{BB962C8B-B14F-4D97-AF65-F5344CB8AC3E}">
        <p14:creationId xmlns:p14="http://schemas.microsoft.com/office/powerpoint/2010/main" val="3120740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Thyroid Surgery during the COVID-19 Pandemic</a:t>
            </a:r>
            <a:endParaRPr lang="en-US" dirty="0"/>
          </a:p>
        </p:txBody>
      </p:sp>
      <p:sp>
        <p:nvSpPr>
          <p:cNvPr id="3" name="Content Placeholder 2"/>
          <p:cNvSpPr>
            <a:spLocks noGrp="1"/>
          </p:cNvSpPr>
          <p:nvPr>
            <p:ph idx="1"/>
          </p:nvPr>
        </p:nvSpPr>
        <p:spPr/>
        <p:txBody>
          <a:bodyPr>
            <a:normAutofit fontScale="85000" lnSpcReduction="20000"/>
          </a:bodyPr>
          <a:lstStyle/>
          <a:p>
            <a:r>
              <a:rPr lang="en-US" dirty="0"/>
              <a:t>Firstly, the patients should be examined for the presence of the COVID-19 symptoms. The diagnosed COVID-19 patients should be administered COVID-19 treatment primarily if they do not have an airway failure due to thyroid disease. </a:t>
            </a:r>
            <a:endParaRPr lang="en-US" dirty="0" smtClean="0"/>
          </a:p>
          <a:p>
            <a:r>
              <a:rPr lang="en-US" dirty="0" smtClean="0"/>
              <a:t>In </a:t>
            </a:r>
            <a:r>
              <a:rPr lang="en-US" dirty="0"/>
              <a:t>case of the individuals having no COVID-19 symptoms and findings, but being under the risk of viral transmission, actions should be taken in compliance with the recommendations of the relevant units if they do not have an acute airway failure due to thyroid disease. </a:t>
            </a:r>
            <a:endParaRPr lang="en-US" dirty="0" smtClean="0"/>
          </a:p>
          <a:p>
            <a:r>
              <a:rPr lang="en-US" dirty="0" smtClean="0"/>
              <a:t>Although </a:t>
            </a:r>
            <a:r>
              <a:rPr lang="en-US" dirty="0"/>
              <a:t>there are no clear guidelines in the management of patients applying for thyroid diseases, it would be appropriate to manage these patients based on the analysis of risk groups. </a:t>
            </a:r>
            <a:endParaRPr lang="en-US" dirty="0" smtClean="0"/>
          </a:p>
          <a:p>
            <a:r>
              <a:rPr lang="en-US" dirty="0" smtClean="0"/>
              <a:t>The </a:t>
            </a:r>
            <a:r>
              <a:rPr lang="en-US" dirty="0"/>
              <a:t>first approach should be determining if there is airway distress due to thyroid disease or not, while the second approach should be distinguishing benign and malignant cases. </a:t>
            </a:r>
            <a:endParaRPr lang="en-US" dirty="0" smtClean="0"/>
          </a:p>
          <a:p>
            <a:r>
              <a:rPr lang="en-US" dirty="0" smtClean="0"/>
              <a:t>Cont.</a:t>
            </a:r>
            <a:endParaRPr lang="en-US" dirty="0"/>
          </a:p>
        </p:txBody>
      </p:sp>
      <p:sp>
        <p:nvSpPr>
          <p:cNvPr id="4" name="TextBox 3"/>
          <p:cNvSpPr txBox="1"/>
          <p:nvPr/>
        </p:nvSpPr>
        <p:spPr>
          <a:xfrm>
            <a:off x="6930736" y="6176963"/>
            <a:ext cx="4987637" cy="646331"/>
          </a:xfrm>
          <a:prstGeom prst="rect">
            <a:avLst/>
          </a:prstGeom>
          <a:noFill/>
        </p:spPr>
        <p:txBody>
          <a:bodyPr wrap="square" rtlCol="0">
            <a:spAutoFit/>
          </a:bodyPr>
          <a:lstStyle/>
          <a:p>
            <a:r>
              <a:rPr lang="sv-SE" i="1" dirty="0" smtClean="0"/>
              <a:t>Sisli </a:t>
            </a:r>
            <a:r>
              <a:rPr lang="sv-SE" i="1" dirty="0"/>
              <a:t>Etfal Hastan Tip Bul. 2020; 54(2): 117–131.</a:t>
            </a:r>
            <a:endParaRPr lang="en-US" i="1" dirty="0"/>
          </a:p>
          <a:p>
            <a:endParaRPr lang="en-US" dirty="0"/>
          </a:p>
        </p:txBody>
      </p:sp>
    </p:spTree>
    <p:extLst>
      <p:ext uri="{BB962C8B-B14F-4D97-AF65-F5344CB8AC3E}">
        <p14:creationId xmlns:p14="http://schemas.microsoft.com/office/powerpoint/2010/main" val="959816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Thyroid Surgery during the COVID-19 Pandemic: Benign </a:t>
            </a:r>
            <a:r>
              <a:rPr lang="en-US" dirty="0" smtClean="0">
                <a:solidFill>
                  <a:srgbClr val="3333FF"/>
                </a:solidFill>
              </a:rPr>
              <a:t>Conditions (1)</a:t>
            </a:r>
            <a:endParaRPr lang="en-US" dirty="0"/>
          </a:p>
        </p:txBody>
      </p:sp>
      <p:sp>
        <p:nvSpPr>
          <p:cNvPr id="3" name="Content Placeholder 2"/>
          <p:cNvSpPr>
            <a:spLocks noGrp="1"/>
          </p:cNvSpPr>
          <p:nvPr>
            <p:ph idx="1"/>
          </p:nvPr>
        </p:nvSpPr>
        <p:spPr/>
        <p:txBody>
          <a:bodyPr/>
          <a:lstStyle/>
          <a:p>
            <a:r>
              <a:rPr lang="en-US" b="1" dirty="0" smtClean="0"/>
              <a:t>Large </a:t>
            </a:r>
            <a:r>
              <a:rPr lang="en-US" b="1" dirty="0"/>
              <a:t>Goiters:</a:t>
            </a:r>
            <a:r>
              <a:rPr lang="en-US" dirty="0"/>
              <a:t> causing a tracheal deviation and mild compressive symptoms, it would be appropriate to avoid surgery</a:t>
            </a:r>
          </a:p>
          <a:p>
            <a:r>
              <a:rPr lang="en-US" dirty="0"/>
              <a:t>Surgery should be considered in a rapid growth or causing acute airway distress. </a:t>
            </a:r>
          </a:p>
          <a:p>
            <a:r>
              <a:rPr lang="en-US" dirty="0"/>
              <a:t>Mostly, removing out the lobe, causing compression on the airway, with the isthmus (</a:t>
            </a:r>
            <a:r>
              <a:rPr lang="en-US" dirty="0" err="1"/>
              <a:t>hemithyroidectomy</a:t>
            </a:r>
            <a:r>
              <a:rPr lang="en-US" dirty="0"/>
              <a:t>) would be sufficient, in the absence of intraoperative suspicion of malignancy.</a:t>
            </a:r>
          </a:p>
          <a:p>
            <a:endParaRPr lang="en-US" dirty="0"/>
          </a:p>
        </p:txBody>
      </p:sp>
      <p:sp>
        <p:nvSpPr>
          <p:cNvPr id="4" name="TextBox 3"/>
          <p:cNvSpPr txBox="1"/>
          <p:nvPr/>
        </p:nvSpPr>
        <p:spPr>
          <a:xfrm>
            <a:off x="6743701" y="6348845"/>
            <a:ext cx="5448300" cy="369332"/>
          </a:xfrm>
          <a:prstGeom prst="rect">
            <a:avLst/>
          </a:prstGeom>
          <a:noFill/>
        </p:spPr>
        <p:txBody>
          <a:bodyPr wrap="square" rtlCol="0">
            <a:spAutoFit/>
          </a:bodyPr>
          <a:lstStyle/>
          <a:p>
            <a:r>
              <a:rPr lang="sv-SE" i="1"/>
              <a:t>Sisli Etfal Hastan Tip Bul. 2020; 54(2): 117–131.</a:t>
            </a:r>
            <a:endParaRPr lang="en-US" i="1" dirty="0"/>
          </a:p>
        </p:txBody>
      </p:sp>
    </p:spTree>
    <p:extLst>
      <p:ext uri="{BB962C8B-B14F-4D97-AF65-F5344CB8AC3E}">
        <p14:creationId xmlns:p14="http://schemas.microsoft.com/office/powerpoint/2010/main" val="890071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Thyroid Surgery during the COVID-19 Pandemic: Benign Conditions </a:t>
            </a:r>
            <a:r>
              <a:rPr lang="en-US" dirty="0" smtClean="0">
                <a:solidFill>
                  <a:srgbClr val="3333FF"/>
                </a:solidFill>
              </a:rPr>
              <a:t>(2)</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Fine </a:t>
            </a:r>
            <a:r>
              <a:rPr lang="en-US" b="1" dirty="0"/>
              <a:t>Needle Aspiration Biopsy (FNAB) Proven Benign Thyroid Nodules and Graves’ Disease:</a:t>
            </a:r>
            <a:r>
              <a:rPr lang="en-US" dirty="0"/>
              <a:t> </a:t>
            </a:r>
            <a:endParaRPr lang="en-US" dirty="0" smtClean="0"/>
          </a:p>
          <a:p>
            <a:r>
              <a:rPr lang="en-US" dirty="0" smtClean="0"/>
              <a:t>They </a:t>
            </a:r>
            <a:r>
              <a:rPr lang="en-US" dirty="0"/>
              <a:t>can be managed in the same way as they were before the </a:t>
            </a:r>
            <a:r>
              <a:rPr lang="en-US" dirty="0" smtClean="0"/>
              <a:t>pandemic</a:t>
            </a:r>
          </a:p>
          <a:p>
            <a:r>
              <a:rPr lang="en-US" dirty="0" smtClean="0"/>
              <a:t>If any </a:t>
            </a:r>
            <a:r>
              <a:rPr lang="en-US" dirty="0"/>
              <a:t>severe complication, such as recurrent neutropenia/</a:t>
            </a:r>
            <a:r>
              <a:rPr lang="en-US" dirty="0" err="1"/>
              <a:t>agranulocytosis</a:t>
            </a:r>
            <a:r>
              <a:rPr lang="en-US" dirty="0"/>
              <a:t> or liver failure, occurs in a patient receiving anti-thyroid therapy for Graves’ disease, surgical intervention may be considered after managing these complications. </a:t>
            </a:r>
            <a:endParaRPr lang="en-US" dirty="0" smtClean="0"/>
          </a:p>
          <a:p>
            <a:r>
              <a:rPr lang="en-US" dirty="0" smtClean="0"/>
              <a:t>British </a:t>
            </a:r>
            <a:r>
              <a:rPr lang="en-US" dirty="0"/>
              <a:t>Thyroid Association (BTA) states that the operation is safe and acceptable in most </a:t>
            </a:r>
            <a:r>
              <a:rPr lang="en-US" dirty="0" smtClean="0"/>
              <a:t>cases </a:t>
            </a:r>
            <a:r>
              <a:rPr lang="en-US" dirty="0" err="1" smtClean="0"/>
              <a:t>Covid</a:t>
            </a:r>
            <a:r>
              <a:rPr lang="en-US" dirty="0" smtClean="0"/>
              <a:t> 19 </a:t>
            </a:r>
            <a:r>
              <a:rPr lang="en-US" dirty="0"/>
              <a:t>because patients with uncontrolled thyrotoxicosis may have a higher risk of thyroid storm due to </a:t>
            </a:r>
            <a:r>
              <a:rPr lang="en-US" dirty="0" smtClean="0"/>
              <a:t>COVID-19These </a:t>
            </a:r>
            <a:r>
              <a:rPr lang="en-US" dirty="0"/>
              <a:t>patients can be operated after 5-7 days of preoperative rapid preparation (with a beta-blocker, iodine solution and dexamethasone</a:t>
            </a:r>
            <a:r>
              <a:rPr lang="en-US" dirty="0" smtClean="0"/>
              <a:t>)</a:t>
            </a:r>
            <a:endParaRPr lang="en-US" dirty="0"/>
          </a:p>
        </p:txBody>
      </p:sp>
      <p:sp>
        <p:nvSpPr>
          <p:cNvPr id="4" name="TextBox 3"/>
          <p:cNvSpPr txBox="1"/>
          <p:nvPr/>
        </p:nvSpPr>
        <p:spPr>
          <a:xfrm>
            <a:off x="6411191" y="6276109"/>
            <a:ext cx="5600700" cy="369332"/>
          </a:xfrm>
          <a:prstGeom prst="rect">
            <a:avLst/>
          </a:prstGeom>
          <a:noFill/>
        </p:spPr>
        <p:txBody>
          <a:bodyPr wrap="square" rtlCol="0">
            <a:spAutoFit/>
          </a:bodyPr>
          <a:lstStyle/>
          <a:p>
            <a:r>
              <a:rPr lang="sv-SE" i="1" dirty="0"/>
              <a:t>Sisli Etfal Hastan Tip Bul. 2020; 54(2): 117–131.</a:t>
            </a:r>
            <a:endParaRPr lang="en-US" i="1" dirty="0"/>
          </a:p>
        </p:txBody>
      </p:sp>
    </p:spTree>
    <p:extLst>
      <p:ext uri="{BB962C8B-B14F-4D97-AF65-F5344CB8AC3E}">
        <p14:creationId xmlns:p14="http://schemas.microsoft.com/office/powerpoint/2010/main" val="1496805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TotalTime>
  <Words>3839</Words>
  <Application>Microsoft Office PowerPoint</Application>
  <PresentationFormat>Widescreen</PresentationFormat>
  <Paragraphs>251</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Endocrine Surgery during the Covid-19 pandemic</vt:lpstr>
      <vt:lpstr>PowerPoint Presentation</vt:lpstr>
      <vt:lpstr>Endocrine Surgery during the Covid-19 pandemic</vt:lpstr>
      <vt:lpstr>Endocrine Surgery during the Covid-19 pandemic</vt:lpstr>
      <vt:lpstr>Timing of surgeries are divided into four priority levels</vt:lpstr>
      <vt:lpstr>Endocrine Surgery during the Covid-19 pandemic</vt:lpstr>
      <vt:lpstr>Thyroid Surgery during the COVID-19 Pandemic</vt:lpstr>
      <vt:lpstr>Thyroid Surgery during the COVID-19 Pandemic: Benign Conditions (1)</vt:lpstr>
      <vt:lpstr>Thyroid Surgery during the COVID-19 Pandemic: Benign Conditions (2)</vt:lpstr>
      <vt:lpstr>Thyroid Surgery during the COVID-19 Pandemic: Benign Conditions (3)</vt:lpstr>
      <vt:lpstr>Thyroid Surgery during the COVID-19 Pandemic: Malignant Conditions (1)</vt:lpstr>
      <vt:lpstr>Thyroid Surgery during the COVID-19 Pandemic: Malignant Conditions (2)</vt:lpstr>
      <vt:lpstr>Parathyroid Surgery during the COVID-19 Pandemic </vt:lpstr>
      <vt:lpstr>Adrenal Surgery during the COVID-19 Pandemic</vt:lpstr>
      <vt:lpstr>Protective measures for operating room staff</vt:lpstr>
      <vt:lpstr>Practical recommendations for laparoscopy</vt:lpstr>
      <vt:lpstr>Neuro-Endocrine Tumors Surgery during the Covid-19 pandemic</vt:lpstr>
      <vt:lpstr>Preoperative Planning and Preparation in COVID-19 Period </vt:lpstr>
      <vt:lpstr>Preoperative Planning and Preparation in COVID-19 Period: anamnesis and physical examination</vt:lpstr>
      <vt:lpstr>Preoperative Planning and Preparation in COVID-19 Period: biochemical tests</vt:lpstr>
      <vt:lpstr>Preoperative Planning and Preparation in COVID-19 Period: Real-time Polymerase Chain Reaction(PCR)</vt:lpstr>
      <vt:lpstr>Preoperative Planning and Preparation in COVID-19 Period: Radiologic examination</vt:lpstr>
      <vt:lpstr>Preoperative Planning and Preparation in COVID-19 Period:Endoscopic vocal cord examination </vt:lpstr>
      <vt:lpstr> Preoperative Preparation of the Operation Room (1) </vt:lpstr>
      <vt:lpstr>Preoperative Preparation of the Operation Room (2)</vt:lpstr>
      <vt:lpstr>Preoperative Preparation of the Operation Room (3)</vt:lpstr>
      <vt:lpstr>Differences in Anesthesia and Preoperative Preparation (COVID (+) Patient /COVID (-) Patient)</vt:lpstr>
      <vt:lpstr>Anesthesia Induction and Intubation</vt:lpstr>
      <vt:lpstr>Extubation and Recovery of the Patient</vt:lpstr>
      <vt:lpstr>Elective surgery in 3rd phase of the disease</vt:lpstr>
      <vt:lpstr>Postoperative Follow-up in Endocrine Surgery</vt:lpstr>
      <vt:lpstr>Follow-up of Thyroidectomy</vt:lpstr>
      <vt:lpstr>Follow up of adrenalectomy </vt:lpstr>
      <vt:lpstr>Follow-up of parathyroidectomy</vt:lpstr>
      <vt:lpstr>Postsurgical follow up</vt:lpstr>
      <vt:lpstr>Main principles of postoperative management following endocrine surgery</vt:lpstr>
      <vt:lpstr>Telemedicine in Endocrine Surgery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110</cp:revision>
  <dcterms:created xsi:type="dcterms:W3CDTF">2020-11-29T14:10:37Z</dcterms:created>
  <dcterms:modified xsi:type="dcterms:W3CDTF">2020-12-04T15:45:29Z</dcterms:modified>
</cp:coreProperties>
</file>