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394" r:id="rId2"/>
    <p:sldId id="387" r:id="rId3"/>
    <p:sldId id="384" r:id="rId4"/>
    <p:sldId id="385" r:id="rId5"/>
    <p:sldId id="386" r:id="rId6"/>
    <p:sldId id="323" r:id="rId7"/>
    <p:sldId id="352" r:id="rId8"/>
    <p:sldId id="324" r:id="rId9"/>
    <p:sldId id="327" r:id="rId10"/>
    <p:sldId id="326" r:id="rId11"/>
    <p:sldId id="330" r:id="rId12"/>
    <p:sldId id="331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4" r:id="rId30"/>
    <p:sldId id="355" r:id="rId31"/>
    <p:sldId id="388" r:id="rId32"/>
    <p:sldId id="356" r:id="rId33"/>
    <p:sldId id="389" r:id="rId34"/>
    <p:sldId id="357" r:id="rId35"/>
    <p:sldId id="390" r:id="rId36"/>
    <p:sldId id="358" r:id="rId37"/>
    <p:sldId id="359" r:id="rId38"/>
    <p:sldId id="361" r:id="rId39"/>
    <p:sldId id="362" r:id="rId40"/>
    <p:sldId id="363" r:id="rId41"/>
    <p:sldId id="391" r:id="rId42"/>
    <p:sldId id="364" r:id="rId43"/>
    <p:sldId id="392" r:id="rId44"/>
    <p:sldId id="365" r:id="rId45"/>
    <p:sldId id="366" r:id="rId46"/>
    <p:sldId id="257" r:id="rId47"/>
    <p:sldId id="40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9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9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5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9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6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4800" y="1692276"/>
            <a:ext cx="4267200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 smtClean="0"/>
              <a:t>Turner syndrome</a:t>
            </a:r>
          </a:p>
          <a:p>
            <a:pPr algn="ctr"/>
            <a:r>
              <a:rPr lang="en-US" sz="3200" b="1" i="1" dirty="0" err="1" smtClean="0"/>
              <a:t>Dr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Neda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Mostofizadeh</a:t>
            </a:r>
            <a:endParaRPr lang="en-US" sz="3200" b="1" i="1" dirty="0" smtClean="0"/>
          </a:p>
          <a:p>
            <a:pPr algn="ctr"/>
            <a:endParaRPr lang="en-US" sz="3200" b="1" i="1" dirty="0"/>
          </a:p>
          <a:p>
            <a:pPr algn="ctr"/>
            <a:r>
              <a:rPr lang="en-US" sz="3200" b="1" i="1" dirty="0" smtClean="0"/>
              <a:t>Pediatric endocrinologist</a:t>
            </a:r>
            <a:endParaRPr lang="fa-IR" sz="3200" b="1" i="1" dirty="0"/>
          </a:p>
        </p:txBody>
      </p:sp>
    </p:spTree>
    <p:extLst>
      <p:ext uri="{BB962C8B-B14F-4D97-AF65-F5344CB8AC3E}">
        <p14:creationId xmlns:p14="http://schemas.microsoft.com/office/powerpoint/2010/main" val="33028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/>
              <a:t>Antimicrobial </a:t>
            </a:r>
            <a:r>
              <a:rPr lang="en-US" sz="2400" b="1" i="1" dirty="0">
                <a:solidFill>
                  <a:srgbClr val="FF0000"/>
                </a:solidFill>
              </a:rPr>
              <a:t>prophylaxis</a:t>
            </a:r>
            <a:r>
              <a:rPr lang="en-US" sz="2400" b="1" i="1" dirty="0"/>
              <a:t> is </a:t>
            </a:r>
            <a:r>
              <a:rPr lang="en-US" sz="2400" b="1" i="1" dirty="0">
                <a:solidFill>
                  <a:srgbClr val="FF0000"/>
                </a:solidFill>
              </a:rPr>
              <a:t>not required </a:t>
            </a:r>
            <a:r>
              <a:rPr lang="en-US" sz="2400" b="1" i="1" dirty="0"/>
              <a:t>for most Turner syndrome </a:t>
            </a:r>
            <a:r>
              <a:rPr lang="en-US" sz="2400" b="1" i="1" dirty="0" smtClean="0"/>
              <a:t>patients.</a:t>
            </a:r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/>
              <a:t>O</a:t>
            </a:r>
            <a:r>
              <a:rPr lang="en-US" sz="2400" b="1" i="1" dirty="0" smtClean="0"/>
              <a:t>nly </a:t>
            </a:r>
            <a:r>
              <a:rPr lang="en-US" sz="2400" b="1" i="1" dirty="0"/>
              <a:t>patients with the </a:t>
            </a:r>
            <a:r>
              <a:rPr lang="en-US" sz="2400" b="1" i="1" dirty="0">
                <a:solidFill>
                  <a:srgbClr val="FF0000"/>
                </a:solidFill>
              </a:rPr>
              <a:t>highest risk </a:t>
            </a:r>
            <a:r>
              <a:rPr lang="en-US" sz="2400" b="1" i="1" dirty="0"/>
              <a:t>of the development of endocarditis receive antimicrobial prophylaxis </a:t>
            </a:r>
            <a:r>
              <a:rPr lang="en-US" sz="2400" b="1" i="1" dirty="0" smtClean="0"/>
              <a:t>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6922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/>
              <a:t>Any complaint of </a:t>
            </a:r>
            <a:r>
              <a:rPr lang="en-US" sz="2400" b="1" i="1" dirty="0">
                <a:solidFill>
                  <a:srgbClr val="FF0000"/>
                </a:solidFill>
              </a:rPr>
              <a:t>chest pain </a:t>
            </a:r>
            <a:r>
              <a:rPr lang="en-US" sz="2400" b="1" i="1" dirty="0"/>
              <a:t>should be evaluated </a:t>
            </a:r>
            <a:r>
              <a:rPr lang="en-US" sz="2400" b="1" i="1" dirty="0">
                <a:solidFill>
                  <a:srgbClr val="FF0000"/>
                </a:solidFill>
              </a:rPr>
              <a:t>urgently</a:t>
            </a:r>
            <a:r>
              <a:rPr lang="en-US" sz="2400" b="1" i="1" dirty="0"/>
              <a:t> by a specialist because it may be a symptom of </a:t>
            </a:r>
            <a:r>
              <a:rPr lang="en-US" sz="2400" b="1" i="1" dirty="0">
                <a:solidFill>
                  <a:srgbClr val="FF0000"/>
                </a:solidFill>
              </a:rPr>
              <a:t>early </a:t>
            </a:r>
            <a:r>
              <a:rPr lang="en-US" sz="2400" b="1" i="1" dirty="0" smtClean="0">
                <a:solidFill>
                  <a:srgbClr val="FF0000"/>
                </a:solidFill>
              </a:rPr>
              <a:t>dissection</a:t>
            </a:r>
            <a:r>
              <a:rPr lang="en-US" sz="2400" b="1" i="1" dirty="0" smtClean="0"/>
              <a:t>.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0572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400" b="1" i="1" dirty="0"/>
              <a:t>MONITORING AND MANAGING COMORBIDITIES</a:t>
            </a:r>
            <a:endParaRPr lang="fa-IR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i="1" dirty="0">
                <a:solidFill>
                  <a:srgbClr val="FF0000"/>
                </a:solidFill>
              </a:rPr>
              <a:t>Hypertension </a:t>
            </a:r>
            <a:r>
              <a:rPr lang="en-US" sz="2400" b="1" i="1" dirty="0" smtClean="0"/>
              <a:t>: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/>
              <a:t> </a:t>
            </a:r>
            <a:r>
              <a:rPr lang="en-US" sz="2400" b="1" i="1" dirty="0" smtClean="0"/>
              <a:t>BP </a:t>
            </a:r>
            <a:r>
              <a:rPr lang="en-US" sz="2400" b="1" i="1" dirty="0"/>
              <a:t>should be monitored </a:t>
            </a:r>
            <a:r>
              <a:rPr lang="en-US" sz="2400" b="1" i="1" dirty="0">
                <a:solidFill>
                  <a:srgbClr val="FF0000"/>
                </a:solidFill>
              </a:rPr>
              <a:t>at every clinical visit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dirty="0" smtClean="0"/>
              <a:t> </a:t>
            </a:r>
            <a:r>
              <a:rPr lang="en-US" sz="2400" b="1" i="1" dirty="0"/>
              <a:t>M</a:t>
            </a:r>
            <a:r>
              <a:rPr lang="en-US" sz="2400" b="1" i="1" dirty="0" smtClean="0"/>
              <a:t>easure BP </a:t>
            </a:r>
            <a:r>
              <a:rPr lang="en-US" sz="2400" b="1" i="1" dirty="0" smtClean="0">
                <a:solidFill>
                  <a:srgbClr val="FF0000"/>
                </a:solidFill>
              </a:rPr>
              <a:t>manually</a:t>
            </a:r>
            <a:r>
              <a:rPr lang="en-US" sz="2400" b="1" i="1" dirty="0" smtClean="0"/>
              <a:t> (</a:t>
            </a:r>
            <a:r>
              <a:rPr lang="en-US" sz="2400" b="1" i="1" dirty="0" smtClean="0">
                <a:solidFill>
                  <a:srgbClr val="FF0000"/>
                </a:solidFill>
              </a:rPr>
              <a:t>automatic</a:t>
            </a:r>
            <a:r>
              <a:rPr lang="en-US" sz="2400" b="1" i="1" dirty="0" smtClean="0"/>
              <a:t> BP </a:t>
            </a:r>
            <a:r>
              <a:rPr lang="en-US" sz="2400" b="1" i="1" dirty="0"/>
              <a:t>monitoring often results in falsely </a:t>
            </a:r>
            <a:r>
              <a:rPr lang="en-US" sz="2400" b="1" i="1" dirty="0">
                <a:solidFill>
                  <a:srgbClr val="FF0000"/>
                </a:solidFill>
              </a:rPr>
              <a:t>high </a:t>
            </a:r>
            <a:r>
              <a:rPr lang="en-US" sz="2400" b="1" i="1" dirty="0" smtClean="0">
                <a:solidFill>
                  <a:srgbClr val="FF0000"/>
                </a:solidFill>
              </a:rPr>
              <a:t>readings</a:t>
            </a:r>
            <a:r>
              <a:rPr lang="en-US" sz="2400" b="1" i="1" dirty="0"/>
              <a:t>). </a:t>
            </a:r>
            <a:endParaRPr lang="en-US" sz="2400" b="1" i="1" dirty="0" smtClean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Evaluate </a:t>
            </a:r>
            <a:r>
              <a:rPr lang="en-US" sz="2400" b="1" i="1" dirty="0"/>
              <a:t>for causes of </a:t>
            </a:r>
            <a:r>
              <a:rPr lang="en-US" sz="2400" b="1" i="1" dirty="0" smtClean="0"/>
              <a:t>HTN </a:t>
            </a:r>
            <a:r>
              <a:rPr lang="en-US" sz="2400" b="1" i="1" dirty="0"/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kidney</a:t>
            </a:r>
            <a:r>
              <a:rPr lang="en-US" sz="2400" b="1" i="1" dirty="0" smtClean="0"/>
              <a:t> </a:t>
            </a:r>
            <a:r>
              <a:rPr lang="en-US" sz="2400" b="1" i="1" dirty="0"/>
              <a:t>disease, obstructive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uropathy,co</a:t>
            </a:r>
            <a:r>
              <a:rPr lang="en-US" sz="2400" b="1" i="1" dirty="0" smtClean="0">
                <a:solidFill>
                  <a:srgbClr val="FF0000"/>
                </a:solidFill>
              </a:rPr>
              <a:t> A</a:t>
            </a:r>
            <a:r>
              <a:rPr lang="en-US" sz="2400" b="1" i="1" dirty="0" smtClean="0"/>
              <a:t>).</a:t>
            </a:r>
            <a:endParaRPr lang="en-US" sz="2400" i="1" dirty="0"/>
          </a:p>
          <a:p>
            <a:pPr algn="l" rtl="0"/>
            <a:endParaRPr lang="en-US" sz="2400" b="1" dirty="0" smtClean="0"/>
          </a:p>
          <a:p>
            <a:pPr marL="0" indent="0" algn="l" rtl="0">
              <a:buNone/>
            </a:pPr>
            <a:r>
              <a:rPr lang="en-US" sz="2400" b="1" dirty="0" smtClean="0"/>
              <a:t>	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31602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  <a:r>
              <a:rPr lang="en-US" sz="2400" b="1" i="1" dirty="0" smtClean="0"/>
              <a:t>Cognitive </a:t>
            </a:r>
            <a:r>
              <a:rPr lang="en-US" sz="2400" b="1" i="1" dirty="0"/>
              <a:t>function and </a:t>
            </a:r>
            <a:r>
              <a:rPr lang="en-US" sz="2400" b="1" i="1" dirty="0" smtClean="0"/>
              <a:t>learning:</a:t>
            </a:r>
          </a:p>
          <a:p>
            <a:pPr marL="0" indent="0" algn="l" rtl="0">
              <a:buNone/>
            </a:pPr>
            <a:endParaRPr lang="en-US" sz="2400" b="1" i="1" dirty="0"/>
          </a:p>
          <a:p>
            <a:pPr marL="0" indent="0" algn="l" rtl="0">
              <a:buNone/>
            </a:pPr>
            <a:r>
              <a:rPr lang="en-US" sz="2400" b="1" i="1" dirty="0" smtClean="0"/>
              <a:t> </a:t>
            </a:r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Annual</a:t>
            </a:r>
            <a:r>
              <a:rPr lang="en-US" sz="2400" b="1" i="1" dirty="0" smtClean="0"/>
              <a:t> </a:t>
            </a:r>
            <a:r>
              <a:rPr lang="en-US" sz="2400" b="1" i="1" dirty="0"/>
              <a:t>developmental and behavioral </a:t>
            </a:r>
            <a:r>
              <a:rPr lang="en-US" sz="2400" b="1" i="1" dirty="0">
                <a:solidFill>
                  <a:srgbClr val="FF0000"/>
                </a:solidFill>
              </a:rPr>
              <a:t>screenings</a:t>
            </a:r>
            <a:r>
              <a:rPr lang="en-US" sz="2400" b="1" i="1" dirty="0"/>
              <a:t> until </a:t>
            </a:r>
            <a:r>
              <a:rPr lang="en-US" sz="2400" b="1" i="1" dirty="0">
                <a:solidFill>
                  <a:srgbClr val="FF0000"/>
                </a:solidFill>
              </a:rPr>
              <a:t>adulthood</a:t>
            </a:r>
            <a:r>
              <a:rPr lang="en-US" sz="2400" b="1" i="1" dirty="0"/>
              <a:t>, with referrals as </a:t>
            </a:r>
            <a:r>
              <a:rPr lang="en-US" sz="2400" b="1" i="1" dirty="0" smtClean="0"/>
              <a:t>needed.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3532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Most   </a:t>
            </a:r>
            <a:r>
              <a:rPr lang="en-US" sz="2400" b="1" i="1" dirty="0"/>
              <a:t>individuals </a:t>
            </a:r>
            <a:r>
              <a:rPr lang="en-US" sz="2400" b="1" i="1" dirty="0" smtClean="0"/>
              <a:t>   with    Turner   syndrome    have   </a:t>
            </a:r>
            <a:r>
              <a:rPr lang="en-US" sz="2400" b="1" i="1" dirty="0">
                <a:solidFill>
                  <a:srgbClr val="FF0000"/>
                </a:solidFill>
              </a:rPr>
              <a:t>normal intelligence</a:t>
            </a:r>
            <a:r>
              <a:rPr lang="en-US" sz="2400" b="1" i="1" dirty="0"/>
              <a:t>, but girls with a small </a:t>
            </a:r>
            <a:r>
              <a:rPr lang="en-US" sz="2400" b="1" i="1" dirty="0">
                <a:solidFill>
                  <a:srgbClr val="FF0000"/>
                </a:solidFill>
              </a:rPr>
              <a:t>ring X</a:t>
            </a:r>
            <a:r>
              <a:rPr lang="en-US" sz="2400" b="1" i="1" dirty="0"/>
              <a:t> chromosome have a higher risk for significant intellectual </a:t>
            </a:r>
            <a:r>
              <a:rPr lang="en-US" sz="2400" b="1" i="1" dirty="0">
                <a:solidFill>
                  <a:srgbClr val="FF0000"/>
                </a:solidFill>
              </a:rPr>
              <a:t>disability.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Patients </a:t>
            </a:r>
            <a:r>
              <a:rPr lang="en-US" sz="2400" b="1" i="1" dirty="0"/>
              <a:t>may have </a:t>
            </a:r>
            <a:r>
              <a:rPr lang="en-US" sz="2400" b="1" i="1" dirty="0" smtClean="0">
                <a:solidFill>
                  <a:srgbClr val="FF0000"/>
                </a:solidFill>
              </a:rPr>
              <a:t>ADHD</a:t>
            </a:r>
            <a:r>
              <a:rPr lang="en-US" sz="2400" b="1" i="1" dirty="0" smtClean="0"/>
              <a:t> and </a:t>
            </a:r>
            <a:r>
              <a:rPr lang="en-US" sz="2400" b="1" i="1" dirty="0"/>
              <a:t>difficulties with </a:t>
            </a:r>
            <a:r>
              <a:rPr lang="en-US" sz="2400" b="1" i="1" dirty="0">
                <a:solidFill>
                  <a:srgbClr val="FF0000"/>
                </a:solidFill>
              </a:rPr>
              <a:t>visual-spatial </a:t>
            </a:r>
            <a:r>
              <a:rPr lang="en-US" sz="2400" b="1" i="1" dirty="0"/>
              <a:t>organization, </a:t>
            </a:r>
            <a:r>
              <a:rPr lang="en-US" sz="2400" b="1" i="1" dirty="0" smtClean="0"/>
              <a:t>  </a:t>
            </a:r>
            <a:r>
              <a:rPr lang="en-US" sz="2400" b="1" i="1" dirty="0" smtClean="0">
                <a:solidFill>
                  <a:srgbClr val="FF0000"/>
                </a:solidFill>
              </a:rPr>
              <a:t>social</a:t>
            </a:r>
            <a:r>
              <a:rPr lang="en-US" sz="2400" b="1" i="1" dirty="0" smtClean="0"/>
              <a:t>   cognition,   </a:t>
            </a:r>
            <a:r>
              <a:rPr lang="en-US" sz="2400" b="1" i="1" dirty="0"/>
              <a:t>and </a:t>
            </a:r>
            <a:r>
              <a:rPr lang="en-US" sz="2400" b="1" i="1" dirty="0" smtClean="0"/>
              <a:t>   </a:t>
            </a:r>
            <a:r>
              <a:rPr lang="en-US" sz="2400" b="1" i="1" dirty="0" smtClean="0">
                <a:solidFill>
                  <a:srgbClr val="FF0000"/>
                </a:solidFill>
              </a:rPr>
              <a:t>nonverbal </a:t>
            </a:r>
            <a:r>
              <a:rPr lang="en-US" sz="2400" b="1" i="1" dirty="0"/>
              <a:t>problem-solving tasks such as </a:t>
            </a:r>
            <a:r>
              <a:rPr lang="en-US" sz="2400" b="1" i="1" dirty="0">
                <a:solidFill>
                  <a:srgbClr val="FF0000"/>
                </a:solidFill>
              </a:rPr>
              <a:t>mathematics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en-US" sz="2400" b="1" dirty="0"/>
              <a:t>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5987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</a:t>
            </a:r>
            <a:r>
              <a:rPr lang="en-US" sz="2400" b="1" i="1" dirty="0" smtClean="0"/>
              <a:t>Tympanometry </a:t>
            </a:r>
            <a:r>
              <a:rPr lang="en-US" sz="2400" b="1" i="1" dirty="0"/>
              <a:t>and audiology </a:t>
            </a:r>
            <a:r>
              <a:rPr lang="en-US" sz="2400" b="1" i="1" dirty="0" smtClean="0"/>
              <a:t>:</a:t>
            </a:r>
          </a:p>
          <a:p>
            <a:pPr marL="0" indent="0" algn="l" rtl="0">
              <a:buNone/>
            </a:pPr>
            <a:endParaRPr lang="en-US" sz="2400" b="1" i="1" dirty="0" smtClean="0"/>
          </a:p>
          <a:p>
            <a:pPr algn="l" rtl="0"/>
            <a:r>
              <a:rPr lang="en-US" sz="2400" b="1" i="1" dirty="0" smtClean="0"/>
              <a:t>Regular </a:t>
            </a:r>
            <a:r>
              <a:rPr lang="en-US" sz="2400" b="1" i="1" dirty="0"/>
              <a:t>monitoring of </a:t>
            </a:r>
            <a:r>
              <a:rPr lang="en-US" sz="2400" b="1" i="1" dirty="0">
                <a:solidFill>
                  <a:srgbClr val="FF0000"/>
                </a:solidFill>
              </a:rPr>
              <a:t>hearing,</a:t>
            </a:r>
            <a:r>
              <a:rPr lang="en-US" sz="2400" b="1" i="1" dirty="0"/>
              <a:t> including serial audiology evaluations, is recommended throughout </a:t>
            </a:r>
            <a:r>
              <a:rPr lang="en-US" sz="2400" b="1" i="1" dirty="0" smtClean="0"/>
              <a:t>life.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/>
              <a:t> </a:t>
            </a:r>
            <a:r>
              <a:rPr lang="en-US" sz="2400" b="1" i="1" dirty="0"/>
              <a:t>A</a:t>
            </a:r>
            <a:r>
              <a:rPr lang="en-US" sz="2400" b="1" i="1" dirty="0" smtClean="0"/>
              <a:t>udiology </a:t>
            </a:r>
            <a:r>
              <a:rPr lang="en-US" sz="2400" b="1" i="1" dirty="0"/>
              <a:t>evaluation every </a:t>
            </a:r>
            <a:r>
              <a:rPr lang="en-US" sz="2400" b="1" i="1" dirty="0">
                <a:solidFill>
                  <a:srgbClr val="FF0000"/>
                </a:solidFill>
              </a:rPr>
              <a:t>three years </a:t>
            </a:r>
            <a:r>
              <a:rPr lang="en-US" sz="2400" b="1" i="1" dirty="0"/>
              <a:t>in children and </a:t>
            </a:r>
            <a:r>
              <a:rPr lang="en-US" sz="2400" b="1" i="1" dirty="0">
                <a:solidFill>
                  <a:srgbClr val="FF0000"/>
                </a:solidFill>
              </a:rPr>
              <a:t>every five years </a:t>
            </a:r>
            <a:r>
              <a:rPr lang="en-US" sz="2400" b="1" i="1" dirty="0"/>
              <a:t>in adults</a:t>
            </a:r>
            <a:r>
              <a:rPr lang="en-US" sz="2400" b="1" i="1" dirty="0" smtClean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036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Scoliosis </a:t>
            </a:r>
            <a:r>
              <a:rPr lang="en-US" sz="2400" b="1" dirty="0"/>
              <a:t>and kyphosis </a:t>
            </a:r>
            <a:r>
              <a:rPr lang="en-US" sz="2400" b="1" dirty="0" smtClean="0"/>
              <a:t>:</a:t>
            </a:r>
          </a:p>
          <a:p>
            <a:pPr algn="l" rtl="0"/>
            <a:r>
              <a:rPr lang="en-US" sz="2400" b="1" dirty="0"/>
              <a:t> Surveillance 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for    scoliosis    </a:t>
            </a:r>
            <a:r>
              <a:rPr lang="en-US" sz="2400" b="1" dirty="0">
                <a:solidFill>
                  <a:srgbClr val="FF0000"/>
                </a:solidFill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  kyphosis </a:t>
            </a:r>
            <a:r>
              <a:rPr lang="en-US" sz="2400" b="1" dirty="0"/>
              <a:t>is important throughout childhood, and especially </a:t>
            </a:r>
            <a:r>
              <a:rPr lang="en-US" sz="2400" b="1" dirty="0">
                <a:solidFill>
                  <a:srgbClr val="FF0000"/>
                </a:solidFill>
              </a:rPr>
              <a:t>during adolescence </a:t>
            </a:r>
            <a:r>
              <a:rPr lang="en-US" sz="2400" b="1" dirty="0" smtClean="0"/>
              <a:t>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 Visual </a:t>
            </a:r>
            <a:r>
              <a:rPr lang="en-US" sz="2400" b="1" dirty="0"/>
              <a:t>inspection of the spine </a:t>
            </a:r>
            <a:r>
              <a:rPr lang="en-US" sz="2400" b="1" dirty="0">
                <a:solidFill>
                  <a:srgbClr val="FF0000"/>
                </a:solidFill>
              </a:rPr>
              <a:t>annually</a:t>
            </a:r>
            <a:r>
              <a:rPr lang="en-US" sz="2400" b="1" dirty="0"/>
              <a:t>, and </a:t>
            </a:r>
            <a:r>
              <a:rPr lang="en-US" sz="2400" b="1" dirty="0">
                <a:solidFill>
                  <a:srgbClr val="FF0000"/>
                </a:solidFill>
              </a:rPr>
              <a:t>every six months</a:t>
            </a:r>
            <a:r>
              <a:rPr lang="en-US" sz="2400" b="1" dirty="0"/>
              <a:t> during </a:t>
            </a:r>
            <a:r>
              <a:rPr lang="en-US" sz="2400" b="1" dirty="0" smtClean="0"/>
              <a:t>GH therapy</a:t>
            </a:r>
            <a:r>
              <a:rPr lang="en-US" sz="2400" b="1" dirty="0"/>
              <a:t>.</a:t>
            </a:r>
            <a:endParaRPr lang="en-US" sz="2400" b="1" dirty="0" smtClean="0"/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 smtClean="0"/>
              <a:t>Consideration </a:t>
            </a:r>
            <a:r>
              <a:rPr lang="en-US" sz="2400" b="1" dirty="0"/>
              <a:t>for </a:t>
            </a:r>
            <a:r>
              <a:rPr lang="en-US" sz="2400" b="1" dirty="0" smtClean="0"/>
              <a:t> </a:t>
            </a:r>
            <a:r>
              <a:rPr lang="en-US" sz="2400" b="1" dirty="0"/>
              <a:t>radiographic assessment around school entry (</a:t>
            </a:r>
            <a:r>
              <a:rPr lang="en-US" sz="2400" b="1" dirty="0">
                <a:solidFill>
                  <a:srgbClr val="FF0000"/>
                </a:solidFill>
              </a:rPr>
              <a:t>5 to 6 years of age</a:t>
            </a:r>
            <a:r>
              <a:rPr lang="en-US" sz="2400" b="1" dirty="0"/>
              <a:t>), and during mid-puberty (</a:t>
            </a:r>
            <a:r>
              <a:rPr lang="en-US" sz="2400" b="1" dirty="0">
                <a:solidFill>
                  <a:srgbClr val="FF0000"/>
                </a:solidFill>
              </a:rPr>
              <a:t>12 to 14 years of age</a:t>
            </a:r>
            <a:r>
              <a:rPr lang="en-US" sz="2400" b="1" dirty="0"/>
              <a:t>), or when concerns arise.</a:t>
            </a:r>
            <a:endParaRPr lang="en-US" sz="2400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4564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/>
              <a:t>MONITORING AND MANAGING COMORBIDITIES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The   </a:t>
            </a:r>
            <a:r>
              <a:rPr lang="en-US" sz="2400" b="1" i="1" dirty="0"/>
              <a:t>presence of </a:t>
            </a:r>
            <a:r>
              <a:rPr lang="en-US" sz="2400" b="1" i="1" dirty="0">
                <a:solidFill>
                  <a:srgbClr val="FF0000"/>
                </a:solidFill>
              </a:rPr>
              <a:t>scoliosis or kyphosis </a:t>
            </a:r>
            <a:r>
              <a:rPr lang="en-US" sz="2400" b="1" i="1" dirty="0"/>
              <a:t>does </a:t>
            </a:r>
            <a:r>
              <a:rPr lang="en-US" sz="2400" b="1" i="1" dirty="0">
                <a:solidFill>
                  <a:srgbClr val="FF0000"/>
                </a:solidFill>
              </a:rPr>
              <a:t>not</a:t>
            </a:r>
            <a:r>
              <a:rPr lang="en-US" sz="2400" b="1" i="1" dirty="0"/>
              <a:t> preclude </a:t>
            </a:r>
            <a:r>
              <a:rPr lang="en-US" sz="2400" b="1" i="1" dirty="0" smtClean="0"/>
              <a:t>GH </a:t>
            </a:r>
            <a:r>
              <a:rPr lang="en-US" sz="2400" b="1" i="1" dirty="0"/>
              <a:t>therapy </a:t>
            </a:r>
            <a:r>
              <a:rPr lang="en-US" sz="2400" b="1" i="1" dirty="0" smtClean="0"/>
              <a:t>  but   </a:t>
            </a:r>
            <a:r>
              <a:rPr lang="en-US" sz="2400" b="1" i="1" dirty="0"/>
              <a:t>warrants </a:t>
            </a:r>
            <a:r>
              <a:rPr lang="en-US" sz="2400" b="1" i="1" dirty="0" smtClean="0"/>
              <a:t>  </a:t>
            </a:r>
            <a:r>
              <a:rPr lang="en-US" sz="2400" b="1" i="1" dirty="0" smtClean="0">
                <a:solidFill>
                  <a:srgbClr val="FF0000"/>
                </a:solidFill>
              </a:rPr>
              <a:t>close  </a:t>
            </a:r>
            <a:r>
              <a:rPr lang="en-US" sz="2400" b="1" i="1" dirty="0">
                <a:solidFill>
                  <a:srgbClr val="FF0000"/>
                </a:solidFill>
              </a:rPr>
              <a:t>monitoring </a:t>
            </a:r>
            <a:r>
              <a:rPr lang="en-US" sz="2400" b="1" i="1" dirty="0"/>
              <a:t>during therapy, </a:t>
            </a:r>
            <a:r>
              <a:rPr lang="en-US" sz="2400" b="1" i="1" dirty="0" smtClean="0"/>
              <a:t>sometimes  </a:t>
            </a:r>
            <a:r>
              <a:rPr lang="en-US" sz="2400" b="1" i="1" dirty="0"/>
              <a:t>with </a:t>
            </a:r>
            <a:r>
              <a:rPr lang="en-US" sz="2400" b="1" i="1" dirty="0" smtClean="0"/>
              <a:t> the </a:t>
            </a:r>
            <a:r>
              <a:rPr lang="en-US" sz="2400" b="1" i="1" dirty="0"/>
              <a:t>assistance of </a:t>
            </a:r>
            <a:r>
              <a:rPr lang="en-US" sz="2400" b="1" i="1" dirty="0">
                <a:solidFill>
                  <a:srgbClr val="FF0000"/>
                </a:solidFill>
              </a:rPr>
              <a:t>orthopedic specialists </a:t>
            </a:r>
            <a:r>
              <a:rPr lang="en-US" sz="2400" b="1" i="1" dirty="0" smtClean="0"/>
              <a:t>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5510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</a:t>
            </a:r>
            <a:r>
              <a:rPr lang="en-US" sz="2400" b="1" i="1" dirty="0" smtClean="0"/>
              <a:t>Renal </a:t>
            </a:r>
            <a:r>
              <a:rPr lang="en-US" sz="2400" b="1" i="1" dirty="0"/>
              <a:t>anomalies and urinary tract </a:t>
            </a:r>
            <a:r>
              <a:rPr lang="en-US" sz="2400" b="1" i="1" dirty="0" smtClean="0"/>
              <a:t>infections:</a:t>
            </a:r>
          </a:p>
          <a:p>
            <a:pPr algn="l" rtl="0"/>
            <a:r>
              <a:rPr lang="en-US" sz="2400" b="1" i="1" dirty="0"/>
              <a:t> Patients should undergo </a:t>
            </a:r>
            <a:r>
              <a:rPr lang="en-US" sz="2400" b="1" i="1" dirty="0">
                <a:solidFill>
                  <a:srgbClr val="FF0000"/>
                </a:solidFill>
              </a:rPr>
              <a:t>renal ultrasonography </a:t>
            </a:r>
            <a:r>
              <a:rPr lang="en-US" sz="2400" b="1" i="1" dirty="0"/>
              <a:t>at the time that Turner syndrome is </a:t>
            </a:r>
            <a:r>
              <a:rPr lang="en-US" sz="2400" b="1" i="1" dirty="0" smtClean="0">
                <a:solidFill>
                  <a:srgbClr val="FF0000"/>
                </a:solidFill>
              </a:rPr>
              <a:t>diagnosed</a:t>
            </a:r>
            <a:r>
              <a:rPr lang="en-US" sz="2400" b="1" i="1" dirty="0" smtClean="0"/>
              <a:t>. </a:t>
            </a: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/>
              <a:t>If </a:t>
            </a:r>
            <a:r>
              <a:rPr lang="en-US" sz="2400" b="1" i="1" dirty="0"/>
              <a:t>structural abnormalities are identified, patients should be evaluated by </a:t>
            </a:r>
            <a:r>
              <a:rPr lang="en-US" sz="2400" b="1" i="1" dirty="0">
                <a:solidFill>
                  <a:srgbClr val="FF0000"/>
                </a:solidFill>
              </a:rPr>
              <a:t>a nephrologist </a:t>
            </a:r>
            <a:r>
              <a:rPr lang="en-US" sz="2400" b="1" i="1" dirty="0"/>
              <a:t>and monitored clinically </a:t>
            </a:r>
            <a:r>
              <a:rPr lang="en-US" sz="2400" b="1" i="1" dirty="0" smtClean="0"/>
              <a:t>for </a:t>
            </a:r>
            <a:r>
              <a:rPr lang="en-US" sz="2400" b="1" i="1" dirty="0" smtClean="0">
                <a:solidFill>
                  <a:srgbClr val="FF0000"/>
                </a:solidFill>
              </a:rPr>
              <a:t>UTI</a:t>
            </a:r>
            <a:r>
              <a:rPr lang="en-US" sz="2400" b="1" i="1" dirty="0" smtClean="0"/>
              <a:t>. </a:t>
            </a:r>
          </a:p>
          <a:p>
            <a:pPr algn="l" rtl="0"/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5395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</a:t>
            </a:r>
            <a:r>
              <a:rPr lang="en-US" sz="2400" b="1" i="1" dirty="0" smtClean="0"/>
              <a:t>Ophthalmology</a:t>
            </a:r>
            <a:r>
              <a:rPr lang="en-US" sz="2400" b="1" i="1" dirty="0"/>
              <a:t> </a:t>
            </a:r>
            <a:r>
              <a:rPr lang="en-US" sz="2400" b="1" i="1" dirty="0" smtClean="0"/>
              <a:t>:</a:t>
            </a:r>
          </a:p>
          <a:p>
            <a:pPr algn="l" rtl="0"/>
            <a:r>
              <a:rPr lang="en-US" sz="2400" b="1" i="1" dirty="0" smtClean="0"/>
              <a:t>An </a:t>
            </a:r>
            <a:r>
              <a:rPr lang="en-US" sz="2400" b="1" i="1" dirty="0"/>
              <a:t>ophthalmologic examination is recommended </a:t>
            </a:r>
            <a:r>
              <a:rPr lang="en-US" sz="2400" b="1" i="1" dirty="0">
                <a:solidFill>
                  <a:srgbClr val="FF0000"/>
                </a:solidFill>
              </a:rPr>
              <a:t>at the time of diagnosis </a:t>
            </a:r>
            <a:r>
              <a:rPr lang="en-US" sz="2400" b="1" i="1" dirty="0" smtClean="0"/>
              <a:t> </a:t>
            </a:r>
            <a:r>
              <a:rPr lang="en-US" sz="2400" b="1" i="1" dirty="0"/>
              <a:t>(starting in the </a:t>
            </a:r>
            <a:r>
              <a:rPr lang="en-US" sz="2400" b="1" i="1" dirty="0">
                <a:solidFill>
                  <a:srgbClr val="FF0000"/>
                </a:solidFill>
              </a:rPr>
              <a:t>second year of life</a:t>
            </a:r>
            <a:r>
              <a:rPr lang="en-US" sz="2400" b="1" i="1" dirty="0"/>
              <a:t>) and </a:t>
            </a:r>
            <a:r>
              <a:rPr lang="en-US" sz="2400" b="1" i="1" dirty="0">
                <a:solidFill>
                  <a:srgbClr val="FF0000"/>
                </a:solidFill>
              </a:rPr>
              <a:t>every three years</a:t>
            </a:r>
            <a:r>
              <a:rPr lang="en-US" sz="2400" b="1" i="1" dirty="0"/>
              <a:t> (</a:t>
            </a:r>
            <a:r>
              <a:rPr lang="en-US" sz="2400" b="1" i="1" dirty="0" smtClean="0"/>
              <a:t>risks </a:t>
            </a:r>
            <a:r>
              <a:rPr lang="en-US" sz="2400" b="1" i="1" dirty="0"/>
              <a:t>for strabismus, amblyopia, and </a:t>
            </a:r>
            <a:r>
              <a:rPr lang="en-US" sz="2400" b="1" i="1" dirty="0" smtClean="0"/>
              <a:t>ptosis) </a:t>
            </a:r>
            <a:r>
              <a:rPr lang="en-US" sz="2400" b="1" dirty="0" smtClean="0"/>
              <a:t>.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48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>case 1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fa-IR" sz="2400" i="1" dirty="0" smtClean="0"/>
              <a:t>دختر6 ساله ای به علت کوتاهی قدبه درمانگاه اورده شده است  در معاینه خط رویش موی پایین  پرده گردنی وکوبیتوس والگوس وافزایش فاصله بین دونیپل دارد.درمورداین بیماربه سوالات زیرپاسخ دهید. </a:t>
            </a:r>
          </a:p>
          <a:p>
            <a:pPr marL="0" indent="0" rtl="0">
              <a:buNone/>
            </a:pPr>
            <a:r>
              <a:rPr lang="fa-IR" sz="2400" b="1" i="1" dirty="0" smtClean="0"/>
              <a:t>1-تشخیص مناسب کدام است؟</a:t>
            </a:r>
          </a:p>
          <a:p>
            <a:pPr marL="0" indent="0" rtl="0">
              <a:buNone/>
            </a:pPr>
            <a:r>
              <a:rPr lang="fa-IR" sz="2400" b="1" i="1" dirty="0" smtClean="0"/>
              <a:t>2-چه پیگیریهایی لازم است؟</a:t>
            </a:r>
          </a:p>
          <a:p>
            <a:pPr marL="0" indent="0" rtl="0">
              <a:buNone/>
            </a:pPr>
            <a:r>
              <a:rPr lang="fa-IR" sz="2400" b="1" i="1" dirty="0" smtClean="0"/>
              <a:t>3-اندیکاسیون شروع هورمون رشدچه هنگام است؟</a:t>
            </a:r>
            <a:endParaRPr lang="en-US" sz="2400" b="1" i="1" dirty="0" smtClean="0"/>
          </a:p>
          <a:p>
            <a:pPr marL="0" indent="0" rtl="0">
              <a:buNone/>
            </a:pPr>
            <a:endParaRPr lang="fa-IR" sz="2400" b="1" i="1" dirty="0" smtClean="0"/>
          </a:p>
          <a:p>
            <a:pPr marL="0" indent="0" rtl="0">
              <a:buNone/>
            </a:pP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4784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</a:t>
            </a:r>
            <a:r>
              <a:rPr lang="en-US" sz="2400" b="1" i="1" dirty="0" smtClean="0"/>
              <a:t>Edema</a:t>
            </a:r>
            <a:r>
              <a:rPr lang="en-US" sz="2400" b="1" i="1" dirty="0"/>
              <a:t> </a:t>
            </a:r>
            <a:r>
              <a:rPr lang="en-US" sz="2400" b="1" i="1" dirty="0" smtClean="0"/>
              <a:t>:</a:t>
            </a:r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Edema </a:t>
            </a:r>
            <a:r>
              <a:rPr lang="en-US" sz="2400" b="1" i="1" dirty="0" smtClean="0"/>
              <a:t> </a:t>
            </a:r>
            <a:r>
              <a:rPr lang="en-US" sz="2400" b="1" i="1" dirty="0"/>
              <a:t>is </a:t>
            </a:r>
            <a:r>
              <a:rPr lang="en-US" sz="2400" b="1" i="1" dirty="0" smtClean="0"/>
              <a:t> </a:t>
            </a:r>
            <a:r>
              <a:rPr lang="en-US" sz="2400" b="1" i="1" dirty="0"/>
              <a:t>due to lymphatic hypoplasia</a:t>
            </a:r>
            <a:r>
              <a:rPr lang="en-US" sz="2400" b="1" i="1" dirty="0" smtClean="0"/>
              <a:t>.</a:t>
            </a:r>
          </a:p>
          <a:p>
            <a:pPr algn="l" rtl="0"/>
            <a:r>
              <a:rPr lang="en-US" sz="2400" b="1" i="1" dirty="0" smtClean="0"/>
              <a:t>Lymphedema  </a:t>
            </a:r>
            <a:r>
              <a:rPr lang="en-US" sz="2400" b="1" i="1" dirty="0"/>
              <a:t>at birth usually remits substantially but not always completely. </a:t>
            </a:r>
            <a:endParaRPr lang="en-US" sz="2400" b="1" i="1" dirty="0" smtClean="0"/>
          </a:p>
          <a:p>
            <a:pPr algn="l" rtl="0"/>
            <a:r>
              <a:rPr lang="en-US" sz="2400" b="1" i="1" dirty="0" smtClean="0"/>
              <a:t>Anecdotal </a:t>
            </a:r>
            <a:r>
              <a:rPr lang="en-US" sz="2400" b="1" i="1" dirty="0"/>
              <a:t>reports describe worsening of some of the edema coinciding with the </a:t>
            </a:r>
            <a:r>
              <a:rPr lang="en-US" sz="2400" b="1" i="1" dirty="0">
                <a:solidFill>
                  <a:srgbClr val="FF0000"/>
                </a:solidFill>
              </a:rPr>
              <a:t>institution of either </a:t>
            </a:r>
            <a:r>
              <a:rPr lang="en-US" sz="2400" b="1" i="1" dirty="0" smtClean="0">
                <a:solidFill>
                  <a:srgbClr val="FF0000"/>
                </a:solidFill>
              </a:rPr>
              <a:t>GH </a:t>
            </a:r>
            <a:r>
              <a:rPr lang="en-US" sz="2400" b="1" i="1" dirty="0">
                <a:solidFill>
                  <a:srgbClr val="FF0000"/>
                </a:solidFill>
              </a:rPr>
              <a:t>therapy </a:t>
            </a:r>
            <a:r>
              <a:rPr lang="en-US" sz="2400" b="1" i="1" dirty="0"/>
              <a:t>or </a:t>
            </a:r>
            <a:r>
              <a:rPr lang="en-US" sz="2400" b="1" i="1" dirty="0">
                <a:solidFill>
                  <a:srgbClr val="FF0000"/>
                </a:solidFill>
              </a:rPr>
              <a:t>estrogen supplementation</a:t>
            </a:r>
            <a:r>
              <a:rPr lang="en-US" sz="2400" b="1" i="1" dirty="0" smtClean="0"/>
              <a:t>.</a:t>
            </a:r>
          </a:p>
          <a:p>
            <a:pPr algn="l" rtl="0"/>
            <a:r>
              <a:rPr lang="en-US" sz="2400" b="1" i="1" dirty="0" smtClean="0"/>
              <a:t>Can </a:t>
            </a:r>
            <a:r>
              <a:rPr lang="en-US" sz="2400" b="1" i="1" dirty="0"/>
              <a:t>be controlled in most cases with support stockings, lymphatic drainage massage therapy, and physical therapy. </a:t>
            </a:r>
            <a:endParaRPr lang="en-US" sz="2400" b="1" i="1" dirty="0" smtClean="0"/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Vascular </a:t>
            </a:r>
            <a:r>
              <a:rPr lang="en-US" sz="2400" b="1" i="1" dirty="0">
                <a:solidFill>
                  <a:srgbClr val="FF0000"/>
                </a:solidFill>
              </a:rPr>
              <a:t>surgery </a:t>
            </a:r>
            <a:r>
              <a:rPr lang="en-US" sz="2400" b="1" i="1" dirty="0"/>
              <a:t>aimed at the correction of the lymphedema is </a:t>
            </a:r>
            <a:r>
              <a:rPr lang="en-US" sz="2400" b="1" i="1" dirty="0">
                <a:solidFill>
                  <a:srgbClr val="FF0000"/>
                </a:solidFill>
              </a:rPr>
              <a:t>rarely indicated</a:t>
            </a:r>
            <a:r>
              <a:rPr lang="en-US" sz="2400" b="1" i="1" dirty="0" smtClean="0"/>
              <a:t>.</a:t>
            </a:r>
          </a:p>
          <a:p>
            <a:pPr algn="l" rtl="0"/>
            <a:r>
              <a:rPr lang="en-US" sz="2400" b="1" i="1" dirty="0" smtClean="0"/>
              <a:t>Use </a:t>
            </a:r>
            <a:r>
              <a:rPr lang="en-US" sz="2400" b="1" i="1" dirty="0"/>
              <a:t>of </a:t>
            </a:r>
            <a:r>
              <a:rPr lang="en-US" sz="2400" b="1" i="1" dirty="0">
                <a:solidFill>
                  <a:srgbClr val="FF0000"/>
                </a:solidFill>
              </a:rPr>
              <a:t>diuretics</a:t>
            </a:r>
            <a:r>
              <a:rPr lang="en-US" sz="2400" b="1" i="1" dirty="0"/>
              <a:t> does </a:t>
            </a:r>
            <a:r>
              <a:rPr lang="en-US" sz="2400" b="1" i="1" dirty="0">
                <a:solidFill>
                  <a:srgbClr val="FF0000"/>
                </a:solidFill>
              </a:rPr>
              <a:t>not help </a:t>
            </a:r>
            <a:r>
              <a:rPr lang="en-US" sz="2400" b="1" i="1" dirty="0"/>
              <a:t>and is not warranted</a:t>
            </a:r>
            <a:r>
              <a:rPr lang="en-US" sz="2400" b="1" i="1" dirty="0" smtClean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635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</a:t>
            </a:r>
            <a:r>
              <a:rPr lang="en-US" sz="2400" b="1" i="1" dirty="0" smtClean="0"/>
              <a:t>Celiac </a:t>
            </a:r>
            <a:r>
              <a:rPr lang="en-US" sz="2400" b="1" i="1" dirty="0"/>
              <a:t>disease </a:t>
            </a:r>
            <a:r>
              <a:rPr lang="en-US" sz="2400" b="1" i="1" dirty="0" smtClean="0"/>
              <a:t>:</a:t>
            </a:r>
          </a:p>
          <a:p>
            <a:pPr marL="0" indent="0" algn="l" rtl="0">
              <a:buNone/>
            </a:pPr>
            <a:endParaRPr lang="en-US" sz="2400" b="1" i="1" dirty="0" smtClean="0"/>
          </a:p>
          <a:p>
            <a:pPr algn="l" rtl="0"/>
            <a:r>
              <a:rPr lang="en-US" sz="2400" b="1" i="1" dirty="0" smtClean="0"/>
              <a:t>Screen beginning </a:t>
            </a:r>
            <a:r>
              <a:rPr lang="en-US" sz="2400" b="1" i="1" dirty="0"/>
              <a:t>in </a:t>
            </a:r>
            <a:r>
              <a:rPr lang="en-US" sz="2400" b="1" i="1" dirty="0">
                <a:solidFill>
                  <a:srgbClr val="FF0000"/>
                </a:solidFill>
              </a:rPr>
              <a:t>early childhood </a:t>
            </a:r>
            <a:r>
              <a:rPr lang="en-US" sz="2400" b="1" i="1" dirty="0" smtClean="0"/>
              <a:t>( </a:t>
            </a:r>
            <a:r>
              <a:rPr lang="en-US" sz="2400" b="1" i="1" dirty="0">
                <a:solidFill>
                  <a:srgbClr val="FF0000"/>
                </a:solidFill>
              </a:rPr>
              <a:t>two </a:t>
            </a:r>
            <a:r>
              <a:rPr lang="en-US" sz="2400" b="1" i="1" dirty="0"/>
              <a:t>years of age) and repeating </a:t>
            </a:r>
            <a:r>
              <a:rPr lang="en-US" sz="2400" b="1" i="1" dirty="0">
                <a:solidFill>
                  <a:srgbClr val="FF0000"/>
                </a:solidFill>
              </a:rPr>
              <a:t>every two years </a:t>
            </a:r>
            <a:r>
              <a:rPr lang="en-US" sz="2400" b="1" i="1" dirty="0"/>
              <a:t>throughout </a:t>
            </a:r>
            <a:r>
              <a:rPr lang="en-US" sz="2400" b="1" i="1" dirty="0">
                <a:solidFill>
                  <a:srgbClr val="FF0000"/>
                </a:solidFill>
              </a:rPr>
              <a:t>childhood</a:t>
            </a:r>
            <a:r>
              <a:rPr lang="en-US" sz="2400" b="1" i="1" dirty="0"/>
              <a:t> </a:t>
            </a:r>
            <a:r>
              <a:rPr lang="en-US" sz="2400" b="1" i="1" dirty="0" smtClean="0"/>
              <a:t>. </a:t>
            </a: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During </a:t>
            </a:r>
            <a:r>
              <a:rPr lang="en-US" sz="2400" b="1" i="1" dirty="0"/>
              <a:t>early adulthood, screening should be repeated if symptoms suggestive of celiac disease arise.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4283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Autoimmune </a:t>
            </a:r>
            <a:r>
              <a:rPr lang="en-US" sz="2400" b="1" dirty="0"/>
              <a:t>thyroiditis </a:t>
            </a:r>
            <a:r>
              <a:rPr lang="en-US" sz="2400" b="1" dirty="0" smtClean="0"/>
              <a:t>:</a:t>
            </a:r>
          </a:p>
          <a:p>
            <a:pPr marL="0" indent="0" algn="l" rtl="0">
              <a:buNone/>
            </a:pPr>
            <a:endParaRPr lang="en-US" sz="2400" b="1" dirty="0"/>
          </a:p>
          <a:p>
            <a:pPr marL="0" indent="0" algn="l" rtl="0">
              <a:buNone/>
            </a:pPr>
            <a:endParaRPr lang="en-US" sz="2400" b="1" dirty="0" smtClean="0"/>
          </a:p>
          <a:p>
            <a:pPr algn="l" rtl="0"/>
            <a:r>
              <a:rPr lang="en-US" sz="2400" b="1" dirty="0" smtClean="0"/>
              <a:t>Screen </a:t>
            </a:r>
            <a:r>
              <a:rPr lang="en-US" sz="2400" b="1" dirty="0"/>
              <a:t>by measuring </a:t>
            </a:r>
            <a:r>
              <a:rPr lang="en-US" sz="2400" b="1" dirty="0" smtClean="0">
                <a:solidFill>
                  <a:srgbClr val="FF0000"/>
                </a:solidFill>
              </a:rPr>
              <a:t>TSH</a:t>
            </a:r>
            <a:r>
              <a:rPr lang="en-US" sz="2400" b="1" dirty="0" smtClean="0"/>
              <a:t> </a:t>
            </a:r>
            <a:r>
              <a:rPr lang="en-US" sz="2400" b="1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free</a:t>
            </a:r>
            <a:r>
              <a:rPr lang="en-US" sz="2400" b="1" dirty="0"/>
              <a:t> or </a:t>
            </a:r>
            <a:r>
              <a:rPr lang="en-US" sz="2400" b="1" dirty="0" smtClean="0">
                <a:solidFill>
                  <a:srgbClr val="FF0000"/>
                </a:solidFill>
              </a:rPr>
              <a:t>total T4 </a:t>
            </a:r>
            <a:r>
              <a:rPr lang="en-US" sz="2400" b="1" dirty="0">
                <a:solidFill>
                  <a:srgbClr val="FF0000"/>
                </a:solidFill>
              </a:rPr>
              <a:t>annually</a:t>
            </a:r>
            <a:r>
              <a:rPr lang="en-US" sz="2400" b="1" dirty="0"/>
              <a:t> beginning around </a:t>
            </a:r>
            <a:r>
              <a:rPr lang="en-US" sz="2400" b="1" dirty="0">
                <a:solidFill>
                  <a:srgbClr val="FF0000"/>
                </a:solidFill>
              </a:rPr>
              <a:t>four years of age </a:t>
            </a:r>
            <a:r>
              <a:rPr lang="en-US" sz="2400" b="1" dirty="0" smtClean="0"/>
              <a:t>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2163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Liver </a:t>
            </a:r>
            <a:r>
              <a:rPr lang="en-US" sz="2400" b="1" dirty="0"/>
              <a:t>disease </a:t>
            </a:r>
            <a:r>
              <a:rPr lang="en-US" sz="2400" b="1" dirty="0" smtClean="0"/>
              <a:t>: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Screen </a:t>
            </a:r>
            <a:r>
              <a:rPr lang="en-US" sz="2000" b="1" dirty="0"/>
              <a:t>for liver disease by measuring </a:t>
            </a:r>
            <a:r>
              <a:rPr lang="en-US" sz="2000" b="1" dirty="0" smtClean="0"/>
              <a:t>AST,ALT,GGT,ALKP annually </a:t>
            </a:r>
            <a:r>
              <a:rPr lang="en-US" sz="2000" b="1" dirty="0"/>
              <a:t>after </a:t>
            </a:r>
            <a:r>
              <a:rPr lang="en-US" sz="2000" b="1" dirty="0">
                <a:solidFill>
                  <a:srgbClr val="FF0000"/>
                </a:solidFill>
              </a:rPr>
              <a:t>10 years </a:t>
            </a:r>
            <a:r>
              <a:rPr lang="en-US" sz="2000" b="1" dirty="0"/>
              <a:t>of age</a:t>
            </a:r>
            <a:r>
              <a:rPr lang="en-US" sz="2000" b="1" dirty="0" smtClean="0"/>
              <a:t>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 </a:t>
            </a:r>
            <a:r>
              <a:rPr lang="en-US" sz="2000" b="1" dirty="0"/>
              <a:t>Abnormalities </a:t>
            </a:r>
            <a:r>
              <a:rPr lang="en-US" sz="2000" b="1" dirty="0" smtClean="0"/>
              <a:t>are </a:t>
            </a:r>
            <a:r>
              <a:rPr lang="en-US" sz="2000" b="1" dirty="0"/>
              <a:t>common </a:t>
            </a:r>
            <a:r>
              <a:rPr lang="en-US" sz="2000" b="1" dirty="0" smtClean="0"/>
              <a:t>,due </a:t>
            </a:r>
            <a:r>
              <a:rPr lang="en-US" sz="2000" b="1" dirty="0"/>
              <a:t>to </a:t>
            </a:r>
            <a:r>
              <a:rPr lang="en-US" sz="2000" b="1" dirty="0">
                <a:solidFill>
                  <a:srgbClr val="FF0000"/>
                </a:solidFill>
              </a:rPr>
              <a:t>metabolic syndrome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obesity </a:t>
            </a:r>
            <a:r>
              <a:rPr lang="en-US" sz="2000" b="1" dirty="0"/>
              <a:t>and/or </a:t>
            </a:r>
            <a:r>
              <a:rPr lang="en-US" sz="2000" b="1" dirty="0">
                <a:solidFill>
                  <a:srgbClr val="FF0000"/>
                </a:solidFill>
              </a:rPr>
              <a:t>autoimmunity</a:t>
            </a:r>
            <a:r>
              <a:rPr lang="en-US" sz="2000" b="1" dirty="0" smtClean="0"/>
              <a:t>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 </a:t>
            </a:r>
            <a:r>
              <a:rPr lang="en-US" sz="2000" b="1" dirty="0"/>
              <a:t>Patients with </a:t>
            </a:r>
            <a:r>
              <a:rPr lang="en-US" sz="2000" b="1" dirty="0">
                <a:solidFill>
                  <a:srgbClr val="FF0000"/>
                </a:solidFill>
              </a:rPr>
              <a:t>persistent</a:t>
            </a:r>
            <a:r>
              <a:rPr lang="en-US" sz="2000" b="1" dirty="0"/>
              <a:t> aminotransferase elevations </a:t>
            </a:r>
            <a:r>
              <a:rPr lang="en-US" sz="2000" b="1" dirty="0" smtClean="0"/>
              <a:t>(greater </a:t>
            </a:r>
            <a:r>
              <a:rPr lang="en-US" sz="2000" b="1" dirty="0"/>
              <a:t>than twice the upper limit of normal) should be further evaluated for other causes of liver disease and/or referred to a </a:t>
            </a:r>
            <a:r>
              <a:rPr lang="en-US" sz="2000" b="1" dirty="0" err="1">
                <a:solidFill>
                  <a:srgbClr val="FF0000"/>
                </a:solidFill>
              </a:rPr>
              <a:t>hepatologist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  </a:t>
            </a:r>
            <a:r>
              <a:rPr lang="en-US" sz="2000" b="1" dirty="0"/>
              <a:t>L</a:t>
            </a:r>
            <a:r>
              <a:rPr lang="en-US" sz="2000" b="1" dirty="0" smtClean="0"/>
              <a:t>iver </a:t>
            </a:r>
            <a:r>
              <a:rPr lang="en-US" sz="2000" b="1" dirty="0"/>
              <a:t>enzymes may remain elevated throughout childhood and in the adolescent years, they may improve or </a:t>
            </a:r>
            <a:r>
              <a:rPr lang="en-US" sz="2000" b="1" dirty="0">
                <a:solidFill>
                  <a:srgbClr val="FF0000"/>
                </a:solidFill>
              </a:rPr>
              <a:t>resolve with estrogen </a:t>
            </a:r>
            <a:r>
              <a:rPr lang="en-US" sz="2000" b="1" dirty="0" smtClean="0"/>
              <a:t> therapy. </a:t>
            </a:r>
            <a:endParaRPr lang="fa-IR" sz="2000" b="1" i="1" dirty="0"/>
          </a:p>
        </p:txBody>
      </p:sp>
    </p:spTree>
    <p:extLst>
      <p:ext uri="{BB962C8B-B14F-4D97-AF65-F5344CB8AC3E}">
        <p14:creationId xmlns:p14="http://schemas.microsoft.com/office/powerpoint/2010/main" val="7573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dirty="0"/>
              <a:t>Metabolic syndrome — Screen for hyperglycemia by measuring hemoglobin A1c, with or without fasting glucose, annually beginning at 10 years of age. Screen for dyslipidemia by measuring a lipid panel annually if at least one cardiovascular disease risk factor is present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8297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2437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Vitamin </a:t>
            </a:r>
            <a:r>
              <a:rPr lang="en-US" sz="2400" b="1" dirty="0"/>
              <a:t>D deficiency </a:t>
            </a:r>
            <a:r>
              <a:rPr lang="en-US" sz="2400" b="1" dirty="0" smtClean="0"/>
              <a:t>:</a:t>
            </a:r>
          </a:p>
          <a:p>
            <a:pPr marL="0" indent="0" algn="l" rtl="0">
              <a:buNone/>
            </a:pPr>
            <a:endParaRPr lang="en-US" sz="2400" b="1" dirty="0" smtClean="0"/>
          </a:p>
          <a:p>
            <a:pPr algn="l" rtl="0"/>
            <a:r>
              <a:rPr lang="en-US" sz="2400" b="1" dirty="0" smtClean="0"/>
              <a:t>Screen </a:t>
            </a:r>
            <a:r>
              <a:rPr lang="en-US" sz="2400" b="1" dirty="0"/>
              <a:t>for vitamin D deficiency by measuring serum </a:t>
            </a:r>
            <a:r>
              <a:rPr lang="en-US" sz="2400" b="1" dirty="0" smtClean="0"/>
              <a:t>25-OH-D</a:t>
            </a:r>
            <a:r>
              <a:rPr lang="en-US" sz="2400" b="1" dirty="0"/>
              <a:t>, between </a:t>
            </a:r>
            <a:r>
              <a:rPr lang="en-US" sz="2400" b="1" dirty="0">
                <a:solidFill>
                  <a:srgbClr val="FF0000"/>
                </a:solidFill>
              </a:rPr>
              <a:t>9 and 11 years </a:t>
            </a:r>
            <a:r>
              <a:rPr lang="en-US" sz="2400" b="1" dirty="0"/>
              <a:t>of age, and </a:t>
            </a:r>
            <a:r>
              <a:rPr lang="en-US" sz="2400" b="1" dirty="0">
                <a:solidFill>
                  <a:srgbClr val="FF0000"/>
                </a:solidFill>
              </a:rPr>
              <a:t>every two to three years </a:t>
            </a:r>
            <a:r>
              <a:rPr lang="en-US" sz="2400" b="1" dirty="0" smtClean="0"/>
              <a:t>thereafter.</a:t>
            </a:r>
          </a:p>
          <a:p>
            <a:pPr marL="0" indent="0" algn="l" rtl="0">
              <a:buNone/>
            </a:pPr>
            <a:r>
              <a:rPr lang="en-US" sz="2400" b="1" dirty="0" smtClean="0"/>
              <a:t> </a:t>
            </a:r>
          </a:p>
          <a:p>
            <a:pPr algn="l" rtl="0"/>
            <a:r>
              <a:rPr lang="en-US" sz="2400" b="1" dirty="0" smtClean="0"/>
              <a:t>Girls </a:t>
            </a:r>
            <a:r>
              <a:rPr lang="en-US" sz="2400" b="1" dirty="0"/>
              <a:t>and women with Turner syndrome have an </a:t>
            </a:r>
            <a:r>
              <a:rPr lang="en-US" sz="2400" b="1" dirty="0">
                <a:solidFill>
                  <a:srgbClr val="FF0000"/>
                </a:solidFill>
              </a:rPr>
              <a:t>increased risk of fracture even with a normal </a:t>
            </a:r>
            <a:r>
              <a:rPr lang="en-US" sz="2400" b="1" dirty="0" smtClean="0">
                <a:solidFill>
                  <a:srgbClr val="FF0000"/>
                </a:solidFill>
              </a:rPr>
              <a:t>BMD. 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</a:rPr>
              <a:t>BMD </a:t>
            </a:r>
            <a:r>
              <a:rPr lang="en-US" sz="2400" b="1" dirty="0"/>
              <a:t>assessment is </a:t>
            </a:r>
            <a:r>
              <a:rPr lang="en-US" sz="2400" b="1" dirty="0">
                <a:solidFill>
                  <a:srgbClr val="FF0000"/>
                </a:solidFill>
              </a:rPr>
              <a:t>not</a:t>
            </a:r>
            <a:r>
              <a:rPr lang="en-US" sz="2400" b="1" dirty="0"/>
              <a:t> needed during the </a:t>
            </a:r>
            <a:r>
              <a:rPr lang="en-US" sz="2400" b="1" dirty="0">
                <a:solidFill>
                  <a:srgbClr val="FF0000"/>
                </a:solidFill>
              </a:rPr>
              <a:t>childhood</a:t>
            </a:r>
            <a:r>
              <a:rPr lang="en-US" sz="2400" b="1" dirty="0"/>
              <a:t> </a:t>
            </a:r>
            <a:r>
              <a:rPr lang="en-US" sz="2400" b="1" dirty="0" smtClean="0"/>
              <a:t>years.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 BMD </a:t>
            </a:r>
            <a:r>
              <a:rPr lang="en-US" sz="2400" b="1" dirty="0"/>
              <a:t>assessment should begin when patients reach </a:t>
            </a:r>
            <a:r>
              <a:rPr lang="en-US" sz="2400" b="1" dirty="0">
                <a:solidFill>
                  <a:srgbClr val="FF0000"/>
                </a:solidFill>
              </a:rPr>
              <a:t>adult estrogen replacement </a:t>
            </a:r>
            <a:r>
              <a:rPr lang="en-US" sz="2400" b="1" dirty="0" smtClean="0">
                <a:solidFill>
                  <a:srgbClr val="FF0000"/>
                </a:solidFill>
              </a:rPr>
              <a:t>doses. </a:t>
            </a:r>
            <a:endParaRPr lang="fa-I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 smtClean="0"/>
              <a:t>     </a:t>
            </a:r>
            <a:r>
              <a:rPr lang="en-US" sz="2000" b="1" dirty="0" err="1" smtClean="0"/>
              <a:t>Gonadoblastoma</a:t>
            </a:r>
            <a:r>
              <a:rPr lang="en-US" sz="2000" b="1" dirty="0" smtClean="0"/>
              <a:t> </a:t>
            </a:r>
            <a:r>
              <a:rPr lang="en-US" sz="2000" b="1" dirty="0"/>
              <a:t>risk </a:t>
            </a:r>
            <a:r>
              <a:rPr lang="en-US" sz="2000" b="1" dirty="0" smtClean="0"/>
              <a:t>:</a:t>
            </a:r>
          </a:p>
          <a:p>
            <a:pPr marL="0" indent="0" algn="l" rtl="0">
              <a:buNone/>
            </a:pPr>
            <a:endParaRPr lang="en-US" sz="2000" b="1" dirty="0" smtClean="0"/>
          </a:p>
          <a:p>
            <a:pPr algn="l" rtl="0"/>
            <a:r>
              <a:rPr lang="en-US" sz="2000" b="1" dirty="0"/>
              <a:t> </a:t>
            </a:r>
            <a:r>
              <a:rPr lang="en-US" sz="2000" b="1" dirty="0">
                <a:solidFill>
                  <a:srgbClr val="FF0000"/>
                </a:solidFill>
              </a:rPr>
              <a:t>Screen for Y chromosome </a:t>
            </a:r>
            <a:r>
              <a:rPr lang="en-US" sz="2000" b="1" dirty="0" err="1"/>
              <a:t>mosaicism</a:t>
            </a:r>
            <a:r>
              <a:rPr lang="en-US" sz="2000" b="1" dirty="0"/>
              <a:t> in any Turner syndrome patient who has marker chromosome elements (sex chromosome material of uncertain origin) detected on the karyotype, or who develops </a:t>
            </a:r>
            <a:r>
              <a:rPr lang="en-US" sz="2000" b="1" dirty="0" err="1"/>
              <a:t>virilization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marL="0" indent="0" algn="l" rtl="0">
              <a:buNone/>
            </a:pPr>
            <a:endParaRPr lang="en-US" sz="2000" b="1" dirty="0"/>
          </a:p>
          <a:p>
            <a:pPr algn="l" rtl="0"/>
            <a:r>
              <a:rPr lang="en-US" sz="2000" b="1" dirty="0" smtClean="0"/>
              <a:t>This </a:t>
            </a:r>
            <a:r>
              <a:rPr lang="en-US" sz="2000" b="1" dirty="0"/>
              <a:t>is because Y chromosome </a:t>
            </a:r>
            <a:r>
              <a:rPr lang="en-US" sz="2000" b="1" dirty="0" err="1"/>
              <a:t>mosaicism</a:t>
            </a:r>
            <a:r>
              <a:rPr lang="en-US" sz="2000" b="1" dirty="0"/>
              <a:t> is associated with an increased risk for </a:t>
            </a:r>
            <a:r>
              <a:rPr lang="en-US" sz="2000" b="1" dirty="0" err="1"/>
              <a:t>gonadoblastoma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Routine </a:t>
            </a:r>
            <a:r>
              <a:rPr lang="en-US" sz="2000" b="1" dirty="0"/>
              <a:t>molecular search for Y chromosome-derived DNA is not necessary in Turner syndrome patients without marker chromosome elements or </a:t>
            </a:r>
            <a:r>
              <a:rPr lang="en-US" sz="2000" b="1" dirty="0" err="1"/>
              <a:t>virilization</a:t>
            </a:r>
            <a:r>
              <a:rPr lang="en-US" sz="2400" b="1" dirty="0"/>
              <a:t>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5429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/>
              <a:t>If </a:t>
            </a:r>
            <a:r>
              <a:rPr lang="en-US" sz="2400" b="1" i="1" dirty="0">
                <a:solidFill>
                  <a:srgbClr val="FF0000"/>
                </a:solidFill>
              </a:rPr>
              <a:t>Y chromosome </a:t>
            </a:r>
            <a:r>
              <a:rPr lang="en-US" sz="2400" b="1" i="1" dirty="0"/>
              <a:t>material is </a:t>
            </a:r>
            <a:r>
              <a:rPr lang="en-US" sz="2400" b="1" i="1" dirty="0">
                <a:solidFill>
                  <a:srgbClr val="FF0000"/>
                </a:solidFill>
              </a:rPr>
              <a:t>detected</a:t>
            </a:r>
            <a:r>
              <a:rPr lang="en-US" sz="2400" b="1" i="1" dirty="0"/>
              <a:t>, 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prophylactic removal </a:t>
            </a:r>
            <a:r>
              <a:rPr lang="en-US" sz="2400" b="1" i="1" dirty="0"/>
              <a:t>of the </a:t>
            </a:r>
            <a:r>
              <a:rPr lang="en-US" sz="2400" b="1" i="1" dirty="0">
                <a:solidFill>
                  <a:srgbClr val="FF0000"/>
                </a:solidFill>
              </a:rPr>
              <a:t>gonads</a:t>
            </a:r>
            <a:r>
              <a:rPr lang="en-US" sz="2400" b="1" i="1" dirty="0"/>
              <a:t> (oophorectomy or </a:t>
            </a:r>
            <a:r>
              <a:rPr lang="en-US" sz="2400" b="1" i="1" dirty="0" err="1"/>
              <a:t>salpingo</a:t>
            </a:r>
            <a:r>
              <a:rPr lang="en-US" sz="2400" b="1" i="1" dirty="0"/>
              <a:t>-oophorectomy</a:t>
            </a:r>
            <a:r>
              <a:rPr lang="en-US" sz="2400" b="1" i="1" dirty="0" smtClean="0"/>
              <a:t>),is </a:t>
            </a:r>
            <a:r>
              <a:rPr lang="en-US" sz="2400" b="1" i="1" dirty="0" smtClean="0">
                <a:solidFill>
                  <a:srgbClr val="FF0000"/>
                </a:solidFill>
              </a:rPr>
              <a:t>needed</a:t>
            </a:r>
            <a:r>
              <a:rPr lang="en-US" sz="2400" b="1" i="1" dirty="0" smtClean="0"/>
              <a:t> </a:t>
            </a:r>
            <a:r>
              <a:rPr lang="en-US" sz="2400" b="1" i="1" dirty="0"/>
              <a:t>even if they appear to be streak gonads 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 smtClean="0"/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Hysterectomy</a:t>
            </a:r>
            <a:r>
              <a:rPr lang="en-US" sz="2400" b="1" i="1" dirty="0" smtClean="0"/>
              <a:t> </a:t>
            </a:r>
            <a:r>
              <a:rPr lang="en-US" sz="2400" b="1" i="1" dirty="0"/>
              <a:t>is </a:t>
            </a:r>
            <a:r>
              <a:rPr lang="en-US" sz="2400" b="1" i="1" dirty="0">
                <a:solidFill>
                  <a:srgbClr val="FF0000"/>
                </a:solidFill>
              </a:rPr>
              <a:t>not recommended </a:t>
            </a:r>
            <a:r>
              <a:rPr lang="en-US" sz="2400" b="1" i="1" dirty="0"/>
              <a:t>to preserve the possibility of pregnancy using donor </a:t>
            </a:r>
            <a:r>
              <a:rPr lang="en-US" sz="2400" b="1" i="1" dirty="0" smtClean="0"/>
              <a:t>oocytes.</a:t>
            </a:r>
          </a:p>
          <a:p>
            <a:pPr marL="0" indent="0" algn="l" rtl="0">
              <a:buNone/>
            </a:pPr>
            <a:r>
              <a:rPr lang="en-US" sz="2400" b="1" i="1" dirty="0" smtClean="0"/>
              <a:t> </a:t>
            </a:r>
          </a:p>
          <a:p>
            <a:pPr algn="l" rtl="0"/>
            <a:r>
              <a:rPr lang="en-US" sz="2400" b="1" i="1" dirty="0" smtClean="0"/>
              <a:t>Streak </a:t>
            </a:r>
            <a:r>
              <a:rPr lang="en-US" sz="2400" b="1" i="1" dirty="0"/>
              <a:t>gonads do not need to be explored or removed in patients without Y chromosome </a:t>
            </a:r>
            <a:r>
              <a:rPr lang="en-US" sz="2400" b="1" i="1" dirty="0" err="1"/>
              <a:t>mosaicism</a:t>
            </a:r>
            <a:r>
              <a:rPr lang="en-US" sz="2400" b="1" i="1" dirty="0"/>
              <a:t>, including those with 45,X karyotype.</a:t>
            </a:r>
            <a:endParaRPr lang="en-US" sz="2400" i="1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2161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/>
              <a:t>MANAGEMENT OF SHORT STATURE</a:t>
            </a:r>
            <a:r>
              <a:rPr lang="en-US" sz="3200" dirty="0"/>
              <a:t/>
            </a:r>
            <a:br>
              <a:rPr lang="en-US" sz="3200" dirty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 </a:t>
            </a:r>
            <a:r>
              <a:rPr lang="en-US" sz="2400" b="1" i="1" dirty="0" smtClean="0"/>
              <a:t>Monitoring </a:t>
            </a:r>
            <a:r>
              <a:rPr lang="en-US" sz="2400" b="1" i="1" dirty="0"/>
              <a:t>growth </a:t>
            </a:r>
            <a:r>
              <a:rPr lang="en-US" sz="2400" b="1" i="1" dirty="0" smtClean="0"/>
              <a:t>:</a:t>
            </a:r>
          </a:p>
          <a:p>
            <a:pPr algn="l" rtl="0"/>
            <a:r>
              <a:rPr lang="en-US" sz="2400" b="1" i="1" dirty="0" smtClean="0"/>
              <a:t>The  </a:t>
            </a:r>
            <a:r>
              <a:rPr lang="en-US" sz="2400" b="1" i="1" dirty="0">
                <a:solidFill>
                  <a:srgbClr val="FF0000"/>
                </a:solidFill>
              </a:rPr>
              <a:t>height </a:t>
            </a:r>
            <a:r>
              <a:rPr lang="en-US" sz="2400" b="1" i="1" dirty="0"/>
              <a:t>of patients with Turner syndrome should be plotted on </a:t>
            </a:r>
            <a:r>
              <a:rPr lang="en-US" sz="2400" b="1" i="1" dirty="0">
                <a:solidFill>
                  <a:srgbClr val="FF0000"/>
                </a:solidFill>
              </a:rPr>
              <a:t>growth curves specific </a:t>
            </a:r>
            <a:r>
              <a:rPr lang="en-US" sz="2400" b="1" i="1" dirty="0"/>
              <a:t>for this disorder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These </a:t>
            </a:r>
            <a:r>
              <a:rPr lang="en-US" sz="2400" b="1" i="1" dirty="0"/>
              <a:t>growth curves show height percentiles for untreated patients with Turner syndrome, as well as height percentiles for the general female </a:t>
            </a:r>
            <a:r>
              <a:rPr lang="en-US" sz="2400" b="1" i="1" dirty="0" smtClean="0"/>
              <a:t>population.</a:t>
            </a:r>
          </a:p>
          <a:p>
            <a:pPr algn="l" rtl="0"/>
            <a:endParaRPr lang="en-US" sz="2400" i="1" dirty="0"/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GH </a:t>
            </a:r>
            <a:r>
              <a:rPr lang="en-US" sz="2400" b="1" i="1" dirty="0">
                <a:solidFill>
                  <a:srgbClr val="FF0000"/>
                </a:solidFill>
              </a:rPr>
              <a:t>testing </a:t>
            </a:r>
            <a:r>
              <a:rPr lang="en-US" sz="2400" b="1" i="1" dirty="0"/>
              <a:t>is </a:t>
            </a:r>
            <a:r>
              <a:rPr lang="en-US" sz="2400" b="1" i="1" dirty="0">
                <a:solidFill>
                  <a:srgbClr val="FF0000"/>
                </a:solidFill>
              </a:rPr>
              <a:t>not indicated 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GH  </a:t>
            </a:r>
            <a:r>
              <a:rPr lang="en-US" sz="2400" b="1" i="1" dirty="0">
                <a:solidFill>
                  <a:srgbClr val="FF0000"/>
                </a:solidFill>
              </a:rPr>
              <a:t>therapy </a:t>
            </a:r>
            <a:r>
              <a:rPr lang="en-US" sz="2400" b="1" i="1" dirty="0"/>
              <a:t>in pharmacologic doses </a:t>
            </a:r>
            <a:r>
              <a:rPr lang="en-US" sz="2400" b="1" i="1" dirty="0">
                <a:solidFill>
                  <a:srgbClr val="FF0000"/>
                </a:solidFill>
              </a:rPr>
              <a:t>improves </a:t>
            </a:r>
            <a:r>
              <a:rPr lang="en-US" sz="2400" b="1" i="1" dirty="0" smtClean="0">
                <a:solidFill>
                  <a:srgbClr val="FF0000"/>
                </a:solidFill>
              </a:rPr>
              <a:t>growth</a:t>
            </a:r>
            <a:r>
              <a:rPr lang="en-US" sz="2400" b="1" i="1" dirty="0" smtClean="0"/>
              <a:t>.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37414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Growth hormone therapy</a:t>
            </a:r>
            <a:r>
              <a:rPr lang="en-US" sz="2800" i="1" dirty="0"/>
              <a:t/>
            </a:r>
            <a:br>
              <a:rPr lang="en-US" sz="2800" i="1" dirty="0"/>
            </a:b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Most  </a:t>
            </a:r>
            <a:r>
              <a:rPr lang="en-US" sz="2400" b="1" i="1" dirty="0" smtClean="0"/>
              <a:t> patients   </a:t>
            </a:r>
            <a:r>
              <a:rPr lang="en-US" sz="2400" b="1" i="1" dirty="0"/>
              <a:t>with </a:t>
            </a:r>
            <a:r>
              <a:rPr lang="en-US" sz="2400" b="1" i="1" dirty="0" smtClean="0"/>
              <a:t>should </a:t>
            </a:r>
            <a:r>
              <a:rPr lang="en-US" sz="2400" b="1" i="1" dirty="0"/>
              <a:t>be treated with </a:t>
            </a:r>
            <a:r>
              <a:rPr lang="en-US" sz="2400" b="1" i="1" dirty="0" smtClean="0"/>
              <a:t>GH </a:t>
            </a:r>
            <a:r>
              <a:rPr lang="en-US" sz="2400" b="1" i="1" dirty="0"/>
              <a:t>therapy to maximize their </a:t>
            </a:r>
            <a:r>
              <a:rPr lang="en-US" sz="2400" b="1" i="1" dirty="0">
                <a:solidFill>
                  <a:srgbClr val="FF0000"/>
                </a:solidFill>
              </a:rPr>
              <a:t>adult height </a:t>
            </a:r>
            <a:r>
              <a:rPr lang="en-US" sz="2400" b="1" i="1" dirty="0"/>
              <a:t>and improve </a:t>
            </a:r>
            <a:r>
              <a:rPr lang="en-US" sz="2400" b="1" i="1" dirty="0">
                <a:solidFill>
                  <a:srgbClr val="FF0000"/>
                </a:solidFill>
              </a:rPr>
              <a:t>body composition.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70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endParaRPr lang="fa-IR" sz="32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CC"/>
          </a:solidFill>
        </p:spPr>
      </p:pic>
    </p:spTree>
    <p:extLst>
      <p:ext uri="{BB962C8B-B14F-4D97-AF65-F5344CB8AC3E}">
        <p14:creationId xmlns:p14="http://schemas.microsoft.com/office/powerpoint/2010/main" val="38001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/>
              <a:t>Indications and timing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 </a:t>
            </a:r>
            <a:r>
              <a:rPr lang="en-US" sz="2400" b="1" i="1" u="sng" dirty="0" smtClean="0"/>
              <a:t>GH  </a:t>
            </a:r>
            <a:r>
              <a:rPr lang="en-US" sz="2400" b="1" i="1" dirty="0" smtClean="0"/>
              <a:t> </a:t>
            </a:r>
            <a:r>
              <a:rPr lang="en-US" sz="2400" b="1" i="1" dirty="0"/>
              <a:t>should be initiated as soon as the </a:t>
            </a:r>
            <a:r>
              <a:rPr lang="en-US" sz="2400" b="1" i="1" dirty="0">
                <a:solidFill>
                  <a:srgbClr val="FF0000"/>
                </a:solidFill>
              </a:rPr>
              <a:t>height</a:t>
            </a:r>
            <a:r>
              <a:rPr lang="en-US" sz="2400" b="1" i="1" dirty="0"/>
              <a:t> of a girl with </a:t>
            </a:r>
            <a:r>
              <a:rPr lang="en-US" sz="2400" b="1" i="1" dirty="0" smtClean="0"/>
              <a:t>TS    </a:t>
            </a:r>
            <a:r>
              <a:rPr lang="en-US" sz="2400" b="1" i="1" dirty="0" smtClean="0">
                <a:solidFill>
                  <a:srgbClr val="FF0000"/>
                </a:solidFill>
              </a:rPr>
              <a:t>falls  </a:t>
            </a:r>
            <a:r>
              <a:rPr lang="en-US" sz="2400" b="1" i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below </a:t>
            </a:r>
            <a:r>
              <a:rPr lang="en-US" sz="2400" b="1" i="1" dirty="0" smtClean="0">
                <a:solidFill>
                  <a:srgbClr val="FF0000"/>
                </a:solidFill>
              </a:rPr>
              <a:t>  the </a:t>
            </a:r>
            <a:r>
              <a:rPr lang="en-US" sz="2400" b="1" i="1" dirty="0">
                <a:solidFill>
                  <a:srgbClr val="FF0000"/>
                </a:solidFill>
              </a:rPr>
              <a:t>fifth percentile </a:t>
            </a:r>
            <a:r>
              <a:rPr lang="en-US" sz="2400" b="1" i="1" dirty="0"/>
              <a:t>for age on the normal female </a:t>
            </a:r>
            <a:r>
              <a:rPr lang="en-US" sz="2400" b="1" i="1" dirty="0" smtClean="0"/>
              <a:t>  growth   chart(between </a:t>
            </a:r>
            <a:r>
              <a:rPr lang="en-US" sz="2400" b="1" i="1" dirty="0">
                <a:solidFill>
                  <a:srgbClr val="FF0000"/>
                </a:solidFill>
              </a:rPr>
              <a:t>two</a:t>
            </a:r>
            <a:r>
              <a:rPr lang="en-US" sz="2400" b="1" i="1" dirty="0"/>
              <a:t> and </a:t>
            </a:r>
            <a:r>
              <a:rPr lang="en-US" sz="2400" b="1" i="1" dirty="0">
                <a:solidFill>
                  <a:srgbClr val="FF0000"/>
                </a:solidFill>
              </a:rPr>
              <a:t>five</a:t>
            </a:r>
            <a:r>
              <a:rPr lang="en-US" sz="2400" b="1" i="1" dirty="0"/>
              <a:t> years of </a:t>
            </a:r>
            <a:r>
              <a:rPr lang="en-US" sz="2400" b="1" i="1" dirty="0" smtClean="0"/>
              <a:t>age) .</a:t>
            </a:r>
          </a:p>
          <a:p>
            <a:pPr algn="l" rtl="0"/>
            <a:endParaRPr lang="en-US" sz="2400" b="1" i="1" dirty="0" smtClean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Young</a:t>
            </a:r>
            <a:r>
              <a:rPr lang="en-US" sz="2400" b="1" i="1" dirty="0"/>
              <a:t> patients with particularly slow growth velocity may benefit from starting growth hormone even </a:t>
            </a:r>
            <a:r>
              <a:rPr lang="en-US" sz="2400" b="1" i="1" dirty="0">
                <a:solidFill>
                  <a:srgbClr val="FF0000"/>
                </a:solidFill>
              </a:rPr>
              <a:t>earlier</a:t>
            </a:r>
            <a:r>
              <a:rPr lang="en-US" sz="2400" b="1" i="1" dirty="0"/>
              <a:t> </a:t>
            </a:r>
            <a:r>
              <a:rPr lang="en-US" sz="2400" b="1" i="1" dirty="0" smtClean="0"/>
              <a:t>( </a:t>
            </a:r>
            <a:r>
              <a:rPr lang="en-US" sz="2400" b="1" i="1" dirty="0">
                <a:solidFill>
                  <a:srgbClr val="FF0000"/>
                </a:solidFill>
              </a:rPr>
              <a:t>before </a:t>
            </a:r>
            <a:r>
              <a:rPr lang="en-US" sz="2400" b="1" i="1" dirty="0"/>
              <a:t>the height falls </a:t>
            </a:r>
            <a:r>
              <a:rPr lang="en-US" sz="2400" b="1" i="1" dirty="0">
                <a:solidFill>
                  <a:srgbClr val="FF0000"/>
                </a:solidFill>
              </a:rPr>
              <a:t>below the fifth percentile</a:t>
            </a:r>
            <a:r>
              <a:rPr lang="en-US" sz="2400" b="1" i="1" dirty="0"/>
              <a:t>). </a:t>
            </a:r>
            <a:endParaRPr lang="en-US" sz="2400" b="1" i="1" dirty="0" smtClean="0"/>
          </a:p>
          <a:p>
            <a:pPr marL="0" indent="0" rtl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721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/>
              <a:t>Indications and timing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The </a:t>
            </a:r>
            <a:r>
              <a:rPr lang="en-US" sz="2400" b="1" i="1" dirty="0"/>
              <a:t>clinician should monitor how the patient's growth compares with the </a:t>
            </a:r>
            <a:r>
              <a:rPr lang="en-US" sz="2400" b="1" i="1" dirty="0">
                <a:solidFill>
                  <a:srgbClr val="FF0000"/>
                </a:solidFill>
              </a:rPr>
              <a:t>expected growth </a:t>
            </a:r>
            <a:r>
              <a:rPr lang="en-US" sz="2400" b="1" i="1" dirty="0"/>
              <a:t>based on the mid-parental (</a:t>
            </a:r>
            <a:r>
              <a:rPr lang="en-US" sz="2400" b="1" i="1" dirty="0">
                <a:solidFill>
                  <a:srgbClr val="FF0000"/>
                </a:solidFill>
              </a:rPr>
              <a:t>target)</a:t>
            </a:r>
            <a:r>
              <a:rPr lang="en-US" sz="2400" b="1" i="1" dirty="0"/>
              <a:t> height and expected target height growth curve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marL="0" indent="0" algn="l" rtl="0">
              <a:buNone/>
            </a:pPr>
            <a:r>
              <a:rPr lang="en-US" sz="2400" b="1" i="1" dirty="0" smtClean="0"/>
              <a:t> </a:t>
            </a:r>
          </a:p>
          <a:p>
            <a:pPr algn="l" rtl="0"/>
            <a:r>
              <a:rPr lang="en-US" sz="2400" b="1" i="1" dirty="0" smtClean="0"/>
              <a:t>Significant </a:t>
            </a:r>
            <a:r>
              <a:rPr lang="en-US" sz="2400" b="1" i="1" dirty="0"/>
              <a:t>deviation from the expected growth curve </a:t>
            </a:r>
            <a:r>
              <a:rPr lang="en-US" sz="2400" b="1" i="1" dirty="0" smtClean="0"/>
              <a:t> </a:t>
            </a:r>
            <a:r>
              <a:rPr lang="en-US" sz="2400" b="1" i="1" dirty="0"/>
              <a:t>should prompt assessment of superimposed </a:t>
            </a:r>
            <a:r>
              <a:rPr lang="en-US" sz="2400" b="1" i="1" dirty="0">
                <a:solidFill>
                  <a:srgbClr val="FF0000"/>
                </a:solidFill>
              </a:rPr>
              <a:t>secondary causes </a:t>
            </a:r>
            <a:r>
              <a:rPr lang="en-US" sz="2400" b="1" i="1" dirty="0"/>
              <a:t>of growth failure and/or earlier intervention.</a:t>
            </a:r>
            <a:endParaRPr lang="en-US" sz="2400" i="1" dirty="0"/>
          </a:p>
          <a:p>
            <a:pPr marL="0" indent="0" rtl="0">
              <a:buNone/>
            </a:pPr>
            <a:r>
              <a:rPr lang="en-US" sz="2400" dirty="0"/>
              <a:t> </a:t>
            </a:r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165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dirty="0" smtClean="0"/>
              <a:t>Dosing</a:t>
            </a:r>
            <a:r>
              <a:rPr lang="fa-IR" sz="3200" b="1" dirty="0" smtClean="0"/>
              <a:t/>
            </a:r>
            <a:br>
              <a:rPr lang="fa-IR" sz="3200" b="1" dirty="0" smtClean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In    the   United   </a:t>
            </a:r>
            <a:r>
              <a:rPr lang="en-US" sz="2400" b="1" dirty="0"/>
              <a:t>States, </a:t>
            </a:r>
            <a:r>
              <a:rPr lang="en-US" sz="2400" b="1" dirty="0" smtClean="0"/>
              <a:t>   a   typical  </a:t>
            </a:r>
            <a:r>
              <a:rPr lang="en-US" sz="2400" b="1" dirty="0"/>
              <a:t>initial dose of </a:t>
            </a:r>
            <a:r>
              <a:rPr lang="en-US" sz="2400" b="1" dirty="0" smtClean="0"/>
              <a:t>GH is </a:t>
            </a:r>
            <a:r>
              <a:rPr lang="en-US" sz="2400" b="1" dirty="0" smtClean="0">
                <a:solidFill>
                  <a:srgbClr val="FF0000"/>
                </a:solidFill>
              </a:rPr>
              <a:t>50 </a:t>
            </a:r>
            <a:r>
              <a:rPr lang="en-US" sz="2400" b="1" dirty="0">
                <a:solidFill>
                  <a:srgbClr val="FF0000"/>
                </a:solidFill>
              </a:rPr>
              <a:t>micrograms/kg/day </a:t>
            </a:r>
            <a:r>
              <a:rPr lang="en-US" sz="2400" b="1" dirty="0"/>
              <a:t>(0.35 to 0.375 mg/kg/week), given once daily </a:t>
            </a:r>
            <a:r>
              <a:rPr lang="en-US" sz="2400" b="1" dirty="0" smtClean="0"/>
              <a:t>. </a:t>
            </a:r>
          </a:p>
          <a:p>
            <a:pPr algn="l" rtl="0"/>
            <a:endParaRPr lang="en-US" sz="2400" b="1" dirty="0"/>
          </a:p>
          <a:p>
            <a:pPr algn="l" rtl="0"/>
            <a:endParaRPr lang="en-US" sz="2400" b="1" dirty="0" smtClean="0"/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Patients </a:t>
            </a:r>
            <a:r>
              <a:rPr lang="en-US" sz="2400" b="1" dirty="0"/>
              <a:t>with </a:t>
            </a:r>
            <a:r>
              <a:rPr lang="en-US" sz="2400" b="1" dirty="0" smtClean="0">
                <a:solidFill>
                  <a:srgbClr val="FF0000"/>
                </a:solidFill>
              </a:rPr>
              <a:t>TS </a:t>
            </a:r>
            <a:r>
              <a:rPr lang="en-US" sz="2400" b="1" dirty="0"/>
              <a:t>are typically treated with somewhat </a:t>
            </a:r>
            <a:r>
              <a:rPr lang="en-US" sz="2400" b="1" dirty="0">
                <a:solidFill>
                  <a:srgbClr val="FF0000"/>
                </a:solidFill>
              </a:rPr>
              <a:t>higher doses </a:t>
            </a:r>
            <a:r>
              <a:rPr lang="en-US" sz="2400" b="1" dirty="0"/>
              <a:t>of </a:t>
            </a:r>
            <a:r>
              <a:rPr lang="en-US" sz="2400" b="1" dirty="0" smtClean="0"/>
              <a:t>GH  </a:t>
            </a:r>
            <a:r>
              <a:rPr lang="en-US" sz="2400" b="1" dirty="0"/>
              <a:t>compared with patients with </a:t>
            </a:r>
            <a:r>
              <a:rPr lang="en-US" sz="2400" b="1" dirty="0" smtClean="0"/>
              <a:t>GH deficiency.</a:t>
            </a:r>
          </a:p>
        </p:txBody>
      </p:sp>
    </p:spTree>
    <p:extLst>
      <p:ext uri="{BB962C8B-B14F-4D97-AF65-F5344CB8AC3E}">
        <p14:creationId xmlns:p14="http://schemas.microsoft.com/office/powerpoint/2010/main" val="5409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dirty="0" smtClean="0"/>
              <a:t>Dosing</a:t>
            </a:r>
            <a:r>
              <a:rPr lang="fa-IR" sz="3200" b="1" dirty="0" smtClean="0"/>
              <a:t/>
            </a:r>
            <a:br>
              <a:rPr lang="fa-IR" sz="3200" b="1" dirty="0" smtClean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Doses </a:t>
            </a:r>
            <a:r>
              <a:rPr lang="en-US" sz="2400" b="1" i="1" dirty="0"/>
              <a:t>of growth hormone up to </a:t>
            </a:r>
            <a:r>
              <a:rPr lang="en-US" sz="2400" b="1" i="1" dirty="0">
                <a:solidFill>
                  <a:srgbClr val="FF0000"/>
                </a:solidFill>
              </a:rPr>
              <a:t>67 micrograms/kg/day </a:t>
            </a:r>
            <a:r>
              <a:rPr lang="en-US" sz="2400" b="1" i="1" dirty="0"/>
              <a:t>have been used in the United States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 GH therapy </a:t>
            </a:r>
            <a:r>
              <a:rPr lang="en-US" sz="2400" b="1" i="1" dirty="0"/>
              <a:t>should be continued until little growth potential remains (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BA</a:t>
            </a:r>
            <a:r>
              <a:rPr lang="en-US" sz="2400" b="1" i="1" dirty="0" smtClean="0"/>
              <a:t> </a:t>
            </a:r>
            <a:r>
              <a:rPr lang="en-US" sz="2400" b="1" i="1" dirty="0"/>
              <a:t>exceeds </a:t>
            </a:r>
            <a:r>
              <a:rPr lang="en-US" sz="2400" b="1" i="1" dirty="0">
                <a:solidFill>
                  <a:srgbClr val="FF0000"/>
                </a:solidFill>
              </a:rPr>
              <a:t>13.5 to 14 years </a:t>
            </a:r>
            <a:r>
              <a:rPr lang="en-US" sz="2400" b="1" i="1" dirty="0"/>
              <a:t>and growth slows to less than </a:t>
            </a:r>
            <a:r>
              <a:rPr lang="en-US" sz="2400" b="1" i="1" dirty="0">
                <a:solidFill>
                  <a:srgbClr val="FF0000"/>
                </a:solidFill>
              </a:rPr>
              <a:t>2.5 cm per year</a:t>
            </a:r>
            <a:r>
              <a:rPr lang="en-US" sz="2400" b="1" i="1" dirty="0"/>
              <a:t>).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6189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b="1"/>
              <a:t>Dosing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/>
              <a:t>Because this </a:t>
            </a:r>
            <a:r>
              <a:rPr lang="en-US" sz="2400" b="1" i="1" dirty="0">
                <a:solidFill>
                  <a:srgbClr val="FF0000"/>
                </a:solidFill>
              </a:rPr>
              <a:t>dosing</a:t>
            </a:r>
            <a:r>
              <a:rPr lang="en-US" sz="2400" b="1" i="1" dirty="0"/>
              <a:t> scheme is based </a:t>
            </a:r>
            <a:r>
              <a:rPr lang="en-US" sz="2400" b="1" i="1" dirty="0" smtClean="0"/>
              <a:t>on  </a:t>
            </a:r>
            <a:r>
              <a:rPr lang="en-US" sz="2400" b="1" i="1" dirty="0" smtClean="0">
                <a:solidFill>
                  <a:srgbClr val="FF0000"/>
                </a:solidFill>
              </a:rPr>
              <a:t>BW,</a:t>
            </a:r>
            <a:r>
              <a:rPr lang="en-US" sz="2400" b="1" i="1" dirty="0" smtClean="0"/>
              <a:t> GH dose </a:t>
            </a:r>
            <a:r>
              <a:rPr lang="en-US" sz="2400" b="1" i="1" dirty="0"/>
              <a:t>may be </a:t>
            </a:r>
            <a:r>
              <a:rPr lang="en-US" sz="2400" b="1" i="1" dirty="0">
                <a:solidFill>
                  <a:srgbClr val="FF0000"/>
                </a:solidFill>
              </a:rPr>
              <a:t>excessive </a:t>
            </a:r>
            <a:r>
              <a:rPr lang="en-US" sz="2400" b="1" i="1" dirty="0"/>
              <a:t>if the child is </a:t>
            </a:r>
            <a:r>
              <a:rPr lang="en-US" sz="2400" b="1" i="1" dirty="0">
                <a:solidFill>
                  <a:srgbClr val="FF0000"/>
                </a:solidFill>
              </a:rPr>
              <a:t>overweight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 </a:t>
            </a:r>
            <a:r>
              <a:rPr lang="en-US" sz="2400" b="1" i="1" dirty="0"/>
              <a:t>To avoid this problem, we suggest measuring serum concentrations of </a:t>
            </a:r>
            <a:r>
              <a:rPr lang="en-US" sz="2400" b="1" i="1" dirty="0" smtClean="0">
                <a:solidFill>
                  <a:srgbClr val="FF0000"/>
                </a:solidFill>
              </a:rPr>
              <a:t>IGF-1 annually .</a:t>
            </a:r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 GH  </a:t>
            </a:r>
            <a:r>
              <a:rPr lang="en-US" sz="2400" b="1" i="1" dirty="0"/>
              <a:t>dose could then be adjusted as needed to maintain </a:t>
            </a:r>
            <a:r>
              <a:rPr lang="en-US" sz="2400" b="1" i="1" dirty="0">
                <a:solidFill>
                  <a:srgbClr val="FF0000"/>
                </a:solidFill>
              </a:rPr>
              <a:t>IGF-1 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below +2 </a:t>
            </a:r>
            <a:r>
              <a:rPr lang="en-US" sz="2400" b="1" i="1" dirty="0" smtClean="0">
                <a:solidFill>
                  <a:srgbClr val="FF0000"/>
                </a:solidFill>
              </a:rPr>
              <a:t>SD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/>
              <a:t>above the mean for age and/or Tanner stage of pubertal development, but ideally slightly above the mean (approximately </a:t>
            </a:r>
            <a:r>
              <a:rPr lang="en-US" sz="2400" b="1" i="1" dirty="0">
                <a:solidFill>
                  <a:srgbClr val="FF0000"/>
                </a:solidFill>
              </a:rPr>
              <a:t>+1 SD</a:t>
            </a:r>
            <a:r>
              <a:rPr lang="en-US" sz="2400" b="1" i="1" dirty="0"/>
              <a:t>). 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135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b="1"/>
              <a:t>Dosing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This  is </a:t>
            </a:r>
            <a:r>
              <a:rPr lang="en-US" sz="2400" b="1" i="1" dirty="0"/>
              <a:t>because a high </a:t>
            </a:r>
            <a:r>
              <a:rPr lang="en-US" sz="2400" b="1" i="1" dirty="0">
                <a:solidFill>
                  <a:srgbClr val="FF0000"/>
                </a:solidFill>
              </a:rPr>
              <a:t>IGF-1 (</a:t>
            </a:r>
            <a:r>
              <a:rPr lang="en-US" sz="2400" b="1" i="1" dirty="0" err="1">
                <a:solidFill>
                  <a:srgbClr val="FF0000"/>
                </a:solidFill>
              </a:rPr>
              <a:t>eg</a:t>
            </a:r>
            <a:r>
              <a:rPr lang="en-US" sz="2400" b="1" i="1" dirty="0">
                <a:solidFill>
                  <a:srgbClr val="FF0000"/>
                </a:solidFill>
              </a:rPr>
              <a:t>, &gt;+3 SD) </a:t>
            </a:r>
            <a:r>
              <a:rPr lang="en-US" sz="2400" b="1" i="1" dirty="0"/>
              <a:t>may be associated with </a:t>
            </a:r>
            <a:r>
              <a:rPr lang="en-US" sz="2400" b="1" i="1" dirty="0">
                <a:solidFill>
                  <a:srgbClr val="FF0000"/>
                </a:solidFill>
              </a:rPr>
              <a:t>toxicity</a:t>
            </a:r>
            <a:r>
              <a:rPr lang="en-US" sz="2400" b="1" i="1" dirty="0"/>
              <a:t>, while </a:t>
            </a:r>
            <a:r>
              <a:rPr lang="en-US" sz="2400" b="1" i="1" dirty="0">
                <a:solidFill>
                  <a:srgbClr val="FF0000"/>
                </a:solidFill>
              </a:rPr>
              <a:t>a low IGF-1 </a:t>
            </a:r>
            <a:r>
              <a:rPr lang="en-US" sz="2400" b="1" i="1" dirty="0"/>
              <a:t>suggests that the dose of </a:t>
            </a:r>
            <a:r>
              <a:rPr lang="en-US" sz="2400" b="1" i="1" dirty="0" smtClean="0">
                <a:solidFill>
                  <a:srgbClr val="FF0000"/>
                </a:solidFill>
              </a:rPr>
              <a:t>GH </a:t>
            </a:r>
            <a:r>
              <a:rPr lang="en-US" sz="2400" b="1" i="1" dirty="0"/>
              <a:t>may be </a:t>
            </a:r>
            <a:r>
              <a:rPr lang="en-US" sz="2400" b="1" i="1" dirty="0">
                <a:solidFill>
                  <a:srgbClr val="FF0000"/>
                </a:solidFill>
              </a:rPr>
              <a:t>insufficient</a:t>
            </a:r>
            <a:r>
              <a:rPr lang="en-US" sz="2400" b="1" i="1" dirty="0"/>
              <a:t> and may not achieve an optimal growth response. </a:t>
            </a:r>
            <a:endParaRPr lang="en-US" sz="2400" b="1" i="1" dirty="0" smtClean="0"/>
          </a:p>
          <a:p>
            <a:pPr algn="l" rtl="0"/>
            <a:endParaRPr lang="en-US" sz="2400" b="1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7652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 smtClean="0"/>
              <a:t>DOSING</a:t>
            </a:r>
            <a:endParaRPr lang="fa-IR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GH </a:t>
            </a:r>
            <a:r>
              <a:rPr lang="en-US" sz="2400" b="1" i="1" dirty="0"/>
              <a:t>dosing in Turner syndrome patients can be calculated based on body surface area </a:t>
            </a:r>
            <a:r>
              <a:rPr lang="en-US" sz="2400" b="1" i="1" dirty="0" smtClean="0"/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1.33 </a:t>
            </a:r>
            <a:r>
              <a:rPr lang="en-US" sz="2400" b="1" i="1" dirty="0">
                <a:solidFill>
                  <a:srgbClr val="FF0000"/>
                </a:solidFill>
              </a:rPr>
              <a:t>mg/m2/day </a:t>
            </a:r>
            <a:r>
              <a:rPr lang="en-US" sz="2400" b="1" i="1" dirty="0"/>
              <a:t>as a starting point). </a:t>
            </a:r>
            <a:endParaRPr lang="en-US" sz="2400" b="1" i="1" dirty="0" smtClean="0"/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/>
              <a:t>This </a:t>
            </a:r>
            <a:r>
              <a:rPr lang="en-US" sz="2400" b="1" i="1" dirty="0"/>
              <a:t>approach may be most appropriate for the </a:t>
            </a:r>
            <a:r>
              <a:rPr lang="en-US" sz="2400" b="1" i="1" dirty="0" smtClean="0"/>
              <a:t>TS </a:t>
            </a:r>
            <a:r>
              <a:rPr lang="en-US" sz="2400" b="1" i="1" dirty="0"/>
              <a:t>patients beyond </a:t>
            </a:r>
            <a:r>
              <a:rPr lang="en-US" sz="2400" b="1" i="1" dirty="0">
                <a:solidFill>
                  <a:srgbClr val="FF0000"/>
                </a:solidFill>
              </a:rPr>
              <a:t>9 to 10 years </a:t>
            </a:r>
            <a:r>
              <a:rPr lang="en-US" sz="2400" b="1" i="1" dirty="0"/>
              <a:t>of age, when they are more likely to be </a:t>
            </a:r>
            <a:r>
              <a:rPr lang="en-US" sz="2400" b="1" i="1" dirty="0">
                <a:solidFill>
                  <a:srgbClr val="FF0000"/>
                </a:solidFill>
              </a:rPr>
              <a:t>overweight</a:t>
            </a:r>
            <a:r>
              <a:rPr lang="en-US" sz="2400" b="1" i="1" dirty="0"/>
              <a:t> and, therefore, body weight-based dosing is more likely to lead to overdosing </a:t>
            </a:r>
            <a:r>
              <a:rPr lang="en-US" sz="2400" b="1" i="1" dirty="0" smtClean="0"/>
              <a:t>.</a:t>
            </a:r>
            <a:endParaRPr lang="en-US" sz="2400" i="1" dirty="0"/>
          </a:p>
          <a:p>
            <a:pPr marL="0" indent="0" algn="l" rtl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23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dirty="0" smtClean="0"/>
              <a:t>Efficacy</a:t>
            </a:r>
            <a:r>
              <a:rPr lang="fa-IR" sz="3200" b="1" dirty="0" smtClean="0"/>
              <a:t/>
            </a:r>
            <a:br>
              <a:rPr lang="fa-IR" sz="3200" b="1" dirty="0" smtClean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Initiation </a:t>
            </a:r>
            <a:r>
              <a:rPr lang="en-US" sz="2400" b="1" i="1" dirty="0"/>
              <a:t>of </a:t>
            </a:r>
            <a:r>
              <a:rPr lang="en-US" sz="2400" b="1" i="1" u="sng" dirty="0" smtClean="0"/>
              <a:t>GH</a:t>
            </a:r>
            <a:r>
              <a:rPr lang="en-US" sz="2400" b="1" i="1" dirty="0" smtClean="0"/>
              <a:t> </a:t>
            </a:r>
            <a:r>
              <a:rPr lang="en-US" sz="2400" b="1" i="1" dirty="0"/>
              <a:t>at a </a:t>
            </a:r>
            <a:r>
              <a:rPr lang="en-US" sz="2400" b="1" i="1" dirty="0">
                <a:solidFill>
                  <a:srgbClr val="FF0000"/>
                </a:solidFill>
              </a:rPr>
              <a:t>young age </a:t>
            </a:r>
            <a:r>
              <a:rPr lang="en-US" sz="2400" b="1" i="1" dirty="0"/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four to six years</a:t>
            </a:r>
            <a:r>
              <a:rPr lang="en-US" sz="2400" b="1" i="1" dirty="0"/>
              <a:t>) often permits attainment of </a:t>
            </a:r>
            <a:r>
              <a:rPr lang="en-US" sz="2400" b="1" i="1" dirty="0">
                <a:solidFill>
                  <a:srgbClr val="FF0000"/>
                </a:solidFill>
              </a:rPr>
              <a:t>normal adult height. </a:t>
            </a:r>
            <a:r>
              <a:rPr lang="en-US" sz="2400" i="1" dirty="0">
                <a:solidFill>
                  <a:srgbClr val="FF0000"/>
                </a:solidFill>
              </a:rPr>
              <a:t> </a:t>
            </a:r>
          </a:p>
          <a:p>
            <a:pPr algn="l" rtl="0"/>
            <a:endParaRPr lang="fa-I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b="1"/>
              <a:t>Efficacy</a:t>
            </a:r>
            <a:r>
              <a:rPr lang="fa-IR" sz="3200" b="1"/>
              <a:t/>
            </a:r>
            <a:br>
              <a:rPr lang="fa-IR" sz="3200" b="1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Early GH </a:t>
            </a:r>
            <a:r>
              <a:rPr lang="en-US" sz="2400" b="1" i="1" dirty="0">
                <a:solidFill>
                  <a:srgbClr val="FF0000"/>
                </a:solidFill>
              </a:rPr>
              <a:t>treatment </a:t>
            </a:r>
            <a:r>
              <a:rPr lang="en-US" sz="2400" b="1" i="1" dirty="0"/>
              <a:t>can correct growth failure and normalize height in </a:t>
            </a:r>
            <a:r>
              <a:rPr lang="en-US" sz="2400" b="1" i="1" dirty="0">
                <a:solidFill>
                  <a:srgbClr val="FF0000"/>
                </a:solidFill>
              </a:rPr>
              <a:t>infants and toddlers </a:t>
            </a:r>
            <a:r>
              <a:rPr lang="en-US" sz="2400" b="1" i="1" dirty="0"/>
              <a:t>with Turner syndrome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The </a:t>
            </a:r>
            <a:r>
              <a:rPr lang="en-US" sz="2400" b="1" i="1" dirty="0"/>
              <a:t>effects of this approach on adult height have not been published yet.</a:t>
            </a:r>
            <a:endParaRPr lang="en-US" sz="2400" i="1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066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b="1"/>
              <a:t>Efficacy</a:t>
            </a:r>
            <a:r>
              <a:rPr lang="fa-IR" sz="3200" b="1"/>
              <a:t/>
            </a:r>
            <a:br>
              <a:rPr lang="fa-IR" sz="3200" b="1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We   </a:t>
            </a:r>
            <a:r>
              <a:rPr lang="en-US" sz="2400" b="1" i="1" dirty="0"/>
              <a:t>do </a:t>
            </a:r>
            <a:r>
              <a:rPr lang="en-US" sz="2400" b="1" i="1" dirty="0">
                <a:solidFill>
                  <a:srgbClr val="FF0000"/>
                </a:solidFill>
              </a:rPr>
              <a:t>not recommend </a:t>
            </a:r>
            <a:r>
              <a:rPr lang="en-US" sz="2400" b="1" i="1" dirty="0"/>
              <a:t>the routine use of </a:t>
            </a:r>
            <a:r>
              <a:rPr lang="en-US" sz="2400" b="1" i="1" dirty="0">
                <a:solidFill>
                  <a:srgbClr val="FF0000"/>
                </a:solidFill>
              </a:rPr>
              <a:t>very low-dose estrogen </a:t>
            </a:r>
            <a:r>
              <a:rPr lang="en-US" sz="2400" b="1" i="1" dirty="0"/>
              <a:t>in </a:t>
            </a:r>
            <a:r>
              <a:rPr lang="en-US" sz="2400" b="1" i="1" dirty="0" err="1"/>
              <a:t>prepubertal</a:t>
            </a:r>
            <a:r>
              <a:rPr lang="en-US" sz="2400" b="1" i="1" dirty="0"/>
              <a:t> children </a:t>
            </a:r>
            <a:r>
              <a:rPr lang="en-US" sz="2400" b="1" i="1" dirty="0" smtClean="0"/>
              <a:t>( </a:t>
            </a:r>
            <a:r>
              <a:rPr lang="en-US" sz="2400" b="1" i="1" dirty="0"/>
              <a:t>before </a:t>
            </a:r>
            <a:r>
              <a:rPr lang="en-US" sz="2400" b="1" i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11 years of age</a:t>
            </a:r>
            <a:r>
              <a:rPr lang="en-US" sz="2400" b="1" i="1" dirty="0"/>
              <a:t>), because its effects on height are modest (an additional 2.1 cm), and this may be insufficient to justify its use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 smtClean="0"/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/>
              <a:t> </a:t>
            </a:r>
            <a:r>
              <a:rPr lang="en-US" sz="2400" b="1" i="1" dirty="0"/>
              <a:t>It is possible that such </a:t>
            </a:r>
            <a:r>
              <a:rPr lang="en-US" sz="2400" b="1" i="1" dirty="0">
                <a:solidFill>
                  <a:srgbClr val="FF0000"/>
                </a:solidFill>
              </a:rPr>
              <a:t>very low-dose estrogen </a:t>
            </a:r>
            <a:r>
              <a:rPr lang="en-US" sz="2400" b="1" i="1" dirty="0"/>
              <a:t>therapy may also improve </a:t>
            </a:r>
            <a:r>
              <a:rPr lang="en-US" sz="2400" b="1" i="1" dirty="0">
                <a:solidFill>
                  <a:srgbClr val="FF0000"/>
                </a:solidFill>
              </a:rPr>
              <a:t>bone mineralization </a:t>
            </a:r>
            <a:r>
              <a:rPr lang="en-US" sz="2400" b="1" i="1" dirty="0"/>
              <a:t>and </a:t>
            </a:r>
            <a:r>
              <a:rPr lang="en-US" sz="2400" b="1" i="1" dirty="0">
                <a:solidFill>
                  <a:srgbClr val="FF0000"/>
                </a:solidFill>
              </a:rPr>
              <a:t>memory</a:t>
            </a:r>
            <a:r>
              <a:rPr lang="en-US" sz="2400" b="1" i="1" dirty="0"/>
              <a:t> and </a:t>
            </a:r>
            <a:r>
              <a:rPr lang="en-US" sz="2400" b="1" i="1" dirty="0">
                <a:solidFill>
                  <a:srgbClr val="FF0000"/>
                </a:solidFill>
              </a:rPr>
              <a:t>cognitive function</a:t>
            </a:r>
            <a:r>
              <a:rPr lang="en-US" sz="2400" b="1" i="1" dirty="0"/>
              <a:t>, but these outcomes require further investigation .</a:t>
            </a:r>
            <a:endParaRPr lang="en-US" sz="2400" i="1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6473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b="1"/>
              <a:t>Efficacy</a:t>
            </a:r>
            <a:r>
              <a:rPr lang="fa-IR" sz="3200" b="1"/>
              <a:t/>
            </a:r>
            <a:br>
              <a:rPr lang="fa-IR" sz="3200" b="1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000" b="1" i="1" dirty="0" smtClean="0"/>
              <a:t>GH  </a:t>
            </a:r>
            <a:r>
              <a:rPr lang="en-US" sz="2000" b="1" i="1" dirty="0"/>
              <a:t>therapy may have beneficial effects on </a:t>
            </a:r>
            <a:r>
              <a:rPr lang="en-US" sz="2000" b="1" i="1" dirty="0">
                <a:solidFill>
                  <a:srgbClr val="FF0000"/>
                </a:solidFill>
              </a:rPr>
              <a:t>body composition</a:t>
            </a:r>
            <a:r>
              <a:rPr lang="en-US" sz="2000" b="1" i="1" dirty="0" smtClean="0"/>
              <a:t>.</a:t>
            </a:r>
          </a:p>
          <a:p>
            <a:pPr algn="l" rtl="0"/>
            <a:endParaRPr lang="en-US" sz="2000" b="1" i="1" dirty="0" smtClean="0"/>
          </a:p>
          <a:p>
            <a:pPr algn="l" rtl="0"/>
            <a:r>
              <a:rPr lang="en-US" sz="2000" b="1" i="1" dirty="0" smtClean="0"/>
              <a:t>Increase lean </a:t>
            </a:r>
            <a:r>
              <a:rPr lang="en-US" sz="2000" b="1" i="1" dirty="0"/>
              <a:t>body mass and decreased </a:t>
            </a:r>
            <a:r>
              <a:rPr lang="en-US" sz="2000" b="1" i="1" dirty="0">
                <a:solidFill>
                  <a:srgbClr val="FF0000"/>
                </a:solidFill>
              </a:rPr>
              <a:t>body fat </a:t>
            </a:r>
            <a:r>
              <a:rPr lang="en-US" sz="2000" b="1" i="1" dirty="0" smtClean="0"/>
              <a:t>. </a:t>
            </a:r>
          </a:p>
          <a:p>
            <a:pPr algn="l" rtl="0"/>
            <a:endParaRPr lang="en-US" sz="2000" b="1" i="1" dirty="0" smtClean="0"/>
          </a:p>
          <a:p>
            <a:pPr algn="l" rtl="0"/>
            <a:r>
              <a:rPr lang="en-US" sz="2000" b="1" i="1" dirty="0" smtClean="0"/>
              <a:t>These </a:t>
            </a:r>
            <a:r>
              <a:rPr lang="en-US" sz="2000" b="1" i="1" dirty="0"/>
              <a:t>changes were </a:t>
            </a:r>
            <a:r>
              <a:rPr lang="en-US" sz="2000" b="1" i="1" dirty="0">
                <a:solidFill>
                  <a:srgbClr val="FF0000"/>
                </a:solidFill>
              </a:rPr>
              <a:t>independent </a:t>
            </a:r>
            <a:r>
              <a:rPr lang="en-US" sz="2000" b="1" i="1" dirty="0"/>
              <a:t>of </a:t>
            </a:r>
            <a:r>
              <a:rPr lang="en-US" sz="2000" b="1" i="1" dirty="0">
                <a:solidFill>
                  <a:srgbClr val="FF0000"/>
                </a:solidFill>
              </a:rPr>
              <a:t>estrogen exposure</a:t>
            </a:r>
            <a:r>
              <a:rPr lang="en-US" sz="2000" b="1" i="1" dirty="0" smtClean="0"/>
              <a:t>.</a:t>
            </a:r>
          </a:p>
          <a:p>
            <a:pPr algn="l" rtl="0"/>
            <a:endParaRPr lang="en-US" sz="2000" b="1" i="1" dirty="0" smtClean="0"/>
          </a:p>
          <a:p>
            <a:pPr algn="l" rtl="0"/>
            <a:r>
              <a:rPr lang="en-US" sz="2000" b="1" i="1" dirty="0" smtClean="0"/>
              <a:t> Do </a:t>
            </a:r>
            <a:r>
              <a:rPr lang="en-US" sz="2000" b="1" i="1" dirty="0">
                <a:solidFill>
                  <a:srgbClr val="FF0000"/>
                </a:solidFill>
              </a:rPr>
              <a:t>not 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have </a:t>
            </a:r>
            <a:r>
              <a:rPr lang="en-US" sz="2000" b="1" i="1" dirty="0"/>
              <a:t>a deleterious effect on </a:t>
            </a:r>
            <a:r>
              <a:rPr lang="en-US" sz="2000" b="1" i="1" dirty="0" smtClean="0">
                <a:solidFill>
                  <a:srgbClr val="FF0000"/>
                </a:solidFill>
              </a:rPr>
              <a:t>BP, LVF, </a:t>
            </a:r>
            <a:r>
              <a:rPr lang="en-US" sz="2000" b="1" i="1" dirty="0">
                <a:solidFill>
                  <a:srgbClr val="FF0000"/>
                </a:solidFill>
              </a:rPr>
              <a:t>or aortic diameter </a:t>
            </a:r>
            <a:r>
              <a:rPr lang="en-US" sz="2000" b="1" i="1" dirty="0" smtClean="0"/>
              <a:t>. </a:t>
            </a:r>
          </a:p>
          <a:p>
            <a:pPr algn="l" rtl="0"/>
            <a:endParaRPr lang="en-US" sz="2000" b="1" i="1" dirty="0" smtClean="0"/>
          </a:p>
          <a:p>
            <a:pPr algn="l" rtl="0"/>
            <a:r>
              <a:rPr lang="en-US" sz="2000" b="1" i="1" dirty="0" smtClean="0"/>
              <a:t>Adverse </a:t>
            </a:r>
            <a:r>
              <a:rPr lang="en-US" sz="2000" b="1" i="1" dirty="0"/>
              <a:t>effects of </a:t>
            </a:r>
            <a:r>
              <a:rPr lang="en-US" sz="2000" b="1" i="1" dirty="0" smtClean="0"/>
              <a:t>GH therapy</a:t>
            </a:r>
            <a:r>
              <a:rPr lang="en-US" sz="2000" b="1" i="1" dirty="0"/>
              <a:t>, </a:t>
            </a:r>
            <a:r>
              <a:rPr lang="en-US" sz="2000" b="1" i="1" dirty="0" smtClean="0">
                <a:solidFill>
                  <a:srgbClr val="FF0000"/>
                </a:solidFill>
              </a:rPr>
              <a:t>intracranial </a:t>
            </a:r>
            <a:r>
              <a:rPr lang="en-US" sz="2000" b="1" i="1" dirty="0">
                <a:solidFill>
                  <a:srgbClr val="FF0000"/>
                </a:solidFill>
              </a:rPr>
              <a:t>hypertension</a:t>
            </a:r>
            <a:r>
              <a:rPr lang="en-US" sz="2000" b="1" i="1" dirty="0"/>
              <a:t>, </a:t>
            </a:r>
            <a:r>
              <a:rPr lang="en-US" sz="2000" b="1" i="1" dirty="0">
                <a:solidFill>
                  <a:srgbClr val="FF0000"/>
                </a:solidFill>
              </a:rPr>
              <a:t>slipped capital femoral epiphyses, </a:t>
            </a:r>
            <a:r>
              <a:rPr lang="en-US" sz="2000" b="1" i="1" dirty="0"/>
              <a:t>and </a:t>
            </a:r>
            <a:r>
              <a:rPr lang="en-US" sz="2000" b="1" i="1" dirty="0">
                <a:solidFill>
                  <a:srgbClr val="FF0000"/>
                </a:solidFill>
              </a:rPr>
              <a:t>pancreatitis </a:t>
            </a:r>
            <a:r>
              <a:rPr lang="en-US" sz="2000" b="1" i="1" dirty="0"/>
              <a:t>are </a:t>
            </a:r>
            <a:r>
              <a:rPr lang="en-US" sz="2000" b="1" i="1" dirty="0">
                <a:solidFill>
                  <a:srgbClr val="FF0000"/>
                </a:solidFill>
              </a:rPr>
              <a:t>uncommon</a:t>
            </a:r>
            <a:r>
              <a:rPr lang="en-US" sz="2000" b="1" i="1" dirty="0"/>
              <a:t> but perhaps </a:t>
            </a:r>
            <a:r>
              <a:rPr lang="en-US" sz="2000" b="1" i="1" dirty="0">
                <a:solidFill>
                  <a:srgbClr val="FF0000"/>
                </a:solidFill>
              </a:rPr>
              <a:t>slightly more prevalent</a:t>
            </a:r>
            <a:r>
              <a:rPr lang="en-US" sz="2000" b="1" i="1" dirty="0"/>
              <a:t> than in children who are treated with </a:t>
            </a:r>
            <a:r>
              <a:rPr lang="en-US" sz="2000" b="1" i="1" dirty="0" smtClean="0"/>
              <a:t>GH </a:t>
            </a:r>
            <a:r>
              <a:rPr lang="en-US" sz="2000" b="1" i="1" dirty="0"/>
              <a:t>for indications other than </a:t>
            </a:r>
            <a:r>
              <a:rPr lang="en-US" sz="2000" b="1" i="1" dirty="0" smtClean="0"/>
              <a:t>TS.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882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b="1"/>
              <a:t>Efficacy</a:t>
            </a:r>
            <a:r>
              <a:rPr lang="fa-IR" sz="3200" b="1"/>
              <a:t/>
            </a:r>
            <a:br>
              <a:rPr lang="fa-IR" sz="3200" b="1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Strategies </a:t>
            </a:r>
            <a:r>
              <a:rPr lang="en-US" sz="2400" b="1" dirty="0"/>
              <a:t>for severe short stature </a:t>
            </a:r>
            <a:r>
              <a:rPr lang="en-US" sz="2400" b="1" dirty="0" smtClean="0"/>
              <a:t>:</a:t>
            </a:r>
          </a:p>
          <a:p>
            <a:pPr algn="l" rtl="0"/>
            <a:r>
              <a:rPr lang="en-US" sz="2400" b="1" dirty="0"/>
              <a:t> In girls </a:t>
            </a:r>
            <a:r>
              <a:rPr lang="en-US" sz="2400" b="1" dirty="0">
                <a:solidFill>
                  <a:srgbClr val="FF0000"/>
                </a:solidFill>
              </a:rPr>
              <a:t>10 to 12 years of age </a:t>
            </a:r>
            <a:r>
              <a:rPr lang="en-US" sz="2400" b="1" dirty="0"/>
              <a:t>with </a:t>
            </a:r>
            <a:r>
              <a:rPr lang="en-US" sz="2400" b="1" dirty="0">
                <a:solidFill>
                  <a:srgbClr val="FF0000"/>
                </a:solidFill>
              </a:rPr>
              <a:t>severe short </a:t>
            </a:r>
            <a:r>
              <a:rPr lang="en-US" sz="2400" b="1" dirty="0" smtClean="0">
                <a:solidFill>
                  <a:srgbClr val="FF0000"/>
                </a:solidFill>
              </a:rPr>
              <a:t>stature, </a:t>
            </a:r>
            <a:r>
              <a:rPr lang="en-US" sz="2400" b="1" dirty="0" smtClean="0"/>
              <a:t>we </a:t>
            </a:r>
            <a:r>
              <a:rPr lang="en-US" sz="2400" b="1" dirty="0"/>
              <a:t>suggest </a:t>
            </a:r>
            <a:r>
              <a:rPr lang="en-US" sz="2400" b="1" dirty="0" smtClean="0"/>
              <a:t> offering  either  treatment  </a:t>
            </a:r>
            <a:r>
              <a:rPr lang="en-US" sz="2400" b="1" dirty="0"/>
              <a:t>with </a:t>
            </a:r>
            <a:r>
              <a:rPr lang="en-US" sz="2400" b="1" dirty="0" smtClean="0"/>
              <a:t>  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oxandrolone</a:t>
            </a:r>
            <a:r>
              <a:rPr lang="en-US" sz="2400" b="1" dirty="0" smtClean="0"/>
              <a:t>  (</a:t>
            </a:r>
            <a:r>
              <a:rPr lang="en-US" sz="2400" b="1" dirty="0"/>
              <a:t>a </a:t>
            </a:r>
            <a:r>
              <a:rPr lang="en-US" sz="2400" b="1" dirty="0" err="1"/>
              <a:t>nonaromatizable</a:t>
            </a:r>
            <a:r>
              <a:rPr lang="en-US" sz="2400" b="1" dirty="0"/>
              <a:t> androgen) or </a:t>
            </a:r>
            <a:r>
              <a:rPr lang="en-US" sz="2400" b="1" dirty="0">
                <a:solidFill>
                  <a:srgbClr val="FF0000"/>
                </a:solidFill>
              </a:rPr>
              <a:t>delayed pubertal induction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but not both</a:t>
            </a:r>
            <a:r>
              <a:rPr lang="en-US" sz="2400" b="1" dirty="0"/>
              <a:t>, in addition to growth hormone therapy </a:t>
            </a:r>
            <a:r>
              <a:rPr lang="en-US" sz="2400" b="1" dirty="0" smtClean="0"/>
              <a:t>.</a:t>
            </a:r>
            <a:endParaRPr lang="en-US" sz="2400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7372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2800" b="1" i="1" dirty="0"/>
              <a:t>Adjunctive </a:t>
            </a:r>
            <a:r>
              <a:rPr lang="en-US" sz="2800" b="1" i="1" dirty="0" err="1"/>
              <a:t>oxandrolone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/>
              <a:t>Adjunctive </a:t>
            </a:r>
            <a:r>
              <a:rPr lang="en-US" sz="2400" b="1" i="1" dirty="0" err="1" smtClean="0"/>
              <a:t>oxandrolo</a:t>
            </a:r>
            <a:r>
              <a:rPr lang="en-US" sz="2400" b="1" i="1" dirty="0" smtClean="0"/>
              <a:t> </a:t>
            </a:r>
            <a:r>
              <a:rPr lang="en-US" sz="2400" b="1" i="1" u="sng" dirty="0" err="1"/>
              <a:t>Oxandrolone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improves height velocity </a:t>
            </a:r>
            <a:r>
              <a:rPr lang="en-US" sz="2400" b="1" i="1" dirty="0"/>
              <a:t>through its anabolic effects (by increasing </a:t>
            </a:r>
            <a:r>
              <a:rPr lang="en-US" sz="2400" b="1" i="1" dirty="0">
                <a:solidFill>
                  <a:srgbClr val="FF0000"/>
                </a:solidFill>
              </a:rPr>
              <a:t>protein synthesis</a:t>
            </a:r>
            <a:r>
              <a:rPr lang="en-US" sz="2400" b="1" i="1" dirty="0"/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lean body mass</a:t>
            </a:r>
            <a:r>
              <a:rPr lang="en-US" sz="2400" b="1" i="1" dirty="0"/>
              <a:t>, and </a:t>
            </a:r>
            <a:r>
              <a:rPr lang="en-US" sz="2400" b="1" i="1" dirty="0" smtClean="0"/>
              <a:t>BMD). </a:t>
            </a: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/>
              <a:t>G</a:t>
            </a:r>
            <a:r>
              <a:rPr lang="en-US" sz="2400" b="1" i="1" dirty="0" smtClean="0"/>
              <a:t>iven </a:t>
            </a:r>
            <a:r>
              <a:rPr lang="en-US" sz="2400" b="1" i="1" dirty="0"/>
              <a:t>at a low dose (</a:t>
            </a:r>
            <a:r>
              <a:rPr lang="en-US" sz="2400" b="1" i="1" dirty="0">
                <a:solidFill>
                  <a:srgbClr val="FF0000"/>
                </a:solidFill>
              </a:rPr>
              <a:t>0.03 mg/kg per day or less</a:t>
            </a:r>
            <a:r>
              <a:rPr lang="en-US" sz="2400" b="1" i="1" dirty="0"/>
              <a:t>, and increased to no more than </a:t>
            </a:r>
            <a:r>
              <a:rPr lang="en-US" sz="2400" b="1" i="1" dirty="0">
                <a:solidFill>
                  <a:srgbClr val="FF0000"/>
                </a:solidFill>
              </a:rPr>
              <a:t>0.05</a:t>
            </a:r>
            <a:r>
              <a:rPr lang="en-US" sz="2400" b="1" i="1" dirty="0"/>
              <a:t> mg/kg per day) from the age of </a:t>
            </a:r>
            <a:r>
              <a:rPr lang="en-US" sz="2400" b="1" i="1" dirty="0">
                <a:solidFill>
                  <a:srgbClr val="FF0000"/>
                </a:solidFill>
              </a:rPr>
              <a:t>10 years or older </a:t>
            </a:r>
            <a:r>
              <a:rPr lang="en-US" sz="2400" b="1" i="1" dirty="0"/>
              <a:t>and in combination with </a:t>
            </a:r>
            <a:r>
              <a:rPr lang="en-US" sz="2400" b="1" i="1" dirty="0" smtClean="0"/>
              <a:t>GH </a:t>
            </a:r>
            <a:r>
              <a:rPr lang="en-US" sz="2400" b="1" i="1" dirty="0"/>
              <a:t>therapy</a:t>
            </a:r>
            <a:r>
              <a:rPr lang="en-US" sz="2400" b="1" i="1" dirty="0" smtClean="0"/>
              <a:t>.</a:t>
            </a:r>
          </a:p>
          <a:p>
            <a:pPr marL="0" indent="0" rtl="0">
              <a:buNone/>
            </a:pPr>
            <a:r>
              <a:rPr lang="en-US" sz="2400" dirty="0"/>
              <a:t> </a:t>
            </a:r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39341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2800" b="1" i="1" dirty="0"/>
              <a:t>Adjunctive </a:t>
            </a:r>
            <a:r>
              <a:rPr lang="en-US" sz="2800" b="1" i="1" dirty="0" err="1"/>
              <a:t>oxandrolone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Higher </a:t>
            </a:r>
            <a:r>
              <a:rPr lang="en-US" sz="2400" b="1" i="1" dirty="0">
                <a:solidFill>
                  <a:srgbClr val="FF0000"/>
                </a:solidFill>
              </a:rPr>
              <a:t>doses </a:t>
            </a:r>
            <a:r>
              <a:rPr lang="en-US" sz="2400" b="1" i="1" dirty="0"/>
              <a:t>of </a:t>
            </a:r>
            <a:r>
              <a:rPr lang="en-US" sz="2400" b="1" i="1" dirty="0" err="1"/>
              <a:t>oxandrolone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should not be used</a:t>
            </a:r>
            <a:r>
              <a:rPr lang="en-US" sz="2400" b="1" i="1" dirty="0"/>
              <a:t>, because they may result in </a:t>
            </a:r>
            <a:r>
              <a:rPr lang="en-US" sz="2400" b="1" i="1" dirty="0" err="1">
                <a:solidFill>
                  <a:srgbClr val="FF0000"/>
                </a:solidFill>
              </a:rPr>
              <a:t>virilization</a:t>
            </a:r>
            <a:r>
              <a:rPr lang="en-US" sz="2400" b="1" i="1" dirty="0">
                <a:solidFill>
                  <a:srgbClr val="FF0000"/>
                </a:solidFill>
              </a:rPr>
              <a:t>.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err="1" smtClean="0"/>
              <a:t>Oxandrolone</a:t>
            </a:r>
            <a:r>
              <a:rPr lang="en-US" sz="2400" b="1" i="1" dirty="0" smtClean="0"/>
              <a:t> </a:t>
            </a:r>
            <a:r>
              <a:rPr lang="en-US" sz="2400" b="1" i="1" dirty="0"/>
              <a:t>treatment is </a:t>
            </a:r>
            <a:r>
              <a:rPr lang="en-US" sz="2400" b="1" i="1" dirty="0">
                <a:solidFill>
                  <a:srgbClr val="FF0000"/>
                </a:solidFill>
              </a:rPr>
              <a:t>continued</a:t>
            </a:r>
            <a:r>
              <a:rPr lang="en-US" sz="2400" b="1" i="1" dirty="0"/>
              <a:t> until estradiol therapy is begun, around </a:t>
            </a:r>
            <a:r>
              <a:rPr lang="en-US" sz="2400" b="1" i="1" dirty="0">
                <a:solidFill>
                  <a:srgbClr val="FF0000"/>
                </a:solidFill>
              </a:rPr>
              <a:t>11 or 12 years of age.</a:t>
            </a:r>
            <a:endParaRPr lang="en-US" sz="2400" i="1" dirty="0">
              <a:solidFill>
                <a:srgbClr val="FF0000"/>
              </a:solidFill>
            </a:endParaRPr>
          </a:p>
          <a:p>
            <a:pPr rtl="0"/>
            <a:r>
              <a:rPr lang="en-US" sz="2400" dirty="0"/>
              <a:t> </a:t>
            </a:r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5041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dirty="0"/>
              <a:t>Delayed pubertal </a:t>
            </a:r>
            <a:r>
              <a:rPr lang="en-US" sz="3200" b="1" dirty="0" smtClean="0"/>
              <a:t>induction</a:t>
            </a:r>
            <a:r>
              <a:rPr lang="fa-IR" sz="3200" b="1" dirty="0" smtClean="0"/>
              <a:t/>
            </a:r>
            <a:br>
              <a:rPr lang="fa-IR" sz="3200" b="1" dirty="0" smtClean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>
                <a:solidFill>
                  <a:srgbClr val="FF0000"/>
                </a:solidFill>
              </a:rPr>
              <a:t>M</a:t>
            </a:r>
            <a:r>
              <a:rPr lang="en-US" sz="2400" b="1" i="1" dirty="0" smtClean="0">
                <a:solidFill>
                  <a:srgbClr val="FF0000"/>
                </a:solidFill>
              </a:rPr>
              <a:t>ay </a:t>
            </a:r>
            <a:r>
              <a:rPr lang="en-US" sz="2400" b="1" i="1" dirty="0">
                <a:solidFill>
                  <a:srgbClr val="FF0000"/>
                </a:solidFill>
              </a:rPr>
              <a:t>improve height outcome </a:t>
            </a:r>
            <a:r>
              <a:rPr lang="en-US" sz="2400" b="1" i="1" dirty="0"/>
              <a:t>by postponing epiphyseal fusion triggered by estradiol, and may be helpful when combined with high-dose growth hormone </a:t>
            </a:r>
            <a:r>
              <a:rPr lang="en-US" sz="2400" b="1" i="1" dirty="0" smtClean="0"/>
              <a:t>. 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/>
              <a:t>If   this    </a:t>
            </a:r>
            <a:r>
              <a:rPr lang="en-US" sz="2400" b="1" i="1" dirty="0"/>
              <a:t>approach </a:t>
            </a:r>
            <a:r>
              <a:rPr lang="en-US" sz="2400" b="1" i="1" dirty="0" smtClean="0"/>
              <a:t>  is   </a:t>
            </a:r>
            <a:r>
              <a:rPr lang="en-US" sz="2400" b="1" i="1" dirty="0"/>
              <a:t>chosen, 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monotherapy</a:t>
            </a:r>
            <a:r>
              <a:rPr lang="en-US" sz="2400" b="1" i="1" dirty="0" smtClean="0"/>
              <a:t>   </a:t>
            </a:r>
            <a:r>
              <a:rPr lang="en-US" sz="2400" b="1" i="1" dirty="0"/>
              <a:t>with </a:t>
            </a:r>
            <a:r>
              <a:rPr lang="en-US" sz="2400" b="1" i="1" dirty="0" smtClean="0"/>
              <a:t>  GH </a:t>
            </a:r>
            <a:r>
              <a:rPr lang="en-US" sz="2400" b="1" i="1" dirty="0"/>
              <a:t>is continued, </a:t>
            </a:r>
            <a:r>
              <a:rPr lang="en-US" sz="2400" b="1" i="1" dirty="0" smtClean="0"/>
              <a:t>  and </a:t>
            </a:r>
            <a:r>
              <a:rPr lang="en-US" sz="2400" b="1" i="1" dirty="0"/>
              <a:t>estrogens </a:t>
            </a:r>
            <a:r>
              <a:rPr lang="en-US" sz="2400" b="1" i="1" dirty="0">
                <a:solidFill>
                  <a:srgbClr val="FF0000"/>
                </a:solidFill>
              </a:rPr>
              <a:t>are started closer to 14 </a:t>
            </a:r>
            <a:r>
              <a:rPr lang="en-US" sz="2400" b="1" i="1" dirty="0" smtClean="0">
                <a:solidFill>
                  <a:srgbClr val="FF0000"/>
                </a:solidFill>
              </a:rPr>
              <a:t>years</a:t>
            </a:r>
            <a:r>
              <a:rPr lang="en-US" sz="2400" b="1" i="1" dirty="0" smtClean="0"/>
              <a:t> rather </a:t>
            </a:r>
            <a:r>
              <a:rPr lang="en-US" sz="2400" b="1" i="1" dirty="0"/>
              <a:t>than the more typical time point of </a:t>
            </a:r>
            <a:r>
              <a:rPr lang="en-US" sz="2400" b="1" i="1" dirty="0">
                <a:solidFill>
                  <a:srgbClr val="FF0000"/>
                </a:solidFill>
              </a:rPr>
              <a:t>11 to 12 years</a:t>
            </a:r>
            <a:r>
              <a:rPr lang="en-US" sz="2400" b="1" i="1" dirty="0"/>
              <a:t> of age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r>
              <a:rPr lang="en-US" sz="2400" b="1" i="1" dirty="0" smtClean="0"/>
              <a:t> </a:t>
            </a:r>
            <a:r>
              <a:rPr lang="en-US" sz="2400" b="1" i="1" dirty="0"/>
              <a:t>This results in delayed induction of puberty and permits additional growth before epiphyseal fusion.</a:t>
            </a:r>
            <a:endParaRPr lang="en-US" sz="2400" i="1" dirty="0"/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8405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 smtClean="0"/>
              <a:t>EFFICACY</a:t>
            </a:r>
            <a:endParaRPr lang="fa-IR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/>
              <a:t>Either of these approaches results in a </a:t>
            </a:r>
            <a:r>
              <a:rPr lang="en-US" sz="2400" b="1" i="1" dirty="0">
                <a:solidFill>
                  <a:srgbClr val="FF0000"/>
                </a:solidFill>
              </a:rPr>
              <a:t>similar degree of improvement </a:t>
            </a:r>
            <a:r>
              <a:rPr lang="en-US" sz="2400" b="1" i="1" dirty="0"/>
              <a:t>in adult height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r>
              <a:rPr lang="en-US" sz="2400" b="1" i="1" dirty="0" smtClean="0"/>
              <a:t> </a:t>
            </a:r>
            <a:r>
              <a:rPr lang="en-US" sz="2400" b="1" i="1" dirty="0"/>
              <a:t>Further study is needed to evaluate which girls with Turner syndrome would benefit most from combination therapy with growth hormone and </a:t>
            </a:r>
            <a:r>
              <a:rPr lang="en-US" sz="2400" b="1" i="1" dirty="0" err="1"/>
              <a:t>oxandrolone</a:t>
            </a:r>
            <a:r>
              <a:rPr lang="en-US" sz="2400" b="1" i="1" dirty="0"/>
              <a:t> and to determine the optimal duration of this treatment</a:t>
            </a:r>
            <a:endParaRPr lang="en-US" sz="2400" b="1" i="1" dirty="0" smtClean="0"/>
          </a:p>
          <a:p>
            <a:pPr algn="l" rtl="0"/>
            <a:endParaRPr lang="en-US" sz="2400" b="1" i="1" dirty="0"/>
          </a:p>
          <a:p>
            <a:pPr algn="l" rtl="0"/>
            <a:endParaRPr lang="en-US" sz="2400" b="1" i="1" dirty="0" smtClean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15022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smtClean="0"/>
              <a:t>what is new?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000" b="1" i="1" dirty="0"/>
              <a:t>Turner syndrome: </a:t>
            </a:r>
            <a:r>
              <a:rPr lang="en-US" sz="2000" b="1" i="1" dirty="0">
                <a:solidFill>
                  <a:srgbClr val="FF0000"/>
                </a:solidFill>
              </a:rPr>
              <a:t>Fertility counseling </a:t>
            </a:r>
            <a:r>
              <a:rPr lang="en-US" sz="2000" b="1" i="1" dirty="0"/>
              <a:t>is currently suboptimal (September 2019</a:t>
            </a:r>
            <a:r>
              <a:rPr lang="en-US" sz="2000" b="1" i="1" dirty="0" smtClean="0"/>
              <a:t>).</a:t>
            </a:r>
          </a:p>
          <a:p>
            <a:pPr algn="l" rtl="0"/>
            <a:endParaRPr lang="en-US" sz="2000" i="1" dirty="0"/>
          </a:p>
          <a:p>
            <a:pPr algn="l" rtl="0"/>
            <a:r>
              <a:rPr lang="en-US" sz="2000" b="1" i="1" dirty="0"/>
              <a:t>Although available guidelines recommend counseling individuals with Turner syndrome about infertility, </a:t>
            </a:r>
            <a:r>
              <a:rPr lang="en-US" sz="2000" b="1" i="1" dirty="0">
                <a:solidFill>
                  <a:srgbClr val="FF0000"/>
                </a:solidFill>
              </a:rPr>
              <a:t>fertility preservation</a:t>
            </a:r>
            <a:r>
              <a:rPr lang="en-US" sz="2000" b="1" i="1" dirty="0"/>
              <a:t>, and </a:t>
            </a:r>
            <a:r>
              <a:rPr lang="en-US" sz="2000" b="1" i="1" dirty="0">
                <a:solidFill>
                  <a:srgbClr val="FF0000"/>
                </a:solidFill>
              </a:rPr>
              <a:t>pregnancy risks</a:t>
            </a:r>
            <a:r>
              <a:rPr lang="en-US" sz="2000" b="1" i="1" dirty="0"/>
              <a:t> starting at a </a:t>
            </a:r>
            <a:r>
              <a:rPr lang="en-US" sz="2000" b="1" i="1" dirty="0">
                <a:solidFill>
                  <a:srgbClr val="FF0000"/>
                </a:solidFill>
              </a:rPr>
              <a:t>young age</a:t>
            </a:r>
            <a:r>
              <a:rPr lang="en-US" sz="2000" b="1" i="1" dirty="0"/>
              <a:t>, this is not happening routinely</a:t>
            </a:r>
            <a:r>
              <a:rPr lang="en-US" sz="2000" b="1" i="1" dirty="0" smtClean="0"/>
              <a:t>.</a:t>
            </a:r>
          </a:p>
          <a:p>
            <a:pPr algn="l" rtl="0"/>
            <a:endParaRPr lang="en-US" sz="2000" b="1" i="1" dirty="0" smtClean="0"/>
          </a:p>
          <a:p>
            <a:pPr algn="l" rtl="0"/>
            <a:r>
              <a:rPr lang="en-US" sz="2000" b="1" i="1" dirty="0"/>
              <a:t> </a:t>
            </a:r>
            <a:r>
              <a:rPr lang="en-US" sz="2000" b="1" i="1" dirty="0" smtClean="0">
                <a:solidFill>
                  <a:srgbClr val="FF0000"/>
                </a:solidFill>
              </a:rPr>
              <a:t>Only </a:t>
            </a:r>
            <a:r>
              <a:rPr lang="en-US" sz="2000" b="1" i="1" dirty="0">
                <a:solidFill>
                  <a:srgbClr val="FF0000"/>
                </a:solidFill>
              </a:rPr>
              <a:t>10 percent </a:t>
            </a:r>
            <a:r>
              <a:rPr lang="en-US" sz="2000" b="1" i="1" dirty="0"/>
              <a:t>of patients were referred to a specialist to discuss fertility preservation and the majority of families and patients (62 percent) received no counseling about potential pregnancy-related risks</a:t>
            </a:r>
            <a:r>
              <a:rPr lang="en-US" sz="2000" b="1" i="1" dirty="0" smtClean="0"/>
              <a:t>.</a:t>
            </a:r>
          </a:p>
          <a:p>
            <a:pPr algn="l" rtl="0"/>
            <a:endParaRPr lang="en-US" sz="2000" b="1" i="1" dirty="0" smtClean="0"/>
          </a:p>
          <a:p>
            <a:pPr algn="l" rtl="0"/>
            <a:r>
              <a:rPr lang="en-US" sz="2000" b="1" i="1" dirty="0" smtClean="0"/>
              <a:t> </a:t>
            </a:r>
            <a:r>
              <a:rPr lang="en-US" sz="2000" b="1" i="1" dirty="0"/>
              <a:t>Interventions such as additional training of providers are needed to improve the care of this population. </a:t>
            </a:r>
            <a:endParaRPr lang="fa-IR" sz="2000" b="1" i="1" dirty="0"/>
          </a:p>
        </p:txBody>
      </p:sp>
    </p:spTree>
    <p:extLst>
      <p:ext uri="{BB962C8B-B14F-4D97-AF65-F5344CB8AC3E}">
        <p14:creationId xmlns:p14="http://schemas.microsoft.com/office/powerpoint/2010/main" val="40602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4613"/>
            <a:ext cx="8229600" cy="1143000"/>
          </a:xfrm>
        </p:spPr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74613"/>
            <a:ext cx="8229600" cy="6783387"/>
          </a:xfrm>
        </p:spPr>
      </p:pic>
      <p:sp>
        <p:nvSpPr>
          <p:cNvPr id="5" name="TextBox 4"/>
          <p:cNvSpPr txBox="1"/>
          <p:nvPr/>
        </p:nvSpPr>
        <p:spPr>
          <a:xfrm>
            <a:off x="990600" y="381000"/>
            <a:ext cx="622610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i="1" dirty="0" smtClean="0">
                <a:solidFill>
                  <a:schemeClr val="bg1"/>
                </a:solidFill>
              </a:rPr>
              <a:t>Thanks </a:t>
            </a:r>
            <a:endParaRPr lang="fa-IR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53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 smtClean="0"/>
              <a:t>Definition</a:t>
            </a:r>
            <a:br>
              <a:rPr lang="en-US" sz="3200" i="1" dirty="0" smtClean="0"/>
            </a:b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If  </a:t>
            </a:r>
            <a:r>
              <a:rPr lang="en-US" sz="2400" b="1" i="1" dirty="0"/>
              <a:t>a </a:t>
            </a:r>
            <a:r>
              <a:rPr lang="en-US" sz="2400" b="1" i="1" dirty="0" smtClean="0"/>
              <a:t> fetus  </a:t>
            </a:r>
            <a:r>
              <a:rPr lang="en-US" sz="2400" b="1" i="1" dirty="0"/>
              <a:t>with a large </a:t>
            </a:r>
            <a:r>
              <a:rPr lang="en-US" sz="2400" b="1" i="1" dirty="0">
                <a:solidFill>
                  <a:srgbClr val="FF0000"/>
                </a:solidFill>
              </a:rPr>
              <a:t>cystic </a:t>
            </a:r>
            <a:r>
              <a:rPr lang="en-US" sz="2400" b="1" i="1" dirty="0" err="1">
                <a:solidFill>
                  <a:srgbClr val="FF0000"/>
                </a:solidFill>
              </a:rPr>
              <a:t>hygroma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/>
              <a:t>or </a:t>
            </a:r>
            <a:r>
              <a:rPr lang="en-US" sz="2400" b="1" i="1" dirty="0" err="1">
                <a:solidFill>
                  <a:srgbClr val="FF0000"/>
                </a:solidFill>
              </a:rPr>
              <a:t>hydrops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/>
              <a:t>is found to have a 45,X karyotype, the diagnosis of Turner syndrome can be made with certainty </a:t>
            </a:r>
            <a:r>
              <a:rPr lang="en-US" sz="2400" b="1" i="1" dirty="0" smtClean="0"/>
              <a:t>.</a:t>
            </a:r>
            <a:endParaRPr lang="en-US" sz="2400" i="1" dirty="0"/>
          </a:p>
          <a:p>
            <a:pPr algn="l" rtl="0"/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25228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b="1" i="1" dirty="0"/>
              <a:t>Prenatal counseling</a:t>
            </a:r>
            <a:endParaRPr lang="fa-I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i="1" dirty="0">
                <a:solidFill>
                  <a:srgbClr val="FF0000"/>
                </a:solidFill>
              </a:rPr>
              <a:t>P</a:t>
            </a:r>
            <a:r>
              <a:rPr lang="en-US" sz="2400" b="1" i="1" dirty="0" smtClean="0">
                <a:solidFill>
                  <a:srgbClr val="FF0000"/>
                </a:solidFill>
              </a:rPr>
              <a:t>renatal </a:t>
            </a:r>
            <a:r>
              <a:rPr lang="en-US" sz="2400" b="1" i="1" dirty="0">
                <a:solidFill>
                  <a:srgbClr val="FF0000"/>
                </a:solidFill>
              </a:rPr>
              <a:t>counseling </a:t>
            </a:r>
            <a:r>
              <a:rPr lang="en-US" sz="2400" b="1" i="1" dirty="0"/>
              <a:t>may be </a:t>
            </a:r>
            <a:r>
              <a:rPr lang="en-US" sz="2400" b="1" i="1" dirty="0">
                <a:solidFill>
                  <a:srgbClr val="FF0000"/>
                </a:solidFill>
              </a:rPr>
              <a:t>challenging</a:t>
            </a:r>
            <a:r>
              <a:rPr lang="en-US" sz="2400" b="1" i="1" dirty="0"/>
              <a:t> because it can be difficult to </a:t>
            </a:r>
            <a:r>
              <a:rPr lang="en-US" sz="2400" b="1" i="1" dirty="0">
                <a:solidFill>
                  <a:srgbClr val="FF0000"/>
                </a:solidFill>
              </a:rPr>
              <a:t>predict the phenotype </a:t>
            </a:r>
            <a:r>
              <a:rPr lang="en-US" sz="2400" b="1" i="1" dirty="0"/>
              <a:t>of girls with incidentally diagnosed Turner syndrome. </a:t>
            </a:r>
            <a:endParaRPr lang="fa-IR" sz="2400" b="1" i="1" dirty="0"/>
          </a:p>
        </p:txBody>
      </p:sp>
    </p:spTree>
    <p:extLst>
      <p:ext uri="{BB962C8B-B14F-4D97-AF65-F5344CB8AC3E}">
        <p14:creationId xmlns:p14="http://schemas.microsoft.com/office/powerpoint/2010/main" val="33304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rtl="0"/>
            <a:r>
              <a:rPr lang="en-US" sz="2800" b="1" i="1" dirty="0"/>
              <a:t>MONITORING AND MANAGING COMORBIDITIES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i="1" dirty="0" smtClean="0"/>
              <a:t>      Initial </a:t>
            </a:r>
            <a:r>
              <a:rPr lang="en-US" sz="2400" b="1" i="1" dirty="0"/>
              <a:t>evaluation </a:t>
            </a:r>
            <a:r>
              <a:rPr lang="en-US" sz="2400" b="1" i="1" dirty="0" smtClean="0"/>
              <a:t>:</a:t>
            </a:r>
          </a:p>
          <a:p>
            <a:pPr algn="l" rtl="0"/>
            <a:r>
              <a:rPr lang="en-US" sz="2400" b="1" i="1" dirty="0"/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At the time of diagnosis</a:t>
            </a:r>
            <a:r>
              <a:rPr lang="en-US" sz="2400" b="1" i="1" dirty="0"/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all</a:t>
            </a:r>
            <a:r>
              <a:rPr lang="en-US" sz="2400" b="1" i="1" dirty="0"/>
              <a:t> infants and children with Turner </a:t>
            </a:r>
            <a:r>
              <a:rPr lang="en-US" sz="2400" b="1" i="1" dirty="0" smtClean="0"/>
              <a:t>syndrome   should   </a:t>
            </a:r>
            <a:r>
              <a:rPr lang="en-US" sz="2400" b="1" i="1" dirty="0"/>
              <a:t>have </a:t>
            </a:r>
            <a:r>
              <a:rPr lang="en-US" sz="2400" b="1" i="1" dirty="0" smtClean="0"/>
              <a:t>  a   </a:t>
            </a:r>
            <a:r>
              <a:rPr lang="en-US" sz="2400" b="1" i="1" dirty="0" smtClean="0">
                <a:solidFill>
                  <a:srgbClr val="FF0000"/>
                </a:solidFill>
              </a:rPr>
              <a:t>cardiovascular  </a:t>
            </a:r>
            <a:r>
              <a:rPr lang="en-US" sz="2400" b="1" i="1" dirty="0">
                <a:solidFill>
                  <a:srgbClr val="FF0000"/>
                </a:solidFill>
              </a:rPr>
              <a:t>evaluation </a:t>
            </a:r>
            <a:r>
              <a:rPr lang="en-US" sz="2400" b="1" i="1" dirty="0"/>
              <a:t>by a </a:t>
            </a:r>
            <a:r>
              <a:rPr lang="en-US" sz="2400" b="1" i="1" dirty="0" smtClean="0"/>
              <a:t>cardiologist:</a:t>
            </a:r>
          </a:p>
          <a:p>
            <a:pPr marL="0" indent="0" algn="l" rtl="0">
              <a:buNone/>
            </a:pPr>
            <a:endParaRPr lang="en-US" sz="2400" b="1" i="1" dirty="0"/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BP</a:t>
            </a:r>
            <a:r>
              <a:rPr lang="en-US" sz="2400" b="1" i="1" dirty="0" smtClean="0"/>
              <a:t> </a:t>
            </a:r>
            <a:r>
              <a:rPr lang="en-US" sz="2400" b="1" i="1" dirty="0"/>
              <a:t>in both the upper and lower extremities</a:t>
            </a:r>
            <a:r>
              <a:rPr lang="en-US" sz="2400" b="1" i="1" dirty="0" smtClean="0"/>
              <a:t>.</a:t>
            </a:r>
            <a:r>
              <a:rPr lang="en-US" sz="2400" b="1" i="1" dirty="0"/>
              <a:t> </a:t>
            </a:r>
            <a:endParaRPr lang="en-US" sz="2400" b="1" i="1" dirty="0" smtClean="0"/>
          </a:p>
          <a:p>
            <a:pPr algn="l" rtl="0"/>
            <a:r>
              <a:rPr lang="en-US" sz="2400" b="1" i="1" dirty="0" smtClean="0">
                <a:solidFill>
                  <a:srgbClr val="FF0000"/>
                </a:solidFill>
              </a:rPr>
              <a:t>ECG</a:t>
            </a:r>
            <a:r>
              <a:rPr lang="en-US" sz="2400" b="1" i="1" dirty="0" smtClean="0"/>
              <a:t> </a:t>
            </a:r>
            <a:r>
              <a:rPr lang="en-US" sz="2400" b="1" i="1" dirty="0"/>
              <a:t>to assess for conduction </a:t>
            </a:r>
            <a:r>
              <a:rPr lang="en-US" sz="2400" b="1" i="1" dirty="0" smtClean="0"/>
              <a:t>abnormalities(prolonged </a:t>
            </a:r>
            <a:r>
              <a:rPr lang="en-US" sz="2400" b="1" i="1" dirty="0" err="1"/>
              <a:t>QTc</a:t>
            </a:r>
            <a:r>
              <a:rPr lang="en-US" sz="2400" b="1" i="1" dirty="0"/>
              <a:t> interval</a:t>
            </a:r>
            <a:r>
              <a:rPr lang="en-US" sz="2400" b="1" i="1" dirty="0" smtClean="0"/>
              <a:t>).</a:t>
            </a:r>
            <a:r>
              <a:rPr lang="en-US" sz="2400" b="1" i="1" dirty="0"/>
              <a:t> </a:t>
            </a:r>
            <a:endParaRPr lang="en-US" sz="2400" b="1" i="1" dirty="0" smtClean="0"/>
          </a:p>
          <a:p>
            <a:pPr algn="l" rtl="0"/>
            <a:r>
              <a:rPr lang="en-US" sz="2400" b="1" i="1" dirty="0"/>
              <a:t>C</a:t>
            </a:r>
            <a:r>
              <a:rPr lang="en-US" sz="2400" b="1" i="1" dirty="0" smtClean="0"/>
              <a:t>ardiac </a:t>
            </a:r>
            <a:r>
              <a:rPr lang="en-US" sz="2400" b="1" i="1" dirty="0"/>
              <a:t>magnetic resonance (CMR) imaging as soon as the patient </a:t>
            </a:r>
            <a:r>
              <a:rPr lang="en-US" sz="2400" b="1" i="1" dirty="0" smtClean="0"/>
              <a:t>  is   old   enough </a:t>
            </a:r>
            <a:r>
              <a:rPr lang="en-US" sz="2400" b="1" i="1" dirty="0"/>
              <a:t>to tolerate the procedure without general anesthesia </a:t>
            </a:r>
            <a:r>
              <a:rPr lang="en-US" sz="2400" b="1" i="1" dirty="0" smtClean="0">
                <a:solidFill>
                  <a:srgbClr val="FF0000"/>
                </a:solidFill>
              </a:rPr>
              <a:t>( </a:t>
            </a:r>
            <a:r>
              <a:rPr lang="en-US" sz="2400" b="1" i="1" dirty="0">
                <a:solidFill>
                  <a:srgbClr val="FF0000"/>
                </a:solidFill>
              </a:rPr>
              <a:t>12 </a:t>
            </a:r>
            <a:r>
              <a:rPr lang="en-US" sz="2400" b="1" i="1" dirty="0" smtClean="0">
                <a:solidFill>
                  <a:srgbClr val="FF0000"/>
                </a:solidFill>
              </a:rPr>
              <a:t>years) </a:t>
            </a:r>
            <a:r>
              <a:rPr lang="en-US" sz="2400" b="1" i="1" dirty="0" smtClean="0"/>
              <a:t>.</a:t>
            </a:r>
          </a:p>
          <a:p>
            <a:pPr algn="l" rtl="0"/>
            <a:endParaRPr lang="en-US" sz="2400" b="1" i="1" dirty="0" smtClean="0"/>
          </a:p>
          <a:p>
            <a:pPr algn="l" rtl="0"/>
            <a:endParaRPr lang="en-US" sz="2400" i="1" dirty="0"/>
          </a:p>
          <a:p>
            <a:pPr marL="0" indent="0" algn="l" rtl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4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i="1" dirty="0"/>
              <a:t>MONITORING AND MANAGING COMORBIDITIES</a:t>
            </a:r>
            <a:endParaRPr lang="fa-I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000" b="1" i="1" dirty="0"/>
              <a:t>A</a:t>
            </a:r>
            <a:r>
              <a:rPr lang="en-US" sz="2000" b="1" i="1" dirty="0" smtClean="0"/>
              <a:t>ll </a:t>
            </a:r>
            <a:r>
              <a:rPr lang="en-US" sz="2000" b="1" i="1" dirty="0"/>
              <a:t>patients with Turner </a:t>
            </a:r>
            <a:r>
              <a:rPr lang="en-US" sz="2000" b="1" i="1" dirty="0" err="1" smtClean="0"/>
              <a:t>syndrome,should</a:t>
            </a:r>
            <a:r>
              <a:rPr lang="en-US" sz="2000" b="1" i="1" dirty="0" smtClean="0"/>
              <a:t> undergo </a:t>
            </a:r>
            <a:r>
              <a:rPr lang="en-US" sz="2000" b="1" i="1" dirty="0" smtClean="0">
                <a:solidFill>
                  <a:srgbClr val="FF0000"/>
                </a:solidFill>
              </a:rPr>
              <a:t>cardiovascular follow up</a:t>
            </a:r>
            <a:r>
              <a:rPr lang="en-US" sz="2000" b="1" i="1" dirty="0"/>
              <a:t> </a:t>
            </a:r>
            <a:r>
              <a:rPr lang="en-US" sz="2000" b="1" i="1" dirty="0" smtClean="0"/>
              <a:t>.</a:t>
            </a:r>
          </a:p>
          <a:p>
            <a:pPr algn="l" rtl="0"/>
            <a:endParaRPr lang="en-US" sz="2000" b="1" i="1" dirty="0"/>
          </a:p>
          <a:p>
            <a:pPr algn="l" rtl="0"/>
            <a:endParaRPr lang="en-US" sz="2000" b="1" i="1" dirty="0" smtClean="0"/>
          </a:p>
          <a:p>
            <a:pPr algn="l" rtl="0"/>
            <a:endParaRPr lang="en-US" sz="2000" i="1" dirty="0"/>
          </a:p>
          <a:p>
            <a:pPr algn="l" rtl="0"/>
            <a:r>
              <a:rPr lang="en-US" sz="2000" b="1" i="1" dirty="0" smtClean="0"/>
              <a:t>For </a:t>
            </a:r>
            <a:r>
              <a:rPr lang="en-US" sz="2000" b="1" i="1" dirty="0"/>
              <a:t>those with a </a:t>
            </a:r>
            <a:r>
              <a:rPr lang="en-US" sz="2000" b="1" i="1" dirty="0">
                <a:solidFill>
                  <a:srgbClr val="FF0000"/>
                </a:solidFill>
              </a:rPr>
              <a:t>prolonged </a:t>
            </a:r>
            <a:r>
              <a:rPr lang="en-US" sz="2000" b="1" i="1" dirty="0" err="1">
                <a:solidFill>
                  <a:srgbClr val="FF0000"/>
                </a:solidFill>
              </a:rPr>
              <a:t>QTc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/>
              <a:t>interval on ECG, drugs that prolong </a:t>
            </a:r>
            <a:r>
              <a:rPr lang="en-US" sz="2000" b="1" i="1" dirty="0" err="1"/>
              <a:t>QTc</a:t>
            </a:r>
            <a:r>
              <a:rPr lang="en-US" sz="2000" b="1" i="1" dirty="0"/>
              <a:t> interval </a:t>
            </a:r>
            <a:r>
              <a:rPr lang="en-US" sz="2000" b="1" i="1" dirty="0" smtClean="0"/>
              <a:t> should </a:t>
            </a:r>
            <a:r>
              <a:rPr lang="en-US" sz="2000" b="1" i="1" dirty="0"/>
              <a:t>be avoided </a:t>
            </a:r>
            <a:r>
              <a:rPr lang="en-US" sz="2000" b="1" i="1" dirty="0" smtClean="0"/>
              <a:t>( </a:t>
            </a:r>
            <a:r>
              <a:rPr lang="en-US" sz="2000" b="1" i="1" dirty="0"/>
              <a:t>antiarrhythmic drugs; certain </a:t>
            </a:r>
            <a:r>
              <a:rPr lang="en-US" sz="2000" b="1" i="1" dirty="0" err="1"/>
              <a:t>nonsedating</a:t>
            </a:r>
            <a:r>
              <a:rPr lang="en-US" sz="2000" b="1" i="1" dirty="0"/>
              <a:t> antihistamines </a:t>
            </a:r>
            <a:r>
              <a:rPr lang="en-US" sz="2000" b="1" i="1" dirty="0" smtClean="0"/>
              <a:t>  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terfenadine</a:t>
            </a:r>
            <a:r>
              <a:rPr lang="en-US" sz="2000" b="1" i="1" dirty="0" smtClean="0"/>
              <a:t>,    </a:t>
            </a:r>
            <a:r>
              <a:rPr lang="en-US" sz="2000" b="1" i="1" dirty="0" err="1" smtClean="0"/>
              <a:t>astemizole</a:t>
            </a:r>
            <a:r>
              <a:rPr lang="en-US" sz="2000" b="1" i="1" dirty="0"/>
              <a:t>,</a:t>
            </a:r>
            <a:r>
              <a:rPr lang="en-US" sz="2000" b="1" i="1" dirty="0" smtClean="0"/>
              <a:t>      certain      antimicrobials , </a:t>
            </a:r>
            <a:r>
              <a:rPr lang="en-US" sz="2000" b="1" i="1" dirty="0">
                <a:solidFill>
                  <a:srgbClr val="FF0000"/>
                </a:solidFill>
              </a:rPr>
              <a:t>macrolide </a:t>
            </a:r>
            <a:r>
              <a:rPr lang="en-US" sz="2000" b="1" i="1" dirty="0" smtClean="0"/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fluoroquinolone</a:t>
            </a:r>
            <a:r>
              <a:rPr lang="en-US" sz="2000" b="1" i="1" dirty="0"/>
              <a:t> antibiotics, </a:t>
            </a:r>
            <a:r>
              <a:rPr lang="en-US" sz="2000" b="1" i="1" dirty="0">
                <a:solidFill>
                  <a:srgbClr val="FF0000"/>
                </a:solidFill>
              </a:rPr>
              <a:t>metronidazole</a:t>
            </a:r>
            <a:r>
              <a:rPr lang="en-US" sz="2000" b="1" i="1" dirty="0"/>
              <a:t>, some antifungal agents, </a:t>
            </a:r>
            <a:r>
              <a:rPr lang="en-US" sz="2000" b="1" i="1" dirty="0" smtClean="0"/>
              <a:t> </a:t>
            </a:r>
            <a:r>
              <a:rPr lang="en-US" sz="2000" b="1" i="1" dirty="0"/>
              <a:t>antiretroviral </a:t>
            </a:r>
            <a:r>
              <a:rPr lang="en-US" sz="2000" b="1" i="1" dirty="0" smtClean="0"/>
              <a:t>    drugs,    certain    psychotropic      </a:t>
            </a:r>
            <a:r>
              <a:rPr lang="en-US" sz="2000" b="1" i="1" dirty="0"/>
              <a:t>medications ,</a:t>
            </a:r>
            <a:r>
              <a:rPr lang="en-US" sz="2000" b="1" i="1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haloperidol</a:t>
            </a:r>
            <a:r>
              <a:rPr lang="en-US" sz="2000" b="1" i="1" dirty="0"/>
              <a:t>,</a:t>
            </a:r>
            <a:r>
              <a:rPr lang="en-US" sz="2000" b="1" i="1" dirty="0" smtClean="0"/>
              <a:t> </a:t>
            </a:r>
            <a:r>
              <a:rPr lang="en-US" sz="2000" b="1" i="1" dirty="0"/>
              <a:t>certain gastric motility agents </a:t>
            </a:r>
            <a:r>
              <a:rPr lang="en-US" sz="2000" b="1" i="1" dirty="0" smtClean="0"/>
              <a:t>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cisapride</a:t>
            </a:r>
            <a:r>
              <a:rPr lang="en-US" sz="2000" b="1" i="1" dirty="0" smtClean="0"/>
              <a:t>. </a:t>
            </a:r>
            <a:endParaRPr lang="fa-IR" sz="2000" b="1" i="1" dirty="0"/>
          </a:p>
        </p:txBody>
      </p:sp>
    </p:spTree>
    <p:extLst>
      <p:ext uri="{BB962C8B-B14F-4D97-AF65-F5344CB8AC3E}">
        <p14:creationId xmlns:p14="http://schemas.microsoft.com/office/powerpoint/2010/main" val="33873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1293</Words>
  <Application>Microsoft Office PowerPoint</Application>
  <PresentationFormat>On-screen Show (4:3)</PresentationFormat>
  <Paragraphs>240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Times New Roman</vt:lpstr>
      <vt:lpstr>Office Theme</vt:lpstr>
      <vt:lpstr>PowerPoint Presentation</vt:lpstr>
      <vt:lpstr> case 1</vt:lpstr>
      <vt:lpstr> </vt:lpstr>
      <vt:lpstr>PowerPoint Presentation</vt:lpstr>
      <vt:lpstr>PowerPoint Presentation</vt:lpstr>
      <vt:lpstr>Definition </vt:lpstr>
      <vt:lpstr> Prenatal counseling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 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MONITORING AND MANAGING COMORBIDITIES</vt:lpstr>
      <vt:lpstr> </vt:lpstr>
      <vt:lpstr>MONITORING AND MANAGING COMORBIDITIES</vt:lpstr>
      <vt:lpstr>MONITORING AND MANAGING COMORBIDITIES</vt:lpstr>
      <vt:lpstr>MONITORING AND MANAGING COMORBIDITIES</vt:lpstr>
      <vt:lpstr> MANAGEMENT OF SHORT STATURE </vt:lpstr>
      <vt:lpstr>Growth hormone therapy </vt:lpstr>
      <vt:lpstr> Indications and timing</vt:lpstr>
      <vt:lpstr> Indications and timing</vt:lpstr>
      <vt:lpstr> Dosing </vt:lpstr>
      <vt:lpstr> Dosing </vt:lpstr>
      <vt:lpstr>Dosing</vt:lpstr>
      <vt:lpstr>Dosing</vt:lpstr>
      <vt:lpstr> DOSING</vt:lpstr>
      <vt:lpstr> Efficacy </vt:lpstr>
      <vt:lpstr>Efficacy </vt:lpstr>
      <vt:lpstr>Efficacy </vt:lpstr>
      <vt:lpstr>Efficacy </vt:lpstr>
      <vt:lpstr>Efficacy </vt:lpstr>
      <vt:lpstr> Adjunctive oxandrolone</vt:lpstr>
      <vt:lpstr> Adjunctive oxandrolone</vt:lpstr>
      <vt:lpstr> Delayed pubertal induction </vt:lpstr>
      <vt:lpstr> EFFICACY</vt:lpstr>
      <vt:lpstr> what is new?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Khorshid</cp:lastModifiedBy>
  <cp:revision>222</cp:revision>
  <dcterms:created xsi:type="dcterms:W3CDTF">2006-08-16T00:00:00Z</dcterms:created>
  <dcterms:modified xsi:type="dcterms:W3CDTF">2020-11-25T18:18:46Z</dcterms:modified>
</cp:coreProperties>
</file>