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5"/>
  </p:notesMasterIdLst>
  <p:handoutMasterIdLst>
    <p:handoutMasterId r:id="rId96"/>
  </p:handoutMasterIdLst>
  <p:sldIdLst>
    <p:sldId id="388" r:id="rId2"/>
    <p:sldId id="387" r:id="rId3"/>
    <p:sldId id="269" r:id="rId4"/>
    <p:sldId id="274" r:id="rId5"/>
    <p:sldId id="276" r:id="rId6"/>
    <p:sldId id="275" r:id="rId7"/>
    <p:sldId id="330" r:id="rId8"/>
    <p:sldId id="329" r:id="rId9"/>
    <p:sldId id="331" r:id="rId10"/>
    <p:sldId id="333" r:id="rId11"/>
    <p:sldId id="332" r:id="rId12"/>
    <p:sldId id="270" r:id="rId13"/>
    <p:sldId id="337" r:id="rId14"/>
    <p:sldId id="281" r:id="rId15"/>
    <p:sldId id="334" r:id="rId16"/>
    <p:sldId id="335" r:id="rId17"/>
    <p:sldId id="336" r:id="rId18"/>
    <p:sldId id="339" r:id="rId19"/>
    <p:sldId id="367" r:id="rId20"/>
    <p:sldId id="365" r:id="rId21"/>
    <p:sldId id="366" r:id="rId22"/>
    <p:sldId id="368" r:id="rId23"/>
    <p:sldId id="369" r:id="rId24"/>
    <p:sldId id="370" r:id="rId25"/>
    <p:sldId id="371" r:id="rId26"/>
    <p:sldId id="372" r:id="rId27"/>
    <p:sldId id="373" r:id="rId28"/>
    <p:sldId id="340" r:id="rId29"/>
    <p:sldId id="341" r:id="rId30"/>
    <p:sldId id="342" r:id="rId31"/>
    <p:sldId id="347" r:id="rId32"/>
    <p:sldId id="348" r:id="rId33"/>
    <p:sldId id="350" r:id="rId34"/>
    <p:sldId id="351" r:id="rId35"/>
    <p:sldId id="374" r:id="rId36"/>
    <p:sldId id="354" r:id="rId37"/>
    <p:sldId id="355" r:id="rId38"/>
    <p:sldId id="356" r:id="rId39"/>
    <p:sldId id="357" r:id="rId40"/>
    <p:sldId id="375" r:id="rId41"/>
    <p:sldId id="358" r:id="rId42"/>
    <p:sldId id="376" r:id="rId43"/>
    <p:sldId id="359" r:id="rId44"/>
    <p:sldId id="360" r:id="rId45"/>
    <p:sldId id="277" r:id="rId46"/>
    <p:sldId id="320" r:id="rId47"/>
    <p:sldId id="285" r:id="rId48"/>
    <p:sldId id="286" r:id="rId49"/>
    <p:sldId id="278" r:id="rId50"/>
    <p:sldId id="287" r:id="rId51"/>
    <p:sldId id="288" r:id="rId52"/>
    <p:sldId id="289" r:id="rId53"/>
    <p:sldId id="290" r:id="rId54"/>
    <p:sldId id="377" r:id="rId55"/>
    <p:sldId id="378" r:id="rId56"/>
    <p:sldId id="292" r:id="rId57"/>
    <p:sldId id="296" r:id="rId58"/>
    <p:sldId id="279" r:id="rId59"/>
    <p:sldId id="291" r:id="rId60"/>
    <p:sldId id="280" r:id="rId61"/>
    <p:sldId id="295" r:id="rId62"/>
    <p:sldId id="297" r:id="rId63"/>
    <p:sldId id="379" r:id="rId64"/>
    <p:sldId id="294" r:id="rId65"/>
    <p:sldId id="383" r:id="rId66"/>
    <p:sldId id="382" r:id="rId67"/>
    <p:sldId id="381" r:id="rId68"/>
    <p:sldId id="380" r:id="rId69"/>
    <p:sldId id="298" r:id="rId70"/>
    <p:sldId id="384" r:id="rId71"/>
    <p:sldId id="385" r:id="rId72"/>
    <p:sldId id="299" r:id="rId73"/>
    <p:sldId id="301" r:id="rId74"/>
    <p:sldId id="300" r:id="rId75"/>
    <p:sldId id="302" r:id="rId76"/>
    <p:sldId id="303" r:id="rId77"/>
    <p:sldId id="304" r:id="rId78"/>
    <p:sldId id="305" r:id="rId79"/>
    <p:sldId id="307" r:id="rId80"/>
    <p:sldId id="306" r:id="rId81"/>
    <p:sldId id="308" r:id="rId82"/>
    <p:sldId id="309" r:id="rId83"/>
    <p:sldId id="386" r:id="rId84"/>
    <p:sldId id="311" r:id="rId85"/>
    <p:sldId id="313" r:id="rId86"/>
    <p:sldId id="314" r:id="rId87"/>
    <p:sldId id="316" r:id="rId88"/>
    <p:sldId id="315" r:id="rId89"/>
    <p:sldId id="317" r:id="rId90"/>
    <p:sldId id="312" r:id="rId91"/>
    <p:sldId id="318" r:id="rId92"/>
    <p:sldId id="319" r:id="rId93"/>
    <p:sldId id="389"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09F7EC-3D28-4945-A96D-0D64ADD7C31A}" type="datetimeFigureOut">
              <a:rPr lang="en-US" smtClean="0"/>
              <a:t>11/27/2020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4BCF5A-1737-4669-AD82-3F84D7293549}" type="slidenum">
              <a:rPr lang="en-US" smtClean="0"/>
              <a:t>‹#›</a:t>
            </a:fld>
            <a:endParaRPr lang="en-US"/>
          </a:p>
        </p:txBody>
      </p:sp>
    </p:spTree>
    <p:extLst>
      <p:ext uri="{BB962C8B-B14F-4D97-AF65-F5344CB8AC3E}">
        <p14:creationId xmlns:p14="http://schemas.microsoft.com/office/powerpoint/2010/main" val="435305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C13D6-3605-4787-8825-E7DE2FF93FF8}" type="datetimeFigureOut">
              <a:rPr lang="en-US" smtClean="0"/>
              <a:t>11/27/2020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86694-2A8A-4408-A046-C1C327EBE2CA}" type="slidenum">
              <a:rPr lang="en-US" smtClean="0"/>
              <a:t>‹#›</a:t>
            </a:fld>
            <a:endParaRPr lang="en-US"/>
          </a:p>
        </p:txBody>
      </p:sp>
    </p:spTree>
    <p:extLst>
      <p:ext uri="{BB962C8B-B14F-4D97-AF65-F5344CB8AC3E}">
        <p14:creationId xmlns:p14="http://schemas.microsoft.com/office/powerpoint/2010/main" val="37529015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 1831</a:t>
            </a:r>
          </a:p>
          <a:p>
            <a:r>
              <a:rPr lang="en-US" sz="1200" b="0" i="1" kern="1200" dirty="0" smtClean="0">
                <a:solidFill>
                  <a:schemeClr val="tx1"/>
                </a:solidFill>
                <a:effectLst/>
                <a:latin typeface="+mn-lt"/>
                <a:ea typeface="+mn-ea"/>
                <a:cs typeface="+mn-cs"/>
              </a:rPr>
              <a:t>Immediate-release tablet:</a:t>
            </a:r>
            <a:r>
              <a:rPr lang="en-US" sz="1200" b="0" i="0" kern="1200" dirty="0" smtClean="0">
                <a:solidFill>
                  <a:schemeClr val="tx1"/>
                </a:solidFill>
                <a:effectLst/>
                <a:latin typeface="+mn-lt"/>
                <a:ea typeface="+mn-ea"/>
                <a:cs typeface="+mn-cs"/>
              </a:rPr>
              <a:t> 5 mg once daily </a:t>
            </a:r>
            <a:r>
              <a:rPr lang="en-US" sz="1200" b="1" i="0" kern="1200" dirty="0" smtClean="0">
                <a:solidFill>
                  <a:schemeClr val="tx1"/>
                </a:solidFill>
                <a:effectLst/>
                <a:latin typeface="+mn-lt"/>
                <a:ea typeface="+mn-ea"/>
                <a:cs typeface="+mn-cs"/>
              </a:rPr>
              <a:t>or</a:t>
            </a:r>
            <a:r>
              <a:rPr lang="en-US" sz="1200" b="0" i="0" kern="1200" dirty="0" smtClean="0">
                <a:solidFill>
                  <a:schemeClr val="tx1"/>
                </a:solidFill>
                <a:effectLst/>
                <a:latin typeface="+mn-lt"/>
                <a:ea typeface="+mn-ea"/>
                <a:cs typeface="+mn-cs"/>
              </a:rPr>
              <a:t> 35 mg once weekly </a:t>
            </a:r>
            <a:r>
              <a:rPr lang="en-US" sz="1200" b="1" i="0" kern="1200" dirty="0" smtClean="0">
                <a:solidFill>
                  <a:schemeClr val="tx1"/>
                </a:solidFill>
                <a:effectLst/>
                <a:latin typeface="+mn-lt"/>
                <a:ea typeface="+mn-ea"/>
                <a:cs typeface="+mn-cs"/>
              </a:rPr>
              <a:t>or</a:t>
            </a:r>
            <a:r>
              <a:rPr lang="en-US" sz="1200" b="0" i="0" kern="1200" dirty="0" smtClean="0">
                <a:solidFill>
                  <a:schemeClr val="tx1"/>
                </a:solidFill>
                <a:effectLst/>
                <a:latin typeface="+mn-lt"/>
                <a:ea typeface="+mn-ea"/>
                <a:cs typeface="+mn-cs"/>
              </a:rPr>
              <a:t> 150 mg once monthly.</a:t>
            </a:r>
          </a:p>
          <a:p>
            <a:r>
              <a:rPr lang="en-US" sz="1200" b="0" i="1" kern="1200" dirty="0" smtClean="0">
                <a:solidFill>
                  <a:schemeClr val="tx1"/>
                </a:solidFill>
                <a:effectLst/>
                <a:latin typeface="+mn-lt"/>
                <a:ea typeface="+mn-ea"/>
                <a:cs typeface="+mn-cs"/>
              </a:rPr>
              <a:t>Delayed-release tablet:</a:t>
            </a:r>
            <a:r>
              <a:rPr lang="en-US" sz="1200" b="0" i="0" kern="1200" dirty="0" smtClean="0">
                <a:solidFill>
                  <a:schemeClr val="tx1"/>
                </a:solidFill>
                <a:effectLst/>
                <a:latin typeface="+mn-lt"/>
                <a:ea typeface="+mn-ea"/>
                <a:cs typeface="+mn-cs"/>
              </a:rPr>
              <a:t> 35 mg once weekly.</a:t>
            </a:r>
          </a:p>
          <a:p>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6</a:t>
            </a:fld>
            <a:endParaRPr lang="en-US"/>
          </a:p>
        </p:txBody>
      </p:sp>
    </p:spTree>
    <p:extLst>
      <p:ext uri="{BB962C8B-B14F-4D97-AF65-F5344CB8AC3E}">
        <p14:creationId xmlns:p14="http://schemas.microsoft.com/office/powerpoint/2010/main" val="115986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92D050"/>
                </a:solidFill>
              </a:rPr>
              <a:t>REVIEW</a:t>
            </a:r>
          </a:p>
          <a:p>
            <a:r>
              <a:rPr lang="en-US" sz="1200" dirty="0" smtClean="0">
                <a:solidFill>
                  <a:srgbClr val="92D050"/>
                </a:solidFill>
              </a:rPr>
              <a:t>Osteoporosis in the adult solid organ transplant population: underlying mechanisms and available treatment options</a:t>
            </a:r>
          </a:p>
          <a:p>
            <a:r>
              <a:rPr lang="en-US" sz="1200" dirty="0" err="1" smtClean="0">
                <a:solidFill>
                  <a:srgbClr val="92D050"/>
                </a:solidFill>
              </a:rPr>
              <a:t>Osteoporos</a:t>
            </a:r>
            <a:r>
              <a:rPr lang="en-US" sz="1200" dirty="0" smtClean="0">
                <a:solidFill>
                  <a:srgbClr val="92D050"/>
                </a:solidFill>
              </a:rPr>
              <a:t> </a:t>
            </a:r>
            <a:r>
              <a:rPr lang="en-US" sz="1200" dirty="0" err="1" smtClean="0">
                <a:solidFill>
                  <a:srgbClr val="92D050"/>
                </a:solidFill>
              </a:rPr>
              <a:t>Int</a:t>
            </a:r>
            <a:r>
              <a:rPr lang="en-US" sz="1200" dirty="0" smtClean="0">
                <a:solidFill>
                  <a:srgbClr val="92D050"/>
                </a:solidFill>
              </a:rPr>
              <a:t> (2016) 27:1425–1440</a:t>
            </a:r>
          </a:p>
          <a:p>
            <a:r>
              <a:rPr lang="en-US" sz="1200" dirty="0" smtClean="0">
                <a:solidFill>
                  <a:srgbClr val="92D050"/>
                </a:solidFill>
              </a:rPr>
              <a:t>DOI 10.1007/s00198-015-3367-8</a:t>
            </a:r>
          </a:p>
          <a:p>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21</a:t>
            </a:fld>
            <a:endParaRPr lang="en-US"/>
          </a:p>
        </p:txBody>
      </p:sp>
    </p:spTree>
    <p:extLst>
      <p:ext uri="{BB962C8B-B14F-4D97-AF65-F5344CB8AC3E}">
        <p14:creationId xmlns:p14="http://schemas.microsoft.com/office/powerpoint/2010/main" val="93655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92D050"/>
                </a:solidFill>
              </a:rPr>
              <a:t>REVIEW</a:t>
            </a:r>
          </a:p>
          <a:p>
            <a:r>
              <a:rPr lang="en-US" sz="1200" dirty="0" smtClean="0">
                <a:solidFill>
                  <a:srgbClr val="92D050"/>
                </a:solidFill>
              </a:rPr>
              <a:t>Osteoporosis in the adult solid organ transplant population: underlying mechanisms and available treatment options</a:t>
            </a:r>
          </a:p>
          <a:p>
            <a:r>
              <a:rPr lang="en-US" sz="1200" dirty="0" err="1" smtClean="0">
                <a:solidFill>
                  <a:srgbClr val="92D050"/>
                </a:solidFill>
              </a:rPr>
              <a:t>Osteoporos</a:t>
            </a:r>
            <a:r>
              <a:rPr lang="en-US" sz="1200" dirty="0" smtClean="0">
                <a:solidFill>
                  <a:srgbClr val="92D050"/>
                </a:solidFill>
              </a:rPr>
              <a:t> </a:t>
            </a:r>
            <a:r>
              <a:rPr lang="en-US" sz="1200" dirty="0" err="1" smtClean="0">
                <a:solidFill>
                  <a:srgbClr val="92D050"/>
                </a:solidFill>
              </a:rPr>
              <a:t>Int</a:t>
            </a:r>
            <a:r>
              <a:rPr lang="en-US" sz="1200" dirty="0" smtClean="0">
                <a:solidFill>
                  <a:srgbClr val="92D050"/>
                </a:solidFill>
              </a:rPr>
              <a:t> (2016) 27:1425–1440</a:t>
            </a:r>
          </a:p>
          <a:p>
            <a:r>
              <a:rPr lang="en-US" sz="1200" dirty="0" smtClean="0">
                <a:solidFill>
                  <a:srgbClr val="92D050"/>
                </a:solidFill>
              </a:rPr>
              <a:t>DOI 10.1007/s00198-015-3367-8</a:t>
            </a:r>
          </a:p>
          <a:p>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22</a:t>
            </a:fld>
            <a:endParaRPr lang="en-US"/>
          </a:p>
        </p:txBody>
      </p:sp>
    </p:spTree>
    <p:extLst>
      <p:ext uri="{BB962C8B-B14F-4D97-AF65-F5344CB8AC3E}">
        <p14:creationId xmlns:p14="http://schemas.microsoft.com/office/powerpoint/2010/main" val="3593574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well known that both </a:t>
            </a:r>
            <a:r>
              <a:rPr lang="en-US" dirty="0" err="1" smtClean="0"/>
              <a:t>pretransplant</a:t>
            </a:r>
            <a:r>
              <a:rPr lang="en-US" smtClean="0"/>
              <a:t> bone disorders and immunosuppressive agents lead to rapid bone loss and increased fracture risk following transplantation</a:t>
            </a:r>
            <a:endParaRPr lang="en-US"/>
          </a:p>
        </p:txBody>
      </p:sp>
      <p:sp>
        <p:nvSpPr>
          <p:cNvPr id="4" name="Slide Number Placeholder 3"/>
          <p:cNvSpPr>
            <a:spLocks noGrp="1"/>
          </p:cNvSpPr>
          <p:nvPr>
            <p:ph type="sldNum" sz="quarter" idx="10"/>
          </p:nvPr>
        </p:nvSpPr>
        <p:spPr/>
        <p:txBody>
          <a:bodyPr/>
          <a:lstStyle/>
          <a:p>
            <a:fld id="{D0D86694-2A8A-4408-A046-C1C327EBE2CA}" type="slidenum">
              <a:rPr lang="en-US" smtClean="0"/>
              <a:t>27</a:t>
            </a:fld>
            <a:endParaRPr lang="en-US"/>
          </a:p>
        </p:txBody>
      </p:sp>
    </p:spTree>
    <p:extLst>
      <p:ext uri="{BB962C8B-B14F-4D97-AF65-F5344CB8AC3E}">
        <p14:creationId xmlns:p14="http://schemas.microsoft.com/office/powerpoint/2010/main" val="4046284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uptodate</a:t>
            </a:r>
            <a:endParaRPr lang="en-US" dirty="0" smtClean="0"/>
          </a:p>
          <a:p>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28</a:t>
            </a:fld>
            <a:endParaRPr lang="en-US"/>
          </a:p>
        </p:txBody>
      </p:sp>
    </p:spTree>
    <p:extLst>
      <p:ext uri="{BB962C8B-B14F-4D97-AF65-F5344CB8AC3E}">
        <p14:creationId xmlns:p14="http://schemas.microsoft.com/office/powerpoint/2010/main" val="3671939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uptodate</a:t>
            </a:r>
            <a:endParaRPr lang="en-US" dirty="0" smtClean="0"/>
          </a:p>
          <a:p>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29</a:t>
            </a:fld>
            <a:endParaRPr lang="en-US"/>
          </a:p>
        </p:txBody>
      </p:sp>
    </p:spTree>
    <p:extLst>
      <p:ext uri="{BB962C8B-B14F-4D97-AF65-F5344CB8AC3E}">
        <p14:creationId xmlns:p14="http://schemas.microsoft.com/office/powerpoint/2010/main" val="1467006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34</a:t>
            </a:fld>
            <a:endParaRPr lang="en-US"/>
          </a:p>
        </p:txBody>
      </p:sp>
    </p:spTree>
    <p:extLst>
      <p:ext uri="{BB962C8B-B14F-4D97-AF65-F5344CB8AC3E}">
        <p14:creationId xmlns:p14="http://schemas.microsoft.com/office/powerpoint/2010/main" val="2884874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smtClean="0">
                <a:solidFill>
                  <a:schemeClr val="tx1"/>
                </a:solidFill>
                <a:effectLst/>
                <a:latin typeface="+mn-lt"/>
                <a:ea typeface="+mn-ea"/>
                <a:cs typeface="+mn-cs"/>
              </a:rPr>
              <a:t>Cohen A, </a:t>
            </a:r>
            <a:r>
              <a:rPr lang="en-US" sz="1200" b="0" i="0" u="sng" kern="1200" dirty="0" err="1" smtClean="0">
                <a:solidFill>
                  <a:schemeClr val="tx1"/>
                </a:solidFill>
                <a:effectLst/>
                <a:latin typeface="+mn-lt"/>
                <a:ea typeface="+mn-ea"/>
                <a:cs typeface="+mn-cs"/>
              </a:rPr>
              <a:t>Addesso</a:t>
            </a:r>
            <a:r>
              <a:rPr lang="en-US" sz="1200" b="0" i="0" u="sng" kern="1200" dirty="0" smtClean="0">
                <a:solidFill>
                  <a:schemeClr val="tx1"/>
                </a:solidFill>
                <a:effectLst/>
                <a:latin typeface="+mn-lt"/>
                <a:ea typeface="+mn-ea"/>
                <a:cs typeface="+mn-cs"/>
              </a:rPr>
              <a:t> V, McMahon DJ, et al. Discontinuing </a:t>
            </a:r>
            <a:r>
              <a:rPr lang="en-US" sz="1200" b="0" i="0" u="sng" kern="1200" dirty="0" err="1" smtClean="0">
                <a:solidFill>
                  <a:schemeClr val="tx1"/>
                </a:solidFill>
                <a:effectLst/>
                <a:latin typeface="+mn-lt"/>
                <a:ea typeface="+mn-ea"/>
                <a:cs typeface="+mn-cs"/>
              </a:rPr>
              <a:t>antiresorptive</a:t>
            </a:r>
            <a:r>
              <a:rPr lang="en-US" sz="1200" b="0" i="0" u="sng" kern="1200" dirty="0" smtClean="0">
                <a:solidFill>
                  <a:schemeClr val="tx1"/>
                </a:solidFill>
                <a:effectLst/>
                <a:latin typeface="+mn-lt"/>
                <a:ea typeface="+mn-ea"/>
                <a:cs typeface="+mn-cs"/>
              </a:rPr>
              <a:t> therapy one year after cardiac transplantation: effect on bone density and bone turnover. Transplantation 2006; 81:686.</a:t>
            </a:r>
            <a:endParaRPr lang="en-US" sz="1200" b="0" i="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36</a:t>
            </a:fld>
            <a:endParaRPr lang="en-US"/>
          </a:p>
        </p:txBody>
      </p:sp>
    </p:spTree>
    <p:extLst>
      <p:ext uri="{BB962C8B-B14F-4D97-AF65-F5344CB8AC3E}">
        <p14:creationId xmlns:p14="http://schemas.microsoft.com/office/powerpoint/2010/main" val="145689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Bone Densitometry in Children and Adolescents</a:t>
            </a:r>
          </a:p>
          <a:p>
            <a:r>
              <a:rPr lang="en-US" sz="1200" b="0" i="0" u="none" strike="noStrike" kern="1200" baseline="0" dirty="0" smtClean="0">
                <a:solidFill>
                  <a:schemeClr val="tx1"/>
                </a:solidFill>
                <a:latin typeface="+mn-lt"/>
                <a:ea typeface="+mn-ea"/>
                <a:cs typeface="+mn-cs"/>
              </a:rPr>
              <a:t>CLINICAL REPORT Guidance for the Clinician in Rendering Pediatric Care</a:t>
            </a:r>
          </a:p>
          <a:p>
            <a:r>
              <a:rPr lang="pt-BR" sz="1200" b="0" i="0" u="none" strike="noStrike" kern="1200" baseline="0" dirty="0" smtClean="0">
                <a:solidFill>
                  <a:schemeClr val="tx1"/>
                </a:solidFill>
                <a:latin typeface="+mn-lt"/>
                <a:ea typeface="+mn-ea"/>
                <a:cs typeface="+mn-cs"/>
              </a:rPr>
              <a:t>PEDIATRICS Volume 1 38, number 4 , O ctober 2016: e2 0162398</a:t>
            </a:r>
          </a:p>
          <a:p>
            <a:r>
              <a:rPr lang="en-US" sz="1200" b="0" i="0" u="none" strike="noStrike" kern="1200" baseline="0" dirty="0" smtClean="0">
                <a:solidFill>
                  <a:schemeClr val="tx1"/>
                </a:solidFill>
                <a:latin typeface="+mn-lt"/>
                <a:ea typeface="+mn-ea"/>
                <a:cs typeface="+mn-cs"/>
              </a:rPr>
              <a:t>FROM THE AMERICAN ACADEMY OF PEDIATRICS</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49</a:t>
            </a:fld>
            <a:endParaRPr lang="en-US"/>
          </a:p>
        </p:txBody>
      </p:sp>
    </p:spTree>
    <p:extLst>
      <p:ext uri="{BB962C8B-B14F-4D97-AF65-F5344CB8AC3E}">
        <p14:creationId xmlns:p14="http://schemas.microsoft.com/office/powerpoint/2010/main" val="447552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Adapted from Bishop et al. 15 These are among conditions for which consideration of DXA screening and other diagnostic</a:t>
            </a:r>
          </a:p>
          <a:p>
            <a:r>
              <a:rPr lang="en-US" sz="1200" b="0" i="0" u="none" strike="noStrike" kern="1200" baseline="0" dirty="0" smtClean="0">
                <a:solidFill>
                  <a:schemeClr val="tx1"/>
                </a:solidFill>
                <a:latin typeface="+mn-lt"/>
                <a:ea typeface="+mn-ea"/>
                <a:cs typeface="+mn-cs"/>
              </a:rPr>
              <a:t>testing for bone health is warranted.</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61</a:t>
            </a:fld>
            <a:endParaRPr lang="en-US"/>
          </a:p>
        </p:txBody>
      </p:sp>
    </p:spTree>
    <p:extLst>
      <p:ext uri="{BB962C8B-B14F-4D97-AF65-F5344CB8AC3E}">
        <p14:creationId xmlns:p14="http://schemas.microsoft.com/office/powerpoint/2010/main" val="1232088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Pediatric Position</a:t>
            </a:r>
            <a:r>
              <a:rPr lang="en-US" baseline="0" dirty="0" smtClean="0"/>
              <a:t> </a:t>
            </a:r>
            <a:r>
              <a:rPr lang="en-US" dirty="0" smtClean="0"/>
              <a:t>Development Conference (PDC)</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76</a:t>
            </a:fld>
            <a:endParaRPr lang="en-US"/>
          </a:p>
        </p:txBody>
      </p:sp>
    </p:spTree>
    <p:extLst>
      <p:ext uri="{BB962C8B-B14F-4D97-AF65-F5344CB8AC3E}">
        <p14:creationId xmlns:p14="http://schemas.microsoft.com/office/powerpoint/2010/main" val="90364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 1831</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7</a:t>
            </a:fld>
            <a:endParaRPr lang="en-US"/>
          </a:p>
        </p:txBody>
      </p:sp>
    </p:spTree>
    <p:extLst>
      <p:ext uri="{BB962C8B-B14F-4D97-AF65-F5344CB8AC3E}">
        <p14:creationId xmlns:p14="http://schemas.microsoft.com/office/powerpoint/2010/main" val="1159866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Pediatric Position Development Conference (PDC)</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78</a:t>
            </a:fld>
            <a:endParaRPr lang="en-US"/>
          </a:p>
        </p:txBody>
      </p:sp>
    </p:spTree>
    <p:extLst>
      <p:ext uri="{BB962C8B-B14F-4D97-AF65-F5344CB8AC3E}">
        <p14:creationId xmlns:p14="http://schemas.microsoft.com/office/powerpoint/2010/main" val="48937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Pediatric Position Development Conference (PDC)</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80</a:t>
            </a:fld>
            <a:endParaRPr lang="en-US"/>
          </a:p>
        </p:txBody>
      </p:sp>
    </p:spTree>
    <p:extLst>
      <p:ext uri="{BB962C8B-B14F-4D97-AF65-F5344CB8AC3E}">
        <p14:creationId xmlns:p14="http://schemas.microsoft.com/office/powerpoint/2010/main" val="2399553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study showed</a:t>
            </a:r>
          </a:p>
          <a:p>
            <a:r>
              <a:rPr lang="en-US" dirty="0" smtClean="0"/>
              <a:t>diminished bone density (by DXA)</a:t>
            </a:r>
          </a:p>
          <a:p>
            <a:r>
              <a:rPr lang="en-US" dirty="0" smtClean="0"/>
              <a:t>and bone strength (by HR-</a:t>
            </a:r>
            <a:r>
              <a:rPr lang="en-US" dirty="0" err="1" smtClean="0"/>
              <a:t>pQCT</a:t>
            </a:r>
            <a:r>
              <a:rPr lang="en-US" dirty="0" smtClean="0"/>
              <a:t>) in</a:t>
            </a:r>
          </a:p>
          <a:p>
            <a:r>
              <a:rPr lang="en-US" dirty="0" smtClean="0"/>
              <a:t>women and men who sustained a</a:t>
            </a:r>
          </a:p>
          <a:p>
            <a:r>
              <a:rPr lang="en-US" dirty="0" smtClean="0"/>
              <a:t>mild trauma distal forearm fracture</a:t>
            </a:r>
          </a:p>
          <a:p>
            <a:r>
              <a:rPr lang="en-US" dirty="0" smtClean="0"/>
              <a:t>during childhood. 27</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82</a:t>
            </a:fld>
            <a:endParaRPr lang="en-US"/>
          </a:p>
        </p:txBody>
      </p:sp>
    </p:spTree>
    <p:extLst>
      <p:ext uri="{BB962C8B-B14F-4D97-AF65-F5344CB8AC3E}">
        <p14:creationId xmlns:p14="http://schemas.microsoft.com/office/powerpoint/2010/main" val="3735677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a:t>
            </a:r>
          </a:p>
          <a:p>
            <a:r>
              <a:rPr lang="en-US" sz="1200" b="0" i="0" u="none" strike="noStrike" kern="1200" baseline="0" dirty="0" smtClean="0">
                <a:solidFill>
                  <a:schemeClr val="tx1"/>
                </a:solidFill>
                <a:latin typeface="+mn-lt"/>
                <a:ea typeface="+mn-ea"/>
                <a:cs typeface="+mn-cs"/>
              </a:rPr>
              <a:t>child with low bone mass for age or</a:t>
            </a:r>
          </a:p>
          <a:p>
            <a:r>
              <a:rPr lang="en-US" sz="1200" b="0" i="0" u="none" strike="noStrike" kern="1200" baseline="0" dirty="0" smtClean="0">
                <a:solidFill>
                  <a:schemeClr val="tx1"/>
                </a:solidFill>
                <a:latin typeface="+mn-lt"/>
                <a:ea typeface="+mn-ea"/>
                <a:cs typeface="+mn-cs"/>
              </a:rPr>
              <a:t>one with a significant fracture history</a:t>
            </a:r>
          </a:p>
          <a:p>
            <a:r>
              <a:rPr lang="en-US" sz="1200" b="0" i="0" u="none" strike="noStrike" kern="1200" baseline="0" dirty="0" smtClean="0">
                <a:solidFill>
                  <a:schemeClr val="tx1"/>
                </a:solidFill>
                <a:latin typeface="+mn-lt"/>
                <a:ea typeface="+mn-ea"/>
                <a:cs typeface="+mn-cs"/>
              </a:rPr>
              <a:t>would likely benefit from evaluation</a:t>
            </a:r>
          </a:p>
          <a:p>
            <a:r>
              <a:rPr lang="en-US" sz="1200" b="0" i="0" u="none" strike="noStrike" kern="1200" baseline="0" dirty="0" smtClean="0">
                <a:solidFill>
                  <a:schemeClr val="tx1"/>
                </a:solidFill>
                <a:latin typeface="+mn-lt"/>
                <a:ea typeface="+mn-ea"/>
                <a:cs typeface="+mn-cs"/>
              </a:rPr>
              <a:t>by a provider with expertise in bone</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a pediatric endocrinologist,</a:t>
            </a:r>
          </a:p>
          <a:p>
            <a:r>
              <a:rPr lang="en-US" sz="1200" b="0" i="0" u="none" strike="noStrike" kern="1200" baseline="0" dirty="0" smtClean="0">
                <a:solidFill>
                  <a:schemeClr val="tx1"/>
                </a:solidFill>
                <a:latin typeface="+mn-lt"/>
                <a:ea typeface="+mn-ea"/>
                <a:cs typeface="+mn-cs"/>
              </a:rPr>
              <a:t>nephrologist, geneticist, neurologist,</a:t>
            </a:r>
          </a:p>
          <a:p>
            <a:r>
              <a:rPr lang="en-US" sz="1200" b="0" i="0" u="none" strike="noStrike" kern="1200" baseline="0" dirty="0" smtClean="0">
                <a:solidFill>
                  <a:schemeClr val="tx1"/>
                </a:solidFill>
                <a:latin typeface="+mn-lt"/>
                <a:ea typeface="+mn-ea"/>
                <a:cs typeface="+mn-cs"/>
              </a:rPr>
              <a:t>or rheumatologist). 1</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84</a:t>
            </a:fld>
            <a:endParaRPr lang="en-US"/>
          </a:p>
        </p:txBody>
      </p:sp>
    </p:spTree>
    <p:extLst>
      <p:ext uri="{BB962C8B-B14F-4D97-AF65-F5344CB8AC3E}">
        <p14:creationId xmlns:p14="http://schemas.microsoft.com/office/powerpoint/2010/main" val="363978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a:t>
            </a:r>
          </a:p>
          <a:p>
            <a:r>
              <a:rPr lang="en-US" sz="1200" b="0" i="0" u="none" strike="noStrike" kern="1200" baseline="0" dirty="0" smtClean="0">
                <a:solidFill>
                  <a:schemeClr val="tx1"/>
                </a:solidFill>
                <a:latin typeface="+mn-lt"/>
                <a:ea typeface="+mn-ea"/>
                <a:cs typeface="+mn-cs"/>
              </a:rPr>
              <a:t>child with low bone mass for age or</a:t>
            </a:r>
          </a:p>
          <a:p>
            <a:r>
              <a:rPr lang="en-US" sz="1200" b="0" i="0" u="none" strike="noStrike" kern="1200" baseline="0" dirty="0" smtClean="0">
                <a:solidFill>
                  <a:schemeClr val="tx1"/>
                </a:solidFill>
                <a:latin typeface="+mn-lt"/>
                <a:ea typeface="+mn-ea"/>
                <a:cs typeface="+mn-cs"/>
              </a:rPr>
              <a:t>one with a significant fracture history</a:t>
            </a:r>
          </a:p>
          <a:p>
            <a:r>
              <a:rPr lang="en-US" sz="1200" b="0" i="0" u="none" strike="noStrike" kern="1200" baseline="0" dirty="0" smtClean="0">
                <a:solidFill>
                  <a:schemeClr val="tx1"/>
                </a:solidFill>
                <a:latin typeface="+mn-lt"/>
                <a:ea typeface="+mn-ea"/>
                <a:cs typeface="+mn-cs"/>
              </a:rPr>
              <a:t>would likely benefit from evaluation</a:t>
            </a:r>
          </a:p>
          <a:p>
            <a:r>
              <a:rPr lang="en-US" sz="1200" b="0" i="0" u="none" strike="noStrike" kern="1200" baseline="0" dirty="0" smtClean="0">
                <a:solidFill>
                  <a:schemeClr val="tx1"/>
                </a:solidFill>
                <a:latin typeface="+mn-lt"/>
                <a:ea typeface="+mn-ea"/>
                <a:cs typeface="+mn-cs"/>
              </a:rPr>
              <a:t>by a provider with expertise in bone</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a pediatric endocrinologist,</a:t>
            </a:r>
          </a:p>
          <a:p>
            <a:r>
              <a:rPr lang="en-US" sz="1200" b="0" i="0" u="none" strike="noStrike" kern="1200" baseline="0" dirty="0" smtClean="0">
                <a:solidFill>
                  <a:schemeClr val="tx1"/>
                </a:solidFill>
                <a:latin typeface="+mn-lt"/>
                <a:ea typeface="+mn-ea"/>
                <a:cs typeface="+mn-cs"/>
              </a:rPr>
              <a:t>nephrologist, geneticist, neurologist,</a:t>
            </a:r>
          </a:p>
          <a:p>
            <a:r>
              <a:rPr lang="en-US" sz="1200" b="0" i="0" u="none" strike="noStrike" kern="1200" baseline="0" dirty="0" smtClean="0">
                <a:solidFill>
                  <a:schemeClr val="tx1"/>
                </a:solidFill>
                <a:latin typeface="+mn-lt"/>
                <a:ea typeface="+mn-ea"/>
                <a:cs typeface="+mn-cs"/>
              </a:rPr>
              <a:t>or rheumatologist). 1</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85</a:t>
            </a:fld>
            <a:endParaRPr lang="en-US"/>
          </a:p>
        </p:txBody>
      </p:sp>
    </p:spTree>
    <p:extLst>
      <p:ext uri="{BB962C8B-B14F-4D97-AF65-F5344CB8AC3E}">
        <p14:creationId xmlns:p14="http://schemas.microsoft.com/office/powerpoint/2010/main" val="363978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a:t>
            </a:r>
          </a:p>
          <a:p>
            <a:r>
              <a:rPr lang="en-US" sz="1200" b="0" i="0" u="none" strike="noStrike" kern="1200" baseline="0" dirty="0" smtClean="0">
                <a:solidFill>
                  <a:schemeClr val="tx1"/>
                </a:solidFill>
                <a:latin typeface="+mn-lt"/>
                <a:ea typeface="+mn-ea"/>
                <a:cs typeface="+mn-cs"/>
              </a:rPr>
              <a:t>child with low bone mass for age or</a:t>
            </a:r>
          </a:p>
          <a:p>
            <a:r>
              <a:rPr lang="en-US" sz="1200" b="0" i="0" u="none" strike="noStrike" kern="1200" baseline="0" dirty="0" smtClean="0">
                <a:solidFill>
                  <a:schemeClr val="tx1"/>
                </a:solidFill>
                <a:latin typeface="+mn-lt"/>
                <a:ea typeface="+mn-ea"/>
                <a:cs typeface="+mn-cs"/>
              </a:rPr>
              <a:t>one with a significant fracture history</a:t>
            </a:r>
          </a:p>
          <a:p>
            <a:r>
              <a:rPr lang="en-US" sz="1200" b="0" i="0" u="none" strike="noStrike" kern="1200" baseline="0" dirty="0" smtClean="0">
                <a:solidFill>
                  <a:schemeClr val="tx1"/>
                </a:solidFill>
                <a:latin typeface="+mn-lt"/>
                <a:ea typeface="+mn-ea"/>
                <a:cs typeface="+mn-cs"/>
              </a:rPr>
              <a:t>would likely benefit from evaluation</a:t>
            </a:r>
          </a:p>
          <a:p>
            <a:r>
              <a:rPr lang="en-US" sz="1200" b="0" i="0" u="none" strike="noStrike" kern="1200" baseline="0" dirty="0" smtClean="0">
                <a:solidFill>
                  <a:schemeClr val="tx1"/>
                </a:solidFill>
                <a:latin typeface="+mn-lt"/>
                <a:ea typeface="+mn-ea"/>
                <a:cs typeface="+mn-cs"/>
              </a:rPr>
              <a:t>by a provider with expertise in bone</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a pediatric endocrinologist,</a:t>
            </a:r>
          </a:p>
          <a:p>
            <a:r>
              <a:rPr lang="en-US" sz="1200" b="0" i="0" u="none" strike="noStrike" kern="1200" baseline="0" dirty="0" smtClean="0">
                <a:solidFill>
                  <a:schemeClr val="tx1"/>
                </a:solidFill>
                <a:latin typeface="+mn-lt"/>
                <a:ea typeface="+mn-ea"/>
                <a:cs typeface="+mn-cs"/>
              </a:rPr>
              <a:t>nephrologist, geneticist, neurologist,</a:t>
            </a:r>
          </a:p>
          <a:p>
            <a:r>
              <a:rPr lang="en-US" sz="1200" b="0" i="0" u="none" strike="noStrike" kern="1200" baseline="0" dirty="0" smtClean="0">
                <a:solidFill>
                  <a:schemeClr val="tx1"/>
                </a:solidFill>
                <a:latin typeface="+mn-lt"/>
                <a:ea typeface="+mn-ea"/>
                <a:cs typeface="+mn-cs"/>
              </a:rPr>
              <a:t>or rheumatologist). 1</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86</a:t>
            </a:fld>
            <a:endParaRPr lang="en-US"/>
          </a:p>
        </p:txBody>
      </p:sp>
    </p:spTree>
    <p:extLst>
      <p:ext uri="{BB962C8B-B14F-4D97-AF65-F5344CB8AC3E}">
        <p14:creationId xmlns:p14="http://schemas.microsoft.com/office/powerpoint/2010/main" val="363978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a:t>
            </a:r>
          </a:p>
          <a:p>
            <a:r>
              <a:rPr lang="en-US" sz="1200" b="0" i="0" u="none" strike="noStrike" kern="1200" baseline="0" dirty="0" smtClean="0">
                <a:solidFill>
                  <a:schemeClr val="tx1"/>
                </a:solidFill>
                <a:latin typeface="+mn-lt"/>
                <a:ea typeface="+mn-ea"/>
                <a:cs typeface="+mn-cs"/>
              </a:rPr>
              <a:t>child with low bone mass for age or</a:t>
            </a:r>
          </a:p>
          <a:p>
            <a:r>
              <a:rPr lang="en-US" sz="1200" b="0" i="0" u="none" strike="noStrike" kern="1200" baseline="0" dirty="0" smtClean="0">
                <a:solidFill>
                  <a:schemeClr val="tx1"/>
                </a:solidFill>
                <a:latin typeface="+mn-lt"/>
                <a:ea typeface="+mn-ea"/>
                <a:cs typeface="+mn-cs"/>
              </a:rPr>
              <a:t>one with a significant fracture history</a:t>
            </a:r>
          </a:p>
          <a:p>
            <a:r>
              <a:rPr lang="en-US" sz="1200" b="0" i="0" u="none" strike="noStrike" kern="1200" baseline="0" dirty="0" smtClean="0">
                <a:solidFill>
                  <a:schemeClr val="tx1"/>
                </a:solidFill>
                <a:latin typeface="+mn-lt"/>
                <a:ea typeface="+mn-ea"/>
                <a:cs typeface="+mn-cs"/>
              </a:rPr>
              <a:t>would likely benefit from evaluation</a:t>
            </a:r>
          </a:p>
          <a:p>
            <a:r>
              <a:rPr lang="en-US" sz="1200" b="0" i="0" u="none" strike="noStrike" kern="1200" baseline="0" dirty="0" smtClean="0">
                <a:solidFill>
                  <a:schemeClr val="tx1"/>
                </a:solidFill>
                <a:latin typeface="+mn-lt"/>
                <a:ea typeface="+mn-ea"/>
                <a:cs typeface="+mn-cs"/>
              </a:rPr>
              <a:t>by a provider with expertise in bone</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a pediatric endocrinologist,</a:t>
            </a:r>
          </a:p>
          <a:p>
            <a:r>
              <a:rPr lang="en-US" sz="1200" b="0" i="0" u="none" strike="noStrike" kern="1200" baseline="0" dirty="0" smtClean="0">
                <a:solidFill>
                  <a:schemeClr val="tx1"/>
                </a:solidFill>
                <a:latin typeface="+mn-lt"/>
                <a:ea typeface="+mn-ea"/>
                <a:cs typeface="+mn-cs"/>
              </a:rPr>
              <a:t>nephrologist, geneticist, neurologist,</a:t>
            </a:r>
          </a:p>
          <a:p>
            <a:r>
              <a:rPr lang="en-US" sz="1200" b="0" i="0" u="none" strike="noStrike" kern="1200" baseline="0" dirty="0" smtClean="0">
                <a:solidFill>
                  <a:schemeClr val="tx1"/>
                </a:solidFill>
                <a:latin typeface="+mn-lt"/>
                <a:ea typeface="+mn-ea"/>
                <a:cs typeface="+mn-cs"/>
              </a:rPr>
              <a:t>or rheumatologist). 1</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88</a:t>
            </a:fld>
            <a:endParaRPr lang="en-US"/>
          </a:p>
        </p:txBody>
      </p:sp>
    </p:spTree>
    <p:extLst>
      <p:ext uri="{BB962C8B-B14F-4D97-AF65-F5344CB8AC3E}">
        <p14:creationId xmlns:p14="http://schemas.microsoft.com/office/powerpoint/2010/main" val="36397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effects of </a:t>
            </a:r>
            <a:r>
              <a:rPr lang="en-US" dirty="0" err="1" smtClean="0"/>
              <a:t>alendronic</a:t>
            </a:r>
            <a:r>
              <a:rPr lang="en-US" dirty="0" smtClean="0"/>
              <a:t> acid at doses of 5 mg and 10 mg daily were evaluated in 477 patients with</a:t>
            </a:r>
            <a:r>
              <a:rPr lang="en-US" baseline="0" dirty="0" smtClean="0"/>
              <a:t> </a:t>
            </a:r>
            <a:r>
              <a:rPr lang="en-US" dirty="0" smtClean="0"/>
              <a:t>GIOP (61% female, of whom 13.6% were premenopausal) between the ages of 17 and 85.</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8</a:t>
            </a:fld>
            <a:endParaRPr lang="en-US"/>
          </a:p>
        </p:txBody>
      </p:sp>
    </p:spTree>
    <p:extLst>
      <p:ext uri="{BB962C8B-B14F-4D97-AF65-F5344CB8AC3E}">
        <p14:creationId xmlns:p14="http://schemas.microsoft.com/office/powerpoint/2010/main" val="98059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uptodate</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15</a:t>
            </a:fld>
            <a:endParaRPr lang="en-US"/>
          </a:p>
        </p:txBody>
      </p:sp>
    </p:spTree>
    <p:extLst>
      <p:ext uri="{BB962C8B-B14F-4D97-AF65-F5344CB8AC3E}">
        <p14:creationId xmlns:p14="http://schemas.microsoft.com/office/powerpoint/2010/main" val="195563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uptodate</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16</a:t>
            </a:fld>
            <a:endParaRPr lang="en-US"/>
          </a:p>
        </p:txBody>
      </p:sp>
    </p:spTree>
    <p:extLst>
      <p:ext uri="{BB962C8B-B14F-4D97-AF65-F5344CB8AC3E}">
        <p14:creationId xmlns:p14="http://schemas.microsoft.com/office/powerpoint/2010/main" val="384982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uptodate</a:t>
            </a:r>
            <a:endParaRPr lang="en-US" dirty="0" smtClean="0"/>
          </a:p>
          <a:p>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17</a:t>
            </a:fld>
            <a:endParaRPr lang="en-US"/>
          </a:p>
        </p:txBody>
      </p:sp>
    </p:spTree>
    <p:extLst>
      <p:ext uri="{BB962C8B-B14F-4D97-AF65-F5344CB8AC3E}">
        <p14:creationId xmlns:p14="http://schemas.microsoft.com/office/powerpoint/2010/main" val="249010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uptodate</a:t>
            </a:r>
            <a:endParaRPr lang="en-US" dirty="0" smtClean="0"/>
          </a:p>
          <a:p>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18</a:t>
            </a:fld>
            <a:endParaRPr lang="en-US"/>
          </a:p>
        </p:txBody>
      </p:sp>
    </p:spTree>
    <p:extLst>
      <p:ext uri="{BB962C8B-B14F-4D97-AF65-F5344CB8AC3E}">
        <p14:creationId xmlns:p14="http://schemas.microsoft.com/office/powerpoint/2010/main" val="131578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Department of Pharmacy Services, University of Michigan Hospitals</a:t>
            </a:r>
          </a:p>
          <a:p>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19</a:t>
            </a:fld>
            <a:endParaRPr lang="en-US"/>
          </a:p>
        </p:txBody>
      </p:sp>
    </p:spTree>
    <p:extLst>
      <p:ext uri="{BB962C8B-B14F-4D97-AF65-F5344CB8AC3E}">
        <p14:creationId xmlns:p14="http://schemas.microsoft.com/office/powerpoint/2010/main" val="13623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Department of Pharmacy Services, University of Michigan Hospitals</a:t>
            </a:r>
          </a:p>
          <a:p>
            <a:r>
              <a:rPr lang="en-US" sz="1200" b="0" i="0" u="none" strike="noStrike" kern="1200" baseline="0" dirty="0" smtClean="0">
                <a:solidFill>
                  <a:schemeClr val="tx1"/>
                </a:solidFill>
                <a:latin typeface="+mn-lt"/>
                <a:ea typeface="+mn-ea"/>
                <a:cs typeface="+mn-cs"/>
              </a:rPr>
              <a:t>and Health Centers, Victor Vaughan House, 1111 E. Catherine, Ann</a:t>
            </a:r>
          </a:p>
          <a:p>
            <a:r>
              <a:rPr lang="en-US" sz="1200" b="0" i="0" u="none" strike="noStrike" kern="1200" baseline="0" dirty="0" smtClean="0">
                <a:solidFill>
                  <a:schemeClr val="tx1"/>
                </a:solidFill>
                <a:latin typeface="+mn-lt"/>
                <a:ea typeface="+mn-ea"/>
                <a:cs typeface="+mn-cs"/>
              </a:rPr>
              <a:t>Arbor, MI 48109, USA</a:t>
            </a:r>
            <a:endParaRPr lang="en-US" dirty="0"/>
          </a:p>
        </p:txBody>
      </p:sp>
      <p:sp>
        <p:nvSpPr>
          <p:cNvPr id="4" name="Slide Number Placeholder 3"/>
          <p:cNvSpPr>
            <a:spLocks noGrp="1"/>
          </p:cNvSpPr>
          <p:nvPr>
            <p:ph type="sldNum" sz="quarter" idx="10"/>
          </p:nvPr>
        </p:nvSpPr>
        <p:spPr/>
        <p:txBody>
          <a:bodyPr/>
          <a:lstStyle/>
          <a:p>
            <a:fld id="{D0D86694-2A8A-4408-A046-C1C327EBE2CA}" type="slidenum">
              <a:rPr lang="en-US" smtClean="0"/>
              <a:t>20</a:t>
            </a:fld>
            <a:endParaRPr lang="en-US"/>
          </a:p>
        </p:txBody>
      </p:sp>
    </p:spTree>
    <p:extLst>
      <p:ext uri="{BB962C8B-B14F-4D97-AF65-F5344CB8AC3E}">
        <p14:creationId xmlns:p14="http://schemas.microsoft.com/office/powerpoint/2010/main" val="115150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CE9DEBE-B739-41B6-80AE-6CBF46BF27CC}" type="datetime1">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56206-F8F4-4EC1-BC30-239AE55DFD9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B65C53C-592D-4EDC-A4AF-677EC32CBEDE}" type="datetime1">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56206-F8F4-4EC1-BC30-239AE55DFD9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0B7B268-6543-4CC1-A109-AC547DECE7EE}" type="datetime1">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56206-F8F4-4EC1-BC30-239AE55DFD9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9C45C78-0B8F-41E6-AE8F-8DEF005F592C}" type="datetime1">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56206-F8F4-4EC1-BC30-239AE55DFD9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34B4EDA-F421-4151-BFC8-9DEEEED12BA4}" type="datetime1">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56206-F8F4-4EC1-BC30-239AE55DFD9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2862EF3-F63D-4DE3-9A86-30FB3BA0A461}" type="datetime1">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56206-F8F4-4EC1-BC30-239AE55DFD9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0105E1-D739-4E50-8217-4255883A52EC}" type="datetime1">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656206-F8F4-4EC1-BC30-239AE55DFD9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16A642A-DEB2-4F5F-8D79-E306046DB092}" type="datetime1">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079C6-EF0B-424D-80A7-AD2621CB1CF2}" type="datetime1">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656206-F8F4-4EC1-BC30-239AE55DFD9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F72383D-C42F-4A21-BED0-A0CFE481B09E}" type="datetime1">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56206-F8F4-4EC1-BC30-239AE55DFD9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13443CC-0877-4DC6-AD4F-43E7F58B3522}" type="datetime1">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56206-F8F4-4EC1-BC30-239AE55DFD9D}"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2205C31-788D-4C3A-8C1F-ED9B7887747A}" type="datetime1">
              <a:rPr lang="en-US" smtClean="0"/>
              <a:t>11/27/2020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0656206-F8F4-4EC1-BC30-239AE55DFD9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27" y="0"/>
            <a:ext cx="9225227" cy="7224954"/>
          </a:xfrm>
        </p:spPr>
      </p:pic>
      <p:sp>
        <p:nvSpPr>
          <p:cNvPr id="5" name="Slide Number Placeholder 4"/>
          <p:cNvSpPr>
            <a:spLocks noGrp="1"/>
          </p:cNvSpPr>
          <p:nvPr>
            <p:ph type="sldNum" sz="quarter" idx="12"/>
          </p:nvPr>
        </p:nvSpPr>
        <p:spPr/>
        <p:txBody>
          <a:bodyPr/>
          <a:lstStyle/>
          <a:p>
            <a:fld id="{B0656206-F8F4-4EC1-BC30-239AE55DFD9D}" type="slidenum">
              <a:rPr lang="en-US" smtClean="0"/>
              <a:t>1</a:t>
            </a:fld>
            <a:endParaRPr lang="en-US"/>
          </a:p>
        </p:txBody>
      </p:sp>
      <p:sp>
        <p:nvSpPr>
          <p:cNvPr id="7" name="TextBox 6"/>
          <p:cNvSpPr txBox="1"/>
          <p:nvPr/>
        </p:nvSpPr>
        <p:spPr>
          <a:xfrm>
            <a:off x="856006" y="30591"/>
            <a:ext cx="7056784" cy="923330"/>
          </a:xfrm>
          <a:prstGeom prst="rect">
            <a:avLst/>
          </a:prstGeom>
          <a:noFill/>
        </p:spPr>
        <p:txBody>
          <a:bodyPr wrap="square" rtlCol="0">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In </a:t>
            </a:r>
            <a:r>
              <a:rPr lang="en-US" sz="5400" b="1" dirty="0" smtClean="0">
                <a:solidFill>
                  <a:srgbClr val="FF0000"/>
                </a:solidFill>
                <a:latin typeface="Times New Roman" panose="02020603050405020304" pitchFamily="18" charset="0"/>
                <a:cs typeface="Times New Roman" panose="02020603050405020304" pitchFamily="18" charset="0"/>
              </a:rPr>
              <a:t>The Name </a:t>
            </a:r>
            <a:r>
              <a:rPr lang="en-US" sz="5400" b="1" dirty="0">
                <a:solidFill>
                  <a:srgbClr val="FF0000"/>
                </a:solidFill>
                <a:latin typeface="Times New Roman" panose="02020603050405020304" pitchFamily="18" charset="0"/>
                <a:cs typeface="Times New Roman" panose="02020603050405020304" pitchFamily="18" charset="0"/>
              </a:rPr>
              <a:t>of </a:t>
            </a:r>
            <a:r>
              <a:rPr lang="en-US" sz="5400" b="1" dirty="0" smtClean="0">
                <a:solidFill>
                  <a:srgbClr val="FF0000"/>
                </a:solidFill>
                <a:latin typeface="Times New Roman" panose="02020603050405020304" pitchFamily="18" charset="0"/>
                <a:cs typeface="Times New Roman" panose="02020603050405020304" pitchFamily="18" charset="0"/>
              </a:rPr>
              <a:t>God</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884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33400"/>
            <a:ext cx="8568952" cy="1455440"/>
          </a:xfrm>
        </p:spPr>
        <p:txBody>
          <a:bodyPr>
            <a:normAutofit/>
          </a:bodyPr>
          <a:lstStyle/>
          <a:p>
            <a:r>
              <a:rPr lang="en-US" b="1" dirty="0"/>
              <a:t>Recommendations for the Treatment of Glucocorticoid-Induced Osteoporosis</a:t>
            </a:r>
            <a:endParaRPr lang="en-US" dirty="0"/>
          </a:p>
        </p:txBody>
      </p:sp>
      <p:sp>
        <p:nvSpPr>
          <p:cNvPr id="3" name="Content Placeholder 2"/>
          <p:cNvSpPr>
            <a:spLocks noGrp="1"/>
          </p:cNvSpPr>
          <p:nvPr>
            <p:ph idx="1"/>
          </p:nvPr>
        </p:nvSpPr>
        <p:spPr>
          <a:xfrm>
            <a:off x="251520" y="2132856"/>
            <a:ext cx="8640960" cy="4536504"/>
          </a:xfrm>
        </p:spPr>
        <p:txBody>
          <a:bodyPr>
            <a:normAutofit fontScale="92500"/>
          </a:bodyPr>
          <a:lstStyle/>
          <a:p>
            <a:r>
              <a:rPr lang="en-US" sz="2800" b="1" dirty="0" smtClean="0"/>
              <a:t>Zoledronic </a:t>
            </a:r>
            <a:r>
              <a:rPr lang="en-US" sz="2800" b="1" dirty="0"/>
              <a:t>acid </a:t>
            </a:r>
            <a:r>
              <a:rPr lang="en-US" sz="2800" dirty="0"/>
              <a:t>should be considered to prevent vertebral fracture in men and women </a:t>
            </a:r>
            <a:r>
              <a:rPr lang="en-US" sz="2800" dirty="0" smtClean="0"/>
              <a:t>on prednisolone </a:t>
            </a:r>
            <a:r>
              <a:rPr lang="en-US" sz="2800" dirty="0"/>
              <a:t>doses of 7.5 mg daily or greater (or an equivalent dose of glucocorticoids) </a:t>
            </a:r>
            <a:r>
              <a:rPr lang="en-US" sz="2800" dirty="0" smtClean="0"/>
              <a:t>for three </a:t>
            </a:r>
            <a:r>
              <a:rPr lang="en-US" sz="2800" dirty="0"/>
              <a:t>months or more. The treatment should be considered in patients who are </a:t>
            </a:r>
            <a:r>
              <a:rPr lang="en-US" sz="2800" b="1" dirty="0" smtClean="0"/>
              <a:t>intolerant of </a:t>
            </a:r>
            <a:r>
              <a:rPr lang="en-US" sz="2800" b="1" dirty="0"/>
              <a:t>oral bisphosphonates </a:t>
            </a:r>
            <a:r>
              <a:rPr lang="en-US" sz="2800" dirty="0"/>
              <a:t>and those in whom </a:t>
            </a:r>
            <a:r>
              <a:rPr lang="en-US" sz="2800" b="1" dirty="0"/>
              <a:t>adherence to </a:t>
            </a:r>
            <a:r>
              <a:rPr lang="en-US" sz="2800" dirty="0"/>
              <a:t>oral therapy may be difficult</a:t>
            </a:r>
            <a:r>
              <a:rPr lang="en-US" sz="2800" dirty="0" smtClean="0"/>
              <a:t>.</a:t>
            </a:r>
            <a:endParaRPr lang="en-US" sz="2800" dirty="0" smtClean="0">
              <a:solidFill>
                <a:srgbClr val="00B050"/>
              </a:solidFill>
            </a:endParaRPr>
          </a:p>
          <a:p>
            <a:pPr marL="0" indent="0">
              <a:buNone/>
            </a:pPr>
            <a:endParaRPr lang="en-US" dirty="0" smtClean="0">
              <a:solidFill>
                <a:srgbClr val="00B050"/>
              </a:solidFill>
            </a:endParaRPr>
          </a:p>
          <a:p>
            <a:endParaRPr lang="en-US" sz="1600" dirty="0" smtClean="0">
              <a:solidFill>
                <a:srgbClr val="00B050"/>
              </a:solidFill>
            </a:endParaRPr>
          </a:p>
          <a:p>
            <a:endParaRPr lang="en-US" sz="1600" dirty="0">
              <a:solidFill>
                <a:srgbClr val="00B050"/>
              </a:solidFill>
            </a:endParaRPr>
          </a:p>
          <a:p>
            <a:endParaRPr lang="en-US" sz="1600" dirty="0" smtClean="0">
              <a:solidFill>
                <a:srgbClr val="00B050"/>
              </a:solidFill>
            </a:endParaRPr>
          </a:p>
          <a:p>
            <a:endParaRPr lang="en-US" sz="1600" dirty="0">
              <a:solidFill>
                <a:srgbClr val="00B050"/>
              </a:solidFill>
            </a:endParaRPr>
          </a:p>
          <a:p>
            <a:r>
              <a:rPr lang="en-US" sz="1600" dirty="0" smtClean="0">
                <a:solidFill>
                  <a:srgbClr val="00B050"/>
                </a:solidFill>
              </a:rPr>
              <a:t>SIGN142 </a:t>
            </a:r>
            <a:r>
              <a:rPr lang="en-US" sz="1600" dirty="0">
                <a:solidFill>
                  <a:srgbClr val="00B050"/>
                </a:solidFill>
              </a:rPr>
              <a:t>Management of osteoporosis and the prevention of fragility fractures</a:t>
            </a:r>
          </a:p>
          <a:p>
            <a:r>
              <a:rPr lang="en-US" sz="1600" dirty="0">
                <a:solidFill>
                  <a:srgbClr val="00B050"/>
                </a:solidFill>
              </a:rPr>
              <a:t>Scottish Intercollegiate Guidelines Network </a:t>
            </a:r>
            <a:r>
              <a:rPr lang="en-US" sz="1600" dirty="0" smtClean="0">
                <a:solidFill>
                  <a:srgbClr val="00B050"/>
                </a:solidFill>
              </a:rPr>
              <a:t>2020</a:t>
            </a:r>
            <a:endParaRPr lang="en-US" sz="1600" dirty="0">
              <a:solidFill>
                <a:srgbClr val="00B050"/>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10</a:t>
            </a:fld>
            <a:endParaRPr lang="en-US"/>
          </a:p>
        </p:txBody>
      </p:sp>
    </p:spTree>
    <p:extLst>
      <p:ext uri="{BB962C8B-B14F-4D97-AF65-F5344CB8AC3E}">
        <p14:creationId xmlns:p14="http://schemas.microsoft.com/office/powerpoint/2010/main" val="507396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527448"/>
          </a:xfrm>
        </p:spPr>
        <p:txBody>
          <a:bodyPr>
            <a:normAutofit fontScale="90000"/>
          </a:bodyPr>
          <a:lstStyle/>
          <a:p>
            <a:r>
              <a:rPr lang="en-US" dirty="0"/>
              <a:t>Effect of </a:t>
            </a:r>
            <a:r>
              <a:rPr lang="en-US" dirty="0" smtClean="0"/>
              <a:t>approved interventions </a:t>
            </a:r>
            <a:r>
              <a:rPr lang="en-US" dirty="0"/>
              <a:t>for </a:t>
            </a:r>
            <a:r>
              <a:rPr lang="en-US" dirty="0" smtClean="0"/>
              <a:t>glucocorticoid induced osteoporosis </a:t>
            </a:r>
            <a:r>
              <a:rPr lang="en-US" dirty="0"/>
              <a:t>on </a:t>
            </a:r>
            <a:r>
              <a:rPr lang="en-US" dirty="0" smtClean="0"/>
              <a:t>BMD and </a:t>
            </a:r>
            <a:r>
              <a:rPr lang="en-US" dirty="0"/>
              <a:t>fracture risk</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11</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8397834"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79512" y="6093296"/>
            <a:ext cx="8136904" cy="646331"/>
          </a:xfrm>
          <a:prstGeom prst="rect">
            <a:avLst/>
          </a:prstGeom>
        </p:spPr>
        <p:txBody>
          <a:bodyPr wrap="square">
            <a:spAutoFit/>
          </a:bodyPr>
          <a:lstStyle/>
          <a:p>
            <a:r>
              <a:rPr lang="en-US" dirty="0">
                <a:solidFill>
                  <a:srgbClr val="00B050"/>
                </a:solidFill>
              </a:rPr>
              <a:t>UK clinical guideline for the </a:t>
            </a:r>
            <a:r>
              <a:rPr lang="en-US" dirty="0" smtClean="0">
                <a:solidFill>
                  <a:srgbClr val="00B050"/>
                </a:solidFill>
              </a:rPr>
              <a:t>prevention and </a:t>
            </a:r>
            <a:r>
              <a:rPr lang="en-US" dirty="0">
                <a:solidFill>
                  <a:srgbClr val="00B050"/>
                </a:solidFill>
              </a:rPr>
              <a:t>treatment of </a:t>
            </a:r>
            <a:r>
              <a:rPr lang="en-US" dirty="0" smtClean="0">
                <a:solidFill>
                  <a:srgbClr val="00B050"/>
                </a:solidFill>
              </a:rPr>
              <a:t>osteoporosis</a:t>
            </a:r>
          </a:p>
          <a:p>
            <a:r>
              <a:rPr lang="pl-PL" dirty="0">
                <a:solidFill>
                  <a:srgbClr val="00B050"/>
                </a:solidFill>
              </a:rPr>
              <a:t>Arch Osteoporos (2017) 12: </a:t>
            </a:r>
            <a:r>
              <a:rPr lang="pl-PL" dirty="0" smtClean="0">
                <a:solidFill>
                  <a:srgbClr val="00B050"/>
                </a:solidFill>
              </a:rPr>
              <a:t>43</a:t>
            </a:r>
            <a:r>
              <a:rPr lang="en-US" dirty="0" smtClean="0">
                <a:solidFill>
                  <a:srgbClr val="00B050"/>
                </a:solidFill>
              </a:rPr>
              <a:t>                     DOI </a:t>
            </a:r>
            <a:r>
              <a:rPr lang="en-US" dirty="0">
                <a:solidFill>
                  <a:srgbClr val="00B050"/>
                </a:solidFill>
              </a:rPr>
              <a:t>10.1007/s11657-017-0324-5</a:t>
            </a:r>
          </a:p>
        </p:txBody>
      </p:sp>
    </p:spTree>
    <p:extLst>
      <p:ext uri="{BB962C8B-B14F-4D97-AF65-F5344CB8AC3E}">
        <p14:creationId xmlns:p14="http://schemas.microsoft.com/office/powerpoint/2010/main" val="1736642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4691" y="1600200"/>
            <a:ext cx="7254618"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0656206-F8F4-4EC1-BC30-239AE55DFD9D}" type="slidenum">
              <a:rPr lang="en-US" smtClean="0"/>
              <a:t>12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44721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Osteoporosis after solid organ or stem cell transplantation</a:t>
            </a:r>
          </a:p>
        </p:txBody>
      </p:sp>
      <p:sp>
        <p:nvSpPr>
          <p:cNvPr id="8" name="Text Placeholder 7"/>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13</a:t>
            </a:fld>
            <a:endParaRPr lang="en-US"/>
          </a:p>
        </p:txBody>
      </p:sp>
    </p:spTree>
    <p:extLst>
      <p:ext uri="{BB962C8B-B14F-4D97-AF65-F5344CB8AC3E}">
        <p14:creationId xmlns:p14="http://schemas.microsoft.com/office/powerpoint/2010/main" val="1013750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023392"/>
          </a:xfrm>
        </p:spPr>
        <p:txBody>
          <a:bodyPr>
            <a:normAutofit fontScale="90000"/>
          </a:bodyPr>
          <a:lstStyle/>
          <a:p>
            <a:pPr algn="ctr"/>
            <a:r>
              <a:rPr lang="en-US" dirty="0" smtClean="0"/>
              <a:t>Osteoporosis after solid organ or </a:t>
            </a:r>
            <a:r>
              <a:rPr lang="en-US" dirty="0"/>
              <a:t>stem cell transplantation</a:t>
            </a:r>
          </a:p>
        </p:txBody>
      </p:sp>
      <p:sp>
        <p:nvSpPr>
          <p:cNvPr id="3" name="Content Placeholder 2"/>
          <p:cNvSpPr>
            <a:spLocks noGrp="1"/>
          </p:cNvSpPr>
          <p:nvPr>
            <p:ph idx="1"/>
          </p:nvPr>
        </p:nvSpPr>
        <p:spPr>
          <a:xfrm>
            <a:off x="35496" y="1556792"/>
            <a:ext cx="9036496" cy="5184576"/>
          </a:xfrm>
        </p:spPr>
        <p:txBody>
          <a:bodyPr>
            <a:noAutofit/>
          </a:bodyPr>
          <a:lstStyle/>
          <a:p>
            <a:r>
              <a:rPr lang="en-US" sz="3200" dirty="0"/>
              <a:t> </a:t>
            </a:r>
            <a:r>
              <a:rPr lang="en-US" sz="3200" b="1" dirty="0"/>
              <a:t>In the past</a:t>
            </a:r>
            <a:r>
              <a:rPr lang="en-US" sz="3200" dirty="0"/>
              <a:t>, </a:t>
            </a:r>
            <a:r>
              <a:rPr lang="en-US" sz="3200" i="1" dirty="0">
                <a:solidFill>
                  <a:srgbClr val="FF0000"/>
                </a:solidFill>
              </a:rPr>
              <a:t>fracture incidence rates </a:t>
            </a:r>
            <a:r>
              <a:rPr lang="en-US" sz="3200" dirty="0"/>
              <a:t>ranging from </a:t>
            </a:r>
            <a:r>
              <a:rPr lang="en-US" sz="3200" b="1" dirty="0"/>
              <a:t>10 to </a:t>
            </a:r>
            <a:r>
              <a:rPr lang="en-US" sz="3200" b="1" dirty="0" smtClean="0"/>
              <a:t>65% </a:t>
            </a:r>
          </a:p>
          <a:p>
            <a:r>
              <a:rPr lang="en-US" sz="3200" b="1" dirty="0" smtClean="0"/>
              <a:t>After 1990 </a:t>
            </a:r>
            <a:r>
              <a:rPr lang="en-US" sz="3200" b="1" dirty="0" smtClean="0">
                <a:latin typeface="Times New Roman"/>
                <a:cs typeface="Times New Roman"/>
              </a:rPr>
              <a:t>↓</a:t>
            </a:r>
            <a:r>
              <a:rPr lang="en-US" sz="3200" i="1" dirty="0">
                <a:solidFill>
                  <a:srgbClr val="FF0000"/>
                </a:solidFill>
              </a:rPr>
              <a:t> fracture incidence rates </a:t>
            </a:r>
            <a:r>
              <a:rPr lang="en-US" sz="3200" i="1" dirty="0" smtClean="0">
                <a:solidFill>
                  <a:srgbClr val="FF0000"/>
                </a:solidFill>
              </a:rPr>
              <a:t>:</a:t>
            </a:r>
            <a:endParaRPr lang="en-US" sz="3200" b="1" dirty="0" smtClean="0"/>
          </a:p>
          <a:p>
            <a:r>
              <a:rPr lang="en-US" sz="3200" dirty="0" smtClean="0"/>
              <a:t>possibly </a:t>
            </a:r>
            <a:r>
              <a:rPr lang="en-US" sz="3200" dirty="0"/>
              <a:t>due </a:t>
            </a:r>
            <a:r>
              <a:rPr lang="en-US" sz="3200" dirty="0" smtClean="0"/>
              <a:t>to:</a:t>
            </a:r>
          </a:p>
          <a:p>
            <a:r>
              <a:rPr lang="en-US" sz="3200" dirty="0" smtClean="0"/>
              <a:t>changes </a:t>
            </a:r>
            <a:r>
              <a:rPr lang="en-US" sz="3200" dirty="0"/>
              <a:t>in immunosuppressive regimens (</a:t>
            </a:r>
            <a:r>
              <a:rPr lang="en-US" sz="3200" dirty="0" err="1"/>
              <a:t>eg</a:t>
            </a:r>
            <a:r>
              <a:rPr lang="en-US" sz="3200" dirty="0"/>
              <a:t>, reduction in dose and duration </a:t>
            </a:r>
            <a:r>
              <a:rPr lang="en-US" sz="3200" dirty="0" smtClean="0"/>
              <a:t>of glucocorticoids</a:t>
            </a:r>
            <a:r>
              <a:rPr lang="en-US" sz="3200" dirty="0"/>
              <a:t>), </a:t>
            </a:r>
            <a:endParaRPr lang="en-US" sz="3200" dirty="0" smtClean="0"/>
          </a:p>
          <a:p>
            <a:r>
              <a:rPr lang="en-US" sz="3200" dirty="0" smtClean="0"/>
              <a:t>earlier </a:t>
            </a:r>
            <a:r>
              <a:rPr lang="en-US" sz="3200" dirty="0"/>
              <a:t>treatment for osteoporosis, and </a:t>
            </a:r>
            <a:endParaRPr lang="en-US" sz="3200" dirty="0" smtClean="0"/>
          </a:p>
          <a:p>
            <a:r>
              <a:rPr lang="en-US" sz="3200" dirty="0" smtClean="0"/>
              <a:t>improvement </a:t>
            </a:r>
            <a:r>
              <a:rPr lang="en-US" sz="3200" dirty="0"/>
              <a:t>in pre- and post-transplantation nutrition.</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14</a:t>
            </a:fld>
            <a:endParaRPr lang="en-US"/>
          </a:p>
        </p:txBody>
      </p:sp>
    </p:spTree>
    <p:extLst>
      <p:ext uri="{BB962C8B-B14F-4D97-AF65-F5344CB8AC3E}">
        <p14:creationId xmlns:p14="http://schemas.microsoft.com/office/powerpoint/2010/main" val="260993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33400"/>
            <a:ext cx="8640960" cy="879376"/>
          </a:xfrm>
        </p:spPr>
        <p:txBody>
          <a:bodyPr>
            <a:normAutofit fontScale="90000"/>
          </a:bodyPr>
          <a:lstStyle/>
          <a:p>
            <a:r>
              <a:rPr lang="en-US" dirty="0"/>
              <a:t>Risk factors for fracture </a:t>
            </a:r>
            <a:r>
              <a:rPr lang="en-US" dirty="0" smtClean="0"/>
              <a:t>after transplantation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5626945"/>
              </p:ext>
            </p:extLst>
          </p:nvPr>
        </p:nvGraphicFramePr>
        <p:xfrm>
          <a:off x="107504" y="1524000"/>
          <a:ext cx="8784976" cy="5334000"/>
        </p:xfrm>
        <a:graphic>
          <a:graphicData uri="http://schemas.openxmlformats.org/drawingml/2006/table">
            <a:tbl>
              <a:tblPr firstRow="1" bandRow="1">
                <a:tableStyleId>{5C22544A-7EE6-4342-B048-85BDC9FD1C3A}</a:tableStyleId>
              </a:tblPr>
              <a:tblGrid>
                <a:gridCol w="5474503"/>
                <a:gridCol w="3310473"/>
              </a:tblGrid>
              <a:tr h="370840">
                <a:tc gridSpan="2">
                  <a:txBody>
                    <a:bodyPr/>
                    <a:lstStyle/>
                    <a:p>
                      <a:r>
                        <a:rPr lang="en-US" sz="2000" b="1" i="0" kern="1200" dirty="0" err="1" smtClean="0">
                          <a:solidFill>
                            <a:schemeClr val="tx1"/>
                          </a:solidFill>
                          <a:effectLst/>
                          <a:latin typeface="+mn-lt"/>
                          <a:ea typeface="+mn-ea"/>
                          <a:cs typeface="+mn-cs"/>
                        </a:rPr>
                        <a:t>Pretransplant</a:t>
                      </a:r>
                      <a:r>
                        <a:rPr lang="en-US" sz="2000" b="1" i="0" kern="1200" dirty="0" smtClean="0">
                          <a:solidFill>
                            <a:schemeClr val="tx1"/>
                          </a:solidFill>
                          <a:effectLst/>
                          <a:latin typeface="+mn-lt"/>
                          <a:ea typeface="+mn-ea"/>
                          <a:cs typeface="+mn-cs"/>
                        </a:rPr>
                        <a:t> factors</a:t>
                      </a:r>
                      <a:endParaRPr lang="en-US" sz="2000" dirty="0">
                        <a:solidFill>
                          <a:schemeClr val="tx1"/>
                        </a:solidFill>
                      </a:endParaRPr>
                    </a:p>
                  </a:txBody>
                  <a:tcPr>
                    <a:solidFill>
                      <a:srgbClr val="FFFF00"/>
                    </a:solidFill>
                  </a:tcPr>
                </a:tc>
                <a:tc hMerge="1">
                  <a:txBody>
                    <a:bodyPr/>
                    <a:lstStyle/>
                    <a:p>
                      <a:endParaRPr lang="en-US" dirty="0"/>
                    </a:p>
                  </a:txBody>
                  <a:tcPr/>
                </a:tc>
              </a:tr>
              <a:tr h="370840">
                <a:tc>
                  <a:txBody>
                    <a:bodyPr/>
                    <a:lstStyle/>
                    <a:p>
                      <a:pPr marL="0" indent="0" fontAlgn="t">
                        <a:buFont typeface="Arial" panose="020B0604020202020204" pitchFamily="34" charset="0"/>
                        <a:buNone/>
                      </a:pPr>
                      <a:r>
                        <a:rPr lang="en-US" sz="2000" b="1" dirty="0">
                          <a:effectLst/>
                        </a:rPr>
                        <a:t>Low bone mineral density related to underlying </a:t>
                      </a:r>
                      <a:r>
                        <a:rPr lang="en-US" sz="2000" b="1" dirty="0" smtClean="0">
                          <a:effectLst/>
                        </a:rPr>
                        <a:t>disease</a:t>
                      </a:r>
                    </a:p>
                    <a:p>
                      <a:pPr marL="285750" marR="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ffectLst/>
                        </a:rPr>
                        <a:t>  Hepatic osteodystrophy</a:t>
                      </a:r>
                    </a:p>
                    <a:p>
                      <a:pPr marL="285750" marR="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ffectLst/>
                        </a:rPr>
                        <a:t>  Osteoporosis of end-stage </a:t>
                      </a:r>
                      <a:r>
                        <a:rPr lang="en-US" sz="2000" baseline="0" dirty="0" smtClean="0">
                          <a:effectLst/>
                        </a:rPr>
                        <a:t>    </a:t>
                      </a:r>
                      <a:r>
                        <a:rPr lang="en-US" sz="2000" b="0" i="0" kern="1200" dirty="0" smtClean="0">
                          <a:solidFill>
                            <a:schemeClr val="dk1"/>
                          </a:solidFill>
                          <a:effectLst/>
                          <a:latin typeface="+mn-lt"/>
                          <a:ea typeface="+mn-ea"/>
                          <a:cs typeface="+mn-cs"/>
                        </a:rPr>
                        <a:t>pulmonary disease</a:t>
                      </a:r>
                    </a:p>
                    <a:p>
                      <a:pPr marL="285750" marR="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2000" b="0" i="0" kern="1200" dirty="0" smtClean="0">
                          <a:solidFill>
                            <a:schemeClr val="dk1"/>
                          </a:solidFill>
                          <a:effectLst/>
                          <a:latin typeface="+mn-lt"/>
                          <a:ea typeface="+mn-ea"/>
                          <a:cs typeface="+mn-cs"/>
                        </a:rPr>
                        <a:t> Renal osteodystrophy</a:t>
                      </a:r>
                      <a:endParaRPr lang="en-US" sz="2000" dirty="0" smtClean="0">
                        <a:effectLst/>
                      </a:endParaRPr>
                    </a:p>
                    <a:p>
                      <a:pPr marL="285750" indent="-285750" fontAlgn="t">
                        <a:buFont typeface="Arial" panose="020B0604020202020204" pitchFamily="34" charset="0"/>
                        <a:buChar char="•"/>
                      </a:pPr>
                      <a:r>
                        <a:rPr lang="en-US" sz="2000" b="0" i="0" kern="1200" dirty="0" smtClean="0">
                          <a:solidFill>
                            <a:schemeClr val="dk1"/>
                          </a:solidFill>
                          <a:effectLst/>
                          <a:latin typeface="+mn-lt"/>
                          <a:ea typeface="+mn-ea"/>
                          <a:cs typeface="+mn-cs"/>
                        </a:rPr>
                        <a:t>  Heart failure</a:t>
                      </a:r>
                    </a:p>
                    <a:p>
                      <a:pPr marL="285750" indent="-285750" fontAlgn="t">
                        <a:buFont typeface="Arial" panose="020B0604020202020204" pitchFamily="34" charset="0"/>
                        <a:buChar char="•"/>
                      </a:pPr>
                      <a:r>
                        <a:rPr lang="en-US" sz="2000" b="0" i="0" kern="1200" dirty="0" smtClean="0">
                          <a:solidFill>
                            <a:schemeClr val="dk1"/>
                          </a:solidFill>
                          <a:effectLst/>
                          <a:latin typeface="+mn-lt"/>
                          <a:ea typeface="+mn-ea"/>
                          <a:cs typeface="+mn-cs"/>
                        </a:rPr>
                        <a:t>  Diabetes</a:t>
                      </a:r>
                      <a:endParaRPr lang="en-US" sz="2000" dirty="0" smtClean="0">
                        <a:effectLst/>
                      </a:endParaRPr>
                    </a:p>
                  </a:txBody>
                  <a:tcPr anchor="ctr"/>
                </a:tc>
                <a:tc>
                  <a:txBody>
                    <a:bodyPr/>
                    <a:lstStyle/>
                    <a:p>
                      <a:r>
                        <a:rPr lang="en-US" sz="2000" b="1" i="0" kern="1200" dirty="0" smtClean="0">
                          <a:solidFill>
                            <a:schemeClr val="dk1"/>
                          </a:solidFill>
                          <a:effectLst/>
                          <a:latin typeface="+mn-lt"/>
                          <a:ea typeface="+mn-ea"/>
                          <a:cs typeface="+mn-cs"/>
                        </a:rPr>
                        <a:t>Hyperparathyroidism</a:t>
                      </a:r>
                      <a:endParaRPr lang="en-US" sz="2000" b="1" dirty="0"/>
                    </a:p>
                  </a:txBody>
                  <a:tcPr/>
                </a:tc>
              </a:tr>
              <a:tr h="370840">
                <a:tc>
                  <a:txBody>
                    <a:bodyPr/>
                    <a:lstStyle/>
                    <a:p>
                      <a:pPr marL="0" indent="0" fontAlgn="t">
                        <a:buFont typeface="Arial" panose="020B0604020202020204" pitchFamily="34" charset="0"/>
                        <a:buNone/>
                      </a:pPr>
                      <a:r>
                        <a:rPr lang="en-US" sz="2000" b="1" i="0" kern="1200" dirty="0" smtClean="0">
                          <a:solidFill>
                            <a:schemeClr val="dk1"/>
                          </a:solidFill>
                          <a:effectLst/>
                          <a:latin typeface="+mn-lt"/>
                          <a:ea typeface="+mn-ea"/>
                          <a:cs typeface="+mn-cs"/>
                        </a:rPr>
                        <a:t>Pre-existing history of fracture</a:t>
                      </a:r>
                      <a:endParaRPr lang="en-US" sz="2000" b="1" dirty="0">
                        <a:effectLst/>
                      </a:endParaRPr>
                    </a:p>
                  </a:txBody>
                  <a:tcPr anchor="ctr"/>
                </a:tc>
                <a:tc>
                  <a:txBody>
                    <a:bodyPr/>
                    <a:lstStyle/>
                    <a:p>
                      <a:r>
                        <a:rPr lang="en-US" sz="2000" b="1" i="0" kern="1200" dirty="0" smtClean="0">
                          <a:solidFill>
                            <a:schemeClr val="dk1"/>
                          </a:solidFill>
                          <a:effectLst/>
                          <a:latin typeface="+mn-lt"/>
                          <a:ea typeface="+mn-ea"/>
                          <a:cs typeface="+mn-cs"/>
                        </a:rPr>
                        <a:t>Hypogonadism</a:t>
                      </a:r>
                      <a:endParaRPr lang="en-US" sz="2000" b="1" dirty="0"/>
                    </a:p>
                  </a:txBody>
                  <a:tcPr/>
                </a:tc>
              </a:tr>
              <a:tr h="370840">
                <a:tc>
                  <a:txBody>
                    <a:bodyPr/>
                    <a:lstStyle/>
                    <a:p>
                      <a:pPr marL="0" indent="0" fontAlgn="t">
                        <a:buFont typeface="Arial" panose="020B0604020202020204" pitchFamily="34" charset="0"/>
                        <a:buNone/>
                      </a:pPr>
                      <a:r>
                        <a:rPr lang="en-US" sz="2000" b="1" i="0" kern="1200" dirty="0" smtClean="0">
                          <a:solidFill>
                            <a:schemeClr val="dk1"/>
                          </a:solidFill>
                          <a:effectLst/>
                          <a:latin typeface="+mn-lt"/>
                          <a:ea typeface="+mn-ea"/>
                          <a:cs typeface="+mn-cs"/>
                        </a:rPr>
                        <a:t>Advanced age</a:t>
                      </a:r>
                      <a:endParaRPr lang="en-US" sz="2000" b="1" dirty="0">
                        <a:effectLst/>
                      </a:endParaRPr>
                    </a:p>
                  </a:txBody>
                  <a:tcPr anchor="ctr"/>
                </a:tc>
                <a:tc>
                  <a:txBody>
                    <a:bodyPr/>
                    <a:lstStyle/>
                    <a:p>
                      <a:r>
                        <a:rPr lang="en-US" sz="2000" b="1" i="0" kern="1200" dirty="0" smtClean="0">
                          <a:solidFill>
                            <a:schemeClr val="dk1"/>
                          </a:solidFill>
                          <a:effectLst/>
                          <a:latin typeface="+mn-lt"/>
                          <a:ea typeface="+mn-ea"/>
                          <a:cs typeface="+mn-cs"/>
                        </a:rPr>
                        <a:t>Medication</a:t>
                      </a:r>
                      <a:r>
                        <a:rPr lang="en-US" sz="2000" b="0" i="0" kern="1200" dirty="0" smtClean="0">
                          <a:solidFill>
                            <a:schemeClr val="dk1"/>
                          </a:solidFill>
                          <a:effectLst/>
                          <a:latin typeface="+mn-lt"/>
                          <a:ea typeface="+mn-ea"/>
                          <a:cs typeface="+mn-cs"/>
                        </a:rPr>
                        <a:t>s</a:t>
                      </a:r>
                    </a:p>
                    <a:p>
                      <a:pPr marL="285750" indent="-285750">
                        <a:buFont typeface="Arial" panose="020B0604020202020204" pitchFamily="34" charset="0"/>
                        <a:buChar char="•"/>
                      </a:pPr>
                      <a:r>
                        <a:rPr lang="en-US" sz="2000" b="0" i="0" kern="1200" dirty="0" smtClean="0">
                          <a:solidFill>
                            <a:schemeClr val="dk1"/>
                          </a:solidFill>
                          <a:effectLst/>
                          <a:latin typeface="+mn-lt"/>
                          <a:ea typeface="+mn-ea"/>
                          <a:cs typeface="+mn-cs"/>
                        </a:rPr>
                        <a:t>Glucocorticoids</a:t>
                      </a:r>
                      <a:endParaRPr lang="en-US" sz="2000" dirty="0"/>
                    </a:p>
                  </a:txBody>
                  <a:tcPr/>
                </a:tc>
              </a:tr>
              <a:tr h="370840">
                <a:tc>
                  <a:txBody>
                    <a:bodyPr/>
                    <a:lstStyle/>
                    <a:p>
                      <a:pPr marL="0" indent="0" fontAlgn="t">
                        <a:buFont typeface="Arial" panose="020B0604020202020204" pitchFamily="34" charset="0"/>
                        <a:buNone/>
                      </a:pPr>
                      <a:r>
                        <a:rPr lang="en-US" sz="2000" b="1" i="0" kern="1200" dirty="0" smtClean="0">
                          <a:solidFill>
                            <a:schemeClr val="dk1"/>
                          </a:solidFill>
                          <a:effectLst/>
                          <a:latin typeface="+mn-lt"/>
                          <a:ea typeface="+mn-ea"/>
                          <a:cs typeface="+mn-cs"/>
                        </a:rPr>
                        <a:t>Chronic illness</a:t>
                      </a:r>
                    </a:p>
                    <a:p>
                      <a:pPr marL="285750" indent="-285750" fontAlgn="t">
                        <a:buFont typeface="Arial" panose="020B0604020202020204" pitchFamily="34" charset="0"/>
                        <a:buChar char="•"/>
                      </a:pPr>
                      <a:r>
                        <a:rPr lang="en-US" sz="2000" b="0" baseline="0" dirty="0" smtClean="0">
                          <a:effectLst/>
                        </a:rPr>
                        <a:t> </a:t>
                      </a:r>
                      <a:r>
                        <a:rPr lang="en-US" sz="2000" b="0" i="0" kern="1200" dirty="0" smtClean="0">
                          <a:solidFill>
                            <a:schemeClr val="dk1"/>
                          </a:solidFill>
                          <a:effectLst/>
                          <a:latin typeface="+mn-lt"/>
                          <a:ea typeface="+mn-ea"/>
                          <a:cs typeface="+mn-cs"/>
                        </a:rPr>
                        <a:t>Poor nutrition</a:t>
                      </a:r>
                    </a:p>
                    <a:p>
                      <a:pPr marL="285750" indent="-285750" fontAlgn="t">
                        <a:buFont typeface="Arial" panose="020B0604020202020204" pitchFamily="34" charset="0"/>
                        <a:buChar char="•"/>
                      </a:pPr>
                      <a:r>
                        <a:rPr lang="en-US" sz="2000" b="0" i="0" kern="1200" dirty="0" smtClean="0">
                          <a:solidFill>
                            <a:schemeClr val="dk1"/>
                          </a:solidFill>
                          <a:effectLst/>
                          <a:latin typeface="+mn-lt"/>
                          <a:ea typeface="+mn-ea"/>
                          <a:cs typeface="+mn-cs"/>
                        </a:rPr>
                        <a:t> Vitamin D deficiency</a:t>
                      </a:r>
                    </a:p>
                    <a:p>
                      <a:pPr marL="285750" indent="-285750" fontAlgn="t">
                        <a:buFont typeface="Arial" panose="020B0604020202020204" pitchFamily="34" charset="0"/>
                        <a:buChar char="•"/>
                      </a:pPr>
                      <a:r>
                        <a:rPr lang="en-US" sz="2000" b="0" dirty="0" smtClean="0">
                          <a:effectLst/>
                        </a:rPr>
                        <a:t> </a:t>
                      </a:r>
                      <a:r>
                        <a:rPr lang="en-US" sz="2000" b="0" i="0" kern="1200" dirty="0" smtClean="0">
                          <a:solidFill>
                            <a:schemeClr val="dk1"/>
                          </a:solidFill>
                          <a:effectLst/>
                          <a:latin typeface="+mn-lt"/>
                          <a:ea typeface="+mn-ea"/>
                          <a:cs typeface="+mn-cs"/>
                        </a:rPr>
                        <a:t>Immobilization</a:t>
                      </a:r>
                      <a:endParaRPr lang="en-US" sz="2000" b="0" dirty="0">
                        <a:effectLst/>
                      </a:endParaRPr>
                    </a:p>
                  </a:txBody>
                  <a:tcPr anchor="ctr"/>
                </a:tc>
                <a:tc>
                  <a:txBody>
                    <a:bodyPr/>
                    <a:lstStyle/>
                    <a:p>
                      <a:r>
                        <a:rPr lang="en-US" sz="2000" b="1" i="0" kern="1200" dirty="0" smtClean="0">
                          <a:solidFill>
                            <a:schemeClr val="dk1"/>
                          </a:solidFill>
                          <a:effectLst/>
                          <a:latin typeface="+mn-lt"/>
                          <a:ea typeface="+mn-ea"/>
                          <a:cs typeface="+mn-cs"/>
                        </a:rPr>
                        <a:t>Lifestyle factors</a:t>
                      </a:r>
                    </a:p>
                    <a:p>
                      <a:pPr marL="285750" indent="-285750">
                        <a:buFont typeface="Arial" panose="020B0604020202020204" pitchFamily="34" charset="0"/>
                        <a:buChar char="•"/>
                      </a:pPr>
                      <a:r>
                        <a:rPr lang="en-US" sz="2000" b="0" i="0" kern="1200" dirty="0" smtClean="0">
                          <a:solidFill>
                            <a:schemeClr val="dk1"/>
                          </a:solidFill>
                          <a:effectLst/>
                          <a:latin typeface="+mn-lt"/>
                          <a:ea typeface="+mn-ea"/>
                          <a:cs typeface="+mn-cs"/>
                        </a:rPr>
                        <a:t>Smoking</a:t>
                      </a:r>
                    </a:p>
                    <a:p>
                      <a:pPr marL="285750" indent="-285750">
                        <a:buFont typeface="Arial" panose="020B0604020202020204" pitchFamily="34" charset="0"/>
                        <a:buChar char="•"/>
                      </a:pPr>
                      <a:r>
                        <a:rPr lang="en-US" sz="2000" b="0" i="0" kern="1200" dirty="0" smtClean="0">
                          <a:solidFill>
                            <a:schemeClr val="dk1"/>
                          </a:solidFill>
                          <a:effectLst/>
                          <a:latin typeface="+mn-lt"/>
                          <a:ea typeface="+mn-ea"/>
                          <a:cs typeface="+mn-cs"/>
                        </a:rPr>
                        <a:t>Alcohol abuse</a:t>
                      </a:r>
                      <a:endParaRPr lang="en-US" sz="2000" b="1" dirty="0"/>
                    </a:p>
                  </a:txBody>
                  <a:tcPr/>
                </a:tc>
              </a:tr>
            </a:tbl>
          </a:graphicData>
        </a:graphic>
      </p:graphicFrame>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15</a:t>
            </a:fld>
            <a:endParaRPr lang="en-US"/>
          </a:p>
        </p:txBody>
      </p:sp>
    </p:spTree>
    <p:extLst>
      <p:ext uri="{BB962C8B-B14F-4D97-AF65-F5344CB8AC3E}">
        <p14:creationId xmlns:p14="http://schemas.microsoft.com/office/powerpoint/2010/main" val="3527996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factors for fracture after transplantation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3168194"/>
              </p:ext>
            </p:extLst>
          </p:nvPr>
        </p:nvGraphicFramePr>
        <p:xfrm>
          <a:off x="457200" y="1600200"/>
          <a:ext cx="8229600" cy="5212080"/>
        </p:xfrm>
        <a:graphic>
          <a:graphicData uri="http://schemas.openxmlformats.org/drawingml/2006/table">
            <a:tbl>
              <a:tblPr firstRow="1" bandRow="1">
                <a:tableStyleId>{5C22544A-7EE6-4342-B048-85BDC9FD1C3A}</a:tableStyleId>
              </a:tblPr>
              <a:tblGrid>
                <a:gridCol w="8229600"/>
              </a:tblGrid>
              <a:tr h="370840">
                <a:tc>
                  <a:txBody>
                    <a:bodyPr/>
                    <a:lstStyle/>
                    <a:p>
                      <a:r>
                        <a:rPr lang="en-US" sz="2400" b="1" i="0" kern="1200" dirty="0" smtClean="0">
                          <a:solidFill>
                            <a:schemeClr val="tx1"/>
                          </a:solidFill>
                          <a:effectLst/>
                          <a:latin typeface="+mn-lt"/>
                          <a:ea typeface="+mn-ea"/>
                          <a:cs typeface="+mn-cs"/>
                        </a:rPr>
                        <a:t>Post-transplant factors</a:t>
                      </a:r>
                      <a:endParaRPr lang="en-US" sz="2400" dirty="0">
                        <a:solidFill>
                          <a:schemeClr val="tx1"/>
                        </a:solidFill>
                      </a:endParaRPr>
                    </a:p>
                  </a:txBody>
                  <a:tcPr>
                    <a:solidFill>
                      <a:srgbClr val="FFFF00"/>
                    </a:solidFill>
                  </a:tcPr>
                </a:tc>
              </a:tr>
              <a:tr h="370840">
                <a:tc>
                  <a:txBody>
                    <a:bodyPr/>
                    <a:lstStyle/>
                    <a:p>
                      <a:r>
                        <a:rPr lang="en-US" sz="2400" b="1" i="0" kern="1200" dirty="0" smtClean="0">
                          <a:solidFill>
                            <a:schemeClr val="dk1"/>
                          </a:solidFill>
                          <a:effectLst/>
                          <a:latin typeface="+mn-lt"/>
                          <a:ea typeface="+mn-ea"/>
                          <a:cs typeface="+mn-cs"/>
                        </a:rPr>
                        <a:t>Immunosuppressive regimens</a:t>
                      </a:r>
                    </a:p>
                    <a:p>
                      <a:pPr marL="285750" indent="-285750">
                        <a:buFont typeface="Arial" panose="020B0604020202020204" pitchFamily="34" charset="0"/>
                        <a:buChar char="•"/>
                      </a:pPr>
                      <a:r>
                        <a:rPr lang="en-US" sz="2400" b="0" i="0" kern="1200" dirty="0" smtClean="0">
                          <a:solidFill>
                            <a:schemeClr val="dk1"/>
                          </a:solidFill>
                          <a:effectLst/>
                          <a:latin typeface="+mn-lt"/>
                          <a:ea typeface="+mn-ea"/>
                          <a:cs typeface="+mn-cs"/>
                        </a:rPr>
                        <a:t>Glucocorticoids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kern="1200" dirty="0" err="1" smtClean="0">
                          <a:solidFill>
                            <a:schemeClr val="dk1"/>
                          </a:solidFill>
                          <a:effectLst/>
                          <a:latin typeface="+mn-lt"/>
                          <a:ea typeface="+mn-ea"/>
                          <a:cs typeface="+mn-cs"/>
                        </a:rPr>
                        <a:t>Calcineurin</a:t>
                      </a:r>
                      <a:r>
                        <a:rPr lang="en-US" sz="2400" b="0" i="0" kern="1200" dirty="0" smtClean="0">
                          <a:solidFill>
                            <a:schemeClr val="dk1"/>
                          </a:solidFill>
                          <a:effectLst/>
                          <a:latin typeface="+mn-lt"/>
                          <a:ea typeface="+mn-ea"/>
                          <a:cs typeface="+mn-cs"/>
                        </a:rPr>
                        <a:t> inhibitors (cyclosporine, tacrolimus)</a:t>
                      </a:r>
                      <a:endParaRPr lang="en-US" sz="2400" dirty="0" smtClean="0"/>
                    </a:p>
                  </a:txBody>
                  <a:tcPr/>
                </a:tc>
              </a:tr>
              <a:tr h="370840">
                <a:tc>
                  <a:txBody>
                    <a:bodyPr/>
                    <a:lstStyle/>
                    <a:p>
                      <a:r>
                        <a:rPr lang="en-US" sz="2400" b="1" i="0" kern="1200" dirty="0" smtClean="0">
                          <a:solidFill>
                            <a:schemeClr val="dk1"/>
                          </a:solidFill>
                          <a:effectLst/>
                          <a:latin typeface="+mn-lt"/>
                          <a:ea typeface="+mn-ea"/>
                          <a:cs typeface="+mn-cs"/>
                        </a:rPr>
                        <a:t>Chronic illness</a:t>
                      </a:r>
                    </a:p>
                    <a:p>
                      <a:pPr marL="285750" indent="-285750">
                        <a:buFont typeface="Arial" panose="020B0604020202020204" pitchFamily="34" charset="0"/>
                        <a:buChar char="•"/>
                      </a:pPr>
                      <a:r>
                        <a:rPr lang="en-US" sz="2400" b="0" i="0" kern="1200" dirty="0" smtClean="0">
                          <a:solidFill>
                            <a:schemeClr val="dk1"/>
                          </a:solidFill>
                          <a:effectLst/>
                          <a:latin typeface="+mn-lt"/>
                          <a:ea typeface="+mn-ea"/>
                          <a:cs typeface="+mn-cs"/>
                        </a:rPr>
                        <a:t>Poor nutrition</a:t>
                      </a:r>
                    </a:p>
                    <a:p>
                      <a:pPr marL="285750" indent="-285750">
                        <a:buFont typeface="Arial" panose="020B0604020202020204" pitchFamily="34" charset="0"/>
                        <a:buChar char="•"/>
                      </a:pPr>
                      <a:r>
                        <a:rPr lang="en-US" sz="2400" b="0" i="0" kern="1200" dirty="0" smtClean="0">
                          <a:solidFill>
                            <a:schemeClr val="dk1"/>
                          </a:solidFill>
                          <a:effectLst/>
                          <a:latin typeface="+mn-lt"/>
                          <a:ea typeface="+mn-ea"/>
                          <a:cs typeface="+mn-cs"/>
                        </a:rPr>
                        <a:t>Vitamin D deficiency</a:t>
                      </a:r>
                    </a:p>
                    <a:p>
                      <a:pPr marL="285750" indent="-285750">
                        <a:buFont typeface="Arial" panose="020B0604020202020204" pitchFamily="34" charset="0"/>
                        <a:buChar char="•"/>
                      </a:pPr>
                      <a:r>
                        <a:rPr lang="en-US" sz="2400" b="0" i="0" kern="1200" dirty="0" smtClean="0">
                          <a:solidFill>
                            <a:schemeClr val="dk1"/>
                          </a:solidFill>
                          <a:effectLst/>
                          <a:latin typeface="+mn-lt"/>
                          <a:ea typeface="+mn-ea"/>
                          <a:cs typeface="+mn-cs"/>
                        </a:rPr>
                        <a:t>Immobilization</a:t>
                      </a:r>
                      <a:endParaRPr lang="en-US" sz="2400" b="1" dirty="0"/>
                    </a:p>
                  </a:txBody>
                  <a:tcPr/>
                </a:tc>
              </a:tr>
              <a:tr h="370840">
                <a:tc>
                  <a:txBody>
                    <a:bodyPr/>
                    <a:lstStyle/>
                    <a:p>
                      <a:r>
                        <a:rPr lang="en-US" sz="2400" b="1" i="0" kern="1200" dirty="0" smtClean="0">
                          <a:solidFill>
                            <a:schemeClr val="dk1"/>
                          </a:solidFill>
                          <a:effectLst/>
                          <a:latin typeface="+mn-lt"/>
                          <a:ea typeface="+mn-ea"/>
                          <a:cs typeface="+mn-cs"/>
                        </a:rPr>
                        <a:t>Hypogonadism</a:t>
                      </a:r>
                      <a:endParaRPr lang="en-US" sz="2400" b="1" dirty="0"/>
                    </a:p>
                  </a:txBody>
                  <a:tcPr/>
                </a:tc>
              </a:tr>
              <a:tr h="370840">
                <a:tc>
                  <a:txBody>
                    <a:bodyPr/>
                    <a:lstStyle/>
                    <a:p>
                      <a:r>
                        <a:rPr lang="en-US" sz="2400" b="1" i="0" kern="1200" dirty="0" smtClean="0">
                          <a:solidFill>
                            <a:schemeClr val="dk1"/>
                          </a:solidFill>
                          <a:effectLst/>
                          <a:latin typeface="+mn-lt"/>
                          <a:ea typeface="+mn-ea"/>
                          <a:cs typeface="+mn-cs"/>
                        </a:rPr>
                        <a:t>Lifestyle factors</a:t>
                      </a:r>
                    </a:p>
                    <a:p>
                      <a:pPr marL="285750" indent="-285750">
                        <a:buFont typeface="Arial" panose="020B0604020202020204" pitchFamily="34" charset="0"/>
                        <a:buChar char="•"/>
                      </a:pPr>
                      <a:r>
                        <a:rPr lang="en-US" sz="2400" b="0" i="0" kern="1200" dirty="0" smtClean="0">
                          <a:solidFill>
                            <a:schemeClr val="dk1"/>
                          </a:solidFill>
                          <a:effectLst/>
                          <a:latin typeface="+mn-lt"/>
                          <a:ea typeface="+mn-ea"/>
                          <a:cs typeface="+mn-cs"/>
                        </a:rPr>
                        <a:t>Smoking</a:t>
                      </a:r>
                    </a:p>
                    <a:p>
                      <a:pPr marL="285750" indent="-285750">
                        <a:buFont typeface="Arial" panose="020B0604020202020204" pitchFamily="34" charset="0"/>
                        <a:buChar char="•"/>
                      </a:pPr>
                      <a:r>
                        <a:rPr lang="en-US" sz="2400" b="0" i="0" kern="1200" dirty="0" smtClean="0">
                          <a:solidFill>
                            <a:schemeClr val="dk1"/>
                          </a:solidFill>
                          <a:effectLst/>
                          <a:latin typeface="+mn-lt"/>
                          <a:ea typeface="+mn-ea"/>
                          <a:cs typeface="+mn-cs"/>
                        </a:rPr>
                        <a:t>Alcohol abuse</a:t>
                      </a:r>
                    </a:p>
                    <a:p>
                      <a:pPr marL="285750" indent="-285750">
                        <a:buFont typeface="Arial" panose="020B0604020202020204" pitchFamily="34" charset="0"/>
                        <a:buChar char="•"/>
                      </a:pPr>
                      <a:r>
                        <a:rPr lang="en-US" sz="2400" b="0" i="0" kern="1200" dirty="0" smtClean="0">
                          <a:solidFill>
                            <a:schemeClr val="dk1"/>
                          </a:solidFill>
                          <a:effectLst/>
                          <a:latin typeface="+mn-lt"/>
                          <a:ea typeface="+mn-ea"/>
                          <a:cs typeface="+mn-cs"/>
                        </a:rPr>
                        <a:t>Inactivity</a:t>
                      </a:r>
                      <a:endParaRPr lang="en-US" sz="2400" b="1" dirty="0"/>
                    </a:p>
                  </a:txBody>
                  <a:tcPr/>
                </a:tc>
              </a:tr>
            </a:tbl>
          </a:graphicData>
        </a:graphic>
      </p:graphicFrame>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16</a:t>
            </a:fld>
            <a:endParaRPr lang="en-US"/>
          </a:p>
        </p:txBody>
      </p:sp>
    </p:spTree>
    <p:extLst>
      <p:ext uri="{BB962C8B-B14F-4D97-AF65-F5344CB8AC3E}">
        <p14:creationId xmlns:p14="http://schemas.microsoft.com/office/powerpoint/2010/main" val="1321207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Osteoporosis after solid organ or stem cell transplantation</a:t>
            </a:r>
          </a:p>
        </p:txBody>
      </p:sp>
      <p:sp>
        <p:nvSpPr>
          <p:cNvPr id="3" name="Content Placeholder 2"/>
          <p:cNvSpPr>
            <a:spLocks noGrp="1"/>
          </p:cNvSpPr>
          <p:nvPr>
            <p:ph idx="1"/>
          </p:nvPr>
        </p:nvSpPr>
        <p:spPr/>
        <p:txBody>
          <a:bodyPr>
            <a:normAutofit fontScale="92500" lnSpcReduction="10000"/>
          </a:bodyPr>
          <a:lstStyle/>
          <a:p>
            <a:r>
              <a:rPr lang="en-US" dirty="0"/>
              <a:t> </a:t>
            </a:r>
            <a:r>
              <a:rPr lang="en-US" sz="3200" dirty="0"/>
              <a:t>Patients lose bone rapidly after </a:t>
            </a:r>
            <a:r>
              <a:rPr lang="en-US" sz="3200" b="1" dirty="0"/>
              <a:t>solid organ </a:t>
            </a:r>
            <a:r>
              <a:rPr lang="en-US" sz="3200" b="1" dirty="0" smtClean="0"/>
              <a:t> </a:t>
            </a:r>
            <a:r>
              <a:rPr lang="en-US" sz="3200" dirty="0"/>
              <a:t>and </a:t>
            </a:r>
            <a:r>
              <a:rPr lang="en-US" sz="3200" b="1" dirty="0"/>
              <a:t>hematopoietic cell </a:t>
            </a:r>
            <a:r>
              <a:rPr lang="en-US" sz="3200" b="1" dirty="0" smtClean="0"/>
              <a:t> </a:t>
            </a:r>
            <a:r>
              <a:rPr lang="en-US" sz="3200" dirty="0" smtClean="0"/>
              <a:t>transplantation. </a:t>
            </a:r>
          </a:p>
          <a:p>
            <a:endParaRPr lang="en-US" sz="3200" dirty="0"/>
          </a:p>
          <a:p>
            <a:r>
              <a:rPr lang="en-US" sz="3200" dirty="0" smtClean="0"/>
              <a:t>The </a:t>
            </a:r>
            <a:r>
              <a:rPr lang="en-US" sz="3200" dirty="0"/>
              <a:t>bone loss is most rapid in the </a:t>
            </a:r>
            <a:r>
              <a:rPr lang="en-US" sz="3200" b="1" dirty="0">
                <a:solidFill>
                  <a:srgbClr val="FF0000"/>
                </a:solidFill>
              </a:rPr>
              <a:t>first three to six </a:t>
            </a:r>
            <a:r>
              <a:rPr lang="en-US" sz="3200" b="1" dirty="0"/>
              <a:t>months </a:t>
            </a:r>
            <a:r>
              <a:rPr lang="en-US" sz="3200" dirty="0"/>
              <a:t>after transplantation with subsequent slowing </a:t>
            </a:r>
            <a:r>
              <a:rPr lang="en-US" sz="3200" dirty="0" smtClean="0"/>
              <a:t>thereafter.</a:t>
            </a:r>
          </a:p>
          <a:p>
            <a:endParaRPr lang="en-US" sz="3200" dirty="0"/>
          </a:p>
          <a:p>
            <a:endParaRPr lang="en-US" sz="3200" dirty="0" smtClean="0"/>
          </a:p>
          <a:p>
            <a:endParaRPr lang="en-US" sz="3200" dirty="0"/>
          </a:p>
          <a:p>
            <a:r>
              <a:rPr lang="en-US" sz="1700" dirty="0" err="1">
                <a:solidFill>
                  <a:srgbClr val="00B050"/>
                </a:solidFill>
              </a:rPr>
              <a:t>uptodate</a:t>
            </a:r>
            <a:endParaRPr lang="en-US" sz="1700" dirty="0">
              <a:solidFill>
                <a:srgbClr val="00B050"/>
              </a:solidFill>
            </a:endParaRPr>
          </a:p>
          <a:p>
            <a:endParaRPr lang="en-US" sz="32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17</a:t>
            </a:fld>
            <a:endParaRPr lang="en-US"/>
          </a:p>
        </p:txBody>
      </p:sp>
    </p:spTree>
    <p:extLst>
      <p:ext uri="{BB962C8B-B14F-4D97-AF65-F5344CB8AC3E}">
        <p14:creationId xmlns:p14="http://schemas.microsoft.com/office/powerpoint/2010/main" val="2275031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2489392" cy="1505272"/>
          </a:xfrm>
        </p:spPr>
        <p:txBody>
          <a:bodyPr>
            <a:noAutofit/>
          </a:bodyPr>
          <a:lstStyle/>
          <a:p>
            <a:r>
              <a:rPr lang="en-US" sz="2800" dirty="0" smtClean="0"/>
              <a:t>Fracture </a:t>
            </a:r>
            <a:r>
              <a:rPr lang="en-US" sz="2800" dirty="0"/>
              <a:t>after cardiac transplantation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1800" y="764704"/>
            <a:ext cx="6011073" cy="5904656"/>
          </a:xfrm>
        </p:spPr>
      </p:pic>
      <p:sp>
        <p:nvSpPr>
          <p:cNvPr id="7" name="Text Placeholder 6"/>
          <p:cNvSpPr>
            <a:spLocks noGrp="1"/>
          </p:cNvSpPr>
          <p:nvPr>
            <p:ph type="body" sz="half" idx="2"/>
          </p:nvPr>
        </p:nvSpPr>
        <p:spPr>
          <a:xfrm>
            <a:off x="107504" y="2130552"/>
            <a:ext cx="2489393" cy="4538808"/>
          </a:xfrm>
        </p:spPr>
        <p:txBody>
          <a:bodyPr>
            <a:noAutofit/>
          </a:bodyPr>
          <a:lstStyle/>
          <a:p>
            <a:r>
              <a:rPr lang="en-US" sz="1800" dirty="0"/>
              <a:t>Time to first bone fracture in men and postmenopausal women who sustained a fracture after cardiac transplantation. Fracture occurred in </a:t>
            </a:r>
            <a:r>
              <a:rPr lang="en-US" sz="1800" b="1" dirty="0"/>
              <a:t>36 percent of all </a:t>
            </a:r>
            <a:r>
              <a:rPr lang="en-US" sz="1800" dirty="0"/>
              <a:t>patients </a:t>
            </a:r>
            <a:r>
              <a:rPr lang="en-US" sz="1800" b="1" dirty="0"/>
              <a:t>and 54 percent of women</a:t>
            </a:r>
            <a:r>
              <a:rPr lang="en-US" sz="1800" dirty="0"/>
              <a:t>;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18</a:t>
            </a:fld>
            <a:endParaRPr lang="en-US"/>
          </a:p>
        </p:txBody>
      </p:sp>
      <p:sp>
        <p:nvSpPr>
          <p:cNvPr id="3" name="Oval 2"/>
          <p:cNvSpPr/>
          <p:nvPr/>
        </p:nvSpPr>
        <p:spPr>
          <a:xfrm>
            <a:off x="4067944" y="692696"/>
            <a:ext cx="2376264"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85 percent of the fractures occurred within the first 6 months.</a:t>
            </a:r>
          </a:p>
        </p:txBody>
      </p:sp>
    </p:spTree>
    <p:extLst>
      <p:ext uri="{BB962C8B-B14F-4D97-AF65-F5344CB8AC3E}">
        <p14:creationId xmlns:p14="http://schemas.microsoft.com/office/powerpoint/2010/main" val="3078130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56206-F8F4-4EC1-BC30-239AE55DFD9D}" type="slidenum">
              <a:rPr lang="en-US" smtClean="0"/>
              <a:t>19</a:t>
            </a:fld>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476672"/>
            <a:ext cx="8884273"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646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2</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95736" y="1556792"/>
            <a:ext cx="4176464" cy="707886"/>
          </a:xfrm>
          <a:prstGeom prst="rect">
            <a:avLst/>
          </a:prstGeom>
          <a:noFill/>
        </p:spPr>
        <p:txBody>
          <a:bodyPr wrap="square" rtlCol="0">
            <a:spAutoFit/>
          </a:bodyPr>
          <a:lstStyle/>
          <a:p>
            <a:pPr algn="ctr"/>
            <a:r>
              <a:rPr lang="en-US" sz="4000" dirty="0">
                <a:solidFill>
                  <a:srgbClr val="FFFF00"/>
                </a:solidFill>
              </a:rPr>
              <a:t>Osteoporosis</a:t>
            </a:r>
          </a:p>
        </p:txBody>
      </p:sp>
    </p:spTree>
    <p:extLst>
      <p:ext uri="{BB962C8B-B14F-4D97-AF65-F5344CB8AC3E}">
        <p14:creationId xmlns:p14="http://schemas.microsoft.com/office/powerpoint/2010/main" val="3084132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Routine </a:t>
            </a:r>
            <a:r>
              <a:rPr lang="en-US" dirty="0"/>
              <a:t>bone mineral density (BMD) monitoring</a:t>
            </a:r>
          </a:p>
        </p:txBody>
      </p:sp>
      <p:sp>
        <p:nvSpPr>
          <p:cNvPr id="8" name="Content Placeholder 7"/>
          <p:cNvSpPr>
            <a:spLocks noGrp="1"/>
          </p:cNvSpPr>
          <p:nvPr>
            <p:ph idx="1"/>
          </p:nvPr>
        </p:nvSpPr>
        <p:spPr/>
        <p:txBody>
          <a:bodyPr>
            <a:normAutofit/>
          </a:bodyPr>
          <a:lstStyle/>
          <a:p>
            <a:r>
              <a:rPr lang="en-US" dirty="0"/>
              <a:t>Because of the high </a:t>
            </a:r>
            <a:r>
              <a:rPr lang="en-US" dirty="0" smtClean="0"/>
              <a:t>risk transplant </a:t>
            </a:r>
            <a:r>
              <a:rPr lang="en-US" dirty="0"/>
              <a:t>patients are at for bone loss, routine bone </a:t>
            </a:r>
            <a:r>
              <a:rPr lang="en-US" dirty="0" smtClean="0"/>
              <a:t>mineral density </a:t>
            </a:r>
            <a:r>
              <a:rPr lang="en-US" dirty="0"/>
              <a:t>(BMD) monitoring is recommended for each group </a:t>
            </a:r>
            <a:r>
              <a:rPr lang="en-US" dirty="0" smtClean="0"/>
              <a:t>of patients </a:t>
            </a:r>
            <a:r>
              <a:rPr lang="en-US" dirty="0"/>
              <a:t>depending on the transplant </a:t>
            </a:r>
            <a:r>
              <a:rPr lang="en-US" dirty="0" smtClean="0"/>
              <a:t>type.</a:t>
            </a:r>
          </a:p>
          <a:p>
            <a:endParaRPr lang="en-US" dirty="0"/>
          </a:p>
          <a:p>
            <a:endParaRPr lang="en-US" dirty="0" smtClean="0"/>
          </a:p>
          <a:p>
            <a:endParaRPr lang="en-US" dirty="0" smtClean="0"/>
          </a:p>
          <a:p>
            <a:endParaRPr lang="en-US" dirty="0"/>
          </a:p>
          <a:p>
            <a:r>
              <a:rPr lang="en-US" sz="1700" dirty="0">
                <a:solidFill>
                  <a:srgbClr val="92D050"/>
                </a:solidFill>
              </a:rPr>
              <a:t>REVIEW</a:t>
            </a:r>
            <a:endParaRPr lang="en-US" sz="1700" dirty="0" smtClean="0">
              <a:solidFill>
                <a:srgbClr val="92D050"/>
              </a:solidFill>
            </a:endParaRPr>
          </a:p>
          <a:p>
            <a:r>
              <a:rPr lang="en-US" sz="1700" dirty="0">
                <a:solidFill>
                  <a:srgbClr val="92D050"/>
                </a:solidFill>
              </a:rPr>
              <a:t>Osteoporosis in the adult solid organ transplant </a:t>
            </a:r>
            <a:r>
              <a:rPr lang="en-US" sz="1700" dirty="0" smtClean="0">
                <a:solidFill>
                  <a:srgbClr val="92D050"/>
                </a:solidFill>
              </a:rPr>
              <a:t>population: underlying </a:t>
            </a:r>
            <a:r>
              <a:rPr lang="en-US" sz="1700" dirty="0">
                <a:solidFill>
                  <a:srgbClr val="92D050"/>
                </a:solidFill>
              </a:rPr>
              <a:t>mechanisms and available treatment </a:t>
            </a:r>
            <a:r>
              <a:rPr lang="en-US" sz="1700" dirty="0" smtClean="0">
                <a:solidFill>
                  <a:srgbClr val="92D050"/>
                </a:solidFill>
              </a:rPr>
              <a:t>options</a:t>
            </a:r>
          </a:p>
          <a:p>
            <a:r>
              <a:rPr lang="en-US" sz="1700" dirty="0" err="1">
                <a:solidFill>
                  <a:srgbClr val="92D050"/>
                </a:solidFill>
              </a:rPr>
              <a:t>Osteoporos</a:t>
            </a:r>
            <a:r>
              <a:rPr lang="en-US" sz="1700" dirty="0">
                <a:solidFill>
                  <a:srgbClr val="92D050"/>
                </a:solidFill>
              </a:rPr>
              <a:t> </a:t>
            </a:r>
            <a:r>
              <a:rPr lang="en-US" sz="1700" dirty="0" err="1">
                <a:solidFill>
                  <a:srgbClr val="92D050"/>
                </a:solidFill>
              </a:rPr>
              <a:t>Int</a:t>
            </a:r>
            <a:r>
              <a:rPr lang="en-US" sz="1700" dirty="0">
                <a:solidFill>
                  <a:srgbClr val="92D050"/>
                </a:solidFill>
              </a:rPr>
              <a:t> (2016) 27:1425–1440</a:t>
            </a:r>
          </a:p>
          <a:p>
            <a:r>
              <a:rPr lang="en-US" sz="1700" dirty="0">
                <a:solidFill>
                  <a:srgbClr val="92D050"/>
                </a:solidFill>
              </a:rPr>
              <a:t>DOI 10.1007/s00198-015-3367-8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56206-F8F4-4EC1-BC30-239AE55DFD9D}" type="slidenum">
              <a:rPr lang="en-US" smtClean="0"/>
              <a:t>20</a:t>
            </a:fld>
            <a:endParaRPr lang="en-US"/>
          </a:p>
        </p:txBody>
      </p:sp>
    </p:spTree>
    <p:extLst>
      <p:ext uri="{BB962C8B-B14F-4D97-AF65-F5344CB8AC3E}">
        <p14:creationId xmlns:p14="http://schemas.microsoft.com/office/powerpoint/2010/main" val="4155980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21</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65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22</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76672"/>
            <a:ext cx="8881149"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100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post-kidney </a:t>
            </a:r>
            <a:r>
              <a:rPr lang="en-US" dirty="0" smtClean="0"/>
              <a:t>transplantation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Kidney Disease </a:t>
            </a:r>
            <a:r>
              <a:rPr lang="en-US" dirty="0" smtClean="0"/>
              <a:t>Improving Global </a:t>
            </a:r>
            <a:r>
              <a:rPr lang="en-US" dirty="0"/>
              <a:t>Outcomes (</a:t>
            </a:r>
            <a:r>
              <a:rPr lang="en-US" b="1" dirty="0"/>
              <a:t>KDIGO</a:t>
            </a:r>
            <a:r>
              <a:rPr lang="en-US" dirty="0"/>
              <a:t>) and the National </a:t>
            </a:r>
            <a:r>
              <a:rPr lang="en-US" dirty="0" smtClean="0"/>
              <a:t>Kidney Foundation’s </a:t>
            </a:r>
            <a:r>
              <a:rPr lang="en-US" dirty="0"/>
              <a:t>Kidney Disease Outcomes Quality </a:t>
            </a:r>
            <a:r>
              <a:rPr lang="en-US" dirty="0" smtClean="0"/>
              <a:t>Initiative (</a:t>
            </a:r>
            <a:r>
              <a:rPr lang="en-US" b="1" dirty="0" smtClean="0"/>
              <a:t>KDOQI</a:t>
            </a:r>
            <a:r>
              <a:rPr lang="en-US" dirty="0"/>
              <a:t>) have more </a:t>
            </a:r>
            <a:r>
              <a:rPr lang="en-US" dirty="0" smtClean="0"/>
              <a:t>complex recommendations </a:t>
            </a:r>
            <a:r>
              <a:rPr lang="en-US" dirty="0"/>
              <a:t>due to </a:t>
            </a:r>
            <a:r>
              <a:rPr lang="en-US" dirty="0" smtClean="0"/>
              <a:t>the fact </a:t>
            </a:r>
            <a:r>
              <a:rPr lang="en-US" dirty="0"/>
              <a:t>that </a:t>
            </a:r>
            <a:r>
              <a:rPr lang="en-US" b="1" dirty="0"/>
              <a:t>BMD</a:t>
            </a:r>
            <a:r>
              <a:rPr lang="en-US" dirty="0"/>
              <a:t> does </a:t>
            </a:r>
            <a:r>
              <a:rPr lang="en-US" b="1" dirty="0"/>
              <a:t>not predict </a:t>
            </a:r>
            <a:r>
              <a:rPr lang="en-US" dirty="0"/>
              <a:t>the type of bone disease </a:t>
            </a:r>
            <a:r>
              <a:rPr lang="en-US" dirty="0" smtClean="0"/>
              <a:t>present post-kidney </a:t>
            </a:r>
            <a:r>
              <a:rPr lang="en-US" dirty="0"/>
              <a:t>transplant, nor does it accurately predict </a:t>
            </a:r>
            <a:r>
              <a:rPr lang="en-US" dirty="0" smtClean="0"/>
              <a:t>the fracture </a:t>
            </a:r>
            <a:r>
              <a:rPr lang="en-US" dirty="0"/>
              <a:t>risk in patients with </a:t>
            </a:r>
            <a:r>
              <a:rPr lang="en-US" b="1" dirty="0"/>
              <a:t>stages 4–5 CKD </a:t>
            </a:r>
            <a:r>
              <a:rPr lang="en-US" dirty="0"/>
              <a:t>compared to </a:t>
            </a:r>
            <a:r>
              <a:rPr lang="en-US" dirty="0" smtClean="0"/>
              <a:t>the general </a:t>
            </a:r>
            <a:r>
              <a:rPr lang="en-US" dirty="0"/>
              <a:t>population</a:t>
            </a:r>
            <a:r>
              <a:rPr lang="en-US" dirty="0" smtClean="0"/>
              <a:t>.</a:t>
            </a:r>
          </a:p>
          <a:p>
            <a:endParaRPr lang="en-US" dirty="0"/>
          </a:p>
          <a:p>
            <a:endParaRPr lang="en-US" dirty="0" smtClean="0"/>
          </a:p>
          <a:p>
            <a:endParaRPr lang="en-US" sz="1700" dirty="0" smtClean="0">
              <a:solidFill>
                <a:srgbClr val="92D050"/>
              </a:solidFill>
            </a:endParaRPr>
          </a:p>
          <a:p>
            <a:endParaRPr lang="en-US" sz="1700" dirty="0">
              <a:solidFill>
                <a:srgbClr val="92D050"/>
              </a:solidFill>
            </a:endParaRPr>
          </a:p>
          <a:p>
            <a:endParaRPr lang="en-US" sz="1700" dirty="0" smtClean="0">
              <a:solidFill>
                <a:srgbClr val="92D050"/>
              </a:solidFill>
            </a:endParaRPr>
          </a:p>
          <a:p>
            <a:r>
              <a:rPr lang="en-US" sz="1700" dirty="0" smtClean="0">
                <a:solidFill>
                  <a:srgbClr val="92D050"/>
                </a:solidFill>
              </a:rPr>
              <a:t>REVIEW</a:t>
            </a:r>
            <a:endParaRPr lang="en-US" sz="1700" dirty="0">
              <a:solidFill>
                <a:srgbClr val="92D050"/>
              </a:solidFill>
            </a:endParaRPr>
          </a:p>
          <a:p>
            <a:r>
              <a:rPr lang="en-US" sz="1700" dirty="0">
                <a:solidFill>
                  <a:srgbClr val="92D050"/>
                </a:solidFill>
              </a:rPr>
              <a:t>Osteoporosis in the adult solid organ transplant population: underlying mechanisms and available treatment options</a:t>
            </a:r>
          </a:p>
          <a:p>
            <a:r>
              <a:rPr lang="en-US" sz="1700" dirty="0" err="1">
                <a:solidFill>
                  <a:srgbClr val="92D050"/>
                </a:solidFill>
              </a:rPr>
              <a:t>Osteoporos</a:t>
            </a:r>
            <a:r>
              <a:rPr lang="en-US" sz="1700" dirty="0">
                <a:solidFill>
                  <a:srgbClr val="92D050"/>
                </a:solidFill>
              </a:rPr>
              <a:t> </a:t>
            </a:r>
            <a:r>
              <a:rPr lang="en-US" sz="1700" dirty="0" err="1">
                <a:solidFill>
                  <a:srgbClr val="92D050"/>
                </a:solidFill>
              </a:rPr>
              <a:t>Int</a:t>
            </a:r>
            <a:r>
              <a:rPr lang="en-US" sz="1700" dirty="0">
                <a:solidFill>
                  <a:srgbClr val="92D050"/>
                </a:solidFill>
              </a:rPr>
              <a:t> (2016) 27:1425–1440</a:t>
            </a:r>
          </a:p>
          <a:p>
            <a:r>
              <a:rPr lang="en-US" sz="1700" dirty="0">
                <a:solidFill>
                  <a:srgbClr val="92D050"/>
                </a:solidFill>
              </a:rPr>
              <a:t>DOI </a:t>
            </a:r>
            <a:r>
              <a:rPr lang="en-US" sz="1700" dirty="0" smtClean="0">
                <a:solidFill>
                  <a:srgbClr val="92D050"/>
                </a:solidFill>
              </a:rPr>
              <a:t>10.1007/s00198-015-3367-8</a:t>
            </a:r>
            <a:endParaRPr lang="en-US" sz="1700" dirty="0">
              <a:solidFill>
                <a:srgbClr val="92D050"/>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23</a:t>
            </a:fld>
            <a:endParaRPr lang="en-US"/>
          </a:p>
        </p:txBody>
      </p:sp>
    </p:spTree>
    <p:extLst>
      <p:ext uri="{BB962C8B-B14F-4D97-AF65-F5344CB8AC3E}">
        <p14:creationId xmlns:p14="http://schemas.microsoft.com/office/powerpoint/2010/main" val="1694304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post-kidney transplantation</a:t>
            </a:r>
          </a:p>
        </p:txBody>
      </p:sp>
      <p:sp>
        <p:nvSpPr>
          <p:cNvPr id="3" name="Content Placeholder 2"/>
          <p:cNvSpPr>
            <a:spLocks noGrp="1"/>
          </p:cNvSpPr>
          <p:nvPr>
            <p:ph idx="1"/>
          </p:nvPr>
        </p:nvSpPr>
        <p:spPr/>
        <p:txBody>
          <a:bodyPr>
            <a:normAutofit fontScale="92500" lnSpcReduction="10000"/>
          </a:bodyPr>
          <a:lstStyle/>
          <a:p>
            <a:r>
              <a:rPr lang="en-US" dirty="0"/>
              <a:t>Only patients with GFR &gt;30 mL/min/ 1.73 m</a:t>
            </a:r>
            <a:r>
              <a:rPr lang="en-US" baseline="30000" dirty="0"/>
              <a:t>2</a:t>
            </a:r>
            <a:r>
              <a:rPr lang="en-US" dirty="0"/>
              <a:t> and T-score consistent with </a:t>
            </a:r>
            <a:r>
              <a:rPr lang="en-US" b="1" dirty="0"/>
              <a:t>osteopenia</a:t>
            </a:r>
            <a:r>
              <a:rPr lang="en-US" dirty="0"/>
              <a:t> or </a:t>
            </a:r>
            <a:r>
              <a:rPr lang="en-US" b="1" dirty="0"/>
              <a:t>osteoporosis</a:t>
            </a:r>
            <a:r>
              <a:rPr lang="en-US" dirty="0"/>
              <a:t> are recommended to consider using bisphosphonates within the first year </a:t>
            </a:r>
            <a:r>
              <a:rPr lang="en-US" dirty="0" smtClean="0"/>
              <a:t>post-transplant</a:t>
            </a:r>
          </a:p>
          <a:p>
            <a:endParaRPr lang="en-US" dirty="0"/>
          </a:p>
          <a:p>
            <a:endParaRPr lang="en-US" dirty="0" smtClean="0"/>
          </a:p>
          <a:p>
            <a:endParaRPr lang="en-US" dirty="0"/>
          </a:p>
          <a:p>
            <a:endParaRPr lang="en-US" dirty="0" smtClean="0"/>
          </a:p>
          <a:p>
            <a:endParaRPr lang="en-US" dirty="0"/>
          </a:p>
          <a:p>
            <a:endParaRPr lang="en-US" dirty="0" smtClean="0"/>
          </a:p>
          <a:p>
            <a:r>
              <a:rPr lang="en-US" sz="1700" dirty="0">
                <a:solidFill>
                  <a:srgbClr val="92D050"/>
                </a:solidFill>
              </a:rPr>
              <a:t>REVIEW</a:t>
            </a:r>
          </a:p>
          <a:p>
            <a:r>
              <a:rPr lang="en-US" sz="1700" dirty="0">
                <a:solidFill>
                  <a:srgbClr val="92D050"/>
                </a:solidFill>
              </a:rPr>
              <a:t>Osteoporosis in the adult solid organ transplant population: underlying mechanisms and available treatment options</a:t>
            </a:r>
          </a:p>
          <a:p>
            <a:r>
              <a:rPr lang="en-US" sz="1700" dirty="0" err="1">
                <a:solidFill>
                  <a:srgbClr val="92D050"/>
                </a:solidFill>
              </a:rPr>
              <a:t>Osteoporos</a:t>
            </a:r>
            <a:r>
              <a:rPr lang="en-US" sz="1700" dirty="0">
                <a:solidFill>
                  <a:srgbClr val="92D050"/>
                </a:solidFill>
              </a:rPr>
              <a:t> </a:t>
            </a:r>
            <a:r>
              <a:rPr lang="en-US" sz="1700" dirty="0" err="1">
                <a:solidFill>
                  <a:srgbClr val="92D050"/>
                </a:solidFill>
              </a:rPr>
              <a:t>Int</a:t>
            </a:r>
            <a:r>
              <a:rPr lang="en-US" sz="1700" dirty="0">
                <a:solidFill>
                  <a:srgbClr val="92D050"/>
                </a:solidFill>
              </a:rPr>
              <a:t> (2016) 27:1425–1440</a:t>
            </a:r>
          </a:p>
          <a:p>
            <a:r>
              <a:rPr lang="en-US" sz="1700" dirty="0">
                <a:solidFill>
                  <a:srgbClr val="92D050"/>
                </a:solidFill>
              </a:rPr>
              <a:t>DOI 10.1007/s00198-015-3367-8</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24</a:t>
            </a:fld>
            <a:endParaRPr lang="en-US"/>
          </a:p>
        </p:txBody>
      </p:sp>
    </p:spTree>
    <p:extLst>
      <p:ext uri="{BB962C8B-B14F-4D97-AF65-F5344CB8AC3E}">
        <p14:creationId xmlns:p14="http://schemas.microsoft.com/office/powerpoint/2010/main" val="1991466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25</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669919" cy="5898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6273225"/>
            <a:ext cx="8424936" cy="584775"/>
          </a:xfrm>
          <a:prstGeom prst="rect">
            <a:avLst/>
          </a:prstGeom>
          <a:noFill/>
        </p:spPr>
        <p:txBody>
          <a:bodyPr wrap="square" rtlCol="0">
            <a:spAutoFit/>
          </a:bodyPr>
          <a:lstStyle/>
          <a:p>
            <a:r>
              <a:rPr lang="en-US" sz="1600" dirty="0" err="1">
                <a:solidFill>
                  <a:srgbClr val="00B050"/>
                </a:solidFill>
              </a:rPr>
              <a:t>Hindawi</a:t>
            </a:r>
            <a:r>
              <a:rPr lang="en-US" sz="1600" dirty="0">
                <a:solidFill>
                  <a:srgbClr val="00B050"/>
                </a:solidFill>
              </a:rPr>
              <a:t> Publishing </a:t>
            </a:r>
            <a:r>
              <a:rPr lang="en-US" sz="1600" dirty="0" smtClean="0">
                <a:solidFill>
                  <a:srgbClr val="00B050"/>
                </a:solidFill>
              </a:rPr>
              <a:t>Corporation                                    </a:t>
            </a:r>
            <a:r>
              <a:rPr lang="en-US" sz="1600" dirty="0" err="1" smtClean="0">
                <a:solidFill>
                  <a:srgbClr val="00B050"/>
                </a:solidFill>
              </a:rPr>
              <a:t>BioMed</a:t>
            </a:r>
            <a:r>
              <a:rPr lang="en-US" sz="1600" dirty="0" smtClean="0">
                <a:solidFill>
                  <a:srgbClr val="00B050"/>
                </a:solidFill>
              </a:rPr>
              <a:t> </a:t>
            </a:r>
            <a:r>
              <a:rPr lang="en-US" sz="1600" dirty="0">
                <a:solidFill>
                  <a:srgbClr val="00B050"/>
                </a:solidFill>
              </a:rPr>
              <a:t>Research International</a:t>
            </a:r>
          </a:p>
          <a:p>
            <a:r>
              <a:rPr lang="fr-FR" sz="1600" dirty="0">
                <a:solidFill>
                  <a:srgbClr val="00B050"/>
                </a:solidFill>
              </a:rPr>
              <a:t>Volume 2015, Article ID 413169, 10 </a:t>
            </a:r>
            <a:r>
              <a:rPr lang="fr-FR" sz="1600" dirty="0" smtClean="0">
                <a:solidFill>
                  <a:srgbClr val="00B050"/>
                </a:solidFill>
              </a:rPr>
              <a:t>pages                 </a:t>
            </a:r>
            <a:r>
              <a:rPr lang="en-US" sz="1600" dirty="0" smtClean="0">
                <a:solidFill>
                  <a:srgbClr val="00B050"/>
                </a:solidFill>
              </a:rPr>
              <a:t>http</a:t>
            </a:r>
            <a:r>
              <a:rPr lang="en-US" sz="1600" dirty="0">
                <a:solidFill>
                  <a:srgbClr val="00B050"/>
                </a:solidFill>
              </a:rPr>
              <a:t>://dx.doi.org/10.1155/2015/413169</a:t>
            </a:r>
          </a:p>
        </p:txBody>
      </p:sp>
    </p:spTree>
    <p:extLst>
      <p:ext uri="{BB962C8B-B14F-4D97-AF65-F5344CB8AC3E}">
        <p14:creationId xmlns:p14="http://schemas.microsoft.com/office/powerpoint/2010/main" val="178801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3400"/>
            <a:ext cx="8784976" cy="990600"/>
          </a:xfrm>
        </p:spPr>
        <p:txBody>
          <a:bodyPr/>
          <a:lstStyle/>
          <a:p>
            <a:r>
              <a:rPr lang="en-US" i="1" dirty="0" err="1"/>
              <a:t>Pretransplantation</a:t>
            </a:r>
            <a:r>
              <a:rPr lang="en-US" i="1" dirty="0"/>
              <a:t> </a:t>
            </a:r>
            <a:r>
              <a:rPr lang="en-US" i="1" dirty="0" smtClean="0"/>
              <a:t>Assessment</a:t>
            </a:r>
            <a:endParaRPr lang="en-US" dirty="0"/>
          </a:p>
        </p:txBody>
      </p:sp>
      <p:sp>
        <p:nvSpPr>
          <p:cNvPr id="3" name="Content Placeholder 2"/>
          <p:cNvSpPr>
            <a:spLocks noGrp="1"/>
          </p:cNvSpPr>
          <p:nvPr>
            <p:ph idx="1"/>
          </p:nvPr>
        </p:nvSpPr>
        <p:spPr>
          <a:xfrm>
            <a:off x="179512" y="1600200"/>
            <a:ext cx="8784976" cy="5069160"/>
          </a:xfrm>
        </p:spPr>
        <p:txBody>
          <a:bodyPr>
            <a:normAutofit lnSpcReduction="10000"/>
          </a:bodyPr>
          <a:lstStyle/>
          <a:p>
            <a:r>
              <a:rPr lang="en-US" b="1" dirty="0"/>
              <a:t>Bone densitometry </a:t>
            </a:r>
            <a:r>
              <a:rPr lang="en-US" dirty="0"/>
              <a:t>of the lumbar spine and </a:t>
            </a:r>
            <a:r>
              <a:rPr lang="en-US" dirty="0" smtClean="0"/>
              <a:t>hip measured </a:t>
            </a:r>
            <a:r>
              <a:rPr lang="en-US" dirty="0"/>
              <a:t>by DXA should be performed </a:t>
            </a:r>
            <a:r>
              <a:rPr lang="en-US" b="1" dirty="0"/>
              <a:t>routinely.</a:t>
            </a:r>
            <a:r>
              <a:rPr lang="en-US" dirty="0"/>
              <a:t> </a:t>
            </a:r>
            <a:endParaRPr lang="en-US" dirty="0" smtClean="0"/>
          </a:p>
          <a:p>
            <a:r>
              <a:rPr lang="en-US" b="1" dirty="0" smtClean="0"/>
              <a:t>Spine</a:t>
            </a:r>
            <a:r>
              <a:rPr lang="en-US" b="1" dirty="0"/>
              <a:t> </a:t>
            </a:r>
            <a:r>
              <a:rPr lang="en-US" b="1" dirty="0" smtClean="0"/>
              <a:t>radiographs </a:t>
            </a:r>
            <a:r>
              <a:rPr lang="en-US" dirty="0"/>
              <a:t>should be measured to diagnose prevalent fractures.</a:t>
            </a:r>
            <a:endParaRPr lang="en-US" dirty="0" smtClean="0"/>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r>
              <a:rPr lang="en-US" sz="1700" dirty="0" err="1" smtClean="0">
                <a:solidFill>
                  <a:srgbClr val="00B050"/>
                </a:solidFill>
              </a:rPr>
              <a:t>Hindawi</a:t>
            </a:r>
            <a:r>
              <a:rPr lang="en-US" sz="1700" dirty="0" smtClean="0">
                <a:solidFill>
                  <a:srgbClr val="00B050"/>
                </a:solidFill>
              </a:rPr>
              <a:t> </a:t>
            </a:r>
            <a:r>
              <a:rPr lang="en-US" sz="1700" dirty="0">
                <a:solidFill>
                  <a:srgbClr val="00B050"/>
                </a:solidFill>
              </a:rPr>
              <a:t>Publishing Corporation</a:t>
            </a:r>
          </a:p>
          <a:p>
            <a:r>
              <a:rPr lang="en-US" sz="1700" dirty="0" err="1">
                <a:solidFill>
                  <a:srgbClr val="00B050"/>
                </a:solidFill>
              </a:rPr>
              <a:t>BioMed</a:t>
            </a:r>
            <a:r>
              <a:rPr lang="en-US" sz="1700" dirty="0">
                <a:solidFill>
                  <a:srgbClr val="00B050"/>
                </a:solidFill>
              </a:rPr>
              <a:t> Research International</a:t>
            </a:r>
          </a:p>
          <a:p>
            <a:r>
              <a:rPr lang="fr-FR" sz="1700" dirty="0">
                <a:solidFill>
                  <a:srgbClr val="00B050"/>
                </a:solidFill>
              </a:rPr>
              <a:t>Volume 2015, Article ID 413169, 10 pages</a:t>
            </a:r>
          </a:p>
          <a:p>
            <a:r>
              <a:rPr lang="en-US" sz="1700" dirty="0">
                <a:solidFill>
                  <a:srgbClr val="00B050"/>
                </a:solidFill>
              </a:rPr>
              <a:t>http://dx.doi.org/10.1155/2015/413169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26</a:t>
            </a:fld>
            <a:endParaRPr lang="en-US"/>
          </a:p>
        </p:txBody>
      </p:sp>
    </p:spTree>
    <p:extLst>
      <p:ext uri="{BB962C8B-B14F-4D97-AF65-F5344CB8AC3E}">
        <p14:creationId xmlns:p14="http://schemas.microsoft.com/office/powerpoint/2010/main" val="352062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Posttransplantation</a:t>
            </a:r>
            <a:r>
              <a:rPr lang="en-US" i="1" dirty="0"/>
              <a:t> Management</a:t>
            </a:r>
            <a:endParaRPr lang="en-US" dirty="0"/>
          </a:p>
        </p:txBody>
      </p:sp>
      <p:sp>
        <p:nvSpPr>
          <p:cNvPr id="3" name="Content Placeholder 2"/>
          <p:cNvSpPr>
            <a:spLocks noGrp="1"/>
          </p:cNvSpPr>
          <p:nvPr>
            <p:ph idx="1"/>
          </p:nvPr>
        </p:nvSpPr>
        <p:spPr/>
        <p:txBody>
          <a:bodyPr>
            <a:normAutofit/>
          </a:bodyPr>
          <a:lstStyle/>
          <a:p>
            <a:r>
              <a:rPr lang="en-US" smtClean="0"/>
              <a:t>Prevention </a:t>
            </a:r>
            <a:r>
              <a:rPr lang="en-US" dirty="0"/>
              <a:t>therapy </a:t>
            </a:r>
            <a:r>
              <a:rPr lang="en-US" dirty="0" smtClean="0"/>
              <a:t>should be </a:t>
            </a:r>
            <a:r>
              <a:rPr lang="en-US" dirty="0"/>
              <a:t>adopted immediately after transplantation. </a:t>
            </a:r>
            <a:endParaRPr lang="en-US" dirty="0" smtClean="0"/>
          </a:p>
          <a:p>
            <a:r>
              <a:rPr lang="en-US" dirty="0" smtClean="0"/>
              <a:t>Perhaps the low-dose </a:t>
            </a:r>
            <a:r>
              <a:rPr lang="en-US" dirty="0"/>
              <a:t>use of GCs in a shortest period is of the </a:t>
            </a:r>
            <a:r>
              <a:rPr lang="en-US" dirty="0" smtClean="0"/>
              <a:t>greatest importance.</a:t>
            </a:r>
            <a:endParaRPr lang="en-US" dirty="0"/>
          </a:p>
          <a:p>
            <a:endParaRPr lang="en-US" sz="1600" dirty="0" smtClean="0">
              <a:solidFill>
                <a:srgbClr val="00B050"/>
              </a:solidFill>
            </a:endParaRPr>
          </a:p>
          <a:p>
            <a:endParaRPr lang="en-US" sz="1600" dirty="0">
              <a:solidFill>
                <a:srgbClr val="00B050"/>
              </a:solidFill>
            </a:endParaRPr>
          </a:p>
          <a:p>
            <a:endParaRPr lang="en-US" sz="1600" dirty="0" smtClean="0">
              <a:solidFill>
                <a:srgbClr val="00B050"/>
              </a:solidFill>
            </a:endParaRPr>
          </a:p>
          <a:p>
            <a:r>
              <a:rPr lang="en-US" sz="1600" dirty="0" err="1" smtClean="0">
                <a:solidFill>
                  <a:srgbClr val="00B050"/>
                </a:solidFill>
              </a:rPr>
              <a:t>Hindawi</a:t>
            </a:r>
            <a:r>
              <a:rPr lang="en-US" sz="1600" dirty="0" smtClean="0">
                <a:solidFill>
                  <a:srgbClr val="00B050"/>
                </a:solidFill>
              </a:rPr>
              <a:t> </a:t>
            </a:r>
            <a:r>
              <a:rPr lang="en-US" sz="1600" dirty="0">
                <a:solidFill>
                  <a:srgbClr val="00B050"/>
                </a:solidFill>
              </a:rPr>
              <a:t>Publishing Corporation</a:t>
            </a:r>
          </a:p>
          <a:p>
            <a:r>
              <a:rPr lang="en-US" sz="1600" dirty="0" err="1">
                <a:solidFill>
                  <a:srgbClr val="00B050"/>
                </a:solidFill>
              </a:rPr>
              <a:t>BioMed</a:t>
            </a:r>
            <a:r>
              <a:rPr lang="en-US" sz="1600" dirty="0">
                <a:solidFill>
                  <a:srgbClr val="00B050"/>
                </a:solidFill>
              </a:rPr>
              <a:t> Research International</a:t>
            </a:r>
          </a:p>
          <a:p>
            <a:r>
              <a:rPr lang="fr-FR" sz="1600" dirty="0">
                <a:solidFill>
                  <a:srgbClr val="00B050"/>
                </a:solidFill>
              </a:rPr>
              <a:t>Volume 2015, Article ID 413169, 10 pages</a:t>
            </a:r>
          </a:p>
          <a:p>
            <a:r>
              <a:rPr lang="en-US" sz="1600" dirty="0">
                <a:solidFill>
                  <a:srgbClr val="00B050"/>
                </a:solidFill>
              </a:rPr>
              <a:t>http://dx.doi.org/10.1155/2015/413169</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27</a:t>
            </a:fld>
            <a:endParaRPr lang="en-US"/>
          </a:p>
        </p:txBody>
      </p:sp>
    </p:spTree>
    <p:extLst>
      <p:ext uri="{BB962C8B-B14F-4D97-AF65-F5344CB8AC3E}">
        <p14:creationId xmlns:p14="http://schemas.microsoft.com/office/powerpoint/2010/main" val="3736333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a:t>PRETRANSPLANTATION EVALUATION</a:t>
            </a:r>
            <a:r>
              <a:rPr lang="en-US" dirty="0"/>
              <a:t> </a:t>
            </a:r>
          </a:p>
        </p:txBody>
      </p:sp>
      <p:sp>
        <p:nvSpPr>
          <p:cNvPr id="8" name="Content Placeholder 7"/>
          <p:cNvSpPr>
            <a:spLocks noGrp="1"/>
          </p:cNvSpPr>
          <p:nvPr>
            <p:ph idx="1"/>
          </p:nvPr>
        </p:nvSpPr>
        <p:spPr/>
        <p:txBody>
          <a:bodyPr/>
          <a:lstStyle/>
          <a:p>
            <a:r>
              <a:rPr lang="en-US" dirty="0"/>
              <a:t>●</a:t>
            </a:r>
            <a:r>
              <a:rPr lang="en-US" sz="3200" dirty="0"/>
              <a:t>Bone mineral density (BMD, dual-energy x-ray absorptiometry [DXA]) of the hip or spine</a:t>
            </a:r>
          </a:p>
          <a:p>
            <a:r>
              <a:rPr lang="en-US" sz="3200" dirty="0"/>
              <a:t>●Spine radiographs, or vertebral fracture analysis (VFA) by DXA, to screen for vertebral fractures</a:t>
            </a:r>
          </a:p>
          <a:p>
            <a:r>
              <a:rPr lang="en-US" sz="3200" dirty="0"/>
              <a:t>●Serum 25-hydroxyvitamin </a:t>
            </a:r>
            <a:r>
              <a:rPr lang="en-US" sz="3200" dirty="0" smtClean="0"/>
              <a:t>D</a:t>
            </a:r>
          </a:p>
          <a:p>
            <a:endParaRPr lang="en-US" sz="3200" dirty="0"/>
          </a:p>
          <a:p>
            <a:r>
              <a:rPr lang="en-US" sz="3200" dirty="0" err="1" smtClean="0">
                <a:solidFill>
                  <a:srgbClr val="00B050"/>
                </a:solidFill>
              </a:rPr>
              <a:t>uptodate</a:t>
            </a:r>
            <a:endParaRPr lang="en-US" sz="3200" dirty="0">
              <a:solidFill>
                <a:srgbClr val="00B050"/>
              </a:solidFill>
            </a:endParaRPr>
          </a:p>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56206-F8F4-4EC1-BC30-239AE55DFD9D}" type="slidenum">
              <a:rPr lang="en-US" smtClean="0"/>
              <a:t>28</a:t>
            </a:fld>
            <a:endParaRPr lang="en-US"/>
          </a:p>
        </p:txBody>
      </p:sp>
    </p:spTree>
    <p:extLst>
      <p:ext uri="{BB962C8B-B14F-4D97-AF65-F5344CB8AC3E}">
        <p14:creationId xmlns:p14="http://schemas.microsoft.com/office/powerpoint/2010/main" val="4287156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Vertebral </a:t>
            </a:r>
            <a:r>
              <a:rPr lang="en-US" dirty="0"/>
              <a:t>fractures</a:t>
            </a:r>
          </a:p>
        </p:txBody>
      </p:sp>
      <p:sp>
        <p:nvSpPr>
          <p:cNvPr id="3" name="Content Placeholder 2"/>
          <p:cNvSpPr>
            <a:spLocks noGrp="1"/>
          </p:cNvSpPr>
          <p:nvPr>
            <p:ph idx="1"/>
          </p:nvPr>
        </p:nvSpPr>
        <p:spPr/>
        <p:txBody>
          <a:bodyPr>
            <a:normAutofit fontScale="77500" lnSpcReduction="20000"/>
          </a:bodyPr>
          <a:lstStyle/>
          <a:p>
            <a:r>
              <a:rPr lang="en-US" sz="3300" dirty="0"/>
              <a:t>Prevalent vertebral fractures may be detected before transplantation even in patients with </a:t>
            </a:r>
            <a:r>
              <a:rPr lang="en-US" sz="3300" b="1" dirty="0"/>
              <a:t>relatively normal BMD</a:t>
            </a:r>
            <a:r>
              <a:rPr lang="en-US" sz="3300" dirty="0"/>
              <a:t> and are likely to increase the risk of incident vertebral fractures after transplantation. </a:t>
            </a:r>
            <a:endParaRPr lang="en-US" sz="3300" dirty="0" smtClean="0"/>
          </a:p>
          <a:p>
            <a:r>
              <a:rPr lang="en-US" sz="3300" b="1" dirty="0" smtClean="0"/>
              <a:t>Vitamin </a:t>
            </a:r>
            <a:r>
              <a:rPr lang="en-US" sz="3300" b="1" dirty="0"/>
              <a:t>D deficiency </a:t>
            </a:r>
            <a:r>
              <a:rPr lang="en-US" sz="3300" dirty="0"/>
              <a:t>is very common in recent transplant recipients </a:t>
            </a:r>
            <a:r>
              <a:rPr lang="en-US" sz="3300" dirty="0" smtClean="0"/>
              <a:t>[ </a:t>
            </a:r>
            <a:r>
              <a:rPr lang="en-US" sz="3300" dirty="0"/>
              <a:t>and patients awaiting organ transplantation</a:t>
            </a:r>
            <a:r>
              <a:rPr lang="en-US" sz="3300" dirty="0" smtClean="0"/>
              <a:t>.</a:t>
            </a:r>
          </a:p>
          <a:p>
            <a:endParaRPr lang="en-US" sz="3300" dirty="0"/>
          </a:p>
          <a:p>
            <a:endParaRPr lang="en-US" sz="3300" dirty="0" smtClean="0"/>
          </a:p>
          <a:p>
            <a:endParaRPr lang="en-US" sz="3300" dirty="0"/>
          </a:p>
          <a:p>
            <a:endParaRPr lang="en-US" dirty="0" smtClean="0"/>
          </a:p>
          <a:p>
            <a:pPr marL="0" indent="0">
              <a:buNone/>
            </a:pPr>
            <a:endParaRPr lang="en-US" dirty="0" smtClean="0">
              <a:solidFill>
                <a:srgbClr val="00B050"/>
              </a:solidFill>
            </a:endParaRPr>
          </a:p>
          <a:p>
            <a:pPr marL="0" indent="0">
              <a:buNone/>
            </a:pPr>
            <a:endParaRPr lang="en-US" dirty="0">
              <a:solidFill>
                <a:srgbClr val="00B050"/>
              </a:solidFill>
            </a:endParaRPr>
          </a:p>
          <a:p>
            <a:pPr marL="0" indent="0">
              <a:buNone/>
            </a:pPr>
            <a:r>
              <a:rPr lang="en-US" dirty="0" err="1" smtClean="0">
                <a:solidFill>
                  <a:srgbClr val="00B050"/>
                </a:solidFill>
              </a:rPr>
              <a:t>uptodate</a:t>
            </a:r>
            <a:endParaRPr lang="en-US" dirty="0">
              <a:solidFill>
                <a:srgbClr val="00B050"/>
              </a:solidFill>
            </a:endParaRPr>
          </a:p>
          <a:p>
            <a:pPr marL="0" indent="0">
              <a:buNone/>
            </a:pP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29</a:t>
            </a:fld>
            <a:endParaRPr lang="en-US"/>
          </a:p>
        </p:txBody>
      </p:sp>
    </p:spTree>
    <p:extLst>
      <p:ext uri="{BB962C8B-B14F-4D97-AF65-F5344CB8AC3E}">
        <p14:creationId xmlns:p14="http://schemas.microsoft.com/office/powerpoint/2010/main" val="909686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Glucocorticoid-Induced Osteoporosis</a:t>
            </a:r>
          </a:p>
        </p:txBody>
      </p:sp>
      <p:sp>
        <p:nvSpPr>
          <p:cNvPr id="2" name="Text Placeholder 1"/>
          <p:cNvSpPr>
            <a:spLocks noGrp="1"/>
          </p:cNvSpPr>
          <p:nvPr>
            <p:ph type="body" idx="1"/>
          </p:nvPr>
        </p:nvSpPr>
        <p:spPr/>
        <p:txBody>
          <a:bodyPr/>
          <a:lstStyle/>
          <a:p>
            <a:pPr algn="ctr"/>
            <a:r>
              <a:rPr lang="en-US" dirty="0"/>
              <a:t>Mozhgan Karimifar</a:t>
            </a:r>
            <a:endParaRPr lang="fa-IR" dirty="0"/>
          </a:p>
          <a:p>
            <a:pPr algn="ctr"/>
            <a:r>
              <a:rPr lang="en-US" dirty="0"/>
              <a:t>Endocrinologist</a:t>
            </a:r>
            <a:endParaRPr lang="fa-IR" dirty="0"/>
          </a:p>
          <a:p>
            <a:pPr algn="ctr"/>
            <a:r>
              <a:rPr lang="en-US" dirty="0"/>
              <a:t>Isfahan University of Medical Sciences</a:t>
            </a:r>
          </a:p>
          <a:p>
            <a:pPr algn="ctr"/>
            <a:endParaRPr lang="en-US" dirty="0"/>
          </a:p>
        </p:txBody>
      </p:sp>
      <p:sp>
        <p:nvSpPr>
          <p:cNvPr id="6" name="Footer Placeholder 5"/>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B0656206-F8F4-4EC1-BC30-239AE55DFD9D}" type="slidenum">
              <a:rPr lang="en-US" smtClean="0"/>
              <a:t>3</a:t>
            </a:fld>
            <a:endParaRPr lang="en-US"/>
          </a:p>
        </p:txBody>
      </p:sp>
    </p:spTree>
    <p:extLst>
      <p:ext uri="{BB962C8B-B14F-4D97-AF65-F5344CB8AC3E}">
        <p14:creationId xmlns:p14="http://schemas.microsoft.com/office/powerpoint/2010/main" val="2766388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Osteoporosis</a:t>
            </a:r>
            <a:endParaRPr lang="en-US" dirty="0"/>
          </a:p>
        </p:txBody>
      </p:sp>
      <p:sp>
        <p:nvSpPr>
          <p:cNvPr id="3" name="Content Placeholder 2"/>
          <p:cNvSpPr>
            <a:spLocks noGrp="1"/>
          </p:cNvSpPr>
          <p:nvPr>
            <p:ph idx="1"/>
          </p:nvPr>
        </p:nvSpPr>
        <p:spPr/>
        <p:txBody>
          <a:bodyPr/>
          <a:lstStyle/>
          <a:p>
            <a:r>
              <a:rPr lang="en-US" dirty="0"/>
              <a:t>Patients who have a history of fracture, a prevalent vertebral fracture, or osteoporosis on BMD (T-score ≤-2.5) before transplantation should be evaluated for </a:t>
            </a:r>
            <a:r>
              <a:rPr lang="en-US" b="1" dirty="0"/>
              <a:t>secondary </a:t>
            </a:r>
            <a:r>
              <a:rPr lang="en-US" b="1" dirty="0" smtClean="0"/>
              <a:t>causes.</a:t>
            </a:r>
          </a:p>
          <a:p>
            <a:endParaRPr lang="en-US" b="1" dirty="0"/>
          </a:p>
          <a:p>
            <a:endParaRPr lang="en-US" b="1" dirty="0" smtClean="0"/>
          </a:p>
          <a:p>
            <a:endParaRPr lang="en-US" b="1" dirty="0"/>
          </a:p>
          <a:p>
            <a:endParaRPr lang="en-US" b="1" dirty="0" smtClean="0"/>
          </a:p>
          <a:p>
            <a:endParaRPr lang="en-US" b="1" dirty="0"/>
          </a:p>
          <a:p>
            <a:endParaRPr lang="en-US" b="1" dirty="0" smtClean="0"/>
          </a:p>
          <a:p>
            <a:r>
              <a:rPr lang="en-US" dirty="0" err="1">
                <a:solidFill>
                  <a:srgbClr val="00B050"/>
                </a:solidFill>
              </a:rPr>
              <a:t>uptodate</a:t>
            </a:r>
            <a:endParaRPr lang="en-US" dirty="0">
              <a:solidFill>
                <a:srgbClr val="00B050"/>
              </a:solidFill>
            </a:endParaRPr>
          </a:p>
          <a:p>
            <a:endParaRPr lang="en-US" b="1"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30</a:t>
            </a:fld>
            <a:endParaRPr lang="en-US"/>
          </a:p>
        </p:txBody>
      </p:sp>
    </p:spTree>
    <p:extLst>
      <p:ext uri="{BB962C8B-B14F-4D97-AF65-F5344CB8AC3E}">
        <p14:creationId xmlns:p14="http://schemas.microsoft.com/office/powerpoint/2010/main" val="1424268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Osteoporosis</a:t>
            </a:r>
            <a:endParaRPr lang="en-US" dirty="0"/>
          </a:p>
        </p:txBody>
      </p:sp>
      <p:sp>
        <p:nvSpPr>
          <p:cNvPr id="3" name="Content Placeholder 2"/>
          <p:cNvSpPr>
            <a:spLocks noGrp="1"/>
          </p:cNvSpPr>
          <p:nvPr>
            <p:ph idx="1"/>
          </p:nvPr>
        </p:nvSpPr>
        <p:spPr/>
        <p:txBody>
          <a:bodyPr/>
          <a:lstStyle/>
          <a:p>
            <a:r>
              <a:rPr lang="en-US" dirty="0"/>
              <a:t> </a:t>
            </a:r>
            <a:r>
              <a:rPr lang="en-US" b="1" dirty="0"/>
              <a:t>In addition </a:t>
            </a:r>
            <a:r>
              <a:rPr lang="en-US" dirty="0"/>
              <a:t>to the treatment of </a:t>
            </a:r>
            <a:r>
              <a:rPr lang="en-US" b="1" dirty="0"/>
              <a:t>secondary causes </a:t>
            </a:r>
            <a:r>
              <a:rPr lang="en-US" dirty="0"/>
              <a:t>of osteoporosis, some patients may benefit from additional </a:t>
            </a:r>
            <a:r>
              <a:rPr lang="en-US" b="1" dirty="0"/>
              <a:t>osteoporosis therapy</a:t>
            </a:r>
            <a:r>
              <a:rPr lang="en-US" dirty="0"/>
              <a:t>, such as bisphosphonates, while awaiting transplant, particularly those with prevalent vertebral fractures or a history of other osteoporotic fractures (wrist, </a:t>
            </a:r>
            <a:r>
              <a:rPr lang="en-US" dirty="0" err="1"/>
              <a:t>humerus</a:t>
            </a:r>
            <a:r>
              <a:rPr lang="en-US" dirty="0"/>
              <a:t>, pelvis, hip, </a:t>
            </a:r>
            <a:r>
              <a:rPr lang="en-US" dirty="0" err="1"/>
              <a:t>etc</a:t>
            </a:r>
            <a:r>
              <a:rPr lang="en-US" dirty="0"/>
              <a:t>). </a:t>
            </a:r>
            <a:endParaRPr lang="en-US" dirty="0" smtClean="0"/>
          </a:p>
          <a:p>
            <a:endParaRPr lang="en-US" dirty="0"/>
          </a:p>
          <a:p>
            <a:endParaRPr lang="en-US" dirty="0" smtClean="0"/>
          </a:p>
          <a:p>
            <a:endParaRPr lang="en-US" dirty="0"/>
          </a:p>
          <a:p>
            <a:endParaRPr lang="en-US" dirty="0" smtClean="0"/>
          </a:p>
          <a:p>
            <a:r>
              <a:rPr lang="en-US" dirty="0" err="1">
                <a:solidFill>
                  <a:srgbClr val="00B050"/>
                </a:solidFill>
              </a:rPr>
              <a:t>uptodate</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31</a:t>
            </a:fld>
            <a:endParaRPr lang="en-US"/>
          </a:p>
        </p:txBody>
      </p:sp>
    </p:spTree>
    <p:extLst>
      <p:ext uri="{BB962C8B-B14F-4D97-AF65-F5344CB8AC3E}">
        <p14:creationId xmlns:p14="http://schemas.microsoft.com/office/powerpoint/2010/main" val="868728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Osteoporosis absent</a:t>
            </a:r>
            <a:endParaRPr lang="en-US" dirty="0"/>
          </a:p>
        </p:txBody>
      </p:sp>
      <p:sp>
        <p:nvSpPr>
          <p:cNvPr id="3" name="Content Placeholder 2"/>
          <p:cNvSpPr>
            <a:spLocks noGrp="1"/>
          </p:cNvSpPr>
          <p:nvPr>
            <p:ph idx="1"/>
          </p:nvPr>
        </p:nvSpPr>
        <p:spPr/>
        <p:txBody>
          <a:bodyPr/>
          <a:lstStyle/>
          <a:p>
            <a:r>
              <a:rPr lang="en-US" dirty="0"/>
              <a:t> Patients </a:t>
            </a:r>
            <a:r>
              <a:rPr lang="en-US" b="1" dirty="0"/>
              <a:t>without osteoporosis </a:t>
            </a:r>
            <a:r>
              <a:rPr lang="en-US" dirty="0"/>
              <a:t>on BMD, </a:t>
            </a:r>
            <a:r>
              <a:rPr lang="en-US" b="1" dirty="0"/>
              <a:t>withou</a:t>
            </a:r>
            <a:r>
              <a:rPr lang="en-US" dirty="0"/>
              <a:t>t prevalent </a:t>
            </a:r>
            <a:r>
              <a:rPr lang="en-US" b="1" dirty="0"/>
              <a:t>vertebral fractures</a:t>
            </a:r>
            <a:r>
              <a:rPr lang="en-US" dirty="0"/>
              <a:t>, and without history of fragility fracture can </a:t>
            </a:r>
            <a:r>
              <a:rPr lang="en-US" b="1" dirty="0"/>
              <a:t>defer medical therapy </a:t>
            </a:r>
            <a:r>
              <a:rPr lang="en-US" dirty="0"/>
              <a:t>until after transplant, when renal function is stabilized</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US" dirty="0" err="1">
                <a:solidFill>
                  <a:srgbClr val="00B050"/>
                </a:solidFill>
              </a:rPr>
              <a:t>uptodate</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32</a:t>
            </a:fld>
            <a:endParaRPr lang="en-US"/>
          </a:p>
        </p:txBody>
      </p:sp>
    </p:spTree>
    <p:extLst>
      <p:ext uri="{BB962C8B-B14F-4D97-AF65-F5344CB8AC3E}">
        <p14:creationId xmlns:p14="http://schemas.microsoft.com/office/powerpoint/2010/main" val="1787092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MANAGEMENT</a:t>
            </a:r>
            <a:br>
              <a:rPr lang="en-US" b="1" dirty="0" smtClean="0"/>
            </a:br>
            <a:r>
              <a:rPr lang="en-US" b="1" dirty="0"/>
              <a:t>General recommendations</a:t>
            </a:r>
            <a:r>
              <a:rPr lang="en-US" dirty="0"/>
              <a:t> </a:t>
            </a:r>
          </a:p>
        </p:txBody>
      </p:sp>
      <p:sp>
        <p:nvSpPr>
          <p:cNvPr id="3" name="Content Placeholder 2"/>
          <p:cNvSpPr>
            <a:spLocks noGrp="1"/>
          </p:cNvSpPr>
          <p:nvPr>
            <p:ph idx="1"/>
          </p:nvPr>
        </p:nvSpPr>
        <p:spPr>
          <a:xfrm>
            <a:off x="457200" y="1600200"/>
            <a:ext cx="8229600" cy="5069160"/>
          </a:xfrm>
        </p:spPr>
        <p:txBody>
          <a:bodyPr>
            <a:normAutofit fontScale="92500"/>
          </a:bodyPr>
          <a:lstStyle/>
          <a:p>
            <a:r>
              <a:rPr lang="en-US" dirty="0" smtClean="0"/>
              <a:t>that </a:t>
            </a:r>
            <a:r>
              <a:rPr lang="en-US" dirty="0"/>
              <a:t>apply to </a:t>
            </a:r>
            <a:r>
              <a:rPr lang="en-US" b="1" dirty="0"/>
              <a:t>all patients</a:t>
            </a:r>
            <a:r>
              <a:rPr lang="en-US" dirty="0"/>
              <a:t>, </a:t>
            </a:r>
            <a:r>
              <a:rPr lang="en-US" b="1" dirty="0"/>
              <a:t>regardless</a:t>
            </a:r>
            <a:r>
              <a:rPr lang="en-US" dirty="0"/>
              <a:t> of the </a:t>
            </a:r>
            <a:r>
              <a:rPr lang="en-US" b="1" dirty="0" err="1"/>
              <a:t>pretransplant</a:t>
            </a:r>
            <a:r>
              <a:rPr lang="en-US" dirty="0"/>
              <a:t> </a:t>
            </a:r>
            <a:r>
              <a:rPr lang="en-US" b="1" dirty="0" smtClean="0"/>
              <a:t>BMD</a:t>
            </a:r>
            <a:r>
              <a:rPr lang="en-US" dirty="0" smtClean="0"/>
              <a:t> </a:t>
            </a:r>
            <a:r>
              <a:rPr lang="en-US" dirty="0"/>
              <a:t>measurement, include the following</a:t>
            </a:r>
            <a:r>
              <a:rPr lang="en-US" dirty="0" smtClean="0"/>
              <a:t>:</a:t>
            </a:r>
          </a:p>
          <a:p>
            <a:r>
              <a:rPr lang="en-US" dirty="0" smtClean="0"/>
              <a:t>1-Counseling </a:t>
            </a:r>
            <a:r>
              <a:rPr lang="en-US" dirty="0"/>
              <a:t>to stop smoking, mobilization soon after transplantation, and prevention of falls</a:t>
            </a:r>
            <a:r>
              <a:rPr lang="en-US" dirty="0" smtClean="0"/>
              <a:t>.</a:t>
            </a:r>
          </a:p>
          <a:p>
            <a:r>
              <a:rPr lang="en-US" b="1" dirty="0" smtClean="0"/>
              <a:t>2-Calcium</a:t>
            </a:r>
            <a:r>
              <a:rPr lang="en-US" dirty="0" smtClean="0"/>
              <a:t> </a:t>
            </a:r>
            <a:r>
              <a:rPr lang="en-US" dirty="0"/>
              <a:t>intake, prior to transplantation, of approximately 1000 mg/day (from food sources and supplements</a:t>
            </a:r>
            <a:r>
              <a:rPr lang="en-US" dirty="0" smtClean="0"/>
              <a:t>)</a:t>
            </a:r>
          </a:p>
          <a:p>
            <a:r>
              <a:rPr lang="en-US" b="1" dirty="0" smtClean="0"/>
              <a:t>3-vitamin </a:t>
            </a:r>
            <a:r>
              <a:rPr lang="en-US" b="1" dirty="0"/>
              <a:t>D </a:t>
            </a:r>
            <a:r>
              <a:rPr lang="en-US" dirty="0"/>
              <a:t>intake of 800 international units/day (20 micrograms/day</a:t>
            </a:r>
            <a:r>
              <a:rPr lang="en-US" dirty="0" smtClean="0"/>
              <a:t>).</a:t>
            </a:r>
          </a:p>
          <a:p>
            <a:r>
              <a:rPr lang="en-US" dirty="0" smtClean="0"/>
              <a:t>4-Use </a:t>
            </a:r>
            <a:r>
              <a:rPr lang="en-US" dirty="0"/>
              <a:t>of the </a:t>
            </a:r>
            <a:r>
              <a:rPr lang="en-US" b="1" dirty="0"/>
              <a:t>lowest </a:t>
            </a:r>
            <a:r>
              <a:rPr lang="en-US" b="1" u="sng" dirty="0"/>
              <a:t>prednisone</a:t>
            </a:r>
            <a:r>
              <a:rPr lang="en-US" dirty="0"/>
              <a:t> dose compatible with graft survival. However, bone loss has occurred in patients given prednisone in doses as low as 5 to 10 mg/day</a:t>
            </a:r>
            <a:r>
              <a:rPr lang="en-US" dirty="0" smtClean="0"/>
              <a:t>.</a:t>
            </a:r>
          </a:p>
          <a:p>
            <a:r>
              <a:rPr lang="en-US" dirty="0" smtClean="0"/>
              <a:t>5-Regular </a:t>
            </a:r>
            <a:r>
              <a:rPr lang="en-US" dirty="0" err="1"/>
              <a:t>weightbearing</a:t>
            </a:r>
            <a:r>
              <a:rPr lang="en-US" dirty="0"/>
              <a:t> </a:t>
            </a:r>
            <a:r>
              <a:rPr lang="en-US" b="1" dirty="0"/>
              <a:t>exercise</a:t>
            </a:r>
            <a:r>
              <a:rPr lang="en-US" dirty="0"/>
              <a:t> (30 minutes, three times per week) </a:t>
            </a:r>
            <a:endParaRPr lang="en-US" dirty="0" smtClean="0"/>
          </a:p>
          <a:p>
            <a:r>
              <a:rPr lang="en-US" dirty="0" err="1">
                <a:solidFill>
                  <a:srgbClr val="00B050"/>
                </a:solidFill>
              </a:rPr>
              <a:t>uptodate</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33</a:t>
            </a:fld>
            <a:endParaRPr lang="en-US"/>
          </a:p>
        </p:txBody>
      </p:sp>
    </p:spTree>
    <p:extLst>
      <p:ext uri="{BB962C8B-B14F-4D97-AF65-F5344CB8AC3E}">
        <p14:creationId xmlns:p14="http://schemas.microsoft.com/office/powerpoint/2010/main" val="2822540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Prevention of post-transplantation osteoporosis</a:t>
            </a:r>
            <a:endParaRPr lang="en-US" dirty="0">
              <a:solidFill>
                <a:srgbClr val="C00000"/>
              </a:solidFill>
            </a:endParaRPr>
          </a:p>
        </p:txBody>
      </p:sp>
      <p:sp>
        <p:nvSpPr>
          <p:cNvPr id="3" name="Content Placeholder 2"/>
          <p:cNvSpPr>
            <a:spLocks noGrp="1"/>
          </p:cNvSpPr>
          <p:nvPr>
            <p:ph idx="1"/>
          </p:nvPr>
        </p:nvSpPr>
        <p:spPr/>
        <p:txBody>
          <a:bodyPr/>
          <a:lstStyle/>
          <a:p>
            <a:r>
              <a:rPr lang="en-US" b="1" dirty="0">
                <a:solidFill>
                  <a:srgbClr val="FF0000"/>
                </a:solidFill>
              </a:rPr>
              <a:t>Candidates for medical therapy</a:t>
            </a:r>
            <a:r>
              <a:rPr lang="en-US" dirty="0"/>
              <a:t> </a:t>
            </a:r>
            <a:endParaRPr lang="en-US" dirty="0" smtClean="0"/>
          </a:p>
          <a:p>
            <a:r>
              <a:rPr lang="en-US" dirty="0"/>
              <a:t>lack of consensus </a:t>
            </a:r>
            <a:r>
              <a:rPr lang="en-US" dirty="0" smtClean="0"/>
              <a:t>about</a:t>
            </a:r>
          </a:p>
          <a:p>
            <a:r>
              <a:rPr lang="en-US" dirty="0"/>
              <a:t> we suggest preventive medical therapy for </a:t>
            </a:r>
            <a:r>
              <a:rPr lang="en-US" b="1" dirty="0"/>
              <a:t>all patients </a:t>
            </a:r>
            <a:r>
              <a:rPr lang="en-US" dirty="0"/>
              <a:t>undergoing </a:t>
            </a:r>
            <a:r>
              <a:rPr lang="en-US" b="1" dirty="0"/>
              <a:t>heart</a:t>
            </a:r>
            <a:r>
              <a:rPr lang="en-US" dirty="0"/>
              <a:t>, </a:t>
            </a:r>
            <a:r>
              <a:rPr lang="en-US" b="1" dirty="0"/>
              <a:t>liver</a:t>
            </a:r>
            <a:r>
              <a:rPr lang="en-US" dirty="0"/>
              <a:t>, or </a:t>
            </a:r>
            <a:r>
              <a:rPr lang="en-US" b="1" dirty="0"/>
              <a:t>lung</a:t>
            </a:r>
            <a:r>
              <a:rPr lang="en-US" dirty="0"/>
              <a:t> transplantation or stem </a:t>
            </a:r>
            <a:r>
              <a:rPr lang="en-US" b="1" dirty="0"/>
              <a:t>cell </a:t>
            </a:r>
            <a:r>
              <a:rPr lang="en-US" b="1" dirty="0" smtClean="0"/>
              <a:t>transplantation</a:t>
            </a:r>
          </a:p>
          <a:p>
            <a:r>
              <a:rPr lang="en-US" dirty="0"/>
              <a:t> </a:t>
            </a:r>
            <a:endParaRPr lang="en-US" dirty="0" smtClean="0"/>
          </a:p>
          <a:p>
            <a:endParaRPr lang="en-US" dirty="0"/>
          </a:p>
          <a:p>
            <a:endParaRPr lang="en-US" dirty="0" smtClean="0"/>
          </a:p>
          <a:p>
            <a:endParaRPr lang="en-US" dirty="0"/>
          </a:p>
          <a:p>
            <a:endParaRPr lang="en-US" dirty="0" smtClean="0"/>
          </a:p>
          <a:p>
            <a:r>
              <a:rPr lang="en-US" dirty="0" err="1">
                <a:solidFill>
                  <a:srgbClr val="00B050"/>
                </a:solidFill>
              </a:rPr>
              <a:t>uptodate</a:t>
            </a:r>
            <a:endParaRPr lang="en-US" dirty="0">
              <a:solidFill>
                <a:srgbClr val="00B050"/>
              </a:solidFill>
            </a:endParaRP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34</a:t>
            </a:fld>
            <a:endParaRPr lang="en-US"/>
          </a:p>
        </p:txBody>
      </p:sp>
    </p:spTree>
    <p:extLst>
      <p:ext uri="{BB962C8B-B14F-4D97-AF65-F5344CB8AC3E}">
        <p14:creationId xmlns:p14="http://schemas.microsoft.com/office/powerpoint/2010/main" val="2304453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preventive medical therapy for all patients</a:t>
            </a:r>
          </a:p>
        </p:txBody>
      </p:sp>
      <p:sp>
        <p:nvSpPr>
          <p:cNvPr id="3" name="Content Placeholder 2"/>
          <p:cNvSpPr>
            <a:spLocks noGrp="1"/>
          </p:cNvSpPr>
          <p:nvPr>
            <p:ph idx="1"/>
          </p:nvPr>
        </p:nvSpPr>
        <p:spPr/>
        <p:txBody>
          <a:bodyPr/>
          <a:lstStyle/>
          <a:p>
            <a:r>
              <a:rPr lang="en-US" dirty="0"/>
              <a:t>We base our suggestion on studies showing that </a:t>
            </a:r>
            <a:r>
              <a:rPr lang="en-US" b="1" dirty="0"/>
              <a:t>the most rapid bone loss occurs </a:t>
            </a:r>
            <a:r>
              <a:rPr lang="en-US" dirty="0"/>
              <a:t>immediately after transplant; that </a:t>
            </a:r>
            <a:r>
              <a:rPr lang="en-US" b="1" dirty="0"/>
              <a:t>fractures</a:t>
            </a:r>
            <a:r>
              <a:rPr lang="en-US" dirty="0"/>
              <a:t> are common during the </a:t>
            </a:r>
            <a:r>
              <a:rPr lang="en-US" b="1" dirty="0"/>
              <a:t>first post-transplant year</a:t>
            </a:r>
            <a:r>
              <a:rPr lang="en-US" dirty="0"/>
              <a:t>, even in patients who do not have </a:t>
            </a:r>
            <a:r>
              <a:rPr lang="en-US" dirty="0" err="1"/>
              <a:t>pretransplant</a:t>
            </a:r>
            <a:r>
              <a:rPr lang="en-US" dirty="0"/>
              <a:t> osteoporosis by dual-energy x-ray absorptiometry (DXA); and that there is overlap in </a:t>
            </a:r>
            <a:r>
              <a:rPr lang="en-US" dirty="0" err="1"/>
              <a:t>pretransplant</a:t>
            </a:r>
            <a:r>
              <a:rPr lang="en-US" dirty="0"/>
              <a:t> BMD values between those who do and do not </a:t>
            </a:r>
            <a:r>
              <a:rPr lang="en-US" dirty="0" smtClean="0"/>
              <a:t>fracture</a:t>
            </a:r>
          </a:p>
          <a:p>
            <a:endParaRPr lang="en-US" dirty="0"/>
          </a:p>
          <a:p>
            <a:endParaRPr lang="en-US" dirty="0" smtClean="0"/>
          </a:p>
          <a:p>
            <a:endParaRPr lang="en-US" dirty="0"/>
          </a:p>
          <a:p>
            <a:r>
              <a:rPr lang="en-US" dirty="0" err="1">
                <a:solidFill>
                  <a:srgbClr val="00B050"/>
                </a:solidFill>
              </a:rPr>
              <a:t>uptodate</a:t>
            </a:r>
            <a:endParaRPr lang="en-US" dirty="0">
              <a:solidFill>
                <a:srgbClr val="00B050"/>
              </a:solidFill>
            </a:endParaRP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35</a:t>
            </a:fld>
            <a:endParaRPr lang="en-US"/>
          </a:p>
        </p:txBody>
      </p:sp>
    </p:spTree>
    <p:extLst>
      <p:ext uri="{BB962C8B-B14F-4D97-AF65-F5344CB8AC3E}">
        <p14:creationId xmlns:p14="http://schemas.microsoft.com/office/powerpoint/2010/main" val="31568254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a:t>
            </a:r>
            <a:r>
              <a:rPr lang="en-US" dirty="0"/>
              <a:t>of preventive therapy</a:t>
            </a:r>
          </a:p>
        </p:txBody>
      </p:sp>
      <p:sp>
        <p:nvSpPr>
          <p:cNvPr id="3" name="Content Placeholder 2"/>
          <p:cNvSpPr>
            <a:spLocks noGrp="1"/>
          </p:cNvSpPr>
          <p:nvPr>
            <p:ph idx="1"/>
          </p:nvPr>
        </p:nvSpPr>
        <p:spPr/>
        <p:txBody>
          <a:bodyPr>
            <a:normAutofit lnSpcReduction="10000"/>
          </a:bodyPr>
          <a:lstStyle/>
          <a:p>
            <a:r>
              <a:rPr lang="en-US" dirty="0"/>
              <a:t>The duration of preventive therapy for transplant recipients may be as </a:t>
            </a:r>
            <a:r>
              <a:rPr lang="en-US" b="1" dirty="0"/>
              <a:t>short as one </a:t>
            </a:r>
            <a:r>
              <a:rPr lang="en-US" b="1" dirty="0" smtClean="0"/>
              <a:t>year</a:t>
            </a:r>
            <a:r>
              <a:rPr lang="en-US" dirty="0" smtClean="0"/>
              <a:t>.</a:t>
            </a:r>
          </a:p>
          <a:p>
            <a:r>
              <a:rPr lang="en-US" dirty="0"/>
              <a:t> We initiate preventive medical therapy as soon as renal function is stabilized after heart, liver, or lung transplantation or stem cell transplantation, continue it for the first 12 months, and then reevaluate</a:t>
            </a:r>
            <a:r>
              <a:rPr lang="en-US" dirty="0" smtClean="0"/>
              <a:t>.</a:t>
            </a:r>
          </a:p>
          <a:p>
            <a:endParaRPr lang="en-US" dirty="0"/>
          </a:p>
          <a:p>
            <a:endParaRPr lang="en-US" dirty="0" smtClean="0"/>
          </a:p>
          <a:p>
            <a:endParaRPr lang="en-US" dirty="0"/>
          </a:p>
          <a:p>
            <a:endParaRPr lang="en-US" dirty="0" smtClean="0"/>
          </a:p>
          <a:p>
            <a:endParaRPr lang="en-US" dirty="0"/>
          </a:p>
          <a:p>
            <a:r>
              <a:rPr lang="en-US" dirty="0" err="1">
                <a:solidFill>
                  <a:srgbClr val="00B050"/>
                </a:solidFill>
              </a:rPr>
              <a:t>uptodate</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36</a:t>
            </a:fld>
            <a:endParaRPr lang="en-US"/>
          </a:p>
        </p:txBody>
      </p:sp>
    </p:spTree>
    <p:extLst>
      <p:ext uri="{BB962C8B-B14F-4D97-AF65-F5344CB8AC3E}">
        <p14:creationId xmlns:p14="http://schemas.microsoft.com/office/powerpoint/2010/main" val="24239337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alternative approach</a:t>
            </a:r>
          </a:p>
        </p:txBody>
      </p:sp>
      <p:sp>
        <p:nvSpPr>
          <p:cNvPr id="3" name="Content Placeholder 2"/>
          <p:cNvSpPr>
            <a:spLocks noGrp="1"/>
          </p:cNvSpPr>
          <p:nvPr>
            <p:ph idx="1"/>
          </p:nvPr>
        </p:nvSpPr>
        <p:spPr/>
        <p:txBody>
          <a:bodyPr>
            <a:normAutofit lnSpcReduction="10000"/>
          </a:bodyPr>
          <a:lstStyle/>
          <a:p>
            <a:r>
              <a:rPr lang="en-US" dirty="0"/>
              <a:t>An alternative approach suggested by some specialists is to individualize preventive medical treatment, targeting patients with clinical risk factors for fracture </a:t>
            </a:r>
            <a:endParaRPr lang="en-US" dirty="0" smtClean="0"/>
          </a:p>
          <a:p>
            <a:r>
              <a:rPr lang="en-US" dirty="0" smtClean="0"/>
              <a:t>(</a:t>
            </a:r>
            <a:r>
              <a:rPr lang="en-US" dirty="0" err="1"/>
              <a:t>eg</a:t>
            </a:r>
            <a:r>
              <a:rPr lang="en-US" dirty="0"/>
              <a:t>, age ≥65 years, previous fragility fracture, BMD T-score ≤-1.5). </a:t>
            </a:r>
            <a:endParaRPr lang="en-US" dirty="0" smtClean="0"/>
          </a:p>
          <a:p>
            <a:r>
              <a:rPr lang="en-US" dirty="0" smtClean="0"/>
              <a:t>However</a:t>
            </a:r>
            <a:r>
              <a:rPr lang="en-US" dirty="0"/>
              <a:t>, there is less evidence to support this approach, in part because patient recruitment in randomized trials of bisphosphonates for the prevention of transplantation-related osteoporosis was not based upon a </a:t>
            </a:r>
            <a:r>
              <a:rPr lang="en-US" b="1" dirty="0"/>
              <a:t>particular BMD T-score criterion </a:t>
            </a:r>
            <a:r>
              <a:rPr lang="en-US" dirty="0"/>
              <a:t>or </a:t>
            </a:r>
            <a:r>
              <a:rPr lang="en-US" b="1" dirty="0"/>
              <a:t>clinical risk factor </a:t>
            </a:r>
            <a:r>
              <a:rPr lang="en-US" dirty="0"/>
              <a:t>(other than </a:t>
            </a:r>
            <a:r>
              <a:rPr lang="en-US" dirty="0" smtClean="0"/>
              <a:t>transplantation).</a:t>
            </a:r>
          </a:p>
          <a:p>
            <a:r>
              <a:rPr lang="en-US" dirty="0"/>
              <a:t>Thus, it is difficult to determine the best candidates for preventive therapy</a:t>
            </a:r>
            <a:r>
              <a:rPr lang="en-US" dirty="0" smtClean="0"/>
              <a:t>.</a:t>
            </a:r>
          </a:p>
          <a:p>
            <a:r>
              <a:rPr lang="en-US" dirty="0" err="1">
                <a:solidFill>
                  <a:srgbClr val="00B050"/>
                </a:solidFill>
              </a:rPr>
              <a:t>uptodate</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37</a:t>
            </a:fld>
            <a:endParaRPr lang="en-US"/>
          </a:p>
        </p:txBody>
      </p:sp>
    </p:spTree>
    <p:extLst>
      <p:ext uri="{BB962C8B-B14F-4D97-AF65-F5344CB8AC3E}">
        <p14:creationId xmlns:p14="http://schemas.microsoft.com/office/powerpoint/2010/main" val="2312798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Choice of initial medical therapy</a:t>
            </a:r>
            <a:endParaRPr lang="en-US" dirty="0"/>
          </a:p>
        </p:txBody>
      </p:sp>
      <p:sp>
        <p:nvSpPr>
          <p:cNvPr id="3" name="Content Placeholder 2"/>
          <p:cNvSpPr>
            <a:spLocks noGrp="1"/>
          </p:cNvSpPr>
          <p:nvPr>
            <p:ph idx="1"/>
          </p:nvPr>
        </p:nvSpPr>
        <p:spPr/>
        <p:txBody>
          <a:bodyPr/>
          <a:lstStyle/>
          <a:p>
            <a:r>
              <a:rPr lang="en-US" dirty="0" smtClean="0"/>
              <a:t>Bisphosphonates</a:t>
            </a:r>
          </a:p>
          <a:p>
            <a:endParaRPr lang="en-US" dirty="0"/>
          </a:p>
          <a:p>
            <a:r>
              <a:rPr lang="en-US" dirty="0"/>
              <a:t>If bisphosphonates are contraindicated or not tolerated</a:t>
            </a:r>
            <a:endParaRPr lang="en-US" dirty="0" smtClean="0"/>
          </a:p>
          <a:p>
            <a:r>
              <a:rPr lang="en-US" dirty="0"/>
              <a:t> </a:t>
            </a:r>
            <a:r>
              <a:rPr lang="en-US" u="sng" dirty="0"/>
              <a:t>calcitriol</a:t>
            </a:r>
            <a:r>
              <a:rPr lang="en-US" dirty="0"/>
              <a:t> or </a:t>
            </a:r>
            <a:endParaRPr lang="en-US" dirty="0" smtClean="0"/>
          </a:p>
          <a:p>
            <a:r>
              <a:rPr lang="en-US" u="sng" dirty="0" smtClean="0"/>
              <a:t>estradiol</a:t>
            </a:r>
            <a:r>
              <a:rPr lang="en-US" dirty="0" smtClean="0"/>
              <a:t>/</a:t>
            </a:r>
            <a:r>
              <a:rPr lang="en-US" u="sng" dirty="0" smtClean="0"/>
              <a:t>progesterone</a:t>
            </a:r>
            <a:r>
              <a:rPr lang="en-US" dirty="0"/>
              <a:t> therapy (in women with hypogonadism</a:t>
            </a:r>
            <a:r>
              <a:rPr lang="en-US" dirty="0" smtClean="0"/>
              <a:t>)</a:t>
            </a:r>
          </a:p>
          <a:p>
            <a:endParaRPr lang="en-US" dirty="0"/>
          </a:p>
          <a:p>
            <a:endParaRPr lang="en-US" dirty="0" smtClean="0"/>
          </a:p>
          <a:p>
            <a:endParaRPr lang="en-US" dirty="0"/>
          </a:p>
          <a:p>
            <a:endParaRPr lang="en-US" dirty="0" smtClean="0"/>
          </a:p>
          <a:p>
            <a:r>
              <a:rPr lang="en-US" dirty="0" err="1">
                <a:solidFill>
                  <a:srgbClr val="00B050"/>
                </a:solidFill>
              </a:rPr>
              <a:t>uptodate</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38</a:t>
            </a:fld>
            <a:endParaRPr lang="en-US"/>
          </a:p>
        </p:txBody>
      </p:sp>
    </p:spTree>
    <p:extLst>
      <p:ext uri="{BB962C8B-B14F-4D97-AF65-F5344CB8AC3E}">
        <p14:creationId xmlns:p14="http://schemas.microsoft.com/office/powerpoint/2010/main" val="2153974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Bisphosphonates</a:t>
            </a:r>
          </a:p>
        </p:txBody>
      </p:sp>
      <p:sp>
        <p:nvSpPr>
          <p:cNvPr id="3" name="Content Placeholder 2"/>
          <p:cNvSpPr>
            <a:spLocks noGrp="1"/>
          </p:cNvSpPr>
          <p:nvPr>
            <p:ph idx="1"/>
          </p:nvPr>
        </p:nvSpPr>
        <p:spPr/>
        <p:txBody>
          <a:bodyPr>
            <a:normAutofit lnSpcReduction="10000"/>
          </a:bodyPr>
          <a:lstStyle/>
          <a:p>
            <a:r>
              <a:rPr lang="en-US" dirty="0"/>
              <a:t>Bisphosphonates should be used </a:t>
            </a:r>
            <a:r>
              <a:rPr lang="en-US" b="1" dirty="0"/>
              <a:t>with caution </a:t>
            </a:r>
            <a:r>
              <a:rPr lang="en-US" dirty="0"/>
              <a:t>in </a:t>
            </a:r>
            <a:r>
              <a:rPr lang="en-US" b="1" dirty="0"/>
              <a:t>premenopausal women</a:t>
            </a:r>
            <a:r>
              <a:rPr lang="en-US" dirty="0"/>
              <a:t>, however, because of insufficient information on the potential for harm to the fetus in women who become pregnant while receiving or shortly after discontinuing bisphosphonates.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err="1">
                <a:solidFill>
                  <a:srgbClr val="00B050"/>
                </a:solidFill>
              </a:rPr>
              <a:t>uptodate</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39</a:t>
            </a:fld>
            <a:endParaRPr lang="en-US"/>
          </a:p>
        </p:txBody>
      </p:sp>
    </p:spTree>
    <p:extLst>
      <p:ext uri="{BB962C8B-B14F-4D97-AF65-F5344CB8AC3E}">
        <p14:creationId xmlns:p14="http://schemas.microsoft.com/office/powerpoint/2010/main" val="2022902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Glucocorticoid-Induced Osteoporosis</a:t>
            </a:r>
          </a:p>
        </p:txBody>
      </p:sp>
      <p:sp>
        <p:nvSpPr>
          <p:cNvPr id="3" name="Content Placeholder 2"/>
          <p:cNvSpPr>
            <a:spLocks noGrp="1"/>
          </p:cNvSpPr>
          <p:nvPr>
            <p:ph idx="1"/>
          </p:nvPr>
        </p:nvSpPr>
        <p:spPr/>
        <p:txBody>
          <a:bodyPr>
            <a:normAutofit/>
          </a:bodyPr>
          <a:lstStyle/>
          <a:p>
            <a:r>
              <a:rPr lang="en-US" sz="3200" dirty="0"/>
              <a:t>The severity of the bone loss in </a:t>
            </a:r>
            <a:r>
              <a:rPr lang="en-US" sz="3200" dirty="0" smtClean="0"/>
              <a:t>patients treated </a:t>
            </a:r>
            <a:r>
              <a:rPr lang="en-US" sz="3200" dirty="0"/>
              <a:t>with glucocorticoids varies, with an approximately </a:t>
            </a:r>
            <a:r>
              <a:rPr lang="en-US" sz="3200" b="1" dirty="0"/>
              <a:t>3% </a:t>
            </a:r>
            <a:r>
              <a:rPr lang="en-US" sz="3200" b="1" dirty="0" smtClean="0"/>
              <a:t>to 20</a:t>
            </a:r>
            <a:r>
              <a:rPr lang="en-US" sz="3200" b="1" dirty="0"/>
              <a:t>% decrease in bone density </a:t>
            </a:r>
            <a:r>
              <a:rPr lang="en-US" sz="3200" dirty="0"/>
              <a:t>over 1 to 2 years.</a:t>
            </a:r>
          </a:p>
        </p:txBody>
      </p:sp>
      <p:sp>
        <p:nvSpPr>
          <p:cNvPr id="5" name="Slide Number Placeholder 4"/>
          <p:cNvSpPr>
            <a:spLocks noGrp="1"/>
          </p:cNvSpPr>
          <p:nvPr>
            <p:ph type="sldNum" sz="quarter" idx="12"/>
          </p:nvPr>
        </p:nvSpPr>
        <p:spPr/>
        <p:txBody>
          <a:bodyPr/>
          <a:lstStyle/>
          <a:p>
            <a:fld id="{B0656206-F8F4-4EC1-BC30-239AE55DFD9D}" type="slidenum">
              <a:rPr lang="en-US" smtClean="0"/>
              <a:t>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37559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Choice of bisphosphonate</a:t>
            </a:r>
            <a:endParaRPr lang="en-US" dirty="0"/>
          </a:p>
        </p:txBody>
      </p:sp>
      <p:sp>
        <p:nvSpPr>
          <p:cNvPr id="3" name="Content Placeholder 2"/>
          <p:cNvSpPr>
            <a:spLocks noGrp="1"/>
          </p:cNvSpPr>
          <p:nvPr>
            <p:ph idx="1"/>
          </p:nvPr>
        </p:nvSpPr>
        <p:spPr/>
        <p:txBody>
          <a:bodyPr/>
          <a:lstStyle/>
          <a:p>
            <a:r>
              <a:rPr lang="en-US" dirty="0"/>
              <a:t>Either oral or intravenous </a:t>
            </a:r>
            <a:r>
              <a:rPr lang="en-US" dirty="0" smtClean="0"/>
              <a:t>bisphosphonates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err="1">
                <a:solidFill>
                  <a:srgbClr val="00B050"/>
                </a:solidFill>
              </a:rPr>
              <a:t>uptodate</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40</a:t>
            </a:fld>
            <a:endParaRPr lang="en-US"/>
          </a:p>
        </p:txBody>
      </p:sp>
    </p:spTree>
    <p:extLst>
      <p:ext uri="{BB962C8B-B14F-4D97-AF65-F5344CB8AC3E}">
        <p14:creationId xmlns:p14="http://schemas.microsoft.com/office/powerpoint/2010/main" val="1004679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Intravenous</a:t>
            </a:r>
            <a:r>
              <a:rPr lang="en-US" dirty="0"/>
              <a:t> zoledronic acid  </a:t>
            </a:r>
          </a:p>
        </p:txBody>
      </p:sp>
      <p:sp>
        <p:nvSpPr>
          <p:cNvPr id="3" name="Content Placeholder 2"/>
          <p:cNvSpPr>
            <a:spLocks noGrp="1"/>
          </p:cNvSpPr>
          <p:nvPr>
            <p:ph idx="1"/>
          </p:nvPr>
        </p:nvSpPr>
        <p:spPr/>
        <p:txBody>
          <a:bodyPr>
            <a:normAutofit/>
          </a:bodyPr>
          <a:lstStyle/>
          <a:p>
            <a:r>
              <a:rPr lang="en-US" dirty="0" smtClean="0"/>
              <a:t>We </a:t>
            </a:r>
            <a:r>
              <a:rPr lang="en-US" dirty="0"/>
              <a:t>favor intravenous </a:t>
            </a:r>
            <a:r>
              <a:rPr lang="en-US" u="sng" dirty="0"/>
              <a:t>zoledronic acid</a:t>
            </a:r>
            <a:r>
              <a:rPr lang="en-US" dirty="0"/>
              <a:t> over oral bisphosphonates for patients </a:t>
            </a:r>
            <a:r>
              <a:rPr lang="en-US" b="1" dirty="0"/>
              <a:t>at high risk of fracture</a:t>
            </a:r>
            <a:r>
              <a:rPr lang="en-US" dirty="0"/>
              <a:t>, such as those with </a:t>
            </a:r>
            <a:endParaRPr lang="en-US" dirty="0" smtClean="0"/>
          </a:p>
          <a:p>
            <a:r>
              <a:rPr lang="en-US" dirty="0" err="1" smtClean="0"/>
              <a:t>pretransplant</a:t>
            </a:r>
            <a:r>
              <a:rPr lang="en-US" dirty="0" smtClean="0"/>
              <a:t> osteoporosis</a:t>
            </a:r>
          </a:p>
          <a:p>
            <a:r>
              <a:rPr lang="en-US" dirty="0" smtClean="0"/>
              <a:t>prior </a:t>
            </a:r>
            <a:r>
              <a:rPr lang="en-US" dirty="0"/>
              <a:t>vertebral or other fragility </a:t>
            </a:r>
            <a:r>
              <a:rPr lang="en-US" dirty="0" smtClean="0"/>
              <a:t>fracture</a:t>
            </a:r>
          </a:p>
          <a:p>
            <a:r>
              <a:rPr lang="en-US" dirty="0" err="1" smtClean="0"/>
              <a:t>pretransplant</a:t>
            </a:r>
            <a:r>
              <a:rPr lang="en-US" dirty="0" smtClean="0"/>
              <a:t> </a:t>
            </a:r>
            <a:r>
              <a:rPr lang="en-US" dirty="0"/>
              <a:t>T-scores below </a:t>
            </a:r>
            <a:r>
              <a:rPr lang="en-US" dirty="0" smtClean="0"/>
              <a:t>-1.5</a:t>
            </a:r>
          </a:p>
          <a:p>
            <a:r>
              <a:rPr lang="en-US" dirty="0" smtClean="0"/>
              <a:t>those </a:t>
            </a:r>
            <a:r>
              <a:rPr lang="en-US" dirty="0"/>
              <a:t>who find the weekly dosing schedule and requirement for post-alendronate fasting too burdensome, especially since post-transplant patients must take many oral medications.</a:t>
            </a:r>
          </a:p>
          <a:p>
            <a:pPr marL="0" indent="0">
              <a:buNone/>
            </a:pPr>
            <a:endParaRPr lang="en-US" dirty="0">
              <a:solidFill>
                <a:srgbClr val="00B050"/>
              </a:solidFill>
            </a:endParaRPr>
          </a:p>
          <a:p>
            <a:r>
              <a:rPr lang="en-US" dirty="0" err="1" smtClean="0">
                <a:solidFill>
                  <a:srgbClr val="00B050"/>
                </a:solidFill>
              </a:rPr>
              <a:t>uptodate</a:t>
            </a:r>
            <a:endParaRPr lang="en-US" dirty="0">
              <a:solidFill>
                <a:srgbClr val="00B050"/>
              </a:solidFill>
            </a:endParaRP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41</a:t>
            </a:fld>
            <a:endParaRPr lang="en-US"/>
          </a:p>
        </p:txBody>
      </p:sp>
    </p:spTree>
    <p:extLst>
      <p:ext uri="{BB962C8B-B14F-4D97-AF65-F5344CB8AC3E}">
        <p14:creationId xmlns:p14="http://schemas.microsoft.com/office/powerpoint/2010/main" val="1068401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Choice of bisphosphonate</a:t>
            </a:r>
            <a:r>
              <a:rPr lang="en-US" dirty="0"/>
              <a:t> </a:t>
            </a:r>
          </a:p>
        </p:txBody>
      </p:sp>
      <p:sp>
        <p:nvSpPr>
          <p:cNvPr id="3" name="Content Placeholder 2"/>
          <p:cNvSpPr>
            <a:spLocks noGrp="1"/>
          </p:cNvSpPr>
          <p:nvPr>
            <p:ph idx="1"/>
          </p:nvPr>
        </p:nvSpPr>
        <p:spPr/>
        <p:txBody>
          <a:bodyPr>
            <a:normAutofit/>
          </a:bodyPr>
          <a:lstStyle/>
          <a:p>
            <a:r>
              <a:rPr lang="en-US" dirty="0" smtClean="0"/>
              <a:t>There </a:t>
            </a:r>
            <a:r>
              <a:rPr lang="en-US" dirty="0"/>
              <a:t>are few data to support the use of one bisphosphonate over another. Many of the trials used </a:t>
            </a:r>
            <a:r>
              <a:rPr lang="en-US" b="1" dirty="0"/>
              <a:t>intravenous bisphosphonates </a:t>
            </a:r>
            <a:r>
              <a:rPr lang="en-US" dirty="0"/>
              <a:t>due to </a:t>
            </a:r>
            <a:r>
              <a:rPr lang="en-US" dirty="0">
                <a:solidFill>
                  <a:srgbClr val="C00000"/>
                </a:solidFill>
              </a:rPr>
              <a:t>ease</a:t>
            </a:r>
            <a:r>
              <a:rPr lang="en-US" dirty="0"/>
              <a:t> of administration. In one of the only head-to-head trials comparing an intravenous bisphosphonate (</a:t>
            </a:r>
            <a:r>
              <a:rPr lang="en-US" u="sng" dirty="0"/>
              <a:t>zoledronic acid</a:t>
            </a:r>
            <a:r>
              <a:rPr lang="en-US" dirty="0"/>
              <a:t>, single 5 mg infusion) with oral </a:t>
            </a:r>
            <a:r>
              <a:rPr lang="en-US" u="sng" dirty="0"/>
              <a:t>alendronate</a:t>
            </a:r>
            <a:r>
              <a:rPr lang="en-US" dirty="0"/>
              <a:t> (70 mg weekly), both drugs were similarly effective in preventing bone loss at the hip with no difference in heart or liver transplant recipients </a:t>
            </a:r>
            <a:r>
              <a:rPr lang="en-US" dirty="0" smtClean="0"/>
              <a:t>. </a:t>
            </a:r>
            <a:r>
              <a:rPr lang="en-US" dirty="0"/>
              <a:t>In contrast, </a:t>
            </a:r>
            <a:r>
              <a:rPr lang="en-US" b="1" dirty="0"/>
              <a:t>lumbar spine </a:t>
            </a:r>
            <a:r>
              <a:rPr lang="en-US" dirty="0"/>
              <a:t>(LS) BMD declined significantly in the alendronate group and increased (2 percent from baseline) in the zoledronic acid group</a:t>
            </a:r>
            <a:r>
              <a:rPr lang="en-US" dirty="0" smtClean="0"/>
              <a:t>.</a:t>
            </a:r>
          </a:p>
          <a:p>
            <a:r>
              <a:rPr lang="en-US" dirty="0" err="1">
                <a:solidFill>
                  <a:srgbClr val="00B050"/>
                </a:solidFill>
              </a:rPr>
              <a:t>uptodate</a:t>
            </a:r>
            <a:endParaRPr lang="en-US" dirty="0">
              <a:solidFill>
                <a:srgbClr val="00B050"/>
              </a:solidFill>
            </a:endParaRP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42</a:t>
            </a:fld>
            <a:endParaRPr lang="en-US"/>
          </a:p>
        </p:txBody>
      </p:sp>
    </p:spTree>
    <p:extLst>
      <p:ext uri="{BB962C8B-B14F-4D97-AF65-F5344CB8AC3E}">
        <p14:creationId xmlns:p14="http://schemas.microsoft.com/office/powerpoint/2010/main" val="402863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u="sng" dirty="0"/>
              <a:t>Denosumab</a:t>
            </a:r>
            <a:r>
              <a:rPr lang="en-US" dirty="0"/>
              <a:t>,</a:t>
            </a:r>
          </a:p>
        </p:txBody>
      </p:sp>
      <p:sp>
        <p:nvSpPr>
          <p:cNvPr id="3" name="Content Placeholder 2"/>
          <p:cNvSpPr>
            <a:spLocks noGrp="1"/>
          </p:cNvSpPr>
          <p:nvPr>
            <p:ph idx="1"/>
          </p:nvPr>
        </p:nvSpPr>
        <p:spPr/>
        <p:txBody>
          <a:bodyPr/>
          <a:lstStyle/>
          <a:p>
            <a:r>
              <a:rPr lang="en-US" dirty="0"/>
              <a:t> no studies of denosumab for prevention of bone loss during the first year after heart, liver, lung, or marrow transplant patients have been reported</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err="1">
                <a:solidFill>
                  <a:srgbClr val="00B050"/>
                </a:solidFill>
              </a:rPr>
              <a:t>uptodate</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43</a:t>
            </a:fld>
            <a:endParaRPr lang="en-US"/>
          </a:p>
        </p:txBody>
      </p:sp>
    </p:spTree>
    <p:extLst>
      <p:ext uri="{BB962C8B-B14F-4D97-AF65-F5344CB8AC3E}">
        <p14:creationId xmlns:p14="http://schemas.microsoft.com/office/powerpoint/2010/main" val="37577889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rPTH</a:t>
            </a:r>
            <a:endParaRPr lang="en-US" dirty="0"/>
          </a:p>
        </p:txBody>
      </p:sp>
      <p:sp>
        <p:nvSpPr>
          <p:cNvPr id="3" name="Content Placeholder 2"/>
          <p:cNvSpPr>
            <a:spLocks noGrp="1"/>
          </p:cNvSpPr>
          <p:nvPr>
            <p:ph idx="1"/>
          </p:nvPr>
        </p:nvSpPr>
        <p:spPr/>
        <p:txBody>
          <a:bodyPr>
            <a:normAutofit lnSpcReduction="10000"/>
          </a:bodyPr>
          <a:lstStyle/>
          <a:p>
            <a:r>
              <a:rPr lang="en-US" dirty="0"/>
              <a:t>Although recombinant human parathyroid hormone (</a:t>
            </a:r>
            <a:r>
              <a:rPr lang="en-US" dirty="0" err="1"/>
              <a:t>rPTH</a:t>
            </a:r>
            <a:r>
              <a:rPr lang="en-US" dirty="0"/>
              <a:t>, </a:t>
            </a:r>
            <a:r>
              <a:rPr lang="en-US" u="sng" dirty="0" err="1"/>
              <a:t>teriparatide</a:t>
            </a:r>
            <a:r>
              <a:rPr lang="en-US" dirty="0"/>
              <a:t>) has been shown to improve BMD in patients with glucocorticoid-induced osteoporosis, there are </a:t>
            </a:r>
            <a:r>
              <a:rPr lang="en-US" b="1" dirty="0"/>
              <a:t>few studies </a:t>
            </a:r>
            <a:r>
              <a:rPr lang="en-US" dirty="0"/>
              <a:t>evaluating parathyroid hormone (PTH) for the prevention of post-transplant osteoporosis (particularly non-kidney transplantation</a:t>
            </a:r>
            <a:r>
              <a:rPr lang="en-US" dirty="0" smtClean="0"/>
              <a:t>)</a:t>
            </a:r>
          </a:p>
          <a:p>
            <a:endParaRPr lang="en-US" dirty="0"/>
          </a:p>
          <a:p>
            <a:endParaRPr lang="en-US" dirty="0" smtClean="0"/>
          </a:p>
          <a:p>
            <a:endParaRPr lang="en-US" dirty="0"/>
          </a:p>
          <a:p>
            <a:endParaRPr lang="en-US" dirty="0" smtClean="0"/>
          </a:p>
          <a:p>
            <a:endParaRPr lang="en-US" dirty="0">
              <a:solidFill>
                <a:srgbClr val="00B050"/>
              </a:solidFill>
            </a:endParaRPr>
          </a:p>
          <a:p>
            <a:r>
              <a:rPr lang="en-US" dirty="0" err="1">
                <a:solidFill>
                  <a:srgbClr val="00B050"/>
                </a:solidFill>
              </a:rPr>
              <a:t>uptodate</a:t>
            </a:r>
            <a:endParaRPr lang="en-US" dirty="0">
              <a:solidFill>
                <a:srgbClr val="00B050"/>
              </a:solidFill>
            </a:endParaRPr>
          </a:p>
          <a:p>
            <a:endParaRPr lang="en-US" dirty="0">
              <a:solidFill>
                <a:srgbClr val="00B050"/>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44</a:t>
            </a:fld>
            <a:endParaRPr lang="en-US"/>
          </a:p>
        </p:txBody>
      </p:sp>
    </p:spTree>
    <p:extLst>
      <p:ext uri="{BB962C8B-B14F-4D97-AF65-F5344CB8AC3E}">
        <p14:creationId xmlns:p14="http://schemas.microsoft.com/office/powerpoint/2010/main" val="3440812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1520" y="764704"/>
            <a:ext cx="8568952" cy="2534121"/>
          </a:xfrm>
        </p:spPr>
        <p:txBody>
          <a:bodyPr/>
          <a:lstStyle/>
          <a:p>
            <a:r>
              <a:rPr lang="en-US" dirty="0"/>
              <a:t>Bone Densitometry in</a:t>
            </a:r>
            <a:br>
              <a:rPr lang="en-US" dirty="0"/>
            </a:br>
            <a:r>
              <a:rPr lang="en-US" dirty="0"/>
              <a:t>Children and Adolescents</a:t>
            </a:r>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B0656206-F8F4-4EC1-BC30-239AE55DFD9D}" type="slidenum">
              <a:rPr lang="en-US" smtClean="0"/>
              <a:t>45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863641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46</a:t>
            </a:fld>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859" y="620688"/>
            <a:ext cx="8864141" cy="606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34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diagnosis of osteoporosis in children and adolescents</a:t>
            </a:r>
          </a:p>
        </p:txBody>
      </p:sp>
      <p:sp>
        <p:nvSpPr>
          <p:cNvPr id="3" name="Content Placeholder 2"/>
          <p:cNvSpPr>
            <a:spLocks noGrp="1"/>
          </p:cNvSpPr>
          <p:nvPr>
            <p:ph idx="1"/>
          </p:nvPr>
        </p:nvSpPr>
        <p:spPr/>
        <p:txBody>
          <a:bodyPr>
            <a:normAutofit lnSpcReduction="10000"/>
          </a:bodyPr>
          <a:lstStyle/>
          <a:p>
            <a:r>
              <a:rPr lang="en-US" dirty="0"/>
              <a:t> The WHO classification should not be used in children and adolescents. </a:t>
            </a:r>
            <a:endParaRPr lang="en-US" dirty="0" smtClean="0"/>
          </a:p>
          <a:p>
            <a:endParaRPr lang="en-US" dirty="0"/>
          </a:p>
          <a:p>
            <a:r>
              <a:rPr lang="en-US" dirty="0" smtClean="0"/>
              <a:t>The </a:t>
            </a:r>
            <a:r>
              <a:rPr lang="en-US" dirty="0"/>
              <a:t>diagnosis of osteoporosis in children and adolescents cannot be made based on </a:t>
            </a:r>
            <a:r>
              <a:rPr lang="en-US" dirty="0" err="1"/>
              <a:t>densitometric</a:t>
            </a:r>
            <a:r>
              <a:rPr lang="en-US" dirty="0"/>
              <a:t> criteria alone; it requires the presence of </a:t>
            </a:r>
            <a:r>
              <a:rPr lang="en-US" dirty="0" smtClean="0"/>
              <a:t>both</a:t>
            </a:r>
          </a:p>
          <a:p>
            <a:pPr lvl="1"/>
            <a:r>
              <a:rPr lang="en-US" dirty="0" smtClean="0"/>
              <a:t> </a:t>
            </a:r>
            <a:r>
              <a:rPr lang="en-US" dirty="0"/>
              <a:t>a clinically significant fracture history </a:t>
            </a:r>
            <a:r>
              <a:rPr lang="en-US" dirty="0" smtClean="0"/>
              <a:t>and</a:t>
            </a:r>
          </a:p>
          <a:p>
            <a:pPr lvl="1"/>
            <a:r>
              <a:rPr lang="en-US" dirty="0" smtClean="0"/>
              <a:t> </a:t>
            </a:r>
            <a:r>
              <a:rPr lang="en-US" dirty="0"/>
              <a:t>low bone mineral content (BMC) or </a:t>
            </a:r>
            <a:r>
              <a:rPr lang="en-US" dirty="0" smtClean="0"/>
              <a:t>BMD</a:t>
            </a:r>
          </a:p>
          <a:p>
            <a:endParaRPr lang="en-US" dirty="0"/>
          </a:p>
          <a:p>
            <a:endParaRPr lang="en-US" dirty="0" smtClean="0"/>
          </a:p>
          <a:p>
            <a:endParaRPr lang="en-US" dirty="0"/>
          </a:p>
          <a:p>
            <a:r>
              <a:rPr lang="en-US" dirty="0" smtClean="0"/>
              <a:t>uptodate2020</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47</a:t>
            </a:fld>
            <a:endParaRPr lang="en-US"/>
          </a:p>
        </p:txBody>
      </p:sp>
    </p:spTree>
    <p:extLst>
      <p:ext uri="{BB962C8B-B14F-4D97-AF65-F5344CB8AC3E}">
        <p14:creationId xmlns:p14="http://schemas.microsoft.com/office/powerpoint/2010/main" val="3429414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instead, </a:t>
            </a:r>
            <a:r>
              <a:rPr lang="en-US" dirty="0" smtClean="0"/>
              <a:t>BMD or BMC :</a:t>
            </a:r>
            <a:br>
              <a:rPr lang="en-US" dirty="0" smtClean="0"/>
            </a:br>
            <a:r>
              <a:rPr lang="en-US" dirty="0"/>
              <a:t>low for age</a:t>
            </a:r>
          </a:p>
        </p:txBody>
      </p:sp>
      <p:sp>
        <p:nvSpPr>
          <p:cNvPr id="3" name="Content Placeholder 2"/>
          <p:cNvSpPr>
            <a:spLocks noGrp="1"/>
          </p:cNvSpPr>
          <p:nvPr>
            <p:ph idx="1"/>
          </p:nvPr>
        </p:nvSpPr>
        <p:spPr/>
        <p:txBody>
          <a:bodyPr>
            <a:normAutofit/>
          </a:bodyPr>
          <a:lstStyle/>
          <a:p>
            <a:r>
              <a:rPr lang="en-US" dirty="0"/>
              <a:t>The terms “osteopenia” </a:t>
            </a:r>
            <a:r>
              <a:rPr lang="en-US" dirty="0" smtClean="0"/>
              <a:t>and “osteoporosis</a:t>
            </a:r>
            <a:r>
              <a:rPr lang="en-US" dirty="0"/>
              <a:t>” based on bone densitometry </a:t>
            </a:r>
            <a:r>
              <a:rPr lang="en-US" dirty="0" smtClean="0"/>
              <a:t>findings </a:t>
            </a:r>
            <a:r>
              <a:rPr lang="en-US" dirty="0"/>
              <a:t>alone should not </a:t>
            </a:r>
            <a:r>
              <a:rPr lang="en-US" dirty="0" smtClean="0"/>
              <a:t>be used </a:t>
            </a:r>
            <a:r>
              <a:rPr lang="en-US" dirty="0"/>
              <a:t>in younger patients; </a:t>
            </a:r>
            <a:endParaRPr lang="en-US" dirty="0" smtClean="0"/>
          </a:p>
          <a:p>
            <a:r>
              <a:rPr lang="en-US" dirty="0" smtClean="0"/>
              <a:t>instead</a:t>
            </a:r>
            <a:r>
              <a:rPr lang="en-US" dirty="0"/>
              <a:t>, bone mineral content or density </a:t>
            </a:r>
            <a:r>
              <a:rPr lang="en-US" dirty="0" smtClean="0"/>
              <a:t>that falls </a:t>
            </a:r>
            <a:r>
              <a:rPr lang="en-US" dirty="0"/>
              <a:t>&gt;2 SDs below expected is labeled “low for age</a:t>
            </a:r>
            <a:r>
              <a:rPr lang="en-US" dirty="0" smtClean="0"/>
              <a:t>.”</a:t>
            </a:r>
          </a:p>
          <a:p>
            <a:endParaRPr lang="en-US" dirty="0"/>
          </a:p>
          <a:p>
            <a:endParaRPr lang="en-US" dirty="0" smtClean="0"/>
          </a:p>
          <a:p>
            <a:endParaRPr lang="en-US" dirty="0"/>
          </a:p>
          <a:p>
            <a:endParaRPr lang="en-US" dirty="0" smtClean="0"/>
          </a:p>
          <a:p>
            <a:endParaRPr lang="en-US" dirty="0"/>
          </a:p>
          <a:p>
            <a:r>
              <a:rPr lang="en-US" sz="1700" dirty="0">
                <a:solidFill>
                  <a:srgbClr val="00B050"/>
                </a:solidFill>
              </a:rPr>
              <a:t>FROM THE AMERICAN ACADEMY OF PEDIATRICS</a:t>
            </a:r>
          </a:p>
          <a:p>
            <a:r>
              <a:rPr lang="pt-BR" sz="1700" dirty="0">
                <a:solidFill>
                  <a:srgbClr val="00B050"/>
                </a:solidFill>
              </a:rPr>
              <a:t>PEDIATRICS Volume 1 38, number 4 , O ctober 2016: e2 0162398</a:t>
            </a:r>
            <a:endParaRPr lang="en-US" sz="17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48</a:t>
            </a:fld>
            <a:endParaRPr lang="en-US"/>
          </a:p>
        </p:txBody>
      </p:sp>
    </p:spTree>
    <p:extLst>
      <p:ext uri="{BB962C8B-B14F-4D97-AF65-F5344CB8AC3E}">
        <p14:creationId xmlns:p14="http://schemas.microsoft.com/office/powerpoint/2010/main" val="21294672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Pediatric osteoporosis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 defined </a:t>
            </a:r>
            <a:r>
              <a:rPr lang="en-US" dirty="0"/>
              <a:t>by the Pediatric Position Development Conference by using </a:t>
            </a:r>
            <a:r>
              <a:rPr lang="en-US" dirty="0" smtClean="0"/>
              <a:t>1 of </a:t>
            </a:r>
            <a:r>
              <a:rPr lang="en-US" dirty="0"/>
              <a:t>the following criteria</a:t>
            </a:r>
            <a:r>
              <a:rPr lang="en-US" dirty="0" smtClean="0"/>
              <a:t>:</a:t>
            </a:r>
          </a:p>
          <a:p>
            <a:r>
              <a:rPr lang="en-US" dirty="0" smtClean="0"/>
              <a:t> </a:t>
            </a:r>
          </a:p>
          <a:p>
            <a:r>
              <a:rPr lang="en-US" dirty="0" smtClean="0"/>
              <a:t>≥</a:t>
            </a:r>
            <a:r>
              <a:rPr lang="en-US" dirty="0"/>
              <a:t>1 vertebral fractures occurring in the </a:t>
            </a:r>
            <a:r>
              <a:rPr lang="en-US" dirty="0" smtClean="0"/>
              <a:t>absence of </a:t>
            </a:r>
            <a:r>
              <a:rPr lang="en-US" dirty="0"/>
              <a:t>local disease or high-energy trauma (without or with </a:t>
            </a:r>
            <a:r>
              <a:rPr lang="en-US" dirty="0" smtClean="0"/>
              <a:t>densitometry measurements</a:t>
            </a:r>
            <a:r>
              <a:rPr lang="en-US" dirty="0"/>
              <a:t>) or </a:t>
            </a:r>
            <a:endParaRPr lang="en-US" dirty="0" smtClean="0"/>
          </a:p>
          <a:p>
            <a:endParaRPr lang="en-US" dirty="0" smtClean="0"/>
          </a:p>
          <a:p>
            <a:r>
              <a:rPr lang="en-US" dirty="0" smtClean="0"/>
              <a:t>low </a:t>
            </a:r>
            <a:r>
              <a:rPr lang="en-US" dirty="0"/>
              <a:t>bone density for age and a </a:t>
            </a:r>
            <a:r>
              <a:rPr lang="en-US" dirty="0" smtClean="0"/>
              <a:t>significant fracture history </a:t>
            </a:r>
            <a:r>
              <a:rPr lang="en-US" dirty="0"/>
              <a:t>(</a:t>
            </a:r>
            <a:r>
              <a:rPr lang="en-US" dirty="0" smtClean="0"/>
              <a:t>defined </a:t>
            </a:r>
            <a:r>
              <a:rPr lang="en-US" dirty="0"/>
              <a:t>as ≥2 long bone fractures before 10 years of age or ≥3 </a:t>
            </a:r>
            <a:r>
              <a:rPr lang="en-US" dirty="0" err="1" smtClean="0"/>
              <a:t>longbone</a:t>
            </a:r>
            <a:r>
              <a:rPr lang="en-US" dirty="0" smtClean="0"/>
              <a:t> </a:t>
            </a:r>
            <a:r>
              <a:rPr lang="en-US" dirty="0"/>
              <a:t>fractures before 19 years of age</a:t>
            </a:r>
            <a:r>
              <a:rPr lang="en-US" dirty="0" smtClean="0"/>
              <a:t>).</a:t>
            </a:r>
          </a:p>
          <a:p>
            <a:endParaRPr lang="en-US" dirty="0"/>
          </a:p>
          <a:p>
            <a:endParaRPr lang="en-US" dirty="0" smtClean="0"/>
          </a:p>
          <a:p>
            <a:endParaRPr lang="en-US" dirty="0"/>
          </a:p>
          <a:p>
            <a:r>
              <a:rPr lang="en-US" sz="1600" dirty="0" smtClean="0">
                <a:solidFill>
                  <a:srgbClr val="00B050"/>
                </a:solidFill>
              </a:rPr>
              <a:t>FROM THE AMERICAN ACADEMY OF PEDIATRICS</a:t>
            </a:r>
          </a:p>
          <a:p>
            <a:r>
              <a:rPr lang="pt-BR" sz="1600" dirty="0">
                <a:solidFill>
                  <a:srgbClr val="00B050"/>
                </a:solidFill>
              </a:rPr>
              <a:t>PEDIATRICS Volume 1 38, number 4 , O ctober 2016: e2 0162398</a:t>
            </a:r>
            <a:endParaRPr lang="en-US" sz="1600" dirty="0">
              <a:solidFill>
                <a:srgbClr val="00B050"/>
              </a:solidFill>
            </a:endParaRPr>
          </a:p>
        </p:txBody>
      </p:sp>
      <p:sp>
        <p:nvSpPr>
          <p:cNvPr id="5" name="Slide Number Placeholder 4"/>
          <p:cNvSpPr>
            <a:spLocks noGrp="1"/>
          </p:cNvSpPr>
          <p:nvPr>
            <p:ph type="sldNum" sz="quarter" idx="12"/>
          </p:nvPr>
        </p:nvSpPr>
        <p:spPr/>
        <p:txBody>
          <a:bodyPr/>
          <a:lstStyle/>
          <a:p>
            <a:fld id="{B0656206-F8F4-4EC1-BC30-239AE55DFD9D}" type="slidenum">
              <a:rPr lang="en-US" smtClean="0"/>
              <a:t>49</a:t>
            </a:fld>
            <a:endParaRPr lang="en-US"/>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19915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92696"/>
            <a:ext cx="7848600" cy="5904656"/>
          </a:xfrm>
        </p:spPr>
        <p:txBody>
          <a:bodyPr/>
          <a:lstStyle/>
          <a:p>
            <a:r>
              <a:rPr lang="en-US" b="1" dirty="0" smtClean="0"/>
              <a:t>Recommendations</a:t>
            </a:r>
            <a:r>
              <a:rPr lang="en-US" b="1" dirty="0"/>
              <a:t> for the Prevention</a:t>
            </a:r>
            <a:br>
              <a:rPr lang="en-US" b="1" dirty="0"/>
            </a:br>
            <a:r>
              <a:rPr lang="en-US" b="1" dirty="0"/>
              <a:t>and Treatment of Glucocorticoid-Induced</a:t>
            </a:r>
            <a:br>
              <a:rPr lang="en-US" b="1" dirty="0"/>
            </a:br>
            <a:r>
              <a:rPr lang="en-US" b="1" dirty="0"/>
              <a:t>Osteoporosis</a:t>
            </a:r>
            <a:endParaRPr lang="en-US" dirty="0"/>
          </a:p>
        </p:txBody>
      </p:sp>
      <p:sp>
        <p:nvSpPr>
          <p:cNvPr id="3" name="Slide Number Placeholder 2"/>
          <p:cNvSpPr>
            <a:spLocks noGrp="1"/>
          </p:cNvSpPr>
          <p:nvPr>
            <p:ph type="sldNum" sz="quarter" idx="12"/>
          </p:nvPr>
        </p:nvSpPr>
        <p:spPr/>
        <p:txBody>
          <a:bodyPr/>
          <a:lstStyle/>
          <a:p>
            <a:fld id="{B0656206-F8F4-4EC1-BC30-239AE55DFD9D}" type="slidenum">
              <a:rPr lang="en-US" smtClean="0"/>
              <a:t>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216216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Guidelines for </a:t>
            </a:r>
            <a:r>
              <a:rPr lang="en-US" dirty="0"/>
              <a:t>densitometry were updated </a:t>
            </a:r>
            <a:r>
              <a:rPr lang="en-US" dirty="0" smtClean="0"/>
              <a:t>in </a:t>
            </a:r>
            <a:r>
              <a:rPr lang="en-US" b="1" dirty="0" smtClean="0"/>
              <a:t>2013</a:t>
            </a:r>
            <a:r>
              <a:rPr lang="en-US" dirty="0" smtClean="0"/>
              <a:t> </a:t>
            </a:r>
            <a:r>
              <a:rPr lang="en-US" dirty="0"/>
              <a:t>by a group of pediatric </a:t>
            </a:r>
            <a:r>
              <a:rPr lang="en-US" dirty="0" smtClean="0"/>
              <a:t>bone experts </a:t>
            </a:r>
            <a:r>
              <a:rPr lang="en-US" dirty="0"/>
              <a:t>at the Pediatric </a:t>
            </a:r>
            <a:r>
              <a:rPr lang="en-US" dirty="0" smtClean="0"/>
              <a:t>Position Development </a:t>
            </a:r>
            <a:r>
              <a:rPr lang="en-US" dirty="0"/>
              <a:t>Conference (</a:t>
            </a:r>
            <a:r>
              <a:rPr lang="en-US" dirty="0" smtClean="0"/>
              <a:t>PDC) of </a:t>
            </a:r>
            <a:r>
              <a:rPr lang="en-US" dirty="0"/>
              <a:t>the International Society </a:t>
            </a:r>
            <a:r>
              <a:rPr lang="en-US" dirty="0" smtClean="0"/>
              <a:t>of Clinical </a:t>
            </a:r>
            <a:r>
              <a:rPr lang="en-US" dirty="0"/>
              <a:t>Densitometry. </a:t>
            </a:r>
            <a:endParaRPr lang="en-US" dirty="0" smtClean="0"/>
          </a:p>
          <a:p>
            <a:endParaRPr lang="en-US" dirty="0"/>
          </a:p>
          <a:p>
            <a:endParaRPr lang="en-US" dirty="0" smtClean="0"/>
          </a:p>
          <a:p>
            <a:endParaRPr lang="en-US" dirty="0"/>
          </a:p>
          <a:p>
            <a:r>
              <a:rPr lang="en-US" dirty="0">
                <a:solidFill>
                  <a:srgbClr val="00B050"/>
                </a:solidFill>
              </a:rPr>
              <a:t>FROM THE AMERICAN ACADEMY OF PEDIATRICS</a:t>
            </a:r>
          </a:p>
          <a:p>
            <a:r>
              <a:rPr lang="pt-BR" dirty="0">
                <a:solidFill>
                  <a:srgbClr val="00B050"/>
                </a:solidFill>
              </a:rPr>
              <a:t>PEDIATRICS Volume 1 38, number 4 , O ctober 2016: e2 0162398</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50</a:t>
            </a:fld>
            <a:endParaRPr lang="en-US"/>
          </a:p>
        </p:txBody>
      </p:sp>
    </p:spTree>
    <p:extLst>
      <p:ext uri="{BB962C8B-B14F-4D97-AF65-F5344CB8AC3E}">
        <p14:creationId xmlns:p14="http://schemas.microsoft.com/office/powerpoint/2010/main" val="4310940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a:t>
            </a:r>
            <a:r>
              <a:rPr lang="en-US" dirty="0" smtClean="0"/>
              <a:t>pediatric </a:t>
            </a:r>
            <a:r>
              <a:rPr lang="en-US" dirty="0"/>
              <a:t>skeleton </a:t>
            </a:r>
          </a:p>
        </p:txBody>
      </p:sp>
      <p:sp>
        <p:nvSpPr>
          <p:cNvPr id="3" name="Content Placeholder 2"/>
          <p:cNvSpPr>
            <a:spLocks noGrp="1"/>
          </p:cNvSpPr>
          <p:nvPr>
            <p:ph idx="1"/>
          </p:nvPr>
        </p:nvSpPr>
        <p:spPr/>
        <p:txBody>
          <a:bodyPr>
            <a:normAutofit/>
          </a:bodyPr>
          <a:lstStyle/>
          <a:p>
            <a:r>
              <a:rPr lang="en-US" dirty="0" smtClean="0"/>
              <a:t>can be assessed </a:t>
            </a:r>
            <a:r>
              <a:rPr lang="en-US" dirty="0"/>
              <a:t>by using </a:t>
            </a:r>
            <a:endParaRPr lang="en-US" dirty="0" smtClean="0"/>
          </a:p>
          <a:p>
            <a:r>
              <a:rPr lang="en-US" dirty="0" smtClean="0"/>
              <a:t>dual-energy</a:t>
            </a:r>
            <a:r>
              <a:rPr lang="en-US" dirty="0"/>
              <a:t> </a:t>
            </a:r>
            <a:r>
              <a:rPr lang="en-US" dirty="0" smtClean="0"/>
              <a:t>radiograph </a:t>
            </a:r>
            <a:r>
              <a:rPr lang="en-US" dirty="0"/>
              <a:t>absorptiometry (DXA</a:t>
            </a:r>
            <a:r>
              <a:rPr lang="en-US" dirty="0" smtClean="0"/>
              <a:t>)</a:t>
            </a:r>
            <a:endParaRPr lang="en-US" dirty="0"/>
          </a:p>
          <a:p>
            <a:r>
              <a:rPr lang="en-US" dirty="0"/>
              <a:t>quantitative computed </a:t>
            </a:r>
            <a:r>
              <a:rPr lang="en-US" dirty="0" smtClean="0"/>
              <a:t>tomography (QCT) </a:t>
            </a:r>
          </a:p>
          <a:p>
            <a:r>
              <a:rPr lang="en-US" dirty="0" smtClean="0"/>
              <a:t>peripheral </a:t>
            </a:r>
            <a:r>
              <a:rPr lang="en-US" dirty="0"/>
              <a:t>QCT (</a:t>
            </a:r>
            <a:r>
              <a:rPr lang="en-US" dirty="0" err="1"/>
              <a:t>pQCT</a:t>
            </a:r>
            <a:r>
              <a:rPr lang="en-US" dirty="0" smtClean="0"/>
              <a:t>)</a:t>
            </a:r>
            <a:endParaRPr lang="en-US" dirty="0"/>
          </a:p>
          <a:p>
            <a:r>
              <a:rPr lang="en-US" dirty="0"/>
              <a:t>high-resolution </a:t>
            </a:r>
            <a:r>
              <a:rPr lang="en-US" dirty="0" err="1"/>
              <a:t>pQCT</a:t>
            </a:r>
            <a:r>
              <a:rPr lang="en-US" dirty="0"/>
              <a:t> (HR-</a:t>
            </a:r>
            <a:r>
              <a:rPr lang="en-US" dirty="0" err="1"/>
              <a:t>pQCT</a:t>
            </a:r>
            <a:r>
              <a:rPr lang="en-US" dirty="0" smtClean="0"/>
              <a:t>)</a:t>
            </a:r>
            <a:endParaRPr lang="en-US" dirty="0"/>
          </a:p>
          <a:p>
            <a:r>
              <a:rPr lang="en-US" dirty="0"/>
              <a:t>quantitative </a:t>
            </a:r>
            <a:r>
              <a:rPr lang="en-US" dirty="0" smtClean="0"/>
              <a:t>ultrasonography</a:t>
            </a:r>
          </a:p>
          <a:p>
            <a:r>
              <a:rPr lang="en-US" dirty="0" smtClean="0"/>
              <a:t>MRI</a:t>
            </a:r>
            <a:r>
              <a:rPr lang="en-US" dirty="0"/>
              <a:t>,</a:t>
            </a:r>
          </a:p>
          <a:p>
            <a:r>
              <a:rPr lang="en-US" dirty="0"/>
              <a:t>or plain films (</a:t>
            </a:r>
            <a:r>
              <a:rPr lang="en-US" dirty="0" err="1"/>
              <a:t>radiogrammetry</a:t>
            </a:r>
            <a:r>
              <a:rPr lang="en-US" dirty="0" smtClean="0"/>
              <a:t>).</a:t>
            </a:r>
          </a:p>
          <a:p>
            <a:endParaRPr lang="en-US" dirty="0"/>
          </a:p>
          <a:p>
            <a:r>
              <a:rPr lang="en-US" sz="1600" dirty="0">
                <a:solidFill>
                  <a:srgbClr val="00B050"/>
                </a:solidFill>
              </a:rPr>
              <a:t>FROM THE AMERICAN ACADEMY OF PEDIATRICS</a:t>
            </a:r>
          </a:p>
          <a:p>
            <a:r>
              <a:rPr lang="pt-BR" sz="1600" dirty="0">
                <a:solidFill>
                  <a:srgbClr val="00B050"/>
                </a:solidFill>
              </a:rPr>
              <a:t>PEDIATRICS Volume 1 38, number 4 , O ctober 2016: e2 0162398</a:t>
            </a:r>
            <a:endParaRPr lang="en-US" sz="16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51</a:t>
            </a:fld>
            <a:endParaRPr lang="en-US"/>
          </a:p>
        </p:txBody>
      </p:sp>
    </p:spTree>
    <p:extLst>
      <p:ext uri="{BB962C8B-B14F-4D97-AF65-F5344CB8AC3E}">
        <p14:creationId xmlns:p14="http://schemas.microsoft.com/office/powerpoint/2010/main" val="1461090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DXA</a:t>
            </a:r>
          </a:p>
        </p:txBody>
      </p:sp>
      <p:sp>
        <p:nvSpPr>
          <p:cNvPr id="3" name="Content Placeholder 2"/>
          <p:cNvSpPr>
            <a:spLocks noGrp="1"/>
          </p:cNvSpPr>
          <p:nvPr>
            <p:ph idx="1"/>
          </p:nvPr>
        </p:nvSpPr>
        <p:spPr/>
        <p:txBody>
          <a:bodyPr>
            <a:normAutofit/>
          </a:bodyPr>
          <a:lstStyle/>
          <a:p>
            <a:r>
              <a:rPr lang="en-US" dirty="0"/>
              <a:t>DXA </a:t>
            </a:r>
            <a:r>
              <a:rPr lang="en-US" dirty="0" smtClean="0"/>
              <a:t>remains the </a:t>
            </a:r>
            <a:r>
              <a:rPr lang="en-US" dirty="0"/>
              <a:t>preferred method for </a:t>
            </a:r>
            <a:r>
              <a:rPr lang="en-US" dirty="0" smtClean="0"/>
              <a:t>clinical measurements </a:t>
            </a:r>
            <a:r>
              <a:rPr lang="en-US" dirty="0"/>
              <a:t>of bone density </a:t>
            </a:r>
            <a:r>
              <a:rPr lang="en-US" dirty="0" smtClean="0"/>
              <a:t>in children </a:t>
            </a:r>
            <a:r>
              <a:rPr lang="en-US" dirty="0"/>
              <a:t>because of its </a:t>
            </a:r>
            <a:r>
              <a:rPr lang="en-US" dirty="0" smtClean="0"/>
              <a:t>availability:</a:t>
            </a:r>
            <a:endParaRPr lang="en-US" dirty="0"/>
          </a:p>
          <a:p>
            <a:r>
              <a:rPr lang="en-US" dirty="0" smtClean="0"/>
              <a:t>Reproducibility</a:t>
            </a:r>
          </a:p>
          <a:p>
            <a:r>
              <a:rPr lang="en-US" dirty="0" smtClean="0"/>
              <a:t>Speed</a:t>
            </a:r>
          </a:p>
          <a:p>
            <a:r>
              <a:rPr lang="en-US" dirty="0" smtClean="0"/>
              <a:t>low exposure to </a:t>
            </a:r>
            <a:r>
              <a:rPr lang="en-US" dirty="0"/>
              <a:t>ionizing radiation, and </a:t>
            </a:r>
            <a:endParaRPr lang="en-US" dirty="0" smtClean="0"/>
          </a:p>
          <a:p>
            <a:r>
              <a:rPr lang="en-US" dirty="0" smtClean="0"/>
              <a:t>Robust pediatric </a:t>
            </a:r>
            <a:r>
              <a:rPr lang="en-US" dirty="0"/>
              <a:t>reference </a:t>
            </a:r>
            <a:r>
              <a:rPr lang="en-US" dirty="0" smtClean="0"/>
              <a:t>data</a:t>
            </a:r>
          </a:p>
          <a:p>
            <a:endParaRPr lang="en-US" dirty="0"/>
          </a:p>
          <a:p>
            <a:endParaRPr lang="en-US" dirty="0" smtClean="0"/>
          </a:p>
          <a:p>
            <a:r>
              <a:rPr lang="en-US" dirty="0">
                <a:solidFill>
                  <a:srgbClr val="00B050"/>
                </a:solidFill>
              </a:rPr>
              <a:t>FROM THE AMERICAN ACADEMY OF PEDIATRICS</a:t>
            </a:r>
          </a:p>
          <a:p>
            <a:r>
              <a:rPr lang="pt-BR" dirty="0">
                <a:solidFill>
                  <a:srgbClr val="00B050"/>
                </a:solidFill>
              </a:rPr>
              <a:t>PEDIATRICS Volume 1 38, number 4 , O ctober 2016: e2 0162398</a:t>
            </a:r>
            <a:endParaRPr lang="en-US" dirty="0">
              <a:solidFill>
                <a:srgbClr val="00B050"/>
              </a:solidFill>
            </a:endParaRP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52</a:t>
            </a:fld>
            <a:endParaRPr lang="en-US"/>
          </a:p>
        </p:txBody>
      </p:sp>
    </p:spTree>
    <p:extLst>
      <p:ext uri="{BB962C8B-B14F-4D97-AF65-F5344CB8AC3E}">
        <p14:creationId xmlns:p14="http://schemas.microsoft.com/office/powerpoint/2010/main" val="8810894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QCT, </a:t>
            </a:r>
            <a:r>
              <a:rPr lang="en-US" dirty="0" err="1"/>
              <a:t>pQCT</a:t>
            </a:r>
            <a:r>
              <a:rPr lang="en-US" dirty="0"/>
              <a:t>, HR-</a:t>
            </a:r>
            <a:r>
              <a:rPr lang="en-US" dirty="0" err="1"/>
              <a:t>pQCT</a:t>
            </a:r>
            <a:r>
              <a:rPr lang="en-US" dirty="0"/>
              <a:t>, and MRI</a:t>
            </a:r>
          </a:p>
        </p:txBody>
      </p:sp>
      <p:sp>
        <p:nvSpPr>
          <p:cNvPr id="3" name="Content Placeholder 2"/>
          <p:cNvSpPr>
            <a:spLocks noGrp="1"/>
          </p:cNvSpPr>
          <p:nvPr>
            <p:ph idx="1"/>
          </p:nvPr>
        </p:nvSpPr>
        <p:spPr>
          <a:xfrm>
            <a:off x="179512" y="1600200"/>
            <a:ext cx="8784976" cy="4925144"/>
          </a:xfrm>
        </p:spPr>
        <p:txBody>
          <a:bodyPr>
            <a:normAutofit/>
          </a:bodyPr>
          <a:lstStyle/>
          <a:p>
            <a:r>
              <a:rPr lang="en-US" dirty="0" smtClean="0"/>
              <a:t>Three dimensional</a:t>
            </a:r>
            <a:r>
              <a:rPr lang="en-US" dirty="0"/>
              <a:t> </a:t>
            </a:r>
            <a:r>
              <a:rPr lang="en-US" dirty="0" smtClean="0"/>
              <a:t>densitometry methods (QCT</a:t>
            </a:r>
            <a:r>
              <a:rPr lang="en-US" dirty="0"/>
              <a:t>, </a:t>
            </a:r>
            <a:r>
              <a:rPr lang="en-US" dirty="0" err="1"/>
              <a:t>pQCT</a:t>
            </a:r>
            <a:r>
              <a:rPr lang="en-US" dirty="0"/>
              <a:t>, HR-</a:t>
            </a:r>
            <a:r>
              <a:rPr lang="en-US" dirty="0" err="1"/>
              <a:t>pQCT</a:t>
            </a:r>
            <a:r>
              <a:rPr lang="en-US" dirty="0"/>
              <a:t>, and MRI) </a:t>
            </a:r>
            <a:r>
              <a:rPr lang="en-US" dirty="0" smtClean="0"/>
              <a:t>offer valuable </a:t>
            </a:r>
            <a:r>
              <a:rPr lang="en-US" dirty="0"/>
              <a:t>insights into </a:t>
            </a:r>
            <a:r>
              <a:rPr lang="en-US" dirty="0" smtClean="0"/>
              <a:t>volumetric bone </a:t>
            </a:r>
            <a:r>
              <a:rPr lang="en-US" dirty="0"/>
              <a:t>mineral density (BMD) as </a:t>
            </a:r>
            <a:r>
              <a:rPr lang="en-US" dirty="0" smtClean="0"/>
              <a:t>well as </a:t>
            </a:r>
            <a:r>
              <a:rPr lang="en-US" dirty="0"/>
              <a:t>micro- </a:t>
            </a:r>
            <a:r>
              <a:rPr lang="en-US" dirty="0" smtClean="0"/>
              <a:t>and </a:t>
            </a:r>
            <a:r>
              <a:rPr lang="en-US" dirty="0" err="1" smtClean="0"/>
              <a:t>macroarchitecture</a:t>
            </a:r>
            <a:r>
              <a:rPr lang="en-US" dirty="0"/>
              <a:t>.</a:t>
            </a:r>
          </a:p>
          <a:p>
            <a:r>
              <a:rPr lang="en-US" dirty="0"/>
              <a:t>These tools may provide </a:t>
            </a:r>
            <a:r>
              <a:rPr lang="en-US" dirty="0" smtClean="0"/>
              <a:t>more information </a:t>
            </a:r>
            <a:r>
              <a:rPr lang="en-US" dirty="0"/>
              <a:t>about </a:t>
            </a:r>
            <a:r>
              <a:rPr lang="en-US" b="1" dirty="0"/>
              <a:t>bone strength </a:t>
            </a:r>
            <a:r>
              <a:rPr lang="en-US" dirty="0" smtClean="0"/>
              <a:t>and </a:t>
            </a:r>
            <a:r>
              <a:rPr lang="en-US" b="1" dirty="0" smtClean="0"/>
              <a:t>fracture </a:t>
            </a:r>
            <a:r>
              <a:rPr lang="en-US" b="1" dirty="0"/>
              <a:t>risk </a:t>
            </a:r>
            <a:r>
              <a:rPr lang="en-US" dirty="0"/>
              <a:t>than traditional </a:t>
            </a:r>
            <a:r>
              <a:rPr lang="en-US" dirty="0" smtClean="0"/>
              <a:t>DXA measures</a:t>
            </a:r>
            <a:r>
              <a:rPr lang="en-US" dirty="0"/>
              <a:t>, but their use in </a:t>
            </a:r>
            <a:r>
              <a:rPr lang="en-US" dirty="0" smtClean="0"/>
              <a:t>clinical practice </a:t>
            </a:r>
            <a:r>
              <a:rPr lang="en-US" dirty="0"/>
              <a:t>is limited in large part </a:t>
            </a:r>
            <a:r>
              <a:rPr lang="en-US" dirty="0" smtClean="0"/>
              <a:t>by the </a:t>
            </a:r>
            <a:r>
              <a:rPr lang="en-US" dirty="0"/>
              <a:t>lack of standardized </a:t>
            </a:r>
            <a:r>
              <a:rPr lang="en-US" dirty="0" smtClean="0"/>
              <a:t>scanning protocols </a:t>
            </a:r>
            <a:r>
              <a:rPr lang="en-US" dirty="0"/>
              <a:t>and pediatric </a:t>
            </a:r>
            <a:r>
              <a:rPr lang="en-US" dirty="0" smtClean="0"/>
              <a:t>normative data</a:t>
            </a:r>
            <a:r>
              <a:rPr lang="en-US" dirty="0"/>
              <a:t>. </a:t>
            </a:r>
            <a:endParaRPr lang="en-US" dirty="0" smtClean="0"/>
          </a:p>
          <a:p>
            <a:r>
              <a:rPr lang="en-US" sz="1600" dirty="0">
                <a:solidFill>
                  <a:srgbClr val="00B050"/>
                </a:solidFill>
              </a:rPr>
              <a:t>FROM THE AMERICAN ACADEMY OF PEDIATRICS</a:t>
            </a:r>
          </a:p>
          <a:p>
            <a:r>
              <a:rPr lang="pt-BR" sz="1600" dirty="0">
                <a:solidFill>
                  <a:srgbClr val="00B050"/>
                </a:solidFill>
              </a:rPr>
              <a:t>PEDIATRICS Volume 1 38, number 4 , O ctober 2016: e2 0162398</a:t>
            </a:r>
            <a:endParaRPr lang="en-US" sz="16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53</a:t>
            </a:fld>
            <a:endParaRPr lang="en-US"/>
          </a:p>
        </p:txBody>
      </p:sp>
    </p:spTree>
    <p:extLst>
      <p:ext uri="{BB962C8B-B14F-4D97-AF65-F5344CB8AC3E}">
        <p14:creationId xmlns:p14="http://schemas.microsoft.com/office/powerpoint/2010/main" val="3953654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54</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6080593" cy="6273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2992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55</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900223"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44640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
            </a:r>
            <a:br>
              <a:rPr lang="en-US" dirty="0" smtClean="0"/>
            </a:br>
            <a:r>
              <a:rPr lang="en-US" sz="4000" b="1" dirty="0" smtClean="0"/>
              <a:t>FOR </a:t>
            </a:r>
            <a:r>
              <a:rPr lang="en-US" sz="4000" b="1" dirty="0"/>
              <a:t>WHOM SHOULD BONE</a:t>
            </a:r>
            <a:br>
              <a:rPr lang="en-US" sz="4000" b="1" dirty="0"/>
            </a:br>
            <a:r>
              <a:rPr lang="en-US" sz="4000" b="1" dirty="0"/>
              <a:t>DENSITOMETRY BE CONSIDERED?</a:t>
            </a:r>
            <a:endParaRPr lang="en-US" sz="4000" dirty="0"/>
          </a:p>
        </p:txBody>
      </p:sp>
      <p:sp>
        <p:nvSpPr>
          <p:cNvPr id="7" name="Subtitle 6"/>
          <p:cNvSpPr>
            <a:spLocks noGrp="1"/>
          </p:cNvSpPr>
          <p:nvPr>
            <p:ph type="subTitle" idx="1"/>
          </p:nvPr>
        </p:nvSpPr>
        <p:spPr/>
        <p:txBody>
          <a:bodyPr/>
          <a:lstStyle/>
          <a:p>
            <a:r>
              <a:rPr lang="en-US" dirty="0"/>
              <a:t>In Children and Adolescents</a:t>
            </a:r>
            <a:br>
              <a:rPr lang="en-US" dirty="0"/>
            </a:b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56</a:t>
            </a:fld>
            <a:endParaRPr lang="en-US"/>
          </a:p>
        </p:txBody>
      </p:sp>
    </p:spTree>
    <p:extLst>
      <p:ext uri="{BB962C8B-B14F-4D97-AF65-F5344CB8AC3E}">
        <p14:creationId xmlns:p14="http://schemas.microsoft.com/office/powerpoint/2010/main" val="31314206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a:t>
            </a:r>
            <a:r>
              <a:rPr lang="en-US" dirty="0"/>
              <a:t>the patient </a:t>
            </a:r>
            <a:r>
              <a:rPr lang="en-US" dirty="0" smtClean="0"/>
              <a:t>may benefit </a:t>
            </a:r>
            <a:r>
              <a:rPr lang="en-US" dirty="0"/>
              <a:t>from intervention and </a:t>
            </a:r>
            <a:r>
              <a:rPr lang="en-US" dirty="0" smtClean="0"/>
              <a:t>when the </a:t>
            </a:r>
            <a:r>
              <a:rPr lang="en-US" dirty="0"/>
              <a:t>results of densitometry </a:t>
            </a:r>
            <a:r>
              <a:rPr lang="en-US" dirty="0" smtClean="0"/>
              <a:t>would influence management.</a:t>
            </a:r>
          </a:p>
          <a:p>
            <a:endParaRPr lang="en-US" dirty="0"/>
          </a:p>
          <a:p>
            <a:r>
              <a:rPr lang="en-US" dirty="0" smtClean="0">
                <a:solidFill>
                  <a:srgbClr val="7030A0"/>
                </a:solidFill>
              </a:rPr>
              <a:t>For example</a:t>
            </a:r>
            <a:r>
              <a:rPr lang="en-US" dirty="0">
                <a:solidFill>
                  <a:srgbClr val="7030A0"/>
                </a:solidFill>
              </a:rPr>
              <a:t>, it may not be helpful </a:t>
            </a:r>
            <a:r>
              <a:rPr lang="en-US" dirty="0" smtClean="0">
                <a:solidFill>
                  <a:srgbClr val="7030A0"/>
                </a:solidFill>
              </a:rPr>
              <a:t>to document </a:t>
            </a:r>
            <a:r>
              <a:rPr lang="en-US" dirty="0">
                <a:solidFill>
                  <a:srgbClr val="7030A0"/>
                </a:solidFill>
              </a:rPr>
              <a:t>that BMD is low for </a:t>
            </a:r>
            <a:r>
              <a:rPr lang="en-US" dirty="0" smtClean="0">
                <a:solidFill>
                  <a:srgbClr val="7030A0"/>
                </a:solidFill>
              </a:rPr>
              <a:t>age in </a:t>
            </a:r>
            <a:r>
              <a:rPr lang="en-US" dirty="0">
                <a:solidFill>
                  <a:srgbClr val="7030A0"/>
                </a:solidFill>
              </a:rPr>
              <a:t>a child with </a:t>
            </a:r>
            <a:r>
              <a:rPr lang="en-US" b="1" dirty="0">
                <a:solidFill>
                  <a:srgbClr val="7030A0"/>
                </a:solidFill>
              </a:rPr>
              <a:t>cerebral palsy </a:t>
            </a:r>
            <a:r>
              <a:rPr lang="en-US" dirty="0">
                <a:solidFill>
                  <a:srgbClr val="7030A0"/>
                </a:solidFill>
              </a:rPr>
              <a:t>if </a:t>
            </a:r>
            <a:r>
              <a:rPr lang="en-US" dirty="0" smtClean="0">
                <a:solidFill>
                  <a:srgbClr val="7030A0"/>
                </a:solidFill>
              </a:rPr>
              <a:t>the child </a:t>
            </a:r>
            <a:r>
              <a:rPr lang="en-US" dirty="0">
                <a:solidFill>
                  <a:srgbClr val="7030A0"/>
                </a:solidFill>
              </a:rPr>
              <a:t>has not had a fracture, </a:t>
            </a:r>
            <a:r>
              <a:rPr lang="en-US" dirty="0" smtClean="0">
                <a:solidFill>
                  <a:srgbClr val="7030A0"/>
                </a:solidFill>
              </a:rPr>
              <a:t>because low </a:t>
            </a:r>
            <a:r>
              <a:rPr lang="en-US" dirty="0">
                <a:solidFill>
                  <a:srgbClr val="7030A0"/>
                </a:solidFill>
              </a:rPr>
              <a:t>BMD alone is not </a:t>
            </a:r>
            <a:r>
              <a:rPr lang="en-US" dirty="0" smtClean="0">
                <a:solidFill>
                  <a:srgbClr val="7030A0"/>
                </a:solidFill>
              </a:rPr>
              <a:t>considered an </a:t>
            </a:r>
            <a:r>
              <a:rPr lang="en-US" dirty="0">
                <a:solidFill>
                  <a:srgbClr val="7030A0"/>
                </a:solidFill>
              </a:rPr>
              <a:t>indication for </a:t>
            </a:r>
            <a:r>
              <a:rPr lang="en-US" dirty="0" smtClean="0">
                <a:solidFill>
                  <a:srgbClr val="7030A0"/>
                </a:solidFill>
              </a:rPr>
              <a:t>bisphosphonate therapy</a:t>
            </a:r>
            <a:r>
              <a:rPr lang="en-US" dirty="0">
                <a:solidFill>
                  <a:srgbClr val="7030A0"/>
                </a:solidFill>
              </a:rPr>
              <a:t>. </a:t>
            </a:r>
            <a:endParaRPr lang="en-US" dirty="0" smtClean="0">
              <a:solidFill>
                <a:srgbClr val="7030A0"/>
              </a:solidFill>
            </a:endParaRPr>
          </a:p>
          <a:p>
            <a:endParaRPr lang="en-US" dirty="0" smtClean="0">
              <a:solidFill>
                <a:srgbClr val="FFC000"/>
              </a:solidFill>
            </a:endParaRPr>
          </a:p>
          <a:p>
            <a:r>
              <a:rPr lang="en-US" dirty="0"/>
              <a:t>Finally, it is important </a:t>
            </a:r>
            <a:r>
              <a:rPr lang="en-US" dirty="0" smtClean="0"/>
              <a:t>to consider </a:t>
            </a:r>
            <a:r>
              <a:rPr lang="en-US" dirty="0"/>
              <a:t>whether the patient </a:t>
            </a:r>
            <a:r>
              <a:rPr lang="en-US" dirty="0" smtClean="0"/>
              <a:t>can</a:t>
            </a:r>
          </a:p>
          <a:p>
            <a:r>
              <a:rPr lang="en-US" dirty="0"/>
              <a:t>remain still for the DXA </a:t>
            </a:r>
            <a:r>
              <a:rPr lang="en-US" b="1" dirty="0" smtClean="0"/>
              <a:t>without sedation</a:t>
            </a:r>
            <a:r>
              <a:rPr lang="en-US" dirty="0"/>
              <a:t>.</a:t>
            </a:r>
            <a:endParaRPr lang="en-US" dirty="0">
              <a:solidFill>
                <a:srgbClr val="FFC000"/>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57</a:t>
            </a:fld>
            <a:endParaRPr lang="en-US"/>
          </a:p>
        </p:txBody>
      </p:sp>
    </p:spTree>
    <p:extLst>
      <p:ext uri="{BB962C8B-B14F-4D97-AF65-F5344CB8AC3E}">
        <p14:creationId xmlns:p14="http://schemas.microsoft.com/office/powerpoint/2010/main" val="21876704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12968" cy="1239416"/>
          </a:xfrm>
        </p:spPr>
        <p:txBody>
          <a:bodyPr>
            <a:normAutofit/>
          </a:bodyPr>
          <a:lstStyle/>
          <a:p>
            <a:r>
              <a:rPr lang="en-US" sz="3200" dirty="0"/>
              <a:t>Skeletal assessments have been recommended for children with: </a:t>
            </a:r>
          </a:p>
        </p:txBody>
      </p:sp>
      <p:sp>
        <p:nvSpPr>
          <p:cNvPr id="3" name="Content Placeholder 2"/>
          <p:cNvSpPr>
            <a:spLocks noGrp="1"/>
          </p:cNvSpPr>
          <p:nvPr>
            <p:ph idx="1"/>
          </p:nvPr>
        </p:nvSpPr>
        <p:spPr>
          <a:xfrm>
            <a:off x="179512" y="1628800"/>
            <a:ext cx="8712968" cy="5040560"/>
          </a:xfrm>
        </p:spPr>
        <p:txBody>
          <a:bodyPr>
            <a:normAutofit fontScale="25000" lnSpcReduction="20000"/>
          </a:bodyPr>
          <a:lstStyle/>
          <a:p>
            <a:r>
              <a:rPr lang="en-US" sz="9600" dirty="0" smtClean="0"/>
              <a:t>Recurrent fractures</a:t>
            </a:r>
          </a:p>
          <a:p>
            <a:r>
              <a:rPr lang="en-US" sz="9600" dirty="0" smtClean="0"/>
              <a:t>Bone pain</a:t>
            </a:r>
          </a:p>
          <a:p>
            <a:r>
              <a:rPr lang="en-US" sz="9600" dirty="0" smtClean="0"/>
              <a:t>Bone </a:t>
            </a:r>
            <a:r>
              <a:rPr lang="en-US" sz="9600" dirty="0"/>
              <a:t>deformities, or </a:t>
            </a:r>
            <a:endParaRPr lang="en-US" sz="9600" dirty="0" smtClean="0"/>
          </a:p>
          <a:p>
            <a:r>
              <a:rPr lang="en-US" sz="9600" dirty="0" smtClean="0"/>
              <a:t>“Osteopenia” (</a:t>
            </a:r>
            <a:r>
              <a:rPr lang="en-US" sz="9600" dirty="0"/>
              <a:t>a term describing the appearance </a:t>
            </a:r>
            <a:r>
              <a:rPr lang="en-US" sz="9600" dirty="0" smtClean="0"/>
              <a:t>of “washed </a:t>
            </a:r>
            <a:r>
              <a:rPr lang="en-US" sz="9600" dirty="0"/>
              <a:t>out” bones) on </a:t>
            </a:r>
            <a:r>
              <a:rPr lang="en-US" sz="9600" dirty="0" smtClean="0"/>
              <a:t>standard radiographs </a:t>
            </a:r>
            <a:r>
              <a:rPr lang="en-US" sz="9600" dirty="0"/>
              <a:t>or to </a:t>
            </a:r>
            <a:endParaRPr lang="en-US" sz="9600" dirty="0" smtClean="0"/>
          </a:p>
          <a:p>
            <a:r>
              <a:rPr lang="en-US" sz="9600" dirty="0" smtClean="0"/>
              <a:t>Cystic </a:t>
            </a:r>
            <a:r>
              <a:rPr lang="en-US" sz="9600" dirty="0"/>
              <a:t>fibrosis </a:t>
            </a:r>
          </a:p>
          <a:p>
            <a:r>
              <a:rPr lang="en-US" sz="9600" dirty="0" smtClean="0"/>
              <a:t>Childhood cancer</a:t>
            </a:r>
          </a:p>
          <a:p>
            <a:r>
              <a:rPr lang="en-US" sz="11200" dirty="0" smtClean="0"/>
              <a:t>Low-impact </a:t>
            </a:r>
            <a:r>
              <a:rPr lang="en-US" sz="11200" dirty="0"/>
              <a:t>fractures occurring from a standing height or </a:t>
            </a:r>
            <a:r>
              <a:rPr lang="en-US" sz="11200" dirty="0" smtClean="0"/>
              <a:t>less</a:t>
            </a:r>
          </a:p>
          <a:p>
            <a:r>
              <a:rPr lang="en-US" sz="11200" dirty="0" smtClean="0"/>
              <a:t>Female </a:t>
            </a:r>
            <a:r>
              <a:rPr lang="en-US" sz="11200" dirty="0"/>
              <a:t>adolescents with </a:t>
            </a:r>
            <a:r>
              <a:rPr lang="en-US" sz="11200" b="1" dirty="0"/>
              <a:t>nutritional concerns </a:t>
            </a:r>
            <a:r>
              <a:rPr lang="en-US" sz="11200" dirty="0"/>
              <a:t>(</a:t>
            </a:r>
            <a:r>
              <a:rPr lang="en-US" sz="11200" dirty="0" err="1"/>
              <a:t>eg</a:t>
            </a:r>
            <a:r>
              <a:rPr lang="en-US" sz="11200" dirty="0"/>
              <a:t>, related to an eating disorder and/or excessive exercise</a:t>
            </a:r>
            <a:r>
              <a:rPr lang="en-US" sz="11200" dirty="0" smtClean="0"/>
              <a:t>), after </a:t>
            </a:r>
            <a:r>
              <a:rPr lang="en-US" sz="11200" b="1" dirty="0"/>
              <a:t>6</a:t>
            </a:r>
            <a:r>
              <a:rPr lang="en-US" sz="11200" dirty="0"/>
              <a:t> or more months of </a:t>
            </a:r>
            <a:r>
              <a:rPr lang="en-US" sz="11200" b="1" dirty="0"/>
              <a:t>amenorrhea</a:t>
            </a:r>
            <a:endParaRPr lang="en-US" sz="11200" b="1" dirty="0" smtClean="0"/>
          </a:p>
          <a:p>
            <a:endParaRPr lang="en-US" sz="9600" dirty="0" smtClean="0"/>
          </a:p>
          <a:p>
            <a:endParaRPr lang="en-US" sz="9600" dirty="0"/>
          </a:p>
          <a:p>
            <a:pPr marL="0" indent="0">
              <a:buNone/>
            </a:pPr>
            <a:endParaRPr lang="en-US" sz="9600" dirty="0"/>
          </a:p>
          <a:p>
            <a:endParaRPr lang="en-US" dirty="0" smtClean="0"/>
          </a:p>
          <a:p>
            <a:pPr marL="0" indent="0">
              <a:buNone/>
            </a:pPr>
            <a:endParaRPr lang="en-US" dirty="0" smtClean="0"/>
          </a:p>
          <a:p>
            <a:pPr marL="0" indent="0">
              <a:buNone/>
            </a:pPr>
            <a:endParaRPr lang="en-US" dirty="0">
              <a:solidFill>
                <a:srgbClr val="00B050"/>
              </a:solidFill>
            </a:endParaRPr>
          </a:p>
          <a:p>
            <a:endParaRPr lang="en-US" dirty="0" smtClean="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r>
              <a:rPr lang="en-US" dirty="0" smtClean="0">
                <a:solidFill>
                  <a:srgbClr val="00B050"/>
                </a:solidFill>
              </a:rPr>
              <a:t>FROM </a:t>
            </a:r>
            <a:r>
              <a:rPr lang="en-US" dirty="0">
                <a:solidFill>
                  <a:srgbClr val="00B050"/>
                </a:solidFill>
              </a:rPr>
              <a:t>THE AMERICAN ACADEMY OF PEDIATRICS</a:t>
            </a:r>
          </a:p>
          <a:p>
            <a:r>
              <a:rPr lang="pt-BR" dirty="0">
                <a:solidFill>
                  <a:srgbClr val="00B050"/>
                </a:solidFill>
              </a:rPr>
              <a:t>PEDIATRICS Volume 1 38, number 4 , O ctober 2016: e2 0162398</a:t>
            </a:r>
            <a:endParaRPr lang="en-US" dirty="0">
              <a:solidFill>
                <a:srgbClr val="00B050"/>
              </a:solidFill>
            </a:endParaRPr>
          </a:p>
          <a:p>
            <a:endParaRPr lang="en-US" dirty="0"/>
          </a:p>
        </p:txBody>
      </p:sp>
      <p:sp>
        <p:nvSpPr>
          <p:cNvPr id="5" name="Slide Number Placeholder 4"/>
          <p:cNvSpPr>
            <a:spLocks noGrp="1"/>
          </p:cNvSpPr>
          <p:nvPr>
            <p:ph type="sldNum" sz="quarter" idx="12"/>
          </p:nvPr>
        </p:nvSpPr>
        <p:spPr/>
        <p:txBody>
          <a:bodyPr/>
          <a:lstStyle/>
          <a:p>
            <a:fld id="{B0656206-F8F4-4EC1-BC30-239AE55DFD9D}" type="slidenum">
              <a:rPr lang="en-US" smtClean="0"/>
              <a:t>58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09182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Whether </a:t>
            </a:r>
            <a:r>
              <a:rPr lang="en-US" dirty="0" err="1"/>
              <a:t>bonedensitometry</a:t>
            </a:r>
            <a:r>
              <a:rPr lang="en-US" dirty="0"/>
              <a:t> is </a:t>
            </a:r>
            <a:r>
              <a:rPr lang="en-US" dirty="0" smtClean="0"/>
              <a:t>indicated</a:t>
            </a:r>
            <a:endParaRPr lang="en-US" dirty="0"/>
          </a:p>
        </p:txBody>
      </p:sp>
      <p:sp>
        <p:nvSpPr>
          <p:cNvPr id="3" name="Content Placeholder 2"/>
          <p:cNvSpPr>
            <a:spLocks noGrp="1"/>
          </p:cNvSpPr>
          <p:nvPr>
            <p:ph idx="1"/>
          </p:nvPr>
        </p:nvSpPr>
        <p:spPr/>
        <p:txBody>
          <a:bodyPr>
            <a:normAutofit/>
          </a:bodyPr>
          <a:lstStyle/>
          <a:p>
            <a:r>
              <a:rPr lang="en-US" dirty="0"/>
              <a:t>Details about the </a:t>
            </a:r>
            <a:r>
              <a:rPr lang="en-US" b="1" dirty="0"/>
              <a:t>number of fractures </a:t>
            </a:r>
            <a:r>
              <a:rPr lang="en-US" dirty="0"/>
              <a:t>and impacts causing them should guide the decision of whether </a:t>
            </a:r>
            <a:r>
              <a:rPr lang="en-US" dirty="0" err="1"/>
              <a:t>bonedensitometry</a:t>
            </a:r>
            <a:r>
              <a:rPr lang="en-US" dirty="0"/>
              <a:t> is indicated.</a:t>
            </a:r>
          </a:p>
          <a:p>
            <a:r>
              <a:rPr lang="en-US" dirty="0"/>
              <a:t>Most concerning are </a:t>
            </a:r>
            <a:r>
              <a:rPr lang="en-US" b="1" dirty="0"/>
              <a:t>low-impact fractures </a:t>
            </a:r>
            <a:r>
              <a:rPr lang="en-US" dirty="0"/>
              <a:t>occurring from a standing height or less.</a:t>
            </a:r>
          </a:p>
          <a:p>
            <a:r>
              <a:rPr lang="en-US" dirty="0"/>
              <a:t>cystic fibrosis and</a:t>
            </a:r>
          </a:p>
          <a:p>
            <a:r>
              <a:rPr lang="en-US" dirty="0"/>
              <a:t>childhood </a:t>
            </a:r>
            <a:r>
              <a:rPr lang="en-US" dirty="0" smtClean="0"/>
              <a:t>cancer</a:t>
            </a:r>
          </a:p>
          <a:p>
            <a:pPr marL="0" indent="0">
              <a:buNone/>
            </a:pPr>
            <a:endParaRPr lang="en-US" dirty="0"/>
          </a:p>
          <a:p>
            <a:r>
              <a:rPr lang="en-US" sz="1600" dirty="0">
                <a:solidFill>
                  <a:srgbClr val="00B050"/>
                </a:solidFill>
              </a:rPr>
              <a:t>FROM THE AMERICAN ACADEMY OF PEDIATRICS</a:t>
            </a:r>
          </a:p>
          <a:p>
            <a:r>
              <a:rPr lang="pt-BR" sz="1600" dirty="0">
                <a:solidFill>
                  <a:srgbClr val="00B050"/>
                </a:solidFill>
              </a:rPr>
              <a:t>PEDIATRICS Volume 1 38, number 4 , O ctober 2016: e2 0162398</a:t>
            </a:r>
            <a:endParaRPr lang="en-US" sz="16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59</a:t>
            </a:fld>
            <a:endParaRPr lang="en-US"/>
          </a:p>
        </p:txBody>
      </p:sp>
    </p:spTree>
    <p:extLst>
      <p:ext uri="{BB962C8B-B14F-4D97-AF65-F5344CB8AC3E}">
        <p14:creationId xmlns:p14="http://schemas.microsoft.com/office/powerpoint/2010/main" val="2117558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856984" cy="1311424"/>
          </a:xfrm>
        </p:spPr>
        <p:txBody>
          <a:bodyPr>
            <a:noAutofit/>
          </a:bodyPr>
          <a:lstStyle/>
          <a:p>
            <a:r>
              <a:rPr lang="en-US" sz="3200" b="1" dirty="0"/>
              <a:t>Recommendations for the Prevention</a:t>
            </a:r>
            <a:br>
              <a:rPr lang="en-US" sz="3200" b="1" dirty="0"/>
            </a:br>
            <a:r>
              <a:rPr lang="en-US" sz="3200" b="1" dirty="0" smtClean="0"/>
              <a:t>&amp; </a:t>
            </a:r>
            <a:r>
              <a:rPr lang="en-US" sz="3200" b="1" dirty="0"/>
              <a:t>Treatment of Glucocorticoid-Induced</a:t>
            </a:r>
            <a:br>
              <a:rPr lang="en-US" sz="3200" b="1" dirty="0"/>
            </a:br>
            <a:r>
              <a:rPr lang="en-US" sz="3200" b="1" dirty="0"/>
              <a:t>Osteoporosis</a:t>
            </a:r>
            <a:endParaRPr lang="en-US" sz="3200" dirty="0"/>
          </a:p>
        </p:txBody>
      </p:sp>
      <p:sp>
        <p:nvSpPr>
          <p:cNvPr id="3" name="Content Placeholder 2"/>
          <p:cNvSpPr>
            <a:spLocks noGrp="1"/>
          </p:cNvSpPr>
          <p:nvPr>
            <p:ph idx="1"/>
          </p:nvPr>
        </p:nvSpPr>
        <p:spPr/>
        <p:txBody>
          <a:bodyPr/>
          <a:lstStyle/>
          <a:p>
            <a:pPr marL="0" indent="0">
              <a:buNone/>
            </a:pPr>
            <a:r>
              <a:rPr lang="en-US" dirty="0" smtClean="0"/>
              <a:t> </a:t>
            </a:r>
          </a:p>
          <a:p>
            <a:endParaRPr lang="en-US" dirty="0"/>
          </a:p>
          <a:p>
            <a:r>
              <a:rPr lang="en-US" dirty="0" smtClean="0"/>
              <a:t>  </a:t>
            </a:r>
            <a:endParaRPr lang="en-US" dirty="0"/>
          </a:p>
        </p:txBody>
      </p:sp>
      <p:sp>
        <p:nvSpPr>
          <p:cNvPr id="7" name="Footer Placeholder 6"/>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56206-F8F4-4EC1-BC30-239AE55DFD9D}" type="slidenum">
              <a:rPr lang="en-US" smtClean="0"/>
              <a:t>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104621305"/>
              </p:ext>
            </p:extLst>
          </p:nvPr>
        </p:nvGraphicFramePr>
        <p:xfrm>
          <a:off x="107504" y="1844824"/>
          <a:ext cx="8928992" cy="5013176"/>
        </p:xfrm>
        <a:graphic>
          <a:graphicData uri="http://schemas.openxmlformats.org/drawingml/2006/table">
            <a:tbl>
              <a:tblPr firstRow="1" bandRow="1">
                <a:tableStyleId>{5C22544A-7EE6-4342-B048-85BDC9FD1C3A}</a:tableStyleId>
              </a:tblPr>
              <a:tblGrid>
                <a:gridCol w="8928992"/>
              </a:tblGrid>
              <a:tr h="618509">
                <a:tc>
                  <a:txBody>
                    <a:bodyPr/>
                    <a:lstStyle/>
                    <a:p>
                      <a:r>
                        <a:rPr lang="en-US" sz="3200" b="0" i="0" u="none" strike="noStrike" kern="1200" baseline="0" dirty="0" smtClean="0">
                          <a:solidFill>
                            <a:schemeClr val="tx1"/>
                          </a:solidFill>
                          <a:latin typeface="+mn-lt"/>
                          <a:ea typeface="+mn-ea"/>
                          <a:cs typeface="+mn-cs"/>
                        </a:rPr>
                        <a:t>Prevention</a:t>
                      </a:r>
                      <a:endParaRPr lang="en-US" sz="3200" dirty="0">
                        <a:solidFill>
                          <a:schemeClr val="tx1"/>
                        </a:solidFill>
                      </a:endParaRPr>
                    </a:p>
                  </a:txBody>
                  <a:tcPr>
                    <a:solidFill>
                      <a:srgbClr val="FFFF00"/>
                    </a:solidFill>
                  </a:tcPr>
                </a:tc>
              </a:tr>
              <a:tr h="4394667">
                <a:tc>
                  <a:txBody>
                    <a:bodyPr/>
                    <a:lstStyle/>
                    <a:p>
                      <a:r>
                        <a:rPr lang="en-US" sz="2400" b="0" i="0" u="none" strike="noStrike" kern="1200" baseline="0" dirty="0" smtClean="0">
                          <a:solidFill>
                            <a:schemeClr val="dk1"/>
                          </a:solidFill>
                          <a:latin typeface="+mn-lt"/>
                          <a:ea typeface="+mn-ea"/>
                          <a:cs typeface="+mn-cs"/>
                        </a:rPr>
                        <a:t>Patients starting GC therapy at a dose equivalent to prednisone </a:t>
                      </a:r>
                      <a:r>
                        <a:rPr lang="en-US" sz="2400" b="0" i="0" u="none" strike="noStrike" kern="1200" baseline="0" dirty="0" smtClean="0">
                          <a:solidFill>
                            <a:srgbClr val="FF0000"/>
                          </a:solidFill>
                          <a:latin typeface="+mn-lt"/>
                          <a:ea typeface="+mn-ea"/>
                          <a:cs typeface="+mn-cs"/>
                        </a:rPr>
                        <a:t>≥5 mg</a:t>
                      </a:r>
                      <a:r>
                        <a:rPr lang="en-US" sz="2400" b="0" i="0" u="none" strike="noStrike" kern="1200" baseline="0" dirty="0" smtClean="0">
                          <a:solidFill>
                            <a:schemeClr val="dk1"/>
                          </a:solidFill>
                          <a:latin typeface="+mn-lt"/>
                          <a:ea typeface="+mn-ea"/>
                          <a:cs typeface="+mn-cs"/>
                        </a:rPr>
                        <a:t>/ day for 3 </a:t>
                      </a:r>
                      <a:r>
                        <a:rPr lang="en-US" sz="2400" b="0" i="0" u="none" strike="noStrike" kern="1200" baseline="0" dirty="0" err="1" smtClean="0">
                          <a:solidFill>
                            <a:schemeClr val="dk1"/>
                          </a:solidFill>
                          <a:latin typeface="+mn-lt"/>
                          <a:ea typeface="+mn-ea"/>
                          <a:cs typeface="+mn-cs"/>
                        </a:rPr>
                        <a:t>mo</a:t>
                      </a:r>
                      <a:r>
                        <a:rPr lang="en-US" sz="2400" b="0" i="0" u="none" strike="noStrike" kern="1200" baseline="0" dirty="0" smtClean="0">
                          <a:solidFill>
                            <a:schemeClr val="dk1"/>
                          </a:solidFill>
                          <a:latin typeface="+mn-lt"/>
                          <a:ea typeface="+mn-ea"/>
                          <a:cs typeface="+mn-cs"/>
                        </a:rPr>
                        <a:t> or longer should:</a:t>
                      </a:r>
                    </a:p>
                    <a:p>
                      <a:r>
                        <a:rPr lang="en-US" sz="2400" b="0" i="0" u="none" strike="noStrike" kern="1200" baseline="0" dirty="0" smtClean="0">
                          <a:solidFill>
                            <a:schemeClr val="dk1"/>
                          </a:solidFill>
                          <a:latin typeface="+mn-lt"/>
                          <a:ea typeface="+mn-ea"/>
                          <a:cs typeface="+mn-cs"/>
                        </a:rPr>
                        <a:t>• </a:t>
                      </a:r>
                      <a:r>
                        <a:rPr lang="en-US" sz="2400" b="1" i="0" u="none" strike="noStrike" kern="1200" baseline="0" dirty="0" smtClean="0">
                          <a:solidFill>
                            <a:schemeClr val="dk1"/>
                          </a:solidFill>
                          <a:latin typeface="+mn-lt"/>
                          <a:ea typeface="+mn-ea"/>
                          <a:cs typeface="+mn-cs"/>
                        </a:rPr>
                        <a:t>Modify risk factors </a:t>
                      </a:r>
                      <a:r>
                        <a:rPr lang="en-US" sz="2400" b="0" i="0" u="none" strike="noStrike" kern="1200" baseline="0" dirty="0" smtClean="0">
                          <a:solidFill>
                            <a:schemeClr val="dk1"/>
                          </a:solidFill>
                          <a:latin typeface="+mn-lt"/>
                          <a:ea typeface="+mn-ea"/>
                          <a:cs typeface="+mn-cs"/>
                        </a:rPr>
                        <a:t>for osteoporosis (i.e., stop smoking and decrease excessive alcohol consumption)</a:t>
                      </a:r>
                    </a:p>
                    <a:p>
                      <a:r>
                        <a:rPr lang="en-US" sz="2400" b="0" i="0" u="none" strike="noStrike" kern="1200" baseline="0" dirty="0" smtClean="0">
                          <a:solidFill>
                            <a:schemeClr val="dk1"/>
                          </a:solidFill>
                          <a:latin typeface="+mn-lt"/>
                          <a:ea typeface="+mn-ea"/>
                          <a:cs typeface="+mn-cs"/>
                        </a:rPr>
                        <a:t>• Start regular weight-bearing physical exercise</a:t>
                      </a:r>
                    </a:p>
                    <a:p>
                      <a:r>
                        <a:rPr lang="en-US" sz="2400" b="0" i="0" u="none" strike="noStrike" kern="1200" baseline="0" dirty="0" smtClean="0">
                          <a:solidFill>
                            <a:schemeClr val="dk1"/>
                          </a:solidFill>
                          <a:latin typeface="+mn-lt"/>
                          <a:ea typeface="+mn-ea"/>
                          <a:cs typeface="+mn-cs"/>
                        </a:rPr>
                        <a:t>• Initiate intake of calcium (total 1500 mg/day) and vitamin D (400- 800 IU/day)</a:t>
                      </a:r>
                    </a:p>
                    <a:p>
                      <a:r>
                        <a:rPr lang="en-US" sz="2400" b="0" i="0" u="none" strike="noStrike" kern="1200" baseline="0" dirty="0" smtClean="0">
                          <a:solidFill>
                            <a:schemeClr val="dk1"/>
                          </a:solidFill>
                          <a:latin typeface="+mn-lt"/>
                          <a:ea typeface="+mn-ea"/>
                          <a:cs typeface="+mn-cs"/>
                        </a:rPr>
                        <a:t>• Consider BMD testing to predict risk of fracture and bone loss</a:t>
                      </a:r>
                    </a:p>
                    <a:p>
                      <a:r>
                        <a:rPr lang="en-US" sz="2400" b="0" i="0" u="none" strike="noStrike" kern="1200" baseline="0" dirty="0" smtClean="0">
                          <a:solidFill>
                            <a:schemeClr val="dk1"/>
                          </a:solidFill>
                          <a:latin typeface="+mn-lt"/>
                          <a:ea typeface="+mn-ea"/>
                          <a:cs typeface="+mn-cs"/>
                        </a:rPr>
                        <a:t>• </a:t>
                      </a:r>
                      <a:r>
                        <a:rPr lang="en-US" sz="2400" b="1" i="0" u="none" strike="noStrike" kern="1200" baseline="0" dirty="0" smtClean="0">
                          <a:solidFill>
                            <a:schemeClr val="dk1"/>
                          </a:solidFill>
                          <a:latin typeface="+mn-lt"/>
                          <a:ea typeface="+mn-ea"/>
                          <a:cs typeface="+mn-cs"/>
                        </a:rPr>
                        <a:t>Initiate bisphosphonate </a:t>
                      </a:r>
                      <a:r>
                        <a:rPr lang="en-US" sz="2400" b="0" i="0" u="none" strike="noStrike" kern="1200" baseline="0" dirty="0" smtClean="0">
                          <a:solidFill>
                            <a:schemeClr val="dk1"/>
                          </a:solidFill>
                          <a:latin typeface="+mn-lt"/>
                          <a:ea typeface="+mn-ea"/>
                          <a:cs typeface="+mn-cs"/>
                        </a:rPr>
                        <a:t>therapy (alendronate, 5 mg/day or 35 mg/ </a:t>
                      </a:r>
                      <a:r>
                        <a:rPr lang="en-US" sz="2400" b="0" i="0" u="none" strike="noStrike" kern="1200" baseline="0" dirty="0" err="1" smtClean="0">
                          <a:solidFill>
                            <a:schemeClr val="dk1"/>
                          </a:solidFill>
                          <a:latin typeface="+mn-lt"/>
                          <a:ea typeface="+mn-ea"/>
                          <a:cs typeface="+mn-cs"/>
                        </a:rPr>
                        <a:t>wk</a:t>
                      </a:r>
                      <a:r>
                        <a:rPr lang="en-US" sz="2400" b="0" i="0" u="none" strike="noStrike" kern="1200" baseline="0" dirty="0" smtClean="0">
                          <a:solidFill>
                            <a:schemeClr val="dk1"/>
                          </a:solidFill>
                          <a:latin typeface="+mn-lt"/>
                          <a:ea typeface="+mn-ea"/>
                          <a:cs typeface="+mn-cs"/>
                        </a:rPr>
                        <a:t>, or </a:t>
                      </a:r>
                      <a:r>
                        <a:rPr lang="en-US" sz="2400" b="0" i="0" u="none" strike="noStrike" kern="1200" baseline="0" dirty="0" err="1" smtClean="0">
                          <a:solidFill>
                            <a:schemeClr val="dk1"/>
                          </a:solidFill>
                          <a:latin typeface="+mn-lt"/>
                          <a:ea typeface="+mn-ea"/>
                          <a:cs typeface="+mn-cs"/>
                        </a:rPr>
                        <a:t>risedronate</a:t>
                      </a:r>
                      <a:r>
                        <a:rPr lang="en-US" sz="2400" b="0" i="0" u="none" strike="noStrike" kern="1200" baseline="0" dirty="0" smtClean="0">
                          <a:solidFill>
                            <a:schemeClr val="dk1"/>
                          </a:solidFill>
                          <a:latin typeface="+mn-lt"/>
                          <a:ea typeface="+mn-ea"/>
                          <a:cs typeface="+mn-cs"/>
                        </a:rPr>
                        <a:t>, 5 mg/day or 35 mg/</a:t>
                      </a:r>
                      <a:r>
                        <a:rPr lang="en-US" sz="2400" b="0" i="0" u="none" strike="noStrike" kern="1200" baseline="0" dirty="0" err="1" smtClean="0">
                          <a:solidFill>
                            <a:schemeClr val="dk1"/>
                          </a:solidFill>
                          <a:latin typeface="+mn-lt"/>
                          <a:ea typeface="+mn-ea"/>
                          <a:cs typeface="+mn-cs"/>
                        </a:rPr>
                        <a:t>wk</a:t>
                      </a:r>
                      <a:endParaRPr lang="en-US" sz="24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KELLY 11ED </a:t>
                      </a:r>
                      <a:r>
                        <a:rPr lang="en-US" sz="1600" dirty="0" smtClean="0">
                          <a:solidFill>
                            <a:srgbClr val="00B050"/>
                          </a:solidFill>
                        </a:rPr>
                        <a:t>Page:1831(2001 </a:t>
                      </a:r>
                      <a:r>
                        <a:rPr lang="en-US" sz="1600" dirty="0" smtClean="0">
                          <a:solidFill>
                            <a:srgbClr val="00B050"/>
                          </a:solidFill>
                        </a:rPr>
                        <a:t>update)</a:t>
                      </a:r>
                    </a:p>
                    <a:p>
                      <a:endParaRPr lang="en-US" sz="2400" dirty="0"/>
                    </a:p>
                  </a:txBody>
                  <a:tcPr/>
                </a:tc>
              </a:tr>
            </a:tbl>
          </a:graphicData>
        </a:graphic>
      </p:graphicFrame>
    </p:spTree>
    <p:extLst>
      <p:ext uri="{BB962C8B-B14F-4D97-AF65-F5344CB8AC3E}">
        <p14:creationId xmlns:p14="http://schemas.microsoft.com/office/powerpoint/2010/main" val="37656403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640960" cy="864096"/>
          </a:xfrm>
        </p:spPr>
        <p:txBody>
          <a:bodyPr/>
          <a:lstStyle/>
          <a:p>
            <a:r>
              <a:rPr lang="en-US" dirty="0"/>
              <a:t>For cancer survivors</a:t>
            </a:r>
          </a:p>
        </p:txBody>
      </p:sp>
      <p:sp>
        <p:nvSpPr>
          <p:cNvPr id="3" name="Content Placeholder 2"/>
          <p:cNvSpPr>
            <a:spLocks noGrp="1"/>
          </p:cNvSpPr>
          <p:nvPr>
            <p:ph idx="1"/>
          </p:nvPr>
        </p:nvSpPr>
        <p:spPr>
          <a:xfrm>
            <a:off x="251520" y="1196752"/>
            <a:ext cx="8640960" cy="5328592"/>
          </a:xfrm>
        </p:spPr>
        <p:txBody>
          <a:bodyPr>
            <a:normAutofit lnSpcReduction="10000"/>
          </a:bodyPr>
          <a:lstStyle/>
          <a:p>
            <a:r>
              <a:rPr lang="en-US" sz="2800" dirty="0" smtClean="0"/>
              <a:t>a baseline </a:t>
            </a:r>
            <a:r>
              <a:rPr lang="en-US" sz="2800" dirty="0"/>
              <a:t>DXA is recommended by</a:t>
            </a:r>
          </a:p>
          <a:p>
            <a:r>
              <a:rPr lang="en-US" sz="2800" dirty="0"/>
              <a:t>18 years of age </a:t>
            </a:r>
            <a:endParaRPr lang="en-US" sz="2800" dirty="0" smtClean="0"/>
          </a:p>
          <a:p>
            <a:r>
              <a:rPr lang="en-US" sz="2800" dirty="0" smtClean="0"/>
              <a:t>or </a:t>
            </a:r>
            <a:r>
              <a:rPr lang="en-US" sz="2800" dirty="0"/>
              <a:t>2 years after </a:t>
            </a:r>
            <a:r>
              <a:rPr lang="en-US" sz="2800" dirty="0" smtClean="0"/>
              <a:t>the end </a:t>
            </a:r>
            <a:r>
              <a:rPr lang="en-US" sz="2800" dirty="0"/>
              <a:t>of chemotherapy </a:t>
            </a:r>
            <a:r>
              <a:rPr lang="en-US" sz="2800" dirty="0" smtClean="0"/>
              <a:t>but </a:t>
            </a:r>
            <a:r>
              <a:rPr lang="en-US" sz="2800" dirty="0"/>
              <a:t>earlier in </a:t>
            </a:r>
            <a:r>
              <a:rPr lang="en-US" sz="2800" dirty="0" smtClean="0"/>
              <a:t>patients with </a:t>
            </a:r>
          </a:p>
          <a:p>
            <a:pPr lvl="1"/>
            <a:r>
              <a:rPr lang="en-US" sz="2800" dirty="0" smtClean="0"/>
              <a:t>more </a:t>
            </a:r>
            <a:r>
              <a:rPr lang="en-US" sz="2800" dirty="0"/>
              <a:t>severe </a:t>
            </a:r>
            <a:r>
              <a:rPr lang="en-US" sz="2800" dirty="0" smtClean="0"/>
              <a:t>disease </a:t>
            </a:r>
          </a:p>
          <a:p>
            <a:pPr lvl="1"/>
            <a:r>
              <a:rPr lang="en-US" sz="2800" dirty="0" smtClean="0"/>
              <a:t>low body weight</a:t>
            </a:r>
          </a:p>
          <a:p>
            <a:pPr lvl="1"/>
            <a:r>
              <a:rPr lang="en-US" sz="2800" dirty="0" smtClean="0"/>
              <a:t>chronic glucocorticoid therapy</a:t>
            </a:r>
          </a:p>
          <a:p>
            <a:pPr lvl="1"/>
            <a:r>
              <a:rPr lang="en-US" sz="2800" dirty="0" smtClean="0"/>
              <a:t>delayed puberty</a:t>
            </a:r>
          </a:p>
          <a:p>
            <a:pPr lvl="1"/>
            <a:r>
              <a:rPr lang="en-US" sz="2800" dirty="0" smtClean="0"/>
              <a:t>Gonadal failure</a:t>
            </a:r>
          </a:p>
          <a:p>
            <a:pPr lvl="1"/>
            <a:r>
              <a:rPr lang="en-US" sz="2800" dirty="0" smtClean="0"/>
              <a:t>a </a:t>
            </a:r>
            <a:r>
              <a:rPr lang="en-US" sz="2800" dirty="0"/>
              <a:t>history of </a:t>
            </a:r>
            <a:r>
              <a:rPr lang="en-US" sz="2800" dirty="0" smtClean="0"/>
              <a:t>fracture</a:t>
            </a:r>
            <a:endParaRPr lang="en-US" sz="2800" dirty="0"/>
          </a:p>
          <a:p>
            <a:r>
              <a:rPr lang="en-US" sz="1400" dirty="0">
                <a:solidFill>
                  <a:srgbClr val="00B050"/>
                </a:solidFill>
              </a:rPr>
              <a:t>FROM THE AMERICAN ACADEMY OF PEDIATRICS</a:t>
            </a:r>
          </a:p>
          <a:p>
            <a:r>
              <a:rPr lang="pt-BR" sz="1400" dirty="0">
                <a:solidFill>
                  <a:srgbClr val="00B050"/>
                </a:solidFill>
              </a:rPr>
              <a:t>PEDIATRICS Volume 1 38, number 4 , O ctober 2016: e2 0162398</a:t>
            </a:r>
            <a:endParaRPr lang="en-US" sz="1400" dirty="0">
              <a:solidFill>
                <a:srgbClr val="00B050"/>
              </a:solidFill>
            </a:endParaRPr>
          </a:p>
          <a:p>
            <a:pPr lvl="1"/>
            <a:endParaRPr lang="en-US" dirty="0" smtClean="0"/>
          </a:p>
        </p:txBody>
      </p:sp>
      <p:sp>
        <p:nvSpPr>
          <p:cNvPr id="5" name="Slide Number Placeholder 4"/>
          <p:cNvSpPr>
            <a:spLocks noGrp="1"/>
          </p:cNvSpPr>
          <p:nvPr>
            <p:ph type="sldNum" sz="quarter" idx="12"/>
          </p:nvPr>
        </p:nvSpPr>
        <p:spPr/>
        <p:txBody>
          <a:bodyPr/>
          <a:lstStyle/>
          <a:p>
            <a:fld id="{B0656206-F8F4-4EC1-BC30-239AE55DFD9D}" type="slidenum">
              <a:rPr lang="en-US" smtClean="0"/>
              <a:t>60</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866418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23871540"/>
              </p:ext>
            </p:extLst>
          </p:nvPr>
        </p:nvGraphicFramePr>
        <p:xfrm>
          <a:off x="35496" y="337645"/>
          <a:ext cx="9108976" cy="6619747"/>
        </p:xfrm>
        <a:graphic>
          <a:graphicData uri="http://schemas.openxmlformats.org/drawingml/2006/table">
            <a:tbl>
              <a:tblPr firstRow="1" bandRow="1">
                <a:tableStyleId>{5C22544A-7EE6-4342-B048-85BDC9FD1C3A}</a:tableStyleId>
              </a:tblPr>
              <a:tblGrid>
                <a:gridCol w="4554488"/>
                <a:gridCol w="4554488"/>
              </a:tblGrid>
              <a:tr h="474598">
                <a:tc gridSpan="2">
                  <a:txBody>
                    <a:bodyPr/>
                    <a:lstStyle/>
                    <a:p>
                      <a:r>
                        <a:rPr lang="en-US" sz="2400" dirty="0" smtClean="0"/>
                        <a:t>Diseases or Therapies That May Affect the Skeleton</a:t>
                      </a:r>
                      <a:endParaRPr lang="en-US" sz="2400" dirty="0">
                        <a:solidFill>
                          <a:schemeClr val="tx1"/>
                        </a:solidFill>
                      </a:endParaRPr>
                    </a:p>
                  </a:txBody>
                  <a:tcPr marL="88570" marR="88570">
                    <a:solidFill>
                      <a:srgbClr val="FF0000"/>
                    </a:solidFill>
                  </a:tcPr>
                </a:tc>
                <a:tc hMerge="1">
                  <a:txBody>
                    <a:bodyPr/>
                    <a:lstStyle/>
                    <a:p>
                      <a:endParaRPr lang="en-US" dirty="0"/>
                    </a:p>
                  </a:txBody>
                  <a:tcPr marL="88570" marR="88570">
                    <a:solidFill>
                      <a:srgbClr val="7030A0"/>
                    </a:solidFill>
                  </a:tcPr>
                </a:tc>
              </a:tr>
              <a:tr h="1253594">
                <a:tc gridSpan="2">
                  <a:txBody>
                    <a:bodyPr/>
                    <a:lstStyle/>
                    <a:p>
                      <a:r>
                        <a:rPr lang="en-US" sz="2400" b="1" i="1" u="none" strike="noStrike" kern="1200" baseline="0" dirty="0" smtClean="0">
                          <a:solidFill>
                            <a:schemeClr val="tx1"/>
                          </a:solidFill>
                          <a:latin typeface="+mn-lt"/>
                          <a:ea typeface="+mn-ea"/>
                          <a:cs typeface="+mn-cs"/>
                        </a:rPr>
                        <a:t>Primary bone disorders</a:t>
                      </a:r>
                    </a:p>
                    <a:p>
                      <a:r>
                        <a:rPr lang="en-US" sz="2400" dirty="0" smtClean="0">
                          <a:solidFill>
                            <a:schemeClr val="tx1"/>
                          </a:solidFill>
                        </a:rPr>
                        <a:t> </a:t>
                      </a:r>
                      <a:r>
                        <a:rPr lang="en-US" sz="2400" b="0" i="0" u="none" strike="noStrike" kern="1200" baseline="0" dirty="0" smtClean="0">
                          <a:solidFill>
                            <a:schemeClr val="tx1"/>
                          </a:solidFill>
                          <a:latin typeface="+mn-lt"/>
                          <a:ea typeface="+mn-ea"/>
                          <a:cs typeface="+mn-cs"/>
                        </a:rPr>
                        <a:t>o Idiopathic juvenile osteoporosis</a:t>
                      </a:r>
                    </a:p>
                    <a:p>
                      <a:r>
                        <a:rPr lang="en-US" sz="2400" b="0" i="0" u="none" strike="noStrike" kern="1200" baseline="0" dirty="0" smtClean="0">
                          <a:solidFill>
                            <a:schemeClr val="tx1"/>
                          </a:solidFill>
                          <a:latin typeface="+mn-lt"/>
                          <a:ea typeface="+mn-ea"/>
                          <a:cs typeface="+mn-cs"/>
                        </a:rPr>
                        <a:t> o Osteogenesis imperfecta</a:t>
                      </a:r>
                      <a:endParaRPr lang="en-US" sz="2400" dirty="0">
                        <a:solidFill>
                          <a:schemeClr val="tx1"/>
                        </a:solidFill>
                      </a:endParaRPr>
                    </a:p>
                  </a:txBody>
                  <a:tcPr marL="88570" marR="88570">
                    <a:solidFill>
                      <a:srgbClr val="FF0000"/>
                    </a:solidFill>
                  </a:tcPr>
                </a:tc>
                <a:tc hMerge="1">
                  <a:txBody>
                    <a:bodyPr/>
                    <a:lstStyle/>
                    <a:p>
                      <a:endParaRPr lang="en-US" dirty="0"/>
                    </a:p>
                  </a:txBody>
                  <a:tcPr marL="88570" marR="88570">
                    <a:solidFill>
                      <a:srgbClr val="FF0000"/>
                    </a:solidFill>
                  </a:tcPr>
                </a:tc>
              </a:tr>
              <a:tr h="1803473">
                <a:tc>
                  <a:txBody>
                    <a:bodyPr/>
                    <a:lstStyle/>
                    <a:p>
                      <a:r>
                        <a:rPr lang="en-US" sz="2400" b="1" i="1" dirty="0" smtClean="0">
                          <a:solidFill>
                            <a:schemeClr val="tx1"/>
                          </a:solidFill>
                        </a:rPr>
                        <a:t>Potential secondary bone diseases</a:t>
                      </a:r>
                    </a:p>
                    <a:p>
                      <a:r>
                        <a:rPr lang="en-US" sz="1800" b="1" i="0" u="none" strike="noStrike" kern="1200" baseline="0" dirty="0" smtClean="0">
                          <a:solidFill>
                            <a:schemeClr val="tx1"/>
                          </a:solidFill>
                          <a:latin typeface="+mn-lt"/>
                          <a:ea typeface="+mn-ea"/>
                          <a:cs typeface="+mn-cs"/>
                        </a:rPr>
                        <a:t>o</a:t>
                      </a:r>
                      <a:r>
                        <a:rPr lang="en-US" sz="1800" b="0" i="0" u="none" strike="noStrike" kern="1200" baseline="0" dirty="0" smtClean="0">
                          <a:solidFill>
                            <a:schemeClr val="tx1"/>
                          </a:solidFill>
                          <a:latin typeface="+mn-lt"/>
                          <a:ea typeface="+mn-ea"/>
                          <a:cs typeface="+mn-cs"/>
                        </a:rPr>
                        <a:t> </a:t>
                      </a:r>
                      <a:r>
                        <a:rPr lang="en-US" sz="1800" b="1" i="0" u="none" strike="noStrike" kern="1200" baseline="0" dirty="0" smtClean="0">
                          <a:solidFill>
                            <a:schemeClr val="tx1"/>
                          </a:solidFill>
                          <a:latin typeface="+mn-lt"/>
                          <a:ea typeface="+mn-ea"/>
                          <a:cs typeface="+mn-cs"/>
                        </a:rPr>
                        <a:t>Chronic inflammatory disorders</a:t>
                      </a:r>
                    </a:p>
                    <a:p>
                      <a:r>
                        <a:rPr lang="en-US" sz="1800" b="0" i="0" u="none" strike="noStrike" kern="1200" baseline="0" dirty="0" smtClean="0">
                          <a:solidFill>
                            <a:schemeClr val="tx1"/>
                          </a:solidFill>
                          <a:latin typeface="+mn-lt"/>
                          <a:ea typeface="+mn-ea"/>
                          <a:cs typeface="+mn-cs"/>
                        </a:rPr>
                        <a:t>- Inflammatory bowel disease</a:t>
                      </a:r>
                    </a:p>
                    <a:p>
                      <a:r>
                        <a:rPr lang="en-US" sz="1800" b="0" i="0" u="none" strike="noStrike" kern="1200" baseline="0" dirty="0" smtClean="0">
                          <a:solidFill>
                            <a:schemeClr val="tx1"/>
                          </a:solidFill>
                          <a:latin typeface="+mn-lt"/>
                          <a:ea typeface="+mn-ea"/>
                          <a:cs typeface="+mn-cs"/>
                        </a:rPr>
                        <a:t>- Juvenile idiopathic arthritis</a:t>
                      </a:r>
                    </a:p>
                    <a:p>
                      <a:r>
                        <a:rPr lang="en-US" sz="1800" b="0" i="0" u="none" strike="noStrike" kern="1200" baseline="0" dirty="0" smtClean="0">
                          <a:solidFill>
                            <a:schemeClr val="tx1"/>
                          </a:solidFill>
                          <a:latin typeface="+mn-lt"/>
                          <a:ea typeface="+mn-ea"/>
                          <a:cs typeface="+mn-cs"/>
                        </a:rPr>
                        <a:t>- Celiac disease</a:t>
                      </a:r>
                    </a:p>
                    <a:p>
                      <a:r>
                        <a:rPr lang="en-US" sz="1800" b="0" i="0" u="none" strike="noStrike" kern="1200" baseline="0" dirty="0" smtClean="0">
                          <a:solidFill>
                            <a:schemeClr val="tx1"/>
                          </a:solidFill>
                          <a:latin typeface="+mn-lt"/>
                          <a:ea typeface="+mn-ea"/>
                          <a:cs typeface="+mn-cs"/>
                        </a:rPr>
                        <a:t>- Cystic fibrosis</a:t>
                      </a:r>
                      <a:endParaRPr lang="en-US" dirty="0">
                        <a:solidFill>
                          <a:schemeClr val="tx1"/>
                        </a:solidFill>
                      </a:endParaRPr>
                    </a:p>
                  </a:txBody>
                  <a:tcPr marL="88570" marR="88570">
                    <a:solidFill>
                      <a:srgbClr val="FFFF00"/>
                    </a:solidFill>
                  </a:tcPr>
                </a:tc>
                <a:tc>
                  <a:txBody>
                    <a:bodyPr/>
                    <a:lstStyle/>
                    <a:p>
                      <a:r>
                        <a:rPr lang="en-US" sz="1800" b="1" i="0" u="none" strike="noStrike" kern="1200" baseline="0" dirty="0" smtClean="0">
                          <a:solidFill>
                            <a:schemeClr val="lt1"/>
                          </a:solidFill>
                          <a:latin typeface="+mn-lt"/>
                          <a:ea typeface="+mn-ea"/>
                          <a:cs typeface="+mn-cs"/>
                        </a:rPr>
                        <a:t>o Cancer and therapies with adverse </a:t>
                      </a:r>
                      <a:r>
                        <a:rPr lang="en-US" sz="1800" b="0" i="0" u="none" strike="noStrike" kern="1200" baseline="0" dirty="0" smtClean="0">
                          <a:solidFill>
                            <a:schemeClr val="lt1"/>
                          </a:solidFill>
                          <a:latin typeface="+mn-lt"/>
                          <a:ea typeface="+mn-ea"/>
                          <a:cs typeface="+mn-cs"/>
                        </a:rPr>
                        <a:t>effects on bone health</a:t>
                      </a:r>
                    </a:p>
                    <a:p>
                      <a:r>
                        <a:rPr lang="en-US" sz="1800" b="0" i="0" u="none" strike="noStrike" kern="1200" baseline="0" dirty="0" smtClean="0">
                          <a:solidFill>
                            <a:schemeClr val="lt1"/>
                          </a:solidFill>
                          <a:latin typeface="+mn-lt"/>
                          <a:ea typeface="+mn-ea"/>
                          <a:cs typeface="+mn-cs"/>
                        </a:rPr>
                        <a:t>- Acute lymphoblastic leukemia</a:t>
                      </a:r>
                    </a:p>
                    <a:p>
                      <a:r>
                        <a:rPr lang="en-US" sz="1800" b="0" i="0" u="none" strike="noStrike" kern="1200" baseline="0" dirty="0" smtClean="0">
                          <a:solidFill>
                            <a:schemeClr val="lt1"/>
                          </a:solidFill>
                          <a:latin typeface="+mn-lt"/>
                          <a:ea typeface="+mn-ea"/>
                          <a:cs typeface="+mn-cs"/>
                        </a:rPr>
                        <a:t>- Chemotherapy for childhood cancer</a:t>
                      </a:r>
                    </a:p>
                    <a:p>
                      <a:r>
                        <a:rPr lang="en-US" sz="1800" b="0" i="0" u="none" strike="noStrike" kern="1200" baseline="0" dirty="0" smtClean="0">
                          <a:solidFill>
                            <a:schemeClr val="lt1"/>
                          </a:solidFill>
                          <a:latin typeface="+mn-lt"/>
                          <a:ea typeface="+mn-ea"/>
                          <a:cs typeface="+mn-cs"/>
                        </a:rPr>
                        <a:t>- Transplantation (</a:t>
                      </a:r>
                      <a:r>
                        <a:rPr lang="en-US" sz="1800" b="0" i="0" u="none" strike="noStrike" kern="1200" baseline="0" dirty="0" err="1" smtClean="0">
                          <a:solidFill>
                            <a:schemeClr val="lt1"/>
                          </a:solidFill>
                          <a:latin typeface="+mn-lt"/>
                          <a:ea typeface="+mn-ea"/>
                          <a:cs typeface="+mn-cs"/>
                        </a:rPr>
                        <a:t>nonrenal</a:t>
                      </a:r>
                      <a:r>
                        <a:rPr lang="en-US" sz="1800" b="0" i="0" u="none" strike="noStrike" kern="1200" baseline="0" dirty="0" smtClean="0">
                          <a:solidFill>
                            <a:schemeClr val="lt1"/>
                          </a:solidFill>
                          <a:latin typeface="+mn-lt"/>
                          <a:ea typeface="+mn-ea"/>
                          <a:cs typeface="+mn-cs"/>
                        </a:rPr>
                        <a:t>)</a:t>
                      </a:r>
                      <a:endParaRPr lang="en-US" dirty="0"/>
                    </a:p>
                  </a:txBody>
                  <a:tcPr marL="88570" marR="88570">
                    <a:solidFill>
                      <a:srgbClr val="7030A0"/>
                    </a:solidFill>
                  </a:tcPr>
                </a:tc>
              </a:tr>
              <a:tr h="1233955">
                <a:tc>
                  <a:txBody>
                    <a:bodyPr/>
                    <a:lstStyle/>
                    <a:p>
                      <a:r>
                        <a:rPr lang="en-US" sz="1800" b="1" i="0" u="none" strike="noStrike" kern="1200" baseline="0" dirty="0" smtClean="0">
                          <a:solidFill>
                            <a:schemeClr val="dk1"/>
                          </a:solidFill>
                          <a:latin typeface="+mn-lt"/>
                          <a:ea typeface="+mn-ea"/>
                          <a:cs typeface="+mn-cs"/>
                        </a:rPr>
                        <a:t>o Chronic immobilization</a:t>
                      </a:r>
                    </a:p>
                    <a:p>
                      <a:r>
                        <a:rPr lang="en-US" sz="1800" b="0" i="0" u="none" strike="noStrike" kern="1200" baseline="0" dirty="0" smtClean="0">
                          <a:solidFill>
                            <a:schemeClr val="dk1"/>
                          </a:solidFill>
                          <a:latin typeface="+mn-lt"/>
                          <a:ea typeface="+mn-ea"/>
                          <a:cs typeface="+mn-cs"/>
                        </a:rPr>
                        <a:t>- Cerebral palsy</a:t>
                      </a:r>
                    </a:p>
                    <a:p>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Myopathic</a:t>
                      </a:r>
                      <a:r>
                        <a:rPr lang="en-US" sz="1800" b="0" i="0" u="none" strike="noStrike" kern="1200" baseline="0" dirty="0" smtClean="0">
                          <a:solidFill>
                            <a:schemeClr val="dk1"/>
                          </a:solidFill>
                          <a:latin typeface="+mn-lt"/>
                          <a:ea typeface="+mn-ea"/>
                          <a:cs typeface="+mn-cs"/>
                        </a:rPr>
                        <a:t> disease</a:t>
                      </a:r>
                    </a:p>
                    <a:p>
                      <a:r>
                        <a:rPr lang="en-US" sz="1800" b="0" i="0" u="none" strike="noStrike" kern="1200" baseline="0" dirty="0" smtClean="0">
                          <a:solidFill>
                            <a:schemeClr val="dk1"/>
                          </a:solidFill>
                          <a:latin typeface="+mn-lt"/>
                          <a:ea typeface="+mn-ea"/>
                          <a:cs typeface="+mn-cs"/>
                        </a:rPr>
                        <a:t>- Epidermolysis bullosa</a:t>
                      </a:r>
                      <a:endParaRPr lang="en-US" dirty="0"/>
                    </a:p>
                  </a:txBody>
                  <a:tcPr marL="88570" marR="88570">
                    <a:solidFill>
                      <a:srgbClr val="92D050"/>
                    </a:solidFill>
                  </a:tcPr>
                </a:tc>
                <a:tc>
                  <a:txBody>
                    <a:bodyPr/>
                    <a:lstStyle/>
                    <a:p>
                      <a:r>
                        <a:rPr lang="en-US" sz="1800" b="1" i="0" u="none" strike="noStrike" kern="1200" baseline="0" dirty="0" smtClean="0">
                          <a:solidFill>
                            <a:schemeClr val="dk1"/>
                          </a:solidFill>
                          <a:latin typeface="+mn-lt"/>
                          <a:ea typeface="+mn-ea"/>
                          <a:cs typeface="+mn-cs"/>
                        </a:rPr>
                        <a:t>o Hematologic disorders</a:t>
                      </a:r>
                    </a:p>
                    <a:p>
                      <a:r>
                        <a:rPr lang="en-US" sz="1800" b="0" i="0" u="none" strike="noStrike" kern="1200" baseline="0" dirty="0" smtClean="0">
                          <a:solidFill>
                            <a:schemeClr val="dk1"/>
                          </a:solidFill>
                          <a:latin typeface="+mn-lt"/>
                          <a:ea typeface="+mn-ea"/>
                          <a:cs typeface="+mn-cs"/>
                        </a:rPr>
                        <a:t>- Thalassemia</a:t>
                      </a:r>
                    </a:p>
                    <a:p>
                      <a:r>
                        <a:rPr lang="en-US" sz="1800" b="0" i="0" u="none" strike="noStrike" kern="1200" baseline="0" dirty="0" smtClean="0">
                          <a:solidFill>
                            <a:schemeClr val="dk1"/>
                          </a:solidFill>
                          <a:latin typeface="+mn-lt"/>
                          <a:ea typeface="+mn-ea"/>
                          <a:cs typeface="+mn-cs"/>
                        </a:rPr>
                        <a:t>- Sickle cell disease</a:t>
                      </a:r>
                      <a:endParaRPr lang="en-US" dirty="0" smtClean="0"/>
                    </a:p>
                    <a:p>
                      <a:endParaRPr lang="en-US" dirty="0"/>
                    </a:p>
                  </a:txBody>
                  <a:tcPr marL="88570" marR="88570">
                    <a:solidFill>
                      <a:schemeClr val="tx2">
                        <a:lumMod val="60000"/>
                        <a:lumOff val="40000"/>
                      </a:schemeClr>
                    </a:solidFill>
                  </a:tcPr>
                </a:tc>
              </a:tr>
              <a:tr h="1202392">
                <a:tc>
                  <a:txBody>
                    <a:bodyPr/>
                    <a:lstStyle/>
                    <a:p>
                      <a:r>
                        <a:rPr lang="en-US" sz="1800" b="1" i="0" u="none" strike="noStrike" kern="1200" baseline="0" dirty="0" smtClean="0">
                          <a:solidFill>
                            <a:schemeClr val="dk1"/>
                          </a:solidFill>
                          <a:latin typeface="+mn-lt"/>
                          <a:ea typeface="+mn-ea"/>
                          <a:cs typeface="+mn-cs"/>
                        </a:rPr>
                        <a:t>o Endocrine disturbance</a:t>
                      </a:r>
                    </a:p>
                    <a:p>
                      <a:r>
                        <a:rPr lang="en-US" sz="1800" b="0" i="0" u="none" strike="noStrike" kern="1200" baseline="0" dirty="0" smtClean="0">
                          <a:solidFill>
                            <a:schemeClr val="dk1"/>
                          </a:solidFill>
                          <a:latin typeface="+mn-lt"/>
                          <a:ea typeface="+mn-ea"/>
                          <a:cs typeface="+mn-cs"/>
                        </a:rPr>
                        <a:t>- Turner syndrome</a:t>
                      </a:r>
                    </a:p>
                    <a:p>
                      <a:r>
                        <a:rPr lang="en-US" sz="1800" b="0" i="0" u="none" strike="noStrike" kern="1200" baseline="0" dirty="0" smtClean="0">
                          <a:solidFill>
                            <a:schemeClr val="dk1"/>
                          </a:solidFill>
                          <a:latin typeface="+mn-lt"/>
                          <a:ea typeface="+mn-ea"/>
                          <a:cs typeface="+mn-cs"/>
                        </a:rPr>
                        <a:t>- Anorexia nervosa</a:t>
                      </a:r>
                    </a:p>
                    <a:p>
                      <a:r>
                        <a:rPr lang="en-US" sz="1800" b="0" i="0" u="none" strike="noStrike" kern="1200" baseline="0" dirty="0" smtClean="0">
                          <a:solidFill>
                            <a:schemeClr val="dk1"/>
                          </a:solidFill>
                          <a:latin typeface="+mn-lt"/>
                          <a:ea typeface="+mn-ea"/>
                          <a:cs typeface="+mn-cs"/>
                        </a:rPr>
                        <a:t>- Type 1 diabetes</a:t>
                      </a:r>
                      <a:endParaRPr lang="en-US" dirty="0"/>
                    </a:p>
                  </a:txBody>
                  <a:tcPr marL="88570" marR="88570">
                    <a:solidFill>
                      <a:srgbClr val="00B0F0"/>
                    </a:solidFill>
                  </a:tcPr>
                </a:tc>
                <a:tc>
                  <a:txBody>
                    <a:bodyPr/>
                    <a:lstStyle/>
                    <a:p>
                      <a:r>
                        <a:rPr lang="en-US" sz="1800" b="1" i="0" u="none" strike="noStrike" kern="1200" baseline="0" dirty="0" smtClean="0">
                          <a:solidFill>
                            <a:schemeClr val="dk1"/>
                          </a:solidFill>
                          <a:latin typeface="+mn-lt"/>
                          <a:ea typeface="+mn-ea"/>
                          <a:cs typeface="+mn-cs"/>
                        </a:rPr>
                        <a:t>o Genetic disorders</a:t>
                      </a:r>
                    </a:p>
                    <a:p>
                      <a:r>
                        <a:rPr lang="en-US" sz="1800" b="0" i="0" u="none" strike="noStrike" kern="1200" baseline="0" dirty="0" smtClean="0">
                          <a:solidFill>
                            <a:schemeClr val="dk1"/>
                          </a:solidFill>
                          <a:latin typeface="+mn-lt"/>
                          <a:ea typeface="+mn-ea"/>
                          <a:cs typeface="+mn-cs"/>
                        </a:rPr>
                        <a:t>- Ehlers </a:t>
                      </a:r>
                      <a:r>
                        <a:rPr lang="en-US" sz="1800" b="0" i="0" u="none" strike="noStrike" kern="1200" baseline="0" dirty="0" err="1" smtClean="0">
                          <a:solidFill>
                            <a:schemeClr val="dk1"/>
                          </a:solidFill>
                          <a:latin typeface="+mn-lt"/>
                          <a:ea typeface="+mn-ea"/>
                          <a:cs typeface="+mn-cs"/>
                        </a:rPr>
                        <a:t>Danlos</a:t>
                      </a:r>
                      <a:r>
                        <a:rPr lang="en-US" sz="1800" b="0" i="0" u="none" strike="noStrike" kern="1200" baseline="0" dirty="0" smtClean="0">
                          <a:solidFill>
                            <a:schemeClr val="dk1"/>
                          </a:solidFill>
                          <a:latin typeface="+mn-lt"/>
                          <a:ea typeface="+mn-ea"/>
                          <a:cs typeface="+mn-cs"/>
                        </a:rPr>
                        <a:t> syndrome</a:t>
                      </a:r>
                    </a:p>
                    <a:p>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Galactosemia</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Marfan</a:t>
                      </a:r>
                      <a:r>
                        <a:rPr lang="en-US" sz="1800" b="0" i="0" u="none" strike="noStrike" kern="1200" baseline="0" dirty="0" smtClean="0">
                          <a:solidFill>
                            <a:schemeClr val="dk1"/>
                          </a:solidFill>
                          <a:latin typeface="+mn-lt"/>
                          <a:ea typeface="+mn-ea"/>
                          <a:cs typeface="+mn-cs"/>
                        </a:rPr>
                        <a:t> syndrome</a:t>
                      </a:r>
                      <a:endParaRPr lang="en-US" dirty="0" smtClean="0"/>
                    </a:p>
                    <a:p>
                      <a:endParaRPr lang="en-US" dirty="0"/>
                    </a:p>
                  </a:txBody>
                  <a:tcPr marL="88570" marR="88570"/>
                </a:tc>
              </a:tr>
            </a:tbl>
          </a:graphicData>
        </a:graphic>
      </p:graphicFrame>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61</a:t>
            </a:fld>
            <a:endParaRPr lang="en-US"/>
          </a:p>
        </p:txBody>
      </p:sp>
    </p:spTree>
    <p:extLst>
      <p:ext uri="{BB962C8B-B14F-4D97-AF65-F5344CB8AC3E}">
        <p14:creationId xmlns:p14="http://schemas.microsoft.com/office/powerpoint/2010/main" val="32116796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a:t>
            </a:r>
            <a:r>
              <a:rPr lang="en-US" dirty="0"/>
              <a:t>fragility is influenced</a:t>
            </a:r>
          </a:p>
        </p:txBody>
      </p:sp>
      <p:sp>
        <p:nvSpPr>
          <p:cNvPr id="3" name="Content Placeholder 2"/>
          <p:cNvSpPr>
            <a:spLocks noGrp="1"/>
          </p:cNvSpPr>
          <p:nvPr>
            <p:ph idx="1"/>
          </p:nvPr>
        </p:nvSpPr>
        <p:spPr/>
        <p:txBody>
          <a:bodyPr>
            <a:normAutofit/>
          </a:bodyPr>
          <a:lstStyle/>
          <a:p>
            <a:r>
              <a:rPr lang="en-US" dirty="0" smtClean="0"/>
              <a:t> </a:t>
            </a:r>
            <a:r>
              <a:rPr lang="en-US" dirty="0"/>
              <a:t>by </a:t>
            </a:r>
            <a:r>
              <a:rPr lang="en-US" dirty="0" smtClean="0"/>
              <a:t>the</a:t>
            </a:r>
          </a:p>
          <a:p>
            <a:r>
              <a:rPr lang="en-US" dirty="0" smtClean="0"/>
              <a:t> </a:t>
            </a:r>
            <a:r>
              <a:rPr lang="en-US" b="1" dirty="0"/>
              <a:t>age</a:t>
            </a:r>
            <a:r>
              <a:rPr lang="en-US" dirty="0"/>
              <a:t> </a:t>
            </a:r>
            <a:r>
              <a:rPr lang="en-US" dirty="0" smtClean="0"/>
              <a:t>of onset </a:t>
            </a:r>
            <a:r>
              <a:rPr lang="en-US" dirty="0"/>
              <a:t>and severity of any </a:t>
            </a:r>
            <a:r>
              <a:rPr lang="en-US" b="1" dirty="0" smtClean="0"/>
              <a:t>underlying disorder</a:t>
            </a:r>
            <a:r>
              <a:rPr lang="en-US" dirty="0"/>
              <a:t>, </a:t>
            </a:r>
            <a:endParaRPr lang="en-US" dirty="0" smtClean="0"/>
          </a:p>
          <a:p>
            <a:r>
              <a:rPr lang="en-US" dirty="0" smtClean="0"/>
              <a:t>associated </a:t>
            </a:r>
            <a:r>
              <a:rPr lang="en-US" dirty="0"/>
              <a:t>risk </a:t>
            </a:r>
            <a:r>
              <a:rPr lang="en-US" dirty="0" smtClean="0"/>
              <a:t>factors such as: </a:t>
            </a:r>
          </a:p>
          <a:p>
            <a:r>
              <a:rPr lang="en-US" dirty="0" smtClean="0"/>
              <a:t>poor </a:t>
            </a:r>
            <a:r>
              <a:rPr lang="en-US" dirty="0"/>
              <a:t>nutrition </a:t>
            </a:r>
            <a:r>
              <a:rPr lang="en-US" dirty="0" smtClean="0"/>
              <a:t>or</a:t>
            </a:r>
          </a:p>
          <a:p>
            <a:r>
              <a:rPr lang="en-US" dirty="0" smtClean="0"/>
              <a:t> </a:t>
            </a:r>
            <a:r>
              <a:rPr lang="en-US" dirty="0"/>
              <a:t>inactivity,</a:t>
            </a:r>
          </a:p>
          <a:p>
            <a:r>
              <a:rPr lang="en-US" dirty="0"/>
              <a:t>and exposure to irradiation or to</a:t>
            </a:r>
          </a:p>
          <a:p>
            <a:r>
              <a:rPr lang="en-US" dirty="0"/>
              <a:t>potentially bone-toxic drugs (</a:t>
            </a:r>
            <a:r>
              <a:rPr lang="en-US" dirty="0" err="1" smtClean="0"/>
              <a:t>eg</a:t>
            </a:r>
            <a:r>
              <a:rPr lang="en-US" dirty="0" smtClean="0"/>
              <a:t>, glucocorticoids</a:t>
            </a:r>
            <a:r>
              <a:rPr lang="en-US" dirty="0"/>
              <a:t>, methotrexate, </a:t>
            </a:r>
            <a:r>
              <a:rPr lang="en-US" dirty="0" smtClean="0"/>
              <a:t>or anticonvulsants</a:t>
            </a:r>
            <a:r>
              <a:rPr lang="en-US" dirty="0"/>
              <a:t>). </a:t>
            </a:r>
            <a:endParaRPr lang="en-US" dirty="0" smtClean="0"/>
          </a:p>
          <a:p>
            <a:r>
              <a:rPr lang="en-US" b="1" dirty="0" smtClean="0"/>
              <a:t>A </a:t>
            </a:r>
            <a:r>
              <a:rPr lang="en-US" b="1" dirty="0"/>
              <a:t>family </a:t>
            </a:r>
            <a:r>
              <a:rPr lang="en-US" b="1" dirty="0" smtClean="0"/>
              <a:t>history</a:t>
            </a:r>
            <a:r>
              <a:rPr lang="en-US" b="1" dirty="0"/>
              <a:t> </a:t>
            </a:r>
            <a:r>
              <a:rPr lang="en-US" dirty="0"/>
              <a:t>of bone fragility </a:t>
            </a:r>
            <a:endParaRPr lang="en-US" dirty="0" smtClean="0"/>
          </a:p>
          <a:p>
            <a:r>
              <a:rPr lang="en-US" sz="1500" dirty="0" smtClean="0">
                <a:solidFill>
                  <a:srgbClr val="00B050"/>
                </a:solidFill>
              </a:rPr>
              <a:t>FROM </a:t>
            </a:r>
            <a:r>
              <a:rPr lang="en-US" sz="1500" dirty="0">
                <a:solidFill>
                  <a:srgbClr val="00B050"/>
                </a:solidFill>
              </a:rPr>
              <a:t>THE AMERICAN ACADEMY OF PEDIATRICS</a:t>
            </a:r>
          </a:p>
          <a:p>
            <a:r>
              <a:rPr lang="pt-BR" sz="1500" dirty="0">
                <a:solidFill>
                  <a:srgbClr val="00B050"/>
                </a:solidFill>
              </a:rPr>
              <a:t>PEDIATRICS Volume 1 38, number 4 , O ctober 2016: e2 0162398</a:t>
            </a:r>
            <a:endParaRPr lang="en-US" sz="15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62</a:t>
            </a:fld>
            <a:endParaRPr lang="en-US"/>
          </a:p>
        </p:txBody>
      </p:sp>
    </p:spTree>
    <p:extLst>
      <p:ext uri="{BB962C8B-B14F-4D97-AF65-F5344CB8AC3E}">
        <p14:creationId xmlns:p14="http://schemas.microsoft.com/office/powerpoint/2010/main" val="41460038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family history </a:t>
            </a:r>
            <a:r>
              <a:rPr lang="en-US" dirty="0"/>
              <a:t>of bone fragility</a:t>
            </a:r>
          </a:p>
        </p:txBody>
      </p:sp>
      <p:sp>
        <p:nvSpPr>
          <p:cNvPr id="3" name="Content Placeholder 2"/>
          <p:cNvSpPr>
            <a:spLocks noGrp="1"/>
          </p:cNvSpPr>
          <p:nvPr>
            <p:ph idx="1"/>
          </p:nvPr>
        </p:nvSpPr>
        <p:spPr/>
        <p:txBody>
          <a:bodyPr>
            <a:normAutofit lnSpcReduction="10000"/>
          </a:bodyPr>
          <a:lstStyle/>
          <a:p>
            <a:r>
              <a:rPr lang="en-US" dirty="0"/>
              <a:t>A family history of bone fragility is relevant, because</a:t>
            </a:r>
          </a:p>
          <a:p>
            <a:r>
              <a:rPr lang="en-US" dirty="0"/>
              <a:t>an estimated </a:t>
            </a:r>
            <a:r>
              <a:rPr lang="en-US" b="1" dirty="0"/>
              <a:t>60% to 80% </a:t>
            </a:r>
            <a:r>
              <a:rPr lang="en-US" dirty="0"/>
              <a:t>of the variability in bone mass between individuals is determined by </a:t>
            </a:r>
            <a:r>
              <a:rPr lang="en-US" b="1" dirty="0"/>
              <a:t>genetic factors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700" dirty="0">
                <a:solidFill>
                  <a:srgbClr val="00B050"/>
                </a:solidFill>
              </a:rPr>
              <a:t>FROM THE AMERICAN ACADEMY OF PEDIATRICS</a:t>
            </a:r>
          </a:p>
          <a:p>
            <a:r>
              <a:rPr lang="pt-BR" sz="1700" dirty="0">
                <a:solidFill>
                  <a:srgbClr val="00B050"/>
                </a:solidFill>
              </a:rPr>
              <a:t>PEDIATRICS Volume 1 38, number 4 , O ctober 2016: e2 0162398</a:t>
            </a:r>
            <a:endParaRPr lang="en-US" sz="1700" dirty="0">
              <a:solidFill>
                <a:srgbClr val="00B050"/>
              </a:solidFill>
            </a:endParaRPr>
          </a:p>
          <a:p>
            <a:r>
              <a:rPr lang="en-US" sz="1700" dirty="0" smtClean="0"/>
              <a:t> </a:t>
            </a:r>
            <a:endParaRPr lang="en-US" sz="1700"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63</a:t>
            </a:fld>
            <a:endParaRPr lang="en-US"/>
          </a:p>
        </p:txBody>
      </p:sp>
    </p:spTree>
    <p:extLst>
      <p:ext uri="{BB962C8B-B14F-4D97-AF65-F5344CB8AC3E}">
        <p14:creationId xmlns:p14="http://schemas.microsoft.com/office/powerpoint/2010/main" val="7032503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preferred skeletal sites for DXA</a:t>
            </a:r>
          </a:p>
        </p:txBody>
      </p:sp>
      <p:sp>
        <p:nvSpPr>
          <p:cNvPr id="3" name="Content Placeholder 2"/>
          <p:cNvSpPr>
            <a:spLocks noGrp="1"/>
          </p:cNvSpPr>
          <p:nvPr>
            <p:ph idx="1"/>
          </p:nvPr>
        </p:nvSpPr>
        <p:spPr/>
        <p:txBody>
          <a:bodyPr>
            <a:normAutofit/>
          </a:bodyPr>
          <a:lstStyle/>
          <a:p>
            <a:r>
              <a:rPr lang="en-US" dirty="0" smtClean="0"/>
              <a:t>in children are:</a:t>
            </a:r>
          </a:p>
          <a:p>
            <a:r>
              <a:rPr lang="en-US" dirty="0" smtClean="0"/>
              <a:t>Lumbar spine (L1–4) </a:t>
            </a:r>
          </a:p>
          <a:p>
            <a:r>
              <a:rPr lang="en-US" dirty="0" smtClean="0"/>
              <a:t>Total body, not including the head</a:t>
            </a:r>
          </a:p>
          <a:p>
            <a:r>
              <a:rPr lang="en-US" dirty="0" smtClean="0"/>
              <a:t>Hip region (total hip or femoral neck) are not as reliable in younger patients (&lt;13 years) because of difficulties in identifying the bony landmarks for this region of interest.</a:t>
            </a:r>
            <a:endParaRPr lang="en-US" dirty="0" smtClean="0">
              <a:solidFill>
                <a:srgbClr val="FFC000"/>
              </a:solidFill>
            </a:endParaRPr>
          </a:p>
          <a:p>
            <a:endParaRPr lang="en-US" sz="1900" dirty="0" smtClean="0">
              <a:solidFill>
                <a:srgbClr val="00B050"/>
              </a:solidFill>
            </a:endParaRPr>
          </a:p>
          <a:p>
            <a:endParaRPr lang="en-US" sz="1900" dirty="0">
              <a:solidFill>
                <a:srgbClr val="00B050"/>
              </a:solidFill>
            </a:endParaRPr>
          </a:p>
          <a:p>
            <a:endParaRPr lang="en-US" sz="1900" dirty="0" smtClean="0">
              <a:solidFill>
                <a:srgbClr val="00B050"/>
              </a:solidFill>
            </a:endParaRPr>
          </a:p>
          <a:p>
            <a:endParaRPr lang="en-US" sz="1900" dirty="0">
              <a:solidFill>
                <a:srgbClr val="00B050"/>
              </a:solidFill>
            </a:endParaRPr>
          </a:p>
          <a:p>
            <a:r>
              <a:rPr lang="en-US" sz="1600" dirty="0" smtClean="0">
                <a:solidFill>
                  <a:srgbClr val="00B050"/>
                </a:solidFill>
              </a:rPr>
              <a:t>FROM </a:t>
            </a:r>
            <a:r>
              <a:rPr lang="en-US" sz="1600" dirty="0">
                <a:solidFill>
                  <a:srgbClr val="00B050"/>
                </a:solidFill>
              </a:rPr>
              <a:t>THE AMERICAN ACADEMY OF PEDIATRICS</a:t>
            </a:r>
          </a:p>
          <a:p>
            <a:r>
              <a:rPr lang="pt-BR" sz="1600" dirty="0">
                <a:solidFill>
                  <a:srgbClr val="00B050"/>
                </a:solidFill>
              </a:rPr>
              <a:t>PEDIATRICS Volume 1 38, number 4 , O ctober 2016: e2 0162398</a:t>
            </a:r>
            <a:endParaRPr lang="en-US" sz="1600" dirty="0">
              <a:solidFill>
                <a:srgbClr val="00B050"/>
              </a:solidFill>
            </a:endParaRPr>
          </a:p>
          <a:p>
            <a:endParaRPr lang="en-US" dirty="0" smtClean="0">
              <a:solidFill>
                <a:srgbClr val="FFC000"/>
              </a:solidFill>
            </a:endParaRPr>
          </a:p>
          <a:p>
            <a:endParaRPr lang="en-US" dirty="0">
              <a:solidFill>
                <a:srgbClr val="FFC000"/>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64</a:t>
            </a:fld>
            <a:endParaRPr lang="en-US"/>
          </a:p>
        </p:txBody>
      </p:sp>
    </p:spTree>
    <p:extLst>
      <p:ext uri="{BB962C8B-B14F-4D97-AF65-F5344CB8AC3E}">
        <p14:creationId xmlns:p14="http://schemas.microsoft.com/office/powerpoint/2010/main" val="18550768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preferred skeletal sites for DXA</a:t>
            </a:r>
          </a:p>
        </p:txBody>
      </p:sp>
      <p:sp>
        <p:nvSpPr>
          <p:cNvPr id="3" name="Content Placeholder 2"/>
          <p:cNvSpPr>
            <a:spLocks noGrp="1"/>
          </p:cNvSpPr>
          <p:nvPr>
            <p:ph idx="1"/>
          </p:nvPr>
        </p:nvSpPr>
        <p:spPr/>
        <p:txBody>
          <a:bodyPr>
            <a:normAutofit/>
          </a:bodyPr>
          <a:lstStyle/>
          <a:p>
            <a:r>
              <a:rPr lang="en-US" sz="2800" dirty="0"/>
              <a:t>For children younger </a:t>
            </a:r>
            <a:r>
              <a:rPr lang="en-US" sz="2800" b="1" dirty="0"/>
              <a:t>than 5 years </a:t>
            </a:r>
            <a:r>
              <a:rPr lang="en-US" sz="2800" dirty="0"/>
              <a:t>old, the spine bone mineral content (BMC) and BMD can be measured; </a:t>
            </a:r>
          </a:p>
          <a:p>
            <a:r>
              <a:rPr lang="en-US" sz="2800" dirty="0" smtClean="0">
                <a:solidFill>
                  <a:srgbClr val="FF0000"/>
                </a:solidFill>
              </a:rPr>
              <a:t>Whole-body</a:t>
            </a:r>
            <a:r>
              <a:rPr lang="en-US" sz="2800" dirty="0" smtClean="0"/>
              <a:t> </a:t>
            </a:r>
            <a:r>
              <a:rPr lang="en-US" sz="2800" dirty="0"/>
              <a:t>measurements are feasible only for those </a:t>
            </a:r>
            <a:r>
              <a:rPr lang="en-US" sz="2800" b="1" dirty="0">
                <a:solidFill>
                  <a:srgbClr val="FF0000"/>
                </a:solidFill>
              </a:rPr>
              <a:t>aged 3 years or older</a:t>
            </a:r>
            <a:r>
              <a:rPr lang="en-US" sz="2800" dirty="0" smtClean="0"/>
              <a:t>.</a:t>
            </a:r>
          </a:p>
          <a:p>
            <a:endParaRPr lang="en-US" sz="2800" dirty="0" smtClean="0"/>
          </a:p>
          <a:p>
            <a:endParaRPr lang="en-US" sz="2800" dirty="0"/>
          </a:p>
          <a:p>
            <a:endParaRPr lang="en-US" sz="2800" dirty="0" smtClean="0"/>
          </a:p>
          <a:p>
            <a:endParaRPr lang="en-US" sz="2800" dirty="0" smtClean="0"/>
          </a:p>
          <a:p>
            <a:r>
              <a:rPr lang="en-US" sz="1700" dirty="0">
                <a:solidFill>
                  <a:srgbClr val="00B050"/>
                </a:solidFill>
              </a:rPr>
              <a:t>FROM THE AMERICAN ACADEMY OF PEDIATRICS</a:t>
            </a:r>
          </a:p>
          <a:p>
            <a:r>
              <a:rPr lang="pt-BR" sz="1700" dirty="0">
                <a:solidFill>
                  <a:srgbClr val="00B050"/>
                </a:solidFill>
              </a:rPr>
              <a:t>PEDIATRICS Volume 1 38, number 4 , O ctober 2016: e2 0162398</a:t>
            </a:r>
            <a:endParaRPr lang="en-US" sz="1700" dirty="0">
              <a:solidFill>
                <a:srgbClr val="00B050"/>
              </a:solidFill>
            </a:endParaRPr>
          </a:p>
          <a:p>
            <a:endParaRPr lang="en-US" sz="2800" dirty="0">
              <a:solidFill>
                <a:srgbClr val="FFC000"/>
              </a:solidFill>
            </a:endParaRPr>
          </a:p>
          <a:p>
            <a:endParaRPr lang="en-US" sz="2800" dirty="0"/>
          </a:p>
          <a:p>
            <a:endParaRPr lang="en-US" sz="2800" dirty="0" smtClean="0"/>
          </a:p>
          <a:p>
            <a:endParaRPr lang="en-US" sz="2800" dirty="0"/>
          </a:p>
          <a:p>
            <a:endParaRPr lang="en-US" sz="2800" dirty="0" smtClean="0"/>
          </a:p>
          <a:p>
            <a:endParaRPr lang="en-US" sz="2800"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65</a:t>
            </a:fld>
            <a:endParaRPr lang="en-US"/>
          </a:p>
        </p:txBody>
      </p:sp>
    </p:spTree>
    <p:extLst>
      <p:ext uri="{BB962C8B-B14F-4D97-AF65-F5344CB8AC3E}">
        <p14:creationId xmlns:p14="http://schemas.microsoft.com/office/powerpoint/2010/main" val="7434746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cranium should be excluded</a:t>
            </a:r>
          </a:p>
        </p:txBody>
      </p:sp>
      <p:sp>
        <p:nvSpPr>
          <p:cNvPr id="3" name="Content Placeholder 2"/>
          <p:cNvSpPr>
            <a:spLocks noGrp="1"/>
          </p:cNvSpPr>
          <p:nvPr>
            <p:ph idx="1"/>
          </p:nvPr>
        </p:nvSpPr>
        <p:spPr/>
        <p:txBody>
          <a:bodyPr>
            <a:normAutofit/>
          </a:bodyPr>
          <a:lstStyle/>
          <a:p>
            <a:r>
              <a:rPr lang="en-US" sz="2800" dirty="0" smtClean="0"/>
              <a:t>Because </a:t>
            </a:r>
            <a:r>
              <a:rPr lang="en-US" sz="2800" dirty="0"/>
              <a:t>the head constitutes a large portion of the total body bone mass but </a:t>
            </a:r>
            <a:r>
              <a:rPr lang="en-US" sz="2800" b="1" dirty="0"/>
              <a:t>changes little </a:t>
            </a:r>
            <a:r>
              <a:rPr lang="en-US" sz="2800" dirty="0"/>
              <a:t>with </a:t>
            </a:r>
            <a:r>
              <a:rPr lang="en-US" sz="2800" b="1" dirty="0"/>
              <a:t>growth</a:t>
            </a:r>
            <a:r>
              <a:rPr lang="en-US" sz="2800" dirty="0"/>
              <a:t>, </a:t>
            </a:r>
            <a:r>
              <a:rPr lang="en-US" sz="2800" b="1" dirty="0"/>
              <a:t>activity</a:t>
            </a:r>
            <a:r>
              <a:rPr lang="en-US" sz="2800" dirty="0"/>
              <a:t>, or </a:t>
            </a:r>
            <a:r>
              <a:rPr lang="en-US" sz="2800" b="1" dirty="0"/>
              <a:t>disease</a:t>
            </a:r>
            <a:r>
              <a:rPr lang="en-US" sz="2800" dirty="0"/>
              <a:t>; inclusion of the skull potentially masks  gains or losses at other skeletal sites. </a:t>
            </a:r>
            <a:endParaRPr lang="en-US" sz="2800" dirty="0" smtClean="0"/>
          </a:p>
          <a:p>
            <a:endParaRPr lang="en-US" sz="1900" dirty="0">
              <a:solidFill>
                <a:srgbClr val="00B050"/>
              </a:solidFill>
            </a:endParaRPr>
          </a:p>
          <a:p>
            <a:endParaRPr lang="en-US" sz="1900" dirty="0" smtClean="0">
              <a:solidFill>
                <a:srgbClr val="00B050"/>
              </a:solidFill>
            </a:endParaRPr>
          </a:p>
          <a:p>
            <a:endParaRPr lang="en-US" sz="1900" dirty="0">
              <a:solidFill>
                <a:srgbClr val="00B050"/>
              </a:solidFill>
            </a:endParaRPr>
          </a:p>
          <a:p>
            <a:endParaRPr lang="en-US" sz="1900" dirty="0" smtClean="0">
              <a:solidFill>
                <a:srgbClr val="00B050"/>
              </a:solidFill>
            </a:endParaRPr>
          </a:p>
          <a:p>
            <a:endParaRPr lang="en-US" sz="1900" dirty="0">
              <a:solidFill>
                <a:srgbClr val="00B050"/>
              </a:solidFill>
            </a:endParaRPr>
          </a:p>
          <a:p>
            <a:r>
              <a:rPr lang="en-US" sz="1900" dirty="0" smtClean="0">
                <a:solidFill>
                  <a:srgbClr val="00B050"/>
                </a:solidFill>
              </a:rPr>
              <a:t>FROM </a:t>
            </a:r>
            <a:r>
              <a:rPr lang="en-US" sz="1900" dirty="0">
                <a:solidFill>
                  <a:srgbClr val="00B050"/>
                </a:solidFill>
              </a:rPr>
              <a:t>THE AMERICAN ACADEMY OF PEDIATRICS</a:t>
            </a:r>
          </a:p>
          <a:p>
            <a:r>
              <a:rPr lang="pt-BR" sz="1900" dirty="0">
                <a:solidFill>
                  <a:srgbClr val="00B050"/>
                </a:solidFill>
              </a:rPr>
              <a:t>PEDIATRICS Volume 1 38, number 4 , O ctober 2016: e2 0162398</a:t>
            </a:r>
            <a:endParaRPr lang="en-US" sz="19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66</a:t>
            </a:fld>
            <a:endParaRPr lang="en-US"/>
          </a:p>
        </p:txBody>
      </p:sp>
    </p:spTree>
    <p:extLst>
      <p:ext uri="{BB962C8B-B14F-4D97-AF65-F5344CB8AC3E}">
        <p14:creationId xmlns:p14="http://schemas.microsoft.com/office/powerpoint/2010/main" val="38111273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67</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7893587" cy="5920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3853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68</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2765" y="548680"/>
            <a:ext cx="6299635"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1664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95400"/>
          </a:xfrm>
        </p:spPr>
        <p:txBody>
          <a:bodyPr>
            <a:noAutofit/>
          </a:bodyPr>
          <a:lstStyle/>
          <a:p>
            <a:r>
              <a:rPr lang="en-US" sz="2800" dirty="0" smtClean="0"/>
              <a:t>Lateral distal femur &amp; Distal radius</a:t>
            </a:r>
            <a:endParaRPr lang="en-US" sz="2800" dirty="0"/>
          </a:p>
        </p:txBody>
      </p:sp>
      <p:sp>
        <p:nvSpPr>
          <p:cNvPr id="3" name="Content Placeholder 2"/>
          <p:cNvSpPr>
            <a:spLocks noGrp="1"/>
          </p:cNvSpPr>
          <p:nvPr>
            <p:ph idx="1"/>
          </p:nvPr>
        </p:nvSpPr>
        <p:spPr>
          <a:xfrm>
            <a:off x="107504" y="1556792"/>
            <a:ext cx="8856984" cy="5301208"/>
          </a:xfrm>
        </p:spPr>
        <p:txBody>
          <a:bodyPr>
            <a:normAutofit fontScale="62500" lnSpcReduction="20000"/>
          </a:bodyPr>
          <a:lstStyle/>
          <a:p>
            <a:r>
              <a:rPr lang="en-US" sz="4500" dirty="0" smtClean="0"/>
              <a:t>In </a:t>
            </a:r>
            <a:r>
              <a:rPr lang="en-US" sz="4500" dirty="0"/>
              <a:t>children </a:t>
            </a:r>
            <a:r>
              <a:rPr lang="en-US" sz="4500" dirty="0" smtClean="0"/>
              <a:t>with :</a:t>
            </a:r>
          </a:p>
          <a:p>
            <a:r>
              <a:rPr lang="en-US" sz="4500" dirty="0" smtClean="0"/>
              <a:t>Immobilization </a:t>
            </a:r>
            <a:r>
              <a:rPr lang="en-US" sz="4500" dirty="0"/>
              <a:t>disorders </a:t>
            </a:r>
            <a:endParaRPr lang="en-US" sz="4500" dirty="0" smtClean="0"/>
          </a:p>
          <a:p>
            <a:r>
              <a:rPr lang="en-US" sz="4500" dirty="0" smtClean="0"/>
              <a:t>Contractures </a:t>
            </a:r>
            <a:r>
              <a:rPr lang="en-US" sz="4500" dirty="0"/>
              <a:t>who </a:t>
            </a:r>
            <a:r>
              <a:rPr lang="en-US" sz="4500" dirty="0" smtClean="0"/>
              <a:t>cannot be </a:t>
            </a:r>
            <a:r>
              <a:rPr lang="en-US" sz="4500" dirty="0"/>
              <a:t>positioned properly for spine </a:t>
            </a:r>
            <a:r>
              <a:rPr lang="en-US" sz="4500" dirty="0" smtClean="0"/>
              <a:t>or whole-body studies</a:t>
            </a:r>
            <a:endParaRPr lang="en-US" sz="4500" dirty="0" smtClean="0">
              <a:solidFill>
                <a:srgbClr val="00B050"/>
              </a:solidFill>
            </a:endParaRPr>
          </a:p>
          <a:p>
            <a:r>
              <a:rPr lang="en-US" sz="4500" b="1" dirty="0"/>
              <a:t>The </a:t>
            </a:r>
            <a:r>
              <a:rPr lang="en-US" sz="4500" b="1" dirty="0" smtClean="0"/>
              <a:t>distal radius </a:t>
            </a:r>
            <a:r>
              <a:rPr lang="en-US" sz="4500" dirty="0"/>
              <a:t>can be measured in </a:t>
            </a:r>
            <a:r>
              <a:rPr lang="en-US" sz="4500" dirty="0" smtClean="0"/>
              <a:t>patients who </a:t>
            </a:r>
            <a:r>
              <a:rPr lang="en-US" sz="4500" dirty="0"/>
              <a:t>exceed the </a:t>
            </a:r>
            <a:r>
              <a:rPr lang="en-US" sz="4500" b="1" dirty="0"/>
              <a:t>weight</a:t>
            </a:r>
            <a:r>
              <a:rPr lang="en-US" sz="4500" dirty="0"/>
              <a:t> limit </a:t>
            </a:r>
            <a:r>
              <a:rPr lang="en-US" sz="4500" dirty="0" smtClean="0"/>
              <a:t>for the </a:t>
            </a:r>
            <a:r>
              <a:rPr lang="en-US" sz="4500" dirty="0"/>
              <a:t>DXA table or those who </a:t>
            </a:r>
            <a:r>
              <a:rPr lang="en-US" sz="4500" b="1" dirty="0" smtClean="0"/>
              <a:t>cannot transfer </a:t>
            </a:r>
            <a:r>
              <a:rPr lang="en-US" sz="4500" dirty="0"/>
              <a:t>onto the table because of </a:t>
            </a:r>
            <a:r>
              <a:rPr lang="en-US" sz="4500" dirty="0" smtClean="0"/>
              <a:t>a mobilization </a:t>
            </a:r>
            <a:r>
              <a:rPr lang="en-US" sz="4500" dirty="0"/>
              <a:t>disorder</a:t>
            </a:r>
            <a:r>
              <a:rPr lang="en-US" sz="4500" dirty="0" smtClean="0"/>
              <a:t>.</a:t>
            </a:r>
          </a:p>
          <a:p>
            <a:r>
              <a:rPr lang="en-US" sz="4500" dirty="0"/>
              <a:t>in patients with </a:t>
            </a:r>
            <a:r>
              <a:rPr lang="en-US" sz="4500" b="1" dirty="0" smtClean="0"/>
              <a:t>metal </a:t>
            </a:r>
            <a:r>
              <a:rPr lang="nn-NO" sz="4500" b="1" dirty="0" smtClean="0"/>
              <a:t>hardware </a:t>
            </a:r>
            <a:r>
              <a:rPr lang="nn-NO" sz="4500" dirty="0"/>
              <a:t>(eg, rodding for </a:t>
            </a:r>
            <a:r>
              <a:rPr lang="nn-NO" sz="4500" dirty="0" smtClean="0"/>
              <a:t>scoliosis) </a:t>
            </a:r>
            <a:r>
              <a:rPr lang="en-US" sz="4500" dirty="0" smtClean="0"/>
              <a:t>in </a:t>
            </a:r>
            <a:r>
              <a:rPr lang="en-US" sz="4500" dirty="0"/>
              <a:t>the standard regions of </a:t>
            </a:r>
            <a:r>
              <a:rPr lang="en-US" sz="4500" dirty="0" smtClean="0"/>
              <a:t>interest</a:t>
            </a:r>
            <a:endParaRPr lang="en-US" sz="4500" dirty="0" smtClean="0">
              <a:solidFill>
                <a:srgbClr val="00B050"/>
              </a:solidFill>
            </a:endParaRPr>
          </a:p>
          <a:p>
            <a:endParaRPr lang="en-US" dirty="0" smtClean="0">
              <a:solidFill>
                <a:srgbClr val="00B050"/>
              </a:solidFill>
            </a:endParaRPr>
          </a:p>
          <a:p>
            <a:pPr marL="0" indent="0">
              <a:buNone/>
            </a:pPr>
            <a:endParaRPr lang="en-US" dirty="0" smtClean="0">
              <a:solidFill>
                <a:srgbClr val="00B050"/>
              </a:solidFill>
            </a:endParaRPr>
          </a:p>
          <a:p>
            <a:endParaRPr lang="en-US" dirty="0" smtClean="0">
              <a:solidFill>
                <a:srgbClr val="00B050"/>
              </a:solidFill>
            </a:endParaRPr>
          </a:p>
          <a:p>
            <a:endParaRPr lang="en-US" dirty="0">
              <a:solidFill>
                <a:srgbClr val="00B050"/>
              </a:solidFill>
            </a:endParaRPr>
          </a:p>
          <a:p>
            <a:r>
              <a:rPr lang="en-US" dirty="0" smtClean="0">
                <a:solidFill>
                  <a:srgbClr val="00B050"/>
                </a:solidFill>
              </a:rPr>
              <a:t>FROM </a:t>
            </a:r>
            <a:r>
              <a:rPr lang="en-US" dirty="0">
                <a:solidFill>
                  <a:srgbClr val="00B050"/>
                </a:solidFill>
              </a:rPr>
              <a:t>THE AMERICAN ACADEMY OF PEDIATRICS</a:t>
            </a:r>
          </a:p>
          <a:p>
            <a:r>
              <a:rPr lang="pt-BR" dirty="0">
                <a:solidFill>
                  <a:srgbClr val="00B050"/>
                </a:solidFill>
              </a:rPr>
              <a:t>PEDIATRICS Volume 1 38, number 4 , O ctober 2016: e2 0162398</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69</a:t>
            </a:fld>
            <a:endParaRPr lang="en-US"/>
          </a:p>
        </p:txBody>
      </p:sp>
    </p:spTree>
    <p:extLst>
      <p:ext uri="{BB962C8B-B14F-4D97-AF65-F5344CB8AC3E}">
        <p14:creationId xmlns:p14="http://schemas.microsoft.com/office/powerpoint/2010/main" val="3872994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p>
          <a:p>
            <a:endParaRPr lang="en-US" dirty="0"/>
          </a:p>
          <a:p>
            <a:r>
              <a:rPr lang="en-US" dirty="0" smtClean="0"/>
              <a:t>  </a:t>
            </a:r>
            <a:endParaRPr lang="en-US" dirty="0"/>
          </a:p>
        </p:txBody>
      </p:sp>
      <p:sp>
        <p:nvSpPr>
          <p:cNvPr id="7" name="Footer Placeholder 6"/>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56206-F8F4-4EC1-BC30-239AE55DFD9D}" type="slidenum">
              <a:rPr lang="en-US" smtClean="0"/>
              <a:t>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087186877"/>
              </p:ext>
            </p:extLst>
          </p:nvPr>
        </p:nvGraphicFramePr>
        <p:xfrm>
          <a:off x="25508" y="476672"/>
          <a:ext cx="9118492" cy="6480720"/>
        </p:xfrm>
        <a:graphic>
          <a:graphicData uri="http://schemas.openxmlformats.org/drawingml/2006/table">
            <a:tbl>
              <a:tblPr firstRow="1" bandRow="1">
                <a:tableStyleId>{5C22544A-7EE6-4342-B048-85BDC9FD1C3A}</a:tableStyleId>
              </a:tblPr>
              <a:tblGrid>
                <a:gridCol w="9118492"/>
              </a:tblGrid>
              <a:tr h="554477">
                <a:tc>
                  <a:txBody>
                    <a:bodyPr/>
                    <a:lstStyle/>
                    <a:p>
                      <a:r>
                        <a:rPr lang="en-US" sz="2800" b="1" i="0" u="none" strike="noStrike" kern="1200" baseline="0" dirty="0" err="1" smtClean="0">
                          <a:solidFill>
                            <a:schemeClr val="tx1"/>
                          </a:solidFill>
                          <a:latin typeface="+mn-lt"/>
                          <a:ea typeface="+mn-ea"/>
                          <a:cs typeface="+mn-cs"/>
                        </a:rPr>
                        <a:t>Treatment</a:t>
                      </a:r>
                      <a:r>
                        <a:rPr lang="en-US" sz="2800" b="1" dirty="0" err="1" smtClean="0">
                          <a:solidFill>
                            <a:schemeClr val="tx1"/>
                          </a:solidFill>
                        </a:rPr>
                        <a:t>of</a:t>
                      </a:r>
                      <a:r>
                        <a:rPr lang="en-US" sz="2800" b="1" dirty="0" smtClean="0">
                          <a:solidFill>
                            <a:schemeClr val="tx1"/>
                          </a:solidFill>
                        </a:rPr>
                        <a:t> Glucocorticoid-Induced Osteoporosis</a:t>
                      </a:r>
                      <a:endParaRPr lang="en-US" sz="2800" b="1" dirty="0">
                        <a:solidFill>
                          <a:schemeClr val="tx1"/>
                        </a:solidFill>
                      </a:endParaRPr>
                    </a:p>
                  </a:txBody>
                  <a:tcPr>
                    <a:solidFill>
                      <a:srgbClr val="FFFF00"/>
                    </a:solidFill>
                  </a:tcPr>
                </a:tc>
              </a:tr>
              <a:tr h="5926243">
                <a:tc>
                  <a:txBody>
                    <a:bodyPr/>
                    <a:lstStyle/>
                    <a:p>
                      <a:r>
                        <a:rPr lang="en-US" sz="2400" b="0" i="0" u="none" strike="noStrike" kern="1200" baseline="0" dirty="0" smtClean="0">
                          <a:solidFill>
                            <a:schemeClr val="dk1"/>
                          </a:solidFill>
                          <a:latin typeface="+mn-lt"/>
                          <a:ea typeface="+mn-ea"/>
                          <a:cs typeface="+mn-cs"/>
                        </a:rPr>
                        <a:t>Patients receiving long-term GC therapy should be tested for osteoporosis using BMD measurement. </a:t>
                      </a:r>
                    </a:p>
                    <a:p>
                      <a:r>
                        <a:rPr lang="en-US" sz="2400" b="0" i="0" u="none" strike="noStrike" kern="1200" baseline="0" dirty="0" smtClean="0">
                          <a:solidFill>
                            <a:schemeClr val="dk1"/>
                          </a:solidFill>
                          <a:latin typeface="+mn-lt"/>
                          <a:ea typeface="+mn-ea"/>
                          <a:cs typeface="+mn-cs"/>
                        </a:rPr>
                        <a:t>If the T-score is &lt;−1, consider:</a:t>
                      </a:r>
                    </a:p>
                    <a:p>
                      <a:r>
                        <a:rPr lang="en-US" sz="2400" b="0" i="0" u="none" strike="noStrike" kern="1200" baseline="0" dirty="0" smtClean="0">
                          <a:solidFill>
                            <a:schemeClr val="dk1"/>
                          </a:solidFill>
                          <a:latin typeface="+mn-lt"/>
                          <a:ea typeface="+mn-ea"/>
                          <a:cs typeface="+mn-cs"/>
                        </a:rPr>
                        <a:t>• Risk factor modification, including reducing risk of falls</a:t>
                      </a:r>
                    </a:p>
                    <a:p>
                      <a:r>
                        <a:rPr lang="en-US" sz="2400" b="0" i="0" u="none" strike="noStrike" kern="1200" baseline="0" dirty="0" smtClean="0">
                          <a:solidFill>
                            <a:schemeClr val="dk1"/>
                          </a:solidFill>
                          <a:latin typeface="+mn-lt"/>
                          <a:ea typeface="+mn-ea"/>
                          <a:cs typeface="+mn-cs"/>
                        </a:rPr>
                        <a:t>• Regular weight-bearing physical exercises</a:t>
                      </a:r>
                    </a:p>
                    <a:p>
                      <a:r>
                        <a:rPr lang="en-US" sz="2400" b="0" i="0" u="none" strike="noStrike" kern="1200" baseline="0" dirty="0" smtClean="0">
                          <a:solidFill>
                            <a:schemeClr val="dk1"/>
                          </a:solidFill>
                          <a:latin typeface="+mn-lt"/>
                          <a:ea typeface="+mn-ea"/>
                          <a:cs typeface="+mn-cs"/>
                        </a:rPr>
                        <a:t>• Calcium and vitamin D supplementation</a:t>
                      </a:r>
                    </a:p>
                    <a:p>
                      <a:r>
                        <a:rPr lang="en-US" sz="2400" b="0" i="0" u="none" strike="noStrike" kern="1200" baseline="0" dirty="0" smtClean="0">
                          <a:solidFill>
                            <a:schemeClr val="dk1"/>
                          </a:solidFill>
                          <a:latin typeface="+mn-lt"/>
                          <a:ea typeface="+mn-ea"/>
                          <a:cs typeface="+mn-cs"/>
                        </a:rPr>
                        <a:t>• Replacement of gonadal steroids, if deficient</a:t>
                      </a:r>
                    </a:p>
                    <a:p>
                      <a:r>
                        <a:rPr lang="en-US" sz="2400" b="1" i="0" u="none" strike="noStrike" kern="1200" baseline="0" dirty="0" smtClean="0">
                          <a:solidFill>
                            <a:schemeClr val="dk1"/>
                          </a:solidFill>
                          <a:latin typeface="+mn-lt"/>
                          <a:ea typeface="+mn-ea"/>
                          <a:cs typeface="+mn-cs"/>
                        </a:rPr>
                        <a:t>• Bisphosphonate therapy </a:t>
                      </a:r>
                      <a:r>
                        <a:rPr lang="en-US" sz="2400" b="0" i="0" u="none" strike="noStrike" kern="1200" baseline="0" dirty="0" smtClean="0">
                          <a:solidFill>
                            <a:schemeClr val="dk1"/>
                          </a:solidFill>
                          <a:latin typeface="+mn-lt"/>
                          <a:ea typeface="+mn-ea"/>
                          <a:cs typeface="+mn-cs"/>
                        </a:rPr>
                        <a:t>(alendronate, 10 mg/day or 70 mg/</a:t>
                      </a:r>
                      <a:r>
                        <a:rPr lang="en-US" sz="2400" b="0" i="0" u="none" strike="noStrike" kern="1200" baseline="0" dirty="0" err="1" smtClean="0">
                          <a:solidFill>
                            <a:schemeClr val="dk1"/>
                          </a:solidFill>
                          <a:latin typeface="+mn-lt"/>
                          <a:ea typeface="+mn-ea"/>
                          <a:cs typeface="+mn-cs"/>
                        </a:rPr>
                        <a:t>wk</a:t>
                      </a:r>
                      <a:r>
                        <a:rPr lang="en-US" sz="2400" b="0" i="0" u="none" strike="noStrike" kern="1200" baseline="0" dirty="0" smtClean="0">
                          <a:solidFill>
                            <a:schemeClr val="dk1"/>
                          </a:solidFill>
                          <a:latin typeface="+mn-lt"/>
                          <a:ea typeface="+mn-ea"/>
                          <a:cs typeface="+mn-cs"/>
                        </a:rPr>
                        <a:t>, or </a:t>
                      </a:r>
                      <a:r>
                        <a:rPr lang="en-US" sz="2400" b="0" i="0" u="none" strike="noStrike" kern="1200" baseline="0" dirty="0" err="1" smtClean="0">
                          <a:solidFill>
                            <a:schemeClr val="dk1"/>
                          </a:solidFill>
                          <a:latin typeface="+mn-lt"/>
                          <a:ea typeface="+mn-ea"/>
                          <a:cs typeface="+mn-cs"/>
                        </a:rPr>
                        <a:t>risedronate</a:t>
                      </a:r>
                      <a:r>
                        <a:rPr lang="en-US" sz="2400" b="0" i="0" u="none" strike="noStrike" kern="1200" baseline="0" dirty="0" smtClean="0">
                          <a:solidFill>
                            <a:schemeClr val="dk1"/>
                          </a:solidFill>
                          <a:latin typeface="+mn-lt"/>
                          <a:ea typeface="+mn-ea"/>
                          <a:cs typeface="+mn-cs"/>
                        </a:rPr>
                        <a:t>, 5 mg/day or 35 mg/</a:t>
                      </a:r>
                      <a:r>
                        <a:rPr lang="en-US" sz="2400" b="0" i="0" u="none" strike="noStrike" kern="1200" baseline="0" dirty="0" err="1" smtClean="0">
                          <a:solidFill>
                            <a:schemeClr val="dk1"/>
                          </a:solidFill>
                          <a:latin typeface="+mn-lt"/>
                          <a:ea typeface="+mn-ea"/>
                          <a:cs typeface="+mn-cs"/>
                        </a:rPr>
                        <a:t>wk</a:t>
                      </a:r>
                      <a:r>
                        <a:rPr lang="en-US" sz="2400" b="0" i="0" u="none" strike="noStrike" kern="1200" baseline="0" dirty="0" smtClean="0">
                          <a:solidFill>
                            <a:schemeClr val="dk1"/>
                          </a:solidFill>
                          <a:latin typeface="+mn-lt"/>
                          <a:ea typeface="+mn-ea"/>
                          <a:cs typeface="+mn-cs"/>
                        </a:rPr>
                        <a:t>); if bisphosphonates are contraindicated or not tolerated, </a:t>
                      </a:r>
                    </a:p>
                    <a:p>
                      <a:r>
                        <a:rPr lang="en-US" sz="2400" b="0" i="0" u="none" strike="noStrike" kern="1200" baseline="0" dirty="0" smtClean="0">
                          <a:solidFill>
                            <a:schemeClr val="dk1"/>
                          </a:solidFill>
                          <a:latin typeface="+mn-lt"/>
                          <a:ea typeface="+mn-ea"/>
                          <a:cs typeface="+mn-cs"/>
                        </a:rPr>
                        <a:t>consider </a:t>
                      </a:r>
                      <a:r>
                        <a:rPr lang="en-US" sz="2400" b="1" i="0" u="none" strike="noStrike" kern="1200" baseline="0" dirty="0" smtClean="0">
                          <a:solidFill>
                            <a:schemeClr val="dk1"/>
                          </a:solidFill>
                          <a:latin typeface="+mn-lt"/>
                          <a:ea typeface="+mn-ea"/>
                          <a:cs typeface="+mn-cs"/>
                        </a:rPr>
                        <a:t>calcitonin </a:t>
                      </a:r>
                      <a:r>
                        <a:rPr lang="en-US" sz="2400" b="0" i="0" u="none" strike="noStrike" kern="1200" baseline="0" dirty="0" smtClean="0">
                          <a:solidFill>
                            <a:schemeClr val="dk1"/>
                          </a:solidFill>
                          <a:latin typeface="+mn-lt"/>
                          <a:ea typeface="+mn-ea"/>
                          <a:cs typeface="+mn-cs"/>
                        </a:rPr>
                        <a:t>as a second-line agent, </a:t>
                      </a:r>
                    </a:p>
                    <a:p>
                      <a:r>
                        <a:rPr lang="en-US" sz="2400" b="0" i="0" u="none" strike="noStrike" kern="1200" baseline="0" dirty="0" smtClean="0">
                          <a:solidFill>
                            <a:schemeClr val="dk1"/>
                          </a:solidFill>
                          <a:latin typeface="+mn-lt"/>
                          <a:ea typeface="+mn-ea"/>
                          <a:cs typeface="+mn-cs"/>
                        </a:rPr>
                        <a:t>intravenous bisphosphonate (</a:t>
                      </a:r>
                      <a:r>
                        <a:rPr lang="en-US" sz="2400" b="0" i="0" u="none" strike="noStrike" kern="1200" baseline="0" dirty="0" err="1" smtClean="0">
                          <a:solidFill>
                            <a:schemeClr val="dk1"/>
                          </a:solidFill>
                          <a:latin typeface="+mn-lt"/>
                          <a:ea typeface="+mn-ea"/>
                          <a:cs typeface="+mn-cs"/>
                        </a:rPr>
                        <a:t>pamidronate</a:t>
                      </a:r>
                      <a:r>
                        <a:rPr lang="en-US" sz="2400" b="0" i="0" u="none" strike="noStrike" kern="1200" baseline="0" dirty="0" smtClean="0">
                          <a:solidFill>
                            <a:schemeClr val="dk1"/>
                          </a:solidFill>
                          <a:latin typeface="+mn-lt"/>
                          <a:ea typeface="+mn-ea"/>
                          <a:cs typeface="+mn-cs"/>
                        </a:rPr>
                        <a:t> or </a:t>
                      </a:r>
                      <a:r>
                        <a:rPr lang="en-US" sz="2400" b="0" i="0" u="none" strike="noStrike" kern="1200" baseline="0" dirty="0" err="1" smtClean="0">
                          <a:solidFill>
                            <a:schemeClr val="dk1"/>
                          </a:solidFill>
                          <a:latin typeface="+mn-lt"/>
                          <a:ea typeface="+mn-ea"/>
                          <a:cs typeface="+mn-cs"/>
                        </a:rPr>
                        <a:t>zoledronate</a:t>
                      </a:r>
                      <a:r>
                        <a:rPr lang="en-US" sz="2400" b="0" i="0" u="none" strike="noStrike" kern="1200" baseline="0" dirty="0" smtClean="0">
                          <a:solidFill>
                            <a:schemeClr val="dk1"/>
                          </a:solidFill>
                          <a:latin typeface="+mn-lt"/>
                          <a:ea typeface="+mn-ea"/>
                          <a:cs typeface="+mn-cs"/>
                        </a:rPr>
                        <a:t>), denosumab or parathyroid hormone 1-34. </a:t>
                      </a:r>
                    </a:p>
                    <a:p>
                      <a:r>
                        <a:rPr lang="en-US" sz="2400" b="0" i="0" u="none" strike="noStrike" kern="1200" baseline="0" dirty="0" smtClean="0">
                          <a:solidFill>
                            <a:schemeClr val="dk1"/>
                          </a:solidFill>
                          <a:latin typeface="+mn-lt"/>
                          <a:ea typeface="+mn-ea"/>
                          <a:cs typeface="+mn-cs"/>
                        </a:rPr>
                        <a:t>• Repeat BMD measurement annually or biannually</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B050"/>
                          </a:solidFill>
                        </a:rPr>
                        <a:t>KELLY </a:t>
                      </a:r>
                      <a:r>
                        <a:rPr lang="en-US" sz="1400" dirty="0" smtClean="0">
                          <a:solidFill>
                            <a:srgbClr val="00B050"/>
                          </a:solidFill>
                        </a:rPr>
                        <a:t>11ED Page:1831(2001 update)</a:t>
                      </a:r>
                    </a:p>
                    <a:p>
                      <a:endParaRPr lang="en-US" sz="2400" dirty="0"/>
                    </a:p>
                  </a:txBody>
                  <a:tcPr/>
                </a:tc>
              </a:tr>
            </a:tbl>
          </a:graphicData>
        </a:graphic>
      </p:graphicFrame>
    </p:spTree>
    <p:extLst>
      <p:ext uri="{BB962C8B-B14F-4D97-AF65-F5344CB8AC3E}">
        <p14:creationId xmlns:p14="http://schemas.microsoft.com/office/powerpoint/2010/main" val="31069822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70</a:t>
            </a:fld>
            <a:endParaRPr lang="en-US"/>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818" y="2066116"/>
            <a:ext cx="8714662" cy="434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1689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71</a:t>
            </a:fld>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434150"/>
            <a:ext cx="5040560" cy="615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6843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INTERPRETATION OF DXA RESULTS</a:t>
            </a:r>
            <a:endParaRPr lang="en-US" dirty="0"/>
          </a:p>
        </p:txBody>
      </p:sp>
      <p:sp>
        <p:nvSpPr>
          <p:cNvPr id="3" name="Content Placeholder 2"/>
          <p:cNvSpPr>
            <a:spLocks noGrp="1"/>
          </p:cNvSpPr>
          <p:nvPr>
            <p:ph idx="1"/>
          </p:nvPr>
        </p:nvSpPr>
        <p:spPr/>
        <p:txBody>
          <a:bodyPr>
            <a:normAutofit/>
          </a:bodyPr>
          <a:lstStyle/>
          <a:p>
            <a:r>
              <a:rPr lang="en-US" dirty="0"/>
              <a:t>Bone mass, as measured by DXA, is</a:t>
            </a:r>
          </a:p>
          <a:p>
            <a:r>
              <a:rPr lang="en-US" dirty="0"/>
              <a:t>reported as BMC (g) or areal </a:t>
            </a:r>
            <a:r>
              <a:rPr lang="en-US" dirty="0" smtClean="0"/>
              <a:t>BMD (g/cm</a:t>
            </a:r>
            <a:r>
              <a:rPr lang="en-US" baseline="30000" dirty="0" smtClean="0"/>
              <a:t>2</a:t>
            </a:r>
            <a:r>
              <a:rPr lang="en-US" dirty="0"/>
              <a:t>). </a:t>
            </a:r>
            <a:endParaRPr lang="en-US" dirty="0" smtClean="0"/>
          </a:p>
          <a:p>
            <a:r>
              <a:rPr lang="en-US" dirty="0" smtClean="0"/>
              <a:t>These </a:t>
            </a:r>
            <a:r>
              <a:rPr lang="en-US" dirty="0"/>
              <a:t>values are </a:t>
            </a:r>
            <a:r>
              <a:rPr lang="en-US" dirty="0" smtClean="0"/>
              <a:t>compared with </a:t>
            </a:r>
            <a:r>
              <a:rPr lang="en-US" dirty="0"/>
              <a:t>reference values from </a:t>
            </a:r>
            <a:r>
              <a:rPr lang="en-US" dirty="0" smtClean="0"/>
              <a:t>healthy youth </a:t>
            </a:r>
            <a:r>
              <a:rPr lang="en-US" dirty="0"/>
              <a:t>of similar age, sex, and </a:t>
            </a:r>
            <a:r>
              <a:rPr lang="en-US" dirty="0" smtClean="0"/>
              <a:t>race/ ethnicity </a:t>
            </a:r>
            <a:r>
              <a:rPr lang="en-US" dirty="0"/>
              <a:t>to calculate a </a:t>
            </a:r>
            <a:r>
              <a:rPr lang="en-US" b="1" i="1" dirty="0"/>
              <a:t>z </a:t>
            </a:r>
            <a:r>
              <a:rPr lang="en-US" b="1" dirty="0"/>
              <a:t>score</a:t>
            </a:r>
            <a:r>
              <a:rPr lang="en-US" dirty="0"/>
              <a:t>, </a:t>
            </a:r>
            <a:r>
              <a:rPr lang="en-US" dirty="0" smtClean="0"/>
              <a:t>the number </a:t>
            </a:r>
            <a:r>
              <a:rPr lang="en-US" dirty="0"/>
              <a:t>of SDs from the </a:t>
            </a:r>
            <a:r>
              <a:rPr lang="en-US" dirty="0" smtClean="0"/>
              <a:t>expected mean.</a:t>
            </a:r>
            <a:r>
              <a:rPr lang="en-US" dirty="0"/>
              <a:t> </a:t>
            </a:r>
            <a:endParaRPr lang="en-US" dirty="0" smtClean="0"/>
          </a:p>
          <a:p>
            <a:r>
              <a:rPr lang="en-US" dirty="0" smtClean="0"/>
              <a:t>Abundant </a:t>
            </a:r>
            <a:r>
              <a:rPr lang="en-US" dirty="0"/>
              <a:t>pediatric </a:t>
            </a:r>
            <a:r>
              <a:rPr lang="en-US" b="1" i="1" dirty="0" smtClean="0"/>
              <a:t>reference</a:t>
            </a:r>
            <a:r>
              <a:rPr lang="en-US" b="1" i="1" dirty="0"/>
              <a:t> data </a:t>
            </a:r>
            <a:r>
              <a:rPr lang="en-US" dirty="0"/>
              <a:t>are now available for </a:t>
            </a:r>
            <a:r>
              <a:rPr lang="en-US" b="1" dirty="0" smtClean="0"/>
              <a:t>children</a:t>
            </a:r>
            <a:r>
              <a:rPr lang="en-US" dirty="0" smtClean="0"/>
              <a:t> and </a:t>
            </a:r>
            <a:r>
              <a:rPr lang="en-US" b="1" dirty="0"/>
              <a:t>teenagers</a:t>
            </a:r>
            <a:r>
              <a:rPr lang="en-US" dirty="0"/>
              <a:t> but not for infants. </a:t>
            </a:r>
          </a:p>
          <a:p>
            <a:endParaRPr lang="en-US" sz="1600" dirty="0" smtClean="0">
              <a:solidFill>
                <a:srgbClr val="00B050"/>
              </a:solidFill>
            </a:endParaRPr>
          </a:p>
          <a:p>
            <a:endParaRPr lang="en-US" sz="1600" dirty="0">
              <a:solidFill>
                <a:srgbClr val="00B050"/>
              </a:solidFill>
            </a:endParaRPr>
          </a:p>
          <a:p>
            <a:endParaRPr lang="en-US" sz="1600" dirty="0" smtClean="0">
              <a:solidFill>
                <a:srgbClr val="00B050"/>
              </a:solidFill>
            </a:endParaRPr>
          </a:p>
          <a:p>
            <a:r>
              <a:rPr lang="en-US" sz="1600" dirty="0" smtClean="0">
                <a:solidFill>
                  <a:srgbClr val="00B050"/>
                </a:solidFill>
              </a:rPr>
              <a:t>FROM </a:t>
            </a:r>
            <a:r>
              <a:rPr lang="en-US" sz="1600" dirty="0">
                <a:solidFill>
                  <a:srgbClr val="00B050"/>
                </a:solidFill>
              </a:rPr>
              <a:t>THE AMERICAN ACADEMY OF PEDIATRICS</a:t>
            </a:r>
          </a:p>
          <a:p>
            <a:r>
              <a:rPr lang="pt-BR" sz="1600" dirty="0">
                <a:solidFill>
                  <a:srgbClr val="00B050"/>
                </a:solidFill>
              </a:rPr>
              <a:t>PEDIATRICS Volume 1 38, number 4 , O ctober 2016: e2 0162398</a:t>
            </a:r>
            <a:endParaRPr lang="en-US" sz="16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72</a:t>
            </a:fld>
            <a:endParaRPr lang="en-US"/>
          </a:p>
        </p:txBody>
      </p:sp>
    </p:spTree>
    <p:extLst>
      <p:ext uri="{BB962C8B-B14F-4D97-AF65-F5344CB8AC3E}">
        <p14:creationId xmlns:p14="http://schemas.microsoft.com/office/powerpoint/2010/main" val="5967622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It is </a:t>
            </a:r>
            <a:r>
              <a:rPr lang="en-US" sz="2800" dirty="0"/>
              <a:t>essential to select norms </a:t>
            </a:r>
            <a:r>
              <a:rPr lang="en-US" sz="2800" dirty="0" smtClean="0"/>
              <a:t>collected by </a:t>
            </a:r>
            <a:r>
              <a:rPr lang="en-US" sz="2800" dirty="0"/>
              <a:t>using equipment from </a:t>
            </a:r>
            <a:r>
              <a:rPr lang="en-US" sz="2800" b="1" dirty="0"/>
              <a:t>the </a:t>
            </a:r>
            <a:r>
              <a:rPr lang="en-US" sz="2800" b="1" dirty="0" smtClean="0"/>
              <a:t>same manufacturer </a:t>
            </a:r>
            <a:r>
              <a:rPr lang="en-US" sz="2800" dirty="0"/>
              <a:t>as that used </a:t>
            </a:r>
            <a:r>
              <a:rPr lang="en-US" sz="2800" dirty="0" smtClean="0"/>
              <a:t>for the </a:t>
            </a:r>
            <a:r>
              <a:rPr lang="en-US" sz="2800" dirty="0"/>
              <a:t>patient because of </a:t>
            </a:r>
            <a:r>
              <a:rPr lang="en-US" sz="2800" dirty="0" smtClean="0"/>
              <a:t>systematic differences </a:t>
            </a:r>
            <a:r>
              <a:rPr lang="en-US" sz="2800" dirty="0"/>
              <a:t>in software</a:t>
            </a:r>
            <a:r>
              <a:rPr lang="en-US" sz="2800" dirty="0" smtClean="0"/>
              <a:t>.</a:t>
            </a:r>
          </a:p>
          <a:p>
            <a:r>
              <a:rPr lang="en-US" dirty="0" smtClean="0"/>
              <a:t> </a:t>
            </a:r>
          </a:p>
          <a:p>
            <a:endParaRPr lang="en-US" dirty="0">
              <a:solidFill>
                <a:srgbClr val="00B050"/>
              </a:solidFill>
            </a:endParaRPr>
          </a:p>
          <a:p>
            <a:endParaRPr lang="en-US" dirty="0" smtClean="0">
              <a:solidFill>
                <a:srgbClr val="00B050"/>
              </a:solidFill>
            </a:endParaRPr>
          </a:p>
          <a:p>
            <a:r>
              <a:rPr lang="en-US" sz="1600" dirty="0" smtClean="0">
                <a:solidFill>
                  <a:srgbClr val="00B050"/>
                </a:solidFill>
              </a:rPr>
              <a:t>FROM </a:t>
            </a:r>
            <a:r>
              <a:rPr lang="en-US" sz="1600" dirty="0">
                <a:solidFill>
                  <a:srgbClr val="00B050"/>
                </a:solidFill>
              </a:rPr>
              <a:t>THE AMERICAN ACADEMY OF PEDIATRICS</a:t>
            </a:r>
          </a:p>
          <a:p>
            <a:r>
              <a:rPr lang="pt-BR" sz="1600" dirty="0">
                <a:solidFill>
                  <a:srgbClr val="00B050"/>
                </a:solidFill>
              </a:rPr>
              <a:t>PEDIATRICS Volume 1 38, number 4 , O ctober 2016: e2 0162398</a:t>
            </a:r>
            <a:endParaRPr lang="en-US" sz="16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73</a:t>
            </a:fld>
            <a:endParaRPr lang="en-US"/>
          </a:p>
        </p:txBody>
      </p:sp>
    </p:spTree>
    <p:extLst>
      <p:ext uri="{BB962C8B-B14F-4D97-AF65-F5344CB8AC3E}">
        <p14:creationId xmlns:p14="http://schemas.microsoft.com/office/powerpoint/2010/main" val="12835672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363272" cy="792088"/>
          </a:xfrm>
        </p:spPr>
        <p:txBody>
          <a:bodyPr>
            <a:normAutofit/>
          </a:bodyPr>
          <a:lstStyle/>
          <a:p>
            <a:r>
              <a:rPr lang="en-US" dirty="0"/>
              <a:t>Peak </a:t>
            </a:r>
            <a:r>
              <a:rPr lang="en-US" dirty="0" smtClean="0"/>
              <a:t>bone</a:t>
            </a:r>
            <a:r>
              <a:rPr lang="en-US" dirty="0"/>
              <a:t> </a:t>
            </a:r>
            <a:r>
              <a:rPr lang="en-US" dirty="0" smtClean="0"/>
              <a:t>mass</a:t>
            </a:r>
            <a:endParaRPr lang="en-US" dirty="0"/>
          </a:p>
        </p:txBody>
      </p:sp>
      <p:sp>
        <p:nvSpPr>
          <p:cNvPr id="3" name="Content Placeholder 2"/>
          <p:cNvSpPr>
            <a:spLocks noGrp="1"/>
          </p:cNvSpPr>
          <p:nvPr>
            <p:ph idx="1"/>
          </p:nvPr>
        </p:nvSpPr>
        <p:spPr>
          <a:xfrm>
            <a:off x="323528" y="1268760"/>
            <a:ext cx="8496944" cy="5400600"/>
          </a:xfrm>
        </p:spPr>
        <p:txBody>
          <a:bodyPr>
            <a:normAutofit lnSpcReduction="10000"/>
          </a:bodyPr>
          <a:lstStyle/>
          <a:p>
            <a:r>
              <a:rPr lang="en-US" sz="2800" dirty="0" smtClean="0"/>
              <a:t>is </a:t>
            </a:r>
            <a:r>
              <a:rPr lang="en-US" sz="2800" dirty="0"/>
              <a:t>achieved in the </a:t>
            </a:r>
            <a:r>
              <a:rPr lang="en-US" sz="2800" b="1" dirty="0"/>
              <a:t>second </a:t>
            </a:r>
            <a:r>
              <a:rPr lang="en-US" sz="2800" b="1" dirty="0" smtClean="0"/>
              <a:t>or third </a:t>
            </a:r>
            <a:r>
              <a:rPr lang="en-US" sz="2800" dirty="0"/>
              <a:t>decade, depending on </a:t>
            </a:r>
            <a:r>
              <a:rPr lang="en-US" sz="2800" dirty="0" smtClean="0"/>
              <a:t>the skeletal </a:t>
            </a:r>
            <a:r>
              <a:rPr lang="en-US" sz="2800" dirty="0"/>
              <a:t>site. </a:t>
            </a:r>
            <a:endParaRPr lang="en-US" sz="2800" dirty="0" smtClean="0"/>
          </a:p>
          <a:p>
            <a:endParaRPr lang="en-US" sz="2800" dirty="0" smtClean="0"/>
          </a:p>
          <a:p>
            <a:r>
              <a:rPr lang="en-US" sz="2800" dirty="0"/>
              <a:t>Therefore, </a:t>
            </a:r>
            <a:r>
              <a:rPr lang="en-US" sz="2800" dirty="0" smtClean="0"/>
              <a:t>T-scores (which </a:t>
            </a:r>
            <a:r>
              <a:rPr lang="en-US" sz="2800" dirty="0"/>
              <a:t>compare the </a:t>
            </a:r>
            <a:r>
              <a:rPr lang="en-US" sz="2800" dirty="0" smtClean="0"/>
              <a:t>patient’s BMD </a:t>
            </a:r>
            <a:r>
              <a:rPr lang="en-US" sz="2800" dirty="0"/>
              <a:t>with that of a healthy </a:t>
            </a:r>
            <a:r>
              <a:rPr lang="en-US" sz="2800" dirty="0" smtClean="0"/>
              <a:t>young adult</a:t>
            </a:r>
            <a:r>
              <a:rPr lang="en-US" sz="2800" dirty="0"/>
              <a:t>) should not be used </a:t>
            </a:r>
            <a:r>
              <a:rPr lang="en-US" sz="2800" dirty="0" smtClean="0"/>
              <a:t>before 20 </a:t>
            </a:r>
            <a:r>
              <a:rPr lang="en-US" sz="2800" dirty="0"/>
              <a:t>years of age</a:t>
            </a:r>
            <a:r>
              <a:rPr lang="en-US" sz="2800" dirty="0" smtClean="0"/>
              <a:t>.</a:t>
            </a:r>
          </a:p>
          <a:p>
            <a:r>
              <a:rPr lang="en-US" sz="2800" dirty="0"/>
              <a:t>The ordering </a:t>
            </a:r>
            <a:r>
              <a:rPr lang="en-US" sz="2800" dirty="0" smtClean="0"/>
              <a:t>physician must </a:t>
            </a:r>
            <a:r>
              <a:rPr lang="en-US" sz="2800" dirty="0"/>
              <a:t>be careful to not use </a:t>
            </a:r>
            <a:r>
              <a:rPr lang="en-US" sz="2800" dirty="0" smtClean="0"/>
              <a:t>T-scores when </a:t>
            </a:r>
            <a:r>
              <a:rPr lang="en-US" sz="2800" dirty="0"/>
              <a:t>interpreting DXA results</a:t>
            </a:r>
            <a:r>
              <a:rPr lang="en-US" sz="2800" dirty="0" smtClean="0"/>
              <a:t>.</a:t>
            </a:r>
          </a:p>
          <a:p>
            <a:endParaRPr lang="en-US" sz="1600" dirty="0" smtClean="0">
              <a:solidFill>
                <a:srgbClr val="00B050"/>
              </a:solidFill>
            </a:endParaRPr>
          </a:p>
          <a:p>
            <a:endParaRPr lang="en-US" sz="1600" dirty="0">
              <a:solidFill>
                <a:srgbClr val="00B050"/>
              </a:solidFill>
            </a:endParaRPr>
          </a:p>
          <a:p>
            <a:endParaRPr lang="en-US" sz="1600" dirty="0" smtClean="0">
              <a:solidFill>
                <a:srgbClr val="00B050"/>
              </a:solidFill>
            </a:endParaRPr>
          </a:p>
          <a:p>
            <a:endParaRPr lang="en-US" sz="1600" dirty="0" smtClean="0">
              <a:solidFill>
                <a:srgbClr val="00B050"/>
              </a:solidFill>
            </a:endParaRPr>
          </a:p>
          <a:p>
            <a:r>
              <a:rPr lang="en-US" sz="1600" dirty="0" smtClean="0">
                <a:solidFill>
                  <a:srgbClr val="00B050"/>
                </a:solidFill>
              </a:rPr>
              <a:t>FROM </a:t>
            </a:r>
            <a:r>
              <a:rPr lang="en-US" sz="1600" dirty="0">
                <a:solidFill>
                  <a:srgbClr val="00B050"/>
                </a:solidFill>
              </a:rPr>
              <a:t>THE AMERICAN ACADEMY OF PEDIATRICS</a:t>
            </a:r>
          </a:p>
          <a:p>
            <a:r>
              <a:rPr lang="pt-BR" sz="1600" dirty="0">
                <a:solidFill>
                  <a:srgbClr val="00B050"/>
                </a:solidFill>
              </a:rPr>
              <a:t>PEDIATRICS Volume 1 38, number 4 , O ctober 2016: e2 0162398</a:t>
            </a:r>
            <a:endParaRPr lang="en-US" sz="16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74</a:t>
            </a:fld>
            <a:endParaRPr lang="en-US"/>
          </a:p>
        </p:txBody>
      </p:sp>
    </p:spTree>
    <p:extLst>
      <p:ext uri="{BB962C8B-B14F-4D97-AF65-F5344CB8AC3E}">
        <p14:creationId xmlns:p14="http://schemas.microsoft.com/office/powerpoint/2010/main" val="27463451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t>area vs </a:t>
            </a:r>
            <a:r>
              <a:rPr lang="en-US" dirty="0"/>
              <a:t>volume</a:t>
            </a:r>
          </a:p>
        </p:txBody>
      </p:sp>
      <p:sp>
        <p:nvSpPr>
          <p:cNvPr id="3" name="Content Placeholder 2"/>
          <p:cNvSpPr>
            <a:spLocks noGrp="1"/>
          </p:cNvSpPr>
          <p:nvPr>
            <p:ph idx="1"/>
          </p:nvPr>
        </p:nvSpPr>
        <p:spPr/>
        <p:txBody>
          <a:bodyPr>
            <a:normAutofit/>
          </a:bodyPr>
          <a:lstStyle/>
          <a:p>
            <a:r>
              <a:rPr lang="en-US" sz="2800" dirty="0"/>
              <a:t>BMD, as measured by DXA, </a:t>
            </a:r>
            <a:r>
              <a:rPr lang="en-US" sz="2800" dirty="0" smtClean="0"/>
              <a:t>corrects bone </a:t>
            </a:r>
            <a:r>
              <a:rPr lang="en-US" sz="2800" dirty="0"/>
              <a:t>mineral for the </a:t>
            </a:r>
            <a:r>
              <a:rPr lang="en-US" sz="2800" b="1" dirty="0"/>
              <a:t>area</a:t>
            </a:r>
            <a:r>
              <a:rPr lang="en-US" sz="2800" dirty="0"/>
              <a:t> (</a:t>
            </a:r>
            <a:r>
              <a:rPr lang="en-US" sz="2800" u="sng" dirty="0" smtClean="0"/>
              <a:t>height and </a:t>
            </a:r>
            <a:r>
              <a:rPr lang="en-US" sz="2800" u="sng" dirty="0"/>
              <a:t>width</a:t>
            </a:r>
            <a:r>
              <a:rPr lang="en-US" sz="2800" dirty="0"/>
              <a:t>) but not for the </a:t>
            </a:r>
            <a:r>
              <a:rPr lang="en-US" sz="2800" dirty="0" smtClean="0"/>
              <a:t>volume (height</a:t>
            </a:r>
            <a:r>
              <a:rPr lang="en-US" sz="2800" dirty="0"/>
              <a:t>, width, and thickness) </a:t>
            </a:r>
            <a:r>
              <a:rPr lang="en-US" sz="2800" dirty="0" smtClean="0"/>
              <a:t>of bone</a:t>
            </a:r>
            <a:r>
              <a:rPr lang="en-US" sz="2800" dirty="0"/>
              <a:t>. </a:t>
            </a:r>
            <a:endParaRPr lang="en-US" sz="2800" dirty="0" smtClean="0"/>
          </a:p>
          <a:p>
            <a:r>
              <a:rPr lang="en-US" sz="2800" dirty="0" smtClean="0"/>
              <a:t>For </a:t>
            </a:r>
            <a:r>
              <a:rPr lang="en-US" sz="2800" dirty="0"/>
              <a:t>this reason, if 2 </a:t>
            </a:r>
            <a:r>
              <a:rPr lang="en-US" sz="2800" dirty="0" smtClean="0"/>
              <a:t>individuals with </a:t>
            </a:r>
            <a:r>
              <a:rPr lang="en-US" sz="2800" dirty="0"/>
              <a:t>identical “true” volumetric </a:t>
            </a:r>
            <a:r>
              <a:rPr lang="en-US" sz="2800" dirty="0" smtClean="0"/>
              <a:t>bone density </a:t>
            </a:r>
            <a:r>
              <a:rPr lang="en-US" sz="2800" dirty="0"/>
              <a:t>are compared, the </a:t>
            </a:r>
            <a:r>
              <a:rPr lang="en-US" sz="2800" b="1" dirty="0" smtClean="0"/>
              <a:t>shorter person </a:t>
            </a:r>
            <a:r>
              <a:rPr lang="en-US" sz="2800" dirty="0"/>
              <a:t>will have a </a:t>
            </a:r>
            <a:r>
              <a:rPr lang="en-US" sz="2800" b="1" dirty="0"/>
              <a:t>lower BMD </a:t>
            </a:r>
            <a:r>
              <a:rPr lang="en-US" sz="2800" dirty="0" smtClean="0"/>
              <a:t>than the </a:t>
            </a:r>
            <a:r>
              <a:rPr lang="en-US" sz="2800" dirty="0"/>
              <a:t>taller one. </a:t>
            </a:r>
            <a:endParaRPr lang="en-US" sz="2800" dirty="0" smtClean="0"/>
          </a:p>
          <a:p>
            <a:endParaRPr lang="en-US" sz="1600" dirty="0" smtClean="0">
              <a:solidFill>
                <a:srgbClr val="00B050"/>
              </a:solidFill>
            </a:endParaRPr>
          </a:p>
          <a:p>
            <a:endParaRPr lang="en-US" sz="1600" dirty="0">
              <a:solidFill>
                <a:srgbClr val="00B050"/>
              </a:solidFill>
            </a:endParaRPr>
          </a:p>
          <a:p>
            <a:endParaRPr lang="en-US" sz="1600" dirty="0" smtClean="0">
              <a:solidFill>
                <a:srgbClr val="00B050"/>
              </a:solidFill>
            </a:endParaRPr>
          </a:p>
          <a:p>
            <a:endParaRPr lang="en-US" sz="1600" dirty="0">
              <a:solidFill>
                <a:srgbClr val="00B050"/>
              </a:solidFill>
            </a:endParaRPr>
          </a:p>
          <a:p>
            <a:endParaRPr lang="en-US" sz="1600" dirty="0">
              <a:solidFill>
                <a:srgbClr val="00B050"/>
              </a:solidFill>
            </a:endParaRPr>
          </a:p>
          <a:p>
            <a:r>
              <a:rPr lang="en-US" sz="1600" dirty="0" smtClean="0">
                <a:solidFill>
                  <a:srgbClr val="00B050"/>
                </a:solidFill>
              </a:rPr>
              <a:t>FROM </a:t>
            </a:r>
            <a:r>
              <a:rPr lang="en-US" sz="1600" dirty="0">
                <a:solidFill>
                  <a:srgbClr val="00B050"/>
                </a:solidFill>
              </a:rPr>
              <a:t>THE AMERICAN ACADEMY OF PEDIATRICS</a:t>
            </a:r>
          </a:p>
          <a:p>
            <a:r>
              <a:rPr lang="pt-BR" sz="1600" dirty="0">
                <a:solidFill>
                  <a:srgbClr val="00B050"/>
                </a:solidFill>
              </a:rPr>
              <a:t>PEDIATRICS Volume 1 38, number 4 , O ctober 2016: e2 0162398</a:t>
            </a:r>
            <a:endParaRPr lang="en-US" sz="16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75</a:t>
            </a:fld>
            <a:endParaRPr lang="en-US"/>
          </a:p>
        </p:txBody>
      </p:sp>
    </p:spTree>
    <p:extLst>
      <p:ext uri="{BB962C8B-B14F-4D97-AF65-F5344CB8AC3E}">
        <p14:creationId xmlns:p14="http://schemas.microsoft.com/office/powerpoint/2010/main" val="13862393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Children </a:t>
            </a:r>
            <a:r>
              <a:rPr lang="en-US" dirty="0"/>
              <a:t>with </a:t>
            </a:r>
            <a:r>
              <a:rPr lang="en-US" dirty="0" smtClean="0"/>
              <a:t>delayed growth </a:t>
            </a:r>
            <a:r>
              <a:rPr lang="en-US" dirty="0"/>
              <a:t>or puberty</a:t>
            </a:r>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sz="5100" dirty="0"/>
              <a:t>The PDC guidelines </a:t>
            </a:r>
            <a:r>
              <a:rPr lang="en-US" sz="5100" dirty="0" smtClean="0"/>
              <a:t>recommend that </a:t>
            </a:r>
            <a:r>
              <a:rPr lang="en-US" sz="5100" dirty="0"/>
              <a:t>BMD in children with </a:t>
            </a:r>
            <a:r>
              <a:rPr lang="en-US" sz="5100" dirty="0" smtClean="0"/>
              <a:t>delayed growth </a:t>
            </a:r>
            <a:r>
              <a:rPr lang="en-US" sz="5100" dirty="0"/>
              <a:t>or puberty be adjusted </a:t>
            </a:r>
            <a:r>
              <a:rPr lang="en-US" sz="5100" dirty="0" smtClean="0"/>
              <a:t>for height </a:t>
            </a:r>
            <a:r>
              <a:rPr lang="en-US" sz="5100" dirty="0"/>
              <a:t>or height age or compared</a:t>
            </a:r>
          </a:p>
          <a:p>
            <a:r>
              <a:rPr lang="en-US" sz="5100" dirty="0"/>
              <a:t>with reference data with age-, sex-</a:t>
            </a:r>
            <a:r>
              <a:rPr lang="en-US" sz="5100" dirty="0" smtClean="0"/>
              <a:t>, and </a:t>
            </a:r>
            <a:r>
              <a:rPr lang="en-US" sz="5100" dirty="0"/>
              <a:t>height-specific </a:t>
            </a:r>
            <a:r>
              <a:rPr lang="en-US" sz="5100" i="1" dirty="0"/>
              <a:t>z </a:t>
            </a:r>
            <a:r>
              <a:rPr lang="en-US" sz="5100" dirty="0"/>
              <a:t>scores. </a:t>
            </a:r>
            <a:r>
              <a:rPr lang="en-US" sz="5100" dirty="0" smtClean="0"/>
              <a:t> </a:t>
            </a:r>
          </a:p>
          <a:p>
            <a:r>
              <a:rPr lang="en-US" sz="5100" dirty="0" smtClean="0"/>
              <a:t>DXA </a:t>
            </a:r>
            <a:r>
              <a:rPr lang="en-US" sz="5100" dirty="0"/>
              <a:t>reference data corrected for all </a:t>
            </a:r>
            <a:r>
              <a:rPr lang="en-US" sz="5100" dirty="0" smtClean="0"/>
              <a:t>these variables </a:t>
            </a:r>
            <a:r>
              <a:rPr lang="en-US" sz="5100" dirty="0"/>
              <a:t>have been published. </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a:t>the Pediatric </a:t>
            </a:r>
            <a:r>
              <a:rPr lang="en-US" dirty="0" smtClean="0"/>
              <a:t>Position Development </a:t>
            </a:r>
            <a:r>
              <a:rPr lang="en-US" dirty="0"/>
              <a:t>Conference (PDC)</a:t>
            </a:r>
          </a:p>
          <a:p>
            <a:endParaRPr lang="en-US" dirty="0" smtClean="0"/>
          </a:p>
          <a:p>
            <a:r>
              <a:rPr lang="en-US" dirty="0">
                <a:solidFill>
                  <a:srgbClr val="00B050"/>
                </a:solidFill>
              </a:rPr>
              <a:t>FROM THE AMERICAN ACADEMY OF PEDIATRICS</a:t>
            </a:r>
          </a:p>
          <a:p>
            <a:r>
              <a:rPr lang="pt-BR" dirty="0">
                <a:solidFill>
                  <a:srgbClr val="00B050"/>
                </a:solidFill>
              </a:rPr>
              <a:t>PEDIATRICS Volume 1 38, number 4 , O ctober 2016: e2 0162398</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76</a:t>
            </a:fld>
            <a:endParaRPr lang="en-US"/>
          </a:p>
        </p:txBody>
      </p:sp>
    </p:spTree>
    <p:extLst>
      <p:ext uri="{BB962C8B-B14F-4D97-AF65-F5344CB8AC3E}">
        <p14:creationId xmlns:p14="http://schemas.microsoft.com/office/powerpoint/2010/main" val="26229600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The </a:t>
            </a:r>
            <a:r>
              <a:rPr lang="en-US" dirty="0"/>
              <a:t>terms </a:t>
            </a:r>
            <a:r>
              <a:rPr lang="en-US" dirty="0" smtClean="0"/>
              <a:t>“osteopenia” and “osteoporosis”</a:t>
            </a:r>
          </a:p>
          <a:p>
            <a:endParaRPr lang="en-US" dirty="0" smtClean="0"/>
          </a:p>
          <a:p>
            <a:r>
              <a:rPr lang="en-US" dirty="0" smtClean="0"/>
              <a:t>Instead</a:t>
            </a:r>
            <a:r>
              <a:rPr lang="en-US" dirty="0"/>
              <a:t>, a BMC or BMD </a:t>
            </a:r>
            <a:r>
              <a:rPr lang="en-US" dirty="0" smtClean="0"/>
              <a:t>z score </a:t>
            </a:r>
            <a:r>
              <a:rPr lang="en-US" dirty="0"/>
              <a:t>that is &gt;2 SDs below </a:t>
            </a:r>
            <a:r>
              <a:rPr lang="en-US" dirty="0" smtClean="0"/>
              <a:t>expected (&lt; </a:t>
            </a:r>
            <a:r>
              <a:rPr lang="en-US" dirty="0"/>
              <a:t>–2.0) is referred to as “low </a:t>
            </a:r>
            <a:r>
              <a:rPr lang="en-US" dirty="0" smtClean="0"/>
              <a:t>for age</a:t>
            </a:r>
            <a:r>
              <a:rPr lang="en-US" dirty="0"/>
              <a:t>.” </a:t>
            </a:r>
            <a:endParaRPr lang="en-US" dirty="0" smtClean="0"/>
          </a:p>
          <a:p>
            <a:endParaRPr lang="en-US" dirty="0"/>
          </a:p>
          <a:p>
            <a:r>
              <a:rPr lang="en-US" dirty="0">
                <a:solidFill>
                  <a:srgbClr val="00B050"/>
                </a:solidFill>
              </a:rPr>
              <a:t>FROM THE AMERICAN ACADEMY OF PEDIATRICS</a:t>
            </a:r>
          </a:p>
          <a:p>
            <a:r>
              <a:rPr lang="pt-BR" dirty="0">
                <a:solidFill>
                  <a:srgbClr val="00B050"/>
                </a:solidFill>
              </a:rPr>
              <a:t>PEDIATRICS Volume 1 38, number 4 , O ctober 2016: e2 0162398</a:t>
            </a:r>
            <a:endParaRPr lang="en-US" dirty="0">
              <a:solidFill>
                <a:srgbClr val="00B050"/>
              </a:solidFill>
            </a:endParaRPr>
          </a:p>
          <a:p>
            <a:endParaRPr lang="en-US" dirty="0" smtClean="0"/>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77</a:t>
            </a:fld>
            <a:endParaRPr lang="en-US"/>
          </a:p>
        </p:txBody>
      </p:sp>
      <p:cxnSp>
        <p:nvCxnSpPr>
          <p:cNvPr id="7" name="Straight Connector 6"/>
          <p:cNvCxnSpPr/>
          <p:nvPr/>
        </p:nvCxnSpPr>
        <p:spPr>
          <a:xfrm flipH="1">
            <a:off x="2915816" y="1916832"/>
            <a:ext cx="648072"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15816" y="1916832"/>
            <a:ext cx="648072"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220072" y="1916832"/>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20072" y="1916832"/>
            <a:ext cx="648072" cy="7200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4843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33400"/>
            <a:ext cx="8568952" cy="990600"/>
          </a:xfrm>
        </p:spPr>
        <p:txBody>
          <a:bodyPr>
            <a:normAutofit fontScale="90000"/>
          </a:bodyPr>
          <a:lstStyle/>
          <a:p>
            <a:r>
              <a:rPr lang="en-US" dirty="0" smtClean="0"/>
              <a:t>Criteria </a:t>
            </a:r>
            <a:r>
              <a:rPr lang="en-US" dirty="0"/>
              <a:t>for osteoporosis in a pediatric patient</a:t>
            </a:r>
          </a:p>
        </p:txBody>
      </p:sp>
      <p:sp>
        <p:nvSpPr>
          <p:cNvPr id="3" name="Content Placeholder 2"/>
          <p:cNvSpPr>
            <a:spLocks noGrp="1"/>
          </p:cNvSpPr>
          <p:nvPr>
            <p:ph idx="1"/>
          </p:nvPr>
        </p:nvSpPr>
        <p:spPr/>
        <p:txBody>
          <a:bodyPr>
            <a:normAutofit/>
          </a:bodyPr>
          <a:lstStyle/>
          <a:p>
            <a:r>
              <a:rPr lang="en-US" dirty="0"/>
              <a:t>The following criteria for osteoporosis in a pediatric patient were agreed on in the </a:t>
            </a:r>
            <a:r>
              <a:rPr lang="en-US" b="1" dirty="0"/>
              <a:t>2013 PDC  guidelines </a:t>
            </a:r>
            <a:r>
              <a:rPr lang="en-US" dirty="0" smtClean="0"/>
              <a:t>:</a:t>
            </a:r>
            <a:endParaRPr lang="en-US" dirty="0"/>
          </a:p>
          <a:p>
            <a:r>
              <a:rPr lang="en-US" dirty="0"/>
              <a:t>one or more vertebral </a:t>
            </a:r>
            <a:r>
              <a:rPr lang="en-US" dirty="0" smtClean="0"/>
              <a:t>fractures occurring </a:t>
            </a:r>
            <a:r>
              <a:rPr lang="en-US" dirty="0"/>
              <a:t>in the absence of </a:t>
            </a:r>
            <a:r>
              <a:rPr lang="en-US" dirty="0" smtClean="0"/>
              <a:t>local disease </a:t>
            </a:r>
            <a:r>
              <a:rPr lang="en-US" dirty="0"/>
              <a:t>or high-energy </a:t>
            </a:r>
            <a:r>
              <a:rPr lang="en-US" dirty="0" smtClean="0"/>
              <a:t>trauma (measuring </a:t>
            </a:r>
            <a:r>
              <a:rPr lang="en-US" dirty="0"/>
              <a:t>BMD can add to </a:t>
            </a:r>
            <a:r>
              <a:rPr lang="en-US" dirty="0" smtClean="0"/>
              <a:t>the assessment </a:t>
            </a:r>
            <a:r>
              <a:rPr lang="en-US" dirty="0"/>
              <a:t>of these patients </a:t>
            </a:r>
            <a:r>
              <a:rPr lang="en-US" dirty="0" smtClean="0"/>
              <a:t>but is </a:t>
            </a:r>
            <a:r>
              <a:rPr lang="en-US" dirty="0"/>
              <a:t>not required as a </a:t>
            </a:r>
            <a:r>
              <a:rPr lang="en-US" dirty="0" smtClean="0"/>
              <a:t>diagnostic criterion</a:t>
            </a:r>
            <a:r>
              <a:rPr lang="en-US" dirty="0"/>
              <a:t>); </a:t>
            </a:r>
            <a:r>
              <a:rPr lang="en-US" dirty="0" smtClean="0"/>
              <a:t>or</a:t>
            </a:r>
          </a:p>
          <a:p>
            <a:r>
              <a:rPr lang="en-US" dirty="0"/>
              <a:t>low bone density (BMC or </a:t>
            </a:r>
            <a:r>
              <a:rPr lang="en-US" dirty="0" smtClean="0"/>
              <a:t>areal  BMD </a:t>
            </a:r>
            <a:r>
              <a:rPr lang="en-US" i="1" dirty="0"/>
              <a:t>z </a:t>
            </a:r>
            <a:r>
              <a:rPr lang="en-US" dirty="0"/>
              <a:t>scores &lt; –2.0) and a</a:t>
            </a:r>
          </a:p>
          <a:p>
            <a:r>
              <a:rPr lang="en-US" dirty="0"/>
              <a:t>significant fracture history (2 </a:t>
            </a:r>
            <a:r>
              <a:rPr lang="en-US" dirty="0" smtClean="0"/>
              <a:t>or more </a:t>
            </a:r>
            <a:r>
              <a:rPr lang="en-US" dirty="0"/>
              <a:t>long bone fractures before </a:t>
            </a:r>
            <a:r>
              <a:rPr lang="en-US" dirty="0" smtClean="0"/>
              <a:t>10 years </a:t>
            </a:r>
            <a:r>
              <a:rPr lang="en-US" dirty="0"/>
              <a:t>of age or 3 or more long </a:t>
            </a:r>
            <a:r>
              <a:rPr lang="en-US" dirty="0" smtClean="0"/>
              <a:t>bone fractures </a:t>
            </a:r>
            <a:r>
              <a:rPr lang="en-US" dirty="0"/>
              <a:t>before 19 years of age</a:t>
            </a:r>
            <a:r>
              <a:rPr lang="en-US" dirty="0" smtClean="0"/>
              <a:t>).</a:t>
            </a:r>
          </a:p>
          <a:p>
            <a:r>
              <a:rPr lang="en-US" sz="1700" dirty="0">
                <a:solidFill>
                  <a:srgbClr val="00B050"/>
                </a:solidFill>
              </a:rPr>
              <a:t>FROM THE AMERICAN ACADEMY OF PEDIATRICS</a:t>
            </a:r>
          </a:p>
          <a:p>
            <a:r>
              <a:rPr lang="pt-BR" sz="1700" dirty="0">
                <a:solidFill>
                  <a:srgbClr val="00B050"/>
                </a:solidFill>
              </a:rPr>
              <a:t>PEDIATRICS Volume 1 38, number 4 , O ctober 2016: e2 0162398</a:t>
            </a:r>
            <a:endParaRPr lang="en-US" sz="17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78</a:t>
            </a:fld>
            <a:endParaRPr lang="en-US"/>
          </a:p>
        </p:txBody>
      </p:sp>
    </p:spTree>
    <p:extLst>
      <p:ext uri="{BB962C8B-B14F-4D97-AF65-F5344CB8AC3E}">
        <p14:creationId xmlns:p14="http://schemas.microsoft.com/office/powerpoint/2010/main" val="3797241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Last, it is important to </a:t>
            </a:r>
            <a:r>
              <a:rPr lang="en-US" dirty="0" smtClean="0"/>
              <a:t>recognize that </a:t>
            </a:r>
            <a:r>
              <a:rPr lang="en-US" dirty="0"/>
              <a:t>there are certain diseases </a:t>
            </a:r>
            <a:r>
              <a:rPr lang="en-US" dirty="0" smtClean="0"/>
              <a:t>in pediatrics </a:t>
            </a:r>
            <a:r>
              <a:rPr lang="en-US" dirty="0"/>
              <a:t>(</a:t>
            </a:r>
            <a:r>
              <a:rPr lang="en-US" dirty="0" err="1"/>
              <a:t>eg</a:t>
            </a:r>
            <a:r>
              <a:rPr lang="en-US" dirty="0"/>
              <a:t>, </a:t>
            </a:r>
            <a:r>
              <a:rPr lang="en-US" b="1" dirty="0"/>
              <a:t>end-stage </a:t>
            </a:r>
            <a:r>
              <a:rPr lang="en-US" b="1" dirty="0" smtClean="0"/>
              <a:t>renal diseas</a:t>
            </a:r>
            <a:r>
              <a:rPr lang="en-US" dirty="0" smtClean="0"/>
              <a:t>e </a:t>
            </a:r>
            <a:r>
              <a:rPr lang="en-US" dirty="0"/>
              <a:t>and </a:t>
            </a:r>
            <a:r>
              <a:rPr lang="en-US" b="1" dirty="0"/>
              <a:t>spinal </a:t>
            </a:r>
            <a:r>
              <a:rPr lang="en-US" b="1" dirty="0" smtClean="0"/>
              <a:t>vertebral fractures</a:t>
            </a:r>
            <a:r>
              <a:rPr lang="en-US" dirty="0"/>
              <a:t>) in which DXA measures </a:t>
            </a:r>
            <a:r>
              <a:rPr lang="en-US" dirty="0" smtClean="0"/>
              <a:t>do not </a:t>
            </a:r>
            <a:r>
              <a:rPr lang="en-US" dirty="0"/>
              <a:t>accurately reflect fracture risk </a:t>
            </a:r>
            <a:r>
              <a:rPr lang="en-US" dirty="0" smtClean="0"/>
              <a:t>or bone </a:t>
            </a:r>
            <a:r>
              <a:rPr lang="en-US" dirty="0"/>
              <a:t>health.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1700" dirty="0">
                <a:solidFill>
                  <a:srgbClr val="00B050"/>
                </a:solidFill>
              </a:rPr>
              <a:t>FROM THE AMERICAN ACADEMY OF PEDIATRICS</a:t>
            </a:r>
          </a:p>
          <a:p>
            <a:r>
              <a:rPr lang="pt-BR" sz="1700" dirty="0">
                <a:solidFill>
                  <a:srgbClr val="00B050"/>
                </a:solidFill>
              </a:rPr>
              <a:t>PEDIATRICS Volume 1 38, number 4 , O ctober 2016: e2 0162398</a:t>
            </a:r>
            <a:endParaRPr lang="en-US" sz="17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79</a:t>
            </a:fld>
            <a:endParaRPr lang="en-US"/>
          </a:p>
        </p:txBody>
      </p:sp>
    </p:spTree>
    <p:extLst>
      <p:ext uri="{BB962C8B-B14F-4D97-AF65-F5344CB8AC3E}">
        <p14:creationId xmlns:p14="http://schemas.microsoft.com/office/powerpoint/2010/main" val="162886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55440"/>
          </a:xfrm>
        </p:spPr>
        <p:txBody>
          <a:bodyPr>
            <a:normAutofit fontScale="90000"/>
          </a:bodyPr>
          <a:lstStyle/>
          <a:p>
            <a:r>
              <a:rPr lang="en-US" b="1" dirty="0"/>
              <a:t>Recommendations for the Treatment of Glucocorticoid-Induced Osteoporosis</a:t>
            </a:r>
            <a:endParaRPr lang="en-US" dirty="0"/>
          </a:p>
        </p:txBody>
      </p:sp>
      <p:sp>
        <p:nvSpPr>
          <p:cNvPr id="3" name="Content Placeholder 2"/>
          <p:cNvSpPr>
            <a:spLocks noGrp="1"/>
          </p:cNvSpPr>
          <p:nvPr>
            <p:ph idx="1"/>
          </p:nvPr>
        </p:nvSpPr>
        <p:spPr>
          <a:xfrm>
            <a:off x="457200" y="2204864"/>
            <a:ext cx="8229600" cy="4272136"/>
          </a:xfrm>
        </p:spPr>
        <p:txBody>
          <a:bodyPr>
            <a:normAutofit/>
          </a:bodyPr>
          <a:lstStyle/>
          <a:p>
            <a:r>
              <a:rPr lang="en-US" sz="3500" b="1" dirty="0" err="1"/>
              <a:t>Alendronic</a:t>
            </a:r>
            <a:r>
              <a:rPr lang="en-US" sz="3500" b="1" dirty="0"/>
              <a:t> acid </a:t>
            </a:r>
            <a:r>
              <a:rPr lang="en-US" sz="3500" dirty="0"/>
              <a:t>may be considered to prevent vertebral fractures in men and women </a:t>
            </a:r>
            <a:r>
              <a:rPr lang="en-US" sz="3500" dirty="0" smtClean="0"/>
              <a:t>on </a:t>
            </a:r>
            <a:r>
              <a:rPr lang="en-US" sz="3500" dirty="0" smtClean="0">
                <a:solidFill>
                  <a:srgbClr val="FF0000"/>
                </a:solidFill>
              </a:rPr>
              <a:t>prednisolone</a:t>
            </a:r>
            <a:r>
              <a:rPr lang="en-US" sz="3500" dirty="0" smtClean="0"/>
              <a:t> </a:t>
            </a:r>
            <a:r>
              <a:rPr lang="en-US" sz="3500" dirty="0"/>
              <a:t>doses of </a:t>
            </a:r>
            <a:r>
              <a:rPr lang="en-US" sz="3500" dirty="0">
                <a:solidFill>
                  <a:srgbClr val="FF0000"/>
                </a:solidFill>
              </a:rPr>
              <a:t>7.5 mg </a:t>
            </a:r>
            <a:r>
              <a:rPr lang="en-US" sz="3500" dirty="0"/>
              <a:t>daily or greater (or an equivalent dose of glucocorticoids) </a:t>
            </a:r>
            <a:r>
              <a:rPr lang="en-US" sz="3500" dirty="0" smtClean="0"/>
              <a:t>for </a:t>
            </a:r>
            <a:r>
              <a:rPr lang="en-US" sz="3500" dirty="0" smtClean="0">
                <a:solidFill>
                  <a:srgbClr val="FF0000"/>
                </a:solidFill>
              </a:rPr>
              <a:t>three months </a:t>
            </a:r>
            <a:r>
              <a:rPr lang="en-US" sz="3500" dirty="0"/>
              <a:t>or more</a:t>
            </a:r>
            <a:r>
              <a:rPr lang="en-US" sz="3500" dirty="0" smtClean="0"/>
              <a:t>.</a:t>
            </a:r>
            <a:endParaRPr lang="en-US" dirty="0"/>
          </a:p>
          <a:p>
            <a:endParaRPr lang="en-US" dirty="0" smtClean="0"/>
          </a:p>
          <a:p>
            <a:pPr marL="0" indent="0">
              <a:buNone/>
            </a:pPr>
            <a:endParaRPr lang="en-US" dirty="0"/>
          </a:p>
          <a:p>
            <a:r>
              <a:rPr lang="en-US" sz="1700" dirty="0">
                <a:solidFill>
                  <a:srgbClr val="00B050"/>
                </a:solidFill>
              </a:rPr>
              <a:t>SIGN142 Management of osteoporosis and the prevention of fragility fractures</a:t>
            </a:r>
          </a:p>
          <a:p>
            <a:r>
              <a:rPr lang="en-US" sz="1700" dirty="0">
                <a:solidFill>
                  <a:srgbClr val="00B050"/>
                </a:solidFill>
              </a:rPr>
              <a:t>Scottish Intercollegiate Guidelines Network 2020</a:t>
            </a:r>
          </a:p>
          <a:p>
            <a:endParaRPr lang="en-US" dirty="0" smtClean="0"/>
          </a:p>
          <a:p>
            <a:endParaRPr lang="en-US" dirty="0"/>
          </a:p>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8</a:t>
            </a:fld>
            <a:endParaRPr lang="en-US"/>
          </a:p>
        </p:txBody>
      </p:sp>
    </p:spTree>
    <p:extLst>
      <p:ext uri="{BB962C8B-B14F-4D97-AF65-F5344CB8AC3E}">
        <p14:creationId xmlns:p14="http://schemas.microsoft.com/office/powerpoint/2010/main" val="18815464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INTERPRETING LONGITUDINAL DATA</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same manufacturer </a:t>
            </a:r>
            <a:r>
              <a:rPr lang="en-US" dirty="0" smtClean="0"/>
              <a:t>&amp; </a:t>
            </a:r>
            <a:r>
              <a:rPr lang="en-US" dirty="0"/>
              <a:t>the same </a:t>
            </a:r>
            <a:r>
              <a:rPr lang="en-US" dirty="0" smtClean="0"/>
              <a:t>software</a:t>
            </a:r>
          </a:p>
          <a:p>
            <a:r>
              <a:rPr lang="en-US" dirty="0" smtClean="0"/>
              <a:t> a precision </a:t>
            </a:r>
            <a:r>
              <a:rPr lang="en-US" dirty="0"/>
              <a:t>study, </a:t>
            </a:r>
            <a:r>
              <a:rPr lang="en-US" b="1" dirty="0"/>
              <a:t>a least </a:t>
            </a:r>
            <a:r>
              <a:rPr lang="en-US" b="1" dirty="0" smtClean="0"/>
              <a:t>significant change </a:t>
            </a:r>
            <a:r>
              <a:rPr lang="en-US" dirty="0"/>
              <a:t>of</a:t>
            </a:r>
            <a:r>
              <a:rPr lang="en-US" dirty="0">
                <a:solidFill>
                  <a:srgbClr val="FF0000"/>
                </a:solidFill>
              </a:rPr>
              <a:t> 3% </a:t>
            </a:r>
            <a:r>
              <a:rPr lang="en-US" dirty="0"/>
              <a:t>or less </a:t>
            </a:r>
            <a:endParaRPr lang="en-US" dirty="0" smtClean="0"/>
          </a:p>
          <a:p>
            <a:r>
              <a:rPr lang="en-US" dirty="0" smtClean="0"/>
              <a:t> </a:t>
            </a:r>
            <a:r>
              <a:rPr lang="en-US" dirty="0"/>
              <a:t>interval </a:t>
            </a:r>
            <a:r>
              <a:rPr lang="en-US" dirty="0" smtClean="0"/>
              <a:t>growth changes </a:t>
            </a:r>
          </a:p>
          <a:p>
            <a:r>
              <a:rPr lang="en-US" dirty="0" smtClean="0"/>
              <a:t>Increases in </a:t>
            </a:r>
            <a:r>
              <a:rPr lang="en-US" dirty="0"/>
              <a:t>bone </a:t>
            </a:r>
            <a:r>
              <a:rPr lang="en-US" dirty="0" smtClean="0"/>
              <a:t>size</a:t>
            </a:r>
          </a:p>
          <a:p>
            <a:r>
              <a:rPr lang="en-US" dirty="0" smtClean="0"/>
              <a:t> in an </a:t>
            </a:r>
            <a:r>
              <a:rPr lang="en-US" dirty="0"/>
              <a:t>expert </a:t>
            </a:r>
            <a:r>
              <a:rPr lang="en-US" dirty="0" smtClean="0"/>
              <a:t>in pediatric </a:t>
            </a:r>
            <a:r>
              <a:rPr lang="en-US" dirty="0"/>
              <a:t>densitometry is </a:t>
            </a:r>
            <a:r>
              <a:rPr lang="en-US" dirty="0" smtClean="0"/>
              <a:t>needed</a:t>
            </a: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r>
              <a:rPr lang="en-US" sz="1600" dirty="0" smtClean="0">
                <a:solidFill>
                  <a:srgbClr val="00B050"/>
                </a:solidFill>
              </a:rPr>
              <a:t>FROM </a:t>
            </a:r>
            <a:r>
              <a:rPr lang="en-US" sz="1600" dirty="0">
                <a:solidFill>
                  <a:srgbClr val="00B050"/>
                </a:solidFill>
              </a:rPr>
              <a:t>THE AMERICAN ACADEMY OF PEDIATRICS</a:t>
            </a:r>
          </a:p>
          <a:p>
            <a:r>
              <a:rPr lang="pt-BR" sz="1600" dirty="0">
                <a:solidFill>
                  <a:srgbClr val="00B050"/>
                </a:solidFill>
              </a:rPr>
              <a:t>PEDIATRICS Volume 1 38, number 4 , O ctober 2016: e2 0162398</a:t>
            </a:r>
            <a:endParaRPr lang="en-US" sz="16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80</a:t>
            </a:fld>
            <a:endParaRPr lang="en-US"/>
          </a:p>
        </p:txBody>
      </p:sp>
    </p:spTree>
    <p:extLst>
      <p:ext uri="{BB962C8B-B14F-4D97-AF65-F5344CB8AC3E}">
        <p14:creationId xmlns:p14="http://schemas.microsoft.com/office/powerpoint/2010/main" val="19793736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
            </a:r>
            <a:r>
              <a:rPr lang="en-US" dirty="0" smtClean="0"/>
              <a:t>inimal </a:t>
            </a:r>
            <a:r>
              <a:rPr lang="en-US" dirty="0"/>
              <a:t>interval </a:t>
            </a:r>
            <a:r>
              <a:rPr lang="en-US" dirty="0" smtClean="0"/>
              <a:t>between scans</a:t>
            </a:r>
            <a:endParaRPr lang="en-US" dirty="0"/>
          </a:p>
        </p:txBody>
      </p:sp>
      <p:sp>
        <p:nvSpPr>
          <p:cNvPr id="3" name="Content Placeholder 2"/>
          <p:cNvSpPr>
            <a:spLocks noGrp="1"/>
          </p:cNvSpPr>
          <p:nvPr>
            <p:ph idx="1"/>
          </p:nvPr>
        </p:nvSpPr>
        <p:spPr/>
        <p:txBody>
          <a:bodyPr/>
          <a:lstStyle/>
          <a:p>
            <a:r>
              <a:rPr lang="en-US" dirty="0"/>
              <a:t>The minimal interval </a:t>
            </a:r>
            <a:r>
              <a:rPr lang="en-US" dirty="0" smtClean="0"/>
              <a:t>between scans </a:t>
            </a:r>
            <a:r>
              <a:rPr lang="en-US" dirty="0"/>
              <a:t>generally is </a:t>
            </a:r>
            <a:r>
              <a:rPr lang="en-US" b="1" dirty="0"/>
              <a:t>6 </a:t>
            </a:r>
            <a:r>
              <a:rPr lang="en-US" dirty="0"/>
              <a:t>months, </a:t>
            </a:r>
            <a:r>
              <a:rPr lang="en-US" dirty="0" smtClean="0"/>
              <a:t> but </a:t>
            </a:r>
            <a:r>
              <a:rPr lang="en-US" b="1" dirty="0" smtClean="0"/>
              <a:t>a </a:t>
            </a:r>
            <a:r>
              <a:rPr lang="en-US" b="1" dirty="0"/>
              <a:t>year </a:t>
            </a:r>
            <a:r>
              <a:rPr lang="en-US" dirty="0"/>
              <a:t>often is more </a:t>
            </a:r>
            <a:r>
              <a:rPr lang="en-US" dirty="0" smtClean="0"/>
              <a:t>appropriate in </a:t>
            </a:r>
            <a:r>
              <a:rPr lang="en-US" dirty="0"/>
              <a:t>clinical practice to allow for </a:t>
            </a:r>
            <a:r>
              <a:rPr lang="en-US" dirty="0" smtClean="0"/>
              <a:t>the detection </a:t>
            </a:r>
            <a:r>
              <a:rPr lang="en-US" dirty="0"/>
              <a:t>of meaningful changes</a:t>
            </a:r>
            <a:r>
              <a:rPr lang="en-US" dirty="0" smtClean="0"/>
              <a:t>.</a:t>
            </a: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r>
              <a:rPr lang="en-US" sz="1600" dirty="0" smtClean="0">
                <a:solidFill>
                  <a:srgbClr val="00B050"/>
                </a:solidFill>
              </a:rPr>
              <a:t>FROM </a:t>
            </a:r>
            <a:r>
              <a:rPr lang="en-US" sz="1600" dirty="0">
                <a:solidFill>
                  <a:srgbClr val="00B050"/>
                </a:solidFill>
              </a:rPr>
              <a:t>THE AMERICAN ACADEMY OF PEDIATRICS</a:t>
            </a:r>
          </a:p>
          <a:p>
            <a:r>
              <a:rPr lang="pt-BR" sz="1600" dirty="0">
                <a:solidFill>
                  <a:srgbClr val="00B050"/>
                </a:solidFill>
              </a:rPr>
              <a:t>PEDIATRICS Volume 1 38, number 4 , O ctober 2016: e2 0162398</a:t>
            </a:r>
            <a:endParaRPr lang="en-US" sz="16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81</a:t>
            </a:fld>
            <a:endParaRPr lang="en-US"/>
          </a:p>
        </p:txBody>
      </p:sp>
    </p:spTree>
    <p:extLst>
      <p:ext uri="{BB962C8B-B14F-4D97-AF65-F5344CB8AC3E}">
        <p14:creationId xmlns:p14="http://schemas.microsoft.com/office/powerpoint/2010/main" val="246326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ABILITY OF BONE DENSITOMETRY TO</a:t>
            </a:r>
            <a:br>
              <a:rPr lang="en-US" dirty="0"/>
            </a:br>
            <a:r>
              <a:rPr lang="en-US" dirty="0"/>
              <a:t>PREDICT FRACTURES</a:t>
            </a:r>
          </a:p>
        </p:txBody>
      </p:sp>
      <p:sp>
        <p:nvSpPr>
          <p:cNvPr id="3" name="Content Placeholder 2"/>
          <p:cNvSpPr>
            <a:spLocks noGrp="1"/>
          </p:cNvSpPr>
          <p:nvPr>
            <p:ph idx="1"/>
          </p:nvPr>
        </p:nvSpPr>
        <p:spPr/>
        <p:txBody>
          <a:bodyPr>
            <a:normAutofit/>
          </a:bodyPr>
          <a:lstStyle/>
          <a:p>
            <a:r>
              <a:rPr lang="en-US" dirty="0"/>
              <a:t>Reduced BMD also </a:t>
            </a:r>
            <a:r>
              <a:rPr lang="en-US" dirty="0" smtClean="0"/>
              <a:t>is associated </a:t>
            </a:r>
            <a:r>
              <a:rPr lang="en-US" dirty="0"/>
              <a:t>with increased </a:t>
            </a:r>
            <a:r>
              <a:rPr lang="en-US" dirty="0" smtClean="0"/>
              <a:t>fracture risk </a:t>
            </a:r>
            <a:r>
              <a:rPr lang="en-US" dirty="0"/>
              <a:t>in children and teenagers, </a:t>
            </a:r>
            <a:r>
              <a:rPr lang="en-US" dirty="0" smtClean="0"/>
              <a:t>but the </a:t>
            </a:r>
            <a:r>
              <a:rPr lang="en-US" dirty="0"/>
              <a:t>data </a:t>
            </a:r>
            <a:r>
              <a:rPr lang="en-US" b="1" dirty="0"/>
              <a:t>are not sufficient </a:t>
            </a:r>
            <a:r>
              <a:rPr lang="en-US" dirty="0"/>
              <a:t>to </a:t>
            </a:r>
            <a:r>
              <a:rPr lang="en-US" dirty="0" smtClean="0"/>
              <a:t>establish the </a:t>
            </a:r>
            <a:r>
              <a:rPr lang="en-US" b="1" dirty="0"/>
              <a:t>diagnosis of osteoporosis</a:t>
            </a:r>
            <a:r>
              <a:rPr lang="en-US" dirty="0"/>
              <a:t> on </a:t>
            </a:r>
            <a:r>
              <a:rPr lang="en-US" dirty="0" smtClean="0"/>
              <a:t>the </a:t>
            </a:r>
            <a:r>
              <a:rPr lang="en-US" b="1" dirty="0" smtClean="0"/>
              <a:t>BMD criteria alone.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82</a:t>
            </a:fld>
            <a:endParaRPr lang="en-US"/>
          </a:p>
        </p:txBody>
      </p:sp>
    </p:spTree>
    <p:extLst>
      <p:ext uri="{BB962C8B-B14F-4D97-AF65-F5344CB8AC3E}">
        <p14:creationId xmlns:p14="http://schemas.microsoft.com/office/powerpoint/2010/main" val="1404450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most </a:t>
            </a:r>
            <a:r>
              <a:rPr lang="en-US" dirty="0" smtClean="0"/>
              <a:t>common site </a:t>
            </a:r>
            <a:r>
              <a:rPr lang="en-US" dirty="0"/>
              <a:t>of fractures</a:t>
            </a:r>
          </a:p>
        </p:txBody>
      </p:sp>
      <p:sp>
        <p:nvSpPr>
          <p:cNvPr id="3" name="Content Placeholder 2"/>
          <p:cNvSpPr>
            <a:spLocks noGrp="1"/>
          </p:cNvSpPr>
          <p:nvPr>
            <p:ph idx="1"/>
          </p:nvPr>
        </p:nvSpPr>
        <p:spPr/>
        <p:txBody>
          <a:bodyPr>
            <a:normAutofit/>
          </a:bodyPr>
          <a:lstStyle/>
          <a:p>
            <a:r>
              <a:rPr lang="en-US" sz="3200" b="1" dirty="0" smtClean="0"/>
              <a:t>Lower extremity </a:t>
            </a:r>
            <a:r>
              <a:rPr lang="en-US" sz="3200" dirty="0"/>
              <a:t>fractures are common in</a:t>
            </a:r>
          </a:p>
          <a:p>
            <a:pPr lvl="1"/>
            <a:r>
              <a:rPr lang="en-US" sz="2800" dirty="0" smtClean="0"/>
              <a:t>immobilized </a:t>
            </a:r>
            <a:r>
              <a:rPr lang="en-US" sz="2800" dirty="0"/>
              <a:t>children, and </a:t>
            </a:r>
            <a:endParaRPr lang="en-US" sz="2800" dirty="0" smtClean="0"/>
          </a:p>
          <a:p>
            <a:r>
              <a:rPr lang="en-US" sz="3200" b="1" dirty="0" smtClean="0"/>
              <a:t>Spine fractures </a:t>
            </a:r>
            <a:r>
              <a:rPr lang="en-US" sz="3200" dirty="0"/>
              <a:t>are more common in </a:t>
            </a:r>
            <a:r>
              <a:rPr lang="en-US" sz="3200" dirty="0" smtClean="0"/>
              <a:t>young patients </a:t>
            </a:r>
            <a:r>
              <a:rPr lang="en-US" sz="3200" dirty="0"/>
              <a:t>with </a:t>
            </a:r>
            <a:endParaRPr lang="en-US" sz="3200" dirty="0" smtClean="0"/>
          </a:p>
          <a:p>
            <a:pPr lvl="1"/>
            <a:r>
              <a:rPr lang="en-US" sz="2800" dirty="0" smtClean="0"/>
              <a:t>childhood </a:t>
            </a:r>
            <a:r>
              <a:rPr lang="en-US" sz="2800" dirty="0"/>
              <a:t>leukemia,</a:t>
            </a:r>
          </a:p>
          <a:p>
            <a:pPr lvl="1"/>
            <a:r>
              <a:rPr lang="en-US" sz="2800" dirty="0"/>
              <a:t>osteogenesis imperfecta, or </a:t>
            </a:r>
            <a:endParaRPr lang="en-US" sz="2800" dirty="0" smtClean="0"/>
          </a:p>
          <a:p>
            <a:pPr lvl="1"/>
            <a:r>
              <a:rPr lang="en-US" sz="2800" dirty="0" smtClean="0"/>
              <a:t>exposure to glucocorticoids</a:t>
            </a:r>
          </a:p>
          <a:p>
            <a:pPr lvl="1"/>
            <a:endParaRPr lang="en-US" sz="2800" b="1" dirty="0"/>
          </a:p>
          <a:p>
            <a:r>
              <a:rPr lang="en-US" sz="1700" dirty="0">
                <a:solidFill>
                  <a:srgbClr val="00B050"/>
                </a:solidFill>
              </a:rPr>
              <a:t>FROM THE AMERICAN ACADEMY OF PEDIATRICS</a:t>
            </a:r>
          </a:p>
          <a:p>
            <a:r>
              <a:rPr lang="pt-BR" sz="1700" dirty="0">
                <a:solidFill>
                  <a:srgbClr val="00B050"/>
                </a:solidFill>
              </a:rPr>
              <a:t>PEDIATRICS Volume 1 38, number 4 , O ctober 2016: e2 0162398</a:t>
            </a:r>
            <a:endParaRPr lang="en-US" sz="1700" dirty="0">
              <a:solidFill>
                <a:srgbClr val="00B050"/>
              </a:solidFill>
            </a:endParaRPr>
          </a:p>
          <a:p>
            <a:pPr lvl="1"/>
            <a:endParaRPr lang="en-US" sz="2800" b="1"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83</a:t>
            </a:fld>
            <a:endParaRPr lang="en-US"/>
          </a:p>
        </p:txBody>
      </p:sp>
    </p:spTree>
    <p:extLst>
      <p:ext uri="{BB962C8B-B14F-4D97-AF65-F5344CB8AC3E}">
        <p14:creationId xmlns:p14="http://schemas.microsoft.com/office/powerpoint/2010/main" val="42793440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Comprehensive skeletal </a:t>
            </a:r>
            <a:r>
              <a:rPr lang="en-US" dirty="0"/>
              <a:t>health</a:t>
            </a:r>
          </a:p>
        </p:txBody>
      </p:sp>
      <p:sp>
        <p:nvSpPr>
          <p:cNvPr id="3" name="Content Placeholder 2"/>
          <p:cNvSpPr>
            <a:spLocks noGrp="1"/>
          </p:cNvSpPr>
          <p:nvPr>
            <p:ph idx="1"/>
          </p:nvPr>
        </p:nvSpPr>
        <p:spPr>
          <a:xfrm>
            <a:off x="395536" y="1484784"/>
            <a:ext cx="8291264" cy="4992216"/>
          </a:xfrm>
        </p:spPr>
        <p:txBody>
          <a:bodyPr>
            <a:normAutofit fontScale="32500" lnSpcReduction="20000"/>
          </a:bodyPr>
          <a:lstStyle/>
          <a:p>
            <a:endParaRPr lang="en-US" dirty="0" smtClean="0">
              <a:solidFill>
                <a:srgbClr val="00B050"/>
              </a:solidFill>
            </a:endParaRPr>
          </a:p>
          <a:p>
            <a:r>
              <a:rPr lang="en-US" sz="8000" dirty="0" smtClean="0"/>
              <a:t>BMD</a:t>
            </a:r>
          </a:p>
          <a:p>
            <a:r>
              <a:rPr lang="en-US" sz="8000" dirty="0" smtClean="0"/>
              <a:t>Nutrition </a:t>
            </a:r>
          </a:p>
          <a:p>
            <a:r>
              <a:rPr lang="en-US" sz="8000" dirty="0" smtClean="0"/>
              <a:t>Physical activity</a:t>
            </a:r>
          </a:p>
          <a:p>
            <a:r>
              <a:rPr lang="en-US" sz="8000" dirty="0" smtClean="0"/>
              <a:t>pubertal stage</a:t>
            </a:r>
          </a:p>
          <a:p>
            <a:r>
              <a:rPr lang="en-US" sz="8000" dirty="0" smtClean="0"/>
              <a:t>Disease severity</a:t>
            </a:r>
          </a:p>
          <a:p>
            <a:r>
              <a:rPr lang="en-US" sz="8000" dirty="0" smtClean="0"/>
              <a:t>Patient </a:t>
            </a:r>
            <a:r>
              <a:rPr lang="en-US" sz="8000" dirty="0"/>
              <a:t>and family </a:t>
            </a:r>
            <a:r>
              <a:rPr lang="en-US" sz="8000" dirty="0" smtClean="0"/>
              <a:t>fracture history</a:t>
            </a:r>
          </a:p>
          <a:p>
            <a:r>
              <a:rPr lang="en-US" sz="8000" dirty="0" smtClean="0"/>
              <a:t>Medication exposure</a:t>
            </a:r>
            <a:endParaRPr lang="en-US" sz="8000"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pPr marL="0" indent="0">
              <a:buNone/>
            </a:pPr>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r>
              <a:rPr lang="en-US" dirty="0" smtClean="0">
                <a:solidFill>
                  <a:srgbClr val="00B050"/>
                </a:solidFill>
              </a:rPr>
              <a:t>FROM </a:t>
            </a:r>
            <a:r>
              <a:rPr lang="en-US" dirty="0">
                <a:solidFill>
                  <a:srgbClr val="00B050"/>
                </a:solidFill>
              </a:rPr>
              <a:t>THE AMERICAN ACADEMY OF PEDIATRICS</a:t>
            </a:r>
          </a:p>
          <a:p>
            <a:r>
              <a:rPr lang="pt-BR" dirty="0">
                <a:solidFill>
                  <a:srgbClr val="00B050"/>
                </a:solidFill>
              </a:rPr>
              <a:t>PEDIATRICS Volume 1 38, number 4 , O ctober 2016: e2 0162398</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84</a:t>
            </a:fld>
            <a:endParaRPr lang="en-US"/>
          </a:p>
        </p:txBody>
      </p:sp>
    </p:spTree>
    <p:extLst>
      <p:ext uri="{BB962C8B-B14F-4D97-AF65-F5344CB8AC3E}">
        <p14:creationId xmlns:p14="http://schemas.microsoft.com/office/powerpoint/2010/main" val="39049010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RISKS AND COSTS OF DENSITOMETRY</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solidFill>
                <a:srgbClr val="00B050"/>
              </a:solidFill>
            </a:endParaRPr>
          </a:p>
          <a:p>
            <a:r>
              <a:rPr lang="en-US" sz="4000" dirty="0"/>
              <a:t>Exposure to the very low doses </a:t>
            </a:r>
            <a:r>
              <a:rPr lang="en-US" sz="4000" dirty="0" smtClean="0"/>
              <a:t>of ionizing </a:t>
            </a:r>
            <a:r>
              <a:rPr lang="en-US" sz="4000" dirty="0"/>
              <a:t>radiation with DXA </a:t>
            </a:r>
            <a:r>
              <a:rPr lang="en-US" sz="4000" dirty="0" smtClean="0"/>
              <a:t>poses no </a:t>
            </a:r>
            <a:r>
              <a:rPr lang="en-US" sz="4000" dirty="0"/>
              <a:t>known health risk. The </a:t>
            </a:r>
            <a:r>
              <a:rPr lang="en-US" sz="4000" dirty="0" smtClean="0"/>
              <a:t>estimated</a:t>
            </a:r>
            <a:r>
              <a:rPr lang="en-US" sz="4000" dirty="0"/>
              <a:t> </a:t>
            </a:r>
            <a:r>
              <a:rPr lang="en-US" sz="4000" dirty="0" smtClean="0">
                <a:solidFill>
                  <a:srgbClr val="C00000"/>
                </a:solidFill>
              </a:rPr>
              <a:t>5 </a:t>
            </a:r>
            <a:r>
              <a:rPr lang="en-US" sz="4000" dirty="0">
                <a:solidFill>
                  <a:srgbClr val="C00000"/>
                </a:solidFill>
              </a:rPr>
              <a:t>to 6 </a:t>
            </a:r>
            <a:r>
              <a:rPr lang="en-US" sz="4000" dirty="0" err="1">
                <a:solidFill>
                  <a:srgbClr val="C00000"/>
                </a:solidFill>
              </a:rPr>
              <a:t>μSv</a:t>
            </a:r>
            <a:r>
              <a:rPr lang="en-US" sz="4000" dirty="0">
                <a:solidFill>
                  <a:srgbClr val="C00000"/>
                </a:solidFill>
              </a:rPr>
              <a:t> </a:t>
            </a:r>
            <a:r>
              <a:rPr lang="en-US" sz="4000" dirty="0"/>
              <a:t>of radiation </a:t>
            </a:r>
            <a:r>
              <a:rPr lang="en-US" sz="4000" dirty="0" smtClean="0"/>
              <a:t>exposure from </a:t>
            </a:r>
            <a:r>
              <a:rPr lang="en-US" sz="4000" dirty="0">
                <a:solidFill>
                  <a:srgbClr val="C00000"/>
                </a:solidFill>
              </a:rPr>
              <a:t>a spine </a:t>
            </a:r>
            <a:r>
              <a:rPr lang="en-US" sz="4000" dirty="0"/>
              <a:t>and </a:t>
            </a:r>
            <a:r>
              <a:rPr lang="en-US" sz="4000" dirty="0">
                <a:solidFill>
                  <a:srgbClr val="FF0000"/>
                </a:solidFill>
              </a:rPr>
              <a:t>whole-body </a:t>
            </a:r>
            <a:r>
              <a:rPr lang="en-US" sz="4000" dirty="0" smtClean="0">
                <a:solidFill>
                  <a:srgbClr val="FF0000"/>
                </a:solidFill>
              </a:rPr>
              <a:t>DXA scan</a:t>
            </a:r>
            <a:r>
              <a:rPr lang="en-US" sz="4000" dirty="0" smtClean="0"/>
              <a:t> </a:t>
            </a:r>
            <a:r>
              <a:rPr lang="en-US" sz="4000" dirty="0"/>
              <a:t>is far less than the </a:t>
            </a:r>
            <a:r>
              <a:rPr lang="en-US" sz="4000" dirty="0">
                <a:solidFill>
                  <a:srgbClr val="FF0000"/>
                </a:solidFill>
              </a:rPr>
              <a:t>80 </a:t>
            </a:r>
            <a:r>
              <a:rPr lang="en-US" sz="4000" dirty="0" err="1" smtClean="0">
                <a:solidFill>
                  <a:srgbClr val="FF0000"/>
                </a:solidFill>
              </a:rPr>
              <a:t>μSv</a:t>
            </a:r>
            <a:r>
              <a:rPr lang="en-US" sz="4000" dirty="0">
                <a:solidFill>
                  <a:srgbClr val="FF0000"/>
                </a:solidFill>
              </a:rPr>
              <a:t> </a:t>
            </a:r>
            <a:r>
              <a:rPr lang="en-US" sz="4000" dirty="0" smtClean="0"/>
              <a:t>accumulated </a:t>
            </a:r>
            <a:r>
              <a:rPr lang="en-US" sz="4000" dirty="0"/>
              <a:t>during a </a:t>
            </a:r>
            <a:r>
              <a:rPr lang="en-US" sz="4000" dirty="0" smtClean="0"/>
              <a:t>round-trip transatlantic </a:t>
            </a:r>
            <a:r>
              <a:rPr lang="en-US" sz="4000" dirty="0"/>
              <a:t>flight. </a:t>
            </a:r>
            <a:endParaRPr lang="en-US" sz="4000" dirty="0">
              <a:solidFill>
                <a:srgbClr val="00B050"/>
              </a:solidFill>
            </a:endParaRPr>
          </a:p>
          <a:p>
            <a:endParaRPr lang="en-US" sz="3300"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pPr marL="0" indent="0">
              <a:buNone/>
            </a:pPr>
            <a:endParaRPr lang="en-US" dirty="0">
              <a:solidFill>
                <a:srgbClr val="00B050"/>
              </a:solidFill>
            </a:endParaRPr>
          </a:p>
          <a:p>
            <a:r>
              <a:rPr lang="en-US" dirty="0" smtClean="0">
                <a:solidFill>
                  <a:srgbClr val="00B050"/>
                </a:solidFill>
              </a:rPr>
              <a:t>FROM </a:t>
            </a:r>
            <a:r>
              <a:rPr lang="en-US" dirty="0">
                <a:solidFill>
                  <a:srgbClr val="00B050"/>
                </a:solidFill>
              </a:rPr>
              <a:t>THE AMERICAN ACADEMY OF PEDIATRICS</a:t>
            </a:r>
          </a:p>
          <a:p>
            <a:r>
              <a:rPr lang="pt-BR" dirty="0">
                <a:solidFill>
                  <a:srgbClr val="00B050"/>
                </a:solidFill>
              </a:rPr>
              <a:t>PEDIATRICS Volume 1 38, number 4 , O ctober 2016: e2 0162398</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85</a:t>
            </a:fld>
            <a:endParaRPr lang="en-US"/>
          </a:p>
        </p:txBody>
      </p:sp>
    </p:spTree>
    <p:extLst>
      <p:ext uri="{BB962C8B-B14F-4D97-AF65-F5344CB8AC3E}">
        <p14:creationId xmlns:p14="http://schemas.microsoft.com/office/powerpoint/2010/main" val="12942942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THERAPY FOR CHILDHOOD </a:t>
            </a:r>
            <a:r>
              <a:rPr lang="en-US" b="1" dirty="0" smtClean="0"/>
              <a:t>SKELETAL FRAGILITY</a:t>
            </a:r>
            <a:endParaRPr lang="en-US" dirty="0"/>
          </a:p>
        </p:txBody>
      </p:sp>
      <p:sp>
        <p:nvSpPr>
          <p:cNvPr id="3" name="Content Placeholder 2"/>
          <p:cNvSpPr>
            <a:spLocks noGrp="1"/>
          </p:cNvSpPr>
          <p:nvPr>
            <p:ph type="subTitle" idx="1"/>
          </p:nvPr>
        </p:nvSpPr>
        <p:spPr/>
        <p:txBody>
          <a:bodyPr>
            <a:normAutofit/>
          </a:bodyPr>
          <a:lstStyle/>
          <a:p>
            <a:endParaRPr lang="en-US" dirty="0" smtClean="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86</a:t>
            </a:fld>
            <a:endParaRPr lang="en-US"/>
          </a:p>
        </p:txBody>
      </p:sp>
    </p:spTree>
    <p:extLst>
      <p:ext uri="{BB962C8B-B14F-4D97-AF65-F5344CB8AC3E}">
        <p14:creationId xmlns:p14="http://schemas.microsoft.com/office/powerpoint/2010/main" val="12942942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Calcium</a:t>
            </a:r>
          </a:p>
          <a:p>
            <a:r>
              <a:rPr lang="en-US" dirty="0" smtClean="0"/>
              <a:t>25</a:t>
            </a:r>
            <a:r>
              <a:rPr lang="en-US" i="1" dirty="0" smtClean="0"/>
              <a:t>-</a:t>
            </a:r>
            <a:r>
              <a:rPr lang="en-US" dirty="0" smtClean="0"/>
              <a:t>hydroxyvitamin D</a:t>
            </a:r>
            <a:endParaRPr lang="en-US" dirty="0"/>
          </a:p>
          <a:p>
            <a:r>
              <a:rPr lang="en-US" dirty="0"/>
              <a:t>Weight-bearing </a:t>
            </a:r>
            <a:r>
              <a:rPr lang="en-US" dirty="0" smtClean="0"/>
              <a:t>activity</a:t>
            </a:r>
          </a:p>
          <a:p>
            <a:r>
              <a:rPr lang="en-US" dirty="0" smtClean="0">
                <a:latin typeface="Times New Roman"/>
                <a:cs typeface="Times New Roman"/>
              </a:rPr>
              <a:t>↓</a:t>
            </a:r>
            <a:r>
              <a:rPr lang="en-US" dirty="0" smtClean="0"/>
              <a:t> inflammation</a:t>
            </a:r>
          </a:p>
          <a:p>
            <a:r>
              <a:rPr lang="en-US" dirty="0">
                <a:latin typeface="Times New Roman"/>
                <a:cs typeface="Times New Roman"/>
              </a:rPr>
              <a:t>↓ </a:t>
            </a:r>
            <a:r>
              <a:rPr lang="en-US" dirty="0" smtClean="0"/>
              <a:t>undernutrition</a:t>
            </a:r>
            <a:endParaRPr lang="en-US" dirty="0"/>
          </a:p>
          <a:p>
            <a:r>
              <a:rPr lang="en-US" dirty="0">
                <a:latin typeface="Times New Roman"/>
                <a:cs typeface="Times New Roman"/>
              </a:rPr>
              <a:t>↓ </a:t>
            </a:r>
            <a:r>
              <a:rPr lang="en-US" dirty="0" smtClean="0"/>
              <a:t>hormone </a:t>
            </a:r>
            <a:r>
              <a:rPr lang="en-US" dirty="0"/>
              <a:t>imbalances also is </a:t>
            </a:r>
            <a:r>
              <a:rPr lang="en-US" dirty="0" smtClean="0"/>
              <a:t>necessary</a:t>
            </a:r>
          </a:p>
          <a:p>
            <a:r>
              <a:rPr lang="en-US" dirty="0"/>
              <a:t>pharmacologic therapy</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87</a:t>
            </a:fld>
            <a:endParaRPr lang="en-US"/>
          </a:p>
        </p:txBody>
      </p:sp>
    </p:spTree>
    <p:extLst>
      <p:ext uri="{BB962C8B-B14F-4D97-AF65-F5344CB8AC3E}">
        <p14:creationId xmlns:p14="http://schemas.microsoft.com/office/powerpoint/2010/main" val="42740687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40000" lnSpcReduction="20000"/>
          </a:bodyPr>
          <a:lstStyle/>
          <a:p>
            <a:endParaRPr lang="en-US" dirty="0" smtClean="0">
              <a:solidFill>
                <a:srgbClr val="00B050"/>
              </a:solidFill>
            </a:endParaRPr>
          </a:p>
          <a:p>
            <a:r>
              <a:rPr lang="en-US" sz="5900" b="1" dirty="0"/>
              <a:t>Calcium</a:t>
            </a:r>
            <a:r>
              <a:rPr lang="en-US" sz="5900" dirty="0"/>
              <a:t> intake should meet </a:t>
            </a:r>
            <a:r>
              <a:rPr lang="en-US" sz="5900" dirty="0" smtClean="0"/>
              <a:t>current recommended </a:t>
            </a:r>
            <a:r>
              <a:rPr lang="en-US" sz="5900" dirty="0"/>
              <a:t>daily intake of 500 </a:t>
            </a:r>
            <a:r>
              <a:rPr lang="en-US" sz="5900" dirty="0" smtClean="0"/>
              <a:t>mg for </a:t>
            </a:r>
            <a:r>
              <a:rPr lang="en-US" sz="5900" dirty="0"/>
              <a:t>children 1 to 3 years of age, </a:t>
            </a:r>
            <a:r>
              <a:rPr lang="en-US" sz="5900" dirty="0" smtClean="0"/>
              <a:t>800 mg </a:t>
            </a:r>
            <a:r>
              <a:rPr lang="en-US" sz="5900" dirty="0"/>
              <a:t>for children 4 to 8 years of age, </a:t>
            </a:r>
            <a:r>
              <a:rPr lang="en-US" sz="5900" dirty="0" smtClean="0"/>
              <a:t>and 1300 </a:t>
            </a:r>
            <a:r>
              <a:rPr lang="en-US" sz="5900" dirty="0"/>
              <a:t>mg for children and </a:t>
            </a:r>
            <a:r>
              <a:rPr lang="en-US" sz="5900" dirty="0" smtClean="0"/>
              <a:t>adolescents 9 </a:t>
            </a:r>
            <a:r>
              <a:rPr lang="en-US" sz="5900" dirty="0"/>
              <a:t>to 18 years of age. </a:t>
            </a:r>
          </a:p>
          <a:p>
            <a:endParaRPr lang="en-US" sz="5900" dirty="0">
              <a:solidFill>
                <a:srgbClr val="00B050"/>
              </a:solidFill>
            </a:endParaRPr>
          </a:p>
          <a:p>
            <a:r>
              <a:rPr lang="en-US" sz="5900" dirty="0"/>
              <a:t>Routine screening of vitamin D </a:t>
            </a:r>
            <a:r>
              <a:rPr lang="en-US" sz="5900" dirty="0" smtClean="0"/>
              <a:t>levels is </a:t>
            </a:r>
            <a:r>
              <a:rPr lang="en-US" sz="5900" dirty="0"/>
              <a:t>not indicated in healthy youth.</a:t>
            </a:r>
            <a:endParaRPr lang="en-US" sz="5900" dirty="0" smtClean="0">
              <a:solidFill>
                <a:srgbClr val="00B050"/>
              </a:solidFill>
            </a:endParaRPr>
          </a:p>
          <a:p>
            <a:endParaRPr lang="en-US" sz="5900" dirty="0">
              <a:solidFill>
                <a:srgbClr val="00B050"/>
              </a:solidFill>
            </a:endParaRPr>
          </a:p>
          <a:p>
            <a:r>
              <a:rPr lang="en-US" sz="5900" dirty="0"/>
              <a:t>Concentrations of at least 20 </a:t>
            </a:r>
            <a:r>
              <a:rPr lang="en-US" sz="5900" dirty="0" smtClean="0"/>
              <a:t>ng/mL (50 </a:t>
            </a:r>
            <a:r>
              <a:rPr lang="en-US" sz="5900" dirty="0" err="1"/>
              <a:t>nmol</a:t>
            </a:r>
            <a:r>
              <a:rPr lang="en-US" sz="5900" dirty="0"/>
              <a:t>/L) have been </a:t>
            </a:r>
            <a:r>
              <a:rPr lang="en-US" sz="5900" dirty="0" smtClean="0"/>
              <a:t>recommended for </a:t>
            </a:r>
            <a:r>
              <a:rPr lang="en-US" sz="5900" dirty="0"/>
              <a:t>healthy children, but some </a:t>
            </a:r>
            <a:r>
              <a:rPr lang="en-US" sz="5900" dirty="0" smtClean="0"/>
              <a:t>experts </a:t>
            </a:r>
            <a:r>
              <a:rPr lang="pt-BR" sz="5900" dirty="0" smtClean="0"/>
              <a:t>aim </a:t>
            </a:r>
            <a:r>
              <a:rPr lang="pt-BR" sz="5900" dirty="0"/>
              <a:t>for a serum </a:t>
            </a:r>
            <a:r>
              <a:rPr lang="pt-BR" sz="5900" dirty="0" smtClean="0"/>
              <a:t>25</a:t>
            </a:r>
            <a:r>
              <a:rPr lang="pt-BR" sz="5900" i="1" dirty="0" smtClean="0"/>
              <a:t>-</a:t>
            </a:r>
            <a:r>
              <a:rPr lang="pt-BR" sz="5900" dirty="0" smtClean="0"/>
              <a:t>hydroxyvitamin </a:t>
            </a:r>
            <a:r>
              <a:rPr lang="en-US" sz="5900" dirty="0" smtClean="0"/>
              <a:t>D </a:t>
            </a:r>
            <a:r>
              <a:rPr lang="en-US" sz="5900" dirty="0"/>
              <a:t>concentration &gt;30 ng/mL </a:t>
            </a:r>
            <a:r>
              <a:rPr lang="en-US" sz="5900" dirty="0" smtClean="0"/>
              <a:t>in populations </a:t>
            </a:r>
            <a:r>
              <a:rPr lang="en-US" sz="5900" dirty="0"/>
              <a:t>at increased risk </a:t>
            </a:r>
            <a:r>
              <a:rPr lang="en-US" sz="5900" dirty="0" smtClean="0"/>
              <a:t>of fracture</a:t>
            </a:r>
            <a:r>
              <a:rPr lang="en-US" sz="5900" dirty="0"/>
              <a:t>. </a:t>
            </a:r>
            <a:endParaRPr lang="en-US" dirty="0">
              <a:solidFill>
                <a:srgbClr val="00B050"/>
              </a:solidFill>
            </a:endParaRPr>
          </a:p>
          <a:p>
            <a:r>
              <a:rPr lang="en-US" dirty="0">
                <a:solidFill>
                  <a:srgbClr val="00B050"/>
                </a:solidFill>
              </a:rPr>
              <a:t>FROM THE AMERICAN ACADEMY OF PEDIATRICS</a:t>
            </a:r>
          </a:p>
          <a:p>
            <a:r>
              <a:rPr lang="pt-BR" dirty="0">
                <a:solidFill>
                  <a:srgbClr val="00B050"/>
                </a:solidFill>
              </a:rPr>
              <a:t>PEDIATRICS Volume 1 38, number 4 , O ctober 2016: e2 0162398</a:t>
            </a:r>
            <a:endParaRPr lang="en-US" dirty="0">
              <a:solidFill>
                <a:srgbClr val="00B050"/>
              </a:solidFill>
            </a:endParaRPr>
          </a:p>
          <a:p>
            <a:endParaRPr lang="en-US" dirty="0">
              <a:solidFill>
                <a:srgbClr val="00B050"/>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88</a:t>
            </a:fld>
            <a:endParaRPr lang="en-US"/>
          </a:p>
        </p:txBody>
      </p:sp>
    </p:spTree>
    <p:extLst>
      <p:ext uri="{BB962C8B-B14F-4D97-AF65-F5344CB8AC3E}">
        <p14:creationId xmlns:p14="http://schemas.microsoft.com/office/powerpoint/2010/main" val="41157464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800" dirty="0"/>
              <a:t>Weight-bearing </a:t>
            </a:r>
            <a:r>
              <a:rPr lang="en-US" sz="2800" dirty="0" smtClean="0"/>
              <a:t>activity should </a:t>
            </a:r>
            <a:r>
              <a:rPr lang="en-US" sz="2800" dirty="0"/>
              <a:t>be encouraged, and </a:t>
            </a:r>
            <a:r>
              <a:rPr lang="en-US" sz="2800" dirty="0" smtClean="0"/>
              <a:t>even short </a:t>
            </a:r>
            <a:r>
              <a:rPr lang="en-US" sz="2800" dirty="0"/>
              <a:t>periods of </a:t>
            </a:r>
            <a:r>
              <a:rPr lang="en-US" sz="2800" dirty="0" smtClean="0"/>
              <a:t>high-intensity</a:t>
            </a:r>
            <a:r>
              <a:rPr lang="en-US" sz="2800" dirty="0"/>
              <a:t> exercise (</a:t>
            </a:r>
            <a:r>
              <a:rPr lang="en-US" sz="2800" dirty="0" err="1"/>
              <a:t>eg</a:t>
            </a:r>
            <a:r>
              <a:rPr lang="en-US" sz="2800" dirty="0"/>
              <a:t>, jumping 10 </a:t>
            </a:r>
            <a:r>
              <a:rPr lang="en-US" sz="2800" dirty="0" smtClean="0"/>
              <a:t>minutes/ day</a:t>
            </a:r>
            <a:r>
              <a:rPr lang="en-US" sz="2800" dirty="0"/>
              <a:t>, 3 times/week) have </a:t>
            </a:r>
            <a:r>
              <a:rPr lang="en-US" sz="2800" dirty="0" smtClean="0"/>
              <a:t>produced measurable </a:t>
            </a:r>
            <a:r>
              <a:rPr lang="en-US" sz="2800" dirty="0"/>
              <a:t>gains in bone mass. </a:t>
            </a:r>
            <a:endParaRPr lang="en-US" sz="2800" dirty="0" smtClean="0"/>
          </a:p>
          <a:p>
            <a:endParaRPr lang="en-US" dirty="0"/>
          </a:p>
          <a:p>
            <a:endParaRPr lang="en-US" dirty="0" smtClean="0"/>
          </a:p>
          <a:p>
            <a:endParaRPr lang="en-US" dirty="0"/>
          </a:p>
          <a:p>
            <a:endParaRPr lang="en-US" dirty="0" smtClean="0"/>
          </a:p>
          <a:p>
            <a:r>
              <a:rPr lang="en-US" sz="1600" dirty="0" smtClean="0">
                <a:solidFill>
                  <a:srgbClr val="00B050"/>
                </a:solidFill>
              </a:rPr>
              <a:t>FROM </a:t>
            </a:r>
            <a:r>
              <a:rPr lang="en-US" sz="1600" dirty="0">
                <a:solidFill>
                  <a:srgbClr val="00B050"/>
                </a:solidFill>
              </a:rPr>
              <a:t>THE AMERICAN ACADEMY OF PEDIATRICS</a:t>
            </a:r>
          </a:p>
          <a:p>
            <a:r>
              <a:rPr lang="pt-BR" sz="1600" dirty="0">
                <a:solidFill>
                  <a:srgbClr val="00B050"/>
                </a:solidFill>
              </a:rPr>
              <a:t>PEDIATRICS Volume 1 38, number 4 , O ctober 2016: e2 0162398</a:t>
            </a:r>
            <a:endParaRPr lang="en-US" sz="16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89</a:t>
            </a:fld>
            <a:endParaRPr lang="en-US"/>
          </a:p>
        </p:txBody>
      </p:sp>
    </p:spTree>
    <p:extLst>
      <p:ext uri="{BB962C8B-B14F-4D97-AF65-F5344CB8AC3E}">
        <p14:creationId xmlns:p14="http://schemas.microsoft.com/office/powerpoint/2010/main" val="4288693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887488"/>
          </a:xfrm>
        </p:spPr>
        <p:txBody>
          <a:bodyPr>
            <a:normAutofit fontScale="90000"/>
          </a:bodyPr>
          <a:lstStyle/>
          <a:p>
            <a:r>
              <a:rPr lang="en-US" b="1" dirty="0"/>
              <a:t>Recommendations for the Treatment of Glucocorticoid-Induced Osteoporosis</a:t>
            </a:r>
            <a:endParaRPr lang="en-US" dirty="0"/>
          </a:p>
        </p:txBody>
      </p:sp>
      <p:sp>
        <p:nvSpPr>
          <p:cNvPr id="3" name="Content Placeholder 2"/>
          <p:cNvSpPr>
            <a:spLocks noGrp="1"/>
          </p:cNvSpPr>
          <p:nvPr>
            <p:ph idx="1"/>
          </p:nvPr>
        </p:nvSpPr>
        <p:spPr>
          <a:xfrm>
            <a:off x="457200" y="2564904"/>
            <a:ext cx="8229600" cy="3912096"/>
          </a:xfrm>
        </p:spPr>
        <p:txBody>
          <a:bodyPr>
            <a:normAutofit fontScale="92500" lnSpcReduction="10000"/>
          </a:bodyPr>
          <a:lstStyle/>
          <a:p>
            <a:r>
              <a:rPr lang="en-US" sz="3200" b="1" dirty="0" err="1"/>
              <a:t>Risedronate</a:t>
            </a:r>
            <a:r>
              <a:rPr lang="en-US" sz="3200" dirty="0"/>
              <a:t> should be considered to prevent vertebral fracture in men and women on</a:t>
            </a:r>
          </a:p>
          <a:p>
            <a:r>
              <a:rPr lang="en-US" sz="3200" dirty="0"/>
              <a:t>prednisolone doses of 7.5 mg daily or greater (or an equivalent dose of glucocorticoids) </a:t>
            </a:r>
            <a:r>
              <a:rPr lang="en-US" sz="3200" dirty="0" smtClean="0"/>
              <a:t>for</a:t>
            </a:r>
          </a:p>
          <a:p>
            <a:r>
              <a:rPr lang="en-US" sz="3200" dirty="0" smtClean="0"/>
              <a:t>three </a:t>
            </a:r>
            <a:r>
              <a:rPr lang="en-US" sz="3200" dirty="0"/>
              <a:t>months or more</a:t>
            </a:r>
            <a:r>
              <a:rPr lang="en-US" sz="3200" dirty="0" smtClean="0"/>
              <a:t>.</a:t>
            </a:r>
            <a:endParaRPr lang="en-US" sz="3200" dirty="0"/>
          </a:p>
          <a:p>
            <a:endParaRPr lang="en-US" dirty="0" smtClean="0"/>
          </a:p>
          <a:p>
            <a:endParaRPr lang="en-US" sz="1700" dirty="0" smtClean="0">
              <a:solidFill>
                <a:srgbClr val="00B050"/>
              </a:solidFill>
            </a:endParaRPr>
          </a:p>
          <a:p>
            <a:endParaRPr lang="en-US" sz="1700" dirty="0">
              <a:solidFill>
                <a:srgbClr val="00B050"/>
              </a:solidFill>
            </a:endParaRPr>
          </a:p>
          <a:p>
            <a:r>
              <a:rPr lang="en-US" sz="1700" dirty="0" smtClean="0">
                <a:solidFill>
                  <a:srgbClr val="00B050"/>
                </a:solidFill>
              </a:rPr>
              <a:t>SIGN142 </a:t>
            </a:r>
            <a:r>
              <a:rPr lang="en-US" sz="1700" dirty="0">
                <a:solidFill>
                  <a:srgbClr val="00B050"/>
                </a:solidFill>
              </a:rPr>
              <a:t>Management of osteoporosis and the prevention of fragility fractures</a:t>
            </a:r>
          </a:p>
          <a:p>
            <a:r>
              <a:rPr lang="en-US" sz="1700" dirty="0">
                <a:solidFill>
                  <a:srgbClr val="00B050"/>
                </a:solidFill>
              </a:rPr>
              <a:t>Scottish Intercollegiate Guidelines Network 2020</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9</a:t>
            </a:fld>
            <a:endParaRPr lang="en-US"/>
          </a:p>
        </p:txBody>
      </p:sp>
    </p:spTree>
    <p:extLst>
      <p:ext uri="{BB962C8B-B14F-4D97-AF65-F5344CB8AC3E}">
        <p14:creationId xmlns:p14="http://schemas.microsoft.com/office/powerpoint/2010/main" val="10617983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t>Reducing inflammation</a:t>
            </a:r>
            <a:r>
              <a:rPr lang="en-US" sz="2800" dirty="0"/>
              <a:t>, undernutrition, </a:t>
            </a:r>
            <a:r>
              <a:rPr lang="en-US" sz="2800" dirty="0" smtClean="0"/>
              <a:t>or hormone </a:t>
            </a:r>
            <a:r>
              <a:rPr lang="en-US" sz="2800" dirty="0"/>
              <a:t>imbalances also is necessary</a:t>
            </a:r>
            <a:r>
              <a:rPr lang="en-US" sz="2800"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US" dirty="0">
                <a:solidFill>
                  <a:srgbClr val="00B050"/>
                </a:solidFill>
              </a:rPr>
              <a:t>FROM THE AMERICAN ACADEMY OF PEDIATRICS</a:t>
            </a:r>
          </a:p>
          <a:p>
            <a:r>
              <a:rPr lang="pt-BR" dirty="0">
                <a:solidFill>
                  <a:srgbClr val="00B050"/>
                </a:solidFill>
              </a:rPr>
              <a:t>PEDIATRICS Volume 1 38, number 4 , O ctober 2016: e2 0162398</a:t>
            </a:r>
            <a:endParaRPr lang="en-US"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90</a:t>
            </a:fld>
            <a:endParaRPr lang="en-US"/>
          </a:p>
        </p:txBody>
      </p:sp>
    </p:spTree>
    <p:extLst>
      <p:ext uri="{BB962C8B-B14F-4D97-AF65-F5344CB8AC3E}">
        <p14:creationId xmlns:p14="http://schemas.microsoft.com/office/powerpoint/2010/main" val="12012568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pharmacologic therapy</a:t>
            </a:r>
          </a:p>
        </p:txBody>
      </p:sp>
      <p:sp>
        <p:nvSpPr>
          <p:cNvPr id="3" name="Content Placeholder 2"/>
          <p:cNvSpPr>
            <a:spLocks noGrp="1"/>
          </p:cNvSpPr>
          <p:nvPr>
            <p:ph idx="1"/>
          </p:nvPr>
        </p:nvSpPr>
        <p:spPr/>
        <p:txBody>
          <a:bodyPr>
            <a:normAutofit lnSpcReduction="10000"/>
          </a:bodyPr>
          <a:lstStyle/>
          <a:p>
            <a:r>
              <a:rPr lang="en-US" dirty="0"/>
              <a:t>If general measures fail to </a:t>
            </a:r>
            <a:r>
              <a:rPr lang="en-US" dirty="0" smtClean="0"/>
              <a:t>prevent further </a:t>
            </a:r>
            <a:r>
              <a:rPr lang="en-US" dirty="0"/>
              <a:t>bone loss and </a:t>
            </a:r>
            <a:r>
              <a:rPr lang="en-US" dirty="0" smtClean="0"/>
              <a:t>fracture, pharmacologic </a:t>
            </a:r>
            <a:r>
              <a:rPr lang="en-US" dirty="0"/>
              <a:t>therapy may </a:t>
            </a:r>
            <a:r>
              <a:rPr lang="en-US" dirty="0" smtClean="0"/>
              <a:t>be considered.</a:t>
            </a:r>
          </a:p>
          <a:p>
            <a:r>
              <a:rPr lang="en-US" dirty="0"/>
              <a:t>None of the drugs </a:t>
            </a:r>
            <a:r>
              <a:rPr lang="en-US" dirty="0" smtClean="0"/>
              <a:t>used to </a:t>
            </a:r>
            <a:r>
              <a:rPr lang="en-US" dirty="0"/>
              <a:t>treat bone fragility in the </a:t>
            </a:r>
            <a:r>
              <a:rPr lang="en-US" dirty="0" smtClean="0"/>
              <a:t>elderly have </a:t>
            </a:r>
            <a:r>
              <a:rPr lang="en-US" dirty="0"/>
              <a:t>yet been approved by the </a:t>
            </a:r>
            <a:r>
              <a:rPr lang="en-US" dirty="0" smtClean="0"/>
              <a:t>Food and Drug Administration </a:t>
            </a:r>
            <a:r>
              <a:rPr lang="en-US" dirty="0"/>
              <a:t>for </a:t>
            </a:r>
            <a:r>
              <a:rPr lang="en-US" dirty="0" smtClean="0"/>
              <a:t>pediatric use</a:t>
            </a:r>
            <a:r>
              <a:rPr lang="en-US" dirty="0"/>
              <a:t>. </a:t>
            </a:r>
          </a:p>
          <a:p>
            <a:r>
              <a:rPr lang="en-US" dirty="0"/>
              <a:t>Nevertheless, therapy </a:t>
            </a:r>
            <a:r>
              <a:rPr lang="en-US" dirty="0" smtClean="0"/>
              <a:t>with </a:t>
            </a:r>
            <a:r>
              <a:rPr lang="en-US" b="1" i="1" dirty="0" smtClean="0"/>
              <a:t>bisphosphonates </a:t>
            </a:r>
            <a:r>
              <a:rPr lang="en-US" dirty="0"/>
              <a:t>is </a:t>
            </a:r>
            <a:r>
              <a:rPr lang="en-US" dirty="0" smtClean="0"/>
              <a:t>considered reasonable </a:t>
            </a:r>
            <a:r>
              <a:rPr lang="en-US" dirty="0"/>
              <a:t>for children with </a:t>
            </a:r>
            <a:r>
              <a:rPr lang="en-US" dirty="0" smtClean="0"/>
              <a:t>moderate to </a:t>
            </a:r>
            <a:r>
              <a:rPr lang="en-US" dirty="0"/>
              <a:t>severe </a:t>
            </a:r>
            <a:r>
              <a:rPr lang="en-US" b="1" i="1" dirty="0"/>
              <a:t>osteogenesis </a:t>
            </a:r>
            <a:r>
              <a:rPr lang="en-US" b="1" i="1" dirty="0" smtClean="0"/>
              <a:t>imperfecta </a:t>
            </a:r>
            <a:r>
              <a:rPr lang="en-US" dirty="0" smtClean="0"/>
              <a:t>(2 </a:t>
            </a:r>
            <a:r>
              <a:rPr lang="en-US" dirty="0"/>
              <a:t>or more fractures in a year </a:t>
            </a:r>
            <a:r>
              <a:rPr lang="en-US" dirty="0" smtClean="0"/>
              <a:t>or vertebral </a:t>
            </a:r>
            <a:r>
              <a:rPr lang="en-US" dirty="0"/>
              <a:t>compression fractures</a:t>
            </a:r>
            <a:r>
              <a:rPr lang="en-US" dirty="0" smtClean="0"/>
              <a:t>).</a:t>
            </a:r>
          </a:p>
          <a:p>
            <a:endParaRPr lang="en-US" dirty="0"/>
          </a:p>
          <a:p>
            <a:r>
              <a:rPr lang="en-US" dirty="0">
                <a:solidFill>
                  <a:srgbClr val="00B050"/>
                </a:solidFill>
              </a:rPr>
              <a:t>FROM THE AMERICAN ACADEMY OF PEDIATRICS</a:t>
            </a:r>
          </a:p>
          <a:p>
            <a:r>
              <a:rPr lang="pt-BR" dirty="0">
                <a:solidFill>
                  <a:srgbClr val="00B050"/>
                </a:solidFill>
              </a:rPr>
              <a:t>PEDIATRICS Volume 1 38, number 4 , O ctober 2016: e2 0162398</a:t>
            </a:r>
            <a:endParaRPr lang="en-US" dirty="0">
              <a:solidFill>
                <a:srgbClr val="00B050"/>
              </a:solidFill>
            </a:endParaRP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91</a:t>
            </a:fld>
            <a:endParaRPr lang="en-US"/>
          </a:p>
        </p:txBody>
      </p:sp>
    </p:spTree>
    <p:extLst>
      <p:ext uri="{BB962C8B-B14F-4D97-AF65-F5344CB8AC3E}">
        <p14:creationId xmlns:p14="http://schemas.microsoft.com/office/powerpoint/2010/main" val="30547584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For </a:t>
            </a:r>
            <a:r>
              <a:rPr lang="en-US" b="1" dirty="0" smtClean="0"/>
              <a:t>secondary </a:t>
            </a:r>
            <a:r>
              <a:rPr lang="en-US" b="1" dirty="0"/>
              <a:t>osteoporosis </a:t>
            </a:r>
            <a:r>
              <a:rPr lang="en-US" dirty="0"/>
              <a:t>attributable </a:t>
            </a:r>
            <a:r>
              <a:rPr lang="en-US" dirty="0" smtClean="0"/>
              <a:t>to </a:t>
            </a:r>
            <a:r>
              <a:rPr lang="en-US" b="1" dirty="0" smtClean="0"/>
              <a:t>chronic </a:t>
            </a:r>
            <a:r>
              <a:rPr lang="en-US" b="1" dirty="0"/>
              <a:t>disease,</a:t>
            </a:r>
            <a:r>
              <a:rPr lang="en-US" dirty="0"/>
              <a:t> </a:t>
            </a:r>
            <a:r>
              <a:rPr lang="en-US" b="1" i="1" dirty="0"/>
              <a:t>bisphosphonates</a:t>
            </a:r>
            <a:r>
              <a:rPr lang="en-US" dirty="0"/>
              <a:t> </a:t>
            </a:r>
            <a:r>
              <a:rPr lang="en-US" dirty="0" smtClean="0"/>
              <a:t>may be </a:t>
            </a:r>
            <a:r>
              <a:rPr lang="en-US" dirty="0"/>
              <a:t>used on a compassionate basis </a:t>
            </a:r>
            <a:r>
              <a:rPr lang="en-US" dirty="0" smtClean="0"/>
              <a:t>to treat </a:t>
            </a:r>
            <a:r>
              <a:rPr lang="en-US" dirty="0"/>
              <a:t>low-trauma fractures of the </a:t>
            </a:r>
            <a:r>
              <a:rPr lang="en-US" dirty="0" smtClean="0"/>
              <a:t>spine or </a:t>
            </a:r>
            <a:r>
              <a:rPr lang="en-US" dirty="0"/>
              <a:t>extremities. </a:t>
            </a:r>
            <a:endParaRPr lang="en-US" dirty="0" smtClean="0"/>
          </a:p>
          <a:p>
            <a:r>
              <a:rPr lang="en-US" dirty="0" smtClean="0"/>
              <a:t>When pharmacologic therapy </a:t>
            </a:r>
            <a:r>
              <a:rPr lang="en-US" dirty="0"/>
              <a:t>is considered, referral to </a:t>
            </a:r>
            <a:r>
              <a:rPr lang="en-US" dirty="0" smtClean="0"/>
              <a:t>a specialist </a:t>
            </a:r>
            <a:r>
              <a:rPr lang="en-US" dirty="0"/>
              <a:t>with expertise in </a:t>
            </a:r>
            <a:r>
              <a:rPr lang="en-US" dirty="0" smtClean="0"/>
              <a:t>pediatric bone </a:t>
            </a:r>
            <a:r>
              <a:rPr lang="en-US" dirty="0"/>
              <a:t>disorders is advised</a:t>
            </a:r>
            <a:r>
              <a:rPr lang="en-US" dirty="0" smtClean="0"/>
              <a:t>.</a:t>
            </a:r>
          </a:p>
          <a:p>
            <a:endParaRPr lang="en-US" dirty="0"/>
          </a:p>
          <a:p>
            <a:endParaRPr lang="en-US" dirty="0" smtClean="0"/>
          </a:p>
          <a:p>
            <a:endParaRPr lang="en-US" dirty="0"/>
          </a:p>
          <a:p>
            <a:r>
              <a:rPr lang="en-US" sz="1600" dirty="0">
                <a:solidFill>
                  <a:srgbClr val="00B050"/>
                </a:solidFill>
              </a:rPr>
              <a:t>FROM THE AMERICAN ACADEMY OF PEDIATRICS</a:t>
            </a:r>
          </a:p>
          <a:p>
            <a:r>
              <a:rPr lang="pt-BR" sz="1600" dirty="0">
                <a:solidFill>
                  <a:srgbClr val="00B050"/>
                </a:solidFill>
              </a:rPr>
              <a:t>PEDIATRICS Volume 1 38, number 4 , O ctober 2016: e2 0162398</a:t>
            </a:r>
            <a:endParaRPr lang="en-US" sz="1600" dirty="0">
              <a:solidFill>
                <a:srgbClr val="00B050"/>
              </a:solidFill>
            </a:endParaRP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92</a:t>
            </a:fld>
            <a:endParaRPr lang="en-US"/>
          </a:p>
        </p:txBody>
      </p:sp>
    </p:spTree>
    <p:extLst>
      <p:ext uri="{BB962C8B-B14F-4D97-AF65-F5344CB8AC3E}">
        <p14:creationId xmlns:p14="http://schemas.microsoft.com/office/powerpoint/2010/main" val="33774832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2656"/>
            <a:ext cx="9144000" cy="6619212"/>
          </a:xfrm>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56206-F8F4-4EC1-BC30-239AE55DFD9D}" type="slidenum">
              <a:rPr lang="en-US" smtClean="0"/>
              <a:t>93</a:t>
            </a:fld>
            <a:endParaRPr lang="en-US"/>
          </a:p>
        </p:txBody>
      </p:sp>
      <p:sp>
        <p:nvSpPr>
          <p:cNvPr id="7" name="TextBox 6"/>
          <p:cNvSpPr txBox="1"/>
          <p:nvPr/>
        </p:nvSpPr>
        <p:spPr>
          <a:xfrm>
            <a:off x="683568" y="1844824"/>
            <a:ext cx="7920880" cy="1446550"/>
          </a:xfrm>
          <a:prstGeom prst="rect">
            <a:avLst/>
          </a:prstGeom>
          <a:noFill/>
        </p:spPr>
        <p:txBody>
          <a:bodyPr wrap="square" rtlCol="0">
            <a:spAutoFit/>
          </a:bodyPr>
          <a:lstStyle/>
          <a:p>
            <a:pPr algn="ctr"/>
            <a:r>
              <a:rPr lang="en-US" sz="4400" b="1" i="1" dirty="0" smtClean="0">
                <a:solidFill>
                  <a:srgbClr val="FFFF00"/>
                </a:solidFill>
                <a:latin typeface="Times New Roman" panose="02020603050405020304" pitchFamily="18" charset="0"/>
                <a:cs typeface="Times New Roman" panose="02020603050405020304" pitchFamily="18" charset="0"/>
              </a:rPr>
              <a:t>THANKS FOR YOUR ATTENTION</a:t>
            </a:r>
            <a:endParaRPr lang="en-US" sz="44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3573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3495</TotalTime>
  <Words>4748</Words>
  <Application>Microsoft Office PowerPoint</Application>
  <PresentationFormat>On-screen Show (4:3)</PresentationFormat>
  <Paragraphs>931</Paragraphs>
  <Slides>93</Slides>
  <Notes>26</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Clarity</vt:lpstr>
      <vt:lpstr>PowerPoint Presentation</vt:lpstr>
      <vt:lpstr>PowerPoint Presentation</vt:lpstr>
      <vt:lpstr>Glucocorticoid-Induced Osteoporosis</vt:lpstr>
      <vt:lpstr>Glucocorticoid-Induced Osteoporosis</vt:lpstr>
      <vt:lpstr>Recommendations for the Prevention and Treatment of Glucocorticoid-Induced Osteoporosis</vt:lpstr>
      <vt:lpstr>Recommendations for the Prevention &amp; Treatment of Glucocorticoid-Induced Osteoporosis</vt:lpstr>
      <vt:lpstr>PowerPoint Presentation</vt:lpstr>
      <vt:lpstr>Recommendations for the Treatment of Glucocorticoid-Induced Osteoporosis</vt:lpstr>
      <vt:lpstr>Recommendations for the Treatment of Glucocorticoid-Induced Osteoporosis</vt:lpstr>
      <vt:lpstr>Recommendations for the Treatment of Glucocorticoid-Induced Osteoporosis</vt:lpstr>
      <vt:lpstr>Effect of approved interventions for glucocorticoid induced osteoporosis on BMD and fracture risk</vt:lpstr>
      <vt:lpstr>PowerPoint Presentation</vt:lpstr>
      <vt:lpstr>Osteoporosis after solid organ or stem cell transplantation</vt:lpstr>
      <vt:lpstr>Osteoporosis after solid organ or stem cell transplantation</vt:lpstr>
      <vt:lpstr>Risk factors for fracture after transplantation</vt:lpstr>
      <vt:lpstr>Risk factors for fracture after transplantation</vt:lpstr>
      <vt:lpstr>Osteoporosis after solid organ or stem cell transplantation</vt:lpstr>
      <vt:lpstr>Fracture after cardiac transplantation</vt:lpstr>
      <vt:lpstr>PowerPoint Presentation</vt:lpstr>
      <vt:lpstr>Routine bone mineral density (BMD) monitoring</vt:lpstr>
      <vt:lpstr>PowerPoint Presentation</vt:lpstr>
      <vt:lpstr>PowerPoint Presentation</vt:lpstr>
      <vt:lpstr>post-kidney transplantation</vt:lpstr>
      <vt:lpstr>post-kidney transplantation</vt:lpstr>
      <vt:lpstr>PowerPoint Presentation</vt:lpstr>
      <vt:lpstr>Pretransplantation Assessment</vt:lpstr>
      <vt:lpstr>Posttransplantation Management</vt:lpstr>
      <vt:lpstr>PRETRANSPLANTATION EVALUATION </vt:lpstr>
      <vt:lpstr>Vertebral fractures</vt:lpstr>
      <vt:lpstr>Osteoporosis</vt:lpstr>
      <vt:lpstr>Osteoporosis</vt:lpstr>
      <vt:lpstr>Osteoporosis absent</vt:lpstr>
      <vt:lpstr>MANAGEMENT General recommendations </vt:lpstr>
      <vt:lpstr>Prevention of post-transplantation osteoporosis</vt:lpstr>
      <vt:lpstr>preventive medical therapy for all patients</vt:lpstr>
      <vt:lpstr>Duration of preventive therapy</vt:lpstr>
      <vt:lpstr>An alternative approach</vt:lpstr>
      <vt:lpstr>Choice of initial medical therapy</vt:lpstr>
      <vt:lpstr>Bisphosphonates</vt:lpstr>
      <vt:lpstr>Choice of bisphosphonate</vt:lpstr>
      <vt:lpstr>Intravenous zoledronic acid  </vt:lpstr>
      <vt:lpstr>Choice of bisphosphonate </vt:lpstr>
      <vt:lpstr> Denosumab,</vt:lpstr>
      <vt:lpstr>rPTH</vt:lpstr>
      <vt:lpstr>Bone Densitometry in Children and Adolescents</vt:lpstr>
      <vt:lpstr>PowerPoint Presentation</vt:lpstr>
      <vt:lpstr>The diagnosis of osteoporosis in children and adolescents</vt:lpstr>
      <vt:lpstr>instead, BMD or BMC : low for age</vt:lpstr>
      <vt:lpstr>Pediatric osteoporosis </vt:lpstr>
      <vt:lpstr>PowerPoint Presentation</vt:lpstr>
      <vt:lpstr>Assessment of pediatric skeleton </vt:lpstr>
      <vt:lpstr>DXA</vt:lpstr>
      <vt:lpstr>QCT, pQCT, HR-pQCT, and MRI</vt:lpstr>
      <vt:lpstr>PowerPoint Presentation</vt:lpstr>
      <vt:lpstr>PowerPoint Presentation</vt:lpstr>
      <vt:lpstr> FOR WHOM SHOULD BONE DENSITOMETRY BE CONSIDERED?</vt:lpstr>
      <vt:lpstr>PowerPoint Presentation</vt:lpstr>
      <vt:lpstr>Skeletal assessments have been recommended for children with: </vt:lpstr>
      <vt:lpstr>Whether bonedensitometry is indicated</vt:lpstr>
      <vt:lpstr>For cancer survivors</vt:lpstr>
      <vt:lpstr>PowerPoint Presentation</vt:lpstr>
      <vt:lpstr>Bone fragility is influenced</vt:lpstr>
      <vt:lpstr>A family history of bone fragility</vt:lpstr>
      <vt:lpstr>The preferred skeletal sites for DXA</vt:lpstr>
      <vt:lpstr>The preferred skeletal sites for DXA</vt:lpstr>
      <vt:lpstr>The cranium should be excluded</vt:lpstr>
      <vt:lpstr>PowerPoint Presentation</vt:lpstr>
      <vt:lpstr>PowerPoint Presentation</vt:lpstr>
      <vt:lpstr>Lateral distal femur &amp; Distal radius</vt:lpstr>
      <vt:lpstr>PowerPoint Presentation</vt:lpstr>
      <vt:lpstr>PowerPoint Presentation</vt:lpstr>
      <vt:lpstr>INTERPRETATION OF DXA RESULTS</vt:lpstr>
      <vt:lpstr>PowerPoint Presentation</vt:lpstr>
      <vt:lpstr>Peak bone mass</vt:lpstr>
      <vt:lpstr>The area vs volume</vt:lpstr>
      <vt:lpstr>Children with delayed growth or puberty</vt:lpstr>
      <vt:lpstr>PowerPoint Presentation</vt:lpstr>
      <vt:lpstr>Criteria for osteoporosis in a pediatric patient</vt:lpstr>
      <vt:lpstr>PowerPoint Presentation</vt:lpstr>
      <vt:lpstr>INTERPRETING LONGITUDINAL DATA</vt:lpstr>
      <vt:lpstr>Minimal interval between scans</vt:lpstr>
      <vt:lpstr>ABILITY OF BONE DENSITOMETRY TO PREDICT FRACTURES</vt:lpstr>
      <vt:lpstr>The most common site of fractures</vt:lpstr>
      <vt:lpstr>Comprehensive skeletal health</vt:lpstr>
      <vt:lpstr>RISKS AND COSTS OF DENSITOMETRY</vt:lpstr>
      <vt:lpstr>THERAPY FOR CHILDHOOD SKELETAL FRAGILITY</vt:lpstr>
      <vt:lpstr>PowerPoint Presentation</vt:lpstr>
      <vt:lpstr>PowerPoint Presentation</vt:lpstr>
      <vt:lpstr>Activity </vt:lpstr>
      <vt:lpstr>PowerPoint Presentation</vt:lpstr>
      <vt:lpstr>pharmacologic therapy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tofighi</dc:creator>
  <cp:lastModifiedBy>tofighi</cp:lastModifiedBy>
  <cp:revision>326</cp:revision>
  <dcterms:created xsi:type="dcterms:W3CDTF">2020-11-11T06:25:29Z</dcterms:created>
  <dcterms:modified xsi:type="dcterms:W3CDTF">2020-11-27T16:32:32Z</dcterms:modified>
</cp:coreProperties>
</file>