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03"/>
  </p:notesMasterIdLst>
  <p:sldIdLst>
    <p:sldId id="428" r:id="rId2"/>
    <p:sldId id="408" r:id="rId3"/>
    <p:sldId id="257" r:id="rId4"/>
    <p:sldId id="258" r:id="rId5"/>
    <p:sldId id="259" r:id="rId6"/>
    <p:sldId id="388" r:id="rId7"/>
    <p:sldId id="347" r:id="rId8"/>
    <p:sldId id="348" r:id="rId9"/>
    <p:sldId id="313" r:id="rId10"/>
    <p:sldId id="342" r:id="rId11"/>
    <p:sldId id="390" r:id="rId12"/>
    <p:sldId id="314" r:id="rId13"/>
    <p:sldId id="315" r:id="rId14"/>
    <p:sldId id="392" r:id="rId15"/>
    <p:sldId id="261" r:id="rId16"/>
    <p:sldId id="412" r:id="rId17"/>
    <p:sldId id="262" r:id="rId18"/>
    <p:sldId id="266" r:id="rId19"/>
    <p:sldId id="358" r:id="rId20"/>
    <p:sldId id="364" r:id="rId21"/>
    <p:sldId id="366" r:id="rId22"/>
    <p:sldId id="267" r:id="rId23"/>
    <p:sldId id="415" r:id="rId24"/>
    <p:sldId id="434" r:id="rId25"/>
    <p:sldId id="436" r:id="rId26"/>
    <p:sldId id="430" r:id="rId27"/>
    <p:sldId id="432" r:id="rId28"/>
    <p:sldId id="433" r:id="rId29"/>
    <p:sldId id="452" r:id="rId30"/>
    <p:sldId id="453" r:id="rId31"/>
    <p:sldId id="469" r:id="rId32"/>
    <p:sldId id="480" r:id="rId33"/>
    <p:sldId id="454" r:id="rId34"/>
    <p:sldId id="455" r:id="rId35"/>
    <p:sldId id="456" r:id="rId36"/>
    <p:sldId id="460" r:id="rId37"/>
    <p:sldId id="462" r:id="rId38"/>
    <p:sldId id="463" r:id="rId39"/>
    <p:sldId id="466" r:id="rId40"/>
    <p:sldId id="341" r:id="rId41"/>
    <p:sldId id="285" r:id="rId42"/>
    <p:sldId id="481" r:id="rId43"/>
    <p:sldId id="438" r:id="rId44"/>
    <p:sldId id="413" r:id="rId45"/>
    <p:sldId id="414" r:id="rId46"/>
    <p:sldId id="319" r:id="rId47"/>
    <p:sldId id="320" r:id="rId48"/>
    <p:sldId id="398" r:id="rId49"/>
    <p:sldId id="482" r:id="rId50"/>
    <p:sldId id="324" r:id="rId51"/>
    <p:sldId id="416" r:id="rId52"/>
    <p:sldId id="439" r:id="rId53"/>
    <p:sldId id="457" r:id="rId54"/>
    <p:sldId id="297" r:id="rId55"/>
    <p:sldId id="420" r:id="rId56"/>
    <p:sldId id="459" r:id="rId57"/>
    <p:sldId id="400" r:id="rId58"/>
    <p:sldId id="421" r:id="rId59"/>
    <p:sldId id="440" r:id="rId60"/>
    <p:sldId id="423" r:id="rId61"/>
    <p:sldId id="403" r:id="rId62"/>
    <p:sldId id="374" r:id="rId63"/>
    <p:sldId id="422" r:id="rId64"/>
    <p:sldId id="376" r:id="rId65"/>
    <p:sldId id="379" r:id="rId66"/>
    <p:sldId id="380" r:id="rId67"/>
    <p:sldId id="478" r:id="rId68"/>
    <p:sldId id="382" r:id="rId69"/>
    <p:sldId id="326" r:id="rId70"/>
    <p:sldId id="327" r:id="rId71"/>
    <p:sldId id="402" r:id="rId72"/>
    <p:sldId id="372" r:id="rId73"/>
    <p:sldId id="442" r:id="rId74"/>
    <p:sldId id="301" r:id="rId75"/>
    <p:sldId id="484" r:id="rId76"/>
    <p:sldId id="303" r:id="rId77"/>
    <p:sldId id="405" r:id="rId78"/>
    <p:sldId id="473" r:id="rId79"/>
    <p:sldId id="474" r:id="rId80"/>
    <p:sldId id="475" r:id="rId81"/>
    <p:sldId id="476" r:id="rId82"/>
    <p:sldId id="424" r:id="rId83"/>
    <p:sldId id="447" r:id="rId84"/>
    <p:sldId id="443" r:id="rId85"/>
    <p:sldId id="445" r:id="rId86"/>
    <p:sldId id="370" r:id="rId87"/>
    <p:sldId id="449" r:id="rId88"/>
    <p:sldId id="410" r:id="rId89"/>
    <p:sldId id="483" r:id="rId90"/>
    <p:sldId id="411" r:id="rId91"/>
    <p:sldId id="337" r:id="rId92"/>
    <p:sldId id="486" r:id="rId93"/>
    <p:sldId id="488" r:id="rId94"/>
    <p:sldId id="426" r:id="rId95"/>
    <p:sldId id="338" r:id="rId96"/>
    <p:sldId id="479" r:id="rId97"/>
    <p:sldId id="340" r:id="rId98"/>
    <p:sldId id="290" r:id="rId99"/>
    <p:sldId id="386" r:id="rId100"/>
    <p:sldId id="427" r:id="rId101"/>
    <p:sldId id="429" r:id="rId10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fagh co"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265" autoAdjust="0"/>
    <p:restoredTop sz="97452" autoAdjust="0"/>
  </p:normalViewPr>
  <p:slideViewPr>
    <p:cSldViewPr>
      <p:cViewPr varScale="1">
        <p:scale>
          <a:sx n="81" d="100"/>
          <a:sy n="81" d="100"/>
        </p:scale>
        <p:origin x="-1254" y="-84"/>
      </p:cViewPr>
      <p:guideLst>
        <p:guide orient="horz" pos="2160"/>
        <p:guide pos="2880"/>
      </p:guideLst>
    </p:cSldViewPr>
  </p:slideViewPr>
  <p:outlineViewPr>
    <p:cViewPr>
      <p:scale>
        <a:sx n="33" d="100"/>
        <a:sy n="33" d="100"/>
      </p:scale>
      <p:origin x="12" y="1390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0-24T17:25:33.874" idx="1">
    <p:pos x="284" y="-936"/>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3109876-6CD3-4528-AE13-067D9B4C8C07}" type="datetimeFigureOut">
              <a:rPr lang="en-US" smtClean="0"/>
              <a:pPr/>
              <a:t>11/6/2020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DD1C4FD-3771-4694-8CEB-AE6DE07CDA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15A7F24-7A94-4F40-B122-2D94CE624E50}" type="datetimeFigureOut">
              <a:rPr lang="en-US" smtClean="0"/>
              <a:pPr/>
              <a:t>11/6/2020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5079B34-5B47-4D8A-84FD-E596F14FED8D}" type="slidenum">
              <a:rPr lang="en-US" smtClean="0"/>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5A7F24-7A94-4F40-B122-2D94CE624E50}" type="datetimeFigureOut">
              <a:rPr lang="en-US" smtClean="0"/>
              <a:pPr/>
              <a:t>11/6/2020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079B34-5B47-4D8A-84FD-E596F14FED8D}"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5A7F24-7A94-4F40-B122-2D94CE624E50}" type="datetimeFigureOut">
              <a:rPr lang="en-US" smtClean="0"/>
              <a:pPr/>
              <a:t>11/6/2020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079B34-5B47-4D8A-84FD-E596F14FED8D}"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15A7F24-7A94-4F40-B122-2D94CE624E50}" type="datetimeFigureOut">
              <a:rPr lang="en-US" smtClean="0"/>
              <a:pPr/>
              <a:t>11/6/2020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079B34-5B47-4D8A-84FD-E596F14FED8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15A7F24-7A94-4F40-B122-2D94CE624E50}" type="datetimeFigureOut">
              <a:rPr lang="en-US" smtClean="0"/>
              <a:pPr/>
              <a:t>11/6/2020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5079B34-5B47-4D8A-84FD-E596F14FED8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15A7F24-7A94-4F40-B122-2D94CE624E50}" type="datetimeFigureOut">
              <a:rPr lang="en-US" smtClean="0"/>
              <a:pPr/>
              <a:t>11/6/2020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079B34-5B47-4D8A-84FD-E596F14FED8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5A7F24-7A94-4F40-B122-2D94CE624E50}" type="datetimeFigureOut">
              <a:rPr lang="en-US" smtClean="0"/>
              <a:pPr/>
              <a:t>11/6/2020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5079B34-5B47-4D8A-84FD-E596F14FED8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15A7F24-7A94-4F40-B122-2D94CE624E50}" type="datetimeFigureOut">
              <a:rPr lang="en-US" smtClean="0"/>
              <a:pPr/>
              <a:t>11/6/2020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5079B34-5B47-4D8A-84FD-E596F14FED8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15A7F24-7A94-4F40-B122-2D94CE624E50}" type="datetimeFigureOut">
              <a:rPr lang="en-US" smtClean="0"/>
              <a:pPr/>
              <a:t>11/6/2020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5079B34-5B47-4D8A-84FD-E596F14FED8D}"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15A7F24-7A94-4F40-B122-2D94CE624E50}" type="datetimeFigureOut">
              <a:rPr lang="en-US" smtClean="0"/>
              <a:pPr/>
              <a:t>11/6/2020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5079B34-5B47-4D8A-84FD-E596F14FED8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15A7F24-7A94-4F40-B122-2D94CE624E50}" type="datetimeFigureOut">
              <a:rPr lang="en-US" smtClean="0"/>
              <a:pPr/>
              <a:t>11/6/2020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5079B34-5B47-4D8A-84FD-E596F14FED8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15A7F24-7A94-4F40-B122-2D94CE624E50}" type="datetimeFigureOut">
              <a:rPr lang="en-US" smtClean="0"/>
              <a:pPr/>
              <a:t>11/6/2020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5079B34-5B47-4D8A-84FD-E596F14FED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endocrinologyadvisor.com/home/topics/adrenal/imaging-techniques-to-measure-bone-alterations-in-adrenal-incidentalom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Picture1.jpg"/>
          <p:cNvPicPr>
            <a:picLocks noChangeAspect="1"/>
          </p:cNvPicPr>
          <p:nvPr/>
        </p:nvPicPr>
        <p:blipFill>
          <a:blip r:embed="rId2" cstate="print"/>
          <a:stretch>
            <a:fillRect/>
          </a:stretch>
        </p:blipFill>
        <p:spPr>
          <a:xfrm>
            <a:off x="0" y="-243408"/>
            <a:ext cx="11609540" cy="7101408"/>
          </a:xfrm>
          <a:prstGeom prst="rect">
            <a:avLst/>
          </a:prstGeom>
        </p:spPr>
      </p:pic>
      <p:sp>
        <p:nvSpPr>
          <p:cNvPr id="5" name="Rectangle 4"/>
          <p:cNvSpPr/>
          <p:nvPr/>
        </p:nvSpPr>
        <p:spPr>
          <a:xfrm>
            <a:off x="-324544" y="332656"/>
            <a:ext cx="7614592" cy="523220"/>
          </a:xfrm>
          <a:prstGeom prst="rect">
            <a:avLst/>
          </a:prstGeom>
        </p:spPr>
        <p:txBody>
          <a:bodyPr wrap="square">
            <a:spAutoFit/>
          </a:bodyPr>
          <a:lstStyle/>
          <a:p>
            <a:pPr algn="l"/>
            <a:endParaRPr lang="en-US" sz="2800" i="1" dirty="0" smtClean="0">
              <a:solidFill>
                <a:srgbClr val="002060"/>
              </a:solidFill>
            </a:endParaRPr>
          </a:p>
        </p:txBody>
      </p:sp>
      <p:sp>
        <p:nvSpPr>
          <p:cNvPr id="6" name="Rectangle 5"/>
          <p:cNvSpPr/>
          <p:nvPr/>
        </p:nvSpPr>
        <p:spPr>
          <a:xfrm>
            <a:off x="3563888" y="332656"/>
            <a:ext cx="7200800" cy="954107"/>
          </a:xfrm>
          <a:prstGeom prst="rect">
            <a:avLst/>
          </a:prstGeom>
        </p:spPr>
        <p:txBody>
          <a:bodyPr wrap="square">
            <a:spAutoFit/>
          </a:bodyPr>
          <a:lstStyle/>
          <a:p>
            <a:pPr algn="l"/>
            <a:r>
              <a:rPr lang="en-US" sz="2800" i="1" dirty="0" smtClean="0">
                <a:solidFill>
                  <a:srgbClr val="002060"/>
                </a:solidFill>
              </a:rPr>
              <a:t>In the name of </a:t>
            </a:r>
            <a:r>
              <a:rPr lang="en-US" sz="2800" i="1" dirty="0" err="1" smtClean="0">
                <a:solidFill>
                  <a:srgbClr val="002060"/>
                </a:solidFill>
              </a:rPr>
              <a:t>allah</a:t>
            </a:r>
            <a:endParaRPr lang="en-US" sz="2800" i="1" dirty="0" smtClean="0">
              <a:solidFill>
                <a:srgbClr val="002060"/>
              </a:solidFill>
            </a:endParaRPr>
          </a:p>
          <a:p>
            <a:pPr algn="l"/>
            <a:r>
              <a:rPr lang="en-US" sz="2800" i="1" dirty="0" smtClean="0">
                <a:solidFill>
                  <a:srgbClr val="002060"/>
                </a:solidFill>
              </a:rPr>
              <a:t>The </a:t>
            </a:r>
            <a:r>
              <a:rPr lang="en-US" sz="2800" i="1" dirty="0" err="1" smtClean="0">
                <a:solidFill>
                  <a:srgbClr val="002060"/>
                </a:solidFill>
              </a:rPr>
              <a:t>compssionate</a:t>
            </a:r>
            <a:r>
              <a:rPr lang="en-US" sz="2800" i="1" dirty="0" smtClean="0">
                <a:solidFill>
                  <a:srgbClr val="002060"/>
                </a:solidFill>
              </a:rPr>
              <a:t> the merciful</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for imaging in the case series was </a:t>
            </a:r>
            <a:r>
              <a:rPr lang="en-US" sz="2800" dirty="0" smtClean="0">
                <a:solidFill>
                  <a:srgbClr val="FF0000"/>
                </a:solidFill>
              </a:rPr>
              <a:t>headache</a:t>
            </a:r>
            <a:r>
              <a:rPr lang="en-US" sz="2800" dirty="0" smtClean="0"/>
              <a:t>, which relates one of </a:t>
            </a:r>
            <a:r>
              <a:rPr lang="en-US" sz="2800" dirty="0" smtClean="0">
                <a:solidFill>
                  <a:srgbClr val="FF0000"/>
                </a:solidFill>
              </a:rPr>
              <a:t>the controversial topics </a:t>
            </a:r>
            <a:r>
              <a:rPr lang="en-US" sz="2800" dirty="0" smtClean="0"/>
              <a:t>regarding the association between headaches and pituitary </a:t>
            </a:r>
            <a:r>
              <a:rPr lang="en-US" sz="2800" dirty="0" err="1" smtClean="0"/>
              <a:t>incidentalomas</a:t>
            </a:r>
            <a:r>
              <a:rPr lang="en-US" sz="2800" dirty="0" smtClean="0"/>
              <a:t>: considering the fact that headache may be one of the symptoms of pituitary tumors and that in some patients the headache resolves following removal of the tumor, would it be correct to classify these tumors as incidental? </a:t>
            </a:r>
            <a:endParaRPr lang="en-US" sz="2800" dirty="0"/>
          </a:p>
        </p:txBody>
      </p:sp>
      <p:sp>
        <p:nvSpPr>
          <p:cNvPr id="3" name="Title 2"/>
          <p:cNvSpPr>
            <a:spLocks noGrp="1"/>
          </p:cNvSpPr>
          <p:nvPr>
            <p:ph type="title"/>
          </p:nvPr>
        </p:nvSpPr>
        <p:spPr/>
        <p:txBody>
          <a:bodyPr/>
          <a:lstStyle/>
          <a:p>
            <a:r>
              <a:rPr lang="en-US" dirty="0" smtClean="0">
                <a:solidFill>
                  <a:srgbClr val="FF0000"/>
                </a:solidFill>
              </a:rPr>
              <a:t>the most common indication</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dirty="0" smtClean="0"/>
              <a:t>In particular circumstances, like</a:t>
            </a:r>
          </a:p>
          <a:p>
            <a:r>
              <a:rPr lang="en-US" sz="2800" dirty="0" smtClean="0"/>
              <a:t> </a:t>
            </a:r>
            <a:r>
              <a:rPr lang="en-US" sz="2800" dirty="0" smtClean="0">
                <a:solidFill>
                  <a:srgbClr val="FF0000"/>
                </a:solidFill>
              </a:rPr>
              <a:t>young</a:t>
            </a:r>
            <a:r>
              <a:rPr lang="en-US" sz="2800" dirty="0" smtClean="0"/>
              <a:t> </a:t>
            </a:r>
            <a:r>
              <a:rPr lang="en-US" sz="2800" dirty="0" smtClean="0">
                <a:solidFill>
                  <a:srgbClr val="FF0000"/>
                </a:solidFill>
              </a:rPr>
              <a:t>patients</a:t>
            </a:r>
            <a:endParaRPr lang="en-US" sz="2800" dirty="0" smtClean="0"/>
          </a:p>
          <a:p>
            <a:r>
              <a:rPr lang="en-US" sz="2800" dirty="0" smtClean="0"/>
              <a:t>those with </a:t>
            </a:r>
            <a:r>
              <a:rPr lang="en-US" sz="2800" dirty="0" smtClean="0">
                <a:solidFill>
                  <a:srgbClr val="FF0000"/>
                </a:solidFill>
              </a:rPr>
              <a:t>risk factors for apoplexy </a:t>
            </a:r>
            <a:r>
              <a:rPr lang="en-US" sz="2800" dirty="0" smtClean="0"/>
              <a:t>(such as </a:t>
            </a:r>
            <a:r>
              <a:rPr lang="en-US" sz="2800" dirty="0" err="1" smtClean="0"/>
              <a:t>antico-agulants</a:t>
            </a:r>
            <a:r>
              <a:rPr lang="en-US" sz="2800" dirty="0" smtClean="0"/>
              <a:t> use):</a:t>
            </a:r>
          </a:p>
          <a:p>
            <a:pPr>
              <a:buNone/>
            </a:pPr>
            <a:r>
              <a:rPr lang="en-US" sz="2800" dirty="0" smtClean="0"/>
              <a:t> </a:t>
            </a:r>
          </a:p>
          <a:p>
            <a:pPr>
              <a:buNone/>
            </a:pPr>
            <a:r>
              <a:rPr lang="en-US" sz="2800" smtClean="0"/>
              <a:t>  we </a:t>
            </a:r>
            <a:r>
              <a:rPr lang="en-US" sz="2800" dirty="0" smtClean="0"/>
              <a:t>recommend surgery even without visual abnormalities.</a:t>
            </a:r>
            <a:endParaRPr lang="en-US" sz="2800" dirty="0"/>
          </a:p>
        </p:txBody>
      </p:sp>
      <p:sp>
        <p:nvSpPr>
          <p:cNvPr id="3" name="Title 2"/>
          <p:cNvSpPr>
            <a:spLocks noGrp="1"/>
          </p:cNvSpPr>
          <p:nvPr>
            <p:ph type="title"/>
          </p:nvPr>
        </p:nvSpPr>
        <p:spPr/>
        <p:txBody>
          <a:bodyPr/>
          <a:lstStyle/>
          <a:p>
            <a:r>
              <a:rPr lang="en-US" dirty="0" smtClean="0">
                <a:solidFill>
                  <a:srgbClr val="FF0000"/>
                </a:solidFill>
              </a:rPr>
              <a:t>Other particular circumstances</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solidFill>
                  <a:srgbClr val="FF0000"/>
                </a:solidFill>
              </a:rPr>
              <a:t>Except for remembrance of god ,the hearts are reassured</a:t>
            </a:r>
          </a:p>
          <a:p>
            <a:endParaRPr lang="en-US" sz="4000" dirty="0" smtClean="0">
              <a:solidFill>
                <a:srgbClr val="7030A0"/>
              </a:solidFill>
            </a:endParaRPr>
          </a:p>
          <a:p>
            <a:endParaRPr lang="en-US" sz="4000" dirty="0" smtClean="0">
              <a:solidFill>
                <a:srgbClr val="7030A0"/>
              </a:solidFill>
            </a:endParaRPr>
          </a:p>
          <a:p>
            <a:r>
              <a:rPr lang="en-US" sz="4000" dirty="0" err="1" smtClean="0">
                <a:solidFill>
                  <a:srgbClr val="7030A0"/>
                </a:solidFill>
              </a:rPr>
              <a:t>Tnx</a:t>
            </a:r>
            <a:r>
              <a:rPr lang="en-US" sz="4000" dirty="0" smtClean="0">
                <a:solidFill>
                  <a:srgbClr val="7030A0"/>
                </a:solidFill>
              </a:rPr>
              <a:t> for your attention</a:t>
            </a:r>
            <a:endParaRPr lang="en-US" sz="4000" dirty="0">
              <a:solidFill>
                <a:srgbClr val="7030A0"/>
              </a:solidFill>
            </a:endParaRPr>
          </a:p>
        </p:txBody>
      </p:sp>
      <p:sp>
        <p:nvSpPr>
          <p:cNvPr id="3" name="Title 2"/>
          <p:cNvSpPr>
            <a:spLocks noGrp="1"/>
          </p:cNvSpPr>
          <p:nvPr>
            <p:ph type="title"/>
          </p:nvPr>
        </p:nvSpPr>
        <p:spPr/>
        <p:txBody>
          <a:bodyPr/>
          <a:lstStyle/>
          <a:p>
            <a:endParaRPr lang="en-US"/>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pPr>
              <a:buNone/>
            </a:pPr>
            <a:r>
              <a:rPr lang="en-US" sz="2800" dirty="0" smtClean="0"/>
              <a:t>It is complex and is most definitely</a:t>
            </a:r>
          </a:p>
          <a:p>
            <a:pPr>
              <a:buNone/>
            </a:pPr>
            <a:r>
              <a:rPr lang="en-US" sz="2800" dirty="0" smtClean="0"/>
              <a:t> </a:t>
            </a:r>
            <a:r>
              <a:rPr lang="en-US" sz="2800" dirty="0" err="1" smtClean="0"/>
              <a:t>multifactorial</a:t>
            </a:r>
            <a:r>
              <a:rPr lang="en-US" sz="2800" dirty="0" smtClean="0"/>
              <a:t>. Putative mechanisms include :</a:t>
            </a:r>
          </a:p>
          <a:p>
            <a:r>
              <a:rPr lang="en-US" sz="2800" dirty="0" smtClean="0">
                <a:solidFill>
                  <a:srgbClr val="0070C0"/>
                </a:solidFill>
              </a:rPr>
              <a:t>stretching of the diaphragm </a:t>
            </a:r>
            <a:r>
              <a:rPr lang="en-US" sz="2800" dirty="0" err="1" smtClean="0">
                <a:solidFill>
                  <a:srgbClr val="0070C0"/>
                </a:solidFill>
              </a:rPr>
              <a:t>sella</a:t>
            </a:r>
            <a:r>
              <a:rPr lang="en-US" sz="2800" dirty="0" smtClean="0">
                <a:solidFill>
                  <a:srgbClr val="0070C0"/>
                </a:solidFill>
              </a:rPr>
              <a:t>,</a:t>
            </a:r>
          </a:p>
          <a:p>
            <a:r>
              <a:rPr lang="en-US" sz="2800" dirty="0" smtClean="0">
                <a:solidFill>
                  <a:srgbClr val="0070C0"/>
                </a:solidFill>
              </a:rPr>
              <a:t> elevation of </a:t>
            </a:r>
            <a:r>
              <a:rPr lang="en-US" sz="2800" dirty="0" err="1" smtClean="0">
                <a:solidFill>
                  <a:srgbClr val="0070C0"/>
                </a:solidFill>
              </a:rPr>
              <a:t>intrasellar</a:t>
            </a:r>
            <a:r>
              <a:rPr lang="en-US" sz="2800" dirty="0" smtClean="0">
                <a:solidFill>
                  <a:srgbClr val="0070C0"/>
                </a:solidFill>
              </a:rPr>
              <a:t> pressure,</a:t>
            </a:r>
          </a:p>
          <a:p>
            <a:r>
              <a:rPr lang="en-US" sz="2800" dirty="0" smtClean="0">
                <a:solidFill>
                  <a:srgbClr val="0070C0"/>
                </a:solidFill>
              </a:rPr>
              <a:t> invasion of the cavernous sinus,</a:t>
            </a:r>
          </a:p>
          <a:p>
            <a:r>
              <a:rPr lang="en-US" sz="2800" dirty="0" smtClean="0">
                <a:solidFill>
                  <a:srgbClr val="0070C0"/>
                </a:solidFill>
              </a:rPr>
              <a:t> hormonal </a:t>
            </a:r>
            <a:r>
              <a:rPr lang="en-US" sz="2800" dirty="0" err="1" smtClean="0">
                <a:solidFill>
                  <a:srgbClr val="0070C0"/>
                </a:solidFill>
              </a:rPr>
              <a:t>hypersecretion</a:t>
            </a:r>
            <a:r>
              <a:rPr lang="en-US" sz="2800" dirty="0" smtClean="0">
                <a:solidFill>
                  <a:srgbClr val="0070C0"/>
                </a:solidFill>
              </a:rPr>
              <a:t> (particularly in patients with growth hormone-secreting tumors) </a:t>
            </a:r>
            <a:endParaRPr lang="en-US" sz="2800" dirty="0">
              <a:solidFill>
                <a:srgbClr val="0070C0"/>
              </a:solidFill>
            </a:endParaRPr>
          </a:p>
        </p:txBody>
      </p:sp>
      <p:sp>
        <p:nvSpPr>
          <p:cNvPr id="3" name="Title 2"/>
          <p:cNvSpPr>
            <a:spLocks noGrp="1"/>
          </p:cNvSpPr>
          <p:nvPr>
            <p:ph type="title"/>
          </p:nvPr>
        </p:nvSpPr>
        <p:spPr/>
        <p:txBody>
          <a:bodyPr>
            <a:normAutofit fontScale="90000"/>
          </a:bodyPr>
          <a:lstStyle/>
          <a:p>
            <a:r>
              <a:rPr lang="en-US" dirty="0" smtClean="0">
                <a:solidFill>
                  <a:srgbClr val="FF0000"/>
                </a:solidFill>
              </a:rPr>
              <a:t>The pathogenesis of headaches</a:t>
            </a:r>
            <a:r>
              <a:rPr lang="en-US" dirty="0" smtClean="0"/>
              <a:t> </a:t>
            </a:r>
            <a:r>
              <a:rPr lang="en-US" dirty="0" smtClean="0">
                <a:solidFill>
                  <a:srgbClr val="FF0000"/>
                </a:solidFill>
              </a:rPr>
              <a:t>in</a:t>
            </a:r>
            <a:r>
              <a:rPr lang="en-US" dirty="0" smtClean="0"/>
              <a:t> </a:t>
            </a:r>
            <a:r>
              <a:rPr lang="en-US" dirty="0" smtClean="0">
                <a:solidFill>
                  <a:srgbClr val="FF0000"/>
                </a:solidFill>
              </a:rPr>
              <a:t>patients with pituitary adenoma </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sz="2800" dirty="0" smtClean="0"/>
              <a:t>on the basis of size, these lesions may be further sub-classified as </a:t>
            </a:r>
            <a:r>
              <a:rPr lang="en-US" sz="2800" dirty="0" err="1" smtClean="0">
                <a:solidFill>
                  <a:srgbClr val="FF0000"/>
                </a:solidFill>
              </a:rPr>
              <a:t>microincidentalomas</a:t>
            </a:r>
            <a:r>
              <a:rPr lang="en-US" sz="2800" dirty="0" smtClean="0"/>
              <a:t> (&lt;1 cm)  </a:t>
            </a:r>
            <a:r>
              <a:rPr lang="en-US" sz="2800" dirty="0" err="1" smtClean="0">
                <a:solidFill>
                  <a:srgbClr val="FF0000"/>
                </a:solidFill>
              </a:rPr>
              <a:t>macroincidentalomas</a:t>
            </a:r>
            <a:r>
              <a:rPr lang="en-US" sz="2800" dirty="0" smtClean="0"/>
              <a:t> (≥</a:t>
            </a:r>
            <a:r>
              <a:rPr lang="en-US" dirty="0" smtClean="0"/>
              <a:t>1 cm).</a:t>
            </a:r>
            <a:endParaRPr lang="en-US" dirty="0"/>
          </a:p>
        </p:txBody>
      </p:sp>
      <p:sp>
        <p:nvSpPr>
          <p:cNvPr id="3" name="Title 2"/>
          <p:cNvSpPr>
            <a:spLocks noGrp="1"/>
          </p:cNvSpPr>
          <p:nvPr>
            <p:ph type="title"/>
          </p:nvPr>
        </p:nvSpPr>
        <p:spPr/>
        <p:txBody>
          <a:bodyPr/>
          <a:lstStyle/>
          <a:p>
            <a:r>
              <a:rPr lang="en-US" dirty="0" smtClean="0">
                <a:solidFill>
                  <a:srgbClr val="FF0000"/>
                </a:solidFill>
              </a:rPr>
              <a:t>classification</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a:bodyPr>
          <a:lstStyle/>
          <a:p>
            <a:r>
              <a:rPr lang="en-US" sz="3600" dirty="0" smtClean="0">
                <a:solidFill>
                  <a:srgbClr val="FF0000"/>
                </a:solidFill>
              </a:rPr>
              <a:t>non-pituitary </a:t>
            </a:r>
            <a:r>
              <a:rPr lang="en-US" sz="3600" dirty="0" err="1" smtClean="0">
                <a:solidFill>
                  <a:srgbClr val="FF0000"/>
                </a:solidFill>
              </a:rPr>
              <a:t>sellar</a:t>
            </a:r>
            <a:r>
              <a:rPr lang="en-US" sz="3600" dirty="0" smtClean="0">
                <a:solidFill>
                  <a:srgbClr val="FF0000"/>
                </a:solidFill>
              </a:rPr>
              <a:t> pathology</a:t>
            </a:r>
            <a:endParaRPr lang="en-US" sz="3600" dirty="0"/>
          </a:p>
        </p:txBody>
      </p:sp>
      <p:sp>
        <p:nvSpPr>
          <p:cNvPr id="4" name="Rectangle 3"/>
          <p:cNvSpPr/>
          <p:nvPr/>
        </p:nvSpPr>
        <p:spPr>
          <a:xfrm>
            <a:off x="467544" y="2060848"/>
            <a:ext cx="7632848" cy="1938992"/>
          </a:xfrm>
          <a:prstGeom prst="rect">
            <a:avLst/>
          </a:prstGeom>
        </p:spPr>
        <p:txBody>
          <a:bodyPr wrap="square">
            <a:spAutoFit/>
          </a:bodyPr>
          <a:lstStyle/>
          <a:p>
            <a:r>
              <a:rPr lang="en-US" sz="2400" dirty="0" smtClean="0"/>
              <a:t>Common factors </a:t>
            </a:r>
            <a:r>
              <a:rPr lang="en-US" sz="2400" dirty="0" err="1" smtClean="0"/>
              <a:t>favouring</a:t>
            </a:r>
            <a:r>
              <a:rPr lang="en-US" sz="2400" dirty="0" smtClean="0"/>
              <a:t> </a:t>
            </a:r>
            <a:r>
              <a:rPr lang="en-US" sz="2400" dirty="0" smtClean="0">
                <a:solidFill>
                  <a:srgbClr val="FF0000"/>
                </a:solidFill>
              </a:rPr>
              <a:t>non-pituitary </a:t>
            </a:r>
            <a:r>
              <a:rPr lang="en-US" sz="2400" dirty="0" err="1" smtClean="0">
                <a:solidFill>
                  <a:srgbClr val="FF0000"/>
                </a:solidFill>
              </a:rPr>
              <a:t>sellar</a:t>
            </a:r>
            <a:r>
              <a:rPr lang="en-US" sz="2400" dirty="0" smtClean="0">
                <a:solidFill>
                  <a:srgbClr val="FF0000"/>
                </a:solidFill>
              </a:rPr>
              <a:t>     </a:t>
            </a:r>
          </a:p>
          <a:p>
            <a:r>
              <a:rPr lang="en-US" sz="2400" dirty="0" smtClean="0"/>
              <a:t> </a:t>
            </a:r>
            <a:r>
              <a:rPr lang="fa-IR" sz="2400" dirty="0" smtClean="0"/>
              <a:t>         </a:t>
            </a:r>
            <a:r>
              <a:rPr lang="en-US" sz="2400" dirty="0" smtClean="0">
                <a:solidFill>
                  <a:srgbClr val="FF0000"/>
                </a:solidFill>
              </a:rPr>
              <a:t>pathology</a:t>
            </a:r>
            <a:r>
              <a:rPr lang="en-US" sz="2400" dirty="0" smtClean="0"/>
              <a:t> include </a:t>
            </a:r>
            <a:r>
              <a:rPr lang="en-US" sz="2400" dirty="0" smtClean="0">
                <a:solidFill>
                  <a:srgbClr val="0070C0"/>
                </a:solidFill>
              </a:rPr>
              <a:t>calcifications</a:t>
            </a:r>
            <a:r>
              <a:rPr lang="en-US" sz="2400" dirty="0" smtClean="0"/>
              <a:t> (seen in      </a:t>
            </a:r>
            <a:r>
              <a:rPr lang="en-US" sz="2400" dirty="0" err="1" smtClean="0"/>
              <a:t>craniopharyngiomas</a:t>
            </a:r>
            <a:r>
              <a:rPr lang="en-US" sz="2400" dirty="0" smtClean="0"/>
              <a:t>) or a </a:t>
            </a:r>
            <a:r>
              <a:rPr lang="en-US" sz="2400" dirty="0" smtClean="0">
                <a:solidFill>
                  <a:srgbClr val="0070C0"/>
                </a:solidFill>
              </a:rPr>
              <a:t>small </a:t>
            </a:r>
            <a:r>
              <a:rPr lang="en-US" sz="2400" dirty="0" err="1" smtClean="0">
                <a:solidFill>
                  <a:srgbClr val="0070C0"/>
                </a:solidFill>
              </a:rPr>
              <a:t>sella</a:t>
            </a:r>
            <a:r>
              <a:rPr lang="en-US" sz="2400" dirty="0" smtClean="0"/>
              <a:t>, </a:t>
            </a:r>
            <a:r>
              <a:rPr lang="en-US" sz="2400" dirty="0" smtClean="0">
                <a:solidFill>
                  <a:srgbClr val="0070C0"/>
                </a:solidFill>
              </a:rPr>
              <a:t>cholesterol</a:t>
            </a:r>
            <a:r>
              <a:rPr lang="en-US" sz="2400" dirty="0" smtClean="0"/>
              <a:t> </a:t>
            </a:r>
            <a:r>
              <a:rPr lang="en-US" sz="2400" dirty="0" smtClean="0">
                <a:solidFill>
                  <a:srgbClr val="0070C0"/>
                </a:solidFill>
              </a:rPr>
              <a:t>crystals </a:t>
            </a:r>
            <a:r>
              <a:rPr lang="en-US" sz="2400" dirty="0" smtClean="0"/>
              <a:t>with lack of cyst wall enhancement (seen in </a:t>
            </a:r>
            <a:r>
              <a:rPr lang="en-US" sz="2400" dirty="0" err="1" smtClean="0"/>
              <a:t>Rathke’s</a:t>
            </a:r>
            <a:r>
              <a:rPr lang="en-US" sz="2400" dirty="0" smtClean="0"/>
              <a:t> cleft cysts)                                          </a:t>
            </a:r>
            <a:endParaRPr lang="en-US" sz="24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Some authors have indeed provided retrospective evidence testifying to the efficacy of </a:t>
            </a:r>
            <a:r>
              <a:rPr lang="en-US" sz="2800" dirty="0" err="1" smtClean="0"/>
              <a:t>transsphenoidal</a:t>
            </a:r>
            <a:r>
              <a:rPr lang="en-US" sz="2800" dirty="0" smtClean="0"/>
              <a:t> surgery in alleviating headache in patients with </a:t>
            </a:r>
            <a:r>
              <a:rPr lang="en-US" sz="2800" dirty="0" err="1" smtClean="0"/>
              <a:t>sellar</a:t>
            </a:r>
            <a:r>
              <a:rPr lang="en-US" sz="2800" dirty="0" smtClean="0"/>
              <a:t> masses. </a:t>
            </a:r>
          </a:p>
          <a:p>
            <a:r>
              <a:rPr lang="en-US" sz="2800" dirty="0" smtClean="0"/>
              <a:t>Nevertheless, the decision to operate on a non-functional pituitary tumor for relief of headache alone remains extremely </a:t>
            </a:r>
            <a:r>
              <a:rPr lang="en-US" sz="2800" dirty="0" smtClean="0">
                <a:solidFill>
                  <a:srgbClr val="FF0000"/>
                </a:solidFill>
              </a:rPr>
              <a:t>controversial</a:t>
            </a:r>
            <a:endParaRPr lang="en-US" sz="2800" dirty="0">
              <a:solidFill>
                <a:srgbClr val="FF0000"/>
              </a:solidFill>
            </a:endParaRPr>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Among adults undergoing imaging studies (computed tomography [CT] or magnetic resonance imaging[MRI]) for reasons other than pituitary symptoms or disease, the frequency of incidentally discovered signal abnormalities (&lt;10 mm) varies among studies from </a:t>
            </a:r>
            <a:r>
              <a:rPr lang="en-US" sz="2800" dirty="0" smtClean="0">
                <a:solidFill>
                  <a:srgbClr val="FF0000"/>
                </a:solidFill>
              </a:rPr>
              <a:t>4 to 20 percent by </a:t>
            </a:r>
            <a:r>
              <a:rPr lang="en-US" sz="2800" dirty="0" err="1" smtClean="0">
                <a:solidFill>
                  <a:srgbClr val="FF0000"/>
                </a:solidFill>
              </a:rPr>
              <a:t>CT</a:t>
            </a:r>
            <a:r>
              <a:rPr lang="en-US" sz="2800" dirty="0" err="1" smtClean="0"/>
              <a:t>and</a:t>
            </a:r>
            <a:r>
              <a:rPr lang="en-US" sz="2800" dirty="0" smtClean="0"/>
              <a:t> </a:t>
            </a:r>
            <a:r>
              <a:rPr lang="en-US" sz="2800" dirty="0" smtClean="0">
                <a:solidFill>
                  <a:srgbClr val="FF0000"/>
                </a:solidFill>
              </a:rPr>
              <a:t>10 to 38 percent by MR</a:t>
            </a:r>
            <a:endParaRPr lang="en-US" sz="2800" dirty="0">
              <a:solidFill>
                <a:srgbClr val="FF0000"/>
              </a:solidFill>
            </a:endParaRPr>
          </a:p>
        </p:txBody>
      </p:sp>
      <p:sp>
        <p:nvSpPr>
          <p:cNvPr id="3" name="Title 2"/>
          <p:cNvSpPr>
            <a:spLocks noGrp="1"/>
          </p:cNvSpPr>
          <p:nvPr>
            <p:ph type="title"/>
          </p:nvPr>
        </p:nvSpPr>
        <p:spPr/>
        <p:txBody>
          <a:bodyPr/>
          <a:lstStyle/>
          <a:p>
            <a:r>
              <a:rPr lang="en-US" dirty="0" err="1" smtClean="0">
                <a:solidFill>
                  <a:srgbClr val="FF0000"/>
                </a:solidFill>
              </a:rPr>
              <a:t>prevaleance</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In some studies, </a:t>
            </a:r>
            <a:r>
              <a:rPr lang="en-US" sz="2800" dirty="0" smtClean="0">
                <a:solidFill>
                  <a:srgbClr val="0070C0"/>
                </a:solidFill>
              </a:rPr>
              <a:t>only lesions that fulfill imaging criteria for a pituitary adenoma </a:t>
            </a:r>
            <a:r>
              <a:rPr lang="en-US" sz="2800" dirty="0" smtClean="0"/>
              <a:t>are considered as PIs, while in other series there is no such distinction, and even technical </a:t>
            </a:r>
            <a:r>
              <a:rPr lang="en-US" sz="2800" dirty="0" smtClean="0">
                <a:solidFill>
                  <a:srgbClr val="0070C0"/>
                </a:solidFill>
              </a:rPr>
              <a:t>artifacts or physiological pituitary enlargement </a:t>
            </a:r>
            <a:r>
              <a:rPr lang="en-US" sz="2800" dirty="0" smtClean="0"/>
              <a:t>are included in the definition. </a:t>
            </a:r>
          </a:p>
          <a:p>
            <a:r>
              <a:rPr lang="en-US" sz="2800" dirty="0" smtClean="0"/>
              <a:t>Differences in the definition of PIs and the type of technique employed in imaging studies are the main factors affecting their prevalence. </a:t>
            </a:r>
            <a:endParaRPr lang="en-US" sz="2800" dirty="0"/>
          </a:p>
        </p:txBody>
      </p:sp>
      <p:sp>
        <p:nvSpPr>
          <p:cNvPr id="3" name="Title 2"/>
          <p:cNvSpPr>
            <a:spLocks noGrp="1"/>
          </p:cNvSpPr>
          <p:nvPr>
            <p:ph type="title"/>
          </p:nvPr>
        </p:nvSpPr>
        <p:spPr/>
        <p:txBody>
          <a:bodyPr/>
          <a:lstStyle/>
          <a:p>
            <a:r>
              <a:rPr lang="en-US" dirty="0" smtClean="0">
                <a:solidFill>
                  <a:srgbClr val="FF0000"/>
                </a:solidFill>
              </a:rPr>
              <a:t> why so wide range…</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significant proportion of the asymptomatic general population may </a:t>
            </a:r>
            <a:r>
              <a:rPr lang="en-US" dirty="0" err="1" smtClean="0"/>
              <a:t>harbour</a:t>
            </a:r>
            <a:r>
              <a:rPr lang="en-US" dirty="0" smtClean="0"/>
              <a:t> occult pituitary adenomas, as suggested </a:t>
            </a:r>
            <a:r>
              <a:rPr lang="en-US" dirty="0" smtClean="0">
                <a:solidFill>
                  <a:srgbClr val="FF0000"/>
                </a:solidFill>
              </a:rPr>
              <a:t>by autopsy studies estimating a 1.5-27%  </a:t>
            </a:r>
          </a:p>
          <a:p>
            <a:endParaRPr lang="en-US" dirty="0" smtClean="0"/>
          </a:p>
          <a:p>
            <a:endParaRPr lang="en-US" dirty="0" smtClean="0"/>
          </a:p>
          <a:p>
            <a:r>
              <a:rPr lang="en-US" dirty="0" smtClean="0"/>
              <a:t>the frequencies were similar for </a:t>
            </a:r>
            <a:r>
              <a:rPr lang="en-US" dirty="0" smtClean="0">
                <a:solidFill>
                  <a:srgbClr val="FF0000"/>
                </a:solidFill>
              </a:rPr>
              <a:t>men and women</a:t>
            </a:r>
            <a:r>
              <a:rPr lang="en-US" dirty="0" smtClean="0"/>
              <a:t> and across </a:t>
            </a:r>
            <a:r>
              <a:rPr lang="en-US" dirty="0" smtClean="0">
                <a:solidFill>
                  <a:srgbClr val="FF0000"/>
                </a:solidFill>
              </a:rPr>
              <a:t>age groups </a:t>
            </a:r>
            <a:r>
              <a:rPr lang="en-US" dirty="0" smtClean="0"/>
              <a:t>in adults</a:t>
            </a:r>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Although incidentally detected pituitary tumors account for a very small proportion of patients undergoing </a:t>
            </a:r>
            <a:r>
              <a:rPr lang="en-US" sz="2800" dirty="0" err="1" smtClean="0"/>
              <a:t>transsphenoidal</a:t>
            </a:r>
            <a:r>
              <a:rPr lang="en-US" sz="2800" dirty="0" smtClean="0"/>
              <a:t> surgery for pituitary disease, this subset of patients with pituitary disease merit special attention to prevent</a:t>
            </a:r>
          </a:p>
          <a:p>
            <a:pPr>
              <a:buNone/>
            </a:pPr>
            <a:r>
              <a:rPr lang="en-US" sz="2800" dirty="0" smtClean="0"/>
              <a:t> (1</a:t>
            </a:r>
            <a:r>
              <a:rPr lang="en-US" sz="2800" dirty="0" smtClean="0">
                <a:solidFill>
                  <a:srgbClr val="0070C0"/>
                </a:solidFill>
              </a:rPr>
              <a:t>) unnecessary surgical resection and its associated morbidity</a:t>
            </a:r>
          </a:p>
          <a:p>
            <a:pPr>
              <a:buNone/>
            </a:pPr>
            <a:r>
              <a:rPr lang="en-US" sz="2800" dirty="0" smtClean="0"/>
              <a:t> (2) </a:t>
            </a:r>
            <a:r>
              <a:rPr lang="en-US" sz="2800" dirty="0" smtClean="0">
                <a:solidFill>
                  <a:srgbClr val="0070C0"/>
                </a:solidFill>
              </a:rPr>
              <a:t>unchecked disease progression to a stage where visual and hormonal dysfunction may be irreversible.</a:t>
            </a:r>
            <a:endParaRPr lang="en-US" sz="2800" dirty="0">
              <a:solidFill>
                <a:srgbClr val="0070C0"/>
              </a:solidFill>
            </a:endParaRPr>
          </a:p>
        </p:txBody>
      </p:sp>
      <p:sp>
        <p:nvSpPr>
          <p:cNvPr id="3" name="Title 2"/>
          <p:cNvSpPr>
            <a:spLocks noGrp="1"/>
          </p:cNvSpPr>
          <p:nvPr>
            <p:ph type="title"/>
          </p:nvPr>
        </p:nvSpPr>
        <p:spPr/>
        <p:txBody>
          <a:bodyPr/>
          <a:lstStyle/>
          <a:p>
            <a:r>
              <a:rPr lang="en-US" dirty="0" smtClean="0">
                <a:solidFill>
                  <a:srgbClr val="FF0000"/>
                </a:solidFill>
              </a:rPr>
              <a:t>significance</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 dreaded complication of expectant management in patients with pituitary </a:t>
            </a:r>
            <a:r>
              <a:rPr lang="en-US" sz="2800" dirty="0" err="1" smtClean="0"/>
              <a:t>incidentalomas</a:t>
            </a:r>
            <a:r>
              <a:rPr lang="en-US" sz="2800" dirty="0" smtClean="0"/>
              <a:t> is the occurrence of </a:t>
            </a:r>
            <a:r>
              <a:rPr lang="en-US" sz="2800" dirty="0" smtClean="0">
                <a:solidFill>
                  <a:srgbClr val="FF0000"/>
                </a:solidFill>
              </a:rPr>
              <a:t>apoplexy</a:t>
            </a:r>
            <a:r>
              <a:rPr lang="en-US" sz="2800" dirty="0" smtClean="0"/>
              <a:t>, often leading to </a:t>
            </a:r>
            <a:r>
              <a:rPr lang="en-US" sz="2800" dirty="0" smtClean="0">
                <a:solidFill>
                  <a:srgbClr val="FF0000"/>
                </a:solidFill>
              </a:rPr>
              <a:t>permanent visual deterioration and </a:t>
            </a:r>
            <a:r>
              <a:rPr lang="en-US" sz="2800" dirty="0" err="1" smtClean="0">
                <a:solidFill>
                  <a:srgbClr val="FF0000"/>
                </a:solidFill>
              </a:rPr>
              <a:t>hypopituitarism</a:t>
            </a:r>
            <a:r>
              <a:rPr lang="en-US" sz="2800" dirty="0" smtClean="0"/>
              <a:t>.</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1268760"/>
            <a:ext cx="8229600" cy="1143000"/>
          </a:xfrm>
        </p:spPr>
        <p:txBody>
          <a:bodyPr/>
          <a:lstStyle/>
          <a:p>
            <a:r>
              <a:rPr lang="en-US" dirty="0" smtClean="0">
                <a:solidFill>
                  <a:srgbClr val="7030A0"/>
                </a:solidFill>
              </a:rPr>
              <a:t>         Pituitary </a:t>
            </a:r>
            <a:r>
              <a:rPr lang="en-US" dirty="0" err="1" smtClean="0">
                <a:solidFill>
                  <a:srgbClr val="7030A0"/>
                </a:solidFill>
              </a:rPr>
              <a:t>incidentalomas</a:t>
            </a:r>
            <a:endParaRPr lang="en-US" dirty="0">
              <a:solidFill>
                <a:srgbClr val="7030A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907704" y="3356992"/>
            <a:ext cx="6076950" cy="29241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In a study by </a:t>
            </a:r>
            <a:r>
              <a:rPr lang="en-US" sz="2400" dirty="0" err="1" smtClean="0"/>
              <a:t>Arita</a:t>
            </a:r>
            <a:r>
              <a:rPr lang="en-US" sz="2400" dirty="0" smtClean="0"/>
              <a:t> et al almost </a:t>
            </a:r>
            <a:r>
              <a:rPr lang="en-US" sz="2400" dirty="0" smtClean="0">
                <a:solidFill>
                  <a:srgbClr val="FF0000"/>
                </a:solidFill>
              </a:rPr>
              <a:t>10%</a:t>
            </a:r>
            <a:r>
              <a:rPr lang="en-US" sz="2400" dirty="0" smtClean="0"/>
              <a:t> of patients with</a:t>
            </a:r>
          </a:p>
          <a:p>
            <a:pPr>
              <a:buNone/>
            </a:pPr>
            <a:r>
              <a:rPr lang="en-US" sz="2400" dirty="0" smtClean="0"/>
              <a:t> incidentally detected non-functional pituitary</a:t>
            </a:r>
          </a:p>
          <a:p>
            <a:pPr>
              <a:buNone/>
            </a:pPr>
            <a:r>
              <a:rPr lang="en-US" sz="2400" dirty="0" smtClean="0"/>
              <a:t> tumors developed </a:t>
            </a:r>
            <a:r>
              <a:rPr lang="en-US" sz="2400" dirty="0" smtClean="0">
                <a:solidFill>
                  <a:srgbClr val="FF0000"/>
                </a:solidFill>
              </a:rPr>
              <a:t>spontaneous intra-</a:t>
            </a:r>
            <a:r>
              <a:rPr lang="en-US" sz="2400" dirty="0" err="1" smtClean="0">
                <a:solidFill>
                  <a:srgbClr val="FF0000"/>
                </a:solidFill>
              </a:rPr>
              <a:t>tumoral</a:t>
            </a:r>
            <a:r>
              <a:rPr lang="en-US" sz="2400" dirty="0" smtClean="0">
                <a:solidFill>
                  <a:srgbClr val="FF0000"/>
                </a:solidFill>
              </a:rPr>
              <a:t>    hemorrhage </a:t>
            </a:r>
            <a:r>
              <a:rPr lang="en-US" sz="2400" dirty="0" smtClean="0"/>
              <a:t>over a mean follow-up period </a:t>
            </a:r>
            <a:r>
              <a:rPr lang="en-US" sz="2400" dirty="0" smtClean="0">
                <a:solidFill>
                  <a:srgbClr val="FF0000"/>
                </a:solidFill>
              </a:rPr>
              <a:t>of five</a:t>
            </a:r>
          </a:p>
          <a:p>
            <a:pPr>
              <a:buNone/>
            </a:pPr>
            <a:r>
              <a:rPr lang="en-US" sz="2400" dirty="0" smtClean="0">
                <a:solidFill>
                  <a:srgbClr val="FF0000"/>
                </a:solidFill>
              </a:rPr>
              <a:t> years</a:t>
            </a:r>
            <a:r>
              <a:rPr lang="en-US" sz="2400" dirty="0" smtClean="0"/>
              <a:t>, suggesting that early surgery might be a</a:t>
            </a:r>
          </a:p>
          <a:p>
            <a:pPr>
              <a:buNone/>
            </a:pPr>
            <a:r>
              <a:rPr lang="en-US" sz="2400" dirty="0" smtClean="0"/>
              <a:t> good option in young patients with tumors </a:t>
            </a:r>
            <a:r>
              <a:rPr lang="en-US" sz="2400" dirty="0" smtClean="0">
                <a:solidFill>
                  <a:srgbClr val="FF0000"/>
                </a:solidFill>
              </a:rPr>
              <a:t>larger</a:t>
            </a:r>
          </a:p>
          <a:p>
            <a:pPr>
              <a:buNone/>
            </a:pPr>
            <a:r>
              <a:rPr lang="en-US" sz="2400" dirty="0" smtClean="0">
                <a:solidFill>
                  <a:srgbClr val="FF0000"/>
                </a:solidFill>
              </a:rPr>
              <a:t> than 15 mm </a:t>
            </a:r>
            <a:r>
              <a:rPr lang="en-US" sz="2400" dirty="0" smtClean="0"/>
              <a:t>in maximum dimension</a:t>
            </a:r>
            <a:r>
              <a:rPr lang="en-US" dirty="0" smtClean="0"/>
              <a:t>..</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r>
              <a:rPr lang="en-US" sz="2800" dirty="0" smtClean="0"/>
              <a:t>authors also recommended avoiding </a:t>
            </a:r>
            <a:r>
              <a:rPr lang="en-US" sz="2800" dirty="0" smtClean="0">
                <a:solidFill>
                  <a:srgbClr val="FF0000"/>
                </a:solidFill>
              </a:rPr>
              <a:t>prescribing drugs like </a:t>
            </a:r>
            <a:r>
              <a:rPr lang="en-US" sz="2800" dirty="0" err="1" smtClean="0">
                <a:solidFill>
                  <a:srgbClr val="FF0000"/>
                </a:solidFill>
              </a:rPr>
              <a:t>bromocriptine</a:t>
            </a:r>
            <a:r>
              <a:rPr lang="en-US" sz="2800" dirty="0" smtClean="0">
                <a:solidFill>
                  <a:srgbClr val="FF0000"/>
                </a:solidFill>
              </a:rPr>
              <a:t> </a:t>
            </a:r>
            <a:r>
              <a:rPr lang="en-US" sz="2800" dirty="0" smtClean="0"/>
              <a:t>or </a:t>
            </a:r>
            <a:r>
              <a:rPr lang="en-US" sz="2800" dirty="0" smtClean="0">
                <a:solidFill>
                  <a:srgbClr val="FF0000"/>
                </a:solidFill>
              </a:rPr>
              <a:t>anticoagulants</a:t>
            </a:r>
            <a:r>
              <a:rPr lang="en-US" sz="2800" dirty="0" smtClean="0"/>
              <a:t>, which are infrequently associated with precipitating apoplexy in these patients</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rgbClr val="FF0000"/>
                </a:solidFill>
              </a:rPr>
              <a:t>Not all incidentally discovered </a:t>
            </a:r>
            <a:r>
              <a:rPr lang="en-US" sz="2800" dirty="0" err="1" smtClean="0">
                <a:solidFill>
                  <a:srgbClr val="FF0000"/>
                </a:solidFill>
              </a:rPr>
              <a:t>sellar</a:t>
            </a:r>
            <a:r>
              <a:rPr lang="en-US" sz="2800" dirty="0" smtClean="0">
                <a:solidFill>
                  <a:srgbClr val="FF0000"/>
                </a:solidFill>
              </a:rPr>
              <a:t> masses are pituitary adenomas.</a:t>
            </a:r>
          </a:p>
          <a:p>
            <a:r>
              <a:rPr lang="en-US" sz="2800" dirty="0" smtClean="0"/>
              <a:t>However, pituitary adenomas are a common finding</a:t>
            </a:r>
            <a:endParaRPr lang="en-US" sz="2800" dirty="0"/>
          </a:p>
        </p:txBody>
      </p:sp>
      <p:sp>
        <p:nvSpPr>
          <p:cNvPr id="3" name="Title 2"/>
          <p:cNvSpPr>
            <a:spLocks noGrp="1"/>
          </p:cNvSpPr>
          <p:nvPr>
            <p:ph type="title"/>
          </p:nvPr>
        </p:nvSpPr>
        <p:spPr/>
        <p:txBody>
          <a:bodyPr/>
          <a:lstStyle/>
          <a:p>
            <a:r>
              <a:rPr lang="en-US" dirty="0" smtClean="0">
                <a:solidFill>
                  <a:srgbClr val="FF0000"/>
                </a:solidFill>
              </a:rPr>
              <a:t>causes</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rgbClr val="FF0000"/>
                </a:solidFill>
              </a:rPr>
              <a:t>pituitary adenomas </a:t>
            </a:r>
            <a:r>
              <a:rPr lang="en-US" sz="2800" dirty="0" smtClean="0"/>
              <a:t>are </a:t>
            </a:r>
            <a:r>
              <a:rPr lang="en-US" sz="2800" dirty="0" smtClean="0">
                <a:solidFill>
                  <a:srgbClr val="0070C0"/>
                </a:solidFill>
              </a:rPr>
              <a:t>the most common cause </a:t>
            </a:r>
            <a:r>
              <a:rPr lang="en-US" sz="2800" dirty="0" smtClean="0"/>
              <a:t>of PIs, accounting for</a:t>
            </a:r>
            <a:r>
              <a:rPr lang="en-US" sz="2800" dirty="0" smtClean="0">
                <a:solidFill>
                  <a:srgbClr val="FF0000"/>
                </a:solidFill>
              </a:rPr>
              <a:t>70-80</a:t>
            </a:r>
            <a:r>
              <a:rPr lang="en-US" sz="2800" dirty="0" smtClean="0"/>
              <a:t>% of the cases in </a:t>
            </a:r>
            <a:r>
              <a:rPr lang="en-US" sz="2800" dirty="0" err="1" smtClean="0"/>
              <a:t>neuroradiological</a:t>
            </a:r>
            <a:r>
              <a:rPr lang="en-US" sz="2800" dirty="0" smtClean="0"/>
              <a:t> and surgical cohorts, followed by </a:t>
            </a:r>
            <a:r>
              <a:rPr lang="en-US" sz="2800" dirty="0" err="1" smtClean="0">
                <a:solidFill>
                  <a:srgbClr val="FF0000"/>
                </a:solidFill>
              </a:rPr>
              <a:t>Rathke's</a:t>
            </a:r>
            <a:r>
              <a:rPr lang="en-US" sz="2800" dirty="0" smtClean="0">
                <a:solidFill>
                  <a:srgbClr val="FF0000"/>
                </a:solidFill>
              </a:rPr>
              <a:t> cleft cysts </a:t>
            </a:r>
            <a:r>
              <a:rPr lang="en-US" sz="2800" dirty="0" smtClean="0"/>
              <a:t>and </a:t>
            </a:r>
            <a:r>
              <a:rPr lang="en-US" sz="2800" dirty="0" err="1" smtClean="0">
                <a:solidFill>
                  <a:srgbClr val="FF0000"/>
                </a:solidFill>
              </a:rPr>
              <a:t>craniopharyngiomas</a:t>
            </a:r>
            <a:r>
              <a:rPr lang="en-US" sz="2800" dirty="0" smtClean="0">
                <a:solidFill>
                  <a:srgbClr val="FF0000"/>
                </a:solidFill>
              </a:rPr>
              <a:t>-</a:t>
            </a:r>
          </a:p>
          <a:p>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 commonest non-pituitary </a:t>
            </a:r>
            <a:r>
              <a:rPr lang="en-US" sz="2800" dirty="0" err="1" smtClean="0"/>
              <a:t>sellar</a:t>
            </a:r>
            <a:r>
              <a:rPr lang="en-US" sz="2800" dirty="0" smtClean="0"/>
              <a:t> </a:t>
            </a:r>
            <a:r>
              <a:rPr lang="en-US" sz="2800" dirty="0" err="1" smtClean="0"/>
              <a:t>incidentalomas</a:t>
            </a:r>
            <a:r>
              <a:rPr lang="en-US" sz="2800" dirty="0" smtClean="0"/>
              <a:t> include </a:t>
            </a:r>
            <a:r>
              <a:rPr lang="en-US" sz="2800" dirty="0" err="1" smtClean="0"/>
              <a:t>Rathke’s</a:t>
            </a:r>
            <a:r>
              <a:rPr lang="en-US" sz="2800" dirty="0" smtClean="0"/>
              <a:t> cleft cysts and </a:t>
            </a:r>
            <a:r>
              <a:rPr lang="en-US" sz="2800" dirty="0" err="1" smtClean="0">
                <a:solidFill>
                  <a:srgbClr val="FF0000"/>
                </a:solidFill>
              </a:rPr>
              <a:t>craniopharyngiomas</a:t>
            </a:r>
            <a:r>
              <a:rPr lang="en-US" sz="2800" dirty="0" smtClean="0">
                <a:solidFill>
                  <a:srgbClr val="FF0000"/>
                </a:solidFill>
              </a:rPr>
              <a:t>,</a:t>
            </a:r>
            <a:r>
              <a:rPr lang="en-US" sz="2800" dirty="0" smtClean="0"/>
              <a:t> although the latter is almost </a:t>
            </a:r>
            <a:r>
              <a:rPr lang="en-US" sz="2800" dirty="0" smtClean="0">
                <a:solidFill>
                  <a:srgbClr val="0070C0"/>
                </a:solidFill>
              </a:rPr>
              <a:t>never truly incidental</a:t>
            </a:r>
            <a:r>
              <a:rPr lang="en-US" sz="2800" dirty="0" smtClean="0"/>
              <a:t>. </a:t>
            </a:r>
          </a:p>
          <a:p>
            <a:endParaRPr lang="en-US" sz="2800" dirty="0" smtClean="0"/>
          </a:p>
          <a:p>
            <a:r>
              <a:rPr lang="en-US" sz="2800" dirty="0" err="1" smtClean="0">
                <a:solidFill>
                  <a:srgbClr val="FF0000"/>
                </a:solidFill>
              </a:rPr>
              <a:t>Rathke’s</a:t>
            </a:r>
            <a:r>
              <a:rPr lang="en-US" sz="2800" dirty="0" smtClean="0">
                <a:solidFill>
                  <a:srgbClr val="FF0000"/>
                </a:solidFill>
              </a:rPr>
              <a:t> cleft cysts </a:t>
            </a:r>
            <a:r>
              <a:rPr lang="en-US" sz="2800" dirty="0" smtClean="0"/>
              <a:t>are benign, epithelium lined cysts derived from </a:t>
            </a:r>
            <a:r>
              <a:rPr lang="en-US" sz="2800" dirty="0" err="1" smtClean="0"/>
              <a:t>Rathke’s</a:t>
            </a:r>
            <a:r>
              <a:rPr lang="en-US" sz="2800" dirty="0" smtClean="0"/>
              <a:t> pouch, and are seen in up to </a:t>
            </a:r>
            <a:r>
              <a:rPr lang="en-US" sz="2800" dirty="0" smtClean="0">
                <a:solidFill>
                  <a:srgbClr val="0070C0"/>
                </a:solidFill>
              </a:rPr>
              <a:t>a third of autopsy </a:t>
            </a:r>
            <a:r>
              <a:rPr lang="en-US" sz="2800" dirty="0" smtClean="0"/>
              <a:t>specimens </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Most</a:t>
            </a:r>
            <a:r>
              <a:rPr lang="en-US" sz="2800" dirty="0" smtClean="0">
                <a:solidFill>
                  <a:srgbClr val="FF0000"/>
                </a:solidFill>
              </a:rPr>
              <a:t> RCCs </a:t>
            </a:r>
            <a:r>
              <a:rPr lang="en-US" sz="2800" dirty="0" smtClean="0"/>
              <a:t>are detected incidentally, and serial observation with periodic MRIs is recommended for these lesions, as </a:t>
            </a:r>
            <a:r>
              <a:rPr lang="en-US" sz="2800" dirty="0" smtClean="0">
                <a:solidFill>
                  <a:srgbClr val="FF0000"/>
                </a:solidFill>
              </a:rPr>
              <a:t>less than 5% of cases </a:t>
            </a:r>
            <a:r>
              <a:rPr lang="en-US" sz="2800" dirty="0" smtClean="0"/>
              <a:t>show any progression in size over long-term follow-up</a:t>
            </a:r>
            <a:r>
              <a:rPr lang="en-US" dirty="0" smtClean="0"/>
              <a:t>.</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sz="2800" dirty="0" smtClean="0"/>
              <a:t>In a </a:t>
            </a:r>
            <a:r>
              <a:rPr lang="en-US" sz="2800" dirty="0" smtClean="0">
                <a:solidFill>
                  <a:srgbClr val="7030A0"/>
                </a:solidFill>
              </a:rPr>
              <a:t>postmortem Japanese study</a:t>
            </a:r>
            <a:r>
              <a:rPr lang="en-US" sz="2800" dirty="0" smtClean="0"/>
              <a:t>,      </a:t>
            </a:r>
            <a:r>
              <a:rPr lang="en-US" sz="2800" dirty="0" err="1" smtClean="0">
                <a:solidFill>
                  <a:srgbClr val="FF0000"/>
                </a:solidFill>
              </a:rPr>
              <a:t>Rathke'scleft</a:t>
            </a:r>
            <a:r>
              <a:rPr lang="en-US" sz="2800" dirty="0" smtClean="0">
                <a:solidFill>
                  <a:srgbClr val="FF0000"/>
                </a:solidFill>
              </a:rPr>
              <a:t> cysts </a:t>
            </a:r>
            <a:r>
              <a:rPr lang="en-US" sz="2800" dirty="0" smtClean="0"/>
              <a:t>were </a:t>
            </a:r>
            <a:r>
              <a:rPr lang="en-US" sz="2800" dirty="0" smtClean="0">
                <a:solidFill>
                  <a:srgbClr val="FF0000"/>
                </a:solidFill>
              </a:rPr>
              <a:t>first</a:t>
            </a:r>
            <a:r>
              <a:rPr lang="en-US" sz="2800" dirty="0" smtClean="0"/>
              <a:t> in place and     </a:t>
            </a:r>
            <a:r>
              <a:rPr lang="en-US" sz="2800" dirty="0" smtClean="0">
                <a:solidFill>
                  <a:srgbClr val="FF0000"/>
                </a:solidFill>
              </a:rPr>
              <a:t>pituitary adenomas </a:t>
            </a:r>
            <a:r>
              <a:rPr lang="en-US" sz="2800" dirty="0" smtClean="0">
                <a:solidFill>
                  <a:srgbClr val="0070C0"/>
                </a:solidFill>
              </a:rPr>
              <a:t>second</a:t>
            </a:r>
            <a:r>
              <a:rPr lang="en-US" sz="2800" dirty="0" smtClean="0"/>
              <a:t>, followed by a combination of nodular </a:t>
            </a:r>
            <a:r>
              <a:rPr lang="en-US" sz="2800" dirty="0" err="1" smtClean="0"/>
              <a:t>hy-perplasias</a:t>
            </a:r>
            <a:r>
              <a:rPr lang="en-US" sz="2800" dirty="0" smtClean="0"/>
              <a:t>, infarctions, hemorrhages, granular cell </a:t>
            </a:r>
            <a:r>
              <a:rPr lang="en-US" sz="2800" dirty="0" err="1" smtClean="0"/>
              <a:t>myoblastoma</a:t>
            </a:r>
            <a:r>
              <a:rPr lang="en-US" sz="2800" dirty="0" smtClean="0"/>
              <a:t> and lymphocyte infiltration</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Some </a:t>
            </a:r>
            <a:r>
              <a:rPr lang="en-US" sz="2800" dirty="0" smtClean="0">
                <a:solidFill>
                  <a:srgbClr val="0070C0"/>
                </a:solidFill>
              </a:rPr>
              <a:t>anatomic variations </a:t>
            </a:r>
            <a:r>
              <a:rPr lang="en-US" sz="2800" dirty="0" smtClean="0"/>
              <a:t>may also masquerade as pituitary lesions. Patients with an </a:t>
            </a:r>
            <a:r>
              <a:rPr lang="en-US" sz="2800" dirty="0" smtClean="0">
                <a:solidFill>
                  <a:srgbClr val="FF0000"/>
                </a:solidFill>
              </a:rPr>
              <a:t>empty </a:t>
            </a:r>
            <a:r>
              <a:rPr lang="en-US" sz="2800" dirty="0" err="1" smtClean="0">
                <a:solidFill>
                  <a:srgbClr val="FF0000"/>
                </a:solidFill>
              </a:rPr>
              <a:t>sella</a:t>
            </a:r>
            <a:r>
              <a:rPr lang="en-US" sz="2800" dirty="0" smtClean="0">
                <a:solidFill>
                  <a:srgbClr val="FF0000"/>
                </a:solidFill>
              </a:rPr>
              <a:t> syndrome</a:t>
            </a:r>
            <a:r>
              <a:rPr lang="en-US" sz="2800" dirty="0" smtClean="0"/>
              <a:t> without prior surgery or radiation therapy may present with a cyst in the </a:t>
            </a:r>
            <a:r>
              <a:rPr lang="en-US" sz="2800" dirty="0" err="1" smtClean="0"/>
              <a:t>sella</a:t>
            </a:r>
            <a:r>
              <a:rPr lang="en-US" sz="2800" dirty="0" smtClean="0"/>
              <a:t>, which characteristically does not deviate the pituitary stalk. This condition is often associated with </a:t>
            </a:r>
            <a:r>
              <a:rPr lang="en-US" sz="2800" dirty="0" err="1" smtClean="0">
                <a:solidFill>
                  <a:srgbClr val="FF0000"/>
                </a:solidFill>
              </a:rPr>
              <a:t>pseudotumo</a:t>
            </a:r>
            <a:r>
              <a:rPr lang="en-US" sz="2800" dirty="0" err="1" smtClean="0"/>
              <a:t>r</a:t>
            </a:r>
            <a:r>
              <a:rPr lang="en-US" sz="2800" dirty="0" smtClean="0"/>
              <a:t> </a:t>
            </a:r>
            <a:r>
              <a:rPr lang="en-US" sz="2800" dirty="0" err="1" smtClean="0"/>
              <a:t>cerebri</a:t>
            </a:r>
            <a:r>
              <a:rPr lang="en-US" sz="2800" dirty="0" smtClean="0"/>
              <a:t>, particularly in young women with headache</a:t>
            </a:r>
            <a:endParaRPr lang="en-US" sz="2800" dirty="0">
              <a:solidFill>
                <a:srgbClr val="FF0000"/>
              </a:solidFill>
            </a:endParaRPr>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An </a:t>
            </a:r>
            <a:r>
              <a:rPr lang="en-US" sz="2800" dirty="0" smtClean="0">
                <a:solidFill>
                  <a:srgbClr val="FF0000"/>
                </a:solidFill>
              </a:rPr>
              <a:t>osseous </a:t>
            </a:r>
            <a:r>
              <a:rPr lang="en-US" sz="2800" dirty="0" err="1" smtClean="0">
                <a:solidFill>
                  <a:srgbClr val="FF0000"/>
                </a:solidFill>
              </a:rPr>
              <a:t>sellar</a:t>
            </a:r>
            <a:r>
              <a:rPr lang="en-US" sz="2800" dirty="0" smtClean="0">
                <a:solidFill>
                  <a:srgbClr val="FF0000"/>
                </a:solidFill>
              </a:rPr>
              <a:t> spine</a:t>
            </a:r>
            <a:r>
              <a:rPr lang="en-US" sz="2800" dirty="0" smtClean="0"/>
              <a:t>, protruding </a:t>
            </a:r>
            <a:r>
              <a:rPr lang="en-US" sz="2800" dirty="0" err="1" smtClean="0"/>
              <a:t>anteriorly</a:t>
            </a:r>
            <a:r>
              <a:rPr lang="en-US" sz="2800" dirty="0" smtClean="0"/>
              <a:t> from the dorsum </a:t>
            </a:r>
            <a:r>
              <a:rPr lang="en-US" sz="2800" dirty="0" err="1" smtClean="0"/>
              <a:t>sellae</a:t>
            </a:r>
            <a:r>
              <a:rPr lang="en-US" sz="2800" dirty="0" smtClean="0"/>
              <a:t> into the pituitary </a:t>
            </a:r>
            <a:r>
              <a:rPr lang="en-US" sz="2800" dirty="0" err="1" smtClean="0"/>
              <a:t>fossa</a:t>
            </a:r>
            <a:r>
              <a:rPr lang="en-US" sz="2800" dirty="0" smtClean="0"/>
              <a:t> may rarely be mistaken for a pituitary lesion.</a:t>
            </a:r>
          </a:p>
          <a:p>
            <a:endParaRPr lang="en-US" sz="2800" dirty="0" smtClean="0"/>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p:txBody>
      </p:sp>
      <p:sp>
        <p:nvSpPr>
          <p:cNvPr id="3" name="Title 2"/>
          <p:cNvSpPr>
            <a:spLocks noGrp="1"/>
          </p:cNvSpPr>
          <p:nvPr>
            <p:ph type="title"/>
          </p:nvPr>
        </p:nvSpPr>
        <p:spPr/>
        <p:txBody>
          <a:bodyPr>
            <a:normAutofit fontScale="90000"/>
          </a:bodyPr>
          <a:lstStyle/>
          <a:p>
            <a:r>
              <a:rPr lang="en-US" sz="4400" dirty="0" smtClean="0">
                <a:solidFill>
                  <a:srgbClr val="FF0000"/>
                </a:solidFill>
              </a:rPr>
              <a:t>Physiological enlargement of the pituitary gland</a:t>
            </a:r>
            <a:endParaRPr lang="en-US" dirty="0"/>
          </a:p>
        </p:txBody>
      </p:sp>
      <p:sp>
        <p:nvSpPr>
          <p:cNvPr id="4" name="Rectangle 3"/>
          <p:cNvSpPr/>
          <p:nvPr/>
        </p:nvSpPr>
        <p:spPr>
          <a:xfrm>
            <a:off x="179512" y="1844824"/>
            <a:ext cx="8424936" cy="2308324"/>
          </a:xfrm>
          <a:prstGeom prst="rect">
            <a:avLst/>
          </a:prstGeom>
        </p:spPr>
        <p:txBody>
          <a:bodyPr wrap="square">
            <a:spAutoFit/>
          </a:bodyPr>
          <a:lstStyle/>
          <a:p>
            <a:pPr algn="l"/>
            <a:r>
              <a:rPr lang="en-US" sz="2400" dirty="0" smtClean="0">
                <a:solidFill>
                  <a:srgbClr val="FF0000"/>
                </a:solidFill>
              </a:rPr>
              <a:t>  Physiological enlargement of the pituitary gland </a:t>
            </a:r>
            <a:r>
              <a:rPr lang="en-US" sz="2400" dirty="0" smtClean="0"/>
              <a:t>may  </a:t>
            </a:r>
            <a:endParaRPr lang="fa-IR" sz="2400" dirty="0" smtClean="0"/>
          </a:p>
          <a:p>
            <a:pPr algn="l"/>
            <a:r>
              <a:rPr lang="en-US" sz="2400" dirty="0" smtClean="0"/>
              <a:t>   occasionally </a:t>
            </a:r>
            <a:r>
              <a:rPr lang="en-US" sz="2400" dirty="0"/>
              <a:t>be confused with a </a:t>
            </a:r>
            <a:r>
              <a:rPr lang="en-US" sz="2400" dirty="0" smtClean="0"/>
              <a:t>pituitary adenoma.</a:t>
            </a:r>
          </a:p>
          <a:p>
            <a:pPr algn="l"/>
            <a:endParaRPr lang="en-US" sz="2400" dirty="0" smtClean="0"/>
          </a:p>
          <a:p>
            <a:pPr algn="l"/>
            <a:r>
              <a:rPr lang="en-US" sz="2400" dirty="0" smtClean="0"/>
              <a:t>   Hypertrophy </a:t>
            </a:r>
            <a:r>
              <a:rPr lang="en-US" sz="2400" dirty="0"/>
              <a:t>of the pituitary gland is seen </a:t>
            </a:r>
            <a:r>
              <a:rPr lang="en-US" sz="2400" dirty="0" smtClean="0"/>
              <a:t>in                 </a:t>
            </a:r>
            <a:r>
              <a:rPr lang="en-US" sz="2400" dirty="0" smtClean="0">
                <a:solidFill>
                  <a:srgbClr val="FF0000"/>
                </a:solidFill>
              </a:rPr>
              <a:t>adolescence </a:t>
            </a:r>
            <a:r>
              <a:rPr lang="en-US" sz="2400" dirty="0"/>
              <a:t>and usually returns to normal adult </a:t>
            </a:r>
            <a:r>
              <a:rPr lang="en-US" sz="2400" dirty="0" smtClean="0"/>
              <a:t>           proportions </a:t>
            </a:r>
            <a:r>
              <a:rPr lang="en-US" sz="2400" dirty="0"/>
              <a:t>in the </a:t>
            </a:r>
            <a:r>
              <a:rPr lang="en-US" sz="2400" dirty="0">
                <a:solidFill>
                  <a:srgbClr val="FF0000"/>
                </a:solidFill>
              </a:rPr>
              <a:t>third decade </a:t>
            </a:r>
            <a:r>
              <a:rPr lang="en-US" sz="2400" dirty="0"/>
              <a:t>of life</a:t>
            </a:r>
            <a:r>
              <a:rPr lang="en-US" dirty="0"/>
              <a:t>. </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dirty="0" smtClean="0"/>
              <a:t>Current Practice in Neurosciences  2020</a:t>
            </a:r>
          </a:p>
          <a:p>
            <a:pPr>
              <a:buNone/>
            </a:pPr>
            <a:r>
              <a:rPr lang="en-US" sz="2800" dirty="0" smtClean="0"/>
              <a:t>Up to date 2020</a:t>
            </a:r>
          </a:p>
          <a:p>
            <a:pPr>
              <a:buNone/>
            </a:pPr>
            <a:r>
              <a:rPr lang="en-US" sz="2800" dirty="0" smtClean="0"/>
              <a:t>Endocrinology advisor 2020</a:t>
            </a:r>
          </a:p>
          <a:p>
            <a:pPr>
              <a:buNone/>
            </a:pPr>
            <a:r>
              <a:rPr lang="en-US" sz="2800" dirty="0" smtClean="0"/>
              <a:t>Elsevier 2019</a:t>
            </a:r>
          </a:p>
          <a:p>
            <a:pPr>
              <a:buNone/>
            </a:pPr>
            <a:r>
              <a:rPr lang="en-US" sz="2800" dirty="0" err="1" smtClean="0"/>
              <a:t>Neuroradiology</a:t>
            </a:r>
            <a:r>
              <a:rPr lang="en-US" sz="2800" dirty="0" smtClean="0"/>
              <a:t> review series 2016</a:t>
            </a:r>
          </a:p>
          <a:p>
            <a:pPr>
              <a:buNone/>
            </a:pPr>
            <a:r>
              <a:rPr lang="en-US" sz="2800" dirty="0" smtClean="0"/>
              <a:t>Williams textbook 2020</a:t>
            </a:r>
          </a:p>
          <a:p>
            <a:pPr>
              <a:buNone/>
            </a:pPr>
            <a:r>
              <a:rPr lang="en-US" sz="2800" dirty="0" smtClean="0"/>
              <a:t>Endocrine society guideline 2011</a:t>
            </a:r>
          </a:p>
          <a:p>
            <a:pPr>
              <a:buNone/>
            </a:pPr>
            <a:endParaRPr lang="en-US" sz="2400" dirty="0"/>
          </a:p>
        </p:txBody>
      </p:sp>
      <p:sp>
        <p:nvSpPr>
          <p:cNvPr id="3" name="Title 2"/>
          <p:cNvSpPr>
            <a:spLocks noGrp="1"/>
          </p:cNvSpPr>
          <p:nvPr>
            <p:ph type="title"/>
          </p:nvPr>
        </p:nvSpPr>
        <p:spPr/>
        <p:txBody>
          <a:bodyPr/>
          <a:lstStyle/>
          <a:p>
            <a:r>
              <a:rPr lang="en-US" dirty="0" err="1" smtClean="0">
                <a:solidFill>
                  <a:srgbClr val="FF0000"/>
                </a:solidFill>
              </a:rPr>
              <a:t>Refrences</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solidFill>
                  <a:srgbClr val="FF0000"/>
                </a:solidFill>
              </a:rPr>
              <a:t>physiological pituitary hyperplasia </a:t>
            </a:r>
            <a:r>
              <a:rPr lang="en-US" sz="2400" dirty="0" smtClean="0"/>
              <a:t>also occurs in </a:t>
            </a:r>
          </a:p>
          <a:p>
            <a:pPr>
              <a:buNone/>
            </a:pPr>
            <a:r>
              <a:rPr lang="en-US" sz="2400" dirty="0" smtClean="0">
                <a:solidFill>
                  <a:srgbClr val="0070C0"/>
                </a:solidFill>
              </a:rPr>
              <a:t>children with central precocious puberty and </a:t>
            </a:r>
          </a:p>
          <a:p>
            <a:pPr>
              <a:buNone/>
            </a:pPr>
            <a:r>
              <a:rPr lang="en-US" sz="2400" dirty="0" smtClean="0">
                <a:solidFill>
                  <a:srgbClr val="0070C0"/>
                </a:solidFill>
              </a:rPr>
              <a:t>menopause </a:t>
            </a:r>
            <a:r>
              <a:rPr lang="en-US" sz="2400" dirty="0" smtClean="0"/>
              <a:t>and </a:t>
            </a:r>
            <a:r>
              <a:rPr lang="en-US" sz="2400" dirty="0" smtClean="0">
                <a:solidFill>
                  <a:srgbClr val="0070C0"/>
                </a:solidFill>
              </a:rPr>
              <a:t>secondary to </a:t>
            </a:r>
            <a:r>
              <a:rPr lang="en-US" sz="2400" dirty="0" err="1" smtClean="0">
                <a:solidFill>
                  <a:srgbClr val="0070C0"/>
                </a:solidFill>
              </a:rPr>
              <a:t>lactotroph</a:t>
            </a:r>
            <a:r>
              <a:rPr lang="en-US" sz="2400" dirty="0" smtClean="0">
                <a:solidFill>
                  <a:srgbClr val="0070C0"/>
                </a:solidFill>
              </a:rPr>
              <a:t> </a:t>
            </a:r>
          </a:p>
          <a:p>
            <a:pPr>
              <a:buNone/>
            </a:pPr>
            <a:r>
              <a:rPr lang="en-US" sz="2400" dirty="0" smtClean="0">
                <a:solidFill>
                  <a:srgbClr val="0070C0"/>
                </a:solidFill>
              </a:rPr>
              <a:t>proliferation in pregnancy and the immediate post-</a:t>
            </a:r>
          </a:p>
          <a:p>
            <a:pPr>
              <a:buNone/>
            </a:pPr>
            <a:r>
              <a:rPr lang="en-US" sz="2400" dirty="0" smtClean="0">
                <a:solidFill>
                  <a:srgbClr val="0070C0"/>
                </a:solidFill>
              </a:rPr>
              <a:t>partum period</a:t>
            </a:r>
            <a:r>
              <a:rPr lang="en-US" sz="2400" dirty="0" smtClean="0"/>
              <a:t>.</a:t>
            </a:r>
          </a:p>
          <a:p>
            <a:pPr>
              <a:buNone/>
            </a:pPr>
            <a:endParaRPr lang="en-US" sz="2400" dirty="0" smtClean="0"/>
          </a:p>
          <a:p>
            <a:pPr>
              <a:buNone/>
            </a:pPr>
            <a:r>
              <a:rPr lang="en-US" sz="2400" dirty="0" smtClean="0"/>
              <a:t> In about </a:t>
            </a:r>
            <a:r>
              <a:rPr lang="en-US" sz="2400" dirty="0" smtClean="0">
                <a:solidFill>
                  <a:srgbClr val="FF0000"/>
                </a:solidFill>
              </a:rPr>
              <a:t>80%</a:t>
            </a:r>
            <a:r>
              <a:rPr lang="en-US" sz="2400" dirty="0" smtClean="0"/>
              <a:t> of patients with </a:t>
            </a:r>
          </a:p>
          <a:p>
            <a:pPr>
              <a:buNone/>
            </a:pPr>
            <a:r>
              <a:rPr lang="en-US" sz="2400" dirty="0" smtClean="0">
                <a:solidFill>
                  <a:srgbClr val="0070C0"/>
                </a:solidFill>
              </a:rPr>
              <a:t>primary</a:t>
            </a:r>
            <a:r>
              <a:rPr lang="en-US" sz="2400" dirty="0" smtClean="0"/>
              <a:t> </a:t>
            </a:r>
            <a:r>
              <a:rPr lang="en-US" sz="2400" dirty="0" smtClean="0">
                <a:solidFill>
                  <a:srgbClr val="0070C0"/>
                </a:solidFill>
              </a:rPr>
              <a:t>hypothyroidism,</a:t>
            </a:r>
            <a:r>
              <a:rPr lang="en-US" sz="2400" dirty="0" smtClean="0"/>
              <a:t> the pituitary gland may be</a:t>
            </a:r>
          </a:p>
          <a:p>
            <a:pPr>
              <a:buNone/>
            </a:pPr>
            <a:r>
              <a:rPr lang="en-US" sz="2400" dirty="0" smtClean="0"/>
              <a:t> enlarged on imaging; however, this almost always</a:t>
            </a:r>
          </a:p>
          <a:p>
            <a:pPr>
              <a:buNone/>
            </a:pPr>
            <a:r>
              <a:rPr lang="en-US" sz="2400" dirty="0" smtClean="0"/>
              <a:t> reverts with appropriate replacement therapy</a:t>
            </a:r>
            <a:endParaRPr lang="en-US" sz="24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 </a:t>
            </a:r>
            <a:r>
              <a:rPr lang="en-US" sz="2800" dirty="0" err="1" smtClean="0"/>
              <a:t>Thyrotroph</a:t>
            </a:r>
            <a:r>
              <a:rPr lang="en-US" sz="2800" dirty="0" smtClean="0"/>
              <a:t>, </a:t>
            </a:r>
            <a:r>
              <a:rPr lang="en-US" sz="2800" dirty="0" err="1" smtClean="0"/>
              <a:t>gonadotroph</a:t>
            </a:r>
            <a:r>
              <a:rPr lang="en-US" sz="2800" dirty="0" smtClean="0"/>
              <a:t>, or rarely </a:t>
            </a:r>
            <a:r>
              <a:rPr lang="en-US" sz="2800" dirty="0" err="1" smtClean="0"/>
              <a:t>corticotroph</a:t>
            </a:r>
            <a:r>
              <a:rPr lang="en-US" sz="2800" dirty="0" smtClean="0"/>
              <a:t> </a:t>
            </a:r>
            <a:r>
              <a:rPr lang="en-US" sz="2800" dirty="0" err="1" smtClean="0"/>
              <a:t>hyperplasias</a:t>
            </a:r>
            <a:r>
              <a:rPr lang="en-US" sz="2800" dirty="0" smtClean="0"/>
              <a:t> occur in the presence of long-standing primary thyroid, </a:t>
            </a:r>
            <a:r>
              <a:rPr lang="en-US" sz="2800" dirty="0" err="1" smtClean="0"/>
              <a:t>gonadal</a:t>
            </a:r>
            <a:r>
              <a:rPr lang="en-US" sz="2800" dirty="0" smtClean="0"/>
              <a:t>, or adrenal failure, respectively.</a:t>
            </a:r>
          </a:p>
          <a:p>
            <a:pPr>
              <a:buNone/>
            </a:pPr>
            <a:r>
              <a:rPr lang="en-US" sz="2800" dirty="0" smtClean="0"/>
              <a:t> </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Pituitary enlargement may also occur as a result of ectopic GH-releasing hormone (</a:t>
            </a:r>
            <a:r>
              <a:rPr lang="en-US" sz="2800" dirty="0" smtClean="0">
                <a:solidFill>
                  <a:srgbClr val="FF0000"/>
                </a:solidFill>
              </a:rPr>
              <a:t>GHRH</a:t>
            </a:r>
            <a:r>
              <a:rPr lang="en-US" sz="2800" dirty="0" smtClean="0"/>
              <a:t>) or corticotrophin-releasing hormone (</a:t>
            </a:r>
            <a:r>
              <a:rPr lang="en-US" sz="2800" dirty="0" smtClean="0">
                <a:solidFill>
                  <a:srgbClr val="FF0000"/>
                </a:solidFill>
              </a:rPr>
              <a:t>CRH</a:t>
            </a:r>
            <a:r>
              <a:rPr lang="en-US" sz="2800" dirty="0" smtClean="0"/>
              <a:t>) secretion, from pulmonary and pancreatic </a:t>
            </a:r>
            <a:r>
              <a:rPr lang="en-US" sz="2800" dirty="0" err="1" smtClean="0"/>
              <a:t>neuroendocrine</a:t>
            </a:r>
            <a:r>
              <a:rPr lang="en-US" sz="2800" dirty="0" smtClean="0"/>
              <a:t> tumors or </a:t>
            </a:r>
            <a:r>
              <a:rPr lang="en-US" sz="2800" dirty="0" smtClean="0">
                <a:solidFill>
                  <a:srgbClr val="FF0000"/>
                </a:solidFill>
              </a:rPr>
              <a:t>hypothalamic </a:t>
            </a:r>
            <a:r>
              <a:rPr lang="en-US" sz="2800" dirty="0" err="1" smtClean="0">
                <a:solidFill>
                  <a:srgbClr val="FF0000"/>
                </a:solidFill>
              </a:rPr>
              <a:t>gangliocytomas</a:t>
            </a:r>
            <a:r>
              <a:rPr lang="en-US" sz="2800" dirty="0" smtClean="0"/>
              <a:t>, with resultant hyperplasia of </a:t>
            </a:r>
            <a:r>
              <a:rPr lang="en-US" sz="2800" dirty="0" err="1" smtClean="0"/>
              <a:t>somatotroph</a:t>
            </a:r>
            <a:r>
              <a:rPr lang="en-US" sz="2800" dirty="0" smtClean="0"/>
              <a:t> or </a:t>
            </a:r>
            <a:r>
              <a:rPr lang="en-US" sz="2800" dirty="0" err="1" smtClean="0"/>
              <a:t>corticotroph</a:t>
            </a:r>
            <a:r>
              <a:rPr lang="en-US" sz="2800" dirty="0" smtClean="0"/>
              <a:t> cells</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123728" y="3284984"/>
            <a:ext cx="6304355" cy="4525962"/>
          </a:xfrm>
          <a:prstGeom prst="rect">
            <a:avLst/>
          </a:prstGeom>
          <a:noFill/>
          <a:ln w="9525">
            <a:noFill/>
            <a:miter lim="800000"/>
            <a:headEnd/>
            <a:tailEnd/>
          </a:ln>
        </p:spPr>
      </p:pic>
      <p:sp>
        <p:nvSpPr>
          <p:cNvPr id="5" name="Rectangle 4"/>
          <p:cNvSpPr/>
          <p:nvPr/>
        </p:nvSpPr>
        <p:spPr>
          <a:xfrm>
            <a:off x="0" y="1484784"/>
            <a:ext cx="8711952" cy="1815882"/>
          </a:xfrm>
          <a:prstGeom prst="rect">
            <a:avLst/>
          </a:prstGeom>
        </p:spPr>
        <p:txBody>
          <a:bodyPr wrap="square">
            <a:spAutoFit/>
          </a:bodyPr>
          <a:lstStyle/>
          <a:p>
            <a:r>
              <a:rPr lang="en-US" sz="2800" dirty="0" smtClean="0"/>
              <a:t>Radiological findings that are clues for </a:t>
            </a:r>
            <a:r>
              <a:rPr lang="en-US" sz="2800" dirty="0" err="1" smtClean="0"/>
              <a:t>PHinclude</a:t>
            </a:r>
            <a:r>
              <a:rPr lang="en-US" sz="2800" dirty="0" smtClean="0"/>
              <a:t> </a:t>
            </a:r>
            <a:r>
              <a:rPr lang="en-US" sz="2800" dirty="0" smtClean="0">
                <a:solidFill>
                  <a:srgbClr val="FF0000"/>
                </a:solidFill>
              </a:rPr>
              <a:t>symmetrical pituitary </a:t>
            </a:r>
            <a:r>
              <a:rPr lang="en-US" sz="2800" dirty="0" err="1" smtClean="0">
                <a:solidFill>
                  <a:srgbClr val="FF0000"/>
                </a:solidFill>
              </a:rPr>
              <a:t>enlargement,superior</a:t>
            </a:r>
            <a:r>
              <a:rPr lang="en-US" sz="2800" dirty="0" smtClean="0">
                <a:solidFill>
                  <a:srgbClr val="FF0000"/>
                </a:solidFill>
              </a:rPr>
              <a:t> convexity, normal </a:t>
            </a:r>
            <a:r>
              <a:rPr lang="en-US" sz="2800" dirty="0" err="1" smtClean="0">
                <a:solidFill>
                  <a:srgbClr val="FF0000"/>
                </a:solidFill>
              </a:rPr>
              <a:t>adeno</a:t>
            </a:r>
            <a:r>
              <a:rPr lang="en-US" sz="2800" dirty="0" smtClean="0">
                <a:solidFill>
                  <a:srgbClr val="FF0000"/>
                </a:solidFill>
              </a:rPr>
              <a:t> and </a:t>
            </a:r>
            <a:r>
              <a:rPr lang="en-US" sz="2800" dirty="0" err="1" smtClean="0">
                <a:solidFill>
                  <a:srgbClr val="FF0000"/>
                </a:solidFill>
              </a:rPr>
              <a:t>neurohypophysis</a:t>
            </a:r>
            <a:r>
              <a:rPr lang="en-US" sz="2800" dirty="0" smtClean="0">
                <a:solidFill>
                  <a:srgbClr val="FF0000"/>
                </a:solidFill>
              </a:rPr>
              <a:t> signals and homogenous contrast enhancement</a:t>
            </a:r>
            <a:endParaRPr lang="en-US" sz="2800"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Noteworthy, these cases </a:t>
            </a:r>
            <a:r>
              <a:rPr lang="en-US" sz="2800" dirty="0" smtClean="0">
                <a:solidFill>
                  <a:srgbClr val="FF0000"/>
                </a:solidFill>
              </a:rPr>
              <a:t>do not reflect pituitary lesions </a:t>
            </a:r>
            <a:r>
              <a:rPr lang="en-US" sz="2800" dirty="0" smtClean="0"/>
              <a:t>and should not be addressed with the same recommendations as for PI</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47664" y="1988840"/>
            <a:ext cx="5715000" cy="36480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0606" y="1"/>
            <a:ext cx="9113394" cy="612068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TextBox 3"/>
          <p:cNvSpPr txBox="1"/>
          <p:nvPr/>
        </p:nvSpPr>
        <p:spPr>
          <a:xfrm>
            <a:off x="2843808" y="1124744"/>
            <a:ext cx="184731" cy="369332"/>
          </a:xfrm>
          <a:prstGeom prst="rect">
            <a:avLst/>
          </a:prstGeom>
          <a:noFill/>
        </p:spPr>
        <p:txBody>
          <a:bodyPr wrap="none" rtlCol="1">
            <a:spAutoFit/>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144000" cy="3861048"/>
          </a:xfrm>
          <a:prstGeom prst="rect">
            <a:avLst/>
          </a:prstGeom>
          <a:noFill/>
          <a:ln w="9525">
            <a:noFill/>
            <a:miter lim="800000"/>
            <a:headEnd/>
            <a:tailEnd/>
          </a:ln>
        </p:spPr>
      </p:pic>
      <p:sp>
        <p:nvSpPr>
          <p:cNvPr id="7" name="Content Placeholder 6"/>
          <p:cNvSpPr>
            <a:spLocks noGrp="1"/>
          </p:cNvSpPr>
          <p:nvPr>
            <p:ph idx="1"/>
          </p:nvPr>
        </p:nvSpPr>
        <p:spPr>
          <a:xfrm>
            <a:off x="251520" y="4005064"/>
            <a:ext cx="8892480" cy="2002227"/>
          </a:xfrm>
        </p:spPr>
        <p:txBody>
          <a:bodyPr>
            <a:normAutofit fontScale="77500" lnSpcReduction="20000"/>
          </a:bodyPr>
          <a:lstStyle/>
          <a:p>
            <a:r>
              <a:rPr lang="en-US" dirty="0" smtClean="0"/>
              <a:t>Cavernous sinus invasion and hemorrhage in a </a:t>
            </a:r>
            <a:r>
              <a:rPr lang="en-US" dirty="0" err="1" smtClean="0"/>
              <a:t>macroadenoma.A</a:t>
            </a:r>
            <a:r>
              <a:rPr lang="en-US" dirty="0" smtClean="0"/>
              <a:t>, </a:t>
            </a:r>
            <a:r>
              <a:rPr lang="en-US" dirty="0" err="1" smtClean="0"/>
              <a:t>Sagittal</a:t>
            </a:r>
            <a:r>
              <a:rPr lang="en-US" dirty="0" smtClean="0"/>
              <a:t> </a:t>
            </a:r>
            <a:r>
              <a:rPr lang="en-US" dirty="0" err="1" smtClean="0"/>
              <a:t>noncontrast</a:t>
            </a:r>
            <a:r>
              <a:rPr lang="en-US" dirty="0" smtClean="0"/>
              <a:t> T1-weighted image shows a </a:t>
            </a:r>
            <a:r>
              <a:rPr lang="en-US" dirty="0" err="1" smtClean="0"/>
              <a:t>sellar</a:t>
            </a:r>
            <a:r>
              <a:rPr lang="en-US" dirty="0" smtClean="0"/>
              <a:t>/</a:t>
            </a:r>
            <a:r>
              <a:rPr lang="en-US" dirty="0" err="1" smtClean="0"/>
              <a:t>suprasellar</a:t>
            </a:r>
            <a:r>
              <a:rPr lang="en-US" dirty="0" smtClean="0"/>
              <a:t> mass with a </a:t>
            </a:r>
            <a:r>
              <a:rPr lang="en-US" dirty="0" err="1" smtClean="0"/>
              <a:t>hyperintense</a:t>
            </a:r>
            <a:r>
              <a:rPr lang="en-US" dirty="0" smtClean="0"/>
              <a:t> upper component due to </a:t>
            </a:r>
            <a:r>
              <a:rPr lang="en-US" dirty="0" err="1" smtClean="0"/>
              <a:t>hemorrhage.B,Postcontrast</a:t>
            </a:r>
            <a:r>
              <a:rPr lang="en-US" dirty="0" smtClean="0"/>
              <a:t> T1-weighted image shows enhancement of the lesion except for the hemorrhagic </a:t>
            </a:r>
            <a:r>
              <a:rPr lang="en-US" dirty="0" err="1" smtClean="0"/>
              <a:t>componen</a:t>
            </a:r>
            <a:endParaRPr lang="en-US"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88640"/>
            <a:ext cx="8352928" cy="604867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827583" y="1412776"/>
            <a:ext cx="7704857" cy="490019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8000" dirty="0" smtClean="0">
                <a:solidFill>
                  <a:srgbClr val="FF0000"/>
                </a:solidFill>
              </a:rPr>
              <a:t>Definition</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Pituitary adenomas can be either </a:t>
            </a:r>
            <a:r>
              <a:rPr lang="en-US" sz="2800" dirty="0" smtClean="0">
                <a:solidFill>
                  <a:srgbClr val="FF0000"/>
                </a:solidFill>
              </a:rPr>
              <a:t>functioning</a:t>
            </a:r>
            <a:r>
              <a:rPr lang="en-US" sz="2800" dirty="0" smtClean="0"/>
              <a:t> or </a:t>
            </a:r>
            <a:r>
              <a:rPr lang="en-US" sz="2800" dirty="0" smtClean="0">
                <a:solidFill>
                  <a:srgbClr val="FF0000"/>
                </a:solidFill>
              </a:rPr>
              <a:t>nonfunctioning</a:t>
            </a:r>
          </a:p>
          <a:p>
            <a:pPr>
              <a:buNone/>
            </a:pPr>
            <a:r>
              <a:rPr lang="en-US" sz="2800" dirty="0" smtClean="0"/>
              <a:t>   Although functional tumors can be associated with significant symptoms secondary to the </a:t>
            </a:r>
            <a:r>
              <a:rPr lang="en-US" sz="2800" dirty="0" smtClean="0">
                <a:solidFill>
                  <a:srgbClr val="0070C0"/>
                </a:solidFill>
              </a:rPr>
              <a:t>hormone excess</a:t>
            </a:r>
            <a:r>
              <a:rPr lang="en-US" sz="2800" dirty="0" smtClean="0"/>
              <a:t>, cases of nonfunctional pituitary tumors may present with symptoms related to the </a:t>
            </a:r>
            <a:r>
              <a:rPr lang="en-US" sz="2800" dirty="0" smtClean="0">
                <a:solidFill>
                  <a:srgbClr val="0070C0"/>
                </a:solidFill>
              </a:rPr>
              <a:t>mass effect </a:t>
            </a:r>
            <a:r>
              <a:rPr lang="en-US" sz="2800" dirty="0" smtClean="0"/>
              <a:t>on surrounding structures, such as </a:t>
            </a:r>
            <a:r>
              <a:rPr lang="en-US" sz="2800" dirty="0" smtClean="0">
                <a:solidFill>
                  <a:srgbClr val="0070C0"/>
                </a:solidFill>
              </a:rPr>
              <a:t>headache</a:t>
            </a:r>
            <a:r>
              <a:rPr lang="en-US" sz="2800" dirty="0" smtClean="0"/>
              <a:t>, </a:t>
            </a:r>
            <a:r>
              <a:rPr lang="en-US" sz="2800" dirty="0" smtClean="0">
                <a:solidFill>
                  <a:srgbClr val="0070C0"/>
                </a:solidFill>
              </a:rPr>
              <a:t>visual defects</a:t>
            </a:r>
            <a:r>
              <a:rPr lang="en-US" sz="2800" dirty="0" smtClean="0"/>
              <a:t>, and </a:t>
            </a:r>
            <a:r>
              <a:rPr lang="en-US" sz="2800" dirty="0" err="1" smtClean="0">
                <a:solidFill>
                  <a:srgbClr val="0070C0"/>
                </a:solidFill>
              </a:rPr>
              <a:t>hypopituitarism</a:t>
            </a:r>
            <a:r>
              <a:rPr lang="en-US" sz="2800" dirty="0" smtClean="0"/>
              <a:t>.</a:t>
            </a:r>
            <a:endParaRPr lang="en-US" sz="2800" dirty="0"/>
          </a:p>
        </p:txBody>
      </p:sp>
      <p:sp>
        <p:nvSpPr>
          <p:cNvPr id="3" name="Title 2"/>
          <p:cNvSpPr>
            <a:spLocks noGrp="1"/>
          </p:cNvSpPr>
          <p:nvPr>
            <p:ph type="title"/>
          </p:nvPr>
        </p:nvSpPr>
        <p:spPr/>
        <p:txBody>
          <a:bodyPr/>
          <a:lstStyle/>
          <a:p>
            <a:r>
              <a:rPr lang="en-US" dirty="0" smtClean="0">
                <a:solidFill>
                  <a:srgbClr val="FF0000"/>
                </a:solidFill>
              </a:rPr>
              <a:t>symptoms</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solidFill>
                  <a:srgbClr val="0070C0"/>
                </a:solidFill>
              </a:rPr>
              <a:t>Little information </a:t>
            </a:r>
            <a:r>
              <a:rPr lang="en-US" sz="2800" dirty="0" smtClean="0"/>
              <a:t>is available about the natural history of incidentally discovered </a:t>
            </a:r>
            <a:r>
              <a:rPr lang="en-US" sz="2800" dirty="0" err="1" smtClean="0"/>
              <a:t>sellar</a:t>
            </a:r>
            <a:r>
              <a:rPr lang="en-US" sz="2800" dirty="0" smtClean="0"/>
              <a:t> mass.</a:t>
            </a:r>
          </a:p>
          <a:p>
            <a:pPr>
              <a:buNone/>
            </a:pPr>
            <a:r>
              <a:rPr lang="en-US" sz="2800" dirty="0" smtClean="0"/>
              <a:t> </a:t>
            </a:r>
          </a:p>
          <a:p>
            <a:r>
              <a:rPr lang="en-US" sz="2800" dirty="0" smtClean="0"/>
              <a:t>the biological behavior of pituitary adenomas is varied and depends strongly on tumor </a:t>
            </a:r>
            <a:r>
              <a:rPr lang="en-US" sz="2800" dirty="0" smtClean="0">
                <a:solidFill>
                  <a:srgbClr val="0070C0"/>
                </a:solidFill>
              </a:rPr>
              <a:t>histology</a:t>
            </a:r>
            <a:r>
              <a:rPr lang="en-US" sz="2800" dirty="0" smtClean="0"/>
              <a:t>.</a:t>
            </a:r>
          </a:p>
          <a:p>
            <a:pPr>
              <a:buNone/>
            </a:pPr>
            <a:r>
              <a:rPr lang="en-US" sz="2800" dirty="0" smtClean="0"/>
              <a:t> </a:t>
            </a:r>
          </a:p>
          <a:p>
            <a:pPr>
              <a:buNone/>
            </a:pPr>
            <a:endParaRPr lang="en-US" sz="2800" dirty="0"/>
          </a:p>
        </p:txBody>
      </p:sp>
      <p:sp>
        <p:nvSpPr>
          <p:cNvPr id="3" name="Title 2"/>
          <p:cNvSpPr>
            <a:spLocks noGrp="1"/>
          </p:cNvSpPr>
          <p:nvPr>
            <p:ph type="title"/>
          </p:nvPr>
        </p:nvSpPr>
        <p:spPr/>
        <p:txBody>
          <a:bodyPr/>
          <a:lstStyle/>
          <a:p>
            <a:r>
              <a:rPr lang="en-US" sz="4400" dirty="0" smtClean="0">
                <a:solidFill>
                  <a:srgbClr val="FF0000"/>
                </a:solidFill>
              </a:rPr>
              <a:t>NATURAL HISTORY </a:t>
            </a:r>
            <a:endParaRPr lang="en-US"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most </a:t>
            </a:r>
            <a:r>
              <a:rPr lang="en-US" sz="2800" dirty="0" err="1" smtClean="0"/>
              <a:t>microincidentalomas</a:t>
            </a:r>
            <a:r>
              <a:rPr lang="en-US" sz="2800" dirty="0" smtClean="0"/>
              <a:t> (lesions &lt;10 mm) have a benign course, whereas </a:t>
            </a:r>
            <a:r>
              <a:rPr lang="en-US" sz="2800" dirty="0" err="1" smtClean="0"/>
              <a:t>macroincidentalomas</a:t>
            </a:r>
            <a:r>
              <a:rPr lang="en-US" sz="2800" dirty="0" smtClean="0"/>
              <a:t> (≥10 mm) require more attention as the risk for hormone abnormalities and mass effects is higher</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In addition to visual impairment, </a:t>
            </a:r>
            <a:r>
              <a:rPr lang="en-US" sz="2800" dirty="0" err="1" smtClean="0"/>
              <a:t>incidentalomas</a:t>
            </a:r>
            <a:r>
              <a:rPr lang="en-US" sz="2800" dirty="0" smtClean="0"/>
              <a:t> may also become symptomatic as a result of new-onset </a:t>
            </a:r>
            <a:r>
              <a:rPr lang="en-US" sz="2800" dirty="0" smtClean="0">
                <a:solidFill>
                  <a:srgbClr val="FF0000"/>
                </a:solidFill>
              </a:rPr>
              <a:t>pituitary dysfunction</a:t>
            </a:r>
            <a:r>
              <a:rPr lang="en-US" sz="2800" dirty="0" smtClean="0"/>
              <a:t>, which can occur at a rate of </a:t>
            </a:r>
            <a:r>
              <a:rPr lang="en-US" sz="2800" dirty="0" smtClean="0">
                <a:solidFill>
                  <a:srgbClr val="FF0000"/>
                </a:solidFill>
              </a:rPr>
              <a:t>2.4% per year</a:t>
            </a:r>
            <a:r>
              <a:rPr lang="en-US" sz="2800" dirty="0" smtClean="0"/>
              <a:t>.</a:t>
            </a:r>
          </a:p>
          <a:p>
            <a:pPr>
              <a:buNone/>
            </a:pPr>
            <a:r>
              <a:rPr lang="en-US" sz="2800" dirty="0" smtClean="0"/>
              <a:t> </a:t>
            </a:r>
          </a:p>
          <a:p>
            <a:r>
              <a:rPr lang="en-US" sz="2800" dirty="0" smtClean="0"/>
              <a:t>Nevertheless, </a:t>
            </a:r>
            <a:r>
              <a:rPr lang="en-US" sz="2800" dirty="0" smtClean="0">
                <a:solidFill>
                  <a:srgbClr val="0070C0"/>
                </a:solidFill>
              </a:rPr>
              <a:t>spontaneous</a:t>
            </a:r>
            <a:r>
              <a:rPr lang="en-US" sz="2800" dirty="0" smtClean="0"/>
              <a:t> </a:t>
            </a:r>
            <a:r>
              <a:rPr lang="en-US" sz="2800" dirty="0" smtClean="0">
                <a:solidFill>
                  <a:srgbClr val="0070C0"/>
                </a:solidFill>
              </a:rPr>
              <a:t>regression</a:t>
            </a:r>
            <a:r>
              <a:rPr lang="en-US" sz="2800" dirty="0" smtClean="0"/>
              <a:t> of </a:t>
            </a:r>
            <a:r>
              <a:rPr lang="en-US" sz="2800" dirty="0" err="1" smtClean="0"/>
              <a:t>sellar</a:t>
            </a:r>
            <a:r>
              <a:rPr lang="en-US" sz="2800" dirty="0" smtClean="0"/>
              <a:t> masses may also be seen infrequently</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sz="2400" dirty="0" smtClean="0"/>
          </a:p>
          <a:p>
            <a:pPr>
              <a:buNone/>
            </a:pPr>
            <a:endParaRPr lang="en-US" sz="2400" dirty="0"/>
          </a:p>
        </p:txBody>
      </p:sp>
      <p:sp>
        <p:nvSpPr>
          <p:cNvPr id="3" name="Title 2"/>
          <p:cNvSpPr>
            <a:spLocks noGrp="1"/>
          </p:cNvSpPr>
          <p:nvPr>
            <p:ph type="title"/>
          </p:nvPr>
        </p:nvSpPr>
        <p:spPr/>
        <p:txBody>
          <a:bodyPr/>
          <a:lstStyle/>
          <a:p>
            <a:endParaRPr lang="en-US"/>
          </a:p>
        </p:txBody>
      </p:sp>
      <p:sp>
        <p:nvSpPr>
          <p:cNvPr id="4" name="Rectangle 3"/>
          <p:cNvSpPr/>
          <p:nvPr/>
        </p:nvSpPr>
        <p:spPr>
          <a:xfrm>
            <a:off x="539552" y="1556792"/>
            <a:ext cx="8136904" cy="2246769"/>
          </a:xfrm>
          <a:prstGeom prst="rect">
            <a:avLst/>
          </a:prstGeom>
        </p:spPr>
        <p:txBody>
          <a:bodyPr wrap="square">
            <a:spAutoFit/>
          </a:bodyPr>
          <a:lstStyle/>
          <a:p>
            <a:pPr algn="l"/>
            <a:r>
              <a:rPr lang="en-US" sz="2800" dirty="0" smtClean="0"/>
              <a:t>The findings from both imaging and post-  mortem studies indicate that an incidentally discovered pituitary </a:t>
            </a:r>
            <a:r>
              <a:rPr lang="en-US" sz="2800" dirty="0" err="1" smtClean="0">
                <a:solidFill>
                  <a:srgbClr val="0070C0"/>
                </a:solidFill>
              </a:rPr>
              <a:t>microadenoma</a:t>
            </a:r>
            <a:r>
              <a:rPr lang="en-US" sz="2800" dirty="0" smtClean="0"/>
              <a:t> </a:t>
            </a:r>
            <a:r>
              <a:rPr lang="en-US" sz="2800" dirty="0" smtClean="0">
                <a:solidFill>
                  <a:srgbClr val="FF0000"/>
                </a:solidFill>
              </a:rPr>
              <a:t>rarely</a:t>
            </a:r>
            <a:r>
              <a:rPr lang="en-US" sz="2800" dirty="0" smtClean="0"/>
              <a:t> </a:t>
            </a:r>
            <a:r>
              <a:rPr lang="en-US" sz="2800" dirty="0" smtClean="0">
                <a:solidFill>
                  <a:srgbClr val="FF0000"/>
                </a:solidFill>
              </a:rPr>
              <a:t>transforms</a:t>
            </a:r>
            <a:r>
              <a:rPr lang="en-US" sz="2800" dirty="0" smtClean="0"/>
              <a:t> in to a pituitary </a:t>
            </a:r>
            <a:r>
              <a:rPr lang="en-US" sz="2800" dirty="0" err="1" smtClean="0">
                <a:solidFill>
                  <a:srgbClr val="0070C0"/>
                </a:solidFill>
              </a:rPr>
              <a:t>macroadenoma</a:t>
            </a:r>
            <a:r>
              <a:rPr lang="en-US" sz="2800" dirty="0" smtClean="0"/>
              <a:t>                                   </a:t>
            </a:r>
            <a:r>
              <a:rPr lang="en-US" dirty="0" smtClean="0"/>
              <a:t>                            </a:t>
            </a:r>
            <a:endParaRPr lang="en-US" dirty="0"/>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rgbClr val="FF0000"/>
                </a:solidFill>
              </a:rPr>
              <a:t>solid lesions and </a:t>
            </a:r>
            <a:r>
              <a:rPr lang="en-US" sz="2800" dirty="0" err="1" smtClean="0">
                <a:solidFill>
                  <a:srgbClr val="FF0000"/>
                </a:solidFill>
              </a:rPr>
              <a:t>macroadenomas</a:t>
            </a:r>
            <a:r>
              <a:rPr lang="en-US" sz="2800" dirty="0" smtClean="0">
                <a:solidFill>
                  <a:srgbClr val="FF0000"/>
                </a:solidFill>
              </a:rPr>
              <a:t> </a:t>
            </a:r>
            <a:r>
              <a:rPr lang="en-US" sz="2800" dirty="0" smtClean="0"/>
              <a:t>have a greater tendency for growth over the years than </a:t>
            </a:r>
            <a:r>
              <a:rPr lang="en-US" sz="2800" dirty="0" smtClean="0">
                <a:solidFill>
                  <a:srgbClr val="FF0000"/>
                </a:solidFill>
              </a:rPr>
              <a:t>cystic lesions and </a:t>
            </a:r>
            <a:r>
              <a:rPr lang="en-US" sz="2800" dirty="0" err="1" smtClean="0">
                <a:solidFill>
                  <a:srgbClr val="FF0000"/>
                </a:solidFill>
              </a:rPr>
              <a:t>microadenomas</a:t>
            </a:r>
            <a:r>
              <a:rPr lang="en-US" sz="2800" dirty="0" smtClean="0"/>
              <a:t>, with </a:t>
            </a:r>
            <a:r>
              <a:rPr lang="en-US" sz="2800" dirty="0" smtClean="0">
                <a:solidFill>
                  <a:srgbClr val="0070C0"/>
                </a:solidFill>
              </a:rPr>
              <a:t>visual deterioration </a:t>
            </a:r>
            <a:r>
              <a:rPr lang="en-US" sz="2800" dirty="0" smtClean="0"/>
              <a:t>occurring almost exclusively in </a:t>
            </a:r>
            <a:r>
              <a:rPr lang="en-US" sz="2800" dirty="0" err="1" smtClean="0">
                <a:solidFill>
                  <a:srgbClr val="0070C0"/>
                </a:solidFill>
              </a:rPr>
              <a:t>macroadenomas</a:t>
            </a:r>
            <a:r>
              <a:rPr lang="en-US" sz="2800" dirty="0" smtClean="0"/>
              <a:t> and pituitary apoplexy rarely seen in observational studies</a:t>
            </a:r>
            <a:r>
              <a:rPr lang="en-US" dirty="0" smtClean="0"/>
              <a:t>. </a:t>
            </a:r>
            <a:endParaRPr lang="en-US" dirty="0"/>
          </a:p>
        </p:txBody>
      </p:sp>
      <p:sp>
        <p:nvSpPr>
          <p:cNvPr id="3" name="Title 2"/>
          <p:cNvSpPr>
            <a:spLocks noGrp="1"/>
          </p:cNvSpPr>
          <p:nvPr>
            <p:ph type="title"/>
          </p:nvPr>
        </p:nvSpPr>
        <p:spPr/>
        <p:txBody>
          <a:bodyPr/>
          <a:lstStyle/>
          <a:p>
            <a:r>
              <a:rPr lang="en-US" dirty="0" smtClean="0">
                <a:solidFill>
                  <a:srgbClr val="7030A0"/>
                </a:solidFill>
              </a:rPr>
              <a:t>Natural history and size…</a:t>
            </a:r>
            <a:endParaRPr lang="en-US" dirty="0">
              <a:solidFill>
                <a:srgbClr val="7030A0"/>
              </a:solidFill>
            </a:endParaRP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endParaRPr lang="en-US" dirty="0"/>
          </a:p>
        </p:txBody>
      </p:sp>
      <p:sp>
        <p:nvSpPr>
          <p:cNvPr id="3" name="Title 2"/>
          <p:cNvSpPr>
            <a:spLocks noGrp="1"/>
          </p:cNvSpPr>
          <p:nvPr>
            <p:ph type="title"/>
          </p:nvPr>
        </p:nvSpPr>
        <p:spPr/>
        <p:txBody>
          <a:bodyPr/>
          <a:lstStyle/>
          <a:p>
            <a:r>
              <a:rPr lang="en-US" dirty="0" smtClean="0">
                <a:solidFill>
                  <a:srgbClr val="7030A0"/>
                </a:solidFill>
              </a:rPr>
              <a:t>Natural history and histology…</a:t>
            </a:r>
            <a:endParaRPr lang="en-US" dirty="0"/>
          </a:p>
        </p:txBody>
      </p:sp>
      <p:sp>
        <p:nvSpPr>
          <p:cNvPr id="4" name="Rectangle 3"/>
          <p:cNvSpPr/>
          <p:nvPr/>
        </p:nvSpPr>
        <p:spPr>
          <a:xfrm>
            <a:off x="611560" y="1700808"/>
            <a:ext cx="7920880" cy="4401205"/>
          </a:xfrm>
          <a:prstGeom prst="rect">
            <a:avLst/>
          </a:prstGeom>
        </p:spPr>
        <p:txBody>
          <a:bodyPr wrap="square">
            <a:spAutoFit/>
          </a:bodyPr>
          <a:lstStyle/>
          <a:p>
            <a:pPr algn="l"/>
            <a:r>
              <a:rPr lang="en-US" sz="2800" dirty="0" smtClean="0"/>
              <a:t>Local tumor aggressiveness appears to be  </a:t>
            </a:r>
            <a:r>
              <a:rPr lang="en-US" sz="2800" dirty="0" err="1" smtClean="0"/>
              <a:t>multifactorial</a:t>
            </a:r>
            <a:r>
              <a:rPr lang="en-US" sz="2800" dirty="0" smtClean="0"/>
              <a:t>, and </a:t>
            </a:r>
            <a:r>
              <a:rPr lang="en-US" sz="2800" dirty="0" err="1" smtClean="0"/>
              <a:t>extrasellar</a:t>
            </a:r>
            <a:r>
              <a:rPr lang="en-US" sz="2800" dirty="0" smtClean="0"/>
              <a:t> growth patterns are often non-specific.</a:t>
            </a:r>
          </a:p>
          <a:p>
            <a:pPr algn="l"/>
            <a:r>
              <a:rPr lang="en-US" sz="2800" dirty="0" smtClean="0"/>
              <a:t> Nevertheless, </a:t>
            </a:r>
            <a:r>
              <a:rPr lang="en-US" sz="2800" dirty="0" err="1" smtClean="0"/>
              <a:t>amonge</a:t>
            </a:r>
            <a:r>
              <a:rPr lang="en-US" sz="2800" dirty="0" smtClean="0"/>
              <a:t> non-functional tumors, certain histological subtypes are indeed known to behave aggressively, particularly the “</a:t>
            </a:r>
            <a:r>
              <a:rPr lang="en-US" sz="2800" dirty="0" smtClean="0">
                <a:solidFill>
                  <a:srgbClr val="FF0000"/>
                </a:solidFill>
              </a:rPr>
              <a:t>silent” </a:t>
            </a:r>
            <a:r>
              <a:rPr lang="en-US" sz="2800" dirty="0" err="1" smtClean="0">
                <a:solidFill>
                  <a:srgbClr val="FF0000"/>
                </a:solidFill>
              </a:rPr>
              <a:t>corticotroph</a:t>
            </a:r>
            <a:r>
              <a:rPr lang="en-US" sz="2800" dirty="0" smtClean="0">
                <a:solidFill>
                  <a:srgbClr val="FF0000"/>
                </a:solidFill>
              </a:rPr>
              <a:t> adenomas, Crooke cell adenomas, silent </a:t>
            </a:r>
            <a:r>
              <a:rPr lang="en-US" sz="2800" dirty="0" err="1" smtClean="0">
                <a:solidFill>
                  <a:srgbClr val="FF0000"/>
                </a:solidFill>
              </a:rPr>
              <a:t>somatotroph</a:t>
            </a:r>
            <a:r>
              <a:rPr lang="en-US" sz="2800" dirty="0" smtClean="0">
                <a:solidFill>
                  <a:srgbClr val="FF0000"/>
                </a:solidFill>
              </a:rPr>
              <a:t> adenomas and Pit1-positive </a:t>
            </a:r>
            <a:r>
              <a:rPr lang="en-US" sz="2800" dirty="0" err="1" smtClean="0">
                <a:solidFill>
                  <a:srgbClr val="FF0000"/>
                </a:solidFill>
              </a:rPr>
              <a:t>pluri</a:t>
            </a:r>
            <a:r>
              <a:rPr lang="en-US" sz="2800" dirty="0" smtClean="0">
                <a:solidFill>
                  <a:srgbClr val="FF0000"/>
                </a:solidFill>
              </a:rPr>
              <a:t> hormonal adenomas</a:t>
            </a:r>
            <a:endParaRPr lang="en-US" sz="2800"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 Attempts at </a:t>
            </a:r>
            <a:r>
              <a:rPr lang="en-US" sz="2800" dirty="0" err="1" smtClean="0"/>
              <a:t>characterising</a:t>
            </a:r>
            <a:r>
              <a:rPr lang="en-US" sz="2800" dirty="0" smtClean="0"/>
              <a:t> preoperative radiology in these patients are limited;</a:t>
            </a:r>
          </a:p>
          <a:p>
            <a:pPr>
              <a:buNone/>
            </a:pPr>
            <a:endParaRPr lang="en-US" sz="2800" dirty="0" smtClean="0"/>
          </a:p>
          <a:p>
            <a:r>
              <a:rPr lang="en-US" sz="2800" dirty="0" smtClean="0"/>
              <a:t> however, </a:t>
            </a:r>
            <a:r>
              <a:rPr lang="en-US" sz="2800" dirty="0" smtClean="0">
                <a:solidFill>
                  <a:srgbClr val="FF0000"/>
                </a:solidFill>
              </a:rPr>
              <a:t>more frequent cavernous sinus invasion</a:t>
            </a:r>
            <a:r>
              <a:rPr lang="en-US" sz="2800" dirty="0" smtClean="0"/>
              <a:t>, </a:t>
            </a:r>
            <a:r>
              <a:rPr lang="en-US" sz="2800" dirty="0" err="1" smtClean="0">
                <a:solidFill>
                  <a:srgbClr val="FF0000"/>
                </a:solidFill>
              </a:rPr>
              <a:t>microcystic</a:t>
            </a:r>
            <a:r>
              <a:rPr lang="en-US" sz="2800" dirty="0" smtClean="0">
                <a:solidFill>
                  <a:srgbClr val="FF0000"/>
                </a:solidFill>
              </a:rPr>
              <a:t> changes </a:t>
            </a:r>
            <a:r>
              <a:rPr lang="en-US" sz="2800" dirty="0" smtClean="0"/>
              <a:t>and </a:t>
            </a:r>
            <a:r>
              <a:rPr lang="en-US" sz="2800" dirty="0" err="1" smtClean="0">
                <a:solidFill>
                  <a:srgbClr val="FF0000"/>
                </a:solidFill>
              </a:rPr>
              <a:t>intratumoral</a:t>
            </a:r>
            <a:r>
              <a:rPr lang="en-US" sz="2800" dirty="0" smtClean="0">
                <a:solidFill>
                  <a:srgbClr val="FF0000"/>
                </a:solidFill>
              </a:rPr>
              <a:t> apoplexy </a:t>
            </a:r>
            <a:r>
              <a:rPr lang="en-US" sz="2800" dirty="0" smtClean="0"/>
              <a:t>has been described in silent </a:t>
            </a:r>
            <a:r>
              <a:rPr lang="en-US" sz="2800" dirty="0" err="1" smtClean="0"/>
              <a:t>corticotroph</a:t>
            </a:r>
            <a:r>
              <a:rPr lang="en-US" sz="2800" dirty="0" smtClean="0"/>
              <a:t> adenomas.</a:t>
            </a:r>
            <a:endParaRPr lang="en-US" sz="2800" dirty="0"/>
          </a:p>
        </p:txBody>
      </p:sp>
      <p:sp>
        <p:nvSpPr>
          <p:cNvPr id="3" name="Title 2"/>
          <p:cNvSpPr>
            <a:spLocks noGrp="1"/>
          </p:cNvSpPr>
          <p:nvPr>
            <p:ph type="title"/>
          </p:nvPr>
        </p:nvSpPr>
        <p:spPr/>
        <p:txBody>
          <a:bodyPr/>
          <a:lstStyle/>
          <a:p>
            <a:r>
              <a:rPr lang="en-US" dirty="0" smtClean="0">
                <a:solidFill>
                  <a:srgbClr val="7030A0"/>
                </a:solidFill>
              </a:rPr>
              <a:t>Natural history and radiology…</a:t>
            </a:r>
            <a:endParaRPr lang="en-US" dirty="0"/>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Interestingly, pituitary </a:t>
            </a:r>
            <a:r>
              <a:rPr lang="en-US" sz="2800" b="1" dirty="0" err="1" smtClean="0">
                <a:hlinkClick r:id="rId2"/>
              </a:rPr>
              <a:t>incidentalomas</a:t>
            </a:r>
            <a:r>
              <a:rPr lang="en-US" sz="2800" dirty="0" smtClean="0">
                <a:hlinkClick r:id="rId2"/>
              </a:rPr>
              <a:t> </a:t>
            </a:r>
            <a:r>
              <a:rPr lang="en-US" sz="2800" dirty="0" smtClean="0"/>
              <a:t>in children have different patterns than those detected in the adulthood with a high prevalence of </a:t>
            </a:r>
            <a:r>
              <a:rPr lang="en-US" sz="2800" dirty="0" smtClean="0">
                <a:solidFill>
                  <a:srgbClr val="FF0000"/>
                </a:solidFill>
              </a:rPr>
              <a:t>physiologic pituitary hypertrophy</a:t>
            </a:r>
            <a:r>
              <a:rPr lang="en-US" sz="2800" dirty="0" smtClean="0"/>
              <a:t>.</a:t>
            </a:r>
          </a:p>
        </p:txBody>
      </p:sp>
      <p:sp>
        <p:nvSpPr>
          <p:cNvPr id="3" name="Title 2"/>
          <p:cNvSpPr>
            <a:spLocks noGrp="1"/>
          </p:cNvSpPr>
          <p:nvPr>
            <p:ph type="title"/>
          </p:nvPr>
        </p:nvSpPr>
        <p:spPr/>
        <p:txBody>
          <a:bodyPr/>
          <a:lstStyle/>
          <a:p>
            <a:r>
              <a:rPr lang="en-US" dirty="0" smtClean="0">
                <a:solidFill>
                  <a:srgbClr val="FF0000"/>
                </a:solidFill>
              </a:rPr>
              <a:t>children</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As most </a:t>
            </a:r>
            <a:r>
              <a:rPr lang="en-US" sz="2800" dirty="0" err="1" smtClean="0"/>
              <a:t>incidentalomas</a:t>
            </a:r>
            <a:r>
              <a:rPr lang="en-US" sz="2800" dirty="0" smtClean="0"/>
              <a:t> in pediatric patients are </a:t>
            </a:r>
            <a:r>
              <a:rPr lang="en-US" sz="2800" dirty="0" smtClean="0">
                <a:solidFill>
                  <a:srgbClr val="FF0000"/>
                </a:solidFill>
              </a:rPr>
              <a:t>not associated with hormonal </a:t>
            </a:r>
            <a:r>
              <a:rPr lang="en-US" sz="2800" dirty="0" err="1" smtClean="0">
                <a:solidFill>
                  <a:srgbClr val="FF0000"/>
                </a:solidFill>
              </a:rPr>
              <a:t>hypersecretion</a:t>
            </a:r>
            <a:r>
              <a:rPr lang="en-US" sz="2800" dirty="0" smtClean="0">
                <a:solidFill>
                  <a:srgbClr val="FF0000"/>
                </a:solidFill>
              </a:rPr>
              <a:t> or </a:t>
            </a:r>
            <a:r>
              <a:rPr lang="en-US" sz="2800" dirty="0" err="1" smtClean="0">
                <a:solidFill>
                  <a:srgbClr val="FF0000"/>
                </a:solidFill>
              </a:rPr>
              <a:t>hypopiuitarism</a:t>
            </a:r>
            <a:r>
              <a:rPr lang="en-US" sz="2800" dirty="0" smtClean="0">
                <a:solidFill>
                  <a:srgbClr val="FF0000"/>
                </a:solidFill>
              </a:rPr>
              <a:t> </a:t>
            </a:r>
            <a:r>
              <a:rPr lang="en-US" sz="2800" dirty="0" smtClean="0"/>
              <a:t>and </a:t>
            </a:r>
            <a:r>
              <a:rPr lang="en-US" sz="2800" dirty="0" smtClean="0">
                <a:solidFill>
                  <a:srgbClr val="FF0000"/>
                </a:solidFill>
              </a:rPr>
              <a:t>structural progression </a:t>
            </a:r>
            <a:r>
              <a:rPr lang="en-US" sz="2800" dirty="0" smtClean="0"/>
              <a:t>is not common, it is believed that the </a:t>
            </a:r>
            <a:r>
              <a:rPr lang="en-US" sz="2800" dirty="0" smtClean="0">
                <a:solidFill>
                  <a:srgbClr val="0070C0"/>
                </a:solidFill>
              </a:rPr>
              <a:t>extensive follow-up assessment </a:t>
            </a:r>
            <a:r>
              <a:rPr lang="en-US" sz="2800" dirty="0" smtClean="0"/>
              <a:t>recommended for adults might </a:t>
            </a:r>
            <a:r>
              <a:rPr lang="en-US" sz="2800" dirty="0" smtClean="0">
                <a:solidFill>
                  <a:srgbClr val="0070C0"/>
                </a:solidFill>
              </a:rPr>
              <a:t>not be necessary </a:t>
            </a:r>
            <a:r>
              <a:rPr lang="en-US" sz="2800" dirty="0" smtClean="0"/>
              <a:t>for children</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 </a:t>
            </a:r>
            <a:r>
              <a:rPr lang="en-US" sz="2800" dirty="0" smtClean="0">
                <a:solidFill>
                  <a:srgbClr val="FF0000"/>
                </a:solidFill>
              </a:rPr>
              <a:t>Endocrine Society practice </a:t>
            </a:r>
            <a:r>
              <a:rPr lang="en-US" sz="2800" dirty="0" smtClean="0"/>
              <a:t>guidelines, published in 2011, defined a pituitary </a:t>
            </a:r>
            <a:r>
              <a:rPr lang="en-US" sz="2800" dirty="0" err="1" smtClean="0"/>
              <a:t>incidentaloma</a:t>
            </a:r>
            <a:r>
              <a:rPr lang="en-US" sz="2800" dirty="0" smtClean="0"/>
              <a:t>(PI) as “a previously unsuspected pituitary lesion that is discovered on an imaging study performed for an unrelated reason </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800" dirty="0" smtClean="0">
                <a:solidFill>
                  <a:srgbClr val="FF0000"/>
                </a:solidFill>
              </a:rPr>
              <a:t>Management Issues in Pituitary </a:t>
            </a:r>
            <a:r>
              <a:rPr lang="en-US" sz="4800" dirty="0" err="1" smtClean="0">
                <a:solidFill>
                  <a:srgbClr val="FF0000"/>
                </a:solidFill>
              </a:rPr>
              <a:t>IncidentalomasIs</a:t>
            </a:r>
            <a:endParaRPr lang="en-US" sz="4800" dirty="0">
              <a:solidFill>
                <a:srgbClr val="FF0000"/>
              </a:solidFill>
            </a:endParaRPr>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dirty="0" smtClean="0"/>
          </a:p>
          <a:p>
            <a:r>
              <a:rPr lang="en-US" sz="3300" dirty="0" smtClean="0">
                <a:solidFill>
                  <a:srgbClr val="FF0000"/>
                </a:solidFill>
              </a:rPr>
              <a:t>Magnetic resonance imaging (MRI</a:t>
            </a:r>
            <a:r>
              <a:rPr lang="en-US" sz="3300" dirty="0" smtClean="0"/>
              <a:t>) should be completed in all cases that were initially diagnosed by computed tomography </a:t>
            </a:r>
          </a:p>
          <a:p>
            <a:endParaRPr lang="en-US" sz="3300" dirty="0" smtClean="0"/>
          </a:p>
          <a:p>
            <a:r>
              <a:rPr lang="en-US" sz="3300" dirty="0" smtClean="0"/>
              <a:t>The exam includes </a:t>
            </a:r>
            <a:r>
              <a:rPr lang="en-US" sz="3300" dirty="0" smtClean="0">
                <a:solidFill>
                  <a:srgbClr val="FF0000"/>
                </a:solidFill>
              </a:rPr>
              <a:t>pre and post-contrast T1-weighted and T2-weighted </a:t>
            </a:r>
            <a:r>
              <a:rPr lang="en-US" sz="3300" dirty="0" smtClean="0"/>
              <a:t>spin-echo </a:t>
            </a:r>
            <a:r>
              <a:rPr lang="en-US" sz="3300" dirty="0" smtClean="0">
                <a:solidFill>
                  <a:srgbClr val="FF0000"/>
                </a:solidFill>
              </a:rPr>
              <a:t>coronal and </a:t>
            </a:r>
            <a:r>
              <a:rPr lang="en-US" sz="3300" dirty="0" err="1" smtClean="0">
                <a:solidFill>
                  <a:srgbClr val="FF0000"/>
                </a:solidFill>
              </a:rPr>
              <a:t>sagittal</a:t>
            </a:r>
            <a:r>
              <a:rPr lang="en-US" sz="3300" dirty="0" smtClean="0">
                <a:solidFill>
                  <a:srgbClr val="FF0000"/>
                </a:solidFill>
              </a:rPr>
              <a:t> </a:t>
            </a:r>
            <a:r>
              <a:rPr lang="en-US" sz="3300" dirty="0" smtClean="0"/>
              <a:t>sections with </a:t>
            </a:r>
            <a:r>
              <a:rPr lang="en-US" sz="3300" dirty="0" smtClean="0">
                <a:solidFill>
                  <a:srgbClr val="FF0000"/>
                </a:solidFill>
              </a:rPr>
              <a:t>thin slices</a:t>
            </a:r>
            <a:r>
              <a:rPr lang="en-US" sz="3300" dirty="0" smtClean="0"/>
              <a:t>. </a:t>
            </a:r>
          </a:p>
          <a:p>
            <a:endParaRPr lang="en-US" sz="3300" dirty="0" smtClean="0"/>
          </a:p>
          <a:p>
            <a:r>
              <a:rPr lang="en-US" sz="3300" dirty="0" smtClean="0"/>
              <a:t>CT can be complementary in the evaluation of the bone structure of the </a:t>
            </a:r>
            <a:r>
              <a:rPr lang="en-US" sz="3300" dirty="0" err="1" smtClean="0"/>
              <a:t>sella</a:t>
            </a:r>
            <a:r>
              <a:rPr lang="en-US" sz="3300" dirty="0" smtClean="0"/>
              <a:t> and presence of calcifications</a:t>
            </a:r>
            <a:endParaRPr lang="en-US" sz="33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 </a:t>
            </a:r>
            <a:r>
              <a:rPr lang="en-US" sz="2800" dirty="0" smtClean="0"/>
              <a:t>It is important to </a:t>
            </a:r>
            <a:r>
              <a:rPr lang="en-US" sz="2800" dirty="0" smtClean="0">
                <a:solidFill>
                  <a:srgbClr val="FF0000"/>
                </a:solidFill>
              </a:rPr>
              <a:t>exclude imaging artifacts </a:t>
            </a:r>
            <a:r>
              <a:rPr lang="en-US" sz="2800" dirty="0" smtClean="0"/>
              <a:t>that can be inappropriately described as PI, such as</a:t>
            </a:r>
          </a:p>
          <a:p>
            <a:pPr>
              <a:buNone/>
            </a:pPr>
            <a:r>
              <a:rPr lang="en-US" sz="2800" dirty="0" smtClean="0"/>
              <a:t>   </a:t>
            </a:r>
            <a:r>
              <a:rPr lang="en-US" sz="2800" dirty="0" smtClean="0">
                <a:solidFill>
                  <a:srgbClr val="0070C0"/>
                </a:solidFill>
              </a:rPr>
              <a:t>normal anatomical variations</a:t>
            </a:r>
          </a:p>
          <a:p>
            <a:r>
              <a:rPr lang="en-US" sz="2800" dirty="0" smtClean="0"/>
              <a:t> </a:t>
            </a:r>
            <a:r>
              <a:rPr lang="en-US" sz="2800" dirty="0" smtClean="0">
                <a:solidFill>
                  <a:srgbClr val="0070C0"/>
                </a:solidFill>
              </a:rPr>
              <a:t>partial volume artifacts </a:t>
            </a:r>
            <a:r>
              <a:rPr lang="en-US" sz="2800" dirty="0" smtClean="0"/>
              <a:t>that occur when parts of different structures are included in the same slice (for instance, </a:t>
            </a:r>
            <a:r>
              <a:rPr lang="en-US" sz="2800" dirty="0" err="1" smtClean="0"/>
              <a:t>anteriorpituitary</a:t>
            </a:r>
            <a:r>
              <a:rPr lang="en-US" sz="2800" dirty="0" smtClean="0"/>
              <a:t> gland, </a:t>
            </a:r>
            <a:r>
              <a:rPr lang="en-US" sz="2800" dirty="0" err="1" smtClean="0"/>
              <a:t>intracavernous</a:t>
            </a:r>
            <a:r>
              <a:rPr lang="en-US" sz="2800" dirty="0" smtClean="0"/>
              <a:t> carotid arteries, sphenoid sinus and dorsum </a:t>
            </a:r>
            <a:r>
              <a:rPr lang="en-US" sz="2800" dirty="0" err="1" smtClean="0"/>
              <a:t>sellae</a:t>
            </a:r>
            <a:r>
              <a:rPr lang="en-US" sz="2800" dirty="0" smtClean="0"/>
              <a:t>)</a:t>
            </a:r>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sz="2800" dirty="0" smtClean="0">
                <a:solidFill>
                  <a:srgbClr val="0070C0"/>
                </a:solidFill>
              </a:rPr>
              <a:t>vascular abnormalities </a:t>
            </a:r>
            <a:r>
              <a:rPr lang="en-US" sz="2800" dirty="0" smtClean="0"/>
              <a:t>(persistence of </a:t>
            </a:r>
            <a:r>
              <a:rPr lang="en-US" sz="2800" dirty="0" err="1" smtClean="0"/>
              <a:t>intrasellar</a:t>
            </a:r>
            <a:r>
              <a:rPr lang="en-US" sz="2800" dirty="0" smtClean="0"/>
              <a:t> trigeminal artery) </a:t>
            </a:r>
          </a:p>
          <a:p>
            <a:pPr>
              <a:buNone/>
            </a:pPr>
            <a:r>
              <a:rPr lang="en-US" sz="2800" dirty="0" smtClean="0"/>
              <a:t> </a:t>
            </a:r>
          </a:p>
          <a:p>
            <a:r>
              <a:rPr lang="en-US" sz="2800" dirty="0" smtClean="0">
                <a:solidFill>
                  <a:srgbClr val="0070C0"/>
                </a:solidFill>
              </a:rPr>
              <a:t>magnetic susceptibility </a:t>
            </a:r>
            <a:r>
              <a:rPr lang="en-US" sz="2800" dirty="0" smtClean="0"/>
              <a:t>causing imaging </a:t>
            </a:r>
            <a:r>
              <a:rPr lang="en-US" sz="2800" dirty="0" err="1" smtClean="0"/>
              <a:t>dis-tortions</a:t>
            </a:r>
            <a:r>
              <a:rPr lang="en-US" sz="2800" dirty="0" smtClean="0"/>
              <a:t> due to different signal intensities from </a:t>
            </a:r>
            <a:r>
              <a:rPr lang="en-US" sz="2800" dirty="0" err="1" smtClean="0"/>
              <a:t>adenohypophysis</a:t>
            </a:r>
            <a:r>
              <a:rPr lang="en-US" sz="2800" dirty="0" smtClean="0"/>
              <a:t> and bone</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Before the diagnosis of PI, it is imperative to establish if the tumor is </a:t>
            </a:r>
            <a:r>
              <a:rPr lang="en-US" sz="2800" dirty="0" smtClean="0">
                <a:solidFill>
                  <a:srgbClr val="FF0000"/>
                </a:solidFill>
              </a:rPr>
              <a:t>truly occult</a:t>
            </a:r>
            <a:r>
              <a:rPr lang="en-US" sz="2800" dirty="0" smtClean="0"/>
              <a:t>.</a:t>
            </a:r>
          </a:p>
          <a:p>
            <a:pPr>
              <a:buNone/>
            </a:pPr>
            <a:endParaRPr lang="en-US" sz="2800" dirty="0" smtClean="0"/>
          </a:p>
          <a:p>
            <a:r>
              <a:rPr lang="en-US" sz="2800" dirty="0" smtClean="0"/>
              <a:t>True PI should not be associated with any sign  and symptom directly related to it, either at an initial evaluation or retrospectively after its detection by imaging </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A </a:t>
            </a:r>
            <a:r>
              <a:rPr lang="en-US" sz="2800" dirty="0" smtClean="0">
                <a:solidFill>
                  <a:srgbClr val="FF0000"/>
                </a:solidFill>
              </a:rPr>
              <a:t>careful anamnesis and physical examination</a:t>
            </a:r>
            <a:r>
              <a:rPr lang="en-US" sz="2800" dirty="0" smtClean="0"/>
              <a:t>, looking for primarily unsuspected sign  or symptoms of pituitary hyper or </a:t>
            </a:r>
            <a:r>
              <a:rPr lang="en-US" sz="2800" dirty="0" err="1" smtClean="0"/>
              <a:t>hypofunction</a:t>
            </a:r>
            <a:r>
              <a:rPr lang="en-US" sz="2800" dirty="0" smtClean="0"/>
              <a:t> and subtle </a:t>
            </a:r>
            <a:r>
              <a:rPr lang="en-US" sz="2800" dirty="0" err="1" smtClean="0"/>
              <a:t>neuroophthalmological</a:t>
            </a:r>
            <a:r>
              <a:rPr lang="en-US" sz="2800" dirty="0" smtClean="0"/>
              <a:t> complaints, are essential part of the initial evaluation of a patient with either </a:t>
            </a:r>
            <a:r>
              <a:rPr lang="en-US" sz="2800" dirty="0" smtClean="0">
                <a:solidFill>
                  <a:srgbClr val="FF0000"/>
                </a:solidFill>
              </a:rPr>
              <a:t>a micro or a macro PI</a:t>
            </a:r>
            <a:r>
              <a:rPr lang="en-US" sz="2800" dirty="0" smtClean="0"/>
              <a:t>. </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sz="2800" dirty="0" smtClean="0">
                <a:solidFill>
                  <a:srgbClr val="FF0000"/>
                </a:solidFill>
              </a:rPr>
              <a:t>visual field assessment </a:t>
            </a:r>
            <a:r>
              <a:rPr lang="en-US" sz="2800" dirty="0" smtClean="0"/>
              <a:t>including Goldman </a:t>
            </a:r>
            <a:r>
              <a:rPr lang="en-US" sz="2800" dirty="0" err="1" smtClean="0"/>
              <a:t>perimetry</a:t>
            </a:r>
            <a:r>
              <a:rPr lang="en-US" sz="2800" dirty="0" smtClean="0"/>
              <a:t>  is recommended in the presence of </a:t>
            </a:r>
            <a:r>
              <a:rPr lang="en-US" sz="2800" dirty="0" smtClean="0">
                <a:solidFill>
                  <a:srgbClr val="0070C0"/>
                </a:solidFill>
              </a:rPr>
              <a:t>a tumor abutting the optic nerves or chiasm on MRI </a:t>
            </a:r>
            <a:r>
              <a:rPr lang="en-US" sz="2800" dirty="0" smtClean="0"/>
              <a:t>even in patients with no visual complaints</a:t>
            </a:r>
            <a:endParaRPr lang="en-US" sz="2800" dirty="0" smtClean="0">
              <a:solidFill>
                <a:srgbClr val="0070C0"/>
              </a:solidFill>
            </a:endParaRPr>
          </a:p>
          <a:p>
            <a:r>
              <a:rPr lang="en-US" sz="2800" dirty="0" smtClean="0"/>
              <a:t>examination of III, IV and VI cranial nerves, in cases with cavernous sinus in-</a:t>
            </a:r>
            <a:r>
              <a:rPr lang="en-US" sz="2800" dirty="0" err="1" smtClean="0"/>
              <a:t>vasion</a:t>
            </a:r>
            <a:r>
              <a:rPr lang="en-US" sz="2800" dirty="0" smtClean="0"/>
              <a:t> should also be performed</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t> Evaluation of a patient found incidentally to have a lesion within the pituitary depends upon the </a:t>
            </a:r>
            <a:r>
              <a:rPr lang="en-US" sz="2800" dirty="0" smtClean="0">
                <a:solidFill>
                  <a:srgbClr val="FF0000"/>
                </a:solidFill>
              </a:rPr>
              <a:t>size of the lesion </a:t>
            </a:r>
            <a:r>
              <a:rPr lang="en-US" sz="2800" dirty="0" smtClean="0"/>
              <a:t>.</a:t>
            </a:r>
          </a:p>
          <a:p>
            <a:pPr>
              <a:buNone/>
            </a:pPr>
            <a:r>
              <a:rPr lang="en-US" sz="2800" dirty="0" smtClean="0"/>
              <a:t> Lesions </a:t>
            </a:r>
            <a:r>
              <a:rPr lang="en-US" sz="2800" dirty="0" smtClean="0">
                <a:solidFill>
                  <a:srgbClr val="FF0000"/>
                </a:solidFill>
              </a:rPr>
              <a:t>10 mm or larger </a:t>
            </a:r>
            <a:r>
              <a:rPr lang="en-US" sz="2800" dirty="0" smtClean="0"/>
              <a:t>are more likely to be associated with visual and hormonal abnormalities at the time they are discovered and are more likely to enlarge during observation than smaller lesions</a:t>
            </a:r>
            <a:r>
              <a:rPr lang="en-US" dirty="0" smtClean="0"/>
              <a:t>.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Not surprisingly, </a:t>
            </a:r>
            <a:r>
              <a:rPr lang="en-US" sz="2800" dirty="0" smtClean="0">
                <a:solidFill>
                  <a:srgbClr val="FF0000"/>
                </a:solidFill>
              </a:rPr>
              <a:t>there are different opinions on how to screen for TSH, ACTH, GH and FSH/LH deficiencies,</a:t>
            </a:r>
          </a:p>
          <a:p>
            <a:r>
              <a:rPr lang="en-US" sz="2800" dirty="0" smtClean="0">
                <a:solidFill>
                  <a:srgbClr val="FF0000"/>
                </a:solidFill>
              </a:rPr>
              <a:t> </a:t>
            </a:r>
            <a:r>
              <a:rPr lang="en-US" sz="2800" dirty="0" smtClean="0"/>
              <a:t>but as a </a:t>
            </a:r>
            <a:r>
              <a:rPr lang="en-US" sz="2800" dirty="0" smtClean="0">
                <a:solidFill>
                  <a:srgbClr val="0070C0"/>
                </a:solidFill>
              </a:rPr>
              <a:t>general rule</a:t>
            </a:r>
            <a:r>
              <a:rPr lang="en-US" sz="2800" dirty="0" smtClean="0"/>
              <a:t>, the investigation includes measurements of </a:t>
            </a:r>
            <a:r>
              <a:rPr lang="en-US" sz="2800" dirty="0" smtClean="0">
                <a:solidFill>
                  <a:srgbClr val="0070C0"/>
                </a:solidFill>
              </a:rPr>
              <a:t>total o</a:t>
            </a:r>
            <a:r>
              <a:rPr lang="en-US" sz="2800" dirty="0" smtClean="0"/>
              <a:t>r </a:t>
            </a:r>
            <a:r>
              <a:rPr lang="en-US" sz="2800" dirty="0" smtClean="0">
                <a:solidFill>
                  <a:srgbClr val="0070C0"/>
                </a:solidFill>
              </a:rPr>
              <a:t>free T4, TSH, </a:t>
            </a:r>
            <a:r>
              <a:rPr lang="en-US" sz="2800" dirty="0" err="1" smtClean="0">
                <a:solidFill>
                  <a:srgbClr val="0070C0"/>
                </a:solidFill>
              </a:rPr>
              <a:t>cortisol</a:t>
            </a:r>
            <a:r>
              <a:rPr lang="en-US" sz="2800" dirty="0" smtClean="0">
                <a:solidFill>
                  <a:srgbClr val="0070C0"/>
                </a:solidFill>
              </a:rPr>
              <a:t>, IGF-I, LH and FSH in men and postmenopausal women, and total testosterone in men. </a:t>
            </a:r>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rgbClr val="FF0000"/>
                </a:solidFill>
              </a:rPr>
              <a:t>Stimulation tests </a:t>
            </a:r>
            <a:r>
              <a:rPr lang="en-US" sz="2800" dirty="0" smtClean="0"/>
              <a:t>should be undertaken for ACTH and GH deficiency when baseline results are not confirmatory. This approach is clearly justified in all </a:t>
            </a:r>
            <a:r>
              <a:rPr lang="en-US" sz="2800" dirty="0" smtClean="0">
                <a:solidFill>
                  <a:srgbClr val="FF0000"/>
                </a:solidFill>
              </a:rPr>
              <a:t>macro-</a:t>
            </a:r>
            <a:r>
              <a:rPr lang="en-US" sz="2800" dirty="0" err="1" smtClean="0">
                <a:solidFill>
                  <a:srgbClr val="FF0000"/>
                </a:solidFill>
              </a:rPr>
              <a:t>incidentalomas</a:t>
            </a:r>
            <a:r>
              <a:rPr lang="en-US" sz="2800" dirty="0" smtClean="0">
                <a:solidFill>
                  <a:srgbClr val="FF0000"/>
                </a:solidFill>
              </a:rPr>
              <a:t>, </a:t>
            </a:r>
            <a:r>
              <a:rPr lang="en-US" sz="2800" dirty="0" smtClean="0"/>
              <a:t>since at least one pituitary axis is compromised in 60-85% of the cases,</a:t>
            </a:r>
          </a:p>
          <a:p>
            <a:r>
              <a:rPr lang="en-US" sz="2800" dirty="0" smtClean="0"/>
              <a:t> Never-</a:t>
            </a:r>
            <a:r>
              <a:rPr lang="en-US" sz="2800" dirty="0" err="1" smtClean="0"/>
              <a:t>theless</a:t>
            </a:r>
            <a:r>
              <a:rPr lang="en-US" sz="2800" dirty="0" smtClean="0"/>
              <a:t>, the hormone investigation in </a:t>
            </a:r>
            <a:r>
              <a:rPr lang="en-US" sz="2800" dirty="0" err="1" smtClean="0">
                <a:solidFill>
                  <a:srgbClr val="FF0000"/>
                </a:solidFill>
              </a:rPr>
              <a:t>microincidentalomas</a:t>
            </a:r>
            <a:r>
              <a:rPr lang="en-US" sz="2800" dirty="0" smtClean="0"/>
              <a:t> is much more </a:t>
            </a:r>
            <a:r>
              <a:rPr lang="en-US" sz="2800" dirty="0" err="1" smtClean="0">
                <a:solidFill>
                  <a:srgbClr val="FF0000"/>
                </a:solidFill>
              </a:rPr>
              <a:t>controversia</a:t>
            </a:r>
            <a:endParaRPr lang="en-US" sz="2800" dirty="0" smtClean="0">
              <a:solidFill>
                <a:srgbClr val="FF0000"/>
              </a:solidFill>
            </a:endParaRP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This definition, implies that the imaging study was not done for a symptom specific to the lesion, such as visual impairment, or abnormal pituitary function</a:t>
            </a:r>
            <a:r>
              <a:rPr lang="en-US" dirty="0" smtClean="0"/>
              <a:t>.</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Undoubtedly, there is </a:t>
            </a:r>
            <a:r>
              <a:rPr lang="en-US" sz="2800" dirty="0" smtClean="0">
                <a:solidFill>
                  <a:srgbClr val="FF0000"/>
                </a:solidFill>
              </a:rPr>
              <a:t>no need to test for pituitary hormone excess </a:t>
            </a:r>
            <a:r>
              <a:rPr lang="en-US" sz="2800" dirty="0" smtClean="0"/>
              <a:t>when the imaging suggests </a:t>
            </a:r>
            <a:r>
              <a:rPr lang="en-US" sz="2800" dirty="0" err="1" smtClean="0">
                <a:solidFill>
                  <a:srgbClr val="0070C0"/>
                </a:solidFill>
              </a:rPr>
              <a:t>Rathke's</a:t>
            </a:r>
            <a:r>
              <a:rPr lang="en-US" sz="2800" dirty="0" smtClean="0">
                <a:solidFill>
                  <a:srgbClr val="0070C0"/>
                </a:solidFill>
              </a:rPr>
              <a:t> cyst, </a:t>
            </a:r>
            <a:r>
              <a:rPr lang="en-US" sz="2800" dirty="0" err="1" smtClean="0">
                <a:solidFill>
                  <a:srgbClr val="0070C0"/>
                </a:solidFill>
              </a:rPr>
              <a:t>craniopharyngiomas</a:t>
            </a:r>
            <a:r>
              <a:rPr lang="en-US" sz="2800" dirty="0" smtClean="0">
                <a:solidFill>
                  <a:srgbClr val="0070C0"/>
                </a:solidFill>
              </a:rPr>
              <a:t> or any lesion clearly unrelated to a pituitary adenoma</a:t>
            </a:r>
            <a:endParaRPr lang="en-US" sz="2800" dirty="0">
              <a:solidFill>
                <a:srgbClr val="0070C0"/>
              </a:solidFill>
            </a:endParaRPr>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1403648" y="3140968"/>
            <a:ext cx="5934638" cy="584775"/>
          </a:xfrm>
          <a:prstGeom prst="rect">
            <a:avLst/>
          </a:prstGeom>
        </p:spPr>
        <p:txBody>
          <a:bodyPr wrap="none">
            <a:spAutoFit/>
          </a:bodyPr>
          <a:lstStyle/>
          <a:p>
            <a:r>
              <a:rPr lang="en-US" sz="3200" dirty="0" smtClean="0">
                <a:solidFill>
                  <a:srgbClr val="FF0000"/>
                </a:solidFill>
              </a:rPr>
              <a:t>Lesions greater  than 10 mm</a:t>
            </a:r>
            <a:endParaRPr lang="en-US" sz="3200"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solidFill>
                  <a:srgbClr val="FF0000"/>
                </a:solidFill>
              </a:rPr>
              <a:t>For </a:t>
            </a:r>
            <a:r>
              <a:rPr lang="en-US" sz="2800" dirty="0" err="1" smtClean="0">
                <a:solidFill>
                  <a:srgbClr val="FF0000"/>
                </a:solidFill>
              </a:rPr>
              <a:t>hypersecretion</a:t>
            </a:r>
            <a:r>
              <a:rPr lang="en-US" sz="2800" dirty="0" smtClean="0"/>
              <a:t>, this includes serum </a:t>
            </a:r>
            <a:r>
              <a:rPr lang="en-US" sz="2800" dirty="0" err="1" smtClean="0"/>
              <a:t>prolactin</a:t>
            </a:r>
            <a:r>
              <a:rPr lang="en-US" sz="2800" dirty="0" smtClean="0"/>
              <a:t>, insulin-like growth factor-1</a:t>
            </a:r>
            <a:r>
              <a:rPr lang="en-US" sz="2800" dirty="0" smtClean="0">
                <a:solidFill>
                  <a:srgbClr val="0070C0"/>
                </a:solidFill>
              </a:rPr>
              <a:t>(IGF-1</a:t>
            </a:r>
            <a:r>
              <a:rPr lang="en-US" sz="2800" dirty="0" smtClean="0"/>
              <a:t>) , luteinizing hormone </a:t>
            </a:r>
            <a:r>
              <a:rPr lang="en-US" sz="2800" dirty="0" smtClean="0">
                <a:solidFill>
                  <a:srgbClr val="0070C0"/>
                </a:solidFill>
              </a:rPr>
              <a:t>(LH</a:t>
            </a:r>
            <a:r>
              <a:rPr lang="en-US" sz="2800" dirty="0" smtClean="0"/>
              <a:t>), follicle-stimulating hormone (</a:t>
            </a:r>
            <a:r>
              <a:rPr lang="en-US" sz="2800" dirty="0" smtClean="0">
                <a:solidFill>
                  <a:srgbClr val="0070C0"/>
                </a:solidFill>
              </a:rPr>
              <a:t>FSH</a:t>
            </a:r>
            <a:r>
              <a:rPr lang="en-US" sz="2800" dirty="0" smtClean="0"/>
              <a:t>), and </a:t>
            </a:r>
            <a:r>
              <a:rPr lang="en-US" sz="2800" dirty="0" smtClean="0">
                <a:solidFill>
                  <a:srgbClr val="0070C0"/>
                </a:solidFill>
              </a:rPr>
              <a:t>alpha</a:t>
            </a:r>
            <a:r>
              <a:rPr lang="en-US" sz="2800" dirty="0" smtClean="0"/>
              <a:t> </a:t>
            </a:r>
            <a:r>
              <a:rPr lang="en-US" sz="2800" dirty="0" err="1" smtClean="0">
                <a:solidFill>
                  <a:srgbClr val="0070C0"/>
                </a:solidFill>
              </a:rPr>
              <a:t>subunit</a:t>
            </a:r>
            <a:r>
              <a:rPr lang="en-US" sz="2800" dirty="0" err="1" smtClean="0"/>
              <a:t>,corticotropin</a:t>
            </a:r>
            <a:r>
              <a:rPr lang="en-US" sz="2800" dirty="0" smtClean="0"/>
              <a:t> (</a:t>
            </a:r>
            <a:r>
              <a:rPr lang="en-US" sz="2800" dirty="0" smtClean="0">
                <a:solidFill>
                  <a:srgbClr val="0070C0"/>
                </a:solidFill>
              </a:rPr>
              <a:t>ACTH</a:t>
            </a:r>
            <a:r>
              <a:rPr lang="en-US" sz="2800" dirty="0" smtClean="0"/>
              <a:t>), and </a:t>
            </a:r>
            <a:r>
              <a:rPr lang="en-US" sz="2800" dirty="0" smtClean="0">
                <a:solidFill>
                  <a:srgbClr val="0070C0"/>
                </a:solidFill>
              </a:rPr>
              <a:t>24-hour</a:t>
            </a:r>
            <a:r>
              <a:rPr lang="en-US" sz="2800" dirty="0" smtClean="0"/>
              <a:t> </a:t>
            </a:r>
            <a:r>
              <a:rPr lang="en-US" sz="2800" dirty="0" smtClean="0">
                <a:solidFill>
                  <a:srgbClr val="0070C0"/>
                </a:solidFill>
              </a:rPr>
              <a:t>urine </a:t>
            </a:r>
            <a:r>
              <a:rPr lang="en-US" sz="2800" dirty="0" err="1" smtClean="0">
                <a:solidFill>
                  <a:srgbClr val="0070C0"/>
                </a:solidFill>
              </a:rPr>
              <a:t>cortisol</a:t>
            </a:r>
            <a:endParaRPr lang="en-US" sz="2800" dirty="0" smtClean="0">
              <a:solidFill>
                <a:srgbClr val="0070C0"/>
              </a:solidFill>
            </a:endParaRPr>
          </a:p>
          <a:p>
            <a:r>
              <a:rPr lang="en-US" sz="2800" dirty="0" smtClean="0"/>
              <a:t>Screening for Cushing’s disease with urinary free </a:t>
            </a:r>
            <a:r>
              <a:rPr lang="en-US" sz="2800" dirty="0" err="1" smtClean="0"/>
              <a:t>cortisol</a:t>
            </a:r>
            <a:r>
              <a:rPr lang="en-US" sz="2800" dirty="0" smtClean="0"/>
              <a:t> levels alone may be inaccurate in </a:t>
            </a:r>
            <a:r>
              <a:rPr lang="en-US" sz="2800" dirty="0" smtClean="0">
                <a:solidFill>
                  <a:srgbClr val="FF0000"/>
                </a:solidFill>
              </a:rPr>
              <a:t>elderly patients</a:t>
            </a:r>
            <a:r>
              <a:rPr lang="en-US" sz="2800" dirty="0" smtClean="0"/>
              <a:t>; </a:t>
            </a:r>
            <a:r>
              <a:rPr lang="en-US" sz="2800" dirty="0" err="1" smtClean="0">
                <a:solidFill>
                  <a:srgbClr val="0070C0"/>
                </a:solidFill>
              </a:rPr>
              <a:t>dexamethasone</a:t>
            </a:r>
            <a:r>
              <a:rPr lang="en-US" sz="2800" dirty="0" smtClean="0">
                <a:solidFill>
                  <a:srgbClr val="0070C0"/>
                </a:solidFill>
              </a:rPr>
              <a:t> suppression testing may </a:t>
            </a:r>
            <a:r>
              <a:rPr lang="en-US" sz="2800" dirty="0" smtClean="0"/>
              <a:t>be considered in these patients. </a:t>
            </a:r>
            <a:endParaRPr lang="en-US" sz="2800" dirty="0"/>
          </a:p>
        </p:txBody>
      </p:sp>
      <p:sp>
        <p:nvSpPr>
          <p:cNvPr id="3" name="Title 2"/>
          <p:cNvSpPr>
            <a:spLocks noGrp="1"/>
          </p:cNvSpPr>
          <p:nvPr>
            <p:ph type="title"/>
          </p:nvPr>
        </p:nvSpPr>
        <p:spPr>
          <a:xfrm>
            <a:off x="467544" y="404664"/>
            <a:ext cx="8229600" cy="1143000"/>
          </a:xfrm>
        </p:spPr>
        <p:txBody>
          <a:bodyPr/>
          <a:lstStyle/>
          <a:p>
            <a:r>
              <a:rPr lang="en-US" dirty="0" err="1" smtClean="0">
                <a:solidFill>
                  <a:srgbClr val="7030A0"/>
                </a:solidFill>
              </a:rPr>
              <a:t>Hypersecretion</a:t>
            </a:r>
            <a:endParaRPr lang="en-US" dirty="0">
              <a:solidFill>
                <a:srgbClr val="7030A0"/>
              </a:solidFill>
            </a:endParaRPr>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rgbClr val="FF0000"/>
                </a:solidFill>
              </a:rPr>
              <a:t>Mild elevation of IGF-I </a:t>
            </a:r>
            <a:r>
              <a:rPr lang="en-US" sz="2800" dirty="0" smtClean="0"/>
              <a:t>levels in asymptomatic patients with PIs should be interpreted with caution as </a:t>
            </a:r>
            <a:r>
              <a:rPr lang="en-US" sz="2800" dirty="0" smtClean="0">
                <a:solidFill>
                  <a:srgbClr val="FF0000"/>
                </a:solidFill>
              </a:rPr>
              <a:t>2.5% of normal individuals </a:t>
            </a:r>
            <a:r>
              <a:rPr lang="en-US" sz="2800" dirty="0" smtClean="0"/>
              <a:t>present IGF-I levels above the upper limit of the reference range</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rgbClr val="FF0000"/>
                </a:solidFill>
              </a:rPr>
              <a:t>The evaluation of </a:t>
            </a:r>
            <a:r>
              <a:rPr lang="en-US" sz="2800" dirty="0" err="1" smtClean="0">
                <a:solidFill>
                  <a:srgbClr val="FF0000"/>
                </a:solidFill>
              </a:rPr>
              <a:t>hypopituitarism</a:t>
            </a:r>
            <a:endParaRPr lang="en-US" sz="2800" dirty="0" smtClean="0">
              <a:solidFill>
                <a:srgbClr val="FF0000"/>
              </a:solidFill>
            </a:endParaRPr>
          </a:p>
          <a:p>
            <a:r>
              <a:rPr lang="en-US" sz="2800" dirty="0" smtClean="0"/>
              <a:t> </a:t>
            </a:r>
            <a:r>
              <a:rPr lang="en-US" sz="2800" dirty="0" err="1" smtClean="0"/>
              <a:t>C</a:t>
            </a:r>
            <a:r>
              <a:rPr lang="en-US" sz="2800" dirty="0" err="1" smtClean="0">
                <a:solidFill>
                  <a:srgbClr val="0070C0"/>
                </a:solidFill>
              </a:rPr>
              <a:t>orticotropin</a:t>
            </a:r>
            <a:r>
              <a:rPr lang="en-US" sz="2800" dirty="0" smtClean="0">
                <a:solidFill>
                  <a:srgbClr val="0070C0"/>
                </a:solidFill>
              </a:rPr>
              <a:t> (ACTH) secretion </a:t>
            </a:r>
            <a:r>
              <a:rPr lang="en-US" sz="2800" dirty="0" smtClean="0"/>
              <a:t>is tested by measuring </a:t>
            </a:r>
            <a:r>
              <a:rPr lang="en-US" sz="2800" dirty="0" smtClean="0">
                <a:solidFill>
                  <a:srgbClr val="7030A0"/>
                </a:solidFill>
              </a:rPr>
              <a:t>serum </a:t>
            </a:r>
            <a:r>
              <a:rPr lang="en-US" sz="2800" dirty="0" err="1" smtClean="0">
                <a:solidFill>
                  <a:srgbClr val="7030A0"/>
                </a:solidFill>
              </a:rPr>
              <a:t>cortisol</a:t>
            </a:r>
            <a:r>
              <a:rPr lang="en-US" sz="2800" dirty="0" smtClean="0">
                <a:solidFill>
                  <a:srgbClr val="7030A0"/>
                </a:solidFill>
              </a:rPr>
              <a:t> at 8 to 9 AM </a:t>
            </a:r>
            <a:r>
              <a:rPr lang="en-US" sz="2800" dirty="0" smtClean="0"/>
              <a:t>on </a:t>
            </a:r>
            <a:r>
              <a:rPr lang="en-US" sz="2800" dirty="0" smtClean="0">
                <a:solidFill>
                  <a:srgbClr val="7030A0"/>
                </a:solidFill>
              </a:rPr>
              <a:t>two</a:t>
            </a:r>
            <a:r>
              <a:rPr lang="en-US" sz="2800" dirty="0" smtClean="0"/>
              <a:t> or more occasions; if the </a:t>
            </a:r>
            <a:r>
              <a:rPr lang="en-US" sz="2800" dirty="0" smtClean="0">
                <a:solidFill>
                  <a:srgbClr val="7030A0"/>
                </a:solidFill>
              </a:rPr>
              <a:t>value is &lt;3 mcg/</a:t>
            </a:r>
            <a:r>
              <a:rPr lang="en-US" sz="2800" dirty="0" err="1" smtClean="0">
                <a:solidFill>
                  <a:srgbClr val="7030A0"/>
                </a:solidFill>
              </a:rPr>
              <a:t>dL</a:t>
            </a:r>
            <a:r>
              <a:rPr lang="en-US" sz="2800" dirty="0" smtClean="0"/>
              <a:t>, the patient has </a:t>
            </a:r>
            <a:r>
              <a:rPr lang="en-US" sz="2800" dirty="0" err="1" smtClean="0"/>
              <a:t>cortisol</a:t>
            </a:r>
            <a:r>
              <a:rPr lang="en-US" sz="2800" dirty="0" smtClean="0"/>
              <a:t> deficiency, and </a:t>
            </a:r>
            <a:r>
              <a:rPr lang="en-US" sz="2800" dirty="0" smtClean="0">
                <a:solidFill>
                  <a:srgbClr val="7030A0"/>
                </a:solidFill>
              </a:rPr>
              <a:t>if &gt;18 mcg/</a:t>
            </a:r>
            <a:r>
              <a:rPr lang="en-US" sz="2800" dirty="0" err="1" smtClean="0">
                <a:solidFill>
                  <a:srgbClr val="7030A0"/>
                </a:solidFill>
              </a:rPr>
              <a:t>dL</a:t>
            </a:r>
            <a:r>
              <a:rPr lang="en-US" sz="2800" dirty="0" smtClean="0"/>
              <a:t>, the patient has </a:t>
            </a:r>
            <a:r>
              <a:rPr lang="en-US" sz="2800" dirty="0" err="1" smtClean="0"/>
              <a:t>cortisol</a:t>
            </a:r>
            <a:r>
              <a:rPr lang="en-US" sz="2800" dirty="0" smtClean="0"/>
              <a:t> sufficiency. If the value is persistently </a:t>
            </a:r>
            <a:r>
              <a:rPr lang="en-US" sz="2800" dirty="0" smtClean="0">
                <a:solidFill>
                  <a:srgbClr val="7030A0"/>
                </a:solidFill>
              </a:rPr>
              <a:t>intermediate</a:t>
            </a:r>
            <a:r>
              <a:rPr lang="en-US" sz="2800" dirty="0" smtClean="0"/>
              <a:t>, a test of ACTH reserve, such as a </a:t>
            </a:r>
            <a:r>
              <a:rPr lang="en-US" sz="2800" dirty="0" err="1" smtClean="0"/>
              <a:t>metyrapone</a:t>
            </a:r>
            <a:r>
              <a:rPr lang="en-US" sz="2800" dirty="0" smtClean="0"/>
              <a:t> test or </a:t>
            </a:r>
            <a:r>
              <a:rPr lang="en-US" sz="2800" dirty="0" err="1" smtClean="0"/>
              <a:t>cosyntropin</a:t>
            </a:r>
            <a:r>
              <a:rPr lang="en-US" sz="2800" dirty="0" smtClean="0"/>
              <a:t> stimulation test, should be performed</a:t>
            </a:r>
            <a:r>
              <a:rPr lang="en-US" dirty="0" smtClean="0"/>
              <a:t>.</a:t>
            </a:r>
            <a:endParaRPr lang="en-US" dirty="0"/>
          </a:p>
        </p:txBody>
      </p:sp>
      <p:sp>
        <p:nvSpPr>
          <p:cNvPr id="3" name="Title 2"/>
          <p:cNvSpPr>
            <a:spLocks noGrp="1"/>
          </p:cNvSpPr>
          <p:nvPr>
            <p:ph type="title"/>
          </p:nvPr>
        </p:nvSpPr>
        <p:spPr/>
        <p:txBody>
          <a:bodyPr/>
          <a:lstStyle/>
          <a:p>
            <a:r>
              <a:rPr lang="en-US" dirty="0" err="1" smtClean="0">
                <a:solidFill>
                  <a:srgbClr val="7030A0"/>
                </a:solidFill>
              </a:rPr>
              <a:t>Hyposecretion</a:t>
            </a:r>
            <a:endParaRPr lang="en-US" dirty="0">
              <a:solidFill>
                <a:srgbClr val="7030A0"/>
              </a:solidFill>
            </a:endParaRPr>
          </a:p>
        </p:txBody>
      </p:sp>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solidFill>
                  <a:srgbClr val="0070C0"/>
                </a:solidFill>
              </a:rPr>
              <a:t>To evaluate </a:t>
            </a:r>
            <a:r>
              <a:rPr lang="en-US" sz="2800" dirty="0" err="1" smtClean="0">
                <a:solidFill>
                  <a:srgbClr val="0070C0"/>
                </a:solidFill>
              </a:rPr>
              <a:t>thyrotropin</a:t>
            </a:r>
            <a:r>
              <a:rPr lang="en-US" sz="2800" dirty="0" smtClean="0">
                <a:solidFill>
                  <a:srgbClr val="0070C0"/>
                </a:solidFill>
              </a:rPr>
              <a:t> (TSH) secretion</a:t>
            </a:r>
            <a:r>
              <a:rPr lang="en-US" sz="2800" dirty="0" smtClean="0"/>
              <a:t>, we measure either total </a:t>
            </a:r>
            <a:r>
              <a:rPr lang="en-US" sz="2800" dirty="0" err="1" smtClean="0"/>
              <a:t>thyroxine</a:t>
            </a:r>
            <a:r>
              <a:rPr lang="en-US" sz="2800" dirty="0" smtClean="0"/>
              <a:t> (</a:t>
            </a:r>
            <a:r>
              <a:rPr lang="en-US" sz="2800" dirty="0" smtClean="0">
                <a:solidFill>
                  <a:srgbClr val="7030A0"/>
                </a:solidFill>
              </a:rPr>
              <a:t>T4)</a:t>
            </a:r>
            <a:r>
              <a:rPr lang="en-US" sz="2800" dirty="0" smtClean="0"/>
              <a:t> and </a:t>
            </a:r>
            <a:r>
              <a:rPr lang="en-US" sz="2800" dirty="0" err="1" smtClean="0">
                <a:solidFill>
                  <a:srgbClr val="7030A0"/>
                </a:solidFill>
              </a:rPr>
              <a:t>triiodothyronine</a:t>
            </a:r>
            <a:r>
              <a:rPr lang="en-US" sz="2800" dirty="0" smtClean="0">
                <a:solidFill>
                  <a:srgbClr val="7030A0"/>
                </a:solidFill>
              </a:rPr>
              <a:t>(T3) uptake </a:t>
            </a:r>
            <a:r>
              <a:rPr lang="en-US" sz="2800" dirty="0" smtClean="0"/>
              <a:t>or </a:t>
            </a:r>
            <a:r>
              <a:rPr lang="en-US" sz="2800" dirty="0" smtClean="0">
                <a:solidFill>
                  <a:srgbClr val="7030A0"/>
                </a:solidFill>
              </a:rPr>
              <a:t>free T4</a:t>
            </a:r>
            <a:r>
              <a:rPr lang="en-US" sz="2800" dirty="0" smtClean="0"/>
              <a:t>.</a:t>
            </a:r>
          </a:p>
          <a:p>
            <a:r>
              <a:rPr lang="en-US" sz="2800" dirty="0" smtClean="0"/>
              <a:t> The serum </a:t>
            </a:r>
            <a:r>
              <a:rPr lang="en-US" sz="2800" dirty="0" smtClean="0">
                <a:solidFill>
                  <a:srgbClr val="7030A0"/>
                </a:solidFill>
              </a:rPr>
              <a:t>TSH concentration should not </a:t>
            </a:r>
            <a:r>
              <a:rPr lang="en-US" sz="2800" dirty="0" smtClean="0"/>
              <a:t>be used to make the diagnosis, </a:t>
            </a:r>
            <a:r>
              <a:rPr lang="en-US" sz="2800" dirty="0" err="1" smtClean="0"/>
              <a:t>becauseit</a:t>
            </a:r>
            <a:r>
              <a:rPr lang="en-US" sz="2800" dirty="0" smtClean="0"/>
              <a:t> is usually within the normal range, although sometimes low or even slightly high and, therefore, it is not helpful. </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err="1" smtClean="0">
                <a:solidFill>
                  <a:srgbClr val="0070C0"/>
                </a:solidFill>
              </a:rPr>
              <a:t>Gonadotropin</a:t>
            </a:r>
            <a:r>
              <a:rPr lang="en-US" sz="2800" dirty="0" smtClean="0">
                <a:solidFill>
                  <a:srgbClr val="0070C0"/>
                </a:solidFill>
              </a:rPr>
              <a:t> secretion </a:t>
            </a:r>
            <a:r>
              <a:rPr lang="en-US" sz="2800" dirty="0" smtClean="0"/>
              <a:t>in a </a:t>
            </a:r>
            <a:r>
              <a:rPr lang="en-US" sz="2800" dirty="0" smtClean="0">
                <a:solidFill>
                  <a:srgbClr val="7030A0"/>
                </a:solidFill>
              </a:rPr>
              <a:t>man i</a:t>
            </a:r>
            <a:r>
              <a:rPr lang="en-US" sz="2800" dirty="0" smtClean="0"/>
              <a:t>s tested by measuring the </a:t>
            </a:r>
            <a:r>
              <a:rPr lang="en-US" sz="2800" dirty="0" smtClean="0">
                <a:solidFill>
                  <a:srgbClr val="7030A0"/>
                </a:solidFill>
              </a:rPr>
              <a:t>serum total testosterone </a:t>
            </a:r>
            <a:r>
              <a:rPr lang="en-US" sz="2800" dirty="0" smtClean="0"/>
              <a:t>concentration on </a:t>
            </a:r>
            <a:r>
              <a:rPr lang="en-US" sz="2800" dirty="0" smtClean="0">
                <a:solidFill>
                  <a:srgbClr val="7030A0"/>
                </a:solidFill>
              </a:rPr>
              <a:t>two or more occasions </a:t>
            </a:r>
            <a:r>
              <a:rPr lang="en-US" sz="2800" dirty="0" smtClean="0"/>
              <a:t>at </a:t>
            </a:r>
            <a:r>
              <a:rPr lang="en-US" sz="2800" dirty="0" smtClean="0">
                <a:solidFill>
                  <a:srgbClr val="7030A0"/>
                </a:solidFill>
              </a:rPr>
              <a:t>8 to 10 AM</a:t>
            </a:r>
            <a:r>
              <a:rPr lang="en-US" sz="2800" dirty="0" smtClean="0"/>
              <a:t>. </a:t>
            </a:r>
          </a:p>
          <a:p>
            <a:r>
              <a:rPr lang="en-US" sz="2800" dirty="0" smtClean="0"/>
              <a:t>A low testosterone, assuming he is not obese (or </a:t>
            </a:r>
            <a:r>
              <a:rPr lang="en-US" sz="2800" dirty="0" smtClean="0">
                <a:solidFill>
                  <a:srgbClr val="FF0000"/>
                </a:solidFill>
              </a:rPr>
              <a:t>free testosterone if he is obese</a:t>
            </a:r>
            <a:r>
              <a:rPr lang="en-US" sz="2800" dirty="0" smtClean="0"/>
              <a:t>), and luteinizing hormone (</a:t>
            </a:r>
            <a:r>
              <a:rPr lang="en-US" sz="2800" dirty="0" smtClean="0">
                <a:solidFill>
                  <a:srgbClr val="FF0000"/>
                </a:solidFill>
              </a:rPr>
              <a:t>LH) </a:t>
            </a:r>
            <a:r>
              <a:rPr lang="en-US" sz="2800" dirty="0" smtClean="0"/>
              <a:t>that is not elevated indicate secondary </a:t>
            </a:r>
            <a:r>
              <a:rPr lang="en-US" sz="2800" dirty="0" err="1" smtClean="0"/>
              <a:t>hypogonadism</a:t>
            </a:r>
            <a:r>
              <a:rPr lang="en-US" sz="2800" dirty="0" smtClean="0"/>
              <a:t>.</a:t>
            </a:r>
          </a:p>
          <a:p>
            <a:pPr>
              <a:buNone/>
            </a:pPr>
            <a:r>
              <a:rPr lang="en-US" dirty="0" smtClean="0"/>
              <a:t>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err="1" smtClean="0"/>
              <a:t>Gonadotropin</a:t>
            </a:r>
            <a:r>
              <a:rPr lang="en-US" sz="2800" dirty="0" smtClean="0"/>
              <a:t> secretion in a </a:t>
            </a:r>
            <a:r>
              <a:rPr lang="en-US" sz="2800" dirty="0" smtClean="0">
                <a:solidFill>
                  <a:srgbClr val="7030A0"/>
                </a:solidFill>
              </a:rPr>
              <a:t>woman of premenopausal </a:t>
            </a:r>
            <a:r>
              <a:rPr lang="en-US" sz="2800" dirty="0" smtClean="0"/>
              <a:t>age who has amenorrhea is tested by measuring </a:t>
            </a:r>
            <a:r>
              <a:rPr lang="en-US" sz="2800" dirty="0" err="1" smtClean="0">
                <a:solidFill>
                  <a:srgbClr val="7030A0"/>
                </a:solidFill>
              </a:rPr>
              <a:t>estradio</a:t>
            </a:r>
            <a:r>
              <a:rPr lang="en-US" sz="2800" dirty="0" err="1" smtClean="0"/>
              <a:t>l</a:t>
            </a:r>
            <a:r>
              <a:rPr lang="en-US" sz="2800" dirty="0" smtClean="0"/>
              <a:t>.</a:t>
            </a:r>
          </a:p>
          <a:p>
            <a:r>
              <a:rPr lang="en-US" sz="2800" dirty="0" smtClean="0"/>
              <a:t> A low </a:t>
            </a:r>
            <a:r>
              <a:rPr lang="en-US" sz="2800" dirty="0" err="1" smtClean="0"/>
              <a:t>estradiol</a:t>
            </a:r>
            <a:r>
              <a:rPr lang="en-US" sz="2800" dirty="0" smtClean="0"/>
              <a:t> and follicle-stimulating hormone (FSH) that is not elevated indicate secondary </a:t>
            </a:r>
            <a:r>
              <a:rPr lang="en-US" sz="2800" dirty="0" err="1" smtClean="0"/>
              <a:t>hypogonadism</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800" dirty="0" smtClean="0">
                <a:solidFill>
                  <a:srgbClr val="0070C0"/>
                </a:solidFill>
              </a:rPr>
              <a:t>Growth hormone secretion </a:t>
            </a:r>
            <a:r>
              <a:rPr lang="en-US" sz="2800" dirty="0" smtClean="0"/>
              <a:t>can be assumed to be subnormal if the patient has:</a:t>
            </a:r>
          </a:p>
          <a:p>
            <a:pPr>
              <a:buNone/>
            </a:pPr>
            <a:endParaRPr lang="en-US" sz="2800" dirty="0" smtClean="0"/>
          </a:p>
          <a:p>
            <a:r>
              <a:rPr lang="en-US" sz="2800" dirty="0" smtClean="0"/>
              <a:t> organic pituitary disease</a:t>
            </a:r>
          </a:p>
          <a:p>
            <a:r>
              <a:rPr lang="en-US" sz="2800" dirty="0" smtClean="0"/>
              <a:t>deficiencies of ACTH, TSH, and </a:t>
            </a:r>
            <a:r>
              <a:rPr lang="en-US" sz="2800" dirty="0" err="1" smtClean="0"/>
              <a:t>gonadotropins</a:t>
            </a:r>
            <a:r>
              <a:rPr lang="en-US" sz="2800" dirty="0" smtClean="0"/>
              <a:t>; </a:t>
            </a:r>
          </a:p>
          <a:p>
            <a:pPr>
              <a:buNone/>
            </a:pPr>
            <a:r>
              <a:rPr lang="en-US" sz="2800" dirty="0" smtClean="0"/>
              <a:t>And</a:t>
            </a:r>
          </a:p>
          <a:p>
            <a:r>
              <a:rPr lang="en-US" sz="2800" dirty="0" smtClean="0"/>
              <a:t> either an age-specific low serum insulin-like growthfactor-1 (IGF-1) concentration </a:t>
            </a:r>
          </a:p>
          <a:p>
            <a:r>
              <a:rPr lang="en-US" sz="2800" dirty="0" smtClean="0"/>
              <a:t>Or  subnormal growth hormone response to a test of growth hormone stimulation</a:t>
            </a:r>
            <a:r>
              <a:rPr lang="en-US" dirty="0" smtClean="0"/>
              <a:t>.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Detailed visual and pituitary function may reveal subtle abnormalities in a significant proportion of seemingly asymptomatic patients</a:t>
            </a:r>
            <a:r>
              <a:rPr lang="en-US" sz="2800" dirty="0" smtClean="0">
                <a:solidFill>
                  <a:srgbClr val="FF0000"/>
                </a:solidFill>
              </a:rPr>
              <a:t>. </a:t>
            </a:r>
          </a:p>
          <a:p>
            <a:r>
              <a:rPr lang="en-US" sz="2800" dirty="0" smtClean="0">
                <a:solidFill>
                  <a:srgbClr val="FF0000"/>
                </a:solidFill>
              </a:rPr>
              <a:t>In the very early stages </a:t>
            </a:r>
            <a:r>
              <a:rPr lang="en-US" sz="2800" dirty="0" smtClean="0"/>
              <a:t>of </a:t>
            </a:r>
            <a:r>
              <a:rPr lang="en-US" sz="2800" dirty="0" err="1" smtClean="0"/>
              <a:t>chiasmal</a:t>
            </a:r>
            <a:r>
              <a:rPr lang="en-US" sz="2800" dirty="0" smtClean="0"/>
              <a:t> compression by an expanding </a:t>
            </a:r>
            <a:r>
              <a:rPr lang="en-US" sz="2800" dirty="0" err="1" smtClean="0"/>
              <a:t>sellar</a:t>
            </a:r>
            <a:r>
              <a:rPr lang="en-US" sz="2800" dirty="0" smtClean="0"/>
              <a:t> mass, patients develop visual field deficits in the </a:t>
            </a:r>
            <a:r>
              <a:rPr lang="en-US" sz="2800" dirty="0" smtClean="0">
                <a:solidFill>
                  <a:srgbClr val="FF0000"/>
                </a:solidFill>
              </a:rPr>
              <a:t>superior temporal quadrants</a:t>
            </a:r>
            <a:r>
              <a:rPr lang="en-US" sz="2800" dirty="0" smtClean="0"/>
              <a:t>, which over time, progresses to a full </a:t>
            </a:r>
            <a:r>
              <a:rPr lang="en-US" sz="2800" dirty="0" err="1" smtClean="0"/>
              <a:t>bitemporal</a:t>
            </a:r>
            <a:r>
              <a:rPr lang="en-US" sz="2800" dirty="0" smtClean="0"/>
              <a:t> </a:t>
            </a:r>
            <a:r>
              <a:rPr lang="en-US" sz="2800" dirty="0" err="1" smtClean="0"/>
              <a:t>hemianopia</a:t>
            </a:r>
            <a:r>
              <a:rPr lang="en-US" sz="2800" dirty="0" smtClean="0"/>
              <a:t>.</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There is some </a:t>
            </a:r>
            <a:r>
              <a:rPr lang="en-US" sz="2800" dirty="0" smtClean="0">
                <a:solidFill>
                  <a:srgbClr val="FF0000"/>
                </a:solidFill>
              </a:rPr>
              <a:t>controversy regarding this definition</a:t>
            </a:r>
            <a:r>
              <a:rPr lang="en-US" sz="2800" dirty="0" smtClean="0"/>
              <a:t>; some authors are reluctant to include predominantly </a:t>
            </a:r>
            <a:r>
              <a:rPr lang="en-US" sz="2800" dirty="0" smtClean="0">
                <a:solidFill>
                  <a:srgbClr val="FF0000"/>
                </a:solidFill>
              </a:rPr>
              <a:t>cystic tumors </a:t>
            </a:r>
            <a:r>
              <a:rPr lang="en-US" sz="2800" dirty="0" smtClean="0"/>
              <a:t>as “pituitary </a:t>
            </a:r>
            <a:r>
              <a:rPr lang="en-US" sz="2800" dirty="0" err="1" smtClean="0"/>
              <a:t>incidentalomas</a:t>
            </a:r>
            <a:r>
              <a:rPr lang="en-US" sz="2800" dirty="0" smtClean="0"/>
              <a:t>”, since the differential diagnosis for these tumors may be expanded to include other lesions.. </a:t>
            </a:r>
            <a:endParaRPr lang="en-US" sz="2800" dirty="0"/>
          </a:p>
        </p:txBody>
      </p:sp>
      <p:sp>
        <p:nvSpPr>
          <p:cNvPr id="3" name="Title 2"/>
          <p:cNvSpPr>
            <a:spLocks noGrp="1"/>
          </p:cNvSpPr>
          <p:nvPr>
            <p:ph type="title"/>
          </p:nvPr>
        </p:nvSpPr>
        <p:spPr/>
        <p:txBody>
          <a:bodyPr/>
          <a:lstStyle/>
          <a:p>
            <a:r>
              <a:rPr lang="en-US" dirty="0" err="1" smtClean="0">
                <a:solidFill>
                  <a:srgbClr val="FF0000"/>
                </a:solidFill>
              </a:rPr>
              <a:t>Contraversy</a:t>
            </a:r>
            <a:r>
              <a:rPr lang="en-US" dirty="0" smtClean="0">
                <a:solidFill>
                  <a:srgbClr val="FF0000"/>
                </a:solidFill>
              </a:rPr>
              <a:t>…</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Therefore, </a:t>
            </a:r>
            <a:r>
              <a:rPr lang="en-US" dirty="0" smtClean="0">
                <a:solidFill>
                  <a:srgbClr val="FF0000"/>
                </a:solidFill>
              </a:rPr>
              <a:t>formal ophthalmological testing</a:t>
            </a:r>
            <a:r>
              <a:rPr lang="en-US" dirty="0" smtClean="0"/>
              <a:t>, including Humphrey field analysis, is </a:t>
            </a:r>
            <a:r>
              <a:rPr lang="en-US" dirty="0" smtClean="0">
                <a:solidFill>
                  <a:srgbClr val="FF0000"/>
                </a:solidFill>
              </a:rPr>
              <a:t>mandatory in all patients</a:t>
            </a:r>
            <a:r>
              <a:rPr lang="en-US" dirty="0" smtClean="0"/>
              <a:t>, as some patients may not report subtle visual dysfunction.</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4000" dirty="0" smtClean="0">
              <a:solidFill>
                <a:srgbClr val="FF0000"/>
              </a:solidFill>
            </a:endParaRPr>
          </a:p>
          <a:p>
            <a:endParaRPr lang="en-US" sz="4000" dirty="0" smtClean="0">
              <a:solidFill>
                <a:srgbClr val="FF0000"/>
              </a:solidFill>
            </a:endParaRPr>
          </a:p>
          <a:p>
            <a:r>
              <a:rPr lang="en-US" sz="4000" dirty="0" smtClean="0">
                <a:solidFill>
                  <a:srgbClr val="FF0000"/>
                </a:solidFill>
              </a:rPr>
              <a:t>       Lesions less than 10 mm</a:t>
            </a:r>
          </a:p>
          <a:p>
            <a:endParaRPr lang="en-US" sz="4000" dirty="0">
              <a:solidFill>
                <a:srgbClr val="FF0000"/>
              </a:solidFill>
            </a:endParaRPr>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Significant </a:t>
            </a:r>
            <a:r>
              <a:rPr lang="en-US" sz="2800" dirty="0" err="1" smtClean="0"/>
              <a:t>hypopituitarism</a:t>
            </a:r>
            <a:r>
              <a:rPr lang="en-US" sz="2800" dirty="0" smtClean="0"/>
              <a:t> is not commonly seen with </a:t>
            </a:r>
            <a:r>
              <a:rPr lang="en-US" sz="2800" dirty="0" err="1" smtClean="0"/>
              <a:t>microincidentaloms</a:t>
            </a:r>
            <a:r>
              <a:rPr lang="en-US" sz="2800" dirty="0" smtClean="0"/>
              <a:t>.</a:t>
            </a:r>
          </a:p>
          <a:p>
            <a:pPr>
              <a:buNone/>
            </a:pPr>
            <a:endParaRPr lang="en-US" sz="2800" dirty="0" smtClean="0"/>
          </a:p>
          <a:p>
            <a:r>
              <a:rPr lang="en-US" sz="2800" dirty="0" smtClean="0"/>
              <a:t> </a:t>
            </a:r>
            <a:r>
              <a:rPr lang="en-US" sz="2800" dirty="0" smtClean="0">
                <a:solidFill>
                  <a:srgbClr val="FF0000"/>
                </a:solidFill>
              </a:rPr>
              <a:t>The Endocrine Society clinical practice guidelines</a:t>
            </a:r>
            <a:r>
              <a:rPr lang="en-US" sz="2800" dirty="0" smtClean="0"/>
              <a:t> strongly favor routine testing for </a:t>
            </a:r>
            <a:r>
              <a:rPr lang="en-US" sz="2800" dirty="0" err="1" smtClean="0"/>
              <a:t>hypopituitarism</a:t>
            </a:r>
            <a:r>
              <a:rPr lang="en-US" sz="2800" dirty="0" smtClean="0"/>
              <a:t> in </a:t>
            </a:r>
            <a:r>
              <a:rPr lang="en-US" sz="2800" dirty="0" err="1" smtClean="0"/>
              <a:t>macroincidentalomas</a:t>
            </a:r>
            <a:r>
              <a:rPr lang="en-US" sz="2800" dirty="0" smtClean="0"/>
              <a:t> and larger </a:t>
            </a:r>
            <a:r>
              <a:rPr lang="en-US" sz="2800" dirty="0" err="1" smtClean="0"/>
              <a:t>microincidentalomas</a:t>
            </a:r>
            <a:r>
              <a:rPr lang="en-US" sz="2800" dirty="0" smtClean="0"/>
              <a:t> measuring 6 to 9 mm, as asymptomatic pituitary hormone deficits are more likely to occur with larger lesions.</a:t>
            </a:r>
            <a:endParaRPr lang="en-US" sz="2800" dirty="0"/>
          </a:p>
        </p:txBody>
      </p:sp>
      <p:sp>
        <p:nvSpPr>
          <p:cNvPr id="3" name="Title 2"/>
          <p:cNvSpPr>
            <a:spLocks noGrp="1"/>
          </p:cNvSpPr>
          <p:nvPr>
            <p:ph type="title"/>
          </p:nvPr>
        </p:nvSpPr>
        <p:spPr/>
        <p:txBody>
          <a:bodyPr/>
          <a:lstStyle/>
          <a:p>
            <a:r>
              <a:rPr lang="en-US" dirty="0" err="1" smtClean="0">
                <a:solidFill>
                  <a:srgbClr val="7030A0"/>
                </a:solidFill>
              </a:rPr>
              <a:t>Hyposecretion</a:t>
            </a:r>
            <a:endParaRPr lang="en-US" dirty="0">
              <a:solidFill>
                <a:srgbClr val="7030A0"/>
              </a:solidFill>
            </a:endParaRPr>
          </a:p>
        </p:txBody>
      </p:sp>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sz="2800" dirty="0" smtClean="0">
                <a:solidFill>
                  <a:srgbClr val="FF0000"/>
                </a:solidFill>
              </a:rPr>
              <a:t>No evaluation for hormonal </a:t>
            </a:r>
            <a:r>
              <a:rPr lang="en-US" sz="2800" dirty="0" err="1" smtClean="0">
                <a:solidFill>
                  <a:srgbClr val="FF0000"/>
                </a:solidFill>
              </a:rPr>
              <a:t>hyposecretion</a:t>
            </a:r>
            <a:r>
              <a:rPr lang="en-US" sz="2800" dirty="0" smtClean="0">
                <a:solidFill>
                  <a:srgbClr val="FF0000"/>
                </a:solidFill>
              </a:rPr>
              <a:t> or visual abnormalities is necessary</a:t>
            </a:r>
            <a:r>
              <a:rPr lang="en-US" sz="2800" dirty="0" smtClean="0"/>
              <a:t>.</a:t>
            </a:r>
          </a:p>
          <a:p>
            <a:r>
              <a:rPr lang="en-US" sz="2800" dirty="0" smtClean="0"/>
              <a:t> Our approach differs from the 2011 Endocrine Society Guidelines, which recommend that patients with an </a:t>
            </a:r>
            <a:r>
              <a:rPr lang="en-US" sz="2800" dirty="0" err="1" smtClean="0"/>
              <a:t>incidentaloma</a:t>
            </a:r>
            <a:r>
              <a:rPr lang="en-US" sz="2800" dirty="0" smtClean="0"/>
              <a:t> of any size undergo initial testing for hormonal </a:t>
            </a:r>
            <a:r>
              <a:rPr lang="en-US" sz="2800" dirty="0" err="1" smtClean="0"/>
              <a:t>hypersecretion</a:t>
            </a:r>
            <a:r>
              <a:rPr lang="en-US" sz="2800" dirty="0" smtClean="0"/>
              <a:t> and </a:t>
            </a:r>
            <a:r>
              <a:rPr lang="en-US" sz="2800" dirty="0" err="1" smtClean="0"/>
              <a:t>hypopituitarism</a:t>
            </a:r>
            <a:r>
              <a:rPr lang="en-US" sz="2800" dirty="0" smtClean="0"/>
              <a:t> </a:t>
            </a:r>
          </a:p>
          <a:p>
            <a:endParaRPr lang="en-US" dirty="0"/>
          </a:p>
        </p:txBody>
      </p:sp>
      <p:sp>
        <p:nvSpPr>
          <p:cNvPr id="3" name="Title 2"/>
          <p:cNvSpPr>
            <a:spLocks noGrp="1"/>
          </p:cNvSpPr>
          <p:nvPr>
            <p:ph type="title"/>
          </p:nvPr>
        </p:nvSpPr>
        <p:spPr/>
        <p:txBody>
          <a:bodyPr/>
          <a:lstStyle/>
          <a:p>
            <a:r>
              <a:rPr lang="en-US" dirty="0" smtClean="0">
                <a:solidFill>
                  <a:srgbClr val="7030A0"/>
                </a:solidFill>
              </a:rPr>
              <a:t>Neuroscience</a:t>
            </a:r>
            <a:endParaRPr lang="en-US" dirty="0">
              <a:solidFill>
                <a:srgbClr val="7030A0"/>
              </a:solidFill>
            </a:endParaRPr>
          </a:p>
        </p:txBody>
      </p:sp>
    </p:spTree>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US" sz="2800" dirty="0" smtClean="0"/>
              <a:t>— Patients with smaller lesions should be evaluated </a:t>
            </a:r>
            <a:r>
              <a:rPr lang="en-US" sz="2800" dirty="0" smtClean="0">
                <a:solidFill>
                  <a:srgbClr val="FF0000"/>
                </a:solidFill>
              </a:rPr>
              <a:t>clinically</a:t>
            </a:r>
            <a:r>
              <a:rPr lang="en-US" sz="2800" dirty="0" smtClean="0"/>
              <a:t> for hormonal </a:t>
            </a:r>
            <a:r>
              <a:rPr lang="en-US" sz="2800" dirty="0" err="1" smtClean="0"/>
              <a:t>hypersecretion</a:t>
            </a:r>
            <a:r>
              <a:rPr lang="en-US" sz="2800" dirty="0" smtClean="0"/>
              <a:t> and </a:t>
            </a:r>
            <a:r>
              <a:rPr lang="en-US" sz="2800" dirty="0" smtClean="0">
                <a:solidFill>
                  <a:srgbClr val="FF0000"/>
                </a:solidFill>
              </a:rPr>
              <a:t>biochemically</a:t>
            </a:r>
            <a:r>
              <a:rPr lang="en-US" sz="2800" dirty="0" smtClean="0"/>
              <a:t> for any </a:t>
            </a:r>
            <a:r>
              <a:rPr lang="en-US" sz="2800" dirty="0" err="1" smtClean="0"/>
              <a:t>hypersecretion</a:t>
            </a:r>
            <a:r>
              <a:rPr lang="en-US" sz="2800" dirty="0" smtClean="0"/>
              <a:t> suspected </a:t>
            </a:r>
            <a:r>
              <a:rPr lang="en-US" sz="2800" dirty="0" smtClean="0">
                <a:solidFill>
                  <a:srgbClr val="FF0000"/>
                </a:solidFill>
              </a:rPr>
              <a:t>clinically</a:t>
            </a:r>
            <a:r>
              <a:rPr lang="en-US" sz="2800" dirty="0" smtClean="0"/>
              <a:t>.</a:t>
            </a:r>
          </a:p>
        </p:txBody>
      </p:sp>
      <p:sp>
        <p:nvSpPr>
          <p:cNvPr id="3" name="Title 2"/>
          <p:cNvSpPr>
            <a:spLocks noGrp="1"/>
          </p:cNvSpPr>
          <p:nvPr>
            <p:ph type="title"/>
          </p:nvPr>
        </p:nvSpPr>
        <p:spPr/>
        <p:txBody>
          <a:bodyPr/>
          <a:lstStyle/>
          <a:p>
            <a:r>
              <a:rPr lang="en-US" dirty="0" err="1" smtClean="0">
                <a:solidFill>
                  <a:srgbClr val="7030A0"/>
                </a:solidFill>
              </a:rPr>
              <a:t>Hypersecretion</a:t>
            </a:r>
            <a:endParaRPr lang="en-US" dirty="0">
              <a:solidFill>
                <a:srgbClr val="7030A0"/>
              </a:solidFill>
            </a:endParaRPr>
          </a:p>
        </p:txBody>
      </p:sp>
    </p:spTree>
  </p:cSld>
  <p:clrMapOvr>
    <a:masterClrMapping/>
  </p:clrMapOvr>
  <p:transition>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 </a:t>
            </a:r>
            <a:r>
              <a:rPr lang="en-US" sz="2800" dirty="0" smtClean="0">
                <a:solidFill>
                  <a:srgbClr val="0070C0"/>
                </a:solidFill>
              </a:rPr>
              <a:t>Only</a:t>
            </a:r>
            <a:r>
              <a:rPr lang="en-US" sz="2800" dirty="0" smtClean="0">
                <a:solidFill>
                  <a:srgbClr val="FF0000"/>
                </a:solidFill>
              </a:rPr>
              <a:t> </a:t>
            </a:r>
            <a:r>
              <a:rPr lang="en-US" sz="2800" dirty="0" smtClean="0">
                <a:solidFill>
                  <a:srgbClr val="0070C0"/>
                </a:solidFill>
              </a:rPr>
              <a:t>serum </a:t>
            </a:r>
            <a:r>
              <a:rPr lang="en-US" sz="2800" dirty="0" err="1" smtClean="0">
                <a:solidFill>
                  <a:srgbClr val="0070C0"/>
                </a:solidFill>
              </a:rPr>
              <a:t>prolactin</a:t>
            </a:r>
            <a:r>
              <a:rPr lang="en-US" sz="2800" dirty="0" smtClean="0">
                <a:solidFill>
                  <a:srgbClr val="0070C0"/>
                </a:solidFill>
              </a:rPr>
              <a:t> </a:t>
            </a:r>
            <a:r>
              <a:rPr lang="en-US" sz="2800" dirty="0" smtClean="0"/>
              <a:t>should be measured if there is no clinical suspicion of hormonal </a:t>
            </a:r>
            <a:r>
              <a:rPr lang="en-US" sz="2800" dirty="0" err="1" smtClean="0"/>
              <a:t>hypersecretion</a:t>
            </a:r>
            <a:r>
              <a:rPr lang="en-US" sz="2800" dirty="0" smtClean="0"/>
              <a:t>, an approach that, in one report, was much more cost effective than either measurement of multiple hormones or performance of follow-up magnetic resonance imaging (MRI) at 6 and 12 months</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Measurement of </a:t>
            </a:r>
            <a:r>
              <a:rPr lang="en-US" sz="2800" dirty="0" smtClean="0">
                <a:solidFill>
                  <a:srgbClr val="0070C0"/>
                </a:solidFill>
              </a:rPr>
              <a:t>serum </a:t>
            </a:r>
            <a:r>
              <a:rPr lang="en-US" sz="2800" dirty="0" err="1" smtClean="0">
                <a:solidFill>
                  <a:srgbClr val="0070C0"/>
                </a:solidFill>
              </a:rPr>
              <a:t>prolactin</a:t>
            </a:r>
            <a:r>
              <a:rPr lang="en-US" sz="2800" dirty="0" smtClean="0">
                <a:solidFill>
                  <a:srgbClr val="0070C0"/>
                </a:solidFill>
              </a:rPr>
              <a:t> levels in dilution </a:t>
            </a:r>
            <a:r>
              <a:rPr lang="en-US" sz="2800" dirty="0" smtClean="0"/>
              <a:t>is mandatory in </a:t>
            </a:r>
            <a:r>
              <a:rPr lang="en-US" sz="2800" dirty="0" smtClean="0">
                <a:solidFill>
                  <a:srgbClr val="FF0000"/>
                </a:solidFill>
              </a:rPr>
              <a:t>all patients </a:t>
            </a:r>
            <a:r>
              <a:rPr lang="en-US" sz="2800" dirty="0" smtClean="0"/>
              <a:t>with </a:t>
            </a:r>
            <a:r>
              <a:rPr lang="en-US" sz="2800" dirty="0" err="1" smtClean="0"/>
              <a:t>incidentalomas</a:t>
            </a:r>
            <a:r>
              <a:rPr lang="en-US" sz="2800" dirty="0" smtClean="0"/>
              <a:t>.</a:t>
            </a:r>
          </a:p>
          <a:p>
            <a:r>
              <a:rPr lang="en-US" sz="2800" dirty="0" smtClean="0"/>
              <a:t> However, it is equally important to remember that modest (&lt;100 </a:t>
            </a:r>
            <a:r>
              <a:rPr lang="en-US" sz="2800" dirty="0" err="1" smtClean="0"/>
              <a:t>ng</a:t>
            </a:r>
            <a:r>
              <a:rPr lang="en-US" sz="2800" dirty="0" smtClean="0"/>
              <a:t>/ml) elevations in serum </a:t>
            </a:r>
            <a:r>
              <a:rPr lang="en-US" sz="2800" dirty="0" err="1" smtClean="0"/>
              <a:t>prolactin</a:t>
            </a:r>
            <a:r>
              <a:rPr lang="en-US" sz="2800" dirty="0" smtClean="0"/>
              <a:t> levels may be due to the “stalk effect” rather than true </a:t>
            </a:r>
            <a:r>
              <a:rPr lang="en-US" sz="2800" dirty="0" err="1" smtClean="0"/>
              <a:t>hyperprolactinemia</a:t>
            </a:r>
            <a:r>
              <a:rPr lang="en-US" dirty="0" smtClean="0"/>
              <a:t>.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In addition to extensive patient </a:t>
            </a:r>
            <a:r>
              <a:rPr lang="en-US" sz="2800" dirty="0" err="1" smtClean="0"/>
              <a:t>counselling</a:t>
            </a:r>
            <a:r>
              <a:rPr lang="en-US" sz="2800" dirty="0" smtClean="0"/>
              <a:t>, management of these patients requires the integrated efforts of a neurosurgeon, an endocrinologist and a </a:t>
            </a:r>
            <a:r>
              <a:rPr lang="en-US" sz="2800" dirty="0" err="1" smtClean="0"/>
              <a:t>neuroradiologist</a:t>
            </a:r>
            <a:r>
              <a:rPr lang="en-US" sz="2800" dirty="0" smtClean="0"/>
              <a:t>.</a:t>
            </a:r>
          </a:p>
          <a:p>
            <a:r>
              <a:rPr lang="en-US" sz="2800" dirty="0" smtClean="0"/>
              <a:t> We, therefore, recommend discussion of these cases at a multi-disciplinary meeting</a:t>
            </a:r>
            <a:endParaRPr lang="en-US" sz="2800"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This distinction of nonfunctioning versus </a:t>
            </a:r>
            <a:r>
              <a:rPr lang="en-US" sz="2800" dirty="0" err="1" smtClean="0"/>
              <a:t>secretory</a:t>
            </a:r>
            <a:r>
              <a:rPr lang="en-US" sz="2800" dirty="0" smtClean="0"/>
              <a:t> tumors is important for determining subsequent management.</a:t>
            </a:r>
          </a:p>
          <a:p>
            <a:r>
              <a:rPr lang="en-US" sz="2800" dirty="0" smtClean="0"/>
              <a:t>LH, FSH, α-subunit, PRL, T4, </a:t>
            </a:r>
            <a:r>
              <a:rPr lang="en-US" sz="2800" dirty="0" err="1" smtClean="0"/>
              <a:t>triiodothyronine</a:t>
            </a:r>
            <a:r>
              <a:rPr lang="en-US" sz="2800" dirty="0" smtClean="0"/>
              <a:t> (T3), TSH, </a:t>
            </a:r>
            <a:r>
              <a:rPr lang="en-US" sz="2800" dirty="0" err="1" smtClean="0"/>
              <a:t>cortisol</a:t>
            </a:r>
            <a:r>
              <a:rPr lang="en-US" sz="2800" dirty="0" smtClean="0"/>
              <a:t>, and IGF1 levels should be measured. </a:t>
            </a:r>
            <a:endParaRPr lang="en-US" sz="2800" dirty="0"/>
          </a:p>
        </p:txBody>
      </p:sp>
      <p:sp>
        <p:nvSpPr>
          <p:cNvPr id="3" name="Title 2"/>
          <p:cNvSpPr>
            <a:spLocks noGrp="1"/>
          </p:cNvSpPr>
          <p:nvPr>
            <p:ph type="title"/>
          </p:nvPr>
        </p:nvSpPr>
        <p:spPr/>
        <p:txBody>
          <a:bodyPr/>
          <a:lstStyle/>
          <a:p>
            <a:r>
              <a:rPr lang="en-US" dirty="0" err="1" smtClean="0">
                <a:solidFill>
                  <a:srgbClr val="FF0000"/>
                </a:solidFill>
              </a:rPr>
              <a:t>williams</a:t>
            </a:r>
            <a:endParaRPr lang="en-US" dirty="0"/>
          </a:p>
        </p:txBody>
      </p:sp>
    </p:spTree>
  </p:cSld>
  <p:clrMapOvr>
    <a:masterClrMapping/>
  </p:clrMapOvr>
  <p:transition>
    <p:wipe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serum </a:t>
            </a:r>
            <a:r>
              <a:rPr lang="en-US" dirty="0" err="1" smtClean="0"/>
              <a:t>cortisol</a:t>
            </a:r>
            <a:r>
              <a:rPr lang="en-US" dirty="0" smtClean="0"/>
              <a:t> at 8 am, </a:t>
            </a:r>
            <a:r>
              <a:rPr lang="en-US" dirty="0" err="1" smtClean="0"/>
              <a:t>cortisol</a:t>
            </a:r>
            <a:r>
              <a:rPr lang="en-US" dirty="0" smtClean="0"/>
              <a:t> response to </a:t>
            </a:r>
            <a:r>
              <a:rPr lang="en-US" dirty="0" err="1" smtClean="0"/>
              <a:t>cosyntropin</a:t>
            </a:r>
            <a:r>
              <a:rPr lang="en-US" dirty="0" smtClean="0"/>
              <a:t>, or an insulin tolerance test is used to exclude secondary adrenal insufficiency. </a:t>
            </a:r>
          </a:p>
          <a:p>
            <a:r>
              <a:rPr lang="en-US" dirty="0" smtClean="0"/>
              <a:t>The extent of hormonal evaluation requires clinical judgment.</a:t>
            </a:r>
          </a:p>
          <a:p>
            <a:r>
              <a:rPr lang="en-US" dirty="0" smtClean="0"/>
              <a:t> Elevated LH or FSH levels should be interpreted in light of the patient’s </a:t>
            </a:r>
            <a:r>
              <a:rPr lang="en-US" dirty="0" err="1" smtClean="0"/>
              <a:t>physi-ologic</a:t>
            </a:r>
            <a:r>
              <a:rPr lang="en-US" dirty="0" smtClean="0"/>
              <a:t> state. </a:t>
            </a:r>
            <a:endParaRPr lang="en-US" dirty="0"/>
          </a:p>
        </p:txBody>
      </p:sp>
      <p:sp>
        <p:nvSpPr>
          <p:cNvPr id="3" name="Title 2"/>
          <p:cNvSpPr>
            <a:spLocks noGrp="1"/>
          </p:cNvSpPr>
          <p:nvPr>
            <p:ph type="title"/>
          </p:nvPr>
        </p:nvSpPr>
        <p:spPr/>
        <p:txBody>
          <a:bodyPr/>
          <a:lstStyle/>
          <a:p>
            <a:r>
              <a:rPr lang="en-US" dirty="0" err="1" smtClean="0">
                <a:solidFill>
                  <a:srgbClr val="FF0000"/>
                </a:solidFill>
              </a:rPr>
              <a:t>williams</a:t>
            </a:r>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Although the Endocrine Society Practice guidelines include cystic tumors in their definition of pituitary </a:t>
            </a:r>
            <a:r>
              <a:rPr lang="en-US" sz="2800" dirty="0" err="1" smtClean="0"/>
              <a:t>incidentalomas</a:t>
            </a:r>
            <a:r>
              <a:rPr lang="en-US" sz="2800" dirty="0" smtClean="0"/>
              <a:t>, these lesions should be approached cautiously, as their biological </a:t>
            </a:r>
            <a:r>
              <a:rPr lang="en-US" sz="2800" dirty="0" err="1" smtClean="0"/>
              <a:t>behaviour</a:t>
            </a:r>
            <a:r>
              <a:rPr lang="en-US" sz="2800" dirty="0" smtClean="0"/>
              <a:t> and treatment strategy differ.</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Elevated serum FSH in a woman with regular menstrual cycles would be interpreted differently from those detected in a menopausal patient;</a:t>
            </a:r>
          </a:p>
          <a:p>
            <a:r>
              <a:rPr lang="en-US" dirty="0" smtClean="0"/>
              <a:t> </a:t>
            </a:r>
            <a:r>
              <a:rPr lang="en-US" dirty="0" err="1" smtClean="0"/>
              <a:t>gonadotrophin</a:t>
            </a:r>
            <a:r>
              <a:rPr lang="en-US" dirty="0" smtClean="0"/>
              <a:t> elevations in patients with primary </a:t>
            </a:r>
            <a:r>
              <a:rPr lang="en-US" dirty="0" err="1" smtClean="0"/>
              <a:t>gonadal</a:t>
            </a:r>
            <a:r>
              <a:rPr lang="en-US" dirty="0" smtClean="0"/>
              <a:t> failure are not generally limited to one hormone, and </a:t>
            </a:r>
            <a:r>
              <a:rPr lang="en-US" dirty="0" smtClean="0">
                <a:solidFill>
                  <a:srgbClr val="FF0000"/>
                </a:solidFill>
              </a:rPr>
              <a:t>circulating α-subunit elevation is consistent with a pituitary tumor but not </a:t>
            </a:r>
            <a:r>
              <a:rPr lang="en-US" dirty="0" err="1" smtClean="0">
                <a:solidFill>
                  <a:srgbClr val="FF0000"/>
                </a:solidFill>
              </a:rPr>
              <a:t>gonadal</a:t>
            </a:r>
            <a:r>
              <a:rPr lang="en-US" dirty="0" smtClean="0">
                <a:solidFill>
                  <a:srgbClr val="FF0000"/>
                </a:solidFill>
              </a:rPr>
              <a:t> failure</a:t>
            </a:r>
            <a:r>
              <a:rPr lang="en-US" dirty="0" smtClean="0"/>
              <a:t>. </a:t>
            </a:r>
            <a:endParaRPr lang="en-US" dirty="0"/>
          </a:p>
        </p:txBody>
      </p:sp>
      <p:sp>
        <p:nvSpPr>
          <p:cNvPr id="3" name="Title 2"/>
          <p:cNvSpPr>
            <a:spLocks noGrp="1"/>
          </p:cNvSpPr>
          <p:nvPr>
            <p:ph type="title"/>
          </p:nvPr>
        </p:nvSpPr>
        <p:spPr/>
        <p:txBody>
          <a:bodyPr/>
          <a:lstStyle/>
          <a:p>
            <a:r>
              <a:rPr lang="en-US" dirty="0" err="1" smtClean="0">
                <a:solidFill>
                  <a:srgbClr val="FF0000"/>
                </a:solidFill>
              </a:rPr>
              <a:t>williams</a:t>
            </a:r>
            <a:endParaRPr lang="en-US" dirty="0"/>
          </a:p>
        </p:txBody>
      </p:sp>
    </p:spTree>
  </p:cSld>
  <p:clrMapOvr>
    <a:masterClrMapping/>
  </p:clrMapOvr>
  <p:transition>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TRH stimulation may differentiate elevated </a:t>
            </a:r>
            <a:r>
              <a:rPr lang="en-US" sz="2800" dirty="0" err="1" smtClean="0"/>
              <a:t>gonadotrophin</a:t>
            </a:r>
            <a:r>
              <a:rPr lang="en-US" sz="2800" dirty="0" smtClean="0"/>
              <a:t> levels ascribed to end-organ failure or to independent tumor production.</a:t>
            </a:r>
          </a:p>
          <a:p>
            <a:endParaRPr lang="en-US" sz="2800" dirty="0" smtClean="0"/>
          </a:p>
          <a:p>
            <a:r>
              <a:rPr lang="en-US" sz="2800" dirty="0" smtClean="0"/>
              <a:t> In patients harboring </a:t>
            </a:r>
            <a:r>
              <a:rPr lang="en-US" sz="2800" dirty="0" err="1" smtClean="0"/>
              <a:t>gonadotroph</a:t>
            </a:r>
            <a:r>
              <a:rPr lang="en-US" sz="2800" dirty="0" smtClean="0"/>
              <a:t> cell adenomas, increased FSH, LH, LH β-subunit, or α-subunit are </a:t>
            </a:r>
            <a:r>
              <a:rPr lang="en-US" sz="2800" dirty="0" smtClean="0">
                <a:solidFill>
                  <a:srgbClr val="FF0000"/>
                </a:solidFill>
              </a:rPr>
              <a:t>evoked in response to TRH</a:t>
            </a:r>
          </a:p>
          <a:p>
            <a:endParaRPr lang="en-US" dirty="0" smtClean="0"/>
          </a:p>
          <a:p>
            <a:endParaRPr lang="en-US" dirty="0"/>
          </a:p>
        </p:txBody>
      </p:sp>
      <p:sp>
        <p:nvSpPr>
          <p:cNvPr id="3" name="Title 2"/>
          <p:cNvSpPr>
            <a:spLocks noGrp="1"/>
          </p:cNvSpPr>
          <p:nvPr>
            <p:ph type="title"/>
          </p:nvPr>
        </p:nvSpPr>
        <p:spPr/>
        <p:txBody>
          <a:bodyPr/>
          <a:lstStyle/>
          <a:p>
            <a:r>
              <a:rPr lang="en-US" dirty="0" err="1" smtClean="0">
                <a:solidFill>
                  <a:srgbClr val="FF0000"/>
                </a:solidFill>
              </a:rPr>
              <a:t>williams</a:t>
            </a:r>
            <a:endParaRPr lang="en-US" dirty="0"/>
          </a:p>
        </p:txBody>
      </p:sp>
    </p:spTree>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rgbClr val="0070C0"/>
                </a:solidFill>
              </a:rPr>
              <a:t>Functioning</a:t>
            </a:r>
            <a:r>
              <a:rPr lang="en-US" sz="2800" dirty="0" smtClean="0"/>
              <a:t> tumors almost always require </a:t>
            </a:r>
            <a:r>
              <a:rPr lang="en-US" sz="2800" dirty="0" err="1" smtClean="0"/>
              <a:t>treatment,while</a:t>
            </a:r>
            <a:r>
              <a:rPr lang="en-US" sz="2800" dirty="0" smtClean="0"/>
              <a:t> for </a:t>
            </a:r>
            <a:r>
              <a:rPr lang="en-US" sz="2800" dirty="0" smtClean="0">
                <a:solidFill>
                  <a:srgbClr val="0070C0"/>
                </a:solidFill>
              </a:rPr>
              <a:t>NFPA</a:t>
            </a:r>
            <a:r>
              <a:rPr lang="en-US" sz="2800" dirty="0" smtClean="0"/>
              <a:t> some factors like </a:t>
            </a:r>
            <a:r>
              <a:rPr lang="en-US" sz="2800" dirty="0" smtClean="0">
                <a:solidFill>
                  <a:srgbClr val="FF0000"/>
                </a:solidFill>
              </a:rPr>
              <a:t>age,</a:t>
            </a:r>
            <a:r>
              <a:rPr lang="en-US" sz="2800" dirty="0" smtClean="0"/>
              <a:t> </a:t>
            </a:r>
            <a:r>
              <a:rPr lang="en-US" sz="2800" dirty="0" smtClean="0">
                <a:solidFill>
                  <a:srgbClr val="FF0000"/>
                </a:solidFill>
              </a:rPr>
              <a:t>presence of compressive symptoms </a:t>
            </a:r>
            <a:r>
              <a:rPr lang="en-US" sz="2800" dirty="0" smtClean="0"/>
              <a:t>and </a:t>
            </a:r>
            <a:r>
              <a:rPr lang="en-US" sz="2800" dirty="0" smtClean="0">
                <a:solidFill>
                  <a:srgbClr val="FF0000"/>
                </a:solidFill>
              </a:rPr>
              <a:t>proximity of the optic pathways </a:t>
            </a:r>
            <a:r>
              <a:rPr lang="en-US" sz="2800" dirty="0" smtClean="0"/>
              <a:t>should be considered to define the best approach (surgery </a:t>
            </a:r>
            <a:r>
              <a:rPr lang="en-US" sz="2800" dirty="0" err="1" smtClean="0"/>
              <a:t>vs</a:t>
            </a:r>
            <a:r>
              <a:rPr lang="en-US" sz="2800" dirty="0" smtClean="0"/>
              <a:t> observation)</a:t>
            </a:r>
          </a:p>
          <a:p>
            <a:endParaRPr lang="en-US" dirty="0" smtClean="0"/>
          </a:p>
        </p:txBody>
      </p:sp>
      <p:sp>
        <p:nvSpPr>
          <p:cNvPr id="3" name="Title 2"/>
          <p:cNvSpPr>
            <a:spLocks noGrp="1"/>
          </p:cNvSpPr>
          <p:nvPr>
            <p:ph type="title"/>
          </p:nvPr>
        </p:nvSpPr>
        <p:spPr/>
        <p:txBody>
          <a:bodyPr/>
          <a:lstStyle/>
          <a:p>
            <a:r>
              <a:rPr lang="en-US" dirty="0" smtClean="0">
                <a:solidFill>
                  <a:srgbClr val="FF0000"/>
                </a:solidFill>
              </a:rPr>
              <a:t>Treatment</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r>
              <a:rPr lang="en-US" sz="2800" dirty="0" smtClean="0"/>
              <a:t> We </a:t>
            </a:r>
            <a:r>
              <a:rPr lang="en-US" sz="2800" dirty="0" smtClean="0">
                <a:solidFill>
                  <a:srgbClr val="FF0000"/>
                </a:solidFill>
              </a:rPr>
              <a:t>recommend</a:t>
            </a:r>
            <a:r>
              <a:rPr lang="en-US" sz="2800" dirty="0" smtClean="0"/>
              <a:t> that patients with a pituitary </a:t>
            </a:r>
            <a:r>
              <a:rPr lang="en-US" sz="2800" dirty="0" err="1" smtClean="0"/>
              <a:t>incidentaloma</a:t>
            </a:r>
            <a:r>
              <a:rPr lang="en-US" sz="2800" dirty="0" smtClean="0"/>
              <a:t> be referred for surgery if they have the following:</a:t>
            </a:r>
          </a:p>
          <a:p>
            <a:r>
              <a:rPr lang="en-US" sz="2800" dirty="0" smtClean="0"/>
              <a:t>A VF deficit due to lesion </a:t>
            </a:r>
          </a:p>
          <a:p>
            <a:r>
              <a:rPr lang="en-US" sz="2800" dirty="0" smtClean="0"/>
              <a:t>Other visual </a:t>
            </a:r>
            <a:r>
              <a:rPr lang="en-US" sz="2800" dirty="0" err="1" smtClean="0"/>
              <a:t>abnormalities,such</a:t>
            </a:r>
            <a:r>
              <a:rPr lang="en-US" sz="2800" dirty="0" smtClean="0"/>
              <a:t> as </a:t>
            </a:r>
            <a:r>
              <a:rPr lang="en-US" sz="2800" dirty="0" err="1" smtClean="0"/>
              <a:t>ophthalmoplegia</a:t>
            </a:r>
            <a:r>
              <a:rPr lang="en-US" sz="2800" dirty="0" smtClean="0"/>
              <a:t> or neurological compromise due to compression by the lesion</a:t>
            </a:r>
            <a:endParaRPr lang="en-US" sz="2800" dirty="0"/>
          </a:p>
        </p:txBody>
      </p:sp>
      <p:sp>
        <p:nvSpPr>
          <p:cNvPr id="3" name="Title 2"/>
          <p:cNvSpPr>
            <a:spLocks noGrp="1"/>
          </p:cNvSpPr>
          <p:nvPr>
            <p:ph type="title"/>
          </p:nvPr>
        </p:nvSpPr>
        <p:spPr/>
        <p:txBody>
          <a:bodyPr/>
          <a:lstStyle/>
          <a:p>
            <a:r>
              <a:rPr lang="en-US" dirty="0" smtClean="0">
                <a:solidFill>
                  <a:srgbClr val="FF0000"/>
                </a:solidFill>
              </a:rPr>
              <a:t>Indications for surgical therapy</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Lesion abutting or compressing the optic nerves </a:t>
            </a:r>
            <a:r>
              <a:rPr lang="en-US" sz="2800" dirty="0" err="1" smtClean="0"/>
              <a:t>orchiasm</a:t>
            </a:r>
            <a:r>
              <a:rPr lang="en-US" sz="2800" dirty="0" smtClean="0"/>
              <a:t> on MRI.</a:t>
            </a:r>
          </a:p>
          <a:p>
            <a:endParaRPr lang="en-US" sz="2800" dirty="0" smtClean="0"/>
          </a:p>
          <a:p>
            <a:r>
              <a:rPr lang="en-US" sz="2800" dirty="0" smtClean="0"/>
              <a:t>Pituitary apoplexy with visual disturbance</a:t>
            </a:r>
          </a:p>
          <a:p>
            <a:endParaRPr lang="en-US" sz="2800" dirty="0" smtClean="0"/>
          </a:p>
          <a:p>
            <a:r>
              <a:rPr lang="en-US" sz="2800" dirty="0" smtClean="0"/>
              <a:t> </a:t>
            </a:r>
            <a:r>
              <a:rPr lang="en-US" sz="2800" dirty="0" err="1" smtClean="0"/>
              <a:t>Hypersecreting</a:t>
            </a:r>
            <a:r>
              <a:rPr lang="en-US" sz="2800" dirty="0" smtClean="0"/>
              <a:t> tumors other than </a:t>
            </a:r>
            <a:r>
              <a:rPr lang="en-US" sz="2800" dirty="0" err="1" smtClean="0"/>
              <a:t>prolactinomas</a:t>
            </a:r>
            <a:endParaRPr lang="en-US" sz="2800" dirty="0" smtClean="0"/>
          </a:p>
          <a:p>
            <a:endParaRPr lang="en-US" dirty="0" smtClean="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a:t>
            </a:r>
            <a:r>
              <a:rPr lang="en-US" dirty="0" smtClean="0">
                <a:solidFill>
                  <a:srgbClr val="FF0000"/>
                </a:solidFill>
              </a:rPr>
              <a:t>suggest</a:t>
            </a:r>
            <a:r>
              <a:rPr lang="en-US" dirty="0" smtClean="0"/>
              <a:t> that surgery be considered for patients with a pituitary </a:t>
            </a:r>
            <a:r>
              <a:rPr lang="en-US" dirty="0" err="1" smtClean="0"/>
              <a:t>incidentaloma</a:t>
            </a:r>
            <a:r>
              <a:rPr lang="en-US" dirty="0" smtClean="0"/>
              <a:t> if they have the following:</a:t>
            </a:r>
          </a:p>
          <a:p>
            <a:r>
              <a:rPr lang="en-US" dirty="0" smtClean="0"/>
              <a:t>Clinically significant growth of the pituitary    </a:t>
            </a:r>
            <a:r>
              <a:rPr lang="en-US" dirty="0" err="1" smtClean="0"/>
              <a:t>incidentaloma</a:t>
            </a:r>
            <a:r>
              <a:rPr lang="en-US" dirty="0" smtClean="0"/>
              <a:t>.</a:t>
            </a:r>
          </a:p>
          <a:p>
            <a:r>
              <a:rPr lang="en-US" dirty="0" smtClean="0"/>
              <a:t>Loss of </a:t>
            </a:r>
            <a:r>
              <a:rPr lang="en-US" dirty="0" err="1" smtClean="0"/>
              <a:t>endocrinological</a:t>
            </a:r>
            <a:r>
              <a:rPr lang="en-US" dirty="0" smtClean="0"/>
              <a:t> function.</a:t>
            </a:r>
          </a:p>
          <a:p>
            <a:r>
              <a:rPr lang="en-US" dirty="0" smtClean="0"/>
              <a:t>A lesion close to the optic chiasm and a plan to become pregnant.</a:t>
            </a:r>
          </a:p>
          <a:p>
            <a:r>
              <a:rPr lang="en-US" dirty="0" smtClean="0"/>
              <a:t>Unremitting headache.</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The </a:t>
            </a:r>
            <a:r>
              <a:rPr lang="en-US" sz="2800" dirty="0" smtClean="0">
                <a:solidFill>
                  <a:srgbClr val="FF0000"/>
                </a:solidFill>
              </a:rPr>
              <a:t>follow-up</a:t>
            </a:r>
            <a:r>
              <a:rPr lang="en-US" sz="2800" dirty="0" smtClean="0"/>
              <a:t> testing of a PI is different for </a:t>
            </a:r>
            <a:r>
              <a:rPr lang="en-US" sz="2800" dirty="0" err="1" smtClean="0"/>
              <a:t>microincidentaloma</a:t>
            </a:r>
            <a:r>
              <a:rPr lang="en-US" sz="2800" dirty="0" smtClean="0"/>
              <a:t> and </a:t>
            </a:r>
            <a:r>
              <a:rPr lang="en-US" sz="2800" dirty="0" err="1" smtClean="0"/>
              <a:t>macroincidentaloma</a:t>
            </a:r>
            <a:r>
              <a:rPr lang="en-US" sz="2800" dirty="0" smtClean="0"/>
              <a:t>.</a:t>
            </a:r>
          </a:p>
          <a:p>
            <a:endParaRPr lang="en-US" dirty="0" smtClean="0"/>
          </a:p>
          <a:p>
            <a:endParaRPr lang="en-US" dirty="0"/>
          </a:p>
        </p:txBody>
      </p:sp>
      <p:sp>
        <p:nvSpPr>
          <p:cNvPr id="3" name="Title 2"/>
          <p:cNvSpPr>
            <a:spLocks noGrp="1"/>
          </p:cNvSpPr>
          <p:nvPr>
            <p:ph type="title"/>
          </p:nvPr>
        </p:nvSpPr>
        <p:spPr/>
        <p:txBody>
          <a:bodyPr/>
          <a:lstStyle/>
          <a:p>
            <a:r>
              <a:rPr lang="en-US" dirty="0" smtClean="0">
                <a:solidFill>
                  <a:srgbClr val="FF0000"/>
                </a:solidFill>
              </a:rPr>
              <a:t>Follow up</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rgbClr val="7030A0"/>
                </a:solidFill>
              </a:rPr>
              <a:t>pituitary MRI </a:t>
            </a:r>
            <a:r>
              <a:rPr lang="en-US" sz="2800" dirty="0" smtClean="0"/>
              <a:t>with </a:t>
            </a:r>
            <a:r>
              <a:rPr lang="en-US" sz="2800" dirty="0" smtClean="0">
                <a:solidFill>
                  <a:srgbClr val="7030A0"/>
                </a:solidFill>
              </a:rPr>
              <a:t>clinical and biochemical testing </a:t>
            </a:r>
            <a:r>
              <a:rPr lang="en-US" sz="2800" dirty="0" smtClean="0"/>
              <a:t>for </a:t>
            </a:r>
            <a:r>
              <a:rPr lang="en-US" sz="2800" dirty="0" err="1" smtClean="0">
                <a:solidFill>
                  <a:srgbClr val="7030A0"/>
                </a:solidFill>
              </a:rPr>
              <a:t>hypopituitarism</a:t>
            </a:r>
            <a:r>
              <a:rPr lang="en-US" sz="2800" dirty="0" smtClean="0">
                <a:solidFill>
                  <a:srgbClr val="7030A0"/>
                </a:solidFill>
              </a:rPr>
              <a:t> </a:t>
            </a:r>
            <a:r>
              <a:rPr lang="en-US" sz="2800" dirty="0" smtClean="0"/>
              <a:t>should be completed </a:t>
            </a:r>
            <a:r>
              <a:rPr lang="en-US" sz="2800" dirty="0" smtClean="0">
                <a:solidFill>
                  <a:srgbClr val="FF0000"/>
                </a:solidFill>
              </a:rPr>
              <a:t>at 6 months </a:t>
            </a:r>
            <a:r>
              <a:rPr lang="en-US" sz="2800" dirty="0" smtClean="0"/>
              <a:t>after the initial diagnosis and then </a:t>
            </a:r>
            <a:r>
              <a:rPr lang="en-US" sz="2800" dirty="0" smtClean="0">
                <a:solidFill>
                  <a:srgbClr val="FF0000"/>
                </a:solidFill>
              </a:rPr>
              <a:t>yearly</a:t>
            </a:r>
            <a:r>
              <a:rPr lang="en-US" sz="2800" dirty="0" smtClean="0"/>
              <a:t> for several years,</a:t>
            </a:r>
          </a:p>
          <a:p>
            <a:endParaRPr lang="en-US" sz="2800" dirty="0" smtClean="0"/>
          </a:p>
          <a:p>
            <a:r>
              <a:rPr lang="en-US" sz="2800" dirty="0" smtClean="0"/>
              <a:t> </a:t>
            </a:r>
            <a:r>
              <a:rPr lang="en-US" sz="2800" dirty="0" smtClean="0">
                <a:solidFill>
                  <a:srgbClr val="7030A0"/>
                </a:solidFill>
              </a:rPr>
              <a:t>with visual field assessment </a:t>
            </a:r>
            <a:r>
              <a:rPr lang="en-US" sz="2800" dirty="0" smtClean="0">
                <a:solidFill>
                  <a:srgbClr val="FF0000"/>
                </a:solidFill>
              </a:rPr>
              <a:t>if the tumor enlarges to abut or compress the optic nerves or chiasm</a:t>
            </a:r>
            <a:r>
              <a:rPr lang="en-US" sz="2800" dirty="0" smtClean="0"/>
              <a:t>. </a:t>
            </a:r>
            <a:endParaRPr lang="en-US" sz="2800" b="1" dirty="0" smtClean="0"/>
          </a:p>
          <a:p>
            <a:pPr>
              <a:buNone/>
            </a:pPr>
            <a:endParaRPr lang="en-US" dirty="0"/>
          </a:p>
        </p:txBody>
      </p:sp>
      <p:sp>
        <p:nvSpPr>
          <p:cNvPr id="3" name="Title 2"/>
          <p:cNvSpPr>
            <a:spLocks noGrp="1"/>
          </p:cNvSpPr>
          <p:nvPr>
            <p:ph type="title"/>
          </p:nvPr>
        </p:nvSpPr>
        <p:spPr/>
        <p:txBody>
          <a:bodyPr/>
          <a:lstStyle/>
          <a:p>
            <a:r>
              <a:rPr lang="en-US" dirty="0" smtClean="0"/>
              <a:t> </a:t>
            </a:r>
            <a:r>
              <a:rPr lang="en-US" dirty="0" smtClean="0">
                <a:solidFill>
                  <a:srgbClr val="FF0000"/>
                </a:solidFill>
              </a:rPr>
              <a:t>For </a:t>
            </a:r>
            <a:r>
              <a:rPr lang="en-US" dirty="0" err="1" smtClean="0">
                <a:solidFill>
                  <a:srgbClr val="FF0000"/>
                </a:solidFill>
              </a:rPr>
              <a:t>macroincidentaloma</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Patients with lesions not associated with hormonal </a:t>
            </a:r>
            <a:r>
              <a:rPr lang="en-US" sz="2800" dirty="0" err="1" smtClean="0"/>
              <a:t>hypersecretion</a:t>
            </a:r>
            <a:r>
              <a:rPr lang="en-US" sz="2800" dirty="0" smtClean="0"/>
              <a:t> may be treated as follows</a:t>
            </a:r>
          </a:p>
          <a:p>
            <a:r>
              <a:rPr lang="en-US" sz="2800" dirty="0" smtClean="0">
                <a:solidFill>
                  <a:srgbClr val="FF0000"/>
                </a:solidFill>
              </a:rPr>
              <a:t>For patients with lesions 2 to 4 mm </a:t>
            </a:r>
            <a:r>
              <a:rPr lang="en-US" sz="2800" dirty="0" smtClean="0"/>
              <a:t>in diameter, we suggest no further testing as additional tests do not appear to affect outcome .</a:t>
            </a:r>
          </a:p>
        </p:txBody>
      </p:sp>
      <p:sp>
        <p:nvSpPr>
          <p:cNvPr id="3" name="Title 2"/>
          <p:cNvSpPr>
            <a:spLocks noGrp="1"/>
          </p:cNvSpPr>
          <p:nvPr>
            <p:ph type="title"/>
          </p:nvPr>
        </p:nvSpPr>
        <p:spPr/>
        <p:txBody>
          <a:bodyPr/>
          <a:lstStyle/>
          <a:p>
            <a:r>
              <a:rPr lang="en-US" dirty="0" smtClean="0">
                <a:solidFill>
                  <a:srgbClr val="FF0000"/>
                </a:solidFill>
              </a:rPr>
              <a:t>For </a:t>
            </a:r>
            <a:r>
              <a:rPr lang="en-US" dirty="0" err="1" smtClean="0">
                <a:solidFill>
                  <a:srgbClr val="FF0000"/>
                </a:solidFill>
              </a:rPr>
              <a:t>microincidentaloma</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rgbClr val="FF0000"/>
                </a:solidFill>
              </a:rPr>
              <a:t>For patients with lesions 5 to 9 mm in diameter</a:t>
            </a:r>
            <a:r>
              <a:rPr lang="en-US" sz="2800" dirty="0" smtClean="0"/>
              <a:t>, we suggest monitoring with pituitary MRI </a:t>
            </a:r>
            <a:r>
              <a:rPr lang="en-US" sz="2800" dirty="0" smtClean="0">
                <a:solidFill>
                  <a:srgbClr val="002060"/>
                </a:solidFill>
              </a:rPr>
              <a:t>yearly</a:t>
            </a:r>
            <a:r>
              <a:rPr lang="en-US" sz="2800" dirty="0" smtClean="0"/>
              <a:t> for </a:t>
            </a:r>
            <a:r>
              <a:rPr lang="en-US" sz="2800" dirty="0" smtClean="0">
                <a:solidFill>
                  <a:srgbClr val="002060"/>
                </a:solidFill>
              </a:rPr>
              <a:t>two years</a:t>
            </a:r>
            <a:r>
              <a:rPr lang="en-US" sz="2800" dirty="0" smtClean="0"/>
              <a:t>; if the lesion is stable in this period, the frequency can be decreased to </a:t>
            </a:r>
            <a:r>
              <a:rPr lang="en-US" sz="2800" dirty="0" smtClean="0">
                <a:solidFill>
                  <a:srgbClr val="002060"/>
                </a:solidFill>
              </a:rPr>
              <a:t>every few years </a:t>
            </a:r>
            <a:r>
              <a:rPr lang="en-US" sz="2800" dirty="0" smtClean="0"/>
              <a:t>and then even less often</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include evaluation of headache, giddiness, strokes, head trauma or as part of CNS screening for other systemic disorders</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FF0000"/>
                </a:solidFill>
              </a:rPr>
              <a:t>indications for brain imaging in PI</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There is </a:t>
            </a:r>
            <a:r>
              <a:rPr lang="en-US" sz="2800" dirty="0" smtClean="0">
                <a:solidFill>
                  <a:srgbClr val="FF0000"/>
                </a:solidFill>
              </a:rPr>
              <a:t>no need to test for </a:t>
            </a:r>
            <a:r>
              <a:rPr lang="en-US" sz="2800" dirty="0" err="1" smtClean="0">
                <a:solidFill>
                  <a:srgbClr val="FF0000"/>
                </a:solidFill>
              </a:rPr>
              <a:t>hypopituitarism</a:t>
            </a:r>
            <a:r>
              <a:rPr lang="en-US" sz="2800" dirty="0" smtClean="0">
                <a:solidFill>
                  <a:srgbClr val="FF0000"/>
                </a:solidFill>
              </a:rPr>
              <a:t> </a:t>
            </a:r>
            <a:r>
              <a:rPr lang="en-US" sz="2800" dirty="0" smtClean="0"/>
              <a:t>if there was no change in the clinical and</a:t>
            </a:r>
          </a:p>
          <a:p>
            <a:pPr>
              <a:buNone/>
            </a:pPr>
            <a:r>
              <a:rPr lang="en-US" sz="2800" dirty="0" smtClean="0"/>
              <a:t> radiographic features</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495425" y="1567656"/>
            <a:ext cx="6153150" cy="43529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510836" y="1481138"/>
            <a:ext cx="6122328" cy="45259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548680"/>
            <a:ext cx="8496944" cy="597666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rot="5400000">
            <a:off x="450071" y="-1485568"/>
            <a:ext cx="8243856" cy="9144002"/>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ransition>
    <p:wipe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619672" y="188640"/>
            <a:ext cx="5631160" cy="518322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3302224"/>
          </a:xfrm>
          <a:prstGeom prst="rect">
            <a:avLst/>
          </a:prstGeom>
          <a:noFill/>
          <a:ln w="9525">
            <a:noFill/>
            <a:miter lim="800000"/>
            <a:headEnd/>
            <a:tailEnd/>
          </a:ln>
        </p:spPr>
      </p:pic>
      <p:sp>
        <p:nvSpPr>
          <p:cNvPr id="7" name="Rectangle 6"/>
          <p:cNvSpPr/>
          <p:nvPr/>
        </p:nvSpPr>
        <p:spPr>
          <a:xfrm>
            <a:off x="0" y="3284984"/>
            <a:ext cx="9144000" cy="2308324"/>
          </a:xfrm>
          <a:prstGeom prst="rect">
            <a:avLst/>
          </a:prstGeom>
        </p:spPr>
        <p:txBody>
          <a:bodyPr wrap="square">
            <a:spAutoFit/>
          </a:bodyPr>
          <a:lstStyle/>
          <a:p>
            <a:r>
              <a:rPr lang="en-US" dirty="0" err="1" smtClean="0">
                <a:solidFill>
                  <a:srgbClr val="7030A0"/>
                </a:solidFill>
              </a:rPr>
              <a:t>Sella</a:t>
            </a:r>
            <a:r>
              <a:rPr lang="en-US" dirty="0" smtClean="0">
                <a:solidFill>
                  <a:srgbClr val="7030A0"/>
                </a:solidFill>
              </a:rPr>
              <a:t> </a:t>
            </a:r>
            <a:r>
              <a:rPr lang="en-US" dirty="0" err="1" smtClean="0">
                <a:solidFill>
                  <a:srgbClr val="7030A0"/>
                </a:solidFill>
              </a:rPr>
              <a:t>turcica</a:t>
            </a:r>
            <a:r>
              <a:rPr lang="en-US" dirty="0" smtClean="0">
                <a:solidFill>
                  <a:srgbClr val="7030A0"/>
                </a:solidFill>
              </a:rPr>
              <a:t> tumors </a:t>
            </a:r>
            <a:r>
              <a:rPr lang="en-US" dirty="0" smtClean="0"/>
              <a:t>can be </a:t>
            </a:r>
            <a:r>
              <a:rPr lang="en-US" dirty="0" smtClean="0">
                <a:solidFill>
                  <a:srgbClr val="FF0000"/>
                </a:solidFill>
              </a:rPr>
              <a:t>noninvasive</a:t>
            </a:r>
            <a:r>
              <a:rPr lang="en-US" dirty="0" smtClean="0"/>
              <a:t> (</a:t>
            </a:r>
            <a:r>
              <a:rPr lang="en-US" dirty="0" smtClean="0">
                <a:solidFill>
                  <a:srgbClr val="0070C0"/>
                </a:solidFill>
              </a:rPr>
              <a:t>grade 0</a:t>
            </a:r>
            <a:r>
              <a:rPr lang="en-US" dirty="0" smtClean="0"/>
              <a:t>, intact with normal contour; </a:t>
            </a:r>
            <a:r>
              <a:rPr lang="en-US" dirty="0" smtClean="0">
                <a:solidFill>
                  <a:srgbClr val="0070C0"/>
                </a:solidFill>
              </a:rPr>
              <a:t>grade I</a:t>
            </a:r>
            <a:r>
              <a:rPr lang="en-US" dirty="0" smtClean="0"/>
              <a:t>, intact with bulging floor; or </a:t>
            </a:r>
            <a:r>
              <a:rPr lang="en-US" dirty="0" smtClean="0">
                <a:solidFill>
                  <a:srgbClr val="0070C0"/>
                </a:solidFill>
              </a:rPr>
              <a:t>grade II</a:t>
            </a:r>
            <a:r>
              <a:rPr lang="en-US" dirty="0" smtClean="0"/>
              <a:t>, intact, enlarged </a:t>
            </a:r>
            <a:r>
              <a:rPr lang="en-US" dirty="0" err="1" smtClean="0"/>
              <a:t>fossa</a:t>
            </a:r>
            <a:r>
              <a:rPr lang="en-US" dirty="0" smtClean="0"/>
              <a:t>) </a:t>
            </a:r>
            <a:r>
              <a:rPr lang="en-US" dirty="0" smtClean="0">
                <a:solidFill>
                  <a:srgbClr val="FF0000"/>
                </a:solidFill>
              </a:rPr>
              <a:t>or invasive </a:t>
            </a:r>
            <a:endParaRPr lang="fa-IR" dirty="0" smtClean="0">
              <a:solidFill>
                <a:srgbClr val="FF0000"/>
              </a:solidFill>
            </a:endParaRPr>
          </a:p>
          <a:p>
            <a:r>
              <a:rPr lang="en-US" dirty="0" smtClean="0">
                <a:solidFill>
                  <a:srgbClr val="0070C0"/>
                </a:solidFill>
              </a:rPr>
              <a:t>(grade III</a:t>
            </a:r>
            <a:r>
              <a:rPr lang="en-US" dirty="0" smtClean="0"/>
              <a:t>, localized </a:t>
            </a:r>
            <a:r>
              <a:rPr lang="en-US" dirty="0" err="1" smtClean="0"/>
              <a:t>sellar</a:t>
            </a:r>
            <a:r>
              <a:rPr lang="en-US" dirty="0" smtClean="0"/>
              <a:t> destruction; </a:t>
            </a:r>
            <a:r>
              <a:rPr lang="en-US" dirty="0" smtClean="0">
                <a:solidFill>
                  <a:srgbClr val="0070C0"/>
                </a:solidFill>
              </a:rPr>
              <a:t>or grade IV</a:t>
            </a:r>
            <a:r>
              <a:rPr lang="en-US" dirty="0" smtClean="0"/>
              <a:t>, diffuse destruction).</a:t>
            </a:r>
          </a:p>
          <a:p>
            <a:endParaRPr lang="en-US" dirty="0" smtClean="0"/>
          </a:p>
          <a:p>
            <a:r>
              <a:rPr lang="en-US" dirty="0" smtClean="0">
                <a:solidFill>
                  <a:srgbClr val="7030A0"/>
                </a:solidFill>
              </a:rPr>
              <a:t> </a:t>
            </a:r>
            <a:r>
              <a:rPr lang="en-US" dirty="0" err="1" smtClean="0">
                <a:solidFill>
                  <a:srgbClr val="7030A0"/>
                </a:solidFill>
              </a:rPr>
              <a:t>Suprasellar</a:t>
            </a:r>
            <a:r>
              <a:rPr lang="en-US" dirty="0" smtClean="0">
                <a:solidFill>
                  <a:srgbClr val="7030A0"/>
                </a:solidFill>
              </a:rPr>
              <a:t> tumors </a:t>
            </a:r>
            <a:r>
              <a:rPr lang="en-US" dirty="0" smtClean="0"/>
              <a:t>can be </a:t>
            </a:r>
            <a:r>
              <a:rPr lang="en-US" dirty="0" smtClean="0">
                <a:solidFill>
                  <a:srgbClr val="FF0000"/>
                </a:solidFill>
              </a:rPr>
              <a:t>symmetrical</a:t>
            </a:r>
            <a:r>
              <a:rPr lang="en-US" dirty="0" smtClean="0"/>
              <a:t> (</a:t>
            </a:r>
            <a:r>
              <a:rPr lang="en-US" dirty="0" smtClean="0">
                <a:solidFill>
                  <a:srgbClr val="0070C0"/>
                </a:solidFill>
              </a:rPr>
              <a:t>grade A</a:t>
            </a:r>
            <a:r>
              <a:rPr lang="en-US" dirty="0" smtClean="0"/>
              <a:t>, </a:t>
            </a:r>
            <a:r>
              <a:rPr lang="en-US" dirty="0" err="1" smtClean="0"/>
              <a:t>suprasellar</a:t>
            </a:r>
            <a:r>
              <a:rPr lang="en-US" dirty="0" smtClean="0"/>
              <a:t> cistern only; </a:t>
            </a:r>
            <a:r>
              <a:rPr lang="en-US" dirty="0" smtClean="0">
                <a:solidFill>
                  <a:srgbClr val="0070C0"/>
                </a:solidFill>
              </a:rPr>
              <a:t>grade</a:t>
            </a:r>
            <a:r>
              <a:rPr lang="en-US" dirty="0" smtClean="0"/>
              <a:t> </a:t>
            </a:r>
            <a:r>
              <a:rPr lang="en-US" dirty="0" smtClean="0">
                <a:solidFill>
                  <a:srgbClr val="0070C0"/>
                </a:solidFill>
              </a:rPr>
              <a:t>B</a:t>
            </a:r>
            <a:r>
              <a:rPr lang="en-US" dirty="0" smtClean="0"/>
              <a:t>, recess of the third ventricle; or </a:t>
            </a:r>
            <a:r>
              <a:rPr lang="en-US" dirty="0" smtClean="0">
                <a:solidFill>
                  <a:srgbClr val="0070C0"/>
                </a:solidFill>
              </a:rPr>
              <a:t>grade C,</a:t>
            </a:r>
            <a:r>
              <a:rPr lang="en-US" dirty="0" smtClean="0"/>
              <a:t> whole anterior third ventricle) or </a:t>
            </a:r>
            <a:r>
              <a:rPr lang="en-US" dirty="0" smtClean="0">
                <a:solidFill>
                  <a:srgbClr val="FF0000"/>
                </a:solidFill>
              </a:rPr>
              <a:t>asymmetrical </a:t>
            </a:r>
            <a:r>
              <a:rPr lang="en-US" dirty="0" smtClean="0"/>
              <a:t>(</a:t>
            </a:r>
            <a:r>
              <a:rPr lang="en-US" dirty="0" smtClean="0">
                <a:solidFill>
                  <a:srgbClr val="0070C0"/>
                </a:solidFill>
              </a:rPr>
              <a:t>grade D</a:t>
            </a:r>
            <a:r>
              <a:rPr lang="en-US" dirty="0" smtClean="0"/>
              <a:t>, intracranial </a:t>
            </a:r>
            <a:r>
              <a:rPr lang="en-US" dirty="0" err="1" smtClean="0"/>
              <a:t>extradu-ral</a:t>
            </a:r>
            <a:r>
              <a:rPr lang="en-US" dirty="0" smtClean="0"/>
              <a:t>; </a:t>
            </a:r>
            <a:r>
              <a:rPr lang="en-US" dirty="0" smtClean="0">
                <a:solidFill>
                  <a:srgbClr val="0070C0"/>
                </a:solidFill>
              </a:rPr>
              <a:t>or grade E</a:t>
            </a:r>
            <a:r>
              <a:rPr lang="en-US" dirty="0" smtClean="0"/>
              <a:t>, </a:t>
            </a:r>
            <a:r>
              <a:rPr lang="en-US" dirty="0" err="1" smtClean="0"/>
              <a:t>extracranial</a:t>
            </a:r>
            <a:r>
              <a:rPr lang="en-US" dirty="0" smtClean="0"/>
              <a:t> </a:t>
            </a:r>
            <a:r>
              <a:rPr lang="en-US" dirty="0" err="1" smtClean="0"/>
              <a:t>extradural</a:t>
            </a:r>
            <a:r>
              <a:rPr lang="en-US" dirty="0" smtClean="0"/>
              <a:t> [cavernous sinus</a:t>
            </a:r>
            <a:endParaRPr lang="en-US" dirty="0"/>
          </a:p>
        </p:txBody>
      </p:sp>
    </p:spTree>
  </p:cSld>
  <p:clrMapOvr>
    <a:masterClrMapping/>
  </p:clrMapOvr>
  <p:transition>
    <p:wipe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409576" y="1481138"/>
            <a:ext cx="6324847" cy="452596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Pituitary tumors rarely enlarge </a:t>
            </a:r>
            <a:r>
              <a:rPr lang="en-US" sz="2800" dirty="0" smtClean="0">
                <a:solidFill>
                  <a:srgbClr val="FF0000"/>
                </a:solidFill>
              </a:rPr>
              <a:t>in pregnancy</a:t>
            </a:r>
            <a:r>
              <a:rPr lang="en-US" sz="2800" dirty="0" smtClean="0"/>
              <a:t>. nevertheless, </a:t>
            </a:r>
            <a:r>
              <a:rPr lang="en-US" sz="2800" dirty="0" smtClean="0">
                <a:solidFill>
                  <a:srgbClr val="FF0000"/>
                </a:solidFill>
              </a:rPr>
              <a:t>surgery may also be considered </a:t>
            </a:r>
            <a:r>
              <a:rPr lang="en-US" sz="2800" dirty="0" smtClean="0"/>
              <a:t>in patients planning pregnancy, because of associated </a:t>
            </a:r>
            <a:r>
              <a:rPr lang="en-US" sz="2800" dirty="0" smtClean="0">
                <a:solidFill>
                  <a:srgbClr val="FF0000"/>
                </a:solidFill>
              </a:rPr>
              <a:t>physiological hyperplasia </a:t>
            </a:r>
            <a:r>
              <a:rPr lang="en-US" sz="2800" dirty="0" smtClean="0"/>
              <a:t>of </a:t>
            </a:r>
            <a:r>
              <a:rPr lang="en-US" sz="2800" dirty="0" err="1" smtClean="0"/>
              <a:t>lactotroph</a:t>
            </a:r>
            <a:r>
              <a:rPr lang="en-US" sz="2800" dirty="0" smtClean="0"/>
              <a:t> cells that may cause subtle compression of the optic apparatus</a:t>
            </a:r>
            <a:r>
              <a:rPr lang="en-US" dirty="0" smtClean="0"/>
              <a:t>. </a:t>
            </a:r>
            <a:endParaRPr lang="en-US" dirty="0"/>
          </a:p>
        </p:txBody>
      </p:sp>
      <p:sp>
        <p:nvSpPr>
          <p:cNvPr id="3" name="Title 2"/>
          <p:cNvSpPr>
            <a:spLocks noGrp="1"/>
          </p:cNvSpPr>
          <p:nvPr>
            <p:ph type="title"/>
          </p:nvPr>
        </p:nvSpPr>
        <p:spPr/>
        <p:txBody>
          <a:bodyPr/>
          <a:lstStyle/>
          <a:p>
            <a:r>
              <a:rPr lang="en-US" dirty="0" smtClean="0">
                <a:solidFill>
                  <a:srgbClr val="FF0000"/>
                </a:solidFill>
              </a:rPr>
              <a:t>pregnancy</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Nevertheless, elderly patients appear to be at an increased risk for postoperative complications, including a 30% greater risk of mortality compared to younger patients. It may, therefore, be reasonable to pursue a </a:t>
            </a:r>
            <a:r>
              <a:rPr lang="en-US" sz="2800" dirty="0" smtClean="0">
                <a:solidFill>
                  <a:srgbClr val="FF0000"/>
                </a:solidFill>
              </a:rPr>
              <a:t>more conservative treatment strategy in elderly patients with pituitary </a:t>
            </a:r>
            <a:r>
              <a:rPr lang="en-US" sz="2800" dirty="0" err="1" smtClean="0">
                <a:solidFill>
                  <a:srgbClr val="FF0000"/>
                </a:solidFill>
              </a:rPr>
              <a:t>incidentalomas</a:t>
            </a:r>
            <a:r>
              <a:rPr lang="en-US" sz="2800" dirty="0" smtClean="0"/>
              <a:t>.</a:t>
            </a:r>
            <a:endParaRPr lang="en-US" sz="2800" dirty="0"/>
          </a:p>
        </p:txBody>
      </p:sp>
      <p:sp>
        <p:nvSpPr>
          <p:cNvPr id="3" name="Title 2"/>
          <p:cNvSpPr>
            <a:spLocks noGrp="1"/>
          </p:cNvSpPr>
          <p:nvPr>
            <p:ph type="title"/>
          </p:nvPr>
        </p:nvSpPr>
        <p:spPr/>
        <p:txBody>
          <a:bodyPr/>
          <a:lstStyle/>
          <a:p>
            <a:r>
              <a:rPr lang="en-US" dirty="0" smtClean="0">
                <a:solidFill>
                  <a:srgbClr val="FF0000"/>
                </a:solidFill>
              </a:rPr>
              <a:t>Elderly</a:t>
            </a:r>
            <a:endParaRPr lang="en-US" dirty="0">
              <a:solidFill>
                <a:srgbClr val="FF0000"/>
              </a:solidFill>
            </a:endParaRP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2009</TotalTime>
  <Words>3586</Words>
  <Application>Microsoft Office PowerPoint</Application>
  <PresentationFormat>On-screen Show (4:3)</PresentationFormat>
  <Paragraphs>243</Paragraphs>
  <Slides>101</Slides>
  <Notes>0</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Concourse</vt:lpstr>
      <vt:lpstr>Slide 1</vt:lpstr>
      <vt:lpstr>         Pituitary incidentalomas</vt:lpstr>
      <vt:lpstr>Refrences</vt:lpstr>
      <vt:lpstr>Slide 4</vt:lpstr>
      <vt:lpstr>Slide 5</vt:lpstr>
      <vt:lpstr>Slide 6</vt:lpstr>
      <vt:lpstr>Contraversy…</vt:lpstr>
      <vt:lpstr>Slide 8</vt:lpstr>
      <vt:lpstr>indications for brain imaging in PI</vt:lpstr>
      <vt:lpstr>the most common indication</vt:lpstr>
      <vt:lpstr>The pathogenesis of headaches in patients with pituitary adenoma </vt:lpstr>
      <vt:lpstr>classification</vt:lpstr>
      <vt:lpstr>non-pituitary sellar pathology</vt:lpstr>
      <vt:lpstr>Slide 14</vt:lpstr>
      <vt:lpstr>prevaleance</vt:lpstr>
      <vt:lpstr> why so wide range…</vt:lpstr>
      <vt:lpstr>Slide 17</vt:lpstr>
      <vt:lpstr>significance</vt:lpstr>
      <vt:lpstr>Slide 19</vt:lpstr>
      <vt:lpstr>Slide 20</vt:lpstr>
      <vt:lpstr>Slide 21</vt:lpstr>
      <vt:lpstr>causes</vt:lpstr>
      <vt:lpstr>Slide 23</vt:lpstr>
      <vt:lpstr>Slide 24</vt:lpstr>
      <vt:lpstr>Slide 25</vt:lpstr>
      <vt:lpstr>Slide 26</vt:lpstr>
      <vt:lpstr>Slide 27</vt:lpstr>
      <vt:lpstr>Slide 28</vt:lpstr>
      <vt:lpstr>Physiological enlargement of the pituitary gland</vt:lpstr>
      <vt:lpstr>Slide 30</vt:lpstr>
      <vt:lpstr>Slide 31</vt:lpstr>
      <vt:lpstr>Slide 32</vt:lpstr>
      <vt:lpstr>Slide 33</vt:lpstr>
      <vt:lpstr>Slide 34</vt:lpstr>
      <vt:lpstr>Slide 35</vt:lpstr>
      <vt:lpstr>Slide 36</vt:lpstr>
      <vt:lpstr>Slide 37</vt:lpstr>
      <vt:lpstr>Slide 38</vt:lpstr>
      <vt:lpstr>Slide 39</vt:lpstr>
      <vt:lpstr>symptoms</vt:lpstr>
      <vt:lpstr>NATURAL HISTORY </vt:lpstr>
      <vt:lpstr>Slide 42</vt:lpstr>
      <vt:lpstr>Slide 43</vt:lpstr>
      <vt:lpstr>Slide 44</vt:lpstr>
      <vt:lpstr>Natural history and size…</vt:lpstr>
      <vt:lpstr>Natural history and histology…</vt:lpstr>
      <vt:lpstr>Natural history and radiology…</vt:lpstr>
      <vt:lpstr>children</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Hypersecretion</vt:lpstr>
      <vt:lpstr>Slide 63</vt:lpstr>
      <vt:lpstr>Hyposecretion</vt:lpstr>
      <vt:lpstr>Slide 65</vt:lpstr>
      <vt:lpstr>Slide 66</vt:lpstr>
      <vt:lpstr>Slide 67</vt:lpstr>
      <vt:lpstr>Slide 68</vt:lpstr>
      <vt:lpstr>Slide 69</vt:lpstr>
      <vt:lpstr>Slide 70</vt:lpstr>
      <vt:lpstr>Slide 71</vt:lpstr>
      <vt:lpstr>Hyposecretion</vt:lpstr>
      <vt:lpstr>Neuroscience</vt:lpstr>
      <vt:lpstr>Hypersecretion</vt:lpstr>
      <vt:lpstr>Slide 75</vt:lpstr>
      <vt:lpstr>Slide 76</vt:lpstr>
      <vt:lpstr>Slide 77</vt:lpstr>
      <vt:lpstr>williams</vt:lpstr>
      <vt:lpstr>williams</vt:lpstr>
      <vt:lpstr>williams</vt:lpstr>
      <vt:lpstr>williams</vt:lpstr>
      <vt:lpstr>Treatment</vt:lpstr>
      <vt:lpstr>Indications for surgical therapy</vt:lpstr>
      <vt:lpstr>Slide 84</vt:lpstr>
      <vt:lpstr>Slide 85</vt:lpstr>
      <vt:lpstr>Follow up</vt:lpstr>
      <vt:lpstr> For macroincidentaloma</vt:lpstr>
      <vt:lpstr>For microincidentaloma</vt:lpstr>
      <vt:lpstr>Slide 89</vt:lpstr>
      <vt:lpstr>Slide 90</vt:lpstr>
      <vt:lpstr>Slide 91</vt:lpstr>
      <vt:lpstr>Slide 92</vt:lpstr>
      <vt:lpstr>Slide 93</vt:lpstr>
      <vt:lpstr>Slide 94</vt:lpstr>
      <vt:lpstr>Slide 95</vt:lpstr>
      <vt:lpstr>Slide 96</vt:lpstr>
      <vt:lpstr>Slide 97</vt:lpstr>
      <vt:lpstr>pregnancy</vt:lpstr>
      <vt:lpstr>Elderly</vt:lpstr>
      <vt:lpstr>Other particular circumstances</vt:lpstr>
      <vt:lpstr>Slide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Pituitary Incidentalomas</dc:title>
  <dc:creator>shafagh co</dc:creator>
  <cp:lastModifiedBy>shafagh co</cp:lastModifiedBy>
  <cp:revision>368</cp:revision>
  <dcterms:created xsi:type="dcterms:W3CDTF">2020-10-18T15:24:38Z</dcterms:created>
  <dcterms:modified xsi:type="dcterms:W3CDTF">2020-11-06T14:27:45Z</dcterms:modified>
</cp:coreProperties>
</file>