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4" r:id="rId4"/>
    <p:sldId id="295" r:id="rId5"/>
    <p:sldId id="290" r:id="rId6"/>
    <p:sldId id="291" r:id="rId7"/>
    <p:sldId id="292" r:id="rId8"/>
    <p:sldId id="293" r:id="rId9"/>
    <p:sldId id="289" r:id="rId10"/>
    <p:sldId id="296" r:id="rId11"/>
    <p:sldId id="302" r:id="rId12"/>
    <p:sldId id="258" r:id="rId13"/>
    <p:sldId id="259" r:id="rId14"/>
    <p:sldId id="260" r:id="rId15"/>
    <p:sldId id="261" r:id="rId16"/>
    <p:sldId id="297" r:id="rId17"/>
    <p:sldId id="262" r:id="rId18"/>
    <p:sldId id="263" r:id="rId19"/>
    <p:sldId id="264" r:id="rId20"/>
    <p:sldId id="314" r:id="rId21"/>
    <p:sldId id="315" r:id="rId22"/>
    <p:sldId id="299" r:id="rId23"/>
    <p:sldId id="265" r:id="rId24"/>
    <p:sldId id="266" r:id="rId25"/>
    <p:sldId id="267" r:id="rId26"/>
    <p:sldId id="271" r:id="rId27"/>
    <p:sldId id="273" r:id="rId28"/>
    <p:sldId id="300" r:id="rId29"/>
    <p:sldId id="301" r:id="rId30"/>
    <p:sldId id="272" r:id="rId31"/>
    <p:sldId id="274" r:id="rId32"/>
    <p:sldId id="275" r:id="rId33"/>
    <p:sldId id="276" r:id="rId34"/>
    <p:sldId id="277" r:id="rId35"/>
    <p:sldId id="278" r:id="rId36"/>
    <p:sldId id="279" r:id="rId37"/>
    <p:sldId id="283" r:id="rId38"/>
    <p:sldId id="285" r:id="rId39"/>
    <p:sldId id="286" r:id="rId40"/>
    <p:sldId id="287" r:id="rId41"/>
    <p:sldId id="305" r:id="rId42"/>
    <p:sldId id="306" r:id="rId43"/>
    <p:sldId id="307" r:id="rId44"/>
    <p:sldId id="308" r:id="rId45"/>
    <p:sldId id="309" r:id="rId46"/>
    <p:sldId id="311" r:id="rId47"/>
    <p:sldId id="312" r:id="rId48"/>
    <p:sldId id="316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03" r:id="rId65"/>
    <p:sldId id="31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A174-C8FD-0049-9145-A0B3C950A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44554-2559-6346-849F-B3A60CEB4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80DC0-AA3C-2442-B5E7-3EEDD5E5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130BD-73A8-8A42-9BDF-8438875B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FE832-C70A-3D4D-A6A3-29FB4884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1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C1B2-48FF-104C-8F0F-75522D8A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CC22F-BB50-4447-A206-62F9EC5CC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06843-7748-BA40-AEF1-3A8F169D9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11E4D-F825-6E46-9AB3-309BE385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73617-F6C0-734B-9905-221991DE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03DB61-C9D8-C444-8637-DD364AE31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1FC7F-FD15-FD40-AB4D-9EC5F5754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B5C9C-39D0-534C-9EF8-B4255B51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FC4D4-1515-0D4F-B178-02A41CFA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DC73-23B0-8145-AB31-9D5B778E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6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68D3-2289-B745-98A8-FBEE1E2E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2FB0B-1496-A34E-B6E5-B6104001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78B8B-8E21-FF45-AB3A-2FADD080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8FADE-7275-1348-8086-8E08BAE4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39FB9-94F8-F747-BEA7-3FF98728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0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D9C7-1585-A448-B221-D9B0665B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FCE28-C220-5049-8818-AF6765FA5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E3259-5177-E449-8CD8-02B5D226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7DA5F-C57C-3345-B4C9-67DB4E01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D93AA-7789-2043-9AA6-9C39235A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8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E990-1C92-794C-AA6E-250E9FBE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8F9C2-A719-434D-BE94-BA57300D2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F0968-A924-2A42-9F8B-623C5C9EF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6239F-B9B8-5A44-9894-08E71EB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8AED1-015C-5244-8962-2998DD335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2F6D8-F827-1B46-915D-BE36A2BB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3533-1EB9-6A41-9CE9-D669CC72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98644-F926-504E-A5A4-DBD20262D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93161-9281-D142-ABDF-E607936E1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2143B-4F4B-BB4B-9367-A4BFCBC3E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F00AE-3222-0B45-B915-3619DA304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81A79-E28D-6246-A1FC-13278805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02321-29FB-BE41-89B7-582721716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CC969-C967-A842-B24A-855C1973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0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5A3C-00EE-8440-9236-6C849927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77593E-68FF-EB46-9569-E1955B73E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7E17A-721A-0C43-9E0C-227BDA1E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0314-9C0B-E445-A882-7A18EB24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6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E2811-219B-CC4D-81B0-96CD234A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F405D-C2C4-EB40-BEF8-566BCA02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0452A-6B76-574E-9D5C-2AFE09AE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5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93372-9BBE-6C4F-8860-FE1CDD1A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613D-4661-DE4D-996C-F64DAD2E0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0DFDB-6493-9445-A0AA-7C6291633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31F4D-B53E-254B-B2CD-79820601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CC598-BB9D-BC45-9F3A-6EA44ABD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0AD01-A155-BB42-A657-6A5659B4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8DF9-65B2-EA4E-A656-37F480E9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3C144-C40D-A145-8469-30FFB0AB5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7B003-33DC-8147-8DCD-3EE5E5DF6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7E1E1-03F5-7E42-8AD3-43C39A66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9BE95-DEBA-2A45-98D9-BF303118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399EE-A366-FB4D-8458-F99D6049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1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988E7E-8FB9-F546-B589-BE6F7E1E1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92A5A-E20D-5944-BF63-24AFE6C69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3AB9-C155-3546-8090-74A3D051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E8E2E-39A5-874B-89E3-79D868B57DE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97C32-0AEA-FD44-B91A-0AA223084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D875-BA05-9D47-A2F4-1D879EFCD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F284-1F58-3E45-84E1-535DDAF6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2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8A86-9B21-0D41-B93D-362C89259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use TBS in combination with BMD in clinical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A92D9-F100-2243-8B62-961DFBE7F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H.Rezvanian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93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9A6E135-9E44-6447-8A86-3C680D497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51" b="2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B5D7213-30AB-E644-A081-3BC4C25CB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7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DDFC55D8-0B17-544E-BE66-B8414BDE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0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529D39D-A8FE-3D44-92EF-DBFB13B0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65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Website, timeline&#10;&#10;Description automatically generated">
            <a:extLst>
              <a:ext uri="{FF2B5EF4-FFF2-40B4-BE49-F238E27FC236}">
                <a16:creationId xmlns:a16="http://schemas.microsoft.com/office/drawing/2014/main" id="{0B03366C-9A49-B14A-81EC-A8DF5E3AA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CA05FA-5121-F347-9490-4CE78A9B2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99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502BD-43CF-8D4D-B6BE-9E3965B0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006"/>
            <a:ext cx="10515600" cy="11284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The trabecular bone score (TBS), a novel gray-level texture measurement that can</a:t>
            </a:r>
            <a:br>
              <a:rPr lang="en-US" sz="2800" dirty="0"/>
            </a:br>
            <a:r>
              <a:rPr lang="en-US" sz="2800" dirty="0"/>
              <a:t>be extracted from DXA images, correlates with 3D parameters of bone microarchitecture.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76EAFC7-DE04-E340-9DB5-569536E48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6" r="7299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1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A011B4BF-6033-0149-93C8-08E945907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8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A02BEB3-B0B0-694D-ADD4-BEBF63291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2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hart, bar chart, histogram&#10;&#10;Description automatically generated">
            <a:extLst>
              <a:ext uri="{FF2B5EF4-FFF2-40B4-BE49-F238E27FC236}">
                <a16:creationId xmlns:a16="http://schemas.microsoft.com/office/drawing/2014/main" id="{3D42E584-1D5A-3C4C-9900-6B85A6935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" r="56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1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8C18ADB-020D-C04A-A0EF-8CE9373C2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15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271AD-A8B7-4A4B-A4DF-54C76841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125"/>
            <a:ext cx="10515600" cy="690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One quarter of osteoporotic fractures occur in men. </a:t>
            </a:r>
            <a:br>
              <a:rPr lang="en-US" sz="5400" dirty="0">
                <a:solidFill>
                  <a:srgbClr val="FF0000"/>
                </a:solidFill>
              </a:rPr>
            </a:br>
            <a:endParaRPr lang="en-US" sz="52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3E0F265-BB6D-7447-AC7F-F936A4C04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49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38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1AADC-B368-624B-B56C-30E72727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5580EA6-F783-3C40-A304-9BB575462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91" b="-2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7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B8F91B-040C-004D-83DD-49D6BCA84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3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66E93F-3835-BC4F-A1FB-83D816528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75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1633F10-CC13-B040-B9A6-CFCAEF143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6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2925630-1C21-0249-AF7D-F1BC5E37C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8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2F10C96-1F8E-F440-9064-2E60C87CE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90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884828-CB83-E549-8B72-FD08969ED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7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D55A0-C92A-3347-B764-889DDA35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028EC02-51F9-BC4A-BAC1-0E371A603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371" b="1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waterfall chart&#10;&#10;Description automatically generated">
            <a:extLst>
              <a:ext uri="{FF2B5EF4-FFF2-40B4-BE49-F238E27FC236}">
                <a16:creationId xmlns:a16="http://schemas.microsoft.com/office/drawing/2014/main" id="{9E14DA63-9B00-CB4E-A7AB-9F7B68D69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23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8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DC0E6-B296-0640-AB62-2F9028672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EBDE3CB-0913-5741-A493-5E46C8CEB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18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8050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7F862C2-DE71-F142-8320-7FF662E0C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3" r="3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3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hart, bubble chart&#10;&#10;Description automatically generated">
            <a:extLst>
              <a:ext uri="{FF2B5EF4-FFF2-40B4-BE49-F238E27FC236}">
                <a16:creationId xmlns:a16="http://schemas.microsoft.com/office/drawing/2014/main" id="{A277DA50-4197-834E-AF82-60AAB1513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51" r="22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0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F99FAAEE-71A1-9747-8039-90C707C49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" r="31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53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994DAA-E0C1-6C43-A01E-57F5F1F92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44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C3BFCF99-D6BE-714F-A38D-9CFBED930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75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0D80777-8A4A-3140-9B95-EE3DDCC9E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9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01B506-9009-4545-A3E0-834417962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49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DACD891-BB1E-3D4B-BA06-5BFC1BD30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98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6521A29-D5D7-F14C-8383-E8EBB7A36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9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CE9D20-4EC1-F04A-95B8-A97632AE0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34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196612-13BD-AE42-8FFC-DAF630EC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800">
              <a:solidFill>
                <a:schemeClr val="accent1"/>
              </a:solidFill>
            </a:endParaRP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16A8A72-6D66-034F-984D-7258450D4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61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74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605EA0AD-F1A8-0E44-A2A2-B1E1900FC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9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3A65EB16-1884-4441-AD5C-5103BEBE1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3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16016E-6738-DF49-B05D-885D397CF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9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CC092C-5128-9B4C-92D3-79112E7B4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90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FE0DCA-41B0-C84D-9078-E0ECA246A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27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CB31EF-1A96-9643-AFA7-9EE1E349E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31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929EF16-11FB-2D42-88DB-83CB7DEC6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02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2BFAF0-D23F-5F40-82AC-CEF5D298A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44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4370D-64CB-9A4D-B3DF-8DD6E4F3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/>
              <a:t>Context: Type 2 diabetes is associated with increased fracture risk but paradoxically greater bone mineral density (BMD). Trabecular bone score (TBS) is derived from the texture of the spine dual x-ray absorptiometry (DXA) image and is related to bone microarchitecture and fracture risk, providing information independent of BMD.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AB0D36D-27C9-BD4F-AF58-81F6C148E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18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5431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4A82A-D6CB-BC4F-B98C-966CB86B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Patients: We included 29,407 women 50 years old and older with baseline DXA examinations, among whom 2356 had diagnosed diabetes.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waterfall chart&#10;&#10;Description automatically generated">
            <a:extLst>
              <a:ext uri="{FF2B5EF4-FFF2-40B4-BE49-F238E27FC236}">
                <a16:creationId xmlns:a16="http://schemas.microsoft.com/office/drawing/2014/main" id="{A183B285-E252-0649-9802-4F52E440B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9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0557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97CB-03C9-FC4C-A25D-1B705377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Endocrine Society Guideline Update 2020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93A41-81D2-2D40-816F-EFF7AAAAA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: (1) </a:t>
            </a:r>
            <a:r>
              <a:rPr lang="en-US" dirty="0">
                <a:solidFill>
                  <a:srgbClr val="FF0000"/>
                </a:solidFill>
              </a:rPr>
              <a:t>low risk includes</a:t>
            </a:r>
          </a:p>
          <a:p>
            <a:r>
              <a:rPr lang="en-US" dirty="0"/>
              <a:t> no prior hip or spine fractures,</a:t>
            </a:r>
          </a:p>
          <a:p>
            <a:r>
              <a:rPr lang="en-US" dirty="0"/>
              <a:t> a BMD T-score at the hip and spine both above −1.0,</a:t>
            </a:r>
          </a:p>
          <a:p>
            <a:r>
              <a:rPr lang="en-US" dirty="0"/>
              <a:t> a 10-year hip fracture risk &lt; 3%, and 10-year risk of major osteoporotic fractures &lt; 20%;</a:t>
            </a:r>
          </a:p>
        </p:txBody>
      </p:sp>
    </p:spTree>
    <p:extLst>
      <p:ext uri="{BB962C8B-B14F-4D97-AF65-F5344CB8AC3E}">
        <p14:creationId xmlns:p14="http://schemas.microsoft.com/office/powerpoint/2010/main" val="2184861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0AE60-BF6B-4843-86AD-AA321BAC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ED2290F-798A-DF42-BF06-2FA31DA56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466" b="1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63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D6D10-6E53-7340-87E4-04E65292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28246F89-2B30-8041-B242-A88AD50AC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008" b="1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30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E5711-1D2F-F547-A7F0-24BB09BE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01E5B389-8684-3C4D-A812-293B18DD4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9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90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93E3C-05A2-5843-994F-26F511DE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TBS in </a:t>
            </a:r>
            <a:r>
              <a:rPr lang="en-US" sz="3600" dirty="0" err="1">
                <a:solidFill>
                  <a:srgbClr val="FFFFFF"/>
                </a:solidFill>
              </a:rPr>
              <a:t>Prrimary</a:t>
            </a:r>
            <a:r>
              <a:rPr lang="en-US" sz="3600" dirty="0">
                <a:solidFill>
                  <a:srgbClr val="FFFFFF"/>
                </a:solidFill>
              </a:rPr>
              <a:t> hyperparathyroidism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572EFF2-FC80-914E-A7A7-300E308F3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84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1667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357D35-3E3E-4EC7-B3AE-C106ABB7D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4D921-DCE6-4D92-987F-D98C93F1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4D942F-489D-4A7B-8983-94254348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F0F547-5526-40CC-8397-442101C26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768667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93BD913-0EB6-48A4-B22A-6A4DE0898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1707F-CE5C-DA40-9C7D-5CC0C8AA8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8470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TBS in </a:t>
            </a:r>
            <a:r>
              <a:rPr lang="en-US" sz="4800" dirty="0" err="1">
                <a:solidFill>
                  <a:srgbClr val="FFFFFF"/>
                </a:solidFill>
              </a:rPr>
              <a:t>Prrimary</a:t>
            </a:r>
            <a:r>
              <a:rPr lang="en-US" sz="4800" dirty="0">
                <a:solidFill>
                  <a:srgbClr val="FFFFFF"/>
                </a:solidFill>
              </a:rPr>
              <a:t> hyperparathyroidism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D28A45A7-8DCC-AB41-99A2-AF4F7ACAB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" b="127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3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B54C4-BCDA-3B43-940A-D2871351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TBS in Prrimary hyperparathyroidism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2EC7F66-97AD-BB48-9222-17256CB33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20" r="2" b="2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66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77A93-81B2-B443-B938-89C988D9D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6BAB20-74F4-2145-AA81-B689CAB81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91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52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67DD2-C0FA-3948-95FF-1383E5D1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TBS in glucocorticoid-induced osteoporosis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F59F660-3A6B-FB40-8891-0D0B6756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41" r="6129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248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D8891-A665-FC40-B99A-CCA9E1D8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82074-5F23-3E4C-8652-D86CE04BC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07" r="3719" b="-1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67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66927-FDAC-5942-82A6-CB980414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BF7DED1-F472-DF45-B33D-F32352D0A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8" r="3157" b="1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415E-60FF-814B-930C-0CE4D97B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Endocrine Society Guideline Update 2020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DBA59-52F5-8548-A42D-D5E45E48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(2) </a:t>
            </a:r>
            <a:r>
              <a:rPr lang="en-US" dirty="0">
                <a:solidFill>
                  <a:srgbClr val="FF0000"/>
                </a:solidFill>
              </a:rPr>
              <a:t>moderate risk includes</a:t>
            </a:r>
          </a:p>
          <a:p>
            <a:r>
              <a:rPr lang="en-US" dirty="0"/>
              <a:t> no prior hip or spine fractures, </a:t>
            </a:r>
          </a:p>
          <a:p>
            <a:r>
              <a:rPr lang="en-US" dirty="0"/>
              <a:t>a BMD T-score at the hip and spine both above −2.5,</a:t>
            </a:r>
          </a:p>
          <a:p>
            <a:r>
              <a:rPr lang="en-US" dirty="0"/>
              <a:t> and 10-year hip fracture risk &lt; 3% or risk of major osteoporotic fractures &lt; 20%; </a:t>
            </a:r>
          </a:p>
        </p:txBody>
      </p:sp>
    </p:spTree>
    <p:extLst>
      <p:ext uri="{BB962C8B-B14F-4D97-AF65-F5344CB8AC3E}">
        <p14:creationId xmlns:p14="http://schemas.microsoft.com/office/powerpoint/2010/main" val="1055378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8E2E4-7436-194B-902C-D86855D39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8661872B-1B1E-2D4A-B3F0-3BC18B408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4330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7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C865B-3C21-5E40-823A-978CC5FE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E2D75C3-13A6-954C-9289-43E033C65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40" r="680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56947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A6C4-FD9F-5A4D-8557-23C52E25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DD8B51BF-A121-AA4F-89D2-8B2110455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200" y="3226594"/>
            <a:ext cx="7721600" cy="1549400"/>
          </a:xfrm>
        </p:spPr>
      </p:pic>
    </p:spTree>
    <p:extLst>
      <p:ext uri="{BB962C8B-B14F-4D97-AF65-F5344CB8AC3E}">
        <p14:creationId xmlns:p14="http://schemas.microsoft.com/office/powerpoint/2010/main" val="17063690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F60F21-4C92-404A-A4F0-07D73C0C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800">
              <a:solidFill>
                <a:schemeClr val="accent1"/>
              </a:solidFill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70AD90E-F8EC-D84F-B4FA-9ED2CD081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41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094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91112C7-4AE0-A34A-A6E2-B821B6428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209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B2D9-58BE-7343-A98F-E5DE955C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A73094C-48E1-9A45-82C4-3B1F857D3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402" y="1825625"/>
            <a:ext cx="7715195" cy="4351338"/>
          </a:xfrm>
        </p:spPr>
      </p:pic>
    </p:spTree>
    <p:extLst>
      <p:ext uri="{BB962C8B-B14F-4D97-AF65-F5344CB8AC3E}">
        <p14:creationId xmlns:p14="http://schemas.microsoft.com/office/powerpoint/2010/main" val="3646563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073D-3D92-0948-8D2A-6B2CEE06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Endocrine Society Guideline Update 2020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D5BE2-8DD6-CC4F-986B-B204C6649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(3) </a:t>
            </a:r>
            <a:r>
              <a:rPr lang="en-US" dirty="0">
                <a:solidFill>
                  <a:srgbClr val="FF0000"/>
                </a:solidFill>
              </a:rPr>
              <a:t>high risk includes </a:t>
            </a:r>
          </a:p>
          <a:p>
            <a:r>
              <a:rPr lang="en-US" dirty="0"/>
              <a:t>a prior spine or hip fracture,</a:t>
            </a:r>
          </a:p>
          <a:p>
            <a:r>
              <a:rPr lang="en-US" dirty="0"/>
              <a:t> or a BMD T-score at the hip or spine of −2.5 or below,</a:t>
            </a:r>
          </a:p>
          <a:p>
            <a:r>
              <a:rPr lang="en-US" dirty="0"/>
              <a:t> or 10-year hip fracture risk ≥ 3%, or risk of major osteoporotic fracture risk ≥ 20%; </a:t>
            </a:r>
          </a:p>
        </p:txBody>
      </p:sp>
    </p:spTree>
    <p:extLst>
      <p:ext uri="{BB962C8B-B14F-4D97-AF65-F5344CB8AC3E}">
        <p14:creationId xmlns:p14="http://schemas.microsoft.com/office/powerpoint/2010/main" val="258668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1224C-6C55-DE48-A562-251EFFF8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Endocrine Society Guideline Update 2020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5DA73-1063-E442-B487-E98828B82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(4) </a:t>
            </a:r>
            <a:r>
              <a:rPr lang="en-US" dirty="0">
                <a:solidFill>
                  <a:srgbClr val="FF0000"/>
                </a:solidFill>
              </a:rPr>
              <a:t>very high risk includes </a:t>
            </a:r>
          </a:p>
          <a:p>
            <a:r>
              <a:rPr lang="en-US" dirty="0"/>
              <a:t>multiple spine fractures </a:t>
            </a:r>
          </a:p>
          <a:p>
            <a:r>
              <a:rPr lang="en-US" dirty="0"/>
              <a:t>and a BMD T-score at the hip or spine of −2.5 or below.</a:t>
            </a:r>
          </a:p>
        </p:txBody>
      </p:sp>
    </p:spTree>
    <p:extLst>
      <p:ext uri="{BB962C8B-B14F-4D97-AF65-F5344CB8AC3E}">
        <p14:creationId xmlns:p14="http://schemas.microsoft.com/office/powerpoint/2010/main" val="348155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EC7D19B-C930-0943-A902-00DF42B3E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068"/>
          <a:stretch/>
        </p:blipFill>
        <p:spPr>
          <a:xfrm>
            <a:off x="741023" y="731673"/>
            <a:ext cx="8621342" cy="5394653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73859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81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341</Words>
  <Application>Microsoft Macintosh PowerPoint</Application>
  <PresentationFormat>Widescreen</PresentationFormat>
  <Paragraphs>29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How to use TBS in combination with BMD in clinical practice</vt:lpstr>
      <vt:lpstr>PowerPoint Presentation</vt:lpstr>
      <vt:lpstr>PowerPoint Presentation</vt:lpstr>
      <vt:lpstr>PowerPoint Presentation</vt:lpstr>
      <vt:lpstr>Endocrine Society Guideline Update 2020 </vt:lpstr>
      <vt:lpstr>Endocrine Society Guideline Update 2020 </vt:lpstr>
      <vt:lpstr>Endocrine Society Guideline Update 2020 </vt:lpstr>
      <vt:lpstr>Endocrine Society Guideline Update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trabecular bone score (TBS), a novel gray-level texture measurement that can be extracted from DXA images, correlates with 3D parameters of bone microarchitecture.  </vt:lpstr>
      <vt:lpstr>PowerPoint Presentation</vt:lpstr>
      <vt:lpstr>PowerPoint Presentation</vt:lpstr>
      <vt:lpstr>PowerPoint Presentation</vt:lpstr>
      <vt:lpstr>One quarter of osteoporotic fractures occur in men.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Context: Type 2 diabetes is associated with increased fracture risk but paradoxically greater bone mineral density (BMD). Trabecular bone score (TBS) is derived from the texture of the spine dual x-ray absorptiometry (DXA) image and is related to bone microarchitecture and fracture risk, providing information independent of BMD.</vt:lpstr>
      <vt:lpstr>Patients: We included 29,407 women 50 years old and older with baseline DXA examinations, among whom 2356 had diagnosed diabetes.</vt:lpstr>
      <vt:lpstr>PowerPoint Presentation</vt:lpstr>
      <vt:lpstr>PowerPoint Presentation</vt:lpstr>
      <vt:lpstr>PowerPoint Presentation</vt:lpstr>
      <vt:lpstr>TBS in Prrimary hyperparathyroidism</vt:lpstr>
      <vt:lpstr>TBS in Prrimary hyperparathyroidism</vt:lpstr>
      <vt:lpstr>TBS in Prrimary hyperparathyroidism</vt:lpstr>
      <vt:lpstr>PowerPoint Presentation</vt:lpstr>
      <vt:lpstr>TBS in glucocorticoid-induced osteoporosis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TBS in combination with BMD in clinical practice</dc:title>
  <dc:creator>parsa.rezvanian@alumnos.upm.es</dc:creator>
  <cp:lastModifiedBy>parsa.rezvanian@alumnos.upm.es</cp:lastModifiedBy>
  <cp:revision>2</cp:revision>
  <dcterms:created xsi:type="dcterms:W3CDTF">2020-10-23T18:44:11Z</dcterms:created>
  <dcterms:modified xsi:type="dcterms:W3CDTF">2020-10-23T19:04:37Z</dcterms:modified>
</cp:coreProperties>
</file>