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44"/>
  </p:notesMasterIdLst>
  <p:sldIdLst>
    <p:sldId id="311" r:id="rId2"/>
    <p:sldId id="260" r:id="rId3"/>
    <p:sldId id="408" r:id="rId4"/>
    <p:sldId id="436" r:id="rId5"/>
    <p:sldId id="437" r:id="rId6"/>
    <p:sldId id="438" r:id="rId7"/>
    <p:sldId id="445" r:id="rId8"/>
    <p:sldId id="409" r:id="rId9"/>
    <p:sldId id="439" r:id="rId10"/>
    <p:sldId id="444" r:id="rId11"/>
    <p:sldId id="410" r:id="rId12"/>
    <p:sldId id="411" r:id="rId13"/>
    <p:sldId id="441" r:id="rId14"/>
    <p:sldId id="442" r:id="rId15"/>
    <p:sldId id="449" r:id="rId16"/>
    <p:sldId id="443" r:id="rId17"/>
    <p:sldId id="448" r:id="rId18"/>
    <p:sldId id="446" r:id="rId19"/>
    <p:sldId id="414" r:id="rId20"/>
    <p:sldId id="450" r:id="rId21"/>
    <p:sldId id="451" r:id="rId22"/>
    <p:sldId id="415" r:id="rId23"/>
    <p:sldId id="416" r:id="rId24"/>
    <p:sldId id="457" r:id="rId25"/>
    <p:sldId id="452" r:id="rId26"/>
    <p:sldId id="453" r:id="rId27"/>
    <p:sldId id="458" r:id="rId28"/>
    <p:sldId id="417" r:id="rId29"/>
    <p:sldId id="418" r:id="rId30"/>
    <p:sldId id="419" r:id="rId31"/>
    <p:sldId id="420" r:id="rId32"/>
    <p:sldId id="421" r:id="rId33"/>
    <p:sldId id="459" r:id="rId34"/>
    <p:sldId id="460" r:id="rId35"/>
    <p:sldId id="422" r:id="rId36"/>
    <p:sldId id="462" r:id="rId37"/>
    <p:sldId id="463" r:id="rId38"/>
    <p:sldId id="461" r:id="rId39"/>
    <p:sldId id="423" r:id="rId40"/>
    <p:sldId id="424" r:id="rId41"/>
    <p:sldId id="454" r:id="rId42"/>
    <p:sldId id="46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76536-ED1A-48AC-90FE-A76DCC091AC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E1456-84DC-473E-9FA0-44DA71C6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0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53B5-67E7-4C40-A522-8FC64C56C37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EC14-407C-41B7-BD11-BA01D3802B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3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53B5-67E7-4C40-A522-8FC64C56C37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EC14-407C-41B7-BD11-BA01D380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53B5-67E7-4C40-A522-8FC64C56C37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EC14-407C-41B7-BD11-BA01D380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3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53B5-67E7-4C40-A522-8FC64C56C37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EC14-407C-41B7-BD11-BA01D380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53B5-67E7-4C40-A522-8FC64C56C37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EC14-407C-41B7-BD11-BA01D3802B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92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53B5-67E7-4C40-A522-8FC64C56C37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EC14-407C-41B7-BD11-BA01D380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7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53B5-67E7-4C40-A522-8FC64C56C37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EC14-407C-41B7-BD11-BA01D380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53B5-67E7-4C40-A522-8FC64C56C37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EC14-407C-41B7-BD11-BA01D380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4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53B5-67E7-4C40-A522-8FC64C56C37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EC14-407C-41B7-BD11-BA01D380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4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B2753B5-67E7-4C40-A522-8FC64C56C37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58EC14-407C-41B7-BD11-BA01D380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0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53B5-67E7-4C40-A522-8FC64C56C37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EC14-407C-41B7-BD11-BA01D3802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2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2753B5-67E7-4C40-A522-8FC64C56C37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58EC14-407C-41B7-BD11-BA01D3802B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75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9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به نام خدا          </a:t>
            </a:r>
            <a:endParaRPr lang="en-US" sz="9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6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هوالشافی              </a:t>
            </a:r>
            <a:endParaRPr lang="en-US" sz="6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88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6" y="228601"/>
            <a:ext cx="9574306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1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719162"/>
            <a:ext cx="115372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How common is prednisolone-induced </a:t>
            </a:r>
            <a:r>
              <a:rPr lang="en-US" sz="3200" dirty="0" err="1"/>
              <a:t>hyperglycaemia</a:t>
            </a:r>
            <a:r>
              <a:rPr lang="en-US" sz="3200" dirty="0"/>
              <a:t>?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2400" dirty="0" smtClean="0"/>
              <a:t>Glucocorticoids </a:t>
            </a:r>
            <a:r>
              <a:rPr lang="en-US" sz="2400" dirty="0"/>
              <a:t>are prescribed short term in </a:t>
            </a:r>
            <a:r>
              <a:rPr lang="en-US" sz="2400" dirty="0" err="1"/>
              <a:t>moderateto</a:t>
            </a:r>
            <a:r>
              <a:rPr lang="en-US" sz="2400" dirty="0"/>
              <a:t>-high doses to treat exacerbations of a range of inflammatory illnesses including those of the lungs, gastrointestinal tract, nervous system, joints, kidneys and skin.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50–70% </a:t>
            </a:r>
            <a:r>
              <a:rPr lang="en-US" sz="2400" dirty="0"/>
              <a:t>of hospitalized patients </a:t>
            </a:r>
            <a:r>
              <a:rPr lang="en-US" sz="2400" dirty="0">
                <a:solidFill>
                  <a:srgbClr val="FF0000"/>
                </a:solidFill>
              </a:rPr>
              <a:t>without known diabetes </a:t>
            </a:r>
            <a:r>
              <a:rPr lang="en-US" sz="2400" dirty="0"/>
              <a:t>prescribed moderate-to-high glucocorticoid doses also develop </a:t>
            </a:r>
            <a:r>
              <a:rPr lang="en-US" sz="2400" dirty="0" err="1"/>
              <a:t>hyperglycaemia</a:t>
            </a:r>
            <a:r>
              <a:rPr lang="en-US" sz="2400" dirty="0"/>
              <a:t> 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Differences </a:t>
            </a:r>
            <a:r>
              <a:rPr lang="en-US" sz="2400" dirty="0"/>
              <a:t>in patient populations will contribute to variability in the prevalence of </a:t>
            </a:r>
            <a:r>
              <a:rPr lang="en-US" sz="2400" dirty="0" err="1"/>
              <a:t>hyperglycaemia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965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489" y="0"/>
            <a:ext cx="1146951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Is treating </a:t>
            </a:r>
            <a:r>
              <a:rPr lang="en-US" sz="3200" dirty="0" err="1"/>
              <a:t>hyperglycaemia</a:t>
            </a:r>
            <a:r>
              <a:rPr lang="en-US" sz="3200" dirty="0"/>
              <a:t> during acute prednisolone therapy important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hospitalized patients, the primary aim of treatment of </a:t>
            </a:r>
            <a:r>
              <a:rPr lang="en-US" sz="2400" dirty="0" err="1"/>
              <a:t>hyperglycaemia</a:t>
            </a:r>
            <a:r>
              <a:rPr lang="en-US" sz="2400" dirty="0"/>
              <a:t> is to prevent any potential </a:t>
            </a:r>
            <a:r>
              <a:rPr lang="en-US" sz="2400" dirty="0">
                <a:solidFill>
                  <a:srgbClr val="FF0000"/>
                </a:solidFill>
              </a:rPr>
              <a:t>excess in morbidity and mortality </a:t>
            </a:r>
            <a:r>
              <a:rPr lang="en-US" sz="2400" dirty="0"/>
              <a:t>secondary to glucose elevation during treatment and recovery from an acute illness or surgical procedure 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There is little direct evidence that treating prednisolone-induced </a:t>
            </a:r>
            <a:r>
              <a:rPr lang="en-US" sz="2400" dirty="0" err="1"/>
              <a:t>hyperglycaemia</a:t>
            </a:r>
            <a:r>
              <a:rPr lang="en-US" sz="2400" dirty="0"/>
              <a:t> reduces </a:t>
            </a:r>
            <a:r>
              <a:rPr lang="en-US" sz="2400" dirty="0" smtClean="0"/>
              <a:t>  morbidity </a:t>
            </a:r>
            <a:r>
              <a:rPr lang="en-US" sz="2400" dirty="0"/>
              <a:t>or mortality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Current guidelines recommend screening </a:t>
            </a:r>
            <a:r>
              <a:rPr lang="en-US" sz="2400" dirty="0">
                <a:solidFill>
                  <a:srgbClr val="FF0000"/>
                </a:solidFill>
              </a:rPr>
              <a:t>all hospitalized patients </a:t>
            </a:r>
            <a:r>
              <a:rPr lang="en-US" sz="2400" dirty="0" smtClean="0"/>
              <a:t>prescribe glucocorticoids </a:t>
            </a:r>
            <a:r>
              <a:rPr lang="en-US" sz="2400" dirty="0"/>
              <a:t>for </a:t>
            </a:r>
            <a:r>
              <a:rPr lang="en-US" sz="2400" dirty="0" err="1"/>
              <a:t>hyperglycaemia</a:t>
            </a:r>
            <a:r>
              <a:rPr lang="en-US" sz="2400" dirty="0"/>
              <a:t> by point of care blood glucose level monitoring for at least 48h and treatment of those with </a:t>
            </a:r>
            <a:r>
              <a:rPr lang="en-US" sz="2400" dirty="0" err="1" smtClean="0"/>
              <a:t>hyperglycaemia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there are plausible mechanisms by which short-term </a:t>
            </a:r>
            <a:r>
              <a:rPr lang="en-US" sz="2400" dirty="0" err="1"/>
              <a:t>hyperglycaemia</a:t>
            </a:r>
            <a:r>
              <a:rPr lang="en-US" sz="2400" dirty="0"/>
              <a:t> might increase morbidity and mortality, such as inducing </a:t>
            </a:r>
            <a:r>
              <a:rPr lang="en-US" sz="2400" dirty="0">
                <a:solidFill>
                  <a:srgbClr val="FF0000"/>
                </a:solidFill>
              </a:rPr>
              <a:t>endothelial dysfunction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oxidative stress 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625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22" y="1162756"/>
            <a:ext cx="7687734" cy="4888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7377" y="112889"/>
            <a:ext cx="627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Blood glucose monitoring</a:t>
            </a:r>
          </a:p>
        </p:txBody>
      </p:sp>
    </p:spTree>
    <p:extLst>
      <p:ext uri="{BB962C8B-B14F-4D97-AF65-F5344CB8AC3E}">
        <p14:creationId xmlns:p14="http://schemas.microsoft.com/office/powerpoint/2010/main" val="335897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444" y="397850"/>
            <a:ext cx="109276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Glucose </a:t>
            </a:r>
            <a:r>
              <a:rPr lang="en-US" sz="3600" dirty="0" smtClean="0"/>
              <a:t>targets: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400" dirty="0"/>
              <a:t>In line with other Joint British Diabetes Societies (JBDS) for Inpatient Care documents, the recommended glucose target level for those in hospital is </a:t>
            </a:r>
            <a:r>
              <a:rPr lang="en-US" sz="2400" dirty="0">
                <a:solidFill>
                  <a:srgbClr val="FF0000"/>
                </a:solidFill>
              </a:rPr>
              <a:t>6–10 </a:t>
            </a:r>
            <a:r>
              <a:rPr lang="en-US" sz="2400" dirty="0" err="1">
                <a:solidFill>
                  <a:srgbClr val="FF0000"/>
                </a:solidFill>
              </a:rPr>
              <a:t>mmol</a:t>
            </a:r>
            <a:r>
              <a:rPr lang="en-US" sz="2400" dirty="0">
                <a:solidFill>
                  <a:srgbClr val="FF0000"/>
                </a:solidFill>
              </a:rPr>
              <a:t>/l</a:t>
            </a:r>
            <a:r>
              <a:rPr lang="en-US" sz="2400" dirty="0"/>
              <a:t>, accepting a range of </a:t>
            </a:r>
            <a:r>
              <a:rPr lang="en-US" sz="2400" dirty="0">
                <a:solidFill>
                  <a:srgbClr val="FF0000"/>
                </a:solidFill>
              </a:rPr>
              <a:t>4–12 </a:t>
            </a:r>
            <a:r>
              <a:rPr lang="en-US" sz="2400" dirty="0" err="1">
                <a:solidFill>
                  <a:srgbClr val="FF0000"/>
                </a:solidFill>
              </a:rPr>
              <a:t>mmol</a:t>
            </a:r>
            <a:r>
              <a:rPr lang="en-US" sz="2400" dirty="0">
                <a:solidFill>
                  <a:srgbClr val="FF0000"/>
                </a:solidFill>
              </a:rPr>
              <a:t>/l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However, certain groups do not require such tight control (e.g. those at the end of life) and others who may be severely disabled by a </a:t>
            </a:r>
            <a:r>
              <a:rPr lang="en-US" sz="2400" dirty="0" err="1"/>
              <a:t>hypoglycaemic</a:t>
            </a:r>
            <a:r>
              <a:rPr lang="en-US" sz="2400" dirty="0"/>
              <a:t> event, for example, people with </a:t>
            </a:r>
            <a:r>
              <a:rPr lang="en-US" sz="2400" dirty="0">
                <a:solidFill>
                  <a:srgbClr val="FF0000"/>
                </a:solidFill>
              </a:rPr>
              <a:t>dementia</a:t>
            </a:r>
            <a:r>
              <a:rPr lang="en-US" sz="2400" dirty="0"/>
              <a:t>, the </a:t>
            </a:r>
            <a:r>
              <a:rPr lang="en-US" sz="2400" dirty="0">
                <a:solidFill>
                  <a:srgbClr val="FF0000"/>
                </a:solidFill>
              </a:rPr>
              <a:t>confused</a:t>
            </a:r>
            <a:r>
              <a:rPr lang="en-US" sz="2400" dirty="0"/>
              <a:t>, the </a:t>
            </a:r>
            <a:r>
              <a:rPr lang="en-US" sz="2400" dirty="0">
                <a:solidFill>
                  <a:srgbClr val="FF0000"/>
                </a:solidFill>
              </a:rPr>
              <a:t>frail older person</a:t>
            </a:r>
            <a:r>
              <a:rPr lang="en-US" sz="2400" dirty="0"/>
              <a:t>, people </a:t>
            </a:r>
            <a:r>
              <a:rPr lang="en-US" sz="2400" dirty="0">
                <a:solidFill>
                  <a:srgbClr val="FF0000"/>
                </a:solidFill>
              </a:rPr>
              <a:t>at risk of falling </a:t>
            </a:r>
            <a:r>
              <a:rPr lang="en-US" sz="2400" dirty="0"/>
              <a:t>or those with </a:t>
            </a:r>
            <a:r>
              <a:rPr lang="en-US" sz="2400" dirty="0" smtClean="0">
                <a:solidFill>
                  <a:srgbClr val="FF0000"/>
                </a:solidFill>
              </a:rPr>
              <a:t>variable appetite and /or dietary intake.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2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83" y="376518"/>
            <a:ext cx="9453282" cy="52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17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267" y="203202"/>
            <a:ext cx="11300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therapy should be used to treat acute prednisolone-induced </a:t>
            </a:r>
            <a:r>
              <a:rPr lang="en-US" sz="3200" dirty="0" err="1"/>
              <a:t>hyperglycaemia</a:t>
            </a:r>
            <a:r>
              <a:rPr lang="en-US" sz="3200" dirty="0" smtClean="0"/>
              <a:t>?</a:t>
            </a:r>
          </a:p>
          <a:p>
            <a:pPr algn="ctr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87021" y="1268779"/>
            <a:ext cx="108147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Once-daily steroid </a:t>
            </a:r>
            <a:r>
              <a:rPr lang="en-US" sz="2800" dirty="0" smtClean="0"/>
              <a:t>treatments:</a:t>
            </a:r>
          </a:p>
          <a:p>
            <a:endParaRPr lang="en-US" sz="2800" dirty="0"/>
          </a:p>
          <a:p>
            <a:r>
              <a:rPr lang="en-US" sz="2400" dirty="0" smtClean="0"/>
              <a:t>Morning </a:t>
            </a:r>
            <a:r>
              <a:rPr lang="en-US" sz="2400" dirty="0"/>
              <a:t>administration of basal human insulin </a:t>
            </a:r>
            <a:r>
              <a:rPr lang="en-US" sz="2400" dirty="0" smtClean="0"/>
              <a:t>may </a:t>
            </a:r>
            <a:r>
              <a:rPr lang="en-US" sz="2400" dirty="0"/>
              <a:t>closely fit the glucose excursion induced by single dose of </a:t>
            </a:r>
            <a:r>
              <a:rPr lang="en-US" sz="2400" dirty="0" smtClean="0"/>
              <a:t>oral steroid in the </a:t>
            </a:r>
            <a:r>
              <a:rPr lang="en-US" sz="2400" dirty="0"/>
              <a:t>morning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Following an oral morning dose of prednisolone the glucose concentration peaks 8h later at about 16:00h 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In </a:t>
            </a:r>
            <a:r>
              <a:rPr lang="en-US" sz="2400" dirty="0"/>
              <a:t>patients without known diabetes glucose returns to normal by midnight with little effect on overnight glucose concentration 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patients with diabetes, glucose elevations are greater, but the circadian pattern of </a:t>
            </a:r>
            <a:r>
              <a:rPr lang="en-US" sz="2400" dirty="0" err="1"/>
              <a:t>hyperglycaemia</a:t>
            </a:r>
            <a:r>
              <a:rPr lang="en-US" sz="2400" dirty="0"/>
              <a:t> is similar 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106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71" y="1772745"/>
            <a:ext cx="8259757" cy="29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467" y="1200202"/>
            <a:ext cx="1087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These studies support recommendations to use </a:t>
            </a:r>
            <a:r>
              <a:rPr lang="en-US" sz="2400" dirty="0">
                <a:solidFill>
                  <a:srgbClr val="FF0000"/>
                </a:solidFill>
              </a:rPr>
              <a:t>insulin </a:t>
            </a:r>
            <a:r>
              <a:rPr lang="en-US" sz="2400" dirty="0" err="1">
                <a:solidFill>
                  <a:srgbClr val="FF0000"/>
                </a:solidFill>
              </a:rPr>
              <a:t>isophane</a:t>
            </a:r>
            <a:r>
              <a:rPr lang="en-US" sz="2400" dirty="0">
                <a:solidFill>
                  <a:srgbClr val="FF0000"/>
                </a:solidFill>
              </a:rPr>
              <a:t> alone </a:t>
            </a:r>
            <a:r>
              <a:rPr lang="en-US" sz="2400" dirty="0"/>
              <a:t>or in combination with short-acting insulin to treat glucocorticoid-induced </a:t>
            </a:r>
            <a:r>
              <a:rPr lang="en-US" sz="2400" dirty="0" err="1"/>
              <a:t>hyperglycaemia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When administered as a single morning dose, insulin </a:t>
            </a:r>
            <a:r>
              <a:rPr lang="en-US" sz="2400" dirty="0" err="1"/>
              <a:t>isophane’s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onset of action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peak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effect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duration of action </a:t>
            </a:r>
            <a:r>
              <a:rPr lang="en-US" sz="2400" dirty="0"/>
              <a:t>closely match the pattern of </a:t>
            </a:r>
            <a:r>
              <a:rPr lang="en-US" sz="2400" dirty="0" smtClean="0"/>
              <a:t>prednisolone induced </a:t>
            </a:r>
            <a:r>
              <a:rPr lang="en-US" sz="2400" dirty="0" err="1" smtClean="0"/>
              <a:t>hyperglycaemia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 </a:t>
            </a:r>
            <a:r>
              <a:rPr lang="en-US" sz="2400" dirty="0"/>
              <a:t>Thus, insulin </a:t>
            </a:r>
            <a:r>
              <a:rPr lang="en-US" sz="2400" dirty="0" err="1"/>
              <a:t>isophane</a:t>
            </a:r>
            <a:r>
              <a:rPr lang="en-US" sz="2400" dirty="0"/>
              <a:t> has the potential to better treat daytime </a:t>
            </a:r>
            <a:r>
              <a:rPr lang="en-US" sz="2400" dirty="0" err="1"/>
              <a:t>hyperglycaemia</a:t>
            </a:r>
            <a:r>
              <a:rPr lang="en-US" sz="2400" dirty="0"/>
              <a:t> and avoid overnight </a:t>
            </a:r>
            <a:r>
              <a:rPr lang="en-US" sz="2400" dirty="0" err="1"/>
              <a:t>hypoglycaemia</a:t>
            </a:r>
            <a:r>
              <a:rPr lang="en-US" sz="2400" dirty="0"/>
              <a:t> arising from </a:t>
            </a:r>
            <a:r>
              <a:rPr lang="en-US" sz="2400" dirty="0" err="1"/>
              <a:t>longeracting</a:t>
            </a:r>
            <a:r>
              <a:rPr lang="en-US" sz="2400" dirty="0"/>
              <a:t> basal insulin preparations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569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0" y="1122745"/>
            <a:ext cx="1143904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3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4643" y="758952"/>
            <a:ext cx="12837301" cy="3566160"/>
          </a:xfrm>
        </p:spPr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Glucocorticoid induce hyperglycemia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3200" dirty="0" smtClean="0"/>
              <a:t>                     </a:t>
            </a:r>
            <a:r>
              <a:rPr lang="en-US" sz="3200" dirty="0" smtClean="0"/>
              <a:t>   </a:t>
            </a:r>
            <a:r>
              <a:rPr lang="en-US" sz="3200" dirty="0" err="1" smtClean="0"/>
              <a:t>october</a:t>
            </a:r>
            <a:endParaRPr lang="en-US" sz="3200" dirty="0" smtClean="0"/>
          </a:p>
          <a:p>
            <a:r>
              <a:rPr lang="fa-IR" sz="3200" dirty="0" smtClean="0"/>
              <a:t>                           </a:t>
            </a:r>
            <a:r>
              <a:rPr lang="en-US" sz="3200" dirty="0" smtClean="0"/>
              <a:t>2020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91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8" y="790222"/>
            <a:ext cx="116614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Multiple doses of steroid </a:t>
            </a:r>
            <a:r>
              <a:rPr lang="en-US" sz="3200" dirty="0" smtClean="0"/>
              <a:t>treatments:</a:t>
            </a:r>
          </a:p>
          <a:p>
            <a:endParaRPr lang="en-US" sz="3600" dirty="0"/>
          </a:p>
          <a:p>
            <a:r>
              <a:rPr lang="en-US" sz="2400" dirty="0"/>
              <a:t>Multiple doses of oral or intravenous steroid will likely </a:t>
            </a:r>
            <a:r>
              <a:rPr lang="en-US" sz="2400" dirty="0" smtClean="0"/>
              <a:t>result in </a:t>
            </a:r>
            <a:r>
              <a:rPr lang="en-US" sz="2400" dirty="0" err="1"/>
              <a:t>hyperglycaemia</a:t>
            </a:r>
            <a:r>
              <a:rPr lang="en-US" sz="2400" dirty="0"/>
              <a:t> throughout the day and </a:t>
            </a:r>
            <a:r>
              <a:rPr lang="en-US" sz="2400" dirty="0" smtClean="0"/>
              <a:t>night.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smtClean="0"/>
              <a:t>these circumstances </a:t>
            </a:r>
            <a:r>
              <a:rPr lang="en-US" sz="2400" dirty="0"/>
              <a:t>it is likely that </a:t>
            </a:r>
            <a:r>
              <a:rPr lang="en-US" sz="2400" dirty="0">
                <a:solidFill>
                  <a:srgbClr val="FF0000"/>
                </a:solidFill>
              </a:rPr>
              <a:t>subcutaneous</a:t>
            </a:r>
            <a:r>
              <a:rPr lang="en-US" sz="2400" dirty="0"/>
              <a:t> insulin using </a:t>
            </a:r>
            <a:r>
              <a:rPr lang="en-US" sz="2400" dirty="0" smtClean="0">
                <a:solidFill>
                  <a:srgbClr val="FF0000"/>
                </a:solidFill>
              </a:rPr>
              <a:t>a multiple </a:t>
            </a:r>
            <a:r>
              <a:rPr lang="en-US" sz="2400" dirty="0">
                <a:solidFill>
                  <a:srgbClr val="FF0000"/>
                </a:solidFill>
              </a:rPr>
              <a:t>daily injection </a:t>
            </a:r>
            <a:r>
              <a:rPr lang="en-US" sz="2400" dirty="0"/>
              <a:t>regimen, will be the most </a:t>
            </a:r>
            <a:r>
              <a:rPr lang="en-US" sz="2400" dirty="0" smtClean="0"/>
              <a:t>appropriate choice </a:t>
            </a:r>
            <a:r>
              <a:rPr lang="en-US" sz="2400" dirty="0"/>
              <a:t>to achieve </a:t>
            </a:r>
            <a:r>
              <a:rPr lang="en-US" sz="2400" dirty="0" err="1"/>
              <a:t>glycaemic</a:t>
            </a:r>
            <a:r>
              <a:rPr lang="en-US" sz="2400" dirty="0"/>
              <a:t> control in the event of </a:t>
            </a:r>
            <a:r>
              <a:rPr lang="en-US" sz="2400" dirty="0" err="1"/>
              <a:t>hyperglycaemia</a:t>
            </a:r>
            <a:r>
              <a:rPr lang="en-US" sz="2400" dirty="0"/>
              <a:t> for the majority of </a:t>
            </a:r>
            <a:r>
              <a:rPr lang="en-US" sz="2400" dirty="0" smtClean="0"/>
              <a:t>people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dividing </a:t>
            </a:r>
            <a:r>
              <a:rPr lang="en-US" sz="2400" dirty="0"/>
              <a:t>prednisolone into </a:t>
            </a:r>
            <a:r>
              <a:rPr lang="en-US" sz="2400" dirty="0" smtClean="0">
                <a:solidFill>
                  <a:srgbClr val="FF0000"/>
                </a:solidFill>
              </a:rPr>
              <a:t>two daily </a:t>
            </a:r>
            <a:r>
              <a:rPr lang="en-US" sz="2400" dirty="0">
                <a:solidFill>
                  <a:srgbClr val="FF0000"/>
                </a:solidFill>
              </a:rPr>
              <a:t>doses </a:t>
            </a:r>
            <a:r>
              <a:rPr lang="en-US" sz="2400" dirty="0"/>
              <a:t>attenuates the daytime peak in glucose and</a:t>
            </a:r>
          </a:p>
          <a:p>
            <a:r>
              <a:rPr lang="en-US" sz="2400" dirty="0"/>
              <a:t>reduced mean daily glucose, but patients have a </a:t>
            </a:r>
            <a:r>
              <a:rPr lang="en-US" sz="2400" dirty="0" smtClean="0">
                <a:solidFill>
                  <a:srgbClr val="FF0000"/>
                </a:solidFill>
              </a:rPr>
              <a:t>higher glucose </a:t>
            </a:r>
            <a:r>
              <a:rPr lang="en-US" sz="2400" dirty="0">
                <a:solidFill>
                  <a:srgbClr val="FF0000"/>
                </a:solidFill>
              </a:rPr>
              <a:t>concentration </a:t>
            </a:r>
            <a:r>
              <a:rPr lang="en-US" sz="2400" dirty="0" smtClean="0">
                <a:solidFill>
                  <a:srgbClr val="FF0000"/>
                </a:solidFill>
              </a:rPr>
              <a:t>overnight.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97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756" y="1027289"/>
            <a:ext cx="108260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Consequently patients </a:t>
            </a:r>
            <a:r>
              <a:rPr lang="en-US" sz="2400" dirty="0"/>
              <a:t>on twice-daily prednisolone with </a:t>
            </a:r>
            <a:r>
              <a:rPr lang="en-US" sz="2400" dirty="0" err="1" smtClean="0"/>
              <a:t>hyperglycaemia</a:t>
            </a:r>
            <a:r>
              <a:rPr lang="en-US" sz="2400" dirty="0" smtClean="0"/>
              <a:t> are </a:t>
            </a:r>
            <a:r>
              <a:rPr lang="en-US" sz="2400" dirty="0"/>
              <a:t>probably best treated with a </a:t>
            </a:r>
            <a:r>
              <a:rPr lang="en-US" sz="2400" dirty="0">
                <a:solidFill>
                  <a:srgbClr val="FF0000"/>
                </a:solidFill>
              </a:rPr>
              <a:t>longer-acting basal </a:t>
            </a:r>
            <a:r>
              <a:rPr lang="en-US" sz="2400" dirty="0" smtClean="0">
                <a:solidFill>
                  <a:srgbClr val="FF0000"/>
                </a:solidFill>
              </a:rPr>
              <a:t>insulin </a:t>
            </a:r>
            <a:r>
              <a:rPr lang="en-US" sz="2400" dirty="0" smtClean="0"/>
              <a:t>with </a:t>
            </a:r>
            <a:r>
              <a:rPr lang="en-US" sz="2400" dirty="0"/>
              <a:t>a flatter insulin profile, such as </a:t>
            </a:r>
            <a:r>
              <a:rPr lang="en-US" sz="2400" dirty="0">
                <a:solidFill>
                  <a:srgbClr val="FF0000"/>
                </a:solidFill>
              </a:rPr>
              <a:t>glargine or </a:t>
            </a:r>
            <a:r>
              <a:rPr lang="en-US" sz="2400" dirty="0" err="1" smtClean="0">
                <a:solidFill>
                  <a:srgbClr val="FF0000"/>
                </a:solidFill>
              </a:rPr>
              <a:t>detemir</a:t>
            </a:r>
            <a:r>
              <a:rPr lang="en-US" sz="2400" dirty="0" smtClean="0"/>
              <a:t>, alone </a:t>
            </a:r>
            <a:r>
              <a:rPr lang="en-US" sz="2400" dirty="0"/>
              <a:t>or in combination with a short-acting insulin </a:t>
            </a:r>
            <a:r>
              <a:rPr lang="en-US" sz="2400" dirty="0" smtClean="0"/>
              <a:t>if there </a:t>
            </a:r>
            <a:r>
              <a:rPr lang="en-US" sz="2400" dirty="0"/>
              <a:t>are postprandial glucose elevations.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Dexamethasone has </a:t>
            </a:r>
            <a:r>
              <a:rPr lang="en-US" sz="2400" dirty="0"/>
              <a:t>a longer serum half-life and duration of action </a:t>
            </a:r>
            <a:r>
              <a:rPr lang="en-US" sz="2400" dirty="0" smtClean="0"/>
              <a:t>than prednisolone</a:t>
            </a:r>
            <a:r>
              <a:rPr lang="en-US" sz="2400" dirty="0"/>
              <a:t>, but whether it causes a glucose peak </a:t>
            </a:r>
            <a:r>
              <a:rPr lang="en-US" sz="2400" dirty="0" smtClean="0"/>
              <a:t>is not </a:t>
            </a:r>
            <a:r>
              <a:rPr lang="en-US" sz="2400" dirty="0"/>
              <a:t>clearly documented.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dexamethasone </a:t>
            </a:r>
            <a:r>
              <a:rPr lang="en-US" sz="2400" dirty="0"/>
              <a:t>induced </a:t>
            </a:r>
            <a:r>
              <a:rPr lang="en-US" sz="2400" dirty="0" err="1"/>
              <a:t>hyperglycaemia</a:t>
            </a:r>
            <a:r>
              <a:rPr lang="en-US" sz="2400" dirty="0"/>
              <a:t> should also be treated with </a:t>
            </a:r>
            <a:r>
              <a:rPr lang="en-US" sz="2400" dirty="0" smtClean="0"/>
              <a:t>a longer-acting </a:t>
            </a:r>
            <a:r>
              <a:rPr lang="en-US" sz="2400" dirty="0"/>
              <a:t>basal insulin. </a:t>
            </a:r>
          </a:p>
        </p:txBody>
      </p:sp>
    </p:spTree>
    <p:extLst>
      <p:ext uri="{BB962C8B-B14F-4D97-AF65-F5344CB8AC3E}">
        <p14:creationId xmlns:p14="http://schemas.microsoft.com/office/powerpoint/2010/main" val="2972219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511" y="495569"/>
            <a:ext cx="1157111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insulin dose should be prescribed for prednisolone-induced </a:t>
            </a:r>
            <a:r>
              <a:rPr lang="en-US" sz="3200" dirty="0" err="1"/>
              <a:t>hyperglycaemia</a:t>
            </a:r>
            <a:r>
              <a:rPr lang="en-US" sz="3200" dirty="0"/>
              <a:t> in hospital</a:t>
            </a:r>
            <a:r>
              <a:rPr lang="en-US" sz="3200" dirty="0" smtClean="0"/>
              <a:t>?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our study insulin-naïve patients were prescribed a starting daily insulin dose of </a:t>
            </a:r>
            <a:r>
              <a:rPr lang="en-US" sz="2400" dirty="0">
                <a:solidFill>
                  <a:srgbClr val="FF0000"/>
                </a:solidFill>
              </a:rPr>
              <a:t>0.5units/kg</a:t>
            </a:r>
            <a:r>
              <a:rPr lang="en-US" sz="2400" dirty="0"/>
              <a:t> plus supplemental insulin for </a:t>
            </a:r>
            <a:r>
              <a:rPr lang="en-US" sz="2400" dirty="0" err="1"/>
              <a:t>hyperglycaemia</a:t>
            </a:r>
            <a:r>
              <a:rPr lang="en-US" sz="2400" dirty="0"/>
              <a:t>, resulting in a daily insulin dose of more than </a:t>
            </a:r>
            <a:r>
              <a:rPr lang="en-US" sz="2400" dirty="0" smtClean="0">
                <a:solidFill>
                  <a:srgbClr val="FF0000"/>
                </a:solidFill>
              </a:rPr>
              <a:t>0.6units/kg </a:t>
            </a:r>
            <a:r>
              <a:rPr lang="en-US" sz="2400" dirty="0" smtClean="0"/>
              <a:t>We </a:t>
            </a:r>
            <a:r>
              <a:rPr lang="en-US" sz="2400" dirty="0"/>
              <a:t>recommend that in hospitalized patients, where the aim is rapid </a:t>
            </a:r>
            <a:r>
              <a:rPr lang="en-US" sz="2400" dirty="0" err="1"/>
              <a:t>glycaemic</a:t>
            </a:r>
            <a:r>
              <a:rPr lang="en-US" sz="2400" dirty="0"/>
              <a:t> control, most patients who have not previously been on insulin should be prescribed an initial daily dose of 0.5units/kg.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Patients </a:t>
            </a:r>
            <a:r>
              <a:rPr lang="en-US" sz="2400" dirty="0"/>
              <a:t>at increased risk of </a:t>
            </a:r>
            <a:r>
              <a:rPr lang="en-US" sz="2400" dirty="0" err="1"/>
              <a:t>hypoglycaemia</a:t>
            </a:r>
            <a:r>
              <a:rPr lang="en-US" sz="2400" dirty="0"/>
              <a:t> should be started on a lower daily insulin dose, such as </a:t>
            </a:r>
            <a:r>
              <a:rPr lang="en-US" sz="2400" dirty="0">
                <a:solidFill>
                  <a:srgbClr val="FF0000"/>
                </a:solidFill>
              </a:rPr>
              <a:t>0.3–0.4units/kg.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09103" y="49593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4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976" y="824089"/>
            <a:ext cx="113453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Insulin dosing requirements in patients with </a:t>
            </a:r>
            <a:r>
              <a:rPr lang="en-US" sz="2400" dirty="0">
                <a:solidFill>
                  <a:srgbClr val="FF0000"/>
                </a:solidFill>
              </a:rPr>
              <a:t>type 2 diabetes </a:t>
            </a:r>
            <a:r>
              <a:rPr lang="en-US" sz="2400" dirty="0"/>
              <a:t>who are already taking insulin are even less studied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In our study, we increased daily insulin dose by </a:t>
            </a:r>
            <a:r>
              <a:rPr lang="en-US" sz="2400" dirty="0">
                <a:solidFill>
                  <a:srgbClr val="FF0000"/>
                </a:solidFill>
              </a:rPr>
              <a:t>30% or to 0.5units/kg</a:t>
            </a:r>
            <a:r>
              <a:rPr lang="en-US" sz="2400" dirty="0"/>
              <a:t>, whichever was greater 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However</a:t>
            </a:r>
            <a:r>
              <a:rPr lang="en-US" sz="2400" dirty="0"/>
              <a:t>, during continuous glucose monitoring, the blood glucose level was above 10mmol/L for 70% of the day.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Therefore</a:t>
            </a:r>
            <a:r>
              <a:rPr lang="en-US" sz="2400" dirty="0"/>
              <a:t>, most patients with similar clinical characteristics to those in our study will require &gt;30% increase in insulin to achieve good </a:t>
            </a:r>
            <a:r>
              <a:rPr lang="en-US" sz="2400" dirty="0" err="1"/>
              <a:t>glycaemic</a:t>
            </a:r>
            <a:r>
              <a:rPr lang="en-US" sz="2400" dirty="0"/>
              <a:t> control.</a:t>
            </a:r>
          </a:p>
        </p:txBody>
      </p:sp>
    </p:spTree>
    <p:extLst>
      <p:ext uri="{BB962C8B-B14F-4D97-AF65-F5344CB8AC3E}">
        <p14:creationId xmlns:p14="http://schemas.microsoft.com/office/powerpoint/2010/main" val="4190770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44" y="767645"/>
            <a:ext cx="10001956" cy="493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97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378" y="214487"/>
            <a:ext cx="1117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Type 1 diabetes:</a:t>
            </a:r>
          </a:p>
          <a:p>
            <a:endParaRPr lang="en-US" sz="36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those using a twice-daily pre-mixed insulin regimen, a </a:t>
            </a:r>
            <a:r>
              <a:rPr lang="en-US" sz="2400" dirty="0">
                <a:solidFill>
                  <a:srgbClr val="FF0000"/>
                </a:solidFill>
              </a:rPr>
              <a:t>10% increase </a:t>
            </a:r>
            <a:r>
              <a:rPr lang="en-US" sz="2400" dirty="0"/>
              <a:t>in the morning insulin dose should be considered every 24–48 h.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An </a:t>
            </a:r>
            <a:r>
              <a:rPr lang="en-US" sz="2400" dirty="0"/>
              <a:t>increase in </a:t>
            </a:r>
            <a:r>
              <a:rPr lang="en-US" sz="2400" dirty="0">
                <a:solidFill>
                  <a:srgbClr val="FF0000"/>
                </a:solidFill>
              </a:rPr>
              <a:t>lunch and evening meal </a:t>
            </a:r>
            <a:r>
              <a:rPr lang="en-US" sz="2400" dirty="0"/>
              <a:t>short-acting bolus insulin dose may be warranted if a basal bolus regimen is utilized 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3600" dirty="0" smtClean="0"/>
              <a:t>hospital </a:t>
            </a:r>
            <a:r>
              <a:rPr lang="en-US" sz="3600" dirty="0"/>
              <a:t>discharge planning</a:t>
            </a:r>
            <a:r>
              <a:rPr lang="en-US" sz="3600" dirty="0" smtClean="0"/>
              <a:t>:</a:t>
            </a:r>
          </a:p>
          <a:p>
            <a:endParaRPr lang="en-US" sz="3600" dirty="0"/>
          </a:p>
          <a:p>
            <a:r>
              <a:rPr lang="en-US" sz="2400" dirty="0" smtClean="0"/>
              <a:t>it </a:t>
            </a:r>
            <a:r>
              <a:rPr lang="en-US" sz="2400" dirty="0"/>
              <a:t>is critical that hospitalized patients with </a:t>
            </a:r>
            <a:r>
              <a:rPr lang="en-US" sz="2400" dirty="0" smtClean="0"/>
              <a:t>prednisolone induced </a:t>
            </a:r>
            <a:r>
              <a:rPr lang="en-US" sz="2400" dirty="0" err="1"/>
              <a:t>hyperglycaemia</a:t>
            </a:r>
            <a:r>
              <a:rPr lang="en-US" sz="2400" dirty="0"/>
              <a:t> are given advice </a:t>
            </a:r>
            <a:r>
              <a:rPr lang="en-US" sz="2400" dirty="0" smtClean="0"/>
              <a:t>regarding reducing </a:t>
            </a:r>
            <a:r>
              <a:rPr lang="en-US" sz="2400" dirty="0"/>
              <a:t>insulin doses as prednisolone is </a:t>
            </a:r>
            <a:r>
              <a:rPr lang="en-US" sz="2400" dirty="0" smtClean="0"/>
              <a:t>tapered or </a:t>
            </a:r>
            <a:r>
              <a:rPr lang="en-US" sz="2400" dirty="0"/>
              <a:t>stopped to prevent </a:t>
            </a:r>
            <a:r>
              <a:rPr lang="en-US" sz="2400" dirty="0" err="1" smtClean="0"/>
              <a:t>hypoglycaemia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5002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155" y="936979"/>
            <a:ext cx="1142435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2  Badr" panose="00000400000000000000" pitchFamily="2" charset="-78"/>
              </a:rPr>
              <a:t>Patient whose insulin </a:t>
            </a:r>
            <a:r>
              <a:rPr lang="en-US" sz="2400" dirty="0" err="1">
                <a:cs typeface="2  Badr" panose="00000400000000000000" pitchFamily="2" charset="-78"/>
              </a:rPr>
              <a:t>requirments</a:t>
            </a:r>
            <a:r>
              <a:rPr lang="en-US" sz="2400" dirty="0">
                <a:cs typeface="2  Badr" panose="00000400000000000000" pitchFamily="2" charset="-78"/>
              </a:rPr>
              <a:t> decrease to &lt;20 units per </a:t>
            </a:r>
            <a:r>
              <a:rPr lang="en-US" sz="2400" dirty="0" smtClean="0">
                <a:cs typeface="2  Badr" panose="00000400000000000000" pitchFamily="2" charset="-78"/>
              </a:rPr>
              <a:t>day can </a:t>
            </a:r>
            <a:r>
              <a:rPr lang="en-US" sz="2400" dirty="0">
                <a:cs typeface="2  Badr" panose="00000400000000000000" pitchFamily="2" charset="-78"/>
              </a:rPr>
              <a:t>be transitioned to oral hypoglycemic </a:t>
            </a:r>
            <a:r>
              <a:rPr lang="en-US" sz="2400" dirty="0" smtClean="0">
                <a:cs typeface="2  Badr" panose="00000400000000000000" pitchFamily="2" charset="-78"/>
              </a:rPr>
              <a:t>agents</a:t>
            </a:r>
            <a:r>
              <a:rPr lang="en-US" dirty="0" smtClean="0">
                <a:cs typeface="2  Badr" panose="00000400000000000000" pitchFamily="2" charset="-78"/>
              </a:rPr>
              <a:t>.</a:t>
            </a:r>
          </a:p>
          <a:p>
            <a:endParaRPr lang="en-US" dirty="0">
              <a:cs typeface="2  Badr" panose="00000400000000000000" pitchFamily="2" charset="-78"/>
            </a:endParaRPr>
          </a:p>
          <a:p>
            <a:r>
              <a:rPr lang="en-US" dirty="0" smtClean="0">
                <a:cs typeface="2  Badr" panose="00000400000000000000" pitchFamily="2" charset="-78"/>
              </a:rPr>
              <a:t> </a:t>
            </a:r>
            <a:r>
              <a:rPr lang="en-US" sz="2400" dirty="0"/>
              <a:t>The person </a:t>
            </a:r>
            <a:r>
              <a:rPr lang="en-US" sz="2400" dirty="0" smtClean="0"/>
              <a:t>on insulin therapy should </a:t>
            </a:r>
            <a:r>
              <a:rPr lang="en-US" sz="2400" dirty="0"/>
              <a:t>be trained in self-monitoring of CBG and test once daily in the </a:t>
            </a:r>
            <a:r>
              <a:rPr lang="en-US" sz="2400" dirty="0" smtClean="0"/>
              <a:t>late afternoon or </a:t>
            </a:r>
            <a:r>
              <a:rPr lang="en-US" sz="2400" dirty="0"/>
              <a:t>evening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Given the recent </a:t>
            </a:r>
            <a:r>
              <a:rPr lang="en-US" sz="2400" dirty="0" err="1"/>
              <a:t>hyperglycaemia</a:t>
            </a:r>
            <a:r>
              <a:rPr lang="en-US" sz="2400" dirty="0"/>
              <a:t>, the </a:t>
            </a:r>
            <a:r>
              <a:rPr lang="en-US" sz="2400" dirty="0">
                <a:solidFill>
                  <a:srgbClr val="FF0000"/>
                </a:solidFill>
              </a:rPr>
              <a:t>use of HbA1c </a:t>
            </a:r>
            <a:r>
              <a:rPr lang="en-US" sz="2400" dirty="0"/>
              <a:t>as </a:t>
            </a:r>
            <a:r>
              <a:rPr lang="en-US" sz="2400" dirty="0" smtClean="0"/>
              <a:t>a screening </a:t>
            </a:r>
            <a:r>
              <a:rPr lang="en-US" sz="2400" dirty="0"/>
              <a:t>tool to diagnose diabetes should be </a:t>
            </a:r>
            <a:r>
              <a:rPr lang="en-US" sz="2400" dirty="0">
                <a:solidFill>
                  <a:srgbClr val="FF0000"/>
                </a:solidFill>
              </a:rPr>
              <a:t>delayed for </a:t>
            </a:r>
            <a:r>
              <a:rPr lang="en-US" sz="2400" dirty="0" smtClean="0">
                <a:solidFill>
                  <a:srgbClr val="FF0000"/>
                </a:solidFill>
              </a:rPr>
              <a:t>3 months </a:t>
            </a:r>
            <a:r>
              <a:rPr lang="en-US" sz="2400" dirty="0"/>
              <a:t>following steroid cessation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fasting glucose</a:t>
            </a:r>
            <a:r>
              <a:rPr lang="en-US" sz="2400" dirty="0"/>
              <a:t>, or </a:t>
            </a:r>
            <a:r>
              <a:rPr lang="en-US" sz="2400" dirty="0" smtClean="0">
                <a:solidFill>
                  <a:srgbClr val="FF0000"/>
                </a:solidFill>
              </a:rPr>
              <a:t>oral glucose </a:t>
            </a:r>
            <a:r>
              <a:rPr lang="en-US" sz="2400" dirty="0">
                <a:solidFill>
                  <a:srgbClr val="FF0000"/>
                </a:solidFill>
              </a:rPr>
              <a:t>tolerance test (OGTT), </a:t>
            </a:r>
            <a:r>
              <a:rPr lang="en-US" sz="2400" dirty="0"/>
              <a:t>may be advantageous if </a:t>
            </a:r>
            <a:r>
              <a:rPr lang="en-US" sz="2400" dirty="0" smtClean="0"/>
              <a:t>a diagnosis </a:t>
            </a:r>
            <a:r>
              <a:rPr lang="en-US" sz="2400" dirty="0"/>
              <a:t>of diabetes is clinically suspected prior to 3 </a:t>
            </a:r>
            <a:r>
              <a:rPr lang="en-US" sz="2400" dirty="0" smtClean="0"/>
              <a:t>months elapsing</a:t>
            </a:r>
            <a:r>
              <a:rPr lang="en-US" sz="2400" dirty="0"/>
              <a:t>. </a:t>
            </a:r>
            <a:endParaRPr lang="en-US" sz="2400" dirty="0" smtClean="0">
              <a:cs typeface="2  Badr" panose="00000400000000000000" pitchFamily="2" charset="-78"/>
            </a:endParaRPr>
          </a:p>
          <a:p>
            <a:endParaRPr lang="en-US" dirty="0">
              <a:cs typeface="2  Badr" panose="00000400000000000000" pitchFamily="2" charset="-78"/>
            </a:endParaRPr>
          </a:p>
          <a:p>
            <a:endParaRPr lang="en-US" dirty="0"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3116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31" y="1059457"/>
            <a:ext cx="9540440" cy="52003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4356" y="282221"/>
            <a:ext cx="9731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Outpatients with glucocorticoid induce hyperglycemia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809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89" y="406401"/>
            <a:ext cx="1056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Outpatients with high-dose </a:t>
            </a:r>
            <a:r>
              <a:rPr lang="en-US" sz="3600" dirty="0" err="1" smtClean="0"/>
              <a:t>prednisolon</a:t>
            </a:r>
            <a:r>
              <a:rPr lang="en-US" sz="3600" dirty="0" smtClean="0"/>
              <a:t> induced </a:t>
            </a:r>
            <a:r>
              <a:rPr lang="en-US" sz="3600" dirty="0" err="1" smtClean="0"/>
              <a:t>hyperglycaemia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0889" y="2077157"/>
            <a:ext cx="1088248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/>
              <a:t>if insulin is prescribed, practically once-daily treatment with a morning dose of </a:t>
            </a:r>
            <a:r>
              <a:rPr lang="en-US" sz="2400" dirty="0" err="1"/>
              <a:t>isophane</a:t>
            </a:r>
            <a:r>
              <a:rPr lang="en-US" sz="2400" dirty="0"/>
              <a:t> insulin is easier for patients to learn to administer than multiple daily insulin injections.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recommend starting with a lower daily insulin dose </a:t>
            </a:r>
            <a:r>
              <a:rPr lang="en-US" sz="2400" dirty="0">
                <a:solidFill>
                  <a:srgbClr val="FF0000"/>
                </a:solidFill>
              </a:rPr>
              <a:t>of 0.3–0.4 units/kg </a:t>
            </a:r>
            <a:r>
              <a:rPr lang="en-US" sz="2400" dirty="0"/>
              <a:t>as the support to manage severe </a:t>
            </a:r>
            <a:r>
              <a:rPr lang="en-US" sz="2400" dirty="0" err="1"/>
              <a:t>hypoglycaemia</a:t>
            </a:r>
            <a:r>
              <a:rPr lang="en-US" sz="2400" dirty="0"/>
              <a:t> in the community might not be as prompt as in </a:t>
            </a:r>
            <a:r>
              <a:rPr lang="en-US" sz="2400" dirty="0" smtClean="0"/>
              <a:t>hospital.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68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133" y="-293511"/>
            <a:ext cx="1104053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Does </a:t>
            </a:r>
            <a:r>
              <a:rPr lang="en-US" sz="3200" dirty="0"/>
              <a:t>long-term low-dose prednisolone increase blood glucose? </a:t>
            </a:r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the effects of glucocorticoids on blood glucose concentration are </a:t>
            </a:r>
            <a:r>
              <a:rPr lang="en-US" sz="2400" dirty="0">
                <a:solidFill>
                  <a:srgbClr val="FF0000"/>
                </a:solidFill>
              </a:rPr>
              <a:t>dose </a:t>
            </a:r>
            <a:r>
              <a:rPr lang="en-US" sz="2400" dirty="0" smtClean="0">
                <a:solidFill>
                  <a:srgbClr val="FF0000"/>
                </a:solidFill>
              </a:rPr>
              <a:t>dependent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Most patients with inflammatory rheumatologic disease are prescribed daily prednisolone doses below 10mg </a:t>
            </a:r>
            <a:r>
              <a:rPr lang="en-US" sz="2400" dirty="0" smtClean="0"/>
              <a:t>. </a:t>
            </a:r>
            <a:r>
              <a:rPr lang="en-US" sz="2400" dirty="0"/>
              <a:t>However, while these doses are much lower than those used acutely, they are substantially higher than average endogenous glucocorticoid production, which equates to </a:t>
            </a:r>
            <a:r>
              <a:rPr lang="en-US" sz="2400" dirty="0">
                <a:solidFill>
                  <a:srgbClr val="FF0000"/>
                </a:solidFill>
              </a:rPr>
              <a:t>about 3mg prednisolone per </a:t>
            </a:r>
            <a:r>
              <a:rPr lang="en-US" sz="2400" dirty="0" smtClean="0">
                <a:solidFill>
                  <a:srgbClr val="FF0000"/>
                </a:solidFill>
              </a:rPr>
              <a:t>day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These </a:t>
            </a:r>
            <a:r>
              <a:rPr lang="en-US" sz="2400" dirty="0"/>
              <a:t>results might be expected as low-dose prednisolone causes </a:t>
            </a:r>
            <a:r>
              <a:rPr lang="en-US" sz="2400" dirty="0">
                <a:solidFill>
                  <a:srgbClr val="FF0000"/>
                </a:solidFill>
              </a:rPr>
              <a:t>insulin resistance in liver and skeletal muscle 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On </a:t>
            </a:r>
            <a:r>
              <a:rPr lang="en-US" sz="2400" dirty="0"/>
              <a:t>balance, long-term prednisolone therapy at daily doses below 10mg causes </a:t>
            </a:r>
            <a:r>
              <a:rPr lang="en-US" sz="2400" dirty="0">
                <a:solidFill>
                  <a:srgbClr val="FF0000"/>
                </a:solidFill>
              </a:rPr>
              <a:t>mild postprandial </a:t>
            </a:r>
            <a:r>
              <a:rPr lang="en-US" sz="2400" dirty="0" err="1">
                <a:solidFill>
                  <a:srgbClr val="FF0000"/>
                </a:solidFill>
              </a:rPr>
              <a:t>hyperglycaemia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but minimal change in fasting glucose or HbA1c. 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6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092" y="724622"/>
            <a:ext cx="113547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Glucocorticoids are most commonly prescribed as the semi-synthetic formulation prednisolone (or prednisone in some parts of the world), which is usually administered as a single morning dose </a:t>
            </a:r>
            <a:r>
              <a:rPr lang="fa-IR" sz="2400" dirty="0" smtClean="0"/>
              <a:t>.</a:t>
            </a:r>
            <a:endParaRPr lang="fa-IR" sz="2400" dirty="0"/>
          </a:p>
          <a:p>
            <a:endParaRPr lang="fa-IR" sz="2400" dirty="0" smtClean="0"/>
          </a:p>
          <a:p>
            <a:r>
              <a:rPr lang="en-US" sz="2400" dirty="0" smtClean="0"/>
              <a:t>Prednisolone </a:t>
            </a:r>
            <a:r>
              <a:rPr lang="en-US" sz="2400" dirty="0"/>
              <a:t>therapy is usually prescribed in </a:t>
            </a:r>
            <a:r>
              <a:rPr lang="en-US" sz="2400" dirty="0">
                <a:solidFill>
                  <a:srgbClr val="FF0000"/>
                </a:solidFill>
              </a:rPr>
              <a:t>two main patterns</a:t>
            </a:r>
            <a:r>
              <a:rPr lang="en-US" sz="2400" dirty="0"/>
              <a:t>. </a:t>
            </a:r>
            <a:endParaRPr lang="fa-IR" sz="2400" dirty="0" smtClean="0"/>
          </a:p>
          <a:p>
            <a:endParaRPr lang="fa-IR" sz="2400" dirty="0" smtClean="0"/>
          </a:p>
          <a:p>
            <a:endParaRPr lang="fa-IR" sz="2400" dirty="0"/>
          </a:p>
          <a:p>
            <a:r>
              <a:rPr lang="en-US" sz="2400" dirty="0" smtClean="0"/>
              <a:t>It </a:t>
            </a:r>
            <a:r>
              <a:rPr lang="en-US" sz="2400" dirty="0"/>
              <a:t>can be prescribed </a:t>
            </a:r>
            <a:r>
              <a:rPr lang="en-US" sz="2400" dirty="0">
                <a:solidFill>
                  <a:srgbClr val="FF0000"/>
                </a:solidFill>
              </a:rPr>
              <a:t>short-term in medium-high doses </a:t>
            </a:r>
            <a:r>
              <a:rPr lang="en-US" sz="2400" dirty="0"/>
              <a:t>to treat an acute inflammatory illness such as an exacerbation of obstructive lung disease, often in the hospital setting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r>
              <a:rPr lang="en-US" sz="2400" dirty="0" smtClean="0"/>
              <a:t> </a:t>
            </a:r>
            <a:endParaRPr lang="fa-IR" sz="2400" dirty="0" smtClean="0"/>
          </a:p>
          <a:p>
            <a:endParaRPr lang="fa-IR" sz="2400" dirty="0"/>
          </a:p>
          <a:p>
            <a:r>
              <a:rPr lang="en-US" sz="2400" dirty="0" smtClean="0"/>
              <a:t>Prednisolone </a:t>
            </a:r>
            <a:r>
              <a:rPr lang="en-US" sz="2400" dirty="0"/>
              <a:t>is also prescribed </a:t>
            </a:r>
            <a:r>
              <a:rPr lang="en-US" sz="2400" dirty="0">
                <a:solidFill>
                  <a:srgbClr val="FF0000"/>
                </a:solidFill>
              </a:rPr>
              <a:t>long term at lower doses</a:t>
            </a:r>
            <a:r>
              <a:rPr lang="en-US" sz="2400" dirty="0"/>
              <a:t>, usually less than 10mg/day, to attenuate chronic inflammatory disease progression </a:t>
            </a:r>
          </a:p>
        </p:txBody>
      </p:sp>
    </p:spTree>
    <p:extLst>
      <p:ext uri="{BB962C8B-B14F-4D97-AF65-F5344CB8AC3E}">
        <p14:creationId xmlns:p14="http://schemas.microsoft.com/office/powerpoint/2010/main" val="20219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6710" y="531969"/>
            <a:ext cx="111872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How should you screen for diabetes in patients on long-term prednisolone</a:t>
            </a:r>
            <a:r>
              <a:rPr lang="en-US" sz="3600" dirty="0" smtClean="0"/>
              <a:t>?</a:t>
            </a:r>
            <a:r>
              <a:rPr lang="en-US" sz="3600" dirty="0"/>
              <a:t> </a:t>
            </a:r>
            <a:endParaRPr lang="en-US" sz="3600" dirty="0" smtClean="0"/>
          </a:p>
          <a:p>
            <a:endParaRPr lang="en-US" dirty="0"/>
          </a:p>
          <a:p>
            <a:r>
              <a:rPr lang="en-US" sz="2400" dirty="0" smtClean="0"/>
              <a:t>as </a:t>
            </a:r>
            <a:r>
              <a:rPr lang="en-US" sz="2400" dirty="0"/>
              <a:t>prednisolone predominantly increases postprandial glucose, fasting glucose has </a:t>
            </a:r>
            <a:r>
              <a:rPr lang="en-US" sz="2400" dirty="0">
                <a:solidFill>
                  <a:srgbClr val="FF0000"/>
                </a:solidFill>
              </a:rPr>
              <a:t>low sensitivity </a:t>
            </a:r>
            <a:r>
              <a:rPr lang="en-US" sz="2400" dirty="0"/>
              <a:t>to diagnose diabetes in this patient group 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Consequently</a:t>
            </a:r>
            <a:r>
              <a:rPr lang="en-US" sz="2400" dirty="0"/>
              <a:t>, the 2-h plasma glucose concentration during an oral glucose tolerance test identifies more cases of diabetes in patients on long-term prednisolone than fasting glucose or HbA1c 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Some </a:t>
            </a:r>
            <a:r>
              <a:rPr lang="en-US" sz="2400" dirty="0"/>
              <a:t>authors have proposed that a </a:t>
            </a:r>
            <a:r>
              <a:rPr lang="en-US" sz="2400" dirty="0">
                <a:solidFill>
                  <a:srgbClr val="FF0000"/>
                </a:solidFill>
              </a:rPr>
              <a:t>late afternoon random glucose </a:t>
            </a:r>
            <a:r>
              <a:rPr lang="en-US" sz="2400" dirty="0"/>
              <a:t>should be used to screen for diabetes in patients taking prednisolone 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1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156" y="316089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" y="642118"/>
            <a:ext cx="11232445" cy="30714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5423" y="4560425"/>
            <a:ext cx="9606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Metformin</a:t>
            </a:r>
            <a:r>
              <a:rPr lang="en-US" sz="2000" dirty="0"/>
              <a:t> has prospective randomized controlled trial evidence supporting its efficacy and does not exacerbate the potential adverse effects of prednisolone and is a suggested </a:t>
            </a:r>
            <a:r>
              <a:rPr lang="en-US" sz="2000" dirty="0">
                <a:solidFill>
                  <a:srgbClr val="FF0000"/>
                </a:solidFill>
              </a:rPr>
              <a:t>first-line therapy </a:t>
            </a:r>
            <a:r>
              <a:rPr lang="en-US" sz="2000" dirty="0"/>
              <a:t>in outpatients taking long-term low-dose prednisolone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733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156" y="406400"/>
            <a:ext cx="109502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Since glucocorticoids affect </a:t>
            </a:r>
            <a:r>
              <a:rPr lang="en-US" sz="2400" dirty="0" smtClean="0"/>
              <a:t>pancreatic </a:t>
            </a:r>
            <a:r>
              <a:rPr lang="en-US" sz="2400" dirty="0"/>
              <a:t>cells and suppress insulin secretion 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rgbClr val="FF0000"/>
                </a:solidFill>
              </a:rPr>
              <a:t>insulin </a:t>
            </a:r>
            <a:r>
              <a:rPr lang="en-US" sz="2400" dirty="0" err="1">
                <a:solidFill>
                  <a:srgbClr val="FF0000"/>
                </a:solidFill>
              </a:rPr>
              <a:t>secretagogue</a:t>
            </a:r>
            <a:r>
              <a:rPr lang="en-US" sz="2400" dirty="0"/>
              <a:t> may </a:t>
            </a:r>
            <a:r>
              <a:rPr lang="en-US" sz="2400" dirty="0" smtClean="0"/>
              <a:t>be </a:t>
            </a:r>
            <a:r>
              <a:rPr lang="en-US" sz="2400" dirty="0" smtClean="0">
                <a:solidFill>
                  <a:srgbClr val="FF0000"/>
                </a:solidFill>
              </a:rPr>
              <a:t>reasonable</a:t>
            </a:r>
            <a:r>
              <a:rPr lang="en-US" sz="2400" dirty="0" smtClean="0"/>
              <a:t> </a:t>
            </a:r>
            <a:r>
              <a:rPr lang="en-US" sz="2400" dirty="0"/>
              <a:t>for treating GIH 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Sulfonylureas </a:t>
            </a:r>
            <a:r>
              <a:rPr lang="en-US" sz="2400" dirty="0"/>
              <a:t>promote insulin release from </a:t>
            </a:r>
            <a:r>
              <a:rPr lang="en-US" sz="2400" dirty="0" smtClean="0"/>
              <a:t>pancreatic </a:t>
            </a:r>
            <a:r>
              <a:rPr lang="en-US" sz="2400" dirty="0" err="1" smtClean="0"/>
              <a:t>cells.Kasayama</a:t>
            </a:r>
            <a:r>
              <a:rPr lang="en-US" sz="2400" dirty="0" smtClean="0"/>
              <a:t> </a:t>
            </a:r>
            <a:r>
              <a:rPr lang="en-US" sz="2400" dirty="0"/>
              <a:t>et al reported </a:t>
            </a:r>
            <a:r>
              <a:rPr lang="en-US" sz="2400" dirty="0">
                <a:solidFill>
                  <a:srgbClr val="FF0000"/>
                </a:solidFill>
              </a:rPr>
              <a:t>glimepiride</a:t>
            </a:r>
            <a:r>
              <a:rPr lang="en-US" sz="2400" dirty="0"/>
              <a:t> improved mean fasting PG levels in 3 patients with GIH. </a:t>
            </a:r>
            <a:r>
              <a:rPr lang="en-US" sz="2400" dirty="0" err="1" smtClean="0"/>
              <a:t>But,sulfonylureas</a:t>
            </a:r>
            <a:r>
              <a:rPr lang="en-US" sz="2400" dirty="0" smtClean="0"/>
              <a:t> </a:t>
            </a:r>
            <a:r>
              <a:rPr lang="en-US" sz="2400" dirty="0"/>
              <a:t>carry a </a:t>
            </a:r>
            <a:r>
              <a:rPr lang="en-US" sz="2400" dirty="0">
                <a:solidFill>
                  <a:srgbClr val="FF0000"/>
                </a:solidFill>
              </a:rPr>
              <a:t>risk of hypoglycemia overnight </a:t>
            </a:r>
            <a:r>
              <a:rPr lang="en-US" sz="2400" dirty="0"/>
              <a:t>because of the longer duration of action 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 err="1"/>
              <a:t>Glinides</a:t>
            </a:r>
            <a:r>
              <a:rPr lang="en-US" sz="2400" dirty="0"/>
              <a:t> are fast- and short-acting stimulator for insulin secretion, targeting </a:t>
            </a:r>
            <a:r>
              <a:rPr lang="en-US" sz="2400" dirty="0">
                <a:solidFill>
                  <a:srgbClr val="FF0000"/>
                </a:solidFill>
              </a:rPr>
              <a:t>postprandial</a:t>
            </a:r>
            <a:r>
              <a:rPr lang="en-US" sz="2400" dirty="0"/>
              <a:t> hyperglycemia.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Meglitinides</a:t>
            </a:r>
            <a:r>
              <a:rPr lang="en-US" sz="2400" dirty="0" smtClean="0"/>
              <a:t> </a:t>
            </a:r>
            <a:r>
              <a:rPr lang="en-US" sz="2400" dirty="0"/>
              <a:t>require multiple daily doses but have the potential advantages of predominantly affecting postprandial glucose and no weight gain </a:t>
            </a:r>
            <a:r>
              <a:rPr lang="en-US" sz="2400" dirty="0" smtClean="0"/>
              <a:t>. </a:t>
            </a:r>
            <a:endParaRPr lang="fa-IR" dirty="0" smtClean="0"/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93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422" y="1332089"/>
            <a:ext cx="115372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a small open study, </a:t>
            </a:r>
            <a:r>
              <a:rPr lang="en-US" sz="2400" dirty="0" err="1"/>
              <a:t>repaglinide</a:t>
            </a:r>
            <a:r>
              <a:rPr lang="en-US" sz="2400" dirty="0"/>
              <a:t> provided effective </a:t>
            </a:r>
            <a:r>
              <a:rPr lang="en-US" sz="2400" dirty="0" err="1"/>
              <a:t>glycaemic</a:t>
            </a:r>
            <a:r>
              <a:rPr lang="en-US" sz="2400" dirty="0"/>
              <a:t> control in 14 of 23 patients on low-dose prednisolone combined with other immunosuppressive therapy Although these retrospective studies suggested the efficacy of </a:t>
            </a:r>
            <a:r>
              <a:rPr lang="en-US" sz="2400" dirty="0" err="1"/>
              <a:t>glinides</a:t>
            </a:r>
            <a:r>
              <a:rPr lang="en-US" sz="2400" dirty="0"/>
              <a:t> for GIH, there have been no designed </a:t>
            </a:r>
            <a:r>
              <a:rPr lang="en-US" sz="2400" dirty="0">
                <a:solidFill>
                  <a:srgbClr val="FF0000"/>
                </a:solidFill>
              </a:rPr>
              <a:t>prospective studies to confirm </a:t>
            </a:r>
            <a:r>
              <a:rPr lang="en-US" sz="2400" dirty="0"/>
              <a:t>that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DPP-4 inhibitors </a:t>
            </a:r>
            <a:r>
              <a:rPr lang="en-US" sz="2400" dirty="0">
                <a:solidFill>
                  <a:srgbClr val="FF0000"/>
                </a:solidFill>
              </a:rPr>
              <a:t>theoretically</a:t>
            </a:r>
            <a:r>
              <a:rPr lang="en-US" sz="2400" dirty="0"/>
              <a:t> can be effective to treat GIH because glucocorticoids particularly affect postprandial glucose metabolism. </a:t>
            </a:r>
          </a:p>
          <a:p>
            <a:endParaRPr lang="en-US" sz="2400" dirty="0"/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611696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309" y="1374760"/>
            <a:ext cx="110405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Actually, some case series suggested the efficacy of DPP-4 inhibitors for GIH. </a:t>
            </a:r>
          </a:p>
          <a:p>
            <a:endParaRPr lang="en-US" sz="2400" dirty="0"/>
          </a:p>
          <a:p>
            <a:r>
              <a:rPr lang="en-US" sz="2400" dirty="0"/>
              <a:t>The efficacy of DPP-4 inhibitors for GIH has been unclear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smtClean="0"/>
              <a:t>terms of </a:t>
            </a:r>
            <a:r>
              <a:rPr lang="en-US" sz="2400" dirty="0"/>
              <a:t>safety, DPP-4 inhibitors </a:t>
            </a:r>
            <a:r>
              <a:rPr lang="en-US" sz="2400" dirty="0">
                <a:solidFill>
                  <a:srgbClr val="FF0000"/>
                </a:solidFill>
              </a:rPr>
              <a:t>may affect immune system </a:t>
            </a:r>
            <a:r>
              <a:rPr lang="en-US" sz="2400" dirty="0"/>
              <a:t>because DPP-4 is expressed on lymphocytes and </a:t>
            </a:r>
            <a:r>
              <a:rPr lang="en-US" sz="2400" dirty="0" smtClean="0"/>
              <a:t>synovial fibroblasts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Some </a:t>
            </a:r>
            <a:r>
              <a:rPr lang="en-US" sz="2400" dirty="0"/>
              <a:t>case reports suggested that DPP-4 inhibitors might be involved in new onset or exacerbation </a:t>
            </a:r>
            <a:r>
              <a:rPr lang="en-US" sz="2400" dirty="0" smtClean="0"/>
              <a:t>of arthritis.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7745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978" y="112890"/>
            <a:ext cx="109502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longer-term </a:t>
            </a:r>
            <a:r>
              <a:rPr lang="en-US" sz="2400" dirty="0"/>
              <a:t>data on the efficacy of GLP-1 agonists in patients taking prednisolone is lacking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 err="1"/>
              <a:t>Liraglutide</a:t>
            </a:r>
            <a:r>
              <a:rPr lang="en-US" sz="2400" dirty="0"/>
              <a:t> has not been studied in patients on prednisolone but its non-</a:t>
            </a:r>
            <a:r>
              <a:rPr lang="en-US" sz="2400" dirty="0" err="1"/>
              <a:t>glycaemic</a:t>
            </a:r>
            <a:r>
              <a:rPr lang="en-US" sz="2400" dirty="0"/>
              <a:t> </a:t>
            </a:r>
            <a:r>
              <a:rPr lang="en-US" sz="2400" dirty="0" smtClean="0"/>
              <a:t>effects are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favourable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as it can cause weight loss and reduce fracture and cardiovascular risk 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contrast, some data suggest </a:t>
            </a:r>
            <a:r>
              <a:rPr lang="en-US" sz="2400" dirty="0" err="1"/>
              <a:t>exenatide</a:t>
            </a:r>
            <a:r>
              <a:rPr lang="en-US" sz="2400" dirty="0"/>
              <a:t> may increase fracture risk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400" dirty="0"/>
              <a:t>GLP-1 receptor agonists generally have stronger effect on reduction of PG levels than DPP-4 inhibitors 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GLP-1 </a:t>
            </a:r>
            <a:r>
              <a:rPr lang="en-US" sz="2400" dirty="0"/>
              <a:t>receptor agonists may be a potential therapeutic agent for GIH, although there have been </a:t>
            </a:r>
            <a:r>
              <a:rPr lang="en-US" sz="2400" dirty="0">
                <a:solidFill>
                  <a:srgbClr val="FF0000"/>
                </a:solidFill>
              </a:rPr>
              <a:t>no prospective studies</a:t>
            </a:r>
            <a:r>
              <a:rPr lang="en-US" sz="2400" dirty="0"/>
              <a:t> to evaluate the effect of GLP-1 receptor agonists in patients with </a:t>
            </a:r>
            <a:r>
              <a:rPr lang="en-US" sz="2400" dirty="0" smtClean="0"/>
              <a:t>GIH.</a:t>
            </a: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13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5181601"/>
            <a:ext cx="1107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result suggests that, in </a:t>
            </a:r>
            <a:r>
              <a:rPr lang="en-US" sz="2400" dirty="0" smtClean="0"/>
              <a:t>GC induced </a:t>
            </a:r>
            <a:r>
              <a:rPr lang="en-US" sz="2400" dirty="0"/>
              <a:t>hyperglycemia, </a:t>
            </a:r>
            <a:r>
              <a:rPr lang="en-US" sz="2400" dirty="0" err="1"/>
              <a:t>Dula</a:t>
            </a:r>
            <a:r>
              <a:rPr lang="en-US" sz="2400" dirty="0"/>
              <a:t> may contribute to </a:t>
            </a:r>
            <a:r>
              <a:rPr lang="en-US" sz="2400" dirty="0" smtClean="0"/>
              <a:t>increase patients</a:t>
            </a:r>
            <a:r>
              <a:rPr lang="en-US" sz="2400" dirty="0"/>
              <a:t>’ QOL by reducing injection frequency.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000" y="449913"/>
            <a:ext cx="1117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Dulaglutide</a:t>
            </a:r>
            <a:r>
              <a:rPr lang="en-US" sz="3600" dirty="0"/>
              <a:t> improves </a:t>
            </a:r>
            <a:r>
              <a:rPr lang="en-US" sz="3600" dirty="0" err="1"/>
              <a:t>glucocorticoidinduced</a:t>
            </a:r>
            <a:r>
              <a:rPr lang="en-US" sz="3600" dirty="0"/>
              <a:t> hyperglycemia in inpatient care and reduces dose and injection frequency of </a:t>
            </a:r>
            <a:r>
              <a:rPr lang="en-US" sz="3600" dirty="0" smtClean="0"/>
              <a:t>insulin(may 2020)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08000" y="2314222"/>
            <a:ext cx="1117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Dulaglutide</a:t>
            </a:r>
            <a:r>
              <a:rPr lang="en-US" sz="2400" dirty="0"/>
              <a:t> (</a:t>
            </a:r>
            <a:r>
              <a:rPr lang="en-US" sz="2400" dirty="0" err="1"/>
              <a:t>Dula</a:t>
            </a:r>
            <a:r>
              <a:rPr lang="en-US" sz="2400" dirty="0"/>
              <a:t>) is a long-acting glucagon-like peptide-1 receptor agonist (GLP-1RA) administered once weekly. A dose of 0.75 mg per week has been approved since 2015 for the treatment of T2DM in Japan.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/>
              <a:t>study aimed to retrospectively assess whether </a:t>
            </a:r>
            <a:r>
              <a:rPr lang="en-US" sz="2400" dirty="0" err="1"/>
              <a:t>Dula</a:t>
            </a:r>
            <a:r>
              <a:rPr lang="en-US" sz="2400" dirty="0"/>
              <a:t> could safely improve GC-induced hyperglycemia and </a:t>
            </a:r>
            <a:r>
              <a:rPr lang="en-US" sz="2400" dirty="0">
                <a:solidFill>
                  <a:srgbClr val="FF0000"/>
                </a:solidFill>
              </a:rPr>
              <a:t>lower</a:t>
            </a:r>
            <a:r>
              <a:rPr lang="en-US" sz="2400" dirty="0"/>
              <a:t> insulin injection </a:t>
            </a:r>
            <a:r>
              <a:rPr lang="en-US" sz="2400" dirty="0">
                <a:solidFill>
                  <a:srgbClr val="FF0000"/>
                </a:solidFill>
              </a:rPr>
              <a:t>frequency and dose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175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22" y="835378"/>
            <a:ext cx="8252178" cy="48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55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68" y="772575"/>
            <a:ext cx="111534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small </a:t>
            </a:r>
            <a:r>
              <a:rPr lang="en-US" sz="2400" dirty="0"/>
              <a:t>RCT evaluated the efficacy of pioglitazone for GIH in 40 patients with rheumatic diseases 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Compared </a:t>
            </a:r>
            <a:r>
              <a:rPr lang="en-US" sz="2400" dirty="0"/>
              <a:t>with controls, pioglitazone improved the PG levels 2 hours after oral glucose tolerance test (288 ± 13 mg/</a:t>
            </a:r>
            <a:r>
              <a:rPr lang="en-US" sz="2400" dirty="0" err="1"/>
              <a:t>dL</a:t>
            </a:r>
            <a:r>
              <a:rPr lang="en-US" sz="2400" dirty="0"/>
              <a:t> vs 203 ± 9 mg/</a:t>
            </a:r>
            <a:r>
              <a:rPr lang="en-US" sz="2400" dirty="0" err="1"/>
              <a:t>dL</a:t>
            </a:r>
            <a:r>
              <a:rPr lang="en-US" sz="2400" dirty="0"/>
              <a:t>), HbA1c (7.9 ± 0.3 % vs 6.6 ± 0.1 %) and homeostasis model assessment-insulin resistance (3.4 ± 0.3 vs 2.0 ± 0.3) after 6 months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The RCT included patients with relatively mild GIH during maintenance therapy with low-does prednisolone.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 </a:t>
            </a:r>
            <a:r>
              <a:rPr lang="en-US" sz="2400" dirty="0"/>
              <a:t>is unclear whether pioglitazone can be effective for managing GIH during remission induction therapy using high-dose glucocorticoids.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80560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349956"/>
            <a:ext cx="1135662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Although there have been </a:t>
            </a:r>
            <a:r>
              <a:rPr lang="en-US" sz="2400" dirty="0">
                <a:solidFill>
                  <a:srgbClr val="FF0000"/>
                </a:solidFill>
              </a:rPr>
              <a:t>no clinical studies </a:t>
            </a:r>
            <a:r>
              <a:rPr lang="en-US" sz="2400" dirty="0"/>
              <a:t>to assess SGLT2 inhibitors in patients with GIH, </a:t>
            </a:r>
            <a:r>
              <a:rPr lang="en-US" sz="2400" dirty="0" smtClean="0"/>
              <a:t>the pharmacological </a:t>
            </a:r>
            <a:r>
              <a:rPr lang="en-US" sz="2400" dirty="0"/>
              <a:t>mechanism suggests some potential merits and demerits for treating GIH.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First </a:t>
            </a:r>
            <a:r>
              <a:rPr lang="en-US" sz="2400" dirty="0"/>
              <a:t>of all, </a:t>
            </a:r>
            <a:r>
              <a:rPr lang="en-US" sz="2400" dirty="0" smtClean="0"/>
              <a:t>the biggest </a:t>
            </a:r>
            <a:r>
              <a:rPr lang="en-US" sz="2400" dirty="0"/>
              <a:t>advantage of SGLT2 inhibitors is reducing the cardiovascular events in patients with type 2 </a:t>
            </a:r>
            <a:r>
              <a:rPr lang="en-US" sz="2400" dirty="0" smtClean="0"/>
              <a:t>diabetes among </a:t>
            </a:r>
            <a:r>
              <a:rPr lang="en-US" sz="2400" dirty="0"/>
              <a:t>the oral hypoglycemic agents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sz="2400" dirty="0" smtClean="0"/>
              <a:t>SGLT2 </a:t>
            </a:r>
            <a:r>
              <a:rPr lang="en-US" sz="2400" dirty="0"/>
              <a:t>inhibitors possess the bonus effect </a:t>
            </a:r>
            <a:r>
              <a:rPr lang="en-US" sz="2400" dirty="0" smtClean="0"/>
              <a:t>on reducing </a:t>
            </a:r>
            <a:r>
              <a:rPr lang="en-US" sz="2400" dirty="0"/>
              <a:t>weight and blood pressure </a:t>
            </a:r>
            <a:r>
              <a:rPr lang="en-US" sz="2400" dirty="0" smtClean="0"/>
              <a:t>, </a:t>
            </a:r>
            <a:r>
              <a:rPr lang="en-US" sz="2400" dirty="0"/>
              <a:t>thus considered reasonable for managing total cardiovascular </a:t>
            </a:r>
            <a:r>
              <a:rPr lang="en-US" sz="2400" dirty="0" smtClean="0"/>
              <a:t>risks in </a:t>
            </a:r>
            <a:r>
              <a:rPr lang="en-US" sz="2400" dirty="0"/>
              <a:t>patients with GIH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400" dirty="0"/>
              <a:t>If SGLT2 inhibitors </a:t>
            </a:r>
            <a:r>
              <a:rPr lang="en-US" sz="2400" dirty="0" smtClean="0"/>
              <a:t>are used </a:t>
            </a:r>
            <a:r>
              <a:rPr lang="en-US" sz="2400" dirty="0"/>
              <a:t>in patients with GIH, the risk of severe infections may increase due to immunosuppression </a:t>
            </a:r>
            <a:r>
              <a:rPr lang="en-US" sz="2400" dirty="0" smtClean="0"/>
              <a:t>by </a:t>
            </a:r>
            <a:r>
              <a:rPr lang="en-US" sz="2400" dirty="0"/>
              <a:t>glucocorticoids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SGLT2 </a:t>
            </a:r>
            <a:r>
              <a:rPr lang="en-US" sz="2400" dirty="0"/>
              <a:t>inhibitors may promote the risk of glucocorticoid-induced osteoporosis </a:t>
            </a:r>
            <a:r>
              <a:rPr lang="en-US" sz="2400" dirty="0" smtClean="0"/>
              <a:t>and myopathy.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672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666" y="312517"/>
            <a:ext cx="1151681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PHARMACOKINETICS AND </a:t>
            </a:r>
            <a:r>
              <a:rPr lang="en-US" sz="3200" dirty="0" smtClean="0"/>
              <a:t>PHARMAIODYNAMICS</a:t>
            </a:r>
            <a:r>
              <a:rPr lang="fa-IR" sz="3200" dirty="0" smtClean="0"/>
              <a:t>:</a:t>
            </a:r>
          </a:p>
          <a:p>
            <a:endParaRPr lang="fa-IR" sz="3200" dirty="0" smtClean="0"/>
          </a:p>
          <a:p>
            <a:r>
              <a:rPr lang="en-US" dirty="0" smtClean="0"/>
              <a:t> </a:t>
            </a:r>
            <a:r>
              <a:rPr lang="en-US" sz="2400" dirty="0"/>
              <a:t>Steroids of adrenal origin are synthesized from cholesterol and their secretion followed a circadian pattern and a pulsatile </a:t>
            </a:r>
            <a:r>
              <a:rPr lang="en-US" sz="2400" dirty="0" err="1"/>
              <a:t>ultradian</a:t>
            </a:r>
            <a:r>
              <a:rPr lang="en-US" sz="2400" dirty="0"/>
              <a:t> rhythm. </a:t>
            </a:r>
            <a:endParaRPr lang="fa-IR" sz="2400" dirty="0" smtClean="0"/>
          </a:p>
          <a:p>
            <a:endParaRPr lang="fa-IR" sz="2400" dirty="0"/>
          </a:p>
          <a:p>
            <a:r>
              <a:rPr lang="en-US" sz="2400" dirty="0" smtClean="0"/>
              <a:t>Normal </a:t>
            </a:r>
            <a:r>
              <a:rPr lang="en-US" sz="2400" dirty="0"/>
              <a:t>secretion ranges from </a:t>
            </a:r>
            <a:r>
              <a:rPr lang="en-US" sz="2400" dirty="0">
                <a:solidFill>
                  <a:srgbClr val="FF0000"/>
                </a:solidFill>
              </a:rPr>
              <a:t>8 to 15 mg / day </a:t>
            </a:r>
            <a:r>
              <a:rPr lang="en-US" sz="2400" dirty="0"/>
              <a:t>of which </a:t>
            </a:r>
            <a:r>
              <a:rPr lang="en-US" sz="2400" dirty="0">
                <a:solidFill>
                  <a:srgbClr val="FF0000"/>
                </a:solidFill>
              </a:rPr>
              <a:t>10% </a:t>
            </a:r>
            <a:r>
              <a:rPr lang="en-US" sz="2400" dirty="0"/>
              <a:t>circulates in </a:t>
            </a:r>
            <a:r>
              <a:rPr lang="en-US" sz="2400" dirty="0">
                <a:solidFill>
                  <a:srgbClr val="FF0000"/>
                </a:solidFill>
              </a:rPr>
              <a:t>free form</a:t>
            </a:r>
            <a:r>
              <a:rPr lang="en-US" sz="2400" dirty="0"/>
              <a:t>, the rest is bound to carrier proteins mainly albumin and cortisol binding globulin. </a:t>
            </a:r>
            <a:endParaRPr lang="fa-IR" sz="2400" dirty="0" smtClean="0"/>
          </a:p>
          <a:p>
            <a:endParaRPr lang="fa-IR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plasma half-life ranges from </a:t>
            </a:r>
            <a:r>
              <a:rPr lang="en-US" sz="2400" dirty="0">
                <a:solidFill>
                  <a:srgbClr val="FF0000"/>
                </a:solidFill>
              </a:rPr>
              <a:t>80-270 min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r>
              <a:rPr lang="en-US" sz="2400" dirty="0" smtClean="0"/>
              <a:t>depending </a:t>
            </a:r>
            <a:r>
              <a:rPr lang="en-US" sz="2400" dirty="0"/>
              <a:t>on the type of glucocorticoids used, with an action in tissue that last for 8-12 h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endParaRPr lang="fa-IR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They are metabolized in the </a:t>
            </a:r>
            <a:r>
              <a:rPr lang="en-US" sz="2400" dirty="0">
                <a:solidFill>
                  <a:srgbClr val="FF0000"/>
                </a:solidFill>
              </a:rPr>
              <a:t>liver</a:t>
            </a:r>
            <a:r>
              <a:rPr lang="en-US" sz="2400" dirty="0"/>
              <a:t> and their conjugated metabolites are excreted mainly by the </a:t>
            </a:r>
            <a:r>
              <a:rPr lang="en-US" sz="2400" dirty="0" smtClean="0">
                <a:solidFill>
                  <a:srgbClr val="FF0000"/>
                </a:solidFill>
              </a:rPr>
              <a:t>kidney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5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0311"/>
            <a:ext cx="8827911" cy="59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39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55" y="0"/>
            <a:ext cx="1157111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Steroid treatment in </a:t>
            </a:r>
            <a:r>
              <a:rPr lang="en-US" sz="3600" dirty="0" smtClean="0"/>
              <a:t>pregnancy: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sz="2400" dirty="0"/>
              <a:t>As in other situations, steroid administration in pregnancy may cause transient </a:t>
            </a:r>
            <a:r>
              <a:rPr lang="en-US" sz="2400" dirty="0" err="1"/>
              <a:t>hyperglycaemia</a:t>
            </a:r>
            <a:r>
              <a:rPr lang="en-US" sz="2400" dirty="0"/>
              <a:t>, or result in increased levels of </a:t>
            </a:r>
            <a:r>
              <a:rPr lang="en-US" sz="2400" dirty="0" err="1"/>
              <a:t>hyperglycaemia</a:t>
            </a:r>
            <a:r>
              <a:rPr lang="en-US" sz="2400" dirty="0"/>
              <a:t> in those with gestational diabetes mellitus (GDM) or pre-existent diabetes.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majority of steroid use in pregnancy will be two single doses administered intramuscularly to promote </a:t>
            </a:r>
            <a:r>
              <a:rPr lang="en-US" sz="2400" dirty="0" err="1"/>
              <a:t>foetal</a:t>
            </a:r>
            <a:r>
              <a:rPr lang="en-US" sz="2400" dirty="0"/>
              <a:t> lung maturity at birth. This will require CBG monitoring at regular intervals – we suggest four times daily. </a:t>
            </a:r>
            <a:r>
              <a:rPr lang="en-US" sz="2400" dirty="0" smtClean="0"/>
              <a:t>The </a:t>
            </a:r>
            <a:r>
              <a:rPr lang="en-US" sz="2400" dirty="0"/>
              <a:t>duration of this testing will depend on whether the steroid doses are single or multiple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If the CBG is &gt; 12 </a:t>
            </a:r>
            <a:r>
              <a:rPr lang="en-US" sz="2400" dirty="0" err="1"/>
              <a:t>mmol</a:t>
            </a:r>
            <a:r>
              <a:rPr lang="en-US" sz="2400" dirty="0"/>
              <a:t>/l on consecutive readings treating the </a:t>
            </a:r>
            <a:r>
              <a:rPr lang="en-US" sz="2400" dirty="0" err="1"/>
              <a:t>hyperglycaemia</a:t>
            </a:r>
            <a:r>
              <a:rPr lang="en-US" sz="2400" dirty="0"/>
              <a:t> should be considered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If the person is already on insulin, the doses may need to be increased significantly by </a:t>
            </a:r>
            <a:r>
              <a:rPr lang="en-US" sz="2400" dirty="0">
                <a:solidFill>
                  <a:srgbClr val="FF0000"/>
                </a:solidFill>
              </a:rPr>
              <a:t>40% or more </a:t>
            </a:r>
            <a:r>
              <a:rPr lang="en-US" sz="2400" dirty="0"/>
              <a:t>at the time of the first steroid injection, for a period of </a:t>
            </a:r>
            <a:r>
              <a:rPr lang="en-US" sz="2400" dirty="0" smtClean="0"/>
              <a:t>24-48h.</a:t>
            </a:r>
          </a:p>
        </p:txBody>
      </p:sp>
    </p:spTree>
    <p:extLst>
      <p:ext uri="{BB962C8B-B14F-4D97-AF65-F5344CB8AC3E}">
        <p14:creationId xmlns:p14="http://schemas.microsoft.com/office/powerpoint/2010/main" val="1148730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22"/>
            <a:ext cx="12192000" cy="62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8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964" y="879676"/>
            <a:ext cx="112968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development of insulin resistance is mainly </a:t>
            </a:r>
            <a:r>
              <a:rPr lang="en-US" sz="2400" dirty="0">
                <a:solidFill>
                  <a:srgbClr val="FF0000"/>
                </a:solidFill>
              </a:rPr>
              <a:t>post prandial </a:t>
            </a:r>
            <a:r>
              <a:rPr lang="en-US" sz="2400" dirty="0"/>
              <a:t>and varies depending on the type of steroid used; intermediate acting glucocorticoids which a peak of action </a:t>
            </a:r>
            <a:r>
              <a:rPr lang="en-US" sz="2400" dirty="0">
                <a:solidFill>
                  <a:srgbClr val="FF0000"/>
                </a:solidFill>
              </a:rPr>
              <a:t>4-6 h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endParaRPr lang="fa-IR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Following their administration; their effect on glucose level is mainly during the </a:t>
            </a:r>
            <a:r>
              <a:rPr lang="en-US" sz="2400" dirty="0">
                <a:solidFill>
                  <a:srgbClr val="FF0000"/>
                </a:solidFill>
              </a:rPr>
              <a:t>afternoon</a:t>
            </a:r>
            <a:r>
              <a:rPr lang="en-US" sz="2400" dirty="0"/>
              <a:t> and might </a:t>
            </a:r>
            <a:r>
              <a:rPr lang="en-US" sz="2400" dirty="0">
                <a:solidFill>
                  <a:srgbClr val="FF0000"/>
                </a:solidFill>
              </a:rPr>
              <a:t>without effect on fasting glucose</a:t>
            </a:r>
            <a:r>
              <a:rPr lang="en-US" sz="2400" dirty="0"/>
              <a:t> when </a:t>
            </a:r>
            <a:r>
              <a:rPr lang="en-US" sz="2400" dirty="0" smtClean="0"/>
              <a:t>they</a:t>
            </a:r>
            <a:r>
              <a:rPr lang="fa-IR" sz="2400" dirty="0" smtClean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administered in a single dose. </a:t>
            </a:r>
            <a:endParaRPr lang="fa-IR" sz="2400" dirty="0" smtClean="0"/>
          </a:p>
          <a:p>
            <a:endParaRPr lang="fa-IR" sz="2400" dirty="0" smtClean="0"/>
          </a:p>
          <a:p>
            <a:r>
              <a:rPr lang="en-US" sz="2400" dirty="0" smtClean="0"/>
              <a:t>On </a:t>
            </a:r>
            <a:r>
              <a:rPr lang="en-US" sz="2400" dirty="0"/>
              <a:t>the other hand, they cause persistent hyperglycemia when administrated in divided doses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endParaRPr lang="fa-IR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Dexamethasone fits in the long – acting glucocorticoids with a steroid hyperglycemia that lasts for </a:t>
            </a:r>
            <a:r>
              <a:rPr lang="en-US" sz="2400" dirty="0">
                <a:solidFill>
                  <a:srgbClr val="FF0000"/>
                </a:solidFill>
              </a:rPr>
              <a:t>more than 24h</a:t>
            </a:r>
            <a:r>
              <a:rPr lang="en-US" sz="2400" dirty="0"/>
              <a:t>, with a slight decline during an overnight fast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94" y="1220609"/>
            <a:ext cx="9359153" cy="41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577" y="849406"/>
            <a:ext cx="110066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single daily dose of </a:t>
            </a:r>
            <a:r>
              <a:rPr lang="en-US" sz="2400" dirty="0" smtClean="0"/>
              <a:t>glucocorticoid (e.g</a:t>
            </a:r>
            <a:r>
              <a:rPr lang="en-US" sz="2400" dirty="0"/>
              <a:t>. prednisolone) in the morning may be the most </a:t>
            </a:r>
            <a:r>
              <a:rPr lang="en-US" sz="2400" dirty="0" smtClean="0"/>
              <a:t>common mode </a:t>
            </a:r>
            <a:r>
              <a:rPr lang="en-US" sz="2400" dirty="0"/>
              <a:t>of administration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In those who are susceptible, </a:t>
            </a:r>
            <a:r>
              <a:rPr lang="en-US" sz="2400" dirty="0" smtClean="0"/>
              <a:t>this will </a:t>
            </a:r>
            <a:r>
              <a:rPr lang="en-US" sz="2400" dirty="0"/>
              <a:t>result in a rise in blood glucose by </a:t>
            </a:r>
            <a:r>
              <a:rPr lang="en-US" sz="2400" dirty="0">
                <a:solidFill>
                  <a:srgbClr val="FF0000"/>
                </a:solidFill>
              </a:rPr>
              <a:t>late morning </a:t>
            </a:r>
            <a:r>
              <a:rPr lang="en-US" sz="2400" dirty="0" smtClean="0">
                <a:solidFill>
                  <a:srgbClr val="FF0000"/>
                </a:solidFill>
              </a:rPr>
              <a:t>that continues </a:t>
            </a:r>
            <a:r>
              <a:rPr lang="en-US" sz="2400" dirty="0">
                <a:solidFill>
                  <a:srgbClr val="FF0000"/>
                </a:solidFill>
              </a:rPr>
              <a:t>through to the evening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Overnight</a:t>
            </a:r>
            <a:r>
              <a:rPr lang="en-US" sz="2400" dirty="0"/>
              <a:t>, the </a:t>
            </a:r>
            <a:r>
              <a:rPr lang="en-US" sz="2400" dirty="0" smtClean="0"/>
              <a:t>blood glucose </a:t>
            </a:r>
            <a:r>
              <a:rPr lang="en-US" sz="2400" dirty="0"/>
              <a:t>generally falls back, often to baseline levels by </a:t>
            </a:r>
            <a:r>
              <a:rPr lang="en-US" sz="2400" dirty="0" smtClean="0"/>
              <a:t>the next </a:t>
            </a:r>
            <a:r>
              <a:rPr lang="en-US" sz="2400" dirty="0"/>
              <a:t>morning. Thus, treatment should be tailored to </a:t>
            </a:r>
            <a:r>
              <a:rPr lang="en-US" sz="2400" dirty="0" smtClean="0"/>
              <a:t>treating the </a:t>
            </a:r>
            <a:r>
              <a:rPr lang="en-US" sz="2400" dirty="0" err="1"/>
              <a:t>hyperglycaemia</a:t>
            </a:r>
            <a:r>
              <a:rPr lang="en-US" sz="2400" dirty="0"/>
              <a:t>, while avoiding nocturnal and </a:t>
            </a:r>
            <a:r>
              <a:rPr lang="en-US" sz="2400" dirty="0" smtClean="0"/>
              <a:t>early morning </a:t>
            </a:r>
            <a:r>
              <a:rPr lang="en-US" sz="2400" dirty="0" err="1" smtClean="0"/>
              <a:t>hypoglycaemia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Glucose levels can be expected to rise </a:t>
            </a:r>
            <a:r>
              <a:rPr lang="en-US" sz="2400" dirty="0">
                <a:solidFill>
                  <a:srgbClr val="FF0000"/>
                </a:solidFill>
              </a:rPr>
              <a:t>~ 4–8 h </a:t>
            </a:r>
            <a:r>
              <a:rPr lang="en-US" sz="2400" dirty="0"/>
              <a:t>after </a:t>
            </a:r>
            <a:r>
              <a:rPr lang="en-US" sz="2400" dirty="0" smtClean="0"/>
              <a:t>the administration </a:t>
            </a:r>
            <a:r>
              <a:rPr lang="en-US" sz="2400" dirty="0"/>
              <a:t>of oral glucocorticoids, and </a:t>
            </a:r>
            <a:r>
              <a:rPr lang="en-US" sz="2400" dirty="0">
                <a:solidFill>
                  <a:srgbClr val="FF0000"/>
                </a:solidFill>
              </a:rPr>
              <a:t>~ 5 h </a:t>
            </a:r>
            <a:r>
              <a:rPr lang="en-US" sz="2400" dirty="0"/>
              <a:t>after </a:t>
            </a:r>
            <a:r>
              <a:rPr lang="en-US" sz="2400" dirty="0" smtClean="0"/>
              <a:t>the administration </a:t>
            </a:r>
            <a:r>
              <a:rPr lang="en-US" sz="2400" dirty="0"/>
              <a:t>of intravenous glucocorticoids.</a:t>
            </a:r>
          </a:p>
        </p:txBody>
      </p:sp>
    </p:spTree>
    <p:extLst>
      <p:ext uri="{BB962C8B-B14F-4D97-AF65-F5344CB8AC3E}">
        <p14:creationId xmlns:p14="http://schemas.microsoft.com/office/powerpoint/2010/main" val="9187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089" y="229023"/>
            <a:ext cx="114695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Mechanisms of glucocorticoid-induced </a:t>
            </a:r>
            <a:r>
              <a:rPr lang="en-US" sz="3600" dirty="0" err="1" smtClean="0"/>
              <a:t>hyperglycaemia</a:t>
            </a:r>
            <a:r>
              <a:rPr lang="fa-IR" sz="3600" dirty="0"/>
              <a:t> </a:t>
            </a:r>
            <a:r>
              <a:rPr lang="fa-IR" sz="3600" dirty="0" smtClean="0"/>
              <a:t>:</a:t>
            </a:r>
          </a:p>
          <a:p>
            <a:endParaRPr lang="fa-IR" sz="3600" dirty="0"/>
          </a:p>
          <a:p>
            <a:r>
              <a:rPr lang="en-US" sz="2400" dirty="0" smtClean="0"/>
              <a:t>Glucocorticoid-induced </a:t>
            </a:r>
            <a:r>
              <a:rPr lang="en-US" sz="2400" dirty="0" err="1"/>
              <a:t>hyperglycaemia</a:t>
            </a:r>
            <a:r>
              <a:rPr lang="en-US" sz="2400" dirty="0"/>
              <a:t> is the result of impairment of multiple pathways affecting carbohydrate metabolism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endParaRPr lang="fa-IR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Glucocorticoids induce </a:t>
            </a:r>
            <a:r>
              <a:rPr lang="en-US" sz="2400" dirty="0">
                <a:solidFill>
                  <a:srgbClr val="FF0000"/>
                </a:solidFill>
              </a:rPr>
              <a:t>peripheral insulin resistance</a:t>
            </a:r>
            <a:r>
              <a:rPr lang="en-US" sz="2400" dirty="0"/>
              <a:t>, which predominantly reflects insulin action in </a:t>
            </a:r>
            <a:r>
              <a:rPr lang="en-US" sz="2400" dirty="0">
                <a:solidFill>
                  <a:srgbClr val="FF0000"/>
                </a:solidFill>
              </a:rPr>
              <a:t>skeletal muscle </a:t>
            </a:r>
            <a:r>
              <a:rPr lang="fa-IR" sz="2400" dirty="0" smtClean="0"/>
              <a:t>.</a:t>
            </a:r>
          </a:p>
          <a:p>
            <a:endParaRPr lang="fa-IR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At higher doses glucocorticoids </a:t>
            </a:r>
            <a:r>
              <a:rPr lang="en-US" sz="2400" dirty="0">
                <a:solidFill>
                  <a:srgbClr val="FF0000"/>
                </a:solidFill>
              </a:rPr>
              <a:t>impair oxidative and non-oxidative glucose disposal</a:t>
            </a:r>
            <a:r>
              <a:rPr lang="en-US" sz="2400" dirty="0"/>
              <a:t>, whereas in patients on long-term low-dose prednisolone non-oxidative glucose disposal is predominantly reduced </a:t>
            </a:r>
            <a:r>
              <a:rPr lang="fa-IR" sz="2400" dirty="0" smtClean="0"/>
              <a:t>.</a:t>
            </a:r>
          </a:p>
          <a:p>
            <a:endParaRPr lang="fa-IR" sz="2400" dirty="0"/>
          </a:p>
          <a:p>
            <a:r>
              <a:rPr lang="en-US" sz="2400" dirty="0" smtClean="0"/>
              <a:t>Glucocorticoids </a:t>
            </a:r>
            <a:r>
              <a:rPr lang="en-US" sz="2400" dirty="0">
                <a:solidFill>
                  <a:srgbClr val="FF0000"/>
                </a:solidFill>
              </a:rPr>
              <a:t>reduce glycogen synthase </a:t>
            </a:r>
            <a:r>
              <a:rPr lang="en-US" sz="2400" dirty="0"/>
              <a:t>activity in skeletal muscle, which will contribute to a reduction in peripheral non-oxidative glucose disposal </a:t>
            </a:r>
            <a:r>
              <a:rPr lang="fa-IR" sz="2400" dirty="0" smtClean="0"/>
              <a:t>.</a:t>
            </a:r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5235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822" y="1379984"/>
            <a:ext cx="114695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Glucocorticoids cause </a:t>
            </a:r>
            <a:r>
              <a:rPr lang="en-US" sz="2400" dirty="0">
                <a:solidFill>
                  <a:srgbClr val="FF0000"/>
                </a:solidFill>
              </a:rPr>
              <a:t>hepatic insulin resistance </a:t>
            </a:r>
            <a:r>
              <a:rPr lang="en-US" sz="2400" dirty="0"/>
              <a:t>resulting in increased hepatic glucose output, even during long-term low-dose prednisolone therapy . </a:t>
            </a:r>
            <a:endParaRPr lang="fa-IR" sz="2400" dirty="0" smtClean="0"/>
          </a:p>
          <a:p>
            <a:endParaRPr lang="fa-IR" sz="2400" dirty="0"/>
          </a:p>
          <a:p>
            <a:r>
              <a:rPr lang="en-US" sz="2400" dirty="0"/>
              <a:t>Acutely glucocorticoids also </a:t>
            </a:r>
            <a:r>
              <a:rPr lang="en-US" sz="2400" dirty="0">
                <a:solidFill>
                  <a:srgbClr val="FF0000"/>
                </a:solidFill>
              </a:rPr>
              <a:t>reduce insulin secretion</a:t>
            </a:r>
            <a:r>
              <a:rPr lang="en-US" sz="2400" dirty="0"/>
              <a:t>, but insulin secretion is not reduced in patients on long-term low-dose prednisolone </a:t>
            </a:r>
            <a:r>
              <a:rPr lang="fa-IR" sz="2400" dirty="0" smtClean="0"/>
              <a:t>.</a:t>
            </a:r>
          </a:p>
          <a:p>
            <a:endParaRPr lang="fa-IR" sz="2400" dirty="0"/>
          </a:p>
          <a:p>
            <a:r>
              <a:rPr lang="en-US" sz="2400" dirty="0"/>
              <a:t> An acute reduction in </a:t>
            </a:r>
            <a:r>
              <a:rPr lang="en-US" sz="2400" dirty="0" err="1">
                <a:solidFill>
                  <a:srgbClr val="FF0000"/>
                </a:solidFill>
              </a:rPr>
              <a:t>incretin</a:t>
            </a:r>
            <a:r>
              <a:rPr lang="en-US" sz="2400" dirty="0">
                <a:solidFill>
                  <a:srgbClr val="FF0000"/>
                </a:solidFill>
              </a:rPr>
              <a:t>-induced insulin secretion </a:t>
            </a:r>
            <a:r>
              <a:rPr lang="en-US" sz="2400" dirty="0"/>
              <a:t>is likely to contribute to the observed reduction in insulin secretion with glucocorticoids .</a:t>
            </a:r>
          </a:p>
        </p:txBody>
      </p:sp>
    </p:spTree>
    <p:extLst>
      <p:ext uri="{BB962C8B-B14F-4D97-AF65-F5344CB8AC3E}">
        <p14:creationId xmlns:p14="http://schemas.microsoft.com/office/powerpoint/2010/main" val="6632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6258</TotalTime>
  <Words>2672</Words>
  <Application>Microsoft Office PowerPoint</Application>
  <PresentationFormat>Widescreen</PresentationFormat>
  <Paragraphs>218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2  Badr</vt:lpstr>
      <vt:lpstr>Algerian</vt:lpstr>
      <vt:lpstr>Andalus</vt:lpstr>
      <vt:lpstr>Arial</vt:lpstr>
      <vt:lpstr>Calibri</vt:lpstr>
      <vt:lpstr>Calibri Light</vt:lpstr>
      <vt:lpstr>Retrospect</vt:lpstr>
      <vt:lpstr>به نام خدا          </vt:lpstr>
      <vt:lpstr>Glucocorticoid induce hyperglycemia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home</dc:creator>
  <cp:lastModifiedBy>home</cp:lastModifiedBy>
  <cp:revision>204</cp:revision>
  <dcterms:created xsi:type="dcterms:W3CDTF">2020-04-13T19:29:23Z</dcterms:created>
  <dcterms:modified xsi:type="dcterms:W3CDTF">2020-10-16T17:23:19Z</dcterms:modified>
</cp:coreProperties>
</file>