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22" r:id="rId2"/>
    <p:sldId id="316" r:id="rId3"/>
    <p:sldId id="286" r:id="rId4"/>
    <p:sldId id="317" r:id="rId5"/>
    <p:sldId id="318" r:id="rId6"/>
    <p:sldId id="319" r:id="rId7"/>
    <p:sldId id="320" r:id="rId8"/>
    <p:sldId id="321" r:id="rId9"/>
    <p:sldId id="256" r:id="rId10"/>
    <p:sldId id="266" r:id="rId11"/>
    <p:sldId id="257" r:id="rId12"/>
    <p:sldId id="258" r:id="rId13"/>
    <p:sldId id="259" r:id="rId14"/>
    <p:sldId id="260" r:id="rId15"/>
    <p:sldId id="267" r:id="rId16"/>
    <p:sldId id="262" r:id="rId17"/>
    <p:sldId id="263" r:id="rId18"/>
    <p:sldId id="264" r:id="rId19"/>
    <p:sldId id="268" r:id="rId20"/>
    <p:sldId id="265" r:id="rId21"/>
    <p:sldId id="269" r:id="rId22"/>
    <p:sldId id="313" r:id="rId23"/>
    <p:sldId id="314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5" r:id="rId39"/>
    <p:sldId id="284" r:id="rId40"/>
    <p:sldId id="289" r:id="rId41"/>
    <p:sldId id="290" r:id="rId42"/>
    <p:sldId id="292" r:id="rId43"/>
    <p:sldId id="293" r:id="rId44"/>
    <p:sldId id="294" r:id="rId45"/>
    <p:sldId id="288" r:id="rId46"/>
    <p:sldId id="291" r:id="rId47"/>
    <p:sldId id="295" r:id="rId48"/>
    <p:sldId id="296" r:id="rId49"/>
    <p:sldId id="297" r:id="rId50"/>
    <p:sldId id="298" r:id="rId51"/>
    <p:sldId id="299" r:id="rId52"/>
    <p:sldId id="300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90"/>
  </p:normalViewPr>
  <p:slideViewPr>
    <p:cSldViewPr snapToGrid="0" snapToObjects="1">
      <p:cViewPr varScale="1">
        <p:scale>
          <a:sx n="114" d="100"/>
          <a:sy n="114" d="100"/>
        </p:scale>
        <p:origin x="4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227B5-7B03-6348-8310-A394C40D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868" y="804519"/>
            <a:ext cx="9515986" cy="1049235"/>
          </a:xfrm>
        </p:spPr>
        <p:txBody>
          <a:bodyPr>
            <a:noAutofit/>
          </a:bodyPr>
          <a:lstStyle/>
          <a:p>
            <a:r>
              <a:rPr lang="en-US" sz="4000" dirty="0"/>
              <a:t>GLP-1 AGONISTS   vs   SGLT2-inh  </a:t>
            </a:r>
            <a:br>
              <a:rPr lang="en-US" sz="4000" dirty="0"/>
            </a:br>
            <a:r>
              <a:rPr lang="en-US" sz="4000" dirty="0"/>
              <a:t>               ECE 2020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64D3C-6187-4345-BB48-2E8971EF61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                          </a:t>
            </a:r>
            <a:r>
              <a:rPr lang="en-US" dirty="0" err="1"/>
              <a:t>H.Rezvanian</a:t>
            </a:r>
            <a:r>
              <a:rPr lang="en-US" dirty="0"/>
              <a:t> .MD</a:t>
            </a:r>
          </a:p>
          <a:p>
            <a:r>
              <a:rPr lang="en-US"/>
              <a:t>                          Endocrinologist</a:t>
            </a:r>
          </a:p>
        </p:txBody>
      </p:sp>
    </p:spTree>
    <p:extLst>
      <p:ext uri="{BB962C8B-B14F-4D97-AF65-F5344CB8AC3E}">
        <p14:creationId xmlns:p14="http://schemas.microsoft.com/office/powerpoint/2010/main" val="521361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ED572AA-22FD-0F4D-9D07-7F024CE8F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05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6A67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194753F-522C-CF46-AA30-6B68F7DB8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09098" y="643467"/>
            <a:ext cx="977380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58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3278DEB-984C-5044-99C5-2B694E2B8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03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F5FDBCC5-AB59-3F4E-A5B6-A85E8297F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70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0B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701F61D-F75D-7840-95D6-46413FABC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13968" y="643467"/>
            <a:ext cx="95640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65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E4DA740-C85F-9849-8672-D2807E8EF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32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3A11E18-090A-044D-9DEC-D7894E5C4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91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82761F8-2233-B04F-A5BA-49A843F9E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18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A33840A0-CF82-3846-8BED-73A785F50C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69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130F241-9269-AA47-9AC2-2DA5A8C47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22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7" y="147782"/>
            <a:ext cx="3828236" cy="5093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421" y="1662546"/>
            <a:ext cx="3868683" cy="5093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258" y="553667"/>
            <a:ext cx="3915977" cy="494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9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38F137-383F-9842-96B0-8E6F903FD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28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C310F4-C9EA-1A42-826A-8F43BE32A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42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9E296FB-6D05-AF4B-8291-73CA4DA5C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835" y="643467"/>
            <a:ext cx="1066233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28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295EE45-E2A0-4B4D-91B3-40117F0D7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368" y="643467"/>
            <a:ext cx="105612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30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F87D050-7D12-F048-9422-5ADB0DE813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54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DEBF4F-973F-A14D-B671-045917EC1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1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0829920-FE0B-7049-9101-9E35A2713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83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02D225-F979-FF45-BC25-1333E0A92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44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F596D32-9E74-2243-AD6F-744E2B656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8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97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63DF51-69DD-E74E-B9C6-398C5AF6E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71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28C69A-2EE6-4E3E-AA58-06A0FE0C0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31" y="68045"/>
            <a:ext cx="11668995" cy="6857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33" y="0"/>
            <a:ext cx="11608218" cy="4095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33" y="395154"/>
            <a:ext cx="7038975" cy="447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393" y="847487"/>
            <a:ext cx="7077075" cy="600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38" y="808076"/>
            <a:ext cx="4333788" cy="604992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03931" y="1250325"/>
            <a:ext cx="1967782" cy="121946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hangingPunct="1"/>
            <a:endParaRPr lang="en-US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036" y="2691684"/>
            <a:ext cx="2093677" cy="13085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0608" y="1261038"/>
            <a:ext cx="1999661" cy="12497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0068" y="1188721"/>
            <a:ext cx="3330367" cy="12300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52081" y="2446431"/>
            <a:ext cx="5006343" cy="1498253"/>
          </a:xfrm>
          <a:prstGeom prst="rect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hangingPunct="1"/>
            <a:r>
              <a:rPr lang="en-US" sz="2000" kern="1200" dirty="0">
                <a:solidFill>
                  <a:prstClr val="black"/>
                </a:solidFill>
              </a:rPr>
              <a:t>Indicators of high ASCVD risk</a:t>
            </a:r>
          </a:p>
          <a:p>
            <a:pPr algn="ctr" hangingPunct="1"/>
            <a:r>
              <a:rPr lang="en-US" sz="2000" kern="1200" dirty="0">
                <a:solidFill>
                  <a:prstClr val="black"/>
                </a:solidFill>
              </a:rPr>
              <a:t> (age≥55 years with coronary, carotid or lower extremity artery stenosis &gt;50%, or LVH)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14A92-0B3F-420C-9DC1-A83C2D4224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0608" y="2534186"/>
            <a:ext cx="1999661" cy="17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8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288D512-29CA-5E45-A5D2-7163EE531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78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578624-422B-0F44-A294-87D7C0264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59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6DF303-0BD4-6C48-8FEC-9F2CB638E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579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3F445B-31E3-3048-9314-64F66C6D4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984" r="5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54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42D4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F11B66-ADD4-6B4B-AAB9-D4AAEF6BC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0224" y="643467"/>
            <a:ext cx="1061155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674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D13B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map&#10;&#10;Description automatically generated">
            <a:extLst>
              <a:ext uri="{FF2B5EF4-FFF2-40B4-BE49-F238E27FC236}">
                <a16:creationId xmlns:a16="http://schemas.microsoft.com/office/drawing/2014/main" id="{D5438B82-67B7-5843-A27D-82B3B26C3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4835" y="643467"/>
            <a:ext cx="1066233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155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EE36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D442D9F-B840-9848-9133-FC696CEA4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5368" y="643467"/>
            <a:ext cx="105612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62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5398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9E296FB-6D05-AF4B-8291-73CA4DA5C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4835" y="643467"/>
            <a:ext cx="1066233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9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57F2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D1012C-E12E-5C48-8886-05E37E73C6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0276" y="643467"/>
            <a:ext cx="105114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99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5297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295EE45-E2A0-4B4D-91B3-40117F0D7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5368" y="643467"/>
            <a:ext cx="105612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90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182FA-3345-6F49-AC22-66BDFDC4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0A0D7-AAE4-C748-982A-628F35D585B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4A91BB9-DF7E-5F4F-8020-D9E5586FF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0070" y="-3000072"/>
            <a:ext cx="6191858" cy="1219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5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C33B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1CCC3A-0FCE-B342-8DCE-3488073B7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396" y="643467"/>
            <a:ext cx="1041320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71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1A0446-B331-3B46-8DC8-FA62684D1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61" r="332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598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0F54B8F-73C1-074C-8547-2B2727650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89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4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E6EA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D9EDE65-6A60-2842-8EED-6DD1B39F4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0224" y="643467"/>
            <a:ext cx="1061155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560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22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7EAF347-371A-1C42-AA34-A2CE4DFC5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5368" y="643467"/>
            <a:ext cx="105612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497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1101C5-DC38-D74A-A8CA-56D979C50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5" r="6505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049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888721-42FD-D648-84A4-927955F0D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89" r="40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088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EC93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AFBD7B-E850-3448-BE2F-2C6E8A057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0276" y="643467"/>
            <a:ext cx="105114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854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1AA19AD-7CB5-A546-8E81-A4D17F030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778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17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F8856E-E07A-9B4A-B78B-4E1D7B4EB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41" r="458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4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C2228-CF9D-7140-B48D-95BB22CBD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9D43C-4071-B042-900A-F08A8F57B9E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05A264E-5C39-1845-9680-A7436E3D5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4676" y="-2964674"/>
            <a:ext cx="626264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163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5899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3702DDC7-4219-314F-8C5A-ACF817A90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396" y="643467"/>
            <a:ext cx="1041320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397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F530BD2-25C2-5241-8C50-95CE32DCB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231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528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6224F18-9127-6A41-8A8D-735941D19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0276" y="643467"/>
            <a:ext cx="105114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8395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D4A1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F2E68E-468C-9047-9F15-CF3A69909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0224" y="643467"/>
            <a:ext cx="1061155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687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0794F2B-980D-744A-8428-81679BEF7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09" r="198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983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5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6FAF5477-91DF-9042-82D4-FF9918300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0224" y="643467"/>
            <a:ext cx="1061155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670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FDF2231-F68B-FB45-9286-61402F7D9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77" r="44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658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DCA5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4939DE7-F6BE-0F4C-8BDC-99BC9C32D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5368" y="643467"/>
            <a:ext cx="105612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41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DE5CDF-1512-4CDA-B956-23D223F8D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29D7D8-5A6B-4C76-94C8-15798C6C5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C9319C-E20D-4884-952F-60B6A58C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5B9E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map&#10;&#10;Description automatically generated">
            <a:extLst>
              <a:ext uri="{FF2B5EF4-FFF2-40B4-BE49-F238E27FC236}">
                <a16:creationId xmlns:a16="http://schemas.microsoft.com/office/drawing/2014/main" id="{C8B09A37-3225-7044-B111-4B7384594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5368" y="643467"/>
            <a:ext cx="1056126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238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A61B35-B42F-4D46-A552-E59F9AC77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57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07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B55F3561-D15C-495A-ADAD-834A086E98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584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A6A443-F76A-BE48-9448-A3A22CA883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72" r="3349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546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5658CD-5102-744A-967E-A993E9FA3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273" r="72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866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535DCB-A50B-C849-A067-0963A8BE4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222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97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84A7833B-2321-444C-9304-4BEF3DD4A1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28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4C0D573D-5AFF-44EF-AC3B-106D779141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6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9A815-2C89-BF40-80B5-565CBF8299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7B265E-F80F-2A4E-8157-A869D609CD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3BDC10-CD64-264E-9987-803E1ADCE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3"/>
            <a:ext cx="12192000" cy="605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4627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44</Words>
  <Application>Microsoft Macintosh PowerPoint</Application>
  <PresentationFormat>Widescreen</PresentationFormat>
  <Paragraphs>6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5" baseType="lpstr">
      <vt:lpstr>Arial</vt:lpstr>
      <vt:lpstr>Gill Sans MT</vt:lpstr>
      <vt:lpstr>Gallery</vt:lpstr>
      <vt:lpstr>GLP-1 AGONISTS   vs   SGLT2-inh                  ECE 2020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parsa.rezvanian@alumnos.upm.es</dc:creator>
  <cp:lastModifiedBy>parsa.rezvanian@alumnos.upm.es</cp:lastModifiedBy>
  <cp:revision>8</cp:revision>
  <dcterms:created xsi:type="dcterms:W3CDTF">2020-09-19T15:57:12Z</dcterms:created>
  <dcterms:modified xsi:type="dcterms:W3CDTF">2020-09-26T08:27:47Z</dcterms:modified>
</cp:coreProperties>
</file>