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85" r:id="rId14"/>
    <p:sldId id="340" r:id="rId15"/>
    <p:sldId id="268" r:id="rId16"/>
    <p:sldId id="269" r:id="rId17"/>
    <p:sldId id="270" r:id="rId18"/>
    <p:sldId id="330" r:id="rId19"/>
    <p:sldId id="272" r:id="rId20"/>
    <p:sldId id="331" r:id="rId21"/>
    <p:sldId id="332" r:id="rId22"/>
    <p:sldId id="333" r:id="rId23"/>
    <p:sldId id="334" r:id="rId24"/>
    <p:sldId id="335" r:id="rId25"/>
    <p:sldId id="336" r:id="rId26"/>
    <p:sldId id="337" r:id="rId27"/>
    <p:sldId id="338" r:id="rId28"/>
    <p:sldId id="339" r:id="rId29"/>
    <p:sldId id="341" r:id="rId30"/>
    <p:sldId id="271" r:id="rId31"/>
    <p:sldId id="342" r:id="rId32"/>
    <p:sldId id="278" r:id="rId33"/>
    <p:sldId id="389" r:id="rId34"/>
    <p:sldId id="283" r:id="rId35"/>
    <p:sldId id="284" r:id="rId36"/>
    <p:sldId id="285" r:id="rId37"/>
    <p:sldId id="282" r:id="rId38"/>
    <p:sldId id="286" r:id="rId39"/>
    <p:sldId id="280" r:id="rId40"/>
    <p:sldId id="281" r:id="rId41"/>
    <p:sldId id="287" r:id="rId42"/>
    <p:sldId id="288" r:id="rId43"/>
    <p:sldId id="279" r:id="rId44"/>
    <p:sldId id="289" r:id="rId45"/>
    <p:sldId id="290" r:id="rId46"/>
    <p:sldId id="291" r:id="rId47"/>
    <p:sldId id="292" r:id="rId48"/>
    <p:sldId id="293" r:id="rId49"/>
    <p:sldId id="295" r:id="rId50"/>
    <p:sldId id="296" r:id="rId51"/>
    <p:sldId id="297" r:id="rId52"/>
    <p:sldId id="298" r:id="rId53"/>
    <p:sldId id="299" r:id="rId54"/>
    <p:sldId id="301" r:id="rId55"/>
    <p:sldId id="302" r:id="rId56"/>
    <p:sldId id="303" r:id="rId57"/>
    <p:sldId id="304"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43" r:id="rId83"/>
    <p:sldId id="344" r:id="rId84"/>
    <p:sldId id="345" r:id="rId85"/>
    <p:sldId id="346" r:id="rId86"/>
    <p:sldId id="347" r:id="rId87"/>
    <p:sldId id="348" r:id="rId88"/>
    <p:sldId id="349" r:id="rId89"/>
    <p:sldId id="350" r:id="rId90"/>
    <p:sldId id="351" r:id="rId91"/>
    <p:sldId id="352" r:id="rId92"/>
    <p:sldId id="356" r:id="rId93"/>
    <p:sldId id="353" r:id="rId94"/>
    <p:sldId id="354" r:id="rId95"/>
    <p:sldId id="355" r:id="rId96"/>
    <p:sldId id="357" r:id="rId97"/>
    <p:sldId id="358" r:id="rId98"/>
    <p:sldId id="359" r:id="rId99"/>
    <p:sldId id="360" r:id="rId100"/>
    <p:sldId id="386"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8" r:id="rId1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6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printerSettings" Target="printerSettings/printerSettings1.bin"/><Relationship Id="rId127" Type="http://schemas.openxmlformats.org/officeDocument/2006/relationships/presProps" Target="presProps.xml"/><Relationship Id="rId128" Type="http://schemas.openxmlformats.org/officeDocument/2006/relationships/viewProps" Target="viewProps.xml"/><Relationship Id="rId12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44A8AA-B29E-2F45-BE10-185ACEAB83DB}" type="datetimeFigureOut">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8652B-C353-234C-AE54-C24E2F1BCCFB}" type="slidenum">
              <a:rPr lang="en-US" smtClean="0"/>
              <a:t>‹#›</a:t>
            </a:fld>
            <a:endParaRPr lang="en-US"/>
          </a:p>
        </p:txBody>
      </p:sp>
    </p:spTree>
    <p:extLst>
      <p:ext uri="{BB962C8B-B14F-4D97-AF65-F5344CB8AC3E}">
        <p14:creationId xmlns:p14="http://schemas.microsoft.com/office/powerpoint/2010/main" val="235198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4A8AA-B29E-2F45-BE10-185ACEAB83DB}" type="datetimeFigureOut">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8652B-C353-234C-AE54-C24E2F1BCCFB}" type="slidenum">
              <a:rPr lang="en-US" smtClean="0"/>
              <a:t>‹#›</a:t>
            </a:fld>
            <a:endParaRPr lang="en-US"/>
          </a:p>
        </p:txBody>
      </p:sp>
    </p:spTree>
    <p:extLst>
      <p:ext uri="{BB962C8B-B14F-4D97-AF65-F5344CB8AC3E}">
        <p14:creationId xmlns:p14="http://schemas.microsoft.com/office/powerpoint/2010/main" val="309970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4A8AA-B29E-2F45-BE10-185ACEAB83DB}" type="datetimeFigureOut">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8652B-C353-234C-AE54-C24E2F1BCCFB}" type="slidenum">
              <a:rPr lang="en-US" smtClean="0"/>
              <a:t>‹#›</a:t>
            </a:fld>
            <a:endParaRPr lang="en-US"/>
          </a:p>
        </p:txBody>
      </p:sp>
    </p:spTree>
    <p:extLst>
      <p:ext uri="{BB962C8B-B14F-4D97-AF65-F5344CB8AC3E}">
        <p14:creationId xmlns:p14="http://schemas.microsoft.com/office/powerpoint/2010/main" val="205093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4A8AA-B29E-2F45-BE10-185ACEAB83DB}" type="datetimeFigureOut">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8652B-C353-234C-AE54-C24E2F1BCCFB}" type="slidenum">
              <a:rPr lang="en-US" smtClean="0"/>
              <a:t>‹#›</a:t>
            </a:fld>
            <a:endParaRPr lang="en-US"/>
          </a:p>
        </p:txBody>
      </p:sp>
    </p:spTree>
    <p:extLst>
      <p:ext uri="{BB962C8B-B14F-4D97-AF65-F5344CB8AC3E}">
        <p14:creationId xmlns:p14="http://schemas.microsoft.com/office/powerpoint/2010/main" val="327457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44A8AA-B29E-2F45-BE10-185ACEAB83DB}" type="datetimeFigureOut">
              <a:rPr lang="en-US" smtClean="0"/>
              <a:t>6/16/20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8652B-C353-234C-AE54-C24E2F1BCCFB}" type="slidenum">
              <a:rPr lang="en-US" smtClean="0"/>
              <a:t>‹#›</a:t>
            </a:fld>
            <a:endParaRPr lang="en-US"/>
          </a:p>
        </p:txBody>
      </p:sp>
    </p:spTree>
    <p:extLst>
      <p:ext uri="{BB962C8B-B14F-4D97-AF65-F5344CB8AC3E}">
        <p14:creationId xmlns:p14="http://schemas.microsoft.com/office/powerpoint/2010/main" val="24190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44A8AA-B29E-2F45-BE10-185ACEAB83DB}" type="datetimeFigureOut">
              <a:rPr lang="en-US" smtClean="0"/>
              <a:t>6/16/20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8652B-C353-234C-AE54-C24E2F1BCCFB}" type="slidenum">
              <a:rPr lang="en-US" smtClean="0"/>
              <a:t>‹#›</a:t>
            </a:fld>
            <a:endParaRPr lang="en-US"/>
          </a:p>
        </p:txBody>
      </p:sp>
    </p:spTree>
    <p:extLst>
      <p:ext uri="{BB962C8B-B14F-4D97-AF65-F5344CB8AC3E}">
        <p14:creationId xmlns:p14="http://schemas.microsoft.com/office/powerpoint/2010/main" val="97561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44A8AA-B29E-2F45-BE10-185ACEAB83DB}" type="datetimeFigureOut">
              <a:rPr lang="en-US" smtClean="0"/>
              <a:t>6/16/20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8652B-C353-234C-AE54-C24E2F1BCCFB}" type="slidenum">
              <a:rPr lang="en-US" smtClean="0"/>
              <a:t>‹#›</a:t>
            </a:fld>
            <a:endParaRPr lang="en-US"/>
          </a:p>
        </p:txBody>
      </p:sp>
    </p:spTree>
    <p:extLst>
      <p:ext uri="{BB962C8B-B14F-4D97-AF65-F5344CB8AC3E}">
        <p14:creationId xmlns:p14="http://schemas.microsoft.com/office/powerpoint/2010/main" val="384823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4A8AA-B29E-2F45-BE10-185ACEAB83DB}" type="datetimeFigureOut">
              <a:rPr lang="en-US" smtClean="0"/>
              <a:t>6/16/20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8652B-C353-234C-AE54-C24E2F1BCCFB}" type="slidenum">
              <a:rPr lang="en-US" smtClean="0"/>
              <a:t>‹#›</a:t>
            </a:fld>
            <a:endParaRPr lang="en-US"/>
          </a:p>
        </p:txBody>
      </p:sp>
    </p:spTree>
    <p:extLst>
      <p:ext uri="{BB962C8B-B14F-4D97-AF65-F5344CB8AC3E}">
        <p14:creationId xmlns:p14="http://schemas.microsoft.com/office/powerpoint/2010/main" val="215692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4A8AA-B29E-2F45-BE10-185ACEAB83DB}" type="datetimeFigureOut">
              <a:rPr lang="en-US" smtClean="0"/>
              <a:t>6/16/20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8652B-C353-234C-AE54-C24E2F1BCCFB}" type="slidenum">
              <a:rPr lang="en-US" smtClean="0"/>
              <a:t>‹#›</a:t>
            </a:fld>
            <a:endParaRPr lang="en-US"/>
          </a:p>
        </p:txBody>
      </p:sp>
    </p:spTree>
    <p:extLst>
      <p:ext uri="{BB962C8B-B14F-4D97-AF65-F5344CB8AC3E}">
        <p14:creationId xmlns:p14="http://schemas.microsoft.com/office/powerpoint/2010/main" val="98330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4A8AA-B29E-2F45-BE10-185ACEAB83DB}" type="datetimeFigureOut">
              <a:rPr lang="en-US" smtClean="0"/>
              <a:t>6/16/20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8652B-C353-234C-AE54-C24E2F1BCCFB}" type="slidenum">
              <a:rPr lang="en-US" smtClean="0"/>
              <a:t>‹#›</a:t>
            </a:fld>
            <a:endParaRPr lang="en-US"/>
          </a:p>
        </p:txBody>
      </p:sp>
    </p:spTree>
    <p:extLst>
      <p:ext uri="{BB962C8B-B14F-4D97-AF65-F5344CB8AC3E}">
        <p14:creationId xmlns:p14="http://schemas.microsoft.com/office/powerpoint/2010/main" val="252292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4A8AA-B29E-2F45-BE10-185ACEAB83DB}" type="datetimeFigureOut">
              <a:rPr lang="en-US" smtClean="0"/>
              <a:t>6/16/20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8652B-C353-234C-AE54-C24E2F1BCCFB}" type="slidenum">
              <a:rPr lang="en-US" smtClean="0"/>
              <a:t>‹#›</a:t>
            </a:fld>
            <a:endParaRPr lang="en-US"/>
          </a:p>
        </p:txBody>
      </p:sp>
    </p:spTree>
    <p:extLst>
      <p:ext uri="{BB962C8B-B14F-4D97-AF65-F5344CB8AC3E}">
        <p14:creationId xmlns:p14="http://schemas.microsoft.com/office/powerpoint/2010/main" val="30544023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4A8AA-B29E-2F45-BE10-185ACEAB83DB}" type="datetimeFigureOut">
              <a:rPr lang="en-US" smtClean="0"/>
              <a:t>6/16/20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8652B-C353-234C-AE54-C24E2F1BCCFB}" type="slidenum">
              <a:rPr lang="en-US" smtClean="0"/>
              <a:t>‹#›</a:t>
            </a:fld>
            <a:endParaRPr lang="en-US"/>
          </a:p>
        </p:txBody>
      </p:sp>
    </p:spTree>
    <p:extLst>
      <p:ext uri="{BB962C8B-B14F-4D97-AF65-F5344CB8AC3E}">
        <p14:creationId xmlns:p14="http://schemas.microsoft.com/office/powerpoint/2010/main" val="97521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Shot 2020-05-23 at 9.58.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5128"/>
            <a:ext cx="9144000" cy="3964878"/>
          </a:xfrm>
          <a:prstGeom prst="rect">
            <a:avLst/>
          </a:prstGeom>
        </p:spPr>
      </p:pic>
    </p:spTree>
    <p:extLst>
      <p:ext uri="{BB962C8B-B14F-4D97-AF65-F5344CB8AC3E}">
        <p14:creationId xmlns:p14="http://schemas.microsoft.com/office/powerpoint/2010/main" val="3375057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 is not asked about my erections, despite the NICE guidance, so he asks the diabetes nurse what the diagnosis of T2DM means for his sex life</a:t>
            </a:r>
            <a:r>
              <a:rPr lang="en-US" dirty="0" smtClean="0"/>
              <a:t>.</a:t>
            </a:r>
          </a:p>
          <a:p>
            <a:r>
              <a:rPr lang="en-US" dirty="0" smtClean="0"/>
              <a:t> </a:t>
            </a:r>
            <a:r>
              <a:rPr lang="en-US" dirty="0"/>
              <a:t>She seems very surprised to be asked and offers reassurance plus a leaflet for newly diagnosed patients that mentions nothing about erectile </a:t>
            </a:r>
            <a:r>
              <a:rPr lang="en-US" dirty="0" smtClean="0"/>
              <a:t>dysfunction </a:t>
            </a:r>
            <a:r>
              <a:rPr lang="en-US" dirty="0"/>
              <a:t>(ED). </a:t>
            </a:r>
            <a:endParaRPr lang="en-US" dirty="0" smtClean="0"/>
          </a:p>
          <a:p>
            <a:endParaRPr lang="en-US" dirty="0"/>
          </a:p>
        </p:txBody>
      </p:sp>
    </p:spTree>
    <p:extLst>
      <p:ext uri="{BB962C8B-B14F-4D97-AF65-F5344CB8AC3E}">
        <p14:creationId xmlns:p14="http://schemas.microsoft.com/office/powerpoint/2010/main" val="154676763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9622"/>
            <a:ext cx="8229600" cy="1143000"/>
          </a:xfrm>
        </p:spPr>
        <p:txBody>
          <a:bodyPr>
            <a:normAutofit fontScale="90000"/>
          </a:bodyPr>
          <a:lstStyle/>
          <a:p>
            <a:r>
              <a:rPr lang="en-US" b="1" dirty="0">
                <a:solidFill>
                  <a:srgbClr val="FF0000"/>
                </a:solidFill>
              </a:rPr>
              <a:t>PREVENTION OF DIABETIC PERIPHERAL NEUROPATHY </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71028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DPN occurs in approximately 30% of men with T2DM and currently the mainstay of prevention is through tight </a:t>
            </a:r>
            <a:r>
              <a:rPr lang="en-US" dirty="0" err="1"/>
              <a:t>glycaemic</a:t>
            </a:r>
            <a:r>
              <a:rPr lang="en-US" dirty="0"/>
              <a:t> control</a:t>
            </a:r>
            <a:r>
              <a:rPr lang="en-US" dirty="0" smtClean="0"/>
              <a:t>.</a:t>
            </a:r>
          </a:p>
          <a:p>
            <a:r>
              <a:rPr lang="en-US" dirty="0" smtClean="0"/>
              <a:t> </a:t>
            </a:r>
            <a:r>
              <a:rPr lang="en-US" dirty="0"/>
              <a:t>There are numerous </a:t>
            </a:r>
            <a:r>
              <a:rPr lang="en-US" dirty="0">
                <a:solidFill>
                  <a:srgbClr val="FF0000"/>
                </a:solidFill>
              </a:rPr>
              <a:t>case reports </a:t>
            </a:r>
            <a:r>
              <a:rPr lang="en-US" dirty="0"/>
              <a:t>of improvement in neuropathic pain and </a:t>
            </a:r>
            <a:r>
              <a:rPr lang="en-US" dirty="0" err="1"/>
              <a:t>paraesthesia</a:t>
            </a:r>
            <a:r>
              <a:rPr lang="en-US" dirty="0"/>
              <a:t> with PDE5 inhibitors. </a:t>
            </a:r>
          </a:p>
          <a:p>
            <a:endParaRPr lang="en-US" dirty="0"/>
          </a:p>
        </p:txBody>
      </p:sp>
    </p:spTree>
    <p:extLst>
      <p:ext uri="{BB962C8B-B14F-4D97-AF65-F5344CB8AC3E}">
        <p14:creationId xmlns:p14="http://schemas.microsoft.com/office/powerpoint/2010/main" val="2932904042"/>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NO is the major neurotransmitter of the vasa </a:t>
            </a:r>
            <a:r>
              <a:rPr lang="en-US" dirty="0" err="1">
                <a:solidFill>
                  <a:srgbClr val="FF0000"/>
                </a:solidFill>
              </a:rPr>
              <a:t>nervorum</a:t>
            </a:r>
            <a:r>
              <a:rPr lang="en-US" dirty="0">
                <a:solidFill>
                  <a:srgbClr val="FF0000"/>
                </a:solidFill>
              </a:rPr>
              <a:t>, </a:t>
            </a:r>
            <a:r>
              <a:rPr lang="en-US" dirty="0"/>
              <a:t>suggesting an important preventive role in </a:t>
            </a:r>
            <a:r>
              <a:rPr lang="en-US" dirty="0" err="1"/>
              <a:t>microvascular</a:t>
            </a:r>
            <a:r>
              <a:rPr lang="en-US" dirty="0"/>
              <a:t> </a:t>
            </a:r>
            <a:r>
              <a:rPr lang="en-US" dirty="0" smtClean="0"/>
              <a:t>complications.</a:t>
            </a:r>
          </a:p>
          <a:p>
            <a:r>
              <a:rPr lang="en-US" dirty="0" smtClean="0"/>
              <a:t> </a:t>
            </a:r>
            <a:r>
              <a:rPr lang="en-US" dirty="0"/>
              <a:t>Currently, drugs used to treat established </a:t>
            </a:r>
            <a:r>
              <a:rPr lang="en-US" dirty="0">
                <a:solidFill>
                  <a:srgbClr val="FF0000"/>
                </a:solidFill>
              </a:rPr>
              <a:t>DPN effectively block pain pathways </a:t>
            </a:r>
            <a:r>
              <a:rPr lang="en-US" dirty="0"/>
              <a:t>and frequently </a:t>
            </a:r>
            <a:r>
              <a:rPr lang="en-US" dirty="0" smtClean="0">
                <a:solidFill>
                  <a:srgbClr val="FF0000"/>
                </a:solidFill>
              </a:rPr>
              <a:t>aggravate </a:t>
            </a:r>
            <a:r>
              <a:rPr lang="en-US" dirty="0">
                <a:solidFill>
                  <a:srgbClr val="FF0000"/>
                </a:solidFill>
              </a:rPr>
              <a:t>ED</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2462286279"/>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38240"/>
          </a:xfrm>
        </p:spPr>
        <p:txBody>
          <a:bodyPr/>
          <a:lstStyle/>
          <a:p>
            <a:r>
              <a:rPr lang="en-US" b="1" dirty="0">
                <a:solidFill>
                  <a:srgbClr val="FF0000"/>
                </a:solidFill>
              </a:rPr>
              <a:t>DIABETIC NEPHROPATHY </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97300286"/>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76216"/>
            <a:ext cx="8229600" cy="5649947"/>
          </a:xfrm>
        </p:spPr>
        <p:txBody>
          <a:bodyPr>
            <a:normAutofit fontScale="92500" lnSpcReduction="10000"/>
          </a:bodyPr>
          <a:lstStyle/>
          <a:p>
            <a:r>
              <a:rPr lang="en-US" dirty="0"/>
              <a:t>The </a:t>
            </a:r>
            <a:r>
              <a:rPr lang="en-US" dirty="0">
                <a:solidFill>
                  <a:srgbClr val="FF0000"/>
                </a:solidFill>
              </a:rPr>
              <a:t>multiple potential benefits of PDE5 inhibitors in renal disease are as follows</a:t>
            </a:r>
            <a:r>
              <a:rPr lang="en-US" dirty="0" smtClean="0">
                <a:solidFill>
                  <a:srgbClr val="FF0000"/>
                </a:solidFill>
              </a:rPr>
              <a:t>;</a:t>
            </a:r>
          </a:p>
          <a:p>
            <a:r>
              <a:rPr lang="en-US" dirty="0" smtClean="0"/>
              <a:t> </a:t>
            </a:r>
            <a:r>
              <a:rPr lang="en-US" dirty="0"/>
              <a:t>decreases in ischemia reperfusion injury</a:t>
            </a:r>
            <a:r>
              <a:rPr lang="en-US" dirty="0" smtClean="0"/>
              <a:t>,</a:t>
            </a:r>
          </a:p>
          <a:p>
            <a:r>
              <a:rPr lang="en-US" dirty="0" smtClean="0"/>
              <a:t> </a:t>
            </a:r>
            <a:r>
              <a:rPr lang="en-US" dirty="0"/>
              <a:t>improves endothelial dysfunction</a:t>
            </a:r>
            <a:r>
              <a:rPr lang="en-US" dirty="0" smtClean="0"/>
              <a:t>,</a:t>
            </a:r>
          </a:p>
          <a:p>
            <a:r>
              <a:rPr lang="en-US" dirty="0" smtClean="0"/>
              <a:t> </a:t>
            </a:r>
            <a:r>
              <a:rPr lang="en-US" dirty="0"/>
              <a:t>decreases apoptosis and necrosis</a:t>
            </a:r>
            <a:r>
              <a:rPr lang="en-US" dirty="0" smtClean="0"/>
              <a:t>,</a:t>
            </a:r>
          </a:p>
          <a:p>
            <a:r>
              <a:rPr lang="en-US" dirty="0" smtClean="0"/>
              <a:t> </a:t>
            </a:r>
            <a:r>
              <a:rPr lang="en-US" dirty="0"/>
              <a:t>increases NO </a:t>
            </a:r>
            <a:r>
              <a:rPr lang="en-US" dirty="0" smtClean="0"/>
              <a:t>availability </a:t>
            </a:r>
            <a:r>
              <a:rPr lang="en-US" dirty="0"/>
              <a:t>and endothelial nitric oxide synthase</a:t>
            </a:r>
            <a:r>
              <a:rPr lang="en-US" dirty="0" smtClean="0"/>
              <a:t>,</a:t>
            </a:r>
          </a:p>
          <a:p>
            <a:r>
              <a:rPr lang="en-US" dirty="0" smtClean="0"/>
              <a:t> </a:t>
            </a:r>
            <a:r>
              <a:rPr lang="en-US" dirty="0"/>
              <a:t>increases mitochondrial biogenesis, </a:t>
            </a:r>
            <a:endParaRPr lang="en-US" dirty="0" smtClean="0"/>
          </a:p>
          <a:p>
            <a:r>
              <a:rPr lang="en-US" dirty="0" smtClean="0"/>
              <a:t>decreases </a:t>
            </a:r>
            <a:r>
              <a:rPr lang="en-US" dirty="0"/>
              <a:t>DNA damage</a:t>
            </a:r>
            <a:r>
              <a:rPr lang="en-US" dirty="0" smtClean="0"/>
              <a:t>,</a:t>
            </a:r>
          </a:p>
          <a:p>
            <a:r>
              <a:rPr lang="en-US" dirty="0" smtClean="0"/>
              <a:t> decreases </a:t>
            </a:r>
            <a:r>
              <a:rPr lang="en-US" dirty="0"/>
              <a:t>renal </a:t>
            </a:r>
            <a:r>
              <a:rPr lang="en-US" dirty="0" smtClean="0"/>
              <a:t>inflammation.</a:t>
            </a:r>
          </a:p>
          <a:p>
            <a:r>
              <a:rPr lang="en-US" dirty="0" smtClean="0"/>
              <a:t> </a:t>
            </a:r>
            <a:r>
              <a:rPr lang="en-US" dirty="0"/>
              <a:t>decreases renal fibrosis, </a:t>
            </a:r>
          </a:p>
          <a:p>
            <a:endParaRPr lang="en-US" dirty="0"/>
          </a:p>
        </p:txBody>
      </p:sp>
    </p:spTree>
    <p:extLst>
      <p:ext uri="{BB962C8B-B14F-4D97-AF65-F5344CB8AC3E}">
        <p14:creationId xmlns:p14="http://schemas.microsoft.com/office/powerpoint/2010/main" val="2572578194"/>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0734"/>
            <a:ext cx="8229600" cy="1143000"/>
          </a:xfrm>
        </p:spPr>
        <p:txBody>
          <a:bodyPr>
            <a:normAutofit fontScale="90000"/>
          </a:bodyPr>
          <a:lstStyle/>
          <a:p>
            <a:r>
              <a:rPr lang="en-US" b="1" dirty="0">
                <a:solidFill>
                  <a:srgbClr val="FF0000"/>
                </a:solidFill>
              </a:rPr>
              <a:t>CANCER PREVENTION </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91563207"/>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T2DM is associated with increased risk of many cancers, particularly </a:t>
            </a:r>
            <a:r>
              <a:rPr lang="en-US" dirty="0">
                <a:solidFill>
                  <a:srgbClr val="FF0000"/>
                </a:solidFill>
              </a:rPr>
              <a:t>colon</a:t>
            </a:r>
            <a:r>
              <a:rPr lang="en-US" dirty="0"/>
              <a:t>. </a:t>
            </a:r>
            <a:endParaRPr lang="en-US" dirty="0" smtClean="0"/>
          </a:p>
          <a:p>
            <a:endParaRPr lang="en-US" dirty="0"/>
          </a:p>
          <a:p>
            <a:r>
              <a:rPr lang="en-US" dirty="0"/>
              <a:t>Huang et al </a:t>
            </a:r>
            <a:r>
              <a:rPr lang="en-US" dirty="0" smtClean="0"/>
              <a:t> stud</a:t>
            </a:r>
            <a:r>
              <a:rPr lang="en-US" dirty="0"/>
              <a:t>i</a:t>
            </a:r>
            <a:r>
              <a:rPr lang="en-US" dirty="0" smtClean="0"/>
              <a:t>ed </a:t>
            </a:r>
            <a:r>
              <a:rPr lang="en-US" dirty="0"/>
              <a:t>a total of </a:t>
            </a:r>
            <a:r>
              <a:rPr lang="en-US" dirty="0">
                <a:solidFill>
                  <a:srgbClr val="FF0000"/>
                </a:solidFill>
              </a:rPr>
              <a:t>4,823 </a:t>
            </a:r>
            <a:r>
              <a:rPr lang="en-US" dirty="0"/>
              <a:t>patients who were prescribed PDE5 inhibitors during the study period; </a:t>
            </a:r>
          </a:p>
          <a:p>
            <a:endParaRPr lang="en-US" dirty="0"/>
          </a:p>
        </p:txBody>
      </p:sp>
    </p:spTree>
    <p:extLst>
      <p:ext uri="{BB962C8B-B14F-4D97-AF65-F5344CB8AC3E}">
        <p14:creationId xmlns:p14="http://schemas.microsoft.com/office/powerpoint/2010/main" val="128680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6-05 at 11.56.5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 r="1"/>
          <a:stretch/>
        </p:blipFill>
        <p:spPr>
          <a:xfrm>
            <a:off x="0" y="1600200"/>
            <a:ext cx="9144000" cy="4525963"/>
          </a:xfrm>
        </p:spPr>
      </p:pic>
    </p:spTree>
    <p:extLst>
      <p:ext uri="{BB962C8B-B14F-4D97-AF65-F5344CB8AC3E}">
        <p14:creationId xmlns:p14="http://schemas.microsoft.com/office/powerpoint/2010/main" val="2141432035"/>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15900"/>
            <a:ext cx="8229600" cy="5610263"/>
          </a:xfrm>
        </p:spPr>
        <p:txBody>
          <a:bodyPr>
            <a:normAutofit lnSpcReduction="10000"/>
          </a:bodyPr>
          <a:lstStyle/>
          <a:p>
            <a:r>
              <a:rPr lang="en-US" dirty="0" smtClean="0"/>
              <a:t>The </a:t>
            </a:r>
            <a:r>
              <a:rPr lang="en-US" dirty="0"/>
              <a:t>incidence rate of colorectal cancer (CRC) was </a:t>
            </a:r>
            <a:r>
              <a:rPr lang="en-US" dirty="0">
                <a:solidFill>
                  <a:srgbClr val="FF0000"/>
                </a:solidFill>
              </a:rPr>
              <a:t>2.64</a:t>
            </a:r>
            <a:r>
              <a:rPr lang="en-US" dirty="0"/>
              <a:t> per 1,000 person-years for men prescribed PDE5 inhibitors compared with </a:t>
            </a:r>
            <a:r>
              <a:rPr lang="en-US" dirty="0">
                <a:solidFill>
                  <a:srgbClr val="FF0000"/>
                </a:solidFill>
              </a:rPr>
              <a:t>4.46</a:t>
            </a:r>
            <a:r>
              <a:rPr lang="en-US" dirty="0"/>
              <a:t> per 1,000 person-years for men without a prescription</a:t>
            </a:r>
            <a:r>
              <a:rPr lang="en-US" dirty="0" smtClean="0"/>
              <a:t>.</a:t>
            </a:r>
          </a:p>
          <a:p>
            <a:r>
              <a:rPr lang="en-US" dirty="0" smtClean="0"/>
              <a:t> </a:t>
            </a:r>
            <a:r>
              <a:rPr lang="en-US" dirty="0"/>
              <a:t>They found a significant negative association between PDE5 inhibitor use and risk of CRC (adjusted hazard ratio, </a:t>
            </a:r>
            <a:r>
              <a:rPr lang="en-US" dirty="0">
                <a:solidFill>
                  <a:srgbClr val="FF0000"/>
                </a:solidFill>
              </a:rPr>
              <a:t>0.65</a:t>
            </a:r>
            <a:r>
              <a:rPr lang="en-US" dirty="0"/>
              <a:t>; 95% confidence </a:t>
            </a:r>
            <a:r>
              <a:rPr lang="en-US" dirty="0" err="1"/>
              <a:t>intervalI</a:t>
            </a:r>
            <a:r>
              <a:rPr lang="en-US" dirty="0"/>
              <a:t>, 0.49–0.85)</a:t>
            </a:r>
            <a:r>
              <a:rPr lang="en-US" dirty="0" smtClean="0"/>
              <a:t>;</a:t>
            </a:r>
          </a:p>
          <a:p>
            <a:r>
              <a:rPr lang="en-US" dirty="0" smtClean="0"/>
              <a:t> </a:t>
            </a:r>
            <a:r>
              <a:rPr lang="en-US" dirty="0"/>
              <a:t>the </a:t>
            </a:r>
            <a:r>
              <a:rPr lang="en-US" dirty="0" smtClean="0">
                <a:solidFill>
                  <a:srgbClr val="FF0000"/>
                </a:solidFill>
              </a:rPr>
              <a:t>decreased </a:t>
            </a:r>
            <a:r>
              <a:rPr lang="en-US" dirty="0">
                <a:solidFill>
                  <a:srgbClr val="FF0000"/>
                </a:solidFill>
              </a:rPr>
              <a:t>risk of CRC </a:t>
            </a:r>
            <a:r>
              <a:rPr lang="en-US" dirty="0"/>
              <a:t>was associated with an </a:t>
            </a:r>
            <a:r>
              <a:rPr lang="en-US" dirty="0">
                <a:solidFill>
                  <a:srgbClr val="FF0000"/>
                </a:solidFill>
              </a:rPr>
              <a:t>increased cumulative dose </a:t>
            </a:r>
            <a:r>
              <a:rPr lang="en-US" dirty="0"/>
              <a:t>of PDE5 inhibitors (p=0.003). </a:t>
            </a:r>
          </a:p>
          <a:p>
            <a:endParaRPr lang="en-US" dirty="0"/>
          </a:p>
        </p:txBody>
      </p:sp>
    </p:spTree>
    <p:extLst>
      <p:ext uri="{BB962C8B-B14F-4D97-AF65-F5344CB8AC3E}">
        <p14:creationId xmlns:p14="http://schemas.microsoft.com/office/powerpoint/2010/main" val="3913685245"/>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2630"/>
            <a:ext cx="8229600" cy="1143000"/>
          </a:xfrm>
        </p:spPr>
        <p:txBody>
          <a:bodyPr>
            <a:normAutofit fontScale="90000"/>
          </a:bodyPr>
          <a:lstStyle/>
          <a:p>
            <a:r>
              <a:rPr lang="en-US" b="1" dirty="0">
                <a:solidFill>
                  <a:srgbClr val="FF0000"/>
                </a:solidFill>
              </a:rPr>
              <a:t>COGNITIVE IMPROVEMENT </a:t>
            </a:r>
            <a:r>
              <a:rPr lang="en-US" dirty="0"/>
              <a:t/>
            </a:r>
            <a:br>
              <a:rPr lang="en-US" dirty="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23942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ERECTILE DYSFUNCTION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Roger does some research and is shocked to read that he has a </a:t>
            </a:r>
            <a:r>
              <a:rPr lang="en-US" dirty="0">
                <a:solidFill>
                  <a:srgbClr val="FF0000"/>
                </a:solidFill>
              </a:rPr>
              <a:t>70% chance of developing ED </a:t>
            </a:r>
            <a:r>
              <a:rPr lang="en-US" dirty="0" smtClean="0"/>
              <a:t> </a:t>
            </a:r>
            <a:r>
              <a:rPr lang="en-US" dirty="0"/>
              <a:t>with a </a:t>
            </a:r>
            <a:r>
              <a:rPr lang="en-US" dirty="0">
                <a:solidFill>
                  <a:srgbClr val="FF0000"/>
                </a:solidFill>
              </a:rPr>
              <a:t>55% (at best) response to oral therapy once the problem is diagnosed </a:t>
            </a:r>
            <a:r>
              <a:rPr lang="en-US" dirty="0" smtClean="0"/>
              <a:t>.</a:t>
            </a:r>
          </a:p>
          <a:p>
            <a:r>
              <a:rPr lang="en-US" dirty="0" smtClean="0"/>
              <a:t> </a:t>
            </a:r>
            <a:r>
              <a:rPr lang="en-US" dirty="0"/>
              <a:t>He wonders why he is taking </a:t>
            </a:r>
            <a:r>
              <a:rPr lang="en-US" dirty="0">
                <a:solidFill>
                  <a:srgbClr val="FF0000"/>
                </a:solidFill>
              </a:rPr>
              <a:t>3 </a:t>
            </a:r>
            <a:r>
              <a:rPr lang="en-US" dirty="0" smtClean="0">
                <a:solidFill>
                  <a:srgbClr val="FF0000"/>
                </a:solidFill>
              </a:rPr>
              <a:t>medications </a:t>
            </a:r>
            <a:r>
              <a:rPr lang="en-US" dirty="0"/>
              <a:t>to prevent complications with a </a:t>
            </a:r>
            <a:r>
              <a:rPr lang="en-US" dirty="0">
                <a:solidFill>
                  <a:srgbClr val="FF0000"/>
                </a:solidFill>
              </a:rPr>
              <a:t>much lower </a:t>
            </a:r>
            <a:r>
              <a:rPr lang="en-US" dirty="0" err="1">
                <a:solidFill>
                  <a:srgbClr val="FF0000"/>
                </a:solidFill>
              </a:rPr>
              <a:t>inci</a:t>
            </a:r>
            <a:r>
              <a:rPr lang="en-US" dirty="0">
                <a:solidFill>
                  <a:srgbClr val="FF0000"/>
                </a:solidFill>
              </a:rPr>
              <a:t>- </a:t>
            </a:r>
            <a:r>
              <a:rPr lang="en-US" dirty="0" err="1">
                <a:solidFill>
                  <a:srgbClr val="FF0000"/>
                </a:solidFill>
              </a:rPr>
              <a:t>dence</a:t>
            </a:r>
            <a:r>
              <a:rPr lang="en-US" dirty="0">
                <a:solidFill>
                  <a:srgbClr val="FF0000"/>
                </a:solidFill>
              </a:rPr>
              <a:t>. </a:t>
            </a:r>
            <a:endParaRPr lang="en-US" dirty="0" smtClean="0">
              <a:solidFill>
                <a:srgbClr val="FF0000"/>
              </a:solidFill>
            </a:endParaRPr>
          </a:p>
          <a:p>
            <a:endParaRPr lang="en-US" dirty="0"/>
          </a:p>
        </p:txBody>
      </p:sp>
    </p:spTree>
    <p:extLst>
      <p:ext uri="{BB962C8B-B14F-4D97-AF65-F5344CB8AC3E}">
        <p14:creationId xmlns:p14="http://schemas.microsoft.com/office/powerpoint/2010/main" val="3535265540"/>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Choi et al </a:t>
            </a:r>
            <a:r>
              <a:rPr lang="en-US" dirty="0" smtClean="0"/>
              <a:t> </a:t>
            </a:r>
            <a:r>
              <a:rPr lang="en-US" dirty="0"/>
              <a:t>treated 30 men with ED and mild cognitive impairment with </a:t>
            </a:r>
            <a:r>
              <a:rPr lang="en-US" dirty="0" err="1"/>
              <a:t>tadalafil</a:t>
            </a:r>
            <a:r>
              <a:rPr lang="en-US" dirty="0"/>
              <a:t> 5 mg for 8 weeks</a:t>
            </a:r>
            <a:r>
              <a:rPr lang="en-US" dirty="0" smtClean="0"/>
              <a:t>.</a:t>
            </a:r>
          </a:p>
          <a:p>
            <a:r>
              <a:rPr lang="en-US" dirty="0" smtClean="0"/>
              <a:t> </a:t>
            </a:r>
            <a:r>
              <a:rPr lang="en-US" dirty="0"/>
              <a:t>Mean baseline IIEF and Montreal Cognitive </a:t>
            </a:r>
            <a:r>
              <a:rPr lang="en-US" dirty="0" smtClean="0"/>
              <a:t>Assessment </a:t>
            </a:r>
            <a:r>
              <a:rPr lang="en-US" dirty="0"/>
              <a:t>(</a:t>
            </a:r>
            <a:r>
              <a:rPr lang="en-US" dirty="0" err="1"/>
              <a:t>MoCA</a:t>
            </a:r>
            <a:r>
              <a:rPr lang="en-US" dirty="0"/>
              <a:t>) scores were 7.52±4.84 and 18.92±1.78</a:t>
            </a:r>
            <a:r>
              <a:rPr lang="en-US" dirty="0" smtClean="0"/>
              <a:t>.</a:t>
            </a:r>
          </a:p>
          <a:p>
            <a:r>
              <a:rPr lang="en-US" dirty="0" smtClean="0"/>
              <a:t> </a:t>
            </a:r>
            <a:r>
              <a:rPr lang="en-US" dirty="0"/>
              <a:t>After the eight-week treatment, mean IIEF and </a:t>
            </a:r>
            <a:r>
              <a:rPr lang="en-US" dirty="0" err="1"/>
              <a:t>MoCA</a:t>
            </a:r>
            <a:r>
              <a:rPr lang="en-US" dirty="0"/>
              <a:t> scores were increased to 12.92±7.27 (p&lt;0.05) and 21.8±1.71 (p&lt;0.05), respectively. </a:t>
            </a:r>
          </a:p>
          <a:p>
            <a:endParaRPr lang="en-US" dirty="0"/>
          </a:p>
        </p:txBody>
      </p:sp>
    </p:spTree>
    <p:extLst>
      <p:ext uri="{BB962C8B-B14F-4D97-AF65-F5344CB8AC3E}">
        <p14:creationId xmlns:p14="http://schemas.microsoft.com/office/powerpoint/2010/main" val="1116189164"/>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Patients showed increased relative regional </a:t>
            </a:r>
            <a:r>
              <a:rPr lang="en-US" dirty="0">
                <a:solidFill>
                  <a:srgbClr val="FF0000"/>
                </a:solidFill>
              </a:rPr>
              <a:t>cerebral blood flow in the </a:t>
            </a:r>
            <a:r>
              <a:rPr lang="en-US" dirty="0" err="1">
                <a:solidFill>
                  <a:srgbClr val="FF0000"/>
                </a:solidFill>
              </a:rPr>
              <a:t>postcentral</a:t>
            </a:r>
            <a:r>
              <a:rPr lang="en-US" dirty="0">
                <a:solidFill>
                  <a:srgbClr val="FF0000"/>
                </a:solidFill>
              </a:rPr>
              <a:t> </a:t>
            </a:r>
            <a:r>
              <a:rPr lang="en-US" dirty="0" err="1">
                <a:solidFill>
                  <a:srgbClr val="FF0000"/>
                </a:solidFill>
              </a:rPr>
              <a:t>gyrus</a:t>
            </a:r>
            <a:r>
              <a:rPr lang="en-US" dirty="0">
                <a:solidFill>
                  <a:srgbClr val="FF0000"/>
                </a:solidFill>
              </a:rPr>
              <a:t>, </a:t>
            </a:r>
            <a:r>
              <a:rPr lang="en-US" dirty="0" err="1">
                <a:solidFill>
                  <a:srgbClr val="FF0000"/>
                </a:solidFill>
              </a:rPr>
              <a:t>precuneus</a:t>
            </a:r>
            <a:r>
              <a:rPr lang="en-US" dirty="0">
                <a:solidFill>
                  <a:srgbClr val="FF0000"/>
                </a:solidFill>
              </a:rPr>
              <a:t>, and brainstem </a:t>
            </a:r>
            <a:r>
              <a:rPr lang="en-US" dirty="0" smtClean="0">
                <a:solidFill>
                  <a:srgbClr val="FF0000"/>
                </a:solidFill>
              </a:rPr>
              <a:t>after </a:t>
            </a:r>
            <a:r>
              <a:rPr lang="en-US" dirty="0" err="1">
                <a:solidFill>
                  <a:srgbClr val="FF0000"/>
                </a:solidFill>
              </a:rPr>
              <a:t>tadalafil</a:t>
            </a:r>
            <a:r>
              <a:rPr lang="en-US" dirty="0">
                <a:solidFill>
                  <a:srgbClr val="FF0000"/>
                </a:solidFill>
              </a:rPr>
              <a:t> </a:t>
            </a:r>
            <a:r>
              <a:rPr lang="en-US" dirty="0"/>
              <a:t>administration </a:t>
            </a:r>
            <a:r>
              <a:rPr lang="en-US" i="1" dirty="0"/>
              <a:t>versus </a:t>
            </a:r>
            <a:r>
              <a:rPr lang="en-US" dirty="0"/>
              <a:t>at baseline (p&lt;0.001). </a:t>
            </a:r>
            <a:endParaRPr lang="en-US" dirty="0" smtClean="0"/>
          </a:p>
          <a:p>
            <a:endParaRPr lang="en-US" dirty="0"/>
          </a:p>
          <a:p>
            <a:r>
              <a:rPr lang="en-US" dirty="0"/>
              <a:t>The authors concluded that there is a </a:t>
            </a:r>
            <a:r>
              <a:rPr lang="en-US" dirty="0">
                <a:solidFill>
                  <a:srgbClr val="FF0000"/>
                </a:solidFill>
              </a:rPr>
              <a:t>pro- inflammatory environment in blood in patients with BPH/LUTS-ED which would induce cognitive </a:t>
            </a:r>
            <a:r>
              <a:rPr lang="en-US" dirty="0" smtClean="0">
                <a:solidFill>
                  <a:srgbClr val="FF0000"/>
                </a:solidFill>
              </a:rPr>
              <a:t>impairment </a:t>
            </a:r>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10976520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tadalafil</a:t>
            </a:r>
            <a:r>
              <a:rPr lang="en-US" dirty="0"/>
              <a:t> exerts anti-inflammatory effects and ameliorates cognitive function </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8815789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0576"/>
            <a:ext cx="8229600" cy="1143000"/>
          </a:xfrm>
        </p:spPr>
        <p:txBody>
          <a:bodyPr>
            <a:noAutofit/>
          </a:bodyPr>
          <a:lstStyle/>
          <a:p>
            <a:r>
              <a:rPr lang="en-US" sz="6000" b="1" dirty="0">
                <a:solidFill>
                  <a:srgbClr val="FF0000"/>
                </a:solidFill>
              </a:rPr>
              <a:t>DEPRESSION </a:t>
            </a:r>
            <a:r>
              <a:rPr lang="en-US" sz="6000" dirty="0">
                <a:solidFill>
                  <a:srgbClr val="FF0000"/>
                </a:solidFill>
              </a:rPr>
              <a:t/>
            </a:r>
            <a:br>
              <a:rPr lang="en-US" sz="6000" dirty="0">
                <a:solidFill>
                  <a:srgbClr val="FF0000"/>
                </a:solidFill>
              </a:rPr>
            </a:br>
            <a:endParaRPr lang="en-US" sz="6000"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891960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solidFill>
                  <a:srgbClr val="FF0000"/>
                </a:solidFill>
              </a:rPr>
              <a:t>Depression is twice as common in men with T2DM with prevalence of 25</a:t>
            </a:r>
            <a:r>
              <a:rPr lang="en-US" dirty="0"/>
              <a:t>% </a:t>
            </a:r>
            <a:r>
              <a:rPr lang="en-US" dirty="0" smtClean="0"/>
              <a:t> </a:t>
            </a:r>
            <a:r>
              <a:rPr lang="en-US" dirty="0"/>
              <a:t>and sexual </a:t>
            </a:r>
            <a:r>
              <a:rPr lang="en-US" dirty="0" err="1"/>
              <a:t>disfunction</a:t>
            </a:r>
            <a:r>
              <a:rPr lang="en-US" dirty="0"/>
              <a:t> is the complication of T2DM most closely linked with depression</a:t>
            </a:r>
            <a:r>
              <a:rPr lang="en-US" dirty="0" smtClean="0"/>
              <a:t>.</a:t>
            </a:r>
          </a:p>
          <a:p>
            <a:r>
              <a:rPr lang="en-US" dirty="0" smtClean="0"/>
              <a:t> </a:t>
            </a:r>
            <a:r>
              <a:rPr lang="en-US" dirty="0"/>
              <a:t>Both ED and LUTS are linked with </a:t>
            </a:r>
            <a:r>
              <a:rPr lang="en-US" dirty="0" smtClean="0"/>
              <a:t>depression .</a:t>
            </a:r>
          </a:p>
          <a:p>
            <a:r>
              <a:rPr lang="en-US" dirty="0"/>
              <a:t>Nurnberg et al </a:t>
            </a:r>
            <a:r>
              <a:rPr lang="en-US" dirty="0" smtClean="0"/>
              <a:t> </a:t>
            </a:r>
            <a:r>
              <a:rPr lang="en-US" dirty="0"/>
              <a:t>showed that </a:t>
            </a:r>
            <a:r>
              <a:rPr lang="en-US" dirty="0">
                <a:solidFill>
                  <a:srgbClr val="FF0000"/>
                </a:solidFill>
              </a:rPr>
              <a:t>depression score improved when men with ED and moderate </a:t>
            </a:r>
            <a:r>
              <a:rPr lang="en-US" dirty="0" smtClean="0">
                <a:solidFill>
                  <a:srgbClr val="FF0000"/>
                </a:solidFill>
              </a:rPr>
              <a:t>depression </a:t>
            </a:r>
            <a:r>
              <a:rPr lang="en-US" dirty="0">
                <a:solidFill>
                  <a:srgbClr val="FF0000"/>
                </a:solidFill>
              </a:rPr>
              <a:t>were treated with sildenafil </a:t>
            </a:r>
            <a:r>
              <a:rPr lang="en-US" i="1" dirty="0">
                <a:solidFill>
                  <a:srgbClr val="FF0000"/>
                </a:solidFill>
              </a:rPr>
              <a:t>versus </a:t>
            </a:r>
            <a:r>
              <a:rPr lang="en-US" dirty="0">
                <a:solidFill>
                  <a:srgbClr val="FF0000"/>
                </a:solidFill>
              </a:rPr>
              <a:t>placebo. </a:t>
            </a:r>
          </a:p>
          <a:p>
            <a:endParaRPr lang="en-US" dirty="0"/>
          </a:p>
          <a:p>
            <a:endParaRPr lang="en-US" dirty="0"/>
          </a:p>
        </p:txBody>
      </p:sp>
    </p:spTree>
    <p:extLst>
      <p:ext uri="{BB962C8B-B14F-4D97-AF65-F5344CB8AC3E}">
        <p14:creationId xmlns:p14="http://schemas.microsoft.com/office/powerpoint/2010/main" val="2204028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0102"/>
            <a:ext cx="8229600" cy="1143000"/>
          </a:xfrm>
        </p:spPr>
        <p:txBody>
          <a:bodyPr>
            <a:noAutofit/>
          </a:bodyPr>
          <a:lstStyle/>
          <a:p>
            <a:r>
              <a:rPr lang="en-US" sz="6000" b="1" dirty="0">
                <a:solidFill>
                  <a:srgbClr val="FF0000"/>
                </a:solidFill>
              </a:rPr>
              <a:t>CONCLUSIONS – BACK TO THE PATIENT </a:t>
            </a:r>
            <a:r>
              <a:rPr lang="en-US" sz="6000" dirty="0">
                <a:solidFill>
                  <a:srgbClr val="FF0000"/>
                </a:solidFill>
              </a:rPr>
              <a:t/>
            </a:r>
            <a:br>
              <a:rPr lang="en-US" sz="6000" dirty="0">
                <a:solidFill>
                  <a:srgbClr val="FF0000"/>
                </a:solidFill>
              </a:rPr>
            </a:br>
            <a:endParaRPr lang="en-US" sz="6000"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289246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Roger returns to his GP with a balanced argument based on his comprehensive research. </a:t>
            </a:r>
            <a:endParaRPr lang="en-US" dirty="0" smtClean="0"/>
          </a:p>
          <a:p>
            <a:r>
              <a:rPr lang="en-US" dirty="0"/>
              <a:t>From what he has read, the major strategy for improving outcome in T2DM is </a:t>
            </a:r>
            <a:r>
              <a:rPr lang="en-US" dirty="0">
                <a:solidFill>
                  <a:srgbClr val="FF0000"/>
                </a:solidFill>
              </a:rPr>
              <a:t>multiple</a:t>
            </a:r>
            <a:r>
              <a:rPr lang="en-US" dirty="0"/>
              <a:t> rather than selective </a:t>
            </a:r>
            <a:r>
              <a:rPr lang="en-US" dirty="0">
                <a:solidFill>
                  <a:srgbClr val="FF0000"/>
                </a:solidFill>
              </a:rPr>
              <a:t>risk factor reduction</a:t>
            </a:r>
            <a:r>
              <a:rPr lang="en-US" dirty="0"/>
              <a:t>. </a:t>
            </a:r>
          </a:p>
          <a:p>
            <a:endParaRPr lang="en-US" dirty="0"/>
          </a:p>
          <a:p>
            <a:endParaRPr lang="en-US" dirty="0"/>
          </a:p>
        </p:txBody>
      </p:sp>
    </p:spTree>
    <p:extLst>
      <p:ext uri="{BB962C8B-B14F-4D97-AF65-F5344CB8AC3E}">
        <p14:creationId xmlns:p14="http://schemas.microsoft.com/office/powerpoint/2010/main" val="41146296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 </a:t>
            </a:r>
            <a:r>
              <a:rPr lang="en-US" dirty="0">
                <a:solidFill>
                  <a:srgbClr val="FF0000"/>
                </a:solidFill>
              </a:rPr>
              <a:t>witnessed the poor quality of life that his father experienced with BPH,</a:t>
            </a:r>
            <a:r>
              <a:rPr lang="en-US" dirty="0"/>
              <a:t> whilst still a relatively young man and would rather take a treatment that addresses the </a:t>
            </a:r>
            <a:r>
              <a:rPr lang="en-US" dirty="0">
                <a:solidFill>
                  <a:srgbClr val="FF0000"/>
                </a:solidFill>
              </a:rPr>
              <a:t>pathological processes of BPH rather than one repeatedly shown to have no impact on the </a:t>
            </a:r>
            <a:r>
              <a:rPr lang="en-US" dirty="0" smtClean="0">
                <a:solidFill>
                  <a:srgbClr val="FF0000"/>
                </a:solidFill>
              </a:rPr>
              <a:t>progression </a:t>
            </a:r>
            <a:r>
              <a:rPr lang="en-US" dirty="0">
                <a:solidFill>
                  <a:srgbClr val="FF0000"/>
                </a:solidFill>
              </a:rPr>
              <a:t>of the disease. </a:t>
            </a:r>
          </a:p>
          <a:p>
            <a:endParaRPr lang="en-US" dirty="0"/>
          </a:p>
        </p:txBody>
      </p:sp>
    </p:spTree>
    <p:extLst>
      <p:ext uri="{BB962C8B-B14F-4D97-AF65-F5344CB8AC3E}">
        <p14:creationId xmlns:p14="http://schemas.microsoft.com/office/powerpoint/2010/main" val="5948783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 has already experienced mild </a:t>
            </a:r>
            <a:r>
              <a:rPr lang="en-US" dirty="0">
                <a:solidFill>
                  <a:srgbClr val="FF0000"/>
                </a:solidFill>
              </a:rPr>
              <a:t>muscular aches</a:t>
            </a:r>
            <a:r>
              <a:rPr lang="en-US" dirty="0"/>
              <a:t> possibly related to his</a:t>
            </a:r>
            <a:r>
              <a:rPr lang="en-US" dirty="0">
                <a:solidFill>
                  <a:srgbClr val="FF0000"/>
                </a:solidFill>
              </a:rPr>
              <a:t> statin</a:t>
            </a:r>
            <a:r>
              <a:rPr lang="en-US" dirty="0" smtClean="0"/>
              <a:t>,</a:t>
            </a:r>
          </a:p>
          <a:p>
            <a:r>
              <a:rPr lang="en-US" dirty="0" smtClean="0"/>
              <a:t> </a:t>
            </a:r>
            <a:r>
              <a:rPr lang="en-US" dirty="0">
                <a:solidFill>
                  <a:srgbClr val="FF0000"/>
                </a:solidFill>
              </a:rPr>
              <a:t>nausea and loose </a:t>
            </a:r>
            <a:r>
              <a:rPr lang="en-US" dirty="0"/>
              <a:t>stools with </a:t>
            </a:r>
            <a:r>
              <a:rPr lang="en-US" dirty="0" smtClean="0">
                <a:solidFill>
                  <a:srgbClr val="FF0000"/>
                </a:solidFill>
              </a:rPr>
              <a:t>metformin</a:t>
            </a:r>
          </a:p>
          <a:p>
            <a:r>
              <a:rPr lang="en-US" dirty="0" smtClean="0"/>
              <a:t> </a:t>
            </a:r>
            <a:r>
              <a:rPr lang="en-US" dirty="0"/>
              <a:t>and an </a:t>
            </a:r>
            <a:r>
              <a:rPr lang="en-US" dirty="0">
                <a:solidFill>
                  <a:srgbClr val="FF0000"/>
                </a:solidFill>
              </a:rPr>
              <a:t>irritant cough </a:t>
            </a:r>
            <a:r>
              <a:rPr lang="en-US" dirty="0"/>
              <a:t>with </a:t>
            </a:r>
            <a:r>
              <a:rPr lang="en-US" dirty="0" err="1">
                <a:solidFill>
                  <a:srgbClr val="FF0000"/>
                </a:solidFill>
              </a:rPr>
              <a:t>ramipril</a:t>
            </a:r>
            <a:r>
              <a:rPr lang="en-US" dirty="0"/>
              <a:t>, which eased when he was eventually switched to </a:t>
            </a:r>
            <a:r>
              <a:rPr lang="en-US" dirty="0">
                <a:solidFill>
                  <a:srgbClr val="FF0000"/>
                </a:solidFill>
              </a:rPr>
              <a:t>valsartan</a:t>
            </a:r>
            <a:r>
              <a:rPr lang="en-US" dirty="0"/>
              <a:t>. </a:t>
            </a:r>
          </a:p>
          <a:p>
            <a:endParaRPr lang="en-US" dirty="0"/>
          </a:p>
        </p:txBody>
      </p:sp>
    </p:spTree>
    <p:extLst>
      <p:ext uri="{BB962C8B-B14F-4D97-AF65-F5344CB8AC3E}">
        <p14:creationId xmlns:p14="http://schemas.microsoft.com/office/powerpoint/2010/main" val="21085318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 experienced </a:t>
            </a:r>
            <a:r>
              <a:rPr lang="en-US" dirty="0">
                <a:solidFill>
                  <a:srgbClr val="FF0000"/>
                </a:solidFill>
              </a:rPr>
              <a:t>no side effects with on-demand sildenafil,</a:t>
            </a:r>
            <a:r>
              <a:rPr lang="en-US" dirty="0"/>
              <a:t> so is confident that </a:t>
            </a:r>
            <a:r>
              <a:rPr lang="en-US" dirty="0" err="1">
                <a:solidFill>
                  <a:srgbClr val="FF0000"/>
                </a:solidFill>
              </a:rPr>
              <a:t>tadalafil</a:t>
            </a:r>
            <a:r>
              <a:rPr lang="en-US" dirty="0">
                <a:solidFill>
                  <a:srgbClr val="FF0000"/>
                </a:solidFill>
              </a:rPr>
              <a:t> at 5 mg </a:t>
            </a:r>
            <a:r>
              <a:rPr lang="en-US" dirty="0" smtClean="0">
                <a:solidFill>
                  <a:srgbClr val="FF0000"/>
                </a:solidFill>
              </a:rPr>
              <a:t>daily will </a:t>
            </a:r>
            <a:r>
              <a:rPr lang="en-US" dirty="0">
                <a:solidFill>
                  <a:srgbClr val="FF0000"/>
                </a:solidFill>
              </a:rPr>
              <a:t>have no adverse effects apart from more frequent erections</a:t>
            </a:r>
            <a:r>
              <a:rPr lang="en-US" dirty="0"/>
              <a:t>, which would be </a:t>
            </a:r>
            <a:r>
              <a:rPr lang="en-US" dirty="0">
                <a:solidFill>
                  <a:srgbClr val="FF0000"/>
                </a:solidFill>
              </a:rPr>
              <a:t>greatly </a:t>
            </a:r>
            <a:r>
              <a:rPr lang="en-US" dirty="0" smtClean="0">
                <a:solidFill>
                  <a:srgbClr val="FF0000"/>
                </a:solidFill>
              </a:rPr>
              <a:t>appreciated</a:t>
            </a:r>
            <a:r>
              <a:rPr lang="en-US" dirty="0"/>
              <a:t>. </a:t>
            </a:r>
          </a:p>
          <a:p>
            <a:endParaRPr lang="en-US" dirty="0"/>
          </a:p>
        </p:txBody>
      </p:sp>
    </p:spTree>
    <p:extLst>
      <p:ext uri="{BB962C8B-B14F-4D97-AF65-F5344CB8AC3E}">
        <p14:creationId xmlns:p14="http://schemas.microsoft.com/office/powerpoint/2010/main" val="16479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 reads that ED in diabetes is due to multiples mechanisms </a:t>
            </a:r>
            <a:r>
              <a:rPr lang="en-US" dirty="0" smtClean="0"/>
              <a:t> </a:t>
            </a:r>
            <a:r>
              <a:rPr lang="en-US" dirty="0"/>
              <a:t>primarily </a:t>
            </a:r>
            <a:r>
              <a:rPr lang="en-US" dirty="0">
                <a:solidFill>
                  <a:srgbClr val="FF0000"/>
                </a:solidFill>
              </a:rPr>
              <a:t>“endothelial </a:t>
            </a:r>
            <a:r>
              <a:rPr lang="en-US" dirty="0" smtClean="0">
                <a:solidFill>
                  <a:srgbClr val="FF0000"/>
                </a:solidFill>
              </a:rPr>
              <a:t>dysfunction</a:t>
            </a:r>
            <a:r>
              <a:rPr lang="en-US" dirty="0">
                <a:solidFill>
                  <a:srgbClr val="FF0000"/>
                </a:solidFill>
              </a:rPr>
              <a:t>”</a:t>
            </a:r>
            <a:r>
              <a:rPr lang="en-US" dirty="0"/>
              <a:t>, which is a chronic disorder potentially affecting all his blood vessels, with ED presenting first as it is affecting </a:t>
            </a:r>
            <a:r>
              <a:rPr lang="en-US" dirty="0">
                <a:solidFill>
                  <a:srgbClr val="FF0000"/>
                </a:solidFill>
              </a:rPr>
              <a:t>smaller arteries </a:t>
            </a:r>
            <a:endParaRPr lang="en-US" dirty="0" smtClean="0">
              <a:solidFill>
                <a:srgbClr val="FF0000"/>
              </a:solidFill>
            </a:endParaRPr>
          </a:p>
          <a:p>
            <a:endParaRPr lang="en-US" dirty="0" smtClean="0"/>
          </a:p>
          <a:p>
            <a:endParaRPr lang="en-US" dirty="0"/>
          </a:p>
        </p:txBody>
      </p:sp>
    </p:spTree>
    <p:extLst>
      <p:ext uri="{BB962C8B-B14F-4D97-AF65-F5344CB8AC3E}">
        <p14:creationId xmlns:p14="http://schemas.microsoft.com/office/powerpoint/2010/main" val="4240782637"/>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Unfortunately, his GP states that currently he is restricted from prescribing </a:t>
            </a:r>
            <a:r>
              <a:rPr lang="en-US" dirty="0">
                <a:solidFill>
                  <a:srgbClr val="FF0000"/>
                </a:solidFill>
              </a:rPr>
              <a:t>daily </a:t>
            </a:r>
            <a:r>
              <a:rPr lang="en-US" dirty="0" err="1">
                <a:solidFill>
                  <a:srgbClr val="FF0000"/>
                </a:solidFill>
              </a:rPr>
              <a:t>tadalafil</a:t>
            </a:r>
            <a:r>
              <a:rPr lang="en-US" dirty="0">
                <a:solidFill>
                  <a:srgbClr val="FF0000"/>
                </a:solidFill>
              </a:rPr>
              <a:t> </a:t>
            </a:r>
            <a:r>
              <a:rPr lang="en-US" dirty="0"/>
              <a:t>and must, under NICE guidance, only prescribe the PDE5 </a:t>
            </a:r>
            <a:r>
              <a:rPr lang="en-US" dirty="0" smtClean="0"/>
              <a:t>inhibitor </a:t>
            </a:r>
            <a:r>
              <a:rPr lang="en-US" dirty="0"/>
              <a:t>with lowest acquisition cost. </a:t>
            </a:r>
          </a:p>
          <a:p>
            <a:endParaRPr lang="en-US" dirty="0"/>
          </a:p>
        </p:txBody>
      </p:sp>
    </p:spTree>
    <p:extLst>
      <p:ext uri="{BB962C8B-B14F-4D97-AF65-F5344CB8AC3E}">
        <p14:creationId xmlns:p14="http://schemas.microsoft.com/office/powerpoint/2010/main" val="42495207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Roger leaves having decided that he </a:t>
            </a:r>
            <a:r>
              <a:rPr lang="en-US" dirty="0">
                <a:solidFill>
                  <a:srgbClr val="FF0000"/>
                </a:solidFill>
              </a:rPr>
              <a:t>will stop the array of vitamins and </a:t>
            </a:r>
            <a:r>
              <a:rPr lang="en-US" dirty="0" smtClean="0">
                <a:solidFill>
                  <a:srgbClr val="FF0000"/>
                </a:solidFill>
              </a:rPr>
              <a:t>antioxidants</a:t>
            </a:r>
            <a:r>
              <a:rPr lang="en-US" dirty="0">
                <a:solidFill>
                  <a:srgbClr val="FF0000"/>
                </a:solidFill>
              </a:rPr>
              <a:t>, taken for many years at vast expense,</a:t>
            </a:r>
            <a:r>
              <a:rPr lang="en-US" dirty="0"/>
              <a:t> </a:t>
            </a:r>
            <a:r>
              <a:rPr lang="en-US" dirty="0" smtClean="0"/>
              <a:t>having </a:t>
            </a:r>
            <a:r>
              <a:rPr lang="en-US" dirty="0"/>
              <a:t>read that they do </a:t>
            </a:r>
            <a:r>
              <a:rPr lang="en-US" dirty="0">
                <a:solidFill>
                  <a:srgbClr val="FF0000"/>
                </a:solidFill>
              </a:rPr>
              <a:t>little good and possible harm</a:t>
            </a:r>
            <a:r>
              <a:rPr lang="en-US" dirty="0" smtClean="0"/>
              <a:t>.</a:t>
            </a:r>
          </a:p>
          <a:p>
            <a:r>
              <a:rPr lang="en-US" dirty="0" smtClean="0"/>
              <a:t> </a:t>
            </a:r>
            <a:r>
              <a:rPr lang="en-US" dirty="0"/>
              <a:t>He decides to use the savings to </a:t>
            </a:r>
            <a:r>
              <a:rPr lang="en-US" dirty="0">
                <a:solidFill>
                  <a:srgbClr val="FF0000"/>
                </a:solidFill>
              </a:rPr>
              <a:t>self-fund low cost generic </a:t>
            </a:r>
            <a:r>
              <a:rPr lang="en-US" dirty="0" err="1">
                <a:solidFill>
                  <a:srgbClr val="FF0000"/>
                </a:solidFill>
              </a:rPr>
              <a:t>tadalafil</a:t>
            </a:r>
            <a:r>
              <a:rPr lang="en-US" dirty="0">
                <a:solidFill>
                  <a:srgbClr val="FF0000"/>
                </a:solidFill>
              </a:rPr>
              <a:t> 5 mg daily. </a:t>
            </a:r>
          </a:p>
          <a:p>
            <a:endParaRPr lang="en-US" dirty="0"/>
          </a:p>
        </p:txBody>
      </p:sp>
    </p:spTree>
    <p:extLst>
      <p:ext uri="{BB962C8B-B14F-4D97-AF65-F5344CB8AC3E}">
        <p14:creationId xmlns:p14="http://schemas.microsoft.com/office/powerpoint/2010/main" val="31190800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Prescribing </a:t>
            </a:r>
            <a:r>
              <a:rPr lang="en-US" dirty="0">
                <a:solidFill>
                  <a:srgbClr val="FF0000"/>
                </a:solidFill>
              </a:rPr>
              <a:t>policies for T2DM </a:t>
            </a:r>
            <a:r>
              <a:rPr lang="en-US" dirty="0"/>
              <a:t>are </a:t>
            </a:r>
            <a:r>
              <a:rPr lang="en-US" dirty="0">
                <a:solidFill>
                  <a:srgbClr val="FF0000"/>
                </a:solidFill>
              </a:rPr>
              <a:t>largely decided by diabetes specialists,</a:t>
            </a:r>
            <a:r>
              <a:rPr lang="en-US" dirty="0"/>
              <a:t> with priorities given to </a:t>
            </a:r>
            <a:r>
              <a:rPr lang="en-US" dirty="0" err="1"/>
              <a:t>glycaemic</a:t>
            </a:r>
            <a:r>
              <a:rPr lang="en-US" dirty="0"/>
              <a:t> control. </a:t>
            </a:r>
            <a:endParaRPr lang="en-US" dirty="0" smtClean="0"/>
          </a:p>
          <a:p>
            <a:r>
              <a:rPr lang="en-US" dirty="0">
                <a:solidFill>
                  <a:srgbClr val="FF0000"/>
                </a:solidFill>
              </a:rPr>
              <a:t>Co-morbid conditions such as ED and BPH </a:t>
            </a:r>
            <a:r>
              <a:rPr lang="en-US" dirty="0"/>
              <a:t>are usually managed by </a:t>
            </a:r>
            <a:r>
              <a:rPr lang="en-US" dirty="0">
                <a:solidFill>
                  <a:srgbClr val="FF0000"/>
                </a:solidFill>
              </a:rPr>
              <a:t>urologists</a:t>
            </a:r>
            <a:r>
              <a:rPr lang="en-US" dirty="0"/>
              <a:t> and publications </a:t>
            </a:r>
            <a:r>
              <a:rPr lang="en-US" dirty="0" smtClean="0"/>
              <a:t>concerning </a:t>
            </a:r>
            <a:r>
              <a:rPr lang="en-US" dirty="0"/>
              <a:t>PDE5 inhibitors largely in </a:t>
            </a:r>
            <a:r>
              <a:rPr lang="en-US" dirty="0">
                <a:solidFill>
                  <a:srgbClr val="FF0000"/>
                </a:solidFill>
              </a:rPr>
              <a:t>urology and sexual medicine journals. </a:t>
            </a:r>
          </a:p>
          <a:p>
            <a:endParaRPr lang="en-US" dirty="0"/>
          </a:p>
          <a:p>
            <a:endParaRPr lang="en-US" dirty="0"/>
          </a:p>
        </p:txBody>
      </p:sp>
    </p:spTree>
    <p:extLst>
      <p:ext uri="{BB962C8B-B14F-4D97-AF65-F5344CB8AC3E}">
        <p14:creationId xmlns:p14="http://schemas.microsoft.com/office/powerpoint/2010/main" val="14745454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routine prescribing in diabetes </a:t>
            </a:r>
            <a:r>
              <a:rPr lang="en-US" dirty="0" smtClean="0">
                <a:solidFill>
                  <a:srgbClr val="FF0000"/>
                </a:solidFill>
              </a:rPr>
              <a:t>care of PDE5 inhibitors</a:t>
            </a:r>
            <a:endParaRPr lang="en-US" dirty="0"/>
          </a:p>
        </p:txBody>
      </p:sp>
      <p:sp>
        <p:nvSpPr>
          <p:cNvPr id="3" name="Content Placeholder 2"/>
          <p:cNvSpPr>
            <a:spLocks noGrp="1"/>
          </p:cNvSpPr>
          <p:nvPr>
            <p:ph idx="1"/>
          </p:nvPr>
        </p:nvSpPr>
        <p:spPr/>
        <p:txBody>
          <a:bodyPr/>
          <a:lstStyle/>
          <a:p>
            <a:r>
              <a:rPr lang="en-US" dirty="0"/>
              <a:t>The recognition of ED as an </a:t>
            </a:r>
            <a:r>
              <a:rPr lang="en-US" dirty="0" smtClean="0"/>
              <a:t>independent </a:t>
            </a:r>
            <a:r>
              <a:rPr lang="en-US" dirty="0"/>
              <a:t>risk factor for coronary heart disease justifies </a:t>
            </a:r>
            <a:r>
              <a:rPr lang="en-US" dirty="0">
                <a:solidFill>
                  <a:srgbClr val="FF0000"/>
                </a:solidFill>
              </a:rPr>
              <a:t>inclusion in routine risk reduction strategies</a:t>
            </a:r>
            <a:r>
              <a:rPr lang="en-US" dirty="0" smtClean="0"/>
              <a:t>.</a:t>
            </a:r>
          </a:p>
          <a:p>
            <a:r>
              <a:rPr lang="en-US" dirty="0" smtClean="0"/>
              <a:t> </a:t>
            </a:r>
            <a:r>
              <a:rPr lang="en-US" dirty="0"/>
              <a:t>Evidence that PDE5 inhibitors produce benefits through </a:t>
            </a:r>
            <a:r>
              <a:rPr lang="en-US" dirty="0" smtClean="0"/>
              <a:t>multiple </a:t>
            </a:r>
            <a:r>
              <a:rPr lang="en-US" dirty="0"/>
              <a:t>mechanisms now supports </a:t>
            </a:r>
            <a:r>
              <a:rPr lang="en-US" dirty="0">
                <a:solidFill>
                  <a:srgbClr val="FF0000"/>
                </a:solidFill>
              </a:rPr>
              <a:t>routine prescribing in diabetes </a:t>
            </a:r>
            <a:r>
              <a:rPr lang="en-US" dirty="0" smtClean="0">
                <a:solidFill>
                  <a:srgbClr val="FF0000"/>
                </a:solidFill>
              </a:rPr>
              <a:t>care</a:t>
            </a:r>
            <a:r>
              <a:rPr lang="en-US" dirty="0"/>
              <a:t>.</a:t>
            </a:r>
            <a:r>
              <a:rPr lang="en-US" dirty="0" smtClean="0"/>
              <a:t> </a:t>
            </a:r>
            <a:endParaRPr lang="en-US" dirty="0"/>
          </a:p>
          <a:p>
            <a:r>
              <a:rPr lang="en-US" dirty="0" smtClean="0"/>
              <a:t> </a:t>
            </a:r>
            <a:endParaRPr lang="en-US" dirty="0"/>
          </a:p>
          <a:p>
            <a:endParaRPr lang="en-US" dirty="0"/>
          </a:p>
        </p:txBody>
      </p:sp>
    </p:spTree>
    <p:extLst>
      <p:ext uri="{BB962C8B-B14F-4D97-AF65-F5344CB8AC3E}">
        <p14:creationId xmlns:p14="http://schemas.microsoft.com/office/powerpoint/2010/main" val="8612120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Content Placeholder 3" descr="IMG_2947.JPG"/>
          <p:cNvPicPr>
            <a:picLocks noGrp="1" noChangeAspect="1"/>
          </p:cNvPicPr>
          <p:nvPr>
            <p:ph idx="1"/>
          </p:nvPr>
        </p:nvPicPr>
        <p:blipFill>
          <a:blip r:embed="rId2">
            <a:extLst>
              <a:ext uri="{28A0092B-C50C-407E-A947-70E740481C1C}">
                <a14:useLocalDpi xmlns:a14="http://schemas.microsoft.com/office/drawing/2010/main" val="0"/>
              </a:ext>
            </a:extLst>
          </a:blip>
          <a:srcRect t="-27" b="-27"/>
          <a:stretch>
            <a:fillRect/>
          </a:stretch>
        </p:blipFill>
        <p:spPr>
          <a:xfrm>
            <a:off x="236538" y="338138"/>
            <a:ext cx="8689975" cy="6519862"/>
          </a:xfrm>
        </p:spPr>
      </p:pic>
      <p:sp>
        <p:nvSpPr>
          <p:cNvPr id="16386" name="Title 2"/>
          <p:cNvSpPr>
            <a:spLocks noGrp="1"/>
          </p:cNvSpPr>
          <p:nvPr>
            <p:ph type="title"/>
          </p:nvPr>
        </p:nvSpPr>
        <p:spPr/>
        <p:txBody>
          <a:bodyPr/>
          <a:lstStyle/>
          <a:p>
            <a:pPr eaLnBrk="1" hangingPunct="1"/>
            <a:endParaRPr lang="en-US">
              <a:latin typeface="Book Antiqua" charset="0"/>
            </a:endParaRPr>
          </a:p>
        </p:txBody>
      </p:sp>
    </p:spTree>
    <p:extLst>
      <p:ext uri="{BB962C8B-B14F-4D97-AF65-F5344CB8AC3E}">
        <p14:creationId xmlns:p14="http://schemas.microsoft.com/office/powerpoint/2010/main" val="22868192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Endothelial </a:t>
            </a:r>
            <a:r>
              <a:rPr lang="en-US" dirty="0"/>
              <a:t>NO </a:t>
            </a:r>
            <a:r>
              <a:rPr lang="en-US" dirty="0" smtClean="0"/>
              <a:t>possesses</a:t>
            </a:r>
          </a:p>
          <a:p>
            <a:r>
              <a:rPr lang="en-US" dirty="0" smtClean="0"/>
              <a:t> </a:t>
            </a:r>
            <a:r>
              <a:rPr lang="en-US" dirty="0" err="1">
                <a:solidFill>
                  <a:srgbClr val="FF0000"/>
                </a:solidFill>
              </a:rPr>
              <a:t>antiatherogenic</a:t>
            </a:r>
            <a:r>
              <a:rPr lang="en-US" dirty="0">
                <a:solidFill>
                  <a:srgbClr val="FF0000"/>
                </a:solidFill>
              </a:rPr>
              <a:t>, </a:t>
            </a:r>
            <a:endParaRPr lang="en-US" dirty="0" smtClean="0">
              <a:solidFill>
                <a:srgbClr val="FF0000"/>
              </a:solidFill>
            </a:endParaRPr>
          </a:p>
          <a:p>
            <a:r>
              <a:rPr lang="en-US" dirty="0" smtClean="0">
                <a:solidFill>
                  <a:srgbClr val="FF0000"/>
                </a:solidFill>
              </a:rPr>
              <a:t>antithrombotic</a:t>
            </a:r>
            <a:r>
              <a:rPr lang="en-US" dirty="0">
                <a:solidFill>
                  <a:srgbClr val="FF0000"/>
                </a:solidFill>
              </a:rPr>
              <a:t>,</a:t>
            </a:r>
            <a:r>
              <a:rPr lang="en-US" dirty="0"/>
              <a:t> </a:t>
            </a:r>
            <a:endParaRPr lang="en-US" dirty="0" smtClean="0"/>
          </a:p>
          <a:p>
            <a:r>
              <a:rPr lang="en-US" dirty="0" smtClean="0"/>
              <a:t>and </a:t>
            </a:r>
            <a:r>
              <a:rPr lang="en-US" dirty="0">
                <a:solidFill>
                  <a:srgbClr val="FF0000"/>
                </a:solidFill>
              </a:rPr>
              <a:t>anti-inflammatory </a:t>
            </a:r>
            <a:r>
              <a:rPr lang="en-US" dirty="0"/>
              <a:t>properties </a:t>
            </a:r>
            <a:r>
              <a:rPr lang="en-US" dirty="0" smtClean="0"/>
              <a:t>and</a:t>
            </a:r>
          </a:p>
          <a:p>
            <a:r>
              <a:rPr lang="en-US" dirty="0" smtClean="0"/>
              <a:t> </a:t>
            </a:r>
            <a:r>
              <a:rPr lang="en-US" dirty="0"/>
              <a:t>promotes </a:t>
            </a:r>
            <a:r>
              <a:rPr lang="en-US" dirty="0">
                <a:solidFill>
                  <a:srgbClr val="FF0000"/>
                </a:solidFill>
              </a:rPr>
              <a:t>vasodilation</a:t>
            </a:r>
            <a:r>
              <a:rPr lang="en-US" dirty="0"/>
              <a:t> of the vascular smooth muscle </a:t>
            </a:r>
          </a:p>
          <a:p>
            <a:endParaRPr lang="en-US" dirty="0"/>
          </a:p>
        </p:txBody>
      </p:sp>
    </p:spTree>
    <p:extLst>
      <p:ext uri="{BB962C8B-B14F-4D97-AF65-F5344CB8AC3E}">
        <p14:creationId xmlns:p14="http://schemas.microsoft.com/office/powerpoint/2010/main" val="28116458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Erectile dysfunction may be classified as </a:t>
            </a:r>
            <a:r>
              <a:rPr lang="en-US" dirty="0" smtClean="0"/>
              <a:t>predominantly </a:t>
            </a:r>
            <a:r>
              <a:rPr lang="en-US" dirty="0">
                <a:solidFill>
                  <a:srgbClr val="FF0000"/>
                </a:solidFill>
              </a:rPr>
              <a:t>psychogenic, organic, or mixed</a:t>
            </a:r>
            <a:r>
              <a:rPr lang="en-US" dirty="0" smtClean="0">
                <a:solidFill>
                  <a:srgbClr val="FF0000"/>
                </a:solidFill>
              </a:rPr>
              <a:t>.</a:t>
            </a:r>
          </a:p>
          <a:p>
            <a:r>
              <a:rPr lang="en-US" dirty="0" smtClean="0"/>
              <a:t> </a:t>
            </a:r>
            <a:r>
              <a:rPr lang="en-US" dirty="0"/>
              <a:t>Most organic ED is vascular in nature, and endothelial dysfunction is believed to be the </a:t>
            </a:r>
            <a:r>
              <a:rPr lang="en-US" dirty="0" err="1"/>
              <a:t>aetiologic</a:t>
            </a:r>
            <a:r>
              <a:rPr lang="en-US" dirty="0"/>
              <a:t> link between CVD and </a:t>
            </a:r>
            <a:r>
              <a:rPr lang="en-US" dirty="0" err="1"/>
              <a:t>vasculogenic</a:t>
            </a:r>
            <a:r>
              <a:rPr lang="en-US" dirty="0"/>
              <a:t> ED </a:t>
            </a:r>
            <a:r>
              <a:rPr lang="en-US" dirty="0" smtClean="0"/>
              <a:t>.</a:t>
            </a:r>
            <a:endParaRPr lang="en-US" dirty="0"/>
          </a:p>
          <a:p>
            <a:endParaRPr lang="en-US" dirty="0"/>
          </a:p>
        </p:txBody>
      </p:sp>
    </p:spTree>
    <p:extLst>
      <p:ext uri="{BB962C8B-B14F-4D97-AF65-F5344CB8AC3E}">
        <p14:creationId xmlns:p14="http://schemas.microsoft.com/office/powerpoint/2010/main" val="22528594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5-23 at 10.42.1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556" t="-179" r="-5556" b="-7347"/>
          <a:stretch/>
        </p:blipFill>
        <p:spPr>
          <a:xfrm>
            <a:off x="0" y="0"/>
            <a:ext cx="9144000" cy="6858000"/>
          </a:xfrm>
        </p:spPr>
      </p:pic>
    </p:spTree>
    <p:extLst>
      <p:ext uri="{BB962C8B-B14F-4D97-AF65-F5344CB8AC3E}">
        <p14:creationId xmlns:p14="http://schemas.microsoft.com/office/powerpoint/2010/main" val="9972831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5-23 at 10.43.1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274638"/>
            <a:ext cx="9144000" cy="6192837"/>
          </a:xfrm>
        </p:spPr>
      </p:pic>
    </p:spTree>
    <p:extLst>
      <p:ext uri="{BB962C8B-B14F-4D97-AF65-F5344CB8AC3E}">
        <p14:creationId xmlns:p14="http://schemas.microsoft.com/office/powerpoint/2010/main" val="33888251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 reads that ED with diabetes increases his </a:t>
            </a:r>
            <a:r>
              <a:rPr lang="en-US" dirty="0">
                <a:solidFill>
                  <a:srgbClr val="FF0000"/>
                </a:solidFill>
              </a:rPr>
              <a:t>risk of heart disease within 3–5 years by 50% </a:t>
            </a:r>
            <a:r>
              <a:rPr lang="en-US" dirty="0" smtClean="0"/>
              <a:t>.</a:t>
            </a:r>
          </a:p>
          <a:p>
            <a:pPr marL="0" indent="0">
              <a:buNone/>
            </a:pPr>
            <a:endParaRPr lang="en-US" dirty="0" smtClean="0"/>
          </a:p>
          <a:p>
            <a:endParaRPr lang="en-US" dirty="0"/>
          </a:p>
        </p:txBody>
      </p:sp>
    </p:spTree>
    <p:extLst>
      <p:ext uri="{BB962C8B-B14F-4D97-AF65-F5344CB8AC3E}">
        <p14:creationId xmlns:p14="http://schemas.microsoft.com/office/powerpoint/2010/main" val="36182290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49684"/>
            <a:ext cx="8229600" cy="4525963"/>
          </a:xfrm>
        </p:spPr>
        <p:txBody>
          <a:bodyPr/>
          <a:lstStyle/>
          <a:p>
            <a:r>
              <a:rPr lang="en-US" dirty="0">
                <a:solidFill>
                  <a:srgbClr val="FF0000"/>
                </a:solidFill>
              </a:rPr>
              <a:t>The artery-size hypothesis </a:t>
            </a:r>
            <a:r>
              <a:rPr lang="en-US" dirty="0" smtClean="0">
                <a:solidFill>
                  <a:srgbClr val="FF0000"/>
                </a:solidFill>
              </a:rPr>
              <a:t> </a:t>
            </a:r>
            <a:r>
              <a:rPr lang="en-US" dirty="0"/>
              <a:t>may help explain why patients with CAD frequently report ED before CAD detection. </a:t>
            </a:r>
          </a:p>
          <a:p>
            <a:endParaRPr lang="en-US" dirty="0"/>
          </a:p>
        </p:txBody>
      </p:sp>
      <p:pic>
        <p:nvPicPr>
          <p:cNvPr id="4" name="Picture 3" descr="Screen Shot 2020-06-04 at 6.52.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115" y="2759127"/>
            <a:ext cx="5473700" cy="3949700"/>
          </a:xfrm>
          <a:prstGeom prst="rect">
            <a:avLst/>
          </a:prstGeom>
        </p:spPr>
      </p:pic>
    </p:spTree>
    <p:extLst>
      <p:ext uri="{BB962C8B-B14F-4D97-AF65-F5344CB8AC3E}">
        <p14:creationId xmlns:p14="http://schemas.microsoft.com/office/powerpoint/2010/main" val="42221302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5-23 at 10.47.0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274638"/>
            <a:ext cx="9144000" cy="5851525"/>
          </a:xfrm>
        </p:spPr>
      </p:pic>
    </p:spTree>
    <p:extLst>
      <p:ext uri="{BB962C8B-B14F-4D97-AF65-F5344CB8AC3E}">
        <p14:creationId xmlns:p14="http://schemas.microsoft.com/office/powerpoint/2010/main" val="38234452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INTRODUCTION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Type 2 diabetes (T2DM) is a major health and </a:t>
            </a:r>
            <a:r>
              <a:rPr lang="en-US" dirty="0" smtClean="0"/>
              <a:t>economic </a:t>
            </a:r>
            <a:r>
              <a:rPr lang="en-US" dirty="0"/>
              <a:t>concern for the Western World</a:t>
            </a:r>
            <a:r>
              <a:rPr lang="en-US" dirty="0" smtClean="0"/>
              <a:t>.</a:t>
            </a:r>
          </a:p>
          <a:p>
            <a:r>
              <a:rPr lang="en-US" dirty="0" smtClean="0"/>
              <a:t> </a:t>
            </a:r>
            <a:r>
              <a:rPr lang="en-US" dirty="0"/>
              <a:t>In the UK in 2018, </a:t>
            </a:r>
            <a:r>
              <a:rPr lang="en-US" dirty="0">
                <a:solidFill>
                  <a:srgbClr val="FF0000"/>
                </a:solidFill>
              </a:rPr>
              <a:t>26%</a:t>
            </a:r>
            <a:r>
              <a:rPr lang="en-US" dirty="0"/>
              <a:t> of the population over </a:t>
            </a:r>
            <a:r>
              <a:rPr lang="en-US" dirty="0">
                <a:solidFill>
                  <a:srgbClr val="FF0000"/>
                </a:solidFill>
              </a:rPr>
              <a:t>65</a:t>
            </a:r>
            <a:r>
              <a:rPr lang="en-US" dirty="0"/>
              <a:t> are diagnosed, and </a:t>
            </a:r>
            <a:r>
              <a:rPr lang="en-US" dirty="0">
                <a:solidFill>
                  <a:srgbClr val="FF0000"/>
                </a:solidFill>
              </a:rPr>
              <a:t>56% of these are </a:t>
            </a:r>
            <a:r>
              <a:rPr lang="en-US" dirty="0" smtClean="0">
                <a:solidFill>
                  <a:srgbClr val="FF0000"/>
                </a:solidFill>
              </a:rPr>
              <a:t>men</a:t>
            </a:r>
          </a:p>
          <a:p>
            <a:r>
              <a:rPr lang="en-US" dirty="0" smtClean="0"/>
              <a:t>. </a:t>
            </a:r>
            <a:r>
              <a:rPr lang="en-US" dirty="0"/>
              <a:t>The prevalence is </a:t>
            </a:r>
            <a:r>
              <a:rPr lang="en-US" dirty="0">
                <a:solidFill>
                  <a:srgbClr val="FF0000"/>
                </a:solidFill>
              </a:rPr>
              <a:t>6 times </a:t>
            </a:r>
            <a:r>
              <a:rPr lang="en-US" dirty="0"/>
              <a:t>greater in men of South East Asian origin and </a:t>
            </a:r>
            <a:r>
              <a:rPr lang="en-US" dirty="0">
                <a:solidFill>
                  <a:srgbClr val="FF0000"/>
                </a:solidFill>
              </a:rPr>
              <a:t>3 times </a:t>
            </a:r>
            <a:r>
              <a:rPr lang="en-US" dirty="0"/>
              <a:t>greater in men of Afro-Caribbean background </a:t>
            </a:r>
            <a:endParaRPr lang="en-US" dirty="0" smtClean="0"/>
          </a:p>
          <a:p>
            <a:endParaRPr lang="en-US" dirty="0" smtClean="0"/>
          </a:p>
          <a:p>
            <a:endParaRPr lang="en-US" dirty="0"/>
          </a:p>
        </p:txBody>
      </p:sp>
    </p:spTree>
    <p:extLst>
      <p:ext uri="{BB962C8B-B14F-4D97-AF65-F5344CB8AC3E}">
        <p14:creationId xmlns:p14="http://schemas.microsoft.com/office/powerpoint/2010/main" val="31110291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meta-analysis of </a:t>
            </a:r>
            <a:r>
              <a:rPr lang="en-US" dirty="0">
                <a:solidFill>
                  <a:srgbClr val="FF0000"/>
                </a:solidFill>
              </a:rPr>
              <a:t>12</a:t>
            </a:r>
            <a:r>
              <a:rPr lang="en-US" dirty="0"/>
              <a:t> prospective </a:t>
            </a:r>
            <a:r>
              <a:rPr lang="en-US" dirty="0" smtClean="0"/>
              <a:t>studies </a:t>
            </a:r>
            <a:r>
              <a:rPr lang="en-US" dirty="0"/>
              <a:t>involving </a:t>
            </a:r>
            <a:r>
              <a:rPr lang="en-US" dirty="0">
                <a:solidFill>
                  <a:srgbClr val="FF0000"/>
                </a:solidFill>
              </a:rPr>
              <a:t>36,744 men </a:t>
            </a:r>
            <a:r>
              <a:rPr lang="en-US" dirty="0" smtClean="0">
                <a:solidFill>
                  <a:srgbClr val="FF0000"/>
                </a:solidFill>
              </a:rPr>
              <a:t> </a:t>
            </a:r>
            <a:r>
              <a:rPr lang="en-US" dirty="0"/>
              <a:t>confirmed a statistically </a:t>
            </a:r>
            <a:r>
              <a:rPr lang="en-US" dirty="0">
                <a:solidFill>
                  <a:srgbClr val="FF0000"/>
                </a:solidFill>
              </a:rPr>
              <a:t>increased overall risk for CVD, CAD risk, stroke </a:t>
            </a:r>
            <a:r>
              <a:rPr lang="en-US" dirty="0"/>
              <a:t>risk and increase in all-cause mortality in men with ED and </a:t>
            </a:r>
            <a:r>
              <a:rPr lang="en-US" dirty="0">
                <a:solidFill>
                  <a:srgbClr val="FF0000"/>
                </a:solidFill>
              </a:rPr>
              <a:t>no cardiac symptoms </a:t>
            </a:r>
            <a:r>
              <a:rPr lang="en-US" dirty="0" smtClean="0"/>
              <a:t>. </a:t>
            </a:r>
            <a:endParaRPr lang="en-US" dirty="0"/>
          </a:p>
          <a:p>
            <a:endParaRPr lang="en-US" dirty="0"/>
          </a:p>
        </p:txBody>
      </p:sp>
    </p:spTree>
    <p:extLst>
      <p:ext uri="{BB962C8B-B14F-4D97-AF65-F5344CB8AC3E}">
        <p14:creationId xmlns:p14="http://schemas.microsoft.com/office/powerpoint/2010/main" val="11240108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6-04 at 6.58.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62" b="5655"/>
          <a:stretch/>
        </p:blipFill>
        <p:spPr>
          <a:xfrm>
            <a:off x="457200" y="115460"/>
            <a:ext cx="8229600" cy="6396148"/>
          </a:xfrm>
        </p:spPr>
      </p:pic>
    </p:spTree>
    <p:extLst>
      <p:ext uri="{BB962C8B-B14F-4D97-AF65-F5344CB8AC3E}">
        <p14:creationId xmlns:p14="http://schemas.microsoft.com/office/powerpoint/2010/main" val="6417390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Results of three different studies suggest that the predictive strength of ED for CVD events is </a:t>
            </a:r>
            <a:r>
              <a:rPr lang="en-US" dirty="0" smtClean="0">
                <a:solidFill>
                  <a:srgbClr val="FF0000"/>
                </a:solidFill>
              </a:rPr>
              <a:t>stronger </a:t>
            </a:r>
            <a:r>
              <a:rPr lang="en-US" dirty="0">
                <a:solidFill>
                  <a:srgbClr val="FF0000"/>
                </a:solidFill>
              </a:rPr>
              <a:t>in younger than in older </a:t>
            </a:r>
            <a:r>
              <a:rPr lang="en-US" dirty="0"/>
              <a:t>men. </a:t>
            </a:r>
          </a:p>
          <a:p>
            <a:endParaRPr lang="en-US" dirty="0"/>
          </a:p>
        </p:txBody>
      </p:sp>
    </p:spTree>
    <p:extLst>
      <p:ext uri="{BB962C8B-B14F-4D97-AF65-F5344CB8AC3E}">
        <p14:creationId xmlns:p14="http://schemas.microsoft.com/office/powerpoint/2010/main" val="27403646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6-04 at 7.02.0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r="1"/>
          <a:stretch/>
        </p:blipFill>
        <p:spPr>
          <a:xfrm>
            <a:off x="0" y="481013"/>
            <a:ext cx="9144000" cy="5645150"/>
          </a:xfrm>
        </p:spPr>
      </p:pic>
    </p:spTree>
    <p:extLst>
      <p:ext uri="{BB962C8B-B14F-4D97-AF65-F5344CB8AC3E}">
        <p14:creationId xmlns:p14="http://schemas.microsoft.com/office/powerpoint/2010/main" val="7415210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 Younger </a:t>
            </a:r>
            <a:r>
              <a:rPr lang="en-US" dirty="0"/>
              <a:t>age (20–29 and 30–39 years age groups) at first manifestation of ED also increased predictive value for cardiovascular events </a:t>
            </a:r>
            <a:r>
              <a:rPr lang="en-US" dirty="0">
                <a:solidFill>
                  <a:srgbClr val="FF0000"/>
                </a:solidFill>
              </a:rPr>
              <a:t>sevenfold</a:t>
            </a:r>
            <a:r>
              <a:rPr lang="en-US" dirty="0"/>
              <a:t> in a retrospective study by Chew et al</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7523572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a:t>
            </a:r>
            <a:r>
              <a:rPr lang="en-US" dirty="0"/>
              <a:t>authors </a:t>
            </a:r>
            <a:r>
              <a:rPr lang="en-US" dirty="0" smtClean="0"/>
              <a:t>recommend </a:t>
            </a:r>
            <a:r>
              <a:rPr lang="en-US" dirty="0"/>
              <a:t>that </a:t>
            </a:r>
            <a:r>
              <a:rPr lang="en-US" dirty="0">
                <a:solidFill>
                  <a:srgbClr val="FF0000"/>
                </a:solidFill>
              </a:rPr>
              <a:t>testosterone levels be measured in patients with a diagnosis of organic ED and for whom PDE5 inhibitors have failed. </a:t>
            </a:r>
          </a:p>
          <a:p>
            <a:endParaRPr lang="en-US" dirty="0"/>
          </a:p>
        </p:txBody>
      </p:sp>
    </p:spTree>
    <p:extLst>
      <p:ext uri="{BB962C8B-B14F-4D97-AF65-F5344CB8AC3E}">
        <p14:creationId xmlns:p14="http://schemas.microsoft.com/office/powerpoint/2010/main" val="18423029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epidemiologic studies have linked </a:t>
            </a:r>
            <a:r>
              <a:rPr lang="en-US" dirty="0">
                <a:solidFill>
                  <a:srgbClr val="FF0000"/>
                </a:solidFill>
              </a:rPr>
              <a:t>low testosterone </a:t>
            </a:r>
            <a:r>
              <a:rPr lang="en-US" dirty="0"/>
              <a:t>with </a:t>
            </a:r>
            <a:r>
              <a:rPr lang="en-US" dirty="0">
                <a:solidFill>
                  <a:srgbClr val="FF0000"/>
                </a:solidFill>
              </a:rPr>
              <a:t>increased all-cause </a:t>
            </a:r>
            <a:r>
              <a:rPr lang="en-US" dirty="0"/>
              <a:t>and </a:t>
            </a:r>
            <a:r>
              <a:rPr lang="en-US" dirty="0" smtClean="0">
                <a:solidFill>
                  <a:srgbClr val="FF0000"/>
                </a:solidFill>
              </a:rPr>
              <a:t>cardiovascular </a:t>
            </a:r>
            <a:r>
              <a:rPr lang="en-US" dirty="0">
                <a:solidFill>
                  <a:srgbClr val="FF0000"/>
                </a:solidFill>
              </a:rPr>
              <a:t>mortality </a:t>
            </a:r>
          </a:p>
          <a:p>
            <a:endParaRPr lang="en-US" dirty="0"/>
          </a:p>
        </p:txBody>
      </p:sp>
    </p:spTree>
    <p:extLst>
      <p:ext uri="{BB962C8B-B14F-4D97-AF65-F5344CB8AC3E}">
        <p14:creationId xmlns:p14="http://schemas.microsoft.com/office/powerpoint/2010/main" val="6348109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6-04 at 7.15.0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a:stretch/>
        </p:blipFill>
        <p:spPr>
          <a:xfrm>
            <a:off x="0" y="274638"/>
            <a:ext cx="9144000" cy="5851525"/>
          </a:xfrm>
        </p:spPr>
      </p:pic>
    </p:spTree>
    <p:extLst>
      <p:ext uri="{BB962C8B-B14F-4D97-AF65-F5344CB8AC3E}">
        <p14:creationId xmlns:p14="http://schemas.microsoft.com/office/powerpoint/2010/main" val="6233886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6-04 at 7.24.4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8962" r="1525" b="11171"/>
          <a:stretch/>
        </p:blipFill>
        <p:spPr>
          <a:xfrm>
            <a:off x="-1" y="-225707"/>
            <a:ext cx="9144001" cy="7384391"/>
          </a:xfrm>
        </p:spPr>
      </p:pic>
    </p:spTree>
    <p:extLst>
      <p:ext uri="{BB962C8B-B14F-4D97-AF65-F5344CB8AC3E}">
        <p14:creationId xmlns:p14="http://schemas.microsoft.com/office/powerpoint/2010/main" val="32168264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74638"/>
            <a:ext cx="9144000" cy="6268245"/>
          </a:xfrm>
        </p:spPr>
        <p:txBody>
          <a:bodyPr>
            <a:normAutofit/>
          </a:bodyPr>
          <a:lstStyle/>
          <a:p>
            <a:r>
              <a:rPr lang="en-US" dirty="0" smtClean="0"/>
              <a:t> </a:t>
            </a:r>
            <a:r>
              <a:rPr lang="en-US" dirty="0"/>
              <a:t>available data from experimental and clinical studies suggest that </a:t>
            </a:r>
            <a:r>
              <a:rPr lang="en-US" dirty="0">
                <a:solidFill>
                  <a:srgbClr val="FF0000"/>
                </a:solidFill>
              </a:rPr>
              <a:t>blood pressure elevation per se is associated with an increased occurrence of erectile dysfunction</a:t>
            </a:r>
            <a:r>
              <a:rPr lang="en-US" dirty="0"/>
              <a:t>, while successful blood pressure control is associated with erectile function benefits. </a:t>
            </a:r>
            <a:endParaRPr lang="en-US" dirty="0" smtClean="0"/>
          </a:p>
          <a:p>
            <a:r>
              <a:rPr lang="en-US" dirty="0" smtClean="0"/>
              <a:t>In </a:t>
            </a:r>
            <a:r>
              <a:rPr lang="en-US" dirty="0"/>
              <a:t>addition, accumulating data indicate that antihypertensive drug therapy is associated with erectile dysfunction, that antihypertensive drugs have divergent effects on erectile </a:t>
            </a:r>
            <a:r>
              <a:rPr lang="en-US" dirty="0" smtClean="0"/>
              <a:t>function,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908120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In </a:t>
            </a:r>
            <a:r>
              <a:rPr lang="en-US" dirty="0">
                <a:solidFill>
                  <a:srgbClr val="FF0000"/>
                </a:solidFill>
              </a:rPr>
              <a:t>the US, two-thirds of men over 65 have T2DM. </a:t>
            </a:r>
            <a:endParaRPr lang="en-US" dirty="0" smtClean="0">
              <a:solidFill>
                <a:srgbClr val="FF0000"/>
              </a:solidFill>
            </a:endParaRPr>
          </a:p>
          <a:p>
            <a:r>
              <a:rPr lang="en-US" dirty="0"/>
              <a:t>(UKPDS) confirmed that each increase of 1</a:t>
            </a:r>
            <a:r>
              <a:rPr lang="en-US" dirty="0" smtClean="0"/>
              <a:t>%in HbA1C  </a:t>
            </a:r>
            <a:r>
              <a:rPr lang="en-US" dirty="0"/>
              <a:t>increases risk of diabetes related death by 21%, myocardial infarction (MI) by 14%, and peripheral vascular disease by 43% </a:t>
            </a:r>
            <a:endParaRPr lang="en-US" dirty="0" smtClean="0"/>
          </a:p>
          <a:p>
            <a:endParaRPr lang="en-US" dirty="0" smtClean="0"/>
          </a:p>
          <a:p>
            <a:endParaRPr lang="en-US" dirty="0"/>
          </a:p>
        </p:txBody>
      </p:sp>
    </p:spTree>
    <p:extLst>
      <p:ext uri="{BB962C8B-B14F-4D97-AF65-F5344CB8AC3E}">
        <p14:creationId xmlns:p14="http://schemas.microsoft.com/office/powerpoint/2010/main" val="31088962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Further research suggests that an </a:t>
            </a:r>
            <a:r>
              <a:rPr lang="en-US" dirty="0" smtClean="0">
                <a:solidFill>
                  <a:srgbClr val="FF0000"/>
                </a:solidFill>
              </a:rPr>
              <a:t>ARB might have been better for his erections than an ACE inhibitor, </a:t>
            </a:r>
            <a:r>
              <a:rPr lang="en-US" dirty="0" smtClean="0"/>
              <a:t>and he wonders why this was not discussed . </a:t>
            </a:r>
          </a:p>
          <a:p>
            <a:endParaRPr lang="en-US" dirty="0"/>
          </a:p>
        </p:txBody>
      </p:sp>
    </p:spTree>
    <p:extLst>
      <p:ext uri="{BB962C8B-B14F-4D97-AF65-F5344CB8AC3E}">
        <p14:creationId xmlns:p14="http://schemas.microsoft.com/office/powerpoint/2010/main" val="24937025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which is either </a:t>
            </a:r>
            <a:r>
              <a:rPr lang="en-US" dirty="0">
                <a:solidFill>
                  <a:srgbClr val="FF0000"/>
                </a:solidFill>
              </a:rPr>
              <a:t>detrimental</a:t>
            </a:r>
            <a:r>
              <a:rPr lang="en-US" dirty="0"/>
              <a:t> (diuretics, beta-blockers, centrally acting agents), </a:t>
            </a:r>
            <a:r>
              <a:rPr lang="en-US" dirty="0">
                <a:solidFill>
                  <a:srgbClr val="FF0000"/>
                </a:solidFill>
              </a:rPr>
              <a:t>neutral</a:t>
            </a:r>
            <a:r>
              <a:rPr lang="en-US" dirty="0"/>
              <a:t> (calcium antagonists, ACE inhibitors) or </a:t>
            </a:r>
            <a:r>
              <a:rPr lang="en-US" dirty="0">
                <a:solidFill>
                  <a:srgbClr val="FF0000"/>
                </a:solidFill>
              </a:rPr>
              <a:t>potentially beneficial </a:t>
            </a:r>
            <a:r>
              <a:rPr lang="en-US" dirty="0"/>
              <a:t>(angiotensin receptor blockers, </a:t>
            </a:r>
            <a:r>
              <a:rPr lang="en-US" dirty="0" err="1"/>
              <a:t>nebivolol</a:t>
            </a:r>
            <a:r>
              <a:rPr lang="en-US" dirty="0"/>
              <a:t>), and that switching from a drug with negative to a drug with positive effects on erectile function seems to be beneficial in hypertensive patients with erectile dysfunction.</a:t>
            </a:r>
          </a:p>
          <a:p>
            <a:endParaRPr lang="en-US" dirty="0"/>
          </a:p>
        </p:txBody>
      </p:sp>
    </p:spTree>
    <p:extLst>
      <p:ext uri="{BB962C8B-B14F-4D97-AF65-F5344CB8AC3E}">
        <p14:creationId xmlns:p14="http://schemas.microsoft.com/office/powerpoint/2010/main" val="290364265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40000" lnSpcReduction="20000"/>
          </a:bodyPr>
          <a:lstStyle/>
          <a:p>
            <a:r>
              <a:rPr lang="en-US" sz="7000" dirty="0"/>
              <a:t>Four PDE5 inhibitors are currently available on the market </a:t>
            </a:r>
            <a:r>
              <a:rPr lang="en-US" sz="7000" dirty="0">
                <a:solidFill>
                  <a:srgbClr val="FF0000"/>
                </a:solidFill>
              </a:rPr>
              <a:t>(sildenafil, </a:t>
            </a:r>
            <a:r>
              <a:rPr lang="en-US" sz="7000" dirty="0" err="1">
                <a:solidFill>
                  <a:srgbClr val="FF0000"/>
                </a:solidFill>
              </a:rPr>
              <a:t>vardenafil</a:t>
            </a:r>
            <a:r>
              <a:rPr lang="en-US" sz="7000" dirty="0">
                <a:solidFill>
                  <a:srgbClr val="FF0000"/>
                </a:solidFill>
              </a:rPr>
              <a:t>, </a:t>
            </a:r>
            <a:r>
              <a:rPr lang="en-US" sz="7000" dirty="0" err="1">
                <a:solidFill>
                  <a:srgbClr val="FF0000"/>
                </a:solidFill>
              </a:rPr>
              <a:t>tadalafil</a:t>
            </a:r>
            <a:r>
              <a:rPr lang="en-US" sz="7000" dirty="0">
                <a:solidFill>
                  <a:srgbClr val="FF0000"/>
                </a:solidFill>
              </a:rPr>
              <a:t>, and </a:t>
            </a:r>
            <a:r>
              <a:rPr lang="en-US" sz="7000" dirty="0" err="1">
                <a:solidFill>
                  <a:srgbClr val="FF0000"/>
                </a:solidFill>
              </a:rPr>
              <a:t>avanafil</a:t>
            </a:r>
            <a:r>
              <a:rPr lang="en-US" sz="7000" dirty="0"/>
              <a:t>) with different pharmacokinetic and </a:t>
            </a:r>
            <a:r>
              <a:rPr lang="en-US" sz="7000" dirty="0" err="1"/>
              <a:t>pharmacodynamic</a:t>
            </a:r>
            <a:r>
              <a:rPr lang="en-US" sz="7000" dirty="0"/>
              <a:t> characteristics </a:t>
            </a:r>
            <a:r>
              <a:rPr lang="en-US" sz="7000" dirty="0" smtClean="0"/>
              <a:t>.</a:t>
            </a:r>
          </a:p>
          <a:p>
            <a:r>
              <a:rPr lang="en-US" sz="7000" dirty="0"/>
              <a:t>PDE5 inhibitors represent the cornerstone of the management of erectile dysfunction</a:t>
            </a:r>
            <a:r>
              <a:rPr lang="en-US" sz="7000" dirty="0" smtClean="0"/>
              <a:t>.</a:t>
            </a:r>
          </a:p>
          <a:p>
            <a:r>
              <a:rPr lang="en-US" sz="7000" dirty="0" smtClean="0"/>
              <a:t> </a:t>
            </a:r>
            <a:r>
              <a:rPr lang="en-US" sz="7000" dirty="0"/>
              <a:t>PDE5 inhibitors </a:t>
            </a:r>
            <a:r>
              <a:rPr lang="en-US" sz="7000" dirty="0">
                <a:solidFill>
                  <a:srgbClr val="FF0000"/>
                </a:solidFill>
              </a:rPr>
              <a:t>block the breakdown of </a:t>
            </a:r>
            <a:r>
              <a:rPr lang="en-US" sz="7000" dirty="0" err="1">
                <a:solidFill>
                  <a:srgbClr val="FF0000"/>
                </a:solidFill>
              </a:rPr>
              <a:t>cGMP</a:t>
            </a:r>
            <a:r>
              <a:rPr lang="en-US" sz="7000" dirty="0">
                <a:solidFill>
                  <a:srgbClr val="FF0000"/>
                </a:solidFill>
              </a:rPr>
              <a:t> </a:t>
            </a:r>
            <a:r>
              <a:rPr lang="en-US" sz="7000" dirty="0"/>
              <a:t>and subsequently result in </a:t>
            </a:r>
            <a:r>
              <a:rPr lang="en-US" sz="7000" dirty="0">
                <a:solidFill>
                  <a:srgbClr val="FF0000"/>
                </a:solidFill>
              </a:rPr>
              <a:t>increased nitric oxide bioavailability in the penile tissue and the systemic circulation,</a:t>
            </a:r>
            <a:r>
              <a:rPr lang="en-US" sz="7000" dirty="0"/>
              <a:t> thus leading to an adequate erection and, in parallel, systemic vasodilatation.</a:t>
            </a:r>
          </a:p>
          <a:p>
            <a:endParaRPr lang="en-US" dirty="0"/>
          </a:p>
          <a:p>
            <a:r>
              <a:rPr lang="en-US" dirty="0"/>
              <a:t> </a:t>
            </a:r>
          </a:p>
          <a:p>
            <a:endParaRPr lang="en-US" dirty="0"/>
          </a:p>
        </p:txBody>
      </p:sp>
      <p:pic>
        <p:nvPicPr>
          <p:cNvPr id="4" name="Picture 3" descr="Screen Shot 2020-05-23 at 11.14.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287" y="502949"/>
            <a:ext cx="6286500" cy="647700"/>
          </a:xfrm>
          <a:prstGeom prst="rect">
            <a:avLst/>
          </a:prstGeom>
        </p:spPr>
      </p:pic>
    </p:spTree>
    <p:extLst>
      <p:ext uri="{BB962C8B-B14F-4D97-AF65-F5344CB8AC3E}">
        <p14:creationId xmlns:p14="http://schemas.microsoft.com/office/powerpoint/2010/main" val="27717760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20-06-14 at 10.00.45 AM.png"/>
          <p:cNvPicPr>
            <a:picLocks noGrp="1" noChangeAspect="1"/>
          </p:cNvPicPr>
          <p:nvPr>
            <p:ph idx="1"/>
          </p:nvPr>
        </p:nvPicPr>
        <p:blipFill>
          <a:blip r:embed="rId2">
            <a:extLst>
              <a:ext uri="{28A0092B-C50C-407E-A947-70E740481C1C}">
                <a14:useLocalDpi xmlns:a14="http://schemas.microsoft.com/office/drawing/2010/main" val="0"/>
              </a:ext>
            </a:extLst>
          </a:blip>
          <a:srcRect t="-211968" b="-211968"/>
          <a:stretch>
            <a:fillRect/>
          </a:stretch>
        </p:blipFill>
        <p:spPr>
          <a:xfrm>
            <a:off x="130120" y="-535884"/>
            <a:ext cx="8229600" cy="4525963"/>
          </a:xfrm>
        </p:spPr>
      </p:pic>
      <p:pic>
        <p:nvPicPr>
          <p:cNvPr id="4" name="Picture 3" descr="Screen Shot 2020-06-14 at 10.00.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0584"/>
            <a:ext cx="9144000" cy="484722"/>
          </a:xfrm>
          <a:prstGeom prst="rect">
            <a:avLst/>
          </a:prstGeom>
        </p:spPr>
      </p:pic>
      <p:pic>
        <p:nvPicPr>
          <p:cNvPr id="6" name="Picture 5" descr="Screen Shot 2020-06-14 at 10.01.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0" y="2274949"/>
            <a:ext cx="9144000" cy="1223192"/>
          </a:xfrm>
          <a:prstGeom prst="rect">
            <a:avLst/>
          </a:prstGeom>
        </p:spPr>
      </p:pic>
    </p:spTree>
    <p:extLst>
      <p:ext uri="{BB962C8B-B14F-4D97-AF65-F5344CB8AC3E}">
        <p14:creationId xmlns:p14="http://schemas.microsoft.com/office/powerpoint/2010/main" val="13286427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a:t>
            </a:r>
            <a:r>
              <a:rPr lang="en-US" dirty="0" err="1"/>
              <a:t>vasodilatory</a:t>
            </a:r>
            <a:r>
              <a:rPr lang="en-US" dirty="0"/>
              <a:t> effect of PDE5 inhibitors is usually modest, resulting in a blood pressure reduction of </a:t>
            </a:r>
            <a:r>
              <a:rPr lang="en-US" dirty="0">
                <a:solidFill>
                  <a:srgbClr val="FF0000"/>
                </a:solidFill>
              </a:rPr>
              <a:t>2-4 mmHg </a:t>
            </a:r>
            <a:r>
              <a:rPr lang="en-US" dirty="0"/>
              <a:t>on average</a:t>
            </a:r>
            <a:r>
              <a:rPr lang="en-US" dirty="0" smtClean="0"/>
              <a:t>.</a:t>
            </a:r>
          </a:p>
          <a:p>
            <a:pPr marL="0" indent="0">
              <a:buNone/>
            </a:pP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20499308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t>
            </a:r>
            <a:r>
              <a:rPr lang="en-US" dirty="0">
                <a:solidFill>
                  <a:srgbClr val="FF0000"/>
                </a:solidFill>
              </a:rPr>
              <a:t>cardiovascular safety </a:t>
            </a:r>
            <a:r>
              <a:rPr lang="en-US" dirty="0"/>
              <a:t>of PDE5 inhibitors has been extensively </a:t>
            </a:r>
            <a:r>
              <a:rPr lang="en-US" dirty="0" smtClean="0"/>
              <a:t>evaluated.</a:t>
            </a:r>
            <a:endParaRPr lang="en-US" dirty="0"/>
          </a:p>
          <a:p>
            <a:r>
              <a:rPr lang="en-US" dirty="0"/>
              <a:t> </a:t>
            </a:r>
          </a:p>
          <a:p>
            <a:r>
              <a:rPr lang="en-US" dirty="0"/>
              <a:t>Sildenafil </a:t>
            </a:r>
            <a:r>
              <a:rPr lang="en-US" dirty="0">
                <a:solidFill>
                  <a:srgbClr val="FF0000"/>
                </a:solidFill>
              </a:rPr>
              <a:t>was not </a:t>
            </a:r>
            <a:r>
              <a:rPr lang="en-US" dirty="0"/>
              <a:t>found to be associated with an increased cardiovascular risk in a large review of clinical trials and post-marketing safety data.</a:t>
            </a:r>
          </a:p>
          <a:p>
            <a:endParaRPr lang="en-US" dirty="0"/>
          </a:p>
        </p:txBody>
      </p:sp>
    </p:spTree>
    <p:extLst>
      <p:ext uri="{BB962C8B-B14F-4D97-AF65-F5344CB8AC3E}">
        <p14:creationId xmlns:p14="http://schemas.microsoft.com/office/powerpoint/2010/main" val="23432455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Up to now, an overall good safety profile has been shown with the </a:t>
            </a:r>
            <a:r>
              <a:rPr lang="en-US" dirty="0">
                <a:solidFill>
                  <a:srgbClr val="FF0000"/>
                </a:solidFill>
              </a:rPr>
              <a:t>other members </a:t>
            </a:r>
            <a:r>
              <a:rPr lang="en-US" dirty="0"/>
              <a:t>of this drug category as well</a:t>
            </a:r>
            <a:r>
              <a:rPr lang="en-US" dirty="0" smtClean="0"/>
              <a:t>.</a:t>
            </a:r>
          </a:p>
          <a:p>
            <a:r>
              <a:rPr lang="en-US" dirty="0"/>
              <a:t>It has to be noted, however, that there exist </a:t>
            </a:r>
            <a:r>
              <a:rPr lang="en-US" dirty="0">
                <a:solidFill>
                  <a:srgbClr val="FF0000"/>
                </a:solidFill>
              </a:rPr>
              <a:t>no reliable data </a:t>
            </a:r>
            <a:r>
              <a:rPr lang="en-US" dirty="0"/>
              <a:t>regarding the use of PDE5 inhibitors in the </a:t>
            </a:r>
            <a:r>
              <a:rPr lang="en-US" dirty="0">
                <a:solidFill>
                  <a:srgbClr val="FF0000"/>
                </a:solidFill>
              </a:rPr>
              <a:t>immediate post-MI </a:t>
            </a:r>
            <a:r>
              <a:rPr lang="en-US" dirty="0"/>
              <a:t>and </a:t>
            </a:r>
            <a:r>
              <a:rPr lang="en-US" dirty="0">
                <a:solidFill>
                  <a:srgbClr val="FF0000"/>
                </a:solidFill>
              </a:rPr>
              <a:t>stroke phase</a:t>
            </a:r>
            <a:r>
              <a:rPr lang="en-US" dirty="0"/>
              <a:t>, as well as in patients with </a:t>
            </a:r>
            <a:r>
              <a:rPr lang="en-US" dirty="0">
                <a:solidFill>
                  <a:srgbClr val="FF0000"/>
                </a:solidFill>
              </a:rPr>
              <a:t>hypotension</a:t>
            </a:r>
            <a:r>
              <a:rPr lang="en-US" dirty="0"/>
              <a:t>.</a:t>
            </a:r>
          </a:p>
          <a:p>
            <a:endParaRPr lang="en-US" dirty="0"/>
          </a:p>
          <a:p>
            <a:endParaRPr lang="en-US" dirty="0"/>
          </a:p>
        </p:txBody>
      </p:sp>
    </p:spTree>
    <p:extLst>
      <p:ext uri="{BB962C8B-B14F-4D97-AF65-F5344CB8AC3E}">
        <p14:creationId xmlns:p14="http://schemas.microsoft.com/office/powerpoint/2010/main" val="357976087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Contraindications and precautions with PDE5 inhibitors</a:t>
            </a:r>
            <a:endParaRPr lang="en-US" dirty="0"/>
          </a:p>
        </p:txBody>
      </p:sp>
      <p:sp>
        <p:nvSpPr>
          <p:cNvPr id="3" name="Content Placeholder 2"/>
          <p:cNvSpPr>
            <a:spLocks noGrp="1"/>
          </p:cNvSpPr>
          <p:nvPr>
            <p:ph idx="1"/>
          </p:nvPr>
        </p:nvSpPr>
        <p:spPr/>
        <p:txBody>
          <a:bodyPr>
            <a:normAutofit lnSpcReduction="10000"/>
          </a:bodyPr>
          <a:lstStyle/>
          <a:p>
            <a:r>
              <a:rPr lang="en-US" dirty="0"/>
              <a:t>The </a:t>
            </a:r>
            <a:r>
              <a:rPr lang="en-US" dirty="0">
                <a:solidFill>
                  <a:srgbClr val="FF0000"/>
                </a:solidFill>
              </a:rPr>
              <a:t>co-administration of nitrates </a:t>
            </a:r>
            <a:r>
              <a:rPr lang="en-US" dirty="0"/>
              <a:t>and PDE5 inhibitors is contraindicated due to the risk of clinically </a:t>
            </a:r>
            <a:r>
              <a:rPr lang="en-US" dirty="0">
                <a:solidFill>
                  <a:srgbClr val="FF0000"/>
                </a:solidFill>
              </a:rPr>
              <a:t>significant hypotension</a:t>
            </a:r>
            <a:r>
              <a:rPr lang="en-US" dirty="0" smtClean="0"/>
              <a:t>.</a:t>
            </a:r>
          </a:p>
          <a:p>
            <a:r>
              <a:rPr lang="en-US" dirty="0" smtClean="0"/>
              <a:t> </a:t>
            </a:r>
            <a:r>
              <a:rPr lang="en-US" dirty="0"/>
              <a:t>The time period for the safe use of nitrates following the ingestion of PDE5 inhibitors depends on the half-life of the latter</a:t>
            </a:r>
            <a:r>
              <a:rPr lang="en-US" dirty="0" smtClean="0"/>
              <a:t>.</a:t>
            </a:r>
          </a:p>
          <a:p>
            <a:r>
              <a:rPr lang="en-US" dirty="0" smtClean="0"/>
              <a:t> </a:t>
            </a:r>
            <a:r>
              <a:rPr lang="en-US" dirty="0"/>
              <a:t>In general, </a:t>
            </a:r>
            <a:r>
              <a:rPr lang="en-US" dirty="0">
                <a:solidFill>
                  <a:srgbClr val="FF0000"/>
                </a:solidFill>
              </a:rPr>
              <a:t>nitrates can be used with safety 24 </a:t>
            </a:r>
            <a:r>
              <a:rPr lang="en-US" dirty="0" err="1">
                <a:solidFill>
                  <a:srgbClr val="FF0000"/>
                </a:solidFill>
              </a:rPr>
              <a:t>hrs</a:t>
            </a:r>
            <a:r>
              <a:rPr lang="en-US" dirty="0">
                <a:solidFill>
                  <a:srgbClr val="FF0000"/>
                </a:solidFill>
              </a:rPr>
              <a:t> after sildenafil or </a:t>
            </a:r>
            <a:r>
              <a:rPr lang="en-US" dirty="0" err="1">
                <a:solidFill>
                  <a:srgbClr val="FF0000"/>
                </a:solidFill>
              </a:rPr>
              <a:t>vardenafil</a:t>
            </a:r>
            <a:r>
              <a:rPr lang="en-US" dirty="0"/>
              <a:t> intake, and </a:t>
            </a:r>
            <a:r>
              <a:rPr lang="en-US" dirty="0">
                <a:solidFill>
                  <a:srgbClr val="FF0000"/>
                </a:solidFill>
              </a:rPr>
              <a:t>48 </a:t>
            </a:r>
            <a:r>
              <a:rPr lang="en-US" dirty="0" err="1">
                <a:solidFill>
                  <a:srgbClr val="FF0000"/>
                </a:solidFill>
              </a:rPr>
              <a:t>hrs</a:t>
            </a:r>
            <a:r>
              <a:rPr lang="en-US" dirty="0">
                <a:solidFill>
                  <a:srgbClr val="FF0000"/>
                </a:solidFill>
              </a:rPr>
              <a:t> after </a:t>
            </a:r>
            <a:r>
              <a:rPr lang="en-US" dirty="0" err="1">
                <a:solidFill>
                  <a:srgbClr val="FF0000"/>
                </a:solidFill>
              </a:rPr>
              <a:t>tadalafil</a:t>
            </a:r>
            <a:r>
              <a:rPr lang="en-US" dirty="0">
                <a:solidFill>
                  <a:srgbClr val="FF0000"/>
                </a:solidFill>
              </a:rPr>
              <a:t> intake.</a:t>
            </a:r>
          </a:p>
          <a:p>
            <a:endParaRPr lang="en-US" dirty="0"/>
          </a:p>
        </p:txBody>
      </p:sp>
    </p:spTree>
    <p:extLst>
      <p:ext uri="{BB962C8B-B14F-4D97-AF65-F5344CB8AC3E}">
        <p14:creationId xmlns:p14="http://schemas.microsoft.com/office/powerpoint/2010/main" val="42719347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61852"/>
            <a:ext cx="8229600" cy="5664312"/>
          </a:xfrm>
        </p:spPr>
        <p:txBody>
          <a:bodyPr>
            <a:normAutofit fontScale="85000" lnSpcReduction="10000"/>
          </a:bodyPr>
          <a:lstStyle/>
          <a:p>
            <a:r>
              <a:rPr lang="en-US" dirty="0"/>
              <a:t>Although PDE5 inhibitors can usually be co-administered safely with almost all antihypertensive drugs, some precautions need to be taken when prescribed with </a:t>
            </a:r>
            <a:r>
              <a:rPr lang="en-US" dirty="0">
                <a:solidFill>
                  <a:srgbClr val="FF0000"/>
                </a:solidFill>
              </a:rPr>
              <a:t>alpha-blockers </a:t>
            </a:r>
            <a:r>
              <a:rPr lang="en-US" dirty="0"/>
              <a:t>due to the risk of significant hypotension</a:t>
            </a:r>
            <a:r>
              <a:rPr lang="en-US" dirty="0" smtClean="0"/>
              <a:t>.</a:t>
            </a:r>
          </a:p>
          <a:p>
            <a:r>
              <a:rPr lang="en-US" dirty="0" smtClean="0"/>
              <a:t> </a:t>
            </a:r>
            <a:r>
              <a:rPr lang="en-US" dirty="0"/>
              <a:t>Several maneuvers used in everyday clinical practice may minimize the hypotensive risk, including the use </a:t>
            </a:r>
            <a:r>
              <a:rPr lang="en-US" dirty="0" smtClean="0"/>
              <a:t>of</a:t>
            </a:r>
          </a:p>
          <a:p>
            <a:r>
              <a:rPr lang="en-US" dirty="0" smtClean="0"/>
              <a:t> </a:t>
            </a:r>
            <a:r>
              <a:rPr lang="en-US" dirty="0" err="1">
                <a:solidFill>
                  <a:srgbClr val="FF0000"/>
                </a:solidFill>
              </a:rPr>
              <a:t>uroselective</a:t>
            </a:r>
            <a:r>
              <a:rPr lang="en-US" dirty="0">
                <a:solidFill>
                  <a:srgbClr val="FF0000"/>
                </a:solidFill>
              </a:rPr>
              <a:t> alpha-blockers</a:t>
            </a:r>
            <a:r>
              <a:rPr lang="en-US" dirty="0" smtClean="0"/>
              <a:t>,</a:t>
            </a:r>
          </a:p>
          <a:p>
            <a:r>
              <a:rPr lang="en-US" dirty="0" smtClean="0"/>
              <a:t> </a:t>
            </a:r>
            <a:r>
              <a:rPr lang="en-US" dirty="0"/>
              <a:t>a </a:t>
            </a:r>
            <a:r>
              <a:rPr lang="en-US" dirty="0">
                <a:solidFill>
                  <a:srgbClr val="FF0000"/>
                </a:solidFill>
              </a:rPr>
              <a:t>6-hr dose separation</a:t>
            </a:r>
            <a:r>
              <a:rPr lang="en-US" dirty="0" smtClean="0"/>
              <a:t>,</a:t>
            </a:r>
          </a:p>
          <a:p>
            <a:r>
              <a:rPr lang="en-US" dirty="0" smtClean="0"/>
              <a:t> </a:t>
            </a:r>
            <a:r>
              <a:rPr lang="en-US" dirty="0"/>
              <a:t>and the initiation of therapy with </a:t>
            </a:r>
            <a:r>
              <a:rPr lang="en-US" dirty="0">
                <a:solidFill>
                  <a:srgbClr val="FF0000"/>
                </a:solidFill>
              </a:rPr>
              <a:t>low doses </a:t>
            </a:r>
            <a:r>
              <a:rPr lang="en-US" dirty="0"/>
              <a:t>and </a:t>
            </a:r>
            <a:r>
              <a:rPr lang="en-US" dirty="0">
                <a:solidFill>
                  <a:srgbClr val="FF0000"/>
                </a:solidFill>
              </a:rPr>
              <a:t>careful </a:t>
            </a:r>
            <a:r>
              <a:rPr lang="en-US" dirty="0" err="1" smtClean="0">
                <a:solidFill>
                  <a:srgbClr val="FF0000"/>
                </a:solidFill>
              </a:rPr>
              <a:t>uptitration</a:t>
            </a:r>
            <a:r>
              <a:rPr lang="en-US" dirty="0" smtClean="0">
                <a:solidFill>
                  <a:srgbClr val="FF0000"/>
                </a:solidFill>
              </a:rPr>
              <a:t> </a:t>
            </a:r>
            <a:r>
              <a:rPr lang="en-US" dirty="0"/>
              <a:t>after prior stabilization of </a:t>
            </a:r>
            <a:r>
              <a:rPr lang="en-US" dirty="0" smtClean="0"/>
              <a:t>therapy.</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6989467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Roger returns to see his GP as he his having </a:t>
            </a:r>
            <a:r>
              <a:rPr lang="en-US" dirty="0" smtClean="0"/>
              <a:t>problems </a:t>
            </a:r>
            <a:r>
              <a:rPr lang="en-US" dirty="0">
                <a:solidFill>
                  <a:srgbClr val="FF0000"/>
                </a:solidFill>
              </a:rPr>
              <a:t>sustaining an erection </a:t>
            </a:r>
            <a:r>
              <a:rPr lang="en-US" dirty="0"/>
              <a:t>and is prescribed 4 tablets of sildenafil 25 mg. </a:t>
            </a:r>
            <a:endParaRPr lang="en-US" dirty="0" smtClean="0"/>
          </a:p>
          <a:p>
            <a:endParaRPr lang="en-US" dirty="0"/>
          </a:p>
        </p:txBody>
      </p:sp>
    </p:spTree>
    <p:extLst>
      <p:ext uri="{BB962C8B-B14F-4D97-AF65-F5344CB8AC3E}">
        <p14:creationId xmlns:p14="http://schemas.microsoft.com/office/powerpoint/2010/main" val="10625719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Currently all </a:t>
            </a:r>
            <a:r>
              <a:rPr lang="en-US" dirty="0">
                <a:solidFill>
                  <a:srgbClr val="FF0000"/>
                </a:solidFill>
              </a:rPr>
              <a:t>men</a:t>
            </a:r>
            <a:r>
              <a:rPr lang="en-US" dirty="0"/>
              <a:t> diagnosed with T2DM </a:t>
            </a:r>
            <a:r>
              <a:rPr lang="en-US" dirty="0">
                <a:solidFill>
                  <a:srgbClr val="FF0000"/>
                </a:solidFill>
              </a:rPr>
              <a:t>over age 40 are routinely commenced </a:t>
            </a:r>
            <a:r>
              <a:rPr lang="en-US" dirty="0"/>
              <a:t>on </a:t>
            </a:r>
            <a:r>
              <a:rPr lang="en-US" dirty="0">
                <a:solidFill>
                  <a:srgbClr val="FF0000"/>
                </a:solidFill>
              </a:rPr>
              <a:t>metformin, statin </a:t>
            </a:r>
            <a:r>
              <a:rPr lang="en-US" dirty="0"/>
              <a:t>and angiotensin converting enzyme </a:t>
            </a:r>
            <a:r>
              <a:rPr lang="en-US" dirty="0">
                <a:solidFill>
                  <a:srgbClr val="FF0000"/>
                </a:solidFill>
              </a:rPr>
              <a:t>(ACE) </a:t>
            </a:r>
            <a:r>
              <a:rPr lang="en-US" dirty="0"/>
              <a:t>inhibitor or </a:t>
            </a:r>
            <a:r>
              <a:rPr lang="en-US" dirty="0" smtClean="0"/>
              <a:t>angiotensin </a:t>
            </a:r>
            <a:r>
              <a:rPr lang="en-US" dirty="0"/>
              <a:t>receptor blocker </a:t>
            </a:r>
            <a:r>
              <a:rPr lang="en-US" dirty="0">
                <a:solidFill>
                  <a:srgbClr val="FF0000"/>
                </a:solidFill>
              </a:rPr>
              <a:t>(ARB)</a:t>
            </a:r>
            <a:r>
              <a:rPr lang="en-US" dirty="0"/>
              <a:t>, as preventive </a:t>
            </a:r>
            <a:r>
              <a:rPr lang="en-US" dirty="0" err="1"/>
              <a:t>strate</a:t>
            </a:r>
            <a:r>
              <a:rPr lang="en-US" dirty="0"/>
              <a:t>- </a:t>
            </a:r>
            <a:r>
              <a:rPr lang="en-US" dirty="0" err="1"/>
              <a:t>gies</a:t>
            </a:r>
            <a:r>
              <a:rPr lang="en-US" dirty="0"/>
              <a:t> according to the National Institute for Health and Care Excellence </a:t>
            </a:r>
            <a:r>
              <a:rPr lang="en-US" dirty="0">
                <a:solidFill>
                  <a:srgbClr val="FF0000"/>
                </a:solidFill>
              </a:rPr>
              <a:t>(NICE) </a:t>
            </a:r>
            <a:r>
              <a:rPr lang="en-US" dirty="0"/>
              <a:t>guidance </a:t>
            </a:r>
            <a:endParaRPr lang="en-US" dirty="0" smtClean="0"/>
          </a:p>
          <a:p>
            <a:endParaRPr lang="en-US" dirty="0" smtClean="0"/>
          </a:p>
          <a:p>
            <a:endParaRPr lang="en-US" dirty="0"/>
          </a:p>
        </p:txBody>
      </p:sp>
    </p:spTree>
    <p:extLst>
      <p:ext uri="{BB962C8B-B14F-4D97-AF65-F5344CB8AC3E}">
        <p14:creationId xmlns:p14="http://schemas.microsoft.com/office/powerpoint/2010/main" val="23968704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Roger asks whether his </a:t>
            </a:r>
            <a:r>
              <a:rPr lang="en-US" dirty="0" smtClean="0">
                <a:solidFill>
                  <a:srgbClr val="FF0000"/>
                </a:solidFill>
              </a:rPr>
              <a:t>testosterone </a:t>
            </a:r>
            <a:r>
              <a:rPr lang="en-US" dirty="0">
                <a:solidFill>
                  <a:srgbClr val="FF0000"/>
                </a:solidFill>
              </a:rPr>
              <a:t>might be measured </a:t>
            </a:r>
            <a:r>
              <a:rPr lang="en-US" dirty="0"/>
              <a:t>as he has seen on the internet that men with T2DM may have a low testosterone but his GP points to Rogers’s </a:t>
            </a:r>
            <a:r>
              <a:rPr lang="en-US" dirty="0">
                <a:solidFill>
                  <a:srgbClr val="FF0000"/>
                </a:solidFill>
              </a:rPr>
              <a:t>fine beard </a:t>
            </a:r>
            <a:r>
              <a:rPr lang="en-US" dirty="0"/>
              <a:t>and concludes that he is unlikely to have such a problem. </a:t>
            </a:r>
            <a:endParaRPr lang="en-US" dirty="0" smtClean="0"/>
          </a:p>
          <a:p>
            <a:endParaRPr lang="en-US" dirty="0"/>
          </a:p>
        </p:txBody>
      </p:sp>
    </p:spTree>
    <p:extLst>
      <p:ext uri="{BB962C8B-B14F-4D97-AF65-F5344CB8AC3E}">
        <p14:creationId xmlns:p14="http://schemas.microsoft.com/office/powerpoint/2010/main" val="17527285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Roger and Janet have been used to a </a:t>
            </a:r>
            <a:r>
              <a:rPr lang="en-US" dirty="0">
                <a:solidFill>
                  <a:srgbClr val="FF0000"/>
                </a:solidFill>
              </a:rPr>
              <a:t>very active sex life</a:t>
            </a:r>
            <a:r>
              <a:rPr lang="en-US" dirty="0"/>
              <a:t>, but they restrict activity to once per week after receiving the prescription, but they find the planning awkward and the medication ineffective. </a:t>
            </a:r>
            <a:endParaRPr lang="en-US" dirty="0" smtClean="0"/>
          </a:p>
          <a:p>
            <a:endParaRPr lang="en-US" dirty="0"/>
          </a:p>
        </p:txBody>
      </p:sp>
    </p:spTree>
    <p:extLst>
      <p:ext uri="{BB962C8B-B14F-4D97-AF65-F5344CB8AC3E}">
        <p14:creationId xmlns:p14="http://schemas.microsoft.com/office/powerpoint/2010/main" val="22384899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Roger is also noticing that </a:t>
            </a:r>
            <a:r>
              <a:rPr lang="en-US" dirty="0">
                <a:solidFill>
                  <a:srgbClr val="FF0000"/>
                </a:solidFill>
              </a:rPr>
              <a:t>his stream is getting worse</a:t>
            </a:r>
            <a:r>
              <a:rPr lang="en-US" dirty="0"/>
              <a:t> and he is getting up to pass urine </a:t>
            </a:r>
            <a:r>
              <a:rPr lang="en-US" dirty="0">
                <a:solidFill>
                  <a:srgbClr val="FF0000"/>
                </a:solidFill>
              </a:rPr>
              <a:t>3 times per night. </a:t>
            </a:r>
            <a:endParaRPr lang="en-US" dirty="0" smtClean="0">
              <a:solidFill>
                <a:srgbClr val="FF0000"/>
              </a:solidFill>
            </a:endParaRPr>
          </a:p>
          <a:p>
            <a:endParaRPr lang="en-US" dirty="0"/>
          </a:p>
        </p:txBody>
      </p:sp>
    </p:spTree>
    <p:extLst>
      <p:ext uri="{BB962C8B-B14F-4D97-AF65-F5344CB8AC3E}">
        <p14:creationId xmlns:p14="http://schemas.microsoft.com/office/powerpoint/2010/main" val="121724714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He reads that, as a newly diagnosed man with </a:t>
            </a:r>
            <a:r>
              <a:rPr lang="en-US" dirty="0" smtClean="0"/>
              <a:t>T2DM </a:t>
            </a:r>
            <a:r>
              <a:rPr lang="en-US" dirty="0">
                <a:solidFill>
                  <a:srgbClr val="FF0000"/>
                </a:solidFill>
              </a:rPr>
              <a:t>32% increased risk </a:t>
            </a:r>
            <a:r>
              <a:rPr lang="en-US" dirty="0"/>
              <a:t>of lower urinary tract symptoms/benign prostatic hyperplasia (LUTS/BPH </a:t>
            </a:r>
            <a:r>
              <a:rPr lang="en-US" dirty="0" smtClean="0"/>
              <a:t>. </a:t>
            </a:r>
          </a:p>
          <a:p>
            <a:endParaRPr lang="en-US" dirty="0"/>
          </a:p>
        </p:txBody>
      </p:sp>
    </p:spTree>
    <p:extLst>
      <p:ext uri="{BB962C8B-B14F-4D97-AF65-F5344CB8AC3E}">
        <p14:creationId xmlns:p14="http://schemas.microsoft.com/office/powerpoint/2010/main" val="42717584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His GP </a:t>
            </a:r>
            <a:r>
              <a:rPr lang="en-US" dirty="0" smtClean="0"/>
              <a:t>increases </a:t>
            </a:r>
            <a:r>
              <a:rPr lang="en-US" dirty="0"/>
              <a:t>his </a:t>
            </a:r>
            <a:r>
              <a:rPr lang="en-US" dirty="0">
                <a:solidFill>
                  <a:srgbClr val="FF0000"/>
                </a:solidFill>
              </a:rPr>
              <a:t>sildenafil to 50 mg </a:t>
            </a:r>
            <a:r>
              <a:rPr lang="en-US" dirty="0"/>
              <a:t>and gives him 4 further tablets. He performs a </a:t>
            </a:r>
            <a:r>
              <a:rPr lang="en-US" dirty="0">
                <a:solidFill>
                  <a:srgbClr val="FF0000"/>
                </a:solidFill>
              </a:rPr>
              <a:t>digital rectal examination </a:t>
            </a:r>
            <a:r>
              <a:rPr lang="en-US" dirty="0"/>
              <a:t>and checks his </a:t>
            </a:r>
            <a:r>
              <a:rPr lang="en-US" dirty="0">
                <a:solidFill>
                  <a:srgbClr val="FF0000"/>
                </a:solidFill>
              </a:rPr>
              <a:t>prostate-</a:t>
            </a:r>
            <a:r>
              <a:rPr lang="en-US" dirty="0" smtClean="0">
                <a:solidFill>
                  <a:srgbClr val="FF0000"/>
                </a:solidFill>
              </a:rPr>
              <a:t>specific </a:t>
            </a:r>
            <a:r>
              <a:rPr lang="en-US" dirty="0">
                <a:solidFill>
                  <a:srgbClr val="FF0000"/>
                </a:solidFill>
              </a:rPr>
              <a:t>antigen </a:t>
            </a:r>
            <a:r>
              <a:rPr lang="en-US" dirty="0"/>
              <a:t>and commences </a:t>
            </a:r>
            <a:r>
              <a:rPr lang="en-US" dirty="0" err="1">
                <a:solidFill>
                  <a:srgbClr val="FF0000"/>
                </a:solidFill>
              </a:rPr>
              <a:t>tamsulosin</a:t>
            </a:r>
            <a:r>
              <a:rPr lang="en-US" dirty="0">
                <a:solidFill>
                  <a:srgbClr val="FF0000"/>
                </a:solidFill>
              </a:rPr>
              <a:t> 400 μg </a:t>
            </a:r>
            <a:r>
              <a:rPr lang="en-US" dirty="0"/>
              <a:t>daily having confirmed a “slightly enlarged” prostate. </a:t>
            </a:r>
            <a:endParaRPr lang="en-US" dirty="0" smtClean="0"/>
          </a:p>
          <a:p>
            <a:endParaRPr lang="en-US" dirty="0"/>
          </a:p>
        </p:txBody>
      </p:sp>
    </p:spTree>
    <p:extLst>
      <p:ext uri="{BB962C8B-B14F-4D97-AF65-F5344CB8AC3E}">
        <p14:creationId xmlns:p14="http://schemas.microsoft.com/office/powerpoint/2010/main" val="391295532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Roger discontinues both </a:t>
            </a:r>
            <a:r>
              <a:rPr lang="en-US" dirty="0" smtClean="0"/>
              <a:t>medications </a:t>
            </a:r>
            <a:r>
              <a:rPr lang="en-US" dirty="0"/>
              <a:t>after 2 weeks as he is losing his erection and finds it </a:t>
            </a:r>
            <a:r>
              <a:rPr lang="en-US" dirty="0">
                <a:solidFill>
                  <a:srgbClr val="FF0000"/>
                </a:solidFill>
              </a:rPr>
              <a:t>impossible to ejaculate</a:t>
            </a:r>
            <a:r>
              <a:rPr lang="en-US" dirty="0" smtClean="0"/>
              <a:t>.</a:t>
            </a:r>
          </a:p>
          <a:p>
            <a:r>
              <a:rPr lang="en-US" dirty="0" smtClean="0"/>
              <a:t> </a:t>
            </a:r>
            <a:r>
              <a:rPr lang="en-US" dirty="0"/>
              <a:t>He is feeling depressed about the whole situation. </a:t>
            </a:r>
            <a:endParaRPr lang="en-US" dirty="0" smtClean="0"/>
          </a:p>
          <a:p>
            <a:endParaRPr lang="en-US" dirty="0"/>
          </a:p>
        </p:txBody>
      </p:sp>
    </p:spTree>
    <p:extLst>
      <p:ext uri="{BB962C8B-B14F-4D97-AF65-F5344CB8AC3E}">
        <p14:creationId xmlns:p14="http://schemas.microsoft.com/office/powerpoint/2010/main" val="28895645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CURRENT </a:t>
            </a:r>
            <a:r>
              <a:rPr lang="en-US" b="1" dirty="0" smtClean="0">
                <a:solidFill>
                  <a:srgbClr val="FF0000"/>
                </a:solidFill>
              </a:rPr>
              <a:t>NIH, ADA ,NICE </a:t>
            </a:r>
            <a:r>
              <a:rPr lang="en-US" b="1" dirty="0">
                <a:solidFill>
                  <a:srgbClr val="FF0000"/>
                </a:solidFill>
              </a:rPr>
              <a:t>AND EUROPEAN UROLOGICAL </a:t>
            </a:r>
            <a:r>
              <a:rPr lang="en-US" b="1" dirty="0" smtClean="0">
                <a:solidFill>
                  <a:srgbClr val="FF0000"/>
                </a:solidFill>
              </a:rPr>
              <a:t>ASSOCIATION(EUA) </a:t>
            </a:r>
            <a:r>
              <a:rPr lang="en-US" b="1" dirty="0">
                <a:solidFill>
                  <a:srgbClr val="FF0000"/>
                </a:solidFill>
              </a:rPr>
              <a:t>GUIDANCE </a:t>
            </a:r>
            <a:endParaRPr lang="en-US" dirty="0">
              <a:solidFill>
                <a:srgbClr val="FF0000"/>
              </a:solidFill>
            </a:endParaRPr>
          </a:p>
          <a:p>
            <a:endParaRPr lang="en-US" dirty="0"/>
          </a:p>
        </p:txBody>
      </p:sp>
    </p:spTree>
    <p:extLst>
      <p:ext uri="{BB962C8B-B14F-4D97-AF65-F5344CB8AC3E}">
        <p14:creationId xmlns:p14="http://schemas.microsoft.com/office/powerpoint/2010/main" val="8712385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NICE advice is that men with T2DM and ED should be offered “a PDE5 inhibitor with the lowest acquisition cost”, which is sildenafil 25 mg and “4 tablets per month maximum” </a:t>
            </a:r>
            <a:r>
              <a:rPr lang="en-US" dirty="0" smtClean="0"/>
              <a:t>. </a:t>
            </a:r>
            <a:r>
              <a:rPr lang="en-US" dirty="0"/>
              <a:t>Multiple randomized controlled trials (RCTs) have shown that, </a:t>
            </a:r>
            <a:r>
              <a:rPr lang="en-US" dirty="0">
                <a:solidFill>
                  <a:srgbClr val="FF0000"/>
                </a:solidFill>
              </a:rPr>
              <a:t>at best 50% of patients </a:t>
            </a:r>
            <a:r>
              <a:rPr lang="en-US" dirty="0"/>
              <a:t>succeed with “</a:t>
            </a:r>
            <a:r>
              <a:rPr lang="en-US" dirty="0">
                <a:solidFill>
                  <a:srgbClr val="FF0000"/>
                </a:solidFill>
              </a:rPr>
              <a:t>on- demand</a:t>
            </a:r>
            <a:r>
              <a:rPr lang="en-US" dirty="0"/>
              <a:t>” PDE5 inhibitors even at the highest dose and with unrestricted medication </a:t>
            </a:r>
          </a:p>
          <a:p>
            <a:endParaRPr lang="en-US" dirty="0"/>
          </a:p>
        </p:txBody>
      </p:sp>
    </p:spTree>
    <p:extLst>
      <p:ext uri="{BB962C8B-B14F-4D97-AF65-F5344CB8AC3E}">
        <p14:creationId xmlns:p14="http://schemas.microsoft.com/office/powerpoint/2010/main" val="19058425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mechanism of ED in T2DM is predominantly endothelial dysfunction, a </a:t>
            </a:r>
            <a:r>
              <a:rPr lang="en-US" dirty="0">
                <a:solidFill>
                  <a:srgbClr val="FF0000"/>
                </a:solidFill>
              </a:rPr>
              <a:t>chronic pathology </a:t>
            </a:r>
            <a:r>
              <a:rPr lang="en-US" dirty="0"/>
              <a:t>affecting the entire cardiovascular symptom, such that </a:t>
            </a:r>
            <a:r>
              <a:rPr lang="en-US" dirty="0">
                <a:solidFill>
                  <a:srgbClr val="FF0000"/>
                </a:solidFill>
              </a:rPr>
              <a:t>a single tablet of sildenafil with a half-life of 4 hours is unlikely to affect the underlying progressive pathological process. </a:t>
            </a:r>
          </a:p>
          <a:p>
            <a:endParaRPr lang="en-US" dirty="0"/>
          </a:p>
        </p:txBody>
      </p:sp>
    </p:spTree>
    <p:extLst>
      <p:ext uri="{BB962C8B-B14F-4D97-AF65-F5344CB8AC3E}">
        <p14:creationId xmlns:p14="http://schemas.microsoft.com/office/powerpoint/2010/main" val="869552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Men with T2DM have a </a:t>
            </a:r>
            <a:r>
              <a:rPr lang="en-US" dirty="0">
                <a:solidFill>
                  <a:srgbClr val="FF0000"/>
                </a:solidFill>
              </a:rPr>
              <a:t>32%</a:t>
            </a:r>
            <a:r>
              <a:rPr lang="en-US" dirty="0"/>
              <a:t> higher prevalence of LUTS/BPH due to shared mechanisms of chronic </a:t>
            </a:r>
            <a:r>
              <a:rPr lang="en-US" dirty="0" smtClean="0"/>
              <a:t>inflammation</a:t>
            </a:r>
            <a:r>
              <a:rPr lang="en-US" dirty="0"/>
              <a:t>, insulin resistance, endothelial dysfunction, pelvic atherosclerosis and sympathetic </a:t>
            </a:r>
            <a:r>
              <a:rPr lang="en-US" dirty="0" err="1"/>
              <a:t>overactivity</a:t>
            </a:r>
            <a:r>
              <a:rPr lang="en-US" dirty="0"/>
              <a:t> </a:t>
            </a:r>
            <a:r>
              <a:rPr lang="en-US" dirty="0" smtClean="0"/>
              <a:t> </a:t>
            </a:r>
            <a:r>
              <a:rPr lang="en-US" dirty="0"/>
              <a:t>but first line NICE advice for men with minimal prostate enlargement is an alpha-blocker </a:t>
            </a:r>
            <a:r>
              <a:rPr lang="en-US" dirty="0" smtClean="0"/>
              <a:t>, </a:t>
            </a:r>
            <a:r>
              <a:rPr lang="en-US" dirty="0">
                <a:solidFill>
                  <a:srgbClr val="FF0000"/>
                </a:solidFill>
              </a:rPr>
              <a:t>known to adversely affect ejaculation,</a:t>
            </a:r>
            <a:r>
              <a:rPr lang="en-US" dirty="0"/>
              <a:t> which may </a:t>
            </a:r>
            <a:r>
              <a:rPr lang="en-US" dirty="0">
                <a:solidFill>
                  <a:srgbClr val="FF0000"/>
                </a:solidFill>
              </a:rPr>
              <a:t>already be affected by neuropathy </a:t>
            </a:r>
            <a:r>
              <a:rPr lang="en-US" dirty="0"/>
              <a:t>in men with T2DM </a:t>
            </a:r>
          </a:p>
          <a:p>
            <a:endParaRPr lang="en-US" dirty="0"/>
          </a:p>
        </p:txBody>
      </p:sp>
    </p:spTree>
    <p:extLst>
      <p:ext uri="{BB962C8B-B14F-4D97-AF65-F5344CB8AC3E}">
        <p14:creationId xmlns:p14="http://schemas.microsoft.com/office/powerpoint/2010/main" val="7446312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In an age of “</a:t>
            </a:r>
            <a:r>
              <a:rPr lang="en-US" dirty="0" err="1" smtClean="0"/>
              <a:t>personalised</a:t>
            </a:r>
            <a:r>
              <a:rPr lang="en-US" dirty="0"/>
              <a:t>” care in diabetes, </a:t>
            </a:r>
            <a:r>
              <a:rPr lang="en-US" dirty="0">
                <a:solidFill>
                  <a:srgbClr val="FF0000"/>
                </a:solidFill>
              </a:rPr>
              <a:t>we </a:t>
            </a:r>
            <a:r>
              <a:rPr lang="en-US" dirty="0" err="1">
                <a:solidFill>
                  <a:srgbClr val="FF0000"/>
                </a:solidFill>
              </a:rPr>
              <a:t>analyse</a:t>
            </a:r>
            <a:r>
              <a:rPr lang="en-US" dirty="0">
                <a:solidFill>
                  <a:srgbClr val="FF0000"/>
                </a:solidFill>
              </a:rPr>
              <a:t> the journey </a:t>
            </a:r>
            <a:r>
              <a:rPr lang="en-US" dirty="0"/>
              <a:t>of a well-informed, newly diagnosed patient with T2DM to evaluate the </a:t>
            </a:r>
            <a:r>
              <a:rPr lang="en-US" dirty="0">
                <a:solidFill>
                  <a:srgbClr val="FF0000"/>
                </a:solidFill>
              </a:rPr>
              <a:t>current evidence for routine use of </a:t>
            </a:r>
            <a:r>
              <a:rPr lang="en-US" dirty="0" err="1" smtClean="0">
                <a:solidFill>
                  <a:srgbClr val="FF0000"/>
                </a:solidFill>
              </a:rPr>
              <a:t>phosphodiesterase</a:t>
            </a:r>
            <a:r>
              <a:rPr lang="en-US" dirty="0" smtClean="0">
                <a:solidFill>
                  <a:srgbClr val="FF0000"/>
                </a:solidFill>
              </a:rPr>
              <a:t> </a:t>
            </a:r>
            <a:r>
              <a:rPr lang="en-US" dirty="0">
                <a:solidFill>
                  <a:srgbClr val="FF0000"/>
                </a:solidFill>
              </a:rPr>
              <a:t>type 5 (PDE5) inhibitors</a:t>
            </a:r>
            <a:r>
              <a:rPr lang="en-US" dirty="0"/>
              <a:t>. </a:t>
            </a:r>
            <a:endParaRPr lang="en-US" dirty="0" smtClean="0"/>
          </a:p>
          <a:p>
            <a:endParaRPr lang="en-US" dirty="0"/>
          </a:p>
        </p:txBody>
      </p:sp>
    </p:spTree>
    <p:extLst>
      <p:ext uri="{BB962C8B-B14F-4D97-AF65-F5344CB8AC3E}">
        <p14:creationId xmlns:p14="http://schemas.microsoft.com/office/powerpoint/2010/main" val="367942797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a:t>
            </a:r>
            <a:r>
              <a:rPr lang="en-US" dirty="0" smtClean="0"/>
              <a:t>addition</a:t>
            </a:r>
            <a:r>
              <a:rPr lang="en-US" dirty="0"/>
              <a:t>, the </a:t>
            </a:r>
            <a:r>
              <a:rPr lang="en-US" dirty="0">
                <a:solidFill>
                  <a:srgbClr val="FF0000"/>
                </a:solidFill>
              </a:rPr>
              <a:t>co-prescribing </a:t>
            </a:r>
            <a:r>
              <a:rPr lang="en-US" dirty="0"/>
              <a:t>with an on-demand PDE5 inhibitor is </a:t>
            </a:r>
            <a:r>
              <a:rPr lang="en-US" dirty="0">
                <a:solidFill>
                  <a:srgbClr val="FF0000"/>
                </a:solidFill>
              </a:rPr>
              <a:t>more likely </a:t>
            </a:r>
            <a:r>
              <a:rPr lang="en-US" dirty="0"/>
              <a:t>to produce symptomatic </a:t>
            </a:r>
            <a:r>
              <a:rPr lang="en-US" dirty="0" smtClean="0">
                <a:solidFill>
                  <a:srgbClr val="FF0000"/>
                </a:solidFill>
              </a:rPr>
              <a:t>hypotensive </a:t>
            </a:r>
            <a:r>
              <a:rPr lang="en-US" dirty="0">
                <a:solidFill>
                  <a:srgbClr val="FF0000"/>
                </a:solidFill>
              </a:rPr>
              <a:t>episodes in men with T2DM </a:t>
            </a:r>
          </a:p>
          <a:p>
            <a:endParaRPr lang="en-US" dirty="0"/>
          </a:p>
        </p:txBody>
      </p:sp>
    </p:spTree>
    <p:extLst>
      <p:ext uri="{BB962C8B-B14F-4D97-AF65-F5344CB8AC3E}">
        <p14:creationId xmlns:p14="http://schemas.microsoft.com/office/powerpoint/2010/main" val="108312461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European Urological </a:t>
            </a:r>
            <a:r>
              <a:rPr lang="en-US" dirty="0" smtClean="0"/>
              <a:t>Association(EUA) </a:t>
            </a:r>
            <a:r>
              <a:rPr lang="en-US" dirty="0"/>
              <a:t>and British Society for Sexual Medicine (BSSM) guidelines </a:t>
            </a:r>
            <a:r>
              <a:rPr lang="en-US" dirty="0" smtClean="0"/>
              <a:t> </a:t>
            </a:r>
            <a:r>
              <a:rPr lang="en-US" dirty="0"/>
              <a:t>do </a:t>
            </a:r>
            <a:r>
              <a:rPr lang="en-US" dirty="0" smtClean="0">
                <a:solidFill>
                  <a:srgbClr val="FF0000"/>
                </a:solidFill>
              </a:rPr>
              <a:t>recommend </a:t>
            </a:r>
            <a:r>
              <a:rPr lang="en-US" dirty="0">
                <a:solidFill>
                  <a:srgbClr val="FF0000"/>
                </a:solidFill>
              </a:rPr>
              <a:t>daily </a:t>
            </a:r>
            <a:r>
              <a:rPr lang="en-US" dirty="0" err="1">
                <a:solidFill>
                  <a:srgbClr val="FF0000"/>
                </a:solidFill>
              </a:rPr>
              <a:t>tadalafil</a:t>
            </a:r>
            <a:r>
              <a:rPr lang="en-US" dirty="0">
                <a:solidFill>
                  <a:srgbClr val="FF0000"/>
                </a:solidFill>
              </a:rPr>
              <a:t> as first line for men with ED and LUTS</a:t>
            </a:r>
            <a:r>
              <a:rPr lang="en-US" dirty="0"/>
              <a:t> but unfortunately this strategy is not even considered by NICE, nor are </a:t>
            </a:r>
            <a:r>
              <a:rPr lang="en-US" dirty="0">
                <a:solidFill>
                  <a:srgbClr val="FF0000"/>
                </a:solidFill>
              </a:rPr>
              <a:t>Diabetes specialists likely to motivated to follow urology or sexual medicine guidelines</a:t>
            </a:r>
            <a:r>
              <a:rPr lang="en-US" dirty="0"/>
              <a:t>. </a:t>
            </a:r>
          </a:p>
          <a:p>
            <a:endParaRPr lang="en-US" dirty="0"/>
          </a:p>
        </p:txBody>
      </p:sp>
    </p:spTree>
    <p:extLst>
      <p:ext uri="{BB962C8B-B14F-4D97-AF65-F5344CB8AC3E}">
        <p14:creationId xmlns:p14="http://schemas.microsoft.com/office/powerpoint/2010/main" val="230214695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Likewise, American Urological Association </a:t>
            </a:r>
            <a:r>
              <a:rPr lang="en-US" dirty="0" smtClean="0"/>
              <a:t>(AUA), ADA, AACE </a:t>
            </a:r>
            <a:r>
              <a:rPr lang="en-US" dirty="0"/>
              <a:t>and BSSM </a:t>
            </a:r>
            <a:r>
              <a:rPr lang="en-US" dirty="0" smtClean="0"/>
              <a:t>guidelines  </a:t>
            </a:r>
            <a:r>
              <a:rPr lang="en-US" dirty="0"/>
              <a:t>do recommend </a:t>
            </a:r>
            <a:r>
              <a:rPr lang="en-US" dirty="0">
                <a:solidFill>
                  <a:srgbClr val="FF0000"/>
                </a:solidFill>
              </a:rPr>
              <a:t>Testosterone measurement in men with T2DM, with or without ED, </a:t>
            </a:r>
            <a:r>
              <a:rPr lang="en-US" dirty="0"/>
              <a:t>but Testosterone is not considered in current NICE guidance on T2DM and there is no NICE guidance on ED, even after </a:t>
            </a:r>
            <a:r>
              <a:rPr lang="en-US" dirty="0">
                <a:solidFill>
                  <a:srgbClr val="FF0000"/>
                </a:solidFill>
              </a:rPr>
              <a:t>21 years of PDE5 inhibitors. </a:t>
            </a:r>
          </a:p>
          <a:p>
            <a:endParaRPr lang="en-US" dirty="0"/>
          </a:p>
        </p:txBody>
      </p:sp>
    </p:spTree>
    <p:extLst>
      <p:ext uri="{BB962C8B-B14F-4D97-AF65-F5344CB8AC3E}">
        <p14:creationId xmlns:p14="http://schemas.microsoft.com/office/powerpoint/2010/main" val="100256579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THE CASE FOR DAILY TADALAFIL</a:t>
            </a:r>
            <a:br>
              <a:rPr lang="en-US" b="1" dirty="0">
                <a:solidFill>
                  <a:srgbClr val="FF0000"/>
                </a:solidFill>
              </a:rPr>
            </a:br>
            <a:r>
              <a:rPr lang="en-US" b="1" dirty="0">
                <a:solidFill>
                  <a:srgbClr val="FF0000"/>
                </a:solidFill>
              </a:rPr>
              <a:t>5 MG FOR ENDOTHELIAL DYSFUNCTION IN MEN WITH TYPE 2 DIABETES </a:t>
            </a:r>
            <a:endParaRPr lang="en-US" dirty="0">
              <a:solidFill>
                <a:srgbClr val="FF0000"/>
              </a:solidFill>
            </a:endParaRPr>
          </a:p>
          <a:p>
            <a:endParaRPr lang="en-US" dirty="0"/>
          </a:p>
        </p:txBody>
      </p:sp>
    </p:spTree>
    <p:extLst>
      <p:ext uri="{BB962C8B-B14F-4D97-AF65-F5344CB8AC3E}">
        <p14:creationId xmlns:p14="http://schemas.microsoft.com/office/powerpoint/2010/main" val="322751634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ED is now acknowledged as an independent risk factor for cardiovascular events and mortality </a:t>
            </a:r>
            <a:r>
              <a:rPr lang="en-US" dirty="0" smtClean="0"/>
              <a:t>, </a:t>
            </a:r>
            <a:r>
              <a:rPr lang="en-US" dirty="0"/>
              <a:t>increasing the risk by 50% in men with T2DM. </a:t>
            </a:r>
          </a:p>
          <a:p>
            <a:r>
              <a:rPr lang="en-US" dirty="0">
                <a:solidFill>
                  <a:srgbClr val="FF0000"/>
                </a:solidFill>
              </a:rPr>
              <a:t>ED has now been introduced into cardiovascular risk </a:t>
            </a:r>
            <a:r>
              <a:rPr lang="en-US" dirty="0" smtClean="0">
                <a:solidFill>
                  <a:srgbClr val="FF0000"/>
                </a:solidFill>
              </a:rPr>
              <a:t>calculators </a:t>
            </a:r>
          </a:p>
          <a:p>
            <a:r>
              <a:rPr lang="en-US" dirty="0">
                <a:solidFill>
                  <a:srgbClr val="FF0000"/>
                </a:solidFill>
              </a:rPr>
              <a:t>It is therefore logical that ED should be approached in the same fashion as other independent risk factors. </a:t>
            </a:r>
          </a:p>
          <a:p>
            <a:endParaRPr lang="en-US" dirty="0">
              <a:solidFill>
                <a:srgbClr val="FF0000"/>
              </a:solidFill>
            </a:endParaRPr>
          </a:p>
          <a:p>
            <a:endParaRPr lang="en-US" dirty="0"/>
          </a:p>
        </p:txBody>
      </p:sp>
    </p:spTree>
    <p:extLst>
      <p:ext uri="{BB962C8B-B14F-4D97-AF65-F5344CB8AC3E}">
        <p14:creationId xmlns:p14="http://schemas.microsoft.com/office/powerpoint/2010/main" val="251554819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chronic pathological process is endothelial dysfunction, and this has been shown </a:t>
            </a:r>
            <a:r>
              <a:rPr lang="en-US" dirty="0">
                <a:solidFill>
                  <a:srgbClr val="FF0000"/>
                </a:solidFill>
              </a:rPr>
              <a:t>to be modified by chronic PDE5 inhibitors in many studies </a:t>
            </a:r>
          </a:p>
          <a:p>
            <a:endParaRPr lang="en-US" dirty="0"/>
          </a:p>
        </p:txBody>
      </p:sp>
    </p:spTree>
    <p:extLst>
      <p:ext uri="{BB962C8B-B14F-4D97-AF65-F5344CB8AC3E}">
        <p14:creationId xmlns:p14="http://schemas.microsoft.com/office/powerpoint/2010/main" val="104962192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Amano et al </a:t>
            </a:r>
            <a:r>
              <a:rPr lang="en-US" dirty="0" smtClean="0"/>
              <a:t> </a:t>
            </a:r>
            <a:r>
              <a:rPr lang="en-US" dirty="0"/>
              <a:t>investigated 81 men with ED and LUTS treated with </a:t>
            </a:r>
            <a:r>
              <a:rPr lang="en-US" dirty="0" err="1"/>
              <a:t>tadalafil</a:t>
            </a:r>
            <a:r>
              <a:rPr lang="en-US" dirty="0"/>
              <a:t> for 12 months and found </a:t>
            </a:r>
            <a:r>
              <a:rPr lang="en-US" dirty="0">
                <a:solidFill>
                  <a:srgbClr val="FF0000"/>
                </a:solidFill>
              </a:rPr>
              <a:t>significant improvements </a:t>
            </a:r>
            <a:r>
              <a:rPr lang="en-US" dirty="0"/>
              <a:t>in inter- national index of erectile function </a:t>
            </a:r>
            <a:r>
              <a:rPr lang="en-US" dirty="0">
                <a:solidFill>
                  <a:srgbClr val="FF0000"/>
                </a:solidFill>
              </a:rPr>
              <a:t>(IIEF) </a:t>
            </a:r>
            <a:r>
              <a:rPr lang="en-US" dirty="0"/>
              <a:t>at 3 months (continuing improvement at 12 months), international prostate symptom score </a:t>
            </a:r>
            <a:r>
              <a:rPr lang="en-US" dirty="0">
                <a:solidFill>
                  <a:srgbClr val="FF0000"/>
                </a:solidFill>
              </a:rPr>
              <a:t>(IPSS) </a:t>
            </a:r>
            <a:r>
              <a:rPr lang="en-US" dirty="0"/>
              <a:t>after 1 month, brachial- ankle pulse wave velocity and ankle-brachial index after 3 months. </a:t>
            </a:r>
          </a:p>
          <a:p>
            <a:endParaRPr lang="en-US" dirty="0"/>
          </a:p>
        </p:txBody>
      </p:sp>
    </p:spTree>
    <p:extLst>
      <p:ext uri="{BB962C8B-B14F-4D97-AF65-F5344CB8AC3E}">
        <p14:creationId xmlns:p14="http://schemas.microsoft.com/office/powerpoint/2010/main" val="413698042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lstStyle/>
          <a:p>
            <a:pPr marL="0" indent="0">
              <a:buNone/>
            </a:pPr>
            <a:r>
              <a:rPr lang="en-US" dirty="0" smtClean="0"/>
              <a:t>OTHER STUDIES SHOWED;</a:t>
            </a:r>
          </a:p>
          <a:p>
            <a:pPr marL="0" indent="0">
              <a:buNone/>
            </a:pPr>
            <a:r>
              <a:rPr lang="en-US" dirty="0" smtClean="0"/>
              <a:t>-significant </a:t>
            </a:r>
            <a:r>
              <a:rPr lang="en-US" dirty="0"/>
              <a:t>improvements in insulin sensitivity, PA-1 and </a:t>
            </a:r>
            <a:r>
              <a:rPr lang="en-US" dirty="0" err="1" smtClean="0"/>
              <a:t>albumIn</a:t>
            </a:r>
            <a:r>
              <a:rPr lang="en-US" dirty="0" err="1"/>
              <a:t>-creatinine</a:t>
            </a:r>
            <a:r>
              <a:rPr lang="en-US" dirty="0"/>
              <a:t> </a:t>
            </a:r>
            <a:r>
              <a:rPr lang="en-US" dirty="0" smtClean="0"/>
              <a:t>ratio.</a:t>
            </a:r>
          </a:p>
          <a:p>
            <a:pPr marL="0" indent="0">
              <a:buNone/>
            </a:pPr>
            <a:r>
              <a:rPr lang="en-US" dirty="0"/>
              <a:t>.</a:t>
            </a:r>
            <a:r>
              <a:rPr lang="en-US" dirty="0" smtClean="0"/>
              <a:t>significant </a:t>
            </a:r>
            <a:r>
              <a:rPr lang="en-US" dirty="0"/>
              <a:t>improvements in IIEF</a:t>
            </a:r>
            <a:r>
              <a:rPr lang="en-US" dirty="0" smtClean="0"/>
              <a:t>,</a:t>
            </a:r>
          </a:p>
          <a:p>
            <a:pPr marL="0" indent="0">
              <a:buNone/>
            </a:pPr>
            <a:r>
              <a:rPr lang="en-US" dirty="0" smtClean="0"/>
              <a:t> </a:t>
            </a:r>
            <a:r>
              <a:rPr lang="en-US" dirty="0"/>
              <a:t>Flow mediated dilatation, </a:t>
            </a:r>
            <a:endParaRPr lang="en-US" dirty="0" smtClean="0"/>
          </a:p>
          <a:p>
            <a:pPr marL="0" indent="0">
              <a:buNone/>
            </a:pPr>
            <a:r>
              <a:rPr lang="en-US" dirty="0" smtClean="0"/>
              <a:t>interleukin </a:t>
            </a:r>
            <a:r>
              <a:rPr lang="en-US" dirty="0"/>
              <a:t>(IL)-6</a:t>
            </a:r>
            <a:r>
              <a:rPr lang="en-US" dirty="0" smtClean="0"/>
              <a:t>,</a:t>
            </a:r>
          </a:p>
          <a:p>
            <a:pPr marL="0" indent="0">
              <a:buNone/>
            </a:pPr>
            <a:r>
              <a:rPr lang="en-US" dirty="0" smtClean="0"/>
              <a:t> </a:t>
            </a:r>
            <a:r>
              <a:rPr lang="en-US" dirty="0"/>
              <a:t>and </a:t>
            </a:r>
            <a:r>
              <a:rPr lang="en-US" dirty="0">
                <a:solidFill>
                  <a:srgbClr val="FF0000"/>
                </a:solidFill>
              </a:rPr>
              <a:t>testosterone levels in the cohort with </a:t>
            </a:r>
            <a:r>
              <a:rPr lang="en-US" dirty="0" err="1">
                <a:solidFill>
                  <a:srgbClr val="FF0000"/>
                </a:solidFill>
              </a:rPr>
              <a:t>hypogonadism</a:t>
            </a:r>
            <a:r>
              <a:rPr lang="en-US" dirty="0" smtClean="0">
                <a:solidFill>
                  <a:srgbClr val="FF0000"/>
                </a:solidFill>
              </a:rPr>
              <a:t>.</a:t>
            </a:r>
          </a:p>
          <a:p>
            <a:pPr marL="0" indent="0">
              <a:buNone/>
            </a:pPr>
            <a:r>
              <a:rPr lang="en-US" dirty="0" smtClean="0">
                <a:solidFill>
                  <a:srgbClr val="FF0000"/>
                </a:solidFill>
              </a:rPr>
              <a:t> </a:t>
            </a:r>
            <a:r>
              <a:rPr lang="en-US" dirty="0"/>
              <a:t>Long-term reduction in cardiovascular risk</a:t>
            </a:r>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355608169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5-25 at 12.49.44 PM.png"/>
          <p:cNvPicPr>
            <a:picLocks noGrp="1" noChangeAspect="1"/>
          </p:cNvPicPr>
          <p:nvPr>
            <p:ph idx="1"/>
          </p:nvPr>
        </p:nvPicPr>
        <p:blipFill>
          <a:blip r:embed="rId2">
            <a:extLst>
              <a:ext uri="{28A0092B-C50C-407E-A947-70E740481C1C}">
                <a14:useLocalDpi xmlns:a14="http://schemas.microsoft.com/office/drawing/2010/main" val="0"/>
              </a:ext>
            </a:extLst>
          </a:blip>
          <a:srcRect t="-14266" b="-14266"/>
          <a:stretch>
            <a:fillRect/>
          </a:stretch>
        </p:blipFill>
        <p:spPr/>
      </p:pic>
    </p:spTree>
    <p:extLst>
      <p:ext uri="{BB962C8B-B14F-4D97-AF65-F5344CB8AC3E}">
        <p14:creationId xmlns:p14="http://schemas.microsoft.com/office/powerpoint/2010/main" val="11564493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5-25 at 12.58.46 PM.png"/>
          <p:cNvPicPr>
            <a:picLocks noGrp="1" noChangeAspect="1"/>
          </p:cNvPicPr>
          <p:nvPr>
            <p:ph idx="1"/>
          </p:nvPr>
        </p:nvPicPr>
        <p:blipFill>
          <a:blip r:embed="rId2">
            <a:extLst>
              <a:ext uri="{28A0092B-C50C-407E-A947-70E740481C1C}">
                <a14:useLocalDpi xmlns:a14="http://schemas.microsoft.com/office/drawing/2010/main" val="0"/>
              </a:ext>
            </a:extLst>
          </a:blip>
          <a:srcRect l="-6992" r="-6992"/>
          <a:stretch>
            <a:fillRect/>
          </a:stretch>
        </p:blipFill>
        <p:spPr/>
      </p:pic>
    </p:spTree>
    <p:extLst>
      <p:ext uri="{BB962C8B-B14F-4D97-AF65-F5344CB8AC3E}">
        <p14:creationId xmlns:p14="http://schemas.microsoft.com/office/powerpoint/2010/main" val="37558714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2234"/>
            <a:ext cx="8229600" cy="1143000"/>
          </a:xfrm>
        </p:spPr>
        <p:txBody>
          <a:bodyPr>
            <a:normAutofit fontScale="90000"/>
          </a:bodyPr>
          <a:lstStyle/>
          <a:p>
            <a:r>
              <a:rPr lang="en-US" sz="6700" b="1" dirty="0">
                <a:solidFill>
                  <a:srgbClr val="FF0000"/>
                </a:solidFill>
              </a:rPr>
              <a:t>A PATIENT EXPERIENCE </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Tree>
    <p:extLst>
      <p:ext uri="{BB962C8B-B14F-4D97-AF65-F5344CB8AC3E}">
        <p14:creationId xmlns:p14="http://schemas.microsoft.com/office/powerpoint/2010/main" val="278882070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FMD</a:t>
            </a:r>
            <a:endParaRPr lang="en-US" dirty="0"/>
          </a:p>
        </p:txBody>
      </p:sp>
      <p:pic>
        <p:nvPicPr>
          <p:cNvPr id="4" name="Content Placeholder 3" descr="Screen Shot 2020-05-25 at 12.59.39 PM.png"/>
          <p:cNvPicPr>
            <a:picLocks noGrp="1" noChangeAspect="1"/>
          </p:cNvPicPr>
          <p:nvPr>
            <p:ph idx="1"/>
          </p:nvPr>
        </p:nvPicPr>
        <p:blipFill>
          <a:blip r:embed="rId2">
            <a:extLst>
              <a:ext uri="{28A0092B-C50C-407E-A947-70E740481C1C}">
                <a14:useLocalDpi xmlns:a14="http://schemas.microsoft.com/office/drawing/2010/main" val="0"/>
              </a:ext>
            </a:extLst>
          </a:blip>
          <a:srcRect t="-30037" b="-30037"/>
          <a:stretch>
            <a:fillRect/>
          </a:stretch>
        </p:blipFill>
        <p:spPr/>
      </p:pic>
    </p:spTree>
    <p:extLst>
      <p:ext uri="{BB962C8B-B14F-4D97-AF65-F5344CB8AC3E}">
        <p14:creationId xmlns:p14="http://schemas.microsoft.com/office/powerpoint/2010/main" val="238612233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FMD</a:t>
            </a:r>
            <a:endParaRPr lang="en-US" dirty="0"/>
          </a:p>
        </p:txBody>
      </p:sp>
      <p:pic>
        <p:nvPicPr>
          <p:cNvPr id="4" name="Content Placeholder 3" descr="Screen Shot 2020-05-25 at 1.00.14 PM.png"/>
          <p:cNvPicPr>
            <a:picLocks noGrp="1" noChangeAspect="1"/>
          </p:cNvPicPr>
          <p:nvPr>
            <p:ph idx="1"/>
          </p:nvPr>
        </p:nvPicPr>
        <p:blipFill>
          <a:blip r:embed="rId2">
            <a:extLst>
              <a:ext uri="{28A0092B-C50C-407E-A947-70E740481C1C}">
                <a14:useLocalDpi xmlns:a14="http://schemas.microsoft.com/office/drawing/2010/main" val="0"/>
              </a:ext>
            </a:extLst>
          </a:blip>
          <a:srcRect t="-22830" b="-22830"/>
          <a:stretch>
            <a:fillRect/>
          </a:stretch>
        </p:blipFill>
        <p:spPr/>
      </p:pic>
    </p:spTree>
    <p:extLst>
      <p:ext uri="{BB962C8B-B14F-4D97-AF65-F5344CB8AC3E}">
        <p14:creationId xmlns:p14="http://schemas.microsoft.com/office/powerpoint/2010/main" val="238529097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ET1</a:t>
            </a:r>
            <a:endParaRPr lang="en-US" dirty="0"/>
          </a:p>
        </p:txBody>
      </p:sp>
      <p:pic>
        <p:nvPicPr>
          <p:cNvPr id="4" name="Content Placeholder 3" descr="Screen Shot 2020-05-25 at 1.00.4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1600200"/>
            <a:ext cx="9144000" cy="4525963"/>
          </a:xfrm>
        </p:spPr>
      </p:pic>
    </p:spTree>
    <p:extLst>
      <p:ext uri="{BB962C8B-B14F-4D97-AF65-F5344CB8AC3E}">
        <p14:creationId xmlns:p14="http://schemas.microsoft.com/office/powerpoint/2010/main" val="295402871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hCRP</a:t>
            </a:r>
            <a:endParaRPr lang="en-US" dirty="0"/>
          </a:p>
        </p:txBody>
      </p:sp>
      <p:pic>
        <p:nvPicPr>
          <p:cNvPr id="4" name="Content Placeholder 3" descr="Screen Shot 2020-05-25 at 1.01.4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002" r="5000"/>
          <a:stretch/>
        </p:blipFill>
        <p:spPr/>
      </p:pic>
    </p:spTree>
    <p:extLst>
      <p:ext uri="{BB962C8B-B14F-4D97-AF65-F5344CB8AC3E}">
        <p14:creationId xmlns:p14="http://schemas.microsoft.com/office/powerpoint/2010/main" val="411254970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IL6</a:t>
            </a:r>
            <a:endParaRPr lang="en-US" dirty="0"/>
          </a:p>
        </p:txBody>
      </p:sp>
      <p:pic>
        <p:nvPicPr>
          <p:cNvPr id="4" name="Content Placeholder 3" descr="Screen Shot 2020-05-25 at 1.02.4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002" r="5000"/>
          <a:stretch/>
        </p:blipFill>
        <p:spPr/>
      </p:pic>
    </p:spTree>
    <p:extLst>
      <p:ext uri="{BB962C8B-B14F-4D97-AF65-F5344CB8AC3E}">
        <p14:creationId xmlns:p14="http://schemas.microsoft.com/office/powerpoint/2010/main" val="290765571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DAILY TADALAFIL EFFECTS ON TESTOSTERONE LEVELS </a:t>
            </a:r>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405229085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Men with T2DM have low levels of testosterone in up to </a:t>
            </a:r>
            <a:r>
              <a:rPr lang="en-US" dirty="0">
                <a:solidFill>
                  <a:srgbClr val="FF0000"/>
                </a:solidFill>
              </a:rPr>
              <a:t>40%</a:t>
            </a:r>
            <a:r>
              <a:rPr lang="en-US" dirty="0"/>
              <a:t> with associated cardiovascular risk </a:t>
            </a:r>
            <a:r>
              <a:rPr lang="en-US" dirty="0" smtClean="0"/>
              <a:t>. </a:t>
            </a:r>
          </a:p>
          <a:p>
            <a:r>
              <a:rPr lang="en-US" dirty="0"/>
              <a:t>Many may be candidates for testosterone therapy to improve sexual symptoms, quality of life and </a:t>
            </a:r>
            <a:r>
              <a:rPr lang="en-US" dirty="0" smtClean="0"/>
              <a:t>cardiovascular </a:t>
            </a:r>
            <a:r>
              <a:rPr lang="en-US" dirty="0"/>
              <a:t>risk </a:t>
            </a:r>
          </a:p>
          <a:p>
            <a:endParaRPr lang="en-US" dirty="0"/>
          </a:p>
          <a:p>
            <a:endParaRPr lang="en-US" dirty="0"/>
          </a:p>
        </p:txBody>
      </p:sp>
    </p:spTree>
    <p:extLst>
      <p:ext uri="{BB962C8B-B14F-4D97-AF65-F5344CB8AC3E}">
        <p14:creationId xmlns:p14="http://schemas.microsoft.com/office/powerpoint/2010/main" val="207530563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5-25 at 4.28.4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1600200"/>
            <a:ext cx="9144000" cy="4525963"/>
          </a:xfrm>
        </p:spPr>
      </p:pic>
    </p:spTree>
    <p:extLst>
      <p:ext uri="{BB962C8B-B14F-4D97-AF65-F5344CB8AC3E}">
        <p14:creationId xmlns:p14="http://schemas.microsoft.com/office/powerpoint/2010/main" val="71534004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5-25 at 4.28.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1600200"/>
            <a:ext cx="9144000" cy="4525963"/>
          </a:xfrm>
        </p:spPr>
      </p:pic>
    </p:spTree>
    <p:extLst>
      <p:ext uri="{BB962C8B-B14F-4D97-AF65-F5344CB8AC3E}">
        <p14:creationId xmlns:p14="http://schemas.microsoft.com/office/powerpoint/2010/main" val="301435224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t>
            </a:r>
            <a:r>
              <a:rPr lang="en-US" dirty="0" smtClean="0"/>
              <a:t>authors </a:t>
            </a:r>
            <a:r>
              <a:rPr lang="en-US" dirty="0"/>
              <a:t>suggested that the beneficial effect on androgen levels might be related to a </a:t>
            </a:r>
            <a:r>
              <a:rPr lang="en-US" dirty="0">
                <a:solidFill>
                  <a:srgbClr val="FF0000"/>
                </a:solidFill>
              </a:rPr>
              <a:t>direct effect </a:t>
            </a:r>
            <a:r>
              <a:rPr lang="en-US" dirty="0"/>
              <a:t>of </a:t>
            </a:r>
            <a:r>
              <a:rPr lang="en-US" dirty="0">
                <a:solidFill>
                  <a:srgbClr val="FF0000"/>
                </a:solidFill>
              </a:rPr>
              <a:t>testicular blood flow </a:t>
            </a:r>
            <a:r>
              <a:rPr lang="en-US" dirty="0"/>
              <a:t>rather than increased sexual activity. </a:t>
            </a:r>
            <a:endParaRPr lang="en-US" dirty="0" smtClean="0"/>
          </a:p>
          <a:p>
            <a:r>
              <a:rPr lang="en-US" dirty="0" smtClean="0"/>
              <a:t>These </a:t>
            </a:r>
            <a:r>
              <a:rPr lang="en-US" dirty="0"/>
              <a:t>studies suggest a possible beneficial effect on androgen levels if there is </a:t>
            </a:r>
            <a:r>
              <a:rPr lang="en-US" dirty="0">
                <a:solidFill>
                  <a:srgbClr val="FF0000"/>
                </a:solidFill>
              </a:rPr>
              <a:t>a wish for testosterone therapy to be avoided</a:t>
            </a:r>
            <a:r>
              <a:rPr lang="en-US" dirty="0"/>
              <a:t> or as an </a:t>
            </a:r>
            <a:r>
              <a:rPr lang="en-US" dirty="0">
                <a:solidFill>
                  <a:srgbClr val="FF0000"/>
                </a:solidFill>
              </a:rPr>
              <a:t>adjunct</a:t>
            </a:r>
            <a:r>
              <a:rPr lang="en-US" dirty="0"/>
              <a:t> to testosterone treatment. </a:t>
            </a:r>
          </a:p>
          <a:p>
            <a:endParaRPr lang="en-US" dirty="0"/>
          </a:p>
        </p:txBody>
      </p:sp>
    </p:spTree>
    <p:extLst>
      <p:ext uri="{BB962C8B-B14F-4D97-AF65-F5344CB8AC3E}">
        <p14:creationId xmlns:p14="http://schemas.microsoft.com/office/powerpoint/2010/main" val="9391611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Roger is an experienced solicitor, 50, has been </a:t>
            </a:r>
            <a:r>
              <a:rPr lang="en-US" dirty="0" smtClean="0"/>
              <a:t>recently </a:t>
            </a:r>
            <a:r>
              <a:rPr lang="en-US" dirty="0"/>
              <a:t>diagnosed with T2DM at a routine medical with hemoglobin A1C 6.6 </a:t>
            </a:r>
            <a:r>
              <a:rPr lang="en-US" dirty="0" err="1"/>
              <a:t>mmol</a:t>
            </a:r>
            <a:r>
              <a:rPr lang="en-US" dirty="0"/>
              <a:t>/</a:t>
            </a:r>
            <a:r>
              <a:rPr lang="en-US" dirty="0" err="1"/>
              <a:t>mol</a:t>
            </a:r>
            <a:r>
              <a:rPr lang="en-US" dirty="0"/>
              <a:t> </a:t>
            </a:r>
            <a:endParaRPr lang="en-US" dirty="0" smtClean="0"/>
          </a:p>
          <a:p>
            <a:r>
              <a:rPr lang="en-US" dirty="0"/>
              <a:t>He is slightly overweight (body mass index, 28.5 kg/m2), blood pressure 125/80 mmHg, total cholesterol </a:t>
            </a:r>
            <a:r>
              <a:rPr lang="en-US" dirty="0" smtClean="0"/>
              <a:t>212 </a:t>
            </a:r>
            <a:r>
              <a:rPr lang="en-US" dirty="0"/>
              <a:t>mg/</a:t>
            </a:r>
            <a:r>
              <a:rPr lang="en-US" dirty="0" err="1"/>
              <a:t>dL</a:t>
            </a:r>
            <a:r>
              <a:rPr lang="en-US" dirty="0"/>
              <a:t>, and high-density lipoprotein </a:t>
            </a:r>
            <a:r>
              <a:rPr lang="en-US" dirty="0" smtClean="0"/>
              <a:t>60 </a:t>
            </a:r>
            <a:r>
              <a:rPr lang="en-US" dirty="0"/>
              <a:t>mg/</a:t>
            </a:r>
            <a:r>
              <a:rPr lang="en-US" dirty="0" err="1"/>
              <a:t>dL</a:t>
            </a:r>
            <a:r>
              <a:rPr lang="en-US" dirty="0"/>
              <a:t>. He is otherwise fit, exercises regularly and is happily </a:t>
            </a:r>
            <a:r>
              <a:rPr lang="en-US" dirty="0" smtClean="0"/>
              <a:t>married </a:t>
            </a:r>
            <a:r>
              <a:rPr lang="en-US" dirty="0"/>
              <a:t>to Janet for 20 years. </a:t>
            </a:r>
            <a:endParaRPr lang="en-US" dirty="0" smtClean="0"/>
          </a:p>
          <a:p>
            <a:endParaRPr lang="en-US" dirty="0"/>
          </a:p>
        </p:txBody>
      </p:sp>
    </p:spTree>
    <p:extLst>
      <p:ext uri="{BB962C8B-B14F-4D97-AF65-F5344CB8AC3E}">
        <p14:creationId xmlns:p14="http://schemas.microsoft.com/office/powerpoint/2010/main" val="44441136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rgbClr val="FF0000"/>
                </a:solidFill>
              </a:rPr>
              <a:t>THE CASE FOR TADALAFIL 5 mg DAILY FOR ERECTILE DYSFUNCTION IN MEN WITH TYPE 2 DIABETES </a:t>
            </a:r>
            <a:endParaRPr lang="en-US" dirty="0">
              <a:solidFill>
                <a:srgbClr val="FF0000"/>
              </a:solidFill>
            </a:endParaRPr>
          </a:p>
          <a:p>
            <a:endParaRPr lang="en-US" dirty="0"/>
          </a:p>
        </p:txBody>
      </p:sp>
    </p:spTree>
    <p:extLst>
      <p:ext uri="{BB962C8B-B14F-4D97-AF65-F5344CB8AC3E}">
        <p14:creationId xmlns:p14="http://schemas.microsoft.com/office/powerpoint/2010/main" val="410494739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Unfortunately, PDE5 inhibitors </a:t>
            </a:r>
            <a:r>
              <a:rPr lang="en-US" dirty="0">
                <a:solidFill>
                  <a:srgbClr val="FF0000"/>
                </a:solidFill>
              </a:rPr>
              <a:t>do not </a:t>
            </a:r>
            <a:r>
              <a:rPr lang="en-US" dirty="0"/>
              <a:t>have a </a:t>
            </a:r>
            <a:r>
              <a:rPr lang="en-US" dirty="0" err="1">
                <a:solidFill>
                  <a:srgbClr val="FF0000"/>
                </a:solidFill>
              </a:rPr>
              <a:t>licence</a:t>
            </a:r>
            <a:r>
              <a:rPr lang="en-US" dirty="0"/>
              <a:t> to treat the process of </a:t>
            </a:r>
            <a:r>
              <a:rPr lang="en-US" dirty="0">
                <a:solidFill>
                  <a:srgbClr val="FF0000"/>
                </a:solidFill>
              </a:rPr>
              <a:t>endothelial dysfunction and are only licensed to treat ED and pulmonary hypertension (sildenafil and </a:t>
            </a:r>
            <a:r>
              <a:rPr lang="en-US" dirty="0" err="1">
                <a:solidFill>
                  <a:srgbClr val="FF0000"/>
                </a:solidFill>
              </a:rPr>
              <a:t>tadalafil</a:t>
            </a:r>
            <a:r>
              <a:rPr lang="en-US" dirty="0">
                <a:solidFill>
                  <a:srgbClr val="FF0000"/>
                </a:solidFill>
              </a:rPr>
              <a:t>) </a:t>
            </a:r>
          </a:p>
          <a:p>
            <a:endParaRPr lang="en-US" dirty="0"/>
          </a:p>
        </p:txBody>
      </p:sp>
    </p:spTree>
    <p:extLst>
      <p:ext uri="{BB962C8B-B14F-4D97-AF65-F5344CB8AC3E}">
        <p14:creationId xmlns:p14="http://schemas.microsoft.com/office/powerpoint/2010/main" val="288768571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a:solidFill>
                  <a:srgbClr val="FF0000"/>
                </a:solidFill>
              </a:rPr>
              <a:t>Tadalafil</a:t>
            </a:r>
            <a:r>
              <a:rPr lang="en-US" dirty="0">
                <a:solidFill>
                  <a:srgbClr val="FF0000"/>
                </a:solidFill>
              </a:rPr>
              <a:t> 5 mg daily </a:t>
            </a:r>
            <a:r>
              <a:rPr lang="en-US" dirty="0"/>
              <a:t>is </a:t>
            </a:r>
            <a:r>
              <a:rPr lang="en-US" dirty="0" smtClean="0"/>
              <a:t>licensed </a:t>
            </a:r>
            <a:r>
              <a:rPr lang="en-US" dirty="0"/>
              <a:t>to treat </a:t>
            </a:r>
            <a:r>
              <a:rPr lang="en-US" dirty="0">
                <a:solidFill>
                  <a:srgbClr val="FF0000"/>
                </a:solidFill>
              </a:rPr>
              <a:t>LUTS/BPH</a:t>
            </a:r>
            <a:r>
              <a:rPr lang="en-US" dirty="0"/>
              <a:t> and is the </a:t>
            </a:r>
            <a:r>
              <a:rPr lang="en-US" dirty="0">
                <a:solidFill>
                  <a:srgbClr val="FF0000"/>
                </a:solidFill>
              </a:rPr>
              <a:t>only PDE5 </a:t>
            </a:r>
            <a:r>
              <a:rPr lang="en-US" dirty="0" smtClean="0">
                <a:solidFill>
                  <a:srgbClr val="FF0000"/>
                </a:solidFill>
              </a:rPr>
              <a:t>inhibitor </a:t>
            </a:r>
            <a:r>
              <a:rPr lang="en-US" dirty="0"/>
              <a:t>licensed for </a:t>
            </a:r>
            <a:r>
              <a:rPr lang="en-US" dirty="0">
                <a:solidFill>
                  <a:srgbClr val="FF0000"/>
                </a:solidFill>
              </a:rPr>
              <a:t>daily</a:t>
            </a:r>
            <a:r>
              <a:rPr lang="en-US" dirty="0"/>
              <a:t> use </a:t>
            </a:r>
            <a:r>
              <a:rPr lang="en-US" dirty="0" smtClean="0"/>
              <a:t>.</a:t>
            </a:r>
          </a:p>
          <a:p>
            <a:r>
              <a:rPr lang="en-US" dirty="0"/>
              <a:t>The BSSM guidelines 2018, report that </a:t>
            </a:r>
            <a:r>
              <a:rPr lang="en-US" dirty="0">
                <a:solidFill>
                  <a:srgbClr val="FF0000"/>
                </a:solidFill>
              </a:rPr>
              <a:t>on-demand</a:t>
            </a:r>
            <a:r>
              <a:rPr lang="en-US" dirty="0"/>
              <a:t> PDE5 inhibitors are only successful in </a:t>
            </a:r>
            <a:r>
              <a:rPr lang="en-US" dirty="0">
                <a:solidFill>
                  <a:srgbClr val="FF0000"/>
                </a:solidFill>
              </a:rPr>
              <a:t>50%</a:t>
            </a:r>
            <a:r>
              <a:rPr lang="en-US" dirty="0"/>
              <a:t> of men with T2DM .</a:t>
            </a:r>
            <a:r>
              <a:rPr lang="en-US" dirty="0" smtClean="0"/>
              <a:t> </a:t>
            </a:r>
          </a:p>
          <a:p>
            <a:r>
              <a:rPr lang="en-US" dirty="0"/>
              <a:t>The BSSM guidelines suggest that up to </a:t>
            </a:r>
            <a:r>
              <a:rPr lang="en-US" dirty="0">
                <a:solidFill>
                  <a:srgbClr val="FF0000"/>
                </a:solidFill>
              </a:rPr>
              <a:t>50% </a:t>
            </a:r>
            <a:r>
              <a:rPr lang="en-US" dirty="0"/>
              <a:t>of patients </a:t>
            </a:r>
            <a:r>
              <a:rPr lang="en-US" dirty="0">
                <a:solidFill>
                  <a:srgbClr val="FF0000"/>
                </a:solidFill>
              </a:rPr>
              <a:t>who fail with on-demand </a:t>
            </a:r>
            <a:r>
              <a:rPr lang="en-US" dirty="0"/>
              <a:t>therapy </a:t>
            </a:r>
            <a:r>
              <a:rPr lang="en-US" dirty="0">
                <a:solidFill>
                  <a:srgbClr val="FF0000"/>
                </a:solidFill>
              </a:rPr>
              <a:t>respond to daily </a:t>
            </a:r>
            <a:r>
              <a:rPr lang="en-US" dirty="0" smtClean="0">
                <a:solidFill>
                  <a:srgbClr val="FF0000"/>
                </a:solidFill>
              </a:rPr>
              <a:t>dosing. </a:t>
            </a:r>
            <a:endParaRPr lang="en-US" dirty="0">
              <a:solidFill>
                <a:srgbClr val="FF0000"/>
              </a:solidFill>
            </a:endParaRPr>
          </a:p>
          <a:p>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195748430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Five meta-analyses have compared </a:t>
            </a:r>
            <a:r>
              <a:rPr lang="en-US" dirty="0">
                <a:solidFill>
                  <a:srgbClr val="FF0000"/>
                </a:solidFill>
              </a:rPr>
              <a:t>on-demand </a:t>
            </a:r>
            <a:r>
              <a:rPr lang="en-US" i="1" dirty="0">
                <a:solidFill>
                  <a:srgbClr val="FF0000"/>
                </a:solidFill>
              </a:rPr>
              <a:t>vs</a:t>
            </a:r>
            <a:r>
              <a:rPr lang="en-US" dirty="0">
                <a:solidFill>
                  <a:srgbClr val="FF0000"/>
                </a:solidFill>
              </a:rPr>
              <a:t>. daily </a:t>
            </a:r>
            <a:r>
              <a:rPr lang="en-US" dirty="0" err="1">
                <a:solidFill>
                  <a:srgbClr val="FF0000"/>
                </a:solidFill>
              </a:rPr>
              <a:t>tadalafil</a:t>
            </a:r>
            <a:r>
              <a:rPr lang="en-US" dirty="0">
                <a:solidFill>
                  <a:srgbClr val="FF0000"/>
                </a:solidFill>
              </a:rPr>
              <a:t> </a:t>
            </a:r>
            <a:r>
              <a:rPr lang="en-US" dirty="0"/>
              <a:t>and the findings are </a:t>
            </a:r>
            <a:r>
              <a:rPr lang="en-US" dirty="0" smtClean="0"/>
              <a:t>reported. </a:t>
            </a:r>
            <a:endParaRPr lang="en-US" dirty="0"/>
          </a:p>
          <a:p>
            <a:endParaRPr lang="en-US" dirty="0"/>
          </a:p>
        </p:txBody>
      </p:sp>
    </p:spTree>
    <p:extLst>
      <p:ext uri="{BB962C8B-B14F-4D97-AF65-F5344CB8AC3E}">
        <p14:creationId xmlns:p14="http://schemas.microsoft.com/office/powerpoint/2010/main" val="390721846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5-25 at 4.52.3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a:stretch/>
        </p:blipFill>
        <p:spPr>
          <a:xfrm>
            <a:off x="0" y="531813"/>
            <a:ext cx="9144000" cy="5594350"/>
          </a:xfrm>
        </p:spPr>
      </p:pic>
    </p:spTree>
    <p:extLst>
      <p:ext uri="{BB962C8B-B14F-4D97-AF65-F5344CB8AC3E}">
        <p14:creationId xmlns:p14="http://schemas.microsoft.com/office/powerpoint/2010/main" val="269407824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concluded that </a:t>
            </a:r>
            <a:r>
              <a:rPr lang="en-US" dirty="0">
                <a:solidFill>
                  <a:srgbClr val="FF0000"/>
                </a:solidFill>
              </a:rPr>
              <a:t>daily </a:t>
            </a:r>
            <a:r>
              <a:rPr lang="en-US" dirty="0" err="1">
                <a:solidFill>
                  <a:srgbClr val="FF0000"/>
                </a:solidFill>
              </a:rPr>
              <a:t>tadalafil</a:t>
            </a:r>
            <a:r>
              <a:rPr lang="en-US" dirty="0">
                <a:solidFill>
                  <a:srgbClr val="FF0000"/>
                </a:solidFill>
              </a:rPr>
              <a:t> </a:t>
            </a:r>
            <a:r>
              <a:rPr lang="en-US" dirty="0"/>
              <a:t>was associated </a:t>
            </a:r>
            <a:r>
              <a:rPr lang="en-US" dirty="0">
                <a:solidFill>
                  <a:srgbClr val="FF0000"/>
                </a:solidFill>
              </a:rPr>
              <a:t>with greater therapeutic benefit and lower side effect profile </a:t>
            </a:r>
            <a:r>
              <a:rPr lang="en-US" dirty="0"/>
              <a:t>and that efficacy increased with duration of therapy. </a:t>
            </a:r>
          </a:p>
          <a:p>
            <a:endParaRPr lang="en-US" dirty="0"/>
          </a:p>
        </p:txBody>
      </p:sp>
    </p:spTree>
    <p:extLst>
      <p:ext uri="{BB962C8B-B14F-4D97-AF65-F5344CB8AC3E}">
        <p14:creationId xmlns:p14="http://schemas.microsoft.com/office/powerpoint/2010/main" val="349894150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The impact of </a:t>
            </a:r>
            <a:r>
              <a:rPr lang="en-US" dirty="0" err="1"/>
              <a:t>tadalafil</a:t>
            </a:r>
            <a:r>
              <a:rPr lang="en-US" dirty="0"/>
              <a:t> daily dosing on </a:t>
            </a:r>
            <a:r>
              <a:rPr lang="en-US" dirty="0">
                <a:solidFill>
                  <a:srgbClr val="FF0000"/>
                </a:solidFill>
              </a:rPr>
              <a:t>women </a:t>
            </a:r>
            <a:r>
              <a:rPr lang="en-US" dirty="0" smtClean="0">
                <a:solidFill>
                  <a:srgbClr val="FF0000"/>
                </a:solidFill>
              </a:rPr>
              <a:t>partners</a:t>
            </a:r>
            <a:r>
              <a:rPr lang="en-US" dirty="0">
                <a:solidFill>
                  <a:srgbClr val="FF0000"/>
                </a:solidFill>
              </a:rPr>
              <a:t>’ satisfaction with sexual activity</a:t>
            </a:r>
            <a:r>
              <a:rPr lang="en-US" dirty="0"/>
              <a:t> has also been a topic of recent interest and research</a:t>
            </a:r>
            <a:r>
              <a:rPr lang="en-US" dirty="0" smtClean="0"/>
              <a:t>.</a:t>
            </a:r>
          </a:p>
          <a:p>
            <a:r>
              <a:rPr lang="en-US" dirty="0" smtClean="0"/>
              <a:t> </a:t>
            </a:r>
            <a:r>
              <a:rPr lang="en-US" dirty="0"/>
              <a:t>A partner </a:t>
            </a:r>
            <a:r>
              <a:rPr lang="en-US" dirty="0" smtClean="0"/>
              <a:t>preference </a:t>
            </a:r>
            <a:r>
              <a:rPr lang="en-US" dirty="0"/>
              <a:t>study of on-demand </a:t>
            </a:r>
            <a:r>
              <a:rPr lang="en-US" dirty="0" smtClean="0"/>
              <a:t>sildenafil </a:t>
            </a:r>
            <a:r>
              <a:rPr lang="en-US" i="1" dirty="0"/>
              <a:t>vs</a:t>
            </a:r>
            <a:r>
              <a:rPr lang="en-US" dirty="0"/>
              <a:t>. </a:t>
            </a:r>
            <a:r>
              <a:rPr lang="en-US" dirty="0" err="1" smtClean="0"/>
              <a:t>tadalafil</a:t>
            </a:r>
            <a:r>
              <a:rPr lang="en-US" dirty="0" smtClean="0"/>
              <a:t> indicated </a:t>
            </a:r>
            <a:r>
              <a:rPr lang="en-US" dirty="0"/>
              <a:t>that </a:t>
            </a:r>
            <a:r>
              <a:rPr lang="en-US" dirty="0">
                <a:solidFill>
                  <a:srgbClr val="FF0000"/>
                </a:solidFill>
              </a:rPr>
              <a:t>79% of women partners preferred </a:t>
            </a:r>
            <a:r>
              <a:rPr lang="en-US" dirty="0" err="1">
                <a:solidFill>
                  <a:srgbClr val="FF0000"/>
                </a:solidFill>
              </a:rPr>
              <a:t>tadalafil</a:t>
            </a:r>
            <a:r>
              <a:rPr lang="en-US" dirty="0">
                <a:solidFill>
                  <a:srgbClr val="FF0000"/>
                </a:solidFill>
              </a:rPr>
              <a:t>,</a:t>
            </a:r>
            <a:r>
              <a:rPr lang="en-US" dirty="0"/>
              <a:t> citing </a:t>
            </a:r>
            <a:r>
              <a:rPr lang="en-US" dirty="0" smtClean="0"/>
              <a:t>a</a:t>
            </a:r>
          </a:p>
          <a:p>
            <a:r>
              <a:rPr lang="en-US" dirty="0" smtClean="0"/>
              <a:t> </a:t>
            </a:r>
            <a:r>
              <a:rPr lang="en-US" dirty="0">
                <a:solidFill>
                  <a:srgbClr val="FF0000"/>
                </a:solidFill>
              </a:rPr>
              <a:t>more relaxed approach to sexual intimacy </a:t>
            </a:r>
            <a:endParaRPr lang="en-US" dirty="0" smtClean="0">
              <a:solidFill>
                <a:srgbClr val="FF0000"/>
              </a:solidFill>
            </a:endParaRPr>
          </a:p>
          <a:p>
            <a:r>
              <a:rPr lang="en-US" dirty="0" smtClean="0">
                <a:solidFill>
                  <a:srgbClr val="FF0000"/>
                </a:solidFill>
              </a:rPr>
              <a:t>and </a:t>
            </a:r>
            <a:r>
              <a:rPr lang="en-US" dirty="0">
                <a:solidFill>
                  <a:srgbClr val="FF0000"/>
                </a:solidFill>
              </a:rPr>
              <a:t>greater flexibility with respect to timing of intercourse </a:t>
            </a:r>
            <a:r>
              <a:rPr lang="en-US" dirty="0" smtClean="0">
                <a:solidFill>
                  <a:srgbClr val="FF0000"/>
                </a:solidFill>
              </a:rPr>
              <a:t>.</a:t>
            </a:r>
            <a:endParaRPr lang="en-US" dirty="0">
              <a:solidFill>
                <a:srgbClr val="FF0000"/>
              </a:solidFill>
            </a:endParaRPr>
          </a:p>
          <a:p>
            <a:endParaRPr lang="en-US" dirty="0"/>
          </a:p>
        </p:txBody>
      </p:sp>
    </p:spTree>
    <p:extLst>
      <p:ext uri="{BB962C8B-B14F-4D97-AF65-F5344CB8AC3E}">
        <p14:creationId xmlns:p14="http://schemas.microsoft.com/office/powerpoint/2010/main" val="34291007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Women who </a:t>
            </a:r>
            <a:r>
              <a:rPr lang="en-US" dirty="0">
                <a:solidFill>
                  <a:srgbClr val="FF0000"/>
                </a:solidFill>
              </a:rPr>
              <a:t>dislike the idea of partners taking ED therapy</a:t>
            </a:r>
            <a:r>
              <a:rPr lang="en-US" dirty="0"/>
              <a:t> might </a:t>
            </a:r>
            <a:r>
              <a:rPr lang="en-US" dirty="0">
                <a:solidFill>
                  <a:srgbClr val="FF0000"/>
                </a:solidFill>
              </a:rPr>
              <a:t>readily accept that their partner takes therapy for “bothersome” BPH</a:t>
            </a:r>
            <a:r>
              <a:rPr lang="en-US" dirty="0"/>
              <a:t> and that erections </a:t>
            </a:r>
            <a:r>
              <a:rPr lang="en-US" dirty="0" smtClean="0"/>
              <a:t>improve </a:t>
            </a:r>
            <a:r>
              <a:rPr lang="en-US" dirty="0"/>
              <a:t>as part of that regime. </a:t>
            </a:r>
          </a:p>
          <a:p>
            <a:endParaRPr lang="en-US" dirty="0"/>
          </a:p>
        </p:txBody>
      </p:sp>
    </p:spTree>
    <p:extLst>
      <p:ext uri="{BB962C8B-B14F-4D97-AF65-F5344CB8AC3E}">
        <p14:creationId xmlns:p14="http://schemas.microsoft.com/office/powerpoint/2010/main" val="375166026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9794"/>
            <a:ext cx="8229600" cy="1143000"/>
          </a:xfrm>
        </p:spPr>
        <p:txBody>
          <a:bodyPr>
            <a:normAutofit fontScale="90000"/>
          </a:bodyPr>
          <a:lstStyle/>
          <a:p>
            <a:r>
              <a:rPr lang="en-US" b="1" dirty="0">
                <a:solidFill>
                  <a:srgbClr val="FF0000"/>
                </a:solidFill>
              </a:rPr>
              <a:t>THE CASE FOR EARLY INTERVENTION OR PREVENTION OF ERECTILE DYSFUNCTION </a:t>
            </a:r>
            <a:r>
              <a:rPr lang="en-US" dirty="0">
                <a:solidFill>
                  <a:srgbClr val="FF0000"/>
                </a:solidFill>
              </a:rPr>
              <a:t/>
            </a:r>
            <a:br>
              <a:rPr lang="en-US" dirty="0">
                <a:solidFill>
                  <a:srgbClr val="FF0000"/>
                </a:solidFill>
              </a:rPr>
            </a:br>
            <a:r>
              <a:rPr lang="en-US" dirty="0"/>
              <a:t/>
            </a:r>
            <a:br>
              <a:rPr lang="en-US" dirty="0"/>
            </a:br>
            <a:endParaRPr lang="en-US" dirty="0"/>
          </a:p>
        </p:txBody>
      </p:sp>
      <p:sp>
        <p:nvSpPr>
          <p:cNvPr id="3" name="Content Placeholder 2"/>
          <p:cNvSpPr>
            <a:spLocks noGrp="1"/>
          </p:cNvSpPr>
          <p:nvPr>
            <p:ph idx="1"/>
          </p:nvPr>
        </p:nvSpPr>
        <p:spPr>
          <a:xfrm>
            <a:off x="457200" y="561024"/>
            <a:ext cx="8229600" cy="4525963"/>
          </a:xfrm>
        </p:spPr>
        <p:txBody>
          <a:bodyPr/>
          <a:lstStyle/>
          <a:p>
            <a:pPr marL="0" indent="0">
              <a:buNone/>
            </a:pPr>
            <a:endParaRPr lang="en-US" dirty="0"/>
          </a:p>
          <a:p>
            <a:endParaRPr lang="en-US" dirty="0"/>
          </a:p>
        </p:txBody>
      </p:sp>
    </p:spTree>
    <p:extLst>
      <p:ext uri="{BB962C8B-B14F-4D97-AF65-F5344CB8AC3E}">
        <p14:creationId xmlns:p14="http://schemas.microsoft.com/office/powerpoint/2010/main" val="38264475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Several studies suggest that the prevalence of ED in T2DM </a:t>
            </a:r>
            <a:r>
              <a:rPr lang="en-US" dirty="0" smtClean="0"/>
              <a:t> </a:t>
            </a:r>
            <a:r>
              <a:rPr lang="en-US" dirty="0"/>
              <a:t>is related to </a:t>
            </a:r>
            <a:r>
              <a:rPr lang="en-US" dirty="0">
                <a:solidFill>
                  <a:srgbClr val="FF0000"/>
                </a:solidFill>
              </a:rPr>
              <a:t>duration of diabetes</a:t>
            </a:r>
            <a:r>
              <a:rPr lang="en-US" dirty="0"/>
              <a:t>, </a:t>
            </a:r>
            <a:r>
              <a:rPr lang="en-US" dirty="0">
                <a:solidFill>
                  <a:srgbClr val="FF0000"/>
                </a:solidFill>
              </a:rPr>
              <a:t>number of complications </a:t>
            </a:r>
            <a:r>
              <a:rPr lang="en-US" dirty="0"/>
              <a:t>and quality of </a:t>
            </a:r>
            <a:r>
              <a:rPr lang="en-US" dirty="0" err="1">
                <a:solidFill>
                  <a:srgbClr val="FF0000"/>
                </a:solidFill>
              </a:rPr>
              <a:t>glycaemic</a:t>
            </a:r>
            <a:r>
              <a:rPr lang="en-US" dirty="0">
                <a:solidFill>
                  <a:srgbClr val="FF0000"/>
                </a:solidFill>
              </a:rPr>
              <a:t> control </a:t>
            </a:r>
            <a:r>
              <a:rPr lang="en-US" dirty="0" smtClean="0"/>
              <a:t>.</a:t>
            </a:r>
          </a:p>
          <a:p>
            <a:r>
              <a:rPr lang="en-US" dirty="0"/>
              <a:t>It could be argued that </a:t>
            </a:r>
            <a:r>
              <a:rPr lang="en-US" dirty="0">
                <a:solidFill>
                  <a:srgbClr val="FF0000"/>
                </a:solidFill>
              </a:rPr>
              <a:t>ED progression is virtually inevitable</a:t>
            </a:r>
            <a:r>
              <a:rPr lang="en-US" dirty="0"/>
              <a:t> as very few men with T2DM have completely normal IIEF scores </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92274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His father was diagnosed with T2DM in his 50s, suffered from leg ulcers and died of a heart attack at 64</a:t>
            </a:r>
            <a:r>
              <a:rPr lang="en-US" dirty="0" smtClean="0"/>
              <a:t>.</a:t>
            </a:r>
          </a:p>
          <a:p>
            <a:r>
              <a:rPr lang="en-US" dirty="0" smtClean="0"/>
              <a:t> </a:t>
            </a:r>
            <a:r>
              <a:rPr lang="en-US" dirty="0"/>
              <a:t>Roger’s sex life is OK but not what it used to be, and he passes urine a lot more frequently, especially at night and with a weak stream. </a:t>
            </a:r>
            <a:endParaRPr lang="en-US" dirty="0" smtClean="0"/>
          </a:p>
          <a:p>
            <a:endParaRPr lang="en-US" dirty="0"/>
          </a:p>
        </p:txBody>
      </p:sp>
    </p:spTree>
    <p:extLst>
      <p:ext uri="{BB962C8B-B14F-4D97-AF65-F5344CB8AC3E}">
        <p14:creationId xmlns:p14="http://schemas.microsoft.com/office/powerpoint/2010/main" val="354734449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 ED is a </a:t>
            </a:r>
            <a:r>
              <a:rPr lang="en-US" dirty="0" err="1">
                <a:solidFill>
                  <a:srgbClr val="FF0000"/>
                </a:solidFill>
              </a:rPr>
              <a:t>recognised</a:t>
            </a:r>
            <a:r>
              <a:rPr lang="en-US" dirty="0">
                <a:solidFill>
                  <a:srgbClr val="FF0000"/>
                </a:solidFill>
              </a:rPr>
              <a:t> risk factor that confers an </a:t>
            </a:r>
            <a:r>
              <a:rPr lang="en-US" dirty="0" smtClean="0">
                <a:solidFill>
                  <a:srgbClr val="FF0000"/>
                </a:solidFill>
              </a:rPr>
              <a:t>increased </a:t>
            </a:r>
            <a:r>
              <a:rPr lang="en-US" dirty="0">
                <a:solidFill>
                  <a:srgbClr val="FF0000"/>
                </a:solidFill>
              </a:rPr>
              <a:t>cardiovascular risk of 50%, </a:t>
            </a:r>
            <a:r>
              <a:rPr lang="en-US" dirty="0"/>
              <a:t>then logically ED to be prevented as would be the case with </a:t>
            </a:r>
            <a:r>
              <a:rPr lang="en-US" dirty="0">
                <a:solidFill>
                  <a:srgbClr val="FF0000"/>
                </a:solidFill>
              </a:rPr>
              <a:t>any other risk </a:t>
            </a:r>
            <a:r>
              <a:rPr lang="en-US" dirty="0" smtClean="0">
                <a:solidFill>
                  <a:srgbClr val="FF0000"/>
                </a:solidFill>
              </a:rPr>
              <a:t>factor</a:t>
            </a:r>
            <a:r>
              <a:rPr lang="en-US" dirty="0" smtClean="0"/>
              <a:t>. </a:t>
            </a:r>
            <a:endParaRPr lang="en-US" dirty="0"/>
          </a:p>
          <a:p>
            <a:endParaRPr lang="en-US" dirty="0"/>
          </a:p>
        </p:txBody>
      </p:sp>
    </p:spTree>
    <p:extLst>
      <p:ext uri="{BB962C8B-B14F-4D97-AF65-F5344CB8AC3E}">
        <p14:creationId xmlns:p14="http://schemas.microsoft.com/office/powerpoint/2010/main" val="365256616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ECONOMIC ISSUES </a:t>
            </a:r>
            <a:r>
              <a:rPr lang="en-US"/>
              <a:t/>
            </a:r>
            <a:br>
              <a:rPr lang="en-US"/>
            </a:br>
            <a:endParaRPr lang="en-US"/>
          </a:p>
        </p:txBody>
      </p:sp>
      <p:sp>
        <p:nvSpPr>
          <p:cNvPr id="3" name="Content Placeholder 2"/>
          <p:cNvSpPr>
            <a:spLocks noGrp="1"/>
          </p:cNvSpPr>
          <p:nvPr>
            <p:ph idx="1"/>
          </p:nvPr>
        </p:nvSpPr>
        <p:spPr/>
        <p:txBody>
          <a:bodyPr>
            <a:normAutofit fontScale="92500" lnSpcReduction="10000"/>
          </a:bodyPr>
          <a:lstStyle/>
          <a:p>
            <a:r>
              <a:rPr lang="en-US" dirty="0"/>
              <a:t>Generic </a:t>
            </a:r>
            <a:r>
              <a:rPr lang="en-US" dirty="0" err="1"/>
              <a:t>tadalafil</a:t>
            </a:r>
            <a:r>
              <a:rPr lang="en-US" dirty="0"/>
              <a:t> 5 mg costs approximately </a:t>
            </a:r>
            <a:r>
              <a:rPr lang="en-US" dirty="0">
                <a:solidFill>
                  <a:srgbClr val="FF0000"/>
                </a:solidFill>
              </a:rPr>
              <a:t>£5</a:t>
            </a:r>
            <a:r>
              <a:rPr lang="en-US" dirty="0"/>
              <a:t> per month at National Health Service tariff</a:t>
            </a:r>
            <a:r>
              <a:rPr lang="en-US" dirty="0" smtClean="0"/>
              <a:t>.</a:t>
            </a:r>
          </a:p>
          <a:p>
            <a:r>
              <a:rPr lang="en-US" dirty="0" smtClean="0"/>
              <a:t> </a:t>
            </a:r>
            <a:r>
              <a:rPr lang="en-US" dirty="0"/>
              <a:t>Every patient </a:t>
            </a:r>
            <a:r>
              <a:rPr lang="en-US" dirty="0" smtClean="0"/>
              <a:t> </a:t>
            </a:r>
            <a:r>
              <a:rPr lang="en-US" dirty="0"/>
              <a:t>who subsequently fail with the PDE5I will cost </a:t>
            </a:r>
            <a:r>
              <a:rPr lang="en-US" dirty="0">
                <a:solidFill>
                  <a:srgbClr val="FF0000"/>
                </a:solidFill>
              </a:rPr>
              <a:t>£12–15 </a:t>
            </a:r>
            <a:r>
              <a:rPr lang="en-US" dirty="0"/>
              <a:t>for each dose of </a:t>
            </a:r>
            <a:r>
              <a:rPr lang="en-US" dirty="0">
                <a:solidFill>
                  <a:srgbClr val="FF0000"/>
                </a:solidFill>
              </a:rPr>
              <a:t>second line therapy, such as </a:t>
            </a:r>
            <a:r>
              <a:rPr lang="en-US" dirty="0" err="1" smtClean="0">
                <a:solidFill>
                  <a:srgbClr val="FF0000"/>
                </a:solidFill>
              </a:rPr>
              <a:t>alprostadil</a:t>
            </a:r>
            <a:r>
              <a:rPr lang="en-US" dirty="0" smtClean="0">
                <a:solidFill>
                  <a:srgbClr val="FF0000"/>
                </a:solidFill>
              </a:rPr>
              <a:t>(PGE1)</a:t>
            </a:r>
            <a:r>
              <a:rPr lang="en-US" dirty="0" smtClean="0"/>
              <a:t> </a:t>
            </a:r>
            <a:r>
              <a:rPr lang="en-US" dirty="0"/>
              <a:t>or </a:t>
            </a:r>
            <a:r>
              <a:rPr lang="en-US" dirty="0">
                <a:solidFill>
                  <a:srgbClr val="FF0000"/>
                </a:solidFill>
              </a:rPr>
              <a:t>MUSE</a:t>
            </a:r>
            <a:r>
              <a:rPr lang="en-US" dirty="0" smtClean="0">
                <a:solidFill>
                  <a:srgbClr val="FF0000"/>
                </a:solidFill>
              </a:rPr>
              <a:t>®</a:t>
            </a:r>
            <a:r>
              <a:rPr lang="en-US" dirty="0" smtClean="0"/>
              <a:t>(medicated urethral system for erection).</a:t>
            </a:r>
          </a:p>
          <a:p>
            <a:r>
              <a:rPr lang="en-US" dirty="0"/>
              <a:t>meaning £48–60 per month for sexual activity once per week or </a:t>
            </a:r>
            <a:r>
              <a:rPr lang="en-US" dirty="0">
                <a:solidFill>
                  <a:srgbClr val="FF0000"/>
                </a:solidFill>
              </a:rPr>
              <a:t>£96–120 </a:t>
            </a:r>
            <a:r>
              <a:rPr lang="en-US" dirty="0"/>
              <a:t>per month for activity twice per week </a:t>
            </a:r>
          </a:p>
          <a:p>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224774851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Each case will usually require secondary care </a:t>
            </a:r>
            <a:r>
              <a:rPr lang="en-US" dirty="0">
                <a:solidFill>
                  <a:srgbClr val="FF0000"/>
                </a:solidFill>
              </a:rPr>
              <a:t>referral at £120 </a:t>
            </a:r>
            <a:r>
              <a:rPr lang="en-US" dirty="0"/>
              <a:t>with an </a:t>
            </a:r>
            <a:r>
              <a:rPr lang="en-US" dirty="0" smtClean="0"/>
              <a:t>average </a:t>
            </a:r>
            <a:r>
              <a:rPr lang="en-US" dirty="0"/>
              <a:t>of three follow-up visits at </a:t>
            </a:r>
            <a:r>
              <a:rPr lang="en-US" dirty="0">
                <a:solidFill>
                  <a:srgbClr val="FF0000"/>
                </a:solidFill>
              </a:rPr>
              <a:t>£80 to teach </a:t>
            </a:r>
            <a:r>
              <a:rPr lang="en-US" dirty="0"/>
              <a:t>the </a:t>
            </a:r>
            <a:r>
              <a:rPr lang="en-US" dirty="0" smtClean="0"/>
              <a:t>injection </a:t>
            </a:r>
            <a:r>
              <a:rPr lang="en-US" dirty="0"/>
              <a:t>process. </a:t>
            </a:r>
          </a:p>
          <a:p>
            <a:endParaRPr lang="en-US" dirty="0"/>
          </a:p>
        </p:txBody>
      </p:sp>
    </p:spTree>
    <p:extLst>
      <p:ext uri="{BB962C8B-B14F-4D97-AF65-F5344CB8AC3E}">
        <p14:creationId xmlns:p14="http://schemas.microsoft.com/office/powerpoint/2010/main" val="10604294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Involving the patient in discussions about the finances of long-term treatment might result in a positive decision towards </a:t>
            </a:r>
            <a:r>
              <a:rPr lang="en-US" dirty="0">
                <a:solidFill>
                  <a:srgbClr val="FF0000"/>
                </a:solidFill>
              </a:rPr>
              <a:t>early therapy or even prevention. </a:t>
            </a:r>
          </a:p>
          <a:p>
            <a:endParaRPr lang="en-US" dirty="0"/>
          </a:p>
        </p:txBody>
      </p:sp>
    </p:spTree>
    <p:extLst>
      <p:ext uri="{BB962C8B-B14F-4D97-AF65-F5344CB8AC3E}">
        <p14:creationId xmlns:p14="http://schemas.microsoft.com/office/powerpoint/2010/main" val="271754278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32524"/>
          </a:xfrm>
        </p:spPr>
        <p:txBody>
          <a:bodyPr/>
          <a:lstStyle/>
          <a:p>
            <a:r>
              <a:rPr lang="en-US" b="1" dirty="0">
                <a:solidFill>
                  <a:srgbClr val="FF0000"/>
                </a:solidFill>
              </a:rPr>
              <a:t>THE CASE FOR TADALAFIL FOR SYMPTOMATIC LOWER URINARY TRACT SYMPTOMS/BENIGN PROSTATIC HYPERPLASIA IN MEN WITH TYPE 2 DIABETES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7145860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Over </a:t>
            </a:r>
            <a:r>
              <a:rPr lang="en-US" dirty="0">
                <a:solidFill>
                  <a:srgbClr val="FF0000"/>
                </a:solidFill>
              </a:rPr>
              <a:t>50% of men over 50 </a:t>
            </a:r>
            <a:r>
              <a:rPr lang="en-US" dirty="0"/>
              <a:t>have symptomatic BPH/ LUTS and men with T2DM have a </a:t>
            </a:r>
            <a:r>
              <a:rPr lang="en-US" dirty="0">
                <a:solidFill>
                  <a:srgbClr val="FF0000"/>
                </a:solidFill>
              </a:rPr>
              <a:t>32% </a:t>
            </a:r>
            <a:r>
              <a:rPr lang="en-US" dirty="0"/>
              <a:t>increased </a:t>
            </a:r>
            <a:r>
              <a:rPr lang="en-US" dirty="0" smtClean="0"/>
              <a:t>risk</a:t>
            </a:r>
          </a:p>
          <a:p>
            <a:r>
              <a:rPr lang="en-US" dirty="0" smtClean="0"/>
              <a:t> </a:t>
            </a:r>
            <a:r>
              <a:rPr lang="en-US" dirty="0"/>
              <a:t>Among the </a:t>
            </a:r>
            <a:r>
              <a:rPr lang="en-US" dirty="0">
                <a:solidFill>
                  <a:srgbClr val="FF0000"/>
                </a:solidFill>
              </a:rPr>
              <a:t>mechanisms </a:t>
            </a:r>
            <a:r>
              <a:rPr lang="en-US" dirty="0"/>
              <a:t>involved in the pathology of BPH/LUTS, </a:t>
            </a:r>
            <a:r>
              <a:rPr lang="en-US" dirty="0">
                <a:solidFill>
                  <a:srgbClr val="FF0000"/>
                </a:solidFill>
              </a:rPr>
              <a:t>the nitric oxide (NO)/cyclic </a:t>
            </a:r>
            <a:r>
              <a:rPr lang="en-US" dirty="0" err="1">
                <a:solidFill>
                  <a:srgbClr val="FF0000"/>
                </a:solidFill>
              </a:rPr>
              <a:t>guanosine</a:t>
            </a:r>
            <a:r>
              <a:rPr lang="en-US" dirty="0">
                <a:solidFill>
                  <a:srgbClr val="FF0000"/>
                </a:solidFill>
              </a:rPr>
              <a:t> monophosphate (</a:t>
            </a:r>
            <a:r>
              <a:rPr lang="en-US" dirty="0" err="1">
                <a:solidFill>
                  <a:srgbClr val="FF0000"/>
                </a:solidFill>
              </a:rPr>
              <a:t>cGMP</a:t>
            </a:r>
            <a:r>
              <a:rPr lang="en-US" dirty="0">
                <a:solidFill>
                  <a:srgbClr val="FF0000"/>
                </a:solidFill>
              </a:rPr>
              <a:t>) </a:t>
            </a:r>
            <a:r>
              <a:rPr lang="en-US" dirty="0"/>
              <a:t>pathway has an important functional role, and all key enzymes of this pathway, NO synthase, protein kinase G-1 and PDE5 are </a:t>
            </a:r>
            <a:r>
              <a:rPr lang="en-US" dirty="0">
                <a:solidFill>
                  <a:srgbClr val="FF0000"/>
                </a:solidFill>
              </a:rPr>
              <a:t>expressed in the prostatic tissue. </a:t>
            </a:r>
          </a:p>
          <a:p>
            <a:endParaRPr lang="en-US" dirty="0"/>
          </a:p>
          <a:p>
            <a:endParaRPr lang="en-US" dirty="0"/>
          </a:p>
        </p:txBody>
      </p:sp>
    </p:spTree>
    <p:extLst>
      <p:ext uri="{BB962C8B-B14F-4D97-AF65-F5344CB8AC3E}">
        <p14:creationId xmlns:p14="http://schemas.microsoft.com/office/powerpoint/2010/main" val="3153307595"/>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 exerts a </a:t>
            </a:r>
            <a:r>
              <a:rPr lang="en-US" dirty="0">
                <a:solidFill>
                  <a:srgbClr val="FF0000"/>
                </a:solidFill>
              </a:rPr>
              <a:t>general inhibitory effect of muscle tone on the lower urinary tract. </a:t>
            </a:r>
            <a:endParaRPr lang="en-US" dirty="0" smtClean="0">
              <a:solidFill>
                <a:srgbClr val="FF0000"/>
              </a:solidFill>
            </a:endParaRPr>
          </a:p>
          <a:p>
            <a:r>
              <a:rPr lang="en-US" dirty="0"/>
              <a:t>A decrease in NO-mediated </a:t>
            </a:r>
            <a:r>
              <a:rPr lang="en-US" dirty="0" smtClean="0"/>
              <a:t>relaxation of </a:t>
            </a:r>
            <a:r>
              <a:rPr lang="en-US" dirty="0"/>
              <a:t>smooth prostatic muscle contributes to BPH/LUTS pathology. </a:t>
            </a:r>
          </a:p>
          <a:p>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407572262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use of PDE5-inhibitors</a:t>
            </a:r>
            <a:r>
              <a:rPr lang="en-US" dirty="0" smtClean="0"/>
              <a:t>:</a:t>
            </a:r>
          </a:p>
          <a:p>
            <a:r>
              <a:rPr lang="en-US" dirty="0" smtClean="0"/>
              <a:t> </a:t>
            </a:r>
            <a:r>
              <a:rPr lang="en-US" dirty="0"/>
              <a:t>improvement of lower urinary tract (LUT) oxygenation</a:t>
            </a:r>
            <a:r>
              <a:rPr lang="en-US" dirty="0" smtClean="0"/>
              <a:t>,</a:t>
            </a:r>
          </a:p>
          <a:p>
            <a:r>
              <a:rPr lang="en-US" dirty="0" smtClean="0"/>
              <a:t> </a:t>
            </a:r>
            <a:r>
              <a:rPr lang="en-US" dirty="0"/>
              <a:t>smooth muscle relaxation, </a:t>
            </a:r>
            <a:endParaRPr lang="en-US" dirty="0" smtClean="0"/>
          </a:p>
          <a:p>
            <a:r>
              <a:rPr lang="en-US" dirty="0" smtClean="0"/>
              <a:t>negative </a:t>
            </a:r>
            <a:r>
              <a:rPr lang="en-US" dirty="0"/>
              <a:t>regulation of proliferation and trans-differentiation of LUT </a:t>
            </a:r>
            <a:r>
              <a:rPr lang="en-US" dirty="0" err="1"/>
              <a:t>stroma</a:t>
            </a:r>
            <a:r>
              <a:rPr lang="en-US" dirty="0" smtClean="0"/>
              <a:t>,</a:t>
            </a:r>
          </a:p>
          <a:p>
            <a:r>
              <a:rPr lang="en-US" dirty="0" smtClean="0"/>
              <a:t> </a:t>
            </a:r>
            <a:r>
              <a:rPr lang="en-US" dirty="0"/>
              <a:t>reduction of bladder afferent nerve </a:t>
            </a:r>
            <a:r>
              <a:rPr lang="en-US" dirty="0" smtClean="0"/>
              <a:t>activity</a:t>
            </a:r>
            <a:r>
              <a:rPr lang="en-US" dirty="0"/>
              <a:t>, and down-regulation of prostate </a:t>
            </a:r>
            <a:r>
              <a:rPr lang="en-US" dirty="0" err="1"/>
              <a:t>infiammation</a:t>
            </a:r>
            <a:r>
              <a:rPr lang="en-US" dirty="0"/>
              <a:t> </a:t>
            </a:r>
          </a:p>
          <a:p>
            <a:endParaRPr lang="en-US" dirty="0"/>
          </a:p>
        </p:txBody>
      </p:sp>
    </p:spTree>
    <p:extLst>
      <p:ext uri="{BB962C8B-B14F-4D97-AF65-F5344CB8AC3E}">
        <p14:creationId xmlns:p14="http://schemas.microsoft.com/office/powerpoint/2010/main" val="404398162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solidFill>
                  <a:srgbClr val="FF0000"/>
                </a:solidFill>
              </a:rPr>
              <a:t>Head to head trials </a:t>
            </a:r>
            <a:r>
              <a:rPr lang="en-US" dirty="0"/>
              <a:t>show </a:t>
            </a:r>
            <a:r>
              <a:rPr lang="en-US" dirty="0">
                <a:solidFill>
                  <a:srgbClr val="FF0000"/>
                </a:solidFill>
              </a:rPr>
              <a:t>equal efficacy </a:t>
            </a:r>
            <a:r>
              <a:rPr lang="en-US" dirty="0"/>
              <a:t>for </a:t>
            </a:r>
            <a:r>
              <a:rPr lang="en-US" dirty="0" err="1">
                <a:solidFill>
                  <a:srgbClr val="FF0000"/>
                </a:solidFill>
              </a:rPr>
              <a:t>tadalafil</a:t>
            </a:r>
            <a:r>
              <a:rPr lang="en-US" dirty="0">
                <a:solidFill>
                  <a:srgbClr val="FF0000"/>
                </a:solidFill>
              </a:rPr>
              <a:t> compared with </a:t>
            </a:r>
            <a:r>
              <a:rPr lang="en-US" dirty="0" err="1">
                <a:solidFill>
                  <a:srgbClr val="FF0000"/>
                </a:solidFill>
              </a:rPr>
              <a:t>tamsulosin</a:t>
            </a:r>
            <a:r>
              <a:rPr lang="en-US" dirty="0"/>
              <a:t>, with clinically significant </a:t>
            </a:r>
            <a:r>
              <a:rPr lang="en-US" dirty="0">
                <a:solidFill>
                  <a:srgbClr val="FF0000"/>
                </a:solidFill>
              </a:rPr>
              <a:t>reduction of 5–6 IPSS </a:t>
            </a:r>
            <a:r>
              <a:rPr lang="en-US" dirty="0"/>
              <a:t>points but </a:t>
            </a:r>
            <a:r>
              <a:rPr lang="en-US" dirty="0">
                <a:solidFill>
                  <a:srgbClr val="FF0000"/>
                </a:solidFill>
              </a:rPr>
              <a:t>greater patient </a:t>
            </a:r>
            <a:r>
              <a:rPr lang="en-US" dirty="0" smtClean="0">
                <a:solidFill>
                  <a:srgbClr val="FF0000"/>
                </a:solidFill>
              </a:rPr>
              <a:t>preference </a:t>
            </a:r>
            <a:r>
              <a:rPr lang="en-US" dirty="0">
                <a:solidFill>
                  <a:srgbClr val="FF0000"/>
                </a:solidFill>
              </a:rPr>
              <a:t>for </a:t>
            </a:r>
            <a:r>
              <a:rPr lang="en-US" dirty="0" err="1">
                <a:solidFill>
                  <a:srgbClr val="FF0000"/>
                </a:solidFill>
              </a:rPr>
              <a:t>tadalafil</a:t>
            </a:r>
            <a:r>
              <a:rPr lang="en-US" dirty="0">
                <a:solidFill>
                  <a:srgbClr val="FF0000"/>
                </a:solidFill>
              </a:rPr>
              <a:t>, irrespective of improvements in ED </a:t>
            </a:r>
            <a:r>
              <a:rPr lang="en-US" dirty="0" smtClean="0"/>
              <a:t>.</a:t>
            </a:r>
          </a:p>
          <a:p>
            <a:r>
              <a:rPr lang="en-US" dirty="0"/>
              <a:t>One RCT showed significant improvement with </a:t>
            </a:r>
            <a:r>
              <a:rPr lang="en-US" dirty="0" err="1"/>
              <a:t>tadalafil</a:t>
            </a:r>
            <a:r>
              <a:rPr lang="en-US" dirty="0"/>
              <a:t> 5 mg daily in the bothersome symptom of </a:t>
            </a:r>
            <a:r>
              <a:rPr lang="en-US" dirty="0">
                <a:solidFill>
                  <a:srgbClr val="FF0000"/>
                </a:solidFill>
              </a:rPr>
              <a:t>post-micturition dribble</a:t>
            </a:r>
            <a:r>
              <a:rPr lang="en-US" dirty="0"/>
              <a:t>, whereas </a:t>
            </a:r>
            <a:r>
              <a:rPr lang="en-US" dirty="0" err="1">
                <a:solidFill>
                  <a:srgbClr val="FF0000"/>
                </a:solidFill>
              </a:rPr>
              <a:t>tamsulosin</a:t>
            </a:r>
            <a:r>
              <a:rPr lang="en-US" dirty="0">
                <a:solidFill>
                  <a:srgbClr val="FF0000"/>
                </a:solidFill>
              </a:rPr>
              <a:t> has proved ineffective </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3555609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Studies suggest a </a:t>
            </a:r>
            <a:r>
              <a:rPr lang="en-US" dirty="0">
                <a:solidFill>
                  <a:srgbClr val="FF0000"/>
                </a:solidFill>
              </a:rPr>
              <a:t>synergistic effect </a:t>
            </a:r>
            <a:r>
              <a:rPr lang="en-US" dirty="0"/>
              <a:t>with </a:t>
            </a:r>
            <a:r>
              <a:rPr lang="en-US" dirty="0" err="1">
                <a:solidFill>
                  <a:srgbClr val="FF0000"/>
                </a:solidFill>
              </a:rPr>
              <a:t>tadalafil</a:t>
            </a:r>
            <a:r>
              <a:rPr lang="en-US" dirty="0">
                <a:solidFill>
                  <a:srgbClr val="FF0000"/>
                </a:solidFill>
              </a:rPr>
              <a:t> in combination with </a:t>
            </a:r>
            <a:r>
              <a:rPr lang="en-US" dirty="0" err="1">
                <a:solidFill>
                  <a:srgbClr val="FF0000"/>
                </a:solidFill>
              </a:rPr>
              <a:t>tamsulosin</a:t>
            </a:r>
            <a:r>
              <a:rPr lang="en-US" dirty="0">
                <a:solidFill>
                  <a:srgbClr val="FF0000"/>
                </a:solidFill>
              </a:rPr>
              <a:t>, and, for larger prostates with </a:t>
            </a:r>
            <a:r>
              <a:rPr lang="en-US" dirty="0" err="1">
                <a:solidFill>
                  <a:srgbClr val="FF0000"/>
                </a:solidFill>
              </a:rPr>
              <a:t>finasteride</a:t>
            </a:r>
            <a:r>
              <a:rPr lang="en-US" dirty="0">
                <a:solidFill>
                  <a:srgbClr val="FF0000"/>
                </a:solidFill>
              </a:rPr>
              <a:t>. </a:t>
            </a:r>
            <a:endParaRPr lang="en-US" dirty="0" smtClean="0">
              <a:solidFill>
                <a:srgbClr val="FF0000"/>
              </a:solidFill>
            </a:endParaRPr>
          </a:p>
          <a:p>
            <a:r>
              <a:rPr lang="en-US" dirty="0"/>
              <a:t>A recent meta-analysis supported the rationale for </a:t>
            </a:r>
            <a:r>
              <a:rPr lang="en-US" dirty="0" err="1">
                <a:solidFill>
                  <a:srgbClr val="FF0000"/>
                </a:solidFill>
              </a:rPr>
              <a:t>tadalafil</a:t>
            </a:r>
            <a:r>
              <a:rPr lang="en-US" dirty="0">
                <a:solidFill>
                  <a:srgbClr val="FF0000"/>
                </a:solidFill>
              </a:rPr>
              <a:t>/</a:t>
            </a:r>
            <a:r>
              <a:rPr lang="en-US" dirty="0" err="1">
                <a:solidFill>
                  <a:srgbClr val="FF0000"/>
                </a:solidFill>
              </a:rPr>
              <a:t>finasteride</a:t>
            </a:r>
            <a:r>
              <a:rPr lang="en-US" dirty="0">
                <a:solidFill>
                  <a:srgbClr val="FF0000"/>
                </a:solidFill>
              </a:rPr>
              <a:t> </a:t>
            </a:r>
            <a:r>
              <a:rPr lang="en-US" dirty="0"/>
              <a:t>in terms of </a:t>
            </a:r>
            <a:r>
              <a:rPr lang="en-US" dirty="0">
                <a:solidFill>
                  <a:srgbClr val="FF0000"/>
                </a:solidFill>
              </a:rPr>
              <a:t>preservation in sexual function in comparison with </a:t>
            </a:r>
            <a:r>
              <a:rPr lang="en-US" dirty="0" err="1">
                <a:solidFill>
                  <a:srgbClr val="FF0000"/>
                </a:solidFill>
              </a:rPr>
              <a:t>tamsulosin</a:t>
            </a:r>
            <a:r>
              <a:rPr lang="en-US" dirty="0">
                <a:solidFill>
                  <a:srgbClr val="FF0000"/>
                </a:solidFill>
              </a:rPr>
              <a:t>/</a:t>
            </a:r>
            <a:r>
              <a:rPr lang="en-US" dirty="0" err="1">
                <a:solidFill>
                  <a:srgbClr val="FF0000"/>
                </a:solidFill>
              </a:rPr>
              <a:t>finasteride</a:t>
            </a:r>
            <a:r>
              <a:rPr lang="en-US" dirty="0">
                <a:solidFill>
                  <a:srgbClr val="FF0000"/>
                </a:solidFill>
              </a:rPr>
              <a:t>, </a:t>
            </a:r>
            <a:r>
              <a:rPr lang="en-US" dirty="0"/>
              <a:t>an effect likely to be more important in men with BPH and T2DM where multiple co-morbidities for ED are likely to be present </a:t>
            </a:r>
          </a:p>
          <a:p>
            <a:endParaRPr lang="en-US" dirty="0"/>
          </a:p>
          <a:p>
            <a:endParaRPr lang="en-US" dirty="0"/>
          </a:p>
          <a:p>
            <a:endParaRPr lang="en-US" dirty="0"/>
          </a:p>
        </p:txBody>
      </p:sp>
    </p:spTree>
    <p:extLst>
      <p:ext uri="{BB962C8B-B14F-4D97-AF65-F5344CB8AC3E}">
        <p14:creationId xmlns:p14="http://schemas.microsoft.com/office/powerpoint/2010/main" val="329844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 explains that his father also had an enlarged </a:t>
            </a:r>
            <a:r>
              <a:rPr lang="en-US" dirty="0" smtClean="0"/>
              <a:t>prostate</a:t>
            </a:r>
            <a:r>
              <a:rPr lang="en-US" dirty="0"/>
              <a:t>, kidney failure and required two transurethral resections of the prostate. </a:t>
            </a:r>
            <a:endParaRPr lang="en-US" dirty="0" smtClean="0"/>
          </a:p>
          <a:p>
            <a:r>
              <a:rPr lang="en-US" dirty="0"/>
              <a:t>His general practitioner (GP) commences him on </a:t>
            </a:r>
            <a:r>
              <a:rPr lang="en-US" dirty="0" err="1"/>
              <a:t>ramipril</a:t>
            </a:r>
            <a:r>
              <a:rPr lang="en-US" dirty="0"/>
              <a:t> 5 mg, atorvastatin 20 mg and metformin 500 mg twice daily, explaining that this is routine for all patients. </a:t>
            </a:r>
            <a:endParaRPr lang="en-US" dirty="0" smtClean="0"/>
          </a:p>
          <a:p>
            <a:endParaRPr lang="en-US" dirty="0" smtClean="0"/>
          </a:p>
          <a:p>
            <a:endParaRPr lang="en-US" dirty="0"/>
          </a:p>
        </p:txBody>
      </p:sp>
    </p:spTree>
    <p:extLst>
      <p:ext uri="{BB962C8B-B14F-4D97-AF65-F5344CB8AC3E}">
        <p14:creationId xmlns:p14="http://schemas.microsoft.com/office/powerpoint/2010/main" val="336931710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6-05 at 10.30.5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1600200"/>
            <a:ext cx="9144000" cy="4525963"/>
          </a:xfrm>
        </p:spPr>
      </p:pic>
    </p:spTree>
    <p:extLst>
      <p:ext uri="{BB962C8B-B14F-4D97-AF65-F5344CB8AC3E}">
        <p14:creationId xmlns:p14="http://schemas.microsoft.com/office/powerpoint/2010/main" val="851408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combination of </a:t>
            </a:r>
            <a:r>
              <a:rPr lang="en-US" dirty="0" err="1"/>
              <a:t>finasteride</a:t>
            </a:r>
            <a:r>
              <a:rPr lang="en-US" dirty="0"/>
              <a:t> and </a:t>
            </a:r>
            <a:r>
              <a:rPr lang="en-US" dirty="0" err="1"/>
              <a:t>tadalafil</a:t>
            </a:r>
            <a:r>
              <a:rPr lang="en-US" dirty="0"/>
              <a:t> is a </a:t>
            </a:r>
            <a:r>
              <a:rPr lang="en-US" dirty="0">
                <a:solidFill>
                  <a:srgbClr val="FF0000"/>
                </a:solidFill>
              </a:rPr>
              <a:t>safe and effective alternative therapy</a:t>
            </a:r>
            <a:r>
              <a:rPr lang="en-US" dirty="0"/>
              <a:t>. </a:t>
            </a:r>
            <a:r>
              <a:rPr lang="en-US" dirty="0" err="1"/>
              <a:t>Tadalafil</a:t>
            </a:r>
            <a:r>
              <a:rPr lang="en-US" dirty="0"/>
              <a:t> and </a:t>
            </a:r>
            <a:r>
              <a:rPr lang="en-US" dirty="0" err="1"/>
              <a:t>finasteride</a:t>
            </a:r>
            <a:r>
              <a:rPr lang="en-US" dirty="0"/>
              <a:t> together can relieve LUTS in men with BPH while also help </a:t>
            </a:r>
            <a:r>
              <a:rPr lang="en-US" dirty="0">
                <a:solidFill>
                  <a:srgbClr val="FF0000"/>
                </a:solidFill>
              </a:rPr>
              <a:t>protect individuals from the negative sexually related AEs reported by those on 5-ARI/α-blocker therapy</a:t>
            </a:r>
          </a:p>
          <a:p>
            <a:r>
              <a:rPr lang="en-US" dirty="0"/>
              <a:t> </a:t>
            </a:r>
          </a:p>
          <a:p>
            <a:endParaRPr lang="en-US" dirty="0"/>
          </a:p>
        </p:txBody>
      </p:sp>
    </p:spTree>
    <p:extLst>
      <p:ext uri="{BB962C8B-B14F-4D97-AF65-F5344CB8AC3E}">
        <p14:creationId xmlns:p14="http://schemas.microsoft.com/office/powerpoint/2010/main" val="32693859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increased risk of T2DM in men taking 5α-</a:t>
            </a:r>
            <a:r>
              <a:rPr lang="en-US" dirty="0" err="1">
                <a:solidFill>
                  <a:srgbClr val="FF0000"/>
                </a:solidFill>
              </a:rPr>
              <a:t>reductase</a:t>
            </a:r>
            <a:r>
              <a:rPr lang="en-US" dirty="0">
                <a:solidFill>
                  <a:srgbClr val="FF0000"/>
                </a:solidFill>
              </a:rPr>
              <a:t> inhibitors,</a:t>
            </a:r>
          </a:p>
        </p:txBody>
      </p:sp>
      <p:sp>
        <p:nvSpPr>
          <p:cNvPr id="3" name="Content Placeholder 2"/>
          <p:cNvSpPr>
            <a:spLocks noGrp="1"/>
          </p:cNvSpPr>
          <p:nvPr>
            <p:ph idx="1"/>
          </p:nvPr>
        </p:nvSpPr>
        <p:spPr>
          <a:xfrm>
            <a:off x="457200" y="2100544"/>
            <a:ext cx="8229600" cy="4525963"/>
          </a:xfrm>
        </p:spPr>
        <p:txBody>
          <a:bodyPr/>
          <a:lstStyle/>
          <a:p>
            <a:r>
              <a:rPr lang="en-US" dirty="0"/>
              <a:t>A recent UK DATA-LINK study has suggested a possible 30% increased risk of T2DM in men taking 5α-</a:t>
            </a:r>
            <a:r>
              <a:rPr lang="en-US" dirty="0" err="1"/>
              <a:t>reductase</a:t>
            </a:r>
            <a:r>
              <a:rPr lang="en-US" dirty="0"/>
              <a:t> inhibitors, and caution in their use in men with </a:t>
            </a:r>
            <a:r>
              <a:rPr lang="en-US" dirty="0" smtClean="0"/>
              <a:t>metabolic </a:t>
            </a:r>
            <a:r>
              <a:rPr lang="en-US" dirty="0"/>
              <a:t>syndrome </a:t>
            </a:r>
          </a:p>
          <a:p>
            <a:endParaRPr lang="en-US" dirty="0"/>
          </a:p>
        </p:txBody>
      </p:sp>
    </p:spTree>
    <p:extLst>
      <p:ext uri="{BB962C8B-B14F-4D97-AF65-F5344CB8AC3E}">
        <p14:creationId xmlns:p14="http://schemas.microsoft.com/office/powerpoint/2010/main" val="33998075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20-06-05 at 10.40.09 AM.png"/>
          <p:cNvPicPr>
            <a:picLocks noGrp="1" noChangeAspect="1"/>
          </p:cNvPicPr>
          <p:nvPr>
            <p:ph idx="1"/>
          </p:nvPr>
        </p:nvPicPr>
        <p:blipFill>
          <a:blip r:embed="rId2">
            <a:extLst>
              <a:ext uri="{28A0092B-C50C-407E-A947-70E740481C1C}">
                <a14:useLocalDpi xmlns:a14="http://schemas.microsoft.com/office/drawing/2010/main" val="0"/>
              </a:ext>
            </a:extLst>
          </a:blip>
          <a:srcRect t="-61842" b="-61842"/>
          <a:stretch>
            <a:fillRect/>
          </a:stretch>
        </p:blipFill>
        <p:spPr/>
      </p:pic>
      <p:sp>
        <p:nvSpPr>
          <p:cNvPr id="5" name="Rectangle 4"/>
          <p:cNvSpPr/>
          <p:nvPr/>
        </p:nvSpPr>
        <p:spPr>
          <a:xfrm>
            <a:off x="2286000" y="2143635"/>
            <a:ext cx="4572000" cy="646331"/>
          </a:xfrm>
          <a:prstGeom prst="rect">
            <a:avLst/>
          </a:prstGeom>
        </p:spPr>
        <p:txBody>
          <a:bodyPr>
            <a:spAutoFit/>
          </a:bodyPr>
          <a:lstStyle/>
          <a:p>
            <a:r>
              <a:rPr lang="hr-HR" dirty="0"/>
              <a:t>the bmj | BMJ 2019;365:l1204 | doi: 10.1136/bmj.l1204</a:t>
            </a:r>
            <a:endParaRPr lang="en-US" dirty="0"/>
          </a:p>
        </p:txBody>
      </p:sp>
    </p:spTree>
    <p:extLst>
      <p:ext uri="{BB962C8B-B14F-4D97-AF65-F5344CB8AC3E}">
        <p14:creationId xmlns:p14="http://schemas.microsoft.com/office/powerpoint/2010/main" val="190715835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6-05 at 10.48.3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1600200"/>
            <a:ext cx="9144000" cy="4525963"/>
          </a:xfrm>
        </p:spPr>
      </p:pic>
    </p:spTree>
    <p:extLst>
      <p:ext uri="{BB962C8B-B14F-4D97-AF65-F5344CB8AC3E}">
        <p14:creationId xmlns:p14="http://schemas.microsoft.com/office/powerpoint/2010/main" val="296313413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event rate</a:t>
            </a:r>
          </a:p>
          <a:p>
            <a:r>
              <a:rPr lang="en-US" dirty="0"/>
              <a:t>per 10000 person years was </a:t>
            </a:r>
            <a:r>
              <a:rPr lang="en-US" dirty="0" smtClean="0"/>
              <a:t>76.2 </a:t>
            </a:r>
            <a:r>
              <a:rPr lang="en-US" dirty="0"/>
              <a:t>for </a:t>
            </a:r>
            <a:r>
              <a:rPr lang="en-US" dirty="0" err="1"/>
              <a:t>dutasteride</a:t>
            </a:r>
            <a:r>
              <a:rPr lang="en-US" dirty="0"/>
              <a:t>, </a:t>
            </a:r>
            <a:endParaRPr lang="en-US" dirty="0" smtClean="0"/>
          </a:p>
          <a:p>
            <a:r>
              <a:rPr lang="en-US" dirty="0" smtClean="0"/>
              <a:t>76.6  </a:t>
            </a:r>
            <a:r>
              <a:rPr lang="en-US" dirty="0"/>
              <a:t>for </a:t>
            </a:r>
            <a:r>
              <a:rPr lang="en-US" dirty="0" err="1"/>
              <a:t>finasteride</a:t>
            </a:r>
            <a:r>
              <a:rPr lang="en-US" dirty="0" smtClean="0"/>
              <a:t>,</a:t>
            </a:r>
          </a:p>
          <a:p>
            <a:r>
              <a:rPr lang="en-US" dirty="0" smtClean="0"/>
              <a:t> </a:t>
            </a:r>
            <a:r>
              <a:rPr lang="en-US" dirty="0"/>
              <a:t>and 60.3 </a:t>
            </a:r>
            <a:r>
              <a:rPr lang="en-US" dirty="0" smtClean="0"/>
              <a:t> for </a:t>
            </a:r>
            <a:r>
              <a:rPr lang="en-US" dirty="0" err="1" smtClean="0"/>
              <a:t>tamsulosin</a:t>
            </a:r>
            <a:endParaRPr lang="en-US" dirty="0"/>
          </a:p>
          <a:p>
            <a:endParaRPr lang="en-US" dirty="0"/>
          </a:p>
          <a:p>
            <a:endParaRPr lang="en-US" dirty="0"/>
          </a:p>
        </p:txBody>
      </p:sp>
    </p:spTree>
    <p:extLst>
      <p:ext uri="{BB962C8B-B14F-4D97-AF65-F5344CB8AC3E}">
        <p14:creationId xmlns:p14="http://schemas.microsoft.com/office/powerpoint/2010/main" val="220081566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901937"/>
          </a:xfrm>
        </p:spPr>
        <p:txBody>
          <a:bodyPr/>
          <a:lstStyle/>
          <a:p>
            <a:r>
              <a:rPr lang="en-US" b="1" dirty="0">
                <a:solidFill>
                  <a:srgbClr val="FF0000"/>
                </a:solidFill>
              </a:rPr>
              <a:t>EVIDENCE THAT PHOSPHODIESTERASE TYPE 5 INHIBITORS MIGHT REDUCE DIABETES RELATED MORBIDITY AND MORTALITY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8232734"/>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PDE5 inhibitors were developed as daily therapy to treat cardiovascular disease and improvements in ED were an </a:t>
            </a:r>
            <a:r>
              <a:rPr lang="en-US" dirty="0">
                <a:solidFill>
                  <a:srgbClr val="FF0000"/>
                </a:solidFill>
              </a:rPr>
              <a:t>incidental finding during clinical trials </a:t>
            </a:r>
            <a:r>
              <a:rPr lang="en-US" dirty="0" smtClean="0"/>
              <a:t>. </a:t>
            </a:r>
            <a:r>
              <a:rPr lang="en-US" dirty="0" smtClean="0">
                <a:solidFill>
                  <a:srgbClr val="FF0000"/>
                </a:solidFill>
              </a:rPr>
              <a:t>Sildenafil </a:t>
            </a:r>
            <a:r>
              <a:rPr lang="en-US" dirty="0">
                <a:solidFill>
                  <a:srgbClr val="FF0000"/>
                </a:solidFill>
              </a:rPr>
              <a:t>and </a:t>
            </a:r>
            <a:r>
              <a:rPr lang="en-US" dirty="0" err="1" smtClean="0">
                <a:solidFill>
                  <a:srgbClr val="FF0000"/>
                </a:solidFill>
              </a:rPr>
              <a:t>tadalafil</a:t>
            </a:r>
            <a:r>
              <a:rPr lang="en-US" dirty="0" smtClean="0">
                <a:solidFill>
                  <a:srgbClr val="FF0000"/>
                </a:solidFill>
              </a:rPr>
              <a:t> </a:t>
            </a:r>
            <a:r>
              <a:rPr lang="en-US" dirty="0">
                <a:solidFill>
                  <a:srgbClr val="FF0000"/>
                </a:solidFill>
              </a:rPr>
              <a:t>are licensed to treat </a:t>
            </a:r>
            <a:r>
              <a:rPr lang="en-US" dirty="0" smtClean="0">
                <a:solidFill>
                  <a:srgbClr val="FF0000"/>
                </a:solidFill>
              </a:rPr>
              <a:t>pulmonary </a:t>
            </a:r>
            <a:r>
              <a:rPr lang="en-US" dirty="0">
                <a:solidFill>
                  <a:srgbClr val="FF0000"/>
                </a:solidFill>
              </a:rPr>
              <a:t>hypertension</a:t>
            </a:r>
            <a:r>
              <a:rPr lang="en-US" dirty="0"/>
              <a:t> through their beneficial effects on endothelial dysfunction </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260491863"/>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Anderson et al </a:t>
            </a:r>
            <a:r>
              <a:rPr lang="en-US" dirty="0" smtClean="0"/>
              <a:t> </a:t>
            </a:r>
            <a:r>
              <a:rPr lang="en-US" dirty="0"/>
              <a:t>who followed a UK primary care population of 5,956 UK men with T2DM over 6.9 years. </a:t>
            </a:r>
          </a:p>
          <a:p>
            <a:endParaRPr lang="en-US" dirty="0"/>
          </a:p>
        </p:txBody>
      </p:sp>
    </p:spTree>
    <p:extLst>
      <p:ext uri="{BB962C8B-B14F-4D97-AF65-F5344CB8AC3E}">
        <p14:creationId xmlns:p14="http://schemas.microsoft.com/office/powerpoint/2010/main" val="4134849316"/>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20-06-05 at 11.37.1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 r="279"/>
          <a:stretch/>
        </p:blipFill>
        <p:spPr>
          <a:xfrm>
            <a:off x="0" y="274638"/>
            <a:ext cx="9118448" cy="5851525"/>
          </a:xfrm>
        </p:spPr>
      </p:pic>
    </p:spTree>
    <p:extLst>
      <p:ext uri="{BB962C8B-B14F-4D97-AF65-F5344CB8AC3E}">
        <p14:creationId xmlns:p14="http://schemas.microsoft.com/office/powerpoint/2010/main" val="17967017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3388</TotalTime>
  <Words>3931</Words>
  <Application>Microsoft Macintosh PowerPoint</Application>
  <PresentationFormat>On-screen Show (4:3)</PresentationFormat>
  <Paragraphs>207</Paragraphs>
  <Slides>124</Slides>
  <Notes>0</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PowerPoint Presentation</vt:lpstr>
      <vt:lpstr>INTRODUCTION  </vt:lpstr>
      <vt:lpstr>INTRODUCTION  </vt:lpstr>
      <vt:lpstr>INTRODUCTION  </vt:lpstr>
      <vt:lpstr>INTRODUCTION  </vt:lpstr>
      <vt:lpstr>A PATIENT EXPERIENCE  </vt:lpstr>
      <vt:lpstr>PowerPoint Presentation</vt:lpstr>
      <vt:lpstr>PowerPoint Presentation</vt:lpstr>
      <vt:lpstr>PowerPoint Presentation</vt:lpstr>
      <vt:lpstr>PowerPoint Presentation</vt:lpstr>
      <vt:lpstr>ERECTILE DYSFUNCTION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Contraindications and precautions with PDE5 inhibitors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FMD</vt:lpstr>
      <vt:lpstr>FMD</vt:lpstr>
      <vt:lpstr>ET1</vt:lpstr>
      <vt:lpstr>hCRP</vt:lpstr>
      <vt:lpstr>IL6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CASE FOR EARLY INTERVENTION OR PREVENTION OF ERECTILE DYSFUNCTION   </vt:lpstr>
      <vt:lpstr>PowerPoint Presentation</vt:lpstr>
      <vt:lpstr>PowerPoint Presentation</vt:lpstr>
      <vt:lpstr>ECONOMIC ISSUES  </vt:lpstr>
      <vt:lpstr>PowerPoint Presentation</vt:lpstr>
      <vt:lpstr>PowerPoint Presentation</vt:lpstr>
      <vt:lpstr>THE CASE FOR TADALAFIL FOR SYMPTOMATIC LOWER URINARY TRACT SYMPTOMS/BENIGN PROSTATIC HYPERPLASIA IN MEN WITH TYPE 2 DIABETES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increased risk of T2DM in men taking 5α-reductase inhibitors,</vt:lpstr>
      <vt:lpstr>PowerPoint Presentation</vt:lpstr>
      <vt:lpstr>PowerPoint Presentation</vt:lpstr>
      <vt:lpstr>PowerPoint Presentation</vt:lpstr>
      <vt:lpstr>EVIDENCE THAT PHOSPHODIESTERASE TYPE 5 INHIBITORS MIGHT REDUCE DIABETES RELATED MORBIDITY AND MORTALITY  </vt:lpstr>
      <vt:lpstr>PowerPoint Presentation</vt:lpstr>
      <vt:lpstr>PowerPoint Presentation</vt:lpstr>
      <vt:lpstr>PowerPoint Presentation</vt:lpstr>
      <vt:lpstr>PREVENTION OF DIABETIC PERIPHERAL NEUROPATHY </vt:lpstr>
      <vt:lpstr>PowerPoint Presentation</vt:lpstr>
      <vt:lpstr>PowerPoint Presentation</vt:lpstr>
      <vt:lpstr>DIABETIC NEPHROPATHY  </vt:lpstr>
      <vt:lpstr>PowerPoint Presentation</vt:lpstr>
      <vt:lpstr>CANCER PREVENTION  </vt:lpstr>
      <vt:lpstr>PowerPoint Presentation</vt:lpstr>
      <vt:lpstr>PowerPoint Presentation</vt:lpstr>
      <vt:lpstr>PowerPoint Presentation</vt:lpstr>
      <vt:lpstr>COGNITIVE IMPROVEMENT  </vt:lpstr>
      <vt:lpstr>PowerPoint Presentation</vt:lpstr>
      <vt:lpstr>PowerPoint Presentation</vt:lpstr>
      <vt:lpstr>PowerPoint Presentation</vt:lpstr>
      <vt:lpstr>DEPRESSION  </vt:lpstr>
      <vt:lpstr>PowerPoint Presentation</vt:lpstr>
      <vt:lpstr>CONCLUSIONS – BACK TO THE PATIENT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routine prescribing in diabetes care of PDE5 inhibitors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Rezvanian</dc:creator>
  <cp:lastModifiedBy>Dr. Rezvanian</cp:lastModifiedBy>
  <cp:revision>70</cp:revision>
  <dcterms:created xsi:type="dcterms:W3CDTF">2020-05-23T05:27:54Z</dcterms:created>
  <dcterms:modified xsi:type="dcterms:W3CDTF">2020-06-16T05:53:07Z</dcterms:modified>
</cp:coreProperties>
</file>