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338" r:id="rId8"/>
    <p:sldId id="265" r:id="rId9"/>
    <p:sldId id="266" r:id="rId10"/>
    <p:sldId id="278" r:id="rId11"/>
    <p:sldId id="267" r:id="rId12"/>
    <p:sldId id="263" r:id="rId13"/>
    <p:sldId id="268" r:id="rId14"/>
    <p:sldId id="271" r:id="rId15"/>
    <p:sldId id="339" r:id="rId16"/>
    <p:sldId id="340" r:id="rId17"/>
    <p:sldId id="272" r:id="rId18"/>
    <p:sldId id="341" r:id="rId19"/>
    <p:sldId id="269" r:id="rId20"/>
    <p:sldId id="279" r:id="rId21"/>
    <p:sldId id="307" r:id="rId22"/>
    <p:sldId id="308" r:id="rId23"/>
    <p:sldId id="298" r:id="rId24"/>
    <p:sldId id="288" r:id="rId25"/>
    <p:sldId id="273" r:id="rId26"/>
    <p:sldId id="299" r:id="rId27"/>
    <p:sldId id="300" r:id="rId28"/>
    <p:sldId id="301" r:id="rId29"/>
    <p:sldId id="297" r:id="rId30"/>
    <p:sldId id="280" r:id="rId31"/>
    <p:sldId id="303" r:id="rId32"/>
    <p:sldId id="305" r:id="rId33"/>
    <p:sldId id="304" r:id="rId34"/>
    <p:sldId id="306" r:id="rId35"/>
    <p:sldId id="319" r:id="rId36"/>
    <p:sldId id="320" r:id="rId37"/>
    <p:sldId id="347" r:id="rId38"/>
    <p:sldId id="346" r:id="rId39"/>
    <p:sldId id="321" r:id="rId40"/>
    <p:sldId id="309" r:id="rId41"/>
    <p:sldId id="281" r:id="rId42"/>
    <p:sldId id="289" r:id="rId43"/>
    <p:sldId id="292" r:id="rId44"/>
    <p:sldId id="290" r:id="rId45"/>
    <p:sldId id="285" r:id="rId46"/>
    <p:sldId id="291" r:id="rId47"/>
    <p:sldId id="284" r:id="rId48"/>
    <p:sldId id="274" r:id="rId49"/>
    <p:sldId id="275" r:id="rId50"/>
    <p:sldId id="295" r:id="rId51"/>
    <p:sldId id="296" r:id="rId52"/>
    <p:sldId id="276" r:id="rId53"/>
    <p:sldId id="310" r:id="rId54"/>
    <p:sldId id="313" r:id="rId55"/>
    <p:sldId id="315" r:id="rId56"/>
    <p:sldId id="311" r:id="rId57"/>
    <p:sldId id="312" r:id="rId58"/>
    <p:sldId id="314" r:id="rId59"/>
    <p:sldId id="316" r:id="rId60"/>
    <p:sldId id="317" r:id="rId61"/>
    <p:sldId id="318" r:id="rId62"/>
    <p:sldId id="326" r:id="rId63"/>
    <p:sldId id="327" r:id="rId64"/>
    <p:sldId id="335" r:id="rId65"/>
    <p:sldId id="328" r:id="rId66"/>
    <p:sldId id="330" r:id="rId67"/>
    <p:sldId id="332" r:id="rId68"/>
    <p:sldId id="334" r:id="rId69"/>
    <p:sldId id="324" r:id="rId70"/>
    <p:sldId id="325" r:id="rId71"/>
    <p:sldId id="345" r:id="rId72"/>
    <p:sldId id="34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Dietary </a:t>
            </a:r>
            <a:r>
              <a:rPr lang="en-US" b="1" dirty="0" smtClean="0">
                <a:solidFill>
                  <a:srgbClr val="FF0000"/>
                </a:solidFill>
              </a:rPr>
              <a:t>fats and Health outcome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Dr. </a:t>
            </a:r>
            <a:r>
              <a:rPr lang="en-US" sz="3600" b="1" dirty="0" err="1" smtClean="0">
                <a:solidFill>
                  <a:schemeClr val="tx1"/>
                </a:solidFill>
              </a:rPr>
              <a:t>Rezvan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Salehidoost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 of unsaturated fatty acids (</a:t>
            </a:r>
            <a:r>
              <a:rPr lang="en-US" sz="3600" b="1" dirty="0" err="1" smtClean="0">
                <a:solidFill>
                  <a:srgbClr val="FF0000"/>
                </a:solidFill>
              </a:rPr>
              <a:t>cis</a:t>
            </a:r>
            <a:r>
              <a:rPr lang="en-US" sz="3600" b="1" dirty="0" smtClean="0">
                <a:solidFill>
                  <a:srgbClr val="FF0000"/>
                </a:solidFill>
              </a:rPr>
              <a:t> and trans)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Unsaturated fatty acids can also be classified as</a:t>
            </a:r>
            <a:r>
              <a:rPr lang="en-US" sz="2800" b="1" dirty="0" smtClean="0">
                <a:solidFill>
                  <a:srgbClr val="00B050"/>
                </a:solidFill>
              </a:rPr>
              <a:t> "</a:t>
            </a:r>
            <a:r>
              <a:rPr lang="en-US" sz="2800" b="1" i="1" dirty="0" err="1" smtClean="0">
                <a:solidFill>
                  <a:srgbClr val="00B050"/>
                </a:solidFill>
              </a:rPr>
              <a:t>cis</a:t>
            </a:r>
            <a:r>
              <a:rPr lang="en-US" sz="2800" b="1" i="1" dirty="0" smtClean="0">
                <a:solidFill>
                  <a:srgbClr val="00B050"/>
                </a:solidFill>
              </a:rPr>
              <a:t>" (bent form) </a:t>
            </a:r>
            <a:r>
              <a:rPr lang="en-US" sz="2800" b="1" i="1" dirty="0" smtClean="0">
                <a:solidFill>
                  <a:srgbClr val="00B050"/>
                </a:solidFill>
              </a:rPr>
              <a:t>or </a:t>
            </a:r>
            <a:r>
              <a:rPr lang="en-US" sz="2800" b="1" dirty="0" smtClean="0">
                <a:solidFill>
                  <a:srgbClr val="00B050"/>
                </a:solidFill>
              </a:rPr>
              <a:t>"</a:t>
            </a:r>
            <a:r>
              <a:rPr lang="en-US" sz="2800" b="1" i="1" dirty="0" smtClean="0">
                <a:solidFill>
                  <a:srgbClr val="00B050"/>
                </a:solidFill>
              </a:rPr>
              <a:t>trans</a:t>
            </a:r>
            <a:r>
              <a:rPr lang="en-US" sz="2800" b="1" i="1" dirty="0" smtClean="0">
                <a:solidFill>
                  <a:srgbClr val="00B050"/>
                </a:solidFill>
              </a:rPr>
              <a:t>" (straight form)</a:t>
            </a:r>
            <a:r>
              <a:rPr lang="en-US" sz="2800" i="1" dirty="0" smtClean="0"/>
              <a:t>, depending on whether hydrogen is bound </a:t>
            </a:r>
            <a:r>
              <a:rPr lang="en-US" sz="2800" i="1" dirty="0" smtClean="0"/>
              <a:t>on </a:t>
            </a:r>
            <a:r>
              <a:rPr lang="en-US" sz="2800" dirty="0" smtClean="0"/>
              <a:t>the </a:t>
            </a:r>
            <a:r>
              <a:rPr lang="en-US" sz="2800" dirty="0" smtClean="0"/>
              <a:t>same, or on the opposite side of the molecule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Most </a:t>
            </a:r>
            <a:r>
              <a:rPr lang="en-US" sz="2800" b="1" i="1" dirty="0" smtClean="0">
                <a:solidFill>
                  <a:srgbClr val="00B050"/>
                </a:solidFill>
              </a:rPr>
              <a:t>naturally</a:t>
            </a:r>
            <a:r>
              <a:rPr lang="en-US" sz="2800" dirty="0" smtClean="0"/>
              <a:t> occurring </a:t>
            </a:r>
            <a:r>
              <a:rPr lang="en-US" sz="2800" dirty="0" smtClean="0"/>
              <a:t>unsaturated fatty acids are found in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cis</a:t>
            </a:r>
            <a:r>
              <a:rPr lang="en-US" sz="2800" i="1" dirty="0" smtClean="0"/>
              <a:t> form</a:t>
            </a:r>
            <a:r>
              <a:rPr lang="en-US" sz="2800" i="1" dirty="0" smtClean="0"/>
              <a:t>.</a:t>
            </a:r>
          </a:p>
          <a:p>
            <a:pPr>
              <a:buNone/>
            </a:pPr>
            <a:r>
              <a:rPr lang="en-US" sz="2800" i="1" dirty="0" smtClean="0"/>
              <a:t> </a:t>
            </a:r>
          </a:p>
          <a:p>
            <a:pPr>
              <a:buNone/>
            </a:pPr>
            <a:r>
              <a:rPr lang="en-US" sz="2800" i="1" dirty="0" smtClean="0"/>
              <a:t>Trans fatty </a:t>
            </a:r>
            <a:r>
              <a:rPr lang="en-US" sz="2800" dirty="0" smtClean="0"/>
              <a:t>acids </a:t>
            </a:r>
            <a:r>
              <a:rPr lang="en-US" sz="2800" dirty="0" smtClean="0"/>
              <a:t>(TFA) can be divided in two groups: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artificial TFA 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industrial) and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natural TFA (ruminant).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Trans fatty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Industrial TFA are produced </a:t>
            </a:r>
            <a:r>
              <a:rPr lang="en-US" dirty="0" smtClean="0"/>
              <a:t>by humans </a:t>
            </a:r>
            <a:r>
              <a:rPr lang="en-US" dirty="0" smtClean="0"/>
              <a:t>and can be found in products containing vegetable </a:t>
            </a:r>
            <a:r>
              <a:rPr lang="en-US" dirty="0" smtClean="0"/>
              <a:t>oils/fats that </a:t>
            </a:r>
            <a:r>
              <a:rPr lang="en-US" dirty="0" smtClean="0"/>
              <a:t>have undergone a hardening process known as </a:t>
            </a:r>
            <a:r>
              <a:rPr lang="en-US" dirty="0" smtClean="0">
                <a:solidFill>
                  <a:srgbClr val="FF0000"/>
                </a:solidFill>
              </a:rPr>
              <a:t>partial hydrogenation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Small amounts </a:t>
            </a:r>
            <a:r>
              <a:rPr lang="en-US" dirty="0" smtClean="0"/>
              <a:t>of TFA can also be generated during the </a:t>
            </a:r>
            <a:r>
              <a:rPr lang="en-US" dirty="0" smtClean="0">
                <a:solidFill>
                  <a:srgbClr val="FF0000"/>
                </a:solidFill>
              </a:rPr>
              <a:t>deodorization </a:t>
            </a:r>
            <a:r>
              <a:rPr lang="en-US" dirty="0" smtClean="0"/>
              <a:t>of vegetable oils/fats.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Hydrogenation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Hydrogenation is a process that converts </a:t>
            </a:r>
            <a:r>
              <a:rPr lang="en-US" b="1" dirty="0" smtClean="0">
                <a:solidFill>
                  <a:srgbClr val="00B050"/>
                </a:solidFill>
              </a:rPr>
              <a:t>liquid vegetable </a:t>
            </a:r>
            <a:r>
              <a:rPr lang="en-US" dirty="0" smtClean="0"/>
              <a:t>oils, depending </a:t>
            </a:r>
            <a:r>
              <a:rPr lang="en-US" dirty="0" smtClean="0"/>
              <a:t>on the level of hydrogenation (from </a:t>
            </a:r>
            <a:r>
              <a:rPr lang="en-US" i="1" dirty="0" smtClean="0"/>
              <a:t>partial to </a:t>
            </a:r>
            <a:r>
              <a:rPr lang="en-US" i="1" dirty="0" smtClean="0"/>
              <a:t>full </a:t>
            </a:r>
            <a:r>
              <a:rPr lang="en-US" dirty="0" smtClean="0"/>
              <a:t>hydrogenation</a:t>
            </a:r>
            <a:r>
              <a:rPr lang="en-US" dirty="0" smtClean="0"/>
              <a:t>) into </a:t>
            </a:r>
            <a:r>
              <a:rPr lang="en-US" b="1" dirty="0" smtClean="0">
                <a:solidFill>
                  <a:srgbClr val="00B050"/>
                </a:solidFill>
              </a:rPr>
              <a:t>semi-solid or solid fats </a:t>
            </a:r>
            <a:r>
              <a:rPr lang="en-US" dirty="0" smtClean="0"/>
              <a:t>to make them </a:t>
            </a:r>
            <a:r>
              <a:rPr lang="en-US" dirty="0" smtClean="0"/>
              <a:t>suitable for </a:t>
            </a:r>
            <a:r>
              <a:rPr lang="en-US" dirty="0" smtClean="0"/>
              <a:t>food manufacturing purposes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Hydrogenated vegetable oils </a:t>
            </a:r>
            <a:r>
              <a:rPr lang="en-US" dirty="0" smtClean="0"/>
              <a:t>are usually </a:t>
            </a:r>
            <a:r>
              <a:rPr lang="en-US" b="1" dirty="0" smtClean="0">
                <a:solidFill>
                  <a:srgbClr val="00B050"/>
                </a:solidFill>
              </a:rPr>
              <a:t>cheaper</a:t>
            </a:r>
            <a:r>
              <a:rPr lang="en-US" dirty="0" smtClean="0"/>
              <a:t> than animal fat with the same physical </a:t>
            </a:r>
            <a:r>
              <a:rPr lang="en-US" dirty="0" smtClean="0"/>
              <a:t>properties, they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00B050"/>
                </a:solidFill>
              </a:rPr>
              <a:t>more heat-stable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00B050"/>
                </a:solidFill>
              </a:rPr>
              <a:t>have increased shelf life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Hydrogenation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hydrogenation </a:t>
            </a:r>
            <a:r>
              <a:rPr lang="en-US" dirty="0" smtClean="0"/>
              <a:t>process entails the direct </a:t>
            </a:r>
            <a:r>
              <a:rPr lang="en-US" b="1" dirty="0" smtClean="0">
                <a:solidFill>
                  <a:srgbClr val="00B050"/>
                </a:solidFill>
              </a:rPr>
              <a:t>addition of a </a:t>
            </a:r>
            <a:r>
              <a:rPr lang="en-US" b="1" dirty="0" smtClean="0">
                <a:solidFill>
                  <a:srgbClr val="00B050"/>
                </a:solidFill>
              </a:rPr>
              <a:t>hydrogen atom </a:t>
            </a:r>
            <a:r>
              <a:rPr lang="en-US" dirty="0" smtClean="0"/>
              <a:t>to the double bonds in the fatty acid chains of the </a:t>
            </a:r>
            <a:r>
              <a:rPr lang="en-US" dirty="0" smtClean="0"/>
              <a:t>triglycerides and </a:t>
            </a:r>
            <a:r>
              <a:rPr lang="en-US" dirty="0" smtClean="0"/>
              <a:t>thereby the molecule becomes more </a:t>
            </a:r>
            <a:r>
              <a:rPr lang="en-US" b="1" dirty="0" smtClean="0">
                <a:solidFill>
                  <a:srgbClr val="00B050"/>
                </a:solidFill>
              </a:rPr>
              <a:t>‘saturated</a:t>
            </a:r>
            <a:r>
              <a:rPr lang="en-US" dirty="0" smtClean="0"/>
              <a:t>’ and </a:t>
            </a:r>
            <a:r>
              <a:rPr lang="en-US" dirty="0" smtClean="0"/>
              <a:t>thus the fat more solid as the double bonds disappear.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237" y="990600"/>
            <a:ext cx="917339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Partial </a:t>
            </a:r>
            <a:r>
              <a:rPr lang="en-US" b="1" dirty="0" smtClean="0">
                <a:solidFill>
                  <a:srgbClr val="FF0000"/>
                </a:solidFill>
              </a:rPr>
              <a:t>hydrogenation </a:t>
            </a:r>
            <a:r>
              <a:rPr lang="en-US" dirty="0" smtClean="0"/>
              <a:t>reduces most but not all, of the double bonds </a:t>
            </a:r>
            <a:r>
              <a:rPr lang="en-US" dirty="0" smtClean="0"/>
              <a:t>and modifies </a:t>
            </a:r>
            <a:r>
              <a:rPr lang="en-US" dirty="0" smtClean="0"/>
              <a:t>the properties of the oil without increasing the SFA </a:t>
            </a:r>
            <a:r>
              <a:rPr lang="en-US" dirty="0" smtClean="0"/>
              <a:t>content to </a:t>
            </a:r>
            <a:r>
              <a:rPr lang="en-US" dirty="0" smtClean="0"/>
              <a:t>a great extent. The level of saturation of the fatty acids can </a:t>
            </a:r>
            <a:r>
              <a:rPr lang="en-US" dirty="0" smtClean="0"/>
              <a:t>be controlled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so that a range of consistencies, with increasing viscosity and melting temperature, can be </a:t>
            </a:r>
            <a:r>
              <a:rPr lang="en-US" b="1" i="1" dirty="0" err="1" smtClean="0">
                <a:solidFill>
                  <a:srgbClr val="00B050"/>
                </a:solidFill>
              </a:rPr>
              <a:t>realised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However, </a:t>
            </a:r>
            <a:r>
              <a:rPr lang="en-US" i="1" dirty="0" smtClean="0"/>
              <a:t>partial </a:t>
            </a:r>
            <a:r>
              <a:rPr lang="en-US" i="1" dirty="0" smtClean="0"/>
              <a:t>hydrogenation results in part of the </a:t>
            </a:r>
            <a:r>
              <a:rPr lang="en-US" b="1" i="1" dirty="0" err="1" smtClean="0">
                <a:solidFill>
                  <a:srgbClr val="00B050"/>
                </a:solidFill>
              </a:rPr>
              <a:t>cis</a:t>
            </a:r>
            <a:r>
              <a:rPr lang="en-US" b="1" i="1" dirty="0" smtClean="0">
                <a:solidFill>
                  <a:srgbClr val="00B050"/>
                </a:solidFill>
              </a:rPr>
              <a:t> isomers of </a:t>
            </a:r>
            <a:r>
              <a:rPr lang="en-US" b="1" i="1" dirty="0" smtClean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unsaturated </a:t>
            </a:r>
            <a:r>
              <a:rPr lang="en-US" b="1" dirty="0" smtClean="0">
                <a:solidFill>
                  <a:srgbClr val="00B050"/>
                </a:solidFill>
              </a:rPr>
              <a:t>fatty acids to be converted into </a:t>
            </a:r>
            <a:r>
              <a:rPr lang="en-US" b="1" i="1" dirty="0" smtClean="0">
                <a:solidFill>
                  <a:srgbClr val="00B050"/>
                </a:solidFill>
              </a:rPr>
              <a:t>trans isomers. </a:t>
            </a:r>
            <a:endParaRPr lang="en-US" b="1" i="1" dirty="0" smtClean="0">
              <a:solidFill>
                <a:srgbClr val="00B05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Hydrogenation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Full </a:t>
            </a:r>
            <a:r>
              <a:rPr lang="en-US" dirty="0" smtClean="0">
                <a:solidFill>
                  <a:srgbClr val="00B050"/>
                </a:solidFill>
              </a:rPr>
              <a:t>hydrogenation</a:t>
            </a:r>
            <a:r>
              <a:rPr lang="en-US" dirty="0" smtClean="0"/>
              <a:t>, on the other hand, does not result in TFA, as all </a:t>
            </a:r>
            <a:r>
              <a:rPr lang="en-US" dirty="0" smtClean="0"/>
              <a:t>of the </a:t>
            </a:r>
            <a:r>
              <a:rPr lang="en-US" dirty="0" smtClean="0"/>
              <a:t>fatty acid molecules have been saturated. </a:t>
            </a:r>
            <a:r>
              <a:rPr lang="en-US" b="1" dirty="0" smtClean="0">
                <a:solidFill>
                  <a:srgbClr val="00B050"/>
                </a:solidFill>
              </a:rPr>
              <a:t>Thus, oil that has </a:t>
            </a:r>
            <a:r>
              <a:rPr lang="en-US" b="1" dirty="0" smtClean="0">
                <a:solidFill>
                  <a:srgbClr val="00B050"/>
                </a:solidFill>
              </a:rPr>
              <a:t>not undergone </a:t>
            </a:r>
            <a:r>
              <a:rPr lang="en-US" b="1" dirty="0" smtClean="0">
                <a:solidFill>
                  <a:srgbClr val="00B050"/>
                </a:solidFill>
              </a:rPr>
              <a:t>the full hydrogenation process contains TFA,</a:t>
            </a:r>
            <a:r>
              <a:rPr lang="en-US" dirty="0" smtClean="0"/>
              <a:t> which </a:t>
            </a:r>
            <a:r>
              <a:rPr lang="en-US" dirty="0" smtClean="0"/>
              <a:t>has been </a:t>
            </a:r>
            <a:r>
              <a:rPr lang="en-US" dirty="0" smtClean="0"/>
              <a:t>linked to adverse health </a:t>
            </a:r>
            <a:r>
              <a:rPr lang="en-US" dirty="0" smtClean="0"/>
              <a:t>effects.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Hydrogenation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 of PUFA 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omega fatty acids)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PUFA </a:t>
            </a:r>
            <a:r>
              <a:rPr lang="en-US" dirty="0" err="1" smtClean="0"/>
              <a:t>categorised</a:t>
            </a:r>
            <a:r>
              <a:rPr lang="en-US" dirty="0" smtClean="0"/>
              <a:t> </a:t>
            </a:r>
            <a:r>
              <a:rPr lang="en-US" dirty="0" smtClean="0"/>
              <a:t>into </a:t>
            </a:r>
            <a:r>
              <a:rPr lang="en-US" b="1" dirty="0" smtClean="0">
                <a:solidFill>
                  <a:srgbClr val="00B050"/>
                </a:solidFill>
              </a:rPr>
              <a:t>three main </a:t>
            </a:r>
            <a:r>
              <a:rPr lang="en-US" dirty="0" smtClean="0"/>
              <a:t>families </a:t>
            </a:r>
            <a:r>
              <a:rPr lang="en-US" dirty="0" smtClean="0"/>
              <a:t>according to </a:t>
            </a:r>
            <a:r>
              <a:rPr lang="en-US" dirty="0" smtClean="0"/>
              <a:t>the position of the first double bond starting from the </a:t>
            </a:r>
            <a:r>
              <a:rPr lang="en-US" dirty="0" smtClean="0"/>
              <a:t>methyl-end (the </a:t>
            </a:r>
            <a:r>
              <a:rPr lang="en-US" dirty="0" smtClean="0"/>
              <a:t>opposite side of the glycerol molecule) of the fatty acid chain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Omega-3 (or n-3) fatty acids </a:t>
            </a:r>
            <a:r>
              <a:rPr lang="en-US" b="1" dirty="0" smtClean="0"/>
              <a:t>have the first double bond at the </a:t>
            </a:r>
            <a:r>
              <a:rPr lang="en-US" b="1" dirty="0" smtClean="0"/>
              <a:t>third </a:t>
            </a:r>
            <a:r>
              <a:rPr lang="en-US" dirty="0" smtClean="0"/>
              <a:t>carbon </a:t>
            </a:r>
            <a:r>
              <a:rPr lang="en-US" dirty="0" smtClean="0"/>
              <a:t>atom and include mainly alpha </a:t>
            </a:r>
            <a:r>
              <a:rPr lang="en-US" dirty="0" err="1" smtClean="0">
                <a:solidFill>
                  <a:srgbClr val="00B050"/>
                </a:solidFill>
              </a:rPr>
              <a:t>linolenic</a:t>
            </a:r>
            <a:r>
              <a:rPr lang="en-US" dirty="0" smtClean="0">
                <a:solidFill>
                  <a:srgbClr val="00B050"/>
                </a:solidFill>
              </a:rPr>
              <a:t> acid </a:t>
            </a:r>
            <a:r>
              <a:rPr lang="en-US" dirty="0" smtClean="0"/>
              <a:t>(ALA) and </a:t>
            </a:r>
            <a:r>
              <a:rPr lang="en-US" dirty="0" smtClean="0"/>
              <a:t>its derivatives </a:t>
            </a:r>
            <a:r>
              <a:rPr lang="en-US" sz="3100" dirty="0" err="1" smtClean="0">
                <a:solidFill>
                  <a:srgbClr val="00B050"/>
                </a:solidFill>
              </a:rPr>
              <a:t>eicosapentaenoic</a:t>
            </a:r>
            <a:r>
              <a:rPr lang="en-US" sz="3100" dirty="0" smtClean="0">
                <a:solidFill>
                  <a:srgbClr val="00B050"/>
                </a:solidFill>
              </a:rPr>
              <a:t> acid (EPA</a:t>
            </a:r>
            <a:r>
              <a:rPr lang="en-US" dirty="0" smtClean="0"/>
              <a:t>) and </a:t>
            </a:r>
            <a:r>
              <a:rPr lang="en-US" sz="3100" dirty="0" err="1" smtClean="0">
                <a:solidFill>
                  <a:srgbClr val="00B050"/>
                </a:solidFill>
              </a:rPr>
              <a:t>docosahexaenoic</a:t>
            </a:r>
            <a:r>
              <a:rPr lang="en-US" sz="3100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acid (DHA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3100" b="1" dirty="0" smtClean="0">
                <a:solidFill>
                  <a:srgbClr val="FF0000"/>
                </a:solidFill>
              </a:rPr>
              <a:t>Omega-6 (or n-6) fatty acids </a:t>
            </a:r>
            <a:r>
              <a:rPr lang="en-US" b="1" dirty="0" smtClean="0"/>
              <a:t>have the first double bond at the </a:t>
            </a:r>
            <a:r>
              <a:rPr lang="en-US" b="1" dirty="0" smtClean="0"/>
              <a:t>sixth </a:t>
            </a:r>
            <a:r>
              <a:rPr lang="en-US" dirty="0" smtClean="0"/>
              <a:t>carbon </a:t>
            </a:r>
            <a:r>
              <a:rPr lang="en-US" dirty="0" smtClean="0"/>
              <a:t>atom and include mainly </a:t>
            </a:r>
            <a:r>
              <a:rPr lang="en-US" sz="3100" b="1" dirty="0" err="1" smtClean="0">
                <a:solidFill>
                  <a:srgbClr val="00B050"/>
                </a:solidFill>
              </a:rPr>
              <a:t>linoleic</a:t>
            </a:r>
            <a:r>
              <a:rPr lang="en-US" sz="3100" b="1" dirty="0" smtClean="0">
                <a:solidFill>
                  <a:srgbClr val="00B050"/>
                </a:solidFill>
              </a:rPr>
              <a:t> acid (LA) </a:t>
            </a:r>
            <a:r>
              <a:rPr lang="en-US" dirty="0" smtClean="0"/>
              <a:t>and its </a:t>
            </a:r>
            <a:r>
              <a:rPr lang="en-US" dirty="0" smtClean="0"/>
              <a:t>derivative </a:t>
            </a:r>
            <a:r>
              <a:rPr lang="en-US" sz="3100" b="1" dirty="0" err="1" smtClean="0">
                <a:solidFill>
                  <a:srgbClr val="00B050"/>
                </a:solidFill>
              </a:rPr>
              <a:t>arachidonic</a:t>
            </a:r>
            <a:r>
              <a:rPr lang="en-US" sz="3100" b="1" dirty="0" smtClean="0">
                <a:solidFill>
                  <a:srgbClr val="00B050"/>
                </a:solidFill>
              </a:rPr>
              <a:t> acid (AA)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100" b="1" dirty="0" smtClean="0">
                <a:solidFill>
                  <a:srgbClr val="FF0000"/>
                </a:solidFill>
              </a:rPr>
              <a:t>Omega-9 (or n-9) fatty acids </a:t>
            </a:r>
            <a:r>
              <a:rPr lang="en-US" b="1" dirty="0" smtClean="0"/>
              <a:t>have the first double bond at the </a:t>
            </a:r>
            <a:r>
              <a:rPr lang="en-US" b="1" dirty="0" smtClean="0"/>
              <a:t>ninth </a:t>
            </a:r>
            <a:r>
              <a:rPr lang="en-US" dirty="0" smtClean="0"/>
              <a:t>carbon </a:t>
            </a:r>
            <a:r>
              <a:rPr lang="en-US" dirty="0" smtClean="0"/>
              <a:t>atom and include mainly </a:t>
            </a:r>
            <a:r>
              <a:rPr lang="en-US" sz="3100" b="1" dirty="0" smtClean="0">
                <a:solidFill>
                  <a:srgbClr val="00B050"/>
                </a:solidFill>
              </a:rPr>
              <a:t>oleic acid.</a:t>
            </a:r>
            <a:endParaRPr lang="en-US" sz="3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Dietary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Lipids </a:t>
            </a:r>
            <a:r>
              <a:rPr lang="en-US" dirty="0" smtClean="0">
                <a:solidFill>
                  <a:srgbClr val="FF0000"/>
                </a:solidFill>
              </a:rPr>
              <a:t>include sterols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fat.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However, this distinction is not always clear, and sometimes the term fats also include other lipids, such as cholesterol.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tructure of a omega-3 and omega-6 fatty a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3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066800"/>
            <a:ext cx="913055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Saturated fats and health outcomes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971800"/>
            <a:ext cx="6934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Saturated fats and health outcomes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the United States, SFAs account for </a:t>
            </a:r>
            <a:r>
              <a:rPr lang="en-US" b="1" dirty="0" smtClean="0">
                <a:solidFill>
                  <a:srgbClr val="00B050"/>
                </a:solidFill>
              </a:rPr>
              <a:t>~11% </a:t>
            </a:r>
            <a:r>
              <a:rPr lang="en-US" dirty="0" smtClean="0"/>
              <a:t>of daily energy intake on </a:t>
            </a:r>
            <a:r>
              <a:rPr lang="en-US" dirty="0" smtClean="0"/>
              <a:t>average.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Studies show that </a:t>
            </a:r>
            <a:r>
              <a:rPr lang="en-US" dirty="0" smtClean="0">
                <a:solidFill>
                  <a:srgbClr val="00B050"/>
                </a:solidFill>
              </a:rPr>
              <a:t>replacing dietary carbohydrates</a:t>
            </a:r>
            <a:r>
              <a:rPr lang="en-US" dirty="0" smtClean="0"/>
              <a:t> with SFAs increases both </a:t>
            </a:r>
            <a:r>
              <a:rPr lang="en-US" dirty="0" smtClean="0"/>
              <a:t>(</a:t>
            </a:r>
            <a:r>
              <a:rPr lang="en-US" dirty="0" smtClean="0"/>
              <a:t>LDL-C) and </a:t>
            </a:r>
            <a:r>
              <a:rPr lang="en-US" dirty="0" smtClean="0"/>
              <a:t>(</a:t>
            </a:r>
            <a:r>
              <a:rPr lang="en-US" dirty="0" smtClean="0"/>
              <a:t>HDL-C) without significantly changing total cholesterol/HDL-C </a:t>
            </a:r>
            <a:r>
              <a:rPr lang="en-US" dirty="0" smtClean="0"/>
              <a:t>ratio.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200"/>
            <a:ext cx="9143999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752600" y="1676400"/>
            <a:ext cx="22860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Saturated fats </a:t>
            </a:r>
            <a:r>
              <a:rPr lang="en-US" dirty="0" smtClean="0">
                <a:solidFill>
                  <a:srgbClr val="00B050"/>
                </a:solidFill>
              </a:rPr>
              <a:t>are not associated </a:t>
            </a:r>
            <a:r>
              <a:rPr lang="en-US" dirty="0" smtClean="0"/>
              <a:t>with all </a:t>
            </a:r>
            <a:r>
              <a:rPr lang="en-US" dirty="0" smtClean="0"/>
              <a:t>cause mortality</a:t>
            </a:r>
            <a:r>
              <a:rPr lang="en-US" dirty="0" smtClean="0"/>
              <a:t>, CVD, CHD, ischemic stroke, or type </a:t>
            </a:r>
            <a:r>
              <a:rPr lang="en-US" dirty="0" smtClean="0"/>
              <a:t>2 diabetes</a:t>
            </a:r>
            <a:r>
              <a:rPr lang="en-US" dirty="0" smtClean="0"/>
              <a:t>, but the evidence is </a:t>
            </a:r>
            <a:r>
              <a:rPr lang="en-US" dirty="0" smtClean="0">
                <a:solidFill>
                  <a:srgbClr val="00B050"/>
                </a:solidFill>
              </a:rPr>
              <a:t>heterogeneous </a:t>
            </a:r>
            <a:r>
              <a:rPr lang="en-US" dirty="0" smtClean="0"/>
              <a:t>with methodological </a:t>
            </a:r>
            <a:r>
              <a:rPr lang="en-US" dirty="0" smtClean="0"/>
              <a:t>limitations.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Saturated fats and health outcomes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/>
              <a:t>prospective analysis of associations between food </a:t>
            </a:r>
            <a:r>
              <a:rPr lang="en-US" dirty="0" smtClean="0"/>
              <a:t>sources rich </a:t>
            </a:r>
            <a:r>
              <a:rPr lang="en-US" dirty="0" smtClean="0"/>
              <a:t>in saturated fatty acids and incidence of type 2 </a:t>
            </a:r>
            <a:r>
              <a:rPr lang="en-US" dirty="0" smtClean="0"/>
              <a:t>diabetes from </a:t>
            </a:r>
            <a:r>
              <a:rPr lang="en-US" b="1" dirty="0" smtClean="0"/>
              <a:t>3349 Spanish men and women </a:t>
            </a:r>
            <a:r>
              <a:rPr lang="en-US" dirty="0" smtClean="0"/>
              <a:t>from the </a:t>
            </a:r>
            <a:r>
              <a:rPr lang="en-US" dirty="0" err="1" smtClean="0"/>
              <a:t>PREvención</a:t>
            </a:r>
            <a:r>
              <a:rPr lang="en-US" dirty="0" smtClean="0"/>
              <a:t> con </a:t>
            </a:r>
            <a:r>
              <a:rPr lang="en-US" dirty="0" err="1" smtClean="0"/>
              <a:t>DIeta</a:t>
            </a:r>
            <a:r>
              <a:rPr lang="en-US" dirty="0" smtClean="0"/>
              <a:t> </a:t>
            </a:r>
            <a:r>
              <a:rPr lang="en-US" dirty="0" err="1" smtClean="0"/>
              <a:t>MEDiterránea</a:t>
            </a:r>
            <a:r>
              <a:rPr lang="en-US" dirty="0" smtClean="0"/>
              <a:t> (</a:t>
            </a:r>
            <a:r>
              <a:rPr lang="en-US" b="1" dirty="0" smtClean="0"/>
              <a:t>PREDIMED</a:t>
            </a:r>
            <a:r>
              <a:rPr lang="en-US" dirty="0" smtClean="0"/>
              <a:t>) study indicated </a:t>
            </a:r>
            <a:r>
              <a:rPr lang="en-US" dirty="0" smtClean="0"/>
              <a:t>that whereas </a:t>
            </a:r>
            <a:r>
              <a:rPr lang="en-US" dirty="0" smtClean="0"/>
              <a:t>total dietary fat, monounsaturated fatty acids, </a:t>
            </a:r>
            <a:r>
              <a:rPr lang="en-US" dirty="0" smtClean="0"/>
              <a:t>polyunsaturated fatty </a:t>
            </a:r>
            <a:r>
              <a:rPr lang="en-US" dirty="0" smtClean="0"/>
              <a:t>acids, and trans-fatty acids were not </a:t>
            </a:r>
            <a:r>
              <a:rPr lang="en-US" dirty="0" smtClean="0"/>
              <a:t>associated with </a:t>
            </a:r>
            <a:r>
              <a:rPr lang="en-US" dirty="0" smtClean="0"/>
              <a:t>type 2 diabetes, </a:t>
            </a:r>
            <a:r>
              <a:rPr lang="en-US" sz="3100" b="1" dirty="0" smtClean="0">
                <a:solidFill>
                  <a:srgbClr val="00B050"/>
                </a:solidFill>
              </a:rPr>
              <a:t>the highest versus the lowest quartile of saturated and animal fat consumption was associated with the incidence of type 2 diabetes.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</a:t>
            </a:r>
            <a:r>
              <a:rPr lang="en-US" dirty="0" smtClean="0"/>
              <a:t>findings </a:t>
            </a:r>
            <a:r>
              <a:rPr lang="en-US" dirty="0" smtClean="0"/>
              <a:t>were in </a:t>
            </a:r>
            <a:r>
              <a:rPr lang="en-US" dirty="0" smtClean="0"/>
              <a:t>agreement with those from the </a:t>
            </a:r>
            <a:r>
              <a:rPr lang="en-US" b="1" dirty="0" err="1" smtClean="0"/>
              <a:t>Malmö</a:t>
            </a:r>
            <a:r>
              <a:rPr lang="en-US" dirty="0" smtClean="0"/>
              <a:t> Diet and </a:t>
            </a:r>
            <a:r>
              <a:rPr lang="en-US" dirty="0" smtClean="0"/>
              <a:t>Cancer Cohort </a:t>
            </a:r>
            <a:r>
              <a:rPr lang="en-US" dirty="0" smtClean="0"/>
              <a:t>in which </a:t>
            </a:r>
            <a:r>
              <a:rPr lang="en-US" sz="3100" b="1" dirty="0" smtClean="0">
                <a:solidFill>
                  <a:srgbClr val="00B050"/>
                </a:solidFill>
              </a:rPr>
              <a:t>the highest versus the lowest quintile of meat consumption was associated with increased risk for type 2 diabetes.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Dietary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Dietary fats </a:t>
            </a:r>
            <a:r>
              <a:rPr lang="en-US" dirty="0" smtClean="0"/>
              <a:t>molecules originate from </a:t>
            </a:r>
            <a:r>
              <a:rPr lang="en-US" b="1" dirty="0" smtClean="0">
                <a:solidFill>
                  <a:srgbClr val="00B050"/>
                </a:solidFill>
              </a:rPr>
              <a:t>plants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animals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In plants, they are found in </a:t>
            </a:r>
            <a:r>
              <a:rPr lang="en-US" b="1" dirty="0" smtClean="0">
                <a:solidFill>
                  <a:srgbClr val="00B050"/>
                </a:solidFill>
              </a:rPr>
              <a:t>seeds</a:t>
            </a:r>
            <a:r>
              <a:rPr lang="en-US" dirty="0" smtClean="0"/>
              <a:t> (e.g. rapeseed, cottonseed, sunflower, peanut, corn and soybean), </a:t>
            </a:r>
            <a:r>
              <a:rPr lang="en-US" b="1" dirty="0" smtClean="0">
                <a:solidFill>
                  <a:srgbClr val="00B050"/>
                </a:solidFill>
              </a:rPr>
              <a:t>fruits</a:t>
            </a:r>
            <a:r>
              <a:rPr lang="en-US" dirty="0" smtClean="0"/>
              <a:t> (e.g. olive, palm fruit and avocado) and </a:t>
            </a:r>
            <a:r>
              <a:rPr lang="en-US" b="1" dirty="0" smtClean="0">
                <a:solidFill>
                  <a:srgbClr val="00B050"/>
                </a:solidFill>
              </a:rPr>
              <a:t>nuts</a:t>
            </a:r>
            <a:r>
              <a:rPr lang="en-US" dirty="0" smtClean="0"/>
              <a:t> (e.g. walnuts and almonds).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Common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animal fat </a:t>
            </a:r>
            <a:r>
              <a:rPr lang="en-US" dirty="0" smtClean="0"/>
              <a:t>sources are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meat</a:t>
            </a:r>
            <a:r>
              <a:rPr lang="en-US" dirty="0" smtClean="0"/>
              <a:t>, (oily)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fish</a:t>
            </a:r>
            <a:r>
              <a:rPr lang="en-US" dirty="0" smtClean="0"/>
              <a:t> (e.g. salmon, mackerel),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eggs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milk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Saturated fats and health outcomes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prospective observational studies, </a:t>
            </a:r>
            <a:r>
              <a:rPr lang="en-US" dirty="0" smtClean="0"/>
              <a:t>replacing </a:t>
            </a:r>
            <a:r>
              <a:rPr lang="en-US" b="1" dirty="0" smtClean="0">
                <a:solidFill>
                  <a:srgbClr val="00B050"/>
                </a:solidFill>
              </a:rPr>
              <a:t>SFAs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00B050"/>
                </a:solidFill>
              </a:rPr>
              <a:t>whole grains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00B050"/>
                </a:solidFill>
              </a:rPr>
              <a:t>unsaturated FAs</a:t>
            </a:r>
            <a:r>
              <a:rPr lang="en-US" dirty="0" smtClean="0"/>
              <a:t>, PUFAs in particular, did reduce CHD </a:t>
            </a:r>
            <a:r>
              <a:rPr lang="en-US" dirty="0" smtClean="0"/>
              <a:t>risk.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Trans fats and health outcomes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00400"/>
            <a:ext cx="6791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200"/>
            <a:ext cx="9143999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752600" y="1676400"/>
            <a:ext cx="22860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 fats and health outcomes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Consumption of trans unsaturated </a:t>
            </a:r>
            <a:r>
              <a:rPr lang="en-US" dirty="0" smtClean="0"/>
              <a:t>fatty acids</a:t>
            </a:r>
            <a:r>
              <a:rPr lang="en-US" dirty="0" smtClean="0"/>
              <a:t>, however, was associated with a </a:t>
            </a:r>
            <a:r>
              <a:rPr lang="en-US" b="1" dirty="0" smtClean="0">
                <a:solidFill>
                  <a:srgbClr val="00B050"/>
                </a:solidFill>
              </a:rPr>
              <a:t>34% increase </a:t>
            </a:r>
            <a:r>
              <a:rPr lang="en-US" b="1" dirty="0" smtClean="0">
                <a:solidFill>
                  <a:srgbClr val="00B050"/>
                </a:solidFill>
              </a:rPr>
              <a:t>in all </a:t>
            </a:r>
            <a:r>
              <a:rPr lang="en-US" b="1" dirty="0" smtClean="0">
                <a:solidFill>
                  <a:srgbClr val="00B050"/>
                </a:solidFill>
              </a:rPr>
              <a:t>cause mortality</a:t>
            </a:r>
            <a:r>
              <a:rPr lang="en-US" dirty="0" smtClean="0"/>
              <a:t>, a </a:t>
            </a:r>
            <a:r>
              <a:rPr lang="en-US" b="1" dirty="0" smtClean="0">
                <a:solidFill>
                  <a:srgbClr val="00B050"/>
                </a:solidFill>
              </a:rPr>
              <a:t>28% increased risk of CHD </a:t>
            </a:r>
            <a:r>
              <a:rPr lang="en-US" b="1" dirty="0" smtClean="0">
                <a:solidFill>
                  <a:srgbClr val="00B050"/>
                </a:solidFill>
              </a:rPr>
              <a:t>mortality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No</a:t>
            </a:r>
            <a:r>
              <a:rPr lang="en-US" dirty="0" smtClean="0"/>
              <a:t> associations were observed for </a:t>
            </a:r>
            <a:r>
              <a:rPr lang="en-US" b="1" dirty="0" smtClean="0">
                <a:solidFill>
                  <a:srgbClr val="00B050"/>
                </a:solidFill>
              </a:rPr>
              <a:t>ruminant trans fat.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Mono unsaturated </a:t>
            </a:r>
            <a:r>
              <a:rPr lang="en-US" b="1" dirty="0" smtClean="0">
                <a:solidFill>
                  <a:srgbClr val="FF0000"/>
                </a:solidFill>
              </a:rPr>
              <a:t>fats and health outcomes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7461249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Mono unsaturated fats and health </a:t>
            </a:r>
            <a:r>
              <a:rPr lang="en-US" b="1" dirty="0" smtClean="0">
                <a:solidFill>
                  <a:srgbClr val="FF0000"/>
                </a:solidFill>
              </a:rPr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most common MUFA in human diets is </a:t>
            </a:r>
            <a:r>
              <a:rPr lang="en-US" b="1" dirty="0" smtClean="0">
                <a:solidFill>
                  <a:srgbClr val="00B050"/>
                </a:solidFill>
              </a:rPr>
              <a:t>oleic </a:t>
            </a:r>
            <a:r>
              <a:rPr lang="en-US" dirty="0" smtClean="0"/>
              <a:t>acid, accounting for ~90% of all dietary </a:t>
            </a:r>
            <a:r>
              <a:rPr lang="en-US" dirty="0" smtClean="0"/>
              <a:t>MUFAs.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MUFAs </a:t>
            </a:r>
            <a:r>
              <a:rPr lang="en-US" dirty="0" smtClean="0"/>
              <a:t>comprise </a:t>
            </a:r>
            <a:r>
              <a:rPr lang="en-US" b="1" dirty="0" smtClean="0">
                <a:solidFill>
                  <a:srgbClr val="00B050"/>
                </a:solidFill>
              </a:rPr>
              <a:t>~16–29% of total energy </a:t>
            </a:r>
            <a:r>
              <a:rPr lang="en-US" dirty="0" smtClean="0"/>
              <a:t>intake in a typical Mediterranean diet, mostly from </a:t>
            </a:r>
            <a:r>
              <a:rPr lang="en-US" b="1" dirty="0" smtClean="0">
                <a:solidFill>
                  <a:srgbClr val="00B050"/>
                </a:solidFill>
              </a:rPr>
              <a:t>olive oil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Epidemiological </a:t>
            </a:r>
            <a:r>
              <a:rPr lang="en-US" dirty="0" smtClean="0"/>
              <a:t>studies found low </a:t>
            </a:r>
            <a:r>
              <a:rPr lang="en-US" b="1" dirty="0" smtClean="0">
                <a:solidFill>
                  <a:srgbClr val="00B050"/>
                </a:solidFill>
              </a:rPr>
              <a:t>CHD prevalence </a:t>
            </a:r>
            <a:r>
              <a:rPr lang="en-US" dirty="0" smtClean="0"/>
              <a:t>in Mediterranean populations despite high total fat </a:t>
            </a:r>
            <a:r>
              <a:rPr lang="en-US" dirty="0" smtClean="0"/>
              <a:t>intake.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MUFA intake improves a number of CVD risk factors, including </a:t>
            </a:r>
            <a:r>
              <a:rPr lang="en-US" b="1" dirty="0" smtClean="0">
                <a:solidFill>
                  <a:srgbClr val="00B050"/>
                </a:solidFill>
              </a:rPr>
              <a:t>lipid profile, insulin sensitivity, inflammatory markers, and </a:t>
            </a:r>
            <a:r>
              <a:rPr lang="en-US" b="1" dirty="0" err="1" smtClean="0">
                <a:solidFill>
                  <a:srgbClr val="00B050"/>
                </a:solidFill>
              </a:rPr>
              <a:t>thrombogenic</a:t>
            </a:r>
            <a:r>
              <a:rPr lang="en-US" b="1" dirty="0" smtClean="0">
                <a:solidFill>
                  <a:srgbClr val="00B050"/>
                </a:solidFill>
              </a:rPr>
              <a:t> markers.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4" y="609600"/>
            <a:ext cx="88106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07" y="209850"/>
            <a:ext cx="8628429" cy="64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Mono unsaturated fats and health </a:t>
            </a:r>
            <a:r>
              <a:rPr lang="en-US" b="1" dirty="0" smtClean="0">
                <a:solidFill>
                  <a:srgbClr val="FF0000"/>
                </a:solidFill>
              </a:rPr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Olive oil </a:t>
            </a:r>
            <a:r>
              <a:rPr lang="en-US" dirty="0" smtClean="0"/>
              <a:t>intake was inversely associated with CVD risk in several studies. Increasing olive oil intake by </a:t>
            </a:r>
            <a:r>
              <a:rPr lang="en-US" b="1" dirty="0" smtClean="0">
                <a:solidFill>
                  <a:srgbClr val="00B050"/>
                </a:solidFill>
              </a:rPr>
              <a:t>25 g/day reduced CVD risk by 18% in </a:t>
            </a:r>
            <a:r>
              <a:rPr lang="en-US" dirty="0" smtClean="0"/>
              <a:t>a meta-analysis of 9 studies including 1 clinical </a:t>
            </a:r>
            <a:r>
              <a:rPr lang="en-US" dirty="0" smtClean="0"/>
              <a:t>trial.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Molecular structure of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dietary </a:t>
            </a:r>
            <a:r>
              <a:rPr lang="en-US" sz="3200" b="1" dirty="0" smtClean="0">
                <a:solidFill>
                  <a:srgbClr val="FF0000"/>
                </a:solidFill>
              </a:rPr>
              <a:t>fats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Over 90</a:t>
            </a:r>
            <a:r>
              <a:rPr lang="en-US" dirty="0" smtClean="0"/>
              <a:t>% of dietary fats are in the form of </a:t>
            </a:r>
            <a:r>
              <a:rPr lang="en-US" b="1" dirty="0" smtClean="0">
                <a:solidFill>
                  <a:srgbClr val="00B050"/>
                </a:solidFill>
              </a:rPr>
              <a:t>triglycerides</a:t>
            </a:r>
            <a:r>
              <a:rPr lang="en-US" dirty="0" smtClean="0"/>
              <a:t>, which consist </a:t>
            </a:r>
            <a:r>
              <a:rPr lang="en-US" dirty="0" smtClean="0"/>
              <a:t>of a </a:t>
            </a:r>
            <a:r>
              <a:rPr lang="en-US" b="1" dirty="0" smtClean="0">
                <a:solidFill>
                  <a:srgbClr val="00B050"/>
                </a:solidFill>
              </a:rPr>
              <a:t>glycerol </a:t>
            </a:r>
            <a:r>
              <a:rPr lang="en-US" dirty="0" smtClean="0"/>
              <a:t>backbone with </a:t>
            </a:r>
            <a:r>
              <a:rPr lang="en-US" b="1" dirty="0" smtClean="0">
                <a:solidFill>
                  <a:srgbClr val="00B050"/>
                </a:solidFill>
              </a:rPr>
              <a:t>fatty acids </a:t>
            </a:r>
            <a:r>
              <a:rPr lang="en-US" b="1" dirty="0" err="1" smtClean="0">
                <a:solidFill>
                  <a:srgbClr val="00B050"/>
                </a:solidFill>
              </a:rPr>
              <a:t>esterified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 each of the </a:t>
            </a:r>
            <a:r>
              <a:rPr lang="en-US" b="1" dirty="0" smtClean="0">
                <a:solidFill>
                  <a:srgbClr val="00B050"/>
                </a:solidFill>
              </a:rPr>
              <a:t>three</a:t>
            </a:r>
            <a:r>
              <a:rPr lang="en-US" dirty="0" smtClean="0"/>
              <a:t> hydroxyl </a:t>
            </a:r>
            <a:r>
              <a:rPr lang="en-US" dirty="0" smtClean="0"/>
              <a:t>groups of the glycerol molecule.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N-3 Polyunsaturated </a:t>
            </a:r>
            <a:r>
              <a:rPr lang="en-US" b="1" dirty="0" smtClean="0">
                <a:solidFill>
                  <a:srgbClr val="FF0000"/>
                </a:solidFill>
              </a:rPr>
              <a:t>fats and health outcomes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9000"/>
            <a:ext cx="7362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N-3 Polyunsaturated fats and health outcomes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N-3 </a:t>
            </a:r>
            <a:r>
              <a:rPr lang="en-US" sz="2800" b="1" dirty="0" smtClean="0"/>
              <a:t>PUFAs </a:t>
            </a:r>
            <a:r>
              <a:rPr lang="en-US" sz="2800" b="1" dirty="0" smtClean="0"/>
              <a:t>include:</a:t>
            </a:r>
          </a:p>
          <a:p>
            <a:pPr>
              <a:buNone/>
            </a:pPr>
            <a:endParaRPr lang="en-US" sz="28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alpha-</a:t>
            </a:r>
            <a:r>
              <a:rPr lang="en-US" sz="2400" dirty="0" err="1" smtClean="0"/>
              <a:t>linolenic</a:t>
            </a:r>
            <a:r>
              <a:rPr lang="en-US" sz="2400" dirty="0" smtClean="0"/>
              <a:t> </a:t>
            </a:r>
            <a:r>
              <a:rPr lang="en-US" sz="2400" dirty="0" smtClean="0"/>
              <a:t>acid (18:3n-3), </a:t>
            </a:r>
            <a:r>
              <a:rPr lang="en-US" sz="2400" dirty="0" smtClean="0"/>
              <a:t>derived </a:t>
            </a:r>
            <a:r>
              <a:rPr lang="en-US" sz="2400" dirty="0" smtClean="0"/>
              <a:t>from </a:t>
            </a:r>
            <a:r>
              <a:rPr lang="en-US" sz="2400" b="1" dirty="0" smtClean="0">
                <a:solidFill>
                  <a:srgbClr val="00B050"/>
                </a:solidFill>
              </a:rPr>
              <a:t>plants</a:t>
            </a:r>
            <a:r>
              <a:rPr lang="en-US" sz="24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 smtClean="0"/>
              <a:t>eicosapentaenoic</a:t>
            </a:r>
            <a:r>
              <a:rPr lang="en-US" sz="2400" dirty="0" smtClean="0"/>
              <a:t> </a:t>
            </a:r>
            <a:r>
              <a:rPr lang="en-US" sz="2400" dirty="0" smtClean="0"/>
              <a:t>acid (EPA; 20:5n-3</a:t>
            </a:r>
            <a:r>
              <a:rPr lang="en-US" sz="2400" dirty="0" smtClean="0"/>
              <a:t>)</a:t>
            </a:r>
            <a:r>
              <a:rPr lang="en-US" sz="2400" dirty="0" smtClean="0"/>
              <a:t> , derived from a</a:t>
            </a:r>
            <a:r>
              <a:rPr lang="en-US" sz="2400" b="1" dirty="0" smtClean="0">
                <a:solidFill>
                  <a:srgbClr val="00B050"/>
                </a:solidFill>
              </a:rPr>
              <a:t>nimals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 smtClean="0"/>
              <a:t>docosahexaenoic</a:t>
            </a:r>
            <a:r>
              <a:rPr lang="en-US" sz="2400" dirty="0" smtClean="0"/>
              <a:t> </a:t>
            </a:r>
            <a:r>
              <a:rPr lang="en-US" sz="2400" dirty="0" smtClean="0"/>
              <a:t>acid (DHA; 22:6n-3</a:t>
            </a:r>
            <a:r>
              <a:rPr lang="en-US" sz="2400" dirty="0" smtClean="0"/>
              <a:t>)</a:t>
            </a:r>
            <a:r>
              <a:rPr lang="en-US" sz="2400" dirty="0" smtClean="0"/>
              <a:t> , derived from </a:t>
            </a:r>
            <a:r>
              <a:rPr lang="en-US" sz="2400" b="1" dirty="0" smtClean="0">
                <a:solidFill>
                  <a:srgbClr val="00B050"/>
                </a:solidFill>
              </a:rPr>
              <a:t>animals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 smtClean="0"/>
              <a:t>docosapentaenoic</a:t>
            </a:r>
            <a:r>
              <a:rPr lang="en-US" sz="2400" dirty="0" smtClean="0"/>
              <a:t> </a:t>
            </a:r>
            <a:r>
              <a:rPr lang="en-US" sz="2400" dirty="0" smtClean="0"/>
              <a:t>acid (22:5n-3</a:t>
            </a:r>
            <a:r>
              <a:rPr lang="en-US" sz="2400" dirty="0" smtClean="0"/>
              <a:t>)</a:t>
            </a:r>
            <a:r>
              <a:rPr lang="en-US" sz="2400" dirty="0" smtClean="0"/>
              <a:t> , derived from </a:t>
            </a:r>
            <a:r>
              <a:rPr lang="en-US" sz="2400" b="1" dirty="0" smtClean="0">
                <a:solidFill>
                  <a:srgbClr val="00B050"/>
                </a:solidFill>
              </a:rPr>
              <a:t>animals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3" y="1828801"/>
            <a:ext cx="8960067" cy="3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304800"/>
            <a:ext cx="85915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N-3 Polyunsaturated fats and health outcomes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In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00B050"/>
                </a:solidFill>
              </a:rPr>
              <a:t>primary-prevention meta-analysis</a:t>
            </a:r>
            <a:r>
              <a:rPr lang="en-US" dirty="0" smtClean="0"/>
              <a:t>, risk for acute coronary syndrome was </a:t>
            </a:r>
            <a:r>
              <a:rPr lang="en-US" b="1" dirty="0" smtClean="0">
                <a:solidFill>
                  <a:srgbClr val="00B050"/>
                </a:solidFill>
              </a:rPr>
              <a:t>22% lower </a:t>
            </a:r>
            <a:r>
              <a:rPr lang="en-US" dirty="0" smtClean="0"/>
              <a:t>in participants who ate seafood </a:t>
            </a:r>
            <a:r>
              <a:rPr lang="en-US" b="1" dirty="0" smtClean="0">
                <a:solidFill>
                  <a:srgbClr val="00B050"/>
                </a:solidFill>
              </a:rPr>
              <a:t>≥4 times weekly </a:t>
            </a:r>
            <a:r>
              <a:rPr lang="en-US" dirty="0" smtClean="0"/>
              <a:t>than in participants who ate </a:t>
            </a:r>
            <a:r>
              <a:rPr lang="en-US" b="1" dirty="0" smtClean="0">
                <a:solidFill>
                  <a:srgbClr val="00B050"/>
                </a:solidFill>
              </a:rPr>
              <a:t>seafood &lt;1 time </a:t>
            </a:r>
            <a:r>
              <a:rPr lang="en-US" dirty="0" smtClean="0"/>
              <a:t>monthly, with higher consumption associated with greater </a:t>
            </a:r>
            <a:r>
              <a:rPr lang="en-US" dirty="0" smtClean="0"/>
              <a:t>benefit.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696200" cy="65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57200"/>
            <a:ext cx="84772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4196" y="0"/>
            <a:ext cx="6655804" cy="686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N-3 Polyunsaturated fats and health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Dose- response </a:t>
            </a:r>
            <a:r>
              <a:rPr lang="en-US" dirty="0" smtClean="0"/>
              <a:t>analysis showed a </a:t>
            </a:r>
            <a:r>
              <a:rPr lang="en-US" b="1" dirty="0" smtClean="0">
                <a:solidFill>
                  <a:srgbClr val="00B050"/>
                </a:solidFill>
              </a:rPr>
              <a:t>linear relationship between </a:t>
            </a:r>
            <a:r>
              <a:rPr lang="en-US" b="1" dirty="0" smtClean="0">
                <a:solidFill>
                  <a:srgbClr val="00B050"/>
                </a:solidFill>
              </a:rPr>
              <a:t>fish </a:t>
            </a:r>
            <a:r>
              <a:rPr lang="en-US" b="1" dirty="0" smtClean="0">
                <a:solidFill>
                  <a:srgbClr val="00B050"/>
                </a:solidFill>
              </a:rPr>
              <a:t>intake and stroke </a:t>
            </a:r>
            <a:r>
              <a:rPr lang="en-US" dirty="0" smtClean="0"/>
              <a:t>and </a:t>
            </a:r>
            <a:r>
              <a:rPr lang="en-US" dirty="0" smtClean="0"/>
              <a:t>the </a:t>
            </a:r>
            <a:r>
              <a:rPr lang="en-US" dirty="0" smtClean="0"/>
              <a:t>risk of stroke decreased by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%-12</a:t>
            </a:r>
            <a:r>
              <a:rPr lang="en-US" b="1" dirty="0" smtClean="0">
                <a:solidFill>
                  <a:srgbClr val="FF0000"/>
                </a:solidFill>
              </a:rPr>
              <a:t>% </a:t>
            </a:r>
            <a:r>
              <a:rPr lang="en-US" dirty="0" smtClean="0"/>
              <a:t>with increasing intake of </a:t>
            </a:r>
            <a:r>
              <a:rPr lang="en-US" dirty="0" smtClean="0"/>
              <a:t>fish </a:t>
            </a:r>
            <a:r>
              <a:rPr lang="en-US" dirty="0" smtClean="0"/>
              <a:t>up to </a:t>
            </a:r>
            <a:r>
              <a:rPr lang="en-US" dirty="0" smtClean="0">
                <a:solidFill>
                  <a:srgbClr val="FF0000"/>
                </a:solidFill>
              </a:rPr>
              <a:t>100- </a:t>
            </a:r>
            <a:r>
              <a:rPr lang="en-US" dirty="0" smtClean="0">
                <a:solidFill>
                  <a:srgbClr val="FF0000"/>
                </a:solidFill>
              </a:rPr>
              <a:t>700 </a:t>
            </a:r>
            <a:r>
              <a:rPr lang="en-US" dirty="0" smtClean="0"/>
              <a:t>g/week.</a:t>
            </a:r>
          </a:p>
          <a:p>
            <a:pPr>
              <a:buNone/>
            </a:pPr>
            <a:r>
              <a:rPr lang="en-US" dirty="0" smtClean="0"/>
              <a:t>A meta-analysis showed a negative association of high fish intake with total stroke </a:t>
            </a:r>
            <a:r>
              <a:rPr lang="en-US" dirty="0" smtClean="0"/>
              <a:t>risk.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14463"/>
            <a:ext cx="914400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930" y="-1"/>
            <a:ext cx="766567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Current available </a:t>
            </a:r>
            <a:r>
              <a:rPr lang="en-US" dirty="0" smtClean="0"/>
              <a:t>evidence indicates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fish and marine n-3 fatty acid </a:t>
            </a:r>
            <a:r>
              <a:rPr lang="en-US" dirty="0" smtClean="0">
                <a:solidFill>
                  <a:srgbClr val="FF0000"/>
                </a:solidFill>
              </a:rPr>
              <a:t>consumptio</a:t>
            </a:r>
            <a:r>
              <a:rPr lang="en-US" dirty="0" smtClean="0"/>
              <a:t>n may </a:t>
            </a:r>
            <a:r>
              <a:rPr lang="en-US" dirty="0" smtClean="0"/>
              <a:t>reduce the </a:t>
            </a:r>
            <a:r>
              <a:rPr lang="en-US" dirty="0" smtClean="0">
                <a:solidFill>
                  <a:srgbClr val="FF0000"/>
                </a:solidFill>
              </a:rPr>
              <a:t>risk for type 2 diabetes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Asian</a:t>
            </a:r>
            <a:r>
              <a:rPr lang="en-US" dirty="0" smtClean="0"/>
              <a:t> </a:t>
            </a:r>
            <a:r>
              <a:rPr lang="en-US" dirty="0" smtClean="0"/>
              <a:t>populations and </a:t>
            </a:r>
            <a:r>
              <a:rPr lang="en-US" dirty="0" smtClean="0"/>
              <a:t>that more research is necessary to better </a:t>
            </a:r>
            <a:r>
              <a:rPr lang="en-US" dirty="0" smtClean="0"/>
              <a:t>understand the </a:t>
            </a:r>
            <a:r>
              <a:rPr lang="en-US" dirty="0" smtClean="0"/>
              <a:t>associations between fish, marine n-3 fatty acids, and </a:t>
            </a:r>
            <a:r>
              <a:rPr lang="en-US" dirty="0" smtClean="0"/>
              <a:t>type 2 </a:t>
            </a:r>
            <a:r>
              <a:rPr lang="en-US" dirty="0" smtClean="0"/>
              <a:t>diabetes </a:t>
            </a:r>
            <a:r>
              <a:rPr lang="en-US" dirty="0" smtClean="0"/>
              <a:t>among </a:t>
            </a:r>
            <a:r>
              <a:rPr lang="en-US" dirty="0" smtClean="0">
                <a:solidFill>
                  <a:srgbClr val="FF0000"/>
                </a:solidFill>
              </a:rPr>
              <a:t>Western populations.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n-6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Polyunsaturated </a:t>
            </a:r>
            <a:r>
              <a:rPr lang="en-US" b="1" dirty="0" smtClean="0">
                <a:solidFill>
                  <a:srgbClr val="FF0000"/>
                </a:solidFill>
              </a:rPr>
              <a:t>fats and health outcomes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00400"/>
            <a:ext cx="7077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n-6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Polyunsaturated fats and health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major n-6 PUFAs are </a:t>
            </a:r>
            <a:r>
              <a:rPr lang="en-US" b="1" dirty="0" err="1" smtClean="0">
                <a:solidFill>
                  <a:srgbClr val="00B050"/>
                </a:solidFill>
              </a:rPr>
              <a:t>linoleic</a:t>
            </a:r>
            <a:r>
              <a:rPr lang="en-US" b="1" dirty="0" smtClean="0">
                <a:solidFill>
                  <a:srgbClr val="00B050"/>
                </a:solidFill>
              </a:rPr>
              <a:t> acid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00B050"/>
                </a:solidFill>
              </a:rPr>
              <a:t>arachidonic</a:t>
            </a:r>
            <a:r>
              <a:rPr lang="en-US" b="1" dirty="0" smtClean="0">
                <a:solidFill>
                  <a:srgbClr val="00B050"/>
                </a:solidFill>
              </a:rPr>
              <a:t> acid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linoleic</a:t>
            </a:r>
            <a:r>
              <a:rPr lang="en-US" b="1" dirty="0" smtClean="0">
                <a:solidFill>
                  <a:srgbClr val="00B050"/>
                </a:solidFill>
              </a:rPr>
              <a:t> acid</a:t>
            </a:r>
            <a:r>
              <a:rPr lang="en-US" dirty="0" smtClean="0"/>
              <a:t>, </a:t>
            </a:r>
            <a:r>
              <a:rPr lang="en-US" dirty="0" smtClean="0"/>
              <a:t>found mainly in </a:t>
            </a:r>
            <a:r>
              <a:rPr lang="en-US" dirty="0" smtClean="0">
                <a:solidFill>
                  <a:srgbClr val="FF0000"/>
                </a:solidFill>
              </a:rPr>
              <a:t>vegetable oils</a:t>
            </a:r>
            <a:r>
              <a:rPr lang="en-US" dirty="0" smtClean="0"/>
              <a:t>, nuts, and seeds, is the predominant dietary n-6 </a:t>
            </a:r>
            <a:r>
              <a:rPr lang="en-US" dirty="0" smtClean="0"/>
              <a:t>PUFA.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whereas </a:t>
            </a:r>
            <a:r>
              <a:rPr lang="en-US" b="1" dirty="0" err="1" smtClean="0">
                <a:solidFill>
                  <a:srgbClr val="00B050"/>
                </a:solidFill>
              </a:rPr>
              <a:t>arachidonic</a:t>
            </a:r>
            <a:r>
              <a:rPr lang="en-US" b="1" dirty="0" smtClean="0">
                <a:solidFill>
                  <a:srgbClr val="00B050"/>
                </a:solidFill>
              </a:rPr>
              <a:t> acid</a:t>
            </a:r>
            <a:r>
              <a:rPr lang="en-US" dirty="0" smtClean="0"/>
              <a:t>, found mainly in red </a:t>
            </a:r>
            <a:r>
              <a:rPr lang="en-US" dirty="0" smtClean="0">
                <a:solidFill>
                  <a:srgbClr val="FF0000"/>
                </a:solidFill>
              </a:rPr>
              <a:t>meat, eggs, algae, and fish oil, </a:t>
            </a:r>
            <a:r>
              <a:rPr lang="en-US" dirty="0" smtClean="0"/>
              <a:t>has low consumption (~100 mg/day compared with 15 g/day of LA).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1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1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Fatty acids have a backbone made of </a:t>
            </a:r>
            <a:r>
              <a:rPr lang="en-US" dirty="0" smtClean="0">
                <a:solidFill>
                  <a:srgbClr val="00B050"/>
                </a:solidFill>
              </a:rPr>
              <a:t>carbon</a:t>
            </a:r>
            <a:r>
              <a:rPr lang="en-US" dirty="0" smtClean="0"/>
              <a:t> atoms. They vary </a:t>
            </a:r>
            <a:r>
              <a:rPr lang="en-US" dirty="0" smtClean="0"/>
              <a:t>in the </a:t>
            </a:r>
            <a:r>
              <a:rPr lang="en-US" dirty="0" smtClean="0"/>
              <a:t>number of </a:t>
            </a:r>
            <a:r>
              <a:rPr lang="en-US" dirty="0" smtClean="0">
                <a:solidFill>
                  <a:srgbClr val="00B050"/>
                </a:solidFill>
              </a:rPr>
              <a:t>carbon </a:t>
            </a:r>
            <a:r>
              <a:rPr lang="en-US" dirty="0" smtClean="0"/>
              <a:t>atoms, and in the number of </a:t>
            </a:r>
            <a:r>
              <a:rPr lang="en-US" dirty="0" smtClean="0">
                <a:solidFill>
                  <a:srgbClr val="00B050"/>
                </a:solidFill>
              </a:rPr>
              <a:t>double bonds </a:t>
            </a:r>
            <a:r>
              <a:rPr lang="en-US" dirty="0" smtClean="0"/>
              <a:t>between </a:t>
            </a:r>
            <a:r>
              <a:rPr lang="en-US" dirty="0" smtClean="0"/>
              <a:t>them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Molecular structure of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dietary </a:t>
            </a:r>
            <a:r>
              <a:rPr lang="en-US" sz="3200" b="1" dirty="0" smtClean="0">
                <a:solidFill>
                  <a:srgbClr val="FF0000"/>
                </a:solidFill>
              </a:rPr>
              <a:t>fats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81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n-6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Polyunsaturated fats and health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Findings </a:t>
            </a:r>
            <a:r>
              <a:rPr lang="en-US" dirty="0" smtClean="0"/>
              <a:t>suggest that </a:t>
            </a:r>
            <a:r>
              <a:rPr lang="en-US" dirty="0" err="1" smtClean="0"/>
              <a:t>linoleic</a:t>
            </a:r>
            <a:r>
              <a:rPr lang="en-US" dirty="0" smtClean="0"/>
              <a:t> acid has </a:t>
            </a:r>
            <a:r>
              <a:rPr lang="en-US" b="1" dirty="0" smtClean="0">
                <a:solidFill>
                  <a:srgbClr val="00B050"/>
                </a:solidFill>
              </a:rPr>
              <a:t>long-term benefits for the prevention of type 2 diabetes </a:t>
            </a:r>
            <a:r>
              <a:rPr lang="en-US" dirty="0" smtClean="0"/>
              <a:t>and that </a:t>
            </a:r>
            <a:r>
              <a:rPr lang="en-US" b="1" dirty="0" err="1" smtClean="0">
                <a:solidFill>
                  <a:srgbClr val="00B050"/>
                </a:solidFill>
              </a:rPr>
              <a:t>arachidonic</a:t>
            </a:r>
            <a:r>
              <a:rPr lang="en-US" b="1" dirty="0" smtClean="0">
                <a:solidFill>
                  <a:srgbClr val="00B050"/>
                </a:solidFill>
              </a:rPr>
              <a:t> acid is not harmful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Effects and mechanisms of </a:t>
            </a:r>
            <a:r>
              <a:rPr lang="en-US" sz="3600" b="1" dirty="0" smtClean="0">
                <a:solidFill>
                  <a:srgbClr val="FF0000"/>
                </a:solidFill>
              </a:rPr>
              <a:t>PUFA </a:t>
            </a:r>
            <a:r>
              <a:rPr lang="en-US" sz="3600" b="1" dirty="0" smtClean="0">
                <a:solidFill>
                  <a:srgbClr val="FF0000"/>
                </a:solidFill>
              </a:rPr>
              <a:t>on ASCVD risks </a:t>
            </a:r>
          </a:p>
          <a:p>
            <a:pPr algn="ctr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Reductions of plasma triglycerides (TGs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n-3 PUFAs, particularly high-dose prescription formulations, lower plasma TG levels 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 smtClean="0"/>
              <a:t>effect may result from reduced hepatic </a:t>
            </a:r>
            <a:r>
              <a:rPr lang="en-US" dirty="0" smtClean="0"/>
              <a:t>VLDL synthesis</a:t>
            </a:r>
            <a:r>
              <a:rPr lang="en-US" dirty="0" smtClean="0"/>
              <a:t>, which involves multiple </a:t>
            </a:r>
            <a:r>
              <a:rPr lang="en-US" dirty="0" smtClean="0"/>
              <a:t>mechanisms:</a:t>
            </a:r>
          </a:p>
          <a:p>
            <a:pP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decreased </a:t>
            </a:r>
            <a:r>
              <a:rPr lang="en-US" sz="2800" dirty="0" smtClean="0"/>
              <a:t>de novo </a:t>
            </a:r>
            <a:r>
              <a:rPr lang="en-US" sz="2800" dirty="0" err="1" smtClean="0"/>
              <a:t>lipogenesis</a:t>
            </a:r>
            <a:r>
              <a:rPr lang="en-US" sz="2800" dirty="0" smtClean="0"/>
              <a:t>(predominant)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increased </a:t>
            </a:r>
            <a:r>
              <a:rPr lang="en-US" sz="2800" dirty="0" smtClean="0"/>
              <a:t>fatty acid </a:t>
            </a:r>
            <a:r>
              <a:rPr lang="el-GR" sz="2800" dirty="0" smtClean="0"/>
              <a:t>ᵦ</a:t>
            </a:r>
            <a:r>
              <a:rPr lang="en-US" sz="2800" dirty="0" smtClean="0"/>
              <a:t>-oxidation</a:t>
            </a:r>
            <a:r>
              <a:rPr lang="en-US" sz="2800" dirty="0" smtClean="0"/>
              <a:t>,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reduced </a:t>
            </a:r>
            <a:r>
              <a:rPr lang="en-US" sz="2800" dirty="0" smtClean="0"/>
              <a:t>hepatic </a:t>
            </a:r>
            <a:r>
              <a:rPr lang="en-US" sz="2800" dirty="0" err="1" smtClean="0"/>
              <a:t>lipogenic</a:t>
            </a:r>
            <a:r>
              <a:rPr lang="en-US" sz="2800" dirty="0" smtClean="0"/>
              <a:t> enzyme activity, 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increased </a:t>
            </a:r>
            <a:r>
              <a:rPr lang="en-US" sz="2800" dirty="0" smtClean="0"/>
              <a:t>hepatic synthesis of phospholipids in place of </a:t>
            </a:r>
            <a:r>
              <a:rPr lang="en-US" sz="2800" dirty="0" smtClean="0"/>
              <a:t>TGs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Reductions of plasma triglycerides (TGs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TG-lowering effect of n-3 PUFAs is generally </a:t>
            </a:r>
            <a:r>
              <a:rPr lang="en-US" b="1" dirty="0" smtClean="0">
                <a:solidFill>
                  <a:srgbClr val="00B050"/>
                </a:solidFill>
              </a:rPr>
              <a:t>linear and dose dependent</a:t>
            </a:r>
            <a:r>
              <a:rPr lang="en-US" dirty="0" smtClean="0"/>
              <a:t>, but varies between individuals and is usually greater in individuals with </a:t>
            </a:r>
            <a:r>
              <a:rPr lang="en-US" dirty="0" smtClean="0">
                <a:solidFill>
                  <a:srgbClr val="FF0000"/>
                </a:solidFill>
              </a:rPr>
              <a:t>higher TG levels at </a:t>
            </a:r>
            <a:r>
              <a:rPr lang="en-US" dirty="0" smtClean="0">
                <a:solidFill>
                  <a:srgbClr val="FF0000"/>
                </a:solidFill>
              </a:rPr>
              <a:t>baseline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Anti-inflammatory </a:t>
            </a:r>
            <a:r>
              <a:rPr lang="en-US" b="1" dirty="0" smtClean="0">
                <a:solidFill>
                  <a:srgbClr val="FF0000"/>
                </a:solidFill>
              </a:rPr>
              <a:t>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n-3 </a:t>
            </a:r>
            <a:r>
              <a:rPr lang="en-US" sz="2800" dirty="0" smtClean="0">
                <a:solidFill>
                  <a:srgbClr val="00B050"/>
                </a:solidFill>
              </a:rPr>
              <a:t>PUFAs lower </a:t>
            </a:r>
            <a:r>
              <a:rPr lang="en-US" sz="2800" dirty="0" smtClean="0">
                <a:solidFill>
                  <a:srgbClr val="00B050"/>
                </a:solidFill>
              </a:rPr>
              <a:t>several </a:t>
            </a:r>
            <a:r>
              <a:rPr lang="en-US" sz="2800" dirty="0" smtClean="0">
                <a:solidFill>
                  <a:srgbClr val="00B050"/>
                </a:solidFill>
              </a:rPr>
              <a:t>inflammatory markers associated with CVD risk. </a:t>
            </a:r>
            <a:endParaRPr lang="en-US" sz="2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 smtClean="0"/>
              <a:t>clinical studies in </a:t>
            </a:r>
            <a:r>
              <a:rPr lang="en-US" dirty="0" err="1" smtClean="0"/>
              <a:t>hypertriglyceridemic</a:t>
            </a:r>
            <a:r>
              <a:rPr lang="en-US" dirty="0" smtClean="0"/>
              <a:t> patients, prescription EPA as compared to placebo </a:t>
            </a:r>
            <a:r>
              <a:rPr lang="en-US" dirty="0" smtClean="0">
                <a:solidFill>
                  <a:srgbClr val="FF0000"/>
                </a:solidFill>
              </a:rPr>
              <a:t>reduced plasma </a:t>
            </a:r>
            <a:r>
              <a:rPr lang="en-US" dirty="0" err="1" smtClean="0">
                <a:solidFill>
                  <a:srgbClr val="FF0000"/>
                </a:solidFill>
              </a:rPr>
              <a:t>hs</a:t>
            </a:r>
            <a:r>
              <a:rPr lang="en-US" dirty="0" smtClean="0">
                <a:solidFill>
                  <a:srgbClr val="FF0000"/>
                </a:solidFill>
              </a:rPr>
              <a:t>-CRP</a:t>
            </a:r>
            <a:r>
              <a:rPr lang="en-US" dirty="0" smtClean="0"/>
              <a:t>, </a:t>
            </a:r>
            <a:r>
              <a:rPr lang="en-US" dirty="0" smtClean="0"/>
              <a:t>lipoprotein-associated </a:t>
            </a:r>
            <a:r>
              <a:rPr lang="en-US" dirty="0" err="1" smtClean="0"/>
              <a:t>phospholipase</a:t>
            </a:r>
            <a:r>
              <a:rPr lang="en-US" dirty="0" smtClean="0"/>
              <a:t> A2, and oxidized LDL levels and </a:t>
            </a:r>
            <a:r>
              <a:rPr lang="en-US" dirty="0" err="1" smtClean="0"/>
              <a:t>arachidonic</a:t>
            </a:r>
            <a:r>
              <a:rPr lang="en-US" dirty="0" smtClean="0"/>
              <a:t> acid/EPA </a:t>
            </a:r>
            <a:r>
              <a:rPr lang="en-US" dirty="0" smtClean="0"/>
              <a:t>ratio.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Antithrombotic </a:t>
            </a:r>
            <a:r>
              <a:rPr lang="en-US" b="1" dirty="0" smtClean="0">
                <a:solidFill>
                  <a:srgbClr val="FF0000"/>
                </a:solidFill>
              </a:rPr>
              <a:t>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Hyper-reactivity of platelets leading </a:t>
            </a:r>
            <a:r>
              <a:rPr lang="en-US" dirty="0" smtClean="0"/>
              <a:t>to thrombus formation is the major cause for MI.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n-3 PUFAs reduce platelet aggregation </a:t>
            </a:r>
            <a:r>
              <a:rPr lang="en-US" dirty="0" smtClean="0"/>
              <a:t>and may therefore have antithrombotic effects, likely because of their incorporation into platelet membrane </a:t>
            </a:r>
            <a:r>
              <a:rPr lang="en-US" dirty="0" smtClean="0"/>
              <a:t>and </a:t>
            </a:r>
            <a:r>
              <a:rPr lang="en-US" dirty="0" smtClean="0"/>
              <a:t>their role in reducing production and signaling of </a:t>
            </a:r>
            <a:r>
              <a:rPr lang="en-US" dirty="0" err="1" smtClean="0"/>
              <a:t>thromboxane</a:t>
            </a:r>
            <a:r>
              <a:rPr lang="en-US" dirty="0" smtClean="0"/>
              <a:t> </a:t>
            </a:r>
            <a:r>
              <a:rPr lang="en-US" dirty="0" smtClean="0"/>
              <a:t>A2.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Effect on endothelial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Endothelial cell dysfunctions </a:t>
            </a:r>
            <a:r>
              <a:rPr lang="en-US" dirty="0" smtClean="0"/>
              <a:t>play a crucial role in development of ASCVD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Earlier tissue culture and animal studies indicate that </a:t>
            </a:r>
            <a:r>
              <a:rPr lang="en-US" dirty="0" smtClean="0">
                <a:solidFill>
                  <a:srgbClr val="FF0000"/>
                </a:solidFill>
              </a:rPr>
              <a:t>n-3 PUFA improves endothelial function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reduces expression of adhesion molecules</a:t>
            </a:r>
            <a:r>
              <a:rPr lang="en-US" dirty="0" smtClean="0"/>
              <a:t>, thereby </a:t>
            </a:r>
            <a:r>
              <a:rPr lang="en-US" dirty="0" smtClean="0">
                <a:solidFill>
                  <a:srgbClr val="FF0000"/>
                </a:solidFill>
              </a:rPr>
              <a:t>decreasing endothelial–leukocyte </a:t>
            </a:r>
            <a:r>
              <a:rPr lang="en-US" dirty="0" smtClean="0"/>
              <a:t>interactions and subsequent leukocyte </a:t>
            </a:r>
            <a:r>
              <a:rPr lang="en-US" dirty="0" smtClean="0"/>
              <a:t>infiltration, </a:t>
            </a:r>
            <a:r>
              <a:rPr lang="en-US" dirty="0" smtClean="0"/>
              <a:t>a key step in atherosclerosis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Molecular Mechanisms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molecular mechanisms whereby n-PUFAs exert the above effects are </a:t>
            </a:r>
            <a:r>
              <a:rPr lang="en-US" dirty="0" err="1" smtClean="0"/>
              <a:t>multifactorial</a:t>
            </a:r>
            <a:r>
              <a:rPr lang="en-US" dirty="0" smtClean="0"/>
              <a:t> and not fully understood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First, n-3 PUFAs are incorporated </a:t>
            </a:r>
            <a:r>
              <a:rPr lang="en-US" b="1" dirty="0" smtClean="0">
                <a:solidFill>
                  <a:srgbClr val="00B050"/>
                </a:solidFill>
              </a:rPr>
              <a:t>into cell and organelle membrane</a:t>
            </a:r>
            <a:r>
              <a:rPr lang="en-US" dirty="0" smtClean="0"/>
              <a:t> and alter membrane </a:t>
            </a:r>
            <a:r>
              <a:rPr lang="en-US" b="1" dirty="0" smtClean="0"/>
              <a:t>lipid environments and fluidity</a:t>
            </a:r>
            <a:r>
              <a:rPr lang="en-US" dirty="0" smtClean="0"/>
              <a:t>, which are involved in various cellular functions such as </a:t>
            </a:r>
            <a:r>
              <a:rPr lang="en-US" b="1" dirty="0" smtClean="0"/>
              <a:t>signal transduction and protein trafficking </a:t>
            </a:r>
            <a:r>
              <a:rPr lang="en-US" dirty="0" smtClean="0"/>
              <a:t>and </a:t>
            </a:r>
            <a:r>
              <a:rPr lang="en-US" dirty="0" smtClean="0"/>
              <a:t>may contribute to the observed beneficial effects of n-3 PUFAs on inflammation, platelet function, and </a:t>
            </a:r>
            <a:r>
              <a:rPr lang="en-US" dirty="0" err="1" smtClean="0"/>
              <a:t>monocyte</a:t>
            </a:r>
            <a:r>
              <a:rPr lang="en-US" dirty="0" smtClean="0"/>
              <a:t> phenotypes in humans with </a:t>
            </a:r>
            <a:r>
              <a:rPr lang="en-US" dirty="0" err="1" smtClean="0"/>
              <a:t>hypertriglyceridemia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American </a:t>
            </a:r>
            <a:r>
              <a:rPr lang="en-US" dirty="0" smtClean="0"/>
              <a:t>Heart Association recommends </a:t>
            </a:r>
            <a:r>
              <a:rPr lang="en-US" b="1" dirty="0" smtClean="0">
                <a:solidFill>
                  <a:srgbClr val="00B050"/>
                </a:solidFill>
              </a:rPr>
              <a:t>lowering intake of SFAs </a:t>
            </a:r>
            <a:r>
              <a:rPr lang="en-US" dirty="0" smtClean="0"/>
              <a:t>and replacing SFAs with </a:t>
            </a:r>
            <a:r>
              <a:rPr lang="en-US" b="1" dirty="0" smtClean="0">
                <a:solidFill>
                  <a:srgbClr val="00B050"/>
                </a:solidFill>
              </a:rPr>
              <a:t>unsaturated FAs</a:t>
            </a:r>
            <a:r>
              <a:rPr lang="en-US" dirty="0" smtClean="0"/>
              <a:t>, especially PUFAs, to reduce risk of CVD and also to include </a:t>
            </a:r>
            <a:r>
              <a:rPr lang="en-US" b="1" dirty="0" smtClean="0">
                <a:solidFill>
                  <a:srgbClr val="00B050"/>
                </a:solidFill>
              </a:rPr>
              <a:t>1–2 seafood meals per week </a:t>
            </a:r>
            <a:r>
              <a:rPr lang="en-US" dirty="0" smtClean="0"/>
              <a:t>to reduce risk of CHD, ischemic stroke, and sudden cardiac </a:t>
            </a:r>
            <a:r>
              <a:rPr lang="en-US" dirty="0" smtClean="0"/>
              <a:t>death.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2015–2020 Dietary Guidelines for Americans </a:t>
            </a:r>
            <a:r>
              <a:rPr lang="en-US" i="1" dirty="0" smtClean="0"/>
              <a:t>and </a:t>
            </a:r>
            <a:r>
              <a:rPr lang="en-US" i="1" dirty="0" smtClean="0"/>
              <a:t>the Scientific Report of the 2015 US Dietary Guidelines Advisory Committee </a:t>
            </a:r>
            <a:r>
              <a:rPr lang="en-US" i="1" dirty="0" smtClean="0"/>
              <a:t> </a:t>
            </a:r>
            <a:r>
              <a:rPr lang="en-US" i="1" dirty="0" smtClean="0"/>
              <a:t>recommend </a:t>
            </a:r>
            <a:r>
              <a:rPr lang="en-US" b="1" i="1" dirty="0" smtClean="0"/>
              <a:t>using </a:t>
            </a:r>
            <a:r>
              <a:rPr lang="en-US" b="1" i="1" dirty="0" err="1" smtClean="0"/>
              <a:t>nonhydrogenated</a:t>
            </a:r>
            <a:r>
              <a:rPr lang="en-US" b="1" i="1" dirty="0" smtClean="0"/>
              <a:t> vegetable oils high in unsaturated fats and relatively low in SFAs (soybean, corn, olive, canola) instead of animal fats or tropical oils (palm, palm kernel, coconut</a:t>
            </a:r>
            <a:r>
              <a:rPr lang="en-US" b="1" i="1" dirty="0" smtClean="0"/>
              <a:t>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Instead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B050"/>
                </a:solidFill>
              </a:rPr>
              <a:t>reducing total fat, the type of fat should </a:t>
            </a:r>
            <a:r>
              <a:rPr lang="en-US" dirty="0" smtClean="0"/>
              <a:t>be optimized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At least </a:t>
            </a:r>
            <a:r>
              <a:rPr lang="en-US" dirty="0" smtClean="0">
                <a:solidFill>
                  <a:srgbClr val="FF0000"/>
                </a:solidFill>
              </a:rPr>
              <a:t>2 servings </a:t>
            </a:r>
            <a:r>
              <a:rPr lang="en-US" dirty="0" smtClean="0"/>
              <a:t>(3.5 oz per serving) of seafood should be consumed weekly to provide </a:t>
            </a:r>
            <a:r>
              <a:rPr lang="en-US" dirty="0" smtClean="0">
                <a:solidFill>
                  <a:srgbClr val="FF0000"/>
                </a:solidFill>
              </a:rPr>
              <a:t>~250 mg/day EPA plus DHA </a:t>
            </a:r>
            <a:r>
              <a:rPr lang="en-US" dirty="0" smtClean="0"/>
              <a:t>and replace other animal sources of </a:t>
            </a:r>
            <a:r>
              <a:rPr lang="en-US" dirty="0" smtClean="0"/>
              <a:t>protein.</a:t>
            </a:r>
          </a:p>
          <a:p>
            <a:pPr>
              <a:buNone/>
            </a:pPr>
            <a:r>
              <a:rPr lang="en-US" dirty="0" smtClean="0"/>
              <a:t>While </a:t>
            </a:r>
            <a:r>
              <a:rPr lang="en-US" dirty="0" smtClean="0">
                <a:solidFill>
                  <a:srgbClr val="FF0000"/>
                </a:solidFill>
              </a:rPr>
              <a:t>salmon, swordfish, and mussel </a:t>
            </a:r>
            <a:r>
              <a:rPr lang="en-US" dirty="0" smtClean="0"/>
              <a:t>contain high amounts of EPA and DHA, some other commonly consumed fish, such as tilapia have very little EPA and DHA.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</a:rPr>
              <a:t>Short-chain fatty </a:t>
            </a:r>
            <a:r>
              <a:rPr lang="en-US" sz="2600" dirty="0" smtClean="0">
                <a:solidFill>
                  <a:srgbClr val="FF0000"/>
                </a:solidFill>
              </a:rPr>
              <a:t>acids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smtClean="0"/>
              <a:t>SCFA) are </a:t>
            </a:r>
            <a:r>
              <a:rPr lang="en-US" sz="2600" dirty="0" smtClean="0"/>
              <a:t>fatty acids with up to 5 carbon </a:t>
            </a:r>
            <a:r>
              <a:rPr lang="en-US" sz="2600" dirty="0" smtClean="0"/>
              <a:t>atoms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</a:rPr>
              <a:t>medium-chain fatty acids </a:t>
            </a:r>
            <a:r>
              <a:rPr lang="en-US" sz="2600" dirty="0" smtClean="0"/>
              <a:t>(MCFA</a:t>
            </a:r>
            <a:r>
              <a:rPr lang="en-US" sz="2600" dirty="0" smtClean="0"/>
              <a:t>) have 6 to </a:t>
            </a:r>
            <a:r>
              <a:rPr lang="en-US" sz="2600" dirty="0" smtClean="0"/>
              <a:t>12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</a:rPr>
              <a:t>long-chain fatty acids </a:t>
            </a:r>
            <a:r>
              <a:rPr lang="en-US" sz="2600" dirty="0" smtClean="0"/>
              <a:t>(LCFA) 13 to </a:t>
            </a:r>
            <a:r>
              <a:rPr lang="en-US" sz="2600" dirty="0" smtClean="0"/>
              <a:t>21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</a:rPr>
              <a:t>very long chain fatty acids </a:t>
            </a:r>
            <a:r>
              <a:rPr lang="en-US" sz="2600" dirty="0" smtClean="0"/>
              <a:t>(VLCFA) are fatty acids with more </a:t>
            </a:r>
            <a:r>
              <a:rPr lang="en-US" sz="2600" dirty="0" smtClean="0"/>
              <a:t>than 22 </a:t>
            </a:r>
            <a:r>
              <a:rPr lang="en-US" sz="2600" dirty="0" smtClean="0"/>
              <a:t>carbon atoms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The majority of </a:t>
            </a:r>
            <a:r>
              <a:rPr lang="en-US" b="1" dirty="0" smtClean="0">
                <a:solidFill>
                  <a:srgbClr val="00B050"/>
                </a:solidFill>
              </a:rPr>
              <a:t>naturally occurring fatty </a:t>
            </a:r>
            <a:r>
              <a:rPr lang="en-US" b="1" dirty="0" smtClean="0">
                <a:solidFill>
                  <a:srgbClr val="00B050"/>
                </a:solidFill>
              </a:rPr>
              <a:t>acids</a:t>
            </a:r>
            <a:r>
              <a:rPr lang="en-US" dirty="0" smtClean="0"/>
              <a:t>, both </a:t>
            </a:r>
            <a:r>
              <a:rPr lang="en-US" dirty="0" smtClean="0"/>
              <a:t>in the diet and in the body, contain </a:t>
            </a:r>
            <a:r>
              <a:rPr lang="en-US" b="1" dirty="0" smtClean="0">
                <a:solidFill>
                  <a:srgbClr val="00B050"/>
                </a:solidFill>
              </a:rPr>
              <a:t>16-18 </a:t>
            </a:r>
            <a:r>
              <a:rPr lang="en-US" dirty="0" smtClean="0"/>
              <a:t>carbon atoms.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 according to the number of carbon atoms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Classification according </a:t>
            </a:r>
            <a:r>
              <a:rPr lang="en-US" sz="3200" b="1" dirty="0" smtClean="0">
                <a:solidFill>
                  <a:srgbClr val="FF0000"/>
                </a:solidFill>
              </a:rPr>
              <a:t>to the </a:t>
            </a:r>
            <a:r>
              <a:rPr lang="en-US" sz="3200" b="1" dirty="0" smtClean="0">
                <a:solidFill>
                  <a:srgbClr val="FF0000"/>
                </a:solidFill>
              </a:rPr>
              <a:t>number </a:t>
            </a:r>
            <a:r>
              <a:rPr lang="en-US" sz="3200" b="1" dirty="0" smtClean="0">
                <a:solidFill>
                  <a:srgbClr val="FF0000"/>
                </a:solidFill>
              </a:rPr>
              <a:t>of double bonds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Fatty acids are classified according to the presence and number </a:t>
            </a:r>
            <a:r>
              <a:rPr lang="en-US" dirty="0" smtClean="0"/>
              <a:t>of double </a:t>
            </a:r>
            <a:r>
              <a:rPr lang="en-US" dirty="0" smtClean="0"/>
              <a:t>bonds in their carbon chain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0000"/>
                </a:solidFill>
              </a:rPr>
              <a:t>Saturated </a:t>
            </a:r>
            <a:r>
              <a:rPr lang="en-US" sz="2800" i="1" dirty="0" smtClean="0">
                <a:solidFill>
                  <a:srgbClr val="FF0000"/>
                </a:solidFill>
              </a:rPr>
              <a:t>fatty acids (</a:t>
            </a:r>
            <a:r>
              <a:rPr lang="en-US" sz="2800" i="1" dirty="0" smtClean="0">
                <a:solidFill>
                  <a:srgbClr val="FF0000"/>
                </a:solidFill>
              </a:rPr>
              <a:t>SFA) </a:t>
            </a:r>
            <a:r>
              <a:rPr lang="en-US" sz="2800" dirty="0" smtClean="0"/>
              <a:t>contain </a:t>
            </a:r>
            <a:r>
              <a:rPr lang="en-US" sz="2800" dirty="0" smtClean="0"/>
              <a:t>no double </a:t>
            </a:r>
            <a:r>
              <a:rPr lang="en-US" sz="2800" dirty="0" smtClean="0"/>
              <a:t>bonds 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0000"/>
                </a:solidFill>
              </a:rPr>
              <a:t>monounsaturated </a:t>
            </a:r>
            <a:r>
              <a:rPr lang="en-US" sz="2800" i="1" dirty="0" smtClean="0">
                <a:solidFill>
                  <a:srgbClr val="FF0000"/>
                </a:solidFill>
              </a:rPr>
              <a:t>fatty acids (</a:t>
            </a:r>
            <a:r>
              <a:rPr lang="en-US" sz="2800" i="1" dirty="0" smtClean="0">
                <a:solidFill>
                  <a:srgbClr val="FF0000"/>
                </a:solidFill>
              </a:rPr>
              <a:t>MUFA) </a:t>
            </a:r>
            <a:r>
              <a:rPr lang="en-US" sz="2800" dirty="0" smtClean="0"/>
              <a:t>contain one 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0000"/>
                </a:solidFill>
              </a:rPr>
              <a:t>polyunsaturated </a:t>
            </a:r>
            <a:r>
              <a:rPr lang="en-US" sz="2800" i="1" dirty="0" smtClean="0">
                <a:solidFill>
                  <a:srgbClr val="FF0000"/>
                </a:solidFill>
              </a:rPr>
              <a:t>fatty acids (PUFA) </a:t>
            </a:r>
            <a:r>
              <a:rPr lang="en-US" sz="2800" dirty="0" smtClean="0"/>
              <a:t>contain more than one double bond.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2067</Words>
  <Application>Microsoft Office PowerPoint</Application>
  <PresentationFormat>On-screen Show (4:3)</PresentationFormat>
  <Paragraphs>147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Dietary fats and Health outcome</vt:lpstr>
      <vt:lpstr>Dietary fats</vt:lpstr>
      <vt:lpstr>Dietary fats</vt:lpstr>
      <vt:lpstr>Molecular structure of dietary fats</vt:lpstr>
      <vt:lpstr>Slide 5</vt:lpstr>
      <vt:lpstr>Molecular structure of dietary fats</vt:lpstr>
      <vt:lpstr>Slide 7</vt:lpstr>
      <vt:lpstr>Slide 8</vt:lpstr>
      <vt:lpstr>Classification according to the number of double bonds</vt:lpstr>
      <vt:lpstr>Slide 10</vt:lpstr>
      <vt:lpstr>Classification of unsaturated fatty acids (cis and trans)</vt:lpstr>
      <vt:lpstr>Slide 12</vt:lpstr>
      <vt:lpstr>Trans fatty acid</vt:lpstr>
      <vt:lpstr>Hydrogenation</vt:lpstr>
      <vt:lpstr>Hydrogenation</vt:lpstr>
      <vt:lpstr>Slide 16</vt:lpstr>
      <vt:lpstr>Hydrogenation</vt:lpstr>
      <vt:lpstr>Hydrogenation</vt:lpstr>
      <vt:lpstr>Classification of PUFA  (omega fatty acids)</vt:lpstr>
      <vt:lpstr>Slide 20</vt:lpstr>
      <vt:lpstr>Slide 21</vt:lpstr>
      <vt:lpstr>Slide 22</vt:lpstr>
      <vt:lpstr>Slide 23</vt:lpstr>
      <vt:lpstr>Slide 24</vt:lpstr>
      <vt:lpstr> Saturated fats and health outcomes  </vt:lpstr>
      <vt:lpstr>Slide 26</vt:lpstr>
      <vt:lpstr>Slide 27</vt:lpstr>
      <vt:lpstr>Conclusions</vt:lpstr>
      <vt:lpstr>Saturated fats and health outcomes</vt:lpstr>
      <vt:lpstr> Saturated fats and health outcomes  </vt:lpstr>
      <vt:lpstr>Slide 31</vt:lpstr>
      <vt:lpstr>Slide 32</vt:lpstr>
      <vt:lpstr>Slide 33</vt:lpstr>
      <vt:lpstr>Trans fats and health outcomes </vt:lpstr>
      <vt:lpstr>Slide 35</vt:lpstr>
      <vt:lpstr>Mono unsaturated fats and health outcomes</vt:lpstr>
      <vt:lpstr>Slide 37</vt:lpstr>
      <vt:lpstr>Slide 38</vt:lpstr>
      <vt:lpstr>Mono unsaturated fats and health outcomes</vt:lpstr>
      <vt:lpstr>Slide 40</vt:lpstr>
      <vt:lpstr>  N-3 Polyunsaturated fats and health outcomes  </vt:lpstr>
      <vt:lpstr>Slide 42</vt:lpstr>
      <vt:lpstr>Slide 43</vt:lpstr>
      <vt:lpstr>Slide 44</vt:lpstr>
      <vt:lpstr>  N-3 Polyunsaturated fats and health outcomes  </vt:lpstr>
      <vt:lpstr>Slide 46</vt:lpstr>
      <vt:lpstr>Slide 47</vt:lpstr>
      <vt:lpstr>Slide 48</vt:lpstr>
      <vt:lpstr>N-3 Polyunsaturated fats and health outcomes</vt:lpstr>
      <vt:lpstr>Slide 50</vt:lpstr>
      <vt:lpstr>Slide 51</vt:lpstr>
      <vt:lpstr>Slide 52</vt:lpstr>
      <vt:lpstr>Slide 53</vt:lpstr>
      <vt:lpstr>n-6 Polyunsaturated fats and health outcomes</vt:lpstr>
      <vt:lpstr>Slide 55</vt:lpstr>
      <vt:lpstr>Slide 56</vt:lpstr>
      <vt:lpstr>Slide 57</vt:lpstr>
      <vt:lpstr>Slide 58</vt:lpstr>
      <vt:lpstr>Slide 59</vt:lpstr>
      <vt:lpstr>Slide 60</vt:lpstr>
      <vt:lpstr>n-6 Polyunsaturated fats and health outcomes</vt:lpstr>
      <vt:lpstr>Slide 62</vt:lpstr>
      <vt:lpstr>Reductions of plasma triglycerides (TGs)</vt:lpstr>
      <vt:lpstr>Reductions of plasma triglycerides (TGs)</vt:lpstr>
      <vt:lpstr>Anti-inflammatory effect</vt:lpstr>
      <vt:lpstr>Antithrombotic effect</vt:lpstr>
      <vt:lpstr>Effect on endothelial function</vt:lpstr>
      <vt:lpstr>Molecular Mechanisms</vt:lpstr>
      <vt:lpstr>Conclusion</vt:lpstr>
      <vt:lpstr>Conclusion</vt:lpstr>
      <vt:lpstr>Conclusion</vt:lpstr>
      <vt:lpstr>Slide 72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</dc:creator>
  <cp:lastModifiedBy>Salehi</cp:lastModifiedBy>
  <cp:revision>120</cp:revision>
  <dcterms:created xsi:type="dcterms:W3CDTF">2006-08-16T00:00:00Z</dcterms:created>
  <dcterms:modified xsi:type="dcterms:W3CDTF">2020-06-09T16:20:56Z</dcterms:modified>
</cp:coreProperties>
</file>