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0"/>
  </p:notesMasterIdLst>
  <p:sldIdLst>
    <p:sldId id="363" r:id="rId2"/>
    <p:sldId id="256" r:id="rId3"/>
    <p:sldId id="281" r:id="rId4"/>
    <p:sldId id="257" r:id="rId5"/>
    <p:sldId id="258" r:id="rId6"/>
    <p:sldId id="260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24" r:id="rId18"/>
    <p:sldId id="356" r:id="rId19"/>
    <p:sldId id="325" r:id="rId20"/>
    <p:sldId id="326" r:id="rId21"/>
    <p:sldId id="327" r:id="rId22"/>
    <p:sldId id="328" r:id="rId23"/>
    <p:sldId id="329" r:id="rId24"/>
    <p:sldId id="357" r:id="rId25"/>
    <p:sldId id="263" r:id="rId26"/>
    <p:sldId id="284" r:id="rId27"/>
    <p:sldId id="285" r:id="rId28"/>
    <p:sldId id="266" r:id="rId29"/>
    <p:sldId id="267" r:id="rId30"/>
    <p:sldId id="268" r:id="rId31"/>
    <p:sldId id="289" r:id="rId32"/>
    <p:sldId id="302" r:id="rId33"/>
    <p:sldId id="358" r:id="rId34"/>
    <p:sldId id="292" r:id="rId35"/>
    <p:sldId id="293" r:id="rId36"/>
    <p:sldId id="303" r:id="rId37"/>
    <p:sldId id="296" r:id="rId38"/>
    <p:sldId id="359" r:id="rId39"/>
    <p:sldId id="294" r:id="rId40"/>
    <p:sldId id="312" r:id="rId41"/>
    <p:sldId id="270" r:id="rId42"/>
    <p:sldId id="271" r:id="rId43"/>
    <p:sldId id="273" r:id="rId44"/>
    <p:sldId id="274" r:id="rId45"/>
    <p:sldId id="321" r:id="rId46"/>
    <p:sldId id="322" r:id="rId47"/>
    <p:sldId id="275" r:id="rId48"/>
    <p:sldId id="276" r:id="rId49"/>
    <p:sldId id="277" r:id="rId50"/>
    <p:sldId id="279" r:id="rId51"/>
    <p:sldId id="298" r:id="rId52"/>
    <p:sldId id="280" r:id="rId53"/>
    <p:sldId id="300" r:id="rId54"/>
    <p:sldId id="315" r:id="rId55"/>
    <p:sldId id="316" r:id="rId56"/>
    <p:sldId id="317" r:id="rId57"/>
    <p:sldId id="360" r:id="rId58"/>
    <p:sldId id="323" r:id="rId59"/>
    <p:sldId id="318" r:id="rId60"/>
    <p:sldId id="320" r:id="rId61"/>
    <p:sldId id="301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6" r:id="rId71"/>
    <p:sldId id="347" r:id="rId72"/>
    <p:sldId id="348" r:id="rId73"/>
    <p:sldId id="349" r:id="rId74"/>
    <p:sldId id="350" r:id="rId75"/>
    <p:sldId id="351" r:id="rId76"/>
    <p:sldId id="353" r:id="rId77"/>
    <p:sldId id="354" r:id="rId78"/>
    <p:sldId id="362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5" autoAdjust="0"/>
    <p:restoredTop sz="94660"/>
  </p:normalViewPr>
  <p:slideViewPr>
    <p:cSldViewPr snapToGrid="0">
      <p:cViewPr>
        <p:scale>
          <a:sx n="76" d="100"/>
          <a:sy n="76" d="100"/>
        </p:scale>
        <p:origin x="-18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DED12-3AA4-43A3-843D-1C64F722E59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D831-C798-4DC7-AC9B-C5793F6FE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32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8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30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68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79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97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36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D940-84BE-4E69-82FF-F21FCB8B00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F472-6350-44E4-AC8A-F721B9C85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414752" y="1660635"/>
            <a:ext cx="7543800" cy="2743200"/>
            <a:chOff x="1248" y="1104"/>
            <a:chExt cx="4512" cy="138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71" y="1241"/>
              <a:ext cx="44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38" y="75"/>
                </a:cxn>
                <a:cxn ang="0">
                  <a:pos x="38" y="69"/>
                </a:cxn>
                <a:cxn ang="0">
                  <a:pos x="32" y="69"/>
                </a:cxn>
                <a:cxn ang="0">
                  <a:pos x="32" y="62"/>
                </a:cxn>
                <a:cxn ang="0">
                  <a:pos x="32" y="56"/>
                </a:cxn>
                <a:cxn ang="0">
                  <a:pos x="25" y="56"/>
                </a:cxn>
                <a:cxn ang="0">
                  <a:pos x="25" y="50"/>
                </a:cxn>
                <a:cxn ang="0">
                  <a:pos x="19" y="50"/>
                </a:cxn>
                <a:cxn ang="0">
                  <a:pos x="19" y="50"/>
                </a:cxn>
                <a:cxn ang="0">
                  <a:pos x="19" y="44"/>
                </a:cxn>
                <a:cxn ang="0">
                  <a:pos x="13" y="44"/>
                </a:cxn>
                <a:cxn ang="0">
                  <a:pos x="13" y="44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19" y="25"/>
                </a:cxn>
                <a:cxn ang="0">
                  <a:pos x="25" y="31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32" y="50"/>
                </a:cxn>
                <a:cxn ang="0">
                  <a:pos x="38" y="56"/>
                </a:cxn>
                <a:cxn ang="0">
                  <a:pos x="38" y="69"/>
                </a:cxn>
                <a:cxn ang="0">
                  <a:pos x="38" y="75"/>
                </a:cxn>
                <a:cxn ang="0">
                  <a:pos x="44" y="81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38" y="75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25" y="31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32" y="50"/>
                  </a:lnTo>
                  <a:lnTo>
                    <a:pt x="38" y="56"/>
                  </a:lnTo>
                  <a:lnTo>
                    <a:pt x="38" y="69"/>
                  </a:lnTo>
                  <a:lnTo>
                    <a:pt x="38" y="75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23" y="1266"/>
              <a:ext cx="157" cy="904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44" y="69"/>
                </a:cxn>
                <a:cxn ang="0">
                  <a:pos x="50" y="94"/>
                </a:cxn>
                <a:cxn ang="0">
                  <a:pos x="50" y="106"/>
                </a:cxn>
                <a:cxn ang="0">
                  <a:pos x="50" y="112"/>
                </a:cxn>
                <a:cxn ang="0">
                  <a:pos x="44" y="119"/>
                </a:cxn>
                <a:cxn ang="0">
                  <a:pos x="38" y="119"/>
                </a:cxn>
                <a:cxn ang="0">
                  <a:pos x="38" y="119"/>
                </a:cxn>
                <a:cxn ang="0">
                  <a:pos x="50" y="187"/>
                </a:cxn>
                <a:cxn ang="0">
                  <a:pos x="69" y="306"/>
                </a:cxn>
                <a:cxn ang="0">
                  <a:pos x="94" y="405"/>
                </a:cxn>
                <a:cxn ang="0">
                  <a:pos x="113" y="499"/>
                </a:cxn>
                <a:cxn ang="0">
                  <a:pos x="126" y="574"/>
                </a:cxn>
                <a:cxn ang="0">
                  <a:pos x="138" y="642"/>
                </a:cxn>
                <a:cxn ang="0">
                  <a:pos x="151" y="711"/>
                </a:cxn>
                <a:cxn ang="0">
                  <a:pos x="157" y="773"/>
                </a:cxn>
                <a:cxn ang="0">
                  <a:pos x="157" y="804"/>
                </a:cxn>
                <a:cxn ang="0">
                  <a:pos x="157" y="811"/>
                </a:cxn>
                <a:cxn ang="0">
                  <a:pos x="157" y="817"/>
                </a:cxn>
                <a:cxn ang="0">
                  <a:pos x="151" y="829"/>
                </a:cxn>
                <a:cxn ang="0">
                  <a:pos x="151" y="842"/>
                </a:cxn>
                <a:cxn ang="0">
                  <a:pos x="145" y="854"/>
                </a:cxn>
                <a:cxn ang="0">
                  <a:pos x="138" y="873"/>
                </a:cxn>
                <a:cxn ang="0">
                  <a:pos x="138" y="892"/>
                </a:cxn>
                <a:cxn ang="0">
                  <a:pos x="132" y="848"/>
                </a:cxn>
                <a:cxn ang="0">
                  <a:pos x="113" y="736"/>
                </a:cxn>
                <a:cxn ang="0">
                  <a:pos x="101" y="624"/>
                </a:cxn>
                <a:cxn ang="0">
                  <a:pos x="76" y="511"/>
                </a:cxn>
                <a:cxn ang="0">
                  <a:pos x="57" y="399"/>
                </a:cxn>
                <a:cxn ang="0">
                  <a:pos x="38" y="293"/>
                </a:cxn>
                <a:cxn ang="0">
                  <a:pos x="19" y="193"/>
                </a:cxn>
                <a:cxn ang="0">
                  <a:pos x="6" y="100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6" y="13"/>
                </a:cxn>
                <a:cxn ang="0">
                  <a:pos x="13" y="13"/>
                </a:cxn>
                <a:cxn ang="0">
                  <a:pos x="13" y="6"/>
                </a:cxn>
                <a:cxn ang="0">
                  <a:pos x="13" y="0"/>
                </a:cxn>
              </a:cxnLst>
              <a:rect l="0" t="0" r="r" b="b"/>
              <a:pathLst>
                <a:path w="157" h="904">
                  <a:moveTo>
                    <a:pt x="13" y="0"/>
                  </a:moveTo>
                  <a:lnTo>
                    <a:pt x="25" y="25"/>
                  </a:lnTo>
                  <a:lnTo>
                    <a:pt x="38" y="50"/>
                  </a:lnTo>
                  <a:lnTo>
                    <a:pt x="44" y="69"/>
                  </a:lnTo>
                  <a:lnTo>
                    <a:pt x="50" y="81"/>
                  </a:lnTo>
                  <a:lnTo>
                    <a:pt x="50" y="94"/>
                  </a:lnTo>
                  <a:lnTo>
                    <a:pt x="50" y="100"/>
                  </a:lnTo>
                  <a:lnTo>
                    <a:pt x="50" y="106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50" y="187"/>
                  </a:lnTo>
                  <a:lnTo>
                    <a:pt x="63" y="249"/>
                  </a:lnTo>
                  <a:lnTo>
                    <a:pt x="69" y="306"/>
                  </a:lnTo>
                  <a:lnTo>
                    <a:pt x="82" y="355"/>
                  </a:lnTo>
                  <a:lnTo>
                    <a:pt x="94" y="405"/>
                  </a:lnTo>
                  <a:lnTo>
                    <a:pt x="101" y="455"/>
                  </a:lnTo>
                  <a:lnTo>
                    <a:pt x="113" y="499"/>
                  </a:lnTo>
                  <a:lnTo>
                    <a:pt x="120" y="536"/>
                  </a:lnTo>
                  <a:lnTo>
                    <a:pt x="126" y="574"/>
                  </a:lnTo>
                  <a:lnTo>
                    <a:pt x="132" y="611"/>
                  </a:lnTo>
                  <a:lnTo>
                    <a:pt x="138" y="642"/>
                  </a:lnTo>
                  <a:lnTo>
                    <a:pt x="145" y="680"/>
                  </a:lnTo>
                  <a:lnTo>
                    <a:pt x="151" y="711"/>
                  </a:lnTo>
                  <a:lnTo>
                    <a:pt x="151" y="742"/>
                  </a:lnTo>
                  <a:lnTo>
                    <a:pt x="157" y="773"/>
                  </a:lnTo>
                  <a:lnTo>
                    <a:pt x="157" y="804"/>
                  </a:lnTo>
                  <a:lnTo>
                    <a:pt x="157" y="804"/>
                  </a:lnTo>
                  <a:lnTo>
                    <a:pt x="157" y="804"/>
                  </a:lnTo>
                  <a:lnTo>
                    <a:pt x="157" y="811"/>
                  </a:lnTo>
                  <a:lnTo>
                    <a:pt x="157" y="811"/>
                  </a:lnTo>
                  <a:lnTo>
                    <a:pt x="157" y="817"/>
                  </a:lnTo>
                  <a:lnTo>
                    <a:pt x="151" y="823"/>
                  </a:lnTo>
                  <a:lnTo>
                    <a:pt x="151" y="829"/>
                  </a:lnTo>
                  <a:lnTo>
                    <a:pt x="151" y="835"/>
                  </a:lnTo>
                  <a:lnTo>
                    <a:pt x="151" y="842"/>
                  </a:lnTo>
                  <a:lnTo>
                    <a:pt x="145" y="848"/>
                  </a:lnTo>
                  <a:lnTo>
                    <a:pt x="145" y="854"/>
                  </a:lnTo>
                  <a:lnTo>
                    <a:pt x="145" y="867"/>
                  </a:lnTo>
                  <a:lnTo>
                    <a:pt x="138" y="873"/>
                  </a:lnTo>
                  <a:lnTo>
                    <a:pt x="138" y="885"/>
                  </a:lnTo>
                  <a:lnTo>
                    <a:pt x="138" y="892"/>
                  </a:lnTo>
                  <a:lnTo>
                    <a:pt x="132" y="904"/>
                  </a:lnTo>
                  <a:lnTo>
                    <a:pt x="132" y="848"/>
                  </a:lnTo>
                  <a:lnTo>
                    <a:pt x="126" y="792"/>
                  </a:lnTo>
                  <a:lnTo>
                    <a:pt x="113" y="736"/>
                  </a:lnTo>
                  <a:lnTo>
                    <a:pt x="107" y="680"/>
                  </a:lnTo>
                  <a:lnTo>
                    <a:pt x="101" y="624"/>
                  </a:lnTo>
                  <a:lnTo>
                    <a:pt x="88" y="567"/>
                  </a:lnTo>
                  <a:lnTo>
                    <a:pt x="76" y="511"/>
                  </a:lnTo>
                  <a:lnTo>
                    <a:pt x="69" y="455"/>
                  </a:lnTo>
                  <a:lnTo>
                    <a:pt x="57" y="399"/>
                  </a:lnTo>
                  <a:lnTo>
                    <a:pt x="50" y="343"/>
                  </a:lnTo>
                  <a:lnTo>
                    <a:pt x="38" y="293"/>
                  </a:lnTo>
                  <a:lnTo>
                    <a:pt x="25" y="243"/>
                  </a:lnTo>
                  <a:lnTo>
                    <a:pt x="19" y="193"/>
                  </a:lnTo>
                  <a:lnTo>
                    <a:pt x="13" y="143"/>
                  </a:lnTo>
                  <a:lnTo>
                    <a:pt x="6" y="100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13" y="13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94" y="1291"/>
              <a:ext cx="625" cy="805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64" y="393"/>
                </a:cxn>
                <a:cxn ang="0">
                  <a:pos x="189" y="368"/>
                </a:cxn>
                <a:cxn ang="0">
                  <a:pos x="208" y="343"/>
                </a:cxn>
                <a:cxn ang="0">
                  <a:pos x="195" y="343"/>
                </a:cxn>
                <a:cxn ang="0">
                  <a:pos x="182" y="324"/>
                </a:cxn>
                <a:cxn ang="0">
                  <a:pos x="176" y="299"/>
                </a:cxn>
                <a:cxn ang="0">
                  <a:pos x="170" y="274"/>
                </a:cxn>
                <a:cxn ang="0">
                  <a:pos x="182" y="218"/>
                </a:cxn>
                <a:cxn ang="0">
                  <a:pos x="308" y="143"/>
                </a:cxn>
                <a:cxn ang="0">
                  <a:pos x="484" y="75"/>
                </a:cxn>
                <a:cxn ang="0">
                  <a:pos x="610" y="37"/>
                </a:cxn>
                <a:cxn ang="0">
                  <a:pos x="591" y="50"/>
                </a:cxn>
                <a:cxn ang="0">
                  <a:pos x="465" y="100"/>
                </a:cxn>
                <a:cxn ang="0">
                  <a:pos x="308" y="150"/>
                </a:cxn>
                <a:cxn ang="0">
                  <a:pos x="189" y="218"/>
                </a:cxn>
                <a:cxn ang="0">
                  <a:pos x="176" y="249"/>
                </a:cxn>
                <a:cxn ang="0">
                  <a:pos x="189" y="256"/>
                </a:cxn>
                <a:cxn ang="0">
                  <a:pos x="214" y="268"/>
                </a:cxn>
                <a:cxn ang="0">
                  <a:pos x="239" y="274"/>
                </a:cxn>
                <a:cxn ang="0">
                  <a:pos x="258" y="281"/>
                </a:cxn>
                <a:cxn ang="0">
                  <a:pos x="283" y="299"/>
                </a:cxn>
                <a:cxn ang="0">
                  <a:pos x="283" y="318"/>
                </a:cxn>
                <a:cxn ang="0">
                  <a:pos x="258" y="337"/>
                </a:cxn>
                <a:cxn ang="0">
                  <a:pos x="239" y="343"/>
                </a:cxn>
                <a:cxn ang="0">
                  <a:pos x="201" y="374"/>
                </a:cxn>
                <a:cxn ang="0">
                  <a:pos x="157" y="418"/>
                </a:cxn>
                <a:cxn ang="0">
                  <a:pos x="107" y="455"/>
                </a:cxn>
                <a:cxn ang="0">
                  <a:pos x="101" y="505"/>
                </a:cxn>
                <a:cxn ang="0">
                  <a:pos x="113" y="611"/>
                </a:cxn>
                <a:cxn ang="0">
                  <a:pos x="120" y="717"/>
                </a:cxn>
                <a:cxn ang="0">
                  <a:pos x="107" y="798"/>
                </a:cxn>
                <a:cxn ang="0">
                  <a:pos x="88" y="736"/>
                </a:cxn>
                <a:cxn ang="0">
                  <a:pos x="82" y="648"/>
                </a:cxn>
                <a:cxn ang="0">
                  <a:pos x="69" y="567"/>
                </a:cxn>
                <a:cxn ang="0">
                  <a:pos x="57" y="505"/>
                </a:cxn>
                <a:cxn ang="0">
                  <a:pos x="50" y="493"/>
                </a:cxn>
                <a:cxn ang="0">
                  <a:pos x="32" y="499"/>
                </a:cxn>
                <a:cxn ang="0">
                  <a:pos x="13" y="511"/>
                </a:cxn>
                <a:cxn ang="0">
                  <a:pos x="0" y="511"/>
                </a:cxn>
                <a:cxn ang="0">
                  <a:pos x="6" y="511"/>
                </a:cxn>
                <a:cxn ang="0">
                  <a:pos x="13" y="505"/>
                </a:cxn>
                <a:cxn ang="0">
                  <a:pos x="32" y="493"/>
                </a:cxn>
                <a:cxn ang="0">
                  <a:pos x="50" y="474"/>
                </a:cxn>
                <a:cxn ang="0">
                  <a:pos x="38" y="337"/>
                </a:cxn>
                <a:cxn ang="0">
                  <a:pos x="13" y="212"/>
                </a:cxn>
                <a:cxn ang="0">
                  <a:pos x="0" y="118"/>
                </a:cxn>
                <a:cxn ang="0">
                  <a:pos x="0" y="25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25" y="19"/>
                </a:cxn>
                <a:cxn ang="0">
                  <a:pos x="25" y="25"/>
                </a:cxn>
                <a:cxn ang="0">
                  <a:pos x="32" y="56"/>
                </a:cxn>
                <a:cxn ang="0">
                  <a:pos x="44" y="118"/>
                </a:cxn>
                <a:cxn ang="0">
                  <a:pos x="57" y="224"/>
                </a:cxn>
                <a:cxn ang="0">
                  <a:pos x="82" y="393"/>
                </a:cxn>
              </a:cxnLst>
              <a:rect l="0" t="0" r="r" b="b"/>
              <a:pathLst>
                <a:path w="622" h="810">
                  <a:moveTo>
                    <a:pt x="94" y="443"/>
                  </a:moveTo>
                  <a:lnTo>
                    <a:pt x="107" y="436"/>
                  </a:lnTo>
                  <a:lnTo>
                    <a:pt x="120" y="430"/>
                  </a:lnTo>
                  <a:lnTo>
                    <a:pt x="132" y="424"/>
                  </a:lnTo>
                  <a:lnTo>
                    <a:pt x="138" y="411"/>
                  </a:lnTo>
                  <a:lnTo>
                    <a:pt x="145" y="405"/>
                  </a:lnTo>
                  <a:lnTo>
                    <a:pt x="157" y="405"/>
                  </a:lnTo>
                  <a:lnTo>
                    <a:pt x="164" y="393"/>
                  </a:lnTo>
                  <a:lnTo>
                    <a:pt x="170" y="387"/>
                  </a:lnTo>
                  <a:lnTo>
                    <a:pt x="176" y="380"/>
                  </a:lnTo>
                  <a:lnTo>
                    <a:pt x="182" y="374"/>
                  </a:lnTo>
                  <a:lnTo>
                    <a:pt x="189" y="368"/>
                  </a:lnTo>
                  <a:lnTo>
                    <a:pt x="195" y="362"/>
                  </a:lnTo>
                  <a:lnTo>
                    <a:pt x="201" y="355"/>
                  </a:lnTo>
                  <a:lnTo>
                    <a:pt x="208" y="349"/>
                  </a:lnTo>
                  <a:lnTo>
                    <a:pt x="208" y="343"/>
                  </a:lnTo>
                  <a:lnTo>
                    <a:pt x="214" y="337"/>
                  </a:lnTo>
                  <a:lnTo>
                    <a:pt x="208" y="343"/>
                  </a:lnTo>
                  <a:lnTo>
                    <a:pt x="201" y="343"/>
                  </a:lnTo>
                  <a:lnTo>
                    <a:pt x="195" y="343"/>
                  </a:lnTo>
                  <a:lnTo>
                    <a:pt x="189" y="343"/>
                  </a:lnTo>
                  <a:lnTo>
                    <a:pt x="189" y="337"/>
                  </a:lnTo>
                  <a:lnTo>
                    <a:pt x="182" y="330"/>
                  </a:lnTo>
                  <a:lnTo>
                    <a:pt x="182" y="324"/>
                  </a:lnTo>
                  <a:lnTo>
                    <a:pt x="176" y="318"/>
                  </a:lnTo>
                  <a:lnTo>
                    <a:pt x="176" y="312"/>
                  </a:lnTo>
                  <a:lnTo>
                    <a:pt x="176" y="306"/>
                  </a:lnTo>
                  <a:lnTo>
                    <a:pt x="176" y="299"/>
                  </a:lnTo>
                  <a:lnTo>
                    <a:pt x="170" y="293"/>
                  </a:lnTo>
                  <a:lnTo>
                    <a:pt x="170" y="287"/>
                  </a:lnTo>
                  <a:lnTo>
                    <a:pt x="170" y="281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64" y="256"/>
                  </a:lnTo>
                  <a:lnTo>
                    <a:pt x="164" y="237"/>
                  </a:lnTo>
                  <a:lnTo>
                    <a:pt x="182" y="218"/>
                  </a:lnTo>
                  <a:lnTo>
                    <a:pt x="201" y="200"/>
                  </a:lnTo>
                  <a:lnTo>
                    <a:pt x="233" y="181"/>
                  </a:lnTo>
                  <a:lnTo>
                    <a:pt x="264" y="162"/>
                  </a:lnTo>
                  <a:lnTo>
                    <a:pt x="308" y="143"/>
                  </a:lnTo>
                  <a:lnTo>
                    <a:pt x="352" y="125"/>
                  </a:lnTo>
                  <a:lnTo>
                    <a:pt x="396" y="106"/>
                  </a:lnTo>
                  <a:lnTo>
                    <a:pt x="440" y="94"/>
                  </a:lnTo>
                  <a:lnTo>
                    <a:pt x="484" y="75"/>
                  </a:lnTo>
                  <a:lnTo>
                    <a:pt x="522" y="62"/>
                  </a:lnTo>
                  <a:lnTo>
                    <a:pt x="559" y="50"/>
                  </a:lnTo>
                  <a:lnTo>
                    <a:pt x="591" y="44"/>
                  </a:lnTo>
                  <a:lnTo>
                    <a:pt x="610" y="37"/>
                  </a:lnTo>
                  <a:lnTo>
                    <a:pt x="622" y="31"/>
                  </a:lnTo>
                  <a:lnTo>
                    <a:pt x="622" y="37"/>
                  </a:lnTo>
                  <a:lnTo>
                    <a:pt x="610" y="44"/>
                  </a:lnTo>
                  <a:lnTo>
                    <a:pt x="591" y="50"/>
                  </a:lnTo>
                  <a:lnTo>
                    <a:pt x="566" y="62"/>
                  </a:lnTo>
                  <a:lnTo>
                    <a:pt x="534" y="75"/>
                  </a:lnTo>
                  <a:lnTo>
                    <a:pt x="497" y="81"/>
                  </a:lnTo>
                  <a:lnTo>
                    <a:pt x="465" y="100"/>
                  </a:lnTo>
                  <a:lnTo>
                    <a:pt x="427" y="106"/>
                  </a:lnTo>
                  <a:lnTo>
                    <a:pt x="390" y="125"/>
                  </a:lnTo>
                  <a:lnTo>
                    <a:pt x="346" y="137"/>
                  </a:lnTo>
                  <a:lnTo>
                    <a:pt x="308" y="150"/>
                  </a:lnTo>
                  <a:lnTo>
                    <a:pt x="277" y="168"/>
                  </a:lnTo>
                  <a:lnTo>
                    <a:pt x="239" y="187"/>
                  </a:lnTo>
                  <a:lnTo>
                    <a:pt x="214" y="200"/>
                  </a:lnTo>
                  <a:lnTo>
                    <a:pt x="189" y="218"/>
                  </a:lnTo>
                  <a:lnTo>
                    <a:pt x="170" y="237"/>
                  </a:lnTo>
                  <a:lnTo>
                    <a:pt x="170" y="237"/>
                  </a:lnTo>
                  <a:lnTo>
                    <a:pt x="170" y="243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82" y="256"/>
                  </a:lnTo>
                  <a:lnTo>
                    <a:pt x="182" y="256"/>
                  </a:lnTo>
                  <a:lnTo>
                    <a:pt x="189" y="256"/>
                  </a:lnTo>
                  <a:lnTo>
                    <a:pt x="195" y="262"/>
                  </a:lnTo>
                  <a:lnTo>
                    <a:pt x="201" y="262"/>
                  </a:lnTo>
                  <a:lnTo>
                    <a:pt x="208" y="268"/>
                  </a:lnTo>
                  <a:lnTo>
                    <a:pt x="214" y="268"/>
                  </a:lnTo>
                  <a:lnTo>
                    <a:pt x="220" y="268"/>
                  </a:lnTo>
                  <a:lnTo>
                    <a:pt x="226" y="274"/>
                  </a:lnTo>
                  <a:lnTo>
                    <a:pt x="233" y="274"/>
                  </a:lnTo>
                  <a:lnTo>
                    <a:pt x="239" y="274"/>
                  </a:lnTo>
                  <a:lnTo>
                    <a:pt x="245" y="274"/>
                  </a:lnTo>
                  <a:lnTo>
                    <a:pt x="245" y="274"/>
                  </a:lnTo>
                  <a:lnTo>
                    <a:pt x="252" y="274"/>
                  </a:lnTo>
                  <a:lnTo>
                    <a:pt x="258" y="281"/>
                  </a:lnTo>
                  <a:lnTo>
                    <a:pt x="264" y="287"/>
                  </a:lnTo>
                  <a:lnTo>
                    <a:pt x="270" y="287"/>
                  </a:lnTo>
                  <a:lnTo>
                    <a:pt x="277" y="293"/>
                  </a:lnTo>
                  <a:lnTo>
                    <a:pt x="283" y="299"/>
                  </a:lnTo>
                  <a:lnTo>
                    <a:pt x="283" y="306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83" y="318"/>
                  </a:lnTo>
                  <a:lnTo>
                    <a:pt x="283" y="324"/>
                  </a:lnTo>
                  <a:lnTo>
                    <a:pt x="277" y="330"/>
                  </a:lnTo>
                  <a:lnTo>
                    <a:pt x="270" y="330"/>
                  </a:lnTo>
                  <a:lnTo>
                    <a:pt x="258" y="337"/>
                  </a:lnTo>
                  <a:lnTo>
                    <a:pt x="245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43"/>
                  </a:lnTo>
                  <a:lnTo>
                    <a:pt x="226" y="349"/>
                  </a:lnTo>
                  <a:lnTo>
                    <a:pt x="220" y="355"/>
                  </a:lnTo>
                  <a:lnTo>
                    <a:pt x="214" y="368"/>
                  </a:lnTo>
                  <a:lnTo>
                    <a:pt x="201" y="374"/>
                  </a:lnTo>
                  <a:lnTo>
                    <a:pt x="189" y="387"/>
                  </a:lnTo>
                  <a:lnTo>
                    <a:pt x="182" y="399"/>
                  </a:lnTo>
                  <a:lnTo>
                    <a:pt x="170" y="405"/>
                  </a:lnTo>
                  <a:lnTo>
                    <a:pt x="157" y="418"/>
                  </a:lnTo>
                  <a:lnTo>
                    <a:pt x="145" y="430"/>
                  </a:lnTo>
                  <a:lnTo>
                    <a:pt x="132" y="443"/>
                  </a:lnTo>
                  <a:lnTo>
                    <a:pt x="120" y="449"/>
                  </a:lnTo>
                  <a:lnTo>
                    <a:pt x="107" y="455"/>
                  </a:lnTo>
                  <a:lnTo>
                    <a:pt x="94" y="461"/>
                  </a:lnTo>
                  <a:lnTo>
                    <a:pt x="94" y="474"/>
                  </a:lnTo>
                  <a:lnTo>
                    <a:pt x="101" y="486"/>
                  </a:lnTo>
                  <a:lnTo>
                    <a:pt x="101" y="505"/>
                  </a:lnTo>
                  <a:lnTo>
                    <a:pt x="107" y="530"/>
                  </a:lnTo>
                  <a:lnTo>
                    <a:pt x="107" y="555"/>
                  </a:lnTo>
                  <a:lnTo>
                    <a:pt x="113" y="580"/>
                  </a:lnTo>
                  <a:lnTo>
                    <a:pt x="113" y="611"/>
                  </a:lnTo>
                  <a:lnTo>
                    <a:pt x="120" y="636"/>
                  </a:lnTo>
                  <a:lnTo>
                    <a:pt x="120" y="661"/>
                  </a:lnTo>
                  <a:lnTo>
                    <a:pt x="120" y="692"/>
                  </a:lnTo>
                  <a:lnTo>
                    <a:pt x="120" y="717"/>
                  </a:lnTo>
                  <a:lnTo>
                    <a:pt x="120" y="742"/>
                  </a:lnTo>
                  <a:lnTo>
                    <a:pt x="120" y="767"/>
                  </a:lnTo>
                  <a:lnTo>
                    <a:pt x="113" y="786"/>
                  </a:lnTo>
                  <a:lnTo>
                    <a:pt x="107" y="798"/>
                  </a:lnTo>
                  <a:lnTo>
                    <a:pt x="94" y="810"/>
                  </a:lnTo>
                  <a:lnTo>
                    <a:pt x="94" y="786"/>
                  </a:lnTo>
                  <a:lnTo>
                    <a:pt x="94" y="761"/>
                  </a:lnTo>
                  <a:lnTo>
                    <a:pt x="88" y="736"/>
                  </a:lnTo>
                  <a:lnTo>
                    <a:pt x="88" y="717"/>
                  </a:lnTo>
                  <a:lnTo>
                    <a:pt x="82" y="692"/>
                  </a:lnTo>
                  <a:lnTo>
                    <a:pt x="82" y="667"/>
                  </a:lnTo>
                  <a:lnTo>
                    <a:pt x="82" y="648"/>
                  </a:lnTo>
                  <a:lnTo>
                    <a:pt x="76" y="630"/>
                  </a:lnTo>
                  <a:lnTo>
                    <a:pt x="76" y="611"/>
                  </a:lnTo>
                  <a:lnTo>
                    <a:pt x="69" y="586"/>
                  </a:lnTo>
                  <a:lnTo>
                    <a:pt x="69" y="567"/>
                  </a:lnTo>
                  <a:lnTo>
                    <a:pt x="63" y="555"/>
                  </a:lnTo>
                  <a:lnTo>
                    <a:pt x="63" y="536"/>
                  </a:lnTo>
                  <a:lnTo>
                    <a:pt x="63" y="517"/>
                  </a:lnTo>
                  <a:lnTo>
                    <a:pt x="57" y="505"/>
                  </a:lnTo>
                  <a:lnTo>
                    <a:pt x="57" y="493"/>
                  </a:lnTo>
                  <a:lnTo>
                    <a:pt x="57" y="486"/>
                  </a:lnTo>
                  <a:lnTo>
                    <a:pt x="50" y="493"/>
                  </a:lnTo>
                  <a:lnTo>
                    <a:pt x="50" y="493"/>
                  </a:lnTo>
                  <a:lnTo>
                    <a:pt x="44" y="493"/>
                  </a:lnTo>
                  <a:lnTo>
                    <a:pt x="44" y="493"/>
                  </a:lnTo>
                  <a:lnTo>
                    <a:pt x="38" y="499"/>
                  </a:lnTo>
                  <a:lnTo>
                    <a:pt x="32" y="499"/>
                  </a:lnTo>
                  <a:lnTo>
                    <a:pt x="25" y="505"/>
                  </a:lnTo>
                  <a:lnTo>
                    <a:pt x="25" y="505"/>
                  </a:lnTo>
                  <a:lnTo>
                    <a:pt x="19" y="511"/>
                  </a:lnTo>
                  <a:lnTo>
                    <a:pt x="13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0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3" y="505"/>
                  </a:lnTo>
                  <a:lnTo>
                    <a:pt x="19" y="499"/>
                  </a:lnTo>
                  <a:lnTo>
                    <a:pt x="19" y="499"/>
                  </a:lnTo>
                  <a:lnTo>
                    <a:pt x="25" y="499"/>
                  </a:lnTo>
                  <a:lnTo>
                    <a:pt x="32" y="493"/>
                  </a:lnTo>
                  <a:lnTo>
                    <a:pt x="32" y="486"/>
                  </a:lnTo>
                  <a:lnTo>
                    <a:pt x="38" y="486"/>
                  </a:lnTo>
                  <a:lnTo>
                    <a:pt x="44" y="480"/>
                  </a:lnTo>
                  <a:lnTo>
                    <a:pt x="50" y="474"/>
                  </a:lnTo>
                  <a:lnTo>
                    <a:pt x="57" y="468"/>
                  </a:lnTo>
                  <a:lnTo>
                    <a:pt x="50" y="418"/>
                  </a:lnTo>
                  <a:lnTo>
                    <a:pt x="44" y="374"/>
                  </a:lnTo>
                  <a:lnTo>
                    <a:pt x="38" y="337"/>
                  </a:lnTo>
                  <a:lnTo>
                    <a:pt x="32" y="299"/>
                  </a:lnTo>
                  <a:lnTo>
                    <a:pt x="25" y="268"/>
                  </a:lnTo>
                  <a:lnTo>
                    <a:pt x="19" y="243"/>
                  </a:lnTo>
                  <a:lnTo>
                    <a:pt x="13" y="212"/>
                  </a:lnTo>
                  <a:lnTo>
                    <a:pt x="13" y="187"/>
                  </a:lnTo>
                  <a:lnTo>
                    <a:pt x="6" y="162"/>
                  </a:lnTo>
                  <a:lnTo>
                    <a:pt x="6" y="143"/>
                  </a:lnTo>
                  <a:lnTo>
                    <a:pt x="0" y="118"/>
                  </a:lnTo>
                  <a:lnTo>
                    <a:pt x="0" y="100"/>
                  </a:lnTo>
                  <a:lnTo>
                    <a:pt x="0" y="75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5" y="12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31"/>
                  </a:lnTo>
                  <a:lnTo>
                    <a:pt x="32" y="37"/>
                  </a:lnTo>
                  <a:lnTo>
                    <a:pt x="32" y="50"/>
                  </a:lnTo>
                  <a:lnTo>
                    <a:pt x="32" y="56"/>
                  </a:lnTo>
                  <a:lnTo>
                    <a:pt x="38" y="69"/>
                  </a:lnTo>
                  <a:lnTo>
                    <a:pt x="38" y="87"/>
                  </a:lnTo>
                  <a:lnTo>
                    <a:pt x="38" y="100"/>
                  </a:lnTo>
                  <a:lnTo>
                    <a:pt x="44" y="118"/>
                  </a:lnTo>
                  <a:lnTo>
                    <a:pt x="44" y="143"/>
                  </a:lnTo>
                  <a:lnTo>
                    <a:pt x="50" y="168"/>
                  </a:lnTo>
                  <a:lnTo>
                    <a:pt x="50" y="193"/>
                  </a:lnTo>
                  <a:lnTo>
                    <a:pt x="57" y="224"/>
                  </a:lnTo>
                  <a:lnTo>
                    <a:pt x="63" y="262"/>
                  </a:lnTo>
                  <a:lnTo>
                    <a:pt x="69" y="299"/>
                  </a:lnTo>
                  <a:lnTo>
                    <a:pt x="76" y="343"/>
                  </a:lnTo>
                  <a:lnTo>
                    <a:pt x="82" y="393"/>
                  </a:lnTo>
                  <a:lnTo>
                    <a:pt x="94" y="4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907" y="1328"/>
              <a:ext cx="836" cy="367"/>
            </a:xfrm>
            <a:custGeom>
              <a:avLst/>
              <a:gdLst/>
              <a:ahLst/>
              <a:cxnLst>
                <a:cxn ang="0">
                  <a:pos x="830" y="7"/>
                </a:cxn>
                <a:cxn ang="0">
                  <a:pos x="804" y="13"/>
                </a:cxn>
                <a:cxn ang="0">
                  <a:pos x="767" y="25"/>
                </a:cxn>
                <a:cxn ang="0">
                  <a:pos x="716" y="44"/>
                </a:cxn>
                <a:cxn ang="0">
                  <a:pos x="654" y="63"/>
                </a:cxn>
                <a:cxn ang="0">
                  <a:pos x="584" y="81"/>
                </a:cxn>
                <a:cxn ang="0">
                  <a:pos x="515" y="106"/>
                </a:cxn>
                <a:cxn ang="0">
                  <a:pos x="440" y="131"/>
                </a:cxn>
                <a:cxn ang="0">
                  <a:pos x="358" y="163"/>
                </a:cxn>
                <a:cxn ang="0">
                  <a:pos x="270" y="194"/>
                </a:cxn>
                <a:cxn ang="0">
                  <a:pos x="195" y="225"/>
                </a:cxn>
                <a:cxn ang="0">
                  <a:pos x="126" y="256"/>
                </a:cxn>
                <a:cxn ang="0">
                  <a:pos x="75" y="287"/>
                </a:cxn>
                <a:cxn ang="0">
                  <a:pos x="38" y="312"/>
                </a:cxn>
                <a:cxn ang="0">
                  <a:pos x="25" y="337"/>
                </a:cxn>
                <a:cxn ang="0">
                  <a:pos x="44" y="362"/>
                </a:cxn>
                <a:cxn ang="0">
                  <a:pos x="63" y="368"/>
                </a:cxn>
                <a:cxn ang="0">
                  <a:pos x="57" y="368"/>
                </a:cxn>
                <a:cxn ang="0">
                  <a:pos x="44" y="368"/>
                </a:cxn>
                <a:cxn ang="0">
                  <a:pos x="31" y="368"/>
                </a:cxn>
                <a:cxn ang="0">
                  <a:pos x="25" y="368"/>
                </a:cxn>
                <a:cxn ang="0">
                  <a:pos x="13" y="362"/>
                </a:cxn>
                <a:cxn ang="0">
                  <a:pos x="6" y="356"/>
                </a:cxn>
                <a:cxn ang="0">
                  <a:pos x="0" y="337"/>
                </a:cxn>
                <a:cxn ang="0">
                  <a:pos x="6" y="318"/>
                </a:cxn>
                <a:cxn ang="0">
                  <a:pos x="25" y="293"/>
                </a:cxn>
                <a:cxn ang="0">
                  <a:pos x="69" y="269"/>
                </a:cxn>
                <a:cxn ang="0">
                  <a:pos x="126" y="237"/>
                </a:cxn>
                <a:cxn ang="0">
                  <a:pos x="189" y="212"/>
                </a:cxn>
                <a:cxn ang="0">
                  <a:pos x="270" y="181"/>
                </a:cxn>
                <a:cxn ang="0">
                  <a:pos x="352" y="150"/>
                </a:cxn>
                <a:cxn ang="0">
                  <a:pos x="434" y="119"/>
                </a:cxn>
                <a:cxn ang="0">
                  <a:pos x="509" y="94"/>
                </a:cxn>
                <a:cxn ang="0">
                  <a:pos x="578" y="69"/>
                </a:cxn>
                <a:cxn ang="0">
                  <a:pos x="641" y="50"/>
                </a:cxn>
                <a:cxn ang="0">
                  <a:pos x="704" y="32"/>
                </a:cxn>
                <a:cxn ang="0">
                  <a:pos x="754" y="19"/>
                </a:cxn>
                <a:cxn ang="0">
                  <a:pos x="792" y="7"/>
                </a:cxn>
                <a:cxn ang="0">
                  <a:pos x="823" y="0"/>
                </a:cxn>
                <a:cxn ang="0">
                  <a:pos x="836" y="0"/>
                </a:cxn>
              </a:cxnLst>
              <a:rect l="0" t="0" r="r" b="b"/>
              <a:pathLst>
                <a:path w="836" h="368">
                  <a:moveTo>
                    <a:pt x="836" y="0"/>
                  </a:moveTo>
                  <a:lnTo>
                    <a:pt x="830" y="7"/>
                  </a:lnTo>
                  <a:lnTo>
                    <a:pt x="823" y="7"/>
                  </a:lnTo>
                  <a:lnTo>
                    <a:pt x="804" y="13"/>
                  </a:lnTo>
                  <a:lnTo>
                    <a:pt x="786" y="19"/>
                  </a:lnTo>
                  <a:lnTo>
                    <a:pt x="767" y="25"/>
                  </a:lnTo>
                  <a:lnTo>
                    <a:pt x="742" y="32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63"/>
                  </a:lnTo>
                  <a:lnTo>
                    <a:pt x="622" y="75"/>
                  </a:lnTo>
                  <a:lnTo>
                    <a:pt x="584" y="81"/>
                  </a:lnTo>
                  <a:lnTo>
                    <a:pt x="553" y="94"/>
                  </a:lnTo>
                  <a:lnTo>
                    <a:pt x="515" y="106"/>
                  </a:lnTo>
                  <a:lnTo>
                    <a:pt x="478" y="119"/>
                  </a:lnTo>
                  <a:lnTo>
                    <a:pt x="440" y="131"/>
                  </a:lnTo>
                  <a:lnTo>
                    <a:pt x="402" y="144"/>
                  </a:lnTo>
                  <a:lnTo>
                    <a:pt x="358" y="163"/>
                  </a:lnTo>
                  <a:lnTo>
                    <a:pt x="314" y="175"/>
                  </a:lnTo>
                  <a:lnTo>
                    <a:pt x="270" y="194"/>
                  </a:lnTo>
                  <a:lnTo>
                    <a:pt x="233" y="212"/>
                  </a:lnTo>
                  <a:lnTo>
                    <a:pt x="195" y="225"/>
                  </a:lnTo>
                  <a:lnTo>
                    <a:pt x="157" y="237"/>
                  </a:lnTo>
                  <a:lnTo>
                    <a:pt x="126" y="256"/>
                  </a:lnTo>
                  <a:lnTo>
                    <a:pt x="94" y="269"/>
                  </a:lnTo>
                  <a:lnTo>
                    <a:pt x="75" y="287"/>
                  </a:lnTo>
                  <a:lnTo>
                    <a:pt x="50" y="300"/>
                  </a:lnTo>
                  <a:lnTo>
                    <a:pt x="38" y="312"/>
                  </a:lnTo>
                  <a:lnTo>
                    <a:pt x="31" y="325"/>
                  </a:lnTo>
                  <a:lnTo>
                    <a:pt x="25" y="337"/>
                  </a:lnTo>
                  <a:lnTo>
                    <a:pt x="31" y="350"/>
                  </a:lnTo>
                  <a:lnTo>
                    <a:pt x="44" y="362"/>
                  </a:lnTo>
                  <a:lnTo>
                    <a:pt x="63" y="368"/>
                  </a:lnTo>
                  <a:lnTo>
                    <a:pt x="63" y="368"/>
                  </a:lnTo>
                  <a:lnTo>
                    <a:pt x="57" y="368"/>
                  </a:lnTo>
                  <a:lnTo>
                    <a:pt x="57" y="368"/>
                  </a:lnTo>
                  <a:lnTo>
                    <a:pt x="50" y="368"/>
                  </a:lnTo>
                  <a:lnTo>
                    <a:pt x="44" y="368"/>
                  </a:lnTo>
                  <a:lnTo>
                    <a:pt x="38" y="368"/>
                  </a:lnTo>
                  <a:lnTo>
                    <a:pt x="31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19" y="368"/>
                  </a:lnTo>
                  <a:lnTo>
                    <a:pt x="13" y="362"/>
                  </a:lnTo>
                  <a:lnTo>
                    <a:pt x="6" y="362"/>
                  </a:lnTo>
                  <a:lnTo>
                    <a:pt x="6" y="356"/>
                  </a:lnTo>
                  <a:lnTo>
                    <a:pt x="0" y="343"/>
                  </a:lnTo>
                  <a:lnTo>
                    <a:pt x="0" y="337"/>
                  </a:lnTo>
                  <a:lnTo>
                    <a:pt x="0" y="325"/>
                  </a:lnTo>
                  <a:lnTo>
                    <a:pt x="6" y="318"/>
                  </a:lnTo>
                  <a:lnTo>
                    <a:pt x="13" y="306"/>
                  </a:lnTo>
                  <a:lnTo>
                    <a:pt x="25" y="293"/>
                  </a:lnTo>
                  <a:lnTo>
                    <a:pt x="44" y="281"/>
                  </a:lnTo>
                  <a:lnTo>
                    <a:pt x="69" y="269"/>
                  </a:lnTo>
                  <a:lnTo>
                    <a:pt x="94" y="256"/>
                  </a:lnTo>
                  <a:lnTo>
                    <a:pt x="126" y="237"/>
                  </a:lnTo>
                  <a:lnTo>
                    <a:pt x="157" y="225"/>
                  </a:lnTo>
                  <a:lnTo>
                    <a:pt x="189" y="212"/>
                  </a:lnTo>
                  <a:lnTo>
                    <a:pt x="226" y="194"/>
                  </a:lnTo>
                  <a:lnTo>
                    <a:pt x="270" y="181"/>
                  </a:lnTo>
                  <a:lnTo>
                    <a:pt x="308" y="163"/>
                  </a:lnTo>
                  <a:lnTo>
                    <a:pt x="352" y="150"/>
                  </a:lnTo>
                  <a:lnTo>
                    <a:pt x="390" y="131"/>
                  </a:lnTo>
                  <a:lnTo>
                    <a:pt x="434" y="119"/>
                  </a:lnTo>
                  <a:lnTo>
                    <a:pt x="478" y="106"/>
                  </a:lnTo>
                  <a:lnTo>
                    <a:pt x="509" y="94"/>
                  </a:lnTo>
                  <a:lnTo>
                    <a:pt x="547" y="81"/>
                  </a:lnTo>
                  <a:lnTo>
                    <a:pt x="578" y="69"/>
                  </a:lnTo>
                  <a:lnTo>
                    <a:pt x="610" y="63"/>
                  </a:lnTo>
                  <a:lnTo>
                    <a:pt x="641" y="50"/>
                  </a:lnTo>
                  <a:lnTo>
                    <a:pt x="672" y="44"/>
                  </a:lnTo>
                  <a:lnTo>
                    <a:pt x="704" y="32"/>
                  </a:lnTo>
                  <a:lnTo>
                    <a:pt x="729" y="25"/>
                  </a:lnTo>
                  <a:lnTo>
                    <a:pt x="754" y="19"/>
                  </a:lnTo>
                  <a:lnTo>
                    <a:pt x="773" y="13"/>
                  </a:lnTo>
                  <a:lnTo>
                    <a:pt x="792" y="7"/>
                  </a:lnTo>
                  <a:lnTo>
                    <a:pt x="811" y="7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188" y="1640"/>
              <a:ext cx="182" cy="144"/>
            </a:xfrm>
            <a:custGeom>
              <a:avLst/>
              <a:gdLst/>
              <a:ahLst/>
              <a:cxnLst>
                <a:cxn ang="0">
                  <a:pos x="182" y="62"/>
                </a:cxn>
                <a:cxn ang="0">
                  <a:pos x="182" y="69"/>
                </a:cxn>
                <a:cxn ang="0">
                  <a:pos x="182" y="75"/>
                </a:cxn>
                <a:cxn ang="0">
                  <a:pos x="176" y="81"/>
                </a:cxn>
                <a:cxn ang="0">
                  <a:pos x="170" y="94"/>
                </a:cxn>
                <a:cxn ang="0">
                  <a:pos x="164" y="100"/>
                </a:cxn>
                <a:cxn ang="0">
                  <a:pos x="157" y="106"/>
                </a:cxn>
                <a:cxn ang="0">
                  <a:pos x="151" y="112"/>
                </a:cxn>
                <a:cxn ang="0">
                  <a:pos x="145" y="119"/>
                </a:cxn>
                <a:cxn ang="0">
                  <a:pos x="138" y="125"/>
                </a:cxn>
                <a:cxn ang="0">
                  <a:pos x="126" y="131"/>
                </a:cxn>
                <a:cxn ang="0">
                  <a:pos x="113" y="131"/>
                </a:cxn>
                <a:cxn ang="0">
                  <a:pos x="101" y="137"/>
                </a:cxn>
                <a:cxn ang="0">
                  <a:pos x="88" y="144"/>
                </a:cxn>
                <a:cxn ang="0">
                  <a:pos x="76" y="144"/>
                </a:cxn>
                <a:cxn ang="0">
                  <a:pos x="63" y="144"/>
                </a:cxn>
                <a:cxn ang="0">
                  <a:pos x="44" y="144"/>
                </a:cxn>
                <a:cxn ang="0">
                  <a:pos x="69" y="137"/>
                </a:cxn>
                <a:cxn ang="0">
                  <a:pos x="88" y="125"/>
                </a:cxn>
                <a:cxn ang="0">
                  <a:pos x="107" y="119"/>
                </a:cxn>
                <a:cxn ang="0">
                  <a:pos x="120" y="112"/>
                </a:cxn>
                <a:cxn ang="0">
                  <a:pos x="126" y="100"/>
                </a:cxn>
                <a:cxn ang="0">
                  <a:pos x="132" y="94"/>
                </a:cxn>
                <a:cxn ang="0">
                  <a:pos x="132" y="87"/>
                </a:cxn>
                <a:cxn ang="0">
                  <a:pos x="132" y="75"/>
                </a:cxn>
                <a:cxn ang="0">
                  <a:pos x="126" y="69"/>
                </a:cxn>
                <a:cxn ang="0">
                  <a:pos x="120" y="62"/>
                </a:cxn>
                <a:cxn ang="0">
                  <a:pos x="107" y="62"/>
                </a:cxn>
                <a:cxn ang="0">
                  <a:pos x="88" y="56"/>
                </a:cxn>
                <a:cxn ang="0">
                  <a:pos x="69" y="56"/>
                </a:cxn>
                <a:cxn ang="0">
                  <a:pos x="50" y="62"/>
                </a:cxn>
                <a:cxn ang="0">
                  <a:pos x="25" y="62"/>
                </a:cxn>
                <a:cxn ang="0">
                  <a:pos x="0" y="69"/>
                </a:cxn>
                <a:cxn ang="0">
                  <a:pos x="6" y="50"/>
                </a:cxn>
                <a:cxn ang="0">
                  <a:pos x="13" y="38"/>
                </a:cxn>
                <a:cxn ang="0">
                  <a:pos x="19" y="25"/>
                </a:cxn>
                <a:cxn ang="0">
                  <a:pos x="32" y="13"/>
                </a:cxn>
                <a:cxn ang="0">
                  <a:pos x="50" y="6"/>
                </a:cxn>
                <a:cxn ang="0">
                  <a:pos x="63" y="6"/>
                </a:cxn>
                <a:cxn ang="0">
                  <a:pos x="76" y="0"/>
                </a:cxn>
                <a:cxn ang="0">
                  <a:pos x="94" y="6"/>
                </a:cxn>
                <a:cxn ang="0">
                  <a:pos x="113" y="6"/>
                </a:cxn>
                <a:cxn ang="0">
                  <a:pos x="126" y="13"/>
                </a:cxn>
                <a:cxn ang="0">
                  <a:pos x="145" y="19"/>
                </a:cxn>
                <a:cxn ang="0">
                  <a:pos x="151" y="25"/>
                </a:cxn>
                <a:cxn ang="0">
                  <a:pos x="164" y="31"/>
                </a:cxn>
                <a:cxn ang="0">
                  <a:pos x="176" y="44"/>
                </a:cxn>
                <a:cxn ang="0">
                  <a:pos x="182" y="50"/>
                </a:cxn>
                <a:cxn ang="0">
                  <a:pos x="182" y="62"/>
                </a:cxn>
              </a:cxnLst>
              <a:rect l="0" t="0" r="r" b="b"/>
              <a:pathLst>
                <a:path w="182" h="144">
                  <a:moveTo>
                    <a:pt x="182" y="62"/>
                  </a:moveTo>
                  <a:lnTo>
                    <a:pt x="182" y="69"/>
                  </a:lnTo>
                  <a:lnTo>
                    <a:pt x="182" y="75"/>
                  </a:lnTo>
                  <a:lnTo>
                    <a:pt x="176" y="81"/>
                  </a:lnTo>
                  <a:lnTo>
                    <a:pt x="170" y="94"/>
                  </a:lnTo>
                  <a:lnTo>
                    <a:pt x="164" y="100"/>
                  </a:lnTo>
                  <a:lnTo>
                    <a:pt x="157" y="106"/>
                  </a:lnTo>
                  <a:lnTo>
                    <a:pt x="151" y="112"/>
                  </a:lnTo>
                  <a:lnTo>
                    <a:pt x="145" y="119"/>
                  </a:lnTo>
                  <a:lnTo>
                    <a:pt x="138" y="125"/>
                  </a:lnTo>
                  <a:lnTo>
                    <a:pt x="126" y="131"/>
                  </a:lnTo>
                  <a:lnTo>
                    <a:pt x="113" y="131"/>
                  </a:lnTo>
                  <a:lnTo>
                    <a:pt x="101" y="137"/>
                  </a:lnTo>
                  <a:lnTo>
                    <a:pt x="88" y="144"/>
                  </a:lnTo>
                  <a:lnTo>
                    <a:pt x="76" y="144"/>
                  </a:lnTo>
                  <a:lnTo>
                    <a:pt x="63" y="144"/>
                  </a:lnTo>
                  <a:lnTo>
                    <a:pt x="44" y="144"/>
                  </a:lnTo>
                  <a:lnTo>
                    <a:pt x="69" y="137"/>
                  </a:lnTo>
                  <a:lnTo>
                    <a:pt x="88" y="125"/>
                  </a:lnTo>
                  <a:lnTo>
                    <a:pt x="107" y="119"/>
                  </a:lnTo>
                  <a:lnTo>
                    <a:pt x="120" y="112"/>
                  </a:lnTo>
                  <a:lnTo>
                    <a:pt x="126" y="100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75"/>
                  </a:lnTo>
                  <a:lnTo>
                    <a:pt x="126" y="69"/>
                  </a:lnTo>
                  <a:lnTo>
                    <a:pt x="120" y="62"/>
                  </a:lnTo>
                  <a:lnTo>
                    <a:pt x="107" y="62"/>
                  </a:lnTo>
                  <a:lnTo>
                    <a:pt x="88" y="56"/>
                  </a:lnTo>
                  <a:lnTo>
                    <a:pt x="69" y="56"/>
                  </a:lnTo>
                  <a:lnTo>
                    <a:pt x="50" y="62"/>
                  </a:lnTo>
                  <a:lnTo>
                    <a:pt x="25" y="62"/>
                  </a:lnTo>
                  <a:lnTo>
                    <a:pt x="0" y="69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19" y="25"/>
                  </a:lnTo>
                  <a:lnTo>
                    <a:pt x="32" y="13"/>
                  </a:lnTo>
                  <a:lnTo>
                    <a:pt x="50" y="6"/>
                  </a:lnTo>
                  <a:lnTo>
                    <a:pt x="63" y="6"/>
                  </a:lnTo>
                  <a:lnTo>
                    <a:pt x="76" y="0"/>
                  </a:lnTo>
                  <a:lnTo>
                    <a:pt x="94" y="6"/>
                  </a:lnTo>
                  <a:lnTo>
                    <a:pt x="113" y="6"/>
                  </a:lnTo>
                  <a:lnTo>
                    <a:pt x="126" y="13"/>
                  </a:lnTo>
                  <a:lnTo>
                    <a:pt x="145" y="19"/>
                  </a:lnTo>
                  <a:lnTo>
                    <a:pt x="151" y="25"/>
                  </a:lnTo>
                  <a:lnTo>
                    <a:pt x="164" y="31"/>
                  </a:lnTo>
                  <a:lnTo>
                    <a:pt x="176" y="44"/>
                  </a:lnTo>
                  <a:lnTo>
                    <a:pt x="182" y="50"/>
                  </a:lnTo>
                  <a:lnTo>
                    <a:pt x="182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88" y="1628"/>
              <a:ext cx="1696" cy="835"/>
            </a:xfrm>
            <a:custGeom>
              <a:avLst/>
              <a:gdLst/>
              <a:ahLst/>
              <a:cxnLst>
                <a:cxn ang="0">
                  <a:pos x="1621" y="149"/>
                </a:cxn>
                <a:cxn ang="0">
                  <a:pos x="1697" y="286"/>
                </a:cxn>
                <a:cxn ang="0">
                  <a:pos x="1596" y="399"/>
                </a:cxn>
                <a:cxn ang="0">
                  <a:pos x="1495" y="355"/>
                </a:cxn>
                <a:cxn ang="0">
                  <a:pos x="1401" y="417"/>
                </a:cxn>
                <a:cxn ang="0">
                  <a:pos x="1320" y="386"/>
                </a:cxn>
                <a:cxn ang="0">
                  <a:pos x="1150" y="424"/>
                </a:cxn>
                <a:cxn ang="0">
                  <a:pos x="1081" y="330"/>
                </a:cxn>
                <a:cxn ang="0">
                  <a:pos x="993" y="405"/>
                </a:cxn>
                <a:cxn ang="0">
                  <a:pos x="1125" y="536"/>
                </a:cxn>
                <a:cxn ang="0">
                  <a:pos x="1150" y="567"/>
                </a:cxn>
                <a:cxn ang="0">
                  <a:pos x="1131" y="604"/>
                </a:cxn>
                <a:cxn ang="0">
                  <a:pos x="848" y="642"/>
                </a:cxn>
                <a:cxn ang="0">
                  <a:pos x="584" y="823"/>
                </a:cxn>
                <a:cxn ang="0">
                  <a:pos x="452" y="766"/>
                </a:cxn>
                <a:cxn ang="0">
                  <a:pos x="521" y="548"/>
                </a:cxn>
                <a:cxn ang="0">
                  <a:pos x="534" y="480"/>
                </a:cxn>
                <a:cxn ang="0">
                  <a:pos x="509" y="430"/>
                </a:cxn>
                <a:cxn ang="0">
                  <a:pos x="465" y="505"/>
                </a:cxn>
                <a:cxn ang="0">
                  <a:pos x="352" y="586"/>
                </a:cxn>
                <a:cxn ang="0">
                  <a:pos x="226" y="505"/>
                </a:cxn>
                <a:cxn ang="0">
                  <a:pos x="220" y="330"/>
                </a:cxn>
                <a:cxn ang="0">
                  <a:pos x="182" y="430"/>
                </a:cxn>
                <a:cxn ang="0">
                  <a:pos x="113" y="604"/>
                </a:cxn>
                <a:cxn ang="0">
                  <a:pos x="19" y="548"/>
                </a:cxn>
                <a:cxn ang="0">
                  <a:pos x="6" y="380"/>
                </a:cxn>
                <a:cxn ang="0">
                  <a:pos x="25" y="442"/>
                </a:cxn>
                <a:cxn ang="0">
                  <a:pos x="94" y="548"/>
                </a:cxn>
                <a:cxn ang="0">
                  <a:pos x="163" y="430"/>
                </a:cxn>
                <a:cxn ang="0">
                  <a:pos x="226" y="249"/>
                </a:cxn>
                <a:cxn ang="0">
                  <a:pos x="245" y="361"/>
                </a:cxn>
                <a:cxn ang="0">
                  <a:pos x="283" y="505"/>
                </a:cxn>
                <a:cxn ang="0">
                  <a:pos x="421" y="498"/>
                </a:cxn>
                <a:cxn ang="0">
                  <a:pos x="459" y="262"/>
                </a:cxn>
                <a:cxn ang="0">
                  <a:pos x="440" y="187"/>
                </a:cxn>
                <a:cxn ang="0">
                  <a:pos x="452" y="168"/>
                </a:cxn>
                <a:cxn ang="0">
                  <a:pos x="521" y="355"/>
                </a:cxn>
                <a:cxn ang="0">
                  <a:pos x="628" y="480"/>
                </a:cxn>
                <a:cxn ang="0">
                  <a:pos x="691" y="467"/>
                </a:cxn>
                <a:cxn ang="0">
                  <a:pos x="723" y="430"/>
                </a:cxn>
                <a:cxn ang="0">
                  <a:pos x="628" y="205"/>
                </a:cxn>
                <a:cxn ang="0">
                  <a:pos x="628" y="162"/>
                </a:cxn>
                <a:cxn ang="0">
                  <a:pos x="697" y="268"/>
                </a:cxn>
                <a:cxn ang="0">
                  <a:pos x="760" y="405"/>
                </a:cxn>
                <a:cxn ang="0">
                  <a:pos x="704" y="523"/>
                </a:cxn>
                <a:cxn ang="0">
                  <a:pos x="578" y="536"/>
                </a:cxn>
                <a:cxn ang="0">
                  <a:pos x="484" y="629"/>
                </a:cxn>
                <a:cxn ang="0">
                  <a:pos x="528" y="766"/>
                </a:cxn>
                <a:cxn ang="0">
                  <a:pos x="716" y="673"/>
                </a:cxn>
                <a:cxn ang="0">
                  <a:pos x="949" y="530"/>
                </a:cxn>
                <a:cxn ang="0">
                  <a:pos x="974" y="380"/>
                </a:cxn>
                <a:cxn ang="0">
                  <a:pos x="1068" y="262"/>
                </a:cxn>
                <a:cxn ang="0">
                  <a:pos x="1244" y="367"/>
                </a:cxn>
                <a:cxn ang="0">
                  <a:pos x="1338" y="311"/>
                </a:cxn>
                <a:cxn ang="0">
                  <a:pos x="1408" y="355"/>
                </a:cxn>
                <a:cxn ang="0">
                  <a:pos x="1495" y="280"/>
                </a:cxn>
                <a:cxn ang="0">
                  <a:pos x="1552" y="330"/>
                </a:cxn>
                <a:cxn ang="0">
                  <a:pos x="1646" y="330"/>
                </a:cxn>
                <a:cxn ang="0">
                  <a:pos x="1596" y="193"/>
                </a:cxn>
                <a:cxn ang="0">
                  <a:pos x="1527" y="56"/>
                </a:cxn>
                <a:cxn ang="0">
                  <a:pos x="1533" y="31"/>
                </a:cxn>
                <a:cxn ang="0">
                  <a:pos x="1539" y="6"/>
                </a:cxn>
              </a:cxnLst>
              <a:rect l="0" t="0" r="r" b="b"/>
              <a:pathLst>
                <a:path w="1697" h="835">
                  <a:moveTo>
                    <a:pt x="1546" y="0"/>
                  </a:moveTo>
                  <a:lnTo>
                    <a:pt x="1552" y="25"/>
                  </a:lnTo>
                  <a:lnTo>
                    <a:pt x="1558" y="43"/>
                  </a:lnTo>
                  <a:lnTo>
                    <a:pt x="1571" y="68"/>
                  </a:lnTo>
                  <a:lnTo>
                    <a:pt x="1583" y="87"/>
                  </a:lnTo>
                  <a:lnTo>
                    <a:pt x="1596" y="106"/>
                  </a:lnTo>
                  <a:lnTo>
                    <a:pt x="1609" y="124"/>
                  </a:lnTo>
                  <a:lnTo>
                    <a:pt x="1621" y="149"/>
                  </a:lnTo>
                  <a:lnTo>
                    <a:pt x="1634" y="168"/>
                  </a:lnTo>
                  <a:lnTo>
                    <a:pt x="1646" y="187"/>
                  </a:lnTo>
                  <a:lnTo>
                    <a:pt x="1659" y="205"/>
                  </a:lnTo>
                  <a:lnTo>
                    <a:pt x="1671" y="224"/>
                  </a:lnTo>
                  <a:lnTo>
                    <a:pt x="1678" y="237"/>
                  </a:lnTo>
                  <a:lnTo>
                    <a:pt x="1684" y="255"/>
                  </a:lnTo>
                  <a:lnTo>
                    <a:pt x="1690" y="274"/>
                  </a:lnTo>
                  <a:lnTo>
                    <a:pt x="1697" y="286"/>
                  </a:lnTo>
                  <a:lnTo>
                    <a:pt x="1697" y="299"/>
                  </a:lnTo>
                  <a:lnTo>
                    <a:pt x="1684" y="324"/>
                  </a:lnTo>
                  <a:lnTo>
                    <a:pt x="1671" y="343"/>
                  </a:lnTo>
                  <a:lnTo>
                    <a:pt x="1659" y="361"/>
                  </a:lnTo>
                  <a:lnTo>
                    <a:pt x="1646" y="374"/>
                  </a:lnTo>
                  <a:lnTo>
                    <a:pt x="1627" y="386"/>
                  </a:lnTo>
                  <a:lnTo>
                    <a:pt x="1615" y="392"/>
                  </a:lnTo>
                  <a:lnTo>
                    <a:pt x="1596" y="399"/>
                  </a:lnTo>
                  <a:lnTo>
                    <a:pt x="1577" y="399"/>
                  </a:lnTo>
                  <a:lnTo>
                    <a:pt x="1565" y="399"/>
                  </a:lnTo>
                  <a:lnTo>
                    <a:pt x="1546" y="399"/>
                  </a:lnTo>
                  <a:lnTo>
                    <a:pt x="1533" y="392"/>
                  </a:lnTo>
                  <a:lnTo>
                    <a:pt x="1521" y="380"/>
                  </a:lnTo>
                  <a:lnTo>
                    <a:pt x="1508" y="374"/>
                  </a:lnTo>
                  <a:lnTo>
                    <a:pt x="1502" y="367"/>
                  </a:lnTo>
                  <a:lnTo>
                    <a:pt x="1495" y="355"/>
                  </a:lnTo>
                  <a:lnTo>
                    <a:pt x="1495" y="343"/>
                  </a:lnTo>
                  <a:lnTo>
                    <a:pt x="1477" y="361"/>
                  </a:lnTo>
                  <a:lnTo>
                    <a:pt x="1464" y="374"/>
                  </a:lnTo>
                  <a:lnTo>
                    <a:pt x="1452" y="386"/>
                  </a:lnTo>
                  <a:lnTo>
                    <a:pt x="1439" y="399"/>
                  </a:lnTo>
                  <a:lnTo>
                    <a:pt x="1426" y="405"/>
                  </a:lnTo>
                  <a:lnTo>
                    <a:pt x="1414" y="411"/>
                  </a:lnTo>
                  <a:lnTo>
                    <a:pt x="1401" y="417"/>
                  </a:lnTo>
                  <a:lnTo>
                    <a:pt x="1395" y="417"/>
                  </a:lnTo>
                  <a:lnTo>
                    <a:pt x="1382" y="417"/>
                  </a:lnTo>
                  <a:lnTo>
                    <a:pt x="1370" y="417"/>
                  </a:lnTo>
                  <a:lnTo>
                    <a:pt x="1357" y="411"/>
                  </a:lnTo>
                  <a:lnTo>
                    <a:pt x="1351" y="405"/>
                  </a:lnTo>
                  <a:lnTo>
                    <a:pt x="1338" y="399"/>
                  </a:lnTo>
                  <a:lnTo>
                    <a:pt x="1332" y="392"/>
                  </a:lnTo>
                  <a:lnTo>
                    <a:pt x="1320" y="386"/>
                  </a:lnTo>
                  <a:lnTo>
                    <a:pt x="1313" y="380"/>
                  </a:lnTo>
                  <a:lnTo>
                    <a:pt x="1282" y="405"/>
                  </a:lnTo>
                  <a:lnTo>
                    <a:pt x="1250" y="424"/>
                  </a:lnTo>
                  <a:lnTo>
                    <a:pt x="1225" y="430"/>
                  </a:lnTo>
                  <a:lnTo>
                    <a:pt x="1206" y="436"/>
                  </a:lnTo>
                  <a:lnTo>
                    <a:pt x="1188" y="436"/>
                  </a:lnTo>
                  <a:lnTo>
                    <a:pt x="1169" y="430"/>
                  </a:lnTo>
                  <a:lnTo>
                    <a:pt x="1150" y="424"/>
                  </a:lnTo>
                  <a:lnTo>
                    <a:pt x="1137" y="411"/>
                  </a:lnTo>
                  <a:lnTo>
                    <a:pt x="1131" y="399"/>
                  </a:lnTo>
                  <a:lnTo>
                    <a:pt x="1118" y="380"/>
                  </a:lnTo>
                  <a:lnTo>
                    <a:pt x="1106" y="367"/>
                  </a:lnTo>
                  <a:lnTo>
                    <a:pt x="1100" y="355"/>
                  </a:lnTo>
                  <a:lnTo>
                    <a:pt x="1093" y="343"/>
                  </a:lnTo>
                  <a:lnTo>
                    <a:pt x="1087" y="336"/>
                  </a:lnTo>
                  <a:lnTo>
                    <a:pt x="1081" y="330"/>
                  </a:lnTo>
                  <a:lnTo>
                    <a:pt x="1068" y="330"/>
                  </a:lnTo>
                  <a:lnTo>
                    <a:pt x="1049" y="330"/>
                  </a:lnTo>
                  <a:lnTo>
                    <a:pt x="1030" y="336"/>
                  </a:lnTo>
                  <a:lnTo>
                    <a:pt x="1012" y="349"/>
                  </a:lnTo>
                  <a:lnTo>
                    <a:pt x="999" y="361"/>
                  </a:lnTo>
                  <a:lnTo>
                    <a:pt x="993" y="374"/>
                  </a:lnTo>
                  <a:lnTo>
                    <a:pt x="993" y="386"/>
                  </a:lnTo>
                  <a:lnTo>
                    <a:pt x="993" y="405"/>
                  </a:lnTo>
                  <a:lnTo>
                    <a:pt x="999" y="424"/>
                  </a:lnTo>
                  <a:lnTo>
                    <a:pt x="1005" y="442"/>
                  </a:lnTo>
                  <a:lnTo>
                    <a:pt x="1018" y="461"/>
                  </a:lnTo>
                  <a:lnTo>
                    <a:pt x="1030" y="473"/>
                  </a:lnTo>
                  <a:lnTo>
                    <a:pt x="1049" y="492"/>
                  </a:lnTo>
                  <a:lnTo>
                    <a:pt x="1074" y="511"/>
                  </a:lnTo>
                  <a:lnTo>
                    <a:pt x="1100" y="523"/>
                  </a:lnTo>
                  <a:lnTo>
                    <a:pt x="1125" y="536"/>
                  </a:lnTo>
                  <a:lnTo>
                    <a:pt x="1156" y="548"/>
                  </a:lnTo>
                  <a:lnTo>
                    <a:pt x="1156" y="548"/>
                  </a:lnTo>
                  <a:lnTo>
                    <a:pt x="1156" y="555"/>
                  </a:lnTo>
                  <a:lnTo>
                    <a:pt x="1156" y="555"/>
                  </a:lnTo>
                  <a:lnTo>
                    <a:pt x="1156" y="561"/>
                  </a:lnTo>
                  <a:lnTo>
                    <a:pt x="1150" y="561"/>
                  </a:lnTo>
                  <a:lnTo>
                    <a:pt x="1150" y="567"/>
                  </a:lnTo>
                  <a:lnTo>
                    <a:pt x="1150" y="567"/>
                  </a:lnTo>
                  <a:lnTo>
                    <a:pt x="1150" y="573"/>
                  </a:lnTo>
                  <a:lnTo>
                    <a:pt x="1150" y="579"/>
                  </a:lnTo>
                  <a:lnTo>
                    <a:pt x="1150" y="586"/>
                  </a:lnTo>
                  <a:lnTo>
                    <a:pt x="1144" y="586"/>
                  </a:lnTo>
                  <a:lnTo>
                    <a:pt x="1144" y="592"/>
                  </a:lnTo>
                  <a:lnTo>
                    <a:pt x="1144" y="592"/>
                  </a:lnTo>
                  <a:lnTo>
                    <a:pt x="1137" y="598"/>
                  </a:lnTo>
                  <a:lnTo>
                    <a:pt x="1131" y="604"/>
                  </a:lnTo>
                  <a:lnTo>
                    <a:pt x="1125" y="611"/>
                  </a:lnTo>
                  <a:lnTo>
                    <a:pt x="1081" y="592"/>
                  </a:lnTo>
                  <a:lnTo>
                    <a:pt x="1043" y="586"/>
                  </a:lnTo>
                  <a:lnTo>
                    <a:pt x="999" y="586"/>
                  </a:lnTo>
                  <a:lnTo>
                    <a:pt x="961" y="592"/>
                  </a:lnTo>
                  <a:lnTo>
                    <a:pt x="924" y="604"/>
                  </a:lnTo>
                  <a:lnTo>
                    <a:pt x="886" y="623"/>
                  </a:lnTo>
                  <a:lnTo>
                    <a:pt x="848" y="642"/>
                  </a:lnTo>
                  <a:lnTo>
                    <a:pt x="811" y="667"/>
                  </a:lnTo>
                  <a:lnTo>
                    <a:pt x="779" y="692"/>
                  </a:lnTo>
                  <a:lnTo>
                    <a:pt x="748" y="717"/>
                  </a:lnTo>
                  <a:lnTo>
                    <a:pt x="716" y="742"/>
                  </a:lnTo>
                  <a:lnTo>
                    <a:pt x="685" y="766"/>
                  </a:lnTo>
                  <a:lnTo>
                    <a:pt x="647" y="791"/>
                  </a:lnTo>
                  <a:lnTo>
                    <a:pt x="616" y="810"/>
                  </a:lnTo>
                  <a:lnTo>
                    <a:pt x="584" y="823"/>
                  </a:lnTo>
                  <a:lnTo>
                    <a:pt x="553" y="829"/>
                  </a:lnTo>
                  <a:lnTo>
                    <a:pt x="534" y="835"/>
                  </a:lnTo>
                  <a:lnTo>
                    <a:pt x="521" y="829"/>
                  </a:lnTo>
                  <a:lnTo>
                    <a:pt x="503" y="823"/>
                  </a:lnTo>
                  <a:lnTo>
                    <a:pt x="490" y="816"/>
                  </a:lnTo>
                  <a:lnTo>
                    <a:pt x="477" y="804"/>
                  </a:lnTo>
                  <a:lnTo>
                    <a:pt x="465" y="785"/>
                  </a:lnTo>
                  <a:lnTo>
                    <a:pt x="452" y="766"/>
                  </a:lnTo>
                  <a:lnTo>
                    <a:pt x="446" y="748"/>
                  </a:lnTo>
                  <a:lnTo>
                    <a:pt x="446" y="723"/>
                  </a:lnTo>
                  <a:lnTo>
                    <a:pt x="446" y="698"/>
                  </a:lnTo>
                  <a:lnTo>
                    <a:pt x="452" y="673"/>
                  </a:lnTo>
                  <a:lnTo>
                    <a:pt x="465" y="642"/>
                  </a:lnTo>
                  <a:lnTo>
                    <a:pt x="477" y="611"/>
                  </a:lnTo>
                  <a:lnTo>
                    <a:pt x="496" y="579"/>
                  </a:lnTo>
                  <a:lnTo>
                    <a:pt x="521" y="548"/>
                  </a:lnTo>
                  <a:lnTo>
                    <a:pt x="553" y="517"/>
                  </a:lnTo>
                  <a:lnTo>
                    <a:pt x="553" y="511"/>
                  </a:lnTo>
                  <a:lnTo>
                    <a:pt x="547" y="505"/>
                  </a:lnTo>
                  <a:lnTo>
                    <a:pt x="547" y="498"/>
                  </a:lnTo>
                  <a:lnTo>
                    <a:pt x="540" y="492"/>
                  </a:lnTo>
                  <a:lnTo>
                    <a:pt x="540" y="492"/>
                  </a:lnTo>
                  <a:lnTo>
                    <a:pt x="534" y="486"/>
                  </a:lnTo>
                  <a:lnTo>
                    <a:pt x="534" y="480"/>
                  </a:lnTo>
                  <a:lnTo>
                    <a:pt x="528" y="480"/>
                  </a:lnTo>
                  <a:lnTo>
                    <a:pt x="528" y="473"/>
                  </a:lnTo>
                  <a:lnTo>
                    <a:pt x="528" y="467"/>
                  </a:lnTo>
                  <a:lnTo>
                    <a:pt x="521" y="461"/>
                  </a:lnTo>
                  <a:lnTo>
                    <a:pt x="521" y="455"/>
                  </a:lnTo>
                  <a:lnTo>
                    <a:pt x="515" y="449"/>
                  </a:lnTo>
                  <a:lnTo>
                    <a:pt x="509" y="442"/>
                  </a:lnTo>
                  <a:lnTo>
                    <a:pt x="509" y="430"/>
                  </a:lnTo>
                  <a:lnTo>
                    <a:pt x="503" y="424"/>
                  </a:lnTo>
                  <a:lnTo>
                    <a:pt x="496" y="430"/>
                  </a:lnTo>
                  <a:lnTo>
                    <a:pt x="496" y="436"/>
                  </a:lnTo>
                  <a:lnTo>
                    <a:pt x="496" y="449"/>
                  </a:lnTo>
                  <a:lnTo>
                    <a:pt x="490" y="461"/>
                  </a:lnTo>
                  <a:lnTo>
                    <a:pt x="484" y="480"/>
                  </a:lnTo>
                  <a:lnTo>
                    <a:pt x="477" y="492"/>
                  </a:lnTo>
                  <a:lnTo>
                    <a:pt x="465" y="505"/>
                  </a:lnTo>
                  <a:lnTo>
                    <a:pt x="459" y="517"/>
                  </a:lnTo>
                  <a:lnTo>
                    <a:pt x="446" y="536"/>
                  </a:lnTo>
                  <a:lnTo>
                    <a:pt x="433" y="548"/>
                  </a:lnTo>
                  <a:lnTo>
                    <a:pt x="421" y="561"/>
                  </a:lnTo>
                  <a:lnTo>
                    <a:pt x="408" y="567"/>
                  </a:lnTo>
                  <a:lnTo>
                    <a:pt x="389" y="579"/>
                  </a:lnTo>
                  <a:lnTo>
                    <a:pt x="371" y="586"/>
                  </a:lnTo>
                  <a:lnTo>
                    <a:pt x="352" y="586"/>
                  </a:lnTo>
                  <a:lnTo>
                    <a:pt x="333" y="586"/>
                  </a:lnTo>
                  <a:lnTo>
                    <a:pt x="308" y="579"/>
                  </a:lnTo>
                  <a:lnTo>
                    <a:pt x="289" y="573"/>
                  </a:lnTo>
                  <a:lnTo>
                    <a:pt x="270" y="561"/>
                  </a:lnTo>
                  <a:lnTo>
                    <a:pt x="258" y="548"/>
                  </a:lnTo>
                  <a:lnTo>
                    <a:pt x="245" y="536"/>
                  </a:lnTo>
                  <a:lnTo>
                    <a:pt x="239" y="517"/>
                  </a:lnTo>
                  <a:lnTo>
                    <a:pt x="226" y="505"/>
                  </a:lnTo>
                  <a:lnTo>
                    <a:pt x="220" y="486"/>
                  </a:lnTo>
                  <a:lnTo>
                    <a:pt x="220" y="467"/>
                  </a:lnTo>
                  <a:lnTo>
                    <a:pt x="214" y="442"/>
                  </a:lnTo>
                  <a:lnTo>
                    <a:pt x="214" y="424"/>
                  </a:lnTo>
                  <a:lnTo>
                    <a:pt x="214" y="399"/>
                  </a:lnTo>
                  <a:lnTo>
                    <a:pt x="214" y="380"/>
                  </a:lnTo>
                  <a:lnTo>
                    <a:pt x="214" y="355"/>
                  </a:lnTo>
                  <a:lnTo>
                    <a:pt x="220" y="330"/>
                  </a:lnTo>
                  <a:lnTo>
                    <a:pt x="220" y="305"/>
                  </a:lnTo>
                  <a:lnTo>
                    <a:pt x="214" y="311"/>
                  </a:lnTo>
                  <a:lnTo>
                    <a:pt x="207" y="324"/>
                  </a:lnTo>
                  <a:lnTo>
                    <a:pt x="201" y="336"/>
                  </a:lnTo>
                  <a:lnTo>
                    <a:pt x="195" y="355"/>
                  </a:lnTo>
                  <a:lnTo>
                    <a:pt x="195" y="380"/>
                  </a:lnTo>
                  <a:lnTo>
                    <a:pt x="188" y="405"/>
                  </a:lnTo>
                  <a:lnTo>
                    <a:pt x="182" y="430"/>
                  </a:lnTo>
                  <a:lnTo>
                    <a:pt x="176" y="455"/>
                  </a:lnTo>
                  <a:lnTo>
                    <a:pt x="170" y="486"/>
                  </a:lnTo>
                  <a:lnTo>
                    <a:pt x="163" y="511"/>
                  </a:lnTo>
                  <a:lnTo>
                    <a:pt x="157" y="536"/>
                  </a:lnTo>
                  <a:lnTo>
                    <a:pt x="151" y="561"/>
                  </a:lnTo>
                  <a:lnTo>
                    <a:pt x="138" y="579"/>
                  </a:lnTo>
                  <a:lnTo>
                    <a:pt x="126" y="592"/>
                  </a:lnTo>
                  <a:lnTo>
                    <a:pt x="113" y="604"/>
                  </a:lnTo>
                  <a:lnTo>
                    <a:pt x="100" y="611"/>
                  </a:lnTo>
                  <a:lnTo>
                    <a:pt x="88" y="604"/>
                  </a:lnTo>
                  <a:lnTo>
                    <a:pt x="69" y="604"/>
                  </a:lnTo>
                  <a:lnTo>
                    <a:pt x="56" y="598"/>
                  </a:lnTo>
                  <a:lnTo>
                    <a:pt x="50" y="586"/>
                  </a:lnTo>
                  <a:lnTo>
                    <a:pt x="38" y="573"/>
                  </a:lnTo>
                  <a:lnTo>
                    <a:pt x="25" y="561"/>
                  </a:lnTo>
                  <a:lnTo>
                    <a:pt x="19" y="548"/>
                  </a:lnTo>
                  <a:lnTo>
                    <a:pt x="12" y="530"/>
                  </a:lnTo>
                  <a:lnTo>
                    <a:pt x="6" y="511"/>
                  </a:lnTo>
                  <a:lnTo>
                    <a:pt x="0" y="492"/>
                  </a:lnTo>
                  <a:lnTo>
                    <a:pt x="0" y="473"/>
                  </a:lnTo>
                  <a:lnTo>
                    <a:pt x="0" y="449"/>
                  </a:lnTo>
                  <a:lnTo>
                    <a:pt x="0" y="430"/>
                  </a:lnTo>
                  <a:lnTo>
                    <a:pt x="0" y="405"/>
                  </a:lnTo>
                  <a:lnTo>
                    <a:pt x="6" y="380"/>
                  </a:lnTo>
                  <a:lnTo>
                    <a:pt x="12" y="361"/>
                  </a:lnTo>
                  <a:lnTo>
                    <a:pt x="19" y="367"/>
                  </a:lnTo>
                  <a:lnTo>
                    <a:pt x="19" y="374"/>
                  </a:lnTo>
                  <a:lnTo>
                    <a:pt x="19" y="380"/>
                  </a:lnTo>
                  <a:lnTo>
                    <a:pt x="19" y="399"/>
                  </a:lnTo>
                  <a:lnTo>
                    <a:pt x="19" y="411"/>
                  </a:lnTo>
                  <a:lnTo>
                    <a:pt x="25" y="430"/>
                  </a:lnTo>
                  <a:lnTo>
                    <a:pt x="25" y="442"/>
                  </a:lnTo>
                  <a:lnTo>
                    <a:pt x="31" y="461"/>
                  </a:lnTo>
                  <a:lnTo>
                    <a:pt x="38" y="480"/>
                  </a:lnTo>
                  <a:lnTo>
                    <a:pt x="38" y="492"/>
                  </a:lnTo>
                  <a:lnTo>
                    <a:pt x="50" y="511"/>
                  </a:lnTo>
                  <a:lnTo>
                    <a:pt x="56" y="523"/>
                  </a:lnTo>
                  <a:lnTo>
                    <a:pt x="63" y="536"/>
                  </a:lnTo>
                  <a:lnTo>
                    <a:pt x="75" y="542"/>
                  </a:lnTo>
                  <a:lnTo>
                    <a:pt x="94" y="548"/>
                  </a:lnTo>
                  <a:lnTo>
                    <a:pt x="107" y="555"/>
                  </a:lnTo>
                  <a:lnTo>
                    <a:pt x="119" y="555"/>
                  </a:lnTo>
                  <a:lnTo>
                    <a:pt x="132" y="542"/>
                  </a:lnTo>
                  <a:lnTo>
                    <a:pt x="138" y="530"/>
                  </a:lnTo>
                  <a:lnTo>
                    <a:pt x="144" y="511"/>
                  </a:lnTo>
                  <a:lnTo>
                    <a:pt x="151" y="486"/>
                  </a:lnTo>
                  <a:lnTo>
                    <a:pt x="157" y="461"/>
                  </a:lnTo>
                  <a:lnTo>
                    <a:pt x="163" y="430"/>
                  </a:lnTo>
                  <a:lnTo>
                    <a:pt x="170" y="405"/>
                  </a:lnTo>
                  <a:lnTo>
                    <a:pt x="176" y="374"/>
                  </a:lnTo>
                  <a:lnTo>
                    <a:pt x="182" y="349"/>
                  </a:lnTo>
                  <a:lnTo>
                    <a:pt x="188" y="324"/>
                  </a:lnTo>
                  <a:lnTo>
                    <a:pt x="195" y="299"/>
                  </a:lnTo>
                  <a:lnTo>
                    <a:pt x="201" y="274"/>
                  </a:lnTo>
                  <a:lnTo>
                    <a:pt x="214" y="262"/>
                  </a:lnTo>
                  <a:lnTo>
                    <a:pt x="226" y="249"/>
                  </a:lnTo>
                  <a:lnTo>
                    <a:pt x="245" y="243"/>
                  </a:lnTo>
                  <a:lnTo>
                    <a:pt x="245" y="255"/>
                  </a:lnTo>
                  <a:lnTo>
                    <a:pt x="251" y="268"/>
                  </a:lnTo>
                  <a:lnTo>
                    <a:pt x="251" y="280"/>
                  </a:lnTo>
                  <a:lnTo>
                    <a:pt x="251" y="299"/>
                  </a:lnTo>
                  <a:lnTo>
                    <a:pt x="245" y="318"/>
                  </a:lnTo>
                  <a:lnTo>
                    <a:pt x="245" y="336"/>
                  </a:lnTo>
                  <a:lnTo>
                    <a:pt x="245" y="361"/>
                  </a:lnTo>
                  <a:lnTo>
                    <a:pt x="245" y="380"/>
                  </a:lnTo>
                  <a:lnTo>
                    <a:pt x="245" y="405"/>
                  </a:lnTo>
                  <a:lnTo>
                    <a:pt x="245" y="424"/>
                  </a:lnTo>
                  <a:lnTo>
                    <a:pt x="245" y="442"/>
                  </a:lnTo>
                  <a:lnTo>
                    <a:pt x="251" y="467"/>
                  </a:lnTo>
                  <a:lnTo>
                    <a:pt x="258" y="480"/>
                  </a:lnTo>
                  <a:lnTo>
                    <a:pt x="270" y="498"/>
                  </a:lnTo>
                  <a:lnTo>
                    <a:pt x="283" y="505"/>
                  </a:lnTo>
                  <a:lnTo>
                    <a:pt x="302" y="517"/>
                  </a:lnTo>
                  <a:lnTo>
                    <a:pt x="308" y="517"/>
                  </a:lnTo>
                  <a:lnTo>
                    <a:pt x="320" y="517"/>
                  </a:lnTo>
                  <a:lnTo>
                    <a:pt x="339" y="517"/>
                  </a:lnTo>
                  <a:lnTo>
                    <a:pt x="358" y="517"/>
                  </a:lnTo>
                  <a:lnTo>
                    <a:pt x="377" y="511"/>
                  </a:lnTo>
                  <a:lnTo>
                    <a:pt x="396" y="505"/>
                  </a:lnTo>
                  <a:lnTo>
                    <a:pt x="421" y="498"/>
                  </a:lnTo>
                  <a:lnTo>
                    <a:pt x="440" y="486"/>
                  </a:lnTo>
                  <a:lnTo>
                    <a:pt x="459" y="467"/>
                  </a:lnTo>
                  <a:lnTo>
                    <a:pt x="471" y="449"/>
                  </a:lnTo>
                  <a:lnTo>
                    <a:pt x="484" y="424"/>
                  </a:lnTo>
                  <a:lnTo>
                    <a:pt x="484" y="392"/>
                  </a:lnTo>
                  <a:lnTo>
                    <a:pt x="484" y="355"/>
                  </a:lnTo>
                  <a:lnTo>
                    <a:pt x="477" y="311"/>
                  </a:lnTo>
                  <a:lnTo>
                    <a:pt x="459" y="262"/>
                  </a:lnTo>
                  <a:lnTo>
                    <a:pt x="440" y="205"/>
                  </a:lnTo>
                  <a:lnTo>
                    <a:pt x="433" y="205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3"/>
                  </a:lnTo>
                  <a:lnTo>
                    <a:pt x="433" y="193"/>
                  </a:lnTo>
                  <a:lnTo>
                    <a:pt x="440" y="187"/>
                  </a:lnTo>
                  <a:lnTo>
                    <a:pt x="440" y="187"/>
                  </a:lnTo>
                  <a:lnTo>
                    <a:pt x="440" y="180"/>
                  </a:lnTo>
                  <a:lnTo>
                    <a:pt x="446" y="180"/>
                  </a:lnTo>
                  <a:lnTo>
                    <a:pt x="446" y="174"/>
                  </a:lnTo>
                  <a:lnTo>
                    <a:pt x="446" y="174"/>
                  </a:lnTo>
                  <a:lnTo>
                    <a:pt x="452" y="174"/>
                  </a:lnTo>
                  <a:lnTo>
                    <a:pt x="452" y="174"/>
                  </a:lnTo>
                  <a:lnTo>
                    <a:pt x="452" y="168"/>
                  </a:lnTo>
                  <a:lnTo>
                    <a:pt x="459" y="168"/>
                  </a:lnTo>
                  <a:lnTo>
                    <a:pt x="471" y="193"/>
                  </a:lnTo>
                  <a:lnTo>
                    <a:pt x="484" y="224"/>
                  </a:lnTo>
                  <a:lnTo>
                    <a:pt x="490" y="249"/>
                  </a:lnTo>
                  <a:lnTo>
                    <a:pt x="503" y="274"/>
                  </a:lnTo>
                  <a:lnTo>
                    <a:pt x="509" y="305"/>
                  </a:lnTo>
                  <a:lnTo>
                    <a:pt x="515" y="330"/>
                  </a:lnTo>
                  <a:lnTo>
                    <a:pt x="521" y="355"/>
                  </a:lnTo>
                  <a:lnTo>
                    <a:pt x="528" y="380"/>
                  </a:lnTo>
                  <a:lnTo>
                    <a:pt x="540" y="399"/>
                  </a:lnTo>
                  <a:lnTo>
                    <a:pt x="547" y="424"/>
                  </a:lnTo>
                  <a:lnTo>
                    <a:pt x="559" y="436"/>
                  </a:lnTo>
                  <a:lnTo>
                    <a:pt x="572" y="455"/>
                  </a:lnTo>
                  <a:lnTo>
                    <a:pt x="584" y="467"/>
                  </a:lnTo>
                  <a:lnTo>
                    <a:pt x="603" y="480"/>
                  </a:lnTo>
                  <a:lnTo>
                    <a:pt x="628" y="480"/>
                  </a:lnTo>
                  <a:lnTo>
                    <a:pt x="653" y="486"/>
                  </a:lnTo>
                  <a:lnTo>
                    <a:pt x="653" y="480"/>
                  </a:lnTo>
                  <a:lnTo>
                    <a:pt x="660" y="480"/>
                  </a:lnTo>
                  <a:lnTo>
                    <a:pt x="660" y="480"/>
                  </a:lnTo>
                  <a:lnTo>
                    <a:pt x="666" y="480"/>
                  </a:lnTo>
                  <a:lnTo>
                    <a:pt x="672" y="473"/>
                  </a:lnTo>
                  <a:lnTo>
                    <a:pt x="679" y="473"/>
                  </a:lnTo>
                  <a:lnTo>
                    <a:pt x="691" y="467"/>
                  </a:lnTo>
                  <a:lnTo>
                    <a:pt x="697" y="467"/>
                  </a:lnTo>
                  <a:lnTo>
                    <a:pt x="704" y="461"/>
                  </a:lnTo>
                  <a:lnTo>
                    <a:pt x="710" y="455"/>
                  </a:lnTo>
                  <a:lnTo>
                    <a:pt x="716" y="449"/>
                  </a:lnTo>
                  <a:lnTo>
                    <a:pt x="716" y="442"/>
                  </a:lnTo>
                  <a:lnTo>
                    <a:pt x="723" y="442"/>
                  </a:lnTo>
                  <a:lnTo>
                    <a:pt x="723" y="436"/>
                  </a:lnTo>
                  <a:lnTo>
                    <a:pt x="723" y="430"/>
                  </a:lnTo>
                  <a:lnTo>
                    <a:pt x="723" y="424"/>
                  </a:lnTo>
                  <a:lnTo>
                    <a:pt x="704" y="367"/>
                  </a:lnTo>
                  <a:lnTo>
                    <a:pt x="685" y="318"/>
                  </a:lnTo>
                  <a:lnTo>
                    <a:pt x="666" y="280"/>
                  </a:lnTo>
                  <a:lnTo>
                    <a:pt x="653" y="255"/>
                  </a:lnTo>
                  <a:lnTo>
                    <a:pt x="641" y="230"/>
                  </a:lnTo>
                  <a:lnTo>
                    <a:pt x="635" y="218"/>
                  </a:lnTo>
                  <a:lnTo>
                    <a:pt x="628" y="205"/>
                  </a:lnTo>
                  <a:lnTo>
                    <a:pt x="622" y="199"/>
                  </a:lnTo>
                  <a:lnTo>
                    <a:pt x="616" y="193"/>
                  </a:lnTo>
                  <a:lnTo>
                    <a:pt x="616" y="193"/>
                  </a:lnTo>
                  <a:lnTo>
                    <a:pt x="616" y="187"/>
                  </a:lnTo>
                  <a:lnTo>
                    <a:pt x="622" y="187"/>
                  </a:lnTo>
                  <a:lnTo>
                    <a:pt x="622" y="180"/>
                  </a:lnTo>
                  <a:lnTo>
                    <a:pt x="628" y="174"/>
                  </a:lnTo>
                  <a:lnTo>
                    <a:pt x="628" y="162"/>
                  </a:lnTo>
                  <a:lnTo>
                    <a:pt x="635" y="143"/>
                  </a:lnTo>
                  <a:lnTo>
                    <a:pt x="641" y="156"/>
                  </a:lnTo>
                  <a:lnTo>
                    <a:pt x="647" y="174"/>
                  </a:lnTo>
                  <a:lnTo>
                    <a:pt x="660" y="187"/>
                  </a:lnTo>
                  <a:lnTo>
                    <a:pt x="666" y="205"/>
                  </a:lnTo>
                  <a:lnTo>
                    <a:pt x="679" y="224"/>
                  </a:lnTo>
                  <a:lnTo>
                    <a:pt x="691" y="243"/>
                  </a:lnTo>
                  <a:lnTo>
                    <a:pt x="697" y="268"/>
                  </a:lnTo>
                  <a:lnTo>
                    <a:pt x="710" y="286"/>
                  </a:lnTo>
                  <a:lnTo>
                    <a:pt x="723" y="305"/>
                  </a:lnTo>
                  <a:lnTo>
                    <a:pt x="729" y="324"/>
                  </a:lnTo>
                  <a:lnTo>
                    <a:pt x="741" y="343"/>
                  </a:lnTo>
                  <a:lnTo>
                    <a:pt x="748" y="361"/>
                  </a:lnTo>
                  <a:lnTo>
                    <a:pt x="748" y="380"/>
                  </a:lnTo>
                  <a:lnTo>
                    <a:pt x="754" y="392"/>
                  </a:lnTo>
                  <a:lnTo>
                    <a:pt x="760" y="405"/>
                  </a:lnTo>
                  <a:lnTo>
                    <a:pt x="760" y="411"/>
                  </a:lnTo>
                  <a:lnTo>
                    <a:pt x="760" y="430"/>
                  </a:lnTo>
                  <a:lnTo>
                    <a:pt x="754" y="449"/>
                  </a:lnTo>
                  <a:lnTo>
                    <a:pt x="748" y="467"/>
                  </a:lnTo>
                  <a:lnTo>
                    <a:pt x="741" y="480"/>
                  </a:lnTo>
                  <a:lnTo>
                    <a:pt x="729" y="498"/>
                  </a:lnTo>
                  <a:lnTo>
                    <a:pt x="716" y="511"/>
                  </a:lnTo>
                  <a:lnTo>
                    <a:pt x="704" y="523"/>
                  </a:lnTo>
                  <a:lnTo>
                    <a:pt x="691" y="530"/>
                  </a:lnTo>
                  <a:lnTo>
                    <a:pt x="672" y="542"/>
                  </a:lnTo>
                  <a:lnTo>
                    <a:pt x="653" y="548"/>
                  </a:lnTo>
                  <a:lnTo>
                    <a:pt x="641" y="548"/>
                  </a:lnTo>
                  <a:lnTo>
                    <a:pt x="622" y="548"/>
                  </a:lnTo>
                  <a:lnTo>
                    <a:pt x="603" y="548"/>
                  </a:lnTo>
                  <a:lnTo>
                    <a:pt x="591" y="542"/>
                  </a:lnTo>
                  <a:lnTo>
                    <a:pt x="578" y="536"/>
                  </a:lnTo>
                  <a:lnTo>
                    <a:pt x="559" y="523"/>
                  </a:lnTo>
                  <a:lnTo>
                    <a:pt x="553" y="530"/>
                  </a:lnTo>
                  <a:lnTo>
                    <a:pt x="547" y="542"/>
                  </a:lnTo>
                  <a:lnTo>
                    <a:pt x="534" y="555"/>
                  </a:lnTo>
                  <a:lnTo>
                    <a:pt x="521" y="573"/>
                  </a:lnTo>
                  <a:lnTo>
                    <a:pt x="503" y="586"/>
                  </a:lnTo>
                  <a:lnTo>
                    <a:pt x="496" y="611"/>
                  </a:lnTo>
                  <a:lnTo>
                    <a:pt x="484" y="629"/>
                  </a:lnTo>
                  <a:lnTo>
                    <a:pt x="471" y="648"/>
                  </a:lnTo>
                  <a:lnTo>
                    <a:pt x="465" y="673"/>
                  </a:lnTo>
                  <a:lnTo>
                    <a:pt x="459" y="692"/>
                  </a:lnTo>
                  <a:lnTo>
                    <a:pt x="465" y="710"/>
                  </a:lnTo>
                  <a:lnTo>
                    <a:pt x="471" y="729"/>
                  </a:lnTo>
                  <a:lnTo>
                    <a:pt x="484" y="742"/>
                  </a:lnTo>
                  <a:lnTo>
                    <a:pt x="496" y="754"/>
                  </a:lnTo>
                  <a:lnTo>
                    <a:pt x="528" y="766"/>
                  </a:lnTo>
                  <a:lnTo>
                    <a:pt x="559" y="773"/>
                  </a:lnTo>
                  <a:lnTo>
                    <a:pt x="572" y="766"/>
                  </a:lnTo>
                  <a:lnTo>
                    <a:pt x="591" y="760"/>
                  </a:lnTo>
                  <a:lnTo>
                    <a:pt x="616" y="748"/>
                  </a:lnTo>
                  <a:lnTo>
                    <a:pt x="635" y="735"/>
                  </a:lnTo>
                  <a:lnTo>
                    <a:pt x="660" y="717"/>
                  </a:lnTo>
                  <a:lnTo>
                    <a:pt x="691" y="698"/>
                  </a:lnTo>
                  <a:lnTo>
                    <a:pt x="716" y="673"/>
                  </a:lnTo>
                  <a:lnTo>
                    <a:pt x="748" y="654"/>
                  </a:lnTo>
                  <a:lnTo>
                    <a:pt x="779" y="629"/>
                  </a:lnTo>
                  <a:lnTo>
                    <a:pt x="804" y="611"/>
                  </a:lnTo>
                  <a:lnTo>
                    <a:pt x="836" y="586"/>
                  </a:lnTo>
                  <a:lnTo>
                    <a:pt x="867" y="567"/>
                  </a:lnTo>
                  <a:lnTo>
                    <a:pt x="899" y="548"/>
                  </a:lnTo>
                  <a:lnTo>
                    <a:pt x="924" y="536"/>
                  </a:lnTo>
                  <a:lnTo>
                    <a:pt x="949" y="530"/>
                  </a:lnTo>
                  <a:lnTo>
                    <a:pt x="974" y="523"/>
                  </a:lnTo>
                  <a:lnTo>
                    <a:pt x="968" y="505"/>
                  </a:lnTo>
                  <a:lnTo>
                    <a:pt x="961" y="486"/>
                  </a:lnTo>
                  <a:lnTo>
                    <a:pt x="961" y="461"/>
                  </a:lnTo>
                  <a:lnTo>
                    <a:pt x="961" y="442"/>
                  </a:lnTo>
                  <a:lnTo>
                    <a:pt x="961" y="424"/>
                  </a:lnTo>
                  <a:lnTo>
                    <a:pt x="968" y="399"/>
                  </a:lnTo>
                  <a:lnTo>
                    <a:pt x="974" y="380"/>
                  </a:lnTo>
                  <a:lnTo>
                    <a:pt x="980" y="361"/>
                  </a:lnTo>
                  <a:lnTo>
                    <a:pt x="993" y="336"/>
                  </a:lnTo>
                  <a:lnTo>
                    <a:pt x="999" y="324"/>
                  </a:lnTo>
                  <a:lnTo>
                    <a:pt x="1012" y="305"/>
                  </a:lnTo>
                  <a:lnTo>
                    <a:pt x="1024" y="293"/>
                  </a:lnTo>
                  <a:lnTo>
                    <a:pt x="1037" y="280"/>
                  </a:lnTo>
                  <a:lnTo>
                    <a:pt x="1056" y="268"/>
                  </a:lnTo>
                  <a:lnTo>
                    <a:pt x="1068" y="262"/>
                  </a:lnTo>
                  <a:lnTo>
                    <a:pt x="1087" y="255"/>
                  </a:lnTo>
                  <a:lnTo>
                    <a:pt x="1112" y="293"/>
                  </a:lnTo>
                  <a:lnTo>
                    <a:pt x="1131" y="324"/>
                  </a:lnTo>
                  <a:lnTo>
                    <a:pt x="1156" y="343"/>
                  </a:lnTo>
                  <a:lnTo>
                    <a:pt x="1181" y="355"/>
                  </a:lnTo>
                  <a:lnTo>
                    <a:pt x="1200" y="367"/>
                  </a:lnTo>
                  <a:lnTo>
                    <a:pt x="1219" y="367"/>
                  </a:lnTo>
                  <a:lnTo>
                    <a:pt x="1244" y="367"/>
                  </a:lnTo>
                  <a:lnTo>
                    <a:pt x="1257" y="361"/>
                  </a:lnTo>
                  <a:lnTo>
                    <a:pt x="1276" y="355"/>
                  </a:lnTo>
                  <a:lnTo>
                    <a:pt x="1294" y="349"/>
                  </a:lnTo>
                  <a:lnTo>
                    <a:pt x="1307" y="336"/>
                  </a:lnTo>
                  <a:lnTo>
                    <a:pt x="1313" y="330"/>
                  </a:lnTo>
                  <a:lnTo>
                    <a:pt x="1326" y="324"/>
                  </a:lnTo>
                  <a:lnTo>
                    <a:pt x="1332" y="311"/>
                  </a:lnTo>
                  <a:lnTo>
                    <a:pt x="1338" y="311"/>
                  </a:lnTo>
                  <a:lnTo>
                    <a:pt x="1338" y="305"/>
                  </a:lnTo>
                  <a:lnTo>
                    <a:pt x="1345" y="324"/>
                  </a:lnTo>
                  <a:lnTo>
                    <a:pt x="1351" y="330"/>
                  </a:lnTo>
                  <a:lnTo>
                    <a:pt x="1357" y="343"/>
                  </a:lnTo>
                  <a:lnTo>
                    <a:pt x="1370" y="349"/>
                  </a:lnTo>
                  <a:lnTo>
                    <a:pt x="1382" y="355"/>
                  </a:lnTo>
                  <a:lnTo>
                    <a:pt x="1395" y="355"/>
                  </a:lnTo>
                  <a:lnTo>
                    <a:pt x="1408" y="355"/>
                  </a:lnTo>
                  <a:lnTo>
                    <a:pt x="1420" y="355"/>
                  </a:lnTo>
                  <a:lnTo>
                    <a:pt x="1433" y="349"/>
                  </a:lnTo>
                  <a:lnTo>
                    <a:pt x="1445" y="343"/>
                  </a:lnTo>
                  <a:lnTo>
                    <a:pt x="1452" y="330"/>
                  </a:lnTo>
                  <a:lnTo>
                    <a:pt x="1464" y="324"/>
                  </a:lnTo>
                  <a:lnTo>
                    <a:pt x="1477" y="311"/>
                  </a:lnTo>
                  <a:lnTo>
                    <a:pt x="1489" y="299"/>
                  </a:lnTo>
                  <a:lnTo>
                    <a:pt x="1495" y="280"/>
                  </a:lnTo>
                  <a:lnTo>
                    <a:pt x="1502" y="268"/>
                  </a:lnTo>
                  <a:lnTo>
                    <a:pt x="1502" y="280"/>
                  </a:lnTo>
                  <a:lnTo>
                    <a:pt x="1508" y="293"/>
                  </a:lnTo>
                  <a:lnTo>
                    <a:pt x="1514" y="305"/>
                  </a:lnTo>
                  <a:lnTo>
                    <a:pt x="1521" y="311"/>
                  </a:lnTo>
                  <a:lnTo>
                    <a:pt x="1527" y="318"/>
                  </a:lnTo>
                  <a:lnTo>
                    <a:pt x="1539" y="324"/>
                  </a:lnTo>
                  <a:lnTo>
                    <a:pt x="1552" y="330"/>
                  </a:lnTo>
                  <a:lnTo>
                    <a:pt x="1558" y="330"/>
                  </a:lnTo>
                  <a:lnTo>
                    <a:pt x="1571" y="330"/>
                  </a:lnTo>
                  <a:lnTo>
                    <a:pt x="1583" y="330"/>
                  </a:lnTo>
                  <a:lnTo>
                    <a:pt x="1596" y="330"/>
                  </a:lnTo>
                  <a:lnTo>
                    <a:pt x="1609" y="330"/>
                  </a:lnTo>
                  <a:lnTo>
                    <a:pt x="1621" y="330"/>
                  </a:lnTo>
                  <a:lnTo>
                    <a:pt x="1634" y="330"/>
                  </a:lnTo>
                  <a:lnTo>
                    <a:pt x="1646" y="330"/>
                  </a:lnTo>
                  <a:lnTo>
                    <a:pt x="1653" y="330"/>
                  </a:lnTo>
                  <a:lnTo>
                    <a:pt x="1653" y="311"/>
                  </a:lnTo>
                  <a:lnTo>
                    <a:pt x="1646" y="293"/>
                  </a:lnTo>
                  <a:lnTo>
                    <a:pt x="1634" y="274"/>
                  </a:lnTo>
                  <a:lnTo>
                    <a:pt x="1627" y="249"/>
                  </a:lnTo>
                  <a:lnTo>
                    <a:pt x="1615" y="230"/>
                  </a:lnTo>
                  <a:lnTo>
                    <a:pt x="1602" y="212"/>
                  </a:lnTo>
                  <a:lnTo>
                    <a:pt x="1596" y="193"/>
                  </a:lnTo>
                  <a:lnTo>
                    <a:pt x="1583" y="174"/>
                  </a:lnTo>
                  <a:lnTo>
                    <a:pt x="1571" y="149"/>
                  </a:lnTo>
                  <a:lnTo>
                    <a:pt x="1558" y="131"/>
                  </a:lnTo>
                  <a:lnTo>
                    <a:pt x="1552" y="118"/>
                  </a:lnTo>
                  <a:lnTo>
                    <a:pt x="1546" y="99"/>
                  </a:lnTo>
                  <a:lnTo>
                    <a:pt x="1533" y="81"/>
                  </a:lnTo>
                  <a:lnTo>
                    <a:pt x="1527" y="68"/>
                  </a:lnTo>
                  <a:lnTo>
                    <a:pt x="1527" y="56"/>
                  </a:lnTo>
                  <a:lnTo>
                    <a:pt x="1527" y="43"/>
                  </a:lnTo>
                  <a:lnTo>
                    <a:pt x="1527" y="43"/>
                  </a:lnTo>
                  <a:lnTo>
                    <a:pt x="1527" y="43"/>
                  </a:lnTo>
                  <a:lnTo>
                    <a:pt x="1527" y="37"/>
                  </a:lnTo>
                  <a:lnTo>
                    <a:pt x="1527" y="37"/>
                  </a:lnTo>
                  <a:lnTo>
                    <a:pt x="1527" y="37"/>
                  </a:lnTo>
                  <a:lnTo>
                    <a:pt x="1527" y="31"/>
                  </a:lnTo>
                  <a:lnTo>
                    <a:pt x="1533" y="31"/>
                  </a:lnTo>
                  <a:lnTo>
                    <a:pt x="1533" y="25"/>
                  </a:lnTo>
                  <a:lnTo>
                    <a:pt x="1533" y="25"/>
                  </a:lnTo>
                  <a:lnTo>
                    <a:pt x="1539" y="18"/>
                  </a:lnTo>
                  <a:lnTo>
                    <a:pt x="1539" y="18"/>
                  </a:lnTo>
                  <a:lnTo>
                    <a:pt x="1539" y="18"/>
                  </a:lnTo>
                  <a:lnTo>
                    <a:pt x="1539" y="12"/>
                  </a:lnTo>
                  <a:lnTo>
                    <a:pt x="1539" y="12"/>
                  </a:lnTo>
                  <a:lnTo>
                    <a:pt x="1539" y="6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18" y="1646"/>
              <a:ext cx="122" cy="125"/>
            </a:xfrm>
            <a:custGeom>
              <a:avLst/>
              <a:gdLst/>
              <a:ahLst/>
              <a:cxnLst>
                <a:cxn ang="0">
                  <a:pos x="119" y="19"/>
                </a:cxn>
                <a:cxn ang="0">
                  <a:pos x="113" y="25"/>
                </a:cxn>
                <a:cxn ang="0">
                  <a:pos x="107" y="32"/>
                </a:cxn>
                <a:cxn ang="0">
                  <a:pos x="107" y="44"/>
                </a:cxn>
                <a:cxn ang="0">
                  <a:pos x="100" y="56"/>
                </a:cxn>
                <a:cxn ang="0">
                  <a:pos x="94" y="69"/>
                </a:cxn>
                <a:cxn ang="0">
                  <a:pos x="94" y="94"/>
                </a:cxn>
                <a:cxn ang="0">
                  <a:pos x="88" y="113"/>
                </a:cxn>
                <a:cxn ang="0">
                  <a:pos x="75" y="113"/>
                </a:cxn>
                <a:cxn ang="0">
                  <a:pos x="56" y="88"/>
                </a:cxn>
                <a:cxn ang="0">
                  <a:pos x="38" y="75"/>
                </a:cxn>
                <a:cxn ang="0">
                  <a:pos x="25" y="56"/>
                </a:cxn>
                <a:cxn ang="0">
                  <a:pos x="19" y="50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12" y="25"/>
                </a:cxn>
                <a:cxn ang="0">
                  <a:pos x="19" y="32"/>
                </a:cxn>
                <a:cxn ang="0">
                  <a:pos x="25" y="38"/>
                </a:cxn>
                <a:cxn ang="0">
                  <a:pos x="38" y="50"/>
                </a:cxn>
                <a:cxn ang="0">
                  <a:pos x="50" y="63"/>
                </a:cxn>
                <a:cxn ang="0">
                  <a:pos x="63" y="75"/>
                </a:cxn>
                <a:cxn ang="0">
                  <a:pos x="75" y="75"/>
                </a:cxn>
                <a:cxn ang="0">
                  <a:pos x="82" y="63"/>
                </a:cxn>
                <a:cxn ang="0">
                  <a:pos x="82" y="44"/>
                </a:cxn>
                <a:cxn ang="0">
                  <a:pos x="88" y="25"/>
                </a:cxn>
                <a:cxn ang="0">
                  <a:pos x="94" y="13"/>
                </a:cxn>
                <a:cxn ang="0">
                  <a:pos x="100" y="0"/>
                </a:cxn>
                <a:cxn ang="0">
                  <a:pos x="107" y="0"/>
                </a:cxn>
                <a:cxn ang="0">
                  <a:pos x="113" y="13"/>
                </a:cxn>
              </a:cxnLst>
              <a:rect l="0" t="0" r="r" b="b"/>
              <a:pathLst>
                <a:path w="119" h="125">
                  <a:moveTo>
                    <a:pt x="119" y="19"/>
                  </a:moveTo>
                  <a:lnTo>
                    <a:pt x="119" y="19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0" y="50"/>
                  </a:lnTo>
                  <a:lnTo>
                    <a:pt x="100" y="56"/>
                  </a:lnTo>
                  <a:lnTo>
                    <a:pt x="100" y="63"/>
                  </a:lnTo>
                  <a:lnTo>
                    <a:pt x="94" y="69"/>
                  </a:lnTo>
                  <a:lnTo>
                    <a:pt x="94" y="81"/>
                  </a:lnTo>
                  <a:lnTo>
                    <a:pt x="94" y="94"/>
                  </a:lnTo>
                  <a:lnTo>
                    <a:pt x="88" y="100"/>
                  </a:lnTo>
                  <a:lnTo>
                    <a:pt x="88" y="113"/>
                  </a:lnTo>
                  <a:lnTo>
                    <a:pt x="88" y="125"/>
                  </a:lnTo>
                  <a:lnTo>
                    <a:pt x="75" y="113"/>
                  </a:lnTo>
                  <a:lnTo>
                    <a:pt x="69" y="100"/>
                  </a:lnTo>
                  <a:lnTo>
                    <a:pt x="56" y="88"/>
                  </a:lnTo>
                  <a:lnTo>
                    <a:pt x="50" y="81"/>
                  </a:lnTo>
                  <a:lnTo>
                    <a:pt x="38" y="75"/>
                  </a:lnTo>
                  <a:lnTo>
                    <a:pt x="31" y="63"/>
                  </a:lnTo>
                  <a:lnTo>
                    <a:pt x="25" y="56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9" y="32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1" y="44"/>
                  </a:lnTo>
                  <a:lnTo>
                    <a:pt x="38" y="50"/>
                  </a:lnTo>
                  <a:lnTo>
                    <a:pt x="44" y="56"/>
                  </a:lnTo>
                  <a:lnTo>
                    <a:pt x="50" y="63"/>
                  </a:lnTo>
                  <a:lnTo>
                    <a:pt x="56" y="69"/>
                  </a:lnTo>
                  <a:lnTo>
                    <a:pt x="63" y="75"/>
                  </a:lnTo>
                  <a:lnTo>
                    <a:pt x="69" y="81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82" y="63"/>
                  </a:lnTo>
                  <a:lnTo>
                    <a:pt x="82" y="50"/>
                  </a:lnTo>
                  <a:lnTo>
                    <a:pt x="82" y="44"/>
                  </a:lnTo>
                  <a:lnTo>
                    <a:pt x="88" y="38"/>
                  </a:lnTo>
                  <a:lnTo>
                    <a:pt x="88" y="25"/>
                  </a:lnTo>
                  <a:lnTo>
                    <a:pt x="88" y="19"/>
                  </a:lnTo>
                  <a:lnTo>
                    <a:pt x="94" y="13"/>
                  </a:lnTo>
                  <a:lnTo>
                    <a:pt x="94" y="7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13" y="13"/>
                  </a:lnTo>
                  <a:lnTo>
                    <a:pt x="119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976" y="1914"/>
              <a:ext cx="94" cy="8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8" y="0"/>
                </a:cxn>
                <a:cxn ang="0">
                  <a:pos x="44" y="7"/>
                </a:cxn>
                <a:cxn ang="0">
                  <a:pos x="57" y="7"/>
                </a:cxn>
                <a:cxn ang="0">
                  <a:pos x="63" y="13"/>
                </a:cxn>
                <a:cxn ang="0">
                  <a:pos x="69" y="19"/>
                </a:cxn>
                <a:cxn ang="0">
                  <a:pos x="82" y="25"/>
                </a:cxn>
                <a:cxn ang="0">
                  <a:pos x="88" y="32"/>
                </a:cxn>
                <a:cxn ang="0">
                  <a:pos x="88" y="44"/>
                </a:cxn>
                <a:cxn ang="0">
                  <a:pos x="82" y="57"/>
                </a:cxn>
                <a:cxn ang="0">
                  <a:pos x="69" y="69"/>
                </a:cxn>
                <a:cxn ang="0">
                  <a:pos x="63" y="75"/>
                </a:cxn>
                <a:cxn ang="0">
                  <a:pos x="63" y="81"/>
                </a:cxn>
                <a:cxn ang="0">
                  <a:pos x="63" y="81"/>
                </a:cxn>
                <a:cxn ang="0">
                  <a:pos x="57" y="88"/>
                </a:cxn>
                <a:cxn ang="0">
                  <a:pos x="57" y="88"/>
                </a:cxn>
                <a:cxn ang="0">
                  <a:pos x="50" y="81"/>
                </a:cxn>
                <a:cxn ang="0">
                  <a:pos x="38" y="75"/>
                </a:cxn>
                <a:cxn ang="0">
                  <a:pos x="32" y="75"/>
                </a:cxn>
                <a:cxn ang="0">
                  <a:pos x="25" y="69"/>
                </a:cxn>
                <a:cxn ang="0">
                  <a:pos x="19" y="63"/>
                </a:cxn>
                <a:cxn ang="0">
                  <a:pos x="13" y="57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6" y="38"/>
                </a:cxn>
                <a:cxn ang="0">
                  <a:pos x="6" y="32"/>
                </a:cxn>
                <a:cxn ang="0">
                  <a:pos x="13" y="25"/>
                </a:cxn>
                <a:cxn ang="0">
                  <a:pos x="19" y="19"/>
                </a:cxn>
                <a:cxn ang="0">
                  <a:pos x="25" y="13"/>
                </a:cxn>
                <a:cxn ang="0">
                  <a:pos x="25" y="7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94" h="88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9" y="19"/>
                  </a:lnTo>
                  <a:lnTo>
                    <a:pt x="76" y="19"/>
                  </a:lnTo>
                  <a:lnTo>
                    <a:pt x="82" y="25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4" y="38"/>
                  </a:lnTo>
                  <a:lnTo>
                    <a:pt x="88" y="44"/>
                  </a:lnTo>
                  <a:lnTo>
                    <a:pt x="82" y="50"/>
                  </a:lnTo>
                  <a:lnTo>
                    <a:pt x="82" y="57"/>
                  </a:lnTo>
                  <a:lnTo>
                    <a:pt x="76" y="63"/>
                  </a:lnTo>
                  <a:lnTo>
                    <a:pt x="69" y="69"/>
                  </a:lnTo>
                  <a:lnTo>
                    <a:pt x="69" y="75"/>
                  </a:lnTo>
                  <a:lnTo>
                    <a:pt x="63" y="75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1"/>
                  </a:lnTo>
                  <a:lnTo>
                    <a:pt x="50" y="81"/>
                  </a:lnTo>
                  <a:lnTo>
                    <a:pt x="44" y="81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2" y="75"/>
                  </a:lnTo>
                  <a:lnTo>
                    <a:pt x="32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6" y="1952"/>
              <a:ext cx="44" cy="112"/>
            </a:xfrm>
            <a:custGeom>
              <a:avLst/>
              <a:gdLst/>
              <a:ahLst/>
              <a:cxnLst>
                <a:cxn ang="0">
                  <a:pos x="44" y="75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38" y="87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31" y="106"/>
                </a:cxn>
                <a:cxn ang="0">
                  <a:pos x="31" y="112"/>
                </a:cxn>
                <a:cxn ang="0">
                  <a:pos x="31" y="112"/>
                </a:cxn>
                <a:cxn ang="0">
                  <a:pos x="25" y="106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6" y="75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6" y="37"/>
                </a:cxn>
                <a:cxn ang="0">
                  <a:pos x="6" y="31"/>
                </a:cxn>
                <a:cxn ang="0">
                  <a:pos x="13" y="25"/>
                </a:cxn>
                <a:cxn ang="0">
                  <a:pos x="19" y="19"/>
                </a:cxn>
                <a:cxn ang="0">
                  <a:pos x="19" y="12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12"/>
                </a:cxn>
                <a:cxn ang="0">
                  <a:pos x="19" y="25"/>
                </a:cxn>
                <a:cxn ang="0">
                  <a:pos x="13" y="37"/>
                </a:cxn>
                <a:cxn ang="0">
                  <a:pos x="13" y="50"/>
                </a:cxn>
                <a:cxn ang="0">
                  <a:pos x="13" y="56"/>
                </a:cxn>
                <a:cxn ang="0">
                  <a:pos x="13" y="62"/>
                </a:cxn>
                <a:cxn ang="0">
                  <a:pos x="13" y="68"/>
                </a:cxn>
                <a:cxn ang="0">
                  <a:pos x="19" y="75"/>
                </a:cxn>
                <a:cxn ang="0">
                  <a:pos x="19" y="75"/>
                </a:cxn>
                <a:cxn ang="0">
                  <a:pos x="19" y="81"/>
                </a:cxn>
                <a:cxn ang="0">
                  <a:pos x="25" y="81"/>
                </a:cxn>
                <a:cxn ang="0">
                  <a:pos x="31" y="81"/>
                </a:cxn>
                <a:cxn ang="0">
                  <a:pos x="31" y="81"/>
                </a:cxn>
                <a:cxn ang="0">
                  <a:pos x="38" y="81"/>
                </a:cxn>
                <a:cxn ang="0">
                  <a:pos x="38" y="75"/>
                </a:cxn>
                <a:cxn ang="0">
                  <a:pos x="44" y="75"/>
                </a:cxn>
              </a:cxnLst>
              <a:rect l="0" t="0" r="r" b="b"/>
              <a:pathLst>
                <a:path w="44" h="112">
                  <a:moveTo>
                    <a:pt x="44" y="75"/>
                  </a:move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25" y="106"/>
                  </a:lnTo>
                  <a:lnTo>
                    <a:pt x="13" y="93"/>
                  </a:lnTo>
                  <a:lnTo>
                    <a:pt x="6" y="87"/>
                  </a:lnTo>
                  <a:lnTo>
                    <a:pt x="6" y="75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12"/>
                  </a:lnTo>
                  <a:lnTo>
                    <a:pt x="19" y="25"/>
                  </a:lnTo>
                  <a:lnTo>
                    <a:pt x="13" y="37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13" y="62"/>
                  </a:lnTo>
                  <a:lnTo>
                    <a:pt x="13" y="68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81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8" y="81"/>
                  </a:lnTo>
                  <a:lnTo>
                    <a:pt x="38" y="75"/>
                  </a:lnTo>
                  <a:lnTo>
                    <a:pt x="44" y="7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584" y="2145"/>
              <a:ext cx="101" cy="10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6"/>
                </a:cxn>
                <a:cxn ang="0">
                  <a:pos x="57" y="13"/>
                </a:cxn>
                <a:cxn ang="0">
                  <a:pos x="63" y="19"/>
                </a:cxn>
                <a:cxn ang="0">
                  <a:pos x="75" y="25"/>
                </a:cxn>
                <a:cxn ang="0">
                  <a:pos x="82" y="31"/>
                </a:cxn>
                <a:cxn ang="0">
                  <a:pos x="88" y="38"/>
                </a:cxn>
                <a:cxn ang="0">
                  <a:pos x="94" y="44"/>
                </a:cxn>
                <a:cxn ang="0">
                  <a:pos x="101" y="44"/>
                </a:cxn>
                <a:cxn ang="0">
                  <a:pos x="94" y="50"/>
                </a:cxn>
                <a:cxn ang="0">
                  <a:pos x="88" y="62"/>
                </a:cxn>
                <a:cxn ang="0">
                  <a:pos x="82" y="69"/>
                </a:cxn>
                <a:cxn ang="0">
                  <a:pos x="75" y="75"/>
                </a:cxn>
                <a:cxn ang="0">
                  <a:pos x="69" y="87"/>
                </a:cxn>
                <a:cxn ang="0">
                  <a:pos x="63" y="94"/>
                </a:cxn>
                <a:cxn ang="0">
                  <a:pos x="57" y="100"/>
                </a:cxn>
                <a:cxn ang="0">
                  <a:pos x="57" y="94"/>
                </a:cxn>
                <a:cxn ang="0">
                  <a:pos x="50" y="87"/>
                </a:cxn>
                <a:cxn ang="0">
                  <a:pos x="44" y="81"/>
                </a:cxn>
                <a:cxn ang="0">
                  <a:pos x="38" y="75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9" y="56"/>
                </a:cxn>
                <a:cxn ang="0">
                  <a:pos x="6" y="50"/>
                </a:cxn>
                <a:cxn ang="0">
                  <a:pos x="6" y="44"/>
                </a:cxn>
                <a:cxn ang="0">
                  <a:pos x="13" y="38"/>
                </a:cxn>
                <a:cxn ang="0">
                  <a:pos x="19" y="31"/>
                </a:cxn>
                <a:cxn ang="0">
                  <a:pos x="25" y="25"/>
                </a:cxn>
                <a:cxn ang="0">
                  <a:pos x="25" y="19"/>
                </a:cxn>
                <a:cxn ang="0">
                  <a:pos x="31" y="13"/>
                </a:cxn>
                <a:cxn ang="0">
                  <a:pos x="38" y="6"/>
                </a:cxn>
                <a:cxn ang="0">
                  <a:pos x="38" y="0"/>
                </a:cxn>
              </a:cxnLst>
              <a:rect l="0" t="0" r="r" b="b"/>
              <a:pathLst>
                <a:path w="101" h="100">
                  <a:moveTo>
                    <a:pt x="44" y="0"/>
                  </a:moveTo>
                  <a:lnTo>
                    <a:pt x="44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63" y="13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82" y="31"/>
                  </a:lnTo>
                  <a:lnTo>
                    <a:pt x="88" y="31"/>
                  </a:lnTo>
                  <a:lnTo>
                    <a:pt x="88" y="38"/>
                  </a:lnTo>
                  <a:lnTo>
                    <a:pt x="94" y="38"/>
                  </a:lnTo>
                  <a:lnTo>
                    <a:pt x="94" y="44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2" y="69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9" y="81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94"/>
                  </a:lnTo>
                  <a:lnTo>
                    <a:pt x="57" y="94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7" y="94"/>
                  </a:lnTo>
                  <a:lnTo>
                    <a:pt x="50" y="94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3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13" y="2245"/>
              <a:ext cx="352" cy="174"/>
            </a:xfrm>
            <a:custGeom>
              <a:avLst/>
              <a:gdLst/>
              <a:ahLst/>
              <a:cxnLst>
                <a:cxn ang="0">
                  <a:pos x="295" y="56"/>
                </a:cxn>
                <a:cxn ang="0">
                  <a:pos x="283" y="68"/>
                </a:cxn>
                <a:cxn ang="0">
                  <a:pos x="276" y="68"/>
                </a:cxn>
                <a:cxn ang="0">
                  <a:pos x="257" y="75"/>
                </a:cxn>
                <a:cxn ang="0">
                  <a:pos x="245" y="68"/>
                </a:cxn>
                <a:cxn ang="0">
                  <a:pos x="226" y="68"/>
                </a:cxn>
                <a:cxn ang="0">
                  <a:pos x="201" y="93"/>
                </a:cxn>
                <a:cxn ang="0">
                  <a:pos x="169" y="118"/>
                </a:cxn>
                <a:cxn ang="0">
                  <a:pos x="138" y="137"/>
                </a:cxn>
                <a:cxn ang="0">
                  <a:pos x="113" y="156"/>
                </a:cxn>
                <a:cxn ang="0">
                  <a:pos x="81" y="168"/>
                </a:cxn>
                <a:cxn ang="0">
                  <a:pos x="56" y="174"/>
                </a:cxn>
                <a:cxn ang="0">
                  <a:pos x="37" y="174"/>
                </a:cxn>
                <a:cxn ang="0">
                  <a:pos x="19" y="174"/>
                </a:cxn>
                <a:cxn ang="0">
                  <a:pos x="6" y="174"/>
                </a:cxn>
                <a:cxn ang="0">
                  <a:pos x="6" y="168"/>
                </a:cxn>
                <a:cxn ang="0">
                  <a:pos x="37" y="162"/>
                </a:cxn>
                <a:cxn ang="0">
                  <a:pos x="94" y="137"/>
                </a:cxn>
                <a:cxn ang="0">
                  <a:pos x="151" y="106"/>
                </a:cxn>
                <a:cxn ang="0">
                  <a:pos x="195" y="75"/>
                </a:cxn>
                <a:cxn ang="0">
                  <a:pos x="226" y="50"/>
                </a:cxn>
                <a:cxn ang="0">
                  <a:pos x="245" y="50"/>
                </a:cxn>
                <a:cxn ang="0">
                  <a:pos x="270" y="56"/>
                </a:cxn>
                <a:cxn ang="0">
                  <a:pos x="276" y="50"/>
                </a:cxn>
                <a:cxn ang="0">
                  <a:pos x="283" y="31"/>
                </a:cxn>
                <a:cxn ang="0">
                  <a:pos x="289" y="25"/>
                </a:cxn>
                <a:cxn ang="0">
                  <a:pos x="301" y="19"/>
                </a:cxn>
                <a:cxn ang="0">
                  <a:pos x="308" y="37"/>
                </a:cxn>
                <a:cxn ang="0">
                  <a:pos x="308" y="50"/>
                </a:cxn>
                <a:cxn ang="0">
                  <a:pos x="314" y="50"/>
                </a:cxn>
                <a:cxn ang="0">
                  <a:pos x="320" y="44"/>
                </a:cxn>
                <a:cxn ang="0">
                  <a:pos x="327" y="44"/>
                </a:cxn>
                <a:cxn ang="0">
                  <a:pos x="333" y="37"/>
                </a:cxn>
                <a:cxn ang="0">
                  <a:pos x="333" y="25"/>
                </a:cxn>
                <a:cxn ang="0">
                  <a:pos x="333" y="12"/>
                </a:cxn>
                <a:cxn ang="0">
                  <a:pos x="333" y="6"/>
                </a:cxn>
                <a:cxn ang="0">
                  <a:pos x="339" y="0"/>
                </a:cxn>
                <a:cxn ang="0">
                  <a:pos x="352" y="6"/>
                </a:cxn>
                <a:cxn ang="0">
                  <a:pos x="352" y="25"/>
                </a:cxn>
                <a:cxn ang="0">
                  <a:pos x="345" y="50"/>
                </a:cxn>
                <a:cxn ang="0">
                  <a:pos x="333" y="62"/>
                </a:cxn>
                <a:cxn ang="0">
                  <a:pos x="320" y="68"/>
                </a:cxn>
                <a:cxn ang="0">
                  <a:pos x="301" y="56"/>
                </a:cxn>
              </a:cxnLst>
              <a:rect l="0" t="0" r="r" b="b"/>
              <a:pathLst>
                <a:path w="352" h="174">
                  <a:moveTo>
                    <a:pt x="301" y="56"/>
                  </a:moveTo>
                  <a:lnTo>
                    <a:pt x="301" y="56"/>
                  </a:lnTo>
                  <a:lnTo>
                    <a:pt x="295" y="56"/>
                  </a:lnTo>
                  <a:lnTo>
                    <a:pt x="295" y="62"/>
                  </a:lnTo>
                  <a:lnTo>
                    <a:pt x="289" y="62"/>
                  </a:lnTo>
                  <a:lnTo>
                    <a:pt x="283" y="68"/>
                  </a:lnTo>
                  <a:lnTo>
                    <a:pt x="283" y="68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70" y="75"/>
                  </a:lnTo>
                  <a:lnTo>
                    <a:pt x="264" y="75"/>
                  </a:lnTo>
                  <a:lnTo>
                    <a:pt x="257" y="75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5" y="68"/>
                  </a:lnTo>
                  <a:lnTo>
                    <a:pt x="239" y="68"/>
                  </a:lnTo>
                  <a:lnTo>
                    <a:pt x="232" y="62"/>
                  </a:lnTo>
                  <a:lnTo>
                    <a:pt x="226" y="68"/>
                  </a:lnTo>
                  <a:lnTo>
                    <a:pt x="213" y="81"/>
                  </a:lnTo>
                  <a:lnTo>
                    <a:pt x="207" y="87"/>
                  </a:lnTo>
                  <a:lnTo>
                    <a:pt x="201" y="93"/>
                  </a:lnTo>
                  <a:lnTo>
                    <a:pt x="188" y="106"/>
                  </a:lnTo>
                  <a:lnTo>
                    <a:pt x="182" y="112"/>
                  </a:lnTo>
                  <a:lnTo>
                    <a:pt x="169" y="118"/>
                  </a:lnTo>
                  <a:lnTo>
                    <a:pt x="163" y="125"/>
                  </a:lnTo>
                  <a:lnTo>
                    <a:pt x="151" y="131"/>
                  </a:lnTo>
                  <a:lnTo>
                    <a:pt x="138" y="137"/>
                  </a:lnTo>
                  <a:lnTo>
                    <a:pt x="132" y="143"/>
                  </a:lnTo>
                  <a:lnTo>
                    <a:pt x="119" y="149"/>
                  </a:lnTo>
                  <a:lnTo>
                    <a:pt x="113" y="156"/>
                  </a:lnTo>
                  <a:lnTo>
                    <a:pt x="100" y="156"/>
                  </a:lnTo>
                  <a:lnTo>
                    <a:pt x="88" y="162"/>
                  </a:lnTo>
                  <a:lnTo>
                    <a:pt x="81" y="168"/>
                  </a:lnTo>
                  <a:lnTo>
                    <a:pt x="75" y="168"/>
                  </a:lnTo>
                  <a:lnTo>
                    <a:pt x="69" y="168"/>
                  </a:lnTo>
                  <a:lnTo>
                    <a:pt x="56" y="174"/>
                  </a:lnTo>
                  <a:lnTo>
                    <a:pt x="50" y="174"/>
                  </a:lnTo>
                  <a:lnTo>
                    <a:pt x="44" y="174"/>
                  </a:lnTo>
                  <a:lnTo>
                    <a:pt x="37" y="174"/>
                  </a:lnTo>
                  <a:lnTo>
                    <a:pt x="31" y="174"/>
                  </a:lnTo>
                  <a:lnTo>
                    <a:pt x="25" y="174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0" y="162"/>
                  </a:lnTo>
                  <a:lnTo>
                    <a:pt x="19" y="162"/>
                  </a:lnTo>
                  <a:lnTo>
                    <a:pt x="37" y="162"/>
                  </a:lnTo>
                  <a:lnTo>
                    <a:pt x="56" y="156"/>
                  </a:lnTo>
                  <a:lnTo>
                    <a:pt x="75" y="149"/>
                  </a:lnTo>
                  <a:lnTo>
                    <a:pt x="94" y="137"/>
                  </a:lnTo>
                  <a:lnTo>
                    <a:pt x="119" y="125"/>
                  </a:lnTo>
                  <a:lnTo>
                    <a:pt x="132" y="118"/>
                  </a:lnTo>
                  <a:lnTo>
                    <a:pt x="151" y="106"/>
                  </a:lnTo>
                  <a:lnTo>
                    <a:pt x="169" y="93"/>
                  </a:lnTo>
                  <a:lnTo>
                    <a:pt x="182" y="81"/>
                  </a:lnTo>
                  <a:lnTo>
                    <a:pt x="195" y="75"/>
                  </a:lnTo>
                  <a:lnTo>
                    <a:pt x="207" y="62"/>
                  </a:lnTo>
                  <a:lnTo>
                    <a:pt x="220" y="56"/>
                  </a:lnTo>
                  <a:lnTo>
                    <a:pt x="226" y="50"/>
                  </a:lnTo>
                  <a:lnTo>
                    <a:pt x="226" y="44"/>
                  </a:lnTo>
                  <a:lnTo>
                    <a:pt x="232" y="44"/>
                  </a:lnTo>
                  <a:lnTo>
                    <a:pt x="245" y="50"/>
                  </a:lnTo>
                  <a:lnTo>
                    <a:pt x="251" y="56"/>
                  </a:lnTo>
                  <a:lnTo>
                    <a:pt x="264" y="56"/>
                  </a:lnTo>
                  <a:lnTo>
                    <a:pt x="270" y="56"/>
                  </a:lnTo>
                  <a:lnTo>
                    <a:pt x="276" y="56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83" y="44"/>
                  </a:lnTo>
                  <a:lnTo>
                    <a:pt x="283" y="37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3" y="25"/>
                  </a:lnTo>
                  <a:lnTo>
                    <a:pt x="289" y="25"/>
                  </a:lnTo>
                  <a:lnTo>
                    <a:pt x="289" y="19"/>
                  </a:lnTo>
                  <a:lnTo>
                    <a:pt x="295" y="19"/>
                  </a:lnTo>
                  <a:lnTo>
                    <a:pt x="301" y="19"/>
                  </a:lnTo>
                  <a:lnTo>
                    <a:pt x="301" y="25"/>
                  </a:lnTo>
                  <a:lnTo>
                    <a:pt x="308" y="31"/>
                  </a:lnTo>
                  <a:lnTo>
                    <a:pt x="308" y="37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08" y="50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20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33" y="44"/>
                  </a:lnTo>
                  <a:lnTo>
                    <a:pt x="333" y="37"/>
                  </a:lnTo>
                  <a:lnTo>
                    <a:pt x="333" y="37"/>
                  </a:lnTo>
                  <a:lnTo>
                    <a:pt x="333" y="31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3" y="19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6"/>
                  </a:lnTo>
                  <a:lnTo>
                    <a:pt x="333" y="6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2" y="6"/>
                  </a:lnTo>
                  <a:lnTo>
                    <a:pt x="352" y="12"/>
                  </a:lnTo>
                  <a:lnTo>
                    <a:pt x="352" y="19"/>
                  </a:lnTo>
                  <a:lnTo>
                    <a:pt x="352" y="25"/>
                  </a:lnTo>
                  <a:lnTo>
                    <a:pt x="352" y="31"/>
                  </a:lnTo>
                  <a:lnTo>
                    <a:pt x="352" y="44"/>
                  </a:lnTo>
                  <a:lnTo>
                    <a:pt x="345" y="50"/>
                  </a:lnTo>
                  <a:lnTo>
                    <a:pt x="345" y="56"/>
                  </a:lnTo>
                  <a:lnTo>
                    <a:pt x="339" y="62"/>
                  </a:lnTo>
                  <a:lnTo>
                    <a:pt x="333" y="62"/>
                  </a:lnTo>
                  <a:lnTo>
                    <a:pt x="327" y="68"/>
                  </a:lnTo>
                  <a:lnTo>
                    <a:pt x="327" y="68"/>
                  </a:lnTo>
                  <a:lnTo>
                    <a:pt x="320" y="68"/>
                  </a:lnTo>
                  <a:lnTo>
                    <a:pt x="314" y="62"/>
                  </a:lnTo>
                  <a:lnTo>
                    <a:pt x="308" y="62"/>
                  </a:lnTo>
                  <a:lnTo>
                    <a:pt x="301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496" y="2264"/>
              <a:ext cx="264" cy="118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8" y="6"/>
                </a:cxn>
                <a:cxn ang="0">
                  <a:pos x="264" y="6"/>
                </a:cxn>
                <a:cxn ang="0">
                  <a:pos x="264" y="12"/>
                </a:cxn>
                <a:cxn ang="0">
                  <a:pos x="264" y="12"/>
                </a:cxn>
                <a:cxn ang="0">
                  <a:pos x="264" y="18"/>
                </a:cxn>
                <a:cxn ang="0">
                  <a:pos x="264" y="18"/>
                </a:cxn>
                <a:cxn ang="0">
                  <a:pos x="264" y="25"/>
                </a:cxn>
                <a:cxn ang="0">
                  <a:pos x="258" y="31"/>
                </a:cxn>
                <a:cxn ang="0">
                  <a:pos x="258" y="31"/>
                </a:cxn>
                <a:cxn ang="0">
                  <a:pos x="251" y="37"/>
                </a:cxn>
                <a:cxn ang="0">
                  <a:pos x="245" y="37"/>
                </a:cxn>
                <a:cxn ang="0">
                  <a:pos x="245" y="43"/>
                </a:cxn>
                <a:cxn ang="0">
                  <a:pos x="239" y="49"/>
                </a:cxn>
                <a:cxn ang="0">
                  <a:pos x="233" y="49"/>
                </a:cxn>
                <a:cxn ang="0">
                  <a:pos x="226" y="56"/>
                </a:cxn>
                <a:cxn ang="0">
                  <a:pos x="220" y="56"/>
                </a:cxn>
                <a:cxn ang="0">
                  <a:pos x="207" y="62"/>
                </a:cxn>
                <a:cxn ang="0">
                  <a:pos x="189" y="74"/>
                </a:cxn>
                <a:cxn ang="0">
                  <a:pos x="176" y="81"/>
                </a:cxn>
                <a:cxn ang="0">
                  <a:pos x="157" y="87"/>
                </a:cxn>
                <a:cxn ang="0">
                  <a:pos x="138" y="93"/>
                </a:cxn>
                <a:cxn ang="0">
                  <a:pos x="119" y="99"/>
                </a:cxn>
                <a:cxn ang="0">
                  <a:pos x="101" y="99"/>
                </a:cxn>
                <a:cxn ang="0">
                  <a:pos x="88" y="106"/>
                </a:cxn>
                <a:cxn ang="0">
                  <a:pos x="69" y="112"/>
                </a:cxn>
                <a:cxn ang="0">
                  <a:pos x="57" y="112"/>
                </a:cxn>
                <a:cxn ang="0">
                  <a:pos x="44" y="118"/>
                </a:cxn>
                <a:cxn ang="0">
                  <a:pos x="31" y="118"/>
                </a:cxn>
                <a:cxn ang="0">
                  <a:pos x="19" y="118"/>
                </a:cxn>
                <a:cxn ang="0">
                  <a:pos x="13" y="118"/>
                </a:cxn>
                <a:cxn ang="0">
                  <a:pos x="6" y="118"/>
                </a:cxn>
                <a:cxn ang="0">
                  <a:pos x="0" y="118"/>
                </a:cxn>
                <a:cxn ang="0">
                  <a:pos x="6" y="112"/>
                </a:cxn>
                <a:cxn ang="0">
                  <a:pos x="6" y="112"/>
                </a:cxn>
                <a:cxn ang="0">
                  <a:pos x="19" y="112"/>
                </a:cxn>
                <a:cxn ang="0">
                  <a:pos x="25" y="106"/>
                </a:cxn>
                <a:cxn ang="0">
                  <a:pos x="38" y="106"/>
                </a:cxn>
                <a:cxn ang="0">
                  <a:pos x="50" y="99"/>
                </a:cxn>
                <a:cxn ang="0">
                  <a:pos x="69" y="93"/>
                </a:cxn>
                <a:cxn ang="0">
                  <a:pos x="88" y="87"/>
                </a:cxn>
                <a:cxn ang="0">
                  <a:pos x="107" y="81"/>
                </a:cxn>
                <a:cxn ang="0">
                  <a:pos x="126" y="74"/>
                </a:cxn>
                <a:cxn ang="0">
                  <a:pos x="145" y="62"/>
                </a:cxn>
                <a:cxn ang="0">
                  <a:pos x="170" y="56"/>
                </a:cxn>
                <a:cxn ang="0">
                  <a:pos x="189" y="43"/>
                </a:cxn>
                <a:cxn ang="0">
                  <a:pos x="214" y="31"/>
                </a:cxn>
                <a:cxn ang="0">
                  <a:pos x="233" y="18"/>
                </a:cxn>
                <a:cxn ang="0">
                  <a:pos x="251" y="0"/>
                </a:cxn>
              </a:cxnLst>
              <a:rect l="0" t="0" r="r" b="b"/>
              <a:pathLst>
                <a:path w="264" h="118">
                  <a:moveTo>
                    <a:pt x="251" y="0"/>
                  </a:moveTo>
                  <a:lnTo>
                    <a:pt x="258" y="6"/>
                  </a:lnTo>
                  <a:lnTo>
                    <a:pt x="264" y="6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64" y="25"/>
                  </a:lnTo>
                  <a:lnTo>
                    <a:pt x="258" y="31"/>
                  </a:lnTo>
                  <a:lnTo>
                    <a:pt x="258" y="31"/>
                  </a:lnTo>
                  <a:lnTo>
                    <a:pt x="251" y="37"/>
                  </a:lnTo>
                  <a:lnTo>
                    <a:pt x="245" y="37"/>
                  </a:lnTo>
                  <a:lnTo>
                    <a:pt x="245" y="43"/>
                  </a:lnTo>
                  <a:lnTo>
                    <a:pt x="239" y="49"/>
                  </a:lnTo>
                  <a:lnTo>
                    <a:pt x="233" y="49"/>
                  </a:lnTo>
                  <a:lnTo>
                    <a:pt x="226" y="56"/>
                  </a:lnTo>
                  <a:lnTo>
                    <a:pt x="220" y="56"/>
                  </a:lnTo>
                  <a:lnTo>
                    <a:pt x="207" y="62"/>
                  </a:lnTo>
                  <a:lnTo>
                    <a:pt x="189" y="74"/>
                  </a:lnTo>
                  <a:lnTo>
                    <a:pt x="176" y="81"/>
                  </a:lnTo>
                  <a:lnTo>
                    <a:pt x="157" y="87"/>
                  </a:lnTo>
                  <a:lnTo>
                    <a:pt x="138" y="93"/>
                  </a:lnTo>
                  <a:lnTo>
                    <a:pt x="119" y="99"/>
                  </a:lnTo>
                  <a:lnTo>
                    <a:pt x="101" y="99"/>
                  </a:lnTo>
                  <a:lnTo>
                    <a:pt x="88" y="106"/>
                  </a:lnTo>
                  <a:lnTo>
                    <a:pt x="69" y="112"/>
                  </a:lnTo>
                  <a:lnTo>
                    <a:pt x="57" y="112"/>
                  </a:lnTo>
                  <a:lnTo>
                    <a:pt x="44" y="118"/>
                  </a:lnTo>
                  <a:lnTo>
                    <a:pt x="31" y="118"/>
                  </a:lnTo>
                  <a:lnTo>
                    <a:pt x="19" y="118"/>
                  </a:lnTo>
                  <a:lnTo>
                    <a:pt x="13" y="118"/>
                  </a:lnTo>
                  <a:lnTo>
                    <a:pt x="6" y="118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19" y="112"/>
                  </a:lnTo>
                  <a:lnTo>
                    <a:pt x="25" y="106"/>
                  </a:lnTo>
                  <a:lnTo>
                    <a:pt x="38" y="106"/>
                  </a:lnTo>
                  <a:lnTo>
                    <a:pt x="50" y="99"/>
                  </a:lnTo>
                  <a:lnTo>
                    <a:pt x="69" y="93"/>
                  </a:lnTo>
                  <a:lnTo>
                    <a:pt x="88" y="87"/>
                  </a:lnTo>
                  <a:lnTo>
                    <a:pt x="107" y="81"/>
                  </a:lnTo>
                  <a:lnTo>
                    <a:pt x="126" y="74"/>
                  </a:lnTo>
                  <a:lnTo>
                    <a:pt x="145" y="62"/>
                  </a:lnTo>
                  <a:lnTo>
                    <a:pt x="170" y="56"/>
                  </a:lnTo>
                  <a:lnTo>
                    <a:pt x="189" y="43"/>
                  </a:lnTo>
                  <a:lnTo>
                    <a:pt x="214" y="31"/>
                  </a:lnTo>
                  <a:lnTo>
                    <a:pt x="233" y="1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925" y="2320"/>
              <a:ext cx="314" cy="138"/>
            </a:xfrm>
            <a:custGeom>
              <a:avLst/>
              <a:gdLst/>
              <a:ahLst/>
              <a:cxnLst>
                <a:cxn ang="0">
                  <a:pos x="314" y="6"/>
                </a:cxn>
                <a:cxn ang="0">
                  <a:pos x="289" y="18"/>
                </a:cxn>
                <a:cxn ang="0">
                  <a:pos x="270" y="25"/>
                </a:cxn>
                <a:cxn ang="0">
                  <a:pos x="245" y="37"/>
                </a:cxn>
                <a:cxn ang="0">
                  <a:pos x="220" y="43"/>
                </a:cxn>
                <a:cxn ang="0">
                  <a:pos x="195" y="56"/>
                </a:cxn>
                <a:cxn ang="0">
                  <a:pos x="170" y="68"/>
                </a:cxn>
                <a:cxn ang="0">
                  <a:pos x="151" y="81"/>
                </a:cxn>
                <a:cxn ang="0">
                  <a:pos x="126" y="87"/>
                </a:cxn>
                <a:cxn ang="0">
                  <a:pos x="107" y="93"/>
                </a:cxn>
                <a:cxn ang="0">
                  <a:pos x="88" y="106"/>
                </a:cxn>
                <a:cxn ang="0">
                  <a:pos x="69" y="112"/>
                </a:cxn>
                <a:cxn ang="0">
                  <a:pos x="50" y="118"/>
                </a:cxn>
                <a:cxn ang="0">
                  <a:pos x="38" y="124"/>
                </a:cxn>
                <a:cxn ang="0">
                  <a:pos x="25" y="131"/>
                </a:cxn>
                <a:cxn ang="0">
                  <a:pos x="13" y="137"/>
                </a:cxn>
                <a:cxn ang="0">
                  <a:pos x="13" y="137"/>
                </a:cxn>
                <a:cxn ang="0">
                  <a:pos x="6" y="137"/>
                </a:cxn>
                <a:cxn ang="0">
                  <a:pos x="6" y="137"/>
                </a:cxn>
                <a:cxn ang="0">
                  <a:pos x="0" y="137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6" y="124"/>
                </a:cxn>
                <a:cxn ang="0">
                  <a:pos x="6" y="124"/>
                </a:cxn>
                <a:cxn ang="0">
                  <a:pos x="13" y="118"/>
                </a:cxn>
                <a:cxn ang="0">
                  <a:pos x="13" y="112"/>
                </a:cxn>
                <a:cxn ang="0">
                  <a:pos x="19" y="112"/>
                </a:cxn>
                <a:cxn ang="0">
                  <a:pos x="25" y="106"/>
                </a:cxn>
                <a:cxn ang="0">
                  <a:pos x="31" y="99"/>
                </a:cxn>
                <a:cxn ang="0">
                  <a:pos x="38" y="93"/>
                </a:cxn>
                <a:cxn ang="0">
                  <a:pos x="50" y="93"/>
                </a:cxn>
                <a:cxn ang="0">
                  <a:pos x="57" y="87"/>
                </a:cxn>
                <a:cxn ang="0">
                  <a:pos x="69" y="81"/>
                </a:cxn>
                <a:cxn ang="0">
                  <a:pos x="82" y="74"/>
                </a:cxn>
                <a:cxn ang="0">
                  <a:pos x="101" y="62"/>
                </a:cxn>
                <a:cxn ang="0">
                  <a:pos x="119" y="56"/>
                </a:cxn>
                <a:cxn ang="0">
                  <a:pos x="138" y="50"/>
                </a:cxn>
                <a:cxn ang="0">
                  <a:pos x="163" y="43"/>
                </a:cxn>
                <a:cxn ang="0">
                  <a:pos x="182" y="37"/>
                </a:cxn>
                <a:cxn ang="0">
                  <a:pos x="201" y="25"/>
                </a:cxn>
                <a:cxn ang="0">
                  <a:pos x="220" y="18"/>
                </a:cxn>
                <a:cxn ang="0">
                  <a:pos x="239" y="12"/>
                </a:cxn>
                <a:cxn ang="0">
                  <a:pos x="251" y="12"/>
                </a:cxn>
                <a:cxn ang="0">
                  <a:pos x="270" y="6"/>
                </a:cxn>
                <a:cxn ang="0">
                  <a:pos x="283" y="6"/>
                </a:cxn>
                <a:cxn ang="0">
                  <a:pos x="295" y="0"/>
                </a:cxn>
                <a:cxn ang="0">
                  <a:pos x="302" y="0"/>
                </a:cxn>
                <a:cxn ang="0">
                  <a:pos x="308" y="6"/>
                </a:cxn>
                <a:cxn ang="0">
                  <a:pos x="314" y="6"/>
                </a:cxn>
              </a:cxnLst>
              <a:rect l="0" t="0" r="r" b="b"/>
              <a:pathLst>
                <a:path w="314" h="137">
                  <a:moveTo>
                    <a:pt x="314" y="6"/>
                  </a:moveTo>
                  <a:lnTo>
                    <a:pt x="289" y="18"/>
                  </a:lnTo>
                  <a:lnTo>
                    <a:pt x="270" y="25"/>
                  </a:lnTo>
                  <a:lnTo>
                    <a:pt x="245" y="37"/>
                  </a:lnTo>
                  <a:lnTo>
                    <a:pt x="220" y="43"/>
                  </a:lnTo>
                  <a:lnTo>
                    <a:pt x="195" y="56"/>
                  </a:lnTo>
                  <a:lnTo>
                    <a:pt x="170" y="68"/>
                  </a:lnTo>
                  <a:lnTo>
                    <a:pt x="151" y="81"/>
                  </a:lnTo>
                  <a:lnTo>
                    <a:pt x="126" y="87"/>
                  </a:lnTo>
                  <a:lnTo>
                    <a:pt x="107" y="93"/>
                  </a:lnTo>
                  <a:lnTo>
                    <a:pt x="88" y="106"/>
                  </a:lnTo>
                  <a:lnTo>
                    <a:pt x="69" y="112"/>
                  </a:lnTo>
                  <a:lnTo>
                    <a:pt x="50" y="118"/>
                  </a:lnTo>
                  <a:lnTo>
                    <a:pt x="38" y="124"/>
                  </a:lnTo>
                  <a:lnTo>
                    <a:pt x="25" y="131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13" y="118"/>
                  </a:lnTo>
                  <a:lnTo>
                    <a:pt x="13" y="112"/>
                  </a:lnTo>
                  <a:lnTo>
                    <a:pt x="19" y="112"/>
                  </a:lnTo>
                  <a:lnTo>
                    <a:pt x="25" y="106"/>
                  </a:lnTo>
                  <a:lnTo>
                    <a:pt x="31" y="99"/>
                  </a:lnTo>
                  <a:lnTo>
                    <a:pt x="38" y="93"/>
                  </a:lnTo>
                  <a:lnTo>
                    <a:pt x="50" y="93"/>
                  </a:lnTo>
                  <a:lnTo>
                    <a:pt x="57" y="87"/>
                  </a:lnTo>
                  <a:lnTo>
                    <a:pt x="69" y="81"/>
                  </a:lnTo>
                  <a:lnTo>
                    <a:pt x="82" y="74"/>
                  </a:lnTo>
                  <a:lnTo>
                    <a:pt x="101" y="62"/>
                  </a:lnTo>
                  <a:lnTo>
                    <a:pt x="119" y="56"/>
                  </a:lnTo>
                  <a:lnTo>
                    <a:pt x="138" y="50"/>
                  </a:lnTo>
                  <a:lnTo>
                    <a:pt x="163" y="43"/>
                  </a:lnTo>
                  <a:lnTo>
                    <a:pt x="182" y="37"/>
                  </a:lnTo>
                  <a:lnTo>
                    <a:pt x="201" y="25"/>
                  </a:lnTo>
                  <a:lnTo>
                    <a:pt x="220" y="18"/>
                  </a:lnTo>
                  <a:lnTo>
                    <a:pt x="239" y="12"/>
                  </a:lnTo>
                  <a:lnTo>
                    <a:pt x="251" y="12"/>
                  </a:lnTo>
                  <a:lnTo>
                    <a:pt x="270" y="6"/>
                  </a:lnTo>
                  <a:lnTo>
                    <a:pt x="283" y="6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6"/>
                  </a:lnTo>
                  <a:lnTo>
                    <a:pt x="314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836" y="2337"/>
              <a:ext cx="201" cy="120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01" y="7"/>
                </a:cxn>
                <a:cxn ang="0">
                  <a:pos x="201" y="7"/>
                </a:cxn>
                <a:cxn ang="0">
                  <a:pos x="195" y="13"/>
                </a:cxn>
                <a:cxn ang="0">
                  <a:pos x="195" y="13"/>
                </a:cxn>
                <a:cxn ang="0">
                  <a:pos x="189" y="19"/>
                </a:cxn>
                <a:cxn ang="0">
                  <a:pos x="189" y="19"/>
                </a:cxn>
                <a:cxn ang="0">
                  <a:pos x="182" y="25"/>
                </a:cxn>
                <a:cxn ang="0">
                  <a:pos x="182" y="25"/>
                </a:cxn>
                <a:cxn ang="0">
                  <a:pos x="176" y="25"/>
                </a:cxn>
                <a:cxn ang="0">
                  <a:pos x="170" y="25"/>
                </a:cxn>
                <a:cxn ang="0">
                  <a:pos x="170" y="32"/>
                </a:cxn>
                <a:cxn ang="0">
                  <a:pos x="164" y="32"/>
                </a:cxn>
                <a:cxn ang="0">
                  <a:pos x="157" y="38"/>
                </a:cxn>
                <a:cxn ang="0">
                  <a:pos x="151" y="38"/>
                </a:cxn>
                <a:cxn ang="0">
                  <a:pos x="145" y="44"/>
                </a:cxn>
                <a:cxn ang="0">
                  <a:pos x="138" y="44"/>
                </a:cxn>
                <a:cxn ang="0">
                  <a:pos x="132" y="50"/>
                </a:cxn>
                <a:cxn ang="0">
                  <a:pos x="126" y="50"/>
                </a:cxn>
                <a:cxn ang="0">
                  <a:pos x="113" y="56"/>
                </a:cxn>
                <a:cxn ang="0">
                  <a:pos x="107" y="56"/>
                </a:cxn>
                <a:cxn ang="0">
                  <a:pos x="101" y="63"/>
                </a:cxn>
                <a:cxn ang="0">
                  <a:pos x="94" y="63"/>
                </a:cxn>
                <a:cxn ang="0">
                  <a:pos x="82" y="69"/>
                </a:cxn>
                <a:cxn ang="0">
                  <a:pos x="76" y="75"/>
                </a:cxn>
                <a:cxn ang="0">
                  <a:pos x="63" y="75"/>
                </a:cxn>
                <a:cxn ang="0">
                  <a:pos x="57" y="81"/>
                </a:cxn>
                <a:cxn ang="0">
                  <a:pos x="51" y="88"/>
                </a:cxn>
                <a:cxn ang="0">
                  <a:pos x="38" y="94"/>
                </a:cxn>
                <a:cxn ang="0">
                  <a:pos x="25" y="100"/>
                </a:cxn>
                <a:cxn ang="0">
                  <a:pos x="19" y="106"/>
                </a:cxn>
                <a:cxn ang="0">
                  <a:pos x="7" y="113"/>
                </a:cxn>
                <a:cxn ang="0">
                  <a:pos x="0" y="119"/>
                </a:cxn>
                <a:cxn ang="0">
                  <a:pos x="0" y="113"/>
                </a:cxn>
                <a:cxn ang="0">
                  <a:pos x="7" y="106"/>
                </a:cxn>
                <a:cxn ang="0">
                  <a:pos x="19" y="94"/>
                </a:cxn>
                <a:cxn ang="0">
                  <a:pos x="32" y="81"/>
                </a:cxn>
                <a:cxn ang="0">
                  <a:pos x="51" y="75"/>
                </a:cxn>
                <a:cxn ang="0">
                  <a:pos x="63" y="63"/>
                </a:cxn>
                <a:cxn ang="0">
                  <a:pos x="82" y="56"/>
                </a:cxn>
                <a:cxn ang="0">
                  <a:pos x="101" y="44"/>
                </a:cxn>
                <a:cxn ang="0">
                  <a:pos x="113" y="38"/>
                </a:cxn>
                <a:cxn ang="0">
                  <a:pos x="132" y="25"/>
                </a:cxn>
                <a:cxn ang="0">
                  <a:pos x="151" y="19"/>
                </a:cxn>
                <a:cxn ang="0">
                  <a:pos x="164" y="13"/>
                </a:cxn>
                <a:cxn ang="0">
                  <a:pos x="176" y="7"/>
                </a:cxn>
                <a:cxn ang="0">
                  <a:pos x="189" y="7"/>
                </a:cxn>
                <a:cxn ang="0">
                  <a:pos x="195" y="0"/>
                </a:cxn>
                <a:cxn ang="0">
                  <a:pos x="201" y="0"/>
                </a:cxn>
              </a:cxnLst>
              <a:rect l="0" t="0" r="r" b="b"/>
              <a:pathLst>
                <a:path w="201" h="119">
                  <a:moveTo>
                    <a:pt x="201" y="0"/>
                  </a:moveTo>
                  <a:lnTo>
                    <a:pt x="201" y="7"/>
                  </a:lnTo>
                  <a:lnTo>
                    <a:pt x="201" y="7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2" y="25"/>
                  </a:lnTo>
                  <a:lnTo>
                    <a:pt x="182" y="25"/>
                  </a:lnTo>
                  <a:lnTo>
                    <a:pt x="176" y="25"/>
                  </a:lnTo>
                  <a:lnTo>
                    <a:pt x="170" y="25"/>
                  </a:lnTo>
                  <a:lnTo>
                    <a:pt x="170" y="32"/>
                  </a:lnTo>
                  <a:lnTo>
                    <a:pt x="164" y="32"/>
                  </a:lnTo>
                  <a:lnTo>
                    <a:pt x="157" y="38"/>
                  </a:lnTo>
                  <a:lnTo>
                    <a:pt x="151" y="38"/>
                  </a:lnTo>
                  <a:lnTo>
                    <a:pt x="145" y="44"/>
                  </a:lnTo>
                  <a:lnTo>
                    <a:pt x="138" y="44"/>
                  </a:lnTo>
                  <a:lnTo>
                    <a:pt x="132" y="50"/>
                  </a:lnTo>
                  <a:lnTo>
                    <a:pt x="126" y="50"/>
                  </a:lnTo>
                  <a:lnTo>
                    <a:pt x="113" y="56"/>
                  </a:lnTo>
                  <a:lnTo>
                    <a:pt x="107" y="56"/>
                  </a:lnTo>
                  <a:lnTo>
                    <a:pt x="101" y="63"/>
                  </a:lnTo>
                  <a:lnTo>
                    <a:pt x="94" y="63"/>
                  </a:lnTo>
                  <a:lnTo>
                    <a:pt x="82" y="69"/>
                  </a:lnTo>
                  <a:lnTo>
                    <a:pt x="76" y="75"/>
                  </a:lnTo>
                  <a:lnTo>
                    <a:pt x="63" y="75"/>
                  </a:lnTo>
                  <a:lnTo>
                    <a:pt x="57" y="81"/>
                  </a:lnTo>
                  <a:lnTo>
                    <a:pt x="51" y="88"/>
                  </a:lnTo>
                  <a:lnTo>
                    <a:pt x="38" y="94"/>
                  </a:lnTo>
                  <a:lnTo>
                    <a:pt x="25" y="100"/>
                  </a:lnTo>
                  <a:lnTo>
                    <a:pt x="19" y="106"/>
                  </a:lnTo>
                  <a:lnTo>
                    <a:pt x="7" y="113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7" y="106"/>
                  </a:lnTo>
                  <a:lnTo>
                    <a:pt x="19" y="94"/>
                  </a:lnTo>
                  <a:lnTo>
                    <a:pt x="32" y="81"/>
                  </a:lnTo>
                  <a:lnTo>
                    <a:pt x="51" y="75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101" y="44"/>
                  </a:lnTo>
                  <a:lnTo>
                    <a:pt x="113" y="38"/>
                  </a:lnTo>
                  <a:lnTo>
                    <a:pt x="132" y="25"/>
                  </a:lnTo>
                  <a:lnTo>
                    <a:pt x="151" y="19"/>
                  </a:lnTo>
                  <a:lnTo>
                    <a:pt x="164" y="13"/>
                  </a:lnTo>
                  <a:lnTo>
                    <a:pt x="176" y="7"/>
                  </a:lnTo>
                  <a:lnTo>
                    <a:pt x="189" y="7"/>
                  </a:lnTo>
                  <a:lnTo>
                    <a:pt x="195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374" y="2382"/>
              <a:ext cx="154" cy="106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57" y="6"/>
                </a:cxn>
                <a:cxn ang="0">
                  <a:pos x="151" y="12"/>
                </a:cxn>
                <a:cxn ang="0">
                  <a:pos x="151" y="19"/>
                </a:cxn>
                <a:cxn ang="0">
                  <a:pos x="144" y="19"/>
                </a:cxn>
                <a:cxn ang="0">
                  <a:pos x="144" y="25"/>
                </a:cxn>
                <a:cxn ang="0">
                  <a:pos x="138" y="31"/>
                </a:cxn>
                <a:cxn ang="0">
                  <a:pos x="132" y="31"/>
                </a:cxn>
                <a:cxn ang="0">
                  <a:pos x="119" y="31"/>
                </a:cxn>
                <a:cxn ang="0">
                  <a:pos x="113" y="37"/>
                </a:cxn>
                <a:cxn ang="0">
                  <a:pos x="100" y="44"/>
                </a:cxn>
                <a:cxn ang="0">
                  <a:pos x="88" y="50"/>
                </a:cxn>
                <a:cxn ang="0">
                  <a:pos x="75" y="56"/>
                </a:cxn>
                <a:cxn ang="0">
                  <a:pos x="56" y="69"/>
                </a:cxn>
                <a:cxn ang="0">
                  <a:pos x="37" y="81"/>
                </a:cxn>
                <a:cxn ang="0">
                  <a:pos x="19" y="87"/>
                </a:cxn>
                <a:cxn ang="0">
                  <a:pos x="0" y="106"/>
                </a:cxn>
                <a:cxn ang="0">
                  <a:pos x="6" y="94"/>
                </a:cxn>
                <a:cxn ang="0">
                  <a:pos x="12" y="87"/>
                </a:cxn>
                <a:cxn ang="0">
                  <a:pos x="19" y="81"/>
                </a:cxn>
                <a:cxn ang="0">
                  <a:pos x="31" y="69"/>
                </a:cxn>
                <a:cxn ang="0">
                  <a:pos x="44" y="56"/>
                </a:cxn>
                <a:cxn ang="0">
                  <a:pos x="56" y="50"/>
                </a:cxn>
                <a:cxn ang="0">
                  <a:pos x="69" y="37"/>
                </a:cxn>
                <a:cxn ang="0">
                  <a:pos x="88" y="31"/>
                </a:cxn>
                <a:cxn ang="0">
                  <a:pos x="100" y="25"/>
                </a:cxn>
                <a:cxn ang="0">
                  <a:pos x="107" y="19"/>
                </a:cxn>
                <a:cxn ang="0">
                  <a:pos x="119" y="12"/>
                </a:cxn>
                <a:cxn ang="0">
                  <a:pos x="132" y="6"/>
                </a:cxn>
                <a:cxn ang="0">
                  <a:pos x="144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57" y="0"/>
                </a:cxn>
              </a:cxnLst>
              <a:rect l="0" t="0" r="r" b="b"/>
              <a:pathLst>
                <a:path w="157" h="106">
                  <a:moveTo>
                    <a:pt x="157" y="0"/>
                  </a:moveTo>
                  <a:lnTo>
                    <a:pt x="157" y="6"/>
                  </a:lnTo>
                  <a:lnTo>
                    <a:pt x="151" y="12"/>
                  </a:lnTo>
                  <a:lnTo>
                    <a:pt x="151" y="19"/>
                  </a:lnTo>
                  <a:lnTo>
                    <a:pt x="144" y="19"/>
                  </a:lnTo>
                  <a:lnTo>
                    <a:pt x="144" y="25"/>
                  </a:lnTo>
                  <a:lnTo>
                    <a:pt x="138" y="31"/>
                  </a:lnTo>
                  <a:lnTo>
                    <a:pt x="132" y="31"/>
                  </a:lnTo>
                  <a:lnTo>
                    <a:pt x="119" y="31"/>
                  </a:lnTo>
                  <a:lnTo>
                    <a:pt x="113" y="37"/>
                  </a:lnTo>
                  <a:lnTo>
                    <a:pt x="100" y="44"/>
                  </a:lnTo>
                  <a:lnTo>
                    <a:pt x="88" y="50"/>
                  </a:lnTo>
                  <a:lnTo>
                    <a:pt x="75" y="56"/>
                  </a:lnTo>
                  <a:lnTo>
                    <a:pt x="56" y="69"/>
                  </a:lnTo>
                  <a:lnTo>
                    <a:pt x="37" y="81"/>
                  </a:lnTo>
                  <a:lnTo>
                    <a:pt x="19" y="87"/>
                  </a:lnTo>
                  <a:lnTo>
                    <a:pt x="0" y="106"/>
                  </a:lnTo>
                  <a:lnTo>
                    <a:pt x="6" y="94"/>
                  </a:lnTo>
                  <a:lnTo>
                    <a:pt x="12" y="87"/>
                  </a:lnTo>
                  <a:lnTo>
                    <a:pt x="19" y="81"/>
                  </a:lnTo>
                  <a:lnTo>
                    <a:pt x="31" y="69"/>
                  </a:lnTo>
                  <a:lnTo>
                    <a:pt x="44" y="56"/>
                  </a:lnTo>
                  <a:lnTo>
                    <a:pt x="56" y="50"/>
                  </a:lnTo>
                  <a:lnTo>
                    <a:pt x="69" y="37"/>
                  </a:lnTo>
                  <a:lnTo>
                    <a:pt x="88" y="31"/>
                  </a:lnTo>
                  <a:lnTo>
                    <a:pt x="100" y="25"/>
                  </a:lnTo>
                  <a:lnTo>
                    <a:pt x="107" y="19"/>
                  </a:lnTo>
                  <a:lnTo>
                    <a:pt x="119" y="12"/>
                  </a:lnTo>
                  <a:lnTo>
                    <a:pt x="132" y="6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248" y="1303"/>
              <a:ext cx="2677" cy="1155"/>
            </a:xfrm>
            <a:custGeom>
              <a:avLst/>
              <a:gdLst/>
              <a:ahLst/>
              <a:cxnLst>
                <a:cxn ang="0">
                  <a:pos x="1288" y="231"/>
                </a:cxn>
                <a:cxn ang="0">
                  <a:pos x="1288" y="44"/>
                </a:cxn>
                <a:cxn ang="0">
                  <a:pos x="1326" y="212"/>
                </a:cxn>
                <a:cxn ang="0">
                  <a:pos x="1395" y="699"/>
                </a:cxn>
                <a:cxn ang="0">
                  <a:pos x="1439" y="668"/>
                </a:cxn>
                <a:cxn ang="0">
                  <a:pos x="1282" y="936"/>
                </a:cxn>
                <a:cxn ang="0">
                  <a:pos x="1470" y="1048"/>
                </a:cxn>
                <a:cxn ang="0">
                  <a:pos x="2023" y="699"/>
                </a:cxn>
                <a:cxn ang="0">
                  <a:pos x="1948" y="587"/>
                </a:cxn>
                <a:cxn ang="0">
                  <a:pos x="1973" y="468"/>
                </a:cxn>
                <a:cxn ang="0">
                  <a:pos x="2181" y="462"/>
                </a:cxn>
                <a:cxn ang="0">
                  <a:pos x="2489" y="499"/>
                </a:cxn>
                <a:cxn ang="0">
                  <a:pos x="2501" y="574"/>
                </a:cxn>
                <a:cxn ang="0">
                  <a:pos x="2369" y="618"/>
                </a:cxn>
                <a:cxn ang="0">
                  <a:pos x="2181" y="717"/>
                </a:cxn>
                <a:cxn ang="0">
                  <a:pos x="2174" y="805"/>
                </a:cxn>
                <a:cxn ang="0">
                  <a:pos x="2105" y="774"/>
                </a:cxn>
                <a:cxn ang="0">
                  <a:pos x="2005" y="911"/>
                </a:cxn>
                <a:cxn ang="0">
                  <a:pos x="2086" y="1079"/>
                </a:cxn>
                <a:cxn ang="0">
                  <a:pos x="2432" y="830"/>
                </a:cxn>
                <a:cxn ang="0">
                  <a:pos x="2608" y="761"/>
                </a:cxn>
                <a:cxn ang="0">
                  <a:pos x="2589" y="337"/>
                </a:cxn>
                <a:cxn ang="0">
                  <a:pos x="2564" y="0"/>
                </a:cxn>
                <a:cxn ang="0">
                  <a:pos x="2589" y="32"/>
                </a:cxn>
                <a:cxn ang="0">
                  <a:pos x="2627" y="325"/>
                </a:cxn>
                <a:cxn ang="0">
                  <a:pos x="2627" y="798"/>
                </a:cxn>
                <a:cxn ang="0">
                  <a:pos x="2325" y="929"/>
                </a:cxn>
                <a:cxn ang="0">
                  <a:pos x="2017" y="1154"/>
                </a:cxn>
                <a:cxn ang="0">
                  <a:pos x="1986" y="917"/>
                </a:cxn>
                <a:cxn ang="0">
                  <a:pos x="1866" y="867"/>
                </a:cxn>
                <a:cxn ang="0">
                  <a:pos x="1276" y="1098"/>
                </a:cxn>
                <a:cxn ang="0">
                  <a:pos x="1326" y="786"/>
                </a:cxn>
                <a:cxn ang="0">
                  <a:pos x="886" y="1060"/>
                </a:cxn>
                <a:cxn ang="0">
                  <a:pos x="672" y="992"/>
                </a:cxn>
                <a:cxn ang="0">
                  <a:pos x="779" y="717"/>
                </a:cxn>
                <a:cxn ang="0">
                  <a:pos x="603" y="649"/>
                </a:cxn>
                <a:cxn ang="0">
                  <a:pos x="522" y="680"/>
                </a:cxn>
                <a:cxn ang="0">
                  <a:pos x="572" y="805"/>
                </a:cxn>
                <a:cxn ang="0">
                  <a:pos x="660" y="880"/>
                </a:cxn>
                <a:cxn ang="0">
                  <a:pos x="647" y="917"/>
                </a:cxn>
                <a:cxn ang="0">
                  <a:pos x="220" y="1029"/>
                </a:cxn>
                <a:cxn ang="0">
                  <a:pos x="6" y="1029"/>
                </a:cxn>
                <a:cxn ang="0">
                  <a:pos x="63" y="749"/>
                </a:cxn>
                <a:cxn ang="0">
                  <a:pos x="101" y="375"/>
                </a:cxn>
                <a:cxn ang="0">
                  <a:pos x="69" y="574"/>
                </a:cxn>
                <a:cxn ang="0">
                  <a:pos x="113" y="724"/>
                </a:cxn>
                <a:cxn ang="0">
                  <a:pos x="151" y="686"/>
                </a:cxn>
                <a:cxn ang="0">
                  <a:pos x="101" y="774"/>
                </a:cxn>
                <a:cxn ang="0">
                  <a:pos x="19" y="948"/>
                </a:cxn>
                <a:cxn ang="0">
                  <a:pos x="201" y="979"/>
                </a:cxn>
                <a:cxn ang="0">
                  <a:pos x="484" y="736"/>
                </a:cxn>
                <a:cxn ang="0">
                  <a:pos x="628" y="562"/>
                </a:cxn>
                <a:cxn ang="0">
                  <a:pos x="873" y="624"/>
                </a:cxn>
                <a:cxn ang="0">
                  <a:pos x="742" y="537"/>
                </a:cxn>
                <a:cxn ang="0">
                  <a:pos x="635" y="530"/>
                </a:cxn>
                <a:cxn ang="0">
                  <a:pos x="716" y="456"/>
                </a:cxn>
                <a:cxn ang="0">
                  <a:pos x="1043" y="518"/>
                </a:cxn>
                <a:cxn ang="0">
                  <a:pos x="1232" y="593"/>
                </a:cxn>
                <a:cxn ang="0">
                  <a:pos x="1056" y="611"/>
                </a:cxn>
                <a:cxn ang="0">
                  <a:pos x="848" y="692"/>
                </a:cxn>
                <a:cxn ang="0">
                  <a:pos x="698" y="1029"/>
                </a:cxn>
                <a:cxn ang="0">
                  <a:pos x="905" y="986"/>
                </a:cxn>
              </a:cxnLst>
              <a:rect l="0" t="0" r="r" b="b"/>
              <a:pathLst>
                <a:path w="2677" h="1154">
                  <a:moveTo>
                    <a:pt x="1345" y="711"/>
                  </a:moveTo>
                  <a:lnTo>
                    <a:pt x="1351" y="680"/>
                  </a:lnTo>
                  <a:lnTo>
                    <a:pt x="1357" y="643"/>
                  </a:lnTo>
                  <a:lnTo>
                    <a:pt x="1351" y="599"/>
                  </a:lnTo>
                  <a:lnTo>
                    <a:pt x="1351" y="555"/>
                  </a:lnTo>
                  <a:lnTo>
                    <a:pt x="1345" y="512"/>
                  </a:lnTo>
                  <a:lnTo>
                    <a:pt x="1332" y="468"/>
                  </a:lnTo>
                  <a:lnTo>
                    <a:pt x="1326" y="418"/>
                  </a:lnTo>
                  <a:lnTo>
                    <a:pt x="1320" y="368"/>
                  </a:lnTo>
                  <a:lnTo>
                    <a:pt x="1307" y="325"/>
                  </a:lnTo>
                  <a:lnTo>
                    <a:pt x="1301" y="275"/>
                  </a:lnTo>
                  <a:lnTo>
                    <a:pt x="1288" y="231"/>
                  </a:lnTo>
                  <a:lnTo>
                    <a:pt x="1282" y="188"/>
                  </a:lnTo>
                  <a:lnTo>
                    <a:pt x="1276" y="144"/>
                  </a:lnTo>
                  <a:lnTo>
                    <a:pt x="1276" y="100"/>
                  </a:lnTo>
                  <a:lnTo>
                    <a:pt x="1276" y="69"/>
                  </a:lnTo>
                  <a:lnTo>
                    <a:pt x="1276" y="38"/>
                  </a:lnTo>
                  <a:lnTo>
                    <a:pt x="1276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8" y="44"/>
                  </a:lnTo>
                  <a:lnTo>
                    <a:pt x="1288" y="44"/>
                  </a:lnTo>
                  <a:lnTo>
                    <a:pt x="1295" y="44"/>
                  </a:lnTo>
                  <a:lnTo>
                    <a:pt x="1295" y="50"/>
                  </a:lnTo>
                  <a:lnTo>
                    <a:pt x="1295" y="50"/>
                  </a:lnTo>
                  <a:lnTo>
                    <a:pt x="1301" y="57"/>
                  </a:lnTo>
                  <a:lnTo>
                    <a:pt x="1301" y="63"/>
                  </a:lnTo>
                  <a:lnTo>
                    <a:pt x="1307" y="63"/>
                  </a:lnTo>
                  <a:lnTo>
                    <a:pt x="1307" y="69"/>
                  </a:lnTo>
                  <a:lnTo>
                    <a:pt x="1313" y="75"/>
                  </a:lnTo>
                  <a:lnTo>
                    <a:pt x="1313" y="82"/>
                  </a:lnTo>
                  <a:lnTo>
                    <a:pt x="1313" y="125"/>
                  </a:lnTo>
                  <a:lnTo>
                    <a:pt x="1320" y="169"/>
                  </a:lnTo>
                  <a:lnTo>
                    <a:pt x="1326" y="212"/>
                  </a:lnTo>
                  <a:lnTo>
                    <a:pt x="1332" y="262"/>
                  </a:lnTo>
                  <a:lnTo>
                    <a:pt x="1345" y="312"/>
                  </a:lnTo>
                  <a:lnTo>
                    <a:pt x="1351" y="356"/>
                  </a:lnTo>
                  <a:lnTo>
                    <a:pt x="1364" y="406"/>
                  </a:lnTo>
                  <a:lnTo>
                    <a:pt x="1370" y="456"/>
                  </a:lnTo>
                  <a:lnTo>
                    <a:pt x="1383" y="499"/>
                  </a:lnTo>
                  <a:lnTo>
                    <a:pt x="1389" y="543"/>
                  </a:lnTo>
                  <a:lnTo>
                    <a:pt x="1395" y="580"/>
                  </a:lnTo>
                  <a:lnTo>
                    <a:pt x="1395" y="618"/>
                  </a:lnTo>
                  <a:lnTo>
                    <a:pt x="1401" y="649"/>
                  </a:lnTo>
                  <a:lnTo>
                    <a:pt x="1401" y="674"/>
                  </a:lnTo>
                  <a:lnTo>
                    <a:pt x="1395" y="699"/>
                  </a:lnTo>
                  <a:lnTo>
                    <a:pt x="1389" y="711"/>
                  </a:lnTo>
                  <a:lnTo>
                    <a:pt x="1395" y="711"/>
                  </a:lnTo>
                  <a:lnTo>
                    <a:pt x="1395" y="705"/>
                  </a:lnTo>
                  <a:lnTo>
                    <a:pt x="1401" y="705"/>
                  </a:lnTo>
                  <a:lnTo>
                    <a:pt x="1408" y="699"/>
                  </a:lnTo>
                  <a:lnTo>
                    <a:pt x="1414" y="692"/>
                  </a:lnTo>
                  <a:lnTo>
                    <a:pt x="1420" y="692"/>
                  </a:lnTo>
                  <a:lnTo>
                    <a:pt x="1426" y="686"/>
                  </a:lnTo>
                  <a:lnTo>
                    <a:pt x="1426" y="680"/>
                  </a:lnTo>
                  <a:lnTo>
                    <a:pt x="1433" y="674"/>
                  </a:lnTo>
                  <a:lnTo>
                    <a:pt x="1433" y="668"/>
                  </a:lnTo>
                  <a:lnTo>
                    <a:pt x="1439" y="668"/>
                  </a:lnTo>
                  <a:lnTo>
                    <a:pt x="1439" y="661"/>
                  </a:lnTo>
                  <a:lnTo>
                    <a:pt x="1445" y="661"/>
                  </a:lnTo>
                  <a:lnTo>
                    <a:pt x="1445" y="661"/>
                  </a:lnTo>
                  <a:lnTo>
                    <a:pt x="1445" y="661"/>
                  </a:lnTo>
                  <a:lnTo>
                    <a:pt x="1445" y="668"/>
                  </a:lnTo>
                  <a:lnTo>
                    <a:pt x="1401" y="711"/>
                  </a:lnTo>
                  <a:lnTo>
                    <a:pt x="1370" y="755"/>
                  </a:lnTo>
                  <a:lnTo>
                    <a:pt x="1339" y="798"/>
                  </a:lnTo>
                  <a:lnTo>
                    <a:pt x="1320" y="836"/>
                  </a:lnTo>
                  <a:lnTo>
                    <a:pt x="1301" y="873"/>
                  </a:lnTo>
                  <a:lnTo>
                    <a:pt x="1288" y="904"/>
                  </a:lnTo>
                  <a:lnTo>
                    <a:pt x="1282" y="936"/>
                  </a:lnTo>
                  <a:lnTo>
                    <a:pt x="1276" y="961"/>
                  </a:lnTo>
                  <a:lnTo>
                    <a:pt x="1282" y="986"/>
                  </a:lnTo>
                  <a:lnTo>
                    <a:pt x="1282" y="1004"/>
                  </a:lnTo>
                  <a:lnTo>
                    <a:pt x="1295" y="1023"/>
                  </a:lnTo>
                  <a:lnTo>
                    <a:pt x="1301" y="1042"/>
                  </a:lnTo>
                  <a:lnTo>
                    <a:pt x="1320" y="1054"/>
                  </a:lnTo>
                  <a:lnTo>
                    <a:pt x="1332" y="1060"/>
                  </a:lnTo>
                  <a:lnTo>
                    <a:pt x="1351" y="1067"/>
                  </a:lnTo>
                  <a:lnTo>
                    <a:pt x="1370" y="1073"/>
                  </a:lnTo>
                  <a:lnTo>
                    <a:pt x="1401" y="1073"/>
                  </a:lnTo>
                  <a:lnTo>
                    <a:pt x="1433" y="1060"/>
                  </a:lnTo>
                  <a:lnTo>
                    <a:pt x="1470" y="1048"/>
                  </a:lnTo>
                  <a:lnTo>
                    <a:pt x="1514" y="1023"/>
                  </a:lnTo>
                  <a:lnTo>
                    <a:pt x="1558" y="998"/>
                  </a:lnTo>
                  <a:lnTo>
                    <a:pt x="1602" y="967"/>
                  </a:lnTo>
                  <a:lnTo>
                    <a:pt x="1653" y="936"/>
                  </a:lnTo>
                  <a:lnTo>
                    <a:pt x="1703" y="904"/>
                  </a:lnTo>
                  <a:lnTo>
                    <a:pt x="1753" y="873"/>
                  </a:lnTo>
                  <a:lnTo>
                    <a:pt x="1804" y="836"/>
                  </a:lnTo>
                  <a:lnTo>
                    <a:pt x="1854" y="805"/>
                  </a:lnTo>
                  <a:lnTo>
                    <a:pt x="1898" y="774"/>
                  </a:lnTo>
                  <a:lnTo>
                    <a:pt x="1942" y="742"/>
                  </a:lnTo>
                  <a:lnTo>
                    <a:pt x="1986" y="717"/>
                  </a:lnTo>
                  <a:lnTo>
                    <a:pt x="2023" y="699"/>
                  </a:lnTo>
                  <a:lnTo>
                    <a:pt x="2061" y="686"/>
                  </a:lnTo>
                  <a:lnTo>
                    <a:pt x="2049" y="674"/>
                  </a:lnTo>
                  <a:lnTo>
                    <a:pt x="2036" y="661"/>
                  </a:lnTo>
                  <a:lnTo>
                    <a:pt x="2023" y="655"/>
                  </a:lnTo>
                  <a:lnTo>
                    <a:pt x="2011" y="643"/>
                  </a:lnTo>
                  <a:lnTo>
                    <a:pt x="1998" y="636"/>
                  </a:lnTo>
                  <a:lnTo>
                    <a:pt x="1986" y="630"/>
                  </a:lnTo>
                  <a:lnTo>
                    <a:pt x="1979" y="618"/>
                  </a:lnTo>
                  <a:lnTo>
                    <a:pt x="1967" y="611"/>
                  </a:lnTo>
                  <a:lnTo>
                    <a:pt x="1961" y="605"/>
                  </a:lnTo>
                  <a:lnTo>
                    <a:pt x="1954" y="599"/>
                  </a:lnTo>
                  <a:lnTo>
                    <a:pt x="1948" y="587"/>
                  </a:lnTo>
                  <a:lnTo>
                    <a:pt x="1942" y="574"/>
                  </a:lnTo>
                  <a:lnTo>
                    <a:pt x="1942" y="568"/>
                  </a:lnTo>
                  <a:lnTo>
                    <a:pt x="1936" y="555"/>
                  </a:lnTo>
                  <a:lnTo>
                    <a:pt x="1936" y="543"/>
                  </a:lnTo>
                  <a:lnTo>
                    <a:pt x="1936" y="524"/>
                  </a:lnTo>
                  <a:lnTo>
                    <a:pt x="1936" y="512"/>
                  </a:lnTo>
                  <a:lnTo>
                    <a:pt x="1936" y="499"/>
                  </a:lnTo>
                  <a:lnTo>
                    <a:pt x="1942" y="493"/>
                  </a:lnTo>
                  <a:lnTo>
                    <a:pt x="1948" y="487"/>
                  </a:lnTo>
                  <a:lnTo>
                    <a:pt x="1954" y="481"/>
                  </a:lnTo>
                  <a:lnTo>
                    <a:pt x="1967" y="474"/>
                  </a:lnTo>
                  <a:lnTo>
                    <a:pt x="1973" y="468"/>
                  </a:lnTo>
                  <a:lnTo>
                    <a:pt x="1986" y="468"/>
                  </a:lnTo>
                  <a:lnTo>
                    <a:pt x="1992" y="468"/>
                  </a:lnTo>
                  <a:lnTo>
                    <a:pt x="2005" y="462"/>
                  </a:lnTo>
                  <a:lnTo>
                    <a:pt x="2017" y="462"/>
                  </a:lnTo>
                  <a:lnTo>
                    <a:pt x="2030" y="462"/>
                  </a:lnTo>
                  <a:lnTo>
                    <a:pt x="2042" y="462"/>
                  </a:lnTo>
                  <a:lnTo>
                    <a:pt x="2055" y="462"/>
                  </a:lnTo>
                  <a:lnTo>
                    <a:pt x="2067" y="462"/>
                  </a:lnTo>
                  <a:lnTo>
                    <a:pt x="2080" y="462"/>
                  </a:lnTo>
                  <a:lnTo>
                    <a:pt x="2118" y="462"/>
                  </a:lnTo>
                  <a:lnTo>
                    <a:pt x="2149" y="462"/>
                  </a:lnTo>
                  <a:lnTo>
                    <a:pt x="2181" y="462"/>
                  </a:lnTo>
                  <a:lnTo>
                    <a:pt x="2199" y="462"/>
                  </a:lnTo>
                  <a:lnTo>
                    <a:pt x="2225" y="462"/>
                  </a:lnTo>
                  <a:lnTo>
                    <a:pt x="2243" y="468"/>
                  </a:lnTo>
                  <a:lnTo>
                    <a:pt x="2262" y="468"/>
                  </a:lnTo>
                  <a:lnTo>
                    <a:pt x="2281" y="468"/>
                  </a:lnTo>
                  <a:lnTo>
                    <a:pt x="2300" y="474"/>
                  </a:lnTo>
                  <a:lnTo>
                    <a:pt x="2325" y="474"/>
                  </a:lnTo>
                  <a:lnTo>
                    <a:pt x="2350" y="481"/>
                  </a:lnTo>
                  <a:lnTo>
                    <a:pt x="2375" y="487"/>
                  </a:lnTo>
                  <a:lnTo>
                    <a:pt x="2407" y="493"/>
                  </a:lnTo>
                  <a:lnTo>
                    <a:pt x="2445" y="493"/>
                  </a:lnTo>
                  <a:lnTo>
                    <a:pt x="2489" y="499"/>
                  </a:lnTo>
                  <a:lnTo>
                    <a:pt x="2539" y="505"/>
                  </a:lnTo>
                  <a:lnTo>
                    <a:pt x="2533" y="518"/>
                  </a:lnTo>
                  <a:lnTo>
                    <a:pt x="2533" y="524"/>
                  </a:lnTo>
                  <a:lnTo>
                    <a:pt x="2533" y="530"/>
                  </a:lnTo>
                  <a:lnTo>
                    <a:pt x="2526" y="537"/>
                  </a:lnTo>
                  <a:lnTo>
                    <a:pt x="2526" y="543"/>
                  </a:lnTo>
                  <a:lnTo>
                    <a:pt x="2520" y="549"/>
                  </a:lnTo>
                  <a:lnTo>
                    <a:pt x="2520" y="555"/>
                  </a:lnTo>
                  <a:lnTo>
                    <a:pt x="2514" y="562"/>
                  </a:lnTo>
                  <a:lnTo>
                    <a:pt x="2514" y="562"/>
                  </a:lnTo>
                  <a:lnTo>
                    <a:pt x="2507" y="568"/>
                  </a:lnTo>
                  <a:lnTo>
                    <a:pt x="2501" y="574"/>
                  </a:lnTo>
                  <a:lnTo>
                    <a:pt x="2495" y="574"/>
                  </a:lnTo>
                  <a:lnTo>
                    <a:pt x="2495" y="580"/>
                  </a:lnTo>
                  <a:lnTo>
                    <a:pt x="2489" y="580"/>
                  </a:lnTo>
                  <a:lnTo>
                    <a:pt x="2482" y="580"/>
                  </a:lnTo>
                  <a:lnTo>
                    <a:pt x="2470" y="580"/>
                  </a:lnTo>
                  <a:lnTo>
                    <a:pt x="2470" y="580"/>
                  </a:lnTo>
                  <a:lnTo>
                    <a:pt x="2457" y="587"/>
                  </a:lnTo>
                  <a:lnTo>
                    <a:pt x="2445" y="593"/>
                  </a:lnTo>
                  <a:lnTo>
                    <a:pt x="2432" y="593"/>
                  </a:lnTo>
                  <a:lnTo>
                    <a:pt x="2413" y="599"/>
                  </a:lnTo>
                  <a:lnTo>
                    <a:pt x="2394" y="605"/>
                  </a:lnTo>
                  <a:lnTo>
                    <a:pt x="2369" y="618"/>
                  </a:lnTo>
                  <a:lnTo>
                    <a:pt x="2350" y="624"/>
                  </a:lnTo>
                  <a:lnTo>
                    <a:pt x="2325" y="636"/>
                  </a:lnTo>
                  <a:lnTo>
                    <a:pt x="2300" y="643"/>
                  </a:lnTo>
                  <a:lnTo>
                    <a:pt x="2275" y="649"/>
                  </a:lnTo>
                  <a:lnTo>
                    <a:pt x="2250" y="661"/>
                  </a:lnTo>
                  <a:lnTo>
                    <a:pt x="2231" y="674"/>
                  </a:lnTo>
                  <a:lnTo>
                    <a:pt x="2212" y="680"/>
                  </a:lnTo>
                  <a:lnTo>
                    <a:pt x="2193" y="686"/>
                  </a:lnTo>
                  <a:lnTo>
                    <a:pt x="2174" y="699"/>
                  </a:lnTo>
                  <a:lnTo>
                    <a:pt x="2174" y="705"/>
                  </a:lnTo>
                  <a:lnTo>
                    <a:pt x="2181" y="711"/>
                  </a:lnTo>
                  <a:lnTo>
                    <a:pt x="2181" y="717"/>
                  </a:lnTo>
                  <a:lnTo>
                    <a:pt x="2181" y="724"/>
                  </a:lnTo>
                  <a:lnTo>
                    <a:pt x="2181" y="730"/>
                  </a:lnTo>
                  <a:lnTo>
                    <a:pt x="2181" y="736"/>
                  </a:lnTo>
                  <a:lnTo>
                    <a:pt x="2181" y="749"/>
                  </a:lnTo>
                  <a:lnTo>
                    <a:pt x="2181" y="755"/>
                  </a:lnTo>
                  <a:lnTo>
                    <a:pt x="2181" y="761"/>
                  </a:lnTo>
                  <a:lnTo>
                    <a:pt x="2181" y="767"/>
                  </a:lnTo>
                  <a:lnTo>
                    <a:pt x="2174" y="774"/>
                  </a:lnTo>
                  <a:lnTo>
                    <a:pt x="2174" y="780"/>
                  </a:lnTo>
                  <a:lnTo>
                    <a:pt x="2174" y="786"/>
                  </a:lnTo>
                  <a:lnTo>
                    <a:pt x="2174" y="798"/>
                  </a:lnTo>
                  <a:lnTo>
                    <a:pt x="2174" y="805"/>
                  </a:lnTo>
                  <a:lnTo>
                    <a:pt x="2174" y="811"/>
                  </a:lnTo>
                  <a:lnTo>
                    <a:pt x="2168" y="805"/>
                  </a:lnTo>
                  <a:lnTo>
                    <a:pt x="2162" y="805"/>
                  </a:lnTo>
                  <a:lnTo>
                    <a:pt x="2149" y="805"/>
                  </a:lnTo>
                  <a:lnTo>
                    <a:pt x="2143" y="798"/>
                  </a:lnTo>
                  <a:lnTo>
                    <a:pt x="2137" y="798"/>
                  </a:lnTo>
                  <a:lnTo>
                    <a:pt x="2130" y="792"/>
                  </a:lnTo>
                  <a:lnTo>
                    <a:pt x="2124" y="792"/>
                  </a:lnTo>
                  <a:lnTo>
                    <a:pt x="2124" y="786"/>
                  </a:lnTo>
                  <a:lnTo>
                    <a:pt x="2118" y="780"/>
                  </a:lnTo>
                  <a:lnTo>
                    <a:pt x="2111" y="780"/>
                  </a:lnTo>
                  <a:lnTo>
                    <a:pt x="2105" y="774"/>
                  </a:lnTo>
                  <a:lnTo>
                    <a:pt x="2105" y="774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3" y="780"/>
                  </a:lnTo>
                  <a:lnTo>
                    <a:pt x="2080" y="792"/>
                  </a:lnTo>
                  <a:lnTo>
                    <a:pt x="2067" y="811"/>
                  </a:lnTo>
                  <a:lnTo>
                    <a:pt x="2055" y="836"/>
                  </a:lnTo>
                  <a:lnTo>
                    <a:pt x="2036" y="861"/>
                  </a:lnTo>
                  <a:lnTo>
                    <a:pt x="2023" y="886"/>
                  </a:lnTo>
                  <a:lnTo>
                    <a:pt x="2005" y="911"/>
                  </a:lnTo>
                  <a:lnTo>
                    <a:pt x="1992" y="942"/>
                  </a:lnTo>
                  <a:lnTo>
                    <a:pt x="1979" y="973"/>
                  </a:lnTo>
                  <a:lnTo>
                    <a:pt x="1973" y="998"/>
                  </a:lnTo>
                  <a:lnTo>
                    <a:pt x="1967" y="1023"/>
                  </a:lnTo>
                  <a:lnTo>
                    <a:pt x="1967" y="1048"/>
                  </a:lnTo>
                  <a:lnTo>
                    <a:pt x="1973" y="1067"/>
                  </a:lnTo>
                  <a:lnTo>
                    <a:pt x="1986" y="1079"/>
                  </a:lnTo>
                  <a:lnTo>
                    <a:pt x="1998" y="1091"/>
                  </a:lnTo>
                  <a:lnTo>
                    <a:pt x="2030" y="1098"/>
                  </a:lnTo>
                  <a:lnTo>
                    <a:pt x="2042" y="1098"/>
                  </a:lnTo>
                  <a:lnTo>
                    <a:pt x="2067" y="1091"/>
                  </a:lnTo>
                  <a:lnTo>
                    <a:pt x="2086" y="1079"/>
                  </a:lnTo>
                  <a:lnTo>
                    <a:pt x="2111" y="1060"/>
                  </a:lnTo>
                  <a:lnTo>
                    <a:pt x="2137" y="1042"/>
                  </a:lnTo>
                  <a:lnTo>
                    <a:pt x="2155" y="1023"/>
                  </a:lnTo>
                  <a:lnTo>
                    <a:pt x="2187" y="998"/>
                  </a:lnTo>
                  <a:lnTo>
                    <a:pt x="2212" y="973"/>
                  </a:lnTo>
                  <a:lnTo>
                    <a:pt x="2237" y="948"/>
                  </a:lnTo>
                  <a:lnTo>
                    <a:pt x="2269" y="923"/>
                  </a:lnTo>
                  <a:lnTo>
                    <a:pt x="2300" y="898"/>
                  </a:lnTo>
                  <a:lnTo>
                    <a:pt x="2331" y="880"/>
                  </a:lnTo>
                  <a:lnTo>
                    <a:pt x="2363" y="855"/>
                  </a:lnTo>
                  <a:lnTo>
                    <a:pt x="2394" y="842"/>
                  </a:lnTo>
                  <a:lnTo>
                    <a:pt x="2432" y="830"/>
                  </a:lnTo>
                  <a:lnTo>
                    <a:pt x="2463" y="817"/>
                  </a:lnTo>
                  <a:lnTo>
                    <a:pt x="2470" y="817"/>
                  </a:lnTo>
                  <a:lnTo>
                    <a:pt x="2482" y="817"/>
                  </a:lnTo>
                  <a:lnTo>
                    <a:pt x="2489" y="811"/>
                  </a:lnTo>
                  <a:lnTo>
                    <a:pt x="2507" y="811"/>
                  </a:lnTo>
                  <a:lnTo>
                    <a:pt x="2520" y="805"/>
                  </a:lnTo>
                  <a:lnTo>
                    <a:pt x="2533" y="798"/>
                  </a:lnTo>
                  <a:lnTo>
                    <a:pt x="2551" y="792"/>
                  </a:lnTo>
                  <a:lnTo>
                    <a:pt x="2564" y="786"/>
                  </a:lnTo>
                  <a:lnTo>
                    <a:pt x="2583" y="780"/>
                  </a:lnTo>
                  <a:lnTo>
                    <a:pt x="2595" y="774"/>
                  </a:lnTo>
                  <a:lnTo>
                    <a:pt x="2608" y="761"/>
                  </a:lnTo>
                  <a:lnTo>
                    <a:pt x="2620" y="755"/>
                  </a:lnTo>
                  <a:lnTo>
                    <a:pt x="2627" y="749"/>
                  </a:lnTo>
                  <a:lnTo>
                    <a:pt x="2639" y="736"/>
                  </a:lnTo>
                  <a:lnTo>
                    <a:pt x="2639" y="724"/>
                  </a:lnTo>
                  <a:lnTo>
                    <a:pt x="2639" y="711"/>
                  </a:lnTo>
                  <a:lnTo>
                    <a:pt x="2639" y="668"/>
                  </a:lnTo>
                  <a:lnTo>
                    <a:pt x="2633" y="611"/>
                  </a:lnTo>
                  <a:lnTo>
                    <a:pt x="2627" y="562"/>
                  </a:lnTo>
                  <a:lnTo>
                    <a:pt x="2620" y="505"/>
                  </a:lnTo>
                  <a:lnTo>
                    <a:pt x="2608" y="449"/>
                  </a:lnTo>
                  <a:lnTo>
                    <a:pt x="2602" y="393"/>
                  </a:lnTo>
                  <a:lnTo>
                    <a:pt x="2589" y="337"/>
                  </a:lnTo>
                  <a:lnTo>
                    <a:pt x="2583" y="287"/>
                  </a:lnTo>
                  <a:lnTo>
                    <a:pt x="2576" y="231"/>
                  </a:lnTo>
                  <a:lnTo>
                    <a:pt x="2570" y="188"/>
                  </a:lnTo>
                  <a:lnTo>
                    <a:pt x="2558" y="138"/>
                  </a:lnTo>
                  <a:lnTo>
                    <a:pt x="2558" y="100"/>
                  </a:lnTo>
                  <a:lnTo>
                    <a:pt x="2551" y="69"/>
                  </a:lnTo>
                  <a:lnTo>
                    <a:pt x="2551" y="38"/>
                  </a:lnTo>
                  <a:lnTo>
                    <a:pt x="2551" y="13"/>
                  </a:lnTo>
                  <a:lnTo>
                    <a:pt x="2551" y="0"/>
                  </a:lnTo>
                  <a:lnTo>
                    <a:pt x="2558" y="0"/>
                  </a:lnTo>
                  <a:lnTo>
                    <a:pt x="2558" y="0"/>
                  </a:lnTo>
                  <a:lnTo>
                    <a:pt x="2564" y="0"/>
                  </a:lnTo>
                  <a:lnTo>
                    <a:pt x="2564" y="7"/>
                  </a:lnTo>
                  <a:lnTo>
                    <a:pt x="2570" y="7"/>
                  </a:lnTo>
                  <a:lnTo>
                    <a:pt x="2570" y="7"/>
                  </a:lnTo>
                  <a:lnTo>
                    <a:pt x="2570" y="7"/>
                  </a:lnTo>
                  <a:lnTo>
                    <a:pt x="2576" y="13"/>
                  </a:lnTo>
                  <a:lnTo>
                    <a:pt x="2576" y="13"/>
                  </a:lnTo>
                  <a:lnTo>
                    <a:pt x="2576" y="19"/>
                  </a:lnTo>
                  <a:lnTo>
                    <a:pt x="2583" y="19"/>
                  </a:lnTo>
                  <a:lnTo>
                    <a:pt x="2583" y="25"/>
                  </a:lnTo>
                  <a:lnTo>
                    <a:pt x="2583" y="25"/>
                  </a:lnTo>
                  <a:lnTo>
                    <a:pt x="2583" y="32"/>
                  </a:lnTo>
                  <a:lnTo>
                    <a:pt x="2589" y="32"/>
                  </a:lnTo>
                  <a:lnTo>
                    <a:pt x="2589" y="38"/>
                  </a:lnTo>
                  <a:lnTo>
                    <a:pt x="2589" y="50"/>
                  </a:lnTo>
                  <a:lnTo>
                    <a:pt x="2595" y="63"/>
                  </a:lnTo>
                  <a:lnTo>
                    <a:pt x="2595" y="82"/>
                  </a:lnTo>
                  <a:lnTo>
                    <a:pt x="2602" y="100"/>
                  </a:lnTo>
                  <a:lnTo>
                    <a:pt x="2602" y="125"/>
                  </a:lnTo>
                  <a:lnTo>
                    <a:pt x="2608" y="144"/>
                  </a:lnTo>
                  <a:lnTo>
                    <a:pt x="2608" y="175"/>
                  </a:lnTo>
                  <a:lnTo>
                    <a:pt x="2614" y="206"/>
                  </a:lnTo>
                  <a:lnTo>
                    <a:pt x="2614" y="244"/>
                  </a:lnTo>
                  <a:lnTo>
                    <a:pt x="2620" y="281"/>
                  </a:lnTo>
                  <a:lnTo>
                    <a:pt x="2627" y="325"/>
                  </a:lnTo>
                  <a:lnTo>
                    <a:pt x="2633" y="375"/>
                  </a:lnTo>
                  <a:lnTo>
                    <a:pt x="2639" y="424"/>
                  </a:lnTo>
                  <a:lnTo>
                    <a:pt x="2652" y="481"/>
                  </a:lnTo>
                  <a:lnTo>
                    <a:pt x="2658" y="543"/>
                  </a:lnTo>
                  <a:lnTo>
                    <a:pt x="2671" y="605"/>
                  </a:lnTo>
                  <a:lnTo>
                    <a:pt x="2677" y="643"/>
                  </a:lnTo>
                  <a:lnTo>
                    <a:pt x="2677" y="674"/>
                  </a:lnTo>
                  <a:lnTo>
                    <a:pt x="2677" y="705"/>
                  </a:lnTo>
                  <a:lnTo>
                    <a:pt x="2664" y="736"/>
                  </a:lnTo>
                  <a:lnTo>
                    <a:pt x="2658" y="755"/>
                  </a:lnTo>
                  <a:lnTo>
                    <a:pt x="2646" y="780"/>
                  </a:lnTo>
                  <a:lnTo>
                    <a:pt x="2627" y="798"/>
                  </a:lnTo>
                  <a:lnTo>
                    <a:pt x="2608" y="817"/>
                  </a:lnTo>
                  <a:lnTo>
                    <a:pt x="2589" y="830"/>
                  </a:lnTo>
                  <a:lnTo>
                    <a:pt x="2570" y="848"/>
                  </a:lnTo>
                  <a:lnTo>
                    <a:pt x="2545" y="855"/>
                  </a:lnTo>
                  <a:lnTo>
                    <a:pt x="2520" y="867"/>
                  </a:lnTo>
                  <a:lnTo>
                    <a:pt x="2495" y="873"/>
                  </a:lnTo>
                  <a:lnTo>
                    <a:pt x="2470" y="880"/>
                  </a:lnTo>
                  <a:lnTo>
                    <a:pt x="2438" y="886"/>
                  </a:lnTo>
                  <a:lnTo>
                    <a:pt x="2413" y="892"/>
                  </a:lnTo>
                  <a:lnTo>
                    <a:pt x="2382" y="898"/>
                  </a:lnTo>
                  <a:lnTo>
                    <a:pt x="2350" y="911"/>
                  </a:lnTo>
                  <a:lnTo>
                    <a:pt x="2325" y="929"/>
                  </a:lnTo>
                  <a:lnTo>
                    <a:pt x="2300" y="948"/>
                  </a:lnTo>
                  <a:lnTo>
                    <a:pt x="2269" y="973"/>
                  </a:lnTo>
                  <a:lnTo>
                    <a:pt x="2243" y="998"/>
                  </a:lnTo>
                  <a:lnTo>
                    <a:pt x="2218" y="1023"/>
                  </a:lnTo>
                  <a:lnTo>
                    <a:pt x="2193" y="1048"/>
                  </a:lnTo>
                  <a:lnTo>
                    <a:pt x="2168" y="1073"/>
                  </a:lnTo>
                  <a:lnTo>
                    <a:pt x="2143" y="1091"/>
                  </a:lnTo>
                  <a:lnTo>
                    <a:pt x="2118" y="1110"/>
                  </a:lnTo>
                  <a:lnTo>
                    <a:pt x="2093" y="1129"/>
                  </a:lnTo>
                  <a:lnTo>
                    <a:pt x="2067" y="1141"/>
                  </a:lnTo>
                  <a:lnTo>
                    <a:pt x="2042" y="1154"/>
                  </a:lnTo>
                  <a:lnTo>
                    <a:pt x="2017" y="1154"/>
                  </a:lnTo>
                  <a:lnTo>
                    <a:pt x="1986" y="1148"/>
                  </a:lnTo>
                  <a:lnTo>
                    <a:pt x="1967" y="1135"/>
                  </a:lnTo>
                  <a:lnTo>
                    <a:pt x="1948" y="1123"/>
                  </a:lnTo>
                  <a:lnTo>
                    <a:pt x="1936" y="1110"/>
                  </a:lnTo>
                  <a:lnTo>
                    <a:pt x="1936" y="1091"/>
                  </a:lnTo>
                  <a:lnTo>
                    <a:pt x="1929" y="1073"/>
                  </a:lnTo>
                  <a:lnTo>
                    <a:pt x="1929" y="1054"/>
                  </a:lnTo>
                  <a:lnTo>
                    <a:pt x="1936" y="1029"/>
                  </a:lnTo>
                  <a:lnTo>
                    <a:pt x="1942" y="1004"/>
                  </a:lnTo>
                  <a:lnTo>
                    <a:pt x="1954" y="979"/>
                  </a:lnTo>
                  <a:lnTo>
                    <a:pt x="1967" y="954"/>
                  </a:lnTo>
                  <a:lnTo>
                    <a:pt x="1986" y="917"/>
                  </a:lnTo>
                  <a:lnTo>
                    <a:pt x="2005" y="886"/>
                  </a:lnTo>
                  <a:lnTo>
                    <a:pt x="2023" y="855"/>
                  </a:lnTo>
                  <a:lnTo>
                    <a:pt x="2049" y="817"/>
                  </a:lnTo>
                  <a:lnTo>
                    <a:pt x="2074" y="786"/>
                  </a:lnTo>
                  <a:lnTo>
                    <a:pt x="2099" y="749"/>
                  </a:lnTo>
                  <a:lnTo>
                    <a:pt x="2093" y="730"/>
                  </a:lnTo>
                  <a:lnTo>
                    <a:pt x="2080" y="730"/>
                  </a:lnTo>
                  <a:lnTo>
                    <a:pt x="2055" y="736"/>
                  </a:lnTo>
                  <a:lnTo>
                    <a:pt x="2017" y="761"/>
                  </a:lnTo>
                  <a:lnTo>
                    <a:pt x="1973" y="786"/>
                  </a:lnTo>
                  <a:lnTo>
                    <a:pt x="1923" y="823"/>
                  </a:lnTo>
                  <a:lnTo>
                    <a:pt x="1866" y="867"/>
                  </a:lnTo>
                  <a:lnTo>
                    <a:pt x="1804" y="911"/>
                  </a:lnTo>
                  <a:lnTo>
                    <a:pt x="1741" y="954"/>
                  </a:lnTo>
                  <a:lnTo>
                    <a:pt x="1678" y="998"/>
                  </a:lnTo>
                  <a:lnTo>
                    <a:pt x="1609" y="1035"/>
                  </a:lnTo>
                  <a:lnTo>
                    <a:pt x="1546" y="1073"/>
                  </a:lnTo>
                  <a:lnTo>
                    <a:pt x="1489" y="1104"/>
                  </a:lnTo>
                  <a:lnTo>
                    <a:pt x="1433" y="1123"/>
                  </a:lnTo>
                  <a:lnTo>
                    <a:pt x="1389" y="1135"/>
                  </a:lnTo>
                  <a:lnTo>
                    <a:pt x="1345" y="1135"/>
                  </a:lnTo>
                  <a:lnTo>
                    <a:pt x="1320" y="1129"/>
                  </a:lnTo>
                  <a:lnTo>
                    <a:pt x="1295" y="1110"/>
                  </a:lnTo>
                  <a:lnTo>
                    <a:pt x="1276" y="1098"/>
                  </a:lnTo>
                  <a:lnTo>
                    <a:pt x="1263" y="1073"/>
                  </a:lnTo>
                  <a:lnTo>
                    <a:pt x="1251" y="1054"/>
                  </a:lnTo>
                  <a:lnTo>
                    <a:pt x="1251" y="1029"/>
                  </a:lnTo>
                  <a:lnTo>
                    <a:pt x="1251" y="1004"/>
                  </a:lnTo>
                  <a:lnTo>
                    <a:pt x="1251" y="973"/>
                  </a:lnTo>
                  <a:lnTo>
                    <a:pt x="1257" y="942"/>
                  </a:lnTo>
                  <a:lnTo>
                    <a:pt x="1263" y="917"/>
                  </a:lnTo>
                  <a:lnTo>
                    <a:pt x="1276" y="886"/>
                  </a:lnTo>
                  <a:lnTo>
                    <a:pt x="1288" y="861"/>
                  </a:lnTo>
                  <a:lnTo>
                    <a:pt x="1301" y="830"/>
                  </a:lnTo>
                  <a:lnTo>
                    <a:pt x="1313" y="805"/>
                  </a:lnTo>
                  <a:lnTo>
                    <a:pt x="1326" y="786"/>
                  </a:lnTo>
                  <a:lnTo>
                    <a:pt x="1332" y="767"/>
                  </a:lnTo>
                  <a:lnTo>
                    <a:pt x="1263" y="786"/>
                  </a:lnTo>
                  <a:lnTo>
                    <a:pt x="1207" y="805"/>
                  </a:lnTo>
                  <a:lnTo>
                    <a:pt x="1150" y="830"/>
                  </a:lnTo>
                  <a:lnTo>
                    <a:pt x="1100" y="855"/>
                  </a:lnTo>
                  <a:lnTo>
                    <a:pt x="1062" y="886"/>
                  </a:lnTo>
                  <a:lnTo>
                    <a:pt x="1024" y="917"/>
                  </a:lnTo>
                  <a:lnTo>
                    <a:pt x="987" y="948"/>
                  </a:lnTo>
                  <a:lnTo>
                    <a:pt x="961" y="973"/>
                  </a:lnTo>
                  <a:lnTo>
                    <a:pt x="936" y="1004"/>
                  </a:lnTo>
                  <a:lnTo>
                    <a:pt x="911" y="1035"/>
                  </a:lnTo>
                  <a:lnTo>
                    <a:pt x="886" y="1060"/>
                  </a:lnTo>
                  <a:lnTo>
                    <a:pt x="867" y="1085"/>
                  </a:lnTo>
                  <a:lnTo>
                    <a:pt x="842" y="1104"/>
                  </a:lnTo>
                  <a:lnTo>
                    <a:pt x="817" y="1123"/>
                  </a:lnTo>
                  <a:lnTo>
                    <a:pt x="792" y="1135"/>
                  </a:lnTo>
                  <a:lnTo>
                    <a:pt x="767" y="1141"/>
                  </a:lnTo>
                  <a:lnTo>
                    <a:pt x="729" y="1141"/>
                  </a:lnTo>
                  <a:lnTo>
                    <a:pt x="704" y="1129"/>
                  </a:lnTo>
                  <a:lnTo>
                    <a:pt x="685" y="1110"/>
                  </a:lnTo>
                  <a:lnTo>
                    <a:pt x="672" y="1091"/>
                  </a:lnTo>
                  <a:lnTo>
                    <a:pt x="666" y="1060"/>
                  </a:lnTo>
                  <a:lnTo>
                    <a:pt x="666" y="1029"/>
                  </a:lnTo>
                  <a:lnTo>
                    <a:pt x="672" y="992"/>
                  </a:lnTo>
                  <a:lnTo>
                    <a:pt x="679" y="954"/>
                  </a:lnTo>
                  <a:lnTo>
                    <a:pt x="698" y="917"/>
                  </a:lnTo>
                  <a:lnTo>
                    <a:pt x="710" y="880"/>
                  </a:lnTo>
                  <a:lnTo>
                    <a:pt x="729" y="842"/>
                  </a:lnTo>
                  <a:lnTo>
                    <a:pt x="742" y="805"/>
                  </a:lnTo>
                  <a:lnTo>
                    <a:pt x="760" y="774"/>
                  </a:lnTo>
                  <a:lnTo>
                    <a:pt x="773" y="749"/>
                  </a:lnTo>
                  <a:lnTo>
                    <a:pt x="786" y="730"/>
                  </a:lnTo>
                  <a:lnTo>
                    <a:pt x="798" y="711"/>
                  </a:lnTo>
                  <a:lnTo>
                    <a:pt x="792" y="711"/>
                  </a:lnTo>
                  <a:lnTo>
                    <a:pt x="792" y="717"/>
                  </a:lnTo>
                  <a:lnTo>
                    <a:pt x="779" y="717"/>
                  </a:lnTo>
                  <a:lnTo>
                    <a:pt x="773" y="724"/>
                  </a:lnTo>
                  <a:lnTo>
                    <a:pt x="760" y="724"/>
                  </a:lnTo>
                  <a:lnTo>
                    <a:pt x="748" y="724"/>
                  </a:lnTo>
                  <a:lnTo>
                    <a:pt x="735" y="730"/>
                  </a:lnTo>
                  <a:lnTo>
                    <a:pt x="723" y="730"/>
                  </a:lnTo>
                  <a:lnTo>
                    <a:pt x="704" y="724"/>
                  </a:lnTo>
                  <a:lnTo>
                    <a:pt x="685" y="717"/>
                  </a:lnTo>
                  <a:lnTo>
                    <a:pt x="672" y="711"/>
                  </a:lnTo>
                  <a:lnTo>
                    <a:pt x="654" y="705"/>
                  </a:lnTo>
                  <a:lnTo>
                    <a:pt x="635" y="692"/>
                  </a:lnTo>
                  <a:lnTo>
                    <a:pt x="622" y="674"/>
                  </a:lnTo>
                  <a:lnTo>
                    <a:pt x="603" y="649"/>
                  </a:lnTo>
                  <a:lnTo>
                    <a:pt x="591" y="624"/>
                  </a:lnTo>
                  <a:lnTo>
                    <a:pt x="584" y="624"/>
                  </a:lnTo>
                  <a:lnTo>
                    <a:pt x="584" y="630"/>
                  </a:lnTo>
                  <a:lnTo>
                    <a:pt x="578" y="636"/>
                  </a:lnTo>
                  <a:lnTo>
                    <a:pt x="572" y="636"/>
                  </a:lnTo>
                  <a:lnTo>
                    <a:pt x="559" y="643"/>
                  </a:lnTo>
                  <a:lnTo>
                    <a:pt x="553" y="649"/>
                  </a:lnTo>
                  <a:lnTo>
                    <a:pt x="547" y="655"/>
                  </a:lnTo>
                  <a:lnTo>
                    <a:pt x="540" y="661"/>
                  </a:lnTo>
                  <a:lnTo>
                    <a:pt x="534" y="668"/>
                  </a:lnTo>
                  <a:lnTo>
                    <a:pt x="528" y="674"/>
                  </a:lnTo>
                  <a:lnTo>
                    <a:pt x="522" y="680"/>
                  </a:lnTo>
                  <a:lnTo>
                    <a:pt x="522" y="686"/>
                  </a:lnTo>
                  <a:lnTo>
                    <a:pt x="515" y="699"/>
                  </a:lnTo>
                  <a:lnTo>
                    <a:pt x="509" y="705"/>
                  </a:lnTo>
                  <a:lnTo>
                    <a:pt x="509" y="705"/>
                  </a:lnTo>
                  <a:lnTo>
                    <a:pt x="509" y="711"/>
                  </a:lnTo>
                  <a:lnTo>
                    <a:pt x="509" y="730"/>
                  </a:lnTo>
                  <a:lnTo>
                    <a:pt x="515" y="749"/>
                  </a:lnTo>
                  <a:lnTo>
                    <a:pt x="522" y="761"/>
                  </a:lnTo>
                  <a:lnTo>
                    <a:pt x="534" y="774"/>
                  </a:lnTo>
                  <a:lnTo>
                    <a:pt x="540" y="786"/>
                  </a:lnTo>
                  <a:lnTo>
                    <a:pt x="559" y="798"/>
                  </a:lnTo>
                  <a:lnTo>
                    <a:pt x="572" y="805"/>
                  </a:lnTo>
                  <a:lnTo>
                    <a:pt x="584" y="817"/>
                  </a:lnTo>
                  <a:lnTo>
                    <a:pt x="597" y="823"/>
                  </a:lnTo>
                  <a:lnTo>
                    <a:pt x="610" y="836"/>
                  </a:lnTo>
                  <a:lnTo>
                    <a:pt x="628" y="842"/>
                  </a:lnTo>
                  <a:lnTo>
                    <a:pt x="635" y="848"/>
                  </a:lnTo>
                  <a:lnTo>
                    <a:pt x="647" y="855"/>
                  </a:lnTo>
                  <a:lnTo>
                    <a:pt x="654" y="861"/>
                  </a:lnTo>
                  <a:lnTo>
                    <a:pt x="660" y="867"/>
                  </a:lnTo>
                  <a:lnTo>
                    <a:pt x="660" y="873"/>
                  </a:lnTo>
                  <a:lnTo>
                    <a:pt x="660" y="873"/>
                  </a:lnTo>
                  <a:lnTo>
                    <a:pt x="660" y="880"/>
                  </a:lnTo>
                  <a:lnTo>
                    <a:pt x="660" y="880"/>
                  </a:lnTo>
                  <a:lnTo>
                    <a:pt x="660" y="886"/>
                  </a:lnTo>
                  <a:lnTo>
                    <a:pt x="660" y="892"/>
                  </a:lnTo>
                  <a:lnTo>
                    <a:pt x="660" y="892"/>
                  </a:lnTo>
                  <a:lnTo>
                    <a:pt x="660" y="898"/>
                  </a:lnTo>
                  <a:lnTo>
                    <a:pt x="660" y="898"/>
                  </a:lnTo>
                  <a:lnTo>
                    <a:pt x="660" y="904"/>
                  </a:lnTo>
                  <a:lnTo>
                    <a:pt x="660" y="904"/>
                  </a:lnTo>
                  <a:lnTo>
                    <a:pt x="654" y="911"/>
                  </a:lnTo>
                  <a:lnTo>
                    <a:pt x="654" y="911"/>
                  </a:lnTo>
                  <a:lnTo>
                    <a:pt x="654" y="917"/>
                  </a:lnTo>
                  <a:lnTo>
                    <a:pt x="654" y="917"/>
                  </a:lnTo>
                  <a:lnTo>
                    <a:pt x="647" y="917"/>
                  </a:lnTo>
                  <a:lnTo>
                    <a:pt x="647" y="923"/>
                  </a:lnTo>
                  <a:lnTo>
                    <a:pt x="597" y="904"/>
                  </a:lnTo>
                  <a:lnTo>
                    <a:pt x="553" y="892"/>
                  </a:lnTo>
                  <a:lnTo>
                    <a:pt x="509" y="892"/>
                  </a:lnTo>
                  <a:lnTo>
                    <a:pt x="465" y="898"/>
                  </a:lnTo>
                  <a:lnTo>
                    <a:pt x="427" y="911"/>
                  </a:lnTo>
                  <a:lnTo>
                    <a:pt x="383" y="923"/>
                  </a:lnTo>
                  <a:lnTo>
                    <a:pt x="352" y="942"/>
                  </a:lnTo>
                  <a:lnTo>
                    <a:pt x="320" y="961"/>
                  </a:lnTo>
                  <a:lnTo>
                    <a:pt x="283" y="986"/>
                  </a:lnTo>
                  <a:lnTo>
                    <a:pt x="251" y="1010"/>
                  </a:lnTo>
                  <a:lnTo>
                    <a:pt x="220" y="1029"/>
                  </a:lnTo>
                  <a:lnTo>
                    <a:pt x="189" y="1054"/>
                  </a:lnTo>
                  <a:lnTo>
                    <a:pt x="157" y="1073"/>
                  </a:lnTo>
                  <a:lnTo>
                    <a:pt x="132" y="1085"/>
                  </a:lnTo>
                  <a:lnTo>
                    <a:pt x="94" y="1098"/>
                  </a:lnTo>
                  <a:lnTo>
                    <a:pt x="63" y="1104"/>
                  </a:lnTo>
                  <a:lnTo>
                    <a:pt x="57" y="1104"/>
                  </a:lnTo>
                  <a:lnTo>
                    <a:pt x="44" y="1098"/>
                  </a:lnTo>
                  <a:lnTo>
                    <a:pt x="31" y="1091"/>
                  </a:lnTo>
                  <a:lnTo>
                    <a:pt x="25" y="1079"/>
                  </a:lnTo>
                  <a:lnTo>
                    <a:pt x="19" y="1067"/>
                  </a:lnTo>
                  <a:lnTo>
                    <a:pt x="13" y="1048"/>
                  </a:lnTo>
                  <a:lnTo>
                    <a:pt x="6" y="1029"/>
                  </a:lnTo>
                  <a:lnTo>
                    <a:pt x="0" y="1010"/>
                  </a:lnTo>
                  <a:lnTo>
                    <a:pt x="0" y="986"/>
                  </a:lnTo>
                  <a:lnTo>
                    <a:pt x="0" y="961"/>
                  </a:lnTo>
                  <a:lnTo>
                    <a:pt x="6" y="929"/>
                  </a:lnTo>
                  <a:lnTo>
                    <a:pt x="13" y="904"/>
                  </a:lnTo>
                  <a:lnTo>
                    <a:pt x="25" y="873"/>
                  </a:lnTo>
                  <a:lnTo>
                    <a:pt x="38" y="842"/>
                  </a:lnTo>
                  <a:lnTo>
                    <a:pt x="57" y="811"/>
                  </a:lnTo>
                  <a:lnTo>
                    <a:pt x="82" y="780"/>
                  </a:lnTo>
                  <a:lnTo>
                    <a:pt x="75" y="767"/>
                  </a:lnTo>
                  <a:lnTo>
                    <a:pt x="69" y="755"/>
                  </a:lnTo>
                  <a:lnTo>
                    <a:pt x="63" y="749"/>
                  </a:lnTo>
                  <a:lnTo>
                    <a:pt x="57" y="730"/>
                  </a:lnTo>
                  <a:lnTo>
                    <a:pt x="50" y="711"/>
                  </a:lnTo>
                  <a:lnTo>
                    <a:pt x="44" y="692"/>
                  </a:lnTo>
                  <a:lnTo>
                    <a:pt x="44" y="674"/>
                  </a:lnTo>
                  <a:lnTo>
                    <a:pt x="44" y="649"/>
                  </a:lnTo>
                  <a:lnTo>
                    <a:pt x="44" y="618"/>
                  </a:lnTo>
                  <a:lnTo>
                    <a:pt x="44" y="587"/>
                  </a:lnTo>
                  <a:lnTo>
                    <a:pt x="50" y="549"/>
                  </a:lnTo>
                  <a:lnTo>
                    <a:pt x="57" y="512"/>
                  </a:lnTo>
                  <a:lnTo>
                    <a:pt x="69" y="468"/>
                  </a:lnTo>
                  <a:lnTo>
                    <a:pt x="82" y="424"/>
                  </a:lnTo>
                  <a:lnTo>
                    <a:pt x="101" y="375"/>
                  </a:lnTo>
                  <a:lnTo>
                    <a:pt x="126" y="318"/>
                  </a:lnTo>
                  <a:lnTo>
                    <a:pt x="132" y="325"/>
                  </a:lnTo>
                  <a:lnTo>
                    <a:pt x="132" y="337"/>
                  </a:lnTo>
                  <a:lnTo>
                    <a:pt x="126" y="350"/>
                  </a:lnTo>
                  <a:lnTo>
                    <a:pt x="126" y="375"/>
                  </a:lnTo>
                  <a:lnTo>
                    <a:pt x="119" y="393"/>
                  </a:lnTo>
                  <a:lnTo>
                    <a:pt x="107" y="424"/>
                  </a:lnTo>
                  <a:lnTo>
                    <a:pt x="101" y="449"/>
                  </a:lnTo>
                  <a:lnTo>
                    <a:pt x="88" y="481"/>
                  </a:lnTo>
                  <a:lnTo>
                    <a:pt x="82" y="512"/>
                  </a:lnTo>
                  <a:lnTo>
                    <a:pt x="75" y="543"/>
                  </a:lnTo>
                  <a:lnTo>
                    <a:pt x="69" y="574"/>
                  </a:lnTo>
                  <a:lnTo>
                    <a:pt x="63" y="605"/>
                  </a:lnTo>
                  <a:lnTo>
                    <a:pt x="57" y="630"/>
                  </a:lnTo>
                  <a:lnTo>
                    <a:pt x="57" y="661"/>
                  </a:lnTo>
                  <a:lnTo>
                    <a:pt x="63" y="686"/>
                  </a:lnTo>
                  <a:lnTo>
                    <a:pt x="69" y="705"/>
                  </a:lnTo>
                  <a:lnTo>
                    <a:pt x="75" y="717"/>
                  </a:lnTo>
                  <a:lnTo>
                    <a:pt x="82" y="730"/>
                  </a:lnTo>
                  <a:lnTo>
                    <a:pt x="88" y="736"/>
                  </a:lnTo>
                  <a:lnTo>
                    <a:pt x="94" y="736"/>
                  </a:lnTo>
                  <a:lnTo>
                    <a:pt x="101" y="736"/>
                  </a:lnTo>
                  <a:lnTo>
                    <a:pt x="107" y="730"/>
                  </a:lnTo>
                  <a:lnTo>
                    <a:pt x="113" y="724"/>
                  </a:lnTo>
                  <a:lnTo>
                    <a:pt x="119" y="717"/>
                  </a:lnTo>
                  <a:lnTo>
                    <a:pt x="126" y="705"/>
                  </a:lnTo>
                  <a:lnTo>
                    <a:pt x="126" y="699"/>
                  </a:lnTo>
                  <a:lnTo>
                    <a:pt x="132" y="692"/>
                  </a:lnTo>
                  <a:lnTo>
                    <a:pt x="132" y="680"/>
                  </a:lnTo>
                  <a:lnTo>
                    <a:pt x="138" y="674"/>
                  </a:lnTo>
                  <a:lnTo>
                    <a:pt x="138" y="668"/>
                  </a:lnTo>
                  <a:lnTo>
                    <a:pt x="138" y="668"/>
                  </a:lnTo>
                  <a:lnTo>
                    <a:pt x="145" y="668"/>
                  </a:lnTo>
                  <a:lnTo>
                    <a:pt x="145" y="674"/>
                  </a:lnTo>
                  <a:lnTo>
                    <a:pt x="145" y="680"/>
                  </a:lnTo>
                  <a:lnTo>
                    <a:pt x="151" y="686"/>
                  </a:lnTo>
                  <a:lnTo>
                    <a:pt x="151" y="692"/>
                  </a:lnTo>
                  <a:lnTo>
                    <a:pt x="151" y="699"/>
                  </a:lnTo>
                  <a:lnTo>
                    <a:pt x="145" y="705"/>
                  </a:lnTo>
                  <a:lnTo>
                    <a:pt x="145" y="717"/>
                  </a:lnTo>
                  <a:lnTo>
                    <a:pt x="138" y="724"/>
                  </a:lnTo>
                  <a:lnTo>
                    <a:pt x="138" y="736"/>
                  </a:lnTo>
                  <a:lnTo>
                    <a:pt x="132" y="742"/>
                  </a:lnTo>
                  <a:lnTo>
                    <a:pt x="126" y="749"/>
                  </a:lnTo>
                  <a:lnTo>
                    <a:pt x="119" y="755"/>
                  </a:lnTo>
                  <a:lnTo>
                    <a:pt x="113" y="761"/>
                  </a:lnTo>
                  <a:lnTo>
                    <a:pt x="107" y="767"/>
                  </a:lnTo>
                  <a:lnTo>
                    <a:pt x="101" y="774"/>
                  </a:lnTo>
                  <a:lnTo>
                    <a:pt x="88" y="780"/>
                  </a:lnTo>
                  <a:lnTo>
                    <a:pt x="82" y="792"/>
                  </a:lnTo>
                  <a:lnTo>
                    <a:pt x="75" y="805"/>
                  </a:lnTo>
                  <a:lnTo>
                    <a:pt x="69" y="823"/>
                  </a:lnTo>
                  <a:lnTo>
                    <a:pt x="57" y="836"/>
                  </a:lnTo>
                  <a:lnTo>
                    <a:pt x="50" y="855"/>
                  </a:lnTo>
                  <a:lnTo>
                    <a:pt x="44" y="867"/>
                  </a:lnTo>
                  <a:lnTo>
                    <a:pt x="38" y="886"/>
                  </a:lnTo>
                  <a:lnTo>
                    <a:pt x="31" y="898"/>
                  </a:lnTo>
                  <a:lnTo>
                    <a:pt x="25" y="917"/>
                  </a:lnTo>
                  <a:lnTo>
                    <a:pt x="19" y="929"/>
                  </a:lnTo>
                  <a:lnTo>
                    <a:pt x="19" y="948"/>
                  </a:lnTo>
                  <a:lnTo>
                    <a:pt x="13" y="961"/>
                  </a:lnTo>
                  <a:lnTo>
                    <a:pt x="13" y="979"/>
                  </a:lnTo>
                  <a:lnTo>
                    <a:pt x="13" y="992"/>
                  </a:lnTo>
                  <a:lnTo>
                    <a:pt x="19" y="1010"/>
                  </a:lnTo>
                  <a:lnTo>
                    <a:pt x="25" y="1029"/>
                  </a:lnTo>
                  <a:lnTo>
                    <a:pt x="31" y="1042"/>
                  </a:lnTo>
                  <a:lnTo>
                    <a:pt x="50" y="1042"/>
                  </a:lnTo>
                  <a:lnTo>
                    <a:pt x="75" y="1042"/>
                  </a:lnTo>
                  <a:lnTo>
                    <a:pt x="101" y="1029"/>
                  </a:lnTo>
                  <a:lnTo>
                    <a:pt x="132" y="1017"/>
                  </a:lnTo>
                  <a:lnTo>
                    <a:pt x="170" y="998"/>
                  </a:lnTo>
                  <a:lnTo>
                    <a:pt x="201" y="979"/>
                  </a:lnTo>
                  <a:lnTo>
                    <a:pt x="239" y="954"/>
                  </a:lnTo>
                  <a:lnTo>
                    <a:pt x="283" y="929"/>
                  </a:lnTo>
                  <a:lnTo>
                    <a:pt x="320" y="911"/>
                  </a:lnTo>
                  <a:lnTo>
                    <a:pt x="358" y="886"/>
                  </a:lnTo>
                  <a:lnTo>
                    <a:pt x="390" y="861"/>
                  </a:lnTo>
                  <a:lnTo>
                    <a:pt x="427" y="848"/>
                  </a:lnTo>
                  <a:lnTo>
                    <a:pt x="459" y="836"/>
                  </a:lnTo>
                  <a:lnTo>
                    <a:pt x="484" y="830"/>
                  </a:lnTo>
                  <a:lnTo>
                    <a:pt x="503" y="830"/>
                  </a:lnTo>
                  <a:lnTo>
                    <a:pt x="490" y="798"/>
                  </a:lnTo>
                  <a:lnTo>
                    <a:pt x="484" y="761"/>
                  </a:lnTo>
                  <a:lnTo>
                    <a:pt x="484" y="736"/>
                  </a:lnTo>
                  <a:lnTo>
                    <a:pt x="490" y="705"/>
                  </a:lnTo>
                  <a:lnTo>
                    <a:pt x="496" y="680"/>
                  </a:lnTo>
                  <a:lnTo>
                    <a:pt x="509" y="655"/>
                  </a:lnTo>
                  <a:lnTo>
                    <a:pt x="522" y="636"/>
                  </a:lnTo>
                  <a:lnTo>
                    <a:pt x="534" y="618"/>
                  </a:lnTo>
                  <a:lnTo>
                    <a:pt x="547" y="599"/>
                  </a:lnTo>
                  <a:lnTo>
                    <a:pt x="566" y="587"/>
                  </a:lnTo>
                  <a:lnTo>
                    <a:pt x="578" y="574"/>
                  </a:lnTo>
                  <a:lnTo>
                    <a:pt x="591" y="568"/>
                  </a:lnTo>
                  <a:lnTo>
                    <a:pt x="610" y="562"/>
                  </a:lnTo>
                  <a:lnTo>
                    <a:pt x="616" y="555"/>
                  </a:lnTo>
                  <a:lnTo>
                    <a:pt x="628" y="562"/>
                  </a:lnTo>
                  <a:lnTo>
                    <a:pt x="628" y="562"/>
                  </a:lnTo>
                  <a:lnTo>
                    <a:pt x="641" y="593"/>
                  </a:lnTo>
                  <a:lnTo>
                    <a:pt x="654" y="618"/>
                  </a:lnTo>
                  <a:lnTo>
                    <a:pt x="679" y="636"/>
                  </a:lnTo>
                  <a:lnTo>
                    <a:pt x="698" y="649"/>
                  </a:lnTo>
                  <a:lnTo>
                    <a:pt x="716" y="655"/>
                  </a:lnTo>
                  <a:lnTo>
                    <a:pt x="742" y="655"/>
                  </a:lnTo>
                  <a:lnTo>
                    <a:pt x="767" y="655"/>
                  </a:lnTo>
                  <a:lnTo>
                    <a:pt x="792" y="649"/>
                  </a:lnTo>
                  <a:lnTo>
                    <a:pt x="823" y="643"/>
                  </a:lnTo>
                  <a:lnTo>
                    <a:pt x="848" y="636"/>
                  </a:lnTo>
                  <a:lnTo>
                    <a:pt x="873" y="624"/>
                  </a:lnTo>
                  <a:lnTo>
                    <a:pt x="899" y="611"/>
                  </a:lnTo>
                  <a:lnTo>
                    <a:pt x="917" y="599"/>
                  </a:lnTo>
                  <a:lnTo>
                    <a:pt x="936" y="593"/>
                  </a:lnTo>
                  <a:lnTo>
                    <a:pt x="955" y="587"/>
                  </a:lnTo>
                  <a:lnTo>
                    <a:pt x="974" y="580"/>
                  </a:lnTo>
                  <a:lnTo>
                    <a:pt x="930" y="568"/>
                  </a:lnTo>
                  <a:lnTo>
                    <a:pt x="886" y="555"/>
                  </a:lnTo>
                  <a:lnTo>
                    <a:pt x="855" y="549"/>
                  </a:lnTo>
                  <a:lnTo>
                    <a:pt x="823" y="543"/>
                  </a:lnTo>
                  <a:lnTo>
                    <a:pt x="792" y="537"/>
                  </a:lnTo>
                  <a:lnTo>
                    <a:pt x="767" y="537"/>
                  </a:lnTo>
                  <a:lnTo>
                    <a:pt x="742" y="537"/>
                  </a:lnTo>
                  <a:lnTo>
                    <a:pt x="723" y="537"/>
                  </a:lnTo>
                  <a:lnTo>
                    <a:pt x="704" y="537"/>
                  </a:lnTo>
                  <a:lnTo>
                    <a:pt x="691" y="543"/>
                  </a:lnTo>
                  <a:lnTo>
                    <a:pt x="679" y="543"/>
                  </a:lnTo>
                  <a:lnTo>
                    <a:pt x="666" y="549"/>
                  </a:lnTo>
                  <a:lnTo>
                    <a:pt x="660" y="549"/>
                  </a:lnTo>
                  <a:lnTo>
                    <a:pt x="647" y="549"/>
                  </a:lnTo>
                  <a:lnTo>
                    <a:pt x="641" y="549"/>
                  </a:lnTo>
                  <a:lnTo>
                    <a:pt x="641" y="549"/>
                  </a:lnTo>
                  <a:lnTo>
                    <a:pt x="635" y="543"/>
                  </a:lnTo>
                  <a:lnTo>
                    <a:pt x="635" y="537"/>
                  </a:lnTo>
                  <a:lnTo>
                    <a:pt x="635" y="530"/>
                  </a:lnTo>
                  <a:lnTo>
                    <a:pt x="635" y="524"/>
                  </a:lnTo>
                  <a:lnTo>
                    <a:pt x="641" y="518"/>
                  </a:lnTo>
                  <a:lnTo>
                    <a:pt x="641" y="505"/>
                  </a:lnTo>
                  <a:lnTo>
                    <a:pt x="647" y="499"/>
                  </a:lnTo>
                  <a:lnTo>
                    <a:pt x="647" y="493"/>
                  </a:lnTo>
                  <a:lnTo>
                    <a:pt x="654" y="481"/>
                  </a:lnTo>
                  <a:lnTo>
                    <a:pt x="666" y="474"/>
                  </a:lnTo>
                  <a:lnTo>
                    <a:pt x="672" y="468"/>
                  </a:lnTo>
                  <a:lnTo>
                    <a:pt x="679" y="462"/>
                  </a:lnTo>
                  <a:lnTo>
                    <a:pt x="691" y="456"/>
                  </a:lnTo>
                  <a:lnTo>
                    <a:pt x="704" y="456"/>
                  </a:lnTo>
                  <a:lnTo>
                    <a:pt x="716" y="456"/>
                  </a:lnTo>
                  <a:lnTo>
                    <a:pt x="729" y="456"/>
                  </a:lnTo>
                  <a:lnTo>
                    <a:pt x="760" y="462"/>
                  </a:lnTo>
                  <a:lnTo>
                    <a:pt x="792" y="462"/>
                  </a:lnTo>
                  <a:lnTo>
                    <a:pt x="817" y="468"/>
                  </a:lnTo>
                  <a:lnTo>
                    <a:pt x="842" y="474"/>
                  </a:lnTo>
                  <a:lnTo>
                    <a:pt x="873" y="481"/>
                  </a:lnTo>
                  <a:lnTo>
                    <a:pt x="899" y="487"/>
                  </a:lnTo>
                  <a:lnTo>
                    <a:pt x="924" y="493"/>
                  </a:lnTo>
                  <a:lnTo>
                    <a:pt x="949" y="499"/>
                  </a:lnTo>
                  <a:lnTo>
                    <a:pt x="980" y="505"/>
                  </a:lnTo>
                  <a:lnTo>
                    <a:pt x="1012" y="512"/>
                  </a:lnTo>
                  <a:lnTo>
                    <a:pt x="1043" y="518"/>
                  </a:lnTo>
                  <a:lnTo>
                    <a:pt x="1081" y="524"/>
                  </a:lnTo>
                  <a:lnTo>
                    <a:pt x="1112" y="524"/>
                  </a:lnTo>
                  <a:lnTo>
                    <a:pt x="1156" y="530"/>
                  </a:lnTo>
                  <a:lnTo>
                    <a:pt x="1200" y="537"/>
                  </a:lnTo>
                  <a:lnTo>
                    <a:pt x="1251" y="543"/>
                  </a:lnTo>
                  <a:lnTo>
                    <a:pt x="1244" y="549"/>
                  </a:lnTo>
                  <a:lnTo>
                    <a:pt x="1244" y="562"/>
                  </a:lnTo>
                  <a:lnTo>
                    <a:pt x="1244" y="568"/>
                  </a:lnTo>
                  <a:lnTo>
                    <a:pt x="1238" y="574"/>
                  </a:lnTo>
                  <a:lnTo>
                    <a:pt x="1238" y="580"/>
                  </a:lnTo>
                  <a:lnTo>
                    <a:pt x="1232" y="587"/>
                  </a:lnTo>
                  <a:lnTo>
                    <a:pt x="1232" y="593"/>
                  </a:lnTo>
                  <a:lnTo>
                    <a:pt x="1225" y="599"/>
                  </a:lnTo>
                  <a:lnTo>
                    <a:pt x="1219" y="599"/>
                  </a:lnTo>
                  <a:lnTo>
                    <a:pt x="1213" y="599"/>
                  </a:lnTo>
                  <a:lnTo>
                    <a:pt x="1200" y="599"/>
                  </a:lnTo>
                  <a:lnTo>
                    <a:pt x="1188" y="605"/>
                  </a:lnTo>
                  <a:lnTo>
                    <a:pt x="1175" y="605"/>
                  </a:lnTo>
                  <a:lnTo>
                    <a:pt x="1156" y="605"/>
                  </a:lnTo>
                  <a:lnTo>
                    <a:pt x="1137" y="605"/>
                  </a:lnTo>
                  <a:lnTo>
                    <a:pt x="1112" y="605"/>
                  </a:lnTo>
                  <a:lnTo>
                    <a:pt x="1093" y="605"/>
                  </a:lnTo>
                  <a:lnTo>
                    <a:pt x="1075" y="605"/>
                  </a:lnTo>
                  <a:lnTo>
                    <a:pt x="1056" y="611"/>
                  </a:lnTo>
                  <a:lnTo>
                    <a:pt x="1043" y="611"/>
                  </a:lnTo>
                  <a:lnTo>
                    <a:pt x="1031" y="618"/>
                  </a:lnTo>
                  <a:lnTo>
                    <a:pt x="1018" y="618"/>
                  </a:lnTo>
                  <a:lnTo>
                    <a:pt x="1005" y="624"/>
                  </a:lnTo>
                  <a:lnTo>
                    <a:pt x="993" y="630"/>
                  </a:lnTo>
                  <a:lnTo>
                    <a:pt x="980" y="636"/>
                  </a:lnTo>
                  <a:lnTo>
                    <a:pt x="961" y="649"/>
                  </a:lnTo>
                  <a:lnTo>
                    <a:pt x="943" y="655"/>
                  </a:lnTo>
                  <a:lnTo>
                    <a:pt x="930" y="661"/>
                  </a:lnTo>
                  <a:lnTo>
                    <a:pt x="905" y="674"/>
                  </a:lnTo>
                  <a:lnTo>
                    <a:pt x="880" y="680"/>
                  </a:lnTo>
                  <a:lnTo>
                    <a:pt x="848" y="692"/>
                  </a:lnTo>
                  <a:lnTo>
                    <a:pt x="817" y="705"/>
                  </a:lnTo>
                  <a:lnTo>
                    <a:pt x="798" y="736"/>
                  </a:lnTo>
                  <a:lnTo>
                    <a:pt x="779" y="767"/>
                  </a:lnTo>
                  <a:lnTo>
                    <a:pt x="760" y="798"/>
                  </a:lnTo>
                  <a:lnTo>
                    <a:pt x="742" y="830"/>
                  </a:lnTo>
                  <a:lnTo>
                    <a:pt x="729" y="861"/>
                  </a:lnTo>
                  <a:lnTo>
                    <a:pt x="716" y="892"/>
                  </a:lnTo>
                  <a:lnTo>
                    <a:pt x="710" y="923"/>
                  </a:lnTo>
                  <a:lnTo>
                    <a:pt x="698" y="954"/>
                  </a:lnTo>
                  <a:lnTo>
                    <a:pt x="698" y="979"/>
                  </a:lnTo>
                  <a:lnTo>
                    <a:pt x="698" y="1010"/>
                  </a:lnTo>
                  <a:lnTo>
                    <a:pt x="698" y="1029"/>
                  </a:lnTo>
                  <a:lnTo>
                    <a:pt x="704" y="1048"/>
                  </a:lnTo>
                  <a:lnTo>
                    <a:pt x="710" y="1060"/>
                  </a:lnTo>
                  <a:lnTo>
                    <a:pt x="729" y="1073"/>
                  </a:lnTo>
                  <a:lnTo>
                    <a:pt x="742" y="1079"/>
                  </a:lnTo>
                  <a:lnTo>
                    <a:pt x="767" y="1079"/>
                  </a:lnTo>
                  <a:lnTo>
                    <a:pt x="792" y="1073"/>
                  </a:lnTo>
                  <a:lnTo>
                    <a:pt x="817" y="1067"/>
                  </a:lnTo>
                  <a:lnTo>
                    <a:pt x="836" y="1054"/>
                  </a:lnTo>
                  <a:lnTo>
                    <a:pt x="855" y="1042"/>
                  </a:lnTo>
                  <a:lnTo>
                    <a:pt x="867" y="1029"/>
                  </a:lnTo>
                  <a:lnTo>
                    <a:pt x="886" y="1010"/>
                  </a:lnTo>
                  <a:lnTo>
                    <a:pt x="905" y="986"/>
                  </a:lnTo>
                  <a:lnTo>
                    <a:pt x="924" y="967"/>
                  </a:lnTo>
                  <a:lnTo>
                    <a:pt x="949" y="942"/>
                  </a:lnTo>
                  <a:lnTo>
                    <a:pt x="980" y="911"/>
                  </a:lnTo>
                  <a:lnTo>
                    <a:pt x="1018" y="886"/>
                  </a:lnTo>
                  <a:lnTo>
                    <a:pt x="1062" y="855"/>
                  </a:lnTo>
                  <a:lnTo>
                    <a:pt x="1112" y="817"/>
                  </a:lnTo>
                  <a:lnTo>
                    <a:pt x="1181" y="786"/>
                  </a:lnTo>
                  <a:lnTo>
                    <a:pt x="1257" y="755"/>
                  </a:lnTo>
                  <a:lnTo>
                    <a:pt x="1345" y="71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737" y="1322"/>
              <a:ext cx="144" cy="867"/>
            </a:xfrm>
            <a:custGeom>
              <a:avLst/>
              <a:gdLst/>
              <a:ahLst/>
              <a:cxnLst>
                <a:cxn ang="0">
                  <a:pos x="51" y="50"/>
                </a:cxn>
                <a:cxn ang="0">
                  <a:pos x="51" y="81"/>
                </a:cxn>
                <a:cxn ang="0">
                  <a:pos x="57" y="119"/>
                </a:cxn>
                <a:cxn ang="0">
                  <a:pos x="63" y="175"/>
                </a:cxn>
                <a:cxn ang="0">
                  <a:pos x="76" y="237"/>
                </a:cxn>
                <a:cxn ang="0">
                  <a:pos x="82" y="299"/>
                </a:cxn>
                <a:cxn ang="0">
                  <a:pos x="95" y="374"/>
                </a:cxn>
                <a:cxn ang="0">
                  <a:pos x="107" y="443"/>
                </a:cxn>
                <a:cxn ang="0">
                  <a:pos x="120" y="518"/>
                </a:cxn>
                <a:cxn ang="0">
                  <a:pos x="126" y="592"/>
                </a:cxn>
                <a:cxn ang="0">
                  <a:pos x="139" y="655"/>
                </a:cxn>
                <a:cxn ang="0">
                  <a:pos x="139" y="717"/>
                </a:cxn>
                <a:cxn ang="0">
                  <a:pos x="145" y="773"/>
                </a:cxn>
                <a:cxn ang="0">
                  <a:pos x="145" y="817"/>
                </a:cxn>
                <a:cxn ang="0">
                  <a:pos x="132" y="848"/>
                </a:cxn>
                <a:cxn ang="0">
                  <a:pos x="120" y="867"/>
                </a:cxn>
                <a:cxn ang="0">
                  <a:pos x="107" y="867"/>
                </a:cxn>
                <a:cxn ang="0">
                  <a:pos x="107" y="823"/>
                </a:cxn>
                <a:cxn ang="0">
                  <a:pos x="107" y="779"/>
                </a:cxn>
                <a:cxn ang="0">
                  <a:pos x="101" y="723"/>
                </a:cxn>
                <a:cxn ang="0">
                  <a:pos x="95" y="667"/>
                </a:cxn>
                <a:cxn ang="0">
                  <a:pos x="88" y="611"/>
                </a:cxn>
                <a:cxn ang="0">
                  <a:pos x="82" y="555"/>
                </a:cxn>
                <a:cxn ang="0">
                  <a:pos x="69" y="493"/>
                </a:cxn>
                <a:cxn ang="0">
                  <a:pos x="57" y="430"/>
                </a:cxn>
                <a:cxn ang="0">
                  <a:pos x="44" y="368"/>
                </a:cxn>
                <a:cxn ang="0">
                  <a:pos x="38" y="312"/>
                </a:cxn>
                <a:cxn ang="0">
                  <a:pos x="25" y="250"/>
                </a:cxn>
                <a:cxn ang="0">
                  <a:pos x="13" y="193"/>
                </a:cxn>
                <a:cxn ang="0">
                  <a:pos x="7" y="137"/>
                </a:cxn>
                <a:cxn ang="0">
                  <a:pos x="0" y="87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25" y="13"/>
                </a:cxn>
                <a:cxn ang="0">
                  <a:pos x="25" y="19"/>
                </a:cxn>
                <a:cxn ang="0">
                  <a:pos x="32" y="19"/>
                </a:cxn>
                <a:cxn ang="0">
                  <a:pos x="32" y="25"/>
                </a:cxn>
                <a:cxn ang="0">
                  <a:pos x="38" y="31"/>
                </a:cxn>
                <a:cxn ang="0">
                  <a:pos x="44" y="38"/>
                </a:cxn>
                <a:cxn ang="0">
                  <a:pos x="44" y="44"/>
                </a:cxn>
                <a:cxn ang="0">
                  <a:pos x="51" y="50"/>
                </a:cxn>
              </a:cxnLst>
              <a:rect l="0" t="0" r="r" b="b"/>
              <a:pathLst>
                <a:path w="145" h="867">
                  <a:moveTo>
                    <a:pt x="51" y="50"/>
                  </a:moveTo>
                  <a:lnTo>
                    <a:pt x="51" y="81"/>
                  </a:lnTo>
                  <a:lnTo>
                    <a:pt x="57" y="119"/>
                  </a:lnTo>
                  <a:lnTo>
                    <a:pt x="63" y="175"/>
                  </a:lnTo>
                  <a:lnTo>
                    <a:pt x="76" y="237"/>
                  </a:lnTo>
                  <a:lnTo>
                    <a:pt x="82" y="299"/>
                  </a:lnTo>
                  <a:lnTo>
                    <a:pt x="95" y="374"/>
                  </a:lnTo>
                  <a:lnTo>
                    <a:pt x="107" y="443"/>
                  </a:lnTo>
                  <a:lnTo>
                    <a:pt x="120" y="518"/>
                  </a:lnTo>
                  <a:lnTo>
                    <a:pt x="126" y="592"/>
                  </a:lnTo>
                  <a:lnTo>
                    <a:pt x="139" y="655"/>
                  </a:lnTo>
                  <a:lnTo>
                    <a:pt x="139" y="717"/>
                  </a:lnTo>
                  <a:lnTo>
                    <a:pt x="145" y="773"/>
                  </a:lnTo>
                  <a:lnTo>
                    <a:pt x="145" y="817"/>
                  </a:lnTo>
                  <a:lnTo>
                    <a:pt x="132" y="848"/>
                  </a:lnTo>
                  <a:lnTo>
                    <a:pt x="120" y="867"/>
                  </a:lnTo>
                  <a:lnTo>
                    <a:pt x="107" y="867"/>
                  </a:lnTo>
                  <a:lnTo>
                    <a:pt x="107" y="823"/>
                  </a:lnTo>
                  <a:lnTo>
                    <a:pt x="107" y="779"/>
                  </a:lnTo>
                  <a:lnTo>
                    <a:pt x="101" y="723"/>
                  </a:lnTo>
                  <a:lnTo>
                    <a:pt x="95" y="667"/>
                  </a:lnTo>
                  <a:lnTo>
                    <a:pt x="88" y="611"/>
                  </a:lnTo>
                  <a:lnTo>
                    <a:pt x="82" y="555"/>
                  </a:lnTo>
                  <a:lnTo>
                    <a:pt x="69" y="493"/>
                  </a:lnTo>
                  <a:lnTo>
                    <a:pt x="57" y="430"/>
                  </a:lnTo>
                  <a:lnTo>
                    <a:pt x="44" y="368"/>
                  </a:lnTo>
                  <a:lnTo>
                    <a:pt x="38" y="312"/>
                  </a:lnTo>
                  <a:lnTo>
                    <a:pt x="25" y="250"/>
                  </a:lnTo>
                  <a:lnTo>
                    <a:pt x="13" y="193"/>
                  </a:lnTo>
                  <a:lnTo>
                    <a:pt x="7" y="137"/>
                  </a:lnTo>
                  <a:lnTo>
                    <a:pt x="0" y="87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5" y="19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38" y="31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61" y="2295"/>
              <a:ext cx="154" cy="139"/>
            </a:xfrm>
            <a:custGeom>
              <a:avLst/>
              <a:gdLst/>
              <a:ahLst/>
              <a:cxnLst>
                <a:cxn ang="0">
                  <a:pos x="157" y="62"/>
                </a:cxn>
                <a:cxn ang="0">
                  <a:pos x="151" y="75"/>
                </a:cxn>
                <a:cxn ang="0">
                  <a:pos x="132" y="93"/>
                </a:cxn>
                <a:cxn ang="0">
                  <a:pos x="113" y="106"/>
                </a:cxn>
                <a:cxn ang="0">
                  <a:pos x="82" y="124"/>
                </a:cxn>
                <a:cxn ang="0">
                  <a:pos x="57" y="137"/>
                </a:cxn>
                <a:cxn ang="0">
                  <a:pos x="32" y="137"/>
                </a:cxn>
                <a:cxn ang="0">
                  <a:pos x="13" y="131"/>
                </a:cxn>
                <a:cxn ang="0">
                  <a:pos x="6" y="118"/>
                </a:cxn>
                <a:cxn ang="0">
                  <a:pos x="13" y="99"/>
                </a:cxn>
                <a:cxn ang="0">
                  <a:pos x="19" y="75"/>
                </a:cxn>
                <a:cxn ang="0">
                  <a:pos x="32" y="56"/>
                </a:cxn>
                <a:cxn ang="0">
                  <a:pos x="38" y="43"/>
                </a:cxn>
                <a:cxn ang="0">
                  <a:pos x="44" y="31"/>
                </a:cxn>
                <a:cxn ang="0">
                  <a:pos x="32" y="25"/>
                </a:cxn>
                <a:cxn ang="0">
                  <a:pos x="13" y="25"/>
                </a:cxn>
                <a:cxn ang="0">
                  <a:pos x="0" y="18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50" y="6"/>
                </a:cxn>
                <a:cxn ang="0">
                  <a:pos x="63" y="12"/>
                </a:cxn>
                <a:cxn ang="0">
                  <a:pos x="69" y="25"/>
                </a:cxn>
                <a:cxn ang="0">
                  <a:pos x="63" y="37"/>
                </a:cxn>
                <a:cxn ang="0">
                  <a:pos x="38" y="68"/>
                </a:cxn>
                <a:cxn ang="0">
                  <a:pos x="19" y="106"/>
                </a:cxn>
                <a:cxn ang="0">
                  <a:pos x="25" y="118"/>
                </a:cxn>
                <a:cxn ang="0">
                  <a:pos x="44" y="118"/>
                </a:cxn>
                <a:cxn ang="0">
                  <a:pos x="76" y="106"/>
                </a:cxn>
                <a:cxn ang="0">
                  <a:pos x="107" y="93"/>
                </a:cxn>
                <a:cxn ang="0">
                  <a:pos x="132" y="75"/>
                </a:cxn>
                <a:cxn ang="0">
                  <a:pos x="151" y="62"/>
                </a:cxn>
              </a:cxnLst>
              <a:rect l="0" t="0" r="r" b="b"/>
              <a:pathLst>
                <a:path w="157" h="137">
                  <a:moveTo>
                    <a:pt x="151" y="62"/>
                  </a:moveTo>
                  <a:lnTo>
                    <a:pt x="157" y="62"/>
                  </a:lnTo>
                  <a:lnTo>
                    <a:pt x="151" y="68"/>
                  </a:lnTo>
                  <a:lnTo>
                    <a:pt x="151" y="75"/>
                  </a:lnTo>
                  <a:lnTo>
                    <a:pt x="145" y="81"/>
                  </a:lnTo>
                  <a:lnTo>
                    <a:pt x="132" y="93"/>
                  </a:lnTo>
                  <a:lnTo>
                    <a:pt x="126" y="99"/>
                  </a:lnTo>
                  <a:lnTo>
                    <a:pt x="113" y="106"/>
                  </a:lnTo>
                  <a:lnTo>
                    <a:pt x="94" y="118"/>
                  </a:lnTo>
                  <a:lnTo>
                    <a:pt x="82" y="124"/>
                  </a:lnTo>
                  <a:lnTo>
                    <a:pt x="69" y="131"/>
                  </a:lnTo>
                  <a:lnTo>
                    <a:pt x="57" y="137"/>
                  </a:lnTo>
                  <a:lnTo>
                    <a:pt x="44" y="137"/>
                  </a:lnTo>
                  <a:lnTo>
                    <a:pt x="32" y="137"/>
                  </a:lnTo>
                  <a:lnTo>
                    <a:pt x="19" y="137"/>
                  </a:lnTo>
                  <a:lnTo>
                    <a:pt x="13" y="131"/>
                  </a:lnTo>
                  <a:lnTo>
                    <a:pt x="6" y="124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13" y="99"/>
                  </a:lnTo>
                  <a:lnTo>
                    <a:pt x="19" y="87"/>
                  </a:lnTo>
                  <a:lnTo>
                    <a:pt x="19" y="75"/>
                  </a:lnTo>
                  <a:lnTo>
                    <a:pt x="25" y="68"/>
                  </a:lnTo>
                  <a:lnTo>
                    <a:pt x="32" y="56"/>
                  </a:lnTo>
                  <a:lnTo>
                    <a:pt x="38" y="50"/>
                  </a:lnTo>
                  <a:lnTo>
                    <a:pt x="38" y="43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25" y="25"/>
                  </a:lnTo>
                  <a:lnTo>
                    <a:pt x="13" y="25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9" y="25"/>
                  </a:lnTo>
                  <a:lnTo>
                    <a:pt x="69" y="31"/>
                  </a:lnTo>
                  <a:lnTo>
                    <a:pt x="63" y="37"/>
                  </a:lnTo>
                  <a:lnTo>
                    <a:pt x="63" y="43"/>
                  </a:lnTo>
                  <a:lnTo>
                    <a:pt x="38" y="68"/>
                  </a:lnTo>
                  <a:lnTo>
                    <a:pt x="25" y="93"/>
                  </a:lnTo>
                  <a:lnTo>
                    <a:pt x="19" y="106"/>
                  </a:lnTo>
                  <a:lnTo>
                    <a:pt x="19" y="118"/>
                  </a:lnTo>
                  <a:lnTo>
                    <a:pt x="25" y="118"/>
                  </a:lnTo>
                  <a:lnTo>
                    <a:pt x="32" y="124"/>
                  </a:lnTo>
                  <a:lnTo>
                    <a:pt x="44" y="118"/>
                  </a:lnTo>
                  <a:lnTo>
                    <a:pt x="57" y="118"/>
                  </a:lnTo>
                  <a:lnTo>
                    <a:pt x="76" y="106"/>
                  </a:lnTo>
                  <a:lnTo>
                    <a:pt x="88" y="99"/>
                  </a:lnTo>
                  <a:lnTo>
                    <a:pt x="107" y="93"/>
                  </a:lnTo>
                  <a:lnTo>
                    <a:pt x="120" y="81"/>
                  </a:lnTo>
                  <a:lnTo>
                    <a:pt x="132" y="75"/>
                  </a:lnTo>
                  <a:lnTo>
                    <a:pt x="145" y="68"/>
                  </a:lnTo>
                  <a:lnTo>
                    <a:pt x="151" y="62"/>
                  </a:lnTo>
                  <a:lnTo>
                    <a:pt x="151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377" y="1597"/>
              <a:ext cx="126" cy="107"/>
            </a:xfrm>
            <a:custGeom>
              <a:avLst/>
              <a:gdLst/>
              <a:ahLst/>
              <a:cxnLst>
                <a:cxn ang="0">
                  <a:pos x="107" y="6"/>
                </a:cxn>
                <a:cxn ang="0">
                  <a:pos x="114" y="24"/>
                </a:cxn>
                <a:cxn ang="0">
                  <a:pos x="120" y="37"/>
                </a:cxn>
                <a:cxn ang="0">
                  <a:pos x="126" y="49"/>
                </a:cxn>
                <a:cxn ang="0">
                  <a:pos x="126" y="56"/>
                </a:cxn>
                <a:cxn ang="0">
                  <a:pos x="126" y="68"/>
                </a:cxn>
                <a:cxn ang="0">
                  <a:pos x="114" y="87"/>
                </a:cxn>
                <a:cxn ang="0">
                  <a:pos x="101" y="93"/>
                </a:cxn>
                <a:cxn ang="0">
                  <a:pos x="88" y="93"/>
                </a:cxn>
                <a:cxn ang="0">
                  <a:pos x="76" y="93"/>
                </a:cxn>
                <a:cxn ang="0">
                  <a:pos x="70" y="81"/>
                </a:cxn>
                <a:cxn ang="0">
                  <a:pos x="57" y="99"/>
                </a:cxn>
                <a:cxn ang="0">
                  <a:pos x="44" y="105"/>
                </a:cxn>
                <a:cxn ang="0">
                  <a:pos x="32" y="105"/>
                </a:cxn>
                <a:cxn ang="0">
                  <a:pos x="19" y="99"/>
                </a:cxn>
                <a:cxn ang="0">
                  <a:pos x="7" y="93"/>
                </a:cxn>
                <a:cxn ang="0">
                  <a:pos x="0" y="81"/>
                </a:cxn>
                <a:cxn ang="0">
                  <a:pos x="0" y="68"/>
                </a:cxn>
                <a:cxn ang="0">
                  <a:pos x="0" y="49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7" y="31"/>
                </a:cxn>
                <a:cxn ang="0">
                  <a:pos x="13" y="37"/>
                </a:cxn>
                <a:cxn ang="0">
                  <a:pos x="13" y="49"/>
                </a:cxn>
                <a:cxn ang="0">
                  <a:pos x="13" y="68"/>
                </a:cxn>
                <a:cxn ang="0">
                  <a:pos x="19" y="74"/>
                </a:cxn>
                <a:cxn ang="0">
                  <a:pos x="26" y="81"/>
                </a:cxn>
                <a:cxn ang="0">
                  <a:pos x="44" y="74"/>
                </a:cxn>
                <a:cxn ang="0">
                  <a:pos x="51" y="62"/>
                </a:cxn>
                <a:cxn ang="0">
                  <a:pos x="44" y="43"/>
                </a:cxn>
                <a:cxn ang="0">
                  <a:pos x="44" y="31"/>
                </a:cxn>
                <a:cxn ang="0">
                  <a:pos x="51" y="18"/>
                </a:cxn>
                <a:cxn ang="0">
                  <a:pos x="63" y="31"/>
                </a:cxn>
                <a:cxn ang="0">
                  <a:pos x="70" y="49"/>
                </a:cxn>
                <a:cxn ang="0">
                  <a:pos x="76" y="56"/>
                </a:cxn>
                <a:cxn ang="0">
                  <a:pos x="82" y="62"/>
                </a:cxn>
                <a:cxn ang="0">
                  <a:pos x="95" y="62"/>
                </a:cxn>
                <a:cxn ang="0">
                  <a:pos x="114" y="62"/>
                </a:cxn>
                <a:cxn ang="0">
                  <a:pos x="107" y="49"/>
                </a:cxn>
                <a:cxn ang="0">
                  <a:pos x="101" y="37"/>
                </a:cxn>
                <a:cxn ang="0">
                  <a:pos x="95" y="18"/>
                </a:cxn>
                <a:cxn ang="0">
                  <a:pos x="88" y="6"/>
                </a:cxn>
                <a:cxn ang="0">
                  <a:pos x="95" y="0"/>
                </a:cxn>
              </a:cxnLst>
              <a:rect l="0" t="0" r="r" b="b"/>
              <a:pathLst>
                <a:path w="126" h="105">
                  <a:moveTo>
                    <a:pt x="95" y="0"/>
                  </a:moveTo>
                  <a:lnTo>
                    <a:pt x="101" y="6"/>
                  </a:lnTo>
                  <a:lnTo>
                    <a:pt x="107" y="6"/>
                  </a:lnTo>
                  <a:lnTo>
                    <a:pt x="107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26" y="43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8"/>
                  </a:lnTo>
                  <a:lnTo>
                    <a:pt x="120" y="74"/>
                  </a:lnTo>
                  <a:lnTo>
                    <a:pt x="120" y="81"/>
                  </a:lnTo>
                  <a:lnTo>
                    <a:pt x="114" y="87"/>
                  </a:lnTo>
                  <a:lnTo>
                    <a:pt x="107" y="87"/>
                  </a:lnTo>
                  <a:lnTo>
                    <a:pt x="107" y="93"/>
                  </a:lnTo>
                  <a:lnTo>
                    <a:pt x="101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88" y="93"/>
                  </a:lnTo>
                  <a:lnTo>
                    <a:pt x="82" y="93"/>
                  </a:lnTo>
                  <a:lnTo>
                    <a:pt x="82" y="93"/>
                  </a:lnTo>
                  <a:lnTo>
                    <a:pt x="76" y="93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1"/>
                  </a:lnTo>
                  <a:lnTo>
                    <a:pt x="63" y="87"/>
                  </a:lnTo>
                  <a:lnTo>
                    <a:pt x="57" y="9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1" y="99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38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26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3" y="93"/>
                  </a:lnTo>
                  <a:lnTo>
                    <a:pt x="7" y="93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7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56"/>
                  </a:lnTo>
                  <a:lnTo>
                    <a:pt x="13" y="62"/>
                  </a:lnTo>
                  <a:lnTo>
                    <a:pt x="13" y="68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9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32" y="81"/>
                  </a:lnTo>
                  <a:lnTo>
                    <a:pt x="44" y="81"/>
                  </a:lnTo>
                  <a:lnTo>
                    <a:pt x="44" y="74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2"/>
                  </a:lnTo>
                  <a:lnTo>
                    <a:pt x="51" y="56"/>
                  </a:lnTo>
                  <a:lnTo>
                    <a:pt x="51" y="49"/>
                  </a:lnTo>
                  <a:lnTo>
                    <a:pt x="44" y="43"/>
                  </a:lnTo>
                  <a:lnTo>
                    <a:pt x="44" y="37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24"/>
                  </a:lnTo>
                  <a:lnTo>
                    <a:pt x="51" y="24"/>
                  </a:lnTo>
                  <a:lnTo>
                    <a:pt x="51" y="18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3" y="31"/>
                  </a:lnTo>
                  <a:lnTo>
                    <a:pt x="70" y="37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70" y="49"/>
                  </a:lnTo>
                  <a:lnTo>
                    <a:pt x="70" y="56"/>
                  </a:lnTo>
                  <a:lnTo>
                    <a:pt x="76" y="56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8" y="68"/>
                  </a:lnTo>
                  <a:lnTo>
                    <a:pt x="95" y="62"/>
                  </a:lnTo>
                  <a:lnTo>
                    <a:pt x="101" y="62"/>
                  </a:lnTo>
                  <a:lnTo>
                    <a:pt x="107" y="62"/>
                  </a:lnTo>
                  <a:lnTo>
                    <a:pt x="114" y="62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3"/>
                  </a:lnTo>
                  <a:lnTo>
                    <a:pt x="101" y="37"/>
                  </a:lnTo>
                  <a:lnTo>
                    <a:pt x="101" y="31"/>
                  </a:lnTo>
                  <a:lnTo>
                    <a:pt x="95" y="24"/>
                  </a:lnTo>
                  <a:lnTo>
                    <a:pt x="95" y="18"/>
                  </a:lnTo>
                  <a:lnTo>
                    <a:pt x="88" y="12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354" y="1578"/>
              <a:ext cx="119" cy="87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3" y="25"/>
                </a:cxn>
                <a:cxn ang="0">
                  <a:pos x="119" y="31"/>
                </a:cxn>
                <a:cxn ang="0">
                  <a:pos x="113" y="37"/>
                </a:cxn>
                <a:cxn ang="0">
                  <a:pos x="113" y="43"/>
                </a:cxn>
                <a:cxn ang="0">
                  <a:pos x="113" y="50"/>
                </a:cxn>
                <a:cxn ang="0">
                  <a:pos x="101" y="62"/>
                </a:cxn>
                <a:cxn ang="0">
                  <a:pos x="94" y="68"/>
                </a:cxn>
                <a:cxn ang="0">
                  <a:pos x="82" y="75"/>
                </a:cxn>
                <a:cxn ang="0">
                  <a:pos x="75" y="68"/>
                </a:cxn>
                <a:cxn ang="0">
                  <a:pos x="63" y="62"/>
                </a:cxn>
                <a:cxn ang="0">
                  <a:pos x="57" y="75"/>
                </a:cxn>
                <a:cxn ang="0">
                  <a:pos x="44" y="81"/>
                </a:cxn>
                <a:cxn ang="0">
                  <a:pos x="31" y="87"/>
                </a:cxn>
                <a:cxn ang="0">
                  <a:pos x="19" y="81"/>
                </a:cxn>
                <a:cxn ang="0">
                  <a:pos x="6" y="75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6" y="37"/>
                </a:cxn>
                <a:cxn ang="0">
                  <a:pos x="6" y="31"/>
                </a:cxn>
                <a:cxn ang="0">
                  <a:pos x="13" y="31"/>
                </a:cxn>
                <a:cxn ang="0">
                  <a:pos x="19" y="37"/>
                </a:cxn>
                <a:cxn ang="0">
                  <a:pos x="19" y="43"/>
                </a:cxn>
                <a:cxn ang="0">
                  <a:pos x="19" y="56"/>
                </a:cxn>
                <a:cxn ang="0">
                  <a:pos x="25" y="62"/>
                </a:cxn>
                <a:cxn ang="0">
                  <a:pos x="25" y="62"/>
                </a:cxn>
                <a:cxn ang="0">
                  <a:pos x="50" y="56"/>
                </a:cxn>
                <a:cxn ang="0">
                  <a:pos x="50" y="43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57" y="6"/>
                </a:cxn>
                <a:cxn ang="0">
                  <a:pos x="69" y="19"/>
                </a:cxn>
                <a:cxn ang="0">
                  <a:pos x="75" y="25"/>
                </a:cxn>
                <a:cxn ang="0">
                  <a:pos x="75" y="37"/>
                </a:cxn>
                <a:cxn ang="0">
                  <a:pos x="75" y="43"/>
                </a:cxn>
                <a:cxn ang="0">
                  <a:pos x="82" y="43"/>
                </a:cxn>
                <a:cxn ang="0">
                  <a:pos x="94" y="43"/>
                </a:cxn>
                <a:cxn ang="0">
                  <a:pos x="94" y="37"/>
                </a:cxn>
                <a:cxn ang="0">
                  <a:pos x="94" y="25"/>
                </a:cxn>
                <a:cxn ang="0">
                  <a:pos x="88" y="12"/>
                </a:cxn>
                <a:cxn ang="0">
                  <a:pos x="88" y="6"/>
                </a:cxn>
                <a:cxn ang="0">
                  <a:pos x="101" y="0"/>
                </a:cxn>
              </a:cxnLst>
              <a:rect l="0" t="0" r="r" b="b"/>
              <a:pathLst>
                <a:path w="119" h="87">
                  <a:moveTo>
                    <a:pt x="101" y="0"/>
                  </a:moveTo>
                  <a:lnTo>
                    <a:pt x="107" y="6"/>
                  </a:lnTo>
                  <a:lnTo>
                    <a:pt x="107" y="12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13" y="31"/>
                  </a:lnTo>
                  <a:lnTo>
                    <a:pt x="119" y="31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3" y="37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07" y="56"/>
                  </a:lnTo>
                  <a:lnTo>
                    <a:pt x="107" y="62"/>
                  </a:lnTo>
                  <a:lnTo>
                    <a:pt x="101" y="62"/>
                  </a:lnTo>
                  <a:lnTo>
                    <a:pt x="101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88" y="68"/>
                  </a:lnTo>
                  <a:lnTo>
                    <a:pt x="88" y="75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3" y="62"/>
                  </a:lnTo>
                  <a:lnTo>
                    <a:pt x="63" y="68"/>
                  </a:lnTo>
                  <a:lnTo>
                    <a:pt x="57" y="68"/>
                  </a:lnTo>
                  <a:lnTo>
                    <a:pt x="57" y="75"/>
                  </a:lnTo>
                  <a:lnTo>
                    <a:pt x="50" y="75"/>
                  </a:lnTo>
                  <a:lnTo>
                    <a:pt x="50" y="81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87"/>
                  </a:lnTo>
                  <a:lnTo>
                    <a:pt x="31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19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6" y="75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38" y="62"/>
                  </a:lnTo>
                  <a:lnTo>
                    <a:pt x="44" y="62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43"/>
                  </a:lnTo>
                  <a:lnTo>
                    <a:pt x="50" y="37"/>
                  </a:lnTo>
                  <a:lnTo>
                    <a:pt x="50" y="31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75" y="25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82" y="43"/>
                  </a:lnTo>
                  <a:lnTo>
                    <a:pt x="82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1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17" y="1528"/>
              <a:ext cx="138" cy="102"/>
            </a:xfrm>
            <a:custGeom>
              <a:avLst/>
              <a:gdLst/>
              <a:ahLst/>
              <a:cxnLst>
                <a:cxn ang="0">
                  <a:pos x="113" y="6"/>
                </a:cxn>
                <a:cxn ang="0">
                  <a:pos x="120" y="19"/>
                </a:cxn>
                <a:cxn ang="0">
                  <a:pos x="126" y="37"/>
                </a:cxn>
                <a:cxn ang="0">
                  <a:pos x="132" y="44"/>
                </a:cxn>
                <a:cxn ang="0">
                  <a:pos x="138" y="56"/>
                </a:cxn>
                <a:cxn ang="0">
                  <a:pos x="132" y="69"/>
                </a:cxn>
                <a:cxn ang="0">
                  <a:pos x="120" y="81"/>
                </a:cxn>
                <a:cxn ang="0">
                  <a:pos x="107" y="87"/>
                </a:cxn>
                <a:cxn ang="0">
                  <a:pos x="94" y="87"/>
                </a:cxn>
                <a:cxn ang="0">
                  <a:pos x="82" y="87"/>
                </a:cxn>
                <a:cxn ang="0">
                  <a:pos x="76" y="81"/>
                </a:cxn>
                <a:cxn ang="0">
                  <a:pos x="63" y="93"/>
                </a:cxn>
                <a:cxn ang="0">
                  <a:pos x="50" y="100"/>
                </a:cxn>
                <a:cxn ang="0">
                  <a:pos x="38" y="100"/>
                </a:cxn>
                <a:cxn ang="0">
                  <a:pos x="25" y="93"/>
                </a:cxn>
                <a:cxn ang="0">
                  <a:pos x="19" y="87"/>
                </a:cxn>
                <a:cxn ang="0">
                  <a:pos x="13" y="81"/>
                </a:cxn>
                <a:cxn ang="0">
                  <a:pos x="6" y="69"/>
                </a:cxn>
                <a:cxn ang="0">
                  <a:pos x="0" y="56"/>
                </a:cxn>
                <a:cxn ang="0">
                  <a:pos x="6" y="37"/>
                </a:cxn>
                <a:cxn ang="0">
                  <a:pos x="13" y="31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25" y="56"/>
                </a:cxn>
                <a:cxn ang="0">
                  <a:pos x="25" y="69"/>
                </a:cxn>
                <a:cxn ang="0">
                  <a:pos x="25" y="75"/>
                </a:cxn>
                <a:cxn ang="0">
                  <a:pos x="32" y="81"/>
                </a:cxn>
                <a:cxn ang="0">
                  <a:pos x="57" y="75"/>
                </a:cxn>
                <a:cxn ang="0">
                  <a:pos x="63" y="62"/>
                </a:cxn>
                <a:cxn ang="0">
                  <a:pos x="57" y="44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76" y="31"/>
                </a:cxn>
                <a:cxn ang="0">
                  <a:pos x="82" y="44"/>
                </a:cxn>
                <a:cxn ang="0">
                  <a:pos x="82" y="56"/>
                </a:cxn>
                <a:cxn ang="0">
                  <a:pos x="88" y="69"/>
                </a:cxn>
                <a:cxn ang="0">
                  <a:pos x="101" y="69"/>
                </a:cxn>
                <a:cxn ang="0">
                  <a:pos x="120" y="62"/>
                </a:cxn>
                <a:cxn ang="0">
                  <a:pos x="120" y="50"/>
                </a:cxn>
                <a:cxn ang="0">
                  <a:pos x="113" y="31"/>
                </a:cxn>
                <a:cxn ang="0">
                  <a:pos x="101" y="12"/>
                </a:cxn>
                <a:cxn ang="0">
                  <a:pos x="94" y="0"/>
                </a:cxn>
                <a:cxn ang="0">
                  <a:pos x="107" y="0"/>
                </a:cxn>
              </a:cxnLst>
              <a:rect l="0" t="0" r="r" b="b"/>
              <a:pathLst>
                <a:path w="138" h="100">
                  <a:moveTo>
                    <a:pt x="107" y="0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20" y="12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6" y="25"/>
                  </a:lnTo>
                  <a:lnTo>
                    <a:pt x="126" y="31"/>
                  </a:lnTo>
                  <a:lnTo>
                    <a:pt x="126" y="37"/>
                  </a:lnTo>
                  <a:lnTo>
                    <a:pt x="132" y="37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50"/>
                  </a:lnTo>
                  <a:lnTo>
                    <a:pt x="132" y="56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8" y="62"/>
                  </a:lnTo>
                  <a:lnTo>
                    <a:pt x="132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13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1" y="87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88" y="87"/>
                  </a:lnTo>
                  <a:lnTo>
                    <a:pt x="82" y="87"/>
                  </a:lnTo>
                  <a:lnTo>
                    <a:pt x="82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3" y="93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0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38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6" y="75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5" y="44"/>
                  </a:lnTo>
                  <a:lnTo>
                    <a:pt x="25" y="50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62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32" y="75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44" y="81"/>
                  </a:lnTo>
                  <a:lnTo>
                    <a:pt x="50" y="75"/>
                  </a:lnTo>
                  <a:lnTo>
                    <a:pt x="57" y="75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63" y="62"/>
                  </a:lnTo>
                  <a:lnTo>
                    <a:pt x="57" y="56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7"/>
                  </a:lnTo>
                  <a:lnTo>
                    <a:pt x="57" y="31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6" y="25"/>
                  </a:lnTo>
                  <a:lnTo>
                    <a:pt x="76" y="31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94" y="69"/>
                  </a:lnTo>
                  <a:lnTo>
                    <a:pt x="101" y="69"/>
                  </a:lnTo>
                  <a:lnTo>
                    <a:pt x="107" y="62"/>
                  </a:lnTo>
                  <a:lnTo>
                    <a:pt x="113" y="62"/>
                  </a:lnTo>
                  <a:lnTo>
                    <a:pt x="120" y="62"/>
                  </a:lnTo>
                  <a:lnTo>
                    <a:pt x="120" y="56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44"/>
                  </a:lnTo>
                  <a:lnTo>
                    <a:pt x="113" y="37"/>
                  </a:lnTo>
                  <a:lnTo>
                    <a:pt x="113" y="31"/>
                  </a:lnTo>
                  <a:lnTo>
                    <a:pt x="107" y="25"/>
                  </a:lnTo>
                  <a:lnTo>
                    <a:pt x="107" y="19"/>
                  </a:lnTo>
                  <a:lnTo>
                    <a:pt x="101" y="12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474" y="1360"/>
              <a:ext cx="981" cy="376"/>
            </a:xfrm>
            <a:custGeom>
              <a:avLst/>
              <a:gdLst/>
              <a:ahLst/>
              <a:cxnLst>
                <a:cxn ang="0">
                  <a:pos x="38" y="318"/>
                </a:cxn>
                <a:cxn ang="0">
                  <a:pos x="69" y="305"/>
                </a:cxn>
                <a:cxn ang="0">
                  <a:pos x="120" y="286"/>
                </a:cxn>
                <a:cxn ang="0">
                  <a:pos x="176" y="268"/>
                </a:cxn>
                <a:cxn ang="0">
                  <a:pos x="245" y="237"/>
                </a:cxn>
                <a:cxn ang="0">
                  <a:pos x="321" y="212"/>
                </a:cxn>
                <a:cxn ang="0">
                  <a:pos x="396" y="180"/>
                </a:cxn>
                <a:cxn ang="0">
                  <a:pos x="478" y="149"/>
                </a:cxn>
                <a:cxn ang="0">
                  <a:pos x="560" y="118"/>
                </a:cxn>
                <a:cxn ang="0">
                  <a:pos x="641" y="93"/>
                </a:cxn>
                <a:cxn ang="0">
                  <a:pos x="717" y="68"/>
                </a:cxn>
                <a:cxn ang="0">
                  <a:pos x="792" y="43"/>
                </a:cxn>
                <a:cxn ang="0">
                  <a:pos x="855" y="25"/>
                </a:cxn>
                <a:cxn ang="0">
                  <a:pos x="905" y="6"/>
                </a:cxn>
                <a:cxn ang="0">
                  <a:pos x="943" y="0"/>
                </a:cxn>
                <a:cxn ang="0">
                  <a:pos x="968" y="0"/>
                </a:cxn>
                <a:cxn ang="0">
                  <a:pos x="981" y="12"/>
                </a:cxn>
                <a:cxn ang="0">
                  <a:pos x="893" y="37"/>
                </a:cxn>
                <a:cxn ang="0">
                  <a:pos x="811" y="62"/>
                </a:cxn>
                <a:cxn ang="0">
                  <a:pos x="735" y="93"/>
                </a:cxn>
                <a:cxn ang="0">
                  <a:pos x="654" y="118"/>
                </a:cxn>
                <a:cxn ang="0">
                  <a:pos x="585" y="143"/>
                </a:cxn>
                <a:cxn ang="0">
                  <a:pos x="516" y="168"/>
                </a:cxn>
                <a:cxn ang="0">
                  <a:pos x="446" y="193"/>
                </a:cxn>
                <a:cxn ang="0">
                  <a:pos x="384" y="218"/>
                </a:cxn>
                <a:cxn ang="0">
                  <a:pos x="327" y="243"/>
                </a:cxn>
                <a:cxn ang="0">
                  <a:pos x="270" y="261"/>
                </a:cxn>
                <a:cxn ang="0">
                  <a:pos x="214" y="286"/>
                </a:cxn>
                <a:cxn ang="0">
                  <a:pos x="164" y="305"/>
                </a:cxn>
                <a:cxn ang="0">
                  <a:pos x="120" y="324"/>
                </a:cxn>
                <a:cxn ang="0">
                  <a:pos x="76" y="342"/>
                </a:cxn>
                <a:cxn ang="0">
                  <a:pos x="38" y="355"/>
                </a:cxn>
                <a:cxn ang="0">
                  <a:pos x="0" y="374"/>
                </a:cxn>
                <a:cxn ang="0">
                  <a:pos x="7" y="367"/>
                </a:cxn>
                <a:cxn ang="0">
                  <a:pos x="7" y="361"/>
                </a:cxn>
                <a:cxn ang="0">
                  <a:pos x="7" y="355"/>
                </a:cxn>
                <a:cxn ang="0">
                  <a:pos x="7" y="355"/>
                </a:cxn>
                <a:cxn ang="0">
                  <a:pos x="7" y="355"/>
                </a:cxn>
                <a:cxn ang="0">
                  <a:pos x="7" y="349"/>
                </a:cxn>
                <a:cxn ang="0">
                  <a:pos x="13" y="349"/>
                </a:cxn>
                <a:cxn ang="0">
                  <a:pos x="13" y="342"/>
                </a:cxn>
                <a:cxn ang="0">
                  <a:pos x="13" y="342"/>
                </a:cxn>
                <a:cxn ang="0">
                  <a:pos x="13" y="342"/>
                </a:cxn>
                <a:cxn ang="0">
                  <a:pos x="19" y="336"/>
                </a:cxn>
                <a:cxn ang="0">
                  <a:pos x="19" y="336"/>
                </a:cxn>
                <a:cxn ang="0">
                  <a:pos x="25" y="336"/>
                </a:cxn>
                <a:cxn ang="0">
                  <a:pos x="25" y="330"/>
                </a:cxn>
                <a:cxn ang="0">
                  <a:pos x="32" y="324"/>
                </a:cxn>
                <a:cxn ang="0">
                  <a:pos x="38" y="318"/>
                </a:cxn>
              </a:cxnLst>
              <a:rect l="0" t="0" r="r" b="b"/>
              <a:pathLst>
                <a:path w="981" h="374">
                  <a:moveTo>
                    <a:pt x="38" y="318"/>
                  </a:moveTo>
                  <a:lnTo>
                    <a:pt x="69" y="305"/>
                  </a:lnTo>
                  <a:lnTo>
                    <a:pt x="120" y="286"/>
                  </a:lnTo>
                  <a:lnTo>
                    <a:pt x="176" y="268"/>
                  </a:lnTo>
                  <a:lnTo>
                    <a:pt x="245" y="237"/>
                  </a:lnTo>
                  <a:lnTo>
                    <a:pt x="321" y="212"/>
                  </a:lnTo>
                  <a:lnTo>
                    <a:pt x="396" y="180"/>
                  </a:lnTo>
                  <a:lnTo>
                    <a:pt x="478" y="149"/>
                  </a:lnTo>
                  <a:lnTo>
                    <a:pt x="560" y="118"/>
                  </a:lnTo>
                  <a:lnTo>
                    <a:pt x="641" y="93"/>
                  </a:lnTo>
                  <a:lnTo>
                    <a:pt x="717" y="68"/>
                  </a:lnTo>
                  <a:lnTo>
                    <a:pt x="792" y="43"/>
                  </a:lnTo>
                  <a:lnTo>
                    <a:pt x="855" y="25"/>
                  </a:lnTo>
                  <a:lnTo>
                    <a:pt x="905" y="6"/>
                  </a:lnTo>
                  <a:lnTo>
                    <a:pt x="943" y="0"/>
                  </a:lnTo>
                  <a:lnTo>
                    <a:pt x="968" y="0"/>
                  </a:lnTo>
                  <a:lnTo>
                    <a:pt x="981" y="12"/>
                  </a:lnTo>
                  <a:lnTo>
                    <a:pt x="893" y="37"/>
                  </a:lnTo>
                  <a:lnTo>
                    <a:pt x="811" y="62"/>
                  </a:lnTo>
                  <a:lnTo>
                    <a:pt x="735" y="93"/>
                  </a:lnTo>
                  <a:lnTo>
                    <a:pt x="654" y="118"/>
                  </a:lnTo>
                  <a:lnTo>
                    <a:pt x="585" y="143"/>
                  </a:lnTo>
                  <a:lnTo>
                    <a:pt x="516" y="168"/>
                  </a:lnTo>
                  <a:lnTo>
                    <a:pt x="446" y="193"/>
                  </a:lnTo>
                  <a:lnTo>
                    <a:pt x="384" y="218"/>
                  </a:lnTo>
                  <a:lnTo>
                    <a:pt x="327" y="243"/>
                  </a:lnTo>
                  <a:lnTo>
                    <a:pt x="270" y="261"/>
                  </a:lnTo>
                  <a:lnTo>
                    <a:pt x="214" y="286"/>
                  </a:lnTo>
                  <a:lnTo>
                    <a:pt x="164" y="305"/>
                  </a:lnTo>
                  <a:lnTo>
                    <a:pt x="120" y="324"/>
                  </a:lnTo>
                  <a:lnTo>
                    <a:pt x="76" y="342"/>
                  </a:lnTo>
                  <a:lnTo>
                    <a:pt x="38" y="355"/>
                  </a:lnTo>
                  <a:lnTo>
                    <a:pt x="0" y="374"/>
                  </a:lnTo>
                  <a:lnTo>
                    <a:pt x="7" y="367"/>
                  </a:lnTo>
                  <a:lnTo>
                    <a:pt x="7" y="361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7" y="349"/>
                  </a:lnTo>
                  <a:lnTo>
                    <a:pt x="13" y="349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25" y="336"/>
                  </a:lnTo>
                  <a:lnTo>
                    <a:pt x="25" y="330"/>
                  </a:lnTo>
                  <a:lnTo>
                    <a:pt x="32" y="324"/>
                  </a:lnTo>
                  <a:lnTo>
                    <a:pt x="38" y="31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201" y="1459"/>
              <a:ext cx="105" cy="137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100" y="25"/>
                </a:cxn>
                <a:cxn ang="0">
                  <a:pos x="94" y="32"/>
                </a:cxn>
                <a:cxn ang="0">
                  <a:pos x="94" y="44"/>
                </a:cxn>
                <a:cxn ang="0">
                  <a:pos x="88" y="56"/>
                </a:cxn>
                <a:cxn ang="0">
                  <a:pos x="88" y="75"/>
                </a:cxn>
                <a:cxn ang="0">
                  <a:pos x="81" y="94"/>
                </a:cxn>
                <a:cxn ang="0">
                  <a:pos x="75" y="119"/>
                </a:cxn>
                <a:cxn ang="0">
                  <a:pos x="63" y="113"/>
                </a:cxn>
                <a:cxn ang="0">
                  <a:pos x="50" y="94"/>
                </a:cxn>
                <a:cxn ang="0">
                  <a:pos x="37" y="81"/>
                </a:cxn>
                <a:cxn ang="0">
                  <a:pos x="25" y="69"/>
                </a:cxn>
                <a:cxn ang="0">
                  <a:pos x="19" y="69"/>
                </a:cxn>
                <a:cxn ang="0">
                  <a:pos x="12" y="63"/>
                </a:cxn>
                <a:cxn ang="0">
                  <a:pos x="6" y="56"/>
                </a:cxn>
                <a:cxn ang="0">
                  <a:pos x="0" y="50"/>
                </a:cxn>
                <a:cxn ang="0">
                  <a:pos x="0" y="38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2" y="32"/>
                </a:cxn>
                <a:cxn ang="0">
                  <a:pos x="19" y="38"/>
                </a:cxn>
                <a:cxn ang="0">
                  <a:pos x="31" y="44"/>
                </a:cxn>
                <a:cxn ang="0">
                  <a:pos x="37" y="56"/>
                </a:cxn>
                <a:cxn ang="0">
                  <a:pos x="56" y="75"/>
                </a:cxn>
                <a:cxn ang="0">
                  <a:pos x="63" y="75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75" y="25"/>
                </a:cxn>
                <a:cxn ang="0">
                  <a:pos x="81" y="13"/>
                </a:cxn>
                <a:cxn ang="0">
                  <a:pos x="88" y="7"/>
                </a:cxn>
                <a:cxn ang="0">
                  <a:pos x="94" y="0"/>
                </a:cxn>
                <a:cxn ang="0">
                  <a:pos x="100" y="7"/>
                </a:cxn>
              </a:cxnLst>
              <a:rect l="0" t="0" r="r" b="b"/>
              <a:pathLst>
                <a:path w="107" h="131">
                  <a:moveTo>
                    <a:pt x="107" y="19"/>
                  </a:moveTo>
                  <a:lnTo>
                    <a:pt x="107" y="19"/>
                  </a:lnTo>
                  <a:lnTo>
                    <a:pt x="100" y="19"/>
                  </a:lnTo>
                  <a:lnTo>
                    <a:pt x="100" y="25"/>
                  </a:lnTo>
                  <a:lnTo>
                    <a:pt x="100" y="32"/>
                  </a:lnTo>
                  <a:lnTo>
                    <a:pt x="94" y="32"/>
                  </a:lnTo>
                  <a:lnTo>
                    <a:pt x="94" y="38"/>
                  </a:lnTo>
                  <a:lnTo>
                    <a:pt x="94" y="44"/>
                  </a:lnTo>
                  <a:lnTo>
                    <a:pt x="88" y="50"/>
                  </a:lnTo>
                  <a:lnTo>
                    <a:pt x="88" y="56"/>
                  </a:lnTo>
                  <a:lnTo>
                    <a:pt x="88" y="63"/>
                  </a:lnTo>
                  <a:lnTo>
                    <a:pt x="88" y="75"/>
                  </a:lnTo>
                  <a:lnTo>
                    <a:pt x="81" y="81"/>
                  </a:lnTo>
                  <a:lnTo>
                    <a:pt x="81" y="94"/>
                  </a:lnTo>
                  <a:lnTo>
                    <a:pt x="75" y="106"/>
                  </a:lnTo>
                  <a:lnTo>
                    <a:pt x="75" y="119"/>
                  </a:lnTo>
                  <a:lnTo>
                    <a:pt x="69" y="131"/>
                  </a:lnTo>
                  <a:lnTo>
                    <a:pt x="63" y="113"/>
                  </a:lnTo>
                  <a:lnTo>
                    <a:pt x="56" y="100"/>
                  </a:lnTo>
                  <a:lnTo>
                    <a:pt x="50" y="94"/>
                  </a:lnTo>
                  <a:lnTo>
                    <a:pt x="37" y="88"/>
                  </a:lnTo>
                  <a:lnTo>
                    <a:pt x="37" y="81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1" y="44"/>
                  </a:lnTo>
                  <a:lnTo>
                    <a:pt x="37" y="50"/>
                  </a:lnTo>
                  <a:lnTo>
                    <a:pt x="37" y="56"/>
                  </a:lnTo>
                  <a:lnTo>
                    <a:pt x="44" y="63"/>
                  </a:lnTo>
                  <a:lnTo>
                    <a:pt x="56" y="75"/>
                  </a:lnTo>
                  <a:lnTo>
                    <a:pt x="63" y="81"/>
                  </a:lnTo>
                  <a:lnTo>
                    <a:pt x="63" y="75"/>
                  </a:lnTo>
                  <a:lnTo>
                    <a:pt x="69" y="69"/>
                  </a:lnTo>
                  <a:lnTo>
                    <a:pt x="69" y="63"/>
                  </a:lnTo>
                  <a:lnTo>
                    <a:pt x="69" y="50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1" y="13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163" y="1340"/>
              <a:ext cx="63" cy="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6"/>
                </a:cxn>
                <a:cxn ang="0">
                  <a:pos x="31" y="6"/>
                </a:cxn>
                <a:cxn ang="0">
                  <a:pos x="38" y="6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0" y="19"/>
                </a:cxn>
                <a:cxn ang="0">
                  <a:pos x="50" y="25"/>
                </a:cxn>
                <a:cxn ang="0">
                  <a:pos x="57" y="31"/>
                </a:cxn>
                <a:cxn ang="0">
                  <a:pos x="57" y="31"/>
                </a:cxn>
                <a:cxn ang="0">
                  <a:pos x="63" y="37"/>
                </a:cxn>
                <a:cxn ang="0">
                  <a:pos x="63" y="44"/>
                </a:cxn>
                <a:cxn ang="0">
                  <a:pos x="63" y="50"/>
                </a:cxn>
                <a:cxn ang="0">
                  <a:pos x="63" y="56"/>
                </a:cxn>
                <a:cxn ang="0">
                  <a:pos x="57" y="62"/>
                </a:cxn>
                <a:cxn ang="0">
                  <a:pos x="57" y="62"/>
                </a:cxn>
                <a:cxn ang="0">
                  <a:pos x="50" y="68"/>
                </a:cxn>
                <a:cxn ang="0">
                  <a:pos x="44" y="68"/>
                </a:cxn>
                <a:cxn ang="0">
                  <a:pos x="31" y="75"/>
                </a:cxn>
                <a:cxn ang="0">
                  <a:pos x="25" y="75"/>
                </a:cxn>
                <a:cxn ang="0">
                  <a:pos x="19" y="75"/>
                </a:cxn>
                <a:cxn ang="0">
                  <a:pos x="13" y="68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6" y="12"/>
                </a:cxn>
              </a:cxnLst>
              <a:rect l="0" t="0" r="r" b="b"/>
              <a:pathLst>
                <a:path w="63" h="75">
                  <a:moveTo>
                    <a:pt x="6" y="12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3" y="37"/>
                  </a:lnTo>
                  <a:lnTo>
                    <a:pt x="63" y="44"/>
                  </a:lnTo>
                  <a:lnTo>
                    <a:pt x="63" y="50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0" y="68"/>
                  </a:lnTo>
                  <a:lnTo>
                    <a:pt x="44" y="68"/>
                  </a:lnTo>
                  <a:lnTo>
                    <a:pt x="31" y="75"/>
                  </a:lnTo>
                  <a:lnTo>
                    <a:pt x="25" y="75"/>
                  </a:lnTo>
                  <a:lnTo>
                    <a:pt x="19" y="75"/>
                  </a:lnTo>
                  <a:lnTo>
                    <a:pt x="13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937" y="1453"/>
              <a:ext cx="122" cy="102"/>
            </a:xfrm>
            <a:custGeom>
              <a:avLst/>
              <a:gdLst/>
              <a:ahLst/>
              <a:cxnLst>
                <a:cxn ang="0">
                  <a:pos x="63" y="25"/>
                </a:cxn>
                <a:cxn ang="0">
                  <a:pos x="63" y="25"/>
                </a:cxn>
                <a:cxn ang="0">
                  <a:pos x="56" y="25"/>
                </a:cxn>
                <a:cxn ang="0">
                  <a:pos x="50" y="25"/>
                </a:cxn>
                <a:cxn ang="0">
                  <a:pos x="37" y="31"/>
                </a:cxn>
                <a:cxn ang="0">
                  <a:pos x="31" y="38"/>
                </a:cxn>
                <a:cxn ang="0">
                  <a:pos x="31" y="38"/>
                </a:cxn>
                <a:cxn ang="0">
                  <a:pos x="37" y="44"/>
                </a:cxn>
                <a:cxn ang="0">
                  <a:pos x="50" y="50"/>
                </a:cxn>
                <a:cxn ang="0">
                  <a:pos x="63" y="50"/>
                </a:cxn>
                <a:cxn ang="0">
                  <a:pos x="75" y="50"/>
                </a:cxn>
                <a:cxn ang="0">
                  <a:pos x="88" y="44"/>
                </a:cxn>
                <a:cxn ang="0">
                  <a:pos x="100" y="44"/>
                </a:cxn>
                <a:cxn ang="0">
                  <a:pos x="107" y="38"/>
                </a:cxn>
                <a:cxn ang="0">
                  <a:pos x="113" y="38"/>
                </a:cxn>
                <a:cxn ang="0">
                  <a:pos x="119" y="44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7" y="56"/>
                </a:cxn>
                <a:cxn ang="0">
                  <a:pos x="100" y="69"/>
                </a:cxn>
                <a:cxn ang="0">
                  <a:pos x="81" y="75"/>
                </a:cxn>
                <a:cxn ang="0">
                  <a:pos x="69" y="81"/>
                </a:cxn>
                <a:cxn ang="0">
                  <a:pos x="56" y="94"/>
                </a:cxn>
                <a:cxn ang="0">
                  <a:pos x="44" y="94"/>
                </a:cxn>
                <a:cxn ang="0">
                  <a:pos x="37" y="100"/>
                </a:cxn>
                <a:cxn ang="0">
                  <a:pos x="31" y="100"/>
                </a:cxn>
                <a:cxn ang="0">
                  <a:pos x="31" y="94"/>
                </a:cxn>
                <a:cxn ang="0">
                  <a:pos x="31" y="94"/>
                </a:cxn>
                <a:cxn ang="0">
                  <a:pos x="31" y="94"/>
                </a:cxn>
                <a:cxn ang="0">
                  <a:pos x="37" y="87"/>
                </a:cxn>
                <a:cxn ang="0">
                  <a:pos x="37" y="87"/>
                </a:cxn>
                <a:cxn ang="0">
                  <a:pos x="44" y="81"/>
                </a:cxn>
                <a:cxn ang="0">
                  <a:pos x="50" y="75"/>
                </a:cxn>
                <a:cxn ang="0">
                  <a:pos x="19" y="62"/>
                </a:cxn>
                <a:cxn ang="0">
                  <a:pos x="6" y="56"/>
                </a:cxn>
                <a:cxn ang="0">
                  <a:pos x="0" y="38"/>
                </a:cxn>
                <a:cxn ang="0">
                  <a:pos x="6" y="25"/>
                </a:cxn>
                <a:cxn ang="0">
                  <a:pos x="19" y="13"/>
                </a:cxn>
                <a:cxn ang="0">
                  <a:pos x="31" y="6"/>
                </a:cxn>
                <a:cxn ang="0">
                  <a:pos x="50" y="0"/>
                </a:cxn>
                <a:cxn ang="0">
                  <a:pos x="63" y="0"/>
                </a:cxn>
              </a:cxnLst>
              <a:rect l="0" t="0" r="r" b="b"/>
              <a:pathLst>
                <a:path w="119" h="100">
                  <a:moveTo>
                    <a:pt x="63" y="0"/>
                  </a:move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4" y="3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37" y="44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3" y="50"/>
                  </a:lnTo>
                  <a:lnTo>
                    <a:pt x="69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100" y="44"/>
                  </a:lnTo>
                  <a:lnTo>
                    <a:pt x="100" y="38"/>
                  </a:lnTo>
                  <a:lnTo>
                    <a:pt x="107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13" y="56"/>
                  </a:lnTo>
                  <a:lnTo>
                    <a:pt x="107" y="56"/>
                  </a:lnTo>
                  <a:lnTo>
                    <a:pt x="100" y="62"/>
                  </a:lnTo>
                  <a:lnTo>
                    <a:pt x="100" y="69"/>
                  </a:lnTo>
                  <a:lnTo>
                    <a:pt x="94" y="69"/>
                  </a:lnTo>
                  <a:lnTo>
                    <a:pt x="81" y="75"/>
                  </a:lnTo>
                  <a:lnTo>
                    <a:pt x="75" y="81"/>
                  </a:lnTo>
                  <a:lnTo>
                    <a:pt x="69" y="81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50" y="94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1" y="100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7" y="94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5"/>
                  </a:lnTo>
                  <a:lnTo>
                    <a:pt x="50" y="75"/>
                  </a:lnTo>
                  <a:lnTo>
                    <a:pt x="31" y="69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25"/>
                  </a:lnTo>
                  <a:lnTo>
                    <a:pt x="12" y="19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334" y="1534"/>
              <a:ext cx="105" cy="121"/>
            </a:xfrm>
            <a:custGeom>
              <a:avLst/>
              <a:gdLst/>
              <a:ahLst/>
              <a:cxnLst>
                <a:cxn ang="0">
                  <a:pos x="107" y="13"/>
                </a:cxn>
                <a:cxn ang="0">
                  <a:pos x="101" y="19"/>
                </a:cxn>
                <a:cxn ang="0">
                  <a:pos x="101" y="25"/>
                </a:cxn>
                <a:cxn ang="0">
                  <a:pos x="95" y="38"/>
                </a:cxn>
                <a:cxn ang="0">
                  <a:pos x="95" y="50"/>
                </a:cxn>
                <a:cxn ang="0">
                  <a:pos x="88" y="69"/>
                </a:cxn>
                <a:cxn ang="0">
                  <a:pos x="82" y="87"/>
                </a:cxn>
                <a:cxn ang="0">
                  <a:pos x="82" y="112"/>
                </a:cxn>
                <a:cxn ang="0">
                  <a:pos x="69" y="112"/>
                </a:cxn>
                <a:cxn ang="0">
                  <a:pos x="51" y="87"/>
                </a:cxn>
                <a:cxn ang="0">
                  <a:pos x="38" y="75"/>
                </a:cxn>
                <a:cxn ang="0">
                  <a:pos x="32" y="63"/>
                </a:cxn>
                <a:cxn ang="0">
                  <a:pos x="25" y="63"/>
                </a:cxn>
                <a:cxn ang="0">
                  <a:pos x="13" y="63"/>
                </a:cxn>
                <a:cxn ang="0">
                  <a:pos x="7" y="63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32" y="44"/>
                </a:cxn>
                <a:cxn ang="0">
                  <a:pos x="38" y="56"/>
                </a:cxn>
                <a:cxn ang="0">
                  <a:pos x="51" y="69"/>
                </a:cxn>
                <a:cxn ang="0">
                  <a:pos x="63" y="81"/>
                </a:cxn>
                <a:cxn ang="0">
                  <a:pos x="76" y="81"/>
                </a:cxn>
                <a:cxn ang="0">
                  <a:pos x="76" y="63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88" y="13"/>
                </a:cxn>
                <a:cxn ang="0">
                  <a:pos x="95" y="6"/>
                </a:cxn>
                <a:cxn ang="0">
                  <a:pos x="101" y="0"/>
                </a:cxn>
                <a:cxn ang="0">
                  <a:pos x="101" y="6"/>
                </a:cxn>
              </a:cxnLst>
              <a:rect l="0" t="0" r="r" b="b"/>
              <a:pathLst>
                <a:path w="107" h="125">
                  <a:moveTo>
                    <a:pt x="107" y="13"/>
                  </a:moveTo>
                  <a:lnTo>
                    <a:pt x="107" y="13"/>
                  </a:lnTo>
                  <a:lnTo>
                    <a:pt x="101" y="13"/>
                  </a:lnTo>
                  <a:lnTo>
                    <a:pt x="101" y="19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31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50"/>
                  </a:lnTo>
                  <a:lnTo>
                    <a:pt x="88" y="63"/>
                  </a:lnTo>
                  <a:lnTo>
                    <a:pt x="88" y="69"/>
                  </a:lnTo>
                  <a:lnTo>
                    <a:pt x="88" y="75"/>
                  </a:lnTo>
                  <a:lnTo>
                    <a:pt x="82" y="87"/>
                  </a:lnTo>
                  <a:lnTo>
                    <a:pt x="82" y="100"/>
                  </a:lnTo>
                  <a:lnTo>
                    <a:pt x="82" y="112"/>
                  </a:lnTo>
                  <a:lnTo>
                    <a:pt x="76" y="125"/>
                  </a:lnTo>
                  <a:lnTo>
                    <a:pt x="69" y="112"/>
                  </a:lnTo>
                  <a:lnTo>
                    <a:pt x="57" y="100"/>
                  </a:lnTo>
                  <a:lnTo>
                    <a:pt x="51" y="87"/>
                  </a:lnTo>
                  <a:lnTo>
                    <a:pt x="44" y="81"/>
                  </a:lnTo>
                  <a:lnTo>
                    <a:pt x="38" y="75"/>
                  </a:lnTo>
                  <a:lnTo>
                    <a:pt x="38" y="69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50"/>
                  </a:lnTo>
                  <a:lnTo>
                    <a:pt x="38" y="56"/>
                  </a:lnTo>
                  <a:lnTo>
                    <a:pt x="44" y="63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3" y="81"/>
                  </a:lnTo>
                  <a:lnTo>
                    <a:pt x="76" y="87"/>
                  </a:lnTo>
                  <a:lnTo>
                    <a:pt x="76" y="81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76" y="56"/>
                  </a:lnTo>
                  <a:lnTo>
                    <a:pt x="82" y="50"/>
                  </a:lnTo>
                  <a:lnTo>
                    <a:pt x="82" y="38"/>
                  </a:lnTo>
                  <a:lnTo>
                    <a:pt x="82" y="31"/>
                  </a:lnTo>
                  <a:lnTo>
                    <a:pt x="82" y="2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594" y="1385"/>
              <a:ext cx="122" cy="124"/>
            </a:xfrm>
            <a:custGeom>
              <a:avLst/>
              <a:gdLst/>
              <a:ahLst/>
              <a:cxnLst>
                <a:cxn ang="0">
                  <a:pos x="113" y="18"/>
                </a:cxn>
                <a:cxn ang="0">
                  <a:pos x="106" y="18"/>
                </a:cxn>
                <a:cxn ang="0">
                  <a:pos x="100" y="24"/>
                </a:cxn>
                <a:cxn ang="0">
                  <a:pos x="100" y="37"/>
                </a:cxn>
                <a:cxn ang="0">
                  <a:pos x="94" y="49"/>
                </a:cxn>
                <a:cxn ang="0">
                  <a:pos x="88" y="68"/>
                </a:cxn>
                <a:cxn ang="0">
                  <a:pos x="88" y="87"/>
                </a:cxn>
                <a:cxn ang="0">
                  <a:pos x="81" y="112"/>
                </a:cxn>
                <a:cxn ang="0">
                  <a:pos x="69" y="112"/>
                </a:cxn>
                <a:cxn ang="0">
                  <a:pos x="50" y="93"/>
                </a:cxn>
                <a:cxn ang="0">
                  <a:pos x="37" y="74"/>
                </a:cxn>
                <a:cxn ang="0">
                  <a:pos x="31" y="68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6" y="49"/>
                </a:cxn>
                <a:cxn ang="0">
                  <a:pos x="6" y="43"/>
                </a:cxn>
                <a:cxn ang="0">
                  <a:pos x="12" y="31"/>
                </a:cxn>
                <a:cxn ang="0">
                  <a:pos x="18" y="31"/>
                </a:cxn>
                <a:cxn ang="0">
                  <a:pos x="25" y="31"/>
                </a:cxn>
                <a:cxn ang="0">
                  <a:pos x="31" y="43"/>
                </a:cxn>
                <a:cxn ang="0">
                  <a:pos x="37" y="49"/>
                </a:cxn>
                <a:cxn ang="0">
                  <a:pos x="44" y="62"/>
                </a:cxn>
                <a:cxn ang="0">
                  <a:pos x="56" y="74"/>
                </a:cxn>
                <a:cxn ang="0">
                  <a:pos x="69" y="74"/>
                </a:cxn>
                <a:cxn ang="0">
                  <a:pos x="75" y="62"/>
                </a:cxn>
                <a:cxn ang="0">
                  <a:pos x="81" y="43"/>
                </a:cxn>
                <a:cxn ang="0">
                  <a:pos x="81" y="24"/>
                </a:cxn>
                <a:cxn ang="0">
                  <a:pos x="88" y="12"/>
                </a:cxn>
                <a:cxn ang="0">
                  <a:pos x="94" y="0"/>
                </a:cxn>
                <a:cxn ang="0">
                  <a:pos x="100" y="0"/>
                </a:cxn>
                <a:cxn ang="0">
                  <a:pos x="113" y="6"/>
                </a:cxn>
              </a:cxnLst>
              <a:rect l="0" t="0" r="r" b="b"/>
              <a:pathLst>
                <a:path w="119" h="124">
                  <a:moveTo>
                    <a:pt x="119" y="12"/>
                  </a:moveTo>
                  <a:lnTo>
                    <a:pt x="113" y="18"/>
                  </a:lnTo>
                  <a:lnTo>
                    <a:pt x="113" y="18"/>
                  </a:lnTo>
                  <a:lnTo>
                    <a:pt x="106" y="18"/>
                  </a:lnTo>
                  <a:lnTo>
                    <a:pt x="106" y="24"/>
                  </a:lnTo>
                  <a:lnTo>
                    <a:pt x="100" y="24"/>
                  </a:lnTo>
                  <a:lnTo>
                    <a:pt x="100" y="31"/>
                  </a:lnTo>
                  <a:lnTo>
                    <a:pt x="100" y="37"/>
                  </a:lnTo>
                  <a:lnTo>
                    <a:pt x="94" y="43"/>
                  </a:lnTo>
                  <a:lnTo>
                    <a:pt x="94" y="49"/>
                  </a:lnTo>
                  <a:lnTo>
                    <a:pt x="88" y="56"/>
                  </a:lnTo>
                  <a:lnTo>
                    <a:pt x="88" y="68"/>
                  </a:lnTo>
                  <a:lnTo>
                    <a:pt x="88" y="74"/>
                  </a:lnTo>
                  <a:lnTo>
                    <a:pt x="88" y="87"/>
                  </a:lnTo>
                  <a:lnTo>
                    <a:pt x="81" y="99"/>
                  </a:lnTo>
                  <a:lnTo>
                    <a:pt x="81" y="112"/>
                  </a:lnTo>
                  <a:lnTo>
                    <a:pt x="81" y="124"/>
                  </a:lnTo>
                  <a:lnTo>
                    <a:pt x="69" y="112"/>
                  </a:lnTo>
                  <a:lnTo>
                    <a:pt x="62" y="99"/>
                  </a:lnTo>
                  <a:lnTo>
                    <a:pt x="50" y="93"/>
                  </a:lnTo>
                  <a:lnTo>
                    <a:pt x="44" y="81"/>
                  </a:lnTo>
                  <a:lnTo>
                    <a:pt x="37" y="74"/>
                  </a:lnTo>
                  <a:lnTo>
                    <a:pt x="31" y="74"/>
                  </a:lnTo>
                  <a:lnTo>
                    <a:pt x="31" y="68"/>
                  </a:lnTo>
                  <a:lnTo>
                    <a:pt x="25" y="62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6" y="56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6" y="43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5" y="31"/>
                  </a:lnTo>
                  <a:lnTo>
                    <a:pt x="25" y="37"/>
                  </a:lnTo>
                  <a:lnTo>
                    <a:pt x="31" y="43"/>
                  </a:lnTo>
                  <a:lnTo>
                    <a:pt x="37" y="43"/>
                  </a:lnTo>
                  <a:lnTo>
                    <a:pt x="37" y="49"/>
                  </a:lnTo>
                  <a:lnTo>
                    <a:pt x="44" y="56"/>
                  </a:lnTo>
                  <a:lnTo>
                    <a:pt x="44" y="62"/>
                  </a:lnTo>
                  <a:lnTo>
                    <a:pt x="50" y="68"/>
                  </a:lnTo>
                  <a:lnTo>
                    <a:pt x="56" y="74"/>
                  </a:lnTo>
                  <a:lnTo>
                    <a:pt x="69" y="81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75" y="62"/>
                  </a:lnTo>
                  <a:lnTo>
                    <a:pt x="75" y="56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1" y="24"/>
                  </a:lnTo>
                  <a:lnTo>
                    <a:pt x="88" y="18"/>
                  </a:lnTo>
                  <a:lnTo>
                    <a:pt x="88" y="12"/>
                  </a:lnTo>
                  <a:lnTo>
                    <a:pt x="94" y="6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19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531" y="1833"/>
              <a:ext cx="107" cy="123"/>
            </a:xfrm>
            <a:custGeom>
              <a:avLst/>
              <a:gdLst/>
              <a:ahLst/>
              <a:cxnLst>
                <a:cxn ang="0">
                  <a:pos x="100" y="19"/>
                </a:cxn>
                <a:cxn ang="0">
                  <a:pos x="100" y="25"/>
                </a:cxn>
                <a:cxn ang="0">
                  <a:pos x="94" y="32"/>
                </a:cxn>
                <a:cxn ang="0">
                  <a:pos x="88" y="38"/>
                </a:cxn>
                <a:cxn ang="0">
                  <a:pos x="88" y="57"/>
                </a:cxn>
                <a:cxn ang="0">
                  <a:pos x="81" y="69"/>
                </a:cxn>
                <a:cxn ang="0">
                  <a:pos x="81" y="88"/>
                </a:cxn>
                <a:cxn ang="0">
                  <a:pos x="75" y="113"/>
                </a:cxn>
                <a:cxn ang="0">
                  <a:pos x="63" y="113"/>
                </a:cxn>
                <a:cxn ang="0">
                  <a:pos x="50" y="94"/>
                </a:cxn>
                <a:cxn ang="0">
                  <a:pos x="37" y="75"/>
                </a:cxn>
                <a:cxn ang="0">
                  <a:pos x="25" y="69"/>
                </a:cxn>
                <a:cxn ang="0">
                  <a:pos x="19" y="69"/>
                </a:cxn>
                <a:cxn ang="0">
                  <a:pos x="12" y="63"/>
                </a:cxn>
                <a:cxn ang="0">
                  <a:pos x="6" y="63"/>
                </a:cxn>
                <a:cxn ang="0">
                  <a:pos x="6" y="57"/>
                </a:cxn>
                <a:cxn ang="0">
                  <a:pos x="6" y="44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9" y="44"/>
                </a:cxn>
                <a:cxn ang="0">
                  <a:pos x="31" y="57"/>
                </a:cxn>
                <a:cxn ang="0">
                  <a:pos x="37" y="69"/>
                </a:cxn>
                <a:cxn ang="0">
                  <a:pos x="50" y="81"/>
                </a:cxn>
                <a:cxn ang="0">
                  <a:pos x="63" y="81"/>
                </a:cxn>
                <a:cxn ang="0">
                  <a:pos x="63" y="69"/>
                </a:cxn>
                <a:cxn ang="0">
                  <a:pos x="69" y="50"/>
                </a:cxn>
                <a:cxn ang="0">
                  <a:pos x="75" y="32"/>
                </a:cxn>
                <a:cxn ang="0">
                  <a:pos x="81" y="19"/>
                </a:cxn>
                <a:cxn ang="0">
                  <a:pos x="88" y="7"/>
                </a:cxn>
                <a:cxn ang="0">
                  <a:pos x="94" y="0"/>
                </a:cxn>
                <a:cxn ang="0">
                  <a:pos x="100" y="13"/>
                </a:cxn>
              </a:cxnLst>
              <a:rect l="0" t="0" r="r" b="b"/>
              <a:pathLst>
                <a:path w="107" h="125">
                  <a:moveTo>
                    <a:pt x="107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5"/>
                  </a:lnTo>
                  <a:lnTo>
                    <a:pt x="94" y="25"/>
                  </a:lnTo>
                  <a:lnTo>
                    <a:pt x="94" y="3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44"/>
                  </a:lnTo>
                  <a:lnTo>
                    <a:pt x="88" y="57"/>
                  </a:lnTo>
                  <a:lnTo>
                    <a:pt x="81" y="63"/>
                  </a:lnTo>
                  <a:lnTo>
                    <a:pt x="81" y="69"/>
                  </a:lnTo>
                  <a:lnTo>
                    <a:pt x="81" y="81"/>
                  </a:lnTo>
                  <a:lnTo>
                    <a:pt x="81" y="88"/>
                  </a:lnTo>
                  <a:lnTo>
                    <a:pt x="75" y="100"/>
                  </a:lnTo>
                  <a:lnTo>
                    <a:pt x="75" y="113"/>
                  </a:lnTo>
                  <a:lnTo>
                    <a:pt x="75" y="125"/>
                  </a:lnTo>
                  <a:lnTo>
                    <a:pt x="63" y="113"/>
                  </a:lnTo>
                  <a:lnTo>
                    <a:pt x="56" y="100"/>
                  </a:lnTo>
                  <a:lnTo>
                    <a:pt x="50" y="94"/>
                  </a:lnTo>
                  <a:lnTo>
                    <a:pt x="44" y="81"/>
                  </a:lnTo>
                  <a:lnTo>
                    <a:pt x="37" y="75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5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7" y="69"/>
                  </a:lnTo>
                  <a:lnTo>
                    <a:pt x="44" y="75"/>
                  </a:lnTo>
                  <a:lnTo>
                    <a:pt x="50" y="81"/>
                  </a:lnTo>
                  <a:lnTo>
                    <a:pt x="56" y="88"/>
                  </a:lnTo>
                  <a:lnTo>
                    <a:pt x="63" y="81"/>
                  </a:lnTo>
                  <a:lnTo>
                    <a:pt x="63" y="75"/>
                  </a:lnTo>
                  <a:lnTo>
                    <a:pt x="63" y="69"/>
                  </a:lnTo>
                  <a:lnTo>
                    <a:pt x="69" y="63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75" y="32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1" y="13"/>
                  </a:lnTo>
                  <a:lnTo>
                    <a:pt x="88" y="7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0" y="13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907" y="2307"/>
              <a:ext cx="214" cy="12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07" y="6"/>
                </a:cxn>
                <a:cxn ang="0">
                  <a:pos x="201" y="13"/>
                </a:cxn>
                <a:cxn ang="0">
                  <a:pos x="195" y="19"/>
                </a:cxn>
                <a:cxn ang="0">
                  <a:pos x="189" y="25"/>
                </a:cxn>
                <a:cxn ang="0">
                  <a:pos x="176" y="31"/>
                </a:cxn>
                <a:cxn ang="0">
                  <a:pos x="170" y="38"/>
                </a:cxn>
                <a:cxn ang="0">
                  <a:pos x="157" y="44"/>
                </a:cxn>
                <a:cxn ang="0">
                  <a:pos x="145" y="50"/>
                </a:cxn>
                <a:cxn ang="0">
                  <a:pos x="126" y="56"/>
                </a:cxn>
                <a:cxn ang="0">
                  <a:pos x="113" y="63"/>
                </a:cxn>
                <a:cxn ang="0">
                  <a:pos x="101" y="69"/>
                </a:cxn>
                <a:cxn ang="0">
                  <a:pos x="82" y="81"/>
                </a:cxn>
                <a:cxn ang="0">
                  <a:pos x="63" y="87"/>
                </a:cxn>
                <a:cxn ang="0">
                  <a:pos x="44" y="100"/>
                </a:cxn>
                <a:cxn ang="0">
                  <a:pos x="25" y="112"/>
                </a:cxn>
                <a:cxn ang="0">
                  <a:pos x="0" y="125"/>
                </a:cxn>
                <a:cxn ang="0">
                  <a:pos x="6" y="119"/>
                </a:cxn>
                <a:cxn ang="0">
                  <a:pos x="13" y="112"/>
                </a:cxn>
                <a:cxn ang="0">
                  <a:pos x="13" y="106"/>
                </a:cxn>
                <a:cxn ang="0">
                  <a:pos x="25" y="100"/>
                </a:cxn>
                <a:cxn ang="0">
                  <a:pos x="25" y="94"/>
                </a:cxn>
                <a:cxn ang="0">
                  <a:pos x="38" y="87"/>
                </a:cxn>
                <a:cxn ang="0">
                  <a:pos x="44" y="81"/>
                </a:cxn>
                <a:cxn ang="0">
                  <a:pos x="57" y="75"/>
                </a:cxn>
                <a:cxn ang="0">
                  <a:pos x="69" y="63"/>
                </a:cxn>
                <a:cxn ang="0">
                  <a:pos x="75" y="56"/>
                </a:cxn>
                <a:cxn ang="0">
                  <a:pos x="88" y="50"/>
                </a:cxn>
                <a:cxn ang="0">
                  <a:pos x="101" y="44"/>
                </a:cxn>
                <a:cxn ang="0">
                  <a:pos x="113" y="38"/>
                </a:cxn>
                <a:cxn ang="0">
                  <a:pos x="126" y="31"/>
                </a:cxn>
                <a:cxn ang="0">
                  <a:pos x="132" y="25"/>
                </a:cxn>
                <a:cxn ang="0">
                  <a:pos x="145" y="19"/>
                </a:cxn>
                <a:cxn ang="0">
                  <a:pos x="151" y="19"/>
                </a:cxn>
                <a:cxn ang="0">
                  <a:pos x="157" y="13"/>
                </a:cxn>
                <a:cxn ang="0">
                  <a:pos x="163" y="13"/>
                </a:cxn>
                <a:cxn ang="0">
                  <a:pos x="170" y="6"/>
                </a:cxn>
                <a:cxn ang="0">
                  <a:pos x="176" y="6"/>
                </a:cxn>
                <a:cxn ang="0">
                  <a:pos x="176" y="6"/>
                </a:cxn>
                <a:cxn ang="0">
                  <a:pos x="182" y="6"/>
                </a:cxn>
                <a:cxn ang="0">
                  <a:pos x="189" y="6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14" h="125">
                  <a:moveTo>
                    <a:pt x="214" y="0"/>
                  </a:moveTo>
                  <a:lnTo>
                    <a:pt x="207" y="6"/>
                  </a:lnTo>
                  <a:lnTo>
                    <a:pt x="201" y="13"/>
                  </a:lnTo>
                  <a:lnTo>
                    <a:pt x="195" y="19"/>
                  </a:lnTo>
                  <a:lnTo>
                    <a:pt x="189" y="25"/>
                  </a:lnTo>
                  <a:lnTo>
                    <a:pt x="176" y="31"/>
                  </a:lnTo>
                  <a:lnTo>
                    <a:pt x="170" y="38"/>
                  </a:lnTo>
                  <a:lnTo>
                    <a:pt x="157" y="44"/>
                  </a:lnTo>
                  <a:lnTo>
                    <a:pt x="145" y="50"/>
                  </a:lnTo>
                  <a:lnTo>
                    <a:pt x="126" y="56"/>
                  </a:lnTo>
                  <a:lnTo>
                    <a:pt x="113" y="63"/>
                  </a:lnTo>
                  <a:lnTo>
                    <a:pt x="101" y="69"/>
                  </a:lnTo>
                  <a:lnTo>
                    <a:pt x="82" y="81"/>
                  </a:lnTo>
                  <a:lnTo>
                    <a:pt x="63" y="87"/>
                  </a:lnTo>
                  <a:lnTo>
                    <a:pt x="44" y="100"/>
                  </a:lnTo>
                  <a:lnTo>
                    <a:pt x="25" y="112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13" y="112"/>
                  </a:lnTo>
                  <a:lnTo>
                    <a:pt x="13" y="106"/>
                  </a:lnTo>
                  <a:lnTo>
                    <a:pt x="25" y="100"/>
                  </a:lnTo>
                  <a:lnTo>
                    <a:pt x="25" y="94"/>
                  </a:lnTo>
                  <a:lnTo>
                    <a:pt x="38" y="87"/>
                  </a:lnTo>
                  <a:lnTo>
                    <a:pt x="44" y="81"/>
                  </a:lnTo>
                  <a:lnTo>
                    <a:pt x="57" y="75"/>
                  </a:lnTo>
                  <a:lnTo>
                    <a:pt x="69" y="63"/>
                  </a:lnTo>
                  <a:lnTo>
                    <a:pt x="75" y="56"/>
                  </a:lnTo>
                  <a:lnTo>
                    <a:pt x="88" y="50"/>
                  </a:lnTo>
                  <a:lnTo>
                    <a:pt x="101" y="44"/>
                  </a:lnTo>
                  <a:lnTo>
                    <a:pt x="113" y="38"/>
                  </a:lnTo>
                  <a:lnTo>
                    <a:pt x="126" y="31"/>
                  </a:lnTo>
                  <a:lnTo>
                    <a:pt x="132" y="25"/>
                  </a:lnTo>
                  <a:lnTo>
                    <a:pt x="145" y="19"/>
                  </a:lnTo>
                  <a:lnTo>
                    <a:pt x="151" y="19"/>
                  </a:lnTo>
                  <a:lnTo>
                    <a:pt x="157" y="13"/>
                  </a:lnTo>
                  <a:lnTo>
                    <a:pt x="163" y="13"/>
                  </a:lnTo>
                  <a:lnTo>
                    <a:pt x="170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82" y="6"/>
                  </a:lnTo>
                  <a:lnTo>
                    <a:pt x="189" y="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920" y="1340"/>
              <a:ext cx="57" cy="7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51" y="25"/>
                </a:cxn>
                <a:cxn ang="0">
                  <a:pos x="51" y="31"/>
                </a:cxn>
                <a:cxn ang="0">
                  <a:pos x="57" y="31"/>
                </a:cxn>
                <a:cxn ang="0">
                  <a:pos x="57" y="37"/>
                </a:cxn>
                <a:cxn ang="0">
                  <a:pos x="57" y="44"/>
                </a:cxn>
                <a:cxn ang="0">
                  <a:pos x="57" y="50"/>
                </a:cxn>
                <a:cxn ang="0">
                  <a:pos x="57" y="56"/>
                </a:cxn>
                <a:cxn ang="0">
                  <a:pos x="57" y="62"/>
                </a:cxn>
                <a:cxn ang="0">
                  <a:pos x="51" y="62"/>
                </a:cxn>
                <a:cxn ang="0">
                  <a:pos x="44" y="68"/>
                </a:cxn>
                <a:cxn ang="0">
                  <a:pos x="38" y="68"/>
                </a:cxn>
                <a:cxn ang="0">
                  <a:pos x="32" y="75"/>
                </a:cxn>
                <a:cxn ang="0">
                  <a:pos x="26" y="75"/>
                </a:cxn>
                <a:cxn ang="0">
                  <a:pos x="19" y="75"/>
                </a:cxn>
                <a:cxn ang="0">
                  <a:pos x="13" y="68"/>
                </a:cxn>
                <a:cxn ang="0">
                  <a:pos x="7" y="68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7" y="25"/>
                </a:cxn>
                <a:cxn ang="0">
                  <a:pos x="7" y="12"/>
                </a:cxn>
              </a:cxnLst>
              <a:rect l="0" t="0" r="r" b="b"/>
              <a:pathLst>
                <a:path w="57" h="75">
                  <a:moveTo>
                    <a:pt x="7" y="12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9"/>
                  </a:lnTo>
                  <a:lnTo>
                    <a:pt x="51" y="25"/>
                  </a:lnTo>
                  <a:lnTo>
                    <a:pt x="51" y="31"/>
                  </a:lnTo>
                  <a:lnTo>
                    <a:pt x="57" y="31"/>
                  </a:lnTo>
                  <a:lnTo>
                    <a:pt x="57" y="37"/>
                  </a:lnTo>
                  <a:lnTo>
                    <a:pt x="57" y="44"/>
                  </a:lnTo>
                  <a:lnTo>
                    <a:pt x="57" y="50"/>
                  </a:lnTo>
                  <a:lnTo>
                    <a:pt x="57" y="56"/>
                  </a:lnTo>
                  <a:lnTo>
                    <a:pt x="57" y="62"/>
                  </a:lnTo>
                  <a:lnTo>
                    <a:pt x="51" y="62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2" y="75"/>
                  </a:lnTo>
                  <a:lnTo>
                    <a:pt x="26" y="75"/>
                  </a:lnTo>
                  <a:lnTo>
                    <a:pt x="19" y="75"/>
                  </a:lnTo>
                  <a:lnTo>
                    <a:pt x="13" y="68"/>
                  </a:lnTo>
                  <a:lnTo>
                    <a:pt x="7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7" y="25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323" y="2337"/>
              <a:ext cx="50" cy="13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31" y="7"/>
                </a:cxn>
                <a:cxn ang="0">
                  <a:pos x="37" y="7"/>
                </a:cxn>
                <a:cxn ang="0">
                  <a:pos x="44" y="13"/>
                </a:cxn>
                <a:cxn ang="0">
                  <a:pos x="44" y="19"/>
                </a:cxn>
                <a:cxn ang="0">
                  <a:pos x="50" y="25"/>
                </a:cxn>
                <a:cxn ang="0">
                  <a:pos x="50" y="38"/>
                </a:cxn>
                <a:cxn ang="0">
                  <a:pos x="50" y="50"/>
                </a:cxn>
                <a:cxn ang="0">
                  <a:pos x="44" y="63"/>
                </a:cxn>
                <a:cxn ang="0">
                  <a:pos x="44" y="75"/>
                </a:cxn>
                <a:cxn ang="0">
                  <a:pos x="37" y="94"/>
                </a:cxn>
                <a:cxn ang="0">
                  <a:pos x="31" y="106"/>
                </a:cxn>
                <a:cxn ang="0">
                  <a:pos x="25" y="119"/>
                </a:cxn>
                <a:cxn ang="0">
                  <a:pos x="18" y="131"/>
                </a:cxn>
                <a:cxn ang="0">
                  <a:pos x="12" y="138"/>
                </a:cxn>
                <a:cxn ang="0">
                  <a:pos x="12" y="125"/>
                </a:cxn>
                <a:cxn ang="0">
                  <a:pos x="18" y="94"/>
                </a:cxn>
                <a:cxn ang="0">
                  <a:pos x="25" y="75"/>
                </a:cxn>
                <a:cxn ang="0">
                  <a:pos x="25" y="56"/>
                </a:cxn>
                <a:cxn ang="0">
                  <a:pos x="25" y="44"/>
                </a:cxn>
                <a:cxn ang="0">
                  <a:pos x="18" y="38"/>
                </a:cxn>
                <a:cxn ang="0">
                  <a:pos x="12" y="32"/>
                </a:cxn>
                <a:cxn ang="0">
                  <a:pos x="6" y="25"/>
                </a:cxn>
              </a:cxnLst>
              <a:rect l="0" t="0" r="r" b="b"/>
              <a:pathLst>
                <a:path w="50" h="138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2"/>
                  </a:lnTo>
                  <a:lnTo>
                    <a:pt x="50" y="38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0" y="56"/>
                  </a:lnTo>
                  <a:lnTo>
                    <a:pt x="44" y="63"/>
                  </a:lnTo>
                  <a:lnTo>
                    <a:pt x="44" y="69"/>
                  </a:lnTo>
                  <a:lnTo>
                    <a:pt x="44" y="75"/>
                  </a:lnTo>
                  <a:lnTo>
                    <a:pt x="37" y="88"/>
                  </a:lnTo>
                  <a:lnTo>
                    <a:pt x="37" y="94"/>
                  </a:lnTo>
                  <a:lnTo>
                    <a:pt x="31" y="100"/>
                  </a:lnTo>
                  <a:lnTo>
                    <a:pt x="31" y="106"/>
                  </a:lnTo>
                  <a:lnTo>
                    <a:pt x="25" y="113"/>
                  </a:lnTo>
                  <a:lnTo>
                    <a:pt x="25" y="119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12" y="138"/>
                  </a:lnTo>
                  <a:lnTo>
                    <a:pt x="6" y="138"/>
                  </a:lnTo>
                  <a:lnTo>
                    <a:pt x="12" y="125"/>
                  </a:lnTo>
                  <a:lnTo>
                    <a:pt x="18" y="106"/>
                  </a:lnTo>
                  <a:lnTo>
                    <a:pt x="18" y="94"/>
                  </a:lnTo>
                  <a:lnTo>
                    <a:pt x="18" y="81"/>
                  </a:lnTo>
                  <a:lnTo>
                    <a:pt x="25" y="75"/>
                  </a:lnTo>
                  <a:lnTo>
                    <a:pt x="25" y="63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25" y="4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6" y="32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103" y="1547"/>
              <a:ext cx="41" cy="106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44" y="87"/>
                </a:cxn>
                <a:cxn ang="0">
                  <a:pos x="44" y="93"/>
                </a:cxn>
                <a:cxn ang="0">
                  <a:pos x="37" y="93"/>
                </a:cxn>
                <a:cxn ang="0">
                  <a:pos x="37" y="99"/>
                </a:cxn>
                <a:cxn ang="0">
                  <a:pos x="37" y="99"/>
                </a:cxn>
                <a:cxn ang="0">
                  <a:pos x="37" y="99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31" y="106"/>
                </a:cxn>
                <a:cxn ang="0">
                  <a:pos x="25" y="99"/>
                </a:cxn>
                <a:cxn ang="0">
                  <a:pos x="12" y="87"/>
                </a:cxn>
                <a:cxn ang="0">
                  <a:pos x="12" y="81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6" y="50"/>
                </a:cxn>
                <a:cxn ang="0">
                  <a:pos x="6" y="43"/>
                </a:cxn>
                <a:cxn ang="0">
                  <a:pos x="6" y="31"/>
                </a:cxn>
                <a:cxn ang="0">
                  <a:pos x="12" y="25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6"/>
                </a:cxn>
                <a:cxn ang="0">
                  <a:pos x="18" y="12"/>
                </a:cxn>
                <a:cxn ang="0">
                  <a:pos x="18" y="25"/>
                </a:cxn>
                <a:cxn ang="0">
                  <a:pos x="18" y="31"/>
                </a:cxn>
                <a:cxn ang="0">
                  <a:pos x="18" y="37"/>
                </a:cxn>
                <a:cxn ang="0">
                  <a:pos x="18" y="43"/>
                </a:cxn>
                <a:cxn ang="0">
                  <a:pos x="25" y="43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25" y="56"/>
                </a:cxn>
                <a:cxn ang="0">
                  <a:pos x="31" y="56"/>
                </a:cxn>
                <a:cxn ang="0">
                  <a:pos x="31" y="62"/>
                </a:cxn>
                <a:cxn ang="0">
                  <a:pos x="37" y="62"/>
                </a:cxn>
                <a:cxn ang="0">
                  <a:pos x="37" y="62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44" h="106">
                  <a:moveTo>
                    <a:pt x="44" y="62"/>
                  </a:moveTo>
                  <a:lnTo>
                    <a:pt x="44" y="68"/>
                  </a:lnTo>
                  <a:lnTo>
                    <a:pt x="44" y="6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106"/>
                  </a:lnTo>
                  <a:lnTo>
                    <a:pt x="25" y="99"/>
                  </a:lnTo>
                  <a:lnTo>
                    <a:pt x="12" y="87"/>
                  </a:lnTo>
                  <a:lnTo>
                    <a:pt x="12" y="81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50"/>
                  </a:lnTo>
                  <a:lnTo>
                    <a:pt x="6" y="43"/>
                  </a:lnTo>
                  <a:lnTo>
                    <a:pt x="6" y="31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18" y="12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25" y="43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44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688" y="1721"/>
              <a:ext cx="63" cy="6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44" y="13"/>
                </a:cxn>
                <a:cxn ang="0">
                  <a:pos x="50" y="13"/>
                </a:cxn>
                <a:cxn ang="0">
                  <a:pos x="56" y="19"/>
                </a:cxn>
                <a:cxn ang="0">
                  <a:pos x="56" y="25"/>
                </a:cxn>
                <a:cxn ang="0">
                  <a:pos x="63" y="31"/>
                </a:cxn>
                <a:cxn ang="0">
                  <a:pos x="63" y="38"/>
                </a:cxn>
                <a:cxn ang="0">
                  <a:pos x="63" y="44"/>
                </a:cxn>
                <a:cxn ang="0">
                  <a:pos x="63" y="50"/>
                </a:cxn>
                <a:cxn ang="0">
                  <a:pos x="63" y="56"/>
                </a:cxn>
                <a:cxn ang="0">
                  <a:pos x="63" y="56"/>
                </a:cxn>
                <a:cxn ang="0">
                  <a:pos x="56" y="63"/>
                </a:cxn>
                <a:cxn ang="0">
                  <a:pos x="50" y="63"/>
                </a:cxn>
                <a:cxn ang="0">
                  <a:pos x="44" y="69"/>
                </a:cxn>
                <a:cxn ang="0">
                  <a:pos x="38" y="69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2" y="69"/>
                </a:cxn>
                <a:cxn ang="0">
                  <a:pos x="12" y="63"/>
                </a:cxn>
                <a:cxn ang="0">
                  <a:pos x="6" y="56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2" y="0"/>
                </a:cxn>
              </a:cxnLst>
              <a:rect l="0" t="0" r="r" b="b"/>
              <a:pathLst>
                <a:path w="63" h="69">
                  <a:moveTo>
                    <a:pt x="12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44" y="13"/>
                  </a:lnTo>
                  <a:lnTo>
                    <a:pt x="50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63" y="31"/>
                  </a:lnTo>
                  <a:lnTo>
                    <a:pt x="63" y="38"/>
                  </a:lnTo>
                  <a:lnTo>
                    <a:pt x="63" y="44"/>
                  </a:lnTo>
                  <a:lnTo>
                    <a:pt x="63" y="50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63"/>
                  </a:lnTo>
                  <a:lnTo>
                    <a:pt x="50" y="63"/>
                  </a:lnTo>
                  <a:lnTo>
                    <a:pt x="44" y="69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12" y="69"/>
                  </a:lnTo>
                  <a:lnTo>
                    <a:pt x="12" y="63"/>
                  </a:lnTo>
                  <a:lnTo>
                    <a:pt x="6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065" y="2108"/>
              <a:ext cx="57" cy="13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25" y="6"/>
                </a:cxn>
                <a:cxn ang="0">
                  <a:pos x="31" y="6"/>
                </a:cxn>
                <a:cxn ang="0">
                  <a:pos x="38" y="6"/>
                </a:cxn>
                <a:cxn ang="0">
                  <a:pos x="44" y="12"/>
                </a:cxn>
                <a:cxn ang="0">
                  <a:pos x="50" y="18"/>
                </a:cxn>
                <a:cxn ang="0">
                  <a:pos x="50" y="25"/>
                </a:cxn>
                <a:cxn ang="0">
                  <a:pos x="56" y="31"/>
                </a:cxn>
                <a:cxn ang="0">
                  <a:pos x="56" y="43"/>
                </a:cxn>
                <a:cxn ang="0">
                  <a:pos x="56" y="56"/>
                </a:cxn>
                <a:cxn ang="0">
                  <a:pos x="50" y="75"/>
                </a:cxn>
                <a:cxn ang="0">
                  <a:pos x="44" y="87"/>
                </a:cxn>
                <a:cxn ang="0">
                  <a:pos x="38" y="106"/>
                </a:cxn>
                <a:cxn ang="0">
                  <a:pos x="31" y="118"/>
                </a:cxn>
                <a:cxn ang="0">
                  <a:pos x="19" y="124"/>
                </a:cxn>
                <a:cxn ang="0">
                  <a:pos x="13" y="137"/>
                </a:cxn>
                <a:cxn ang="0">
                  <a:pos x="13" y="118"/>
                </a:cxn>
                <a:cxn ang="0">
                  <a:pos x="25" y="93"/>
                </a:cxn>
                <a:cxn ang="0">
                  <a:pos x="31" y="75"/>
                </a:cxn>
                <a:cxn ang="0">
                  <a:pos x="31" y="56"/>
                </a:cxn>
                <a:cxn ang="0">
                  <a:pos x="31" y="43"/>
                </a:cxn>
                <a:cxn ang="0">
                  <a:pos x="25" y="37"/>
                </a:cxn>
                <a:cxn ang="0">
                  <a:pos x="19" y="31"/>
                </a:cxn>
                <a:cxn ang="0">
                  <a:pos x="13" y="25"/>
                </a:cxn>
              </a:cxnLst>
              <a:rect l="0" t="0" r="r" b="b"/>
              <a:pathLst>
                <a:path w="56" h="137">
                  <a:moveTo>
                    <a:pt x="0" y="25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25"/>
                  </a:lnTo>
                  <a:lnTo>
                    <a:pt x="56" y="25"/>
                  </a:lnTo>
                  <a:lnTo>
                    <a:pt x="56" y="31"/>
                  </a:lnTo>
                  <a:lnTo>
                    <a:pt x="56" y="37"/>
                  </a:lnTo>
                  <a:lnTo>
                    <a:pt x="56" y="43"/>
                  </a:lnTo>
                  <a:lnTo>
                    <a:pt x="56" y="50"/>
                  </a:lnTo>
                  <a:lnTo>
                    <a:pt x="56" y="56"/>
                  </a:lnTo>
                  <a:lnTo>
                    <a:pt x="56" y="62"/>
                  </a:lnTo>
                  <a:lnTo>
                    <a:pt x="50" y="75"/>
                  </a:lnTo>
                  <a:lnTo>
                    <a:pt x="50" y="81"/>
                  </a:lnTo>
                  <a:lnTo>
                    <a:pt x="44" y="87"/>
                  </a:lnTo>
                  <a:lnTo>
                    <a:pt x="44" y="99"/>
                  </a:lnTo>
                  <a:lnTo>
                    <a:pt x="38" y="106"/>
                  </a:lnTo>
                  <a:lnTo>
                    <a:pt x="38" y="112"/>
                  </a:lnTo>
                  <a:lnTo>
                    <a:pt x="31" y="118"/>
                  </a:lnTo>
                  <a:lnTo>
                    <a:pt x="25" y="124"/>
                  </a:lnTo>
                  <a:lnTo>
                    <a:pt x="19" y="124"/>
                  </a:lnTo>
                  <a:lnTo>
                    <a:pt x="19" y="131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3" y="118"/>
                  </a:lnTo>
                  <a:lnTo>
                    <a:pt x="19" y="106"/>
                  </a:lnTo>
                  <a:lnTo>
                    <a:pt x="25" y="93"/>
                  </a:lnTo>
                  <a:lnTo>
                    <a:pt x="25" y="81"/>
                  </a:lnTo>
                  <a:lnTo>
                    <a:pt x="31" y="75"/>
                  </a:lnTo>
                  <a:lnTo>
                    <a:pt x="31" y="62"/>
                  </a:lnTo>
                  <a:lnTo>
                    <a:pt x="31" y="56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25" y="37"/>
                  </a:lnTo>
                  <a:lnTo>
                    <a:pt x="25" y="31"/>
                  </a:lnTo>
                  <a:lnTo>
                    <a:pt x="19" y="3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600" y="2357"/>
              <a:ext cx="100" cy="100"/>
            </a:xfrm>
            <a:custGeom>
              <a:avLst/>
              <a:gdLst/>
              <a:ahLst/>
              <a:cxnLst>
                <a:cxn ang="0">
                  <a:pos x="56" y="100"/>
                </a:cxn>
                <a:cxn ang="0">
                  <a:pos x="56" y="100"/>
                </a:cxn>
                <a:cxn ang="0">
                  <a:pos x="56" y="100"/>
                </a:cxn>
                <a:cxn ang="0">
                  <a:pos x="50" y="100"/>
                </a:cxn>
                <a:cxn ang="0">
                  <a:pos x="50" y="94"/>
                </a:cxn>
                <a:cxn ang="0">
                  <a:pos x="44" y="94"/>
                </a:cxn>
                <a:cxn ang="0">
                  <a:pos x="44" y="87"/>
                </a:cxn>
                <a:cxn ang="0">
                  <a:pos x="38" y="87"/>
                </a:cxn>
                <a:cxn ang="0">
                  <a:pos x="31" y="81"/>
                </a:cxn>
                <a:cxn ang="0">
                  <a:pos x="31" y="75"/>
                </a:cxn>
                <a:cxn ang="0">
                  <a:pos x="25" y="69"/>
                </a:cxn>
                <a:cxn ang="0">
                  <a:pos x="25" y="69"/>
                </a:cxn>
                <a:cxn ang="0">
                  <a:pos x="19" y="62"/>
                </a:cxn>
                <a:cxn ang="0">
                  <a:pos x="12" y="56"/>
                </a:cxn>
                <a:cxn ang="0">
                  <a:pos x="6" y="56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44" y="0"/>
                </a:cxn>
                <a:cxn ang="0">
                  <a:pos x="100" y="56"/>
                </a:cxn>
                <a:cxn ang="0">
                  <a:pos x="56" y="100"/>
                </a:cxn>
              </a:cxnLst>
              <a:rect l="0" t="0" r="r" b="b"/>
              <a:pathLst>
                <a:path w="100" h="100">
                  <a:moveTo>
                    <a:pt x="56" y="100"/>
                  </a:moveTo>
                  <a:lnTo>
                    <a:pt x="56" y="100"/>
                  </a:lnTo>
                  <a:lnTo>
                    <a:pt x="56" y="100"/>
                  </a:lnTo>
                  <a:lnTo>
                    <a:pt x="50" y="100"/>
                  </a:lnTo>
                  <a:lnTo>
                    <a:pt x="50" y="94"/>
                  </a:lnTo>
                  <a:lnTo>
                    <a:pt x="44" y="94"/>
                  </a:lnTo>
                  <a:lnTo>
                    <a:pt x="44" y="87"/>
                  </a:lnTo>
                  <a:lnTo>
                    <a:pt x="38" y="87"/>
                  </a:lnTo>
                  <a:lnTo>
                    <a:pt x="31" y="81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2"/>
                  </a:lnTo>
                  <a:lnTo>
                    <a:pt x="12" y="56"/>
                  </a:lnTo>
                  <a:lnTo>
                    <a:pt x="6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44" y="0"/>
                  </a:lnTo>
                  <a:lnTo>
                    <a:pt x="100" y="56"/>
                  </a:lnTo>
                  <a:lnTo>
                    <a:pt x="56" y="1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700" y="2363"/>
              <a:ext cx="101" cy="102"/>
            </a:xfrm>
            <a:custGeom>
              <a:avLst/>
              <a:gdLst/>
              <a:ahLst/>
              <a:cxnLst>
                <a:cxn ang="0">
                  <a:pos x="57" y="100"/>
                </a:cxn>
                <a:cxn ang="0">
                  <a:pos x="57" y="100"/>
                </a:cxn>
                <a:cxn ang="0">
                  <a:pos x="57" y="100"/>
                </a:cxn>
                <a:cxn ang="0">
                  <a:pos x="51" y="100"/>
                </a:cxn>
                <a:cxn ang="0">
                  <a:pos x="51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8" y="88"/>
                </a:cxn>
                <a:cxn ang="0">
                  <a:pos x="32" y="88"/>
                </a:cxn>
                <a:cxn ang="0">
                  <a:pos x="32" y="81"/>
                </a:cxn>
                <a:cxn ang="0">
                  <a:pos x="26" y="75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38" y="0"/>
                </a:cxn>
                <a:cxn ang="0">
                  <a:pos x="101" y="50"/>
                </a:cxn>
                <a:cxn ang="0">
                  <a:pos x="57" y="100"/>
                </a:cxn>
              </a:cxnLst>
              <a:rect l="0" t="0" r="r" b="b"/>
              <a:pathLst>
                <a:path w="101" h="100">
                  <a:moveTo>
                    <a:pt x="57" y="100"/>
                  </a:moveTo>
                  <a:lnTo>
                    <a:pt x="57" y="100"/>
                  </a:lnTo>
                  <a:lnTo>
                    <a:pt x="57" y="100"/>
                  </a:lnTo>
                  <a:lnTo>
                    <a:pt x="51" y="100"/>
                  </a:lnTo>
                  <a:lnTo>
                    <a:pt x="51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32" y="88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8" y="0"/>
                  </a:lnTo>
                  <a:lnTo>
                    <a:pt x="101" y="5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901" y="1191"/>
              <a:ext cx="666" cy="212"/>
            </a:xfrm>
            <a:custGeom>
              <a:avLst/>
              <a:gdLst/>
              <a:ahLst/>
              <a:cxnLst>
                <a:cxn ang="0">
                  <a:pos x="12" y="206"/>
                </a:cxn>
                <a:cxn ang="0">
                  <a:pos x="37" y="194"/>
                </a:cxn>
                <a:cxn ang="0">
                  <a:pos x="56" y="187"/>
                </a:cxn>
                <a:cxn ang="0">
                  <a:pos x="75" y="175"/>
                </a:cxn>
                <a:cxn ang="0">
                  <a:pos x="88" y="169"/>
                </a:cxn>
                <a:cxn ang="0">
                  <a:pos x="100" y="156"/>
                </a:cxn>
                <a:cxn ang="0">
                  <a:pos x="113" y="150"/>
                </a:cxn>
                <a:cxn ang="0">
                  <a:pos x="125" y="144"/>
                </a:cxn>
                <a:cxn ang="0">
                  <a:pos x="138" y="144"/>
                </a:cxn>
                <a:cxn ang="0">
                  <a:pos x="157" y="150"/>
                </a:cxn>
                <a:cxn ang="0">
                  <a:pos x="182" y="156"/>
                </a:cxn>
                <a:cxn ang="0">
                  <a:pos x="220" y="162"/>
                </a:cxn>
                <a:cxn ang="0">
                  <a:pos x="270" y="156"/>
                </a:cxn>
                <a:cxn ang="0">
                  <a:pos x="345" y="144"/>
                </a:cxn>
                <a:cxn ang="0">
                  <a:pos x="446" y="106"/>
                </a:cxn>
                <a:cxn ang="0">
                  <a:pos x="584" y="44"/>
                </a:cxn>
                <a:cxn ang="0">
                  <a:pos x="653" y="13"/>
                </a:cxn>
                <a:cxn ang="0">
                  <a:pos x="647" y="19"/>
                </a:cxn>
                <a:cxn ang="0">
                  <a:pos x="622" y="38"/>
                </a:cxn>
                <a:cxn ang="0">
                  <a:pos x="584" y="56"/>
                </a:cxn>
                <a:cxn ang="0">
                  <a:pos x="534" y="81"/>
                </a:cxn>
                <a:cxn ang="0">
                  <a:pos x="484" y="106"/>
                </a:cxn>
                <a:cxn ang="0">
                  <a:pos x="427" y="137"/>
                </a:cxn>
                <a:cxn ang="0">
                  <a:pos x="364" y="156"/>
                </a:cxn>
                <a:cxn ang="0">
                  <a:pos x="301" y="175"/>
                </a:cxn>
                <a:cxn ang="0">
                  <a:pos x="276" y="181"/>
                </a:cxn>
                <a:cxn ang="0">
                  <a:pos x="251" y="187"/>
                </a:cxn>
                <a:cxn ang="0">
                  <a:pos x="232" y="187"/>
                </a:cxn>
                <a:cxn ang="0">
                  <a:pos x="207" y="187"/>
                </a:cxn>
                <a:cxn ang="0">
                  <a:pos x="188" y="187"/>
                </a:cxn>
                <a:cxn ang="0">
                  <a:pos x="169" y="181"/>
                </a:cxn>
                <a:cxn ang="0">
                  <a:pos x="151" y="175"/>
                </a:cxn>
                <a:cxn ang="0">
                  <a:pos x="132" y="169"/>
                </a:cxn>
                <a:cxn ang="0">
                  <a:pos x="132" y="169"/>
                </a:cxn>
                <a:cxn ang="0">
                  <a:pos x="113" y="175"/>
                </a:cxn>
                <a:cxn ang="0">
                  <a:pos x="94" y="187"/>
                </a:cxn>
                <a:cxn ang="0">
                  <a:pos x="69" y="194"/>
                </a:cxn>
                <a:cxn ang="0">
                  <a:pos x="44" y="200"/>
                </a:cxn>
                <a:cxn ang="0">
                  <a:pos x="25" y="206"/>
                </a:cxn>
                <a:cxn ang="0">
                  <a:pos x="6" y="212"/>
                </a:cxn>
                <a:cxn ang="0">
                  <a:pos x="0" y="212"/>
                </a:cxn>
              </a:cxnLst>
              <a:rect l="0" t="0" r="r" b="b"/>
              <a:pathLst>
                <a:path w="666" h="212">
                  <a:moveTo>
                    <a:pt x="0" y="212"/>
                  </a:moveTo>
                  <a:lnTo>
                    <a:pt x="12" y="206"/>
                  </a:lnTo>
                  <a:lnTo>
                    <a:pt x="25" y="200"/>
                  </a:lnTo>
                  <a:lnTo>
                    <a:pt x="37" y="194"/>
                  </a:lnTo>
                  <a:lnTo>
                    <a:pt x="44" y="187"/>
                  </a:lnTo>
                  <a:lnTo>
                    <a:pt x="56" y="187"/>
                  </a:lnTo>
                  <a:lnTo>
                    <a:pt x="63" y="181"/>
                  </a:lnTo>
                  <a:lnTo>
                    <a:pt x="75" y="175"/>
                  </a:lnTo>
                  <a:lnTo>
                    <a:pt x="81" y="169"/>
                  </a:lnTo>
                  <a:lnTo>
                    <a:pt x="88" y="169"/>
                  </a:lnTo>
                  <a:lnTo>
                    <a:pt x="94" y="162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3" y="150"/>
                  </a:lnTo>
                  <a:lnTo>
                    <a:pt x="119" y="150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57" y="150"/>
                  </a:lnTo>
                  <a:lnTo>
                    <a:pt x="169" y="150"/>
                  </a:lnTo>
                  <a:lnTo>
                    <a:pt x="182" y="156"/>
                  </a:lnTo>
                  <a:lnTo>
                    <a:pt x="201" y="162"/>
                  </a:lnTo>
                  <a:lnTo>
                    <a:pt x="220" y="162"/>
                  </a:lnTo>
                  <a:lnTo>
                    <a:pt x="245" y="162"/>
                  </a:lnTo>
                  <a:lnTo>
                    <a:pt x="270" y="156"/>
                  </a:lnTo>
                  <a:lnTo>
                    <a:pt x="308" y="150"/>
                  </a:lnTo>
                  <a:lnTo>
                    <a:pt x="345" y="144"/>
                  </a:lnTo>
                  <a:lnTo>
                    <a:pt x="396" y="125"/>
                  </a:lnTo>
                  <a:lnTo>
                    <a:pt x="446" y="106"/>
                  </a:lnTo>
                  <a:lnTo>
                    <a:pt x="515" y="81"/>
                  </a:lnTo>
                  <a:lnTo>
                    <a:pt x="584" y="44"/>
                  </a:lnTo>
                  <a:lnTo>
                    <a:pt x="666" y="0"/>
                  </a:lnTo>
                  <a:lnTo>
                    <a:pt x="653" y="13"/>
                  </a:lnTo>
                  <a:lnTo>
                    <a:pt x="653" y="19"/>
                  </a:lnTo>
                  <a:lnTo>
                    <a:pt x="647" y="19"/>
                  </a:lnTo>
                  <a:lnTo>
                    <a:pt x="634" y="25"/>
                  </a:lnTo>
                  <a:lnTo>
                    <a:pt x="622" y="38"/>
                  </a:lnTo>
                  <a:lnTo>
                    <a:pt x="603" y="44"/>
                  </a:lnTo>
                  <a:lnTo>
                    <a:pt x="584" y="56"/>
                  </a:lnTo>
                  <a:lnTo>
                    <a:pt x="559" y="69"/>
                  </a:lnTo>
                  <a:lnTo>
                    <a:pt x="534" y="81"/>
                  </a:lnTo>
                  <a:lnTo>
                    <a:pt x="509" y="94"/>
                  </a:lnTo>
                  <a:lnTo>
                    <a:pt x="484" y="106"/>
                  </a:lnTo>
                  <a:lnTo>
                    <a:pt x="452" y="119"/>
                  </a:lnTo>
                  <a:lnTo>
                    <a:pt x="427" y="137"/>
                  </a:lnTo>
                  <a:lnTo>
                    <a:pt x="389" y="150"/>
                  </a:lnTo>
                  <a:lnTo>
                    <a:pt x="364" y="156"/>
                  </a:lnTo>
                  <a:lnTo>
                    <a:pt x="333" y="169"/>
                  </a:lnTo>
                  <a:lnTo>
                    <a:pt x="301" y="175"/>
                  </a:lnTo>
                  <a:lnTo>
                    <a:pt x="289" y="181"/>
                  </a:lnTo>
                  <a:lnTo>
                    <a:pt x="276" y="181"/>
                  </a:lnTo>
                  <a:lnTo>
                    <a:pt x="264" y="181"/>
                  </a:lnTo>
                  <a:lnTo>
                    <a:pt x="251" y="187"/>
                  </a:lnTo>
                  <a:lnTo>
                    <a:pt x="239" y="187"/>
                  </a:lnTo>
                  <a:lnTo>
                    <a:pt x="232" y="187"/>
                  </a:lnTo>
                  <a:lnTo>
                    <a:pt x="220" y="187"/>
                  </a:lnTo>
                  <a:lnTo>
                    <a:pt x="207" y="187"/>
                  </a:lnTo>
                  <a:lnTo>
                    <a:pt x="201" y="187"/>
                  </a:lnTo>
                  <a:lnTo>
                    <a:pt x="188" y="187"/>
                  </a:lnTo>
                  <a:lnTo>
                    <a:pt x="182" y="187"/>
                  </a:lnTo>
                  <a:lnTo>
                    <a:pt x="169" y="181"/>
                  </a:lnTo>
                  <a:lnTo>
                    <a:pt x="163" y="181"/>
                  </a:lnTo>
                  <a:lnTo>
                    <a:pt x="151" y="175"/>
                  </a:lnTo>
                  <a:lnTo>
                    <a:pt x="144" y="175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7" y="181"/>
                  </a:lnTo>
                  <a:lnTo>
                    <a:pt x="94" y="187"/>
                  </a:lnTo>
                  <a:lnTo>
                    <a:pt x="81" y="187"/>
                  </a:lnTo>
                  <a:lnTo>
                    <a:pt x="69" y="194"/>
                  </a:lnTo>
                  <a:lnTo>
                    <a:pt x="56" y="200"/>
                  </a:lnTo>
                  <a:lnTo>
                    <a:pt x="44" y="200"/>
                  </a:lnTo>
                  <a:lnTo>
                    <a:pt x="37" y="206"/>
                  </a:lnTo>
                  <a:lnTo>
                    <a:pt x="25" y="206"/>
                  </a:lnTo>
                  <a:lnTo>
                    <a:pt x="19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637" y="1141"/>
              <a:ext cx="203" cy="81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25" y="44"/>
                </a:cxn>
                <a:cxn ang="0">
                  <a:pos x="31" y="44"/>
                </a:cxn>
                <a:cxn ang="0">
                  <a:pos x="31" y="38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31" y="25"/>
                </a:cxn>
                <a:cxn ang="0">
                  <a:pos x="37" y="19"/>
                </a:cxn>
                <a:cxn ang="0">
                  <a:pos x="50" y="25"/>
                </a:cxn>
                <a:cxn ang="0">
                  <a:pos x="69" y="44"/>
                </a:cxn>
                <a:cxn ang="0">
                  <a:pos x="88" y="44"/>
                </a:cxn>
                <a:cxn ang="0">
                  <a:pos x="94" y="44"/>
                </a:cxn>
                <a:cxn ang="0">
                  <a:pos x="100" y="38"/>
                </a:cxn>
                <a:cxn ang="0">
                  <a:pos x="113" y="25"/>
                </a:cxn>
                <a:cxn ang="0">
                  <a:pos x="125" y="13"/>
                </a:cxn>
                <a:cxn ang="0">
                  <a:pos x="144" y="7"/>
                </a:cxn>
                <a:cxn ang="0">
                  <a:pos x="176" y="0"/>
                </a:cxn>
                <a:cxn ang="0">
                  <a:pos x="201" y="7"/>
                </a:cxn>
                <a:cxn ang="0">
                  <a:pos x="207" y="25"/>
                </a:cxn>
                <a:cxn ang="0">
                  <a:pos x="207" y="44"/>
                </a:cxn>
                <a:cxn ang="0">
                  <a:pos x="188" y="63"/>
                </a:cxn>
                <a:cxn ang="0">
                  <a:pos x="163" y="81"/>
                </a:cxn>
                <a:cxn ang="0">
                  <a:pos x="125" y="81"/>
                </a:cxn>
                <a:cxn ang="0">
                  <a:pos x="81" y="69"/>
                </a:cxn>
                <a:cxn ang="0">
                  <a:pos x="56" y="63"/>
                </a:cxn>
                <a:cxn ang="0">
                  <a:pos x="50" y="69"/>
                </a:cxn>
                <a:cxn ang="0">
                  <a:pos x="44" y="75"/>
                </a:cxn>
                <a:cxn ang="0">
                  <a:pos x="37" y="75"/>
                </a:cxn>
                <a:cxn ang="0">
                  <a:pos x="25" y="75"/>
                </a:cxn>
                <a:cxn ang="0">
                  <a:pos x="19" y="75"/>
                </a:cxn>
                <a:cxn ang="0">
                  <a:pos x="12" y="69"/>
                </a:cxn>
                <a:cxn ang="0">
                  <a:pos x="6" y="63"/>
                </a:cxn>
              </a:cxnLst>
              <a:rect l="0" t="0" r="r" b="b"/>
              <a:pathLst>
                <a:path w="207" h="81">
                  <a:moveTo>
                    <a:pt x="0" y="57"/>
                  </a:moveTo>
                  <a:lnTo>
                    <a:pt x="12" y="57"/>
                  </a:lnTo>
                  <a:lnTo>
                    <a:pt x="19" y="5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19"/>
                  </a:lnTo>
                  <a:lnTo>
                    <a:pt x="44" y="19"/>
                  </a:lnTo>
                  <a:lnTo>
                    <a:pt x="50" y="25"/>
                  </a:lnTo>
                  <a:lnTo>
                    <a:pt x="63" y="38"/>
                  </a:lnTo>
                  <a:lnTo>
                    <a:pt x="69" y="44"/>
                  </a:lnTo>
                  <a:lnTo>
                    <a:pt x="8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107" y="32"/>
                  </a:lnTo>
                  <a:lnTo>
                    <a:pt x="113" y="25"/>
                  </a:lnTo>
                  <a:lnTo>
                    <a:pt x="119" y="19"/>
                  </a:lnTo>
                  <a:lnTo>
                    <a:pt x="125" y="13"/>
                  </a:lnTo>
                  <a:lnTo>
                    <a:pt x="132" y="7"/>
                  </a:lnTo>
                  <a:lnTo>
                    <a:pt x="144" y="7"/>
                  </a:lnTo>
                  <a:lnTo>
                    <a:pt x="157" y="0"/>
                  </a:lnTo>
                  <a:lnTo>
                    <a:pt x="176" y="0"/>
                  </a:lnTo>
                  <a:lnTo>
                    <a:pt x="195" y="0"/>
                  </a:lnTo>
                  <a:lnTo>
                    <a:pt x="201" y="7"/>
                  </a:lnTo>
                  <a:lnTo>
                    <a:pt x="207" y="13"/>
                  </a:lnTo>
                  <a:lnTo>
                    <a:pt x="207" y="25"/>
                  </a:lnTo>
                  <a:lnTo>
                    <a:pt x="207" y="38"/>
                  </a:lnTo>
                  <a:lnTo>
                    <a:pt x="207" y="44"/>
                  </a:lnTo>
                  <a:lnTo>
                    <a:pt x="195" y="57"/>
                  </a:lnTo>
                  <a:lnTo>
                    <a:pt x="188" y="63"/>
                  </a:lnTo>
                  <a:lnTo>
                    <a:pt x="176" y="75"/>
                  </a:lnTo>
                  <a:lnTo>
                    <a:pt x="163" y="81"/>
                  </a:lnTo>
                  <a:lnTo>
                    <a:pt x="144" y="81"/>
                  </a:lnTo>
                  <a:lnTo>
                    <a:pt x="125" y="81"/>
                  </a:lnTo>
                  <a:lnTo>
                    <a:pt x="107" y="81"/>
                  </a:lnTo>
                  <a:lnTo>
                    <a:pt x="81" y="69"/>
                  </a:lnTo>
                  <a:lnTo>
                    <a:pt x="63" y="57"/>
                  </a:lnTo>
                  <a:lnTo>
                    <a:pt x="56" y="63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1" y="7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9" y="75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222" y="2002"/>
              <a:ext cx="126" cy="118"/>
            </a:xfrm>
            <a:custGeom>
              <a:avLst/>
              <a:gdLst/>
              <a:ahLst/>
              <a:cxnLst>
                <a:cxn ang="0">
                  <a:pos x="126" y="50"/>
                </a:cxn>
                <a:cxn ang="0">
                  <a:pos x="119" y="62"/>
                </a:cxn>
                <a:cxn ang="0">
                  <a:pos x="107" y="75"/>
                </a:cxn>
                <a:cxn ang="0">
                  <a:pos x="94" y="93"/>
                </a:cxn>
                <a:cxn ang="0">
                  <a:pos x="69" y="106"/>
                </a:cxn>
                <a:cxn ang="0">
                  <a:pos x="50" y="112"/>
                </a:cxn>
                <a:cxn ang="0">
                  <a:pos x="25" y="118"/>
                </a:cxn>
                <a:cxn ang="0">
                  <a:pos x="13" y="112"/>
                </a:cxn>
                <a:cxn ang="0">
                  <a:pos x="6" y="106"/>
                </a:cxn>
                <a:cxn ang="0">
                  <a:pos x="13" y="87"/>
                </a:cxn>
                <a:cxn ang="0">
                  <a:pos x="19" y="68"/>
                </a:cxn>
                <a:cxn ang="0">
                  <a:pos x="25" y="50"/>
                </a:cxn>
                <a:cxn ang="0">
                  <a:pos x="31" y="37"/>
                </a:cxn>
                <a:cxn ang="0">
                  <a:pos x="38" y="25"/>
                </a:cxn>
                <a:cxn ang="0">
                  <a:pos x="31" y="18"/>
                </a:cxn>
                <a:cxn ang="0">
                  <a:pos x="13" y="25"/>
                </a:cxn>
                <a:cxn ang="0">
                  <a:pos x="6" y="18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57" y="12"/>
                </a:cxn>
                <a:cxn ang="0">
                  <a:pos x="57" y="18"/>
                </a:cxn>
                <a:cxn ang="0">
                  <a:pos x="57" y="31"/>
                </a:cxn>
                <a:cxn ang="0">
                  <a:pos x="44" y="56"/>
                </a:cxn>
                <a:cxn ang="0">
                  <a:pos x="25" y="87"/>
                </a:cxn>
                <a:cxn ang="0">
                  <a:pos x="25" y="99"/>
                </a:cxn>
                <a:cxn ang="0">
                  <a:pos x="38" y="99"/>
                </a:cxn>
                <a:cxn ang="0">
                  <a:pos x="57" y="87"/>
                </a:cxn>
                <a:cxn ang="0">
                  <a:pos x="82" y="75"/>
                </a:cxn>
                <a:cxn ang="0">
                  <a:pos x="107" y="56"/>
                </a:cxn>
                <a:cxn ang="0">
                  <a:pos x="119" y="50"/>
                </a:cxn>
              </a:cxnLst>
              <a:rect l="0" t="0" r="r" b="b"/>
              <a:pathLst>
                <a:path w="126" h="118">
                  <a:moveTo>
                    <a:pt x="119" y="50"/>
                  </a:moveTo>
                  <a:lnTo>
                    <a:pt x="126" y="50"/>
                  </a:lnTo>
                  <a:lnTo>
                    <a:pt x="126" y="56"/>
                  </a:lnTo>
                  <a:lnTo>
                    <a:pt x="119" y="62"/>
                  </a:lnTo>
                  <a:lnTo>
                    <a:pt x="113" y="68"/>
                  </a:lnTo>
                  <a:lnTo>
                    <a:pt x="107" y="75"/>
                  </a:lnTo>
                  <a:lnTo>
                    <a:pt x="101" y="81"/>
                  </a:lnTo>
                  <a:lnTo>
                    <a:pt x="94" y="93"/>
                  </a:lnTo>
                  <a:lnTo>
                    <a:pt x="82" y="99"/>
                  </a:lnTo>
                  <a:lnTo>
                    <a:pt x="69" y="106"/>
                  </a:lnTo>
                  <a:lnTo>
                    <a:pt x="57" y="106"/>
                  </a:lnTo>
                  <a:lnTo>
                    <a:pt x="50" y="112"/>
                  </a:lnTo>
                  <a:lnTo>
                    <a:pt x="38" y="118"/>
                  </a:lnTo>
                  <a:lnTo>
                    <a:pt x="25" y="118"/>
                  </a:lnTo>
                  <a:lnTo>
                    <a:pt x="19" y="118"/>
                  </a:lnTo>
                  <a:lnTo>
                    <a:pt x="13" y="112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93"/>
                  </a:lnTo>
                  <a:lnTo>
                    <a:pt x="13" y="87"/>
                  </a:lnTo>
                  <a:lnTo>
                    <a:pt x="13" y="75"/>
                  </a:lnTo>
                  <a:lnTo>
                    <a:pt x="19" y="68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38" y="31"/>
                  </a:lnTo>
                  <a:lnTo>
                    <a:pt x="38" y="25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57" y="25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44" y="56"/>
                  </a:lnTo>
                  <a:lnTo>
                    <a:pt x="31" y="75"/>
                  </a:lnTo>
                  <a:lnTo>
                    <a:pt x="25" y="87"/>
                  </a:lnTo>
                  <a:lnTo>
                    <a:pt x="19" y="93"/>
                  </a:lnTo>
                  <a:lnTo>
                    <a:pt x="25" y="99"/>
                  </a:lnTo>
                  <a:lnTo>
                    <a:pt x="31" y="99"/>
                  </a:lnTo>
                  <a:lnTo>
                    <a:pt x="38" y="99"/>
                  </a:lnTo>
                  <a:lnTo>
                    <a:pt x="50" y="93"/>
                  </a:lnTo>
                  <a:lnTo>
                    <a:pt x="57" y="87"/>
                  </a:lnTo>
                  <a:lnTo>
                    <a:pt x="69" y="81"/>
                  </a:lnTo>
                  <a:lnTo>
                    <a:pt x="82" y="75"/>
                  </a:lnTo>
                  <a:lnTo>
                    <a:pt x="94" y="62"/>
                  </a:lnTo>
                  <a:lnTo>
                    <a:pt x="107" y="56"/>
                  </a:lnTo>
                  <a:lnTo>
                    <a:pt x="113" y="56"/>
                  </a:lnTo>
                  <a:lnTo>
                    <a:pt x="119" y="50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950" y="1123"/>
              <a:ext cx="219" cy="81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43"/>
                </a:cxn>
                <a:cxn ang="0">
                  <a:pos x="32" y="43"/>
                </a:cxn>
                <a:cxn ang="0">
                  <a:pos x="32" y="37"/>
                </a:cxn>
                <a:cxn ang="0">
                  <a:pos x="32" y="31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8" y="18"/>
                </a:cxn>
                <a:cxn ang="0">
                  <a:pos x="57" y="25"/>
                </a:cxn>
                <a:cxn ang="0">
                  <a:pos x="76" y="37"/>
                </a:cxn>
                <a:cxn ang="0">
                  <a:pos x="88" y="43"/>
                </a:cxn>
                <a:cxn ang="0">
                  <a:pos x="94" y="37"/>
                </a:cxn>
                <a:cxn ang="0">
                  <a:pos x="101" y="31"/>
                </a:cxn>
                <a:cxn ang="0">
                  <a:pos x="113" y="18"/>
                </a:cxn>
                <a:cxn ang="0">
                  <a:pos x="126" y="12"/>
                </a:cxn>
                <a:cxn ang="0">
                  <a:pos x="151" y="6"/>
                </a:cxn>
                <a:cxn ang="0">
                  <a:pos x="182" y="0"/>
                </a:cxn>
                <a:cxn ang="0">
                  <a:pos x="208" y="6"/>
                </a:cxn>
                <a:cxn ang="0">
                  <a:pos x="214" y="18"/>
                </a:cxn>
                <a:cxn ang="0">
                  <a:pos x="208" y="43"/>
                </a:cxn>
                <a:cxn ang="0">
                  <a:pos x="189" y="62"/>
                </a:cxn>
                <a:cxn ang="0">
                  <a:pos x="164" y="75"/>
                </a:cxn>
                <a:cxn ang="0">
                  <a:pos x="126" y="81"/>
                </a:cxn>
                <a:cxn ang="0">
                  <a:pos x="88" y="68"/>
                </a:cxn>
                <a:cxn ang="0">
                  <a:pos x="57" y="62"/>
                </a:cxn>
                <a:cxn ang="0">
                  <a:pos x="50" y="68"/>
                </a:cxn>
                <a:cxn ang="0">
                  <a:pos x="44" y="68"/>
                </a:cxn>
                <a:cxn ang="0">
                  <a:pos x="38" y="75"/>
                </a:cxn>
                <a:cxn ang="0">
                  <a:pos x="32" y="75"/>
                </a:cxn>
                <a:cxn ang="0">
                  <a:pos x="19" y="68"/>
                </a:cxn>
                <a:cxn ang="0">
                  <a:pos x="13" y="62"/>
                </a:cxn>
                <a:cxn ang="0">
                  <a:pos x="6" y="62"/>
                </a:cxn>
              </a:cxnLst>
              <a:rect l="0" t="0" r="r" b="b"/>
              <a:pathLst>
                <a:path w="214" h="81">
                  <a:moveTo>
                    <a:pt x="0" y="56"/>
                  </a:moveTo>
                  <a:lnTo>
                    <a:pt x="13" y="50"/>
                  </a:lnTo>
                  <a:lnTo>
                    <a:pt x="19" y="50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32" y="43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57" y="25"/>
                  </a:lnTo>
                  <a:lnTo>
                    <a:pt x="63" y="31"/>
                  </a:lnTo>
                  <a:lnTo>
                    <a:pt x="76" y="37"/>
                  </a:lnTo>
                  <a:lnTo>
                    <a:pt x="82" y="37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4" y="37"/>
                  </a:lnTo>
                  <a:lnTo>
                    <a:pt x="101" y="37"/>
                  </a:lnTo>
                  <a:lnTo>
                    <a:pt x="101" y="31"/>
                  </a:lnTo>
                  <a:lnTo>
                    <a:pt x="107" y="25"/>
                  </a:lnTo>
                  <a:lnTo>
                    <a:pt x="113" y="18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38" y="6"/>
                  </a:lnTo>
                  <a:lnTo>
                    <a:pt x="151" y="6"/>
                  </a:lnTo>
                  <a:lnTo>
                    <a:pt x="164" y="0"/>
                  </a:lnTo>
                  <a:lnTo>
                    <a:pt x="182" y="0"/>
                  </a:lnTo>
                  <a:lnTo>
                    <a:pt x="195" y="0"/>
                  </a:lnTo>
                  <a:lnTo>
                    <a:pt x="208" y="6"/>
                  </a:lnTo>
                  <a:lnTo>
                    <a:pt x="208" y="12"/>
                  </a:lnTo>
                  <a:lnTo>
                    <a:pt x="214" y="18"/>
                  </a:lnTo>
                  <a:lnTo>
                    <a:pt x="214" y="31"/>
                  </a:lnTo>
                  <a:lnTo>
                    <a:pt x="208" y="43"/>
                  </a:lnTo>
                  <a:lnTo>
                    <a:pt x="201" y="56"/>
                  </a:lnTo>
                  <a:lnTo>
                    <a:pt x="189" y="62"/>
                  </a:lnTo>
                  <a:lnTo>
                    <a:pt x="176" y="68"/>
                  </a:lnTo>
                  <a:lnTo>
                    <a:pt x="164" y="75"/>
                  </a:lnTo>
                  <a:lnTo>
                    <a:pt x="145" y="81"/>
                  </a:lnTo>
                  <a:lnTo>
                    <a:pt x="126" y="81"/>
                  </a:lnTo>
                  <a:lnTo>
                    <a:pt x="107" y="75"/>
                  </a:lnTo>
                  <a:lnTo>
                    <a:pt x="88" y="68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5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25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629" y="1104"/>
              <a:ext cx="219" cy="87"/>
            </a:xfrm>
            <a:custGeom>
              <a:avLst/>
              <a:gdLst/>
              <a:ahLst/>
              <a:cxnLst>
                <a:cxn ang="0">
                  <a:pos x="12" y="56"/>
                </a:cxn>
                <a:cxn ang="0">
                  <a:pos x="25" y="50"/>
                </a:cxn>
                <a:cxn ang="0">
                  <a:pos x="31" y="44"/>
                </a:cxn>
                <a:cxn ang="0">
                  <a:pos x="31" y="37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25"/>
                </a:cxn>
                <a:cxn ang="0">
                  <a:pos x="38" y="25"/>
                </a:cxn>
                <a:cxn ang="0">
                  <a:pos x="56" y="31"/>
                </a:cxn>
                <a:cxn ang="0">
                  <a:pos x="69" y="44"/>
                </a:cxn>
                <a:cxn ang="0">
                  <a:pos x="82" y="44"/>
                </a:cxn>
                <a:cxn ang="0">
                  <a:pos x="94" y="44"/>
                </a:cxn>
                <a:cxn ang="0">
                  <a:pos x="100" y="37"/>
                </a:cxn>
                <a:cxn ang="0">
                  <a:pos x="107" y="25"/>
                </a:cxn>
                <a:cxn ang="0">
                  <a:pos x="126" y="19"/>
                </a:cxn>
                <a:cxn ang="0">
                  <a:pos x="144" y="6"/>
                </a:cxn>
                <a:cxn ang="0">
                  <a:pos x="182" y="0"/>
                </a:cxn>
                <a:cxn ang="0">
                  <a:pos x="207" y="6"/>
                </a:cxn>
                <a:cxn ang="0">
                  <a:pos x="214" y="25"/>
                </a:cxn>
                <a:cxn ang="0">
                  <a:pos x="207" y="44"/>
                </a:cxn>
                <a:cxn ang="0">
                  <a:pos x="188" y="62"/>
                </a:cxn>
                <a:cxn ang="0">
                  <a:pos x="163" y="81"/>
                </a:cxn>
                <a:cxn ang="0">
                  <a:pos x="132" y="87"/>
                </a:cxn>
                <a:cxn ang="0">
                  <a:pos x="88" y="75"/>
                </a:cxn>
                <a:cxn ang="0">
                  <a:pos x="56" y="69"/>
                </a:cxn>
                <a:cxn ang="0">
                  <a:pos x="50" y="75"/>
                </a:cxn>
                <a:cxn ang="0">
                  <a:pos x="44" y="81"/>
                </a:cxn>
                <a:cxn ang="0">
                  <a:pos x="38" y="81"/>
                </a:cxn>
                <a:cxn ang="0">
                  <a:pos x="31" y="81"/>
                </a:cxn>
                <a:cxn ang="0">
                  <a:pos x="19" y="75"/>
                </a:cxn>
                <a:cxn ang="0">
                  <a:pos x="12" y="75"/>
                </a:cxn>
                <a:cxn ang="0">
                  <a:pos x="6" y="69"/>
                </a:cxn>
              </a:cxnLst>
              <a:rect l="0" t="0" r="r" b="b"/>
              <a:pathLst>
                <a:path w="214" h="87">
                  <a:moveTo>
                    <a:pt x="0" y="62"/>
                  </a:moveTo>
                  <a:lnTo>
                    <a:pt x="12" y="56"/>
                  </a:lnTo>
                  <a:lnTo>
                    <a:pt x="19" y="56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8" y="25"/>
                  </a:lnTo>
                  <a:lnTo>
                    <a:pt x="44" y="19"/>
                  </a:lnTo>
                  <a:lnTo>
                    <a:pt x="56" y="31"/>
                  </a:lnTo>
                  <a:lnTo>
                    <a:pt x="63" y="37"/>
                  </a:lnTo>
                  <a:lnTo>
                    <a:pt x="69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32" y="12"/>
                  </a:lnTo>
                  <a:lnTo>
                    <a:pt x="144" y="6"/>
                  </a:lnTo>
                  <a:lnTo>
                    <a:pt x="157" y="0"/>
                  </a:lnTo>
                  <a:lnTo>
                    <a:pt x="182" y="0"/>
                  </a:lnTo>
                  <a:lnTo>
                    <a:pt x="195" y="0"/>
                  </a:lnTo>
                  <a:lnTo>
                    <a:pt x="207" y="6"/>
                  </a:lnTo>
                  <a:lnTo>
                    <a:pt x="207" y="12"/>
                  </a:lnTo>
                  <a:lnTo>
                    <a:pt x="214" y="25"/>
                  </a:lnTo>
                  <a:lnTo>
                    <a:pt x="207" y="31"/>
                  </a:lnTo>
                  <a:lnTo>
                    <a:pt x="207" y="44"/>
                  </a:lnTo>
                  <a:lnTo>
                    <a:pt x="201" y="56"/>
                  </a:lnTo>
                  <a:lnTo>
                    <a:pt x="188" y="62"/>
                  </a:lnTo>
                  <a:lnTo>
                    <a:pt x="176" y="75"/>
                  </a:lnTo>
                  <a:lnTo>
                    <a:pt x="163" y="81"/>
                  </a:lnTo>
                  <a:lnTo>
                    <a:pt x="151" y="81"/>
                  </a:lnTo>
                  <a:lnTo>
                    <a:pt x="132" y="87"/>
                  </a:lnTo>
                  <a:lnTo>
                    <a:pt x="107" y="81"/>
                  </a:lnTo>
                  <a:lnTo>
                    <a:pt x="88" y="75"/>
                  </a:lnTo>
                  <a:lnTo>
                    <a:pt x="63" y="62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0" y="75"/>
                  </a:lnTo>
                  <a:lnTo>
                    <a:pt x="50" y="75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25" y="81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2" y="75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718" y="2108"/>
              <a:ext cx="41" cy="107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4" y="75"/>
                </a:cxn>
                <a:cxn ang="0">
                  <a:pos x="44" y="75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44" y="87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99"/>
                </a:cxn>
                <a:cxn ang="0">
                  <a:pos x="38" y="99"/>
                </a:cxn>
                <a:cxn ang="0">
                  <a:pos x="32" y="99"/>
                </a:cxn>
                <a:cxn ang="0">
                  <a:pos x="32" y="106"/>
                </a:cxn>
                <a:cxn ang="0">
                  <a:pos x="32" y="106"/>
                </a:cxn>
                <a:cxn ang="0">
                  <a:pos x="19" y="99"/>
                </a:cxn>
                <a:cxn ang="0">
                  <a:pos x="13" y="87"/>
                </a:cxn>
                <a:cxn ang="0">
                  <a:pos x="13" y="81"/>
                </a:cxn>
                <a:cxn ang="0">
                  <a:pos x="7" y="68"/>
                </a:cxn>
                <a:cxn ang="0">
                  <a:pos x="7" y="62"/>
                </a:cxn>
                <a:cxn ang="0">
                  <a:pos x="0" y="56"/>
                </a:cxn>
                <a:cxn ang="0">
                  <a:pos x="7" y="50"/>
                </a:cxn>
                <a:cxn ang="0">
                  <a:pos x="7" y="37"/>
                </a:cxn>
                <a:cxn ang="0">
                  <a:pos x="7" y="31"/>
                </a:cxn>
                <a:cxn ang="0">
                  <a:pos x="13" y="25"/>
                </a:cxn>
                <a:cxn ang="0">
                  <a:pos x="13" y="18"/>
                </a:cxn>
                <a:cxn ang="0">
                  <a:pos x="13" y="12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9" y="43"/>
                </a:cxn>
                <a:cxn ang="0">
                  <a:pos x="26" y="50"/>
                </a:cxn>
                <a:cxn ang="0">
                  <a:pos x="26" y="50"/>
                </a:cxn>
                <a:cxn ang="0">
                  <a:pos x="26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44" h="106">
                  <a:moveTo>
                    <a:pt x="44" y="62"/>
                  </a:moveTo>
                  <a:lnTo>
                    <a:pt x="44" y="68"/>
                  </a:lnTo>
                  <a:lnTo>
                    <a:pt x="44" y="68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2" y="99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19" y="99"/>
                  </a:lnTo>
                  <a:lnTo>
                    <a:pt x="13" y="87"/>
                  </a:lnTo>
                  <a:lnTo>
                    <a:pt x="13" y="81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37"/>
                  </a:lnTo>
                  <a:lnTo>
                    <a:pt x="7" y="31"/>
                  </a:lnTo>
                  <a:lnTo>
                    <a:pt x="13" y="25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4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535" y="1459"/>
              <a:ext cx="119" cy="137"/>
            </a:xfrm>
            <a:custGeom>
              <a:avLst/>
              <a:gdLst/>
              <a:ahLst/>
              <a:cxnLst>
                <a:cxn ang="0">
                  <a:pos x="119" y="25"/>
                </a:cxn>
                <a:cxn ang="0">
                  <a:pos x="113" y="32"/>
                </a:cxn>
                <a:cxn ang="0">
                  <a:pos x="106" y="32"/>
                </a:cxn>
                <a:cxn ang="0">
                  <a:pos x="100" y="44"/>
                </a:cxn>
                <a:cxn ang="0">
                  <a:pos x="100" y="56"/>
                </a:cxn>
                <a:cxn ang="0">
                  <a:pos x="94" y="75"/>
                </a:cxn>
                <a:cxn ang="0">
                  <a:pos x="94" y="94"/>
                </a:cxn>
                <a:cxn ang="0">
                  <a:pos x="88" y="113"/>
                </a:cxn>
                <a:cxn ang="0">
                  <a:pos x="75" y="113"/>
                </a:cxn>
                <a:cxn ang="0">
                  <a:pos x="56" y="88"/>
                </a:cxn>
                <a:cxn ang="0">
                  <a:pos x="44" y="75"/>
                </a:cxn>
                <a:cxn ang="0">
                  <a:pos x="25" y="63"/>
                </a:cxn>
                <a:cxn ang="0">
                  <a:pos x="18" y="50"/>
                </a:cxn>
                <a:cxn ang="0">
                  <a:pos x="6" y="44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8" y="32"/>
                </a:cxn>
                <a:cxn ang="0">
                  <a:pos x="31" y="38"/>
                </a:cxn>
                <a:cxn ang="0">
                  <a:pos x="37" y="50"/>
                </a:cxn>
                <a:cxn ang="0">
                  <a:pos x="50" y="63"/>
                </a:cxn>
                <a:cxn ang="0">
                  <a:pos x="62" y="75"/>
                </a:cxn>
                <a:cxn ang="0">
                  <a:pos x="75" y="75"/>
                </a:cxn>
                <a:cxn ang="0">
                  <a:pos x="81" y="63"/>
                </a:cxn>
                <a:cxn ang="0">
                  <a:pos x="81" y="44"/>
                </a:cxn>
                <a:cxn ang="0">
                  <a:pos x="88" y="32"/>
                </a:cxn>
                <a:cxn ang="0">
                  <a:pos x="94" y="13"/>
                </a:cxn>
                <a:cxn ang="0">
                  <a:pos x="100" y="7"/>
                </a:cxn>
                <a:cxn ang="0">
                  <a:pos x="100" y="0"/>
                </a:cxn>
                <a:cxn ang="0">
                  <a:pos x="113" y="13"/>
                </a:cxn>
              </a:cxnLst>
              <a:rect l="0" t="0" r="r" b="b"/>
              <a:pathLst>
                <a:path w="119" h="131">
                  <a:moveTo>
                    <a:pt x="119" y="19"/>
                  </a:moveTo>
                  <a:lnTo>
                    <a:pt x="119" y="25"/>
                  </a:lnTo>
                  <a:lnTo>
                    <a:pt x="113" y="25"/>
                  </a:lnTo>
                  <a:lnTo>
                    <a:pt x="113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8"/>
                  </a:lnTo>
                  <a:lnTo>
                    <a:pt x="100" y="44"/>
                  </a:lnTo>
                  <a:lnTo>
                    <a:pt x="100" y="50"/>
                  </a:lnTo>
                  <a:lnTo>
                    <a:pt x="100" y="56"/>
                  </a:lnTo>
                  <a:lnTo>
                    <a:pt x="100" y="63"/>
                  </a:lnTo>
                  <a:lnTo>
                    <a:pt x="94" y="75"/>
                  </a:lnTo>
                  <a:lnTo>
                    <a:pt x="94" y="81"/>
                  </a:lnTo>
                  <a:lnTo>
                    <a:pt x="94" y="94"/>
                  </a:lnTo>
                  <a:lnTo>
                    <a:pt x="94" y="100"/>
                  </a:lnTo>
                  <a:lnTo>
                    <a:pt x="88" y="113"/>
                  </a:lnTo>
                  <a:lnTo>
                    <a:pt x="88" y="131"/>
                  </a:lnTo>
                  <a:lnTo>
                    <a:pt x="75" y="113"/>
                  </a:lnTo>
                  <a:lnTo>
                    <a:pt x="62" y="100"/>
                  </a:lnTo>
                  <a:lnTo>
                    <a:pt x="56" y="88"/>
                  </a:lnTo>
                  <a:lnTo>
                    <a:pt x="50" y="81"/>
                  </a:lnTo>
                  <a:lnTo>
                    <a:pt x="44" y="75"/>
                  </a:lnTo>
                  <a:lnTo>
                    <a:pt x="31" y="69"/>
                  </a:lnTo>
                  <a:lnTo>
                    <a:pt x="25" y="63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18" y="32"/>
                  </a:lnTo>
                  <a:lnTo>
                    <a:pt x="25" y="32"/>
                  </a:lnTo>
                  <a:lnTo>
                    <a:pt x="31" y="38"/>
                  </a:lnTo>
                  <a:lnTo>
                    <a:pt x="37" y="44"/>
                  </a:lnTo>
                  <a:lnTo>
                    <a:pt x="37" y="50"/>
                  </a:lnTo>
                  <a:lnTo>
                    <a:pt x="44" y="56"/>
                  </a:lnTo>
                  <a:lnTo>
                    <a:pt x="50" y="63"/>
                  </a:lnTo>
                  <a:lnTo>
                    <a:pt x="56" y="69"/>
                  </a:lnTo>
                  <a:lnTo>
                    <a:pt x="62" y="75"/>
                  </a:lnTo>
                  <a:lnTo>
                    <a:pt x="69" y="81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81" y="63"/>
                  </a:lnTo>
                  <a:lnTo>
                    <a:pt x="81" y="56"/>
                  </a:lnTo>
                  <a:lnTo>
                    <a:pt x="81" y="44"/>
                  </a:lnTo>
                  <a:lnTo>
                    <a:pt x="88" y="38"/>
                  </a:lnTo>
                  <a:lnTo>
                    <a:pt x="88" y="32"/>
                  </a:lnTo>
                  <a:lnTo>
                    <a:pt x="88" y="19"/>
                  </a:lnTo>
                  <a:lnTo>
                    <a:pt x="94" y="13"/>
                  </a:lnTo>
                  <a:lnTo>
                    <a:pt x="94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6" y="7"/>
                  </a:lnTo>
                  <a:lnTo>
                    <a:pt x="113" y="13"/>
                  </a:lnTo>
                  <a:lnTo>
                    <a:pt x="119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700" y="1734"/>
              <a:ext cx="38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26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38" h="37">
                  <a:moveTo>
                    <a:pt x="0" y="37"/>
                  </a:moveTo>
                  <a:lnTo>
                    <a:pt x="7" y="37"/>
                  </a:lnTo>
                  <a:lnTo>
                    <a:pt x="7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927" y="1360"/>
              <a:ext cx="37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9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37" h="37">
                  <a:moveTo>
                    <a:pt x="0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50" name="Group 50"/>
            <p:cNvGrpSpPr>
              <a:grpSpLocks/>
            </p:cNvGrpSpPr>
            <p:nvPr/>
          </p:nvGrpSpPr>
          <p:grpSpPr bwMode="auto">
            <a:xfrm>
              <a:off x="2737" y="1129"/>
              <a:ext cx="2470" cy="823"/>
              <a:chOff x="2737" y="1129"/>
              <a:chExt cx="2470" cy="823"/>
            </a:xfrm>
          </p:grpSpPr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4183" y="1565"/>
                <a:ext cx="3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6" y="44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12" y="50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25" y="56"/>
                  </a:cxn>
                  <a:cxn ang="0">
                    <a:pos x="25" y="56"/>
                  </a:cxn>
                  <a:cxn ang="0">
                    <a:pos x="31" y="50"/>
                  </a:cxn>
                  <a:cxn ang="0">
                    <a:pos x="31" y="50"/>
                  </a:cxn>
                  <a:cxn ang="0">
                    <a:pos x="31" y="44"/>
                  </a:cxn>
                  <a:cxn ang="0">
                    <a:pos x="31" y="44"/>
                  </a:cxn>
                  <a:cxn ang="0">
                    <a:pos x="37" y="38"/>
                  </a:cxn>
                  <a:cxn ang="0">
                    <a:pos x="31" y="32"/>
                  </a:cxn>
                  <a:cxn ang="0">
                    <a:pos x="31" y="32"/>
                  </a:cxn>
                  <a:cxn ang="0">
                    <a:pos x="31" y="25"/>
                  </a:cxn>
                  <a:cxn ang="0">
                    <a:pos x="31" y="19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6" y="7"/>
                  </a:cxn>
                  <a:cxn ang="0">
                    <a:pos x="0" y="0"/>
                  </a:cxn>
                </a:cxnLst>
                <a:rect l="0" t="0" r="r" b="b"/>
                <a:pathLst>
                  <a:path w="37" h="56">
                    <a:moveTo>
                      <a:pt x="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7" y="38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25"/>
                    </a:lnTo>
                    <a:lnTo>
                      <a:pt x="31" y="19"/>
                    </a:lnTo>
                    <a:lnTo>
                      <a:pt x="25" y="19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3221" y="1827"/>
                <a:ext cx="396" cy="1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13" y="31"/>
                  </a:cxn>
                  <a:cxn ang="0">
                    <a:pos x="19" y="38"/>
                  </a:cxn>
                  <a:cxn ang="0">
                    <a:pos x="32" y="44"/>
                  </a:cxn>
                  <a:cxn ang="0">
                    <a:pos x="44" y="50"/>
                  </a:cxn>
                  <a:cxn ang="0">
                    <a:pos x="50" y="56"/>
                  </a:cxn>
                  <a:cxn ang="0">
                    <a:pos x="63" y="63"/>
                  </a:cxn>
                  <a:cxn ang="0">
                    <a:pos x="76" y="69"/>
                  </a:cxn>
                  <a:cxn ang="0">
                    <a:pos x="88" y="75"/>
                  </a:cxn>
                  <a:cxn ang="0">
                    <a:pos x="101" y="81"/>
                  </a:cxn>
                  <a:cxn ang="0">
                    <a:pos x="113" y="87"/>
                  </a:cxn>
                  <a:cxn ang="0">
                    <a:pos x="126" y="94"/>
                  </a:cxn>
                  <a:cxn ang="0">
                    <a:pos x="138" y="106"/>
                  </a:cxn>
                  <a:cxn ang="0">
                    <a:pos x="145" y="112"/>
                  </a:cxn>
                  <a:cxn ang="0">
                    <a:pos x="157" y="125"/>
                  </a:cxn>
                  <a:cxn ang="0">
                    <a:pos x="164" y="119"/>
                  </a:cxn>
                  <a:cxn ang="0">
                    <a:pos x="170" y="119"/>
                  </a:cxn>
                  <a:cxn ang="0">
                    <a:pos x="182" y="112"/>
                  </a:cxn>
                  <a:cxn ang="0">
                    <a:pos x="195" y="106"/>
                  </a:cxn>
                  <a:cxn ang="0">
                    <a:pos x="208" y="100"/>
                  </a:cxn>
                  <a:cxn ang="0">
                    <a:pos x="220" y="94"/>
                  </a:cxn>
                  <a:cxn ang="0">
                    <a:pos x="233" y="87"/>
                  </a:cxn>
                  <a:cxn ang="0">
                    <a:pos x="252" y="81"/>
                  </a:cxn>
                  <a:cxn ang="0">
                    <a:pos x="264" y="75"/>
                  </a:cxn>
                  <a:cxn ang="0">
                    <a:pos x="283" y="69"/>
                  </a:cxn>
                  <a:cxn ang="0">
                    <a:pos x="302" y="63"/>
                  </a:cxn>
                  <a:cxn ang="0">
                    <a:pos x="321" y="56"/>
                  </a:cxn>
                  <a:cxn ang="0">
                    <a:pos x="340" y="50"/>
                  </a:cxn>
                  <a:cxn ang="0">
                    <a:pos x="358" y="44"/>
                  </a:cxn>
                  <a:cxn ang="0">
                    <a:pos x="377" y="38"/>
                  </a:cxn>
                  <a:cxn ang="0">
                    <a:pos x="396" y="31"/>
                  </a:cxn>
                  <a:cxn ang="0">
                    <a:pos x="371" y="25"/>
                  </a:cxn>
                  <a:cxn ang="0">
                    <a:pos x="346" y="25"/>
                  </a:cxn>
                  <a:cxn ang="0">
                    <a:pos x="314" y="19"/>
                  </a:cxn>
                  <a:cxn ang="0">
                    <a:pos x="283" y="13"/>
                  </a:cxn>
                  <a:cxn ang="0">
                    <a:pos x="252" y="13"/>
                  </a:cxn>
                  <a:cxn ang="0">
                    <a:pos x="220" y="6"/>
                  </a:cxn>
                  <a:cxn ang="0">
                    <a:pos x="182" y="6"/>
                  </a:cxn>
                  <a:cxn ang="0">
                    <a:pos x="151" y="6"/>
                  </a:cxn>
                  <a:cxn ang="0">
                    <a:pos x="120" y="0"/>
                  </a:cxn>
                  <a:cxn ang="0">
                    <a:pos x="94" y="0"/>
                  </a:cxn>
                  <a:cxn ang="0">
                    <a:pos x="63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13"/>
                  </a:cxn>
                  <a:cxn ang="0">
                    <a:pos x="0" y="19"/>
                  </a:cxn>
                </a:cxnLst>
                <a:rect l="0" t="0" r="r" b="b"/>
                <a:pathLst>
                  <a:path w="396" h="125">
                    <a:moveTo>
                      <a:pt x="0" y="19"/>
                    </a:moveTo>
                    <a:lnTo>
                      <a:pt x="6" y="25"/>
                    </a:lnTo>
                    <a:lnTo>
                      <a:pt x="6" y="25"/>
                    </a:lnTo>
                    <a:lnTo>
                      <a:pt x="13" y="31"/>
                    </a:lnTo>
                    <a:lnTo>
                      <a:pt x="19" y="38"/>
                    </a:lnTo>
                    <a:lnTo>
                      <a:pt x="32" y="44"/>
                    </a:lnTo>
                    <a:lnTo>
                      <a:pt x="44" y="50"/>
                    </a:lnTo>
                    <a:lnTo>
                      <a:pt x="50" y="56"/>
                    </a:lnTo>
                    <a:lnTo>
                      <a:pt x="63" y="63"/>
                    </a:lnTo>
                    <a:lnTo>
                      <a:pt x="76" y="69"/>
                    </a:lnTo>
                    <a:lnTo>
                      <a:pt x="88" y="75"/>
                    </a:lnTo>
                    <a:lnTo>
                      <a:pt x="101" y="81"/>
                    </a:lnTo>
                    <a:lnTo>
                      <a:pt x="113" y="87"/>
                    </a:lnTo>
                    <a:lnTo>
                      <a:pt x="126" y="94"/>
                    </a:lnTo>
                    <a:lnTo>
                      <a:pt x="138" y="106"/>
                    </a:lnTo>
                    <a:lnTo>
                      <a:pt x="145" y="112"/>
                    </a:lnTo>
                    <a:lnTo>
                      <a:pt x="157" y="125"/>
                    </a:lnTo>
                    <a:lnTo>
                      <a:pt x="164" y="119"/>
                    </a:lnTo>
                    <a:lnTo>
                      <a:pt x="170" y="119"/>
                    </a:lnTo>
                    <a:lnTo>
                      <a:pt x="182" y="112"/>
                    </a:lnTo>
                    <a:lnTo>
                      <a:pt x="195" y="106"/>
                    </a:lnTo>
                    <a:lnTo>
                      <a:pt x="208" y="100"/>
                    </a:lnTo>
                    <a:lnTo>
                      <a:pt x="220" y="94"/>
                    </a:lnTo>
                    <a:lnTo>
                      <a:pt x="233" y="87"/>
                    </a:lnTo>
                    <a:lnTo>
                      <a:pt x="252" y="81"/>
                    </a:lnTo>
                    <a:lnTo>
                      <a:pt x="264" y="75"/>
                    </a:lnTo>
                    <a:lnTo>
                      <a:pt x="283" y="69"/>
                    </a:lnTo>
                    <a:lnTo>
                      <a:pt x="302" y="63"/>
                    </a:lnTo>
                    <a:lnTo>
                      <a:pt x="321" y="56"/>
                    </a:lnTo>
                    <a:lnTo>
                      <a:pt x="340" y="50"/>
                    </a:lnTo>
                    <a:lnTo>
                      <a:pt x="358" y="44"/>
                    </a:lnTo>
                    <a:lnTo>
                      <a:pt x="377" y="38"/>
                    </a:lnTo>
                    <a:lnTo>
                      <a:pt x="396" y="31"/>
                    </a:lnTo>
                    <a:lnTo>
                      <a:pt x="371" y="25"/>
                    </a:lnTo>
                    <a:lnTo>
                      <a:pt x="346" y="25"/>
                    </a:lnTo>
                    <a:lnTo>
                      <a:pt x="314" y="19"/>
                    </a:lnTo>
                    <a:lnTo>
                      <a:pt x="283" y="13"/>
                    </a:lnTo>
                    <a:lnTo>
                      <a:pt x="252" y="13"/>
                    </a:lnTo>
                    <a:lnTo>
                      <a:pt x="220" y="6"/>
                    </a:lnTo>
                    <a:lnTo>
                      <a:pt x="182" y="6"/>
                    </a:lnTo>
                    <a:lnTo>
                      <a:pt x="151" y="6"/>
                    </a:lnTo>
                    <a:lnTo>
                      <a:pt x="120" y="0"/>
                    </a:lnTo>
                    <a:lnTo>
                      <a:pt x="94" y="0"/>
                    </a:lnTo>
                    <a:lnTo>
                      <a:pt x="63" y="0"/>
                    </a:lnTo>
                    <a:lnTo>
                      <a:pt x="44" y="0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4227" y="1581"/>
                <a:ext cx="37" cy="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2" y="31"/>
                  </a:cxn>
                  <a:cxn ang="0">
                    <a:pos x="19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31" y="31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7" y="31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7" y="19"/>
                  </a:cxn>
                  <a:cxn ang="0">
                    <a:pos x="31" y="19"/>
                  </a:cxn>
                  <a:cxn ang="0">
                    <a:pos x="31" y="19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19" y="12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7" h="31">
                    <a:moveTo>
                      <a:pt x="6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9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5170" y="1353"/>
                <a:ext cx="3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" y="38"/>
                  </a:cxn>
                  <a:cxn ang="0">
                    <a:pos x="13" y="38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25" y="38"/>
                  </a:cxn>
                  <a:cxn ang="0">
                    <a:pos x="25" y="38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38" y="25"/>
                  </a:cxn>
                  <a:cxn ang="0">
                    <a:pos x="38" y="25"/>
                  </a:cxn>
                  <a:cxn ang="0">
                    <a:pos x="38" y="25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8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19" y="7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38" h="38">
                    <a:moveTo>
                      <a:pt x="0" y="38"/>
                    </a:moveTo>
                    <a:lnTo>
                      <a:pt x="7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2737" y="1166"/>
                <a:ext cx="82" cy="3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7" y="32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32" y="38"/>
                  </a:cxn>
                  <a:cxn ang="0">
                    <a:pos x="38" y="38"/>
                  </a:cxn>
                  <a:cxn ang="0">
                    <a:pos x="44" y="38"/>
                  </a:cxn>
                  <a:cxn ang="0">
                    <a:pos x="51" y="38"/>
                  </a:cxn>
                  <a:cxn ang="0">
                    <a:pos x="57" y="38"/>
                  </a:cxn>
                  <a:cxn ang="0">
                    <a:pos x="63" y="32"/>
                  </a:cxn>
                  <a:cxn ang="0">
                    <a:pos x="69" y="32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82" y="25"/>
                  </a:cxn>
                  <a:cxn ang="0">
                    <a:pos x="82" y="19"/>
                  </a:cxn>
                  <a:cxn ang="0">
                    <a:pos x="82" y="19"/>
                  </a:cxn>
                  <a:cxn ang="0">
                    <a:pos x="82" y="19"/>
                  </a:cxn>
                  <a:cxn ang="0">
                    <a:pos x="82" y="13"/>
                  </a:cxn>
                  <a:cxn ang="0">
                    <a:pos x="82" y="13"/>
                  </a:cxn>
                  <a:cxn ang="0">
                    <a:pos x="82" y="7"/>
                  </a:cxn>
                  <a:cxn ang="0">
                    <a:pos x="82" y="7"/>
                  </a:cxn>
                  <a:cxn ang="0">
                    <a:pos x="76" y="7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7" y="25"/>
                  </a:cxn>
                  <a:cxn ang="0">
                    <a:pos x="7" y="25"/>
                  </a:cxn>
                  <a:cxn ang="0">
                    <a:pos x="0" y="25"/>
                  </a:cxn>
                </a:cxnLst>
                <a:rect l="0" t="0" r="r" b="b"/>
                <a:pathLst>
                  <a:path w="82" h="38">
                    <a:moveTo>
                      <a:pt x="0" y="25"/>
                    </a:moveTo>
                    <a:lnTo>
                      <a:pt x="7" y="32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2" y="38"/>
                    </a:lnTo>
                    <a:lnTo>
                      <a:pt x="38" y="38"/>
                    </a:lnTo>
                    <a:lnTo>
                      <a:pt x="44" y="38"/>
                    </a:lnTo>
                    <a:lnTo>
                      <a:pt x="51" y="38"/>
                    </a:lnTo>
                    <a:lnTo>
                      <a:pt x="57" y="38"/>
                    </a:lnTo>
                    <a:lnTo>
                      <a:pt x="63" y="32"/>
                    </a:lnTo>
                    <a:lnTo>
                      <a:pt x="69" y="32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76" y="7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9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4051" y="1141"/>
                <a:ext cx="81" cy="4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6" y="38"/>
                  </a:cxn>
                  <a:cxn ang="0">
                    <a:pos x="12" y="44"/>
                  </a:cxn>
                  <a:cxn ang="0">
                    <a:pos x="19" y="44"/>
                  </a:cxn>
                  <a:cxn ang="0">
                    <a:pos x="25" y="44"/>
                  </a:cxn>
                  <a:cxn ang="0">
                    <a:pos x="31" y="44"/>
                  </a:cxn>
                  <a:cxn ang="0">
                    <a:pos x="37" y="44"/>
                  </a:cxn>
                  <a:cxn ang="0">
                    <a:pos x="44" y="44"/>
                  </a:cxn>
                  <a:cxn ang="0">
                    <a:pos x="50" y="44"/>
                  </a:cxn>
                  <a:cxn ang="0">
                    <a:pos x="56" y="38"/>
                  </a:cxn>
                  <a:cxn ang="0">
                    <a:pos x="63" y="38"/>
                  </a:cxn>
                  <a:cxn ang="0">
                    <a:pos x="69" y="38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81" y="32"/>
                  </a:cxn>
                  <a:cxn ang="0">
                    <a:pos x="81" y="25"/>
                  </a:cxn>
                  <a:cxn ang="0">
                    <a:pos x="81" y="25"/>
                  </a:cxn>
                  <a:cxn ang="0">
                    <a:pos x="81" y="19"/>
                  </a:cxn>
                  <a:cxn ang="0">
                    <a:pos x="81" y="19"/>
                  </a:cxn>
                  <a:cxn ang="0">
                    <a:pos x="81" y="13"/>
                  </a:cxn>
                  <a:cxn ang="0">
                    <a:pos x="81" y="13"/>
                  </a:cxn>
                  <a:cxn ang="0">
                    <a:pos x="81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1" y="7"/>
                  </a:cxn>
                  <a:cxn ang="0">
                    <a:pos x="31" y="13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6" y="25"/>
                  </a:cxn>
                  <a:cxn ang="0">
                    <a:pos x="6" y="32"/>
                  </a:cxn>
                  <a:cxn ang="0">
                    <a:pos x="0" y="32"/>
                  </a:cxn>
                </a:cxnLst>
                <a:rect l="0" t="0" r="r" b="b"/>
                <a:pathLst>
                  <a:path w="81" h="44">
                    <a:moveTo>
                      <a:pt x="0" y="32"/>
                    </a:moveTo>
                    <a:lnTo>
                      <a:pt x="6" y="38"/>
                    </a:lnTo>
                    <a:lnTo>
                      <a:pt x="12" y="44"/>
                    </a:lnTo>
                    <a:lnTo>
                      <a:pt x="19" y="44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44"/>
                    </a:lnTo>
                    <a:lnTo>
                      <a:pt x="44" y="44"/>
                    </a:lnTo>
                    <a:lnTo>
                      <a:pt x="50" y="44"/>
                    </a:lnTo>
                    <a:lnTo>
                      <a:pt x="56" y="38"/>
                    </a:lnTo>
                    <a:lnTo>
                      <a:pt x="63" y="38"/>
                    </a:lnTo>
                    <a:lnTo>
                      <a:pt x="69" y="38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81" y="32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4736" y="1129"/>
                <a:ext cx="75" cy="44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6" y="37"/>
                  </a:cxn>
                  <a:cxn ang="0">
                    <a:pos x="12" y="37"/>
                  </a:cxn>
                  <a:cxn ang="0">
                    <a:pos x="19" y="44"/>
                  </a:cxn>
                  <a:cxn ang="0">
                    <a:pos x="25" y="44"/>
                  </a:cxn>
                  <a:cxn ang="0">
                    <a:pos x="31" y="44"/>
                  </a:cxn>
                  <a:cxn ang="0">
                    <a:pos x="37" y="37"/>
                  </a:cxn>
                  <a:cxn ang="0">
                    <a:pos x="44" y="37"/>
                  </a:cxn>
                  <a:cxn ang="0">
                    <a:pos x="50" y="37"/>
                  </a:cxn>
                  <a:cxn ang="0">
                    <a:pos x="50" y="31"/>
                  </a:cxn>
                  <a:cxn ang="0">
                    <a:pos x="56" y="31"/>
                  </a:cxn>
                  <a:cxn ang="0">
                    <a:pos x="63" y="31"/>
                  </a:cxn>
                  <a:cxn ang="0">
                    <a:pos x="69" y="25"/>
                  </a:cxn>
                  <a:cxn ang="0">
                    <a:pos x="69" y="25"/>
                  </a:cxn>
                  <a:cxn ang="0">
                    <a:pos x="69" y="19"/>
                  </a:cxn>
                  <a:cxn ang="0">
                    <a:pos x="75" y="19"/>
                  </a:cxn>
                  <a:cxn ang="0">
                    <a:pos x="75" y="12"/>
                  </a:cxn>
                  <a:cxn ang="0">
                    <a:pos x="75" y="12"/>
                  </a:cxn>
                  <a:cxn ang="0">
                    <a:pos x="75" y="6"/>
                  </a:cxn>
                  <a:cxn ang="0">
                    <a:pos x="69" y="6"/>
                  </a:cxn>
                  <a:cxn ang="0">
                    <a:pos x="69" y="6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37" y="6"/>
                  </a:cxn>
                  <a:cxn ang="0">
                    <a:pos x="31" y="6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9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1"/>
                  </a:cxn>
                </a:cxnLst>
                <a:rect l="0" t="0" r="r" b="b"/>
                <a:pathLst>
                  <a:path w="75" h="44">
                    <a:moveTo>
                      <a:pt x="0" y="31"/>
                    </a:moveTo>
                    <a:lnTo>
                      <a:pt x="0" y="31"/>
                    </a:lnTo>
                    <a:lnTo>
                      <a:pt x="6" y="37"/>
                    </a:lnTo>
                    <a:lnTo>
                      <a:pt x="12" y="37"/>
                    </a:lnTo>
                    <a:lnTo>
                      <a:pt x="19" y="44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37"/>
                    </a:lnTo>
                    <a:lnTo>
                      <a:pt x="44" y="37"/>
                    </a:lnTo>
                    <a:lnTo>
                      <a:pt x="50" y="37"/>
                    </a:lnTo>
                    <a:lnTo>
                      <a:pt x="50" y="31"/>
                    </a:lnTo>
                    <a:lnTo>
                      <a:pt x="56" y="31"/>
                    </a:lnTo>
                    <a:lnTo>
                      <a:pt x="63" y="31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19"/>
                    </a:lnTo>
                    <a:lnTo>
                      <a:pt x="75" y="19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5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41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5" y="253821"/>
            <a:ext cx="10058400" cy="1450757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Acutely unwell patients</a:t>
            </a:r>
            <a:endParaRPr lang="en-US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951" y="2277273"/>
            <a:ext cx="10058400" cy="402336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1. Adrenal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crisis </a:t>
            </a:r>
            <a:endParaRPr lang="en-US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/>
              <a:t>  It </a:t>
            </a:r>
            <a:r>
              <a:rPr lang="en-US" sz="2800" dirty="0"/>
              <a:t>should be pointed out </a:t>
            </a:r>
            <a:r>
              <a:rPr lang="en-US" sz="2800" dirty="0" smtClean="0"/>
              <a:t>that administration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stress-dose steroids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/>
              <a:t>should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never be delayed </a:t>
            </a:r>
            <a:r>
              <a:rPr lang="en-US" sz="2800" dirty="0"/>
              <a:t>in patients with </a:t>
            </a:r>
            <a:r>
              <a:rPr lang="en-US" sz="2800" b="1" dirty="0"/>
              <a:t>suspected adrenal crisis</a:t>
            </a:r>
            <a:r>
              <a:rPr lang="en-US" sz="28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451" y="5919773"/>
            <a:ext cx="1157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1402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12" y="325932"/>
            <a:ext cx="10058400" cy="1450757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Acutely unwell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54" y="1698032"/>
            <a:ext cx="10799752" cy="4633942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  2. Pituitary 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</a:rPr>
              <a:t>apoplexy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3500" dirty="0" smtClean="0"/>
          </a:p>
          <a:p>
            <a:r>
              <a:rPr lang="en-US" sz="2600" dirty="0" smtClean="0"/>
              <a:t>Rely </a:t>
            </a:r>
            <a:r>
              <a:rPr lang="en-US" sz="2600" dirty="0"/>
              <a:t>on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typical clinical picture </a:t>
            </a:r>
            <a:r>
              <a:rPr lang="en-US" sz="2600" dirty="0"/>
              <a:t>for initial assessment if </a:t>
            </a:r>
            <a:r>
              <a:rPr lang="en-US" sz="2600" b="1" dirty="0"/>
              <a:t>availability of full investigations is </a:t>
            </a:r>
            <a:r>
              <a:rPr lang="en-US" sz="2600" b="1" dirty="0" smtClean="0"/>
              <a:t>limited</a:t>
            </a:r>
            <a:r>
              <a:rPr lang="en-US" sz="2600" dirty="0" smtClean="0"/>
              <a:t>; </a:t>
            </a:r>
            <a:r>
              <a:rPr lang="en-US" sz="2600" b="1" dirty="0" smtClean="0"/>
              <a:t>manifestations</a:t>
            </a:r>
            <a:r>
              <a:rPr lang="en-US" sz="2600" dirty="0" smtClean="0"/>
              <a:t> </a:t>
            </a:r>
            <a:r>
              <a:rPr lang="en-US" sz="2600" dirty="0"/>
              <a:t>of pituitary apoplexy can include any of the following: </a:t>
            </a: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Acute-onset </a:t>
            </a:r>
            <a:r>
              <a:rPr lang="en-US" sz="2600" dirty="0"/>
              <a:t>severe </a:t>
            </a:r>
            <a:r>
              <a:rPr lang="en-US" sz="2600" dirty="0" smtClean="0"/>
              <a:t>headache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 Nausea/Vomiting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 Visual Loss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Diplopia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Ptosis, Impaired Consciousness 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999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96" y="214387"/>
            <a:ext cx="10058400" cy="1450757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Pituitary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apoplexy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27" y="2465166"/>
            <a:ext cx="11375923" cy="4023360"/>
          </a:xfrm>
        </p:spPr>
        <p:txBody>
          <a:bodyPr/>
          <a:lstStyle/>
          <a:p>
            <a:r>
              <a:rPr lang="en-US" sz="2800" dirty="0" smtClean="0"/>
              <a:t> Clinical </a:t>
            </a:r>
            <a:r>
              <a:rPr lang="en-US" sz="2800" dirty="0"/>
              <a:t>evaluation of </a:t>
            </a:r>
            <a:r>
              <a:rPr lang="en-US" sz="2800" b="1" dirty="0"/>
              <a:t>visual fields/acuity, cranial nerves</a:t>
            </a:r>
            <a:r>
              <a:rPr lang="en-US" sz="2800" dirty="0"/>
              <a:t>, </a:t>
            </a:r>
            <a:r>
              <a:rPr lang="en-US" sz="2800" b="1" dirty="0"/>
              <a:t>level </a:t>
            </a:r>
            <a:r>
              <a:rPr lang="en-US" sz="2800" b="1" dirty="0" smtClean="0"/>
              <a:t>of consciousness</a:t>
            </a:r>
            <a:r>
              <a:rPr lang="en-US" sz="2800" dirty="0" smtClean="0"/>
              <a:t> </a:t>
            </a:r>
            <a:r>
              <a:rPr lang="en-US" sz="2800" dirty="0"/>
              <a:t>will help </a:t>
            </a:r>
            <a:r>
              <a:rPr lang="en-US" sz="2800" dirty="0" smtClean="0"/>
              <a:t> further substantiate </a:t>
            </a:r>
            <a:r>
              <a:rPr lang="en-US" sz="2800" dirty="0"/>
              <a:t>the </a:t>
            </a:r>
            <a:r>
              <a:rPr lang="en-US" sz="2800" b="1" dirty="0"/>
              <a:t>diagnosis of pituitary apoplexy and its severity.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Supportive </a:t>
            </a:r>
            <a:r>
              <a:rPr lang="en-US" sz="2800" b="1" i="1" dirty="0">
                <a:solidFill>
                  <a:schemeClr val="tx1"/>
                </a:solidFill>
              </a:rPr>
              <a:t>measures</a:t>
            </a:r>
            <a:r>
              <a:rPr lang="en-US" sz="2800" dirty="0"/>
              <a:t> to ensure </a:t>
            </a:r>
            <a:r>
              <a:rPr lang="en-US" sz="2800" b="1" dirty="0" err="1" smtClean="0"/>
              <a:t>haemodynamic</a:t>
            </a:r>
            <a:r>
              <a:rPr lang="en-US" sz="2800" b="1" dirty="0" smtClean="0"/>
              <a:t> stability </a:t>
            </a:r>
            <a:r>
              <a:rPr lang="en-US" sz="2800" dirty="0"/>
              <a:t>and </a:t>
            </a:r>
            <a:r>
              <a:rPr lang="en-US" sz="2800" b="1" dirty="0"/>
              <a:t>stress dose of </a:t>
            </a:r>
            <a:r>
              <a:rPr lang="en-US" sz="2800" b="1" dirty="0" smtClean="0"/>
              <a:t>GCs  </a:t>
            </a:r>
            <a:r>
              <a:rPr lang="en-US" sz="2800" b="1" dirty="0"/>
              <a:t>should be offered.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710" y="5801566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</a:t>
            </a:r>
            <a:r>
              <a:rPr lang="en-US" sz="1400" b="1" dirty="0">
                <a:solidFill>
                  <a:srgbClr val="C00000"/>
                </a:solidFill>
              </a:rPr>
              <a:t>in the time of COVID-19</a:t>
            </a:r>
            <a:r>
              <a:rPr lang="en-US" sz="1400" b="1" dirty="0"/>
              <a:t>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18492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Pituitary apoplexy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845734"/>
            <a:ext cx="11277600" cy="40233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3200" b="1" dirty="0" smtClean="0">
                <a:solidFill>
                  <a:srgbClr val="C00000"/>
                </a:solidFill>
              </a:rPr>
              <a:t>Mild </a:t>
            </a:r>
            <a:r>
              <a:rPr lang="en-US" sz="3200" b="1" dirty="0">
                <a:solidFill>
                  <a:srgbClr val="C00000"/>
                </a:solidFill>
              </a:rPr>
              <a:t>visual </a:t>
            </a:r>
            <a:r>
              <a:rPr lang="en-US" sz="3200" b="1" dirty="0" smtClean="0">
                <a:solidFill>
                  <a:srgbClr val="C00000"/>
                </a:solidFill>
              </a:rPr>
              <a:t>dysfunction:  </a:t>
            </a:r>
          </a:p>
          <a:p>
            <a:r>
              <a:rPr lang="en-US" sz="2800" dirty="0" smtClean="0"/>
              <a:t>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conservative approach </a:t>
            </a:r>
            <a:r>
              <a:rPr lang="en-US" sz="2800" dirty="0"/>
              <a:t>with </a:t>
            </a:r>
            <a:r>
              <a:rPr lang="en-US" sz="2800" b="1" dirty="0">
                <a:solidFill>
                  <a:schemeClr val="tx1"/>
                </a:solidFill>
              </a:rPr>
              <a:t>high dose glucocorticoids</a:t>
            </a:r>
            <a:r>
              <a:rPr lang="en-US" sz="2800" dirty="0"/>
              <a:t>, </a:t>
            </a:r>
            <a:r>
              <a:rPr lang="en-US" sz="2800" dirty="0" smtClean="0"/>
              <a:t>could </a:t>
            </a:r>
            <a:r>
              <a:rPr lang="en-US" sz="2800" dirty="0"/>
              <a:t>be considered </a:t>
            </a:r>
            <a:r>
              <a:rPr lang="en-US" sz="2800" dirty="0" smtClean="0"/>
              <a:t>, especially </a:t>
            </a:r>
            <a:r>
              <a:rPr lang="en-US" sz="2800" dirty="0"/>
              <a:t>if access </a:t>
            </a:r>
            <a:r>
              <a:rPr lang="en-US" sz="2800" dirty="0" smtClean="0"/>
              <a:t>to surgical </a:t>
            </a:r>
            <a:r>
              <a:rPr lang="en-US" sz="2800" dirty="0"/>
              <a:t>care is limited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very </a:t>
            </a:r>
            <a:r>
              <a:rPr lang="en-US" sz="2800" b="1" dirty="0">
                <a:solidFill>
                  <a:schemeClr val="tx1"/>
                </a:solidFill>
              </a:rPr>
              <a:t>close monitoring </a:t>
            </a:r>
            <a:r>
              <a:rPr lang="en-US" sz="2800" dirty="0"/>
              <a:t>is required and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visual function does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not improve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quickly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deteriorates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surgical decompression </a:t>
            </a:r>
            <a:r>
              <a:rPr lang="en-US" sz="2800" dirty="0"/>
              <a:t>should be </a:t>
            </a:r>
            <a:r>
              <a:rPr lang="en-US" sz="2800" dirty="0" smtClean="0"/>
              <a:t>performed</a:t>
            </a:r>
          </a:p>
          <a:p>
            <a:r>
              <a:rPr lang="en-US" sz="2800" dirty="0" smtClean="0"/>
              <a:t>(</a:t>
            </a:r>
            <a:r>
              <a:rPr lang="en-US" sz="2800" b="1" dirty="0" smtClean="0"/>
              <a:t>after</a:t>
            </a:r>
            <a:r>
              <a:rPr lang="en-US" sz="2800" dirty="0" smtClean="0"/>
              <a:t> </a:t>
            </a:r>
            <a:r>
              <a:rPr lang="en-US" sz="2800" dirty="0"/>
              <a:t>testing </a:t>
            </a:r>
            <a:r>
              <a:rPr lang="en-US" sz="2800" dirty="0" smtClean="0"/>
              <a:t>for COVID-19 </a:t>
            </a:r>
            <a:r>
              <a:rPr lang="en-US" sz="2800" dirty="0"/>
              <a:t>infection).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16" y="5823579"/>
            <a:ext cx="11729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5808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Acutely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unwell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245" y="1845734"/>
            <a:ext cx="10349435" cy="402336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   3. Electrolyte disturbances: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Due to alterations in fluid balance in patients with DI 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0196" y="5685080"/>
            <a:ext cx="1081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NewRomanPS-BoldMT"/>
              </a:rPr>
              <a:t>Maria </a:t>
            </a:r>
            <a:r>
              <a:rPr lang="en-US" sz="1600" b="1" dirty="0" err="1" smtClean="0">
                <a:latin typeface="TimesNewRomanPS-BoldMT"/>
              </a:rPr>
              <a:t>Fleseriu</a:t>
            </a:r>
            <a:r>
              <a:rPr lang="en-US" sz="700" b="1" dirty="0" smtClean="0">
                <a:latin typeface="TimesNewRomanPS-BoldMT"/>
              </a:rPr>
              <a:t>,</a:t>
            </a:r>
            <a:r>
              <a:rPr lang="en-US" sz="1600" b="1" dirty="0"/>
              <a:t> Endocrinology in the time of COVID-19: Management of Pituitary </a:t>
            </a:r>
            <a:r>
              <a:rPr lang="en-US" sz="1600" b="1" dirty="0" err="1" smtClean="0"/>
              <a:t>Tumours</a:t>
            </a:r>
            <a:r>
              <a:rPr lang="en-US" sz="1600" b="1" dirty="0" smtClean="0"/>
              <a:t>,</a:t>
            </a:r>
            <a:r>
              <a:rPr lang="en-US" sz="1600" dirty="0"/>
              <a:t> </a:t>
            </a:r>
            <a:r>
              <a:rPr lang="en-US" sz="1600" dirty="0" smtClean="0"/>
              <a:t>European </a:t>
            </a:r>
            <a:r>
              <a:rPr lang="en-US" sz="1600" dirty="0"/>
              <a:t>Society of </a:t>
            </a:r>
            <a:r>
              <a:rPr lang="en-US" sz="1600" dirty="0" smtClean="0"/>
              <a:t>Endocrinology,</a:t>
            </a:r>
            <a:r>
              <a:rPr lang="en-US" sz="16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20557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Patients with newly diagnosed </a:t>
            </a:r>
            <a:r>
              <a:rPr lang="en-US" b="1" i="1" dirty="0" err="1">
                <a:solidFill>
                  <a:srgbClr val="0070C0"/>
                </a:solidFill>
              </a:rPr>
              <a:t>tumours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6" y="1737360"/>
            <a:ext cx="10894142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In </a:t>
            </a:r>
            <a:r>
              <a:rPr lang="en-US" sz="2800" dirty="0"/>
              <a:t>all cases, we emphasize the need for </a:t>
            </a:r>
            <a:r>
              <a:rPr lang="en-US" sz="2800" b="1" dirty="0"/>
              <a:t>history taking </a:t>
            </a:r>
            <a:r>
              <a:rPr lang="en-US" sz="2800" dirty="0"/>
              <a:t>and </a:t>
            </a:r>
            <a:r>
              <a:rPr lang="en-US" sz="2800" b="1" dirty="0"/>
              <a:t>clinical assessment</a:t>
            </a:r>
            <a:r>
              <a:rPr lang="en-US" sz="2800" dirty="0"/>
              <a:t> (</a:t>
            </a:r>
            <a:r>
              <a:rPr lang="en-US" sz="2800" b="1" dirty="0"/>
              <a:t>in a virtual visit</a:t>
            </a:r>
            <a:r>
              <a:rPr lang="en-US" sz="2800" dirty="0"/>
              <a:t>, also </a:t>
            </a:r>
            <a:r>
              <a:rPr lang="en-US" sz="2800" dirty="0" smtClean="0"/>
              <a:t>aiming to </a:t>
            </a:r>
            <a:r>
              <a:rPr lang="en-US" sz="2800" dirty="0"/>
              <a:t>identify </a:t>
            </a:r>
            <a:r>
              <a:rPr lang="en-US" sz="2800" b="1" dirty="0"/>
              <a:t>presence of co-morbidities</a:t>
            </a:r>
            <a:r>
              <a:rPr lang="en-US" sz="2800" dirty="0"/>
              <a:t>), especially when full biochemical or radiological assessment </a:t>
            </a:r>
            <a:r>
              <a:rPr lang="en-US" sz="2800" dirty="0" smtClean="0"/>
              <a:t>may not </a:t>
            </a:r>
            <a:r>
              <a:rPr lang="en-US" sz="2800" dirty="0"/>
              <a:t>be readily available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196" y="5869094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21443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Patients with newly diagnosed </a:t>
            </a:r>
            <a:r>
              <a:rPr lang="en-US" b="1" i="1" dirty="0" err="1">
                <a:solidFill>
                  <a:srgbClr val="0070C0"/>
                </a:solidFill>
              </a:rPr>
              <a:t>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28" y="2391774"/>
            <a:ext cx="11857704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In </a:t>
            </a:r>
            <a:r>
              <a:rPr lang="en-US" sz="2800" dirty="0"/>
              <a:t>all types of pituitary </a:t>
            </a:r>
            <a:r>
              <a:rPr lang="en-US" sz="2800" dirty="0" err="1"/>
              <a:t>tumours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C00000"/>
                </a:solidFill>
              </a:rPr>
              <a:t>except </a:t>
            </a:r>
            <a:r>
              <a:rPr lang="en-US" sz="2800" dirty="0" err="1" smtClean="0">
                <a:solidFill>
                  <a:srgbClr val="C00000"/>
                </a:solidFill>
              </a:rPr>
              <a:t>prolactinomas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) </a:t>
            </a:r>
            <a:r>
              <a:rPr lang="en-US" sz="2800" dirty="0"/>
              <a:t>causing </a:t>
            </a:r>
            <a:r>
              <a:rPr lang="en-US" sz="2800" dirty="0">
                <a:solidFill>
                  <a:srgbClr val="0070C0"/>
                </a:solidFill>
              </a:rPr>
              <a:t>severe visual deterioration</a:t>
            </a:r>
            <a:r>
              <a:rPr lang="en-US" sz="2800" dirty="0"/>
              <a:t>, </a:t>
            </a:r>
            <a:r>
              <a:rPr lang="en-US" sz="2800" b="1" dirty="0" smtClean="0"/>
              <a:t>surgery is </a:t>
            </a:r>
            <a:r>
              <a:rPr lang="en-US" sz="2800" b="1" dirty="0"/>
              <a:t>the treatment of </a:t>
            </a:r>
            <a:r>
              <a:rPr lang="en-US" sz="2800" b="1" dirty="0" smtClean="0"/>
              <a:t>choice.</a:t>
            </a:r>
          </a:p>
          <a:p>
            <a:r>
              <a:rPr lang="en-US" sz="2800" dirty="0" smtClean="0"/>
              <a:t>However</a:t>
            </a:r>
            <a:r>
              <a:rPr lang="en-US" sz="2800" dirty="0"/>
              <a:t>, prior to surgical intervention, </a:t>
            </a:r>
            <a:r>
              <a:rPr lang="en-US" sz="2800" dirty="0">
                <a:solidFill>
                  <a:srgbClr val="0070C0"/>
                </a:solidFill>
              </a:rPr>
              <a:t>assessment of </a:t>
            </a:r>
            <a:r>
              <a:rPr lang="en-US" sz="2800" dirty="0" smtClean="0">
                <a:solidFill>
                  <a:srgbClr val="0070C0"/>
                </a:solidFill>
              </a:rPr>
              <a:t>COVID-19 </a:t>
            </a:r>
            <a:r>
              <a:rPr lang="en-US" sz="2800" dirty="0" smtClean="0"/>
              <a:t>status is needed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0196" y="5977467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36309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who require regular/routine monitoring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90" y="2421781"/>
            <a:ext cx="11710220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In </a:t>
            </a:r>
            <a:r>
              <a:rPr lang="en-US" sz="2800" dirty="0"/>
              <a:t>patients with functioning pituitary </a:t>
            </a:r>
            <a:r>
              <a:rPr lang="en-US" sz="2800" dirty="0" err="1"/>
              <a:t>tumours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in remission </a:t>
            </a:r>
            <a:r>
              <a:rPr lang="en-US" sz="2800" dirty="0"/>
              <a:t>or well controlled on medical </a:t>
            </a:r>
            <a:r>
              <a:rPr lang="en-US" sz="2800" dirty="0" smtClean="0"/>
              <a:t>treatment,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follow-up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virtual clinic </a:t>
            </a:r>
            <a:r>
              <a:rPr lang="en-US" sz="2800" dirty="0"/>
              <a:t>appointments is recommended. 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Treatment </a:t>
            </a:r>
            <a:r>
              <a:rPr lang="en-US" sz="2800" dirty="0"/>
              <a:t>regimens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should not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 changed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period of 6 months</a:t>
            </a:r>
            <a:r>
              <a:rPr lang="en-US" sz="2800" dirty="0"/>
              <a:t>, unless there is strong </a:t>
            </a:r>
            <a:r>
              <a:rPr lang="en-US" sz="2800" b="1" dirty="0"/>
              <a:t>clinical suspicion of </a:t>
            </a:r>
            <a:r>
              <a:rPr lang="en-US" sz="2800" b="1" dirty="0" smtClean="0"/>
              <a:t>significant changes </a:t>
            </a:r>
            <a:r>
              <a:rPr lang="en-US" sz="2800" dirty="0"/>
              <a:t>in the </a:t>
            </a:r>
            <a:r>
              <a:rPr lang="en-US" sz="2800" b="1" dirty="0"/>
              <a:t>response to therapy or presence of adverse effects 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30" y="5911222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31765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861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who require regular/routine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145" y="2455334"/>
            <a:ext cx="10058400" cy="2765595"/>
          </a:xfrm>
        </p:spPr>
        <p:txBody>
          <a:bodyPr/>
          <a:lstStyle/>
          <a:p>
            <a:r>
              <a:rPr lang="en-US" sz="2800" dirty="0" smtClean="0"/>
              <a:t>  A </a:t>
            </a:r>
            <a:r>
              <a:rPr lang="en-US" sz="2800" dirty="0"/>
              <a:t>potential exception could be patients with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acromegaly controlled on long-acting SRLs</a:t>
            </a:r>
            <a:r>
              <a:rPr lang="en-US" sz="2800" dirty="0"/>
              <a:t>; in this group, an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in their dose </a:t>
            </a:r>
            <a:r>
              <a:rPr lang="en-US" sz="2800" dirty="0"/>
              <a:t>aiming to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reduce the frequency </a:t>
            </a:r>
            <a:r>
              <a:rPr lang="en-US" sz="2800" dirty="0"/>
              <a:t>of injections should be considered, as rates of adverse events seem to be similar.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4730" y="5911222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25436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8448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who require regular/routine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79" y="2041750"/>
            <a:ext cx="11214537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Plans </a:t>
            </a:r>
            <a:r>
              <a:rPr lang="en-US" sz="2800" dirty="0"/>
              <a:t>for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RT 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during the COVID-19 </a:t>
            </a:r>
            <a:r>
              <a:rPr lang="en-US" sz="2800" dirty="0"/>
              <a:t>pandemic need to be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postponed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6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months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Frequency </a:t>
            </a:r>
            <a:r>
              <a:rPr lang="en-US" sz="2800" dirty="0"/>
              <a:t>of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imaging monitoring </a:t>
            </a:r>
            <a:r>
              <a:rPr lang="en-US" sz="2800" dirty="0"/>
              <a:t>needs to be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minimized</a:t>
            </a:r>
            <a:r>
              <a:rPr lang="en-US" sz="2800" dirty="0"/>
              <a:t> to reduce risk of COVID-19 </a:t>
            </a:r>
            <a:r>
              <a:rPr lang="en-US" sz="2800" dirty="0" smtClean="0"/>
              <a:t>transmission to </a:t>
            </a:r>
            <a:r>
              <a:rPr lang="en-US" sz="2800" dirty="0"/>
              <a:t>patients and hospital </a:t>
            </a:r>
            <a:r>
              <a:rPr lang="en-US" sz="2800" dirty="0" smtClean="0"/>
              <a:t>staff.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Follow-up imaging </a:t>
            </a:r>
            <a:r>
              <a:rPr lang="en-US" sz="2800" dirty="0"/>
              <a:t>of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touching the optic </a:t>
            </a:r>
            <a:r>
              <a:rPr lang="en-US" sz="2800" dirty="0"/>
              <a:t>pathway could be deferred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6 months</a:t>
            </a:r>
            <a:r>
              <a:rPr lang="en-US" sz="2800" dirty="0"/>
              <a:t>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84730" y="5911222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19361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4218" y="2420690"/>
            <a:ext cx="6233653" cy="2014531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Pituitary-Tumor </a:t>
            </a:r>
            <a:r>
              <a:rPr lang="en-US" sz="66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Endocrinopathies</a:t>
            </a:r>
            <a:r>
              <a:rPr lang="en-US" sz="6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0077" y="5486399"/>
            <a:ext cx="4337187" cy="741486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Maryam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Heidarpour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MD</a:t>
            </a:r>
            <a:r>
              <a:rPr lang="fa-I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Endocrinologist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2" y="1612656"/>
            <a:ext cx="4351904" cy="387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 flipV="1">
            <a:off x="5250426" y="4355690"/>
            <a:ext cx="582069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who require regular/routine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89" y="1953889"/>
            <a:ext cx="10957069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For 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 abutting 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compressing the optic chiasm</a:t>
            </a:r>
            <a:r>
              <a:rPr lang="en-US" sz="2800" dirty="0"/>
              <a:t>, clinical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monitoring of vision </a:t>
            </a:r>
            <a:r>
              <a:rPr lang="en-US" sz="2800" dirty="0"/>
              <a:t>(including </a:t>
            </a:r>
            <a:r>
              <a:rPr lang="en-US" sz="2800" dirty="0" smtClean="0"/>
              <a:t>self-reported information </a:t>
            </a:r>
            <a:r>
              <a:rPr lang="en-US" sz="2800" dirty="0"/>
              <a:t>by the patient or formal assessment of visual fields) is recommended. 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Imaging</a:t>
            </a:r>
            <a:r>
              <a:rPr lang="en-US" sz="2800" dirty="0" smtClean="0"/>
              <a:t> for functioning </a:t>
            </a:r>
            <a:r>
              <a:rPr lang="en-US" sz="2800" dirty="0"/>
              <a:t>pituitary </a:t>
            </a:r>
            <a:r>
              <a:rPr lang="en-US" sz="2800" dirty="0" err="1"/>
              <a:t>tumours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well controlled </a:t>
            </a:r>
            <a:r>
              <a:rPr lang="en-US" sz="2800" dirty="0"/>
              <a:t>by medical treatment 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advised </a:t>
            </a:r>
            <a:r>
              <a:rPr lang="en-US" sz="2800" dirty="0"/>
              <a:t>as </a:t>
            </a:r>
            <a:r>
              <a:rPr lang="en-US" sz="2800" b="1" dirty="0"/>
              <a:t>hormonal </a:t>
            </a:r>
            <a:r>
              <a:rPr lang="en-US" sz="2800" b="1" dirty="0" smtClean="0"/>
              <a:t>and </a:t>
            </a:r>
            <a:r>
              <a:rPr lang="en-US" sz="2800" b="1" dirty="0" err="1" smtClean="0"/>
              <a:t>tumour</a:t>
            </a:r>
            <a:r>
              <a:rPr lang="en-US" sz="2800" b="1" dirty="0" smtClean="0"/>
              <a:t> </a:t>
            </a:r>
            <a:r>
              <a:rPr lang="en-US" sz="2800" b="1" dirty="0"/>
              <a:t>mass responses are only rarely discordant.</a:t>
            </a:r>
            <a:endParaRPr lang="en-US" sz="36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4730" y="5911222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11413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who require regular/routine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44" y="2130870"/>
            <a:ext cx="11238271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Dose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adjustments </a:t>
            </a:r>
            <a:r>
              <a:rPr lang="en-US" sz="2800" dirty="0"/>
              <a:t>of pituitary hormone replacement could be performed by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 assessment </a:t>
            </a:r>
            <a:r>
              <a:rPr lang="en-US" sz="2800" dirty="0" smtClean="0"/>
              <a:t>rather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laboratory </a:t>
            </a:r>
            <a:r>
              <a:rPr lang="en-US" sz="2800" dirty="0"/>
              <a:t>investigations for a </a:t>
            </a:r>
            <a:r>
              <a:rPr lang="en-US" sz="2800" b="1" dirty="0"/>
              <a:t>period of 6 months in most cases 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If </a:t>
            </a:r>
            <a:r>
              <a:rPr lang="en-US" sz="2800" dirty="0"/>
              <a:t>supplies are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available</a:t>
            </a:r>
            <a:r>
              <a:rPr lang="en-US" sz="2800" dirty="0"/>
              <a:t>, </a:t>
            </a:r>
            <a:r>
              <a:rPr lang="en-US" sz="2800" b="1" dirty="0"/>
              <a:t>discontinuation of GH and gonadal hormone replacement for a short period </a:t>
            </a:r>
            <a:r>
              <a:rPr lang="en-US" sz="2800" dirty="0"/>
              <a:t>should </a:t>
            </a:r>
            <a:r>
              <a:rPr lang="en-US" sz="2800" dirty="0" smtClean="0"/>
              <a:t>not </a:t>
            </a:r>
            <a:r>
              <a:rPr lang="en-US" sz="2800" dirty="0"/>
              <a:t>affect long-term outcomes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/>
              <a:t>In such cases, the patients need to be informed about </a:t>
            </a:r>
            <a:r>
              <a:rPr lang="en-US" sz="2800" dirty="0" smtClean="0"/>
              <a:t>symptoms/signs they </a:t>
            </a:r>
            <a:r>
              <a:rPr lang="en-US" sz="2800" dirty="0"/>
              <a:t>may possibly experience and also be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reassured that these do not pose risks to their health.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30" y="5911222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3983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15" y="216311"/>
            <a:ext cx="11012129" cy="605667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89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75" y="2307850"/>
            <a:ext cx="11120284" cy="44174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In patients with pituitary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diagnosed with COVID-19 </a:t>
            </a:r>
            <a:r>
              <a:rPr lang="en-US" sz="2800" dirty="0" smtClean="0"/>
              <a:t>infection, an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urgent virtual clinic appointment </a:t>
            </a:r>
            <a:r>
              <a:rPr lang="en-US" sz="2800" dirty="0" smtClean="0"/>
              <a:t>is recommended, aiming to cover: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/>
              <a:t>implications of COVID-19 infection in the </a:t>
            </a:r>
            <a:r>
              <a:rPr lang="en-US" sz="2800" dirty="0" smtClean="0"/>
              <a:t>setting of </a:t>
            </a:r>
            <a:r>
              <a:rPr lang="en-US" sz="2800" dirty="0">
                <a:solidFill>
                  <a:srgbClr val="0070C0"/>
                </a:solidFill>
              </a:rPr>
              <a:t>cortisol </a:t>
            </a:r>
            <a:r>
              <a:rPr lang="en-US" sz="2800" dirty="0" smtClean="0">
                <a:solidFill>
                  <a:srgbClr val="0070C0"/>
                </a:solidFill>
              </a:rPr>
              <a:t>deficiency.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</a:t>
            </a:r>
            <a:r>
              <a:rPr lang="en-US" sz="2800" dirty="0" smtClean="0"/>
              <a:t>resence </a:t>
            </a:r>
            <a:r>
              <a:rPr lang="en-US" sz="2800" dirty="0"/>
              <a:t>of various </a:t>
            </a:r>
            <a:r>
              <a:rPr lang="en-US" sz="2800" dirty="0">
                <a:solidFill>
                  <a:srgbClr val="0070C0"/>
                </a:solidFill>
              </a:rPr>
              <a:t>co-morbidities </a:t>
            </a:r>
            <a:r>
              <a:rPr lang="en-US" sz="2800" dirty="0"/>
              <a:t>(e.g. obesity, hypertension, </a:t>
            </a:r>
            <a:r>
              <a:rPr lang="en-US" sz="2800" dirty="0" smtClean="0"/>
              <a:t>diabetes mellitus</a:t>
            </a:r>
            <a:r>
              <a:rPr lang="en-US" sz="2800" dirty="0"/>
              <a:t>, cardiovascular diseases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84730" y="5911222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16529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0813" y="1886910"/>
            <a:ext cx="10672762" cy="4024312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Presence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0070C0"/>
                </a:solidFill>
              </a:rPr>
              <a:t>adverse effects of medical treatments </a:t>
            </a:r>
            <a:r>
              <a:rPr lang="en-US" sz="2800" dirty="0"/>
              <a:t>(e.g. </a:t>
            </a:r>
            <a:r>
              <a:rPr lang="en-US" sz="2800" dirty="0" smtClean="0"/>
              <a:t>GI side </a:t>
            </a:r>
            <a:r>
              <a:rPr lang="en-US" sz="2800" dirty="0"/>
              <a:t>effects, liver dysfunction related with medical treatment for acromegaly).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pPr algn="ctr"/>
            <a:r>
              <a:rPr lang="en-US" sz="2800" dirty="0" smtClean="0"/>
              <a:t>In this scenario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stopping or postponing </a:t>
            </a:r>
            <a:r>
              <a:rPr lang="en-US" sz="2800" dirty="0"/>
              <a:t>the administration of the responsible drug is recommended.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4730" y="5911222"/>
            <a:ext cx="108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 smtClean="0">
                <a:latin typeface="TimesNewRomanPS-BoldMT"/>
              </a:rPr>
              <a:t>Fleseriu</a:t>
            </a:r>
            <a:r>
              <a:rPr lang="en-US" sz="600" b="1" dirty="0" smtClean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 smtClean="0"/>
              <a:t>Tumours</a:t>
            </a:r>
            <a:r>
              <a:rPr lang="en-US" sz="1400" b="1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Society of </a:t>
            </a:r>
            <a:r>
              <a:rPr lang="en-US" sz="1400" dirty="0" smtClean="0"/>
              <a:t>Endocrinology,</a:t>
            </a:r>
            <a:r>
              <a:rPr lang="en-US" sz="1400" dirty="0"/>
              <a:t> May-2020</a:t>
            </a:r>
          </a:p>
        </p:txBody>
      </p:sp>
    </p:spTree>
    <p:extLst>
      <p:ext uri="{BB962C8B-B14F-4D97-AF65-F5344CB8AC3E}">
        <p14:creationId xmlns:p14="http://schemas.microsoft.com/office/powerpoint/2010/main" val="15056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66" y="1115725"/>
            <a:ext cx="7587427" cy="1450757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Clinical Features and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96" y="2566482"/>
            <a:ext cx="11389689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May </a:t>
            </a:r>
            <a:r>
              <a:rPr lang="en-US" sz="2800" dirty="0"/>
              <a:t>be </a:t>
            </a:r>
            <a:r>
              <a:rPr lang="en-US" sz="2800" dirty="0" smtClean="0"/>
              <a:t>unrecognized for years.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Are </a:t>
            </a:r>
            <a:r>
              <a:rPr lang="en-US" sz="2800" dirty="0"/>
              <a:t>usually diagnosed because </a:t>
            </a:r>
            <a:r>
              <a:rPr lang="en-US" sz="2800" dirty="0" smtClean="0"/>
              <a:t>of: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Incidental MRI </a:t>
            </a:r>
            <a:r>
              <a:rPr lang="en-US" sz="2800" dirty="0" smtClean="0"/>
              <a:t>finding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Chiasmal</a:t>
            </a:r>
            <a:r>
              <a:rPr lang="en-US" sz="2800" dirty="0" smtClean="0"/>
              <a:t> compression causes </a:t>
            </a:r>
            <a:r>
              <a:rPr lang="en-US" sz="2800" b="1" dirty="0" smtClean="0"/>
              <a:t>gradual</a:t>
            </a:r>
            <a:r>
              <a:rPr lang="en-US" sz="2800" b="1" dirty="0"/>
              <a:t>, progressive deficits in </a:t>
            </a:r>
            <a:r>
              <a:rPr lang="en-US" sz="2800" b="1" dirty="0" smtClean="0"/>
              <a:t>vision.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About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two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thirds </a:t>
            </a:r>
            <a:r>
              <a:rPr lang="en-US" sz="2800" dirty="0"/>
              <a:t>of patients have decreased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gonadotropin levels </a:t>
            </a:r>
            <a:r>
              <a:rPr lang="en-US" sz="2800" dirty="0"/>
              <a:t>and </a:t>
            </a:r>
            <a:r>
              <a:rPr lang="en-US" sz="2800" dirty="0" smtClean="0"/>
              <a:t>hypogonadism.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Approximately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10%</a:t>
            </a:r>
            <a:r>
              <a:rPr lang="en-US" sz="2800" dirty="0"/>
              <a:t> of patients </a:t>
            </a:r>
            <a:r>
              <a:rPr lang="en-US" sz="2800" dirty="0" smtClean="0"/>
              <a:t>present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pituitary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apoplexy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91412" y="607893"/>
            <a:ext cx="8147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secreting Adenomas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28" y="1885063"/>
            <a:ext cx="11552904" cy="402336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  At </a:t>
            </a:r>
            <a:r>
              <a:rPr lang="en-US" sz="3200" dirty="0"/>
              <a:t>diagnosis,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25–65% </a:t>
            </a:r>
            <a:r>
              <a:rPr lang="en-US" sz="3200" dirty="0"/>
              <a:t>of patients with NFPAs </a:t>
            </a:r>
            <a:r>
              <a:rPr lang="en-US" sz="3200" dirty="0" smtClean="0"/>
              <a:t>present with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hyperprolactinemia</a:t>
            </a:r>
            <a:r>
              <a:rPr lang="en-US" sz="3200" dirty="0"/>
              <a:t> caused by pituitary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stalk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compression </a:t>
            </a:r>
            <a:r>
              <a:rPr lang="en-US" sz="3200" dirty="0"/>
              <a:t>It is important to distinguish between </a:t>
            </a:r>
            <a:r>
              <a:rPr lang="en-US" sz="3200" dirty="0" smtClean="0"/>
              <a:t>a </a:t>
            </a:r>
            <a:r>
              <a:rPr lang="en-US" sz="3200" dirty="0" err="1" smtClean="0"/>
              <a:t>prolactinoma</a:t>
            </a:r>
            <a:r>
              <a:rPr lang="en-US" sz="3200" dirty="0" smtClean="0"/>
              <a:t> </a:t>
            </a:r>
            <a:r>
              <a:rPr lang="en-US" sz="3200" dirty="0"/>
              <a:t>and a NFPA since </a:t>
            </a:r>
            <a:r>
              <a:rPr lang="en-US" sz="3200" b="1" dirty="0"/>
              <a:t>treatment strategies </a:t>
            </a:r>
            <a:r>
              <a:rPr lang="en-US" sz="3200" dirty="0" smtClean="0"/>
              <a:t>for these </a:t>
            </a:r>
            <a:r>
              <a:rPr lang="en-US" sz="3200" b="1" dirty="0"/>
              <a:t>two conditions </a:t>
            </a:r>
            <a:r>
              <a:rPr lang="en-US" sz="3200" b="1" dirty="0" smtClean="0"/>
              <a:t>differ</a:t>
            </a:r>
            <a:r>
              <a:rPr lang="en-US" sz="32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550" y="5585257"/>
            <a:ext cx="1134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Daniela </a:t>
            </a:r>
            <a:r>
              <a:rPr lang="en-US" dirty="0" err="1"/>
              <a:t>Esposito,</a:t>
            </a:r>
            <a:r>
              <a:rPr lang="en-US" dirty="0" err="1">
                <a:latin typeface="MyriadPro-SemiboldSemiCn"/>
              </a:rPr>
              <a:t>Non</a:t>
            </a:r>
            <a:r>
              <a:rPr lang="en-US" dirty="0">
                <a:latin typeface="MyriadPro-SemiboldSemiCn"/>
              </a:rPr>
              <a:t>‑functioning pituitary adenomas: indications for pituitary surgery and post‑surgical management,</a:t>
            </a:r>
            <a:r>
              <a:rPr lang="en-US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19510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735" y="1845734"/>
            <a:ext cx="10260945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NFPA</a:t>
            </a:r>
            <a:r>
              <a:rPr lang="en-US" sz="2800" dirty="0" smtClean="0"/>
              <a:t> </a:t>
            </a:r>
            <a:r>
              <a:rPr lang="en-US" sz="2800" dirty="0"/>
              <a:t>patients most often had a prolactin (PRL) level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&lt; 100 ng/mL </a:t>
            </a:r>
            <a:r>
              <a:rPr lang="en-US" sz="2800" dirty="0"/>
              <a:t>(~ 2000 IU/L) whereas levels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&gt; 250 ng/mL </a:t>
            </a:r>
            <a:r>
              <a:rPr lang="en-US" sz="2800" dirty="0"/>
              <a:t>(~ 5000 IU/L) were exclusively seen in patients with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prolactinomas</a:t>
            </a:r>
            <a:r>
              <a:rPr lang="en-US" sz="2800" dirty="0"/>
              <a:t> .</a:t>
            </a:r>
          </a:p>
          <a:p>
            <a:r>
              <a:rPr lang="en-US" sz="2800" dirty="0" smtClean="0"/>
              <a:t>  There </a:t>
            </a:r>
            <a:r>
              <a:rPr lang="en-US" sz="2800" dirty="0"/>
              <a:t>is a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large grey zone between </a:t>
            </a:r>
            <a:r>
              <a:rPr lang="en-US" sz="2800" dirty="0"/>
              <a:t>these two thresholds where individual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clinical judgement </a:t>
            </a:r>
            <a:r>
              <a:rPr lang="en-US" sz="2800" dirty="0"/>
              <a:t>needs to be used </a:t>
            </a:r>
            <a:r>
              <a:rPr lang="en-US" sz="2800" b="1" dirty="0"/>
              <a:t>when deciding the primary choice of treatment.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41" y="5654302"/>
            <a:ext cx="1183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Daniela </a:t>
            </a:r>
            <a:r>
              <a:rPr lang="en-US" dirty="0" err="1"/>
              <a:t>Esposito,</a:t>
            </a:r>
            <a:r>
              <a:rPr lang="en-US" dirty="0" err="1">
                <a:latin typeface="MyriadPro-SemiboldSemiCn"/>
              </a:rPr>
              <a:t>Non</a:t>
            </a:r>
            <a:r>
              <a:rPr lang="en-US" dirty="0">
                <a:latin typeface="MyriadPro-SemiboldSemiCn"/>
              </a:rPr>
              <a:t>‑functioning pituitary adenomas: indications for pituitary surgery and </a:t>
            </a:r>
            <a:r>
              <a:rPr lang="en-US" dirty="0" smtClean="0">
                <a:latin typeface="MyriadPro-SemiboldSemiCn"/>
              </a:rPr>
              <a:t>post‑surgical management</a:t>
            </a:r>
            <a:r>
              <a:rPr lang="en-US" dirty="0">
                <a:latin typeface="MyriadPro-SemiboldSemiCn"/>
              </a:rPr>
              <a:t>,</a:t>
            </a:r>
            <a:r>
              <a:rPr lang="en-US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203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39" y="1973552"/>
            <a:ext cx="11896048" cy="42797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  Clinically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silent tumors </a:t>
            </a:r>
            <a:r>
              <a:rPr lang="en-US" sz="2800" dirty="0" smtClean="0"/>
              <a:t>expressing non secreted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ACTH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GH </a:t>
            </a:r>
            <a:r>
              <a:rPr lang="en-US" sz="2800" dirty="0" smtClean="0"/>
              <a:t>account for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up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to 20% </a:t>
            </a:r>
            <a:r>
              <a:rPr lang="en-US" sz="2800" dirty="0"/>
              <a:t>of </a:t>
            </a:r>
            <a:r>
              <a:rPr lang="en-US" sz="2800" dirty="0" smtClean="0"/>
              <a:t>non secreting </a:t>
            </a:r>
            <a:r>
              <a:rPr lang="en-US" sz="2800" dirty="0"/>
              <a:t>tumors. </a:t>
            </a:r>
            <a:endParaRPr lang="en-US" sz="2800" dirty="0" smtClean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They are resected </a:t>
            </a:r>
            <a:r>
              <a:rPr lang="en-US" sz="2800" dirty="0"/>
              <a:t>after a </a:t>
            </a:r>
            <a:r>
              <a:rPr lang="en-US" sz="2800" dirty="0" err="1" smtClean="0"/>
              <a:t>nonsecreting</a:t>
            </a:r>
            <a:r>
              <a:rPr lang="en-US" sz="2800" dirty="0" smtClean="0"/>
              <a:t> 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macro</a:t>
            </a:r>
            <a:r>
              <a:rPr lang="en-US" sz="2800" dirty="0" err="1" smtClean="0"/>
              <a:t>adenoma</a:t>
            </a:r>
            <a:r>
              <a:rPr lang="en-US" sz="2800" dirty="0" smtClean="0"/>
              <a:t>  has </a:t>
            </a:r>
            <a:r>
              <a:rPr lang="en-US" sz="2800" dirty="0"/>
              <a:t>been diagnosed, with the </a:t>
            </a:r>
            <a:r>
              <a:rPr lang="en-US" sz="2800" dirty="0" smtClean="0"/>
              <a:t>diagnosis subsequently </a:t>
            </a:r>
            <a:r>
              <a:rPr lang="en-US" sz="2800" dirty="0"/>
              <a:t>confirmed by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histologic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assessment </a:t>
            </a:r>
            <a:r>
              <a:rPr lang="en-US" sz="2800" dirty="0" smtClean="0"/>
              <a:t>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appropriate immunostaining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 Grow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aggressively</a:t>
            </a:r>
            <a:r>
              <a:rPr lang="en-US" sz="2800" dirty="0"/>
              <a:t>, with no </a:t>
            </a:r>
            <a:r>
              <a:rPr lang="en-US" sz="2800" dirty="0" smtClean="0"/>
              <a:t>apparent features </a:t>
            </a:r>
            <a:r>
              <a:rPr lang="en-US" sz="2800" dirty="0"/>
              <a:t>of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hypercortisolism</a:t>
            </a:r>
            <a:r>
              <a:rPr lang="en-US" sz="2800" b="1" dirty="0"/>
              <a:t> </a:t>
            </a:r>
            <a:r>
              <a:rPr lang="en-US" sz="2800" dirty="0"/>
              <a:t>or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acromegaly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2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8931" y="519104"/>
            <a:ext cx="10540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12121"/>
                </a:solidFill>
                <a:latin typeface="Merriweather"/>
              </a:rPr>
              <a:t>Recurrence in </a:t>
            </a:r>
            <a:r>
              <a:rPr lang="en-US" sz="4000" b="1" dirty="0">
                <a:solidFill>
                  <a:srgbClr val="C00000"/>
                </a:solidFill>
                <a:latin typeface="Merriweather"/>
              </a:rPr>
              <a:t>Silent </a:t>
            </a:r>
            <a:r>
              <a:rPr lang="en-US" sz="4000" b="1" dirty="0" err="1">
                <a:solidFill>
                  <a:srgbClr val="C00000"/>
                </a:solidFill>
                <a:latin typeface="Merriweather"/>
              </a:rPr>
              <a:t>Corticotroph</a:t>
            </a:r>
            <a:r>
              <a:rPr lang="en-US" sz="4000" b="1" dirty="0">
                <a:solidFill>
                  <a:srgbClr val="C00000"/>
                </a:solidFill>
                <a:latin typeface="Merriweather"/>
              </a:rPr>
              <a:t> Adenomas</a:t>
            </a:r>
            <a:r>
              <a:rPr lang="en-US" sz="4000" b="1" dirty="0">
                <a:solidFill>
                  <a:srgbClr val="212121"/>
                </a:solidFill>
                <a:latin typeface="Merriweather"/>
              </a:rPr>
              <a:t> After Primary Treatment</a:t>
            </a:r>
            <a:r>
              <a:rPr lang="en-US" sz="4000" b="1" dirty="0" smtClean="0">
                <a:solidFill>
                  <a:srgbClr val="212121"/>
                </a:solidFill>
                <a:latin typeface="Merriweather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212121"/>
                </a:solidFill>
                <a:latin typeface="Merriweather"/>
              </a:rPr>
              <a:t> </a:t>
            </a:r>
            <a:r>
              <a:rPr lang="en-US" sz="4000" b="1" dirty="0">
                <a:solidFill>
                  <a:srgbClr val="212121"/>
                </a:solidFill>
                <a:latin typeface="Merriweather"/>
              </a:rPr>
              <a:t>A Systematic Review and Meta-Analysis</a:t>
            </a:r>
            <a:endParaRPr lang="en-US" sz="4000" b="1" i="0" dirty="0">
              <a:solidFill>
                <a:srgbClr val="212121"/>
              </a:solidFill>
              <a:effectLst/>
              <a:latin typeface="Merriweath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7042" y="2458096"/>
            <a:ext cx="5056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TNEJMQuadraat"/>
              </a:rPr>
              <a:t>J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OTNEJMQuadraat"/>
              </a:rPr>
              <a:t>Clin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TNEJMQuadraat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OTNEJMQuadraat"/>
              </a:rPr>
              <a:t>Endocrinol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TNEJMQuadraat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OTNEJMQuadraat"/>
              </a:rPr>
              <a:t>Metab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TNEJMQuadraat"/>
              </a:rPr>
              <a:t> 2018 December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9737" y="3109983"/>
            <a:ext cx="10726993" cy="2800767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12121"/>
                </a:solidFill>
                <a:latin typeface="BlinkMacSystemFont"/>
              </a:rPr>
              <a:t>Conclusions: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systematic review of 14 studies with  </a:t>
            </a:r>
            <a:r>
              <a:rPr lang="en-US" sz="2800" dirty="0" smtClean="0"/>
              <a:t>total </a:t>
            </a:r>
            <a:r>
              <a:rPr lang="en-US" sz="2800" dirty="0"/>
              <a:t>of 297 patients who underwent </a:t>
            </a:r>
            <a:r>
              <a:rPr lang="en-US" sz="2800" dirty="0" smtClean="0"/>
              <a:t>surgical treatment </a:t>
            </a:r>
            <a:r>
              <a:rPr lang="en-US" sz="2800" dirty="0"/>
              <a:t>for silent </a:t>
            </a:r>
            <a:r>
              <a:rPr lang="en-US" sz="2800" dirty="0" err="1"/>
              <a:t>corticotroph</a:t>
            </a:r>
            <a:r>
              <a:rPr lang="en-US" sz="2800" dirty="0"/>
              <a:t> </a:t>
            </a:r>
            <a:r>
              <a:rPr lang="en-US" sz="2800" dirty="0" smtClean="0"/>
              <a:t>adenomas showed that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31%</a:t>
            </a:r>
            <a:r>
              <a:rPr lang="en-US" sz="2800" b="1" dirty="0" smtClean="0"/>
              <a:t> </a:t>
            </a:r>
            <a:r>
              <a:rPr lang="en-US" sz="2800" dirty="0" smtClean="0"/>
              <a:t>of the adenomas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recurred</a:t>
            </a:r>
            <a:r>
              <a:rPr lang="en-US" sz="2800" dirty="0" smtClean="0"/>
              <a:t> during a </a:t>
            </a:r>
            <a:r>
              <a:rPr lang="en-US" sz="2800" dirty="0"/>
              <a:t>follow-up period of more than 5 </a:t>
            </a:r>
            <a:r>
              <a:rPr lang="en-US" sz="2800" dirty="0" smtClean="0"/>
              <a:t>years.</a:t>
            </a:r>
            <a:endParaRPr lang="en-US" sz="4400" b="1" dirty="0" smtClean="0">
              <a:solidFill>
                <a:srgbClr val="212121"/>
              </a:solidFill>
              <a:latin typeface="BlinkMacSystemFont"/>
            </a:endParaRPr>
          </a:p>
          <a:p>
            <a:r>
              <a:rPr lang="en-US" sz="3200" b="1" dirty="0">
                <a:solidFill>
                  <a:srgbClr val="212121"/>
                </a:solidFill>
                <a:latin typeface="BlinkMacSystemFont"/>
              </a:rPr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8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</a:t>
            </a:r>
            <a:r>
              <a:rPr lang="en-US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pituitary </a:t>
            </a:r>
            <a:r>
              <a:rPr lang="en-US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adenomas:</a:t>
            </a:r>
            <a:endParaRPr lang="en-US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4" y="1845734"/>
            <a:ext cx="11151476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 </a:t>
            </a:r>
            <a:r>
              <a:rPr lang="en-US" sz="2800" dirty="0">
                <a:solidFill>
                  <a:schemeClr val="tx1"/>
                </a:solidFill>
              </a:rPr>
              <a:t>Prevalence of pituitary </a:t>
            </a:r>
            <a:r>
              <a:rPr lang="en-US" sz="2800" dirty="0" smtClean="0">
                <a:solidFill>
                  <a:schemeClr val="tx1"/>
                </a:solidFill>
              </a:rPr>
              <a:t>adenomas  </a:t>
            </a:r>
            <a:r>
              <a:rPr lang="en-US" sz="2800" dirty="0" smtClean="0"/>
              <a:t>has </a:t>
            </a:r>
            <a:r>
              <a:rPr lang="en-US" sz="2800" dirty="0"/>
              <a:t>increased to 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cases per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100,000 </a:t>
            </a:r>
            <a:r>
              <a:rPr lang="en-US" sz="2800" dirty="0" smtClean="0"/>
              <a:t>population </a:t>
            </a:r>
            <a:r>
              <a:rPr lang="en-US" sz="2800" dirty="0"/>
              <a:t>over the past several </a:t>
            </a:r>
            <a:r>
              <a:rPr lang="en-US" sz="2800" dirty="0" smtClean="0"/>
              <a:t>decades.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Probably </a:t>
            </a:r>
            <a:r>
              <a:rPr lang="en-US" sz="2800" dirty="0"/>
              <a:t>as a result of enhanced </a:t>
            </a:r>
            <a:r>
              <a:rPr lang="en-US" sz="2800" dirty="0" smtClean="0">
                <a:solidFill>
                  <a:srgbClr val="0070C0"/>
                </a:solidFill>
              </a:rPr>
              <a:t>awareness</a:t>
            </a:r>
            <a:r>
              <a:rPr lang="en-US" sz="2800" dirty="0" smtClean="0"/>
              <a:t> and </a:t>
            </a:r>
            <a:r>
              <a:rPr lang="en-US" sz="2800" dirty="0"/>
              <a:t>improved </a:t>
            </a:r>
            <a:r>
              <a:rPr lang="en-US" sz="2800" dirty="0">
                <a:solidFill>
                  <a:srgbClr val="0070C0"/>
                </a:solidFill>
              </a:rPr>
              <a:t>diagnostic imaging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hormone assays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1671" y="5977468"/>
            <a:ext cx="8682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Shlomo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Melmed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OTNEJMScalaSansLF"/>
              </a:rPr>
              <a:t>M.D,</a:t>
            </a:r>
            <a:r>
              <a:rPr lang="en-US" sz="1600" b="1" dirty="0">
                <a:solidFill>
                  <a:srgbClr val="002060"/>
                </a:solidFill>
              </a:rPr>
              <a:t> Pituitary-Tumor </a:t>
            </a:r>
            <a:r>
              <a:rPr lang="en-US" sz="1600" b="1" dirty="0" err="1" smtClean="0">
                <a:solidFill>
                  <a:srgbClr val="002060"/>
                </a:solidFill>
              </a:rPr>
              <a:t>Endocrinopathies</a:t>
            </a:r>
            <a:r>
              <a:rPr lang="en-US" sz="1600" b="1" dirty="0" smtClean="0">
                <a:solidFill>
                  <a:srgbClr val="002060"/>
                </a:solidFill>
              </a:rPr>
              <a:t>,</a:t>
            </a:r>
            <a:r>
              <a:rPr lang="en-US" sz="1600" b="1" dirty="0">
                <a:solidFill>
                  <a:srgbClr val="002060"/>
                </a:solidFill>
              </a:rPr>
              <a:t> Review </a:t>
            </a:r>
            <a:r>
              <a:rPr lang="en-US" sz="1600" b="1" dirty="0" smtClean="0">
                <a:solidFill>
                  <a:srgbClr val="002060"/>
                </a:solidFill>
              </a:rPr>
              <a:t>Article,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NEJM.org </a:t>
            </a:r>
            <a:r>
              <a:rPr lang="en-US" sz="1600" b="1" dirty="0">
                <a:solidFill>
                  <a:srgbClr val="002060"/>
                </a:solidFill>
              </a:rPr>
              <a:t>March 5, 2020</a:t>
            </a:r>
          </a:p>
        </p:txBody>
      </p:sp>
    </p:spTree>
    <p:extLst>
      <p:ext uri="{BB962C8B-B14F-4D97-AF65-F5344CB8AC3E}">
        <p14:creationId xmlns:p14="http://schemas.microsoft.com/office/powerpoint/2010/main" val="1854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</a:rPr>
              <a:t>Treatment:</a:t>
            </a:r>
            <a:endParaRPr lang="en-US" sz="5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87" y="1845734"/>
            <a:ext cx="10428093" cy="402336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resection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dirty="0" smtClean="0"/>
              <a:t>65</a:t>
            </a:r>
            <a:r>
              <a:rPr lang="en-US" sz="2800" dirty="0"/>
              <a:t>% </a:t>
            </a:r>
            <a:r>
              <a:rPr lang="en-US" sz="2800" dirty="0" smtClean="0"/>
              <a:t>of patients </a:t>
            </a:r>
          </a:p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Visual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 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restored: </a:t>
            </a:r>
            <a:r>
              <a:rPr lang="en-US" sz="2800" dirty="0"/>
              <a:t>in up </a:t>
            </a:r>
            <a:r>
              <a:rPr lang="en-US" sz="2800" dirty="0" smtClean="0"/>
              <a:t>to 80</a:t>
            </a:r>
            <a:r>
              <a:rPr lang="en-US" sz="2800" dirty="0"/>
              <a:t>% of the patients .</a:t>
            </a:r>
            <a:r>
              <a:rPr lang="en-US" sz="2800" dirty="0" smtClean="0"/>
              <a:t> </a:t>
            </a:r>
          </a:p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Hypopituitarism: </a:t>
            </a:r>
            <a:r>
              <a:rPr lang="en-US" sz="2800" dirty="0" smtClean="0"/>
              <a:t>reversed </a:t>
            </a:r>
            <a:r>
              <a:rPr lang="en-US" sz="2800" dirty="0"/>
              <a:t>in approximately 50</a:t>
            </a:r>
            <a:r>
              <a:rPr lang="en-US" sz="2800" dirty="0" smtClean="0"/>
              <a:t>%.</a:t>
            </a:r>
          </a:p>
          <a:p>
            <a:pPr algn="ctr"/>
            <a:r>
              <a:rPr lang="en-US" sz="2800" dirty="0" smtClean="0"/>
              <a:t>Preoperative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tumor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invasiveness </a:t>
            </a:r>
            <a:r>
              <a:rPr lang="en-US" sz="2800" dirty="0"/>
              <a:t>largely </a:t>
            </a:r>
            <a:r>
              <a:rPr lang="en-US" sz="2800" dirty="0" smtClean="0"/>
              <a:t>determines the </a:t>
            </a:r>
            <a:r>
              <a:rPr lang="en-US" sz="2800" b="1" dirty="0"/>
              <a:t>risk of postoperative persistent or </a:t>
            </a:r>
            <a:r>
              <a:rPr lang="en-US" sz="2800" b="1" dirty="0" smtClean="0"/>
              <a:t>recurrent </a:t>
            </a:r>
            <a:r>
              <a:rPr lang="en-US" sz="2800" dirty="0" smtClean="0"/>
              <a:t>tumor </a:t>
            </a:r>
            <a:r>
              <a:rPr lang="en-US" sz="2800" dirty="0"/>
              <a:t>requiring </a:t>
            </a:r>
            <a:r>
              <a:rPr lang="en-US" sz="2800" b="1" dirty="0"/>
              <a:t>adjuvant irradiation</a:t>
            </a:r>
            <a:r>
              <a:rPr lang="en-US" sz="2800" dirty="0"/>
              <a:t> and </a:t>
            </a:r>
            <a:r>
              <a:rPr lang="en-US" sz="2800" b="1" dirty="0"/>
              <a:t>reoperation</a:t>
            </a:r>
            <a:r>
              <a:rPr lang="en-US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8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5942" y="2566482"/>
            <a:ext cx="10544175" cy="402431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  In </a:t>
            </a:r>
            <a:r>
              <a:rPr lang="en-US" sz="2800" dirty="0"/>
              <a:t>patients with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large NFPAs </a:t>
            </a:r>
            <a:r>
              <a:rPr lang="en-US" sz="2800" dirty="0"/>
              <a:t>and </a:t>
            </a:r>
            <a:r>
              <a:rPr lang="en-US" sz="2800" b="1" dirty="0"/>
              <a:t>visual impairment </a:t>
            </a:r>
            <a:r>
              <a:rPr lang="en-US" sz="2800" dirty="0"/>
              <a:t>or other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signs and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symptoms related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tumor compression</a:t>
            </a:r>
            <a:r>
              <a:rPr lang="en-US" sz="2800" dirty="0"/>
              <a:t>, </a:t>
            </a:r>
            <a:r>
              <a:rPr lang="en-US" sz="2800" b="1" dirty="0"/>
              <a:t>pituitary apoplexy with visual </a:t>
            </a:r>
            <a:r>
              <a:rPr lang="en-US" sz="2800" b="1" dirty="0" err="1" smtClean="0"/>
              <a:t>disturbances,</a:t>
            </a:r>
            <a:r>
              <a:rPr lang="en-US" sz="2800" dirty="0" err="1" smtClean="0"/>
              <a:t>TSS</a:t>
            </a:r>
            <a:r>
              <a:rPr lang="en-US" sz="2800" dirty="0" smtClean="0"/>
              <a:t> is the </a:t>
            </a:r>
          </a:p>
          <a:p>
            <a:pPr algn="ctr"/>
            <a:r>
              <a:rPr lang="en-US" sz="2800" dirty="0" smtClean="0"/>
              <a:t>recommended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first-line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treatment.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135" y="5917710"/>
            <a:ext cx="11838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Daniela </a:t>
            </a:r>
            <a:r>
              <a:rPr lang="en-US" sz="1400" dirty="0" err="1"/>
              <a:t>Esposito,</a:t>
            </a:r>
            <a:r>
              <a:rPr lang="en-US" sz="1400" dirty="0" err="1">
                <a:latin typeface="MyriadPro-SemiboldSemiCn"/>
              </a:rPr>
              <a:t>Non</a:t>
            </a:r>
            <a:r>
              <a:rPr lang="en-US" sz="1400" dirty="0">
                <a:latin typeface="MyriadPro-SemiboldSemiCn"/>
              </a:rPr>
              <a:t>‑functioning pituitary adenomas: indications for pituitary surgery and </a:t>
            </a:r>
            <a:r>
              <a:rPr lang="en-US" sz="1400" dirty="0" smtClean="0">
                <a:latin typeface="MyriadPro-SemiboldSemiCn"/>
              </a:rPr>
              <a:t>post‑surgical management</a:t>
            </a:r>
            <a:r>
              <a:rPr lang="en-US" sz="1400" dirty="0">
                <a:latin typeface="MyriadPro-SemiboldSemiCn"/>
              </a:rPr>
              <a:t>,</a:t>
            </a:r>
            <a:r>
              <a:rPr lang="en-US" sz="1400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9226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1845734"/>
            <a:ext cx="10565745" cy="44665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In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absence of visual impairment</a:t>
            </a:r>
            <a:r>
              <a:rPr lang="en-US" sz="2800" dirty="0"/>
              <a:t>,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conservative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</a:t>
            </a:r>
            <a:r>
              <a:rPr lang="en-US" sz="2800" dirty="0" smtClean="0"/>
              <a:t>may </a:t>
            </a:r>
            <a:r>
              <a:rPr lang="en-US" sz="2800" dirty="0"/>
              <a:t>be considered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In these cases, an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individualized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surveillance </a:t>
            </a:r>
            <a:r>
              <a:rPr lang="en-US" sz="2800" dirty="0" smtClean="0"/>
              <a:t>including:</a:t>
            </a:r>
          </a:p>
          <a:p>
            <a:r>
              <a:rPr lang="en-US" sz="2800" dirty="0" smtClean="0"/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hormonal, radiologic,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ophthalmologic</a:t>
            </a:r>
            <a:r>
              <a:rPr lang="en-US" sz="2800" dirty="0"/>
              <a:t> </a:t>
            </a:r>
            <a:r>
              <a:rPr lang="en-US" sz="2800" dirty="0" smtClean="0"/>
              <a:t>assessment is </a:t>
            </a:r>
            <a:r>
              <a:rPr lang="en-US" sz="2800" dirty="0"/>
              <a:t>suggested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Asymptomatic 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non-functioning </a:t>
            </a:r>
            <a:r>
              <a:rPr lang="en-US" sz="40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macroadenomas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6" y="1845734"/>
            <a:ext cx="10388764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The </a:t>
            </a:r>
            <a:r>
              <a:rPr lang="en-US" sz="2800" b="1" dirty="0"/>
              <a:t>median rate </a:t>
            </a:r>
            <a:r>
              <a:rPr lang="en-US" sz="2800" b="1" dirty="0" smtClean="0"/>
              <a:t>of tumor </a:t>
            </a:r>
            <a:r>
              <a:rPr lang="en-US" sz="2800" b="1" dirty="0"/>
              <a:t>enlargement </a:t>
            </a:r>
            <a:r>
              <a:rPr lang="en-US" sz="2800" dirty="0"/>
              <a:t>in </a:t>
            </a:r>
            <a:r>
              <a:rPr lang="en-US" sz="2800" dirty="0" err="1"/>
              <a:t>macroadenomas</a:t>
            </a:r>
            <a:r>
              <a:rPr lang="en-US" sz="2800" dirty="0"/>
              <a:t> </a:t>
            </a:r>
            <a:r>
              <a:rPr lang="en-US" sz="2800" dirty="0" smtClean="0"/>
              <a:t> has </a:t>
            </a:r>
            <a:r>
              <a:rPr lang="en-US" sz="2800" dirty="0"/>
              <a:t>been reported </a:t>
            </a:r>
            <a:r>
              <a:rPr lang="en-US" sz="2800" dirty="0" smtClean="0"/>
              <a:t>to be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0.6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mm/year.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Conservative </a:t>
            </a:r>
            <a:r>
              <a:rPr lang="en-US" sz="2800" dirty="0"/>
              <a:t>management is </a:t>
            </a:r>
            <a:r>
              <a:rPr lang="en-US" sz="2800" dirty="0" smtClean="0"/>
              <a:t>recommended for </a:t>
            </a:r>
            <a:r>
              <a:rPr lang="en-US" sz="2800" dirty="0" err="1"/>
              <a:t>macroadenomas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reaching the optic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chiasma  </a:t>
            </a:r>
            <a:r>
              <a:rPr lang="en-US" sz="2800" dirty="0" smtClean="0"/>
              <a:t>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regular surveillance </a:t>
            </a:r>
            <a:r>
              <a:rPr lang="en-US" sz="2800" dirty="0"/>
              <a:t>of tumor status and </a:t>
            </a:r>
            <a:r>
              <a:rPr lang="en-US" sz="2800" dirty="0" smtClean="0"/>
              <a:t>endocrine function.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40" y="5929605"/>
            <a:ext cx="11838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Daniela Esposito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MyriadPro-SemiboldSemiCn"/>
              </a:rPr>
              <a:t>Non‑functioning </a:t>
            </a:r>
            <a:r>
              <a:rPr lang="en-US" sz="1400" b="1" dirty="0">
                <a:latin typeface="MyriadPro-SemiboldSemiCn"/>
              </a:rPr>
              <a:t>pituitary adenomas: indications for pituitary surgery and </a:t>
            </a:r>
            <a:r>
              <a:rPr lang="en-US" sz="1400" b="1" dirty="0" smtClean="0">
                <a:latin typeface="MyriadPro-SemiboldSemiCn"/>
              </a:rPr>
              <a:t>post‑surgical management</a:t>
            </a:r>
            <a:r>
              <a:rPr lang="en-US" sz="1400" b="1" dirty="0">
                <a:latin typeface="MyriadPro-SemiboldSemiCn"/>
              </a:rPr>
              <a:t>,</a:t>
            </a:r>
            <a:r>
              <a:rPr lang="en-US" sz="1400" b="1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22762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02" y="2130650"/>
            <a:ext cx="11385755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In the </a:t>
            </a:r>
            <a:r>
              <a:rPr lang="en-US" sz="3600" dirty="0">
                <a:solidFill>
                  <a:srgbClr val="C00000"/>
                </a:solidFill>
              </a:rPr>
              <a:t>absence of visual impairment</a:t>
            </a:r>
            <a:r>
              <a:rPr lang="en-US" sz="3600" dirty="0"/>
              <a:t>, the optimal </a:t>
            </a:r>
            <a:r>
              <a:rPr lang="en-US" sz="3600" dirty="0" smtClean="0"/>
              <a:t>treatment choice </a:t>
            </a:r>
            <a:r>
              <a:rPr lang="en-US" sz="3600" dirty="0"/>
              <a:t>is still a matter of debate, especially in </a:t>
            </a:r>
            <a:r>
              <a:rPr lang="en-US" sz="3600" dirty="0" smtClean="0"/>
              <a:t>patients presenting </a:t>
            </a:r>
            <a:r>
              <a:rPr lang="en-US" sz="3600" dirty="0"/>
              <a:t>with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hypopituitarism, headache</a:t>
            </a:r>
            <a:r>
              <a:rPr lang="en-US" sz="3600" dirty="0"/>
              <a:t>, or tumors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close to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the chiasma</a:t>
            </a:r>
            <a:r>
              <a:rPr lang="en-US" sz="3600" dirty="0"/>
              <a:t>. </a:t>
            </a: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6141" y="5654302"/>
            <a:ext cx="1183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Daniela </a:t>
            </a:r>
            <a:r>
              <a:rPr lang="en-US" dirty="0" err="1"/>
              <a:t>Esposito,</a:t>
            </a:r>
            <a:r>
              <a:rPr lang="en-US" dirty="0" err="1">
                <a:latin typeface="MyriadPro-SemiboldSemiCn"/>
              </a:rPr>
              <a:t>Non</a:t>
            </a:r>
            <a:r>
              <a:rPr lang="en-US" dirty="0">
                <a:latin typeface="MyriadPro-SemiboldSemiCn"/>
              </a:rPr>
              <a:t>‑functioning pituitary adenomas: indications for pituitary surgery and </a:t>
            </a:r>
            <a:r>
              <a:rPr lang="en-US" dirty="0" smtClean="0">
                <a:latin typeface="MyriadPro-SemiboldSemiCn"/>
              </a:rPr>
              <a:t>post‑surgical management</a:t>
            </a:r>
            <a:r>
              <a:rPr lang="en-US" dirty="0">
                <a:latin typeface="MyriadPro-SemiboldSemiCn"/>
              </a:rPr>
              <a:t>,</a:t>
            </a:r>
            <a:r>
              <a:rPr lang="en-US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10437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3423" y="1204772"/>
            <a:ext cx="10421115" cy="40227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Surgery may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improve pituitary function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up to 30% </a:t>
            </a:r>
            <a:r>
              <a:rPr lang="en-US" sz="2800" dirty="0"/>
              <a:t>of patients with </a:t>
            </a:r>
            <a:r>
              <a:rPr lang="en-US" sz="2800" dirty="0" smtClean="0"/>
              <a:t>pre-exist in </a:t>
            </a:r>
            <a:r>
              <a:rPr lang="en-US" sz="2800" dirty="0"/>
              <a:t>hypopituitarism but the risk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new</a:t>
            </a:r>
            <a:r>
              <a:rPr lang="en-US" sz="2800" dirty="0"/>
              <a:t> hormone deficiency following surgery is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2–15%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Therefore</a:t>
            </a:r>
            <a:r>
              <a:rPr lang="en-US" sz="2800" dirty="0"/>
              <a:t>, hypopituitarism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alone is not </a:t>
            </a:r>
            <a:r>
              <a:rPr lang="en-US" sz="2800" dirty="0"/>
              <a:t>an indication for </a:t>
            </a:r>
            <a:r>
              <a:rPr lang="en-US" sz="2800" dirty="0" smtClean="0"/>
              <a:t>surgery.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Unremitting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headache</a:t>
            </a:r>
            <a:r>
              <a:rPr lang="en-US" sz="2800" dirty="0"/>
              <a:t> may be an indication for surgery even though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relief cannot be guaranteed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140" y="5929605"/>
            <a:ext cx="11838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Daniela Esposito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MyriadPro-SemiboldSemiCn"/>
              </a:rPr>
              <a:t>Non‑functioning </a:t>
            </a:r>
            <a:r>
              <a:rPr lang="en-US" sz="1400" b="1" dirty="0">
                <a:latin typeface="MyriadPro-SemiboldSemiCn"/>
              </a:rPr>
              <a:t>pituitary adenomas: indications for pituitary surgery and </a:t>
            </a:r>
            <a:r>
              <a:rPr lang="en-US" sz="1400" b="1" dirty="0" smtClean="0">
                <a:latin typeface="MyriadPro-SemiboldSemiCn"/>
              </a:rPr>
              <a:t>post‑surgical management</a:t>
            </a:r>
            <a:r>
              <a:rPr lang="en-US" sz="1400" b="1" dirty="0">
                <a:latin typeface="MyriadPro-SemiboldSemiCn"/>
              </a:rPr>
              <a:t>,</a:t>
            </a:r>
            <a:r>
              <a:rPr lang="en-US" sz="1400" b="1" dirty="0"/>
              <a:t> Pituitary, April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178" y="329752"/>
            <a:ext cx="3052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Hypopituitarism:</a:t>
            </a: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Hypopituitarism</a:t>
            </a:r>
            <a:r>
              <a:rPr lang="en-US" sz="2800" dirty="0" smtClean="0"/>
              <a:t> </a:t>
            </a:r>
            <a:r>
              <a:rPr lang="en-US" sz="2800" dirty="0"/>
              <a:t>and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headache </a:t>
            </a:r>
            <a:r>
              <a:rPr lang="en-US" sz="2800" u="sng" dirty="0"/>
              <a:t>alone</a:t>
            </a:r>
            <a:r>
              <a:rPr lang="en-US" sz="2800" dirty="0"/>
              <a:t> are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a strong indication </a:t>
            </a:r>
            <a:r>
              <a:rPr lang="en-US" sz="2800" dirty="0"/>
              <a:t>for surgery </a:t>
            </a:r>
            <a:r>
              <a:rPr lang="en-US" sz="2800" dirty="0" smtClean="0"/>
              <a:t>because: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improvement </a:t>
            </a:r>
            <a:r>
              <a:rPr lang="en-US" sz="2800" dirty="0"/>
              <a:t>in pituitary function and relief from headache </a:t>
            </a:r>
            <a:endParaRPr lang="en-US" sz="2800" dirty="0" smtClean="0"/>
          </a:p>
          <a:p>
            <a:pPr algn="ctr"/>
            <a:r>
              <a:rPr lang="en-US" sz="2800" dirty="0" smtClean="0"/>
              <a:t>Can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dirty="0"/>
              <a:t>be guaranteed. </a:t>
            </a:r>
            <a:endParaRPr lang="en-US" sz="2800" dirty="0" smtClean="0"/>
          </a:p>
          <a:p>
            <a:r>
              <a:rPr lang="en-US" sz="2800" dirty="0" smtClean="0"/>
              <a:t>Therefore</a:t>
            </a:r>
            <a:r>
              <a:rPr lang="en-US" sz="2800" dirty="0"/>
              <a:t>, treatment decision should be </a:t>
            </a:r>
            <a:r>
              <a:rPr lang="en-US" sz="2800" u="sng" dirty="0"/>
              <a:t>individualized</a:t>
            </a:r>
            <a:r>
              <a:rPr lang="en-US" sz="2800" dirty="0"/>
              <a:t> and based on </a:t>
            </a:r>
            <a:r>
              <a:rPr lang="en-US" sz="2800" b="1" dirty="0"/>
              <a:t>clinical context </a:t>
            </a:r>
            <a:r>
              <a:rPr lang="en-US" sz="2800" dirty="0"/>
              <a:t>and </a:t>
            </a:r>
            <a:r>
              <a:rPr lang="en-US" sz="2800" b="1" dirty="0"/>
              <a:t>patient </a:t>
            </a:r>
            <a:r>
              <a:rPr lang="en-US" sz="2800" b="1" dirty="0" smtClean="0"/>
              <a:t>preference,</a:t>
            </a:r>
            <a:r>
              <a:rPr lang="en-US" sz="2800" dirty="0"/>
              <a:t> </a:t>
            </a:r>
            <a:r>
              <a:rPr lang="en-US" sz="2800" dirty="0" smtClean="0"/>
              <a:t>age</a:t>
            </a:r>
            <a:r>
              <a:rPr lang="en-US" sz="2800" dirty="0"/>
              <a:t>, pituitary </a:t>
            </a:r>
            <a:r>
              <a:rPr lang="en-US" sz="2800" dirty="0" smtClean="0"/>
              <a:t>function.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6140" y="5929605"/>
            <a:ext cx="11838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Daniela Esposito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MyriadPro-SemiboldSemiCn"/>
              </a:rPr>
              <a:t>Non‑functioning </a:t>
            </a:r>
            <a:r>
              <a:rPr lang="en-US" sz="1400" b="1" dirty="0">
                <a:latin typeface="MyriadPro-SemiboldSemiCn"/>
              </a:rPr>
              <a:t>pituitary adenomas: indications for pituitary surgery and </a:t>
            </a:r>
            <a:r>
              <a:rPr lang="en-US" sz="1400" b="1" dirty="0" smtClean="0">
                <a:latin typeface="MyriadPro-SemiboldSemiCn"/>
              </a:rPr>
              <a:t>post‑surgical management</a:t>
            </a:r>
            <a:r>
              <a:rPr lang="en-US" sz="1400" b="1" dirty="0">
                <a:latin typeface="MyriadPro-SemiboldSemiCn"/>
              </a:rPr>
              <a:t>,</a:t>
            </a:r>
            <a:r>
              <a:rPr lang="en-US" sz="1400" b="1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42195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2" y="1845734"/>
            <a:ext cx="10536248" cy="4023360"/>
          </a:xfrm>
        </p:spPr>
        <p:txBody>
          <a:bodyPr/>
          <a:lstStyle/>
          <a:p>
            <a:r>
              <a:rPr lang="en-US" sz="2800" dirty="0" smtClean="0"/>
              <a:t>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Surgery </a:t>
            </a:r>
            <a:r>
              <a:rPr lang="en-US" sz="2800" dirty="0"/>
              <a:t>may be favored in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younger patients </a:t>
            </a:r>
            <a:r>
              <a:rPr lang="en-US" sz="2800" dirty="0"/>
              <a:t>given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higher lifetime probability </a:t>
            </a:r>
            <a:r>
              <a:rPr lang="en-US" sz="2800" dirty="0"/>
              <a:t>of tumor growth 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discouraged in older </a:t>
            </a:r>
            <a:r>
              <a:rPr lang="en-US" sz="2800" dirty="0"/>
              <a:t>patients with comorbidities and risk of surgical complications.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140" y="5929605"/>
            <a:ext cx="11838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Daniela Esposito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MyriadPro-SemiboldSemiCn"/>
              </a:rPr>
              <a:t>Non‑functioning </a:t>
            </a:r>
            <a:r>
              <a:rPr lang="en-US" sz="1400" b="1" dirty="0">
                <a:latin typeface="MyriadPro-SemiboldSemiCn"/>
              </a:rPr>
              <a:t>pituitary adenomas: indications for pituitary surgery and </a:t>
            </a:r>
            <a:r>
              <a:rPr lang="en-US" sz="1400" b="1" dirty="0" smtClean="0">
                <a:latin typeface="MyriadPro-SemiboldSemiCn"/>
              </a:rPr>
              <a:t>post‑surgical management</a:t>
            </a:r>
            <a:r>
              <a:rPr lang="en-US" sz="1400" b="1" dirty="0">
                <a:latin typeface="MyriadPro-SemiboldSemiCn"/>
              </a:rPr>
              <a:t>,</a:t>
            </a:r>
            <a:r>
              <a:rPr lang="en-US" sz="1400" b="1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20536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03" y="1924392"/>
            <a:ext cx="11562736" cy="402336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Biochemical evaluation for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hypopituitarism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2800" dirty="0" smtClean="0"/>
              <a:t> every </a:t>
            </a:r>
            <a:r>
              <a:rPr lang="en-US" sz="2800" dirty="0"/>
              <a:t>6–12 months during </a:t>
            </a:r>
            <a:r>
              <a:rPr lang="en-US" sz="2800" dirty="0" smtClean="0"/>
              <a:t>conservative.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Radiological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assessment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by MRI: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should be repeated within 6–12 months after </a:t>
            </a:r>
            <a:r>
              <a:rPr lang="en-US" sz="2800" dirty="0" smtClean="0"/>
              <a:t>initial tumor </a:t>
            </a:r>
            <a:r>
              <a:rPr lang="en-US" sz="2800" dirty="0"/>
              <a:t>detection; if no progression is detected, MRI can </a:t>
            </a:r>
            <a:r>
              <a:rPr lang="en-US" sz="2800" dirty="0" smtClean="0"/>
              <a:t>be performed </a:t>
            </a:r>
            <a:r>
              <a:rPr lang="en-US" sz="2800" dirty="0"/>
              <a:t>less often </a:t>
            </a:r>
            <a:r>
              <a:rPr lang="en-US" sz="2800" dirty="0" smtClean="0"/>
              <a:t>.</a:t>
            </a:r>
          </a:p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timing of visual field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follow up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usually </a:t>
            </a:r>
            <a:r>
              <a:rPr lang="en-US" sz="2800" dirty="0"/>
              <a:t>depends on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distance between the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adenoma</a:t>
            </a:r>
            <a:r>
              <a:rPr lang="en-US" sz="2800" dirty="0" smtClean="0"/>
              <a:t> and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optic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chiasm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209367" y="785422"/>
            <a:ext cx="9960078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 Despite NFPAs usually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 a slow growth rate</a:t>
            </a:r>
            <a:r>
              <a:rPr lang="en-US" sz="2800" dirty="0"/>
              <a:t>, some may enlarge and become symptomatic.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40" y="5929605"/>
            <a:ext cx="11838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Daniela Esposito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MyriadPro-SemiboldSemiCn"/>
              </a:rPr>
              <a:t>Non‑functioning </a:t>
            </a:r>
            <a:r>
              <a:rPr lang="en-US" sz="1400" b="1" dirty="0">
                <a:latin typeface="MyriadPro-SemiboldSemiCn"/>
              </a:rPr>
              <a:t>pituitary adenomas: indications for pituitary surgery and </a:t>
            </a:r>
            <a:r>
              <a:rPr lang="en-US" sz="1400" b="1" dirty="0" smtClean="0">
                <a:latin typeface="MyriadPro-SemiboldSemiCn"/>
              </a:rPr>
              <a:t>post‑surgical management</a:t>
            </a:r>
            <a:r>
              <a:rPr lang="en-US" sz="1400" b="1" dirty="0">
                <a:latin typeface="MyriadPro-SemiboldSemiCn"/>
              </a:rPr>
              <a:t>,</a:t>
            </a:r>
            <a:r>
              <a:rPr lang="en-US" sz="1400" b="1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14995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Asymptomatic non‑functioning pituitary adenomas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7" y="1845734"/>
            <a:ext cx="10516583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Surgical </a:t>
            </a:r>
            <a:r>
              <a:rPr lang="en-US" sz="2800" dirty="0"/>
              <a:t>resection of non-functioning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micro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adenomas  </a:t>
            </a:r>
            <a:r>
              <a:rPr lang="en-US" sz="2800" dirty="0"/>
              <a:t>is </a:t>
            </a:r>
            <a:r>
              <a:rPr lang="en-US" sz="2800" dirty="0" smtClean="0"/>
              <a:t>not indicated </a:t>
            </a:r>
            <a:r>
              <a:rPr lang="en-US" sz="2800" dirty="0"/>
              <a:t>since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tumor growth is rare </a:t>
            </a:r>
            <a:r>
              <a:rPr lang="en-US" sz="2800" dirty="0"/>
              <a:t>(3–13%) with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less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than 5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% growing &gt; 1 cm during long-term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follow-up.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140" y="5929605"/>
            <a:ext cx="11838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Daniela Esposito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MyriadPro-SemiboldSemiCn"/>
              </a:rPr>
              <a:t>Non‑functioning </a:t>
            </a:r>
            <a:r>
              <a:rPr lang="en-US" sz="1400" b="1" dirty="0">
                <a:latin typeface="MyriadPro-SemiboldSemiCn"/>
              </a:rPr>
              <a:t>pituitary adenomas: indications for pituitary surgery and </a:t>
            </a:r>
            <a:r>
              <a:rPr lang="en-US" sz="1400" b="1" dirty="0" smtClean="0">
                <a:latin typeface="MyriadPro-SemiboldSemiCn"/>
              </a:rPr>
              <a:t>post‑surgical management</a:t>
            </a:r>
            <a:r>
              <a:rPr lang="en-US" sz="1400" b="1" dirty="0">
                <a:latin typeface="MyriadPro-SemiboldSemiCn"/>
              </a:rPr>
              <a:t>,</a:t>
            </a:r>
            <a:r>
              <a:rPr lang="en-US" sz="1400" b="1" dirty="0"/>
              <a:t> Pituitary, April 2019</a:t>
            </a:r>
          </a:p>
        </p:txBody>
      </p:sp>
    </p:spTree>
    <p:extLst>
      <p:ext uri="{BB962C8B-B14F-4D97-AF65-F5344CB8AC3E}">
        <p14:creationId xmlns:p14="http://schemas.microsoft.com/office/powerpoint/2010/main" val="39072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0551" y="1286997"/>
            <a:ext cx="11560225" cy="4022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</a:t>
            </a:r>
            <a:r>
              <a:rPr lang="en-US" sz="2800" dirty="0" smtClean="0"/>
              <a:t>Approximately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30% </a:t>
            </a:r>
            <a:r>
              <a:rPr lang="en-US" sz="2800" dirty="0"/>
              <a:t>of surgically </a:t>
            </a:r>
            <a:r>
              <a:rPr lang="en-US" sz="2800" dirty="0" smtClean="0"/>
              <a:t>resected </a:t>
            </a:r>
            <a:r>
              <a:rPr lang="en-US" sz="2800" dirty="0"/>
              <a:t>adenomas have </a:t>
            </a:r>
            <a:r>
              <a:rPr lang="en-US" sz="2800" dirty="0">
                <a:solidFill>
                  <a:srgbClr val="0070C0"/>
                </a:solidFill>
              </a:rPr>
              <a:t>persistent or progressive </a:t>
            </a:r>
            <a:r>
              <a:rPr lang="en-US" sz="2800" dirty="0" smtClean="0"/>
              <a:t>postoperative growth </a:t>
            </a:r>
            <a:r>
              <a:rPr lang="en-US" sz="2800" dirty="0"/>
              <a:t>for up to four decades or </a:t>
            </a:r>
            <a:r>
              <a:rPr lang="en-US" sz="2800" dirty="0" smtClean="0"/>
              <a:t>even longer,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0070C0"/>
                </a:solidFill>
              </a:rPr>
              <a:t>local invasion </a:t>
            </a:r>
            <a:r>
              <a:rPr lang="en-US" sz="2800" dirty="0"/>
              <a:t>and an </a:t>
            </a:r>
            <a:r>
              <a:rPr lang="en-US" sz="2800" dirty="0" smtClean="0"/>
              <a:t>increased </a:t>
            </a:r>
            <a:r>
              <a:rPr lang="en-US" sz="2800" dirty="0" smtClean="0">
                <a:solidFill>
                  <a:srgbClr val="0070C0"/>
                </a:solidFill>
              </a:rPr>
              <a:t>percentage </a:t>
            </a:r>
            <a:r>
              <a:rPr lang="en-US" sz="2800" dirty="0">
                <a:solidFill>
                  <a:srgbClr val="0070C0"/>
                </a:solidFill>
              </a:rPr>
              <a:t>of cells positive for Ki-67.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71" y="5908643"/>
            <a:ext cx="8682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Shlomo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Melmed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OTNEJMScalaSansLF"/>
              </a:rPr>
              <a:t>M.D,</a:t>
            </a:r>
            <a:r>
              <a:rPr lang="en-US" sz="1600" b="1" dirty="0">
                <a:solidFill>
                  <a:srgbClr val="002060"/>
                </a:solidFill>
              </a:rPr>
              <a:t> Pituitary-Tumor </a:t>
            </a:r>
            <a:r>
              <a:rPr lang="en-US" sz="1600" b="1" dirty="0" err="1" smtClean="0">
                <a:solidFill>
                  <a:srgbClr val="002060"/>
                </a:solidFill>
              </a:rPr>
              <a:t>Endocrinopathies</a:t>
            </a:r>
            <a:r>
              <a:rPr lang="en-US" sz="1600" b="1" dirty="0" smtClean="0">
                <a:solidFill>
                  <a:srgbClr val="002060"/>
                </a:solidFill>
              </a:rPr>
              <a:t>,</a:t>
            </a:r>
            <a:r>
              <a:rPr lang="en-US" sz="1600" b="1" dirty="0">
                <a:solidFill>
                  <a:srgbClr val="002060"/>
                </a:solidFill>
              </a:rPr>
              <a:t> Review </a:t>
            </a:r>
            <a:r>
              <a:rPr lang="en-US" sz="1600" b="1" dirty="0" smtClean="0">
                <a:solidFill>
                  <a:srgbClr val="002060"/>
                </a:solidFill>
              </a:rPr>
              <a:t>Article,</a:t>
            </a:r>
            <a:r>
              <a:rPr lang="en-US" sz="1600" b="1" dirty="0">
                <a:solidFill>
                  <a:srgbClr val="002060"/>
                </a:solidFill>
              </a:rPr>
              <a:t> nejm.org March 5, 2020</a:t>
            </a:r>
          </a:p>
        </p:txBody>
      </p:sp>
    </p:spTree>
    <p:extLst>
      <p:ext uri="{BB962C8B-B14F-4D97-AF65-F5344CB8AC3E}">
        <p14:creationId xmlns:p14="http://schemas.microsoft.com/office/powerpoint/2010/main" val="32531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6603"/>
            <a:ext cx="9936480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0070C0"/>
                </a:solidFill>
              </a:rPr>
              <a:t>Tumours</a:t>
            </a:r>
            <a:r>
              <a:rPr lang="en-US" sz="3600" b="1" i="1" dirty="0" smtClean="0">
                <a:solidFill>
                  <a:srgbClr val="0070C0"/>
                </a:solidFill>
              </a:rPr>
              <a:t> without </a:t>
            </a:r>
            <a:r>
              <a:rPr lang="en-US" sz="3600" b="1" i="1" dirty="0">
                <a:solidFill>
                  <a:srgbClr val="0070C0"/>
                </a:solidFill>
              </a:rPr>
              <a:t>mass effects and without </a:t>
            </a:r>
            <a:r>
              <a:rPr lang="en-US" sz="3600" b="1" i="1" dirty="0" smtClean="0">
                <a:solidFill>
                  <a:srgbClr val="0070C0"/>
                </a:solidFill>
              </a:rPr>
              <a:t/>
            </a:r>
            <a:br>
              <a:rPr lang="en-US" sz="3600" b="1" i="1" dirty="0" smtClean="0">
                <a:solidFill>
                  <a:srgbClr val="0070C0"/>
                </a:solidFill>
              </a:rPr>
            </a:br>
            <a:r>
              <a:rPr lang="en-US" sz="3600" b="1" i="1" dirty="0" smtClean="0">
                <a:solidFill>
                  <a:srgbClr val="0070C0"/>
                </a:solidFill>
              </a:rPr>
              <a:t>hormonal </a:t>
            </a:r>
            <a:r>
              <a:rPr lang="en-US" sz="3600" b="1" i="1" dirty="0" smtClean="0">
                <a:solidFill>
                  <a:schemeClr val="accent2"/>
                </a:solidFill>
              </a:rPr>
              <a:t>hypersecretion(</a:t>
            </a:r>
            <a:r>
              <a:rPr lang="en-US" sz="3600" b="1" dirty="0">
                <a:solidFill>
                  <a:schemeClr val="accent2"/>
                </a:solidFill>
              </a:rPr>
              <a:t>in the time of </a:t>
            </a:r>
            <a:r>
              <a:rPr lang="en-US" sz="3600" b="1" dirty="0" smtClean="0">
                <a:solidFill>
                  <a:schemeClr val="accent2"/>
                </a:solidFill>
              </a:rPr>
              <a:t>COVID-19)</a:t>
            </a:r>
            <a:endParaRPr lang="en-US" sz="36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95" y="2085983"/>
            <a:ext cx="10780088" cy="402336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Management of these </a:t>
            </a:r>
            <a:r>
              <a:rPr lang="en-US" sz="3200" dirty="0" err="1"/>
              <a:t>tumours</a:t>
            </a:r>
            <a:endParaRPr lang="en-US" sz="3200" dirty="0"/>
          </a:p>
          <a:p>
            <a:pPr algn="ctr"/>
            <a:r>
              <a:rPr lang="en-US" sz="3200" dirty="0"/>
              <a:t>can be deferred for several months (ideally less than 6 months)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162" y="5801566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3415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Prolactin-Secreting Adenomas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69" y="2327515"/>
            <a:ext cx="1142023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most common </a:t>
            </a:r>
            <a:r>
              <a:rPr lang="en-US" sz="2800" dirty="0" smtClean="0"/>
              <a:t>secretory tumor</a:t>
            </a:r>
            <a:r>
              <a:rPr lang="en-US" sz="2800" dirty="0"/>
              <a:t>, accounting for up to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60% </a:t>
            </a:r>
            <a:r>
              <a:rPr lang="en-US" sz="2800" dirty="0"/>
              <a:t>of all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pituitary adenomas </a:t>
            </a:r>
            <a:r>
              <a:rPr lang="en-US" sz="2800" dirty="0"/>
              <a:t>and more than 75% of pituitary </a:t>
            </a:r>
            <a:r>
              <a:rPr lang="en-US" sz="2800" dirty="0" smtClean="0"/>
              <a:t>adenomas in </a:t>
            </a:r>
            <a:r>
              <a:rPr lang="en-US" sz="2800" dirty="0"/>
              <a:t>women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Micro</a:t>
            </a:r>
            <a:r>
              <a:rPr lang="en-US" sz="2800" dirty="0" err="1" smtClean="0"/>
              <a:t>prolactinomas</a:t>
            </a:r>
            <a:r>
              <a:rPr lang="en-US" sz="2800" dirty="0" smtClean="0"/>
              <a:t>,  </a:t>
            </a: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 err="1"/>
              <a:t>female:male</a:t>
            </a:r>
            <a:r>
              <a:rPr lang="en-US" sz="2800" dirty="0"/>
              <a:t> ratio </a:t>
            </a:r>
            <a:r>
              <a:rPr lang="en-US" sz="2800" dirty="0" smtClean="0"/>
              <a:t>is </a:t>
            </a:r>
            <a:r>
              <a:rPr lang="en-US" sz="2800" b="1" dirty="0" smtClean="0"/>
              <a:t>20:1</a:t>
            </a: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Usually are  stable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slow-growing</a:t>
            </a:r>
            <a:r>
              <a:rPr lang="en-US" sz="2800" dirty="0"/>
              <a:t>, with continued </a:t>
            </a:r>
            <a:r>
              <a:rPr lang="en-US" sz="2800" dirty="0" smtClean="0"/>
              <a:t>growth after </a:t>
            </a:r>
            <a:r>
              <a:rPr lang="en-US" sz="2800" dirty="0"/>
              <a:t>diagnosis </a:t>
            </a:r>
            <a:r>
              <a:rPr lang="en-US" sz="2800" dirty="0" smtClean="0"/>
              <a:t>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less than 15% 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cases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02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7" y="1885063"/>
            <a:ext cx="10500852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Most </a:t>
            </a:r>
            <a:r>
              <a:rPr lang="en-US" sz="2800" dirty="0"/>
              <a:t>patients with a pituitary mass and a </a:t>
            </a:r>
            <a:r>
              <a:rPr lang="en-US" sz="2800" dirty="0" smtClean="0"/>
              <a:t>serum prolactin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&gt;150 </a:t>
            </a:r>
            <a:r>
              <a:rPr lang="en-US" sz="2800" dirty="0"/>
              <a:t>ng per </a:t>
            </a:r>
            <a:r>
              <a:rPr lang="en-US" sz="2800" dirty="0" smtClean="0"/>
              <a:t>milliliter are </a:t>
            </a:r>
            <a:r>
              <a:rPr lang="en-US" sz="2800" dirty="0"/>
              <a:t>found to have a </a:t>
            </a:r>
            <a:r>
              <a:rPr lang="en-US" sz="2800" dirty="0" err="1" smtClean="0"/>
              <a:t>prolactinoma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 prolactin level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&gt; 250 </a:t>
            </a:r>
            <a:r>
              <a:rPr lang="en-US" sz="2800" dirty="0" smtClean="0"/>
              <a:t>is diagnostic </a:t>
            </a:r>
            <a:r>
              <a:rPr lang="en-US" sz="2800" dirty="0"/>
              <a:t>of </a:t>
            </a:r>
            <a:r>
              <a:rPr lang="en-US" sz="2800" dirty="0" smtClean="0"/>
              <a:t>a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macro</a:t>
            </a:r>
            <a:r>
              <a:rPr lang="en-US" sz="2800" dirty="0" err="1" smtClean="0"/>
              <a:t>prolactinoma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The </a:t>
            </a:r>
            <a:r>
              <a:rPr lang="en-US" sz="2800" dirty="0"/>
              <a:t>tumor mass </a:t>
            </a:r>
            <a:r>
              <a:rPr lang="en-US" sz="2800" dirty="0" smtClean="0"/>
              <a:t>usually correlates </a:t>
            </a:r>
            <a:r>
              <a:rPr lang="en-US" sz="2800" dirty="0"/>
              <a:t>with the serum prolactin level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Large </a:t>
            </a:r>
            <a:r>
              <a:rPr lang="en-US" sz="2800" dirty="0" err="1" smtClean="0"/>
              <a:t>prolactinomas</a:t>
            </a:r>
            <a:r>
              <a:rPr lang="en-US" sz="2800" dirty="0" smtClean="0"/>
              <a:t> that are aggressive </a:t>
            </a:r>
            <a:r>
              <a:rPr lang="en-US" sz="2800" dirty="0"/>
              <a:t>account for </a:t>
            </a:r>
            <a:r>
              <a:rPr lang="en-US" sz="2800" dirty="0" smtClean="0"/>
              <a:t>&lt; 5</a:t>
            </a:r>
            <a:r>
              <a:rPr lang="en-US" sz="2800" dirty="0"/>
              <a:t>% of </a:t>
            </a:r>
            <a:r>
              <a:rPr lang="en-US" sz="2800" dirty="0" smtClean="0"/>
              <a:t>tumors and </a:t>
            </a:r>
            <a:r>
              <a:rPr lang="en-US" sz="2800" dirty="0"/>
              <a:t>are characterized by very high prolactin </a:t>
            </a:r>
            <a:r>
              <a:rPr lang="en-US" sz="2800" dirty="0" smtClean="0"/>
              <a:t>levels (&gt;1000 ) </a:t>
            </a:r>
            <a:r>
              <a:rPr lang="en-US" sz="2800" dirty="0"/>
              <a:t>and a </a:t>
            </a:r>
            <a:r>
              <a:rPr lang="en-US" sz="2800" b="1" dirty="0" smtClean="0"/>
              <a:t>male: female </a:t>
            </a:r>
            <a:r>
              <a:rPr lang="en-US" sz="2800" dirty="0" smtClean="0"/>
              <a:t>ratio </a:t>
            </a:r>
            <a:r>
              <a:rPr lang="en-US" sz="2800" dirty="0"/>
              <a:t>of </a:t>
            </a:r>
            <a:r>
              <a:rPr lang="en-US" sz="2800" b="1" dirty="0"/>
              <a:t>9:1.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45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127820"/>
            <a:ext cx="10441858" cy="61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9" y="0"/>
            <a:ext cx="11857703" cy="6312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6580" y="258492"/>
            <a:ext cx="2409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Treatment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36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2109" y="2414281"/>
            <a:ext cx="11488738" cy="4024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Macro</a:t>
            </a:r>
            <a:r>
              <a:rPr lang="en-US" sz="2800" dirty="0" err="1" smtClean="0"/>
              <a:t>prolactinomas</a:t>
            </a:r>
            <a:r>
              <a:rPr lang="en-US" sz="2800" dirty="0" smtClean="0"/>
              <a:t>  </a:t>
            </a:r>
            <a:r>
              <a:rPr lang="en-US" sz="2800" dirty="0"/>
              <a:t>causing </a:t>
            </a:r>
            <a:r>
              <a:rPr lang="en-US" sz="2800" dirty="0">
                <a:solidFill>
                  <a:srgbClr val="0070C0"/>
                </a:solidFill>
              </a:rPr>
              <a:t>visual deterioration </a:t>
            </a:r>
            <a:r>
              <a:rPr lang="en-US" sz="2800" dirty="0"/>
              <a:t>should be treated with </a:t>
            </a:r>
            <a:r>
              <a:rPr lang="en-US" sz="2800" dirty="0" smtClean="0">
                <a:solidFill>
                  <a:srgbClr val="0070C0"/>
                </a:solidFill>
              </a:rPr>
              <a:t>DA</a:t>
            </a:r>
            <a:r>
              <a:rPr lang="en-US" sz="2800" dirty="0" smtClean="0"/>
              <a:t>; </a:t>
            </a:r>
            <a:r>
              <a:rPr lang="en-US" sz="2800" dirty="0" smtClean="0">
                <a:solidFill>
                  <a:srgbClr val="0070C0"/>
                </a:solidFill>
              </a:rPr>
              <a:t>dose titration </a:t>
            </a:r>
            <a:r>
              <a:rPr lang="en-US" sz="2800" dirty="0"/>
              <a:t>and monitoring of treatment should rely on tolerability of these agents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0070C0"/>
                </a:solidFill>
              </a:rPr>
              <a:t>improvement of </a:t>
            </a:r>
            <a:r>
              <a:rPr lang="en-US" sz="2800" dirty="0" smtClean="0">
                <a:solidFill>
                  <a:srgbClr val="0070C0"/>
                </a:solidFill>
              </a:rPr>
              <a:t>visual dysfunction </a:t>
            </a:r>
            <a:r>
              <a:rPr lang="en-US" sz="2800" dirty="0" smtClean="0"/>
              <a:t>(with </a:t>
            </a:r>
            <a:r>
              <a:rPr lang="en-US" sz="2800" b="1" dirty="0"/>
              <a:t>self-reported improvement </a:t>
            </a:r>
            <a:r>
              <a:rPr lang="en-US" sz="2800" dirty="0"/>
              <a:t>by the patient in case of virtual visits or by </a:t>
            </a:r>
            <a:r>
              <a:rPr lang="en-US" sz="2800" b="1" dirty="0" smtClean="0"/>
              <a:t>formal visual </a:t>
            </a:r>
            <a:r>
              <a:rPr lang="en-US" sz="2800" b="1" dirty="0"/>
              <a:t>field assessment 2-3 weeks after </a:t>
            </a:r>
            <a:r>
              <a:rPr lang="en-US" sz="2800" dirty="0"/>
              <a:t>commencing treatment if clinically indicated).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01" y="5923811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</a:t>
            </a:r>
            <a:r>
              <a:rPr lang="en-US" sz="1400" b="1" dirty="0" smtClean="0"/>
              <a:t>in the time of COVID-19: </a:t>
            </a:r>
            <a:r>
              <a:rPr lang="en-US" sz="1400" b="1" dirty="0"/>
              <a:t>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  <p:pic>
        <p:nvPicPr>
          <p:cNvPr id="5" name="Picture 4" descr="На Інформаційному порталі запрацював спеціальний розділ про COVI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2" y="-1431"/>
            <a:ext cx="5224007" cy="217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96" y="2327514"/>
            <a:ext cx="11112418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Management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0070C0"/>
                </a:solidFill>
              </a:rPr>
              <a:t>symptomatic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micro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err="1" smtClean="0">
                <a:solidFill>
                  <a:srgbClr val="0070C0"/>
                </a:solidFill>
              </a:rPr>
              <a:t>macro</a:t>
            </a:r>
            <a:r>
              <a:rPr lang="en-US" sz="2800" dirty="0" err="1" smtClean="0"/>
              <a:t>prolactinomas</a:t>
            </a:r>
            <a:r>
              <a:rPr lang="en-US" sz="2800" dirty="0" smtClean="0"/>
              <a:t>  </a:t>
            </a:r>
            <a:r>
              <a:rPr lang="en-US" sz="2800" dirty="0">
                <a:solidFill>
                  <a:srgbClr val="0070C0"/>
                </a:solidFill>
              </a:rPr>
              <a:t>not </a:t>
            </a:r>
            <a:r>
              <a:rPr lang="en-US" sz="2800" dirty="0"/>
              <a:t>causing </a:t>
            </a:r>
            <a:r>
              <a:rPr lang="en-US" sz="2800" b="1" dirty="0" smtClean="0"/>
              <a:t>visual dysfunction </a:t>
            </a:r>
            <a:r>
              <a:rPr lang="en-US" sz="2800" dirty="0"/>
              <a:t>may be </a:t>
            </a:r>
            <a:r>
              <a:rPr lang="en-US" sz="2800" b="1" dirty="0">
                <a:solidFill>
                  <a:srgbClr val="0070C0"/>
                </a:solidFill>
              </a:rPr>
              <a:t>postponed for 6 months </a:t>
            </a:r>
            <a:r>
              <a:rPr lang="en-US" sz="2800" dirty="0"/>
              <a:t>in most patients.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However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70C0"/>
                </a:solidFill>
              </a:rPr>
              <a:t>low dose </a:t>
            </a:r>
            <a:r>
              <a:rPr lang="en-US" sz="2800" b="1" dirty="0" smtClean="0">
                <a:solidFill>
                  <a:srgbClr val="0070C0"/>
                </a:solidFill>
              </a:rPr>
              <a:t>DA </a:t>
            </a:r>
            <a:r>
              <a:rPr lang="en-US" sz="2800" dirty="0" smtClean="0"/>
              <a:t>can </a:t>
            </a:r>
            <a:r>
              <a:rPr lang="en-US" sz="2800" dirty="0"/>
              <a:t>be initiated by </a:t>
            </a:r>
            <a:r>
              <a:rPr lang="en-US" sz="2800" b="1" dirty="0"/>
              <a:t>virtual visit </a:t>
            </a:r>
            <a:r>
              <a:rPr lang="en-US" sz="2800" dirty="0"/>
              <a:t>for example, in a woman with recently diagnosed </a:t>
            </a:r>
            <a:r>
              <a:rPr lang="en-US" sz="2800" b="1" dirty="0" err="1" smtClean="0">
                <a:solidFill>
                  <a:srgbClr val="0070C0"/>
                </a:solidFill>
              </a:rPr>
              <a:t>micro</a:t>
            </a:r>
            <a:r>
              <a:rPr lang="en-US" sz="2800" dirty="0" err="1" smtClean="0"/>
              <a:t>prolactinoma</a:t>
            </a:r>
            <a:r>
              <a:rPr lang="en-US" sz="2800" dirty="0" smtClean="0"/>
              <a:t>  causing </a:t>
            </a:r>
            <a:r>
              <a:rPr lang="en-US" sz="2800" b="1" dirty="0">
                <a:solidFill>
                  <a:srgbClr val="0070C0"/>
                </a:solidFill>
              </a:rPr>
              <a:t>infertility</a:t>
            </a:r>
            <a:r>
              <a:rPr lang="en-US" sz="2800" dirty="0"/>
              <a:t> who is trying to become pregnant for a long period and has no </a:t>
            </a:r>
            <a:r>
              <a:rPr lang="en-US" sz="2800" dirty="0" smtClean="0"/>
              <a:t>contraindications for </a:t>
            </a:r>
            <a:r>
              <a:rPr lang="en-US" sz="2800" dirty="0"/>
              <a:t>this treatment.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02" y="5811399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42053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3944" y="360910"/>
            <a:ext cx="10058400" cy="1449387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Acromegaly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1434" y="1945405"/>
            <a:ext cx="11603421" cy="4022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Densely granulated </a:t>
            </a:r>
            <a:r>
              <a:rPr lang="en-US" sz="2800" dirty="0" err="1"/>
              <a:t>somatotroph</a:t>
            </a:r>
            <a:r>
              <a:rPr lang="en-US" sz="2800" dirty="0"/>
              <a:t> adenomas arise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insidiously</a:t>
            </a:r>
            <a:r>
              <a:rPr lang="en-US" sz="2800" dirty="0" smtClean="0"/>
              <a:t>, whereas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sparsely granulated </a:t>
            </a:r>
            <a:r>
              <a:rPr lang="en-US" sz="2800" dirty="0" smtClean="0"/>
              <a:t>subtypes, which </a:t>
            </a:r>
            <a:r>
              <a:rPr lang="en-US" sz="2800" dirty="0"/>
              <a:t>develop in </a:t>
            </a:r>
            <a:r>
              <a:rPr lang="en-US" sz="2800" b="1" dirty="0"/>
              <a:t>younger patients</a:t>
            </a:r>
            <a:r>
              <a:rPr lang="en-US" sz="2800" dirty="0"/>
              <a:t>, are </a:t>
            </a:r>
            <a:r>
              <a:rPr lang="en-US" sz="2800" dirty="0" smtClean="0"/>
              <a:t>characterized </a:t>
            </a:r>
            <a:r>
              <a:rPr lang="en-US" sz="2800" dirty="0"/>
              <a:t>by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aggressive growth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florid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disease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39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Clinical Features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0" y="2406173"/>
            <a:ext cx="11877367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 </a:t>
            </a:r>
            <a:r>
              <a:rPr lang="en-US" sz="2800" dirty="0" smtClean="0"/>
              <a:t>Approximately </a:t>
            </a:r>
            <a:r>
              <a:rPr lang="en-US" sz="2800" dirty="0"/>
              <a:t>70% of patients with </a:t>
            </a:r>
            <a:r>
              <a:rPr lang="en-US" sz="2800" dirty="0" smtClean="0"/>
              <a:t>acromegaly have </a:t>
            </a:r>
            <a:r>
              <a:rPr lang="en-US" sz="2800" dirty="0"/>
              <a:t>an invasive </a:t>
            </a:r>
            <a:r>
              <a:rPr lang="en-US" sz="2800" dirty="0" err="1" smtClean="0"/>
              <a:t>macroadenoma</a:t>
            </a:r>
            <a:r>
              <a:rPr lang="en-US" sz="2800" dirty="0" smtClean="0"/>
              <a:t>  </a:t>
            </a:r>
            <a:r>
              <a:rPr lang="en-US" sz="2800" dirty="0"/>
              <a:t>at diagnosis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Patients </a:t>
            </a:r>
            <a:r>
              <a:rPr lang="en-US" sz="2800" dirty="0"/>
              <a:t>may first seek dental, </a:t>
            </a:r>
            <a:r>
              <a:rPr lang="en-US" sz="2800" dirty="0" smtClean="0"/>
              <a:t>orthopedic, rheumatologic</a:t>
            </a:r>
            <a:r>
              <a:rPr lang="en-US" sz="2800" dirty="0"/>
              <a:t>, or cardiac </a:t>
            </a:r>
            <a:r>
              <a:rPr lang="en-US" sz="2800" dirty="0" smtClean="0"/>
              <a:t>care.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OSA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excessive snoring </a:t>
            </a:r>
            <a:r>
              <a:rPr lang="en-US" sz="2800" dirty="0"/>
              <a:t>are </a:t>
            </a:r>
            <a:r>
              <a:rPr lang="en-US" sz="2800" b="1" dirty="0">
                <a:solidFill>
                  <a:srgbClr val="C00000"/>
                </a:solidFill>
              </a:rPr>
              <a:t>hallmarks</a:t>
            </a:r>
            <a:r>
              <a:rPr lang="en-US" sz="2800" dirty="0"/>
              <a:t> 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uncontrolled </a:t>
            </a:r>
            <a:r>
              <a:rPr lang="en-US" sz="2800" dirty="0" smtClean="0"/>
              <a:t>acromegaly.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About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en-US" sz="2800" dirty="0"/>
              <a:t>of patients have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high prolactin </a:t>
            </a:r>
            <a:r>
              <a:rPr lang="en-US" sz="2800" dirty="0"/>
              <a:t>levels, </a:t>
            </a:r>
            <a:r>
              <a:rPr lang="en-US" sz="2800" dirty="0" smtClean="0"/>
              <a:t>often with  </a:t>
            </a:r>
            <a:r>
              <a:rPr lang="en-US" sz="2800" dirty="0" err="1" smtClean="0"/>
              <a:t>galactorrhea</a:t>
            </a:r>
            <a:r>
              <a:rPr lang="en-US" sz="2800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13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Studies </a:t>
            </a:r>
            <a:r>
              <a:rPr lang="en-US" sz="2800" dirty="0"/>
              <a:t>involving more than 2000 </a:t>
            </a:r>
            <a:r>
              <a:rPr lang="en-US" sz="2800" dirty="0" smtClean="0"/>
              <a:t>patients showed </a:t>
            </a:r>
            <a:r>
              <a:rPr lang="en-US" sz="2800" dirty="0"/>
              <a:t>an increased incidence of </a:t>
            </a:r>
            <a:r>
              <a:rPr lang="en-US" sz="2800" dirty="0" smtClean="0"/>
              <a:t>cancer, mostly </a:t>
            </a:r>
            <a:r>
              <a:rPr lang="en-US" sz="2800" dirty="0"/>
              <a:t>accounted for </a:t>
            </a:r>
            <a:r>
              <a:rPr lang="en-US" sz="2800" dirty="0" smtClean="0"/>
              <a:t>by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colorectal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kidney, and thyroid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cancers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Colonoscopy</a:t>
            </a:r>
            <a:r>
              <a:rPr lang="en-US" sz="2800" dirty="0" smtClean="0"/>
              <a:t> should </a:t>
            </a:r>
            <a:r>
              <a:rPr lang="en-US" sz="2800" dirty="0"/>
              <a:t>be performed </a:t>
            </a:r>
            <a:r>
              <a:rPr lang="en-US" sz="2800" dirty="0">
                <a:solidFill>
                  <a:srgbClr val="C00000"/>
                </a:solidFill>
              </a:rPr>
              <a:t>at diagnosis </a:t>
            </a:r>
            <a:r>
              <a:rPr lang="en-US" sz="2800" dirty="0"/>
              <a:t>and </a:t>
            </a:r>
            <a:r>
              <a:rPr lang="en-US" sz="2800" dirty="0" smtClean="0"/>
              <a:t>subsequently, according </a:t>
            </a:r>
            <a:r>
              <a:rPr lang="en-US" sz="2800" dirty="0"/>
              <a:t>to published </a:t>
            </a:r>
            <a:r>
              <a:rPr lang="en-US" sz="2800" dirty="0" smtClean="0"/>
              <a:t>guidelines.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5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568" y="32615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Tumors prone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invasive growth and recurrence: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1776909"/>
            <a:ext cx="9350477" cy="4198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70C0"/>
                </a:solidFill>
              </a:rPr>
              <a:t>Sparsely</a:t>
            </a:r>
            <a:r>
              <a:rPr lang="en-US" sz="2600" dirty="0" smtClean="0"/>
              <a:t> </a:t>
            </a:r>
            <a:r>
              <a:rPr lang="en-US" sz="2600" dirty="0"/>
              <a:t>granulated </a:t>
            </a:r>
            <a:r>
              <a:rPr lang="en-US" sz="2600" dirty="0" smtClean="0"/>
              <a:t> </a:t>
            </a:r>
            <a:r>
              <a:rPr lang="en-US" sz="2600" dirty="0" err="1" smtClean="0"/>
              <a:t>somatotrophs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Silent</a:t>
            </a:r>
            <a:r>
              <a:rPr lang="en-US" sz="2600" dirty="0" smtClean="0"/>
              <a:t>  </a:t>
            </a:r>
            <a:r>
              <a:rPr lang="en-US" sz="2600" dirty="0" err="1" smtClean="0"/>
              <a:t>corticotrophs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 </a:t>
            </a:r>
            <a:r>
              <a:rPr lang="en-US" sz="2400" dirty="0" err="1"/>
              <a:t>Lactotrophs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middle-aged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older men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err="1" smtClean="0"/>
              <a:t>Corticotroph</a:t>
            </a:r>
            <a:r>
              <a:rPr lang="en-US" sz="2600" dirty="0" smtClean="0"/>
              <a:t> 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Crooke’s cells </a:t>
            </a:r>
            <a:r>
              <a:rPr lang="en-US" sz="2600" dirty="0" smtClean="0"/>
              <a:t>(CK20- positive non neoplastic</a:t>
            </a:r>
          </a:p>
          <a:p>
            <a:pPr marL="0" indent="0">
              <a:buNone/>
            </a:pPr>
            <a:r>
              <a:rPr lang="en-US" sz="2600" dirty="0" smtClean="0"/>
              <a:t> cells </a:t>
            </a:r>
            <a:r>
              <a:rPr lang="en-US" sz="2600" dirty="0"/>
              <a:t>with a </a:t>
            </a:r>
            <a:r>
              <a:rPr lang="en-US" sz="2600" dirty="0" smtClean="0"/>
              <a:t>prominent </a:t>
            </a:r>
            <a:r>
              <a:rPr lang="en-US" sz="2600" dirty="0"/>
              <a:t>cytoplasmic </a:t>
            </a:r>
            <a:r>
              <a:rPr lang="en-US" sz="2600" dirty="0" smtClean="0"/>
              <a:t>hyaline ring </a:t>
            </a:r>
            <a:r>
              <a:rPr lang="en-US" sz="2600" dirty="0"/>
              <a:t>that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displaces </a:t>
            </a:r>
            <a:r>
              <a:rPr lang="en-US" sz="2600" dirty="0"/>
              <a:t>the </a:t>
            </a:r>
            <a:r>
              <a:rPr lang="en-US" sz="2600" dirty="0" smtClean="0"/>
              <a:t>normal basophilic granules </a:t>
            </a:r>
            <a:r>
              <a:rPr lang="en-US" sz="2600" dirty="0"/>
              <a:t>of corticotropic </a:t>
            </a:r>
            <a:r>
              <a:rPr lang="en-US" sz="2600" dirty="0" smtClean="0"/>
              <a:t>cells)</a:t>
            </a:r>
            <a:endParaRPr lang="en-US" dirty="0"/>
          </a:p>
        </p:txBody>
      </p:sp>
      <p:pic>
        <p:nvPicPr>
          <p:cNvPr id="1028" name="Picture 4" descr="Crooke's hyaline change. Non-tumorous corticotrophs in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8" y="3640619"/>
            <a:ext cx="3411794" cy="280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840" y="5682896"/>
            <a:ext cx="7241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Shlomo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Melmed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OTNEJMScalaSansLF"/>
              </a:rPr>
              <a:t>M.D,</a:t>
            </a:r>
            <a:r>
              <a:rPr lang="en-US" sz="1600" b="1" dirty="0">
                <a:solidFill>
                  <a:srgbClr val="002060"/>
                </a:solidFill>
              </a:rPr>
              <a:t> Pituitary-Tumor </a:t>
            </a:r>
            <a:r>
              <a:rPr lang="en-US" sz="1600" b="1" dirty="0" err="1" smtClean="0">
                <a:solidFill>
                  <a:srgbClr val="002060"/>
                </a:solidFill>
              </a:rPr>
              <a:t>Endocrinopathies</a:t>
            </a:r>
            <a:r>
              <a:rPr lang="en-US" sz="1600" b="1" dirty="0" smtClean="0">
                <a:solidFill>
                  <a:srgbClr val="002060"/>
                </a:solidFill>
              </a:rPr>
              <a:t>,</a:t>
            </a:r>
            <a:r>
              <a:rPr lang="en-US" sz="1600" b="1" dirty="0">
                <a:solidFill>
                  <a:srgbClr val="002060"/>
                </a:solidFill>
              </a:rPr>
              <a:t> Review </a:t>
            </a:r>
            <a:r>
              <a:rPr lang="en-US" sz="1600" b="1" dirty="0" smtClean="0">
                <a:solidFill>
                  <a:srgbClr val="002060"/>
                </a:solidFill>
              </a:rPr>
              <a:t>Article,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NEJM.org </a:t>
            </a:r>
            <a:r>
              <a:rPr lang="en-US" sz="1600" b="1" dirty="0">
                <a:solidFill>
                  <a:srgbClr val="002060"/>
                </a:solidFill>
              </a:rPr>
              <a:t>March 5, 2020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9150611" y="3471448"/>
            <a:ext cx="536028" cy="8092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05" y="1934225"/>
            <a:ext cx="11139949" cy="40233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Surgery</a:t>
            </a:r>
            <a:r>
              <a:rPr lang="en-US" sz="3200" b="1" dirty="0" smtClean="0"/>
              <a:t>, </a:t>
            </a:r>
            <a:r>
              <a:rPr lang="en-US" sz="2800" dirty="0" smtClean="0"/>
              <a:t>Control </a:t>
            </a:r>
            <a:r>
              <a:rPr lang="en-US" sz="2800" dirty="0"/>
              <a:t>of growth hormone secretion and </a:t>
            </a:r>
            <a:r>
              <a:rPr lang="en-US" sz="2800" dirty="0" smtClean="0"/>
              <a:t>IGF-1 levels achieve </a:t>
            </a:r>
            <a:r>
              <a:rPr lang="en-US" sz="2800" dirty="0"/>
              <a:t>in 73% of patients with </a:t>
            </a:r>
            <a:r>
              <a:rPr lang="en-US" sz="2800" dirty="0" err="1" smtClean="0"/>
              <a:t>microadenomas</a:t>
            </a:r>
            <a:r>
              <a:rPr lang="en-US" sz="2800" dirty="0" smtClean="0"/>
              <a:t>  and </a:t>
            </a:r>
            <a:r>
              <a:rPr lang="en-US" sz="2800" dirty="0"/>
              <a:t>61% of patients with </a:t>
            </a:r>
            <a:r>
              <a:rPr lang="en-US" sz="2800" dirty="0" err="1"/>
              <a:t>macroadenomas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Patients that </a:t>
            </a:r>
            <a:r>
              <a:rPr lang="en-US" sz="2800" dirty="0"/>
              <a:t>invade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cavernous sinus </a:t>
            </a:r>
            <a:r>
              <a:rPr lang="en-US" sz="2800" dirty="0" smtClean="0"/>
              <a:t>invariably show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persistent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GH </a:t>
            </a:r>
            <a:r>
              <a:rPr lang="en-US" sz="2800" dirty="0" smtClean="0"/>
              <a:t>hypersecretion after </a:t>
            </a:r>
            <a:r>
              <a:rPr lang="en-US" sz="2800" dirty="0"/>
              <a:t>surgery.</a:t>
            </a:r>
          </a:p>
        </p:txBody>
      </p:sp>
    </p:spTree>
    <p:extLst>
      <p:ext uri="{BB962C8B-B14F-4D97-AF65-F5344CB8AC3E}">
        <p14:creationId xmlns:p14="http://schemas.microsoft.com/office/powerpoint/2010/main" val="9998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09" y="1944057"/>
            <a:ext cx="10894141" cy="402336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The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somatostatin receptor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ligands, </a:t>
            </a:r>
            <a:r>
              <a:rPr lang="en-US" sz="2800" dirty="0" smtClean="0"/>
              <a:t>octreotide and  </a:t>
            </a:r>
            <a:r>
              <a:rPr lang="en-US" sz="2800" dirty="0" err="1"/>
              <a:t>lanreotide</a:t>
            </a:r>
            <a:r>
              <a:rPr lang="en-US" sz="2800" dirty="0"/>
              <a:t> bind </a:t>
            </a:r>
            <a:r>
              <a:rPr lang="en-US" sz="2800" dirty="0" smtClean="0"/>
              <a:t>SST2,  inhibiting GH secretion.</a:t>
            </a:r>
          </a:p>
          <a:p>
            <a:r>
              <a:rPr lang="en-US" sz="2800" dirty="0"/>
              <a:t>Efficacy may be enhanced by </a:t>
            </a:r>
            <a:r>
              <a:rPr lang="en-US" sz="2800" dirty="0" smtClean="0"/>
              <a:t>increasing the </a:t>
            </a:r>
            <a:r>
              <a:rPr lang="en-US" sz="2800" dirty="0"/>
              <a:t>dose and injection </a:t>
            </a:r>
            <a:r>
              <a:rPr lang="en-US" sz="2800" dirty="0" smtClean="0"/>
              <a:t>frequency. </a:t>
            </a:r>
          </a:p>
          <a:p>
            <a:r>
              <a:rPr lang="en-US" sz="2800" dirty="0" smtClean="0"/>
              <a:t>Soft-tissue </a:t>
            </a:r>
            <a:r>
              <a:rPr lang="en-US" sz="2800" b="1" dirty="0" smtClean="0"/>
              <a:t>swelling </a:t>
            </a:r>
            <a:r>
              <a:rPr lang="en-US" sz="2800" b="1" dirty="0"/>
              <a:t>and headache </a:t>
            </a:r>
            <a:r>
              <a:rPr lang="en-US" sz="2800" dirty="0"/>
              <a:t>usually resolve, </a:t>
            </a:r>
            <a:r>
              <a:rPr lang="en-US" sz="2800" b="1" dirty="0"/>
              <a:t>sleep </a:t>
            </a:r>
            <a:r>
              <a:rPr lang="en-US" sz="2800" b="1" dirty="0" smtClean="0"/>
              <a:t>apnea </a:t>
            </a:r>
            <a:r>
              <a:rPr lang="en-US" sz="2800" dirty="0" smtClean="0"/>
              <a:t>abates</a:t>
            </a:r>
            <a:r>
              <a:rPr lang="en-US" sz="2800" dirty="0"/>
              <a:t>, and </a:t>
            </a:r>
            <a:r>
              <a:rPr lang="en-US" sz="2800" b="1" dirty="0"/>
              <a:t>left ventricular function </a:t>
            </a:r>
            <a:r>
              <a:rPr lang="en-US" sz="2800" dirty="0"/>
              <a:t>improves</a:t>
            </a:r>
            <a:r>
              <a:rPr lang="en-US" sz="2800" dirty="0" smtClean="0"/>
              <a:t>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but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HTN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may persist</a:t>
            </a:r>
            <a:r>
              <a:rPr lang="en-US" sz="28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49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Dopamine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agonists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/>
              <a:t>have been proposed </a:t>
            </a:r>
            <a:r>
              <a:rPr lang="en-US" sz="2800" dirty="0" smtClean="0"/>
              <a:t>for patients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mild disease</a:t>
            </a:r>
            <a:r>
              <a:rPr lang="en-US" sz="2800" dirty="0"/>
              <a:t>, and the addition </a:t>
            </a:r>
            <a:r>
              <a:rPr lang="en-US" sz="2800" dirty="0" smtClean="0"/>
              <a:t>of </a:t>
            </a:r>
            <a:r>
              <a:rPr lang="en-US" sz="2800" dirty="0" err="1" smtClean="0"/>
              <a:t>cabergoline</a:t>
            </a:r>
            <a:r>
              <a:rPr lang="en-US" sz="2800" dirty="0" smtClean="0"/>
              <a:t> </a:t>
            </a:r>
            <a:r>
              <a:rPr lang="en-US" sz="2800" dirty="0"/>
              <a:t>may normalize IGF-1 levels in </a:t>
            </a:r>
            <a:r>
              <a:rPr lang="en-US" sz="2800" dirty="0" smtClean="0"/>
              <a:t>some patients </a:t>
            </a:r>
            <a:r>
              <a:rPr lang="en-US" sz="2800" dirty="0"/>
              <a:t>with disease that is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resistant to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somatostatin </a:t>
            </a:r>
            <a:r>
              <a:rPr lang="en-US" sz="2800" dirty="0" smtClean="0"/>
              <a:t>therapy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7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51" y="2081708"/>
            <a:ext cx="11012129" cy="402336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Pegvisomant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/>
              <a:t>a </a:t>
            </a:r>
            <a:r>
              <a:rPr lang="en-US" sz="2800" dirty="0" smtClean="0"/>
              <a:t>GH receptor antagonist </a:t>
            </a:r>
            <a:r>
              <a:rPr lang="en-US" sz="2800" dirty="0"/>
              <a:t>that blocks peripheral </a:t>
            </a:r>
            <a:r>
              <a:rPr lang="en-US" sz="2800" dirty="0" smtClean="0"/>
              <a:t>GH action </a:t>
            </a:r>
            <a:r>
              <a:rPr lang="en-US" sz="2800" dirty="0"/>
              <a:t>and subsequent IGF-1 </a:t>
            </a:r>
            <a:r>
              <a:rPr lang="en-US" sz="2800" dirty="0" smtClean="0"/>
              <a:t>production,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useful for patients with disease that is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resistant to SST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receptor </a:t>
            </a:r>
            <a:r>
              <a:rPr lang="en-US" sz="2800" dirty="0"/>
              <a:t>ligands, as well </a:t>
            </a:r>
            <a:r>
              <a:rPr lang="en-US" sz="2800" dirty="0" smtClean="0"/>
              <a:t>as patients </a:t>
            </a:r>
            <a:r>
              <a:rPr lang="en-US" sz="2800" dirty="0"/>
              <a:t>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hyperglycemia</a:t>
            </a:r>
            <a:r>
              <a:rPr lang="en-US" sz="2800" dirty="0"/>
              <a:t>, since the drug </a:t>
            </a:r>
            <a:r>
              <a:rPr lang="en-US" sz="2800" dirty="0" smtClean="0"/>
              <a:t>enhances insulin sensitivity.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3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1845734"/>
            <a:ext cx="11513574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Patients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0070C0"/>
                </a:solidFill>
              </a:rPr>
              <a:t>mild acromegaly </a:t>
            </a:r>
            <a:r>
              <a:rPr lang="en-US" sz="2800" dirty="0"/>
              <a:t>(</a:t>
            </a:r>
            <a:r>
              <a:rPr lang="en-US" sz="2800" u="sng" dirty="0"/>
              <a:t>as indicated by clinical picture and mild/moderately elevated </a:t>
            </a:r>
            <a:r>
              <a:rPr lang="en-US" sz="2800" u="sng" dirty="0" smtClean="0"/>
              <a:t>IGF-I levels</a:t>
            </a:r>
            <a:r>
              <a:rPr lang="en-US" sz="2800" dirty="0"/>
              <a:t>) and </a:t>
            </a:r>
            <a:r>
              <a:rPr lang="en-US" sz="2800" dirty="0" err="1"/>
              <a:t>tumour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not</a:t>
            </a:r>
            <a:r>
              <a:rPr lang="en-US" sz="2800" dirty="0"/>
              <a:t> causing </a:t>
            </a:r>
            <a:r>
              <a:rPr lang="en-US" sz="2800" b="1" dirty="0">
                <a:solidFill>
                  <a:srgbClr val="0070C0"/>
                </a:solidFill>
              </a:rPr>
              <a:t>visual deterioration </a:t>
            </a:r>
            <a:r>
              <a:rPr lang="en-US" sz="2800" dirty="0"/>
              <a:t>can </a:t>
            </a:r>
            <a:r>
              <a:rPr lang="en-US" sz="2800" dirty="0">
                <a:solidFill>
                  <a:srgbClr val="C00000"/>
                </a:solidFill>
              </a:rPr>
              <a:t>wait for further evaluation/management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at </a:t>
            </a:r>
            <a:r>
              <a:rPr lang="en-US" sz="2800" dirty="0" smtClean="0"/>
              <a:t>an later </a:t>
            </a:r>
            <a:r>
              <a:rPr lang="en-US" sz="2800" dirty="0"/>
              <a:t>stage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A </a:t>
            </a:r>
            <a:r>
              <a:rPr lang="en-US" sz="2800" dirty="0">
                <a:solidFill>
                  <a:srgbClr val="0070C0"/>
                </a:solidFill>
              </a:rPr>
              <a:t>virtual visit </a:t>
            </a:r>
            <a:r>
              <a:rPr lang="en-US" sz="2800" dirty="0"/>
              <a:t>should be sufficient for </a:t>
            </a:r>
            <a:r>
              <a:rPr lang="en-US" sz="2800" dirty="0">
                <a:solidFill>
                  <a:srgbClr val="0070C0"/>
                </a:solidFill>
              </a:rPr>
              <a:t>clinical evaluation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70C0"/>
                </a:solidFill>
              </a:rPr>
              <a:t>discussion of the </a:t>
            </a:r>
            <a:r>
              <a:rPr lang="en-US" sz="2800" dirty="0" smtClean="0">
                <a:solidFill>
                  <a:srgbClr val="0070C0"/>
                </a:solidFill>
              </a:rPr>
              <a:t>condition</a:t>
            </a:r>
            <a:r>
              <a:rPr lang="en-US" sz="2800" dirty="0" smtClean="0"/>
              <a:t>, its </a:t>
            </a:r>
            <a:r>
              <a:rPr lang="en-US" sz="2800" dirty="0"/>
              <a:t>comorbidities and possibly alleviate patient’s stress if aware of potential complications of </a:t>
            </a:r>
            <a:r>
              <a:rPr lang="en-US" sz="2800" dirty="0" smtClean="0"/>
              <a:t>GH excess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524" y="5869094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6138" y="541610"/>
            <a:ext cx="10163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Mild Acromegaly(</a:t>
            </a:r>
            <a:r>
              <a:rPr lang="en-US" sz="4000" b="1" dirty="0" smtClean="0">
                <a:solidFill>
                  <a:srgbClr val="0070C0"/>
                </a:solidFill>
              </a:rPr>
              <a:t>In </a:t>
            </a:r>
            <a:r>
              <a:rPr lang="en-US" sz="4000" b="1" dirty="0">
                <a:solidFill>
                  <a:srgbClr val="0070C0"/>
                </a:solidFill>
              </a:rPr>
              <a:t>the time of </a:t>
            </a:r>
            <a:r>
              <a:rPr lang="en-US" sz="4000" b="1" dirty="0" smtClean="0">
                <a:solidFill>
                  <a:srgbClr val="0070C0"/>
                </a:solidFill>
              </a:rPr>
              <a:t>COVID-19)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5" y="1845734"/>
            <a:ext cx="11444749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Patients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severe acromegaly </a:t>
            </a:r>
            <a:r>
              <a:rPr lang="en-US" sz="2800" dirty="0"/>
              <a:t>(</a:t>
            </a:r>
            <a:r>
              <a:rPr lang="en-US" sz="2800" u="sng" dirty="0"/>
              <a:t>as indicated by clinical picture and significantly elevated </a:t>
            </a:r>
            <a:r>
              <a:rPr lang="en-US" sz="2800" u="sng" dirty="0" smtClean="0"/>
              <a:t>IGF-I levels</a:t>
            </a:r>
            <a:r>
              <a:rPr lang="en-US" sz="2800" dirty="0"/>
              <a:t>) attributed to a </a:t>
            </a:r>
            <a:r>
              <a:rPr lang="en-US" sz="2800" dirty="0" err="1"/>
              <a:t>tumour</a:t>
            </a:r>
            <a:r>
              <a:rPr lang="en-US" sz="2800" dirty="0"/>
              <a:t> </a:t>
            </a:r>
            <a:r>
              <a:rPr lang="en-US" sz="2800" u="sng" dirty="0"/>
              <a:t>not causing visual deterioration </a:t>
            </a:r>
            <a:r>
              <a:rPr lang="en-US" sz="2800" dirty="0"/>
              <a:t>are candidates for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medical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treatment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 Results </a:t>
            </a:r>
            <a:r>
              <a:rPr lang="en-US" sz="2800" dirty="0"/>
              <a:t>of investigations, treatment plans and management targets can be discussed in a virtual clinic</a:t>
            </a:r>
            <a:r>
              <a:rPr lang="en-US" sz="28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01" y="5869094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3521" y="589476"/>
            <a:ext cx="4796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Severe Acromegaly 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5288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51" y="1845734"/>
            <a:ext cx="11661057" cy="441741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  We </a:t>
            </a:r>
            <a:r>
              <a:rPr lang="en-US" sz="2600" dirty="0"/>
              <a:t>recommend an </a:t>
            </a:r>
            <a:r>
              <a:rPr lang="en-US" sz="2600" dirty="0">
                <a:solidFill>
                  <a:srgbClr val="0070C0"/>
                </a:solidFill>
              </a:rPr>
              <a:t>individualized approach </a:t>
            </a:r>
            <a:r>
              <a:rPr lang="en-US" sz="2600" dirty="0"/>
              <a:t>to treatment, </a:t>
            </a:r>
            <a:r>
              <a:rPr lang="en-US" sz="2600" dirty="0" smtClean="0"/>
              <a:t>starting </a:t>
            </a:r>
            <a:r>
              <a:rPr lang="en-US" sz="2600" dirty="0"/>
              <a:t>with </a:t>
            </a:r>
            <a:r>
              <a:rPr lang="en-US" sz="2600" dirty="0">
                <a:solidFill>
                  <a:srgbClr val="0070C0"/>
                </a:solidFill>
              </a:rPr>
              <a:t>higher SRLs </a:t>
            </a:r>
            <a:r>
              <a:rPr lang="en-US" sz="2600" dirty="0" smtClean="0">
                <a:solidFill>
                  <a:srgbClr val="0070C0"/>
                </a:solidFill>
              </a:rPr>
              <a:t>doses </a:t>
            </a:r>
            <a:r>
              <a:rPr lang="en-US" sz="2600" dirty="0"/>
              <a:t>aiming to reduce the frequency of injections </a:t>
            </a:r>
            <a:r>
              <a:rPr lang="en-US" sz="2600" dirty="0" smtClean="0"/>
              <a:t>(</a:t>
            </a:r>
            <a:r>
              <a:rPr lang="en-US" sz="2600" dirty="0"/>
              <a:t>and thus contact with health care professionals) </a:t>
            </a:r>
            <a:r>
              <a:rPr lang="en-US" sz="2600" dirty="0" smtClean="0"/>
              <a:t>should be </a:t>
            </a:r>
            <a:r>
              <a:rPr lang="en-US" sz="2600" dirty="0"/>
              <a:t>attempted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Addition </a:t>
            </a:r>
            <a:r>
              <a:rPr lang="en-US" sz="2600" dirty="0"/>
              <a:t>of </a:t>
            </a:r>
            <a:r>
              <a:rPr lang="en-US" sz="2600" dirty="0" err="1">
                <a:solidFill>
                  <a:srgbClr val="0070C0"/>
                </a:solidFill>
              </a:rPr>
              <a:t>cabergoline</a:t>
            </a:r>
            <a:r>
              <a:rPr lang="en-US" sz="2600" dirty="0"/>
              <a:t> could be considered if there is </a:t>
            </a:r>
            <a:r>
              <a:rPr lang="en-US" sz="2600" dirty="0">
                <a:solidFill>
                  <a:srgbClr val="0070C0"/>
                </a:solidFill>
              </a:rPr>
              <a:t>no response </a:t>
            </a:r>
            <a:r>
              <a:rPr lang="en-US" sz="2600" dirty="0"/>
              <a:t>to </a:t>
            </a:r>
            <a:r>
              <a:rPr lang="en-US" sz="2600" dirty="0" smtClean="0"/>
              <a:t>the above </a:t>
            </a:r>
            <a:r>
              <a:rPr lang="en-US" sz="2600" dirty="0"/>
              <a:t>treatments</a:t>
            </a:r>
            <a:r>
              <a:rPr lang="en-US" sz="2600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3792" y="5955371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33811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28" y="1934225"/>
            <a:ext cx="11552903" cy="4023360"/>
          </a:xfrm>
        </p:spPr>
        <p:txBody>
          <a:bodyPr/>
          <a:lstStyle/>
          <a:p>
            <a:r>
              <a:rPr lang="en-US" sz="2800" dirty="0"/>
              <a:t>In some countries, </a:t>
            </a:r>
            <a:r>
              <a:rPr lang="en-US" sz="2800" dirty="0" smtClean="0"/>
              <a:t> </a:t>
            </a:r>
            <a:r>
              <a:rPr lang="en-US" sz="2800" dirty="0" err="1" smtClean="0"/>
              <a:t>cabergoline</a:t>
            </a:r>
            <a:r>
              <a:rPr lang="en-US" sz="2800" dirty="0" smtClean="0"/>
              <a:t> </a:t>
            </a:r>
            <a:r>
              <a:rPr lang="en-US" sz="2800" dirty="0"/>
              <a:t>could also be used </a:t>
            </a:r>
            <a:r>
              <a:rPr lang="en-US" sz="2800" dirty="0">
                <a:solidFill>
                  <a:srgbClr val="0070C0"/>
                </a:solidFill>
              </a:rPr>
              <a:t>as first line treatment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(</a:t>
            </a:r>
            <a:r>
              <a:rPr lang="en-US" sz="2800" u="sng" dirty="0">
                <a:solidFill>
                  <a:schemeClr val="tx1"/>
                </a:solidFill>
              </a:rPr>
              <a:t>in cases of mild acromegaly or prolactin co-secreting </a:t>
            </a:r>
            <a:r>
              <a:rPr lang="en-US" sz="2800" u="sng" dirty="0" err="1">
                <a:solidFill>
                  <a:schemeClr val="tx1"/>
                </a:solidFill>
              </a:rPr>
              <a:t>tumours</a:t>
            </a:r>
            <a:r>
              <a:rPr lang="en-US" sz="2800" dirty="0"/>
              <a:t>).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Overall</a:t>
            </a:r>
            <a:r>
              <a:rPr lang="en-US" sz="2800" dirty="0"/>
              <a:t>, </a:t>
            </a:r>
            <a:r>
              <a:rPr lang="en-US" sz="2800" b="1" dirty="0"/>
              <a:t>dose titration</a:t>
            </a:r>
            <a:r>
              <a:rPr lang="en-US" sz="2800" dirty="0"/>
              <a:t> during the COVID-19 pandemic should mainly rely on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clinical status</a:t>
            </a:r>
            <a:r>
              <a:rPr lang="en-US" sz="2800" dirty="0"/>
              <a:t>, </a:t>
            </a:r>
            <a:r>
              <a:rPr lang="en-US" sz="2800" b="1" dirty="0"/>
              <a:t>IGF-I measurement </a:t>
            </a:r>
            <a:r>
              <a:rPr lang="en-US" sz="2800" dirty="0"/>
              <a:t>(when safe to arrange) 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adverse effects</a:t>
            </a:r>
            <a:r>
              <a:rPr lang="en-US" sz="2800" dirty="0"/>
              <a:t>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779" y="253632"/>
            <a:ext cx="1160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E74B6"/>
                </a:solidFill>
                <a:latin typeface="TimesNewRomanPSMT"/>
              </a:rPr>
              <a:t>Clinical evaluation of medical treatment for </a:t>
            </a:r>
            <a:r>
              <a:rPr lang="en-US" dirty="0" err="1">
                <a:solidFill>
                  <a:srgbClr val="C00000"/>
                </a:solidFill>
                <a:latin typeface="TimesNewRomanPSMT"/>
              </a:rPr>
              <a:t>prolactinomas</a:t>
            </a:r>
            <a:r>
              <a:rPr lang="en-US" dirty="0">
                <a:solidFill>
                  <a:srgbClr val="C00000"/>
                </a:solidFill>
                <a:latin typeface="TimesNewRomanPSMT"/>
              </a:rPr>
              <a:t> and acromegaly </a:t>
            </a:r>
            <a:r>
              <a:rPr lang="en-US" dirty="0">
                <a:solidFill>
                  <a:srgbClr val="2E74B6"/>
                </a:solidFill>
                <a:latin typeface="TimesNewRomanPSMT"/>
              </a:rPr>
              <a:t>in the </a:t>
            </a:r>
            <a:r>
              <a:rPr lang="en-US" b="1" dirty="0">
                <a:solidFill>
                  <a:srgbClr val="2E74B6"/>
                </a:solidFill>
                <a:latin typeface="TimesNewRomanPSMT"/>
              </a:rPr>
              <a:t>absence </a:t>
            </a:r>
            <a:r>
              <a:rPr lang="en-US" b="1" dirty="0" smtClean="0">
                <a:solidFill>
                  <a:srgbClr val="2E74B6"/>
                </a:solidFill>
                <a:latin typeface="TimesNewRomanPSMT"/>
              </a:rPr>
              <a:t>of </a:t>
            </a:r>
          </a:p>
          <a:p>
            <a:pPr algn="ctr"/>
            <a:r>
              <a:rPr lang="en-US" b="1" dirty="0" smtClean="0">
                <a:solidFill>
                  <a:srgbClr val="2E74B6"/>
                </a:solidFill>
                <a:latin typeface="TimesNewRomanPSMT"/>
              </a:rPr>
              <a:t>biochemical monitoring.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0" y="1114097"/>
            <a:ext cx="10909737" cy="49608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96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87" y="1845734"/>
            <a:ext cx="10428093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Training </a:t>
            </a:r>
            <a:r>
              <a:rPr lang="en-US" sz="2800" dirty="0"/>
              <a:t>of the patients </a:t>
            </a:r>
            <a:r>
              <a:rPr lang="en-US" sz="2800" dirty="0" smtClean="0"/>
              <a:t>or </a:t>
            </a:r>
            <a:r>
              <a:rPr lang="en-US" sz="2800" b="1" dirty="0" smtClean="0"/>
              <a:t>family </a:t>
            </a:r>
            <a:r>
              <a:rPr lang="en-US" sz="2800" b="1" dirty="0"/>
              <a:t>members </a:t>
            </a:r>
            <a:r>
              <a:rPr lang="en-US" sz="2800" dirty="0"/>
              <a:t>for the administration of injections could be offered by </a:t>
            </a:r>
            <a:r>
              <a:rPr lang="en-US" sz="2800" b="1" dirty="0"/>
              <a:t>on</a:t>
            </a:r>
            <a:r>
              <a:rPr lang="en-US" sz="2800" dirty="0"/>
              <a:t> </a:t>
            </a:r>
            <a:r>
              <a:rPr lang="en-US" sz="2800" b="1" dirty="0"/>
              <a:t>line visits </a:t>
            </a:r>
            <a:r>
              <a:rPr lang="en-US" sz="2800" dirty="0"/>
              <a:t>or </a:t>
            </a:r>
            <a:r>
              <a:rPr lang="en-US" sz="2800" b="1" dirty="0"/>
              <a:t>by </a:t>
            </a:r>
            <a:r>
              <a:rPr lang="en-US" sz="2800" b="1" dirty="0" smtClean="0"/>
              <a:t>video </a:t>
            </a:r>
            <a:r>
              <a:rPr lang="en-US" sz="2800" dirty="0" smtClean="0"/>
              <a:t>and </a:t>
            </a:r>
            <a:r>
              <a:rPr lang="en-US" sz="2800" dirty="0"/>
              <a:t>if this is not possible, these could be administered by a nurse in </a:t>
            </a:r>
            <a:r>
              <a:rPr lang="en-US" sz="2800" dirty="0" smtClean="0"/>
              <a:t>clinic.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1202" y="5823579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36919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085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304316" y="3582672"/>
            <a:ext cx="1012723" cy="19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3" y="1826070"/>
            <a:ext cx="11395587" cy="4023360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3200" b="1" dirty="0" smtClean="0"/>
              <a:t>In </a:t>
            </a:r>
            <a:r>
              <a:rPr lang="en-US" sz="3200" b="1" dirty="0"/>
              <a:t>all cases of </a:t>
            </a:r>
            <a:r>
              <a:rPr lang="en-US" sz="3200" b="1" dirty="0" smtClean="0"/>
              <a:t>acromegaly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0070C0"/>
                </a:solidFill>
              </a:rPr>
              <a:t>intensive treatment of co-morbidities</a:t>
            </a:r>
            <a:r>
              <a:rPr lang="en-US" sz="3200" b="1" dirty="0"/>
              <a:t> (</a:t>
            </a:r>
            <a:r>
              <a:rPr lang="en-US" sz="3200" b="1" dirty="0" smtClean="0"/>
              <a:t>e.g. hypertension</a:t>
            </a:r>
            <a:r>
              <a:rPr lang="en-US" sz="3200" b="1" dirty="0"/>
              <a:t>, diabetes mellitus, heart failure)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is </a:t>
            </a:r>
            <a:r>
              <a:rPr lang="en-US" sz="3200" b="1" dirty="0"/>
              <a:t>strongly recommended.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02" y="5784251"/>
            <a:ext cx="11690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6973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Accounts  </a:t>
            </a:r>
            <a:r>
              <a:rPr lang="en-US" sz="2800" dirty="0"/>
              <a:t>for up to 15% of pituitary </a:t>
            </a:r>
            <a:r>
              <a:rPr lang="en-US" sz="2800" dirty="0" smtClean="0"/>
              <a:t>tumors.</a:t>
            </a:r>
            <a:endParaRPr lang="en-US" sz="280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Typically </a:t>
            </a:r>
            <a:r>
              <a:rPr lang="en-US" sz="2800" dirty="0"/>
              <a:t>small (</a:t>
            </a:r>
            <a:r>
              <a:rPr lang="en-US" sz="2800" dirty="0" smtClean="0"/>
              <a:t>approximately 6 mm in diameter).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5 to 10 times as common </a:t>
            </a:r>
            <a:r>
              <a:rPr lang="en-US" sz="2800" dirty="0"/>
              <a:t>in women as in </a:t>
            </a:r>
            <a:r>
              <a:rPr lang="en-US" sz="2800" dirty="0" smtClean="0"/>
              <a:t>men.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/>
              <a:t> 70</a:t>
            </a:r>
            <a:r>
              <a:rPr lang="en-US" sz="3200" dirty="0"/>
              <a:t>% of cases of Cushing’s </a:t>
            </a:r>
            <a:r>
              <a:rPr lang="en-US" sz="3200" dirty="0" smtClean="0"/>
              <a:t>syndrome.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11671" y="5977468"/>
            <a:ext cx="8682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Shlomo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OTNEJMScalaSansLF"/>
              </a:rPr>
              <a:t>Melmed</a:t>
            </a:r>
            <a:r>
              <a:rPr lang="en-US" sz="1600" b="1" dirty="0">
                <a:solidFill>
                  <a:srgbClr val="002060"/>
                </a:solidFill>
                <a:latin typeface="OTNEJMScalaSansLF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OTNEJMScalaSansLF"/>
              </a:rPr>
              <a:t>M.D,</a:t>
            </a:r>
            <a:r>
              <a:rPr lang="en-US" sz="1600" b="1" dirty="0">
                <a:solidFill>
                  <a:srgbClr val="002060"/>
                </a:solidFill>
              </a:rPr>
              <a:t> Pituitary-Tumor </a:t>
            </a:r>
            <a:r>
              <a:rPr lang="en-US" sz="1600" b="1" dirty="0" err="1" smtClean="0">
                <a:solidFill>
                  <a:srgbClr val="002060"/>
                </a:solidFill>
              </a:rPr>
              <a:t>Endocrinopathies</a:t>
            </a:r>
            <a:r>
              <a:rPr lang="en-US" sz="1600" b="1" dirty="0" smtClean="0">
                <a:solidFill>
                  <a:srgbClr val="002060"/>
                </a:solidFill>
              </a:rPr>
              <a:t>,</a:t>
            </a:r>
            <a:r>
              <a:rPr lang="en-US" sz="1600" b="1" dirty="0">
                <a:solidFill>
                  <a:srgbClr val="002060"/>
                </a:solidFill>
              </a:rPr>
              <a:t> Review </a:t>
            </a:r>
            <a:r>
              <a:rPr lang="en-US" sz="1600" b="1" dirty="0" smtClean="0">
                <a:solidFill>
                  <a:srgbClr val="002060"/>
                </a:solidFill>
              </a:rPr>
              <a:t>Article,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NEJM.org </a:t>
            </a:r>
            <a:r>
              <a:rPr lang="en-US" sz="1600" b="1" dirty="0">
                <a:solidFill>
                  <a:srgbClr val="002060"/>
                </a:solidFill>
              </a:rPr>
              <a:t>March 5, 2020</a:t>
            </a:r>
          </a:p>
        </p:txBody>
      </p:sp>
    </p:spTree>
    <p:extLst>
      <p:ext uri="{BB962C8B-B14F-4D97-AF65-F5344CB8AC3E}">
        <p14:creationId xmlns:p14="http://schemas.microsoft.com/office/powerpoint/2010/main" val="20226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80" y="298904"/>
            <a:ext cx="10808567" cy="1450757"/>
          </a:xfrm>
        </p:spPr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</a:t>
            </a:r>
            <a:r>
              <a:rPr lang="en-US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U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0070C0"/>
                </a:solidFill>
              </a:rPr>
              <a:t>During </a:t>
            </a:r>
            <a:r>
              <a:rPr lang="en-US" sz="4400" b="1" dirty="0">
                <a:solidFill>
                  <a:srgbClr val="0070C0"/>
                </a:solidFill>
              </a:rPr>
              <a:t>COVID-19 </a:t>
            </a:r>
            <a:r>
              <a:rPr lang="en-US" sz="4400" b="1" dirty="0" smtClean="0">
                <a:solidFill>
                  <a:srgbClr val="0070C0"/>
                </a:solidFill>
              </a:rPr>
              <a:t>pandemic)</a:t>
            </a:r>
            <a:endParaRPr lang="en-US" sz="4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68" y="1845734"/>
            <a:ext cx="11139948" cy="44075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Patients </a:t>
            </a:r>
            <a:r>
              <a:rPr lang="en-US" sz="2800" dirty="0"/>
              <a:t>with active </a:t>
            </a:r>
            <a:r>
              <a:rPr lang="en-US" sz="2800" dirty="0" smtClean="0"/>
              <a:t>CS are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immunosuppressed</a:t>
            </a:r>
            <a:r>
              <a:rPr lang="en-US" sz="2800" dirty="0"/>
              <a:t> and at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risk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of viral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and other infections</a:t>
            </a:r>
            <a:r>
              <a:rPr lang="en-US" sz="2800" dirty="0"/>
              <a:t> and should be advised to follow their </a:t>
            </a:r>
            <a:r>
              <a:rPr lang="en-US" sz="2800" dirty="0" smtClean="0"/>
              <a:t>government’s guidance </a:t>
            </a:r>
            <a:r>
              <a:rPr lang="en-US" sz="2800" dirty="0"/>
              <a:t>on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social distancing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self-isolation</a:t>
            </a:r>
            <a:r>
              <a:rPr lang="en-US" sz="2800" dirty="0" smtClean="0"/>
              <a:t>/shielding, </a:t>
            </a:r>
            <a:r>
              <a:rPr lang="en-US" sz="2800" b="1" dirty="0" smtClean="0"/>
              <a:t>rapid </a:t>
            </a:r>
            <a:r>
              <a:rPr lang="en-US" sz="2800" b="1" dirty="0"/>
              <a:t>normalization of cortisol secretion is needed to minimize the risk </a:t>
            </a:r>
            <a:r>
              <a:rPr lang="en-US" sz="2800" b="1" dirty="0" smtClean="0"/>
              <a:t>of infection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DM and HTN </a:t>
            </a:r>
            <a:r>
              <a:rPr lang="en-US" sz="2800" dirty="0" smtClean="0"/>
              <a:t>appear </a:t>
            </a:r>
            <a:r>
              <a:rPr lang="en-US" sz="2800" dirty="0"/>
              <a:t>to </a:t>
            </a:r>
            <a:r>
              <a:rPr lang="en-US" sz="2800" b="1" dirty="0"/>
              <a:t>be significant </a:t>
            </a:r>
            <a:r>
              <a:rPr lang="en-US" sz="2800" b="1" dirty="0" smtClean="0"/>
              <a:t>RF </a:t>
            </a:r>
            <a:r>
              <a:rPr lang="en-US" sz="2800" dirty="0" smtClean="0"/>
              <a:t>for </a:t>
            </a:r>
            <a:r>
              <a:rPr lang="en-US" sz="2800" dirty="0"/>
              <a:t>adverse outcomes from COVID-19, these co-morbidities should be </a:t>
            </a:r>
            <a:r>
              <a:rPr lang="en-US" sz="2800" b="1" dirty="0" smtClean="0"/>
              <a:t>very actively </a:t>
            </a:r>
            <a:r>
              <a:rPr lang="en-US" sz="2800" b="1" dirty="0"/>
              <a:t>managed</a:t>
            </a:r>
            <a:r>
              <a:rPr lang="en-US" sz="2800" dirty="0"/>
              <a:t>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</a:t>
            </a:r>
            <a:r>
              <a:rPr lang="en-US" sz="1600" b="1" dirty="0" smtClean="0">
                <a:solidFill>
                  <a:srgbClr val="C00000"/>
                </a:solidFill>
              </a:rPr>
              <a:t>COVID-19 pandemic</a:t>
            </a:r>
            <a:r>
              <a:rPr lang="en-US" sz="1600" b="1" dirty="0" smtClean="0"/>
              <a:t>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91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75" y="2022714"/>
            <a:ext cx="11019995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Minimise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imaging </a:t>
            </a:r>
            <a:r>
              <a:rPr lang="en-US" sz="2800" dirty="0"/>
              <a:t>requests at time of high COVID-19 virus prevalence to </a:t>
            </a:r>
            <a:r>
              <a:rPr lang="en-US" sz="2800" dirty="0" smtClean="0"/>
              <a:t>reduce risks </a:t>
            </a:r>
            <a:r>
              <a:rPr lang="en-US" sz="2800" dirty="0"/>
              <a:t>to patients and hospital </a:t>
            </a:r>
            <a:r>
              <a:rPr lang="en-US" sz="2800" dirty="0" smtClean="0"/>
              <a:t>staff.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Surveillance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imaging and laboratory </a:t>
            </a:r>
            <a:r>
              <a:rPr lang="en-US" sz="2800" dirty="0"/>
              <a:t>investigations in otherwise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stable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patients </a:t>
            </a:r>
            <a:r>
              <a:rPr lang="en-US" sz="2800" dirty="0" smtClean="0"/>
              <a:t>should </a:t>
            </a:r>
            <a:r>
              <a:rPr lang="en-US" sz="2800" dirty="0"/>
              <a:t>be deferred at time of high SAR-CoV-2 virus </a:t>
            </a:r>
            <a:r>
              <a:rPr lang="en-US" sz="2800" dirty="0" smtClean="0"/>
              <a:t> prevalence.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36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Diagnosis:</a:t>
            </a:r>
            <a:endParaRPr lang="en-US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90" y="1855566"/>
            <a:ext cx="11346425" cy="4023360"/>
          </a:xfrm>
        </p:spPr>
        <p:txBody>
          <a:bodyPr/>
          <a:lstStyle/>
          <a:p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>Clinical features: </a:t>
            </a:r>
            <a:r>
              <a:rPr lang="en-US" sz="2800" dirty="0"/>
              <a:t>At the best of times, diagnosis and differential diagnosis of </a:t>
            </a:r>
            <a:r>
              <a:rPr lang="en-US" sz="2800" dirty="0" smtClean="0"/>
              <a:t>CS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be challenging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During </a:t>
            </a:r>
            <a:r>
              <a:rPr lang="en-US" sz="2800" dirty="0"/>
              <a:t>the COVID-19 pandemic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C00000"/>
                </a:solidFill>
              </a:rPr>
              <a:t>principles</a:t>
            </a:r>
            <a:r>
              <a:rPr lang="en-US" sz="2800" dirty="0" smtClean="0"/>
              <a:t> </a:t>
            </a:r>
            <a:r>
              <a:rPr lang="en-US" sz="2800" dirty="0"/>
              <a:t>should be applied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</a:t>
            </a:r>
            <a:r>
              <a:rPr lang="en-US" sz="2800" dirty="0" smtClean="0"/>
              <a:t>Attention </a:t>
            </a:r>
            <a:r>
              <a:rPr lang="en-US" sz="2800" dirty="0"/>
              <a:t>must be given to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key clinical features </a:t>
            </a:r>
            <a:r>
              <a:rPr lang="en-US" sz="2800" dirty="0"/>
              <a:t>that are more </a:t>
            </a:r>
            <a:r>
              <a:rPr lang="en-US" sz="2800" dirty="0" smtClean="0"/>
              <a:t>discriminating for </a:t>
            </a:r>
            <a:r>
              <a:rPr lang="en-US" sz="2800" dirty="0"/>
              <a:t>Cushing’s </a:t>
            </a:r>
            <a:r>
              <a:rPr lang="en-US" sz="2800" dirty="0" smtClean="0"/>
              <a:t>syndrome, </a:t>
            </a:r>
            <a:r>
              <a:rPr lang="en-US" sz="2800" dirty="0"/>
              <a:t>so as to investigate those for whom the diagnosis </a:t>
            </a:r>
            <a:r>
              <a:rPr lang="en-US" sz="2800" dirty="0" smtClean="0"/>
              <a:t>is more likely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to avoid or defer investigation where the diagnosis is less likely</a:t>
            </a:r>
            <a:r>
              <a:rPr lang="en-US" sz="2800" dirty="0"/>
              <a:t>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</a:t>
            </a:r>
            <a:r>
              <a:rPr lang="en-US" sz="1600" b="1" dirty="0" smtClean="0">
                <a:solidFill>
                  <a:srgbClr val="C00000"/>
                </a:solidFill>
              </a:rPr>
              <a:t>COVID-19 pandemic</a:t>
            </a:r>
            <a:r>
              <a:rPr lang="en-US" sz="1600" b="1" dirty="0" smtClean="0"/>
              <a:t>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36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28" y="1964606"/>
            <a:ext cx="1165665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 If </a:t>
            </a:r>
            <a:r>
              <a:rPr lang="en-US" sz="2800" dirty="0"/>
              <a:t>clinical features are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mild, or in doubt, </a:t>
            </a:r>
            <a:r>
              <a:rPr lang="en-US" sz="2800" dirty="0"/>
              <a:t>investigation should be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deferred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for three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 six months </a:t>
            </a:r>
            <a:r>
              <a:rPr lang="en-US" sz="2800" dirty="0"/>
              <a:t>after a repeat clinical assessment, and/or until </a:t>
            </a:r>
            <a:r>
              <a:rPr lang="en-US" sz="2800" dirty="0" smtClean="0"/>
              <a:t>SARS-CoV-2 viral </a:t>
            </a:r>
            <a:r>
              <a:rPr lang="en-US" sz="2800" dirty="0"/>
              <a:t>prevalence has significantly diminished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/>
              <a:t>This is justified on the basis </a:t>
            </a:r>
            <a:r>
              <a:rPr lang="en-US" sz="2800" dirty="0" smtClean="0"/>
              <a:t>that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benefits of treating </a:t>
            </a:r>
            <a:r>
              <a:rPr lang="en-US" sz="2800" dirty="0"/>
              <a:t>the cause of </a:t>
            </a:r>
            <a:r>
              <a:rPr lang="en-US" sz="2800" dirty="0" smtClean="0"/>
              <a:t>CS in </a:t>
            </a:r>
            <a:r>
              <a:rPr lang="en-US" sz="2800" dirty="0"/>
              <a:t>patients with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mild</a:t>
            </a:r>
            <a:r>
              <a:rPr lang="en-US" sz="2800" dirty="0" smtClean="0"/>
              <a:t> disease </a:t>
            </a:r>
            <a:r>
              <a:rPr lang="en-US" sz="2800" dirty="0"/>
              <a:t>is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not fully </a:t>
            </a:r>
            <a:r>
              <a:rPr lang="en-US" sz="2800" dirty="0" smtClean="0"/>
              <a:t>established.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0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1845734"/>
            <a:ext cx="11513574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Judgement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severity</a:t>
            </a:r>
            <a:r>
              <a:rPr lang="en-US" sz="2800" dirty="0"/>
              <a:t> may need to be made by telephone, with assessment </a:t>
            </a:r>
            <a:r>
              <a:rPr lang="en-US" sz="2800" dirty="0" smtClean="0"/>
              <a:t>of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rapidity of symptom onset</a:t>
            </a:r>
            <a:r>
              <a:rPr lang="en-US" sz="2800" dirty="0"/>
              <a:t>; video consultation may allow assessment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physical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features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diagnostic testing is deferred</a:t>
            </a:r>
            <a:r>
              <a:rPr lang="en-US" sz="2800" dirty="0"/>
              <a:t>, treatment of potential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co-morbidities</a:t>
            </a:r>
            <a:r>
              <a:rPr lang="en-US" sz="2800" dirty="0"/>
              <a:t> (</a:t>
            </a:r>
            <a:r>
              <a:rPr lang="en-US" sz="2800" dirty="0" smtClean="0"/>
              <a:t>such as </a:t>
            </a:r>
            <a:r>
              <a:rPr lang="en-US" sz="2800" dirty="0"/>
              <a:t>hypertension and diabetes) should be optimized.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3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245" y="1845734"/>
            <a:ext cx="10349435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Those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moderate and severe </a:t>
            </a:r>
            <a:r>
              <a:rPr lang="en-US" sz="2800" dirty="0"/>
              <a:t>clinical disease must be investigated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managed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urgently </a:t>
            </a:r>
            <a:r>
              <a:rPr lang="en-US" sz="2800" dirty="0"/>
              <a:t>since these patients are </a:t>
            </a:r>
            <a:r>
              <a:rPr lang="en-US" sz="2800" b="1" dirty="0"/>
              <a:t>prone to develop various </a:t>
            </a:r>
            <a:r>
              <a:rPr lang="en-US" sz="2800" b="1" dirty="0" smtClean="0"/>
              <a:t>comorbidities </a:t>
            </a:r>
            <a:r>
              <a:rPr lang="en-US" sz="2800" dirty="0" smtClean="0"/>
              <a:t>requiring </a:t>
            </a:r>
            <a:r>
              <a:rPr lang="en-US" sz="2800" dirty="0"/>
              <a:t>hospitalization and/or have </a:t>
            </a:r>
            <a:r>
              <a:rPr lang="en-US" sz="2800" u="sng" dirty="0"/>
              <a:t>immunosuppression</a:t>
            </a:r>
            <a:r>
              <a:rPr lang="en-US" sz="2800" dirty="0"/>
              <a:t> that </a:t>
            </a:r>
            <a:r>
              <a:rPr lang="en-US" sz="2800" dirty="0" smtClean="0"/>
              <a:t>may potentially </a:t>
            </a:r>
            <a:r>
              <a:rPr lang="en-US" sz="2800" dirty="0"/>
              <a:t>facilitate viral or other infections.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70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8" y="2180031"/>
            <a:ext cx="11248104" cy="402336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Patients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adrenal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incidentaloma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should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only</a:t>
            </a:r>
            <a:r>
              <a:rPr lang="en-US" sz="2800" dirty="0"/>
              <a:t> be investigated </a:t>
            </a:r>
            <a:r>
              <a:rPr lang="en-US" sz="2800" dirty="0" smtClean="0"/>
              <a:t>for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hypercortisolism</a:t>
            </a:r>
            <a:r>
              <a:rPr lang="en-US" sz="2800" dirty="0" smtClean="0"/>
              <a:t> </a:t>
            </a:r>
            <a:r>
              <a:rPr lang="en-US" sz="2800" dirty="0"/>
              <a:t>at times of high SARS-CoV-2 viral prevalence if </a:t>
            </a:r>
            <a:r>
              <a:rPr lang="en-US" sz="2800" dirty="0" smtClean="0"/>
              <a:t>radiological features </a:t>
            </a:r>
            <a:r>
              <a:rPr lang="en-US" sz="2800" dirty="0"/>
              <a:t>suggest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ACC</a:t>
            </a:r>
            <a:r>
              <a:rPr lang="en-US" sz="2800" dirty="0" smtClean="0"/>
              <a:t> or </a:t>
            </a:r>
            <a:r>
              <a:rPr lang="en-US" sz="2800" dirty="0"/>
              <a:t>clinical signs suggest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moderate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to severe CS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0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Biochemical investigations: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61" y="1897145"/>
            <a:ext cx="11752600" cy="42600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ONDST and </a:t>
            </a:r>
            <a:r>
              <a:rPr lang="en-US" sz="2800" dirty="0"/>
              <a:t>24-hour </a:t>
            </a:r>
            <a:r>
              <a:rPr lang="en-US" sz="2800" dirty="0" smtClean="0"/>
              <a:t>UFC 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  <a:r>
              <a:rPr lang="en-US" sz="2800" dirty="0"/>
              <a:t>recommended as first </a:t>
            </a:r>
            <a:r>
              <a:rPr lang="en-US" sz="2800" dirty="0" smtClean="0"/>
              <a:t>line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 </a:t>
            </a:r>
            <a:r>
              <a:rPr lang="en-US" sz="2800" dirty="0"/>
              <a:t>basal plasma sample for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ACTH</a:t>
            </a:r>
            <a:r>
              <a:rPr lang="en-US" sz="2800" dirty="0"/>
              <a:t> should be measured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at the beginning </a:t>
            </a:r>
            <a:r>
              <a:rPr lang="en-US" sz="2800" dirty="0"/>
              <a:t>of </a:t>
            </a:r>
            <a:r>
              <a:rPr lang="en-US" sz="2800" dirty="0" smtClean="0"/>
              <a:t>the investigation </a:t>
            </a:r>
            <a:r>
              <a:rPr lang="en-US" sz="2800" dirty="0"/>
              <a:t>process to allow rapid stratification into </a:t>
            </a:r>
            <a:r>
              <a:rPr lang="en-US" sz="2800" b="1" dirty="0"/>
              <a:t>ACTH-dependent</a:t>
            </a:r>
            <a:r>
              <a:rPr lang="en-US" sz="2800" dirty="0"/>
              <a:t> </a:t>
            </a:r>
            <a:r>
              <a:rPr lang="en-US" sz="2800" dirty="0" smtClean="0"/>
              <a:t>and independent </a:t>
            </a:r>
            <a:r>
              <a:rPr lang="en-US" sz="2800" dirty="0"/>
              <a:t>disease, together with basal anterior pituitary function </a:t>
            </a:r>
            <a:r>
              <a:rPr lang="en-US" sz="2800" dirty="0" smtClean="0"/>
              <a:t>and androgens.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Salivary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cortisol/cortisone </a:t>
            </a:r>
            <a:r>
              <a:rPr lang="en-US" sz="2800" dirty="0"/>
              <a:t>tests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should be avoided </a:t>
            </a:r>
            <a:r>
              <a:rPr lang="en-US" sz="2800" dirty="0"/>
              <a:t>due to the potential for </a:t>
            </a:r>
            <a:r>
              <a:rPr lang="en-US" sz="2800" dirty="0" smtClean="0"/>
              <a:t>viral contamination </a:t>
            </a:r>
            <a:r>
              <a:rPr lang="en-US" sz="2800" dirty="0"/>
              <a:t>and infection of laboratory </a:t>
            </a:r>
            <a:r>
              <a:rPr lang="en-US" sz="2800" dirty="0" smtClean="0"/>
              <a:t>staff.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43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294" y="300328"/>
            <a:ext cx="8691718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expected impact of COVID-19 on patients with pituitary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2605557"/>
            <a:ext cx="1175938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There </a:t>
            </a:r>
            <a:r>
              <a:rPr lang="en-US" sz="2800" dirty="0"/>
              <a:t>is currently no proven concern that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pituitary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tumours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per se </a:t>
            </a:r>
            <a:r>
              <a:rPr lang="en-US" sz="2800" dirty="0"/>
              <a:t>affect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immune system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apart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from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corticotroph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adenomas causing cortisol excess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/>
              <a:t>Patients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uncontrolled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CD </a:t>
            </a:r>
            <a:r>
              <a:rPr lang="en-US" sz="2800" dirty="0" smtClean="0"/>
              <a:t>are at higher </a:t>
            </a:r>
            <a:r>
              <a:rPr lang="en-US" sz="2800" dirty="0"/>
              <a:t>risk of infections, which affects their mortality risk 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Patients </a:t>
            </a:r>
            <a:r>
              <a:rPr lang="en-US" sz="2800" dirty="0"/>
              <a:t>with pituitary </a:t>
            </a:r>
            <a:r>
              <a:rPr lang="en-US" sz="2800" dirty="0" err="1"/>
              <a:t>tumours</a:t>
            </a:r>
            <a:r>
              <a:rPr lang="en-US" sz="2800" dirty="0"/>
              <a:t> have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co-morbidities </a:t>
            </a:r>
            <a:r>
              <a:rPr lang="en-US" sz="2800" dirty="0"/>
              <a:t>potentially impacting the course </a:t>
            </a:r>
            <a:r>
              <a:rPr lang="en-US" sz="2800" dirty="0" smtClean="0"/>
              <a:t>and management </a:t>
            </a:r>
            <a:r>
              <a:rPr lang="en-US" sz="2800" dirty="0"/>
              <a:t>of COVID-19 infections </a:t>
            </a:r>
            <a:r>
              <a:rPr lang="en-US" sz="2800" b="1" dirty="0"/>
              <a:t>(e.g. </a:t>
            </a:r>
            <a:r>
              <a:rPr lang="en-US" sz="2800" b="1" dirty="0" err="1" smtClean="0"/>
              <a:t>hypopit</a:t>
            </a:r>
            <a:r>
              <a:rPr lang="en-US" sz="2800" b="1" dirty="0" smtClean="0"/>
              <a:t>, DM , HTN, obesity, CVD).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659" y="5958883"/>
            <a:ext cx="11700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22457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41" y="2170199"/>
            <a:ext cx="1083908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If </a:t>
            </a:r>
            <a:r>
              <a:rPr lang="en-US" sz="2800" dirty="0"/>
              <a:t>there is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visual field compromise </a:t>
            </a:r>
            <a:r>
              <a:rPr lang="en-US" sz="2800" dirty="0"/>
              <a:t>on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clinical examination </a:t>
            </a:r>
            <a:r>
              <a:rPr lang="en-US" sz="2800" dirty="0"/>
              <a:t>and or </a:t>
            </a:r>
            <a:r>
              <a:rPr lang="en-US" sz="2800" dirty="0" smtClean="0"/>
              <a:t>severe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headaches</a:t>
            </a:r>
            <a:r>
              <a:rPr lang="en-US" sz="2800" dirty="0"/>
              <a:t>, pituitary imaging by MRI or CT should be performed. </a:t>
            </a:r>
            <a:endParaRPr lang="en-US" sz="2800" dirty="0" smtClean="0"/>
          </a:p>
          <a:p>
            <a:r>
              <a:rPr lang="en-US" sz="2800" dirty="0" smtClean="0"/>
              <a:t> It </a:t>
            </a:r>
            <a:r>
              <a:rPr lang="en-US" sz="2800" dirty="0"/>
              <a:t>should </a:t>
            </a:r>
            <a:r>
              <a:rPr lang="en-US" sz="2800" dirty="0" smtClean="0"/>
              <a:t>be noted</a:t>
            </a:r>
            <a:r>
              <a:rPr lang="en-US" sz="2800" dirty="0"/>
              <a:t>, however, that a </a:t>
            </a:r>
            <a:r>
              <a:rPr lang="en-US" sz="2800" dirty="0" err="1"/>
              <a:t>corticotroph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macroa</a:t>
            </a:r>
            <a:r>
              <a:rPr lang="en-US" sz="2800" dirty="0" err="1"/>
              <a:t>denoma</a:t>
            </a:r>
            <a:r>
              <a:rPr lang="en-US" sz="2800" dirty="0"/>
              <a:t> is an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unusual cause </a:t>
            </a:r>
            <a:r>
              <a:rPr lang="en-US" sz="2800" dirty="0" smtClean="0"/>
              <a:t>of moderate/severe CS.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88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3" y="1964606"/>
            <a:ext cx="11729884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If </a:t>
            </a:r>
            <a:r>
              <a:rPr lang="en-US" sz="2800" dirty="0"/>
              <a:t>there is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 visual compromise </a:t>
            </a:r>
            <a:r>
              <a:rPr lang="en-US" sz="2800" dirty="0"/>
              <a:t>it is reasonable to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perform a pituitary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MRI</a:t>
            </a:r>
            <a:r>
              <a:rPr lang="en-US" sz="2800" dirty="0" smtClean="0"/>
              <a:t>, as </a:t>
            </a:r>
            <a:r>
              <a:rPr lang="en-US" sz="2800" dirty="0"/>
              <a:t>in most cases once the diagnosis of </a:t>
            </a:r>
            <a:r>
              <a:rPr lang="en-US" sz="2800" dirty="0" smtClean="0"/>
              <a:t>CS is confirmed,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management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should be with medical treatment</a:t>
            </a:r>
            <a:r>
              <a:rPr lang="en-US" sz="2800" dirty="0"/>
              <a:t>, for at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least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3 t0 6 months</a:t>
            </a:r>
            <a:r>
              <a:rPr lang="en-US" sz="2800" dirty="0" smtClean="0"/>
              <a:t>, and </a:t>
            </a:r>
            <a:r>
              <a:rPr lang="en-US" sz="2800" dirty="0"/>
              <a:t>whilst the prevalence of SARS-CoV-2 remains high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These </a:t>
            </a:r>
            <a:r>
              <a:rPr lang="en-US" sz="2800" dirty="0"/>
              <a:t>suggestions </a:t>
            </a:r>
            <a:r>
              <a:rPr lang="en-US" sz="2800" b="1" dirty="0"/>
              <a:t>may need modifying </a:t>
            </a:r>
            <a:r>
              <a:rPr lang="en-US" sz="2800" dirty="0"/>
              <a:t>to more </a:t>
            </a:r>
            <a:r>
              <a:rPr lang="en-US" sz="2800" dirty="0" smtClean="0"/>
              <a:t>normal </a:t>
            </a:r>
            <a:r>
              <a:rPr lang="en-US" sz="2800" dirty="0"/>
              <a:t>standards of </a:t>
            </a:r>
            <a:r>
              <a:rPr lang="en-US" sz="2800" dirty="0" smtClean="0"/>
              <a:t>care depending </a:t>
            </a:r>
            <a:r>
              <a:rPr lang="en-US" sz="2800" dirty="0"/>
              <a:t>on the state of the </a:t>
            </a:r>
            <a:r>
              <a:rPr lang="en-US" sz="2800" b="1" dirty="0"/>
              <a:t>local health care system </a:t>
            </a:r>
            <a:r>
              <a:rPr lang="en-US" sz="2800" dirty="0" smtClean="0"/>
              <a:t>and pandemic </a:t>
            </a:r>
            <a:r>
              <a:rPr lang="en-US" sz="2800" dirty="0"/>
              <a:t>at that location.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89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8151"/>
            <a:ext cx="12034684" cy="4319092"/>
          </a:xfrm>
        </p:spPr>
        <p:txBody>
          <a:bodyPr/>
          <a:lstStyle/>
          <a:p>
            <a:r>
              <a:rPr lang="en-US" sz="2800" dirty="0" smtClean="0"/>
              <a:t>  All </a:t>
            </a:r>
            <a:r>
              <a:rPr lang="en-US" sz="2800" dirty="0"/>
              <a:t>other investigations should usually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be avoided </a:t>
            </a:r>
            <a:r>
              <a:rPr lang="en-US" sz="2800" dirty="0"/>
              <a:t>at the time of high </a:t>
            </a:r>
            <a:r>
              <a:rPr lang="en-US" sz="2800" dirty="0" smtClean="0"/>
              <a:t>SARS </a:t>
            </a:r>
            <a:r>
              <a:rPr lang="en-US" sz="2800" dirty="0" err="1" smtClean="0"/>
              <a:t>CoV</a:t>
            </a:r>
            <a:r>
              <a:rPr lang="en-US" sz="2800" dirty="0" smtClean="0"/>
              <a:t>- 2 </a:t>
            </a:r>
            <a:r>
              <a:rPr lang="en-US" sz="2800" dirty="0"/>
              <a:t>viral prevalence as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they will not result in specific management </a:t>
            </a:r>
            <a:r>
              <a:rPr lang="en-US" sz="2800" dirty="0"/>
              <a:t>because</a:t>
            </a:r>
            <a:r>
              <a:rPr lang="en-US" sz="2800" dirty="0" smtClean="0"/>
              <a:t>:</a:t>
            </a:r>
          </a:p>
          <a:p>
            <a:r>
              <a:rPr lang="en-US" sz="3200" b="1" i="1" dirty="0" smtClean="0">
                <a:solidFill>
                  <a:srgbClr val="C00000"/>
                </a:solidFill>
              </a:rPr>
              <a:t>TSS should </a:t>
            </a:r>
            <a:r>
              <a:rPr lang="en-US" sz="3200" b="1" i="1" dirty="0">
                <a:solidFill>
                  <a:srgbClr val="C00000"/>
                </a:solidFill>
              </a:rPr>
              <a:t>be avoided: 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r>
              <a:rPr lang="en-US" sz="2800" dirty="0"/>
              <a:t>T</a:t>
            </a:r>
            <a:r>
              <a:rPr lang="en-US" sz="2800" dirty="0" smtClean="0"/>
              <a:t>his procedure results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aerosol formation </a:t>
            </a:r>
            <a:r>
              <a:rPr lang="en-US" sz="2800" dirty="0"/>
              <a:t>which conveys a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very high risk </a:t>
            </a:r>
            <a:r>
              <a:rPr lang="en-US" sz="2800" dirty="0"/>
              <a:t>of </a:t>
            </a:r>
            <a:r>
              <a:rPr lang="en-US" sz="2800" dirty="0" smtClean="0"/>
              <a:t>viral transmission;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it remains an option in urgent patients </a:t>
            </a:r>
            <a:r>
              <a:rPr lang="en-US" sz="2800" dirty="0"/>
              <a:t>(or for </a:t>
            </a:r>
            <a:r>
              <a:rPr lang="en-US" sz="2800" dirty="0" smtClean="0"/>
              <a:t>other patients </a:t>
            </a:r>
            <a:r>
              <a:rPr lang="en-US" sz="2800" dirty="0"/>
              <a:t>in the </a:t>
            </a:r>
            <a:r>
              <a:rPr lang="en-US" sz="2800" b="1" dirty="0"/>
              <a:t>chronic phase of the pandemic</a:t>
            </a:r>
            <a:r>
              <a:rPr lang="en-US" sz="2800" dirty="0"/>
              <a:t>) </a:t>
            </a:r>
            <a:r>
              <a:rPr lang="en-US" sz="2800" b="1" dirty="0"/>
              <a:t>after negative </a:t>
            </a:r>
            <a:r>
              <a:rPr lang="en-US" sz="2800" b="1" dirty="0" smtClean="0"/>
              <a:t>SARS </a:t>
            </a:r>
            <a:r>
              <a:rPr lang="en-US" sz="2800" b="1" dirty="0" err="1" smtClean="0"/>
              <a:t>CoV</a:t>
            </a:r>
            <a:r>
              <a:rPr lang="en-US" sz="2800" b="1" dirty="0" smtClean="0"/>
              <a:t>- 2</a:t>
            </a:r>
            <a:r>
              <a:rPr lang="en-US" sz="2800" dirty="0" smtClean="0"/>
              <a:t> </a:t>
            </a:r>
            <a:r>
              <a:rPr lang="en-US" sz="2800" dirty="0"/>
              <a:t>testing </a:t>
            </a:r>
            <a:r>
              <a:rPr lang="en-US" sz="2800" dirty="0" smtClean="0"/>
              <a:t>and the operation </a:t>
            </a:r>
            <a:r>
              <a:rPr lang="en-US" sz="2800" dirty="0"/>
              <a:t>will be performed by a </a:t>
            </a:r>
            <a:r>
              <a:rPr lang="en-US" sz="2800" b="1" dirty="0"/>
              <a:t>highly experienced pituitary surgeon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7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30" y="1737360"/>
            <a:ext cx="10455623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 Other than </a:t>
            </a:r>
            <a:r>
              <a:rPr lang="en-US" sz="2800" dirty="0"/>
              <a:t>causes that specifically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affect prognosis </a:t>
            </a:r>
            <a:r>
              <a:rPr lang="en-US" sz="2800" dirty="0"/>
              <a:t>(ACC, </a:t>
            </a:r>
            <a:r>
              <a:rPr lang="en-US" sz="2800" dirty="0" smtClean="0"/>
              <a:t>pituitary </a:t>
            </a:r>
            <a:r>
              <a:rPr lang="en-US" sz="2800" dirty="0" err="1" smtClean="0"/>
              <a:t>macroadenomas</a:t>
            </a:r>
            <a:r>
              <a:rPr lang="en-US" sz="2800" dirty="0"/>
              <a:t>, overtly </a:t>
            </a:r>
            <a:r>
              <a:rPr lang="en-US" sz="2800" dirty="0" err="1" smtClean="0"/>
              <a:t>resectable</a:t>
            </a:r>
            <a:r>
              <a:rPr lang="en-US" sz="2800" dirty="0" smtClean="0"/>
              <a:t>  </a:t>
            </a:r>
            <a:r>
              <a:rPr lang="en-US" sz="2800" dirty="0"/>
              <a:t>ectopic ACTH-secreting </a:t>
            </a:r>
            <a:r>
              <a:rPr lang="en-US" sz="2800" dirty="0" err="1"/>
              <a:t>tumours</a:t>
            </a:r>
            <a:r>
              <a:rPr lang="en-US" sz="2800" dirty="0" smtClean="0"/>
              <a:t>), the </a:t>
            </a:r>
            <a:r>
              <a:rPr lang="en-US" sz="2800" dirty="0">
                <a:solidFill>
                  <a:srgbClr val="C00000"/>
                </a:solidFill>
              </a:rPr>
              <a:t>short- to mid-term prognosis </a:t>
            </a:r>
            <a:r>
              <a:rPr lang="en-US" sz="2800" dirty="0"/>
              <a:t>of Cushing’s syndrome is related to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cortisol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excess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its cause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28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7" y="1964606"/>
            <a:ext cx="10982633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During </a:t>
            </a:r>
            <a:r>
              <a:rPr lang="en-US" sz="2800" dirty="0"/>
              <a:t>high SARS-CoV-2 viral prevalence,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surgery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CS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should be avoided </a:t>
            </a:r>
            <a:r>
              <a:rPr lang="en-US" sz="2800" dirty="0" smtClean="0"/>
              <a:t>because: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The </a:t>
            </a:r>
            <a:r>
              <a:rPr lang="en-US" sz="2800" dirty="0"/>
              <a:t>risks to </a:t>
            </a:r>
            <a:r>
              <a:rPr lang="en-US" sz="2800" b="1" dirty="0"/>
              <a:t>patients of contracting COVID-19</a:t>
            </a:r>
            <a:r>
              <a:rPr lang="en-US" sz="2800" dirty="0"/>
              <a:t>, and </a:t>
            </a:r>
            <a:r>
              <a:rPr lang="en-US" sz="2800" b="1" dirty="0"/>
              <a:t>increasing </a:t>
            </a:r>
            <a:r>
              <a:rPr lang="en-US" sz="2800" b="1" dirty="0" smtClean="0"/>
              <a:t>immune suppression</a:t>
            </a:r>
            <a:r>
              <a:rPr lang="en-US" sz="2800" dirty="0" smtClean="0"/>
              <a:t> </a:t>
            </a:r>
            <a:r>
              <a:rPr lang="en-US" sz="2800" dirty="0"/>
              <a:t>from major surgical intervention, and the potential risk to </a:t>
            </a:r>
            <a:r>
              <a:rPr lang="en-US" sz="2800" dirty="0" smtClean="0"/>
              <a:t>health care </a:t>
            </a:r>
            <a:r>
              <a:rPr lang="en-US" sz="2800" dirty="0"/>
              <a:t>workers (e.g. </a:t>
            </a:r>
            <a:r>
              <a:rPr lang="en-US" sz="2800" dirty="0" err="1"/>
              <a:t>transsphenoidal</a:t>
            </a:r>
            <a:r>
              <a:rPr lang="en-US" sz="2800" dirty="0"/>
              <a:t> </a:t>
            </a:r>
            <a:r>
              <a:rPr lang="en-US" sz="2800" dirty="0" smtClean="0"/>
              <a:t>surgery).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75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845734"/>
            <a:ext cx="1114978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If </a:t>
            </a:r>
            <a:r>
              <a:rPr lang="en-US" sz="2800" dirty="0"/>
              <a:t>benefits of </a:t>
            </a:r>
            <a:r>
              <a:rPr lang="en-US" sz="2800" dirty="0" smtClean="0"/>
              <a:t>TSS outweigh </a:t>
            </a:r>
            <a:r>
              <a:rPr lang="en-US" sz="2800" dirty="0"/>
              <a:t>the risks (e.g. </a:t>
            </a:r>
            <a:r>
              <a:rPr lang="en-US" sz="2800" u="sng" dirty="0"/>
              <a:t>very </a:t>
            </a:r>
            <a:r>
              <a:rPr lang="en-US" sz="2800" u="sng" dirty="0" smtClean="0"/>
              <a:t>active </a:t>
            </a:r>
            <a:r>
              <a:rPr lang="en-US" sz="2800" dirty="0" smtClean="0"/>
              <a:t>disease</a:t>
            </a:r>
            <a:r>
              <a:rPr lang="en-US" sz="2800" dirty="0"/>
              <a:t>, </a:t>
            </a:r>
            <a:r>
              <a:rPr lang="en-US" sz="2800" u="sng" dirty="0"/>
              <a:t>difficult to control </a:t>
            </a:r>
            <a:r>
              <a:rPr lang="en-US" sz="2800" dirty="0" err="1"/>
              <a:t>hypercortisolism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despite steroidogenesis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inhibitors</a:t>
            </a:r>
            <a:r>
              <a:rPr lang="en-US" sz="2800" dirty="0" smtClean="0"/>
              <a:t>, </a:t>
            </a:r>
            <a:r>
              <a:rPr lang="en-US" sz="2800" u="sng" dirty="0" smtClean="0"/>
              <a:t>side </a:t>
            </a:r>
            <a:r>
              <a:rPr lang="en-US" sz="2800" u="sng" dirty="0"/>
              <a:t>effects </a:t>
            </a:r>
            <a:r>
              <a:rPr lang="en-US" sz="2800" dirty="0"/>
              <a:t>of medical </a:t>
            </a:r>
            <a:r>
              <a:rPr lang="en-US" sz="2800" dirty="0" smtClean="0"/>
              <a:t>treatment,</a:t>
            </a:r>
            <a:r>
              <a:rPr lang="en-US" sz="2800" dirty="0"/>
              <a:t> or </a:t>
            </a:r>
            <a:r>
              <a:rPr lang="en-US" sz="2800" u="sng" dirty="0" smtClean="0"/>
              <a:t>requiring </a:t>
            </a:r>
            <a:r>
              <a:rPr lang="en-US" sz="2800" u="sng" dirty="0"/>
              <a:t>biopsy </a:t>
            </a:r>
            <a:r>
              <a:rPr lang="en-US" sz="2800" dirty="0"/>
              <a:t>or resection because of possible </a:t>
            </a:r>
            <a:r>
              <a:rPr lang="en-US" sz="2800" dirty="0" smtClean="0"/>
              <a:t>cancer):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surgery should be done using </a:t>
            </a:r>
            <a:r>
              <a:rPr lang="en-US" sz="2800" b="1" dirty="0" smtClean="0"/>
              <a:t>appropriate protection</a:t>
            </a:r>
            <a:r>
              <a:rPr lang="en-US" sz="2800" dirty="0" smtClean="0"/>
              <a:t>, after </a:t>
            </a:r>
            <a:r>
              <a:rPr lang="en-US" sz="2800" dirty="0"/>
              <a:t>repeat negative testing for COVID-19, </a:t>
            </a:r>
            <a:r>
              <a:rPr lang="en-US" sz="2800" dirty="0" smtClean="0"/>
              <a:t>and </a:t>
            </a:r>
            <a:r>
              <a:rPr lang="en-US" sz="2800" b="1" dirty="0" smtClean="0"/>
              <a:t>only </a:t>
            </a:r>
            <a:r>
              <a:rPr lang="en-US" sz="2800" b="1" dirty="0"/>
              <a:t>by a highly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experienced </a:t>
            </a:r>
            <a:r>
              <a:rPr lang="en-US" sz="2800" b="1" dirty="0"/>
              <a:t>pituitary surgeon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Medical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1845734"/>
            <a:ext cx="11110452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Co-morbidities </a:t>
            </a:r>
            <a:r>
              <a:rPr lang="en-US" sz="2800" dirty="0"/>
              <a:t>should be treated as for standard of </a:t>
            </a:r>
            <a:r>
              <a:rPr lang="en-US" sz="2800" dirty="0" smtClean="0"/>
              <a:t>care.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Avoid </a:t>
            </a:r>
            <a:r>
              <a:rPr lang="en-US" sz="2800" dirty="0">
                <a:solidFill>
                  <a:srgbClr val="C00000"/>
                </a:solidFill>
              </a:rPr>
              <a:t>initiation of </a:t>
            </a:r>
            <a:r>
              <a:rPr lang="en-US" sz="2800" dirty="0" smtClean="0">
                <a:solidFill>
                  <a:srgbClr val="C00000"/>
                </a:solidFill>
              </a:rPr>
              <a:t>ACEI or ARBs </a:t>
            </a:r>
            <a:r>
              <a:rPr lang="en-US" sz="2800" dirty="0" smtClean="0"/>
              <a:t>for </a:t>
            </a:r>
            <a:r>
              <a:rPr lang="en-US" sz="2800" dirty="0"/>
              <a:t>treatment </a:t>
            </a:r>
            <a:r>
              <a:rPr lang="en-US" sz="2800" dirty="0" smtClean="0"/>
              <a:t>of hypertension </a:t>
            </a:r>
            <a:r>
              <a:rPr lang="en-US" sz="2800" dirty="0"/>
              <a:t>until their influence on susceptibility to SARS-CoV-19 infection </a:t>
            </a:r>
            <a:r>
              <a:rPr lang="en-US" sz="2800" dirty="0" smtClean="0"/>
              <a:t>is clarified, </a:t>
            </a:r>
            <a:r>
              <a:rPr lang="en-US" sz="2800" dirty="0"/>
              <a:t>but it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suggested to stop these in those patients already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on treatment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with satisfactory control.</a:t>
            </a:r>
          </a:p>
          <a:p>
            <a:r>
              <a:rPr lang="en-US" sz="2800" dirty="0" smtClean="0"/>
              <a:t> For </a:t>
            </a:r>
            <a:r>
              <a:rPr lang="en-US" sz="2800" dirty="0"/>
              <a:t>most patients,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steroidogenesis inhibitors </a:t>
            </a:r>
            <a:r>
              <a:rPr lang="en-US" sz="2800" dirty="0"/>
              <a:t>will be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mainstay</a:t>
            </a:r>
            <a:r>
              <a:rPr lang="en-US" sz="2800" dirty="0"/>
              <a:t> of </a:t>
            </a:r>
            <a:r>
              <a:rPr lang="en-US" sz="2800" dirty="0" smtClean="0"/>
              <a:t>treatment since </a:t>
            </a:r>
            <a:r>
              <a:rPr lang="en-US" sz="2800" dirty="0"/>
              <a:t>they treat all types of </a:t>
            </a:r>
            <a:r>
              <a:rPr lang="en-US" sz="2800" dirty="0" smtClean="0"/>
              <a:t>CS.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29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845734"/>
            <a:ext cx="11454581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It </a:t>
            </a:r>
            <a:r>
              <a:rPr lang="en-US" sz="2800" dirty="0"/>
              <a:t>is recommended that treatment with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LMWH</a:t>
            </a:r>
            <a:r>
              <a:rPr lang="en-US" sz="2800" dirty="0" smtClean="0"/>
              <a:t> be given </a:t>
            </a:r>
            <a:r>
              <a:rPr lang="en-US" sz="2800" b="1" dirty="0" smtClean="0"/>
              <a:t>until </a:t>
            </a:r>
            <a:r>
              <a:rPr lang="en-US" sz="2800" b="1" dirty="0"/>
              <a:t>definitive </a:t>
            </a:r>
            <a:r>
              <a:rPr lang="en-US" sz="2800" b="1" dirty="0" smtClean="0"/>
              <a:t>treatment</a:t>
            </a:r>
            <a:r>
              <a:rPr lang="en-US" sz="2800" dirty="0" smtClean="0"/>
              <a:t>, </a:t>
            </a:r>
            <a:r>
              <a:rPr lang="en-US" sz="2800" dirty="0"/>
              <a:t>especially in patients </a:t>
            </a:r>
            <a:r>
              <a:rPr lang="en-US" sz="2800" dirty="0" smtClean="0"/>
              <a:t>with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moderate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 severe </a:t>
            </a:r>
            <a:r>
              <a:rPr lang="en-US" sz="2800" dirty="0" smtClean="0"/>
              <a:t>disease.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Patients </a:t>
            </a:r>
            <a:r>
              <a:rPr lang="en-US" sz="2800" dirty="0"/>
              <a:t>with severe </a:t>
            </a:r>
            <a:r>
              <a:rPr lang="en-US" sz="2800" dirty="0" smtClean="0"/>
              <a:t>CS should </a:t>
            </a:r>
            <a:r>
              <a:rPr lang="en-US" sz="2800" dirty="0"/>
              <a:t>receive prophylaxis </a:t>
            </a:r>
            <a:r>
              <a:rPr lang="en-US" sz="2800" dirty="0" smtClean="0"/>
              <a:t>for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Pneumocystis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</a:rPr>
              <a:t>jivoreci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with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trimethoprim/sulfamethoxazole</a:t>
            </a:r>
            <a:r>
              <a:rPr lang="en-US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</a:t>
            </a:r>
            <a:r>
              <a:rPr lang="en-US" sz="2800" dirty="0"/>
              <a:t>In patients </a:t>
            </a:r>
            <a:r>
              <a:rPr lang="en-US" sz="2800" dirty="0" smtClean="0"/>
              <a:t>with cough</a:t>
            </a:r>
            <a:r>
              <a:rPr lang="en-US" sz="2800" dirty="0"/>
              <a:t>, fever and respiratory distress, differentiation should be made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between COVID-19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infection and other pulmonary infections </a:t>
            </a:r>
            <a:r>
              <a:rPr lang="en-US" sz="2800" dirty="0"/>
              <a:t>such as </a:t>
            </a:r>
            <a:r>
              <a:rPr lang="en-US" sz="2800" i="1" dirty="0" smtClean="0"/>
              <a:t>Pneumocystis </a:t>
            </a:r>
            <a:r>
              <a:rPr lang="en-US" sz="2800" i="1" dirty="0" err="1" smtClean="0"/>
              <a:t>jivoreci</a:t>
            </a:r>
            <a:r>
              <a:rPr lang="en-US" sz="2800" dirty="0"/>
              <a:t>, that may share similar CT features, to ensure appropriate treatment.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50607" y="5818689"/>
            <a:ext cx="11189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Cushing's syndrome: clinical management guidance during COVID-19 pandemic,</a:t>
            </a:r>
            <a:r>
              <a:rPr lang="en-US" sz="1600" dirty="0" smtClean="0"/>
              <a:t> European Society of Endocrinology, Apr-2020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8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New folder\2014-11-18 13.31.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26" y="2340087"/>
            <a:ext cx="1123827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Patients </a:t>
            </a:r>
            <a:r>
              <a:rPr lang="en-US" sz="2800" dirty="0"/>
              <a:t>with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adrenal insufficiency </a:t>
            </a:r>
            <a:r>
              <a:rPr lang="en-US" sz="2800" dirty="0"/>
              <a:t>infected with COVID-19 require special attention/care and appropriate steroid </a:t>
            </a:r>
            <a:r>
              <a:rPr lang="en-US" sz="2800" dirty="0" smtClean="0"/>
              <a:t>cover.</a:t>
            </a:r>
            <a:endParaRPr lang="en-US" sz="2800" dirty="0"/>
          </a:p>
          <a:p>
            <a:r>
              <a:rPr lang="en-US" sz="2800" dirty="0" smtClean="0"/>
              <a:t>  On </a:t>
            </a:r>
            <a:r>
              <a:rPr lang="en-US" sz="2800" dirty="0"/>
              <a:t>the other hand, some patients may have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concerns on the safety of face-to-face contact </a:t>
            </a:r>
            <a:r>
              <a:rPr lang="en-US" sz="2800" dirty="0"/>
              <a:t>with </a:t>
            </a:r>
            <a:r>
              <a:rPr lang="en-US" sz="2800" dirty="0" smtClean="0"/>
              <a:t>medical staff, </a:t>
            </a:r>
            <a:r>
              <a:rPr lang="en-US" sz="2800" dirty="0"/>
              <a:t>particularly in the hospital setting.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This </a:t>
            </a:r>
            <a:r>
              <a:rPr lang="en-US" sz="2800" dirty="0"/>
              <a:t>anxiety may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delay diagnostic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procedures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early management </a:t>
            </a:r>
            <a:r>
              <a:rPr lang="en-US" sz="2800" dirty="0"/>
              <a:t>of pituitary </a:t>
            </a:r>
            <a:r>
              <a:rPr lang="en-US" sz="2800" dirty="0" err="1"/>
              <a:t>tumours</a:t>
            </a:r>
            <a:r>
              <a:rPr lang="en-US" sz="2800" dirty="0"/>
              <a:t> </a:t>
            </a:r>
            <a:r>
              <a:rPr lang="en-US" sz="2800" dirty="0" smtClean="0"/>
              <a:t> with </a:t>
            </a:r>
            <a:r>
              <a:rPr lang="en-US" sz="2800" dirty="0"/>
              <a:t>potentially significant </a:t>
            </a:r>
            <a:r>
              <a:rPr lang="en-US" sz="2800" dirty="0" smtClean="0"/>
              <a:t>adverse sequelae</a:t>
            </a:r>
            <a:r>
              <a:rPr lang="en-US" sz="28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9289" y="499948"/>
            <a:ext cx="7551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expected impact of COVID-19 on patients with pituitary 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81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4966" y="1523209"/>
            <a:ext cx="10894142" cy="4022725"/>
          </a:xfrm>
        </p:spPr>
        <p:txBody>
          <a:bodyPr>
            <a:normAutofit/>
          </a:bodyPr>
          <a:lstStyle/>
          <a:p>
            <a:pPr algn="ctr"/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How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to manage patients with pituitary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tumours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without easy access to full investigations in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the COVID-19 era?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966" y="6005412"/>
            <a:ext cx="11385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NewRomanPS-BoldMT"/>
              </a:rPr>
              <a:t>Maria </a:t>
            </a:r>
            <a:r>
              <a:rPr lang="en-US" sz="1400" b="1" dirty="0" err="1">
                <a:latin typeface="TimesNewRomanPS-BoldMT"/>
              </a:rPr>
              <a:t>Fleseriu</a:t>
            </a:r>
            <a:r>
              <a:rPr lang="en-US" sz="600" b="1" dirty="0">
                <a:latin typeface="TimesNewRomanPS-BoldMT"/>
              </a:rPr>
              <a:t>,</a:t>
            </a:r>
            <a:r>
              <a:rPr lang="en-US" sz="1400" b="1" dirty="0"/>
              <a:t> Endocrinology in the time of COVID-19: Management of Pituitary </a:t>
            </a:r>
            <a:r>
              <a:rPr lang="en-US" sz="1400" b="1" dirty="0" err="1"/>
              <a:t>Tumours</a:t>
            </a:r>
            <a:r>
              <a:rPr lang="en-US" sz="1400" b="1" dirty="0"/>
              <a:t>,</a:t>
            </a:r>
            <a:r>
              <a:rPr lang="en-US" sz="1400" dirty="0"/>
              <a:t> European Society of Endocrinology, May-2020</a:t>
            </a:r>
          </a:p>
        </p:txBody>
      </p:sp>
    </p:spTree>
    <p:extLst>
      <p:ext uri="{BB962C8B-B14F-4D97-AF65-F5344CB8AC3E}">
        <p14:creationId xmlns:p14="http://schemas.microsoft.com/office/powerpoint/2010/main" val="29058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5868</TotalTime>
  <Words>4589</Words>
  <Application>Microsoft Office PowerPoint</Application>
  <PresentationFormat>Custom</PresentationFormat>
  <Paragraphs>301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Retrospect</vt:lpstr>
      <vt:lpstr>PowerPoint Presentation</vt:lpstr>
      <vt:lpstr>Pituitary-Tumor Endocrinopathies </vt:lpstr>
      <vt:lpstr>Prevalence of pituitary adenomas:</vt:lpstr>
      <vt:lpstr>PowerPoint Presentation</vt:lpstr>
      <vt:lpstr>    Tumors prone to invasive growth and recurrence: </vt:lpstr>
      <vt:lpstr>PowerPoint Presentation</vt:lpstr>
      <vt:lpstr>What is the expected impact of COVID-19 on patients with pituitary  tumours ?</vt:lpstr>
      <vt:lpstr>PowerPoint Presentation</vt:lpstr>
      <vt:lpstr>PowerPoint Presentation</vt:lpstr>
      <vt:lpstr>Acutely unwell patients</vt:lpstr>
      <vt:lpstr>Acutely unwell patients</vt:lpstr>
      <vt:lpstr> Pituitary apoplexy</vt:lpstr>
      <vt:lpstr>Pituitary apoplexy</vt:lpstr>
      <vt:lpstr> Acutely unwell patients</vt:lpstr>
      <vt:lpstr>Patients with newly diagnosed tumours</vt:lpstr>
      <vt:lpstr>Patients with newly diagnosed tumours</vt:lpstr>
      <vt:lpstr>Patients who require regular/routine monitoring</vt:lpstr>
      <vt:lpstr>Patients who require regular/routine monitoring</vt:lpstr>
      <vt:lpstr>Patients who require regular/routine monitoring</vt:lpstr>
      <vt:lpstr>Patients who require regular/routine monitoring</vt:lpstr>
      <vt:lpstr>Patients who require regular/routine monitoring</vt:lpstr>
      <vt:lpstr>PowerPoint Presentation</vt:lpstr>
      <vt:lpstr>PowerPoint Presentation</vt:lpstr>
      <vt:lpstr>PowerPoint Presentation</vt:lpstr>
      <vt:lpstr>Clinical Features and Diagnosis</vt:lpstr>
      <vt:lpstr>PowerPoint Presentation</vt:lpstr>
      <vt:lpstr>PowerPoint Presentation</vt:lpstr>
      <vt:lpstr>PowerPoint Presentation</vt:lpstr>
      <vt:lpstr>PowerPoint Presentation</vt:lpstr>
      <vt:lpstr>Treatment:</vt:lpstr>
      <vt:lpstr>PowerPoint Presentation</vt:lpstr>
      <vt:lpstr>PowerPoint Presentation</vt:lpstr>
      <vt:lpstr>Asymptomatic non-functioning macroadenomas: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Asymptomatic non‑functioning pituitary adenomas</vt:lpstr>
      <vt:lpstr>Tumours without mass effects and without  hormonal hypersecretion(in the time of COVID-19)</vt:lpstr>
      <vt:lpstr>Prolactin-Secreting Adenomas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Acromegaly</vt:lpstr>
      <vt:lpstr>Clinical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Cushing’s Disease</vt:lpstr>
      <vt:lpstr>Principles of care(During COVID-19 pandemic)</vt:lpstr>
      <vt:lpstr>PowerPoint Presentation</vt:lpstr>
      <vt:lpstr>Diagnosis:</vt:lpstr>
      <vt:lpstr>PowerPoint Presentation</vt:lpstr>
      <vt:lpstr>PowerPoint Presentation</vt:lpstr>
      <vt:lpstr>PowerPoint Presentation</vt:lpstr>
      <vt:lpstr>PowerPoint Presentation</vt:lpstr>
      <vt:lpstr>Biochemical investigations: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Medical therapy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davood</dc:creator>
  <cp:lastModifiedBy>tofighi</cp:lastModifiedBy>
  <cp:revision>190</cp:revision>
  <dcterms:created xsi:type="dcterms:W3CDTF">2020-04-22T19:43:31Z</dcterms:created>
  <dcterms:modified xsi:type="dcterms:W3CDTF">2020-05-28T07:01:29Z</dcterms:modified>
</cp:coreProperties>
</file>