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369" r:id="rId3"/>
    <p:sldId id="302" r:id="rId4"/>
    <p:sldId id="303" r:id="rId5"/>
    <p:sldId id="304" r:id="rId6"/>
    <p:sldId id="259" r:id="rId7"/>
    <p:sldId id="307" r:id="rId8"/>
    <p:sldId id="310" r:id="rId9"/>
    <p:sldId id="260" r:id="rId10"/>
    <p:sldId id="311" r:id="rId11"/>
    <p:sldId id="314" r:id="rId12"/>
    <p:sldId id="315" r:id="rId13"/>
    <p:sldId id="317" r:id="rId14"/>
    <p:sldId id="318" r:id="rId15"/>
    <p:sldId id="262" r:id="rId16"/>
    <p:sldId id="263" r:id="rId17"/>
    <p:sldId id="335" r:id="rId18"/>
    <p:sldId id="336" r:id="rId19"/>
    <p:sldId id="337" r:id="rId20"/>
    <p:sldId id="264" r:id="rId21"/>
    <p:sldId id="365" r:id="rId22"/>
    <p:sldId id="339" r:id="rId23"/>
    <p:sldId id="340" r:id="rId24"/>
    <p:sldId id="356" r:id="rId25"/>
    <p:sldId id="357" r:id="rId26"/>
    <p:sldId id="358" r:id="rId27"/>
    <p:sldId id="359" r:id="rId28"/>
    <p:sldId id="265" r:id="rId29"/>
    <p:sldId id="266" r:id="rId30"/>
    <p:sldId id="267" r:id="rId31"/>
    <p:sldId id="341" r:id="rId32"/>
    <p:sldId id="268" r:id="rId33"/>
    <p:sldId id="342" r:id="rId34"/>
    <p:sldId id="269" r:id="rId35"/>
    <p:sldId id="343" r:id="rId36"/>
    <p:sldId id="319" r:id="rId37"/>
    <p:sldId id="320" r:id="rId38"/>
    <p:sldId id="321" r:id="rId39"/>
    <p:sldId id="283" r:id="rId40"/>
    <p:sldId id="284" r:id="rId41"/>
    <p:sldId id="287" r:id="rId42"/>
    <p:sldId id="289" r:id="rId43"/>
    <p:sldId id="293" r:id="rId44"/>
    <p:sldId id="327" r:id="rId45"/>
    <p:sldId id="329" r:id="rId46"/>
    <p:sldId id="330" r:id="rId47"/>
    <p:sldId id="368" r:id="rId48"/>
    <p:sldId id="367" r:id="rId49"/>
    <p:sldId id="332" r:id="rId50"/>
    <p:sldId id="363" r:id="rId51"/>
    <p:sldId id="364" r:id="rId52"/>
    <p:sldId id="373" r:id="rId53"/>
    <p:sldId id="375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1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9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5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6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5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4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4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549E-0761-44FE-A256-97F0C260522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26AD-A7EB-46E6-891D-75F59AB2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5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50"/>
            <a:ext cx="12066104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539"/>
            <a:ext cx="10515600" cy="479542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 shorter reassessment period of 3 years is more appropriate for </a:t>
            </a:r>
            <a:r>
              <a:rPr lang="en-US" dirty="0">
                <a:solidFill>
                  <a:srgbClr val="00B0F0"/>
                </a:solidFill>
              </a:rPr>
              <a:t>annual IV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acid </a:t>
            </a:r>
            <a:r>
              <a:rPr lang="en-US" dirty="0"/>
              <a:t>(5 mg) based on evidence from RCTs showing residual effects after 3 years of annual use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/>
              <a:t> Once a bisphosphonate holiday is initiated, reassess fracture risk at </a:t>
            </a:r>
            <a:r>
              <a:rPr lang="en-US" dirty="0">
                <a:solidFill>
                  <a:srgbClr val="FF0000"/>
                </a:solidFill>
              </a:rPr>
              <a:t>2- to 4-year intervals </a:t>
            </a:r>
            <a:r>
              <a:rPr lang="en-US" dirty="0"/>
              <a:t>and consider reinitiating osteoporosis therapy earlier than the 5-year suggested maximum if there is a significant decline in BMD, an intervening fracture, or other factors that alter the clinical risk status.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74" y="546652"/>
            <a:ext cx="11082130" cy="5630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Long-term bisphosphonate treatment </a:t>
            </a:r>
            <a:r>
              <a:rPr lang="en-US" dirty="0" smtClean="0">
                <a:solidFill>
                  <a:srgbClr val="FF0000"/>
                </a:solidFill>
              </a:rPr>
              <a:t>beyond 5 years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Bisphosphonates are distinct from other </a:t>
            </a:r>
            <a:r>
              <a:rPr lang="en-US" dirty="0" smtClean="0"/>
              <a:t>osteoporosis therapies </a:t>
            </a:r>
            <a:r>
              <a:rPr lang="en-US" dirty="0"/>
              <a:t>in that their positive effects persist for several </a:t>
            </a:r>
            <a:r>
              <a:rPr lang="en-US" dirty="0" smtClean="0"/>
              <a:t>years after </a:t>
            </a:r>
            <a:r>
              <a:rPr lang="en-US" dirty="0"/>
              <a:t>discontinuation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smtClean="0"/>
              <a:t> 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For </a:t>
            </a:r>
            <a:r>
              <a:rPr lang="en-US" dirty="0">
                <a:solidFill>
                  <a:srgbClr val="00B0F0"/>
                </a:solidFill>
              </a:rPr>
              <a:t>alendronate</a:t>
            </a:r>
            <a:r>
              <a:rPr lang="en-US" dirty="0"/>
              <a:t> and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, two </a:t>
            </a:r>
            <a:r>
              <a:rPr lang="en-US" dirty="0"/>
              <a:t>moderate-sized </a:t>
            </a:r>
            <a:r>
              <a:rPr lang="en-US" dirty="0" smtClean="0"/>
              <a:t>randomized, placebo-controlled trials (1099 </a:t>
            </a:r>
            <a:r>
              <a:rPr lang="en-US" dirty="0"/>
              <a:t>and 1233 women, respectively) of long-term </a:t>
            </a:r>
            <a:r>
              <a:rPr lang="en-US" dirty="0" smtClean="0"/>
              <a:t>use (10 years </a:t>
            </a:r>
            <a:r>
              <a:rPr lang="en-US" dirty="0"/>
              <a:t>vs 5 years for alendronate and 6 vs 3 years </a:t>
            </a:r>
            <a:r>
              <a:rPr lang="en-US" dirty="0" smtClean="0"/>
              <a:t>for </a:t>
            </a:r>
            <a:r>
              <a:rPr lang="en-US" dirty="0" err="1" smtClean="0"/>
              <a:t>zoledronic</a:t>
            </a:r>
            <a:r>
              <a:rPr lang="en-US" dirty="0" smtClean="0"/>
              <a:t> </a:t>
            </a:r>
            <a:r>
              <a:rPr lang="en-US" dirty="0"/>
              <a:t>acid) </a:t>
            </a:r>
            <a:r>
              <a:rPr lang="en-US" dirty="0" smtClean="0"/>
              <a:t>form </a:t>
            </a:r>
            <a:r>
              <a:rPr lang="en-US" dirty="0"/>
              <a:t>the primary evidence base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/>
              <a:t>For the Fracture Intervention Trial Long-term </a:t>
            </a:r>
            <a:r>
              <a:rPr lang="en-US" dirty="0" smtClean="0"/>
              <a:t>Extension(FLEX</a:t>
            </a:r>
            <a:r>
              <a:rPr lang="en-US" dirty="0"/>
              <a:t>) trial with </a:t>
            </a:r>
            <a:r>
              <a:rPr lang="en-US" dirty="0">
                <a:solidFill>
                  <a:srgbClr val="FF0000"/>
                </a:solidFill>
              </a:rPr>
              <a:t>alendronate</a:t>
            </a:r>
            <a:r>
              <a:rPr lang="en-US" dirty="0"/>
              <a:t>, during the 5 years of </a:t>
            </a:r>
            <a:r>
              <a:rPr lang="en-US" dirty="0" smtClean="0"/>
              <a:t>the study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BMD</a:t>
            </a:r>
            <a:r>
              <a:rPr lang="en-US" dirty="0"/>
              <a:t> (the primary endpoint) </a:t>
            </a:r>
            <a:r>
              <a:rPr lang="en-US" dirty="0">
                <a:solidFill>
                  <a:srgbClr val="FF0000"/>
                </a:solidFill>
              </a:rPr>
              <a:t>decreased </a:t>
            </a:r>
            <a:r>
              <a:rPr lang="en-US" dirty="0"/>
              <a:t>gradually </a:t>
            </a:r>
            <a:r>
              <a:rPr lang="en-US" dirty="0" smtClean="0"/>
              <a:t>in the </a:t>
            </a:r>
            <a:r>
              <a:rPr lang="en-US" dirty="0" err="1"/>
              <a:t>the</a:t>
            </a:r>
            <a:r>
              <a:rPr lang="en-US" dirty="0"/>
              <a:t> placebo compared with the continued </a:t>
            </a:r>
            <a:r>
              <a:rPr lang="en-US" dirty="0" smtClean="0"/>
              <a:t>alendronate group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19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7" y="735496"/>
            <a:ext cx="11459817" cy="544146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dirty="0" smtClean="0"/>
              <a:t>Thus</a:t>
            </a:r>
            <a:r>
              <a:rPr lang="en-US" dirty="0"/>
              <a:t>, at the end of 5 years, ;</a:t>
            </a:r>
            <a:r>
              <a:rPr lang="en-US" dirty="0">
                <a:solidFill>
                  <a:srgbClr val="FF0000"/>
                </a:solidFill>
              </a:rPr>
              <a:t>50% to 75% </a:t>
            </a:r>
            <a:r>
              <a:rPr lang="en-US" dirty="0"/>
              <a:t>of </a:t>
            </a:r>
            <a:r>
              <a:rPr lang="en-US" dirty="0" smtClean="0"/>
              <a:t>the BMD </a:t>
            </a:r>
            <a:r>
              <a:rPr lang="en-US" dirty="0"/>
              <a:t>gains during the initial treatment period were lost </a:t>
            </a:r>
            <a:r>
              <a:rPr lang="en-US" dirty="0" smtClean="0"/>
              <a:t>in those </a:t>
            </a:r>
            <a:r>
              <a:rPr lang="en-US" dirty="0"/>
              <a:t>who </a:t>
            </a:r>
            <a:r>
              <a:rPr lang="en-US" dirty="0" smtClean="0"/>
              <a:t>discontinued </a:t>
            </a:r>
            <a:r>
              <a:rPr lang="en-US" dirty="0" err="1" smtClean="0"/>
              <a:t>alendronate.Similarly</a:t>
            </a:r>
            <a:r>
              <a:rPr lang="en-US" dirty="0"/>
              <a:t>, bone </a:t>
            </a:r>
            <a:r>
              <a:rPr lang="en-US" dirty="0" smtClean="0"/>
              <a:t>turnover gradually </a:t>
            </a:r>
            <a:r>
              <a:rPr lang="en-US" dirty="0"/>
              <a:t>increased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Among those who </a:t>
            </a:r>
            <a:r>
              <a:rPr lang="en-US" dirty="0" smtClean="0"/>
              <a:t>continued alendronate </a:t>
            </a:r>
            <a:r>
              <a:rPr lang="en-US" dirty="0"/>
              <a:t>compared with those who discontinued its </a:t>
            </a:r>
            <a:r>
              <a:rPr lang="en-US" dirty="0" smtClean="0"/>
              <a:t>use, </a:t>
            </a:r>
            <a:r>
              <a:rPr lang="en-US" dirty="0" smtClean="0">
                <a:solidFill>
                  <a:srgbClr val="FF0000"/>
                </a:solidFill>
              </a:rPr>
              <a:t>vertebral </a:t>
            </a:r>
            <a:r>
              <a:rPr lang="en-US" dirty="0">
                <a:solidFill>
                  <a:srgbClr val="FF0000"/>
                </a:solidFill>
              </a:rPr>
              <a:t>fracture </a:t>
            </a:r>
            <a:r>
              <a:rPr lang="en-US" dirty="0" smtClean="0"/>
              <a:t>risk was </a:t>
            </a:r>
            <a:r>
              <a:rPr lang="en-US" dirty="0"/>
              <a:t>significantly lower, but </a:t>
            </a:r>
            <a:r>
              <a:rPr lang="en-US" dirty="0" smtClean="0"/>
              <a:t>there were no </a:t>
            </a:r>
            <a:r>
              <a:rPr lang="en-US" dirty="0"/>
              <a:t>significant reductions in </a:t>
            </a:r>
            <a:r>
              <a:rPr lang="en-US" dirty="0" smtClean="0">
                <a:solidFill>
                  <a:srgbClr val="FF0000"/>
                </a:solidFill>
              </a:rPr>
              <a:t>non vertebral </a:t>
            </a:r>
            <a:r>
              <a:rPr lang="en-US" dirty="0">
                <a:solidFill>
                  <a:srgbClr val="FF0000"/>
                </a:solidFill>
              </a:rPr>
              <a:t>or hip </a:t>
            </a:r>
            <a:r>
              <a:rPr lang="en-US" dirty="0" smtClean="0">
                <a:solidFill>
                  <a:srgbClr val="FF0000"/>
                </a:solidFill>
              </a:rPr>
              <a:t>fractures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fa-IR" dirty="0" smtClean="0"/>
          </a:p>
          <a:p>
            <a:pPr algn="just">
              <a:lnSpc>
                <a:spcPct val="100000"/>
              </a:lnSpc>
            </a:pPr>
            <a:r>
              <a:rPr lang="en-US" dirty="0"/>
              <a:t>In the extension study with </a:t>
            </a:r>
            <a:r>
              <a:rPr lang="en-US" dirty="0" err="1">
                <a:solidFill>
                  <a:srgbClr val="FF0000"/>
                </a:solidFill>
              </a:rPr>
              <a:t>zoledronic</a:t>
            </a:r>
            <a:r>
              <a:rPr lang="en-US" dirty="0">
                <a:solidFill>
                  <a:srgbClr val="FF0000"/>
                </a:solidFill>
              </a:rPr>
              <a:t> acid</a:t>
            </a:r>
            <a:r>
              <a:rPr lang="en-US" dirty="0"/>
              <a:t>, BMD fell more slowly after discontinuation compared with the study with </a:t>
            </a:r>
            <a:r>
              <a:rPr lang="en-US" dirty="0">
                <a:solidFill>
                  <a:srgbClr val="FF0000"/>
                </a:solidFill>
              </a:rPr>
              <a:t>alendronate</a:t>
            </a:r>
            <a:r>
              <a:rPr lang="en-US" dirty="0"/>
              <a:t>, and levels of bone turnover markers </a:t>
            </a:r>
            <a:r>
              <a:rPr lang="en-US" dirty="0">
                <a:solidFill>
                  <a:srgbClr val="FF0000"/>
                </a:solidFill>
              </a:rPr>
              <a:t>(BTMs</a:t>
            </a:r>
            <a:r>
              <a:rPr lang="en-US" dirty="0"/>
              <a:t>) rose more slowly.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457200"/>
            <a:ext cx="11151704" cy="60728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Bisphosphonate treatment holidays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bisphosphonate holiday </a:t>
            </a:r>
            <a:r>
              <a:rPr lang="en-US" dirty="0"/>
              <a:t>is </a:t>
            </a:r>
            <a:r>
              <a:rPr lang="en-US" dirty="0" smtClean="0"/>
              <a:t>defined </a:t>
            </a:r>
            <a:r>
              <a:rPr lang="en-US" dirty="0"/>
              <a:t>as a temporary discontinuation of bisphosphonate for up to 5 </a:t>
            </a:r>
            <a:r>
              <a:rPr lang="en-US" dirty="0" err="1"/>
              <a:t>years.This</a:t>
            </a:r>
            <a:r>
              <a:rPr lang="en-US" dirty="0"/>
              <a:t> period may be longer depending on the BMD and clinical conditions of the individual patient.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a-IR" dirty="0" smtClean="0"/>
          </a:p>
          <a:p>
            <a:pPr algn="just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risk of AFFs and ONJ, particularly with </a:t>
            </a:r>
            <a:r>
              <a:rPr lang="en-US" dirty="0" smtClean="0"/>
              <a:t>long-term bisphosphonate </a:t>
            </a:r>
            <a:r>
              <a:rPr lang="en-US" dirty="0"/>
              <a:t>use beyond 5 years, has prompted </a:t>
            </a:r>
            <a:r>
              <a:rPr lang="en-US" dirty="0" smtClean="0"/>
              <a:t>concerns about </a:t>
            </a:r>
            <a:r>
              <a:rPr lang="en-US" dirty="0"/>
              <a:t>defining the treatment course 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/>
              <a:t>The American Society for Bone and Mineral </a:t>
            </a:r>
            <a:r>
              <a:rPr lang="en-US" dirty="0" smtClean="0"/>
              <a:t>Research </a:t>
            </a:r>
            <a:r>
              <a:rPr lang="en-US" dirty="0" smtClean="0">
                <a:solidFill>
                  <a:srgbClr val="FF0000"/>
                </a:solidFill>
              </a:rPr>
              <a:t>(ASBMR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Task Force on Long-Term Bisphosphonates </a:t>
            </a:r>
            <a:r>
              <a:rPr lang="en-US" dirty="0" smtClean="0"/>
              <a:t>has proposed </a:t>
            </a:r>
            <a:r>
              <a:rPr lang="en-US" dirty="0"/>
              <a:t>that AFF risk might be reduced</a:t>
            </a:r>
            <a:r>
              <a:rPr lang="en-US" dirty="0" smtClean="0"/>
              <a:t>, by taking </a:t>
            </a:r>
            <a:r>
              <a:rPr lang="en-US" dirty="0"/>
              <a:t>a temporary holiday from oral </a:t>
            </a:r>
            <a:r>
              <a:rPr lang="en-US" dirty="0" smtClean="0"/>
              <a:t>bisphosphonates </a:t>
            </a:r>
            <a:r>
              <a:rPr lang="en-US" dirty="0" smtClean="0">
                <a:solidFill>
                  <a:srgbClr val="00B0F0"/>
                </a:solidFill>
              </a:rPr>
              <a:t>after </a:t>
            </a:r>
            <a:r>
              <a:rPr lang="en-US" dirty="0">
                <a:solidFill>
                  <a:srgbClr val="00B0F0"/>
                </a:solidFill>
              </a:rPr>
              <a:t>5 years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after 3 years </a:t>
            </a:r>
            <a:r>
              <a:rPr lang="en-US" dirty="0"/>
              <a:t>of IV bisphosphonates, </a:t>
            </a:r>
            <a:r>
              <a:rPr lang="en-US" dirty="0" smtClean="0"/>
              <a:t>in patients </a:t>
            </a:r>
            <a:r>
              <a:rPr lang="en-US" dirty="0"/>
              <a:t>who are not at high risk of fracture 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54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268357"/>
            <a:ext cx="11062252" cy="60926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Balance of benefits and harms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Original safety concerns for oral </a:t>
            </a:r>
            <a:r>
              <a:rPr lang="en-US" dirty="0" smtClean="0"/>
              <a:t>bisphosphonates focused </a:t>
            </a:r>
            <a:r>
              <a:rPr lang="en-US" dirty="0"/>
              <a:t>on </a:t>
            </a:r>
            <a:r>
              <a:rPr lang="en-US" dirty="0">
                <a:solidFill>
                  <a:srgbClr val="00B0F0"/>
                </a:solidFill>
              </a:rPr>
              <a:t>upper gastrointestinal irritation</a:t>
            </a:r>
            <a:r>
              <a:rPr lang="en-US" dirty="0"/>
              <a:t>. However, </a:t>
            </a:r>
            <a:r>
              <a:rPr lang="en-US" dirty="0" smtClean="0"/>
              <a:t>in practice</a:t>
            </a:r>
            <a:r>
              <a:rPr lang="en-US" dirty="0"/>
              <a:t>, these adverse effects can be minimized by </a:t>
            </a:r>
            <a:r>
              <a:rPr lang="en-US" dirty="0" smtClean="0"/>
              <a:t>careful adherence </a:t>
            </a:r>
            <a:r>
              <a:rPr lang="en-US" dirty="0"/>
              <a:t>to correct dosing procedures even in </a:t>
            </a:r>
            <a:r>
              <a:rPr lang="en-US" dirty="0" smtClean="0"/>
              <a:t>patients with </a:t>
            </a:r>
            <a:r>
              <a:rPr lang="en-US" dirty="0"/>
              <a:t>esophageal disease 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 smtClean="0"/>
          </a:p>
          <a:p>
            <a:pPr algn="just">
              <a:lnSpc>
                <a:spcPct val="120000"/>
              </a:lnSpc>
            </a:pPr>
            <a:r>
              <a:rPr lang="en-US" dirty="0" smtClean="0"/>
              <a:t>For </a:t>
            </a:r>
            <a:r>
              <a:rPr lang="en-US" dirty="0">
                <a:solidFill>
                  <a:srgbClr val="00B0F0"/>
                </a:solidFill>
              </a:rPr>
              <a:t>IV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acid</a:t>
            </a:r>
            <a:r>
              <a:rPr lang="en-US" dirty="0" smtClean="0"/>
              <a:t>, an </a:t>
            </a:r>
            <a:r>
              <a:rPr lang="en-US" dirty="0"/>
              <a:t>acute-phase reaction (flu-like </a:t>
            </a:r>
            <a:r>
              <a:rPr lang="en-US" dirty="0" smtClean="0"/>
              <a:t>symptoms) </a:t>
            </a:r>
            <a:r>
              <a:rPr lang="en-US" dirty="0"/>
              <a:t>is common </a:t>
            </a:r>
            <a:r>
              <a:rPr lang="en-US" dirty="0" smtClean="0"/>
              <a:t>(one in four), </a:t>
            </a:r>
            <a:r>
              <a:rPr lang="en-US" dirty="0"/>
              <a:t>but usually only after the </a:t>
            </a:r>
            <a:r>
              <a:rPr lang="en-US" dirty="0">
                <a:solidFill>
                  <a:srgbClr val="00B0F0"/>
                </a:solidFill>
              </a:rPr>
              <a:t>first</a:t>
            </a:r>
            <a:r>
              <a:rPr lang="en-US" dirty="0"/>
              <a:t> </a:t>
            </a:r>
            <a:r>
              <a:rPr lang="en-US" dirty="0" smtClean="0"/>
              <a:t>infusion, and </a:t>
            </a:r>
            <a:r>
              <a:rPr lang="en-US" dirty="0"/>
              <a:t>lasts for 1 to 7 </a:t>
            </a:r>
            <a:r>
              <a:rPr lang="en-US" dirty="0" err="1" smtClean="0"/>
              <a:t>days.The</a:t>
            </a:r>
            <a:r>
              <a:rPr lang="en-US" dirty="0" smtClean="0"/>
              <a:t> </a:t>
            </a:r>
            <a:r>
              <a:rPr lang="en-US" dirty="0"/>
              <a:t>frequency and severity can be reduced by pretreatment with agents such </a:t>
            </a:r>
            <a:r>
              <a:rPr lang="en-US" dirty="0" smtClean="0"/>
              <a:t>as acetaminophen </a:t>
            </a:r>
            <a:r>
              <a:rPr lang="en-US" dirty="0"/>
              <a:t>or ibuprofen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 smtClean="0"/>
          </a:p>
          <a:p>
            <a:pPr algn="just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/>
              <a:t>Due to concerns about renal toxicity, bisphosphonates are indicated only for patients with  </a:t>
            </a:r>
            <a:r>
              <a:rPr lang="en-US" dirty="0" err="1" smtClean="0">
                <a:solidFill>
                  <a:srgbClr val="00B0F0"/>
                </a:solidFill>
              </a:rPr>
              <a:t>eGFR</a:t>
            </a:r>
            <a:r>
              <a:rPr lang="en-US" dirty="0" smtClean="0">
                <a:solidFill>
                  <a:srgbClr val="00B0F0"/>
                </a:solidFill>
              </a:rPr>
              <a:t>&gt;30 </a:t>
            </a:r>
            <a:r>
              <a:rPr lang="en-US" dirty="0"/>
              <a:t>mL/min for </a:t>
            </a:r>
            <a:r>
              <a:rPr lang="en-US" dirty="0" err="1">
                <a:solidFill>
                  <a:srgbClr val="00B0F0"/>
                </a:solidFill>
              </a:rPr>
              <a:t>risedronate</a:t>
            </a:r>
            <a:r>
              <a:rPr lang="en-US" dirty="0"/>
              <a:t> and </a:t>
            </a:r>
            <a:r>
              <a:rPr lang="en-US" dirty="0" err="1">
                <a:solidFill>
                  <a:srgbClr val="00B0F0"/>
                </a:solidFill>
              </a:rPr>
              <a:t>ibandronate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</a:rPr>
              <a:t>&gt;35</a:t>
            </a:r>
            <a:r>
              <a:rPr lang="en-US" dirty="0"/>
              <a:t> mL/min for </a:t>
            </a:r>
            <a:r>
              <a:rPr lang="en-US" dirty="0">
                <a:solidFill>
                  <a:srgbClr val="00B0F0"/>
                </a:solidFill>
              </a:rPr>
              <a:t>alendronate </a:t>
            </a:r>
            <a:r>
              <a:rPr lang="en-US" dirty="0"/>
              <a:t>and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acid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dirty="0"/>
              <a:t>A meta-analysis of the effect of bisphosphonate treatment on </a:t>
            </a:r>
            <a:r>
              <a:rPr lang="en-US" dirty="0">
                <a:solidFill>
                  <a:srgbClr val="FF0000"/>
                </a:solidFill>
              </a:rPr>
              <a:t>atrial fibrillation </a:t>
            </a:r>
            <a:r>
              <a:rPr lang="en-US" dirty="0"/>
              <a:t>concluded that </a:t>
            </a:r>
            <a:r>
              <a:rPr lang="en-US" dirty="0" err="1"/>
              <a:t>zoledronic</a:t>
            </a:r>
            <a:r>
              <a:rPr lang="en-US" dirty="0"/>
              <a:t> acid may modestly increase the risk, but not the other bisphosphonates</a:t>
            </a:r>
            <a:endParaRPr lang="en-US" dirty="0" smtClean="0">
              <a:solidFill>
                <a:srgbClr val="00B0F0"/>
              </a:solidFill>
            </a:endParaRPr>
          </a:p>
          <a:p>
            <a:pPr algn="just"/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983"/>
            <a:ext cx="10515600" cy="552098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err="1">
                <a:solidFill>
                  <a:srgbClr val="FF0000"/>
                </a:solidFill>
              </a:rPr>
              <a:t>Denosumab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3.1</a:t>
            </a:r>
            <a:r>
              <a:rPr lang="en-US" dirty="0"/>
              <a:t> In postmenopausal women with </a:t>
            </a:r>
            <a:r>
              <a:rPr lang="en-US" dirty="0" smtClean="0"/>
              <a:t>osteoporosis who </a:t>
            </a:r>
            <a:r>
              <a:rPr lang="en-US" dirty="0"/>
              <a:t>are at high risk for osteoporotic fractures, </a:t>
            </a:r>
            <a:r>
              <a:rPr lang="en-US" dirty="0" smtClean="0"/>
              <a:t>we recommend </a:t>
            </a:r>
            <a:r>
              <a:rPr lang="en-US" dirty="0"/>
              <a:t>using </a:t>
            </a:r>
            <a:r>
              <a:rPr lang="en-US" dirty="0" err="1"/>
              <a:t>denosumab</a:t>
            </a:r>
            <a:r>
              <a:rPr lang="en-US" dirty="0"/>
              <a:t> as an </a:t>
            </a:r>
            <a:r>
              <a:rPr lang="en-US" dirty="0" smtClean="0">
                <a:solidFill>
                  <a:srgbClr val="00B0F0"/>
                </a:solidFill>
              </a:rPr>
              <a:t>alternative</a:t>
            </a:r>
            <a:r>
              <a:rPr lang="en-US" dirty="0" smtClean="0"/>
              <a:t> initial </a:t>
            </a:r>
            <a:r>
              <a:rPr lang="en-US" dirty="0"/>
              <a:t>treatment.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recommended dosage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60 </a:t>
            </a:r>
            <a:r>
              <a:rPr lang="en-US" dirty="0">
                <a:solidFill>
                  <a:srgbClr val="FF0000"/>
                </a:solidFill>
              </a:rPr>
              <a:t>mg </a:t>
            </a:r>
            <a:r>
              <a:rPr lang="en-US" dirty="0"/>
              <a:t>subcutaneously </a:t>
            </a:r>
            <a:r>
              <a:rPr lang="en-US" dirty="0">
                <a:solidFill>
                  <a:srgbClr val="FF0000"/>
                </a:solidFill>
              </a:rPr>
              <a:t>every 6 months</a:t>
            </a:r>
            <a:r>
              <a:rPr lang="en-US" dirty="0"/>
              <a:t>. The </a:t>
            </a:r>
            <a:r>
              <a:rPr lang="en-US" dirty="0" smtClean="0"/>
              <a:t>effects of </a:t>
            </a:r>
            <a:r>
              <a:rPr lang="en-US" dirty="0" err="1"/>
              <a:t>denosumab</a:t>
            </a:r>
            <a:r>
              <a:rPr lang="en-US" dirty="0"/>
              <a:t> on bone remodeling, reflected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/>
              <a:t>in BTMs</a:t>
            </a:r>
            <a:r>
              <a:rPr lang="en-US" dirty="0"/>
              <a:t>, reverse after 6 months if the drug is </a:t>
            </a:r>
            <a:r>
              <a:rPr lang="en-US" dirty="0" smtClean="0"/>
              <a:t>not taken </a:t>
            </a:r>
            <a:r>
              <a:rPr lang="en-US" dirty="0"/>
              <a:t>on schedule. Thus, drug holiday or </a:t>
            </a:r>
            <a:r>
              <a:rPr lang="en-US" dirty="0" smtClean="0"/>
              <a:t>treatment interruption </a:t>
            </a:r>
            <a:r>
              <a:rPr lang="en-US" dirty="0"/>
              <a:t>are not recommended with </a:t>
            </a:r>
            <a:r>
              <a:rPr lang="en-US" dirty="0" smtClean="0"/>
              <a:t>this agent</a:t>
            </a:r>
            <a:r>
              <a:rPr lang="en-US" dirty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931" y="526773"/>
            <a:ext cx="10515600" cy="57746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3.2</a:t>
            </a:r>
            <a:r>
              <a:rPr lang="en-US" dirty="0"/>
              <a:t> In postmenopausal women with osteoporosis who are taking </a:t>
            </a:r>
            <a:r>
              <a:rPr lang="en-US" dirty="0" err="1"/>
              <a:t>denosumab</a:t>
            </a:r>
            <a:r>
              <a:rPr lang="en-US" dirty="0"/>
              <a:t>, we suggest that the fracture risk be reassessed after </a:t>
            </a:r>
            <a:r>
              <a:rPr lang="en-US" dirty="0">
                <a:solidFill>
                  <a:srgbClr val="00B0F0"/>
                </a:solidFill>
              </a:rPr>
              <a:t>5 to 10 years</a:t>
            </a:r>
            <a:r>
              <a:rPr lang="en-US" dirty="0"/>
              <a:t> and that women who remain at high risk of fractures should either continue </a:t>
            </a:r>
            <a:r>
              <a:rPr lang="en-US" dirty="0" err="1"/>
              <a:t>denosumab</a:t>
            </a:r>
            <a:r>
              <a:rPr lang="en-US" dirty="0"/>
              <a:t> or be </a:t>
            </a:r>
            <a:r>
              <a:rPr lang="en-US" dirty="0" err="1"/>
              <a:t>treate</a:t>
            </a:r>
            <a:r>
              <a:rPr lang="en-US" dirty="0"/>
              <a:t> with other osteoporosis therapies.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3.3</a:t>
            </a:r>
            <a:r>
              <a:rPr lang="en-US" dirty="0" smtClean="0"/>
              <a:t> </a:t>
            </a:r>
            <a:r>
              <a:rPr lang="en-US" dirty="0"/>
              <a:t>In postmenopausal women with </a:t>
            </a:r>
            <a:r>
              <a:rPr lang="en-US" dirty="0" smtClean="0"/>
              <a:t>osteoporosis taking </a:t>
            </a:r>
            <a:r>
              <a:rPr lang="en-US" dirty="0" err="1"/>
              <a:t>denosumab</a:t>
            </a:r>
            <a:r>
              <a:rPr lang="en-US" dirty="0"/>
              <a:t>, administration of </a:t>
            </a:r>
            <a:r>
              <a:rPr lang="en-US" dirty="0" err="1" smtClean="0"/>
              <a:t>denosumab</a:t>
            </a:r>
            <a:r>
              <a:rPr lang="en-US" dirty="0" smtClean="0"/>
              <a:t> should </a:t>
            </a:r>
            <a:r>
              <a:rPr lang="en-US" dirty="0">
                <a:solidFill>
                  <a:srgbClr val="00B0F0"/>
                </a:solidFill>
              </a:rPr>
              <a:t>not be delayed or stopped </a:t>
            </a:r>
            <a:r>
              <a:rPr lang="en-US" dirty="0"/>
              <a:t>without </a:t>
            </a:r>
            <a:r>
              <a:rPr lang="en-US" dirty="0" smtClean="0"/>
              <a:t>subsequent </a:t>
            </a:r>
            <a:r>
              <a:rPr lang="en-US" dirty="0" err="1" smtClean="0"/>
              <a:t>antiresorptive</a:t>
            </a:r>
            <a:r>
              <a:rPr lang="en-US" dirty="0" smtClean="0"/>
              <a:t> </a:t>
            </a:r>
            <a:r>
              <a:rPr lang="en-US" dirty="0"/>
              <a:t>(e.g., bisphosphonate, </a:t>
            </a:r>
            <a:r>
              <a:rPr lang="en-US" dirty="0" smtClean="0"/>
              <a:t>HT, or selective </a:t>
            </a:r>
            <a:r>
              <a:rPr lang="en-US" dirty="0"/>
              <a:t>estrogen receptor modulator) or </a:t>
            </a:r>
            <a:r>
              <a:rPr lang="en-US" dirty="0" smtClean="0"/>
              <a:t>other therapy administered to </a:t>
            </a:r>
            <a:r>
              <a:rPr lang="en-US" dirty="0"/>
              <a:t>prevent a rebound </a:t>
            </a:r>
            <a:r>
              <a:rPr lang="en-US" dirty="0" smtClean="0"/>
              <a:t>in bone </a:t>
            </a:r>
            <a:r>
              <a:rPr lang="en-US" dirty="0"/>
              <a:t>turnover and to decrease the risk of </a:t>
            </a:r>
            <a:r>
              <a:rPr lang="en-US" dirty="0" smtClean="0"/>
              <a:t>rapid BMD </a:t>
            </a:r>
            <a:r>
              <a:rPr lang="en-US" dirty="0"/>
              <a:t>loss and an increased risk of fracture</a:t>
            </a:r>
            <a:r>
              <a:rPr lang="en-US" dirty="0" smtClean="0"/>
              <a:t>. (</a:t>
            </a:r>
            <a:r>
              <a:rPr lang="en-US" dirty="0"/>
              <a:t>Ungraded Good Practice Statement)</a:t>
            </a:r>
          </a:p>
        </p:txBody>
      </p:sp>
    </p:spTree>
    <p:extLst>
      <p:ext uri="{BB962C8B-B14F-4D97-AF65-F5344CB8AC3E}">
        <p14:creationId xmlns:p14="http://schemas.microsoft.com/office/powerpoint/2010/main" val="10667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6" y="1123121"/>
            <a:ext cx="11390244" cy="50538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There are </a:t>
            </a:r>
            <a:r>
              <a:rPr lang="en-US" dirty="0" smtClean="0"/>
              <a:t>no published </a:t>
            </a:r>
            <a:r>
              <a:rPr lang="en-US" dirty="0"/>
              <a:t>data on the use of </a:t>
            </a:r>
            <a:r>
              <a:rPr lang="en-US" dirty="0" err="1"/>
              <a:t>denosumab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beyond 10 </a:t>
            </a:r>
            <a:r>
              <a:rPr lang="en-US" dirty="0" smtClean="0">
                <a:solidFill>
                  <a:srgbClr val="FF0000"/>
                </a:solidFill>
              </a:rPr>
              <a:t>years </a:t>
            </a:r>
            <a:r>
              <a:rPr lang="en-US" dirty="0" smtClean="0"/>
              <a:t>of </a:t>
            </a:r>
            <a:r>
              <a:rPr lang="en-US" dirty="0"/>
              <a:t>treatment. Shorter courses of therapy with this </a:t>
            </a:r>
            <a:r>
              <a:rPr lang="en-US" dirty="0" smtClean="0"/>
              <a:t>agent may </a:t>
            </a:r>
            <a:r>
              <a:rPr lang="en-US" dirty="0"/>
              <a:t>be considered depending on the BMD </a:t>
            </a:r>
            <a:r>
              <a:rPr lang="en-US" dirty="0" smtClean="0"/>
              <a:t>response and </a:t>
            </a:r>
            <a:r>
              <a:rPr lang="en-US" dirty="0"/>
              <a:t>the ongoing fracture risk assessment done by </a:t>
            </a:r>
            <a:r>
              <a:rPr lang="en-US" dirty="0" smtClean="0"/>
              <a:t>the treating </a:t>
            </a:r>
            <a:r>
              <a:rPr lang="en-US" dirty="0"/>
              <a:t>clinician. </a:t>
            </a:r>
            <a:endParaRPr lang="en-US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However</a:t>
            </a:r>
            <a:r>
              <a:rPr lang="en-US" dirty="0"/>
              <a:t>, BMD gains are rapidly </a:t>
            </a:r>
            <a:r>
              <a:rPr lang="en-US" dirty="0" smtClean="0"/>
              <a:t>lost with </a:t>
            </a:r>
            <a:r>
              <a:rPr lang="en-US" dirty="0"/>
              <a:t>cessation of </a:t>
            </a:r>
            <a:r>
              <a:rPr lang="en-US" dirty="0" err="1"/>
              <a:t>denosumab</a:t>
            </a:r>
            <a:r>
              <a:rPr lang="en-US" dirty="0"/>
              <a:t> and another therapy </a:t>
            </a:r>
            <a:r>
              <a:rPr lang="en-US" dirty="0" smtClean="0"/>
              <a:t>such as </a:t>
            </a:r>
            <a:r>
              <a:rPr lang="en-US" dirty="0"/>
              <a:t>a bisphosphonate should be given after a course </a:t>
            </a:r>
            <a:r>
              <a:rPr lang="en-US" dirty="0" smtClean="0"/>
              <a:t>of </a:t>
            </a:r>
            <a:r>
              <a:rPr lang="en-US" dirty="0" err="1" smtClean="0"/>
              <a:t>denosumab</a:t>
            </a:r>
            <a:r>
              <a:rPr lang="en-US" dirty="0" smtClean="0"/>
              <a:t> </a:t>
            </a:r>
            <a:r>
              <a:rPr lang="en-US" dirty="0"/>
              <a:t>is ended to maintain the BMD gains of </a:t>
            </a:r>
            <a:r>
              <a:rPr lang="en-US" dirty="0" smtClean="0"/>
              <a:t>the treatment </a:t>
            </a:r>
            <a:r>
              <a:rPr lang="en-US" dirty="0"/>
              <a:t>course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043" y="854765"/>
            <a:ext cx="10853531" cy="532219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One limitation in the use of </a:t>
            </a:r>
            <a:r>
              <a:rPr lang="en-US" dirty="0" err="1"/>
              <a:t>denosumab</a:t>
            </a:r>
            <a:r>
              <a:rPr lang="en-US" dirty="0"/>
              <a:t> is the risk of </a:t>
            </a:r>
            <a:r>
              <a:rPr lang="it-IT" dirty="0">
                <a:solidFill>
                  <a:srgbClr val="FF0000"/>
                </a:solidFill>
              </a:rPr>
              <a:t>hypocalcemia </a:t>
            </a:r>
            <a:r>
              <a:rPr lang="it-IT" dirty="0"/>
              <a:t>due to concomitant medical conditions </a:t>
            </a:r>
            <a:r>
              <a:rPr lang="en-US" dirty="0"/>
              <a:t>such as malabsorption or chronic kidney disease (CKD</a:t>
            </a:r>
            <a:r>
              <a:rPr lang="en-US" dirty="0" smtClean="0"/>
              <a:t>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In contrast to the bisphosphonates, </a:t>
            </a:r>
            <a:r>
              <a:rPr lang="en-US" dirty="0" err="1"/>
              <a:t>denosumab</a:t>
            </a:r>
            <a:r>
              <a:rPr lang="en-US" dirty="0"/>
              <a:t> may be administered to patients with CKD and those with </a:t>
            </a:r>
            <a:r>
              <a:rPr lang="en-US" dirty="0" err="1">
                <a:solidFill>
                  <a:srgbClr val="FF0000"/>
                </a:solidFill>
              </a:rPr>
              <a:t>eGFRs</a:t>
            </a:r>
            <a:r>
              <a:rPr lang="en-US" dirty="0">
                <a:solidFill>
                  <a:srgbClr val="FF0000"/>
                </a:solidFill>
              </a:rPr>
              <a:t> of ≤35 </a:t>
            </a:r>
            <a:r>
              <a:rPr lang="en-US" dirty="0"/>
              <a:t>mL/min/1.73 m2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/>
              <a:t>Serum </a:t>
            </a:r>
            <a:r>
              <a:rPr lang="en-US" dirty="0" smtClean="0"/>
              <a:t>calcium levels </a:t>
            </a:r>
            <a:r>
              <a:rPr lang="en-US" dirty="0"/>
              <a:t>may be checked </a:t>
            </a:r>
            <a:r>
              <a:rPr lang="en-US" dirty="0" smtClean="0"/>
              <a:t>prior to </a:t>
            </a:r>
            <a:r>
              <a:rPr lang="en-US" dirty="0"/>
              <a:t>each dose of </a:t>
            </a:r>
            <a:r>
              <a:rPr lang="en-US" dirty="0" err="1"/>
              <a:t>denosumab</a:t>
            </a:r>
            <a:r>
              <a:rPr lang="en-US" dirty="0"/>
              <a:t>. Individuals at risk for </a:t>
            </a:r>
            <a:r>
              <a:rPr lang="en-US" dirty="0" smtClean="0"/>
              <a:t>hypocalcemia should </a:t>
            </a:r>
            <a:r>
              <a:rPr lang="en-US" dirty="0"/>
              <a:t>be educated about the signs </a:t>
            </a:r>
            <a:r>
              <a:rPr lang="en-US" dirty="0" smtClean="0"/>
              <a:t>and symptoms </a:t>
            </a:r>
            <a:r>
              <a:rPr lang="en-US" dirty="0"/>
              <a:t>of hypocalcemia before administration of </a:t>
            </a:r>
            <a:r>
              <a:rPr lang="en-US" dirty="0" smtClean="0"/>
              <a:t>the agent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4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616226"/>
            <a:ext cx="11181521" cy="577463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Adverse events </a:t>
            </a:r>
            <a:r>
              <a:rPr lang="en-US" dirty="0"/>
              <a:t>assessed in the phase 3 </a:t>
            </a:r>
            <a:r>
              <a:rPr lang="en-US" dirty="0" smtClean="0"/>
              <a:t>FREEDOM</a:t>
            </a:r>
            <a:r>
              <a:rPr lang="en-US" dirty="0"/>
              <a:t> trial </a:t>
            </a:r>
            <a:r>
              <a:rPr lang="en-US" dirty="0" smtClean="0"/>
              <a:t>(Fracture </a:t>
            </a:r>
            <a:r>
              <a:rPr lang="en-US" dirty="0"/>
              <a:t>Reduction Evaluation of </a:t>
            </a:r>
            <a:r>
              <a:rPr lang="en-US" dirty="0" err="1" smtClean="0"/>
              <a:t>Denosumab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Osteoporosis Every 6 </a:t>
            </a:r>
            <a:r>
              <a:rPr lang="en-US" dirty="0" smtClean="0"/>
              <a:t>Months) included </a:t>
            </a:r>
            <a:r>
              <a:rPr lang="en-US" dirty="0"/>
              <a:t>infections, inflammatory disorders, </a:t>
            </a:r>
            <a:r>
              <a:rPr lang="en-US" dirty="0" smtClean="0"/>
              <a:t>and malignancies</a:t>
            </a:r>
            <a:r>
              <a:rPr lang="en-US" dirty="0"/>
              <a:t>, as well as ONJ, AFFs, and hypocalcemia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/>
              <a:t>In the first 3 years of the FREEDOM trial, </a:t>
            </a:r>
            <a:r>
              <a:rPr lang="en-US" dirty="0" smtClean="0"/>
              <a:t>there were </a:t>
            </a: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/>
              <a:t>statistically greater risks of cancer, </a:t>
            </a:r>
            <a:r>
              <a:rPr lang="en-US" dirty="0" smtClean="0"/>
              <a:t>infection, delayed </a:t>
            </a:r>
            <a:r>
              <a:rPr lang="en-US" dirty="0"/>
              <a:t>fracture union, hypocalcemia, or </a:t>
            </a:r>
            <a:r>
              <a:rPr lang="en-US" dirty="0" smtClean="0"/>
              <a:t>ONJ.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 the </a:t>
            </a:r>
            <a:r>
              <a:rPr lang="en-US" dirty="0"/>
              <a:t>FREEDOM Extension during 10 years, </a:t>
            </a:r>
            <a:r>
              <a:rPr lang="en-US" dirty="0" smtClean="0"/>
              <a:t>adverse events </a:t>
            </a:r>
            <a:r>
              <a:rPr lang="en-US" dirty="0"/>
              <a:t>and serious adverse events </a:t>
            </a:r>
            <a:r>
              <a:rPr lang="en-US" dirty="0">
                <a:solidFill>
                  <a:srgbClr val="FF0000"/>
                </a:solidFill>
              </a:rPr>
              <a:t>did not increase </a:t>
            </a:r>
            <a:r>
              <a:rPr lang="en-US" dirty="0" smtClean="0"/>
              <a:t>with time.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algn="just">
              <a:lnSpc>
                <a:spcPct val="110000"/>
              </a:lnSpc>
            </a:pPr>
            <a:r>
              <a:rPr lang="en-US" dirty="0"/>
              <a:t>In the FREEDOM and </a:t>
            </a:r>
            <a:r>
              <a:rPr lang="en-US" dirty="0" smtClean="0"/>
              <a:t>the FREEDOM </a:t>
            </a:r>
            <a:r>
              <a:rPr lang="en-US" dirty="0"/>
              <a:t>Extension trials </a:t>
            </a:r>
            <a:r>
              <a:rPr lang="en-US" dirty="0" smtClean="0"/>
              <a:t>,there </a:t>
            </a:r>
            <a:r>
              <a:rPr lang="en-US" dirty="0"/>
              <a:t>was an </a:t>
            </a:r>
            <a:r>
              <a:rPr lang="en-US" dirty="0" smtClean="0"/>
              <a:t>excess occurrence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multiple new vertebral fractures </a:t>
            </a:r>
            <a:r>
              <a:rPr lang="en-US" dirty="0"/>
              <a:t>in </a:t>
            </a:r>
            <a:r>
              <a:rPr lang="en-US" dirty="0" smtClean="0"/>
              <a:t>patients who discontinued </a:t>
            </a:r>
            <a:r>
              <a:rPr lang="en-US" dirty="0" err="1"/>
              <a:t>denosumab</a:t>
            </a:r>
            <a:r>
              <a:rPr lang="en-US" dirty="0"/>
              <a:t> vs placebo, </a:t>
            </a:r>
            <a:r>
              <a:rPr lang="en-US" dirty="0" smtClean="0"/>
              <a:t>but those </a:t>
            </a:r>
            <a:r>
              <a:rPr lang="en-US" dirty="0"/>
              <a:t>rates did not exceed the baseline fracture rate.</a:t>
            </a:r>
          </a:p>
        </p:txBody>
      </p:sp>
    </p:spTree>
    <p:extLst>
      <p:ext uri="{BB962C8B-B14F-4D97-AF65-F5344CB8AC3E}">
        <p14:creationId xmlns:p14="http://schemas.microsoft.com/office/powerpoint/2010/main" val="1457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1903"/>
            <a:ext cx="10515600" cy="48550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Pharmacological Management of Osteoporosis </a:t>
            </a:r>
            <a:r>
              <a:rPr lang="en-US" dirty="0" smtClean="0"/>
              <a:t>in</a:t>
            </a:r>
            <a:r>
              <a:rPr lang="fa-IR" dirty="0" smtClean="0"/>
              <a:t> </a:t>
            </a:r>
            <a:r>
              <a:rPr lang="en-US" dirty="0" smtClean="0"/>
              <a:t>Postmenopausal </a:t>
            </a:r>
            <a:r>
              <a:rPr lang="en-US" dirty="0"/>
              <a:t>Women: An Endocrine </a:t>
            </a:r>
            <a:r>
              <a:rPr lang="en-US" dirty="0" smtClean="0"/>
              <a:t>Society</a:t>
            </a:r>
            <a:r>
              <a:rPr lang="fa-IR" dirty="0" smtClean="0"/>
              <a:t> </a:t>
            </a:r>
            <a:r>
              <a:rPr lang="en-US" dirty="0" smtClean="0"/>
              <a:t>Clinical </a:t>
            </a:r>
            <a:r>
              <a:rPr lang="en-US" dirty="0"/>
              <a:t>Practice </a:t>
            </a:r>
            <a:r>
              <a:rPr lang="en-US" dirty="0" smtClean="0"/>
              <a:t>Guideline</a:t>
            </a:r>
            <a:endParaRPr lang="fa-IR" dirty="0" smtClean="0"/>
          </a:p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J Clin Endocrinol Metab 104: 1595–1622, </a:t>
            </a:r>
            <a:r>
              <a:rPr lang="en-US" b="1" dirty="0" smtClean="0">
                <a:solidFill>
                  <a:srgbClr val="C00000"/>
                </a:solidFill>
              </a:rPr>
              <a:t>March </a:t>
            </a:r>
            <a:r>
              <a:rPr lang="it-IT" b="1" dirty="0" smtClean="0">
                <a:solidFill>
                  <a:srgbClr val="C00000"/>
                </a:solidFill>
              </a:rPr>
              <a:t>2019</a:t>
            </a:r>
            <a:endParaRPr lang="fa-I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/>
              <a:t>An Endocrine Society</a:t>
            </a:r>
            <a:r>
              <a:rPr lang="fa-IR" dirty="0"/>
              <a:t> </a:t>
            </a:r>
            <a:r>
              <a:rPr lang="en-US" dirty="0"/>
              <a:t>Guideline </a:t>
            </a:r>
            <a:r>
              <a:rPr lang="en-US" dirty="0" smtClean="0"/>
              <a:t>Update</a:t>
            </a:r>
            <a:endParaRPr lang="fa-IR" dirty="0" smtClean="0"/>
          </a:p>
          <a:p>
            <a:pPr marL="0" indent="0" algn="ctr">
              <a:buNone/>
            </a:pPr>
            <a:r>
              <a:rPr lang="it-IT" b="1" i="1" dirty="0" smtClean="0">
                <a:solidFill>
                  <a:srgbClr val="C00000"/>
                </a:solidFill>
              </a:rPr>
              <a:t>J </a:t>
            </a:r>
            <a:r>
              <a:rPr lang="it-IT" b="1" i="1" dirty="0">
                <a:solidFill>
                  <a:srgbClr val="C00000"/>
                </a:solidFill>
              </a:rPr>
              <a:t>Clin Endocrinol Metab </a:t>
            </a:r>
            <a:r>
              <a:rPr lang="it-IT" b="1" dirty="0">
                <a:solidFill>
                  <a:srgbClr val="C00000"/>
                </a:solidFill>
              </a:rPr>
              <a:t>105: 587–594</a:t>
            </a:r>
            <a:r>
              <a:rPr lang="it-IT" b="1" dirty="0" smtClean="0">
                <a:solidFill>
                  <a:srgbClr val="C00000"/>
                </a:solidFill>
              </a:rPr>
              <a:t>,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April</a:t>
            </a:r>
            <a:r>
              <a:rPr lang="it-IT" b="1" dirty="0" smtClean="0">
                <a:solidFill>
                  <a:srgbClr val="C00000"/>
                </a:solidFill>
              </a:rPr>
              <a:t> 2020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BY</a:t>
            </a:r>
            <a:r>
              <a:rPr lang="fa-IR" b="1" dirty="0" smtClean="0">
                <a:solidFill>
                  <a:srgbClr val="0070C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Leila Ashrafi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87" y="616226"/>
            <a:ext cx="10843591" cy="556073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4. </a:t>
            </a:r>
            <a:r>
              <a:rPr lang="en-US" dirty="0" err="1">
                <a:solidFill>
                  <a:srgbClr val="FF0000"/>
                </a:solidFill>
              </a:rPr>
              <a:t>Teriparatide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Abaloparatide</a:t>
            </a:r>
            <a:r>
              <a:rPr lang="en-US" dirty="0">
                <a:solidFill>
                  <a:srgbClr val="FF0000"/>
                </a:solidFill>
              </a:rPr>
              <a:t> (PTH </a:t>
            </a:r>
            <a:r>
              <a:rPr lang="en-US" dirty="0" smtClean="0">
                <a:solidFill>
                  <a:srgbClr val="FF0000"/>
                </a:solidFill>
              </a:rPr>
              <a:t>and PTH-Related </a:t>
            </a:r>
            <a:r>
              <a:rPr lang="en-US" dirty="0">
                <a:solidFill>
                  <a:srgbClr val="FF0000"/>
                </a:solidFill>
              </a:rPr>
              <a:t>Protein Analogs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4.1</a:t>
            </a:r>
            <a:r>
              <a:rPr lang="en-US" dirty="0"/>
              <a:t> In postmenopausal women with osteoporosis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00B0F0"/>
                </a:solidFill>
              </a:rPr>
              <a:t>very </a:t>
            </a:r>
            <a:r>
              <a:rPr lang="en-US" dirty="0">
                <a:solidFill>
                  <a:srgbClr val="00B0F0"/>
                </a:solidFill>
              </a:rPr>
              <a:t>high risk </a:t>
            </a:r>
            <a:r>
              <a:rPr lang="en-US" dirty="0"/>
              <a:t>of fracture, such as those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B0F0"/>
                </a:solidFill>
              </a:rPr>
              <a:t>severe </a:t>
            </a:r>
            <a:r>
              <a:rPr lang="en-US" dirty="0">
                <a:solidFill>
                  <a:srgbClr val="00B0F0"/>
                </a:solidFill>
              </a:rPr>
              <a:t>or multiple vertebral fractures</a:t>
            </a:r>
            <a:r>
              <a:rPr lang="en-US" dirty="0"/>
              <a:t>, we </a:t>
            </a:r>
            <a:r>
              <a:rPr lang="en-US" dirty="0" smtClean="0"/>
              <a:t>recommend </a:t>
            </a:r>
            <a:r>
              <a:rPr lang="en-US" dirty="0" err="1" smtClean="0"/>
              <a:t>teriparatide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abaloparatide</a:t>
            </a:r>
            <a:r>
              <a:rPr lang="en-US" dirty="0"/>
              <a:t> </a:t>
            </a:r>
            <a:r>
              <a:rPr lang="en-US" dirty="0" smtClean="0"/>
              <a:t>treatment of </a:t>
            </a:r>
            <a:r>
              <a:rPr lang="en-US" dirty="0"/>
              <a:t>up to 2 years for the reduction of vertebral </a:t>
            </a:r>
            <a:r>
              <a:rPr lang="en-US" dirty="0" smtClean="0"/>
              <a:t>and </a:t>
            </a:r>
            <a:r>
              <a:rPr lang="en-US" dirty="0" err="1" smtClean="0"/>
              <a:t>nonvertebral</a:t>
            </a:r>
            <a:r>
              <a:rPr lang="en-US" dirty="0" smtClean="0"/>
              <a:t> </a:t>
            </a:r>
            <a:r>
              <a:rPr lang="en-US" dirty="0"/>
              <a:t>fractures.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4.2</a:t>
            </a:r>
            <a:r>
              <a:rPr lang="en-US" dirty="0"/>
              <a:t> In postmenopausal women with </a:t>
            </a:r>
            <a:r>
              <a:rPr lang="en-US" dirty="0" smtClean="0"/>
              <a:t>osteoporosis who </a:t>
            </a:r>
            <a:r>
              <a:rPr lang="en-US" dirty="0"/>
              <a:t>have completed a course of </a:t>
            </a:r>
            <a:r>
              <a:rPr lang="en-US" dirty="0" err="1"/>
              <a:t>teriparatide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abaloparatide</a:t>
            </a:r>
            <a:r>
              <a:rPr lang="en-US" dirty="0"/>
              <a:t>, we recommend treatment </a:t>
            </a:r>
            <a:r>
              <a:rPr lang="en-US" dirty="0" smtClean="0"/>
              <a:t>with </a:t>
            </a:r>
            <a:r>
              <a:rPr lang="en-US" dirty="0" err="1" smtClean="0"/>
              <a:t>antiresorptive</a:t>
            </a:r>
            <a:r>
              <a:rPr lang="en-US" dirty="0" smtClean="0"/>
              <a:t> </a:t>
            </a:r>
            <a:r>
              <a:rPr lang="en-US" dirty="0"/>
              <a:t>osteoporosis therapies to </a:t>
            </a:r>
            <a:r>
              <a:rPr lang="en-US" dirty="0" smtClean="0"/>
              <a:t>maintain bone </a:t>
            </a:r>
            <a:r>
              <a:rPr lang="en-US" dirty="0"/>
              <a:t>density gains. </a:t>
            </a:r>
          </a:p>
        </p:txBody>
      </p:sp>
    </p:spTree>
    <p:extLst>
      <p:ext uri="{BB962C8B-B14F-4D97-AF65-F5344CB8AC3E}">
        <p14:creationId xmlns:p14="http://schemas.microsoft.com/office/powerpoint/2010/main" val="2020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626165"/>
            <a:ext cx="11042374" cy="55507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Anabolic agents increase BMD by increasing </a:t>
            </a:r>
            <a:r>
              <a:rPr lang="en-US" dirty="0" smtClean="0"/>
              <a:t>bone formation </a:t>
            </a:r>
            <a:r>
              <a:rPr lang="en-US" dirty="0"/>
              <a:t>when administered </a:t>
            </a:r>
            <a:r>
              <a:rPr lang="en-US" dirty="0">
                <a:solidFill>
                  <a:srgbClr val="FF0000"/>
                </a:solidFill>
              </a:rPr>
              <a:t>intermittently</a:t>
            </a:r>
            <a:r>
              <a:rPr lang="en-US" dirty="0"/>
              <a:t> (i.e., daily</a:t>
            </a:r>
            <a:r>
              <a:rPr lang="en-US" dirty="0" smtClean="0"/>
              <a:t>).There </a:t>
            </a:r>
            <a:r>
              <a:rPr lang="en-US" dirty="0"/>
              <a:t>are now two licensed peptides that are </a:t>
            </a:r>
            <a:r>
              <a:rPr lang="en-US" dirty="0" smtClean="0"/>
              <a:t>anabolic for </a:t>
            </a:r>
            <a:r>
              <a:rPr lang="en-US" dirty="0"/>
              <a:t>bone: </a:t>
            </a:r>
            <a:r>
              <a:rPr lang="en-US" dirty="0">
                <a:solidFill>
                  <a:srgbClr val="FF0000"/>
                </a:solidFill>
              </a:rPr>
              <a:t>PTH(1–34)</a:t>
            </a:r>
            <a:r>
              <a:rPr lang="en-US" dirty="0"/>
              <a:t> (</a:t>
            </a:r>
            <a:r>
              <a:rPr lang="en-US" dirty="0" err="1"/>
              <a:t>teriparatide</a:t>
            </a:r>
            <a:r>
              <a:rPr lang="en-US" dirty="0"/>
              <a:t>) and a </a:t>
            </a:r>
            <a:r>
              <a:rPr lang="en-US" dirty="0" smtClean="0"/>
              <a:t>PTH-related protein </a:t>
            </a:r>
            <a:r>
              <a:rPr lang="en-US" dirty="0"/>
              <a:t>analog (</a:t>
            </a:r>
            <a:r>
              <a:rPr lang="en-US" dirty="0" err="1"/>
              <a:t>abaloparatide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Side-effects</a:t>
            </a:r>
            <a:r>
              <a:rPr lang="en-US" dirty="0"/>
              <a:t> of </a:t>
            </a:r>
            <a:r>
              <a:rPr lang="en-US" dirty="0" err="1">
                <a:solidFill>
                  <a:srgbClr val="0070C0"/>
                </a:solidFill>
              </a:rPr>
              <a:t>teriparatide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(20 mg dose) vs placebo included greater rates of dizziness and leg cramps ,while side-effects of </a:t>
            </a:r>
            <a:r>
              <a:rPr lang="en-US" dirty="0" err="1">
                <a:solidFill>
                  <a:srgbClr val="0070C0"/>
                </a:solidFill>
              </a:rPr>
              <a:t>abaloparatide</a:t>
            </a:r>
            <a:r>
              <a:rPr lang="en-US" dirty="0"/>
              <a:t> that led to study discontinuation were nausea, postural hypotension, dizziness, headache, and palpitations.</a:t>
            </a:r>
          </a:p>
        </p:txBody>
      </p:sp>
    </p:spTree>
    <p:extLst>
      <p:ext uri="{BB962C8B-B14F-4D97-AF65-F5344CB8AC3E}">
        <p14:creationId xmlns:p14="http://schemas.microsoft.com/office/powerpoint/2010/main" val="39112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6" y="1143000"/>
            <a:ext cx="11072190" cy="506895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 significant increase in </a:t>
            </a:r>
            <a:r>
              <a:rPr lang="en-US" dirty="0">
                <a:solidFill>
                  <a:srgbClr val="FF0000"/>
                </a:solidFill>
              </a:rPr>
              <a:t>osteosarcoma</a:t>
            </a:r>
            <a:r>
              <a:rPr lang="en-US" dirty="0"/>
              <a:t> in rats </a:t>
            </a:r>
            <a:r>
              <a:rPr lang="en-US" dirty="0" smtClean="0"/>
              <a:t>given lifelong </a:t>
            </a:r>
            <a:r>
              <a:rPr lang="en-US" dirty="0"/>
              <a:t>treatment with </a:t>
            </a:r>
            <a:r>
              <a:rPr lang="en-US" dirty="0" err="1"/>
              <a:t>teriparatide</a:t>
            </a:r>
            <a:r>
              <a:rPr lang="en-US" dirty="0"/>
              <a:t> or </a:t>
            </a:r>
            <a:r>
              <a:rPr lang="en-US" dirty="0" err="1"/>
              <a:t>abaloparatide</a:t>
            </a:r>
            <a:r>
              <a:rPr lang="en-US" dirty="0"/>
              <a:t> </a:t>
            </a:r>
            <a:r>
              <a:rPr lang="en-US" dirty="0" smtClean="0"/>
              <a:t>led to </a:t>
            </a:r>
            <a:r>
              <a:rPr lang="en-US" dirty="0"/>
              <a:t>black box warnings for both of these agents with </a:t>
            </a:r>
            <a:r>
              <a:rPr lang="en-US" dirty="0" smtClean="0"/>
              <a:t>limits for </a:t>
            </a:r>
            <a:r>
              <a:rPr lang="en-US" dirty="0"/>
              <a:t>lifetime therapy to a </a:t>
            </a:r>
            <a:r>
              <a:rPr lang="en-US" dirty="0">
                <a:solidFill>
                  <a:srgbClr val="FF0000"/>
                </a:solidFill>
              </a:rPr>
              <a:t>maximum of 24 </a:t>
            </a:r>
            <a:r>
              <a:rPr lang="en-US" dirty="0" smtClean="0">
                <a:solidFill>
                  <a:srgbClr val="FF0000"/>
                </a:solidFill>
              </a:rPr>
              <a:t>months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 smtClean="0"/>
          </a:p>
          <a:p>
            <a:pPr algn="just">
              <a:lnSpc>
                <a:spcPct val="110000"/>
              </a:lnSpc>
            </a:pPr>
            <a:r>
              <a:rPr lang="en-US" dirty="0" smtClean="0"/>
              <a:t> However</a:t>
            </a:r>
            <a:r>
              <a:rPr lang="en-US" dirty="0"/>
              <a:t>, since the introduction of </a:t>
            </a:r>
            <a:r>
              <a:rPr lang="en-US" dirty="0" err="1"/>
              <a:t>teriparatide</a:t>
            </a:r>
            <a:r>
              <a:rPr lang="en-US" dirty="0"/>
              <a:t> in </a:t>
            </a:r>
            <a:r>
              <a:rPr lang="en-US" dirty="0" smtClean="0"/>
              <a:t>2002, with&gt;1 </a:t>
            </a:r>
            <a:r>
              <a:rPr lang="en-US" dirty="0"/>
              <a:t>million human users, the rate of </a:t>
            </a:r>
            <a:r>
              <a:rPr lang="en-US" dirty="0" smtClean="0"/>
              <a:t>osteosarcoma has </a:t>
            </a:r>
            <a:r>
              <a:rPr lang="en-US" dirty="0"/>
              <a:t>not been greater than expected, with only one </a:t>
            </a:r>
            <a:r>
              <a:rPr lang="en-US" dirty="0" smtClean="0"/>
              <a:t>case reported </a:t>
            </a:r>
            <a:r>
              <a:rPr lang="en-US" dirty="0"/>
              <a:t>as of 2016 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13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06896"/>
            <a:ext cx="10876722" cy="567006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 err="1"/>
              <a:t>Teriparatide</a:t>
            </a:r>
            <a:r>
              <a:rPr lang="en-US" dirty="0"/>
              <a:t> and </a:t>
            </a:r>
            <a:r>
              <a:rPr lang="en-US" dirty="0" err="1"/>
              <a:t>abaloparatide</a:t>
            </a:r>
            <a:r>
              <a:rPr lang="en-US" dirty="0"/>
              <a:t> have </a:t>
            </a:r>
            <a:r>
              <a:rPr lang="en-US" dirty="0" smtClean="0"/>
              <a:t>been shown </a:t>
            </a:r>
            <a:r>
              <a:rPr lang="en-US" dirty="0"/>
              <a:t>to increase serum calcium slightly and can </a:t>
            </a:r>
            <a:r>
              <a:rPr lang="en-US" dirty="0" smtClean="0"/>
              <a:t>result in </a:t>
            </a:r>
            <a:r>
              <a:rPr lang="en-US" dirty="0"/>
              <a:t>cases of </a:t>
            </a:r>
            <a:r>
              <a:rPr lang="en-US" dirty="0">
                <a:solidFill>
                  <a:srgbClr val="FF0000"/>
                </a:solidFill>
              </a:rPr>
              <a:t>hypercalcemia.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>
                <a:solidFill>
                  <a:srgbClr val="FF0000"/>
                </a:solidFill>
              </a:rPr>
              <a:t>recommended</a:t>
            </a:r>
            <a:r>
              <a:rPr lang="en-US" dirty="0" smtClean="0"/>
              <a:t> that </a:t>
            </a:r>
            <a:r>
              <a:rPr lang="en-US" dirty="0"/>
              <a:t>serum calcium should be assessed prior to use </a:t>
            </a:r>
            <a:r>
              <a:rPr lang="en-US" dirty="0" smtClean="0"/>
              <a:t>and that </a:t>
            </a:r>
            <a:r>
              <a:rPr lang="en-US" dirty="0"/>
              <a:t>neither agent be used in patients with elevated </a:t>
            </a:r>
            <a:r>
              <a:rPr lang="en-US" dirty="0" smtClean="0"/>
              <a:t>serum calcium.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/>
              <a:t>there are two important </a:t>
            </a:r>
            <a:r>
              <a:rPr lang="en-US" dirty="0">
                <a:solidFill>
                  <a:srgbClr val="FF0000"/>
                </a:solidFill>
              </a:rPr>
              <a:t>limitations</a:t>
            </a:r>
            <a:r>
              <a:rPr lang="en-US" dirty="0"/>
              <a:t> of these </a:t>
            </a:r>
            <a:r>
              <a:rPr lang="en-US" dirty="0" err="1" smtClean="0"/>
              <a:t>medications.</a:t>
            </a:r>
            <a:r>
              <a:rPr lang="en-US" dirty="0" err="1" smtClean="0">
                <a:solidFill>
                  <a:srgbClr val="FF0000"/>
                </a:solidFill>
              </a:rPr>
              <a:t>First</a:t>
            </a:r>
            <a:r>
              <a:rPr lang="en-US" dirty="0"/>
              <a:t>, they require a daily injection, which some patients may not be willing to do.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Second</a:t>
            </a:r>
            <a:r>
              <a:rPr lang="en-US" dirty="0"/>
              <a:t>, both </a:t>
            </a:r>
            <a:r>
              <a:rPr lang="en-US" dirty="0" err="1"/>
              <a:t>teriparatide</a:t>
            </a:r>
            <a:r>
              <a:rPr lang="en-US" dirty="0"/>
              <a:t> and </a:t>
            </a:r>
            <a:r>
              <a:rPr lang="en-US" dirty="0" err="1"/>
              <a:t>abaloparatide</a:t>
            </a:r>
            <a:r>
              <a:rPr lang="en-US" dirty="0"/>
              <a:t> are much more expensive than other therapies, </a:t>
            </a:r>
            <a:r>
              <a:rPr lang="en-US" dirty="0" smtClean="0"/>
              <a:t>particularly </a:t>
            </a:r>
            <a:r>
              <a:rPr lang="en-US" dirty="0"/>
              <a:t>when insurance coverage may be limited.</a:t>
            </a:r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1321903"/>
            <a:ext cx="11102009" cy="48550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UPDATE A (2020).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Romosozumab</a:t>
            </a: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A.1</a:t>
            </a:r>
            <a:r>
              <a:rPr lang="en-US" dirty="0"/>
              <a:t> In postmenopausal women with osteoporosis at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>
                <a:solidFill>
                  <a:srgbClr val="FF0000"/>
                </a:solidFill>
              </a:rPr>
              <a:t>risk </a:t>
            </a:r>
            <a:r>
              <a:rPr lang="en-US" dirty="0"/>
              <a:t>of fracture, such as those with severe </a:t>
            </a:r>
            <a:r>
              <a:rPr lang="en-US" dirty="0" smtClean="0"/>
              <a:t>osteoporosis</a:t>
            </a:r>
            <a:r>
              <a:rPr lang="fa-IR" dirty="0" smtClean="0"/>
              <a:t> </a:t>
            </a:r>
            <a:r>
              <a:rPr lang="en-US" dirty="0" smtClean="0"/>
              <a:t>(low </a:t>
            </a:r>
            <a:r>
              <a:rPr lang="en-US" dirty="0"/>
              <a:t>T-score &lt; −2.5 </a:t>
            </a:r>
            <a:r>
              <a:rPr lang="en-US" dirty="0" smtClean="0"/>
              <a:t>and</a:t>
            </a:r>
            <a:r>
              <a:rPr lang="fa-IR" dirty="0" smtClean="0"/>
              <a:t> </a:t>
            </a:r>
            <a:r>
              <a:rPr lang="en-US" dirty="0" smtClean="0"/>
              <a:t>fractures</a:t>
            </a:r>
            <a:r>
              <a:rPr lang="en-US" dirty="0"/>
              <a:t>) or multiple vertebral fractures, we </a:t>
            </a:r>
            <a:r>
              <a:rPr lang="en-US" dirty="0" smtClean="0"/>
              <a:t>recommend</a:t>
            </a:r>
            <a:r>
              <a:rPr lang="fa-IR" dirty="0" smtClean="0"/>
              <a:t> </a:t>
            </a:r>
            <a:r>
              <a:rPr lang="en-US" dirty="0" err="1" smtClean="0"/>
              <a:t>romosozumab</a:t>
            </a:r>
            <a:r>
              <a:rPr lang="en-US" dirty="0" smtClean="0"/>
              <a:t> </a:t>
            </a:r>
            <a:r>
              <a:rPr lang="en-US" dirty="0"/>
              <a:t>treatment for up to </a:t>
            </a:r>
            <a:r>
              <a:rPr lang="en-US" dirty="0">
                <a:solidFill>
                  <a:srgbClr val="FF0000"/>
                </a:solidFill>
              </a:rPr>
              <a:t>1 year</a:t>
            </a:r>
            <a:r>
              <a:rPr lang="en-US" dirty="0"/>
              <a:t> for the </a:t>
            </a:r>
            <a:r>
              <a:rPr lang="en-US" dirty="0" smtClean="0"/>
              <a:t>reduction</a:t>
            </a:r>
            <a:r>
              <a:rPr lang="fa-IR" dirty="0" smtClean="0"/>
              <a:t> </a:t>
            </a:r>
            <a:r>
              <a:rPr lang="en-US" dirty="0" smtClean="0"/>
              <a:t>of </a:t>
            </a:r>
            <a:r>
              <a:rPr lang="en-US" dirty="0">
                <a:solidFill>
                  <a:srgbClr val="00B0F0"/>
                </a:solidFill>
              </a:rPr>
              <a:t>vertebral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hip</a:t>
            </a:r>
            <a:r>
              <a:rPr lang="en-US" dirty="0"/>
              <a:t>, and </a:t>
            </a:r>
            <a:r>
              <a:rPr lang="en-US" dirty="0" err="1">
                <a:solidFill>
                  <a:srgbClr val="00B0F0"/>
                </a:solidFill>
              </a:rPr>
              <a:t>nonvertebral</a:t>
            </a:r>
            <a:r>
              <a:rPr lang="en-US" dirty="0">
                <a:solidFill>
                  <a:srgbClr val="00B0F0"/>
                </a:solidFill>
              </a:rPr>
              <a:t> fractures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i="1" dirty="0"/>
              <a:t>The recommended dosage is </a:t>
            </a:r>
            <a:r>
              <a:rPr lang="en-US" i="1" dirty="0">
                <a:solidFill>
                  <a:srgbClr val="FF0000"/>
                </a:solidFill>
              </a:rPr>
              <a:t>210 mg </a:t>
            </a:r>
            <a:r>
              <a:rPr lang="en-US" i="1" dirty="0"/>
              <a:t>monthly by </a:t>
            </a:r>
            <a:r>
              <a:rPr lang="en-US" i="1" dirty="0" smtClean="0"/>
              <a:t>subcutaneous injection </a:t>
            </a:r>
            <a:r>
              <a:rPr lang="en-US" i="1" dirty="0"/>
              <a:t>for 12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874643"/>
            <a:ext cx="11012557" cy="5302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• </a:t>
            </a:r>
            <a:r>
              <a:rPr lang="en-US" i="1" dirty="0"/>
              <a:t>Women at high risk of cardiovascular disease </a:t>
            </a:r>
            <a:r>
              <a:rPr lang="en-US" i="1" dirty="0" smtClean="0"/>
              <a:t>or</a:t>
            </a:r>
            <a:r>
              <a:rPr lang="fa-IR" i="1" dirty="0" smtClean="0"/>
              <a:t> </a:t>
            </a:r>
            <a:r>
              <a:rPr lang="en-US" i="1" dirty="0" smtClean="0"/>
              <a:t>stroke </a:t>
            </a:r>
            <a:r>
              <a:rPr lang="en-US" i="1" dirty="0"/>
              <a:t>should not be considered for </a:t>
            </a:r>
            <a:r>
              <a:rPr lang="en-US" i="1" dirty="0" err="1" smtClean="0"/>
              <a:t>romosozumab.Further</a:t>
            </a:r>
            <a:r>
              <a:rPr lang="en-US" i="1" dirty="0" smtClean="0"/>
              <a:t> </a:t>
            </a:r>
            <a:r>
              <a:rPr lang="en-US" i="1" dirty="0"/>
              <a:t>studies on cardiovascular risk </a:t>
            </a:r>
            <a:r>
              <a:rPr lang="en-US" i="1" dirty="0" smtClean="0"/>
              <a:t>associated</a:t>
            </a:r>
            <a:r>
              <a:rPr lang="fa-IR" i="1" dirty="0" smtClean="0"/>
              <a:t> </a:t>
            </a:r>
            <a:r>
              <a:rPr lang="en-US" i="1" dirty="0" smtClean="0"/>
              <a:t>with </a:t>
            </a:r>
            <a:r>
              <a:rPr lang="en-US" i="1" dirty="0"/>
              <a:t>this treatment. </a:t>
            </a:r>
            <a:endParaRPr lang="fa-IR" i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i="1" dirty="0" smtClean="0"/>
              <a:t>High </a:t>
            </a:r>
            <a:r>
              <a:rPr lang="en-US" i="1" dirty="0"/>
              <a:t>risk includes </a:t>
            </a:r>
            <a:r>
              <a:rPr lang="en-US" i="1" dirty="0" smtClean="0"/>
              <a:t>prior</a:t>
            </a:r>
            <a:r>
              <a:rPr lang="fa-IR" i="1" dirty="0" smtClean="0"/>
              <a:t> </a:t>
            </a:r>
            <a:r>
              <a:rPr lang="en-US" i="1" dirty="0" smtClean="0"/>
              <a:t>myocardial </a:t>
            </a:r>
            <a:r>
              <a:rPr lang="en-US" i="1" dirty="0"/>
              <a:t>infarction or stroke</a:t>
            </a:r>
            <a:r>
              <a:rPr lang="en-US" i="1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i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A.2</a:t>
            </a:r>
            <a:r>
              <a:rPr lang="en-US" dirty="0"/>
              <a:t> In postmenopausal women with osteoporosis </a:t>
            </a:r>
            <a:r>
              <a:rPr lang="en-US" dirty="0" smtClean="0"/>
              <a:t>who</a:t>
            </a:r>
            <a:r>
              <a:rPr lang="fa-IR" dirty="0" smtClean="0"/>
              <a:t> </a:t>
            </a:r>
            <a:r>
              <a:rPr lang="en-US" dirty="0" smtClean="0"/>
              <a:t>have</a:t>
            </a:r>
            <a:r>
              <a:rPr lang="fa-IR" dirty="0" smtClean="0"/>
              <a:t> </a:t>
            </a:r>
            <a:r>
              <a:rPr lang="en-US" dirty="0" smtClean="0"/>
              <a:t>completed </a:t>
            </a:r>
            <a:r>
              <a:rPr lang="en-US" dirty="0"/>
              <a:t>a course of </a:t>
            </a:r>
            <a:r>
              <a:rPr lang="en-US" dirty="0" err="1"/>
              <a:t>romosozumab</a:t>
            </a:r>
            <a:r>
              <a:rPr lang="en-US" dirty="0"/>
              <a:t>, we </a:t>
            </a:r>
            <a:r>
              <a:rPr lang="en-US" dirty="0" smtClean="0"/>
              <a:t>recommend</a:t>
            </a:r>
            <a:r>
              <a:rPr lang="fa-IR" dirty="0" smtClean="0"/>
              <a:t> </a:t>
            </a:r>
            <a:r>
              <a:rPr lang="en-US" dirty="0" smtClean="0"/>
              <a:t>treatment </a:t>
            </a:r>
            <a:r>
              <a:rPr lang="en-US" dirty="0"/>
              <a:t>with </a:t>
            </a:r>
            <a:r>
              <a:rPr lang="en-US" dirty="0" err="1"/>
              <a:t>antiresorptive</a:t>
            </a:r>
            <a:r>
              <a:rPr lang="en-US" dirty="0"/>
              <a:t> osteoporosis </a:t>
            </a:r>
            <a:r>
              <a:rPr lang="en-US" dirty="0" smtClean="0"/>
              <a:t>therapies</a:t>
            </a:r>
            <a:r>
              <a:rPr lang="fa-I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maintain bone </a:t>
            </a:r>
            <a:r>
              <a:rPr lang="en-US" dirty="0" smtClean="0"/>
              <a:t>mineral</a:t>
            </a:r>
            <a:r>
              <a:rPr lang="fa-IR" dirty="0" smtClean="0"/>
              <a:t> </a:t>
            </a:r>
            <a:r>
              <a:rPr lang="en-US" dirty="0" smtClean="0"/>
              <a:t>density </a:t>
            </a:r>
            <a:r>
              <a:rPr lang="en-US" dirty="0"/>
              <a:t>gains and </a:t>
            </a:r>
            <a:r>
              <a:rPr lang="en-US" dirty="0" smtClean="0"/>
              <a:t>reduce</a:t>
            </a:r>
            <a:r>
              <a:rPr lang="fa-IR" dirty="0" smtClean="0"/>
              <a:t> </a:t>
            </a:r>
            <a:r>
              <a:rPr lang="en-US" dirty="0" smtClean="0"/>
              <a:t>fracture </a:t>
            </a:r>
            <a:r>
              <a:rPr lang="en-US" dirty="0"/>
              <a:t>risk. </a:t>
            </a:r>
          </a:p>
        </p:txBody>
      </p:sp>
    </p:spTree>
    <p:extLst>
      <p:ext uri="{BB962C8B-B14F-4D97-AF65-F5344CB8AC3E}">
        <p14:creationId xmlns:p14="http://schemas.microsoft.com/office/powerpoint/2010/main" val="41239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924339"/>
            <a:ext cx="11131827" cy="525262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dirty="0" err="1"/>
              <a:t>Romosozumab</a:t>
            </a:r>
            <a:r>
              <a:rPr lang="en-US" dirty="0"/>
              <a:t> is an anabolic agent that </a:t>
            </a:r>
            <a:r>
              <a:rPr lang="en-US" dirty="0" smtClean="0"/>
              <a:t>increases bone </a:t>
            </a:r>
            <a:r>
              <a:rPr lang="en-US" dirty="0"/>
              <a:t>formation and also reduces bone resorption</a:t>
            </a:r>
            <a:r>
              <a:rPr lang="en-US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dirty="0" smtClean="0"/>
              <a:t> It is administered subcutaneous injections </a:t>
            </a:r>
            <a:r>
              <a:rPr lang="en-US" dirty="0">
                <a:solidFill>
                  <a:srgbClr val="FF0000"/>
                </a:solidFill>
              </a:rPr>
              <a:t>once monthly for 1 year </a:t>
            </a:r>
            <a:r>
              <a:rPr lang="en-US" dirty="0"/>
              <a:t>and </a:t>
            </a:r>
            <a:r>
              <a:rPr lang="en-US" dirty="0" smtClean="0"/>
              <a:t>produces marked </a:t>
            </a:r>
            <a:r>
              <a:rPr lang="en-US" dirty="0"/>
              <a:t>increases </a:t>
            </a:r>
            <a:r>
              <a:rPr lang="en-US" dirty="0" smtClean="0"/>
              <a:t>in spine </a:t>
            </a:r>
            <a:r>
              <a:rPr lang="en-US" dirty="0"/>
              <a:t>and hip BMD, almost </a:t>
            </a:r>
            <a:r>
              <a:rPr lang="en-US" dirty="0" smtClean="0"/>
              <a:t>certainly as </a:t>
            </a:r>
            <a:r>
              <a:rPr lang="en-US" dirty="0"/>
              <a:t>a result of an early increase in bone modeling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/>
              <a:t>Romosozumab</a:t>
            </a:r>
            <a:r>
              <a:rPr lang="en-US" dirty="0"/>
              <a:t> should be considered as a </a:t>
            </a:r>
            <a:r>
              <a:rPr lang="en-US" dirty="0" smtClean="0">
                <a:solidFill>
                  <a:srgbClr val="FF0000"/>
                </a:solidFill>
              </a:rPr>
              <a:t>first-line</a:t>
            </a:r>
            <a:r>
              <a:rPr lang="en-US" dirty="0" smtClean="0"/>
              <a:t> therapy </a:t>
            </a:r>
            <a:r>
              <a:rPr lang="en-US" dirty="0"/>
              <a:t>in patients with </a:t>
            </a:r>
            <a:r>
              <a:rPr lang="en-US" dirty="0">
                <a:solidFill>
                  <a:srgbClr val="FF0000"/>
                </a:solidFill>
              </a:rPr>
              <a:t>multiple</a:t>
            </a:r>
            <a:r>
              <a:rPr lang="en-US" dirty="0"/>
              <a:t> vertebral </a:t>
            </a:r>
            <a:r>
              <a:rPr lang="en-US" dirty="0" smtClean="0"/>
              <a:t>fractures or </a:t>
            </a:r>
            <a:r>
              <a:rPr lang="en-US" dirty="0"/>
              <a:t>hip fracture and BMD in the osteoporotic </a:t>
            </a:r>
            <a:r>
              <a:rPr lang="en-US" dirty="0" smtClean="0"/>
              <a:t>range(severe </a:t>
            </a:r>
            <a:r>
              <a:rPr lang="en-US" dirty="0"/>
              <a:t>osteoporosis). </a:t>
            </a: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agent </a:t>
            </a:r>
            <a:r>
              <a:rPr lang="en-US" dirty="0"/>
              <a:t>also could be considered in individuals who </a:t>
            </a:r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failed</a:t>
            </a:r>
            <a:r>
              <a:rPr lang="en-US" dirty="0" smtClean="0"/>
              <a:t> </a:t>
            </a:r>
            <a:r>
              <a:rPr lang="en-US" dirty="0" err="1" smtClean="0"/>
              <a:t>antiresorptive</a:t>
            </a:r>
            <a:r>
              <a:rPr lang="en-US" dirty="0" smtClean="0"/>
              <a:t> </a:t>
            </a:r>
            <a:r>
              <a:rPr lang="en-US" dirty="0"/>
              <a:t>treatments. </a:t>
            </a:r>
          </a:p>
        </p:txBody>
      </p:sp>
    </p:spTree>
    <p:extLst>
      <p:ext uri="{BB962C8B-B14F-4D97-AF65-F5344CB8AC3E}">
        <p14:creationId xmlns:p14="http://schemas.microsoft.com/office/powerpoint/2010/main" val="18017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884583"/>
            <a:ext cx="11171582" cy="529238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 err="1" smtClean="0"/>
              <a:t>Romosozumab</a:t>
            </a:r>
            <a:r>
              <a:rPr lang="en-US" dirty="0" smtClean="0"/>
              <a:t>,</a:t>
            </a:r>
            <a:r>
              <a:rPr lang="fa-I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new type of anabolic agent for the </a:t>
            </a:r>
            <a:r>
              <a:rPr lang="en-US" dirty="0" smtClean="0"/>
              <a:t>treatment</a:t>
            </a:r>
            <a:r>
              <a:rPr lang="fa-I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osteoporosis that differs from </a:t>
            </a:r>
            <a:r>
              <a:rPr lang="en-US" dirty="0" err="1"/>
              <a:t>teriparatide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fa-IR" dirty="0" smtClean="0"/>
              <a:t> </a:t>
            </a:r>
            <a:r>
              <a:rPr lang="en-US" dirty="0" err="1" smtClean="0"/>
              <a:t>abaloparatide</a:t>
            </a:r>
            <a:r>
              <a:rPr lang="en-US" dirty="0" smtClean="0"/>
              <a:t> </a:t>
            </a:r>
            <a:r>
              <a:rPr lang="en-US" dirty="0"/>
              <a:t>in its mechanism of action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a-IR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Unlike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smtClean="0"/>
              <a:t>latter </a:t>
            </a:r>
            <a:r>
              <a:rPr lang="en-US" dirty="0"/>
              <a:t>drugs which work directly through the </a:t>
            </a:r>
            <a:r>
              <a:rPr lang="en-US" dirty="0" smtClean="0"/>
              <a:t>parathyroid</a:t>
            </a:r>
            <a:r>
              <a:rPr lang="fa-IR" dirty="0" smtClean="0"/>
              <a:t> </a:t>
            </a:r>
            <a:r>
              <a:rPr lang="en-US" dirty="0" smtClean="0"/>
              <a:t>hormone </a:t>
            </a:r>
            <a:r>
              <a:rPr lang="en-US" dirty="0"/>
              <a:t>(PTH) type 1 receptor, </a:t>
            </a:r>
            <a:r>
              <a:rPr lang="en-US" dirty="0" err="1" smtClean="0"/>
              <a:t>romosozumab</a:t>
            </a:r>
            <a:r>
              <a:rPr lang="fa-IR" dirty="0"/>
              <a:t> </a:t>
            </a:r>
            <a:r>
              <a:rPr lang="en-US" dirty="0" smtClean="0"/>
              <a:t>works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blocking the actions of </a:t>
            </a:r>
            <a:r>
              <a:rPr lang="en-US" dirty="0" err="1">
                <a:solidFill>
                  <a:srgbClr val="FF0000"/>
                </a:solidFill>
              </a:rPr>
              <a:t>sclerostin</a:t>
            </a:r>
            <a:r>
              <a:rPr lang="en-US" dirty="0"/>
              <a:t>, an </a:t>
            </a:r>
            <a:r>
              <a:rPr lang="en-US" dirty="0" smtClean="0"/>
              <a:t>inhibitor</a:t>
            </a:r>
            <a:r>
              <a:rPr lang="fa-I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bone formation that binds to the low-density </a:t>
            </a:r>
            <a:r>
              <a:rPr lang="en-US" dirty="0" smtClean="0"/>
              <a:t>lipoprotein</a:t>
            </a:r>
            <a:r>
              <a:rPr lang="fa-IR" dirty="0" smtClean="0"/>
              <a:t> </a:t>
            </a:r>
            <a:r>
              <a:rPr lang="en-US" dirty="0" smtClean="0"/>
              <a:t>receptor-related </a:t>
            </a:r>
            <a:r>
              <a:rPr lang="en-US" dirty="0"/>
              <a:t>protein (LRP)5/6 component </a:t>
            </a:r>
            <a:r>
              <a:rPr lang="en-US" dirty="0" smtClean="0"/>
              <a:t>of</a:t>
            </a:r>
            <a:r>
              <a:rPr lang="fa-I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LRP5/6-frizzled co-receptor complex that </a:t>
            </a:r>
            <a:r>
              <a:rPr lang="en-US" dirty="0" smtClean="0"/>
              <a:t>mediates</a:t>
            </a:r>
            <a:r>
              <a:rPr lang="fa-IR" dirty="0" smtClean="0"/>
              <a:t> </a:t>
            </a:r>
            <a:r>
              <a:rPr lang="en-US" dirty="0" err="1" smtClean="0"/>
              <a:t>Wnt</a:t>
            </a:r>
            <a:r>
              <a:rPr lang="en-US" dirty="0" smtClean="0"/>
              <a:t> signaling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3" y="715617"/>
            <a:ext cx="10893286" cy="5461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5. Selective Estrogen Receptor </a:t>
            </a:r>
            <a:r>
              <a:rPr lang="en-US" dirty="0" smtClean="0">
                <a:solidFill>
                  <a:srgbClr val="FF0000"/>
                </a:solidFill>
              </a:rPr>
              <a:t>Modulators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5.1</a:t>
            </a:r>
            <a:r>
              <a:rPr lang="en-US" dirty="0"/>
              <a:t>. In postmenopausal women with osteoporosis </a:t>
            </a:r>
            <a:r>
              <a:rPr lang="en-US" dirty="0" smtClean="0"/>
              <a:t>at high </a:t>
            </a:r>
            <a:r>
              <a:rPr lang="en-US" dirty="0"/>
              <a:t>risk </a:t>
            </a:r>
            <a:r>
              <a:rPr lang="en-US" dirty="0" smtClean="0"/>
              <a:t>of fracture </a:t>
            </a:r>
            <a:r>
              <a:rPr lang="en-US" dirty="0"/>
              <a:t>and with the patient </a:t>
            </a:r>
            <a:r>
              <a:rPr lang="en-US" dirty="0" smtClean="0"/>
              <a:t>characteristics below</a:t>
            </a:r>
            <a:r>
              <a:rPr lang="en-US" dirty="0"/>
              <a:t>, we recommend </a:t>
            </a:r>
            <a:r>
              <a:rPr lang="en-US" dirty="0" err="1"/>
              <a:t>raloxifene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bazedoxifene</a:t>
            </a:r>
            <a:r>
              <a:rPr lang="en-US" dirty="0" smtClean="0"/>
              <a:t> </a:t>
            </a:r>
            <a:r>
              <a:rPr lang="en-US" dirty="0"/>
              <a:t>to reduce the risk of </a:t>
            </a:r>
            <a:r>
              <a:rPr lang="en-US" dirty="0" smtClean="0">
                <a:solidFill>
                  <a:srgbClr val="00B0F0"/>
                </a:solidFill>
              </a:rPr>
              <a:t>vertebral fractures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Patient characteristics: </a:t>
            </a:r>
            <a:r>
              <a:rPr lang="en-US" dirty="0"/>
              <a:t>With a low risk of </a:t>
            </a:r>
            <a:r>
              <a:rPr lang="en-US" dirty="0" smtClean="0"/>
              <a:t>deep vein </a:t>
            </a:r>
            <a:r>
              <a:rPr lang="en-US" dirty="0"/>
              <a:t>thrombosis (DVT) and for whom </a:t>
            </a:r>
            <a:r>
              <a:rPr lang="en-US" dirty="0" smtClean="0"/>
              <a:t>bisphosphonates or </a:t>
            </a:r>
            <a:r>
              <a:rPr lang="en-US" dirty="0" err="1"/>
              <a:t>denosumab</a:t>
            </a:r>
            <a:r>
              <a:rPr lang="en-US" dirty="0"/>
              <a:t> are not appropriate, </a:t>
            </a:r>
            <a:r>
              <a:rPr lang="en-US" dirty="0" smtClean="0"/>
              <a:t>or with a high </a:t>
            </a:r>
            <a:r>
              <a:rPr lang="en-US" dirty="0"/>
              <a:t>risk of breast cancer.</a:t>
            </a:r>
          </a:p>
        </p:txBody>
      </p:sp>
    </p:spTree>
    <p:extLst>
      <p:ext uri="{BB962C8B-B14F-4D97-AF65-F5344CB8AC3E}">
        <p14:creationId xmlns:p14="http://schemas.microsoft.com/office/powerpoint/2010/main" val="30074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73" y="655983"/>
            <a:ext cx="11092069" cy="55209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6. Menopausal Hormone </a:t>
            </a:r>
            <a:r>
              <a:rPr lang="en-US" dirty="0" smtClean="0">
                <a:solidFill>
                  <a:srgbClr val="FF0000"/>
                </a:solidFill>
              </a:rPr>
              <a:t>Therapy and </a:t>
            </a:r>
            <a:r>
              <a:rPr lang="en-US" dirty="0" err="1">
                <a:solidFill>
                  <a:srgbClr val="FF0000"/>
                </a:solidFill>
              </a:rPr>
              <a:t>Tibolone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6.1</a:t>
            </a:r>
            <a:r>
              <a:rPr lang="en-US" dirty="0"/>
              <a:t> In postmenopausal women at high risk of </a:t>
            </a:r>
            <a:r>
              <a:rPr lang="en-US" dirty="0" smtClean="0"/>
              <a:t>fracture and </a:t>
            </a:r>
            <a:r>
              <a:rPr lang="en-US" dirty="0"/>
              <a:t>with the </a:t>
            </a:r>
            <a:r>
              <a:rPr lang="en-US" dirty="0" smtClean="0"/>
              <a:t>patient characteristics </a:t>
            </a:r>
            <a:r>
              <a:rPr lang="en-US" dirty="0"/>
              <a:t>below, </a:t>
            </a:r>
            <a:r>
              <a:rPr lang="en-US" dirty="0" smtClean="0"/>
              <a:t>we suggest </a:t>
            </a:r>
            <a:r>
              <a:rPr lang="en-US" dirty="0"/>
              <a:t>menopausal HT, using estrogen only </a:t>
            </a:r>
            <a:r>
              <a:rPr lang="en-US" dirty="0" smtClean="0"/>
              <a:t>in women </a:t>
            </a:r>
            <a:r>
              <a:rPr lang="en-US" dirty="0"/>
              <a:t>with hysterectomy, to prevent </a:t>
            </a:r>
            <a:r>
              <a:rPr lang="en-US" dirty="0">
                <a:solidFill>
                  <a:srgbClr val="00B0F0"/>
                </a:solidFill>
              </a:rPr>
              <a:t>all types </a:t>
            </a:r>
            <a:r>
              <a:rPr lang="en-US" dirty="0" smtClean="0"/>
              <a:t>of fractures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Patient characteristics: </a:t>
            </a:r>
            <a:r>
              <a:rPr lang="en-US" dirty="0"/>
              <a:t>Under 60 years of </a:t>
            </a:r>
            <a:r>
              <a:rPr lang="en-US" dirty="0" smtClean="0"/>
              <a:t>age or,10 </a:t>
            </a:r>
            <a:r>
              <a:rPr lang="en-US" dirty="0"/>
              <a:t>years past menopause; at low risk of </a:t>
            </a:r>
            <a:r>
              <a:rPr lang="en-US" dirty="0" smtClean="0"/>
              <a:t>DVT; those </a:t>
            </a:r>
            <a:r>
              <a:rPr lang="en-US" dirty="0"/>
              <a:t>in whom bisphosphonates or </a:t>
            </a:r>
            <a:r>
              <a:rPr lang="en-US" dirty="0" err="1" smtClean="0"/>
              <a:t>denosumab</a:t>
            </a:r>
            <a:r>
              <a:rPr lang="en-US" dirty="0" smtClean="0"/>
              <a:t> are </a:t>
            </a:r>
            <a:r>
              <a:rPr lang="en-US" dirty="0"/>
              <a:t>not appropriate; with bothersome </a:t>
            </a:r>
            <a:r>
              <a:rPr lang="en-US" dirty="0" smtClean="0"/>
              <a:t>vasomotor symptoms</a:t>
            </a:r>
            <a:r>
              <a:rPr lang="en-US" dirty="0"/>
              <a:t>; with additional climacteric </a:t>
            </a:r>
            <a:r>
              <a:rPr lang="en-US" dirty="0" smtClean="0"/>
              <a:t>symptoms; without </a:t>
            </a:r>
            <a:r>
              <a:rPr lang="en-US" dirty="0"/>
              <a:t>contraindications; without prior </a:t>
            </a:r>
            <a:r>
              <a:rPr lang="en-US" dirty="0" smtClean="0"/>
              <a:t>myocardial infarction </a:t>
            </a:r>
            <a:r>
              <a:rPr lang="en-US" dirty="0"/>
              <a:t>or stroke; without breast </a:t>
            </a:r>
            <a:r>
              <a:rPr lang="en-US" dirty="0" smtClean="0"/>
              <a:t>cancer; willing </a:t>
            </a:r>
            <a:r>
              <a:rPr lang="en-US" dirty="0"/>
              <a:t>to take menopausal HT.</a:t>
            </a:r>
          </a:p>
        </p:txBody>
      </p:sp>
    </p:spTree>
    <p:extLst>
      <p:ext uri="{BB962C8B-B14F-4D97-AF65-F5344CB8AC3E}">
        <p14:creationId xmlns:p14="http://schemas.microsoft.com/office/powerpoint/2010/main" val="28549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1" y="318052"/>
            <a:ext cx="11320670" cy="5858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Introduction</a:t>
            </a:r>
          </a:p>
          <a:p>
            <a:pPr algn="just"/>
            <a:r>
              <a:rPr lang="en-US" dirty="0"/>
              <a:t>Postmenopausal osteoporosis is common, and </a:t>
            </a:r>
            <a:r>
              <a:rPr lang="en-US" dirty="0" smtClean="0"/>
              <a:t>fractures are </a:t>
            </a:r>
            <a:r>
              <a:rPr lang="en-US" dirty="0"/>
              <a:t>injurious to patients and costly to the health </a:t>
            </a:r>
            <a:r>
              <a:rPr lang="en-US" dirty="0" smtClean="0"/>
              <a:t>care system. </a:t>
            </a:r>
            <a:r>
              <a:rPr lang="en-US" dirty="0" smtClean="0">
                <a:solidFill>
                  <a:srgbClr val="FF0000"/>
                </a:solidFill>
              </a:rPr>
              <a:t>One in </a:t>
            </a:r>
            <a:r>
              <a:rPr lang="en-US" dirty="0">
                <a:solidFill>
                  <a:srgbClr val="FF0000"/>
                </a:solidFill>
              </a:rPr>
              <a:t>two </a:t>
            </a:r>
            <a:r>
              <a:rPr lang="en-US" dirty="0"/>
              <a:t>postmenopausal women will have an </a:t>
            </a:r>
            <a:r>
              <a:rPr lang="en-US" dirty="0" smtClean="0"/>
              <a:t>osteoporotic fracture </a:t>
            </a:r>
            <a:r>
              <a:rPr lang="en-US" dirty="0"/>
              <a:t>in her lifetime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Those </a:t>
            </a:r>
            <a:r>
              <a:rPr lang="en-US" dirty="0"/>
              <a:t>who have had a </a:t>
            </a:r>
            <a:r>
              <a:rPr lang="en-US" dirty="0" smtClean="0"/>
              <a:t>fracture are </a:t>
            </a:r>
            <a:r>
              <a:rPr lang="en-US" dirty="0"/>
              <a:t>at high risk of subsequent </a:t>
            </a:r>
            <a:r>
              <a:rPr lang="en-US" dirty="0" smtClean="0"/>
              <a:t>fractures</a:t>
            </a:r>
            <a:r>
              <a:rPr lang="fa-IR" dirty="0" smtClean="0"/>
              <a:t>.</a:t>
            </a:r>
            <a:r>
              <a:rPr lang="en-US" dirty="0" smtClean="0"/>
              <a:t> Fractures can cause </a:t>
            </a:r>
            <a:r>
              <a:rPr lang="en-US" dirty="0"/>
              <a:t>pain, decreased mobility and function, and fear </a:t>
            </a:r>
            <a:r>
              <a:rPr lang="en-US" dirty="0" smtClean="0"/>
              <a:t>of falling </a:t>
            </a:r>
            <a:r>
              <a:rPr lang="en-US" dirty="0"/>
              <a:t>and are associated with decreased quality of </a:t>
            </a:r>
            <a:r>
              <a:rPr lang="en-US" dirty="0" smtClean="0"/>
              <a:t>life and </a:t>
            </a:r>
            <a:r>
              <a:rPr lang="en-US" dirty="0"/>
              <a:t>increased </a:t>
            </a:r>
            <a:r>
              <a:rPr lang="en-US" dirty="0" smtClean="0"/>
              <a:t>mortality</a:t>
            </a:r>
            <a:r>
              <a:rPr lang="en-US" dirty="0" smtClean="0"/>
              <a:t>.</a:t>
            </a:r>
            <a:endParaRPr lang="fa-IR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However, many postmenopausal women at highest risk do not receive treatment to prevent major osteoporotic fractures and their associated morbidity and mortality 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endParaRPr lang="fa-IR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69" y="636104"/>
            <a:ext cx="11092069" cy="5640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6.2</a:t>
            </a:r>
            <a:r>
              <a:rPr lang="en-US" dirty="0"/>
              <a:t> In postmenopausal women with osteoporosis </a:t>
            </a:r>
            <a:r>
              <a:rPr lang="en-US" dirty="0" smtClean="0"/>
              <a:t>at high </a:t>
            </a:r>
            <a:r>
              <a:rPr lang="en-US" dirty="0"/>
              <a:t>risk of fracture and with the patient </a:t>
            </a:r>
            <a:r>
              <a:rPr lang="en-US" dirty="0" smtClean="0"/>
              <a:t>characteristics below</a:t>
            </a:r>
            <a:r>
              <a:rPr lang="en-US" dirty="0"/>
              <a:t>, we suggest </a:t>
            </a:r>
            <a:r>
              <a:rPr lang="en-US" dirty="0" err="1">
                <a:solidFill>
                  <a:srgbClr val="FF0000"/>
                </a:solidFill>
              </a:rPr>
              <a:t>tibolone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</a:t>
            </a:r>
            <a:r>
              <a:rPr lang="en-US" dirty="0" smtClean="0"/>
              <a:t>prevent </a:t>
            </a:r>
            <a:r>
              <a:rPr lang="en-US" dirty="0" smtClean="0">
                <a:solidFill>
                  <a:srgbClr val="00B0F0"/>
                </a:solidFill>
              </a:rPr>
              <a:t>vertebral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B0F0"/>
                </a:solidFill>
              </a:rPr>
              <a:t>nonvertebral</a:t>
            </a:r>
            <a:r>
              <a:rPr lang="en-US" dirty="0"/>
              <a:t> fractures.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Patient characteristics: </a:t>
            </a:r>
            <a:r>
              <a:rPr lang="en-US" dirty="0"/>
              <a:t>Under 60 years of </a:t>
            </a:r>
            <a:r>
              <a:rPr lang="en-US" dirty="0" smtClean="0"/>
              <a:t>age or </a:t>
            </a:r>
            <a:r>
              <a:rPr lang="en-US" dirty="0"/>
              <a:t>,10 years past menopause; with a low risk </a:t>
            </a:r>
            <a:r>
              <a:rPr lang="en-US" dirty="0" smtClean="0"/>
              <a:t>of DVT</a:t>
            </a:r>
            <a:r>
              <a:rPr lang="en-US" dirty="0"/>
              <a:t>; those in whom bisphosphonates or </a:t>
            </a:r>
            <a:r>
              <a:rPr lang="en-US" dirty="0" err="1" smtClean="0"/>
              <a:t>denosumab</a:t>
            </a:r>
            <a:r>
              <a:rPr lang="en-US" dirty="0" smtClean="0"/>
              <a:t> are </a:t>
            </a:r>
            <a:r>
              <a:rPr lang="en-US" dirty="0"/>
              <a:t>not appropriate; with </a:t>
            </a:r>
            <a:r>
              <a:rPr lang="en-US" dirty="0" smtClean="0"/>
              <a:t>bothersome vasomotor symptoms</a:t>
            </a:r>
            <a:r>
              <a:rPr lang="en-US" dirty="0"/>
              <a:t>; with additional </a:t>
            </a:r>
            <a:r>
              <a:rPr lang="en-US" dirty="0" smtClean="0"/>
              <a:t>climacteric symptoms</a:t>
            </a:r>
            <a:r>
              <a:rPr lang="en-US" dirty="0"/>
              <a:t>; without contraindications; </a:t>
            </a:r>
            <a:r>
              <a:rPr lang="en-US" dirty="0" smtClean="0"/>
              <a:t>without prior </a:t>
            </a:r>
            <a:r>
              <a:rPr lang="en-US" dirty="0"/>
              <a:t>myocardial infarction or stroke or high </a:t>
            </a:r>
            <a:r>
              <a:rPr lang="en-US" dirty="0" smtClean="0"/>
              <a:t>risk for </a:t>
            </a:r>
            <a:r>
              <a:rPr lang="en-US" dirty="0"/>
              <a:t>cardiovascular disease; without breast </a:t>
            </a:r>
            <a:r>
              <a:rPr lang="en-US" dirty="0" err="1" smtClean="0"/>
              <a:t>cancer;willing</a:t>
            </a:r>
            <a:r>
              <a:rPr lang="en-US" dirty="0" smtClean="0"/>
              <a:t> </a:t>
            </a:r>
            <a:r>
              <a:rPr lang="en-US" dirty="0"/>
              <a:t>to take </a:t>
            </a:r>
            <a:r>
              <a:rPr lang="en-US" dirty="0" err="1"/>
              <a:t>tibolone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Tibolone</a:t>
            </a:r>
            <a:r>
              <a:rPr lang="en-US" dirty="0" smtClean="0"/>
              <a:t> </a:t>
            </a:r>
            <a:r>
              <a:rPr lang="en-US" dirty="0"/>
              <a:t>is not available in </a:t>
            </a:r>
            <a:r>
              <a:rPr lang="en-US" dirty="0" smtClean="0"/>
              <a:t>the United </a:t>
            </a:r>
            <a:r>
              <a:rPr lang="en-US" dirty="0"/>
              <a:t>States or Canada.</a:t>
            </a:r>
          </a:p>
        </p:txBody>
      </p:sp>
    </p:spTree>
    <p:extLst>
      <p:ext uri="{BB962C8B-B14F-4D97-AF65-F5344CB8AC3E}">
        <p14:creationId xmlns:p14="http://schemas.microsoft.com/office/powerpoint/2010/main" val="1839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96" y="516835"/>
            <a:ext cx="11102008" cy="566012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Several potential </a:t>
            </a:r>
            <a:r>
              <a:rPr lang="en-US" dirty="0">
                <a:solidFill>
                  <a:srgbClr val="FF0000"/>
                </a:solidFill>
              </a:rPr>
              <a:t>side effects </a:t>
            </a:r>
            <a:r>
              <a:rPr lang="en-US" dirty="0"/>
              <a:t>limit use, including </a:t>
            </a:r>
            <a:r>
              <a:rPr lang="en-US" dirty="0" smtClean="0"/>
              <a:t>venous thromboembolism</a:t>
            </a:r>
            <a:r>
              <a:rPr lang="en-US" dirty="0"/>
              <a:t>, stroke, myocardial </a:t>
            </a:r>
            <a:r>
              <a:rPr lang="en-US" dirty="0" smtClean="0"/>
              <a:t>infarction, cancer </a:t>
            </a:r>
            <a:r>
              <a:rPr lang="en-US" dirty="0"/>
              <a:t>(</a:t>
            </a:r>
            <a:r>
              <a:rPr lang="en-US" dirty="0" smtClean="0"/>
              <a:t>breast, endometrial</a:t>
            </a:r>
            <a:r>
              <a:rPr lang="en-US" dirty="0"/>
              <a:t>, ovary), dementia, </a:t>
            </a:r>
            <a:r>
              <a:rPr lang="en-US" dirty="0" smtClean="0"/>
              <a:t>gallbladder disease</a:t>
            </a:r>
            <a:r>
              <a:rPr lang="en-US" dirty="0"/>
              <a:t>, and urinary incontinence 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Recent </a:t>
            </a:r>
            <a:r>
              <a:rPr lang="en-US" dirty="0" smtClean="0"/>
              <a:t>data from </a:t>
            </a:r>
            <a:r>
              <a:rPr lang="en-US" dirty="0"/>
              <a:t>the Women’s Health Initiative Study </a:t>
            </a:r>
            <a:r>
              <a:rPr lang="en-US" dirty="0" smtClean="0"/>
              <a:t>covering 13 </a:t>
            </a:r>
            <a:r>
              <a:rPr lang="en-US" dirty="0"/>
              <a:t>years showed </a:t>
            </a:r>
            <a:r>
              <a:rPr lang="en-US" dirty="0">
                <a:solidFill>
                  <a:srgbClr val="FF0000"/>
                </a:solidFill>
              </a:rPr>
              <a:t>reversal</a:t>
            </a:r>
            <a:r>
              <a:rPr lang="en-US" dirty="0"/>
              <a:t> of most of these risks </a:t>
            </a:r>
            <a:r>
              <a:rPr lang="en-US" dirty="0" smtClean="0"/>
              <a:t>after stopping therapy; also, </a:t>
            </a:r>
            <a:r>
              <a:rPr lang="en-US" dirty="0"/>
              <a:t>the risks with </a:t>
            </a:r>
            <a:r>
              <a:rPr lang="en-US" dirty="0" smtClean="0"/>
              <a:t>estrogen alone </a:t>
            </a:r>
            <a:r>
              <a:rPr lang="en-US" dirty="0"/>
              <a:t>(e.g., breast cancer) are less than those with </a:t>
            </a:r>
            <a:r>
              <a:rPr lang="en-US" dirty="0" smtClean="0"/>
              <a:t>the combination .</a:t>
            </a:r>
          </a:p>
          <a:p>
            <a:pPr algn="just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</a:rPr>
              <a:t>Benefits</a:t>
            </a:r>
            <a:r>
              <a:rPr lang="en-US" dirty="0" smtClean="0"/>
              <a:t> </a:t>
            </a:r>
            <a:r>
              <a:rPr lang="en-US" dirty="0"/>
              <a:t>include relief of </a:t>
            </a:r>
            <a:r>
              <a:rPr lang="en-US" dirty="0" smtClean="0"/>
              <a:t>menopausal symptoms </a:t>
            </a:r>
            <a:r>
              <a:rPr lang="en-US" dirty="0"/>
              <a:t>(e.g., hot flushes), less diabetes, and a </a:t>
            </a:r>
            <a:r>
              <a:rPr lang="en-US" dirty="0" smtClean="0"/>
              <a:t>lower risk </a:t>
            </a:r>
            <a:r>
              <a:rPr lang="en-US" dirty="0"/>
              <a:t>of colon cancer.</a:t>
            </a:r>
          </a:p>
        </p:txBody>
      </p:sp>
    </p:spTree>
    <p:extLst>
      <p:ext uri="{BB962C8B-B14F-4D97-AF65-F5344CB8AC3E}">
        <p14:creationId xmlns:p14="http://schemas.microsoft.com/office/powerpoint/2010/main" val="3079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1" y="1212574"/>
            <a:ext cx="11052313" cy="496438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7. Calcitonin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7.1</a:t>
            </a:r>
            <a:r>
              <a:rPr lang="en-US" dirty="0"/>
              <a:t> In postmenopausal women at high risk of </a:t>
            </a:r>
            <a:r>
              <a:rPr lang="en-US" dirty="0" smtClean="0"/>
              <a:t>fracture with </a:t>
            </a:r>
            <a:r>
              <a:rPr lang="en-US" dirty="0"/>
              <a:t>osteoporosis, we suggest that nasal </a:t>
            </a:r>
            <a:r>
              <a:rPr lang="en-US" dirty="0" smtClean="0"/>
              <a:t>spray calcitonin </a:t>
            </a:r>
            <a:r>
              <a:rPr lang="en-US" dirty="0"/>
              <a:t>be prescribed </a:t>
            </a:r>
            <a:r>
              <a:rPr lang="en-US" dirty="0">
                <a:solidFill>
                  <a:srgbClr val="00B0F0"/>
                </a:solidFill>
              </a:rPr>
              <a:t>only </a:t>
            </a:r>
            <a:r>
              <a:rPr lang="en-US" dirty="0"/>
              <a:t>in women </a:t>
            </a:r>
            <a:r>
              <a:rPr lang="en-US" dirty="0" smtClean="0"/>
              <a:t>who cannot </a:t>
            </a:r>
            <a:r>
              <a:rPr lang="en-US" dirty="0"/>
              <a:t>tolerate </a:t>
            </a:r>
            <a:r>
              <a:rPr lang="en-US" dirty="0" err="1"/>
              <a:t>raloxifene</a:t>
            </a:r>
            <a:r>
              <a:rPr lang="en-US" dirty="0"/>
              <a:t>, bisphosphonates, </a:t>
            </a:r>
            <a:r>
              <a:rPr lang="en-US" dirty="0" smtClean="0"/>
              <a:t>estrogen, </a:t>
            </a:r>
            <a:r>
              <a:rPr lang="en-US" dirty="0" err="1" smtClean="0"/>
              <a:t>denosumab</a:t>
            </a:r>
            <a:r>
              <a:rPr lang="en-US" dirty="0"/>
              <a:t>, </a:t>
            </a:r>
            <a:r>
              <a:rPr lang="en-US" dirty="0" err="1"/>
              <a:t>tibolone</a:t>
            </a:r>
            <a:r>
              <a:rPr lang="en-US" dirty="0"/>
              <a:t>, </a:t>
            </a:r>
            <a:r>
              <a:rPr lang="en-US" dirty="0" err="1"/>
              <a:t>abaloparatide</a:t>
            </a:r>
            <a:r>
              <a:rPr lang="en-US" dirty="0"/>
              <a:t>, </a:t>
            </a:r>
            <a:r>
              <a:rPr lang="en-US" dirty="0" smtClean="0"/>
              <a:t>or </a:t>
            </a:r>
            <a:r>
              <a:rPr lang="en-US" dirty="0" err="1" smtClean="0"/>
              <a:t>teriparatide</a:t>
            </a:r>
            <a:r>
              <a:rPr lang="en-US" dirty="0" smtClean="0"/>
              <a:t> </a:t>
            </a:r>
            <a:r>
              <a:rPr lang="en-US" dirty="0"/>
              <a:t>or for whom these therapies are </a:t>
            </a:r>
            <a:r>
              <a:rPr lang="en-US" dirty="0" smtClean="0"/>
              <a:t>not considered </a:t>
            </a:r>
            <a:r>
              <a:rPr lang="en-US" dirty="0"/>
              <a:t>appropriate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37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460"/>
            <a:ext cx="11151704" cy="5312259"/>
          </a:xfrm>
        </p:spPr>
        <p:txBody>
          <a:bodyPr/>
          <a:lstStyle/>
          <a:p>
            <a:r>
              <a:rPr lang="en-US" dirty="0"/>
              <a:t>The meta-analysis that compared calcitonin with placebo showed a </a:t>
            </a:r>
            <a:r>
              <a:rPr lang="en-US" dirty="0">
                <a:solidFill>
                  <a:srgbClr val="FF0000"/>
                </a:solidFill>
              </a:rPr>
              <a:t>46%</a:t>
            </a:r>
            <a:r>
              <a:rPr lang="en-US" dirty="0"/>
              <a:t> reduction in the risk of </a:t>
            </a:r>
            <a:r>
              <a:rPr lang="en-US" dirty="0">
                <a:solidFill>
                  <a:srgbClr val="FF0000"/>
                </a:solidFill>
              </a:rPr>
              <a:t>vertebral </a:t>
            </a:r>
            <a:r>
              <a:rPr lang="en-US" dirty="0"/>
              <a:t>fractures ,but no significant effect </a:t>
            </a:r>
            <a:r>
              <a:rPr lang="en-US" dirty="0">
                <a:solidFill>
                  <a:srgbClr val="00B0F0"/>
                </a:solidFill>
              </a:rPr>
              <a:t>on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reduction</a:t>
            </a:r>
            <a:r>
              <a:rPr lang="en-US" dirty="0"/>
              <a:t> in the risk of hip or </a:t>
            </a:r>
            <a:r>
              <a:rPr lang="en-US" dirty="0" err="1"/>
              <a:t>nonvertebral</a:t>
            </a:r>
            <a:r>
              <a:rPr lang="en-US" dirty="0"/>
              <a:t> fractures.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Recent </a:t>
            </a:r>
            <a:r>
              <a:rPr lang="en-US" dirty="0"/>
              <a:t>studies have </a:t>
            </a:r>
            <a:r>
              <a:rPr lang="en-US" dirty="0" smtClean="0"/>
              <a:t>caused </a:t>
            </a:r>
            <a:r>
              <a:rPr lang="en-US" dirty="0"/>
              <a:t>doubt about the </a:t>
            </a:r>
            <a:r>
              <a:rPr lang="en-US" dirty="0" smtClean="0"/>
              <a:t>long-term safety </a:t>
            </a:r>
            <a:r>
              <a:rPr lang="en-US" dirty="0"/>
              <a:t>of nasal spray calcitonin due to an increased </a:t>
            </a:r>
            <a:r>
              <a:rPr lang="en-US" dirty="0" smtClean="0"/>
              <a:t>risk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>
                <a:solidFill>
                  <a:srgbClr val="FF0000"/>
                </a:solidFill>
              </a:rPr>
              <a:t>prostate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liver cancer </a:t>
            </a:r>
            <a:r>
              <a:rPr lang="en-US" dirty="0"/>
              <a:t>and other </a:t>
            </a:r>
            <a:r>
              <a:rPr lang="en-US" dirty="0" smtClean="0">
                <a:solidFill>
                  <a:srgbClr val="FF0000"/>
                </a:solidFill>
              </a:rPr>
              <a:t>malignancies</a:t>
            </a:r>
            <a:r>
              <a:rPr lang="en-US" dirty="0" smtClean="0"/>
              <a:t>, although </a:t>
            </a:r>
            <a:r>
              <a:rPr lang="en-US" dirty="0"/>
              <a:t>the pathophysiologic basis </a:t>
            </a:r>
            <a:r>
              <a:rPr lang="en-US" dirty="0" smtClean="0"/>
              <a:t>is unclear.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European Medicines Agency and </a:t>
            </a:r>
            <a:r>
              <a:rPr lang="en-US" dirty="0" smtClean="0"/>
              <a:t>Health Canada </a:t>
            </a:r>
            <a:r>
              <a:rPr lang="en-US" dirty="0"/>
              <a:t>have both </a:t>
            </a:r>
            <a:r>
              <a:rPr lang="en-US" dirty="0">
                <a:solidFill>
                  <a:srgbClr val="FF0000"/>
                </a:solidFill>
              </a:rPr>
              <a:t>withdrawn</a:t>
            </a:r>
            <a:r>
              <a:rPr lang="en-US" dirty="0"/>
              <a:t> nasal spray </a:t>
            </a:r>
            <a:r>
              <a:rPr lang="en-US" dirty="0" smtClean="0"/>
              <a:t>calcitonin from </a:t>
            </a:r>
            <a:r>
              <a:rPr lang="en-US" dirty="0"/>
              <a:t>the market.</a:t>
            </a:r>
          </a:p>
        </p:txBody>
      </p:sp>
    </p:spTree>
    <p:extLst>
      <p:ext uri="{BB962C8B-B14F-4D97-AF65-F5344CB8AC3E}">
        <p14:creationId xmlns:p14="http://schemas.microsoft.com/office/powerpoint/2010/main" val="22946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974035"/>
            <a:ext cx="11161644" cy="52128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8. Calcium and Vitamin 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8.1</a:t>
            </a:r>
            <a:r>
              <a:rPr lang="en-US" dirty="0"/>
              <a:t> In postmenopausal women with low BMD </a:t>
            </a:r>
            <a:r>
              <a:rPr lang="en-US" dirty="0" smtClean="0"/>
              <a:t>and at </a:t>
            </a:r>
            <a:r>
              <a:rPr lang="en-US" dirty="0"/>
              <a:t>high risk of fractures with osteoporosis, </a:t>
            </a:r>
            <a:r>
              <a:rPr lang="en-US" dirty="0" smtClean="0"/>
              <a:t>we suggest </a:t>
            </a:r>
            <a:r>
              <a:rPr lang="en-US" dirty="0"/>
              <a:t>that calcium and vitamin D be used as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00B0F0"/>
                </a:solidFill>
              </a:rPr>
              <a:t>adjunct</a:t>
            </a:r>
            <a:r>
              <a:rPr lang="en-US" dirty="0" smtClean="0"/>
              <a:t> </a:t>
            </a:r>
            <a:r>
              <a:rPr lang="en-US" dirty="0"/>
              <a:t>to osteoporosis therapies. </a:t>
            </a:r>
            <a:endParaRPr lang="en-US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8.2</a:t>
            </a:r>
            <a:r>
              <a:rPr lang="en-US" dirty="0"/>
              <a:t> In postmenopausal women at high risk of </a:t>
            </a:r>
            <a:r>
              <a:rPr lang="en-US" dirty="0" smtClean="0"/>
              <a:t>fracture with </a:t>
            </a:r>
            <a:r>
              <a:rPr lang="en-US" dirty="0"/>
              <a:t>osteoporosis who cannot tolerate </a:t>
            </a:r>
            <a:r>
              <a:rPr lang="en-US" dirty="0" smtClean="0"/>
              <a:t>bisphosphonates, estrogen</a:t>
            </a:r>
            <a:r>
              <a:rPr lang="en-US" dirty="0"/>
              <a:t>, selective </a:t>
            </a:r>
            <a:r>
              <a:rPr lang="en-US" dirty="0" smtClean="0"/>
              <a:t>estrogen response modulators</a:t>
            </a:r>
            <a:r>
              <a:rPr lang="en-US" dirty="0"/>
              <a:t>, </a:t>
            </a:r>
            <a:r>
              <a:rPr lang="en-US" dirty="0" err="1"/>
              <a:t>denosumab</a:t>
            </a:r>
            <a:r>
              <a:rPr lang="en-US" dirty="0"/>
              <a:t>, </a:t>
            </a:r>
            <a:r>
              <a:rPr lang="en-US" dirty="0" err="1"/>
              <a:t>tibolone</a:t>
            </a:r>
            <a:r>
              <a:rPr lang="en-US" dirty="0"/>
              <a:t>, </a:t>
            </a:r>
            <a:r>
              <a:rPr lang="en-US" dirty="0" err="1"/>
              <a:t>teriparatide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abaloparatide</a:t>
            </a:r>
            <a:r>
              <a:rPr lang="en-US" dirty="0"/>
              <a:t>, we recommend daily calcium </a:t>
            </a:r>
            <a:r>
              <a:rPr lang="en-US" dirty="0" smtClean="0"/>
              <a:t>and </a:t>
            </a:r>
            <a:r>
              <a:rPr lang="en-US" dirty="0" err="1" smtClean="0"/>
              <a:t>vitaminD</a:t>
            </a:r>
            <a:r>
              <a:rPr lang="en-US" dirty="0" smtClean="0"/>
              <a:t> supplementation </a:t>
            </a:r>
            <a:r>
              <a:rPr lang="en-US" dirty="0"/>
              <a:t>to prevent </a:t>
            </a:r>
            <a:r>
              <a:rPr lang="en-US" dirty="0">
                <a:solidFill>
                  <a:srgbClr val="FF0000"/>
                </a:solidFill>
              </a:rPr>
              <a:t>hip fractures.</a:t>
            </a:r>
          </a:p>
        </p:txBody>
      </p:sp>
    </p:spTree>
    <p:extLst>
      <p:ext uri="{BB962C8B-B14F-4D97-AF65-F5344CB8AC3E}">
        <p14:creationId xmlns:p14="http://schemas.microsoft.com/office/powerpoint/2010/main" val="33648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513"/>
            <a:ext cx="10515600" cy="495445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meta-analysis that compared </a:t>
            </a:r>
            <a:r>
              <a:rPr lang="en-US" dirty="0">
                <a:solidFill>
                  <a:srgbClr val="FF0000"/>
                </a:solidFill>
              </a:rPr>
              <a:t>calcium</a:t>
            </a:r>
            <a:r>
              <a:rPr lang="en-US" dirty="0"/>
              <a:t> with </a:t>
            </a:r>
            <a:r>
              <a:rPr lang="en-US" dirty="0" smtClean="0"/>
              <a:t>placebo showed </a:t>
            </a:r>
            <a:r>
              <a:rPr lang="en-US" dirty="0"/>
              <a:t>no significant effect on reduction </a:t>
            </a:r>
            <a:r>
              <a:rPr lang="en-US" dirty="0" smtClean="0"/>
              <a:t>in the </a:t>
            </a:r>
            <a:r>
              <a:rPr lang="en-US" dirty="0"/>
              <a:t>risk of vertebral or hip fractures, but a </a:t>
            </a:r>
            <a:r>
              <a:rPr lang="en-US" dirty="0">
                <a:solidFill>
                  <a:srgbClr val="FF0000"/>
                </a:solidFill>
              </a:rPr>
              <a:t>37% </a:t>
            </a:r>
            <a:r>
              <a:rPr lang="en-US" dirty="0" smtClean="0"/>
              <a:t>reduction in </a:t>
            </a:r>
            <a:r>
              <a:rPr lang="en-US" dirty="0"/>
              <a:t>the risk of </a:t>
            </a:r>
            <a:r>
              <a:rPr lang="en-US" dirty="0" err="1">
                <a:solidFill>
                  <a:srgbClr val="FF0000"/>
                </a:solidFill>
              </a:rPr>
              <a:t>nonvertebral</a:t>
            </a:r>
            <a:r>
              <a:rPr lang="en-US" dirty="0"/>
              <a:t> </a:t>
            </a:r>
            <a:r>
              <a:rPr lang="en-US" dirty="0" smtClean="0"/>
              <a:t>fractures.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meta-analysis that compared </a:t>
            </a:r>
            <a:r>
              <a:rPr lang="en-US" dirty="0" smtClean="0">
                <a:solidFill>
                  <a:srgbClr val="FF0000"/>
                </a:solidFill>
              </a:rPr>
              <a:t>vitamin D </a:t>
            </a:r>
            <a:r>
              <a:rPr lang="en-US" dirty="0"/>
              <a:t>with placebo </a:t>
            </a:r>
            <a:r>
              <a:rPr lang="en-US" dirty="0" smtClean="0"/>
              <a:t>showed </a:t>
            </a:r>
            <a:r>
              <a:rPr lang="en-US" dirty="0"/>
              <a:t>no significant effect </a:t>
            </a:r>
            <a:r>
              <a:rPr lang="en-US" dirty="0" smtClean="0"/>
              <a:t>on reduction </a:t>
            </a:r>
            <a:r>
              <a:rPr lang="en-US" dirty="0"/>
              <a:t>in the risk of vertebral or hip fractures, but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56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reduction in the risk of </a:t>
            </a:r>
            <a:r>
              <a:rPr lang="en-US" dirty="0" err="1">
                <a:solidFill>
                  <a:srgbClr val="FF0000"/>
                </a:solidFill>
              </a:rPr>
              <a:t>nonvertebral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fractures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6" y="944217"/>
            <a:ext cx="10986053" cy="5411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There is no evidence that supplementation with </a:t>
            </a:r>
            <a:r>
              <a:rPr lang="en-US" dirty="0" smtClean="0"/>
              <a:t>vitamin D </a:t>
            </a:r>
            <a:r>
              <a:rPr lang="en-US" dirty="0"/>
              <a:t>of up to 4000 IU/d </a:t>
            </a:r>
            <a:r>
              <a:rPr lang="en-US" dirty="0" smtClean="0"/>
              <a:t>is </a:t>
            </a:r>
            <a:r>
              <a:rPr lang="en-US" dirty="0"/>
              <a:t>associated with </a:t>
            </a:r>
            <a:r>
              <a:rPr lang="en-US" dirty="0" smtClean="0"/>
              <a:t>any safety </a:t>
            </a:r>
            <a:r>
              <a:rPr lang="en-US" dirty="0"/>
              <a:t>issues beyond </a:t>
            </a:r>
            <a:r>
              <a:rPr lang="en-US" dirty="0" err="1">
                <a:solidFill>
                  <a:srgbClr val="00B0F0"/>
                </a:solidFill>
              </a:rPr>
              <a:t>hypercalciuria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However, when </a:t>
            </a:r>
            <a:r>
              <a:rPr lang="en-US" dirty="0"/>
              <a:t>combined with high amounts of </a:t>
            </a:r>
            <a:r>
              <a:rPr lang="en-US" dirty="0" smtClean="0"/>
              <a:t>supplemental calcium</a:t>
            </a:r>
            <a:r>
              <a:rPr lang="en-US" dirty="0"/>
              <a:t>, there is the potential for a greater risk of </a:t>
            </a:r>
            <a:r>
              <a:rPr lang="en-US" dirty="0" smtClean="0">
                <a:solidFill>
                  <a:srgbClr val="00B0F0"/>
                </a:solidFill>
              </a:rPr>
              <a:t>kidney stones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Additionally</a:t>
            </a:r>
            <a:r>
              <a:rPr lang="en-US" dirty="0"/>
              <a:t>, there is evidence from </a:t>
            </a:r>
            <a:r>
              <a:rPr lang="en-US" dirty="0" smtClean="0"/>
              <a:t>two randomized </a:t>
            </a:r>
            <a:r>
              <a:rPr lang="en-US" dirty="0"/>
              <a:t>trials that high-dose intermittent vitamin </a:t>
            </a:r>
            <a:r>
              <a:rPr lang="en-US" dirty="0" smtClean="0"/>
              <a:t>D (500,000 </a:t>
            </a:r>
            <a:r>
              <a:rPr lang="en-US" dirty="0"/>
              <a:t>IU/y or 20,000 IU/</a:t>
            </a:r>
            <a:r>
              <a:rPr lang="en-US" dirty="0" err="1"/>
              <a:t>wk</a:t>
            </a:r>
            <a:r>
              <a:rPr lang="en-US" dirty="0"/>
              <a:t>) can lead to a greater </a:t>
            </a:r>
            <a:r>
              <a:rPr lang="en-US" dirty="0" smtClean="0">
                <a:solidFill>
                  <a:srgbClr val="FF0000"/>
                </a:solidFill>
              </a:rPr>
              <a:t>risk of </a:t>
            </a:r>
            <a:r>
              <a:rPr lang="en-US" dirty="0">
                <a:solidFill>
                  <a:srgbClr val="FF0000"/>
                </a:solidFill>
              </a:rPr>
              <a:t>falls and </a:t>
            </a:r>
            <a:r>
              <a:rPr lang="en-US" dirty="0" smtClean="0">
                <a:solidFill>
                  <a:srgbClr val="FF0000"/>
                </a:solidFill>
              </a:rPr>
              <a:t>fractures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834887"/>
            <a:ext cx="11300792" cy="534207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Institute of </a:t>
            </a:r>
            <a:r>
              <a:rPr lang="en-US" dirty="0" smtClean="0"/>
              <a:t>Medicine recommends </a:t>
            </a:r>
            <a:r>
              <a:rPr lang="en-US" dirty="0">
                <a:solidFill>
                  <a:srgbClr val="FF0000"/>
                </a:solidFill>
              </a:rPr>
              <a:t>1000 to 1200 mg </a:t>
            </a:r>
            <a:r>
              <a:rPr lang="en-US" dirty="0"/>
              <a:t>of calcium per day in </a:t>
            </a:r>
            <a:r>
              <a:rPr lang="en-US" dirty="0" smtClean="0"/>
              <a:t>diet and/or </a:t>
            </a:r>
            <a:r>
              <a:rPr lang="en-US" dirty="0"/>
              <a:t>supplements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Writing Committee members prefer encouraging women to increase their </a:t>
            </a:r>
            <a:r>
              <a:rPr lang="en-US" dirty="0" smtClean="0">
                <a:solidFill>
                  <a:srgbClr val="FF0000"/>
                </a:solidFill>
              </a:rPr>
              <a:t>dietary intake </a:t>
            </a:r>
            <a:r>
              <a:rPr lang="en-US" dirty="0"/>
              <a:t>of calcium and to keep calcium </a:t>
            </a:r>
            <a:r>
              <a:rPr lang="en-US" dirty="0" smtClean="0"/>
              <a:t>supplement intake 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1000 mg/d</a:t>
            </a:r>
            <a:r>
              <a:rPr lang="en-US" dirty="0"/>
              <a:t> because of potential safety </a:t>
            </a:r>
            <a:r>
              <a:rPr lang="en-US" dirty="0" smtClean="0"/>
              <a:t>concerns with </a:t>
            </a:r>
            <a:r>
              <a:rPr lang="en-US" dirty="0"/>
              <a:t>supplements, particularly renal calculi. </a:t>
            </a:r>
            <a:endParaRPr lang="fa-I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agreement about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threshold</a:t>
            </a:r>
            <a:r>
              <a:rPr lang="en-US" dirty="0"/>
              <a:t> level of vitamin D </a:t>
            </a:r>
            <a:r>
              <a:rPr lang="en-US" dirty="0" smtClean="0"/>
              <a:t>that should </a:t>
            </a:r>
            <a:r>
              <a:rPr lang="en-US" dirty="0"/>
              <a:t>be reached when supplementing </a:t>
            </a:r>
            <a:r>
              <a:rPr lang="en-US" dirty="0" smtClean="0"/>
              <a:t>postmenopausal women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1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49" y="725557"/>
            <a:ext cx="11300790" cy="545140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However, all postmenopausal women with </a:t>
            </a:r>
            <a:r>
              <a:rPr lang="en-US" dirty="0" smtClean="0"/>
              <a:t>a confirmed </a:t>
            </a:r>
            <a:r>
              <a:rPr lang="en-US" dirty="0"/>
              <a:t>diagnosis of osteoporosis should be </a:t>
            </a:r>
            <a:r>
              <a:rPr lang="en-US" dirty="0" smtClean="0"/>
              <a:t>screened with </a:t>
            </a:r>
            <a:r>
              <a:rPr lang="en-US" dirty="0"/>
              <a:t>a serum level of 25-hydroxyvitamin D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The preference of </a:t>
            </a:r>
            <a:r>
              <a:rPr lang="en-US" dirty="0"/>
              <a:t>the Writing Committee is that adequate </a:t>
            </a:r>
            <a:r>
              <a:rPr lang="en-US" dirty="0" smtClean="0"/>
              <a:t>serum25-hydroxy</a:t>
            </a:r>
            <a:r>
              <a:rPr lang="fa-IR" dirty="0" smtClean="0"/>
              <a:t> </a:t>
            </a:r>
            <a:r>
              <a:rPr lang="en-US" dirty="0" smtClean="0"/>
              <a:t>vitamin </a:t>
            </a:r>
            <a:r>
              <a:rPr lang="en-US" dirty="0"/>
              <a:t>D levels in women with </a:t>
            </a:r>
            <a:r>
              <a:rPr lang="en-US" dirty="0" smtClean="0"/>
              <a:t>osteoporosis should </a:t>
            </a:r>
            <a:r>
              <a:rPr lang="en-US" dirty="0"/>
              <a:t>be at </a:t>
            </a:r>
            <a:r>
              <a:rPr lang="en-US" dirty="0">
                <a:solidFill>
                  <a:srgbClr val="FF0000"/>
                </a:solidFill>
              </a:rPr>
              <a:t>least 20 ng/mL (50 </a:t>
            </a:r>
            <a:r>
              <a:rPr lang="en-US" dirty="0" err="1">
                <a:solidFill>
                  <a:srgbClr val="FF0000"/>
                </a:solidFill>
              </a:rPr>
              <a:t>nmol</a:t>
            </a:r>
            <a:r>
              <a:rPr lang="en-US" dirty="0">
                <a:solidFill>
                  <a:srgbClr val="FF0000"/>
                </a:solidFill>
              </a:rPr>
              <a:t>/L)</a:t>
            </a:r>
            <a:r>
              <a:rPr lang="en-US" dirty="0"/>
              <a:t> as noted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00B0F0"/>
                </a:solidFill>
              </a:rPr>
              <a:t>European </a:t>
            </a:r>
            <a:r>
              <a:rPr lang="en-US" dirty="0">
                <a:solidFill>
                  <a:srgbClr val="00B0F0"/>
                </a:solidFill>
              </a:rPr>
              <a:t>guidelines</a:t>
            </a:r>
            <a:r>
              <a:rPr lang="en-US" dirty="0"/>
              <a:t>, although </a:t>
            </a:r>
            <a:r>
              <a:rPr lang="en-US" dirty="0">
                <a:solidFill>
                  <a:srgbClr val="00B0F0"/>
                </a:solidFill>
              </a:rPr>
              <a:t>Endocrine Society </a:t>
            </a:r>
            <a:r>
              <a:rPr lang="en-US" dirty="0" smtClean="0">
                <a:solidFill>
                  <a:srgbClr val="00B0F0"/>
                </a:solidFill>
              </a:rPr>
              <a:t>guideline</a:t>
            </a:r>
            <a:r>
              <a:rPr lang="en-US" dirty="0" smtClean="0"/>
              <a:t> recommends </a:t>
            </a:r>
            <a:r>
              <a:rPr lang="en-US" dirty="0"/>
              <a:t>a threshold of </a:t>
            </a:r>
            <a:r>
              <a:rPr lang="en-US" dirty="0">
                <a:solidFill>
                  <a:srgbClr val="FF0000"/>
                </a:solidFill>
              </a:rPr>
              <a:t>30 ng/mL (75nmol/L), </a:t>
            </a:r>
            <a:r>
              <a:rPr lang="en-US" dirty="0"/>
              <a:t>either </a:t>
            </a:r>
            <a:r>
              <a:rPr lang="en-US" dirty="0" smtClean="0"/>
              <a:t>of which </a:t>
            </a:r>
            <a:r>
              <a:rPr lang="en-US" dirty="0"/>
              <a:t>can often be met by ingesting </a:t>
            </a:r>
            <a:r>
              <a:rPr lang="en-US" dirty="0">
                <a:solidFill>
                  <a:srgbClr val="FF0000"/>
                </a:solidFill>
              </a:rPr>
              <a:t>1000 IU </a:t>
            </a:r>
            <a:r>
              <a:rPr lang="en-US" dirty="0"/>
              <a:t>of vitamin </a:t>
            </a:r>
            <a:r>
              <a:rPr lang="en-US" dirty="0" smtClean="0"/>
              <a:t>D per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7" y="655983"/>
            <a:ext cx="11241156" cy="5520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Osteonecrosis of the jaw</a:t>
            </a:r>
          </a:p>
          <a:p>
            <a:pPr algn="just"/>
            <a:r>
              <a:rPr lang="en-US" dirty="0"/>
              <a:t>ONJ is a </a:t>
            </a:r>
            <a:r>
              <a:rPr lang="en-US" dirty="0" smtClean="0"/>
              <a:t>non healing </a:t>
            </a:r>
            <a:r>
              <a:rPr lang="en-US" dirty="0"/>
              <a:t>wound in the oral mucosa </a:t>
            </a:r>
            <a:r>
              <a:rPr lang="en-US" dirty="0" smtClean="0"/>
              <a:t>with exposed </a:t>
            </a:r>
            <a:r>
              <a:rPr lang="en-US" dirty="0"/>
              <a:t>bone that </a:t>
            </a:r>
            <a:r>
              <a:rPr lang="en-US" dirty="0" smtClean="0"/>
              <a:t>lasts&gt; 8 </a:t>
            </a:r>
            <a:r>
              <a:rPr lang="en-US" dirty="0"/>
              <a:t>weeks, usually </a:t>
            </a:r>
            <a:r>
              <a:rPr lang="en-US" dirty="0" smtClean="0"/>
              <a:t>associated with </a:t>
            </a:r>
            <a:r>
              <a:rPr lang="en-US" dirty="0"/>
              <a:t>an invasive dental procedure such as dental </a:t>
            </a:r>
            <a:r>
              <a:rPr lang="en-US" dirty="0" smtClean="0"/>
              <a:t>extraction or </a:t>
            </a:r>
            <a:r>
              <a:rPr lang="en-US" dirty="0"/>
              <a:t>implantation but can occur de novo as </a:t>
            </a:r>
            <a:r>
              <a:rPr lang="en-US" dirty="0" smtClean="0"/>
              <a:t>well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The absolute </a:t>
            </a:r>
            <a:r>
              <a:rPr lang="en-US" dirty="0"/>
              <a:t>risk of ONJ in osteoporosis patients was </a:t>
            </a:r>
            <a:r>
              <a:rPr lang="en-US" dirty="0" smtClean="0"/>
              <a:t>estimated to </a:t>
            </a:r>
            <a:r>
              <a:rPr lang="en-US" dirty="0"/>
              <a:t>range from </a:t>
            </a:r>
            <a:r>
              <a:rPr lang="en-US" dirty="0">
                <a:solidFill>
                  <a:srgbClr val="FF0000"/>
                </a:solidFill>
              </a:rPr>
              <a:t>1 in 10,000 to 1 in 100,000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Higher doses and more frequent use of bisphosphonate and </a:t>
            </a:r>
            <a:r>
              <a:rPr lang="en-US" dirty="0" err="1">
                <a:solidFill>
                  <a:srgbClr val="FF0000"/>
                </a:solidFill>
              </a:rPr>
              <a:t>denosumab</a:t>
            </a:r>
            <a:r>
              <a:rPr lang="en-US" dirty="0"/>
              <a:t> have been associated with greater ONJ risks in the </a:t>
            </a:r>
            <a:r>
              <a:rPr lang="en-US" dirty="0">
                <a:solidFill>
                  <a:srgbClr val="FF0000"/>
                </a:solidFill>
              </a:rPr>
              <a:t>oncology setting </a:t>
            </a:r>
            <a:r>
              <a:rPr lang="en-US" dirty="0"/>
              <a:t>,but these patients have other risk factors such as cancer, chemotherapy, radiation therapy, and antiangiogenic therapies.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7" y="477078"/>
            <a:ext cx="10856843" cy="569988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Recently, the American College of Physicians </a:t>
            </a:r>
            <a:r>
              <a:rPr lang="en-US" dirty="0">
                <a:solidFill>
                  <a:srgbClr val="C00000"/>
                </a:solidFill>
              </a:rPr>
              <a:t>(ACP</a:t>
            </a:r>
            <a:r>
              <a:rPr lang="en-US" dirty="0"/>
              <a:t>) published their guidelines for the treatment of low bone mineral density (BMD) or osteoporosis to prevent fractures in women and men 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ACP recommends that physicians should </a:t>
            </a:r>
            <a:r>
              <a:rPr lang="en-US" dirty="0">
                <a:solidFill>
                  <a:srgbClr val="FF0000"/>
                </a:solidFill>
              </a:rPr>
              <a:t>treat </a:t>
            </a:r>
            <a:r>
              <a:rPr lang="en-US" dirty="0"/>
              <a:t>women with osteoporosis with drug therapy for 5 years and recommends </a:t>
            </a:r>
            <a:r>
              <a:rPr lang="en-US" dirty="0">
                <a:solidFill>
                  <a:srgbClr val="FF0000"/>
                </a:solidFill>
              </a:rPr>
              <a:t>against </a:t>
            </a:r>
            <a:r>
              <a:rPr lang="en-US" dirty="0"/>
              <a:t>monitoring the BMD during that period</a:t>
            </a:r>
            <a:r>
              <a:rPr lang="en-US" dirty="0" smtClean="0"/>
              <a:t>.</a:t>
            </a:r>
          </a:p>
          <a:p>
            <a:pPr algn="just"/>
            <a:endParaRPr lang="fa-IR" dirty="0"/>
          </a:p>
          <a:p>
            <a:pPr algn="just"/>
            <a:r>
              <a:rPr lang="en-US" dirty="0"/>
              <a:t>No differentiation between bisphosphonates and </a:t>
            </a:r>
            <a:r>
              <a:rPr lang="en-US" dirty="0" err="1"/>
              <a:t>denosumab</a:t>
            </a:r>
            <a:r>
              <a:rPr lang="en-US" dirty="0"/>
              <a:t> was made for duration of therapy even though the pharmacokinetics of the two classes of drugs are quite different. </a:t>
            </a:r>
            <a:endParaRPr lang="fa-IR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1" y="526774"/>
            <a:ext cx="11300791" cy="56501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osteoporosis patients </a:t>
            </a:r>
            <a:r>
              <a:rPr lang="en-US" dirty="0">
                <a:solidFill>
                  <a:srgbClr val="FF0000"/>
                </a:solidFill>
              </a:rPr>
              <a:t>on </a:t>
            </a:r>
            <a:r>
              <a:rPr lang="en-US" dirty="0" smtClean="0">
                <a:solidFill>
                  <a:srgbClr val="FF0000"/>
                </a:solidFill>
              </a:rPr>
              <a:t>long-term oral </a:t>
            </a:r>
            <a:r>
              <a:rPr lang="en-US" dirty="0"/>
              <a:t>bisphosphonate therapy, the risk of ONJ has </a:t>
            </a:r>
            <a:r>
              <a:rPr lang="en-US" dirty="0" smtClean="0"/>
              <a:t>been reported </a:t>
            </a:r>
            <a:r>
              <a:rPr lang="en-US" dirty="0"/>
              <a:t>to be </a:t>
            </a:r>
            <a:r>
              <a:rPr lang="en-US" dirty="0" smtClean="0">
                <a:solidFill>
                  <a:srgbClr val="FF0000"/>
                </a:solidFill>
              </a:rPr>
              <a:t>21 </a:t>
            </a:r>
            <a:r>
              <a:rPr lang="en-US" dirty="0">
                <a:solidFill>
                  <a:srgbClr val="FF0000"/>
                </a:solidFill>
              </a:rPr>
              <a:t>in 10,000 (or 0.21%) </a:t>
            </a:r>
            <a:r>
              <a:rPr lang="en-US" dirty="0" smtClean="0"/>
              <a:t>for patients </a:t>
            </a:r>
            <a:r>
              <a:rPr lang="en-US" dirty="0" smtClean="0">
                <a:solidFill>
                  <a:srgbClr val="FF0000"/>
                </a:solidFill>
              </a:rPr>
              <a:t>on&gt;4 </a:t>
            </a:r>
            <a:r>
              <a:rPr lang="en-US" dirty="0">
                <a:solidFill>
                  <a:srgbClr val="FF0000"/>
                </a:solidFill>
              </a:rPr>
              <a:t>years </a:t>
            </a:r>
            <a:r>
              <a:rPr lang="en-US" dirty="0"/>
              <a:t>of therapy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Tooth extraction in </a:t>
            </a:r>
            <a:r>
              <a:rPr lang="en-US" dirty="0"/>
              <a:t>a patient exposed to bisphosphonate therapy </a:t>
            </a:r>
            <a:r>
              <a:rPr lang="en-US" dirty="0" smtClean="0"/>
              <a:t>has a </a:t>
            </a:r>
            <a:r>
              <a:rPr lang="en-US" dirty="0">
                <a:solidFill>
                  <a:srgbClr val="FF0000"/>
                </a:solidFill>
              </a:rPr>
              <a:t>0.5% risk </a:t>
            </a:r>
            <a:r>
              <a:rPr lang="en-US" dirty="0"/>
              <a:t>of developing ONJ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Currently, the </a:t>
            </a:r>
            <a:r>
              <a:rPr lang="en-US" dirty="0"/>
              <a:t>American Dental Association does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 smtClean="0">
                <a:solidFill>
                  <a:srgbClr val="FF0000"/>
                </a:solidFill>
              </a:rPr>
              <a:t>recommend </a:t>
            </a:r>
            <a:r>
              <a:rPr lang="en-US" dirty="0" smtClean="0"/>
              <a:t>stopping bisphosphonates for dental procedures; however, if a tooth extraction or implant is planned or ongoing, initiation of potent anti </a:t>
            </a:r>
            <a:r>
              <a:rPr lang="en-US" dirty="0" err="1" smtClean="0"/>
              <a:t>resorptive</a:t>
            </a:r>
            <a:r>
              <a:rPr lang="en-US" dirty="0" smtClean="0"/>
              <a:t> therapy could be </a:t>
            </a:r>
            <a:r>
              <a:rPr lang="en-US" dirty="0" smtClean="0">
                <a:solidFill>
                  <a:srgbClr val="FF0000"/>
                </a:solidFill>
              </a:rPr>
              <a:t>deferred</a:t>
            </a:r>
            <a:r>
              <a:rPr lang="en-US" dirty="0" smtClean="0"/>
              <a:t> until the area healed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In contrast, the American Association of Oral and Maxillofacial Surgeons recommends a </a:t>
            </a:r>
            <a:r>
              <a:rPr lang="en-US" dirty="0">
                <a:solidFill>
                  <a:srgbClr val="FF0000"/>
                </a:solidFill>
              </a:rPr>
              <a:t>2-month drug holiday </a:t>
            </a:r>
            <a:r>
              <a:rPr lang="en-US" dirty="0"/>
              <a:t>for those who have </a:t>
            </a:r>
            <a:r>
              <a:rPr lang="en-US" dirty="0">
                <a:solidFill>
                  <a:srgbClr val="FF0000"/>
                </a:solidFill>
              </a:rPr>
              <a:t>taken&gt;4 years of </a:t>
            </a:r>
            <a:r>
              <a:rPr lang="en-US" dirty="0"/>
              <a:t>bisphosphonates 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496957"/>
            <a:ext cx="11310730" cy="57098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Atypical femoral </a:t>
            </a:r>
            <a:r>
              <a:rPr lang="en-US" dirty="0" smtClean="0">
                <a:solidFill>
                  <a:srgbClr val="FF0000"/>
                </a:solidFill>
              </a:rPr>
              <a:t>fractures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AFFs </a:t>
            </a:r>
            <a:r>
              <a:rPr lang="en-US" dirty="0"/>
              <a:t>are insufficiency stress fractures of the </a:t>
            </a:r>
            <a:r>
              <a:rPr lang="en-US" dirty="0" smtClean="0"/>
              <a:t>femoral shaft </a:t>
            </a:r>
            <a:r>
              <a:rPr lang="en-US" dirty="0"/>
              <a:t>first noted in case reports in about 2007 </a:t>
            </a:r>
            <a:r>
              <a:rPr lang="en-US" dirty="0" smtClean="0"/>
              <a:t>that </a:t>
            </a:r>
            <a:r>
              <a:rPr lang="en-US" dirty="0"/>
              <a:t>suggested a possible association with </a:t>
            </a:r>
            <a:r>
              <a:rPr lang="en-US" dirty="0" smtClean="0"/>
              <a:t>bisphosphonate use</a:t>
            </a:r>
            <a:r>
              <a:rPr lang="en-US" dirty="0"/>
              <a:t>. 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AFFs </a:t>
            </a:r>
            <a:r>
              <a:rPr lang="en-US" dirty="0"/>
              <a:t>have been most studied </a:t>
            </a:r>
            <a:r>
              <a:rPr lang="en-US" dirty="0" smtClean="0"/>
              <a:t>in relationship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bisphosphonate</a:t>
            </a:r>
            <a:r>
              <a:rPr lang="en-US" dirty="0"/>
              <a:t> use but have been </a:t>
            </a:r>
            <a:r>
              <a:rPr lang="en-US" dirty="0" smtClean="0"/>
              <a:t>noted with </a:t>
            </a:r>
            <a:r>
              <a:rPr lang="en-US" dirty="0"/>
              <a:t>other osteoporosis medications including </a:t>
            </a:r>
            <a:r>
              <a:rPr lang="en-US" dirty="0" err="1" smtClean="0">
                <a:solidFill>
                  <a:srgbClr val="00B0F0"/>
                </a:solidFill>
              </a:rPr>
              <a:t>denosumab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odanacatib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smtClean="0">
                <a:solidFill>
                  <a:srgbClr val="00B0F0"/>
                </a:solidFill>
              </a:rPr>
              <a:t>and </a:t>
            </a:r>
            <a:r>
              <a:rPr lang="en-US" dirty="0" err="1" smtClean="0">
                <a:solidFill>
                  <a:srgbClr val="00B0F0"/>
                </a:solidFill>
              </a:rPr>
              <a:t>romosozumab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Patients often present </a:t>
            </a:r>
            <a:r>
              <a:rPr lang="en-US" dirty="0"/>
              <a:t>with pain or aching in the thigh or groin with </a:t>
            </a:r>
            <a:r>
              <a:rPr lang="en-US" dirty="0" smtClean="0"/>
              <a:t>or after weight-bearing </a:t>
            </a:r>
            <a:r>
              <a:rPr lang="en-US" dirty="0"/>
              <a:t>activities. 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pathogenesis of </a:t>
            </a:r>
            <a:r>
              <a:rPr lang="en-US" dirty="0" smtClean="0"/>
              <a:t>these fractures </a:t>
            </a:r>
            <a:r>
              <a:rPr lang="en-US" dirty="0"/>
              <a:t>is </a:t>
            </a:r>
            <a:r>
              <a:rPr lang="en-US" dirty="0" smtClean="0"/>
              <a:t>not understood</a:t>
            </a:r>
            <a:r>
              <a:rPr lang="en-US" dirty="0"/>
              <a:t>, although a number of </a:t>
            </a:r>
            <a:r>
              <a:rPr lang="en-US" dirty="0" smtClean="0"/>
              <a:t>hypotheses including </a:t>
            </a:r>
            <a:r>
              <a:rPr lang="en-US" dirty="0"/>
              <a:t>factors related to femur shape, </a:t>
            </a:r>
            <a:r>
              <a:rPr lang="en-US" dirty="0" smtClean="0"/>
              <a:t>genetics, and </a:t>
            </a:r>
            <a:r>
              <a:rPr lang="en-US" dirty="0"/>
              <a:t>ethnicity have been advanced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815009"/>
            <a:ext cx="11300791" cy="53619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Calculation of AFF incidence restricted to studies </a:t>
            </a:r>
            <a:r>
              <a:rPr lang="en-US" dirty="0" smtClean="0"/>
              <a:t>with radiographic </a:t>
            </a:r>
            <a:r>
              <a:rPr lang="en-US" dirty="0"/>
              <a:t>evaluation shows incidence to be </a:t>
            </a:r>
            <a:r>
              <a:rPr lang="en-US" dirty="0">
                <a:solidFill>
                  <a:srgbClr val="FF0000"/>
                </a:solidFill>
              </a:rPr>
              <a:t>very low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Despite low incidence rates, studies with radiographic assessment have</a:t>
            </a:r>
            <a:r>
              <a:rPr lang="fa-IR" dirty="0"/>
              <a:t> </a:t>
            </a:r>
            <a:r>
              <a:rPr lang="en-US" dirty="0"/>
              <a:t>shown strong increases in AFFs with </a:t>
            </a:r>
            <a:r>
              <a:rPr lang="en-US" dirty="0">
                <a:solidFill>
                  <a:srgbClr val="FF0000"/>
                </a:solidFill>
              </a:rPr>
              <a:t>longer duration </a:t>
            </a:r>
            <a:r>
              <a:rPr lang="en-US" dirty="0"/>
              <a:t>of bisphosphonate use. 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Despite this increase, risks of </a:t>
            </a:r>
            <a:r>
              <a:rPr lang="en-US" dirty="0">
                <a:solidFill>
                  <a:srgbClr val="00B0F0"/>
                </a:solidFill>
              </a:rPr>
              <a:t>hip and other osteoporotic fractures </a:t>
            </a:r>
            <a:r>
              <a:rPr lang="en-US" dirty="0"/>
              <a:t>that can be prevented by treatment are much higher, suggesting a </a:t>
            </a:r>
            <a:r>
              <a:rPr lang="en-US" dirty="0">
                <a:solidFill>
                  <a:srgbClr val="FF0000"/>
                </a:solidFill>
              </a:rPr>
              <a:t>positive benefit-risk </a:t>
            </a:r>
            <a:r>
              <a:rPr lang="en-US" dirty="0"/>
              <a:t>ratio even for long-term treatment, particularly in older women at highest risk of hip and other osteoporotic fractures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Drugs that </a:t>
            </a:r>
            <a:r>
              <a:rPr lang="en-US" dirty="0">
                <a:solidFill>
                  <a:srgbClr val="FF0000"/>
                </a:solidFill>
              </a:rPr>
              <a:t>decrease bone resorption </a:t>
            </a:r>
            <a:r>
              <a:rPr lang="en-US" dirty="0"/>
              <a:t>have been </a:t>
            </a:r>
            <a:r>
              <a:rPr lang="en-US" dirty="0" smtClean="0"/>
              <a:t>associated with </a:t>
            </a:r>
            <a:r>
              <a:rPr lang="en-US" dirty="0"/>
              <a:t>2 adverse events on bone, </a:t>
            </a:r>
            <a:r>
              <a:rPr lang="en-US" dirty="0" smtClean="0"/>
              <a:t>osteonecrosis of </a:t>
            </a:r>
            <a:r>
              <a:rPr lang="en-US" dirty="0"/>
              <a:t>the jaw (ONJ) and atypical </a:t>
            </a:r>
            <a:r>
              <a:rPr lang="en-US" dirty="0" smtClean="0"/>
              <a:t>femur fractures (AFFs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1103243"/>
            <a:ext cx="10797209" cy="5073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11. </a:t>
            </a:r>
            <a:r>
              <a:rPr lang="en-US" dirty="0"/>
              <a:t>Monitoring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11.1</a:t>
            </a:r>
            <a:r>
              <a:rPr lang="en-US" dirty="0"/>
              <a:t> In postmenopausal women with a </a:t>
            </a:r>
            <a:r>
              <a:rPr lang="en-US" dirty="0" smtClean="0"/>
              <a:t>low BMD and</a:t>
            </a:r>
            <a:r>
              <a:rPr lang="fa-I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high risk of fractures who are being treated </a:t>
            </a:r>
            <a:r>
              <a:rPr lang="en-US" dirty="0" smtClean="0"/>
              <a:t>for</a:t>
            </a:r>
            <a:r>
              <a:rPr lang="fa-IR" dirty="0" smtClean="0"/>
              <a:t> </a:t>
            </a:r>
            <a:r>
              <a:rPr lang="en-US" dirty="0" smtClean="0"/>
              <a:t>osteoporosis</a:t>
            </a:r>
            <a:r>
              <a:rPr lang="en-US" dirty="0"/>
              <a:t>, we suggest monitoring the </a:t>
            </a:r>
            <a:r>
              <a:rPr lang="en-US" dirty="0" smtClean="0">
                <a:solidFill>
                  <a:srgbClr val="FF0000"/>
                </a:solidFill>
              </a:rPr>
              <a:t>BMD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</a:t>
            </a:r>
            <a:r>
              <a:rPr lang="en-US" dirty="0"/>
              <a:t>dual-energy X-ray absorptiometry at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spine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hip</a:t>
            </a:r>
            <a:r>
              <a:rPr lang="en-US" dirty="0"/>
              <a:t> every </a:t>
            </a:r>
            <a:r>
              <a:rPr lang="en-US" dirty="0">
                <a:solidFill>
                  <a:srgbClr val="00B0F0"/>
                </a:solidFill>
              </a:rPr>
              <a:t>1 to 3 years </a:t>
            </a:r>
            <a:r>
              <a:rPr lang="en-US" dirty="0"/>
              <a:t>to assess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smtClean="0"/>
              <a:t>response </a:t>
            </a:r>
            <a:r>
              <a:rPr lang="en-US" dirty="0"/>
              <a:t>to treatment.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Monitoring </a:t>
            </a:r>
            <a:r>
              <a:rPr lang="en-US" dirty="0">
                <a:solidFill>
                  <a:srgbClr val="FF0000"/>
                </a:solidFill>
              </a:rPr>
              <a:t>BTMs</a:t>
            </a:r>
            <a:r>
              <a:rPr lang="en-US" dirty="0"/>
              <a:t> (</a:t>
            </a:r>
            <a:r>
              <a:rPr lang="en-US" dirty="0" smtClean="0"/>
              <a:t>serum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CTX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anti </a:t>
            </a:r>
            <a:r>
              <a:rPr lang="en-US" dirty="0" err="1" smtClean="0"/>
              <a:t>resorptive</a:t>
            </a:r>
            <a:r>
              <a:rPr lang="en-US" dirty="0" smtClean="0"/>
              <a:t> </a:t>
            </a:r>
            <a:r>
              <a:rPr lang="en-US" dirty="0"/>
              <a:t>therapy or </a:t>
            </a:r>
            <a:r>
              <a:rPr lang="en-US" dirty="0">
                <a:solidFill>
                  <a:srgbClr val="FF0000"/>
                </a:solidFill>
              </a:rPr>
              <a:t>P1NP</a:t>
            </a:r>
            <a:r>
              <a:rPr lang="en-US" dirty="0"/>
              <a:t> </a:t>
            </a:r>
            <a:r>
              <a:rPr lang="en-US" dirty="0" smtClean="0"/>
              <a:t>for</a:t>
            </a:r>
            <a:r>
              <a:rPr lang="fa-IR" dirty="0" smtClean="0"/>
              <a:t> </a:t>
            </a:r>
            <a:r>
              <a:rPr lang="en-US" dirty="0" smtClean="0"/>
              <a:t>bone </a:t>
            </a:r>
            <a:r>
              <a:rPr lang="en-US" dirty="0"/>
              <a:t>anabolic therapy) is an alternative way </a:t>
            </a:r>
            <a:r>
              <a:rPr lang="en-US" dirty="0" smtClean="0"/>
              <a:t>of</a:t>
            </a:r>
            <a:r>
              <a:rPr lang="fa-IR" dirty="0" smtClean="0"/>
              <a:t> </a:t>
            </a:r>
            <a:r>
              <a:rPr lang="en-US" dirty="0" smtClean="0"/>
              <a:t>identifying </a:t>
            </a:r>
            <a:r>
              <a:rPr lang="en-US" dirty="0"/>
              <a:t>poor response or nonadherence </a:t>
            </a:r>
            <a:r>
              <a:rPr lang="en-US" dirty="0" smtClean="0"/>
              <a:t>to</a:t>
            </a:r>
            <a:r>
              <a:rPr lang="fa-IR" dirty="0" smtClean="0"/>
              <a:t> </a:t>
            </a:r>
            <a:r>
              <a:rPr lang="en-US" dirty="0" smtClean="0"/>
              <a:t>therapy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6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467139"/>
            <a:ext cx="11092070" cy="57098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In general, we consider loss of </a:t>
            </a:r>
            <a:r>
              <a:rPr lang="en-US" dirty="0" smtClean="0"/>
              <a:t>BMD greater </a:t>
            </a:r>
            <a:r>
              <a:rPr lang="en-US" dirty="0"/>
              <a:t>than the least significant change (usually </a:t>
            </a:r>
            <a:r>
              <a:rPr lang="en-US" dirty="0">
                <a:solidFill>
                  <a:srgbClr val="FF0000"/>
                </a:solidFill>
              </a:rPr>
              <a:t>5%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lumbar </a:t>
            </a:r>
            <a:r>
              <a:rPr lang="en-US" dirty="0">
                <a:solidFill>
                  <a:srgbClr val="FF0000"/>
                </a:solidFill>
              </a:rPr>
              <a:t>spine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4%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total hip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5%</a:t>
            </a:r>
            <a:r>
              <a:rPr lang="en-US" dirty="0"/>
              <a:t> in the </a:t>
            </a:r>
            <a:r>
              <a:rPr lang="en-US" dirty="0" smtClean="0">
                <a:solidFill>
                  <a:srgbClr val="FF0000"/>
                </a:solidFill>
              </a:rPr>
              <a:t>femoral neck</a:t>
            </a:r>
            <a:r>
              <a:rPr lang="en-US" dirty="0"/>
              <a:t>) over 2 years and BTM decrease on </a:t>
            </a:r>
            <a:r>
              <a:rPr lang="en-US" dirty="0" err="1" smtClean="0"/>
              <a:t>antiresorptive</a:t>
            </a:r>
            <a:r>
              <a:rPr lang="en-US" dirty="0"/>
              <a:t> </a:t>
            </a:r>
            <a:r>
              <a:rPr lang="en-US" dirty="0" smtClean="0"/>
              <a:t>drugs </a:t>
            </a:r>
            <a:r>
              <a:rPr lang="en-US" dirty="0"/>
              <a:t>less than the least significant change as “failure” </a:t>
            </a:r>
            <a:r>
              <a:rPr lang="en-US" dirty="0" smtClean="0"/>
              <a:t>of therapy.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It </a:t>
            </a:r>
            <a:r>
              <a:rPr lang="en-US" dirty="0"/>
              <a:t>is important to rule out </a:t>
            </a:r>
            <a:r>
              <a:rPr lang="en-US" dirty="0">
                <a:solidFill>
                  <a:srgbClr val="FF0000"/>
                </a:solidFill>
              </a:rPr>
              <a:t>secondary </a:t>
            </a:r>
            <a:r>
              <a:rPr lang="en-US" dirty="0"/>
              <a:t>osteoporosis when a patient “fails” therapy, as intervening medical conditions (such as multiple myeloma) or medications (such as </a:t>
            </a:r>
            <a:r>
              <a:rPr lang="en-US" dirty="0" err="1"/>
              <a:t>tenofovir</a:t>
            </a:r>
            <a:r>
              <a:rPr lang="en-US" dirty="0"/>
              <a:t> or </a:t>
            </a:r>
            <a:r>
              <a:rPr lang="en-US" dirty="0" smtClean="0"/>
              <a:t>over supplementation </a:t>
            </a:r>
            <a:r>
              <a:rPr lang="en-US" dirty="0"/>
              <a:t>of thyroid hormone in hypothyroidism) may be the root cause of BMD loss or fracture, rather than failure of osteoporosis drug therapy.</a:t>
            </a:r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1560443"/>
            <a:ext cx="10807148" cy="46165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Patients for whom we would consider </a:t>
            </a:r>
            <a:r>
              <a:rPr lang="en-US" dirty="0" smtClean="0">
                <a:solidFill>
                  <a:srgbClr val="FF0000"/>
                </a:solidFill>
              </a:rPr>
              <a:t>switching </a:t>
            </a:r>
            <a:r>
              <a:rPr lang="en-US" dirty="0" smtClean="0"/>
              <a:t>From an </a:t>
            </a:r>
            <a:r>
              <a:rPr lang="en-US" dirty="0" err="1">
                <a:solidFill>
                  <a:srgbClr val="FF0000"/>
                </a:solidFill>
              </a:rPr>
              <a:t>antiresorptive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a </a:t>
            </a:r>
            <a:r>
              <a:rPr lang="en-US" dirty="0">
                <a:solidFill>
                  <a:srgbClr val="FF0000"/>
                </a:solidFill>
              </a:rPr>
              <a:t>bone formation </a:t>
            </a:r>
            <a:r>
              <a:rPr lang="en-US" dirty="0"/>
              <a:t>therapy </a:t>
            </a:r>
            <a:r>
              <a:rPr lang="en-US" dirty="0" smtClean="0"/>
              <a:t>include the </a:t>
            </a:r>
            <a:r>
              <a:rPr lang="en-US" dirty="0"/>
              <a:t>following: a woman with recurrent vertebral </a:t>
            </a:r>
            <a:r>
              <a:rPr lang="en-US" dirty="0" smtClean="0"/>
              <a:t>fractures due </a:t>
            </a:r>
            <a:r>
              <a:rPr lang="en-US" dirty="0"/>
              <a:t>to osteoporosis, </a:t>
            </a:r>
            <a:r>
              <a:rPr lang="en-US" dirty="0" smtClean="0"/>
              <a:t>a woman </a:t>
            </a:r>
            <a:r>
              <a:rPr lang="en-US" dirty="0"/>
              <a:t>at high fracture </a:t>
            </a:r>
            <a:r>
              <a:rPr lang="en-US" dirty="0" smtClean="0"/>
              <a:t>risk who has been </a:t>
            </a:r>
            <a:r>
              <a:rPr lang="en-US" dirty="0"/>
              <a:t>on long-term potent </a:t>
            </a:r>
            <a:r>
              <a:rPr lang="en-US" dirty="0" smtClean="0"/>
              <a:t>anti </a:t>
            </a:r>
            <a:r>
              <a:rPr lang="en-US" dirty="0" err="1" smtClean="0"/>
              <a:t>resorptive</a:t>
            </a:r>
            <a:r>
              <a:rPr lang="en-US" dirty="0" smtClean="0"/>
              <a:t> </a:t>
            </a:r>
            <a:r>
              <a:rPr lang="en-US" dirty="0"/>
              <a:t>therapy and </a:t>
            </a:r>
            <a:r>
              <a:rPr lang="en-US" dirty="0" smtClean="0"/>
              <a:t>is sustaining </a:t>
            </a:r>
            <a:r>
              <a:rPr lang="en-US" dirty="0"/>
              <a:t>fractures, and a woman with ONJ or an AFF </a:t>
            </a:r>
            <a:r>
              <a:rPr lang="en-US" dirty="0" smtClean="0"/>
              <a:t>on anti </a:t>
            </a:r>
            <a:r>
              <a:rPr lang="en-US" dirty="0" err="1" smtClean="0"/>
              <a:t>resorptive</a:t>
            </a:r>
            <a:r>
              <a:rPr lang="en-US" dirty="0" smtClean="0"/>
              <a:t> </a:t>
            </a:r>
            <a:r>
              <a:rPr lang="en-US" dirty="0"/>
              <a:t>therapy.</a:t>
            </a:r>
          </a:p>
        </p:txBody>
      </p:sp>
    </p:spTree>
    <p:extLst>
      <p:ext uri="{BB962C8B-B14F-4D97-AF65-F5344CB8AC3E}">
        <p14:creationId xmlns:p14="http://schemas.microsoft.com/office/powerpoint/2010/main" val="2712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660" y="-268357"/>
            <a:ext cx="9968949" cy="100385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Figure 1. Updated algorithm for management </a:t>
            </a:r>
            <a:r>
              <a:rPr lang="en-US" sz="1800" b="1" dirty="0">
                <a:solidFill>
                  <a:srgbClr val="FF0000"/>
                </a:solidFill>
              </a:rPr>
              <a:t>of postmenopausal </a:t>
            </a:r>
            <a:r>
              <a:rPr lang="en-US" sz="1800" b="1" dirty="0" smtClean="0">
                <a:solidFill>
                  <a:srgbClr val="FF0000"/>
                </a:solidFill>
              </a:rPr>
              <a:t>osteoporosis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467139"/>
            <a:ext cx="12192000" cy="62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6" y="208722"/>
            <a:ext cx="11251096" cy="638092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We considered that a determination of fracture </a:t>
            </a:r>
            <a:r>
              <a:rPr lang="en-US" sz="2400" dirty="0" smtClean="0"/>
              <a:t>risk</a:t>
            </a:r>
            <a:r>
              <a:rPr lang="fa-IR" sz="2400" dirty="0" smtClean="0"/>
              <a:t> </a:t>
            </a:r>
            <a:r>
              <a:rPr lang="en-US" sz="2400" dirty="0" smtClean="0"/>
              <a:t>would </a:t>
            </a:r>
            <a:r>
              <a:rPr lang="en-US" sz="2400" dirty="0"/>
              <a:t>include measurement of lumbar spine and hip BMD and inserting femoral neck BMD value into the fracture risk assessment (FRAX) </a:t>
            </a:r>
            <a:r>
              <a:rPr lang="en-US" sz="2400" dirty="0" err="1" smtClean="0"/>
              <a:t>tool.Using</a:t>
            </a:r>
            <a:r>
              <a:rPr lang="en-US" sz="2400" dirty="0" smtClean="0"/>
              <a:t> </a:t>
            </a:r>
            <a:r>
              <a:rPr lang="en-US" sz="2400" dirty="0"/>
              <a:t>that FRAX algorithm, we define the following risk categories: </a:t>
            </a:r>
            <a:endParaRPr lang="fa-IR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1) </a:t>
            </a:r>
            <a:r>
              <a:rPr lang="en-US" sz="2400" i="1" dirty="0">
                <a:solidFill>
                  <a:srgbClr val="FF0000"/>
                </a:solidFill>
              </a:rPr>
              <a:t>low risk</a:t>
            </a:r>
            <a:r>
              <a:rPr lang="en-US" sz="2400" i="1" dirty="0"/>
              <a:t> </a:t>
            </a:r>
            <a:r>
              <a:rPr lang="en-US" sz="2400" dirty="0"/>
              <a:t>includes no prior hip or spine fractures, a BMD T-score at the </a:t>
            </a:r>
            <a:r>
              <a:rPr lang="en-US" sz="2400" dirty="0" smtClean="0"/>
              <a:t>hip</a:t>
            </a:r>
            <a:r>
              <a:rPr lang="fa-I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spine both above −1.0, a 10-year hip fracture risk &lt; 3%, and 10-year risk of major osteoporotic fractures &lt; 20</a:t>
            </a:r>
            <a:r>
              <a:rPr lang="en-US" sz="2400" dirty="0" smtClean="0"/>
              <a:t>%;</a:t>
            </a:r>
            <a:endParaRPr lang="fa-IR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(2) </a:t>
            </a:r>
            <a:r>
              <a:rPr lang="en-US" sz="2400" i="1" dirty="0">
                <a:solidFill>
                  <a:srgbClr val="FF0000"/>
                </a:solidFill>
              </a:rPr>
              <a:t>moderate risk </a:t>
            </a:r>
            <a:r>
              <a:rPr lang="en-US" sz="2400" dirty="0"/>
              <a:t>includes </a:t>
            </a:r>
            <a:r>
              <a:rPr lang="en-US" sz="2400" dirty="0" smtClean="0"/>
              <a:t>no</a:t>
            </a:r>
            <a:r>
              <a:rPr lang="fa-IR" sz="2400" dirty="0" smtClean="0"/>
              <a:t> </a:t>
            </a:r>
            <a:r>
              <a:rPr lang="en-US" sz="2400" dirty="0" smtClean="0"/>
              <a:t>prior </a:t>
            </a:r>
            <a:r>
              <a:rPr lang="en-US" sz="2400" dirty="0"/>
              <a:t>hip or spine fractures, a BMD T-score at the hip and spine both above −2.5, and 10-year hip fracture risk &lt; 3% </a:t>
            </a:r>
            <a:r>
              <a:rPr lang="en-US" sz="2400" dirty="0">
                <a:solidFill>
                  <a:srgbClr val="FF0000"/>
                </a:solidFill>
              </a:rPr>
              <a:t>or</a:t>
            </a:r>
            <a:r>
              <a:rPr lang="en-US" sz="2400" dirty="0"/>
              <a:t> risk of major </a:t>
            </a:r>
            <a:r>
              <a:rPr lang="en-US" sz="2400" dirty="0" smtClean="0"/>
              <a:t>osteoporotic</a:t>
            </a:r>
            <a:r>
              <a:rPr lang="fa-IR" sz="2400" dirty="0" smtClean="0"/>
              <a:t> </a:t>
            </a:r>
            <a:r>
              <a:rPr lang="en-US" sz="2400" dirty="0" smtClean="0"/>
              <a:t>fractures </a:t>
            </a:r>
            <a:r>
              <a:rPr lang="en-US" sz="2400" dirty="0"/>
              <a:t>&lt; 20%; </a:t>
            </a:r>
            <a:endParaRPr lang="fa-IR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3) </a:t>
            </a:r>
            <a:r>
              <a:rPr lang="en-US" sz="2400" i="1" dirty="0">
                <a:solidFill>
                  <a:srgbClr val="FF0000"/>
                </a:solidFill>
              </a:rPr>
              <a:t>high risk </a:t>
            </a:r>
            <a:r>
              <a:rPr lang="en-US" sz="2400" dirty="0"/>
              <a:t>includes a prior spine or hip fracture, </a:t>
            </a:r>
            <a:r>
              <a:rPr lang="en-US" sz="2400" dirty="0">
                <a:solidFill>
                  <a:srgbClr val="FF0000"/>
                </a:solidFill>
              </a:rPr>
              <a:t>or</a:t>
            </a:r>
            <a:r>
              <a:rPr lang="en-US" sz="2400" dirty="0"/>
              <a:t> a BMD T-score at the hip or spine of −2.5 or below, </a:t>
            </a:r>
            <a:r>
              <a:rPr lang="en-US" sz="2400" dirty="0">
                <a:solidFill>
                  <a:srgbClr val="FF0000"/>
                </a:solidFill>
              </a:rPr>
              <a:t>or</a:t>
            </a:r>
            <a:r>
              <a:rPr lang="en-US" sz="2400" dirty="0"/>
              <a:t> 10-year hip </a:t>
            </a:r>
            <a:r>
              <a:rPr lang="en-US" sz="2400" dirty="0" smtClean="0"/>
              <a:t>fracture</a:t>
            </a:r>
            <a:r>
              <a:rPr lang="fa-IR" sz="2400" dirty="0" smtClean="0"/>
              <a:t> </a:t>
            </a:r>
            <a:r>
              <a:rPr lang="en-US" sz="2400" dirty="0" smtClean="0"/>
              <a:t>risk </a:t>
            </a:r>
            <a:r>
              <a:rPr lang="en-US" sz="2400" dirty="0"/>
              <a:t>≥ 3%, </a:t>
            </a:r>
            <a:r>
              <a:rPr lang="en-US" sz="2400" dirty="0">
                <a:solidFill>
                  <a:srgbClr val="FF0000"/>
                </a:solidFill>
              </a:rPr>
              <a:t>or </a:t>
            </a:r>
            <a:r>
              <a:rPr lang="en-US" sz="2400" dirty="0"/>
              <a:t>risk of major osteoporotic fracture risk ≥ 20%; </a:t>
            </a:r>
            <a:endParaRPr lang="fa-IR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(4) </a:t>
            </a:r>
            <a:r>
              <a:rPr lang="en-US" sz="2400" i="1" dirty="0">
                <a:solidFill>
                  <a:srgbClr val="FF0000"/>
                </a:solidFill>
              </a:rPr>
              <a:t>very high risk </a:t>
            </a:r>
            <a:r>
              <a:rPr lang="en-US" sz="2400" dirty="0"/>
              <a:t>includes multiple spine fractures and a BMD T-score at the hip </a:t>
            </a:r>
            <a:r>
              <a:rPr lang="en-US" sz="2400" dirty="0" smtClean="0"/>
              <a:t>or</a:t>
            </a:r>
            <a:r>
              <a:rPr lang="fa-IR" sz="2400" dirty="0" smtClean="0"/>
              <a:t> </a:t>
            </a:r>
            <a:r>
              <a:rPr lang="en-US" sz="2400" dirty="0" smtClean="0"/>
              <a:t>spine </a:t>
            </a:r>
            <a:r>
              <a:rPr lang="en-US" sz="2400" dirty="0"/>
              <a:t>of −2.5 or below.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6" y="0"/>
            <a:ext cx="11469756" cy="674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090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95" y="636104"/>
            <a:ext cx="11191461" cy="554085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ACP guidelines also do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include </a:t>
            </a:r>
            <a:r>
              <a:rPr lang="en-US" dirty="0" smtClean="0"/>
              <a:t>recommendations regarding </a:t>
            </a:r>
            <a:r>
              <a:rPr lang="en-US" dirty="0"/>
              <a:t>the use of </a:t>
            </a:r>
            <a:r>
              <a:rPr lang="en-US" dirty="0" err="1">
                <a:solidFill>
                  <a:srgbClr val="FF0000"/>
                </a:solidFill>
              </a:rPr>
              <a:t>abaloparatide</a:t>
            </a:r>
            <a:r>
              <a:rPr lang="en-US" dirty="0"/>
              <a:t>, a new </a:t>
            </a:r>
            <a:r>
              <a:rPr lang="en-US" dirty="0" smtClean="0"/>
              <a:t>bone</a:t>
            </a:r>
            <a:r>
              <a:rPr lang="fa-IR" dirty="0" smtClean="0"/>
              <a:t> </a:t>
            </a:r>
            <a:r>
              <a:rPr lang="en-US" dirty="0" smtClean="0"/>
              <a:t>formation therapy</a:t>
            </a:r>
            <a:r>
              <a:rPr lang="en-US" dirty="0"/>
              <a:t>, which was approved by the Food </a:t>
            </a:r>
            <a:r>
              <a:rPr lang="en-US" dirty="0" smtClean="0"/>
              <a:t>and Drug </a:t>
            </a:r>
            <a:r>
              <a:rPr lang="en-US" dirty="0"/>
              <a:t>Administration just prior to the release of </a:t>
            </a:r>
            <a:r>
              <a:rPr lang="en-US" dirty="0" smtClean="0"/>
              <a:t>the guidelines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The ACP guidelines recommend </a:t>
            </a:r>
            <a:r>
              <a:rPr lang="en-US" dirty="0">
                <a:solidFill>
                  <a:srgbClr val="FF0000"/>
                </a:solidFill>
              </a:rPr>
              <a:t>against</a:t>
            </a:r>
            <a:r>
              <a:rPr lang="en-US" dirty="0"/>
              <a:t> using menopausal hormone therapy (HT) or </a:t>
            </a:r>
            <a:r>
              <a:rPr lang="en-US" dirty="0" err="1"/>
              <a:t>raloxifene</a:t>
            </a:r>
            <a:r>
              <a:rPr lang="en-US" dirty="0"/>
              <a:t>, </a:t>
            </a:r>
            <a:r>
              <a:rPr lang="en-US" dirty="0" smtClean="0"/>
              <a:t>for </a:t>
            </a:r>
            <a:r>
              <a:rPr lang="en-US" dirty="0"/>
              <a:t>osteoporosis treatment and do not consider </a:t>
            </a:r>
            <a:r>
              <a:rPr lang="en-US" dirty="0" err="1">
                <a:solidFill>
                  <a:srgbClr val="FF0000"/>
                </a:solidFill>
              </a:rPr>
              <a:t>teriparatide</a:t>
            </a:r>
            <a:r>
              <a:rPr lang="en-US" dirty="0"/>
              <a:t> a potential treatment option for patients severely affected by the disease. </a:t>
            </a:r>
          </a:p>
          <a:p>
            <a:pPr marL="0" indent="0" algn="just">
              <a:buNone/>
            </a:pPr>
            <a:endParaRPr lang="fa-IR" dirty="0"/>
          </a:p>
          <a:p>
            <a:pPr algn="just"/>
            <a:r>
              <a:rPr lang="en-US" dirty="0"/>
              <a:t>The Endocrine Society’s international guideline Writing Committee has reviewed current evidence and has different recommendations regarding pharmacotherapies to treat osteoporosis in postmenopausal women.</a:t>
            </a:r>
          </a:p>
          <a:p>
            <a:pPr algn="just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573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576470"/>
            <a:ext cx="11370365" cy="5600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Bisphosphonate treatment up to 5 years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dirty="0"/>
              <a:t>meta-analysis comparison of </a:t>
            </a:r>
            <a:r>
              <a:rPr lang="en-US" dirty="0" smtClean="0">
                <a:solidFill>
                  <a:srgbClr val="00B0F0"/>
                </a:solidFill>
              </a:rPr>
              <a:t>alendronate</a:t>
            </a:r>
            <a:r>
              <a:rPr lang="en-US" dirty="0" smtClean="0"/>
              <a:t> with </a:t>
            </a:r>
            <a:r>
              <a:rPr lang="en-US" dirty="0"/>
              <a:t>placebo </a:t>
            </a:r>
            <a:r>
              <a:rPr lang="en-US" dirty="0" smtClean="0"/>
              <a:t>showed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44% </a:t>
            </a:r>
            <a:r>
              <a:rPr lang="en-US" dirty="0"/>
              <a:t>reduction in </a:t>
            </a:r>
            <a:r>
              <a:rPr lang="en-US" dirty="0" smtClean="0"/>
              <a:t>vertebral fracture risk,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40% </a:t>
            </a:r>
            <a:r>
              <a:rPr lang="en-US" dirty="0"/>
              <a:t>reduction in hip fracture risk </a:t>
            </a:r>
            <a:r>
              <a:rPr lang="en-US" dirty="0" smtClean="0"/>
              <a:t>,and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17% </a:t>
            </a:r>
            <a:r>
              <a:rPr lang="en-US" dirty="0"/>
              <a:t>reduction in </a:t>
            </a:r>
            <a:r>
              <a:rPr lang="en-US" dirty="0" err="1" smtClean="0"/>
              <a:t>nonvertebral</a:t>
            </a:r>
            <a:r>
              <a:rPr lang="en-US" dirty="0"/>
              <a:t> </a:t>
            </a:r>
            <a:r>
              <a:rPr lang="en-US" dirty="0" smtClean="0"/>
              <a:t>fracture </a:t>
            </a:r>
            <a:r>
              <a:rPr lang="en-US" dirty="0"/>
              <a:t>risk .</a:t>
            </a: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The meta analysis comparison </a:t>
            </a:r>
            <a:r>
              <a:rPr lang="en-US" dirty="0"/>
              <a:t>of </a:t>
            </a:r>
            <a:r>
              <a:rPr lang="en-US" dirty="0" err="1">
                <a:solidFill>
                  <a:srgbClr val="00B0F0"/>
                </a:solidFill>
              </a:rPr>
              <a:t>risedronate</a:t>
            </a:r>
            <a:r>
              <a:rPr lang="en-US" dirty="0"/>
              <a:t> with placebo </a:t>
            </a:r>
            <a:r>
              <a:rPr lang="en-US" dirty="0" smtClean="0"/>
              <a:t>showed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36% </a:t>
            </a:r>
            <a:r>
              <a:rPr lang="en-US" dirty="0"/>
              <a:t>reduction in vertebral fracture risk </a:t>
            </a:r>
            <a:r>
              <a:rPr lang="en-US" dirty="0" smtClean="0"/>
              <a:t>,a </a:t>
            </a:r>
            <a:r>
              <a:rPr lang="en-US" dirty="0">
                <a:solidFill>
                  <a:srgbClr val="FF0000"/>
                </a:solidFill>
              </a:rPr>
              <a:t>26% </a:t>
            </a:r>
            <a:r>
              <a:rPr lang="en-US" dirty="0"/>
              <a:t>reduction in </a:t>
            </a:r>
            <a:r>
              <a:rPr lang="en-US" dirty="0" smtClean="0"/>
              <a:t>hip fracture </a:t>
            </a:r>
            <a:r>
              <a:rPr lang="en-US" dirty="0"/>
              <a:t>risk </a:t>
            </a:r>
            <a:r>
              <a:rPr lang="en-US" dirty="0" smtClean="0"/>
              <a:t>,and 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20% </a:t>
            </a:r>
            <a:r>
              <a:rPr lang="en-US" dirty="0" smtClean="0"/>
              <a:t>reduction </a:t>
            </a:r>
            <a:r>
              <a:rPr lang="en-US" dirty="0"/>
              <a:t>in </a:t>
            </a:r>
            <a:r>
              <a:rPr lang="en-US" dirty="0" err="1"/>
              <a:t>nonvertebral</a:t>
            </a:r>
            <a:r>
              <a:rPr lang="en-US" dirty="0"/>
              <a:t> fracture risk </a:t>
            </a:r>
            <a:r>
              <a:rPr lang="en-US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The meta-analysis comparison of </a:t>
            </a:r>
            <a:r>
              <a:rPr lang="en-US" dirty="0" err="1">
                <a:solidFill>
                  <a:srgbClr val="00B0F0"/>
                </a:solidFill>
              </a:rPr>
              <a:t>ibandronate</a:t>
            </a:r>
            <a:r>
              <a:rPr lang="en-US" dirty="0"/>
              <a:t> with placebo showed a </a:t>
            </a:r>
            <a:r>
              <a:rPr lang="en-US" dirty="0">
                <a:solidFill>
                  <a:srgbClr val="FF0000"/>
                </a:solidFill>
              </a:rPr>
              <a:t>31% </a:t>
            </a:r>
            <a:r>
              <a:rPr lang="en-US" dirty="0"/>
              <a:t>reduction in the vertebral fracture risk .There was no evidence for a reduction in hip or </a:t>
            </a:r>
            <a:r>
              <a:rPr lang="en-US" dirty="0" err="1"/>
              <a:t>nonvertebral</a:t>
            </a:r>
            <a:r>
              <a:rPr lang="en-US" dirty="0"/>
              <a:t> fracture risk.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643"/>
            <a:ext cx="10515600" cy="53023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meta-analysis comparing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acid </a:t>
            </a:r>
            <a:r>
              <a:rPr lang="en-US" dirty="0" smtClean="0"/>
              <a:t>with </a:t>
            </a:r>
            <a:r>
              <a:rPr lang="en-US" dirty="0"/>
              <a:t>placebo </a:t>
            </a:r>
            <a:r>
              <a:rPr lang="en-US" dirty="0" smtClean="0"/>
              <a:t>showed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56% </a:t>
            </a:r>
            <a:r>
              <a:rPr lang="en-US" dirty="0"/>
              <a:t>reduction in </a:t>
            </a:r>
            <a:r>
              <a:rPr lang="en-US" dirty="0" smtClean="0"/>
              <a:t>vertebral fracture </a:t>
            </a:r>
            <a:r>
              <a:rPr lang="en-US" dirty="0"/>
              <a:t>risk </a:t>
            </a:r>
            <a:r>
              <a:rPr lang="en-US" dirty="0" smtClean="0"/>
              <a:t>,a </a:t>
            </a:r>
            <a:r>
              <a:rPr lang="en-US" dirty="0" smtClean="0">
                <a:solidFill>
                  <a:srgbClr val="FF0000"/>
                </a:solidFill>
              </a:rPr>
              <a:t>42%</a:t>
            </a:r>
            <a:r>
              <a:rPr lang="en-US" dirty="0" smtClean="0"/>
              <a:t> reduction </a:t>
            </a:r>
            <a:r>
              <a:rPr lang="en-US" dirty="0"/>
              <a:t>in hip fracture </a:t>
            </a:r>
            <a:r>
              <a:rPr lang="en-US" dirty="0" smtClean="0"/>
              <a:t>risk and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18%</a:t>
            </a:r>
            <a:r>
              <a:rPr lang="en-US" dirty="0"/>
              <a:t> reduction in </a:t>
            </a:r>
            <a:r>
              <a:rPr lang="en-US" dirty="0" err="1"/>
              <a:t>nonvertebral</a:t>
            </a:r>
            <a:r>
              <a:rPr lang="en-US" dirty="0"/>
              <a:t> fracture </a:t>
            </a:r>
            <a:r>
              <a:rPr lang="en-US" dirty="0" smtClean="0"/>
              <a:t>risk .</a:t>
            </a:r>
          </a:p>
          <a:p>
            <a:pPr algn="just"/>
            <a:r>
              <a:rPr lang="en-US" dirty="0"/>
              <a:t>One large trial of </a:t>
            </a:r>
            <a:r>
              <a:rPr lang="en-US" dirty="0" err="1">
                <a:solidFill>
                  <a:srgbClr val="00B0F0"/>
                </a:solidFill>
              </a:rPr>
              <a:t>zoledronic</a:t>
            </a:r>
            <a:r>
              <a:rPr lang="en-US" dirty="0">
                <a:solidFill>
                  <a:srgbClr val="00B0F0"/>
                </a:solidFill>
              </a:rPr>
              <a:t> acid</a:t>
            </a:r>
            <a:r>
              <a:rPr lang="en-US" dirty="0"/>
              <a:t> conducted among women and men after hip fracture found a </a:t>
            </a:r>
            <a:r>
              <a:rPr lang="en-US" dirty="0">
                <a:solidFill>
                  <a:srgbClr val="FF0000"/>
                </a:solidFill>
              </a:rPr>
              <a:t>35%</a:t>
            </a:r>
            <a:r>
              <a:rPr lang="en-US" dirty="0"/>
              <a:t> (significant) reduction in all clinical fractures, supporting the value of bisphosphonate treatment after a hip fracture .</a:t>
            </a:r>
          </a:p>
          <a:p>
            <a:pPr algn="just"/>
            <a:r>
              <a:rPr lang="en-US" dirty="0"/>
              <a:t>In this trial, there was also evidence of </a:t>
            </a:r>
            <a:r>
              <a:rPr lang="en-US" dirty="0">
                <a:solidFill>
                  <a:srgbClr val="FF0000"/>
                </a:solidFill>
              </a:rPr>
              <a:t>28%</a:t>
            </a:r>
            <a:r>
              <a:rPr lang="en-US" dirty="0"/>
              <a:t> (significant) reduction in </a:t>
            </a:r>
            <a:r>
              <a:rPr lang="en-US" dirty="0">
                <a:solidFill>
                  <a:srgbClr val="00B0F0"/>
                </a:solidFill>
              </a:rPr>
              <a:t>mortality</a:t>
            </a:r>
            <a:r>
              <a:rPr lang="en-US" dirty="0"/>
              <a:t> ,although a reduction in mortality has not been shown in other trials with </a:t>
            </a:r>
            <a:r>
              <a:rPr lang="en-US" dirty="0" err="1"/>
              <a:t>zoledronic</a:t>
            </a:r>
            <a:r>
              <a:rPr lang="en-US" dirty="0"/>
              <a:t> acid.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Adverse events</a:t>
            </a:r>
          </a:p>
          <a:p>
            <a:r>
              <a:rPr lang="en-US" dirty="0"/>
              <a:t>Adverse events from the </a:t>
            </a:r>
            <a:r>
              <a:rPr lang="en-US" dirty="0">
                <a:solidFill>
                  <a:srgbClr val="FF0000"/>
                </a:solidFill>
              </a:rPr>
              <a:t>FRAME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ARCH trials </a:t>
            </a:r>
            <a:r>
              <a:rPr lang="en-US" dirty="0" smtClean="0"/>
              <a:t>included</a:t>
            </a:r>
            <a:r>
              <a:rPr lang="fa-I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12 months of each study, which was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err="1" smtClean="0"/>
              <a:t>romosozumab</a:t>
            </a:r>
            <a:r>
              <a:rPr lang="en-US" dirty="0" smtClean="0"/>
              <a:t> </a:t>
            </a:r>
            <a:r>
              <a:rPr lang="en-US" dirty="0"/>
              <a:t>treatment period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/>
              <a:t>During the 12-month, double-blind </a:t>
            </a:r>
            <a:r>
              <a:rPr lang="en-US" dirty="0" smtClean="0"/>
              <a:t>portion</a:t>
            </a:r>
            <a:r>
              <a:rPr lang="fa-IR" dirty="0" smtClean="0"/>
              <a:t> </a:t>
            </a:r>
            <a:r>
              <a:rPr lang="en-US" dirty="0" smtClean="0"/>
              <a:t>of </a:t>
            </a:r>
            <a:r>
              <a:rPr lang="en-US" dirty="0">
                <a:solidFill>
                  <a:srgbClr val="FF0000"/>
                </a:solidFill>
              </a:rPr>
              <a:t>FRAME,</a:t>
            </a:r>
            <a:r>
              <a:rPr lang="en-US" dirty="0"/>
              <a:t> there was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/>
              <a:t>case of </a:t>
            </a:r>
            <a:r>
              <a:rPr lang="en-US" dirty="0">
                <a:solidFill>
                  <a:srgbClr val="FF0000"/>
                </a:solidFill>
              </a:rPr>
              <a:t>ONJ </a:t>
            </a:r>
            <a:r>
              <a:rPr lang="en-US" dirty="0"/>
              <a:t>in a </a:t>
            </a:r>
            <a:r>
              <a:rPr lang="en-US" dirty="0" smtClean="0"/>
              <a:t>participant</a:t>
            </a:r>
            <a:r>
              <a:rPr lang="fa-IR" dirty="0" smtClean="0"/>
              <a:t> </a:t>
            </a:r>
            <a:r>
              <a:rPr lang="en-US" dirty="0" smtClean="0"/>
              <a:t>receiving </a:t>
            </a:r>
            <a:r>
              <a:rPr lang="en-US" dirty="0" err="1"/>
              <a:t>romosozumab</a:t>
            </a:r>
            <a:r>
              <a:rPr lang="en-US" dirty="0"/>
              <a:t> and none in participants </a:t>
            </a:r>
            <a:r>
              <a:rPr lang="en-US" dirty="0" smtClean="0"/>
              <a:t>receiving</a:t>
            </a:r>
            <a:r>
              <a:rPr lang="fa-IR" dirty="0" smtClean="0"/>
              <a:t> </a:t>
            </a:r>
            <a:r>
              <a:rPr lang="en-US" dirty="0" smtClean="0"/>
              <a:t>placebo</a:t>
            </a:r>
            <a:r>
              <a:rPr lang="fa-IR" dirty="0" smtClean="0"/>
              <a:t>.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ARCH</a:t>
            </a:r>
            <a:r>
              <a:rPr lang="en-US" dirty="0"/>
              <a:t>, there were </a:t>
            </a: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/>
              <a:t>cases of ONJ </a:t>
            </a:r>
            <a:r>
              <a:rPr lang="en-US" dirty="0" smtClean="0"/>
              <a:t>during</a:t>
            </a:r>
            <a:r>
              <a:rPr lang="fa-I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12-month, double-blind treatment period (first year</a:t>
            </a:r>
            <a:r>
              <a:rPr lang="en-US" dirty="0" smtClean="0"/>
              <a:t>)</a:t>
            </a:r>
            <a:r>
              <a:rPr lang="fa-IR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One AFF </a:t>
            </a:r>
            <a:r>
              <a:rPr lang="en-US" dirty="0"/>
              <a:t>occurred in a patient who </a:t>
            </a:r>
            <a:r>
              <a:rPr lang="en-US" dirty="0" smtClean="0"/>
              <a:t>received</a:t>
            </a:r>
            <a:r>
              <a:rPr lang="fa-IR" dirty="0" smtClean="0"/>
              <a:t> </a:t>
            </a:r>
            <a:r>
              <a:rPr lang="en-US" dirty="0" err="1" smtClean="0"/>
              <a:t>romosozumab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FRAME</a:t>
            </a:r>
            <a:r>
              <a:rPr lang="fa-IR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During </a:t>
            </a:r>
            <a:r>
              <a:rPr lang="en-US" dirty="0"/>
              <a:t>the ARCH </a:t>
            </a:r>
            <a:r>
              <a:rPr lang="en-US" dirty="0" smtClean="0"/>
              <a:t>trial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AFFs </a:t>
            </a:r>
            <a:r>
              <a:rPr lang="en-US" dirty="0"/>
              <a:t>occurred in the second year of the </a:t>
            </a:r>
            <a:r>
              <a:rPr lang="en-US" dirty="0" smtClean="0"/>
              <a:t>trial</a:t>
            </a:r>
            <a:r>
              <a:rPr lang="fa-I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893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655983"/>
            <a:ext cx="11062253" cy="552098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Neoplasms</a:t>
            </a:r>
            <a:r>
              <a:rPr lang="en-US" dirty="0"/>
              <a:t> were carefully assessed in these trials because</a:t>
            </a:r>
            <a:r>
              <a:rPr lang="fa-IR" dirty="0"/>
              <a:t> </a:t>
            </a:r>
            <a:r>
              <a:rPr lang="en-US" dirty="0"/>
              <a:t>of the known role of the </a:t>
            </a:r>
            <a:r>
              <a:rPr lang="en-US" dirty="0" err="1"/>
              <a:t>Wnt</a:t>
            </a:r>
            <a:r>
              <a:rPr lang="en-US" dirty="0"/>
              <a:t> signaling pathway,</a:t>
            </a:r>
            <a:r>
              <a:rPr lang="fa-IR" dirty="0"/>
              <a:t> </a:t>
            </a:r>
            <a:r>
              <a:rPr lang="en-US" dirty="0" smtClean="0"/>
              <a:t>in </a:t>
            </a:r>
            <a:r>
              <a:rPr lang="en-US" dirty="0"/>
              <a:t>regulating </a:t>
            </a:r>
            <a:r>
              <a:rPr lang="en-US" dirty="0">
                <a:solidFill>
                  <a:srgbClr val="FF0000"/>
                </a:solidFill>
              </a:rPr>
              <a:t>cell </a:t>
            </a:r>
            <a:r>
              <a:rPr lang="en-US" dirty="0" err="1">
                <a:solidFill>
                  <a:srgbClr val="FF0000"/>
                </a:solidFill>
              </a:rPr>
              <a:t>proliferation</a:t>
            </a:r>
            <a:r>
              <a:rPr lang="en-US" dirty="0" err="1"/>
              <a:t>.Overall</a:t>
            </a:r>
            <a:r>
              <a:rPr lang="en-US" dirty="0"/>
              <a:t> </a:t>
            </a:r>
            <a:r>
              <a:rPr lang="en-US" dirty="0" err="1"/>
              <a:t>romosozumab</a:t>
            </a:r>
            <a:r>
              <a:rPr lang="en-US" dirty="0"/>
              <a:t> treatment </a:t>
            </a:r>
            <a:r>
              <a:rPr lang="en-US" dirty="0" smtClean="0"/>
              <a:t>did </a:t>
            </a:r>
            <a:r>
              <a:rPr lang="en-US" dirty="0"/>
              <a:t>not </a:t>
            </a:r>
            <a:r>
              <a:rPr lang="en-US" dirty="0" smtClean="0"/>
              <a:t>contribute</a:t>
            </a:r>
            <a:r>
              <a:rPr lang="fa-IR" dirty="0" smtClean="0"/>
              <a:t> </a:t>
            </a:r>
            <a:r>
              <a:rPr lang="en-US" dirty="0"/>
              <a:t>to new tumor development in these trials.</a:t>
            </a:r>
            <a:endParaRPr lang="fa-IR" dirty="0"/>
          </a:p>
          <a:p>
            <a:pPr marL="0" indent="0" algn="just">
              <a:buNone/>
            </a:pPr>
            <a:endParaRPr lang="fa-IR" dirty="0" smtClean="0"/>
          </a:p>
          <a:p>
            <a:pPr algn="just"/>
            <a:r>
              <a:rPr lang="en-US" dirty="0" smtClean="0"/>
              <a:t>Injection-site </a:t>
            </a:r>
            <a:r>
              <a:rPr lang="en-US" dirty="0"/>
              <a:t>reactions were observed in 3% </a:t>
            </a:r>
            <a:r>
              <a:rPr lang="en-US" dirty="0" smtClean="0"/>
              <a:t>of</a:t>
            </a:r>
            <a:r>
              <a:rPr lang="fa-IR" dirty="0" smtClean="0"/>
              <a:t> </a:t>
            </a:r>
            <a:r>
              <a:rPr lang="en-US" dirty="0" smtClean="0"/>
              <a:t>placebo-treated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5%</a:t>
            </a:r>
            <a:r>
              <a:rPr lang="en-US" dirty="0"/>
              <a:t> of </a:t>
            </a:r>
            <a:r>
              <a:rPr lang="en-US" dirty="0" err="1"/>
              <a:t>romosozumab</a:t>
            </a:r>
            <a:r>
              <a:rPr lang="en-US" dirty="0"/>
              <a:t>-treated </a:t>
            </a:r>
            <a:r>
              <a:rPr lang="en-US" dirty="0" smtClean="0"/>
              <a:t>patients</a:t>
            </a:r>
            <a:r>
              <a:rPr lang="fa-IR" dirty="0" smtClean="0"/>
              <a:t> </a:t>
            </a:r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FRAME</a:t>
            </a:r>
            <a:r>
              <a:rPr lang="en-US" dirty="0"/>
              <a:t>, with few subjects </a:t>
            </a:r>
            <a:r>
              <a:rPr lang="en-US" dirty="0" smtClean="0"/>
              <a:t>discontinuing</a:t>
            </a:r>
            <a:r>
              <a:rPr lang="fa-IR" dirty="0" smtClean="0"/>
              <a:t> </a:t>
            </a:r>
            <a:r>
              <a:rPr lang="en-US" dirty="0" smtClean="0"/>
              <a:t>therapy 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Similar </a:t>
            </a:r>
            <a:r>
              <a:rPr lang="en-US" dirty="0"/>
              <a:t>rates of these reactions were seen </a:t>
            </a:r>
            <a:r>
              <a:rPr lang="en-US" dirty="0" smtClean="0"/>
              <a:t>in</a:t>
            </a:r>
            <a:r>
              <a:rPr lang="fa-IR" dirty="0" smtClean="0"/>
              <a:t>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ARCH trial.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6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1" y="1103243"/>
            <a:ext cx="9750288" cy="5073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Recommendations</a:t>
            </a:r>
            <a:endParaRPr lang="fa-I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Who </a:t>
            </a:r>
            <a:r>
              <a:rPr lang="en-US" dirty="0">
                <a:solidFill>
                  <a:srgbClr val="0070C0"/>
                </a:solidFill>
              </a:rPr>
              <a:t>to Treat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1.1</a:t>
            </a:r>
            <a:r>
              <a:rPr lang="en-US" dirty="0" smtClean="0"/>
              <a:t> </a:t>
            </a:r>
            <a:r>
              <a:rPr lang="en-US" dirty="0"/>
              <a:t>We recommend treating postmenopausal </a:t>
            </a:r>
            <a:r>
              <a:rPr lang="en-US" dirty="0" smtClean="0"/>
              <a:t>women at </a:t>
            </a:r>
            <a:r>
              <a:rPr lang="en-US" dirty="0"/>
              <a:t>high risk of fractures, especially those who </a:t>
            </a:r>
            <a:r>
              <a:rPr lang="en-US" dirty="0" smtClean="0"/>
              <a:t>have experienced </a:t>
            </a:r>
            <a:r>
              <a:rPr lang="en-US" dirty="0"/>
              <a:t>a recent fracture, with </a:t>
            </a:r>
            <a:r>
              <a:rPr lang="en-US" dirty="0" smtClean="0"/>
              <a:t>pharmacological therapies</a:t>
            </a:r>
            <a:r>
              <a:rPr lang="en-US" dirty="0"/>
              <a:t>, as the benefits outweigh the risks.</a:t>
            </a:r>
          </a:p>
        </p:txBody>
      </p:sp>
    </p:spTree>
    <p:extLst>
      <p:ext uri="{BB962C8B-B14F-4D97-AF65-F5344CB8AC3E}">
        <p14:creationId xmlns:p14="http://schemas.microsoft.com/office/powerpoint/2010/main" val="19217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3" y="636104"/>
            <a:ext cx="11241156" cy="566530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The goal of using pharmacological therapies to treat </a:t>
            </a:r>
            <a:r>
              <a:rPr lang="en-US" dirty="0" smtClean="0"/>
              <a:t>low</a:t>
            </a:r>
            <a:r>
              <a:rPr lang="fa-IR" dirty="0" smtClean="0"/>
              <a:t> </a:t>
            </a:r>
            <a:r>
              <a:rPr lang="en-US" dirty="0" smtClean="0"/>
              <a:t>BMD </a:t>
            </a:r>
            <a:r>
              <a:rPr lang="en-US" dirty="0"/>
              <a:t>or osteoporosis in postmenopausal women is </a:t>
            </a:r>
            <a:r>
              <a:rPr lang="en-US" dirty="0" smtClean="0"/>
              <a:t>to</a:t>
            </a:r>
            <a:r>
              <a:rPr lang="fa-IR" dirty="0" smtClean="0"/>
              <a:t> </a:t>
            </a:r>
            <a:r>
              <a:rPr lang="en-US" dirty="0" smtClean="0"/>
              <a:t>decrease </a:t>
            </a:r>
            <a:r>
              <a:rPr lang="en-US" dirty="0"/>
              <a:t>the </a:t>
            </a:r>
            <a:r>
              <a:rPr lang="en-US" dirty="0" smtClean="0"/>
              <a:t>pressure </a:t>
            </a:r>
            <a:r>
              <a:rPr lang="en-US" dirty="0"/>
              <a:t>of major osteoporotic fractures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/>
              <a:t>Various scientific </a:t>
            </a:r>
            <a:r>
              <a:rPr lang="en-US" dirty="0" smtClean="0"/>
              <a:t>centers </a:t>
            </a:r>
            <a:r>
              <a:rPr lang="en-US" dirty="0"/>
              <a:t>from different countries </a:t>
            </a:r>
            <a:r>
              <a:rPr lang="en-US" dirty="0" smtClean="0"/>
              <a:t>have</a:t>
            </a:r>
            <a:r>
              <a:rPr lang="fa-IR" dirty="0" smtClean="0"/>
              <a:t> </a:t>
            </a:r>
            <a:r>
              <a:rPr lang="en-US" dirty="0" smtClean="0"/>
              <a:t>determined </a:t>
            </a:r>
            <a:r>
              <a:rPr lang="en-US" dirty="0"/>
              <a:t>treatment thresholds based on either a </a:t>
            </a:r>
            <a:r>
              <a:rPr lang="en-US" dirty="0" smtClean="0">
                <a:solidFill>
                  <a:srgbClr val="FF0000"/>
                </a:solidFill>
              </a:rPr>
              <a:t>BMD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T-score </a:t>
            </a:r>
            <a:r>
              <a:rPr lang="en-US" dirty="0"/>
              <a:t>or various risk assessment tools such as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smtClean="0"/>
              <a:t>Fracture </a:t>
            </a:r>
            <a:r>
              <a:rPr lang="en-US" dirty="0"/>
              <a:t>Risk Assessment Tool (</a:t>
            </a:r>
            <a:r>
              <a:rPr lang="en-US" dirty="0">
                <a:solidFill>
                  <a:srgbClr val="FF0000"/>
                </a:solidFill>
              </a:rPr>
              <a:t>FRAX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  <a:endParaRPr lang="fa-IR" dirty="0" smtClean="0"/>
          </a:p>
          <a:p>
            <a:pPr algn="just">
              <a:lnSpc>
                <a:spcPct val="110000"/>
              </a:lnSpc>
            </a:pPr>
            <a:endParaRPr lang="fa-IR" dirty="0" smtClean="0"/>
          </a:p>
          <a:p>
            <a:pPr algn="just">
              <a:lnSpc>
                <a:spcPct val="110000"/>
              </a:lnSpc>
            </a:pPr>
            <a:r>
              <a:rPr lang="en-US" dirty="0" smtClean="0"/>
              <a:t>In</a:t>
            </a:r>
            <a:r>
              <a:rPr lang="fa-IR" dirty="0" smtClean="0"/>
              <a:t> </a:t>
            </a:r>
            <a:r>
              <a:rPr lang="en-US" dirty="0"/>
              <a:t>the United States, pharmacological therapy is recommended</a:t>
            </a:r>
            <a:r>
              <a:rPr lang="fa-IR" dirty="0"/>
              <a:t> </a:t>
            </a:r>
            <a:r>
              <a:rPr lang="en-US" dirty="0"/>
              <a:t>for postmenopausal women with hip or vertebral</a:t>
            </a:r>
            <a:r>
              <a:rPr lang="fa-IR" dirty="0"/>
              <a:t> </a:t>
            </a:r>
            <a:r>
              <a:rPr lang="en-US" dirty="0"/>
              <a:t>fractures; those with </a:t>
            </a:r>
            <a:r>
              <a:rPr lang="en-US" dirty="0">
                <a:solidFill>
                  <a:srgbClr val="FF0000"/>
                </a:solidFill>
              </a:rPr>
              <a:t>T-scores of </a:t>
            </a:r>
            <a:r>
              <a:rPr lang="fa-IR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2.5 </a:t>
            </a:r>
            <a:r>
              <a:rPr lang="en-US" dirty="0">
                <a:solidFill>
                  <a:srgbClr val="FF0000"/>
                </a:solidFill>
              </a:rPr>
              <a:t>or less</a:t>
            </a:r>
            <a:r>
              <a:rPr lang="en-US" dirty="0"/>
              <a:t> in the</a:t>
            </a:r>
            <a:r>
              <a:rPr lang="fa-IR" dirty="0"/>
              <a:t> </a:t>
            </a:r>
            <a:r>
              <a:rPr lang="en-US" dirty="0"/>
              <a:t>femoral neck, total hip, or lumbar spine</a:t>
            </a:r>
            <a:r>
              <a:rPr lang="en-US" dirty="0" smtClean="0"/>
              <a:t>;</a:t>
            </a:r>
            <a:endParaRPr lang="fa-IR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and those with</a:t>
            </a:r>
            <a:r>
              <a:rPr lang="fa-IR" dirty="0"/>
              <a:t> </a:t>
            </a:r>
            <a:r>
              <a:rPr lang="en-US" dirty="0">
                <a:solidFill>
                  <a:srgbClr val="FF0000"/>
                </a:solidFill>
              </a:rPr>
              <a:t>T-scores of </a:t>
            </a:r>
            <a:r>
              <a:rPr lang="fa-IR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fa-IR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2.5 </a:t>
            </a:r>
            <a:r>
              <a:rPr lang="en-US" dirty="0"/>
              <a:t>and a 10-year probability</a:t>
            </a:r>
            <a:r>
              <a:rPr lang="fa-IR" dirty="0"/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≥20% </a:t>
            </a:r>
            <a:r>
              <a:rPr lang="en-US" dirty="0"/>
              <a:t>for major </a:t>
            </a:r>
            <a:r>
              <a:rPr lang="en-US" dirty="0" smtClean="0"/>
              <a:t>    osteoporotic </a:t>
            </a:r>
            <a:r>
              <a:rPr lang="en-US" dirty="0"/>
              <a:t>fractures or </a:t>
            </a:r>
            <a:r>
              <a:rPr lang="en-US" dirty="0">
                <a:solidFill>
                  <a:srgbClr val="FF0000"/>
                </a:solidFill>
              </a:rPr>
              <a:t>≥3% </a:t>
            </a:r>
            <a:r>
              <a:rPr lang="en-US" dirty="0"/>
              <a:t>for</a:t>
            </a:r>
            <a:r>
              <a:rPr lang="fa-IR" dirty="0"/>
              <a:t> </a:t>
            </a:r>
            <a:r>
              <a:rPr lang="en-US" dirty="0"/>
              <a:t>hip fractures based on the US</a:t>
            </a:r>
            <a:r>
              <a:rPr lang="fa-IR" dirty="0"/>
              <a:t> </a:t>
            </a:r>
            <a:r>
              <a:rPr lang="en-US" dirty="0"/>
              <a:t>adapted FRAX </a:t>
            </a:r>
            <a:r>
              <a:rPr lang="en-US" dirty="0" smtClean="0"/>
              <a:t>tool</a:t>
            </a:r>
            <a:r>
              <a:rPr lang="fa-IR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017" y="1321904"/>
            <a:ext cx="11082131" cy="4855059"/>
          </a:xfrm>
        </p:spPr>
        <p:txBody>
          <a:bodyPr/>
          <a:lstStyle/>
          <a:p>
            <a:r>
              <a:rPr lang="en-US" dirty="0"/>
              <a:t>Pharmacological therapies should be initiated </a:t>
            </a:r>
            <a:r>
              <a:rPr lang="en-US" dirty="0" smtClean="0"/>
              <a:t>without</a:t>
            </a:r>
            <a:r>
              <a:rPr lang="fa-IR" dirty="0" smtClean="0"/>
              <a:t> </a:t>
            </a:r>
            <a:r>
              <a:rPr lang="en-US" dirty="0" smtClean="0"/>
              <a:t>delay </a:t>
            </a:r>
            <a:r>
              <a:rPr lang="en-US" dirty="0"/>
              <a:t>in patients with recent fractures to prevent </a:t>
            </a:r>
            <a:r>
              <a:rPr lang="en-US" dirty="0" smtClean="0"/>
              <a:t>more</a:t>
            </a:r>
            <a:r>
              <a:rPr lang="fa-IR" dirty="0" smtClean="0"/>
              <a:t> </a:t>
            </a:r>
            <a:r>
              <a:rPr lang="en-US" dirty="0" smtClean="0"/>
              <a:t>fractures</a:t>
            </a:r>
            <a:r>
              <a:rPr lang="en-US" dirty="0"/>
              <a:t>, based on their fracture risk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 smtClean="0"/>
              <a:t> </a:t>
            </a:r>
            <a:r>
              <a:rPr lang="en-US" dirty="0"/>
              <a:t>Data on </a:t>
            </a:r>
            <a:r>
              <a:rPr lang="en-US" dirty="0" smtClean="0"/>
              <a:t>optimal timing </a:t>
            </a:r>
            <a:r>
              <a:rPr lang="en-US" dirty="0"/>
              <a:t>of initiation of therapy after a fracture are scant. </a:t>
            </a:r>
            <a:r>
              <a:rPr lang="en-US" dirty="0" smtClean="0"/>
              <a:t>Based</a:t>
            </a:r>
            <a:r>
              <a:rPr lang="fa-IR" dirty="0" smtClean="0"/>
              <a:t> </a:t>
            </a:r>
            <a:r>
              <a:rPr lang="en-US" dirty="0" smtClean="0"/>
              <a:t>on the Horizon </a:t>
            </a:r>
            <a:r>
              <a:rPr lang="en-US" dirty="0"/>
              <a:t>trial ,</a:t>
            </a:r>
            <a:r>
              <a:rPr lang="en-US" dirty="0" smtClean="0"/>
              <a:t>we would </a:t>
            </a:r>
            <a:r>
              <a:rPr lang="en-US" dirty="0"/>
              <a:t>suggest initiating </a:t>
            </a:r>
            <a:r>
              <a:rPr lang="en-US" dirty="0" smtClean="0"/>
              <a:t>therapy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weeks or more after a hip fracture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2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477078"/>
            <a:ext cx="11221278" cy="58939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Bisphosphonates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2.1</a:t>
            </a:r>
            <a:r>
              <a:rPr lang="en-US" dirty="0" smtClean="0"/>
              <a:t> In </a:t>
            </a:r>
            <a:r>
              <a:rPr lang="en-US" dirty="0"/>
              <a:t>postmenopausal women at high risk of </a:t>
            </a:r>
            <a:r>
              <a:rPr lang="en-US" dirty="0" smtClean="0"/>
              <a:t>fractures, we recommend initial treatment with bisphosphonates (alendronate, </a:t>
            </a:r>
            <a:r>
              <a:rPr lang="en-US" dirty="0" err="1" smtClean="0"/>
              <a:t>risedronate</a:t>
            </a:r>
            <a:r>
              <a:rPr lang="en-US" dirty="0" smtClean="0"/>
              <a:t>, </a:t>
            </a:r>
            <a:r>
              <a:rPr lang="en-US" dirty="0" err="1" smtClean="0"/>
              <a:t>zoledronic</a:t>
            </a:r>
            <a:r>
              <a:rPr lang="en-US" dirty="0"/>
              <a:t> </a:t>
            </a:r>
            <a:r>
              <a:rPr lang="en-US" dirty="0" smtClean="0"/>
              <a:t>acid, and </a:t>
            </a:r>
            <a:r>
              <a:rPr lang="en-US" dirty="0" err="1" smtClean="0"/>
              <a:t>ibandronate</a:t>
            </a:r>
            <a:r>
              <a:rPr lang="en-US" dirty="0" smtClean="0"/>
              <a:t>) to reduce fracture risk.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Ibandronate</a:t>
            </a:r>
            <a:r>
              <a:rPr lang="en-US" dirty="0" smtClean="0"/>
              <a:t> is not recommended to reduce </a:t>
            </a:r>
            <a:r>
              <a:rPr lang="en-US" dirty="0" err="1" smtClean="0"/>
              <a:t>nonvertebral</a:t>
            </a:r>
            <a:r>
              <a:rPr lang="en-US" dirty="0" smtClean="0"/>
              <a:t> or hip fracture risk.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2.2</a:t>
            </a:r>
            <a:r>
              <a:rPr lang="en-US" dirty="0" smtClean="0"/>
              <a:t> </a:t>
            </a:r>
            <a:r>
              <a:rPr lang="en-US" dirty="0"/>
              <a:t>In postmenopausal women with osteoporosis </a:t>
            </a:r>
            <a:r>
              <a:rPr lang="en-US" dirty="0" smtClean="0"/>
              <a:t>who are taking bisphosphonates</a:t>
            </a:r>
            <a:r>
              <a:rPr lang="en-US" dirty="0"/>
              <a:t>, we recommend </a:t>
            </a:r>
            <a:r>
              <a:rPr lang="en-US" dirty="0" smtClean="0"/>
              <a:t>that fracture </a:t>
            </a:r>
            <a:r>
              <a:rPr lang="en-US" dirty="0"/>
              <a:t>risk be reassessed after </a:t>
            </a:r>
            <a:r>
              <a:rPr lang="en-US" dirty="0">
                <a:solidFill>
                  <a:srgbClr val="00B0F0"/>
                </a:solidFill>
              </a:rPr>
              <a:t>3 to 5 years</a:t>
            </a:r>
            <a:r>
              <a:rPr lang="en-US" dirty="0"/>
              <a:t>, </a:t>
            </a:r>
            <a:r>
              <a:rPr lang="en-US" dirty="0" smtClean="0"/>
              <a:t>and women </a:t>
            </a:r>
            <a:r>
              <a:rPr lang="en-US" dirty="0"/>
              <a:t>who remain at </a:t>
            </a:r>
            <a:r>
              <a:rPr lang="en-US" dirty="0">
                <a:solidFill>
                  <a:srgbClr val="FF0000"/>
                </a:solidFill>
              </a:rPr>
              <a:t>high risk </a:t>
            </a:r>
            <a:r>
              <a:rPr lang="en-US" dirty="0"/>
              <a:t>of fractures </a:t>
            </a:r>
            <a:r>
              <a:rPr lang="en-US" dirty="0" smtClean="0"/>
              <a:t>should continue </a:t>
            </a:r>
            <a:r>
              <a:rPr lang="en-US" dirty="0"/>
              <a:t>therapy, whereas those who are at </a:t>
            </a:r>
            <a:r>
              <a:rPr lang="en-US" dirty="0" smtClean="0">
                <a:solidFill>
                  <a:srgbClr val="FF0000"/>
                </a:solidFill>
              </a:rPr>
              <a:t>low-to moderate risk</a:t>
            </a:r>
            <a:r>
              <a:rPr lang="en-US" dirty="0" smtClean="0"/>
              <a:t> </a:t>
            </a:r>
            <a:r>
              <a:rPr lang="en-US" dirty="0"/>
              <a:t>of fractures should be considered for </a:t>
            </a:r>
            <a:r>
              <a:rPr lang="en-US" dirty="0" smtClean="0"/>
              <a:t>a “bisphosphonate </a:t>
            </a:r>
            <a:r>
              <a:rPr lang="en-US" dirty="0"/>
              <a:t>holiday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8354</TotalTime>
  <Words>4548</Words>
  <Application>Microsoft Office PowerPoint</Application>
  <PresentationFormat>Widescreen</PresentationFormat>
  <Paragraphs>226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1. Updated algorithm for management of postmenopausal osteoporosis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jafari</dc:creator>
  <cp:lastModifiedBy>Ahmad jafari</cp:lastModifiedBy>
  <cp:revision>194</cp:revision>
  <dcterms:created xsi:type="dcterms:W3CDTF">2020-05-03T17:14:57Z</dcterms:created>
  <dcterms:modified xsi:type="dcterms:W3CDTF">2020-05-19T16:25:11Z</dcterms:modified>
</cp:coreProperties>
</file>