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382" r:id="rId3"/>
    <p:sldId id="348" r:id="rId4"/>
    <p:sldId id="324" r:id="rId5"/>
    <p:sldId id="346" r:id="rId6"/>
    <p:sldId id="325" r:id="rId7"/>
    <p:sldId id="258" r:id="rId8"/>
    <p:sldId id="259" r:id="rId9"/>
    <p:sldId id="260" r:id="rId10"/>
    <p:sldId id="261" r:id="rId11"/>
    <p:sldId id="262" r:id="rId12"/>
    <p:sldId id="263" r:id="rId13"/>
    <p:sldId id="265" r:id="rId14"/>
    <p:sldId id="383" r:id="rId15"/>
    <p:sldId id="352" r:id="rId16"/>
    <p:sldId id="350" r:id="rId17"/>
    <p:sldId id="386" r:id="rId18"/>
    <p:sldId id="387" r:id="rId19"/>
    <p:sldId id="266" r:id="rId20"/>
    <p:sldId id="378" r:id="rId21"/>
    <p:sldId id="379" r:id="rId22"/>
    <p:sldId id="354" r:id="rId23"/>
    <p:sldId id="326" r:id="rId24"/>
    <p:sldId id="327" r:id="rId25"/>
    <p:sldId id="328" r:id="rId26"/>
    <p:sldId id="329" r:id="rId27"/>
    <p:sldId id="355" r:id="rId28"/>
    <p:sldId id="267" r:id="rId29"/>
    <p:sldId id="357" r:id="rId30"/>
    <p:sldId id="269" r:id="rId31"/>
    <p:sldId id="358" r:id="rId32"/>
    <p:sldId id="276" r:id="rId33"/>
    <p:sldId id="278" r:id="rId34"/>
    <p:sldId id="284" r:id="rId35"/>
    <p:sldId id="377" r:id="rId36"/>
    <p:sldId id="365" r:id="rId37"/>
    <p:sldId id="366" r:id="rId38"/>
    <p:sldId id="359" r:id="rId39"/>
    <p:sldId id="360" r:id="rId40"/>
    <p:sldId id="361" r:id="rId41"/>
    <p:sldId id="362" r:id="rId42"/>
    <p:sldId id="373" r:id="rId43"/>
    <p:sldId id="370" r:id="rId44"/>
    <p:sldId id="372" r:id="rId45"/>
    <p:sldId id="376" r:id="rId46"/>
    <p:sldId id="374" r:id="rId47"/>
    <p:sldId id="375" r:id="rId48"/>
    <p:sldId id="298" r:id="rId49"/>
    <p:sldId id="299" r:id="rId50"/>
    <p:sldId id="300" r:id="rId51"/>
    <p:sldId id="301" r:id="rId52"/>
    <p:sldId id="302" r:id="rId53"/>
    <p:sldId id="305" r:id="rId54"/>
    <p:sldId id="303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1" r:id="rId70"/>
    <p:sldId id="322" r:id="rId71"/>
    <p:sldId id="323" r:id="rId72"/>
    <p:sldId id="330" r:id="rId73"/>
    <p:sldId id="388" r:id="rId7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tefe" initials="A" lastIdx="3" clrIdx="0">
    <p:extLst>
      <p:ext uri="{19B8F6BF-5375-455C-9EA6-DF929625EA0E}">
        <p15:presenceInfo xmlns:p15="http://schemas.microsoft.com/office/powerpoint/2012/main" userId="Atef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29" autoAdjust="0"/>
    <p:restoredTop sz="94660"/>
  </p:normalViewPr>
  <p:slideViewPr>
    <p:cSldViewPr snapToGrid="0">
      <p:cViewPr varScale="1">
        <p:scale>
          <a:sx n="54" d="100"/>
          <a:sy n="54" d="100"/>
        </p:scale>
        <p:origin x="102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tableStyles" Target="tableStyle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presProps" Target="presProp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B120-B39D-4DA4-BEA8-E8228B1E62CE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03021-9C94-45BC-924C-724163EFD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538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B120-B39D-4DA4-BEA8-E8228B1E62CE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03021-9C94-45BC-924C-724163EFD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92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B120-B39D-4DA4-BEA8-E8228B1E62CE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03021-9C94-45BC-924C-724163EFD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910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151BA-94ED-4185-A77E-43A8AF54415B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1C63-79E7-42C8-A742-8FBA93F9B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090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151BA-94ED-4185-A77E-43A8AF54415B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1C63-79E7-42C8-A742-8FBA93F9B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65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151BA-94ED-4185-A77E-43A8AF54415B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1C63-79E7-42C8-A742-8FBA93F9B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327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151BA-94ED-4185-A77E-43A8AF54415B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1C63-79E7-42C8-A742-8FBA93F9B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592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151BA-94ED-4185-A77E-43A8AF54415B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1C63-79E7-42C8-A742-8FBA93F9B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3608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151BA-94ED-4185-A77E-43A8AF54415B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1C63-79E7-42C8-A742-8FBA93F9B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9109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151BA-94ED-4185-A77E-43A8AF54415B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1C63-79E7-42C8-A742-8FBA93F9B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3132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151BA-94ED-4185-A77E-43A8AF54415B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1C63-79E7-42C8-A742-8FBA93F9B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8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B120-B39D-4DA4-BEA8-E8228B1E62CE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03021-9C94-45BC-924C-724163EFD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6353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151BA-94ED-4185-A77E-43A8AF54415B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1C63-79E7-42C8-A742-8FBA93F9B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268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151BA-94ED-4185-A77E-43A8AF54415B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1C63-79E7-42C8-A742-8FBA93F9B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818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151BA-94ED-4185-A77E-43A8AF54415B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1C63-79E7-42C8-A742-8FBA93F9B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85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B120-B39D-4DA4-BEA8-E8228B1E62CE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03021-9C94-45BC-924C-724163EFD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169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B120-B39D-4DA4-BEA8-E8228B1E62CE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03021-9C94-45BC-924C-724163EFD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4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B120-B39D-4DA4-BEA8-E8228B1E62CE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03021-9C94-45BC-924C-724163EFD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67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B120-B39D-4DA4-BEA8-E8228B1E62CE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03021-9C94-45BC-924C-724163EFD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33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B120-B39D-4DA4-BEA8-E8228B1E62CE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03021-9C94-45BC-924C-724163EFD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3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B120-B39D-4DA4-BEA8-E8228B1E62CE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03021-9C94-45BC-924C-724163EFD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920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B120-B39D-4DA4-BEA8-E8228B1E62CE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03021-9C94-45BC-924C-724163EFD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124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EB120-B39D-4DA4-BEA8-E8228B1E62CE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03021-9C94-45BC-924C-724163EFD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91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151BA-94ED-4185-A77E-43A8AF54415B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01C63-79E7-42C8-A742-8FBA93F9B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71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453" y="336885"/>
            <a:ext cx="10114547" cy="1106904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rgbClr val="FF0000"/>
                </a:solidFill>
              </a:rPr>
              <a:t>Osteoporosis in </a:t>
            </a:r>
            <a:r>
              <a:rPr lang="en-US" sz="6600" b="1" dirty="0" smtClean="0">
                <a:solidFill>
                  <a:srgbClr val="FF0000"/>
                </a:solidFill>
              </a:rPr>
              <a:t>Men</a:t>
            </a:r>
            <a:endParaRPr lang="en-US" sz="66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453" y="4211052"/>
            <a:ext cx="10114547" cy="1949116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By: </a:t>
            </a:r>
            <a:r>
              <a:rPr lang="en-US" sz="3200" dirty="0" err="1" smtClean="0"/>
              <a:t>Atefeh</a:t>
            </a:r>
            <a:r>
              <a:rPr lang="en-US" sz="3200" dirty="0" smtClean="0"/>
              <a:t> </a:t>
            </a:r>
            <a:r>
              <a:rPr lang="en-US" sz="3200" dirty="0" err="1" smtClean="0"/>
              <a:t>Rezaeifar</a:t>
            </a:r>
            <a:r>
              <a:rPr lang="en-US" sz="3200" dirty="0" smtClean="0"/>
              <a:t> </a:t>
            </a:r>
          </a:p>
          <a:p>
            <a:pPr algn="l"/>
            <a:r>
              <a:rPr lang="en-US" sz="3200" dirty="0" err="1" smtClean="0"/>
              <a:t>Endorinology</a:t>
            </a:r>
            <a:r>
              <a:rPr lang="en-US" sz="3200" dirty="0" smtClean="0"/>
              <a:t> Flow </a:t>
            </a:r>
          </a:p>
          <a:p>
            <a:pPr algn="l"/>
            <a:r>
              <a:rPr lang="en-US" sz="3200" dirty="0" smtClean="0"/>
              <a:t>May 2020 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4593" y="1443789"/>
            <a:ext cx="7331242" cy="5414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02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905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109" y="692727"/>
            <a:ext cx="11780243" cy="5484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Sex steroids</a:t>
            </a:r>
          </a:p>
          <a:p>
            <a:pPr marL="0" indent="0">
              <a:buNone/>
            </a:pPr>
            <a:r>
              <a:rPr lang="en-US" dirty="0" smtClean="0"/>
              <a:t>Fully </a:t>
            </a:r>
            <a:r>
              <a:rPr lang="en-US" dirty="0" smtClean="0">
                <a:solidFill>
                  <a:srgbClr val="FF0000"/>
                </a:solidFill>
              </a:rPr>
              <a:t>androgenized</a:t>
            </a:r>
            <a:r>
              <a:rPr lang="en-US" dirty="0" smtClean="0"/>
              <a:t> men are believed to benefit from anabolic properties of </a:t>
            </a:r>
          </a:p>
          <a:p>
            <a:pPr marL="0" indent="0">
              <a:buNone/>
            </a:pPr>
            <a:r>
              <a:rPr lang="en-US" dirty="0" smtClean="0"/>
              <a:t>endogenous androgens with regard to </a:t>
            </a:r>
            <a:r>
              <a:rPr lang="en-US" dirty="0" smtClean="0">
                <a:solidFill>
                  <a:srgbClr val="FF0000"/>
                </a:solidFill>
              </a:rPr>
              <a:t>bone mass </a:t>
            </a:r>
            <a:r>
              <a:rPr lang="en-US" dirty="0" smtClean="0"/>
              <a:t>and bone</a:t>
            </a:r>
            <a:r>
              <a:rPr lang="en-US" dirty="0" smtClean="0">
                <a:solidFill>
                  <a:srgbClr val="FF0000"/>
                </a:solidFill>
              </a:rPr>
              <a:t> geometry 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However, it is clear that </a:t>
            </a:r>
            <a:r>
              <a:rPr lang="en-US" dirty="0" smtClean="0">
                <a:solidFill>
                  <a:srgbClr val="FF0000"/>
                </a:solidFill>
              </a:rPr>
              <a:t>estrogen</a:t>
            </a:r>
            <a:r>
              <a:rPr lang="en-US" dirty="0" smtClean="0"/>
              <a:t> is at least as important in men, particularly</a:t>
            </a:r>
          </a:p>
          <a:p>
            <a:pPr marL="0" indent="0">
              <a:buNone/>
            </a:pPr>
            <a:r>
              <a:rPr lang="en-US" dirty="0" smtClean="0"/>
              <a:t>for skeletal accrual</a:t>
            </a:r>
            <a:r>
              <a:rPr lang="en-US" dirty="0"/>
              <a:t>. major sex steroid regulating </a:t>
            </a:r>
            <a:r>
              <a:rPr lang="en-US" dirty="0">
                <a:solidFill>
                  <a:srgbClr val="FF0000"/>
                </a:solidFill>
              </a:rPr>
              <a:t>bone </a:t>
            </a:r>
            <a:r>
              <a:rPr lang="en-US" dirty="0" smtClean="0">
                <a:solidFill>
                  <a:srgbClr val="FF0000"/>
                </a:solidFill>
              </a:rPr>
              <a:t>resorption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>
                <a:solidFill>
                  <a:srgbClr val="FF0000"/>
                </a:solidFill>
              </a:rPr>
              <a:t>both androgens </a:t>
            </a:r>
            <a:r>
              <a:rPr lang="en-US" dirty="0">
                <a:solidFill>
                  <a:prstClr val="black"/>
                </a:solidFill>
              </a:rPr>
              <a:t>and </a:t>
            </a:r>
            <a:r>
              <a:rPr lang="en-US" dirty="0">
                <a:solidFill>
                  <a:srgbClr val="FF0000"/>
                </a:solidFill>
              </a:rPr>
              <a:t>estrogens </a:t>
            </a:r>
            <a:r>
              <a:rPr lang="en-US" dirty="0">
                <a:solidFill>
                  <a:prstClr val="black"/>
                </a:solidFill>
              </a:rPr>
              <a:t>are important</a:t>
            </a:r>
            <a:r>
              <a:rPr lang="en-US" dirty="0">
                <a:solidFill>
                  <a:srgbClr val="FF0000"/>
                </a:solidFill>
              </a:rPr>
              <a:t> regulators </a:t>
            </a:r>
            <a:r>
              <a:rPr lang="en-US" dirty="0">
                <a:solidFill>
                  <a:prstClr val="black"/>
                </a:solidFill>
              </a:rPr>
              <a:t>of bone turnover</a:t>
            </a:r>
            <a:endParaRPr lang="en-US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in </a:t>
            </a:r>
            <a:r>
              <a:rPr lang="en-US" dirty="0">
                <a:solidFill>
                  <a:srgbClr val="FF0000"/>
                </a:solidFill>
              </a:rPr>
              <a:t>adult men.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50385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374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0" y="831272"/>
            <a:ext cx="11756413" cy="576349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inactivating mutations of the aromatase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FF0000"/>
                </a:solidFill>
              </a:rPr>
              <a:t>estrogen receptor                 reduced</a:t>
            </a:r>
          </a:p>
          <a:p>
            <a:pPr marL="0" indent="0">
              <a:buNone/>
            </a:pPr>
            <a:r>
              <a:rPr lang="en-US" dirty="0" smtClean="0"/>
              <a:t>bone mass despite normal or increased levels </a:t>
            </a:r>
            <a:r>
              <a:rPr lang="en-US" dirty="0"/>
              <a:t>of </a:t>
            </a:r>
            <a:r>
              <a:rPr lang="en-US" dirty="0">
                <a:solidFill>
                  <a:srgbClr val="FF0000"/>
                </a:solidFill>
              </a:rPr>
              <a:t>testosterone.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testosterone administration had </a:t>
            </a:r>
            <a:r>
              <a:rPr lang="en-US" dirty="0" smtClean="0">
                <a:solidFill>
                  <a:srgbClr val="FF0000"/>
                </a:solidFill>
              </a:rPr>
              <a:t>no effect </a:t>
            </a:r>
            <a:r>
              <a:rPr lang="en-US" dirty="0" smtClean="0"/>
              <a:t>on bone turnover</a:t>
            </a:r>
          </a:p>
          <a:p>
            <a:pPr marL="0" indent="0">
              <a:buNone/>
            </a:pPr>
            <a:r>
              <a:rPr lang="en-US" dirty="0" smtClean="0"/>
              <a:t>in a man with an inactivating mutation in the estrogen receptor gene,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estrogen increased BMD </a:t>
            </a:r>
            <a:r>
              <a:rPr lang="en-US" dirty="0" smtClean="0"/>
              <a:t>in a man with a null mutation of his aromatase gene.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 smtClean="0">
                <a:solidFill>
                  <a:srgbClr val="0070C0"/>
                </a:solidFill>
              </a:rPr>
              <a:t>older men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stronger </a:t>
            </a:r>
            <a:r>
              <a:rPr lang="en-US" dirty="0" smtClean="0"/>
              <a:t>associations have been reported between</a:t>
            </a:r>
          </a:p>
          <a:p>
            <a:pPr marL="0" indent="0">
              <a:buNone/>
            </a:pPr>
            <a:r>
              <a:rPr lang="en-US" dirty="0" smtClean="0"/>
              <a:t>blood levels of </a:t>
            </a:r>
            <a:r>
              <a:rPr lang="en-US" dirty="0" smtClean="0">
                <a:solidFill>
                  <a:srgbClr val="0070C0"/>
                </a:solidFill>
              </a:rPr>
              <a:t>estradiol</a:t>
            </a:r>
            <a:r>
              <a:rPr lang="en-US" dirty="0" smtClean="0"/>
              <a:t> and BMD than between levels of</a:t>
            </a:r>
            <a:r>
              <a:rPr lang="en-US" dirty="0" smtClean="0">
                <a:solidFill>
                  <a:srgbClr val="0070C0"/>
                </a:solidFill>
              </a:rPr>
              <a:t> testosterone </a:t>
            </a:r>
            <a:r>
              <a:rPr lang="en-US" dirty="0" smtClean="0"/>
              <a:t>and BMD, although the differences are </a:t>
            </a:r>
            <a:r>
              <a:rPr lang="en-US" dirty="0" smtClean="0">
                <a:solidFill>
                  <a:srgbClr val="0070C0"/>
                </a:solidFill>
              </a:rPr>
              <a:t>small </a:t>
            </a:r>
            <a:r>
              <a:rPr lang="en-US" dirty="0" smtClean="0"/>
              <a:t>and the associations </a:t>
            </a:r>
            <a:r>
              <a:rPr lang="en-US" dirty="0" smtClean="0">
                <a:solidFill>
                  <a:srgbClr val="0070C0"/>
                </a:solidFill>
              </a:rPr>
              <a:t>weak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9345168" y="84415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978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2726"/>
            <a:ext cx="12191999" cy="61652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Hormonal abnormalities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</a:rPr>
              <a:t>25(OH)D </a:t>
            </a:r>
            <a:r>
              <a:rPr lang="en-US" dirty="0" smtClean="0"/>
              <a:t>levels are higher in men than in women at all ages but decline with age in both </a:t>
            </a:r>
            <a:r>
              <a:rPr lang="en-US" dirty="0"/>
              <a:t>sexes due to </a:t>
            </a:r>
            <a:r>
              <a:rPr lang="en-US" dirty="0">
                <a:solidFill>
                  <a:srgbClr val="FF0000"/>
                </a:solidFill>
              </a:rPr>
              <a:t>decreased sun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exposure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skin </a:t>
            </a:r>
            <a:r>
              <a:rPr lang="en-US" dirty="0"/>
              <a:t>production, and </a:t>
            </a:r>
            <a:r>
              <a:rPr lang="en-US" dirty="0">
                <a:solidFill>
                  <a:srgbClr val="FF0000"/>
                </a:solidFill>
              </a:rPr>
              <a:t>dietary</a:t>
            </a:r>
            <a:r>
              <a:rPr lang="en-US" dirty="0"/>
              <a:t> intake.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FF0000"/>
                </a:solidFill>
              </a:rPr>
              <a:t>PTH</a:t>
            </a:r>
            <a:r>
              <a:rPr lang="en-US" dirty="0"/>
              <a:t> levels </a:t>
            </a:r>
            <a:r>
              <a:rPr lang="en-US" dirty="0">
                <a:solidFill>
                  <a:srgbClr val="FF0000"/>
                </a:solidFill>
              </a:rPr>
              <a:t>increase</a:t>
            </a:r>
            <a:r>
              <a:rPr lang="en-US" dirty="0"/>
              <a:t> with age ,to a large extent due to </a:t>
            </a:r>
            <a:r>
              <a:rPr lang="en-US" dirty="0">
                <a:solidFill>
                  <a:srgbClr val="FF0000"/>
                </a:solidFill>
              </a:rPr>
              <a:t>declining kidney </a:t>
            </a:r>
            <a:r>
              <a:rPr lang="en-US" dirty="0"/>
              <a:t>function </a:t>
            </a:r>
          </a:p>
          <a:p>
            <a:pPr marL="0" indent="0">
              <a:buNone/>
            </a:pPr>
            <a:r>
              <a:rPr lang="en-US" dirty="0"/>
              <a:t>and reduced </a:t>
            </a:r>
            <a:r>
              <a:rPr lang="en-US" dirty="0">
                <a:solidFill>
                  <a:srgbClr val="FF0000"/>
                </a:solidFill>
              </a:rPr>
              <a:t>synthesis</a:t>
            </a:r>
            <a:r>
              <a:rPr lang="en-US" dirty="0"/>
              <a:t> of </a:t>
            </a:r>
            <a:r>
              <a:rPr lang="en-US" dirty="0">
                <a:solidFill>
                  <a:srgbClr val="FF0000"/>
                </a:solidFill>
              </a:rPr>
              <a:t>25(OH)D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Many </a:t>
            </a:r>
            <a:r>
              <a:rPr lang="en-US" dirty="0"/>
              <a:t>factors may contribute to</a:t>
            </a:r>
            <a:r>
              <a:rPr lang="en-US" dirty="0">
                <a:solidFill>
                  <a:srgbClr val="FF0000"/>
                </a:solidFill>
              </a:rPr>
              <a:t> differences </a:t>
            </a:r>
            <a:r>
              <a:rPr lang="en-US" dirty="0"/>
              <a:t>in the incidence and prevalence of osteoporosis and fractures between men and women Men’s </a:t>
            </a:r>
            <a:r>
              <a:rPr lang="en-US" dirty="0">
                <a:solidFill>
                  <a:srgbClr val="FF0000"/>
                </a:solidFill>
              </a:rPr>
              <a:t>larger bones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contribute to greater bone strength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Risk factors </a:t>
            </a:r>
            <a:r>
              <a:rPr lang="en-US" dirty="0"/>
              <a:t>that may be more common in men include </a:t>
            </a:r>
            <a:r>
              <a:rPr lang="en-US" dirty="0">
                <a:solidFill>
                  <a:srgbClr val="FF0000"/>
                </a:solidFill>
              </a:rPr>
              <a:t>delayed puberty </a:t>
            </a:r>
            <a:r>
              <a:rPr lang="en-US" dirty="0"/>
              <a:t>and </a:t>
            </a:r>
            <a:r>
              <a:rPr lang="en-US" dirty="0" err="1">
                <a:solidFill>
                  <a:srgbClr val="FF0000"/>
                </a:solidFill>
              </a:rPr>
              <a:t>hypercalciuria</a:t>
            </a:r>
            <a:r>
              <a:rPr lang="en-US" dirty="0">
                <a:solidFill>
                  <a:srgbClr val="FF0000"/>
                </a:solidFill>
              </a:rPr>
              <a:t>. </a:t>
            </a:r>
          </a:p>
          <a:p>
            <a:pPr marL="0" indent="0">
              <a:buNone/>
            </a:pPr>
            <a:r>
              <a:rPr lang="en-US" dirty="0"/>
              <a:t>Men </a:t>
            </a:r>
            <a:r>
              <a:rPr lang="en-US" dirty="0">
                <a:solidFill>
                  <a:srgbClr val="FF0000"/>
                </a:solidFill>
              </a:rPr>
              <a:t>fall less </a:t>
            </a:r>
            <a:r>
              <a:rPr lang="en-US" dirty="0"/>
              <a:t>often than women </a:t>
            </a:r>
            <a:r>
              <a:rPr lang="en-US" dirty="0">
                <a:solidFill>
                  <a:srgbClr val="FF0000"/>
                </a:solidFill>
              </a:rPr>
              <a:t>higher androgen </a:t>
            </a:r>
            <a:r>
              <a:rPr lang="en-US" dirty="0"/>
              <a:t>levels have been associated with </a:t>
            </a:r>
            <a:r>
              <a:rPr lang="en-US" dirty="0">
                <a:solidFill>
                  <a:srgbClr val="FF0000"/>
                </a:solidFill>
              </a:rPr>
              <a:t>reduced fall </a:t>
            </a:r>
            <a:r>
              <a:rPr lang="en-US" dirty="0"/>
              <a:t>risk . Finally, men have a </a:t>
            </a:r>
            <a:r>
              <a:rPr lang="en-US" dirty="0">
                <a:solidFill>
                  <a:srgbClr val="FF0000"/>
                </a:solidFill>
              </a:rPr>
              <a:t>shorter life expectancy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34467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5447" y="365125"/>
            <a:ext cx="10515600" cy="28033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Up to date 2020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9860" y="824753"/>
            <a:ext cx="9233646" cy="6033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95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529" y="268941"/>
            <a:ext cx="11261912" cy="69924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A Silent Disease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376" y="968188"/>
            <a:ext cx="11779624" cy="57015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Osteoporosis is typically asymptomatic. The first </a:t>
            </a:r>
            <a:r>
              <a:rPr lang="en-US" dirty="0" smtClean="0"/>
              <a:t>clinical manifestation </a:t>
            </a:r>
            <a:r>
              <a:rPr lang="en-US" dirty="0"/>
              <a:t>of the </a:t>
            </a:r>
          </a:p>
          <a:p>
            <a:pPr marL="0" indent="0">
              <a:buNone/>
            </a:pPr>
            <a:r>
              <a:rPr lang="en-US" dirty="0" smtClean="0"/>
              <a:t>condition </a:t>
            </a:r>
            <a:r>
              <a:rPr lang="en-US" dirty="0"/>
              <a:t>is usually a fracture. Of the </a:t>
            </a:r>
            <a:r>
              <a:rPr lang="en-US" dirty="0" smtClean="0"/>
              <a:t>3.5 million </a:t>
            </a:r>
            <a:r>
              <a:rPr lang="en-US" dirty="0"/>
              <a:t>fractures that occurred in </a:t>
            </a:r>
          </a:p>
          <a:p>
            <a:pPr marL="0" indent="0">
              <a:buNone/>
            </a:pPr>
            <a:r>
              <a:rPr lang="en-US" dirty="0" smtClean="0"/>
              <a:t>men </a:t>
            </a:r>
            <a:r>
              <a:rPr lang="en-US" dirty="0"/>
              <a:t>worldwide in 2000, </a:t>
            </a:r>
            <a:r>
              <a:rPr lang="en-US" dirty="0" smtClean="0"/>
              <a:t>16% were </a:t>
            </a:r>
            <a:r>
              <a:rPr lang="en-US" dirty="0"/>
              <a:t>at the vertebrae; 14% at the hip; </a:t>
            </a:r>
          </a:p>
          <a:p>
            <a:pPr marL="0" indent="0">
              <a:buNone/>
            </a:pPr>
            <a:r>
              <a:rPr lang="en-US" dirty="0" smtClean="0"/>
              <a:t>10</a:t>
            </a:r>
            <a:r>
              <a:rPr lang="en-US" dirty="0"/>
              <a:t>% at the forearm; </a:t>
            </a:r>
            <a:r>
              <a:rPr lang="en-US" dirty="0" smtClean="0"/>
              <a:t>5% at </a:t>
            </a:r>
            <a:r>
              <a:rPr lang="en-US" dirty="0"/>
              <a:t>the </a:t>
            </a:r>
            <a:r>
              <a:rPr lang="en-US" dirty="0" err="1"/>
              <a:t>humerus</a:t>
            </a:r>
            <a:r>
              <a:rPr lang="en-US" dirty="0"/>
              <a:t>; and 55% at other sites including the pelvis</a:t>
            </a:r>
            <a:r>
              <a:rPr lang="en-US" dirty="0" smtClean="0"/>
              <a:t>,</a:t>
            </a:r>
            <a:r>
              <a:rPr lang="en-US" dirty="0"/>
              <a:t> tibia, fibula, ribs, clavicle, scapula, and sternum.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 Even vertebral fractures can be asymptomatic. They are </a:t>
            </a:r>
            <a:r>
              <a:rPr lang="en-US" dirty="0" smtClean="0"/>
              <a:t>often diagnosed </a:t>
            </a:r>
            <a:r>
              <a:rPr lang="en-US" dirty="0"/>
              <a:t>as </a:t>
            </a:r>
          </a:p>
          <a:p>
            <a:pPr marL="0" indent="0">
              <a:buNone/>
            </a:pPr>
            <a:r>
              <a:rPr lang="en-US" dirty="0"/>
              <a:t>incidental findings on chest or </a:t>
            </a:r>
            <a:r>
              <a:rPr lang="en-US" dirty="0" smtClean="0"/>
              <a:t>abdominal radiographs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However, </a:t>
            </a:r>
            <a:r>
              <a:rPr lang="en-US" dirty="0">
                <a:solidFill>
                  <a:srgbClr val="FF0000"/>
                </a:solidFill>
              </a:rPr>
              <a:t>back pain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loss of height</a:t>
            </a:r>
            <a:r>
              <a:rPr lang="en-US" dirty="0"/>
              <a:t>, and a </a:t>
            </a:r>
            <a:r>
              <a:rPr lang="en-US" dirty="0" smtClean="0">
                <a:solidFill>
                  <a:srgbClr val="FF0000"/>
                </a:solidFill>
              </a:rPr>
              <a:t>stooped posture </a:t>
            </a:r>
            <a:r>
              <a:rPr lang="en-US" dirty="0"/>
              <a:t>can be symptoms </a:t>
            </a:r>
          </a:p>
          <a:p>
            <a:pPr marL="0" indent="0">
              <a:buNone/>
            </a:pPr>
            <a:r>
              <a:rPr lang="en-US" dirty="0"/>
              <a:t>of a vertebral fracture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07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6058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743" y="957943"/>
            <a:ext cx="11742057" cy="5529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symptoms </a:t>
            </a:r>
            <a:r>
              <a:rPr lang="en-US" sz="2400" dirty="0" smtClean="0"/>
              <a:t> </a:t>
            </a:r>
            <a:r>
              <a:rPr lang="en-US" sz="2400" dirty="0"/>
              <a:t>— Most vertebral compression fractures (about </a:t>
            </a:r>
            <a:r>
              <a:rPr lang="en-US" sz="2400" dirty="0">
                <a:solidFill>
                  <a:srgbClr val="FF0000"/>
                </a:solidFill>
              </a:rPr>
              <a:t>two-thirds</a:t>
            </a:r>
            <a:r>
              <a:rPr lang="en-US" sz="2400" dirty="0"/>
              <a:t>) are asymptomatic; they are diagnosed as an incidental finding on chest or abdominal x-ray.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Height loss  </a:t>
            </a:r>
            <a:r>
              <a:rPr lang="en-US" sz="2400" dirty="0" smtClean="0"/>
              <a:t>—</a:t>
            </a:r>
          </a:p>
          <a:p>
            <a:pPr marL="0" indent="0">
              <a:buNone/>
            </a:pPr>
            <a:r>
              <a:rPr lang="en-US" sz="2400" dirty="0" smtClean="0"/>
              <a:t>historical </a:t>
            </a:r>
            <a:r>
              <a:rPr lang="en-US" sz="2400" dirty="0"/>
              <a:t>height loss of </a:t>
            </a:r>
            <a:r>
              <a:rPr lang="en-US" sz="2400" dirty="0">
                <a:solidFill>
                  <a:srgbClr val="FF0000"/>
                </a:solidFill>
              </a:rPr>
              <a:t>&gt;6 cm </a:t>
            </a:r>
            <a:r>
              <a:rPr lang="en-US" sz="2400" dirty="0"/>
              <a:t>had a specificity and sensitivity of 94 and 30 percent, respectively, for detection of vertebral fracture 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Kyphosis</a:t>
            </a:r>
            <a:r>
              <a:rPr lang="en-US" sz="2400" dirty="0"/>
              <a:t>  — Kyphosis ("dowager hump") may be an indicator of multiple vertebral compression fractures, especially wedge fractures, </a:t>
            </a:r>
            <a:r>
              <a:rPr lang="en-US" sz="2400" dirty="0" smtClean="0"/>
              <a:t>Each </a:t>
            </a:r>
            <a:r>
              <a:rPr lang="en-US" sz="2400" dirty="0">
                <a:solidFill>
                  <a:srgbClr val="FF0000"/>
                </a:solidFill>
              </a:rPr>
              <a:t>complete compression </a:t>
            </a:r>
            <a:r>
              <a:rPr lang="en-US" sz="2400" dirty="0"/>
              <a:t>fracture causes </a:t>
            </a:r>
            <a:r>
              <a:rPr lang="en-US" sz="2400" dirty="0">
                <a:solidFill>
                  <a:srgbClr val="FF0000"/>
                </a:solidFill>
              </a:rPr>
              <a:t>about 1 cm or more loss in height</a:t>
            </a:r>
            <a:r>
              <a:rPr lang="en-US" sz="2400" dirty="0"/>
              <a:t>; loss of more than </a:t>
            </a:r>
            <a:r>
              <a:rPr lang="en-US" sz="2400" dirty="0">
                <a:solidFill>
                  <a:srgbClr val="FF0000"/>
                </a:solidFill>
              </a:rPr>
              <a:t>4 cm in height </a:t>
            </a:r>
            <a:r>
              <a:rPr lang="en-US" sz="2400" dirty="0"/>
              <a:t>is associated with </a:t>
            </a:r>
            <a:r>
              <a:rPr lang="en-US" sz="2400" dirty="0">
                <a:solidFill>
                  <a:srgbClr val="FF0000"/>
                </a:solidFill>
              </a:rPr>
              <a:t>15 degrees of kyphosis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endParaRPr lang="fa-IR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a-IR" sz="2400" dirty="0"/>
          </a:p>
          <a:p>
            <a:pPr marL="0" indent="0" algn="ctr">
              <a:buNone/>
            </a:pPr>
            <a:r>
              <a:rPr lang="en-US" sz="2400" dirty="0" smtClean="0"/>
              <a:t>Up to date 2020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986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36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1" y="651164"/>
            <a:ext cx="11610109" cy="592974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Recommendations</a:t>
            </a:r>
          </a:p>
          <a:p>
            <a:pPr marL="0" indent="0">
              <a:buNone/>
            </a:pPr>
            <a:r>
              <a:rPr lang="en-US" dirty="0" smtClean="0"/>
              <a:t>We suggest a complete </a:t>
            </a:r>
            <a:r>
              <a:rPr lang="en-US" dirty="0" smtClean="0">
                <a:solidFill>
                  <a:srgbClr val="FF0000"/>
                </a:solidFill>
              </a:rPr>
              <a:t>history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physical examination </a:t>
            </a:r>
            <a:r>
              <a:rPr lang="en-US" dirty="0" smtClean="0"/>
              <a:t>for men being </a:t>
            </a:r>
          </a:p>
          <a:p>
            <a:pPr marL="0" indent="0">
              <a:buNone/>
            </a:pPr>
            <a:r>
              <a:rPr lang="en-US" dirty="0" smtClean="0"/>
              <a:t>evaluated for osteoporosis or considered for pharmacological treatment</a:t>
            </a:r>
          </a:p>
          <a:p>
            <a:pPr marL="0" indent="0">
              <a:buNone/>
            </a:pPr>
            <a:r>
              <a:rPr lang="en-US" dirty="0" smtClean="0"/>
              <a:t> (those with </a:t>
            </a:r>
            <a:r>
              <a:rPr lang="en-US" dirty="0" err="1" smtClean="0"/>
              <a:t>lowBMD</a:t>
            </a:r>
            <a:r>
              <a:rPr lang="en-US" dirty="0" smtClean="0"/>
              <a:t> and/or high fracture risk).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Important information </a:t>
            </a:r>
            <a:r>
              <a:rPr lang="en-US" dirty="0" smtClean="0"/>
              <a:t>includes:</a:t>
            </a:r>
          </a:p>
          <a:p>
            <a:pPr marL="0" indent="0">
              <a:buNone/>
            </a:pPr>
            <a:r>
              <a:rPr lang="en-US" dirty="0" smtClean="0"/>
              <a:t>medications</a:t>
            </a:r>
          </a:p>
          <a:p>
            <a:pPr marL="0" indent="0">
              <a:buNone/>
            </a:pPr>
            <a:r>
              <a:rPr lang="en-US" dirty="0" smtClean="0"/>
              <a:t>chronic diseases, </a:t>
            </a:r>
          </a:p>
          <a:p>
            <a:pPr marL="0" indent="0">
              <a:buNone/>
            </a:pPr>
            <a:r>
              <a:rPr lang="en-US" dirty="0" smtClean="0"/>
              <a:t>alcohol or tobacco abuse, </a:t>
            </a:r>
          </a:p>
          <a:p>
            <a:pPr marL="0" indent="0">
              <a:buNone/>
            </a:pPr>
            <a:r>
              <a:rPr lang="en-US" dirty="0" smtClean="0"/>
              <a:t>falls and/or fractures as an adult, </a:t>
            </a:r>
          </a:p>
          <a:p>
            <a:pPr marL="0" indent="0">
              <a:buNone/>
            </a:pPr>
            <a:r>
              <a:rPr lang="en-US" dirty="0" smtClean="0"/>
              <a:t>and family history of osteoporosis.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249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9989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63" y="831273"/>
            <a:ext cx="11513127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Physical examination :</a:t>
            </a:r>
          </a:p>
          <a:p>
            <a:pPr marL="0" indent="0">
              <a:buNone/>
            </a:pPr>
            <a:r>
              <a:rPr lang="en-US" dirty="0" smtClean="0"/>
              <a:t>patient </a:t>
            </a:r>
            <a:r>
              <a:rPr lang="en-US" dirty="0" smtClean="0">
                <a:solidFill>
                  <a:srgbClr val="FF0000"/>
                </a:solidFill>
              </a:rPr>
              <a:t>height</a:t>
            </a:r>
            <a:r>
              <a:rPr lang="en-US" dirty="0" smtClean="0"/>
              <a:t> in comparison with maximum height,</a:t>
            </a:r>
            <a:r>
              <a:rPr lang="en-US" dirty="0" smtClean="0">
                <a:solidFill>
                  <a:srgbClr val="FF0000"/>
                </a:solidFill>
              </a:rPr>
              <a:t> kyphosis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balance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mobility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overall frailty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 smtClean="0"/>
              <a:t>evidence of causes of </a:t>
            </a:r>
            <a:r>
              <a:rPr lang="en-US" dirty="0" smtClean="0">
                <a:solidFill>
                  <a:srgbClr val="FF0000"/>
                </a:solidFill>
              </a:rPr>
              <a:t>secondary osteoporosis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Testicular atrophy</a:t>
            </a:r>
            <a:r>
              <a:rPr lang="en-US" dirty="0" smtClean="0"/>
              <a:t>,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signs of </a:t>
            </a:r>
            <a:r>
              <a:rPr lang="en-US" dirty="0" smtClean="0">
                <a:solidFill>
                  <a:srgbClr val="FF0000"/>
                </a:solidFill>
              </a:rPr>
              <a:t>hyperthyroidism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chronic obstructive pulmonary disease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    examination </a:t>
            </a:r>
            <a:r>
              <a:rPr lang="en-US" dirty="0" smtClean="0">
                <a:solidFill>
                  <a:srgbClr val="FF0000"/>
                </a:solidFill>
              </a:rPr>
              <a:t>teeth: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bisphosphonate </a:t>
            </a:r>
            <a:r>
              <a:rPr lang="en-US" dirty="0" smtClean="0"/>
              <a:t>therapy is considered 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039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365126"/>
            <a:ext cx="10923494" cy="96165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Who Should Be Tested?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78541"/>
            <a:ext cx="11887200" cy="58132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7F7F7F"/>
                </a:solidFill>
                <a:latin typeface="Calibri" panose="020F0502020204030204" pitchFamily="34" charset="0"/>
              </a:rPr>
              <a:t>The Endocrine Society recommends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BMD</a:t>
            </a:r>
            <a:r>
              <a:rPr lang="en-US" b="1" dirty="0">
                <a:solidFill>
                  <a:srgbClr val="7F7F7F"/>
                </a:solidFill>
                <a:latin typeface="Calibri" panose="020F0502020204030204" pitchFamily="34" charset="0"/>
              </a:rPr>
              <a:t> </a:t>
            </a:r>
            <a:r>
              <a:rPr lang="en-US" b="1" dirty="0" smtClean="0">
                <a:solidFill>
                  <a:srgbClr val="7F7F7F"/>
                </a:solidFill>
                <a:latin typeface="Calibri" panose="020F0502020204030204" pitchFamily="34" charset="0"/>
              </a:rPr>
              <a:t>:</a:t>
            </a:r>
            <a:endParaRPr lang="en-US" b="1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Age 70 </a:t>
            </a:r>
            <a:r>
              <a:rPr lang="en-US" dirty="0" smtClean="0"/>
              <a:t>is a sufficient risk factor.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Younger men (</a:t>
            </a:r>
            <a:r>
              <a:rPr lang="en-US" dirty="0" smtClean="0">
                <a:solidFill>
                  <a:srgbClr val="FF0000"/>
                </a:solidFill>
              </a:rPr>
              <a:t>aged 50–69 </a:t>
            </a:r>
            <a:r>
              <a:rPr lang="en-US" dirty="0" err="1" smtClean="0">
                <a:solidFill>
                  <a:srgbClr val="FF0000"/>
                </a:solidFill>
              </a:rPr>
              <a:t>yr</a:t>
            </a:r>
            <a:r>
              <a:rPr lang="en-US" dirty="0" smtClean="0"/>
              <a:t>) should be tested if additional risk factors are present: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history of low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truma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fracture , loss of more than </a:t>
            </a:r>
            <a:r>
              <a:rPr lang="en-US" dirty="0">
                <a:solidFill>
                  <a:srgbClr val="FF0000"/>
                </a:solidFill>
              </a:rPr>
              <a:t>1.5 inches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 height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delayed puberty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hypogonadism,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hyperparathyroidism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hyperthyroidism, COPD, Chronic diseases that affect stomach, intestines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glucocorticoids </a:t>
            </a:r>
            <a:r>
              <a:rPr lang="en-US" dirty="0" err="1" smtClean="0"/>
              <a:t>orGnRHagonists</a:t>
            </a:r>
            <a:r>
              <a:rPr lang="en-US" dirty="0" smtClean="0"/>
              <a:t>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alcohol abuse or smoking , Lack of physical exercise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066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506" y="1825624"/>
            <a:ext cx="11869269" cy="47544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Targeted </a:t>
            </a:r>
            <a:r>
              <a:rPr lang="en-US" b="1" dirty="0"/>
              <a:t>DXA Testing for Osteoporosis in Men: Based on study from Colon-</a:t>
            </a:r>
            <a:r>
              <a:rPr lang="en-US" b="1" dirty="0" err="1"/>
              <a:t>Emeric</a:t>
            </a:r>
            <a:r>
              <a:rPr lang="en-US" b="1" dirty="0"/>
              <a:t> </a:t>
            </a:r>
            <a:endParaRPr lang="fa-IR" b="1" dirty="0" smtClean="0"/>
          </a:p>
          <a:p>
            <a:pPr marL="0" indent="0">
              <a:buNone/>
            </a:pPr>
            <a:endParaRPr lang="fa-IR" b="1" dirty="0" smtClean="0"/>
          </a:p>
          <a:p>
            <a:pPr marL="0" indent="0">
              <a:buNone/>
            </a:pPr>
            <a:r>
              <a:rPr lang="en-US" sz="2400" b="1" dirty="0" smtClean="0"/>
              <a:t>Age </a:t>
            </a:r>
            <a:r>
              <a:rPr lang="en-US" sz="2400" b="1" dirty="0"/>
              <a:t>&gt; 80</a:t>
            </a:r>
          </a:p>
          <a:p>
            <a:pPr marL="0" indent="0">
              <a:buNone/>
            </a:pPr>
            <a:r>
              <a:rPr lang="en-US" sz="2400" b="1" dirty="0"/>
              <a:t>Oral Glucocorticoid Use</a:t>
            </a:r>
          </a:p>
          <a:p>
            <a:pPr marL="0" indent="0">
              <a:buNone/>
            </a:pPr>
            <a:r>
              <a:rPr lang="en-US" sz="2400" b="1" dirty="0"/>
              <a:t>Androgen Deprivation Therapy for Prostate Cancer</a:t>
            </a:r>
          </a:p>
          <a:p>
            <a:pPr marL="0" indent="0">
              <a:buNone/>
            </a:pPr>
            <a:r>
              <a:rPr lang="en-US" sz="2400" b="1" dirty="0"/>
              <a:t>High Pre-screening FRAX Risk Score using BMI instead of </a:t>
            </a:r>
            <a:r>
              <a:rPr lang="en-US" sz="2400" b="1" dirty="0" smtClean="0"/>
              <a:t>BMD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000" dirty="0" smtClean="0">
                <a:latin typeface="ArialUnicodeMS"/>
              </a:rPr>
              <a:t>(Update </a:t>
            </a:r>
            <a:r>
              <a:rPr lang="en-US" sz="2000" dirty="0">
                <a:latin typeface="ArialUnicodeMS"/>
              </a:rPr>
              <a:t>on Osteoporosis in Men, </a:t>
            </a:r>
            <a:r>
              <a:rPr lang="en-US" sz="2000" i="1" dirty="0">
                <a:latin typeface="Arial,Italic"/>
              </a:rPr>
              <a:t>Best Practice &amp; Research </a:t>
            </a:r>
            <a:r>
              <a:rPr lang="en-US" sz="2000" i="1" dirty="0" smtClean="0">
                <a:latin typeface="Arial,Italic"/>
              </a:rPr>
              <a:t>Clinical Endocrinology &amp; </a:t>
            </a:r>
            <a:r>
              <a:rPr lang="en-US" sz="2000" i="1" dirty="0">
                <a:latin typeface="Arial,Italic"/>
              </a:rPr>
              <a:t>Metabolism </a:t>
            </a:r>
            <a:r>
              <a:rPr lang="en-US" sz="2000" dirty="0">
                <a:latin typeface="ArialUnicodeMS"/>
              </a:rPr>
              <a:t>(2018),</a:t>
            </a:r>
            <a:endParaRPr lang="en-US" sz="2000" b="1" dirty="0"/>
          </a:p>
          <a:p>
            <a:pPr marL="0" indent="0">
              <a:buNone/>
            </a:pPr>
            <a:endParaRPr lang="en-US" sz="2000" i="1" dirty="0">
              <a:latin typeface="Arial,Italic"/>
            </a:endParaRPr>
          </a:p>
        </p:txBody>
      </p:sp>
    </p:spTree>
    <p:extLst>
      <p:ext uri="{BB962C8B-B14F-4D97-AF65-F5344CB8AC3E}">
        <p14:creationId xmlns:p14="http://schemas.microsoft.com/office/powerpoint/2010/main" val="2829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01926"/>
            <a:ext cx="9144000" cy="45719"/>
          </a:xfrm>
        </p:spPr>
        <p:txBody>
          <a:bodyPr>
            <a:noAutofit/>
          </a:bodyPr>
          <a:lstStyle/>
          <a:p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6871" y="447645"/>
            <a:ext cx="11780438" cy="6008573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>
                <a:solidFill>
                  <a:srgbClr val="FF0000"/>
                </a:solidFill>
                <a:latin typeface="Frutiger-Bold"/>
              </a:rPr>
              <a:t>Epidemiology and pathophysiology</a:t>
            </a:r>
          </a:p>
          <a:p>
            <a:pPr algn="l"/>
            <a:r>
              <a:rPr lang="en-US" sz="2800" dirty="0">
                <a:latin typeface="Sabon-Roman"/>
              </a:rPr>
              <a:t>Osteoporosis is a silent disorder characterized by </a:t>
            </a:r>
            <a:r>
              <a:rPr lang="en-US" sz="2800" dirty="0" smtClean="0">
                <a:latin typeface="Sabon-Roman"/>
              </a:rPr>
              <a:t>reduced bone strength predisposing to increased fracture risk .</a:t>
            </a:r>
          </a:p>
          <a:p>
            <a:pPr algn="l"/>
            <a:endParaRPr lang="en-US" sz="2800" dirty="0">
              <a:latin typeface="Sabon-Roman"/>
            </a:endParaRPr>
          </a:p>
          <a:p>
            <a:pPr algn="l"/>
            <a:r>
              <a:rPr lang="en-US" sz="2800" dirty="0" smtClean="0">
                <a:latin typeface="Sabon-Roman"/>
              </a:rPr>
              <a:t>Although </a:t>
            </a:r>
            <a:r>
              <a:rPr lang="en-US" sz="2800" dirty="0">
                <a:latin typeface="Sabon-Roman"/>
              </a:rPr>
              <a:t>osteoporosis affects women more </a:t>
            </a:r>
            <a:r>
              <a:rPr lang="en-US" sz="2800" dirty="0" smtClean="0">
                <a:latin typeface="Sabon-Roman"/>
              </a:rPr>
              <a:t>often than men, approximately </a:t>
            </a:r>
            <a:r>
              <a:rPr lang="en-US" sz="2800" dirty="0" smtClean="0">
                <a:solidFill>
                  <a:srgbClr val="FF0000"/>
                </a:solidFill>
                <a:latin typeface="Sabon-Roman"/>
              </a:rPr>
              <a:t>20% </a:t>
            </a:r>
            <a:r>
              <a:rPr lang="en-US" sz="2800" dirty="0" smtClean="0">
                <a:latin typeface="Sabon-Roman"/>
              </a:rPr>
              <a:t>of the </a:t>
            </a:r>
            <a:r>
              <a:rPr lang="en-US" sz="2800" dirty="0">
                <a:latin typeface="Sabon-Roman"/>
              </a:rPr>
              <a:t>44 million Americans who have osteoporosis</a:t>
            </a:r>
          </a:p>
          <a:p>
            <a:pPr algn="l"/>
            <a:r>
              <a:rPr lang="en-US" sz="2800" dirty="0" smtClean="0">
                <a:latin typeface="Sabon-Roman"/>
              </a:rPr>
              <a:t>or low BMD are men .</a:t>
            </a:r>
          </a:p>
          <a:p>
            <a:pPr algn="l"/>
            <a:endParaRPr lang="en-US" sz="2800" dirty="0">
              <a:latin typeface="Sabon-Roman"/>
            </a:endParaRPr>
          </a:p>
          <a:p>
            <a:pPr algn="l"/>
            <a:r>
              <a:rPr lang="en-US" sz="2800" dirty="0" smtClean="0">
                <a:latin typeface="Sabon-Roman"/>
              </a:rPr>
              <a:t>Between </a:t>
            </a:r>
            <a:r>
              <a:rPr lang="en-US" sz="2800" dirty="0">
                <a:solidFill>
                  <a:srgbClr val="FF0000"/>
                </a:solidFill>
                <a:latin typeface="Sabon-Roman"/>
              </a:rPr>
              <a:t>30 </a:t>
            </a:r>
            <a:r>
              <a:rPr lang="en-US" sz="2800" dirty="0">
                <a:latin typeface="Sabon-Roman"/>
              </a:rPr>
              <a:t>and </a:t>
            </a:r>
            <a:r>
              <a:rPr lang="en-US" sz="2800" dirty="0">
                <a:solidFill>
                  <a:srgbClr val="FF0000"/>
                </a:solidFill>
                <a:latin typeface="Sabon-Roman"/>
              </a:rPr>
              <a:t>40% </a:t>
            </a:r>
            <a:r>
              <a:rPr lang="en-US" sz="2800" dirty="0">
                <a:latin typeface="Sabon-Roman"/>
              </a:rPr>
              <a:t>of fractures due to osteoporosis </a:t>
            </a:r>
            <a:r>
              <a:rPr lang="en-US" sz="2800" dirty="0" smtClean="0">
                <a:latin typeface="Sabon-Roman"/>
              </a:rPr>
              <a:t>occur in </a:t>
            </a:r>
            <a:r>
              <a:rPr lang="en-US" sz="2800" dirty="0" smtClean="0">
                <a:solidFill>
                  <a:srgbClr val="FF0000"/>
                </a:solidFill>
                <a:latin typeface="Sabon-Roman"/>
              </a:rPr>
              <a:t>men</a:t>
            </a:r>
            <a:r>
              <a:rPr lang="en-US" sz="2800" dirty="0" smtClean="0">
                <a:latin typeface="Sabon-Roman"/>
              </a:rPr>
              <a:t>.</a:t>
            </a:r>
          </a:p>
          <a:p>
            <a:pPr algn="l"/>
            <a:endParaRPr lang="fa-IR" sz="2800" dirty="0" smtClean="0">
              <a:latin typeface="Sabon-Roman"/>
            </a:endParaRPr>
          </a:p>
          <a:p>
            <a:pPr algn="l"/>
            <a:r>
              <a:rPr lang="en-US" sz="2800" dirty="0" smtClean="0">
                <a:latin typeface="Sabon-Roman"/>
              </a:rPr>
              <a:t>lifetime </a:t>
            </a:r>
            <a:r>
              <a:rPr lang="en-US" sz="2800" dirty="0">
                <a:latin typeface="Sabon-Roman"/>
              </a:rPr>
              <a:t>risk of fracture for men </a:t>
            </a:r>
            <a:r>
              <a:rPr lang="en-US" sz="2800" dirty="0">
                <a:solidFill>
                  <a:srgbClr val="FF0000"/>
                </a:solidFill>
                <a:latin typeface="Sabon-Roman"/>
              </a:rPr>
              <a:t>aged 50 or older </a:t>
            </a:r>
            <a:r>
              <a:rPr lang="en-US" sz="2800" dirty="0">
                <a:latin typeface="Sabon-Roman"/>
              </a:rPr>
              <a:t>is between </a:t>
            </a:r>
            <a:r>
              <a:rPr lang="en-US" sz="2800" dirty="0">
                <a:solidFill>
                  <a:srgbClr val="FF0000"/>
                </a:solidFill>
                <a:latin typeface="Sabon-Roman"/>
              </a:rPr>
              <a:t>13 </a:t>
            </a:r>
            <a:r>
              <a:rPr lang="en-US" sz="2800" dirty="0">
                <a:latin typeface="Sabon-Roman"/>
              </a:rPr>
              <a:t>and </a:t>
            </a:r>
            <a:r>
              <a:rPr lang="en-US" sz="2800" dirty="0">
                <a:solidFill>
                  <a:srgbClr val="FF0000"/>
                </a:solidFill>
                <a:latin typeface="Sabon-Roman"/>
              </a:rPr>
              <a:t>30% </a:t>
            </a:r>
            <a:r>
              <a:rPr lang="en-US" sz="2800" dirty="0">
                <a:latin typeface="Sabon-Roman"/>
              </a:rPr>
              <a:t>.</a:t>
            </a:r>
            <a:endParaRPr lang="en-US" sz="2800" dirty="0"/>
          </a:p>
          <a:p>
            <a:pPr algn="l"/>
            <a:endParaRPr lang="en-US" dirty="0">
              <a:latin typeface="Sabon-Roman"/>
            </a:endParaRPr>
          </a:p>
          <a:p>
            <a:pPr algn="l"/>
            <a:r>
              <a:rPr lang="en-US" b="1" dirty="0" smtClean="0">
                <a:latin typeface="Sabon-Roman"/>
              </a:rPr>
              <a:t>(Osteoporosis </a:t>
            </a:r>
            <a:r>
              <a:rPr lang="en-US" b="1" dirty="0">
                <a:latin typeface="Sabon-Roman"/>
              </a:rPr>
              <a:t>in men: an endocrine society clinical practice guideline. J </a:t>
            </a:r>
            <a:r>
              <a:rPr lang="en-US" b="1" dirty="0" err="1">
                <a:latin typeface="Sabon-Roman"/>
              </a:rPr>
              <a:t>Clin</a:t>
            </a:r>
            <a:r>
              <a:rPr lang="en-US" b="1" dirty="0">
                <a:latin typeface="Sabon-Roman"/>
              </a:rPr>
              <a:t> </a:t>
            </a:r>
            <a:r>
              <a:rPr lang="en-US" b="1" dirty="0" err="1">
                <a:latin typeface="Sabon-Roman"/>
              </a:rPr>
              <a:t>Endocrinol</a:t>
            </a:r>
            <a:r>
              <a:rPr lang="en-US" b="1" dirty="0">
                <a:latin typeface="Sabon-Roman"/>
              </a:rPr>
              <a:t> </a:t>
            </a:r>
            <a:r>
              <a:rPr lang="en-US" b="1" dirty="0" err="1">
                <a:latin typeface="Sabon-Roman"/>
              </a:rPr>
              <a:t>Metab</a:t>
            </a:r>
            <a:r>
              <a:rPr lang="en-US" b="1" dirty="0">
                <a:latin typeface="Sabon-Roman"/>
              </a:rPr>
              <a:t> </a:t>
            </a:r>
            <a:r>
              <a:rPr lang="en-US" b="1" dirty="0" smtClean="0">
                <a:latin typeface="Sabon-Roman"/>
              </a:rPr>
              <a:t>2012)</a:t>
            </a:r>
            <a:endParaRPr lang="en-US" b="1" dirty="0">
              <a:latin typeface="Sabon-Roman"/>
            </a:endParaRPr>
          </a:p>
        </p:txBody>
      </p:sp>
    </p:spTree>
    <p:extLst>
      <p:ext uri="{BB962C8B-B14F-4D97-AF65-F5344CB8AC3E}">
        <p14:creationId xmlns:p14="http://schemas.microsoft.com/office/powerpoint/2010/main" val="300449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962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406" y="594940"/>
            <a:ext cx="11049000" cy="5898775"/>
          </a:xfrm>
        </p:spPr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430306" y="824754"/>
            <a:ext cx="10309412" cy="6376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Age &gt; 65 plus at least one of the following</a:t>
            </a:r>
            <a:r>
              <a:rPr lang="en-US" sz="2400" dirty="0"/>
              <a:t>:</a:t>
            </a:r>
          </a:p>
          <a:p>
            <a:r>
              <a:rPr lang="en-US" sz="2400" dirty="0"/>
              <a:t>Traditional Anti-Epileptic Drugs</a:t>
            </a:r>
          </a:p>
          <a:p>
            <a:r>
              <a:rPr lang="en-US" sz="2400" dirty="0"/>
              <a:t>Rheumatoid Arthritis</a:t>
            </a:r>
          </a:p>
          <a:p>
            <a:r>
              <a:rPr lang="en-US" sz="2400" dirty="0"/>
              <a:t>Alcohol Abuse</a:t>
            </a:r>
          </a:p>
          <a:p>
            <a:r>
              <a:rPr lang="en-US" sz="2400" dirty="0"/>
              <a:t>Current Smoking</a:t>
            </a:r>
          </a:p>
          <a:p>
            <a:r>
              <a:rPr lang="en-US" sz="2400" dirty="0"/>
              <a:t>BMI &lt; 25 kg/m2</a:t>
            </a:r>
          </a:p>
          <a:p>
            <a:r>
              <a:rPr lang="en-US" sz="2400" dirty="0"/>
              <a:t>Hyperthyroidism</a:t>
            </a:r>
          </a:p>
          <a:p>
            <a:r>
              <a:rPr lang="en-US" sz="2400" dirty="0"/>
              <a:t>Hyperparathyroidism</a:t>
            </a:r>
          </a:p>
          <a:p>
            <a:r>
              <a:rPr lang="en-US" sz="2400" dirty="0"/>
              <a:t>Chronic Obstructive Pulmonary Disease</a:t>
            </a:r>
          </a:p>
          <a:p>
            <a:r>
              <a:rPr lang="en-US" sz="2400" dirty="0"/>
              <a:t>Chronic Liver Disease</a:t>
            </a:r>
          </a:p>
          <a:p>
            <a:r>
              <a:rPr lang="en-US" sz="2400" dirty="0"/>
              <a:t>Stroke</a:t>
            </a:r>
          </a:p>
          <a:p>
            <a:r>
              <a:rPr lang="en-US" sz="2400" dirty="0" smtClean="0"/>
              <a:t>Parkinson’s</a:t>
            </a:r>
            <a:r>
              <a:rPr lang="fa-IR" sz="2400" dirty="0" smtClean="0"/>
              <a:t>   </a:t>
            </a:r>
            <a:endParaRPr lang="en-US" sz="2400" dirty="0" smtClean="0"/>
          </a:p>
          <a:p>
            <a:r>
              <a:rPr lang="en-US" sz="2400" dirty="0" err="1" smtClean="0"/>
              <a:t>Gasterectomy</a:t>
            </a:r>
            <a:endParaRPr lang="en-US" sz="2400" dirty="0" smtClean="0"/>
          </a:p>
          <a:p>
            <a:endParaRPr lang="en-US" sz="2400" dirty="0"/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000" dirty="0">
                <a:solidFill>
                  <a:prstClr val="black"/>
                </a:solidFill>
                <a:latin typeface="ArialUnicodeMS"/>
              </a:rPr>
              <a:t>(Update on Osteoporosis in Men, </a:t>
            </a:r>
            <a:r>
              <a:rPr lang="en-US" sz="2000" i="1" dirty="0">
                <a:solidFill>
                  <a:prstClr val="black"/>
                </a:solidFill>
                <a:latin typeface="Arial,Italic"/>
              </a:rPr>
              <a:t>Best Practice &amp; Research Clinical Endocrinology &amp; Metabolism </a:t>
            </a:r>
            <a:r>
              <a:rPr lang="en-US" sz="2000" dirty="0">
                <a:solidFill>
                  <a:prstClr val="black"/>
                </a:solidFill>
                <a:latin typeface="ArialUnicodeMS"/>
              </a:rPr>
              <a:t>(2018),</a:t>
            </a:r>
            <a:endParaRPr lang="en-US" sz="2000" b="1" dirty="0">
              <a:solidFill>
                <a:prstClr val="black"/>
              </a:solidFill>
            </a:endParaRPr>
          </a:p>
          <a:p>
            <a:endParaRPr lang="fa-IR" sz="2400" dirty="0" smtClean="0"/>
          </a:p>
        </p:txBody>
      </p:sp>
    </p:spTree>
    <p:extLst>
      <p:ext uri="{BB962C8B-B14F-4D97-AF65-F5344CB8AC3E}">
        <p14:creationId xmlns:p14="http://schemas.microsoft.com/office/powerpoint/2010/main" val="8361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9989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42109"/>
            <a:ext cx="11679382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 suggest </a:t>
            </a:r>
            <a:r>
              <a:rPr lang="en-US" dirty="0" smtClean="0">
                <a:solidFill>
                  <a:srgbClr val="FF0000"/>
                </a:solidFill>
              </a:rPr>
              <a:t>measuring :</a:t>
            </a:r>
          </a:p>
          <a:p>
            <a:pPr marL="0" indent="0">
              <a:buNone/>
            </a:pPr>
            <a:r>
              <a:rPr lang="en-US" dirty="0" smtClean="0"/>
              <a:t>serum </a:t>
            </a:r>
            <a:r>
              <a:rPr lang="en-US" dirty="0" smtClean="0">
                <a:solidFill>
                  <a:srgbClr val="FF0000"/>
                </a:solidFill>
              </a:rPr>
              <a:t>calcium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phosphate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creatinine , alkaline phosphatase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liver function</a:t>
            </a:r>
            <a:r>
              <a:rPr lang="en-US" dirty="0" smtClean="0"/>
              <a:t>,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25(OH)D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total testosterone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complete blood count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24-h urinary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 calcium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creatinine</a:t>
            </a:r>
            <a:r>
              <a:rPr lang="en-US" dirty="0" smtClean="0"/>
              <a:t> ,</a:t>
            </a:r>
            <a:r>
              <a:rPr lang="en-US" dirty="0" smtClean="0">
                <a:solidFill>
                  <a:srgbClr val="FF0000"/>
                </a:solidFill>
              </a:rPr>
              <a:t> sodium</a:t>
            </a:r>
            <a:r>
              <a:rPr lang="en-US" dirty="0" smtClean="0"/>
              <a:t>)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If history or physical examination suggest a </a:t>
            </a:r>
            <a:r>
              <a:rPr lang="en-US" sz="2400" dirty="0" smtClean="0">
                <a:solidFill>
                  <a:srgbClr val="0070C0"/>
                </a:solidFill>
              </a:rPr>
              <a:t>specific cause </a:t>
            </a:r>
            <a:r>
              <a:rPr lang="en-US" sz="2400" dirty="0" smtClean="0"/>
              <a:t>of osteoporosis: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 smtClean="0"/>
              <a:t>calculated </a:t>
            </a:r>
            <a:r>
              <a:rPr lang="en-US" sz="2400" dirty="0" smtClean="0">
                <a:solidFill>
                  <a:srgbClr val="FF0000"/>
                </a:solidFill>
              </a:rPr>
              <a:t>free or bioavailable testosterone </a:t>
            </a:r>
            <a:r>
              <a:rPr lang="en-US" sz="2400" dirty="0" smtClean="0"/>
              <a:t>(using measurements of SHBG), </a:t>
            </a:r>
          </a:p>
          <a:p>
            <a:pPr marL="0" indent="0">
              <a:buNone/>
            </a:pPr>
            <a:r>
              <a:rPr lang="en-US" sz="2400" dirty="0" smtClean="0"/>
              <a:t>serum </a:t>
            </a:r>
            <a:r>
              <a:rPr lang="en-US" sz="2400" dirty="0" smtClean="0">
                <a:solidFill>
                  <a:srgbClr val="FF0000"/>
                </a:solidFill>
              </a:rPr>
              <a:t>protein electrophoresis  </a:t>
            </a:r>
            <a:r>
              <a:rPr lang="en-US" sz="2400" dirty="0" smtClean="0"/>
              <a:t>or urine protein electrophoresis,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tissue transglutaminase antibodies </a:t>
            </a:r>
            <a:r>
              <a:rPr lang="en-US" sz="2400" dirty="0" smtClean="0"/>
              <a:t>(for celiac disease),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thyroid</a:t>
            </a:r>
            <a:r>
              <a:rPr lang="en-US" sz="2400" dirty="0" smtClean="0"/>
              <a:t> function tests, and </a:t>
            </a:r>
            <a:r>
              <a:rPr lang="en-US" sz="2400" dirty="0" smtClean="0">
                <a:solidFill>
                  <a:srgbClr val="FF0000"/>
                </a:solidFill>
              </a:rPr>
              <a:t>PTH </a:t>
            </a:r>
            <a:r>
              <a:rPr lang="en-US" sz="2400" dirty="0" smtClean="0"/>
              <a:t>levels.</a:t>
            </a:r>
          </a:p>
        </p:txBody>
      </p:sp>
    </p:spTree>
    <p:extLst>
      <p:ext uri="{BB962C8B-B14F-4D97-AF65-F5344CB8AC3E}">
        <p14:creationId xmlns:p14="http://schemas.microsoft.com/office/powerpoint/2010/main" val="240818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1122363"/>
            <a:ext cx="10668000" cy="432276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06624" y="5852160"/>
            <a:ext cx="5870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Up to date 2020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18795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6134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3455" y="706582"/>
            <a:ext cx="10730345" cy="50984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37360" y="5985163"/>
            <a:ext cx="746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Up to date 2020</a:t>
            </a:r>
          </a:p>
        </p:txBody>
      </p:sp>
    </p:spTree>
    <p:extLst>
      <p:ext uri="{BB962C8B-B14F-4D97-AF65-F5344CB8AC3E}">
        <p14:creationId xmlns:p14="http://schemas.microsoft.com/office/powerpoint/2010/main" val="146273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0218" y="2632364"/>
            <a:ext cx="11222182" cy="16956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218" y="2064058"/>
            <a:ext cx="7655859" cy="8146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28800" y="5269689"/>
            <a:ext cx="5870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Up to date 2020</a:t>
            </a:r>
          </a:p>
        </p:txBody>
      </p:sp>
    </p:spTree>
    <p:extLst>
      <p:ext uri="{BB962C8B-B14F-4D97-AF65-F5344CB8AC3E}">
        <p14:creationId xmlns:p14="http://schemas.microsoft.com/office/powerpoint/2010/main" val="183697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068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153" y="696686"/>
            <a:ext cx="11643018" cy="5646057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Idiopathic osteoporosis  </a:t>
            </a:r>
            <a:r>
              <a:rPr lang="en-US" dirty="0" smtClean="0"/>
              <a:t>—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40 </a:t>
            </a:r>
            <a:r>
              <a:rPr lang="en-US" dirty="0">
                <a:solidFill>
                  <a:srgbClr val="FF0000"/>
                </a:solidFill>
              </a:rPr>
              <a:t>to 60 </a:t>
            </a:r>
            <a:r>
              <a:rPr lang="en-US" dirty="0"/>
              <a:t>percent of men with osteoporosis in whom a cause cannot be identified are said to have idiopathic osteoporosis. </a:t>
            </a:r>
            <a:r>
              <a:rPr lang="en-US" dirty="0" err="1"/>
              <a:t>Histomorphometric</a:t>
            </a:r>
            <a:r>
              <a:rPr lang="en-US" dirty="0"/>
              <a:t> studies suggest that many have diminished bone formation </a:t>
            </a:r>
            <a:r>
              <a:rPr lang="en-US" dirty="0" smtClean="0"/>
              <a:t>,but </a:t>
            </a:r>
            <a:r>
              <a:rPr lang="en-US" dirty="0"/>
              <a:t>some have increased bone resorption </a:t>
            </a:r>
            <a:r>
              <a:rPr lang="en-US" dirty="0" smtClean="0"/>
              <a:t>Many </a:t>
            </a:r>
            <a:r>
              <a:rPr lang="en-US" dirty="0"/>
              <a:t>of these men probably have a </a:t>
            </a:r>
            <a:r>
              <a:rPr lang="en-US" dirty="0">
                <a:solidFill>
                  <a:srgbClr val="FF0000"/>
                </a:solidFill>
              </a:rPr>
              <a:t>genetic predisposition </a:t>
            </a:r>
            <a:r>
              <a:rPr lang="en-US" dirty="0"/>
              <a:t>to </a:t>
            </a:r>
            <a:r>
              <a:rPr lang="en-US" dirty="0" smtClean="0"/>
              <a:t>osteoporosis.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Serum IGF-1 </a:t>
            </a:r>
            <a:r>
              <a:rPr lang="en-US" dirty="0"/>
              <a:t>concentrations are </a:t>
            </a:r>
            <a:r>
              <a:rPr lang="en-US" dirty="0">
                <a:solidFill>
                  <a:srgbClr val="FF0000"/>
                </a:solidFill>
              </a:rPr>
              <a:t>low</a:t>
            </a:r>
            <a:r>
              <a:rPr lang="en-US" dirty="0"/>
              <a:t> in some men with idiopathic osteoporosis. </a:t>
            </a:r>
            <a:endParaRPr lang="en-US" dirty="0" smtClean="0"/>
          </a:p>
          <a:p>
            <a:r>
              <a:rPr lang="en-US" dirty="0" smtClean="0"/>
              <a:t>Approximately </a:t>
            </a:r>
            <a:r>
              <a:rPr lang="en-US" dirty="0">
                <a:solidFill>
                  <a:srgbClr val="FF0000"/>
                </a:solidFill>
              </a:rPr>
              <a:t>2 to 3 </a:t>
            </a:r>
            <a:r>
              <a:rPr lang="en-US" dirty="0"/>
              <a:t>percent of men have a history of </a:t>
            </a:r>
            <a:r>
              <a:rPr lang="en-US" dirty="0">
                <a:solidFill>
                  <a:srgbClr val="FF0000"/>
                </a:solidFill>
              </a:rPr>
              <a:t>delayed puberty</a:t>
            </a:r>
            <a:r>
              <a:rPr lang="en-US" dirty="0"/>
              <a:t>, which could be a precursor of idiopathic osteoporosis.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Estrogen </a:t>
            </a:r>
            <a:r>
              <a:rPr lang="en-US" dirty="0">
                <a:solidFill>
                  <a:srgbClr val="FF0000"/>
                </a:solidFill>
              </a:rPr>
              <a:t>deficiency </a:t>
            </a:r>
            <a:r>
              <a:rPr lang="en-US" dirty="0"/>
              <a:t>may also be responsible for otherwise unexplained osteoporosis in some men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b="1" dirty="0" smtClean="0"/>
              <a:t>Up </a:t>
            </a:r>
            <a:r>
              <a:rPr lang="en-US" b="1" dirty="0" err="1" smtClean="0"/>
              <a:t>todate</a:t>
            </a:r>
            <a:r>
              <a:rPr lang="en-US" b="1" dirty="0" smtClean="0"/>
              <a:t> 2020 </a:t>
            </a:r>
            <a:endParaRPr lang="en-US" b="1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2048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1365"/>
            <a:ext cx="10515600" cy="78889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Diagnosing Osteoporosis in 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50260"/>
            <a:ext cx="11887200" cy="573741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• The Endocrine Society and National </a:t>
            </a:r>
            <a:r>
              <a:rPr lang="en-US" dirty="0" smtClean="0"/>
              <a:t>Osteoporosis Foundation </a:t>
            </a:r>
            <a:r>
              <a:rPr lang="en-US" dirty="0"/>
              <a:t>recommend 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following men be </a:t>
            </a:r>
            <a:r>
              <a:rPr lang="en-US" dirty="0" smtClean="0"/>
              <a:t>diagnosed</a:t>
            </a:r>
            <a:r>
              <a:rPr lang="fa-IR" dirty="0" smtClean="0"/>
              <a:t> </a:t>
            </a:r>
            <a:r>
              <a:rPr lang="en-US" dirty="0" smtClean="0"/>
              <a:t>with </a:t>
            </a:r>
            <a:r>
              <a:rPr lang="en-US" dirty="0"/>
              <a:t>osteoporosis and receive treatment</a:t>
            </a:r>
            <a:r>
              <a:rPr lang="en-US" dirty="0" smtClean="0"/>
              <a:t>.</a:t>
            </a:r>
            <a:endParaRPr lang="fa-IR" dirty="0" smtClean="0"/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Men </a:t>
            </a:r>
            <a:r>
              <a:rPr lang="en-US" dirty="0"/>
              <a:t>who have had a hip or vertebral fracture </a:t>
            </a:r>
            <a:r>
              <a:rPr lang="en-US" dirty="0">
                <a:solidFill>
                  <a:srgbClr val="FF0000"/>
                </a:solidFill>
              </a:rPr>
              <a:t>without </a:t>
            </a:r>
            <a:r>
              <a:rPr lang="en-US" dirty="0" smtClean="0"/>
              <a:t>major</a:t>
            </a:r>
            <a:r>
              <a:rPr lang="fa-IR" dirty="0" smtClean="0"/>
              <a:t> </a:t>
            </a:r>
            <a:r>
              <a:rPr lang="en-US" dirty="0" smtClean="0"/>
              <a:t>trauma </a:t>
            </a:r>
            <a:r>
              <a:rPr lang="en-US" dirty="0"/>
              <a:t>(fragility fracture).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Men </a:t>
            </a:r>
            <a:r>
              <a:rPr lang="en-US" dirty="0"/>
              <a:t>who have not experienced a spine or hip fracture but whose</a:t>
            </a:r>
            <a:r>
              <a:rPr lang="fa-IR" dirty="0"/>
              <a:t> </a:t>
            </a:r>
            <a:r>
              <a:rPr lang="en-US" dirty="0"/>
              <a:t>BMD T-score of </a:t>
            </a:r>
          </a:p>
          <a:p>
            <a:pPr marL="0" indent="0">
              <a:buNone/>
            </a:pPr>
            <a:r>
              <a:rPr lang="en-US" dirty="0"/>
              <a:t>the spine, femoral neck, and/or total hip is -</a:t>
            </a:r>
            <a:r>
              <a:rPr lang="en-US" dirty="0" smtClean="0"/>
              <a:t>2.5or below.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Men </a:t>
            </a:r>
            <a:r>
              <a:rPr lang="en-US" dirty="0"/>
              <a:t>with a T-score between -1.0 and -2.5 in the spine, </a:t>
            </a:r>
            <a:r>
              <a:rPr lang="en-US" dirty="0" smtClean="0"/>
              <a:t>femoral neck</a:t>
            </a:r>
            <a:r>
              <a:rPr lang="en-US" dirty="0"/>
              <a:t>, or total hip 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low bone mass) if the 10-year risk for </a:t>
            </a:r>
            <a:r>
              <a:rPr lang="en-US" dirty="0" smtClean="0">
                <a:solidFill>
                  <a:srgbClr val="FF0000"/>
                </a:solidFill>
              </a:rPr>
              <a:t>any fracture </a:t>
            </a:r>
            <a:r>
              <a:rPr lang="en-US" dirty="0"/>
              <a:t>is </a:t>
            </a:r>
            <a:r>
              <a:rPr lang="en-US" dirty="0">
                <a:solidFill>
                  <a:srgbClr val="FF0000"/>
                </a:solidFill>
              </a:rPr>
              <a:t>≥20% </a:t>
            </a:r>
            <a:r>
              <a:rPr lang="en-US" dirty="0"/>
              <a:t>or the 10-year risk of </a:t>
            </a:r>
            <a:r>
              <a:rPr lang="en-US" dirty="0">
                <a:solidFill>
                  <a:srgbClr val="FF0000"/>
                </a:solidFill>
              </a:rPr>
              <a:t>hip </a:t>
            </a:r>
          </a:p>
          <a:p>
            <a:pPr marL="0" indent="0">
              <a:buNone/>
            </a:pPr>
            <a:r>
              <a:rPr lang="en-US" dirty="0" smtClean="0"/>
              <a:t>fracture </a:t>
            </a:r>
            <a:r>
              <a:rPr lang="en-US" dirty="0"/>
              <a:t>is </a:t>
            </a:r>
            <a:r>
              <a:rPr lang="en-US" dirty="0">
                <a:solidFill>
                  <a:srgbClr val="FF0000"/>
                </a:solidFill>
              </a:rPr>
              <a:t>≥ 3% </a:t>
            </a:r>
            <a:r>
              <a:rPr lang="en-US" dirty="0" smtClean="0"/>
              <a:t>using the </a:t>
            </a:r>
            <a:r>
              <a:rPr lang="en-US" dirty="0"/>
              <a:t>FRAX risk </a:t>
            </a:r>
            <a:r>
              <a:rPr lang="en-US" dirty="0" smtClean="0"/>
              <a:t>calculator.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81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1676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75855"/>
            <a:ext cx="11928764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The</a:t>
            </a:r>
            <a:r>
              <a:rPr lang="en-US" sz="2400" dirty="0" smtClean="0">
                <a:solidFill>
                  <a:srgbClr val="FF0000"/>
                </a:solidFill>
              </a:rPr>
              <a:t> FRAX </a:t>
            </a:r>
            <a:r>
              <a:rPr lang="en-US" sz="2400" dirty="0" smtClean="0"/>
              <a:t>calculator and the </a:t>
            </a:r>
            <a:r>
              <a:rPr lang="en-US" sz="2400" dirty="0" err="1" smtClean="0">
                <a:solidFill>
                  <a:srgbClr val="FF0000"/>
                </a:solidFill>
              </a:rPr>
              <a:t>Garvan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nomogram are commonly-used algorithms </a:t>
            </a:r>
          </a:p>
          <a:p>
            <a:pPr marL="0" indent="0">
              <a:buNone/>
            </a:pPr>
            <a:r>
              <a:rPr lang="en-US" sz="2400" dirty="0" smtClean="0"/>
              <a:t>for predicting fracture risk. </a:t>
            </a:r>
          </a:p>
          <a:p>
            <a:pPr marL="0" indent="0">
              <a:buNone/>
            </a:pPr>
            <a:r>
              <a:rPr lang="en-US" sz="2400" dirty="0" smtClean="0"/>
              <a:t>Both use </a:t>
            </a:r>
            <a:r>
              <a:rPr lang="en-US" sz="2400" dirty="0" smtClean="0">
                <a:solidFill>
                  <a:srgbClr val="FF0000"/>
                </a:solidFill>
              </a:rPr>
              <a:t>age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weight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history of fracture</a:t>
            </a:r>
            <a:r>
              <a:rPr lang="en-US" sz="2400" dirty="0" smtClean="0"/>
              <a:t>, and </a:t>
            </a:r>
            <a:r>
              <a:rPr lang="en-US" sz="2400" dirty="0" smtClean="0">
                <a:solidFill>
                  <a:srgbClr val="FF0000"/>
                </a:solidFill>
              </a:rPr>
              <a:t>femoral neck BMD</a:t>
            </a:r>
            <a:r>
              <a:rPr lang="en-US" sz="2400" dirty="0" smtClean="0"/>
              <a:t>, although other variables differ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/>
              <a:t>In a validation study from Australia, </a:t>
            </a:r>
            <a:r>
              <a:rPr lang="en-US" sz="2400" dirty="0" smtClean="0">
                <a:solidFill>
                  <a:srgbClr val="FF0000"/>
                </a:solidFill>
              </a:rPr>
              <a:t>FRAX underestimated </a:t>
            </a:r>
            <a:r>
              <a:rPr lang="en-US" sz="2400" dirty="0" smtClean="0"/>
              <a:t>fracture risk in</a:t>
            </a:r>
            <a:r>
              <a:rPr lang="en-US" sz="2400" dirty="0" smtClean="0">
                <a:solidFill>
                  <a:srgbClr val="FF0000"/>
                </a:solidFill>
              </a:rPr>
              <a:t> men </a:t>
            </a:r>
            <a:r>
              <a:rPr lang="en-US" sz="2400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</a:t>
            </a:r>
            <a:r>
              <a:rPr lang="en-US" sz="2400" dirty="0" smtClean="0"/>
              <a:t>mple risk calculators such as the Osteoporosis Self-Assessment Tool </a:t>
            </a:r>
            <a:r>
              <a:rPr lang="en-US" sz="2400" dirty="0" smtClean="0">
                <a:solidFill>
                  <a:srgbClr val="FF0000"/>
                </a:solidFill>
              </a:rPr>
              <a:t>(OST) </a:t>
            </a:r>
          </a:p>
          <a:p>
            <a:pPr marL="0" indent="0">
              <a:buNone/>
            </a:pPr>
            <a:r>
              <a:rPr lang="en-US" sz="2400" dirty="0" smtClean="0"/>
              <a:t>and Male </a:t>
            </a:r>
            <a:r>
              <a:rPr lang="en-US" sz="2400" dirty="0" err="1" smtClean="0"/>
              <a:t>OsteoporosisScreening</a:t>
            </a:r>
            <a:r>
              <a:rPr lang="en-US" sz="2400" dirty="0" smtClean="0"/>
              <a:t> Tool </a:t>
            </a:r>
            <a:r>
              <a:rPr lang="en-US" sz="2400" dirty="0" smtClean="0">
                <a:solidFill>
                  <a:srgbClr val="FF0000"/>
                </a:solidFill>
              </a:rPr>
              <a:t>(MOST) </a:t>
            </a:r>
            <a:r>
              <a:rPr lang="en-US" sz="2400" dirty="0" smtClean="0"/>
              <a:t>may be useful to identify men likely </a:t>
            </a:r>
          </a:p>
          <a:p>
            <a:pPr marL="0" indent="0">
              <a:buNone/>
            </a:pPr>
            <a:r>
              <a:rPr lang="en-US" sz="2400" dirty="0" smtClean="0"/>
              <a:t>to have osteoporosis by DXA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Recommendation</a:t>
            </a:r>
          </a:p>
          <a:p>
            <a:pPr marL="0" indent="0">
              <a:buNone/>
            </a:pPr>
            <a:r>
              <a:rPr lang="en-US" sz="2400" dirty="0" smtClean="0"/>
              <a:t>We recommend </a:t>
            </a:r>
            <a:r>
              <a:rPr lang="en-US" sz="2400" dirty="0" smtClean="0">
                <a:solidFill>
                  <a:srgbClr val="FF0000"/>
                </a:solidFill>
              </a:rPr>
              <a:t>DXA</a:t>
            </a:r>
            <a:r>
              <a:rPr lang="en-US" sz="2400" dirty="0" smtClean="0"/>
              <a:t> of the spine and hip in</a:t>
            </a:r>
            <a:r>
              <a:rPr lang="en-US" sz="2400" dirty="0" smtClean="0">
                <a:solidFill>
                  <a:srgbClr val="FF0000"/>
                </a:solidFill>
              </a:rPr>
              <a:t> men </a:t>
            </a:r>
            <a:r>
              <a:rPr lang="en-US" sz="2400" dirty="0" smtClean="0"/>
              <a:t>at risk for osteoporosis.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6316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1591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3954" y="1825624"/>
            <a:ext cx="7978588" cy="4037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34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1073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255" y="1039091"/>
            <a:ext cx="11864380" cy="56526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forearm DXA (1/3 or 33%radius) 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Spine or hip BMD cannot be interpreted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hyperparathyroidism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hyperthyroidism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receiving ADT for prostate cancer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3000" dirty="0" smtClean="0"/>
              <a:t>T-scores for </a:t>
            </a:r>
            <a:r>
              <a:rPr lang="en-US" sz="3000" dirty="0" err="1" smtClean="0"/>
              <a:t>radiusBMD</a:t>
            </a:r>
            <a:r>
              <a:rPr lang="en-US" sz="3000" dirty="0" smtClean="0"/>
              <a:t> are often </a:t>
            </a:r>
            <a:r>
              <a:rPr lang="en-US" sz="3000" dirty="0" smtClean="0">
                <a:solidFill>
                  <a:srgbClr val="FF0000"/>
                </a:solidFill>
              </a:rPr>
              <a:t>lower</a:t>
            </a:r>
            <a:r>
              <a:rPr lang="en-US" sz="3000" dirty="0" smtClean="0"/>
              <a:t> than T-scores for the spine or hip.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Because artifacts and localized degenerative change in the spine and hip are </a:t>
            </a:r>
            <a:r>
              <a:rPr lang="en-US" dirty="0"/>
              <a:t>common in men, particularly those </a:t>
            </a:r>
            <a:r>
              <a:rPr lang="en-US" dirty="0">
                <a:solidFill>
                  <a:srgbClr val="FF0000"/>
                </a:solidFill>
              </a:rPr>
              <a:t>older than 60 </a:t>
            </a:r>
            <a:r>
              <a:rPr lang="en-US" dirty="0"/>
              <a:t>radius BMD , may provide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smtClean="0"/>
              <a:t>more </a:t>
            </a:r>
            <a:r>
              <a:rPr lang="en-US" dirty="0" smtClean="0">
                <a:solidFill>
                  <a:srgbClr val="FF0000"/>
                </a:solidFill>
              </a:rPr>
              <a:t>realistic measure </a:t>
            </a:r>
            <a:r>
              <a:rPr lang="en-US" dirty="0" smtClean="0"/>
              <a:t>of skeletal status.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92211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8603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2" y="775854"/>
            <a:ext cx="12027408" cy="580782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about </a:t>
            </a:r>
            <a:r>
              <a:rPr lang="en-US" dirty="0">
                <a:solidFill>
                  <a:srgbClr val="FF0000"/>
                </a:solidFill>
              </a:rPr>
              <a:t>1.5 million </a:t>
            </a:r>
            <a:r>
              <a:rPr lang="en-US" dirty="0"/>
              <a:t>men over age 65 years in the United States have</a:t>
            </a:r>
            <a:r>
              <a:rPr lang="en-US" dirty="0">
                <a:solidFill>
                  <a:srgbClr val="FF0000"/>
                </a:solidFill>
              </a:rPr>
              <a:t> osteoporosis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another 3.5 </a:t>
            </a:r>
            <a:r>
              <a:rPr lang="en-US" dirty="0"/>
              <a:t>million men are </a:t>
            </a:r>
            <a:r>
              <a:rPr lang="en-US" dirty="0">
                <a:solidFill>
                  <a:srgbClr val="FF0000"/>
                </a:solidFill>
              </a:rPr>
              <a:t>at risk </a:t>
            </a:r>
            <a:r>
              <a:rPr lang="en-US" dirty="0" smtClean="0"/>
              <a:t>.( </a:t>
            </a:r>
            <a:r>
              <a:rPr lang="en-US" sz="2400" b="1" dirty="0"/>
              <a:t>Up to date </a:t>
            </a:r>
            <a:r>
              <a:rPr lang="en-US" sz="2400" b="1" dirty="0" smtClean="0"/>
              <a:t>2020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</a:rPr>
              <a:t>The lifetime </a:t>
            </a:r>
            <a:r>
              <a:rPr lang="en-US" dirty="0">
                <a:solidFill>
                  <a:srgbClr val="FF0000"/>
                </a:solidFill>
              </a:rPr>
              <a:t>risk of fracture </a:t>
            </a:r>
            <a:r>
              <a:rPr lang="en-US" dirty="0">
                <a:solidFill>
                  <a:prstClr val="black"/>
                </a:solidFill>
              </a:rPr>
              <a:t>for a</a:t>
            </a:r>
            <a:r>
              <a:rPr lang="en-US" dirty="0">
                <a:solidFill>
                  <a:srgbClr val="FF0000"/>
                </a:solidFill>
              </a:rPr>
              <a:t> man </a:t>
            </a:r>
            <a:r>
              <a:rPr lang="en-US" dirty="0">
                <a:solidFill>
                  <a:prstClr val="black"/>
                </a:solidFill>
              </a:rPr>
              <a:t>with osteoporosis has been estimated 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    to </a:t>
            </a:r>
            <a:r>
              <a:rPr lang="en-US" dirty="0">
                <a:solidFill>
                  <a:prstClr val="black"/>
                </a:solidFill>
              </a:rPr>
              <a:t>be </a:t>
            </a:r>
            <a:r>
              <a:rPr lang="en-US" dirty="0">
                <a:solidFill>
                  <a:srgbClr val="FF0000"/>
                </a:solidFill>
              </a:rPr>
              <a:t>higher</a:t>
            </a:r>
            <a:r>
              <a:rPr lang="en-US" dirty="0">
                <a:solidFill>
                  <a:prstClr val="black"/>
                </a:solidFill>
              </a:rPr>
              <a:t> than the chance of </a:t>
            </a:r>
            <a:r>
              <a:rPr lang="en-US" dirty="0">
                <a:solidFill>
                  <a:srgbClr val="FF0000"/>
                </a:solidFill>
              </a:rPr>
              <a:t>developing prostate cancer. 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   Nowadays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dirty="0">
                <a:solidFill>
                  <a:srgbClr val="FF0000"/>
                </a:solidFill>
              </a:rPr>
              <a:t>one </a:t>
            </a:r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t>in</a:t>
            </a:r>
            <a:r>
              <a:rPr lang="en-US" dirty="0">
                <a:solidFill>
                  <a:srgbClr val="FF0000"/>
                </a:solidFill>
              </a:rPr>
              <a:t> four </a:t>
            </a:r>
            <a:r>
              <a:rPr lang="en-US" dirty="0">
                <a:solidFill>
                  <a:prstClr val="black"/>
                </a:solidFill>
              </a:rPr>
              <a:t>hip fractures occur in men. </a:t>
            </a:r>
          </a:p>
          <a:p>
            <a:pPr mar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   the </a:t>
            </a:r>
            <a:r>
              <a:rPr lang="en-US" dirty="0">
                <a:solidFill>
                  <a:prstClr val="black"/>
                </a:solidFill>
              </a:rPr>
              <a:t>incidence </a:t>
            </a:r>
            <a:r>
              <a:rPr lang="en-US" dirty="0">
                <a:solidFill>
                  <a:srgbClr val="FF0000"/>
                </a:solidFill>
              </a:rPr>
              <a:t>of hip fractures </a:t>
            </a:r>
            <a:r>
              <a:rPr lang="en-US" dirty="0">
                <a:solidFill>
                  <a:prstClr val="black"/>
                </a:solidFill>
              </a:rPr>
              <a:t>in men is expected to increase by </a:t>
            </a:r>
            <a:r>
              <a:rPr lang="en-US" dirty="0">
                <a:solidFill>
                  <a:srgbClr val="FF0000"/>
                </a:solidFill>
              </a:rPr>
              <a:t>310% </a:t>
            </a:r>
            <a:r>
              <a:rPr lang="en-US" dirty="0" smtClean="0">
                <a:solidFill>
                  <a:prstClr val="black"/>
                </a:solidFill>
              </a:rPr>
              <a:t>until </a:t>
            </a:r>
            <a:r>
              <a:rPr lang="en-US" dirty="0" smtClean="0">
                <a:solidFill>
                  <a:srgbClr val="FF0000"/>
                </a:solidFill>
              </a:rPr>
              <a:t>2050 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US" b="1" dirty="0" smtClean="0">
                <a:solidFill>
                  <a:prstClr val="black"/>
                </a:solidFill>
              </a:rPr>
              <a:t>(Choosing </a:t>
            </a:r>
            <a:r>
              <a:rPr lang="en-US" b="1" dirty="0">
                <a:solidFill>
                  <a:prstClr val="black"/>
                </a:solidFill>
              </a:rPr>
              <a:t>the approach treatment strategy for osteoporosis in men   2020 </a:t>
            </a:r>
            <a:r>
              <a:rPr lang="en-US" b="1" dirty="0" smtClean="0">
                <a:solidFill>
                  <a:prstClr val="black"/>
                </a:solidFill>
              </a:rPr>
              <a:t>)</a:t>
            </a:r>
            <a:endParaRPr lang="en-US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749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41" y="365126"/>
            <a:ext cx="10780059" cy="1194734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Lifestyle Recommendations for </a:t>
            </a:r>
            <a:r>
              <a:rPr lang="en-US" sz="4000" b="1" dirty="0" smtClean="0">
                <a:solidFill>
                  <a:srgbClr val="FF0000"/>
                </a:solidFill>
              </a:rPr>
              <a:t>Men with </a:t>
            </a:r>
            <a:r>
              <a:rPr lang="en-US" sz="4000" b="1" dirty="0">
                <a:solidFill>
                  <a:srgbClr val="FF0000"/>
                </a:solidFill>
              </a:rPr>
              <a:t>Osteoporosis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941" y="1039906"/>
            <a:ext cx="11779624" cy="55043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• Stop smoking and reduce alcohol intake to less than </a:t>
            </a:r>
            <a:r>
              <a:rPr lang="en-US" dirty="0" smtClean="0"/>
              <a:t>three drinks </a:t>
            </a:r>
            <a:r>
              <a:rPr lang="en-US" dirty="0"/>
              <a:t>per day.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Participate in weight-bearing activities for </a:t>
            </a:r>
            <a:r>
              <a:rPr lang="en-US" dirty="0">
                <a:solidFill>
                  <a:srgbClr val="FF0000"/>
                </a:solidFill>
              </a:rPr>
              <a:t>30–40 min </a:t>
            </a:r>
            <a:r>
              <a:rPr lang="en-US" dirty="0" smtClean="0"/>
              <a:t>per session</a:t>
            </a:r>
            <a:r>
              <a:rPr lang="en-US" dirty="0"/>
              <a:t>, three to four </a:t>
            </a:r>
            <a:r>
              <a:rPr lang="en-US" dirty="0" smtClean="0"/>
              <a:t>sessions per </a:t>
            </a:r>
            <a:r>
              <a:rPr lang="en-US" dirty="0"/>
              <a:t>week.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Consume </a:t>
            </a:r>
            <a:r>
              <a:rPr lang="en-US" dirty="0">
                <a:solidFill>
                  <a:srgbClr val="FF0000"/>
                </a:solidFill>
              </a:rPr>
              <a:t>1,000–1,200</a:t>
            </a:r>
            <a:r>
              <a:rPr lang="en-US" dirty="0"/>
              <a:t> mg calcium daily, ideally </a:t>
            </a:r>
            <a:r>
              <a:rPr lang="en-US" dirty="0" smtClean="0"/>
              <a:t>from dietary </a:t>
            </a:r>
            <a:r>
              <a:rPr lang="en-US" dirty="0"/>
              <a:t>sources, with calcium </a:t>
            </a:r>
            <a:r>
              <a:rPr lang="en-US" dirty="0"/>
              <a:t>supplements added if dietary calcium is insufficient.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If </a:t>
            </a:r>
            <a:r>
              <a:rPr lang="en-US" dirty="0">
                <a:solidFill>
                  <a:srgbClr val="FF0000"/>
                </a:solidFill>
              </a:rPr>
              <a:t>vitamin D </a:t>
            </a:r>
            <a:r>
              <a:rPr lang="en-US" dirty="0"/>
              <a:t>levels are low </a:t>
            </a:r>
            <a:r>
              <a:rPr lang="en-US" dirty="0">
                <a:solidFill>
                  <a:srgbClr val="FF0000"/>
                </a:solidFill>
              </a:rPr>
              <a:t>(&lt;30 ng/ml</a:t>
            </a:r>
            <a:r>
              <a:rPr lang="en-US" dirty="0"/>
              <a:t>), take vitamin D supplements to achieve blood 25(OH)D levels of at least 30 ng/ml.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5710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291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526" y="762000"/>
            <a:ext cx="11804073" cy="5874327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older women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calcium supplementation </a:t>
            </a:r>
            <a:r>
              <a:rPr lang="en-US" dirty="0" smtClean="0">
                <a:solidFill>
                  <a:srgbClr val="FF0000"/>
                </a:solidFill>
              </a:rPr>
              <a:t>increases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risk of </a:t>
            </a:r>
            <a:r>
              <a:rPr lang="en-US" dirty="0" smtClean="0">
                <a:solidFill>
                  <a:srgbClr val="FF0000"/>
                </a:solidFill>
              </a:rPr>
              <a:t>kidney stones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prevalence of kidney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stones is </a:t>
            </a:r>
            <a:r>
              <a:rPr lang="en-US" dirty="0" smtClean="0">
                <a:solidFill>
                  <a:srgbClr val="FF0000"/>
                </a:solidFill>
              </a:rPr>
              <a:t>higher in men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than in women, but </a:t>
            </a:r>
            <a:r>
              <a:rPr lang="en-US" dirty="0" smtClean="0">
                <a:solidFill>
                  <a:srgbClr val="FF0000"/>
                </a:solidFill>
              </a:rPr>
              <a:t>no increase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 kidney stones has been demonstrated in men at the level of calcium intake recommended for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optimal bone health</a:t>
            </a:r>
            <a:r>
              <a:rPr lang="fa-I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43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306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45" y="831273"/>
            <a:ext cx="11901055" cy="586047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Vitamin D at high doses may result in toxicity (hypercalcemia</a:t>
            </a:r>
            <a:r>
              <a:rPr lang="fa-IR" sz="2400" dirty="0" smtClean="0"/>
              <a:t> </a:t>
            </a:r>
            <a:r>
              <a:rPr lang="en-US" sz="2400" dirty="0" smtClean="0"/>
              <a:t>or </a:t>
            </a:r>
            <a:r>
              <a:rPr lang="en-US" sz="2400" dirty="0" err="1" smtClean="0"/>
              <a:t>hypercalciuria</a:t>
            </a:r>
            <a:r>
              <a:rPr lang="en-US" sz="2400" dirty="0" smtClean="0"/>
              <a:t>), but this </a:t>
            </a:r>
          </a:p>
          <a:p>
            <a:pPr marL="0" indent="0">
              <a:buNone/>
            </a:pPr>
            <a:r>
              <a:rPr lang="en-US" sz="2400" dirty="0" smtClean="0"/>
              <a:t>is </a:t>
            </a:r>
            <a:r>
              <a:rPr lang="en-US" sz="2400" dirty="0" smtClean="0">
                <a:solidFill>
                  <a:srgbClr val="FF0000"/>
                </a:solidFill>
              </a:rPr>
              <a:t>rarely </a:t>
            </a:r>
            <a:r>
              <a:rPr lang="en-US" sz="2400" dirty="0" smtClean="0"/>
              <a:t>seen unless</a:t>
            </a:r>
            <a:r>
              <a:rPr lang="fa-IR" sz="2400" dirty="0" smtClean="0"/>
              <a:t> </a:t>
            </a:r>
            <a:r>
              <a:rPr lang="en-US" sz="2400" dirty="0" smtClean="0"/>
              <a:t>25(OH)D levels </a:t>
            </a:r>
            <a:r>
              <a:rPr lang="en-US" sz="2400" dirty="0" smtClean="0">
                <a:solidFill>
                  <a:srgbClr val="FF0000"/>
                </a:solidFill>
              </a:rPr>
              <a:t>exceed 150 ng/ml </a:t>
            </a:r>
            <a:r>
              <a:rPr lang="en-US" sz="2400" dirty="0" smtClean="0"/>
              <a:t>(375 </a:t>
            </a:r>
            <a:r>
              <a:rPr lang="en-US" sz="2400" dirty="0" err="1" smtClean="0"/>
              <a:t>nmol</a:t>
            </a:r>
            <a:r>
              <a:rPr lang="en-US" sz="2400" dirty="0" smtClean="0"/>
              <a:t>/liter) </a:t>
            </a:r>
          </a:p>
          <a:p>
            <a:pPr marL="0" indent="0">
              <a:buNone/>
            </a:pPr>
            <a:r>
              <a:rPr lang="en-US" sz="2400" dirty="0" smtClean="0"/>
              <a:t>and such levels are unlikely with the doses of vitamin D recommended here.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In a </a:t>
            </a:r>
            <a:r>
              <a:rPr lang="en-US" sz="2400" dirty="0" smtClean="0">
                <a:solidFill>
                  <a:srgbClr val="FF0000"/>
                </a:solidFill>
              </a:rPr>
              <a:t>recent report </a:t>
            </a:r>
            <a:r>
              <a:rPr lang="en-US" sz="2400" dirty="0" smtClean="0"/>
              <a:t>of high-dose </a:t>
            </a:r>
            <a:r>
              <a:rPr lang="en-US" sz="2400" dirty="0" err="1" smtClean="0"/>
              <a:t>vitaminD</a:t>
            </a:r>
            <a:r>
              <a:rPr lang="en-US" sz="2400" dirty="0" smtClean="0"/>
              <a:t> [500,000 IU (12.5 mg) orally once a year] given to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women </a:t>
            </a:r>
            <a:r>
              <a:rPr lang="en-US" sz="2400" dirty="0" smtClean="0"/>
              <a:t>older than </a:t>
            </a:r>
            <a:r>
              <a:rPr lang="en-US" sz="2400" dirty="0" smtClean="0">
                <a:solidFill>
                  <a:srgbClr val="FF0000"/>
                </a:solidFill>
              </a:rPr>
              <a:t>70 </a:t>
            </a:r>
            <a:r>
              <a:rPr lang="en-US" sz="2400" dirty="0" err="1" smtClean="0">
                <a:solidFill>
                  <a:srgbClr val="FF0000"/>
                </a:solidFill>
              </a:rPr>
              <a:t>yr</a:t>
            </a:r>
            <a:r>
              <a:rPr lang="en-US" sz="2400" dirty="0" smtClean="0"/>
              <a:t>, there was an </a:t>
            </a:r>
            <a:r>
              <a:rPr lang="en-US" sz="2400" dirty="0" smtClean="0">
                <a:solidFill>
                  <a:srgbClr val="FF0000"/>
                </a:solidFill>
              </a:rPr>
              <a:t>increased risk of fracture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FF0000"/>
                </a:solidFill>
              </a:rPr>
              <a:t>falling</a:t>
            </a:r>
            <a:r>
              <a:rPr lang="en-US" sz="2400" dirty="0" smtClean="0"/>
              <a:t>, especially</a:t>
            </a:r>
          </a:p>
          <a:p>
            <a:pPr marL="0" indent="0">
              <a:buNone/>
            </a:pPr>
            <a:r>
              <a:rPr lang="en-US" sz="2400" dirty="0" smtClean="0"/>
              <a:t>in the </a:t>
            </a:r>
            <a:r>
              <a:rPr lang="en-US" sz="2400" dirty="0" smtClean="0">
                <a:solidFill>
                  <a:srgbClr val="FF0000"/>
                </a:solidFill>
              </a:rPr>
              <a:t>first 3 months after administration</a:t>
            </a:r>
            <a:r>
              <a:rPr lang="en-US" sz="2400" dirty="0" smtClean="0"/>
              <a:t>, when 25(OH)D levels were on </a:t>
            </a:r>
            <a:r>
              <a:rPr lang="en-US" sz="2400" dirty="0" smtClean="0">
                <a:solidFill>
                  <a:srgbClr val="FF0000"/>
                </a:solidFill>
              </a:rPr>
              <a:t>average 50</a:t>
            </a:r>
          </a:p>
          <a:p>
            <a:pPr marL="0" indent="0">
              <a:buNone/>
            </a:pPr>
            <a:r>
              <a:rPr lang="en-US" sz="2400" dirty="0" smtClean="0"/>
              <a:t>ng/ml (125 </a:t>
            </a:r>
            <a:r>
              <a:rPr lang="en-US" sz="2400" dirty="0" err="1" smtClean="0"/>
              <a:t>nmol</a:t>
            </a:r>
            <a:r>
              <a:rPr lang="en-US" sz="2400" dirty="0" smtClean="0"/>
              <a:t>/liter) 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This finding needs to be confirmed in women and has </a:t>
            </a:r>
            <a:r>
              <a:rPr lang="en-US" sz="2400" dirty="0" smtClean="0">
                <a:solidFill>
                  <a:srgbClr val="FF0000"/>
                </a:solidFill>
              </a:rPr>
              <a:t>not been documented in men</a:t>
            </a:r>
            <a:r>
              <a:rPr lang="en-US" sz="2400" dirty="0" smtClean="0"/>
              <a:t>,</a:t>
            </a:r>
          </a:p>
          <a:p>
            <a:pPr marL="0" indent="0">
              <a:buNone/>
            </a:pPr>
            <a:r>
              <a:rPr lang="en-US" sz="2400" dirty="0" smtClean="0"/>
              <a:t>but it raises caution about giving high doses of vitamin D intermittently.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807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614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527" y="1163782"/>
            <a:ext cx="11859491" cy="5013181"/>
          </a:xfrm>
        </p:spPr>
        <p:txBody>
          <a:bodyPr/>
          <a:lstStyle/>
          <a:p>
            <a:r>
              <a:rPr lang="en-US" dirty="0"/>
              <a:t>A meta-analysis of more than 15,000 men </a:t>
            </a:r>
            <a:r>
              <a:rPr lang="en-US" dirty="0" smtClean="0"/>
              <a:t>suggested</a:t>
            </a:r>
            <a:r>
              <a:rPr lang="fa-I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the association of </a:t>
            </a:r>
            <a:r>
              <a:rPr lang="en-US" dirty="0">
                <a:solidFill>
                  <a:srgbClr val="FF0000"/>
                </a:solidFill>
              </a:rPr>
              <a:t>smoking</a:t>
            </a:r>
            <a:r>
              <a:rPr lang="en-US" dirty="0"/>
              <a:t> with fracture risk </a:t>
            </a:r>
            <a:r>
              <a:rPr lang="en-US" dirty="0" smtClean="0"/>
              <a:t>was</a:t>
            </a:r>
            <a:r>
              <a:rPr lang="fa-IR" dirty="0" smtClean="0"/>
              <a:t> </a:t>
            </a:r>
            <a:r>
              <a:rPr lang="en-US" dirty="0" smtClean="0"/>
              <a:t>higher </a:t>
            </a:r>
            <a:r>
              <a:rPr lang="en-US" dirty="0"/>
              <a:t>in</a:t>
            </a:r>
            <a:r>
              <a:rPr lang="en-US" dirty="0">
                <a:solidFill>
                  <a:srgbClr val="FF0000"/>
                </a:solidFill>
              </a:rPr>
              <a:t> men </a:t>
            </a:r>
            <a:r>
              <a:rPr lang="en-US" dirty="0"/>
              <a:t>than in </a:t>
            </a:r>
            <a:r>
              <a:rPr lang="en-US" dirty="0" smtClean="0"/>
              <a:t>women</a:t>
            </a:r>
            <a:r>
              <a:rPr lang="fa-IR" dirty="0" smtClean="0"/>
              <a:t>.</a:t>
            </a:r>
          </a:p>
          <a:p>
            <a:endParaRPr lang="fa-IR" dirty="0"/>
          </a:p>
          <a:p>
            <a:r>
              <a:rPr lang="en-US" dirty="0"/>
              <a:t>men who were </a:t>
            </a:r>
            <a:r>
              <a:rPr lang="en-US" dirty="0">
                <a:solidFill>
                  <a:srgbClr val="FF0000"/>
                </a:solidFill>
              </a:rPr>
              <a:t>current</a:t>
            </a:r>
            <a:r>
              <a:rPr lang="en-US" dirty="0"/>
              <a:t> smokers had greater </a:t>
            </a:r>
            <a:r>
              <a:rPr lang="en-US" dirty="0">
                <a:solidFill>
                  <a:srgbClr val="FF0000"/>
                </a:solidFill>
              </a:rPr>
              <a:t>bone loss </a:t>
            </a:r>
            <a:r>
              <a:rPr lang="en-US" dirty="0" err="1" smtClean="0"/>
              <a:t>from</a:t>
            </a:r>
            <a:r>
              <a:rPr lang="en-US" dirty="0" err="1"/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proximal femur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but not spine or forearm) than </a:t>
            </a:r>
            <a:r>
              <a:rPr lang="en-US" dirty="0" smtClean="0"/>
              <a:t>former</a:t>
            </a:r>
            <a:r>
              <a:rPr lang="fa-IR" dirty="0" smtClean="0"/>
              <a:t> </a:t>
            </a:r>
            <a:r>
              <a:rPr lang="en-US" dirty="0" smtClean="0"/>
              <a:t>smokers </a:t>
            </a:r>
            <a:r>
              <a:rPr lang="en-US" dirty="0"/>
              <a:t>or men who never </a:t>
            </a:r>
            <a:r>
              <a:rPr lang="en-US" dirty="0" smtClean="0"/>
              <a:t>smoked</a:t>
            </a:r>
            <a:r>
              <a:rPr lang="fa-IR" dirty="0" smtClean="0"/>
              <a:t>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8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0584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153" y="770966"/>
            <a:ext cx="11707906" cy="593463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general men </a:t>
            </a:r>
            <a:r>
              <a:rPr lang="en-US" dirty="0">
                <a:solidFill>
                  <a:srgbClr val="FF0000"/>
                </a:solidFill>
              </a:rPr>
              <a:t>fall first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fracture second</a:t>
            </a:r>
            <a:r>
              <a:rPr lang="en-US" dirty="0" smtClean="0"/>
              <a:t>.</a:t>
            </a:r>
            <a:endParaRPr lang="fa-IR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Indeed osteoporosis means that </a:t>
            </a:r>
            <a:r>
              <a:rPr lang="en-US" dirty="0" smtClean="0"/>
              <a:t>the</a:t>
            </a:r>
            <a:r>
              <a:rPr lang="fa-IR" dirty="0" smtClean="0"/>
              <a:t> </a:t>
            </a:r>
            <a:r>
              <a:rPr lang="en-US" dirty="0" smtClean="0"/>
              <a:t>bone </a:t>
            </a:r>
            <a:r>
              <a:rPr lang="en-US" dirty="0"/>
              <a:t>is not strong enough to endure the force of the fall.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Night </a:t>
            </a:r>
            <a:r>
              <a:rPr lang="en-US" dirty="0">
                <a:solidFill>
                  <a:srgbClr val="FF0000"/>
                </a:solidFill>
              </a:rPr>
              <a:t>lights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lack of loose rugs</a:t>
            </a:r>
            <a:r>
              <a:rPr lang="en-US" dirty="0"/>
              <a:t>, use </a:t>
            </a:r>
            <a:r>
              <a:rPr lang="en-US" dirty="0" smtClean="0"/>
              <a:t>of</a:t>
            </a:r>
            <a:r>
              <a:rPr lang="fa-IR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walking aids</a:t>
            </a:r>
            <a:r>
              <a:rPr lang="fa-IR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are </a:t>
            </a:r>
            <a:r>
              <a:rPr lang="en-US" dirty="0"/>
              <a:t>important for fall risk reduction in elderly individuals. </a:t>
            </a:r>
            <a:r>
              <a:rPr lang="en-US" dirty="0">
                <a:solidFill>
                  <a:srgbClr val="FF0000"/>
                </a:solidFill>
              </a:rPr>
              <a:t>Vision </a:t>
            </a:r>
            <a:r>
              <a:rPr lang="en-US" dirty="0"/>
              <a:t>should </a:t>
            </a:r>
            <a:r>
              <a:rPr lang="en-US" dirty="0" smtClean="0"/>
              <a:t>be</a:t>
            </a:r>
            <a:r>
              <a:rPr lang="fa-IR" dirty="0" smtClean="0"/>
              <a:t> </a:t>
            </a:r>
            <a:r>
              <a:rPr lang="en-US" dirty="0"/>
              <a:t>optimized, and general health encouraged</a:t>
            </a:r>
            <a:r>
              <a:rPr lang="en-US" dirty="0" smtClean="0"/>
              <a:t>.</a:t>
            </a:r>
            <a:endParaRPr lang="fa-IR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All of these processes will reduce falls </a:t>
            </a:r>
            <a:r>
              <a:rPr lang="en-US" dirty="0" smtClean="0"/>
              <a:t>and</a:t>
            </a:r>
            <a:r>
              <a:rPr lang="fa-IR" dirty="0" smtClean="0"/>
              <a:t> </a:t>
            </a:r>
            <a:r>
              <a:rPr lang="en-US" dirty="0" smtClean="0"/>
              <a:t>therefore fractures</a:t>
            </a:r>
            <a:r>
              <a:rPr lang="fa-IR" dirty="0" smtClean="0"/>
              <a:t>.</a:t>
            </a:r>
          </a:p>
          <a:p>
            <a:pPr marL="0" indent="0">
              <a:buNone/>
            </a:pPr>
            <a:endParaRPr lang="fa-IR" dirty="0"/>
          </a:p>
          <a:p>
            <a:pPr marL="0" indent="0" algn="ctr">
              <a:buNone/>
            </a:pPr>
            <a:endParaRPr lang="fa-IR" dirty="0" smtClean="0"/>
          </a:p>
          <a:p>
            <a:pPr marL="0" indent="0" algn="ctr">
              <a:buNone/>
            </a:pPr>
            <a:r>
              <a:rPr lang="en-US" dirty="0" smtClean="0"/>
              <a:t>JCEM2018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03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235" y="365125"/>
            <a:ext cx="11090565" cy="961651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/>
            </a:r>
            <a:br>
              <a:rPr lang="en-US" sz="3200" dirty="0"/>
            </a:br>
            <a:r>
              <a:rPr lang="fa-IR" sz="3200" dirty="0" smtClean="0"/>
              <a:t>            </a:t>
            </a:r>
            <a:r>
              <a:rPr lang="en-US" sz="4000" b="1" dirty="0" smtClean="0">
                <a:solidFill>
                  <a:srgbClr val="FF0000"/>
                </a:solidFill>
              </a:rPr>
              <a:t>Selection </a:t>
            </a:r>
            <a:r>
              <a:rPr lang="en-US" sz="4000" b="1" dirty="0">
                <a:solidFill>
                  <a:srgbClr val="FF0000"/>
                </a:solidFill>
              </a:rPr>
              <a:t>of men for treatment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235" y="1559859"/>
            <a:ext cx="11707091" cy="4617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• </a:t>
            </a:r>
            <a:r>
              <a:rPr lang="en-US" sz="2400" dirty="0"/>
              <a:t>Men who have had a </a:t>
            </a:r>
            <a:r>
              <a:rPr lang="en-US" sz="2400" dirty="0">
                <a:solidFill>
                  <a:srgbClr val="FF0000"/>
                </a:solidFill>
              </a:rPr>
              <a:t>hip or vertebral fracture </a:t>
            </a:r>
            <a:r>
              <a:rPr lang="en-US" sz="2400" dirty="0" smtClean="0"/>
              <a:t>without</a:t>
            </a:r>
            <a:r>
              <a:rPr lang="fa-IR" sz="2400" dirty="0" smtClean="0"/>
              <a:t> </a:t>
            </a:r>
            <a:r>
              <a:rPr lang="en-US" sz="2400" dirty="0" smtClean="0"/>
              <a:t>major </a:t>
            </a:r>
            <a:r>
              <a:rPr lang="en-US" sz="2400" dirty="0"/>
              <a:t>trauma. </a:t>
            </a:r>
            <a:endParaRPr lang="fa-IR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• Men who have </a:t>
            </a:r>
            <a:r>
              <a:rPr lang="en-US" sz="2400" dirty="0">
                <a:solidFill>
                  <a:srgbClr val="FF0000"/>
                </a:solidFill>
              </a:rPr>
              <a:t>not experienced </a:t>
            </a:r>
            <a:r>
              <a:rPr lang="en-US" sz="2400" dirty="0"/>
              <a:t>a spine or hip </a:t>
            </a:r>
            <a:r>
              <a:rPr lang="en-US" sz="2400" dirty="0" smtClean="0"/>
              <a:t>fracture</a:t>
            </a:r>
            <a:r>
              <a:rPr lang="fa-IR" sz="2400" dirty="0" smtClean="0"/>
              <a:t> </a:t>
            </a:r>
            <a:r>
              <a:rPr lang="en-US" sz="2400" dirty="0" smtClean="0"/>
              <a:t>but </a:t>
            </a:r>
            <a:r>
              <a:rPr lang="en-US" sz="2400" dirty="0" err="1"/>
              <a:t>whose</a:t>
            </a:r>
            <a:r>
              <a:rPr lang="en-US" sz="2400" dirty="0" err="1">
                <a:solidFill>
                  <a:srgbClr val="FF0000"/>
                </a:solidFill>
              </a:rPr>
              <a:t>BMD</a:t>
            </a:r>
            <a:r>
              <a:rPr lang="en-US" sz="2400" dirty="0" err="1"/>
              <a:t>of</a:t>
            </a:r>
            <a:r>
              <a:rPr lang="en-US" sz="2400" dirty="0"/>
              <a:t> the spine, </a:t>
            </a:r>
          </a:p>
          <a:p>
            <a:pPr marL="0" indent="0">
              <a:buNone/>
            </a:pPr>
            <a:r>
              <a:rPr lang="en-US" sz="2400" dirty="0" smtClean="0"/>
              <a:t>femoral </a:t>
            </a:r>
            <a:r>
              <a:rPr lang="en-US" sz="2400" dirty="0"/>
              <a:t>neck, and/or </a:t>
            </a:r>
            <a:r>
              <a:rPr lang="en-US" sz="2400" dirty="0" smtClean="0"/>
              <a:t>total</a:t>
            </a:r>
            <a:r>
              <a:rPr lang="fa-IR" sz="2400" dirty="0" smtClean="0"/>
              <a:t> </a:t>
            </a:r>
            <a:r>
              <a:rPr lang="en-US" sz="2400" dirty="0" smtClean="0"/>
              <a:t>hip </a:t>
            </a:r>
            <a:r>
              <a:rPr lang="en-US" sz="2400" dirty="0"/>
              <a:t>is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-2.5 </a:t>
            </a:r>
            <a:r>
              <a:rPr lang="en-US" sz="2400" dirty="0">
                <a:solidFill>
                  <a:srgbClr val="FF0000"/>
                </a:solidFill>
              </a:rPr>
              <a:t>SD or more </a:t>
            </a:r>
            <a:r>
              <a:rPr lang="en-US" sz="2400" dirty="0"/>
              <a:t>below the mean of normal young</a:t>
            </a:r>
          </a:p>
          <a:p>
            <a:pPr marL="0" indent="0">
              <a:buNone/>
            </a:pPr>
            <a:r>
              <a:rPr lang="en-US" sz="2400" dirty="0"/>
              <a:t>white males. 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747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291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655" y="720436"/>
            <a:ext cx="11734800" cy="5456527"/>
          </a:xfrm>
        </p:spPr>
        <p:txBody>
          <a:bodyPr/>
          <a:lstStyle/>
          <a:p>
            <a:r>
              <a:rPr lang="en-US" dirty="0"/>
              <a:t>In the </a:t>
            </a:r>
            <a:r>
              <a:rPr lang="en-US" dirty="0">
                <a:solidFill>
                  <a:srgbClr val="FF0000"/>
                </a:solidFill>
              </a:rPr>
              <a:t>United States</a:t>
            </a:r>
            <a:r>
              <a:rPr lang="en-US" dirty="0"/>
              <a:t>, men who have a T-score </a:t>
            </a:r>
            <a:r>
              <a:rPr lang="en-US" dirty="0" smtClean="0"/>
              <a:t>between</a:t>
            </a:r>
            <a:r>
              <a:rPr lang="fa-IR" dirty="0" smtClean="0"/>
              <a:t>- </a:t>
            </a:r>
            <a:r>
              <a:rPr lang="en-US" dirty="0" smtClean="0"/>
              <a:t>1.0 </a:t>
            </a:r>
            <a:r>
              <a:rPr lang="en-US" dirty="0"/>
              <a:t>and </a:t>
            </a:r>
            <a:r>
              <a:rPr lang="fa-IR" dirty="0"/>
              <a:t>-</a:t>
            </a:r>
            <a:r>
              <a:rPr lang="en-US" dirty="0"/>
              <a:t>2.5 </a:t>
            </a:r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the spine, femoral neck, or total </a:t>
            </a:r>
            <a:r>
              <a:rPr lang="en-US" dirty="0" smtClean="0"/>
              <a:t>hip</a:t>
            </a:r>
            <a:r>
              <a:rPr lang="fa-IR" dirty="0" smtClean="0"/>
              <a:t> </a:t>
            </a:r>
            <a:r>
              <a:rPr lang="en-US" dirty="0" smtClean="0"/>
              <a:t>plus </a:t>
            </a:r>
            <a:r>
              <a:rPr lang="en-US" dirty="0"/>
              <a:t>a 10-yr risk of experiencing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any fracture</a:t>
            </a:r>
            <a:r>
              <a:rPr lang="en-US" dirty="0">
                <a:solidFill>
                  <a:srgbClr val="FF0000"/>
                </a:solidFill>
              </a:rPr>
              <a:t> ≥ </a:t>
            </a:r>
            <a:r>
              <a:rPr lang="en-US" dirty="0" smtClean="0">
                <a:solidFill>
                  <a:srgbClr val="FF0000"/>
                </a:solidFill>
              </a:rPr>
              <a:t>20</a:t>
            </a:r>
            <a:r>
              <a:rPr lang="en-US" dirty="0">
                <a:solidFill>
                  <a:srgbClr val="FF0000"/>
                </a:solidFill>
              </a:rPr>
              <a:t>% </a:t>
            </a:r>
            <a:r>
              <a:rPr lang="en-US" dirty="0" smtClean="0"/>
              <a:t>or</a:t>
            </a:r>
            <a:r>
              <a:rPr lang="en-US" dirty="0"/>
              <a:t>10-yr risk of </a:t>
            </a:r>
            <a:r>
              <a:rPr lang="en-US" dirty="0">
                <a:solidFill>
                  <a:srgbClr val="FF0000"/>
                </a:solidFill>
              </a:rPr>
              <a:t>hip fracture≥3% </a:t>
            </a:r>
            <a:r>
              <a:rPr lang="en-US" dirty="0"/>
              <a:t>using </a:t>
            </a:r>
            <a:r>
              <a:rPr lang="en-US" dirty="0" smtClean="0"/>
              <a:t>FRAX</a:t>
            </a:r>
            <a:r>
              <a:rPr lang="fa-IR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For men outside the US, </a:t>
            </a:r>
            <a:r>
              <a:rPr lang="en-US" dirty="0" smtClean="0">
                <a:solidFill>
                  <a:srgbClr val="FF0000"/>
                </a:solidFill>
              </a:rPr>
              <a:t>region-specific</a:t>
            </a:r>
            <a:r>
              <a:rPr lang="fa-IR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guidelines </a:t>
            </a:r>
            <a:r>
              <a:rPr lang="en-US" dirty="0"/>
              <a:t>should </a:t>
            </a:r>
            <a:r>
              <a:rPr lang="en-US" dirty="0" err="1" smtClean="0"/>
              <a:t>be</a:t>
            </a:r>
            <a:r>
              <a:rPr lang="en-US" dirty="0" err="1"/>
              <a:t>consulted</a:t>
            </a:r>
            <a:r>
              <a:rPr lang="en-US" dirty="0" smtClean="0"/>
              <a:t>.</a:t>
            </a:r>
            <a:endParaRPr lang="fa-IR" dirty="0" smtClean="0"/>
          </a:p>
          <a:p>
            <a:pPr marL="0" indent="0">
              <a:buNone/>
            </a:pPr>
            <a:endParaRPr lang="fa-IR" dirty="0"/>
          </a:p>
          <a:p>
            <a:r>
              <a:rPr lang="en-US" dirty="0"/>
              <a:t>Men who are receiving long-term </a:t>
            </a:r>
            <a:r>
              <a:rPr lang="en-US" dirty="0">
                <a:solidFill>
                  <a:srgbClr val="FF0000"/>
                </a:solidFill>
              </a:rPr>
              <a:t>glucocorticoid</a:t>
            </a:r>
            <a:r>
              <a:rPr lang="en-US" dirty="0"/>
              <a:t> </a:t>
            </a:r>
            <a:r>
              <a:rPr lang="en-US" dirty="0" smtClean="0"/>
              <a:t>therapy</a:t>
            </a:r>
            <a:r>
              <a:rPr lang="fa-I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pharmacological </a:t>
            </a:r>
          </a:p>
          <a:p>
            <a:pPr marL="0" indent="0">
              <a:buNone/>
            </a:pPr>
            <a:r>
              <a:rPr lang="en-US" dirty="0" smtClean="0"/>
              <a:t>doses (prednisone </a:t>
            </a:r>
            <a:r>
              <a:rPr lang="en-US" dirty="0"/>
              <a:t>or </a:t>
            </a:r>
            <a:r>
              <a:rPr lang="en-US" dirty="0" smtClean="0"/>
              <a:t>equivalent</a:t>
            </a:r>
            <a:r>
              <a:rPr lang="fa-IR" dirty="0" smtClean="0">
                <a:solidFill>
                  <a:srgbClr val="FF0000"/>
                </a:solidFill>
              </a:rPr>
              <a:t>&lt;</a:t>
            </a:r>
            <a:r>
              <a:rPr lang="en-US" dirty="0" smtClean="0">
                <a:solidFill>
                  <a:srgbClr val="FF0000"/>
                </a:solidFill>
              </a:rPr>
              <a:t>7.5 </a:t>
            </a:r>
            <a:r>
              <a:rPr lang="en-US" dirty="0">
                <a:solidFill>
                  <a:srgbClr val="FF0000"/>
                </a:solidFill>
              </a:rPr>
              <a:t>mg/d</a:t>
            </a:r>
            <a:r>
              <a:rPr lang="en-US" dirty="0"/>
              <a:t>) according to the 2010 guidelines of</a:t>
            </a:r>
          </a:p>
          <a:p>
            <a:pPr marL="0" indent="0">
              <a:buNone/>
            </a:pPr>
            <a:r>
              <a:rPr lang="en-US" dirty="0"/>
              <a:t>the American Society of </a:t>
            </a:r>
            <a:r>
              <a:rPr lang="en-US" dirty="0" smtClean="0"/>
              <a:t>Rheumatology</a:t>
            </a:r>
            <a:r>
              <a:rPr lang="fa-IR" dirty="0" smtClean="0"/>
              <a:t>.</a:t>
            </a:r>
            <a:endParaRPr lang="fa-I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729" y="257548"/>
            <a:ext cx="11031071" cy="13255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Pharmacologic Therapy for </a:t>
            </a:r>
            <a:r>
              <a:rPr lang="en-US" b="1" dirty="0" smtClean="0">
                <a:solidFill>
                  <a:srgbClr val="FF0000"/>
                </a:solidFill>
              </a:rPr>
              <a:t>Men</a:t>
            </a:r>
            <a:r>
              <a:rPr lang="fa-IR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with </a:t>
            </a:r>
            <a:r>
              <a:rPr lang="en-US" b="1" dirty="0">
                <a:solidFill>
                  <a:srgbClr val="FF0000"/>
                </a:solidFill>
              </a:rPr>
              <a:t>Osteoporosis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729" y="1111624"/>
            <a:ext cx="11564471" cy="506533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FDA-approved drugs for treating men </a:t>
            </a:r>
            <a:r>
              <a:rPr lang="en-US" dirty="0" smtClean="0"/>
              <a:t>with</a:t>
            </a:r>
            <a:r>
              <a:rPr lang="fa-IR" dirty="0" smtClean="0"/>
              <a:t> </a:t>
            </a:r>
            <a:r>
              <a:rPr lang="en-US" dirty="0" smtClean="0"/>
              <a:t>osteoporosis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>
                <a:solidFill>
                  <a:srgbClr val="FF0000"/>
                </a:solidFill>
              </a:rPr>
              <a:t>Bisphosphonates</a:t>
            </a:r>
            <a:r>
              <a:rPr lang="en-US" dirty="0"/>
              <a:t>: alendronate, </a:t>
            </a:r>
            <a:r>
              <a:rPr lang="en-US" dirty="0" err="1"/>
              <a:t>risedronate</a:t>
            </a:r>
            <a:r>
              <a:rPr lang="en-US" dirty="0"/>
              <a:t>, </a:t>
            </a:r>
            <a:r>
              <a:rPr lang="en-US" dirty="0" smtClean="0"/>
              <a:t>and</a:t>
            </a:r>
            <a:r>
              <a:rPr lang="fa-IR" dirty="0" smtClean="0"/>
              <a:t> </a:t>
            </a:r>
            <a:r>
              <a:rPr lang="en-US" dirty="0" err="1" smtClean="0"/>
              <a:t>zoledronic</a:t>
            </a:r>
            <a:r>
              <a:rPr lang="en-US" dirty="0" smtClean="0"/>
              <a:t> </a:t>
            </a:r>
            <a:r>
              <a:rPr lang="en-US" dirty="0"/>
              <a:t>acid 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/>
              <a:t>ibandronate</a:t>
            </a:r>
            <a:r>
              <a:rPr lang="en-US" dirty="0"/>
              <a:t> is not approved for men)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• </a:t>
            </a:r>
            <a:r>
              <a:rPr lang="en-US" dirty="0" err="1">
                <a:solidFill>
                  <a:srgbClr val="FF0000"/>
                </a:solidFill>
              </a:rPr>
              <a:t>Denosumab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/>
              <a:t>a human monoclonal anti-RANK </a:t>
            </a:r>
            <a:r>
              <a:rPr lang="en-US" dirty="0" smtClean="0"/>
              <a:t>ligand</a:t>
            </a:r>
            <a:r>
              <a:rPr lang="fa-IR" dirty="0" smtClean="0"/>
              <a:t> </a:t>
            </a:r>
            <a:r>
              <a:rPr lang="en-US" dirty="0" smtClean="0"/>
              <a:t>antibody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for men with osteoporosis or receiving </a:t>
            </a:r>
            <a:r>
              <a:rPr lang="en-US" dirty="0" err="1" smtClean="0"/>
              <a:t>ADT</a:t>
            </a:r>
            <a:r>
              <a:rPr lang="en-US" dirty="0" err="1"/>
              <a:t>for</a:t>
            </a:r>
            <a:r>
              <a:rPr lang="en-US" dirty="0"/>
              <a:t> prostate cancer)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• </a:t>
            </a:r>
            <a:r>
              <a:rPr lang="en-US" dirty="0" err="1">
                <a:solidFill>
                  <a:srgbClr val="FF0000"/>
                </a:solidFill>
              </a:rPr>
              <a:t>Teriparatide</a:t>
            </a:r>
            <a:r>
              <a:rPr lang="en-US" dirty="0"/>
              <a:t>: recombinant human parathyroid </a:t>
            </a:r>
            <a:r>
              <a:rPr lang="en-US" dirty="0" smtClean="0"/>
              <a:t>hormone</a:t>
            </a:r>
            <a:r>
              <a:rPr lang="en-US" dirty="0"/>
              <a:t>1-34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56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Which Agent?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871" y="1506071"/>
            <a:ext cx="11761694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• Select the most appropriate agent for individual </a:t>
            </a:r>
            <a:r>
              <a:rPr lang="en-US" dirty="0" smtClean="0"/>
              <a:t>patients</a:t>
            </a:r>
            <a:r>
              <a:rPr lang="fa-IR" dirty="0" smtClean="0"/>
              <a:t> </a:t>
            </a:r>
            <a:r>
              <a:rPr lang="en-US" dirty="0" smtClean="0"/>
              <a:t>based </a:t>
            </a:r>
            <a:r>
              <a:rPr lang="en-US" dirty="0"/>
              <a:t>on: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• </a:t>
            </a:r>
            <a:r>
              <a:rPr lang="en-US" dirty="0">
                <a:solidFill>
                  <a:srgbClr val="FF0000"/>
                </a:solidFill>
              </a:rPr>
              <a:t>Fracture history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• Severity </a:t>
            </a:r>
            <a:r>
              <a:rPr lang="en-US" dirty="0"/>
              <a:t>of osteoporosis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• Comorbidities </a:t>
            </a:r>
            <a:r>
              <a:rPr lang="en-US" dirty="0"/>
              <a:t>(peptic ulcer disease, gastroesophageal reflux</a:t>
            </a:r>
            <a:r>
              <a:rPr lang="en-US" dirty="0" smtClean="0"/>
              <a:t>,</a:t>
            </a:r>
            <a:r>
              <a:rPr lang="en-US" dirty="0"/>
              <a:t> malabsorption</a:t>
            </a:r>
          </a:p>
          <a:p>
            <a:pPr marL="0" indent="0">
              <a:buNone/>
            </a:pPr>
            <a:r>
              <a:rPr lang="en-US" dirty="0" smtClean="0"/>
              <a:t>syndromes</a:t>
            </a:r>
            <a:r>
              <a:rPr lang="en-US" dirty="0"/>
              <a:t>, malignancy)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• </a:t>
            </a:r>
            <a:r>
              <a:rPr lang="en-US" dirty="0" smtClean="0">
                <a:solidFill>
                  <a:srgbClr val="FF0000"/>
                </a:solidFill>
              </a:rPr>
              <a:t>Cost</a:t>
            </a:r>
            <a:endParaRPr lang="fa-IR" dirty="0" smtClean="0">
              <a:solidFill>
                <a:srgbClr val="FF0000"/>
              </a:solidFill>
            </a:endParaRPr>
          </a:p>
          <a:p>
            <a:pPr lvl="0"/>
            <a:r>
              <a:rPr lang="en-US" dirty="0">
                <a:solidFill>
                  <a:srgbClr val="FF0000"/>
                </a:solidFill>
              </a:rPr>
              <a:t>risk for hip fracture</a:t>
            </a:r>
            <a:r>
              <a:rPr lang="en-US" dirty="0" smtClean="0">
                <a:solidFill>
                  <a:prstClr val="black"/>
                </a:solidFill>
              </a:rPr>
              <a:t>,</a:t>
            </a:r>
            <a:endParaRPr lang="fa-IR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•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patterns of BMD </a:t>
            </a:r>
            <a:r>
              <a:rPr lang="en-US" dirty="0">
                <a:solidFill>
                  <a:prstClr val="black"/>
                </a:solidFill>
              </a:rPr>
              <a:t>whether BMD is </a:t>
            </a:r>
            <a:r>
              <a:rPr lang="en-US" b="1" dirty="0">
                <a:solidFill>
                  <a:prstClr val="black"/>
                </a:solidFill>
              </a:rPr>
              <a:t>worse at </a:t>
            </a:r>
            <a:r>
              <a:rPr lang="en-US" dirty="0">
                <a:solidFill>
                  <a:prstClr val="black"/>
                </a:solidFill>
              </a:rPr>
              <a:t>sites where </a:t>
            </a:r>
            <a:r>
              <a:rPr lang="en-US" b="1" dirty="0">
                <a:solidFill>
                  <a:prstClr val="black"/>
                </a:solidFill>
              </a:rPr>
              <a:t>cortical bone (1/3 radius) </a:t>
            </a:r>
            <a:r>
              <a:rPr lang="en-US" dirty="0">
                <a:solidFill>
                  <a:prstClr val="black"/>
                </a:solidFill>
              </a:rPr>
              <a:t>or </a:t>
            </a:r>
            <a:r>
              <a:rPr lang="en-US" b="1" dirty="0" err="1">
                <a:solidFill>
                  <a:prstClr val="black"/>
                </a:solidFill>
              </a:rPr>
              <a:t>trabecularbone</a:t>
            </a:r>
            <a:r>
              <a:rPr lang="en-US" b="1" dirty="0">
                <a:solidFill>
                  <a:prstClr val="black"/>
                </a:solidFill>
              </a:rPr>
              <a:t> (spine) </a:t>
            </a:r>
            <a:r>
              <a:rPr lang="en-US" dirty="0">
                <a:solidFill>
                  <a:prstClr val="black"/>
                </a:solidFill>
              </a:rPr>
              <a:t>predominates</a:t>
            </a:r>
            <a:r>
              <a:rPr lang="en-US" b="1" dirty="0">
                <a:solidFill>
                  <a:prstClr val="black"/>
                </a:solidFill>
              </a:rPr>
              <a:t>]. </a:t>
            </a:r>
          </a:p>
          <a:p>
            <a:pPr lvl="0"/>
            <a:endParaRPr lang="en-US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58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871" y="365125"/>
            <a:ext cx="11779623" cy="1325563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Key Recommendations for </a:t>
            </a:r>
            <a:r>
              <a:rPr lang="en-US" sz="4000" b="1" dirty="0" smtClean="0">
                <a:solidFill>
                  <a:srgbClr val="FF0000"/>
                </a:solidFill>
              </a:rPr>
              <a:t>Selecting</a:t>
            </a:r>
            <a:r>
              <a:rPr lang="fa-IR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the </a:t>
            </a:r>
            <a:r>
              <a:rPr lang="en-US" sz="4000" b="1" dirty="0">
                <a:solidFill>
                  <a:srgbClr val="FF0000"/>
                </a:solidFill>
              </a:rPr>
              <a:t>Best Agent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871" y="1004047"/>
            <a:ext cx="11779623" cy="55401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• For most men, the generic </a:t>
            </a:r>
            <a:r>
              <a:rPr lang="en-US" dirty="0">
                <a:solidFill>
                  <a:srgbClr val="FF0000"/>
                </a:solidFill>
              </a:rPr>
              <a:t>oral </a:t>
            </a:r>
            <a:r>
              <a:rPr lang="en-US" dirty="0" smtClean="0">
                <a:solidFill>
                  <a:srgbClr val="FF0000"/>
                </a:solidFill>
              </a:rPr>
              <a:t>bisphosphonates</a:t>
            </a:r>
            <a:r>
              <a:rPr lang="fa-IR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alendronate </a:t>
            </a:r>
            <a:r>
              <a:rPr lang="en-US" dirty="0"/>
              <a:t>or </a:t>
            </a:r>
            <a:r>
              <a:rPr lang="en-US" dirty="0" err="1"/>
              <a:t>risedronate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may </a:t>
            </a:r>
            <a:r>
              <a:rPr lang="en-US" dirty="0"/>
              <a:t>be used as initial </a:t>
            </a:r>
            <a:r>
              <a:rPr lang="en-US" dirty="0" smtClean="0"/>
              <a:t>agents</a:t>
            </a:r>
            <a:r>
              <a:rPr lang="fa-IR" dirty="0" smtClean="0"/>
              <a:t> </a:t>
            </a:r>
            <a:r>
              <a:rPr lang="en-US" dirty="0" smtClean="0"/>
              <a:t>because </a:t>
            </a:r>
            <a:r>
              <a:rPr lang="en-US" dirty="0"/>
              <a:t>of </a:t>
            </a:r>
            <a:r>
              <a:rPr lang="en-US" dirty="0">
                <a:solidFill>
                  <a:srgbClr val="FF0000"/>
                </a:solidFill>
              </a:rPr>
              <a:t>extensive experience </a:t>
            </a:r>
            <a:r>
              <a:rPr lang="en-US" dirty="0"/>
              <a:t>with their use,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lack</a:t>
            </a:r>
            <a:r>
              <a:rPr lang="en-US" dirty="0" smtClean="0"/>
              <a:t> of</a:t>
            </a:r>
            <a:r>
              <a:rPr lang="fa-IR" dirty="0" smtClean="0"/>
              <a:t> </a:t>
            </a:r>
            <a:r>
              <a:rPr lang="en-US" dirty="0" smtClean="0"/>
              <a:t>evidence </a:t>
            </a:r>
            <a:r>
              <a:rPr lang="en-US" dirty="0"/>
              <a:t>that </a:t>
            </a:r>
            <a:r>
              <a:rPr lang="en-US" dirty="0">
                <a:solidFill>
                  <a:srgbClr val="FF0000"/>
                </a:solidFill>
              </a:rPr>
              <a:t>other agents </a:t>
            </a:r>
            <a:r>
              <a:rPr lang="en-US" dirty="0"/>
              <a:t>are more effective, and </a:t>
            </a:r>
            <a:r>
              <a:rPr lang="en-US" dirty="0">
                <a:solidFill>
                  <a:srgbClr val="FF0000"/>
                </a:solidFill>
              </a:rPr>
              <a:t>low cost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For men with upper or lower gastrointestinal problems, </a:t>
            </a:r>
            <a:r>
              <a:rPr lang="en-US" dirty="0" smtClean="0"/>
              <a:t>a</a:t>
            </a:r>
            <a:r>
              <a:rPr lang="fa-IR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non-oral </a:t>
            </a:r>
            <a:r>
              <a:rPr lang="en-US" dirty="0">
                <a:solidFill>
                  <a:srgbClr val="0070C0"/>
                </a:solidFill>
              </a:rPr>
              <a:t>therapy </a:t>
            </a:r>
          </a:p>
          <a:p>
            <a:pPr marL="0" indent="0">
              <a:buNone/>
            </a:pPr>
            <a:r>
              <a:rPr lang="en-US" dirty="0" smtClean="0"/>
              <a:t>such </a:t>
            </a:r>
            <a:r>
              <a:rPr lang="en-US" dirty="0"/>
              <a:t>as </a:t>
            </a:r>
            <a:r>
              <a:rPr lang="en-US" dirty="0" err="1">
                <a:solidFill>
                  <a:srgbClr val="0070C0"/>
                </a:solidFill>
              </a:rPr>
              <a:t>zoledronic</a:t>
            </a:r>
            <a:r>
              <a:rPr lang="en-US" dirty="0">
                <a:solidFill>
                  <a:srgbClr val="0070C0"/>
                </a:solidFill>
              </a:rPr>
              <a:t> acid</a:t>
            </a:r>
            <a:r>
              <a:rPr lang="en-US" dirty="0"/>
              <a:t>, </a:t>
            </a:r>
            <a:r>
              <a:rPr lang="en-US" dirty="0" err="1">
                <a:solidFill>
                  <a:srgbClr val="0070C0"/>
                </a:solidFill>
              </a:rPr>
              <a:t>denosumab</a:t>
            </a:r>
            <a:r>
              <a:rPr lang="en-US" dirty="0"/>
              <a:t>, </a:t>
            </a:r>
            <a:r>
              <a:rPr lang="en-US" dirty="0" smtClean="0"/>
              <a:t>or</a:t>
            </a:r>
            <a:r>
              <a:rPr lang="fa-IR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teriparatide</a:t>
            </a:r>
            <a:r>
              <a:rPr lang="en-US" dirty="0" smtClean="0"/>
              <a:t> </a:t>
            </a:r>
            <a:r>
              <a:rPr lang="en-US" dirty="0"/>
              <a:t>may be preferred.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In men with a recent hip fracture, </a:t>
            </a:r>
            <a:r>
              <a:rPr lang="en-US" dirty="0" err="1"/>
              <a:t>zoledronic</a:t>
            </a:r>
            <a:r>
              <a:rPr lang="en-US" dirty="0"/>
              <a:t> acid </a:t>
            </a:r>
            <a:r>
              <a:rPr lang="en-US" dirty="0" smtClean="0"/>
              <a:t>is</a:t>
            </a:r>
            <a:r>
              <a:rPr lang="fa-IR" dirty="0" smtClean="0"/>
              <a:t> </a:t>
            </a:r>
            <a:r>
              <a:rPr lang="en-US" dirty="0" smtClean="0"/>
              <a:t>recommended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smtClean="0"/>
              <a:t>Clinical </a:t>
            </a:r>
            <a:r>
              <a:rPr lang="en-US" dirty="0"/>
              <a:t>evidence shows </a:t>
            </a:r>
            <a:r>
              <a:rPr lang="en-US" dirty="0" err="1"/>
              <a:t>zoledronic</a:t>
            </a:r>
            <a:r>
              <a:rPr lang="en-US" dirty="0"/>
              <a:t> acid </a:t>
            </a:r>
            <a:r>
              <a:rPr lang="en-US" dirty="0" smtClean="0"/>
              <a:t>can</a:t>
            </a:r>
            <a:r>
              <a:rPr lang="fa-IR" dirty="0" smtClean="0"/>
              <a:t> </a:t>
            </a:r>
            <a:r>
              <a:rPr lang="en-US" dirty="0" smtClean="0"/>
              <a:t>reduced </a:t>
            </a:r>
            <a:r>
              <a:rPr lang="en-US" dirty="0"/>
              <a:t>risk of recurrent hip fractures.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88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156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1" y="1039090"/>
            <a:ext cx="11707091" cy="570807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Men in their </a:t>
            </a:r>
            <a:r>
              <a:rPr lang="en-US" dirty="0" smtClean="0">
                <a:solidFill>
                  <a:srgbClr val="FF0000"/>
                </a:solidFill>
              </a:rPr>
              <a:t>fifties </a:t>
            </a:r>
            <a:r>
              <a:rPr lang="en-US" dirty="0" smtClean="0"/>
              <a:t>do not experience the rapid loss of bone mass women do </a:t>
            </a:r>
          </a:p>
          <a:p>
            <a:pPr marL="0" indent="0">
              <a:buNone/>
            </a:pPr>
            <a:r>
              <a:rPr lang="en-US" dirty="0" smtClean="0"/>
              <a:t>in the years following menopause. 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By age </a:t>
            </a:r>
            <a:r>
              <a:rPr lang="en-US" dirty="0" smtClean="0">
                <a:solidFill>
                  <a:srgbClr val="FF0000"/>
                </a:solidFill>
              </a:rPr>
              <a:t>65 or 70</a:t>
            </a:r>
            <a:r>
              <a:rPr lang="en-US" dirty="0" smtClean="0"/>
              <a:t>, however, men and women are </a:t>
            </a:r>
            <a:r>
              <a:rPr lang="en-US" dirty="0" smtClean="0">
                <a:solidFill>
                  <a:srgbClr val="FF0000"/>
                </a:solidFill>
              </a:rPr>
              <a:t>losing bone mass </a:t>
            </a:r>
            <a:r>
              <a:rPr lang="en-US" dirty="0" smtClean="0"/>
              <a:t>at the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same rate</a:t>
            </a:r>
            <a:r>
              <a:rPr lang="en-US" dirty="0" smtClean="0"/>
              <a:t>, and the </a:t>
            </a:r>
            <a:r>
              <a:rPr lang="en-US" dirty="0" smtClean="0">
                <a:solidFill>
                  <a:srgbClr val="FF0000"/>
                </a:solidFill>
              </a:rPr>
              <a:t>absorption of calcium decreases </a:t>
            </a:r>
            <a:r>
              <a:rPr lang="en-US" dirty="0" smtClean="0"/>
              <a:t>in both sexes. Excessive        bone loss causes bone to become fragile and more likely  to fracture.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400" b="1" dirty="0" smtClean="0"/>
              <a:t>(2017 International Osteoporosis Foundation)</a:t>
            </a:r>
          </a:p>
          <a:p>
            <a:pPr marL="0" indent="0" algn="ctr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3477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Key Recommendations,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013" y="1470212"/>
            <a:ext cx="11940988" cy="510988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dirty="0"/>
              <a:t>• For men at high risk of</a:t>
            </a:r>
            <a:r>
              <a:rPr lang="en-US" sz="3000" dirty="0">
                <a:solidFill>
                  <a:srgbClr val="FF0000"/>
                </a:solidFill>
              </a:rPr>
              <a:t> vertebral </a:t>
            </a:r>
            <a:r>
              <a:rPr lang="en-US" sz="3000" dirty="0"/>
              <a:t>fracture, </a:t>
            </a:r>
            <a:r>
              <a:rPr lang="en-US" sz="3000" dirty="0" err="1">
                <a:solidFill>
                  <a:srgbClr val="FF0000"/>
                </a:solidFill>
              </a:rPr>
              <a:t>teriparatide</a:t>
            </a:r>
            <a:r>
              <a:rPr lang="en-US" sz="3000" dirty="0"/>
              <a:t> </a:t>
            </a:r>
            <a:r>
              <a:rPr lang="en-US" sz="3000" dirty="0" smtClean="0"/>
              <a:t>may</a:t>
            </a:r>
            <a:r>
              <a:rPr lang="fa-IR" sz="3000" dirty="0" smtClean="0"/>
              <a:t> </a:t>
            </a:r>
            <a:r>
              <a:rPr lang="en-US" sz="3000" dirty="0" smtClean="0"/>
              <a:t>be </a:t>
            </a:r>
            <a:r>
              <a:rPr lang="en-US" sz="3000" dirty="0"/>
              <a:t>preferred </a:t>
            </a:r>
          </a:p>
          <a:p>
            <a:pPr marL="0" indent="0">
              <a:buNone/>
            </a:pPr>
            <a:r>
              <a:rPr lang="en-US" sz="3000" dirty="0" smtClean="0"/>
              <a:t>because </a:t>
            </a:r>
            <a:r>
              <a:rPr lang="en-US" sz="3000" dirty="0"/>
              <a:t>it increases spine BMD more </a:t>
            </a:r>
            <a:r>
              <a:rPr lang="en-US" sz="3000" dirty="0" smtClean="0"/>
              <a:t>than</a:t>
            </a:r>
            <a:r>
              <a:rPr lang="fa-IR" sz="3000" dirty="0" smtClean="0"/>
              <a:t> </a:t>
            </a:r>
            <a:r>
              <a:rPr lang="en-US" sz="3000" dirty="0" smtClean="0"/>
              <a:t>alendronate</a:t>
            </a:r>
            <a:r>
              <a:rPr lang="en-US" sz="3000" dirty="0"/>
              <a:t>, although it is more 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expensive</a:t>
            </a:r>
            <a:r>
              <a:rPr lang="en-US" sz="3000" dirty="0"/>
              <a:t>. </a:t>
            </a:r>
            <a:r>
              <a:rPr lang="en-US" sz="3000" dirty="0" err="1"/>
              <a:t>Teriparatide</a:t>
            </a:r>
            <a:r>
              <a:rPr lang="en-US" sz="3000" dirty="0"/>
              <a:t> </a:t>
            </a:r>
            <a:r>
              <a:rPr lang="en-US" sz="3000" dirty="0" smtClean="0"/>
              <a:t>or</a:t>
            </a:r>
            <a:r>
              <a:rPr lang="fa-IR" sz="3000" dirty="0" smtClean="0"/>
              <a:t> </a:t>
            </a:r>
            <a:r>
              <a:rPr lang="en-US" sz="3000" dirty="0" err="1" smtClean="0"/>
              <a:t>denosumab</a:t>
            </a:r>
            <a:r>
              <a:rPr lang="en-US" sz="3000" dirty="0" smtClean="0"/>
              <a:t> </a:t>
            </a:r>
            <a:r>
              <a:rPr lang="en-US" sz="3000" dirty="0"/>
              <a:t>could also be considered for men who </a:t>
            </a:r>
            <a:r>
              <a:rPr lang="en-US" sz="3000" dirty="0">
                <a:solidFill>
                  <a:srgbClr val="FF0000"/>
                </a:solidFill>
              </a:rPr>
              <a:t>fail</a:t>
            </a:r>
            <a:r>
              <a:rPr lang="en-US" sz="3000" dirty="0"/>
              <a:t> </a:t>
            </a:r>
            <a:r>
              <a:rPr lang="en-US" sz="3000" dirty="0" err="1">
                <a:solidFill>
                  <a:srgbClr val="FF0000"/>
                </a:solidFill>
              </a:rPr>
              <a:t>totolerate</a:t>
            </a:r>
            <a:r>
              <a:rPr lang="en-US" sz="3000" dirty="0"/>
              <a:t> or </a:t>
            </a:r>
            <a:r>
              <a:rPr lang="en-US" sz="3000" dirty="0">
                <a:solidFill>
                  <a:srgbClr val="FF0000"/>
                </a:solidFill>
              </a:rPr>
              <a:t>respond </a:t>
            </a:r>
            <a:r>
              <a:rPr lang="en-US" sz="3000" dirty="0"/>
              <a:t>adequately to bisphosphonates.</a:t>
            </a:r>
          </a:p>
          <a:p>
            <a:pPr marL="0" indent="0">
              <a:buNone/>
            </a:pPr>
            <a:endParaRPr lang="fa-IR" dirty="0" smtClean="0"/>
          </a:p>
          <a:p>
            <a:pPr marL="0" indent="0">
              <a:buNone/>
            </a:pPr>
            <a:r>
              <a:rPr lang="en-US" sz="3000" dirty="0"/>
              <a:t>• Oral bisphosphonates should be used with caution in men</a:t>
            </a:r>
            <a:r>
              <a:rPr lang="fa-IR" sz="3000" dirty="0"/>
              <a:t> </a:t>
            </a:r>
            <a:r>
              <a:rPr lang="en-US" sz="3000" dirty="0"/>
              <a:t>with impaired kidney function</a:t>
            </a:r>
            <a:r>
              <a:rPr lang="fa-IR" sz="3000" dirty="0"/>
              <a:t> </a:t>
            </a:r>
            <a:r>
              <a:rPr lang="en-US" sz="3000" dirty="0"/>
              <a:t>[</a:t>
            </a:r>
            <a:r>
              <a:rPr lang="en-US" sz="3000" dirty="0" err="1"/>
              <a:t>eGFR</a:t>
            </a:r>
            <a:r>
              <a:rPr lang="en-US" sz="3000" dirty="0"/>
              <a:t>] ≤30–35 ml/min). </a:t>
            </a:r>
            <a:r>
              <a:rPr lang="en-US" sz="3000" dirty="0" err="1"/>
              <a:t>Zoledronic</a:t>
            </a:r>
            <a:r>
              <a:rPr lang="en-US" sz="3000" dirty="0"/>
              <a:t> acid is</a:t>
            </a:r>
            <a:r>
              <a:rPr lang="fa-IR" sz="3000" dirty="0"/>
              <a:t> </a:t>
            </a:r>
            <a:r>
              <a:rPr lang="en-US" sz="3000" dirty="0"/>
              <a:t>contraindicated in patients with </a:t>
            </a:r>
            <a:r>
              <a:rPr lang="en-US" sz="3000" dirty="0" err="1"/>
              <a:t>eGFR</a:t>
            </a:r>
            <a:r>
              <a:rPr lang="en-US" sz="3000" dirty="0"/>
              <a:t> &lt;35 ml/min.</a:t>
            </a:r>
            <a:endParaRPr lang="fa-IR" sz="3000" dirty="0"/>
          </a:p>
          <a:p>
            <a:pPr marL="0" indent="0">
              <a:buNone/>
            </a:pPr>
            <a:r>
              <a:rPr lang="en-US" sz="3000" dirty="0" err="1"/>
              <a:t>Potentialsafety</a:t>
            </a:r>
            <a:r>
              <a:rPr lang="en-US" sz="3000" dirty="0"/>
              <a:t> concerns with bisphosphonates include </a:t>
            </a:r>
            <a:r>
              <a:rPr lang="en-US" sz="3000" dirty="0">
                <a:solidFill>
                  <a:srgbClr val="FF0000"/>
                </a:solidFill>
              </a:rPr>
              <a:t>osteonecrosis</a:t>
            </a:r>
            <a:r>
              <a:rPr lang="fa-IR" sz="3000" dirty="0"/>
              <a:t> </a:t>
            </a:r>
            <a:r>
              <a:rPr lang="en-US" sz="3000" dirty="0"/>
              <a:t>of the </a:t>
            </a:r>
            <a:r>
              <a:rPr lang="en-US" sz="3000" dirty="0">
                <a:solidFill>
                  <a:srgbClr val="FF0000"/>
                </a:solidFill>
              </a:rPr>
              <a:t>jaw </a:t>
            </a:r>
          </a:p>
          <a:p>
            <a:pPr marL="0" indent="0">
              <a:buNone/>
            </a:pPr>
            <a:r>
              <a:rPr lang="en-US" sz="3000" dirty="0"/>
              <a:t>and </a:t>
            </a:r>
            <a:r>
              <a:rPr lang="en-US" sz="3000" dirty="0">
                <a:solidFill>
                  <a:srgbClr val="FF0000"/>
                </a:solidFill>
              </a:rPr>
              <a:t>atypical femur fractures</a:t>
            </a:r>
          </a:p>
          <a:p>
            <a:pPr marL="0" indent="0">
              <a:buNone/>
            </a:pPr>
            <a:endParaRPr lang="fa-IR" dirty="0" smtClean="0"/>
          </a:p>
          <a:p>
            <a:pPr marL="0" lvl="0" indent="0">
              <a:buNone/>
            </a:pPr>
            <a:r>
              <a:rPr lang="en-US" sz="3000" dirty="0">
                <a:solidFill>
                  <a:srgbClr val="FF0000"/>
                </a:solidFill>
              </a:rPr>
              <a:t>optimal duration </a:t>
            </a:r>
            <a:r>
              <a:rPr lang="en-US" sz="3000" dirty="0">
                <a:solidFill>
                  <a:prstClr val="black"/>
                </a:solidFill>
              </a:rPr>
              <a:t>of bisphosphonate therapy has </a:t>
            </a:r>
            <a:r>
              <a:rPr lang="en-US" sz="3000" dirty="0">
                <a:solidFill>
                  <a:srgbClr val="FF0000"/>
                </a:solidFill>
              </a:rPr>
              <a:t>not been determined.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26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6240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435" y="950259"/>
            <a:ext cx="12048565" cy="57374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Duration </a:t>
            </a:r>
            <a:r>
              <a:rPr lang="en-US" b="1" dirty="0" smtClean="0">
                <a:solidFill>
                  <a:srgbClr val="FF0000"/>
                </a:solidFill>
              </a:rPr>
              <a:t>of bisphosphonate  </a:t>
            </a:r>
            <a:r>
              <a:rPr lang="en-US" b="1" dirty="0">
                <a:solidFill>
                  <a:srgbClr val="FF0000"/>
                </a:solidFill>
              </a:rPr>
              <a:t>therapy </a:t>
            </a:r>
            <a:r>
              <a:rPr lang="en-US" dirty="0"/>
              <a:t>— There is currently no consensus on how long to continue bisphosphonate therapy.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men taking </a:t>
            </a:r>
            <a:r>
              <a:rPr lang="en-US" dirty="0">
                <a:solidFill>
                  <a:srgbClr val="FF0000"/>
                </a:solidFill>
              </a:rPr>
              <a:t>alendronate</a:t>
            </a:r>
            <a:r>
              <a:rPr lang="en-US" dirty="0"/>
              <a:t> for </a:t>
            </a:r>
            <a:r>
              <a:rPr lang="en-US" dirty="0">
                <a:solidFill>
                  <a:srgbClr val="FF0000"/>
                </a:solidFill>
              </a:rPr>
              <a:t>five</a:t>
            </a:r>
            <a:r>
              <a:rPr lang="en-US" dirty="0"/>
              <a:t> years or who received </a:t>
            </a:r>
            <a:r>
              <a:rPr lang="en-US" dirty="0" err="1">
                <a:solidFill>
                  <a:srgbClr val="FF0000"/>
                </a:solidFill>
              </a:rPr>
              <a:t>zoledronic</a:t>
            </a:r>
            <a:r>
              <a:rPr lang="en-US" dirty="0">
                <a:solidFill>
                  <a:srgbClr val="FF0000"/>
                </a:solidFill>
              </a:rPr>
              <a:t> acid </a:t>
            </a:r>
            <a:r>
              <a:rPr lang="en-US" dirty="0"/>
              <a:t>once</a:t>
            </a:r>
          </a:p>
          <a:p>
            <a:pPr marL="0" indent="0">
              <a:buNone/>
            </a:pPr>
            <a:r>
              <a:rPr lang="en-US" dirty="0"/>
              <a:t>yearly for </a:t>
            </a:r>
            <a:r>
              <a:rPr lang="en-US" dirty="0">
                <a:solidFill>
                  <a:srgbClr val="FF0000"/>
                </a:solidFill>
              </a:rPr>
              <a:t>three </a:t>
            </a:r>
            <a:r>
              <a:rPr lang="en-US" dirty="0"/>
              <a:t>years, who have a </a:t>
            </a:r>
            <a:r>
              <a:rPr lang="en-US" b="1" dirty="0"/>
              <a:t>stable BMD</a:t>
            </a:r>
            <a:r>
              <a:rPr lang="en-US" dirty="0"/>
              <a:t>, </a:t>
            </a:r>
            <a:r>
              <a:rPr lang="en-US" b="1" dirty="0"/>
              <a:t>no previous fragility fractures</a:t>
            </a:r>
            <a:r>
              <a:rPr lang="en-US" dirty="0"/>
              <a:t>, and who are at </a:t>
            </a:r>
            <a:r>
              <a:rPr lang="en-US" b="1" dirty="0"/>
              <a:t>low risk for fracture</a:t>
            </a:r>
            <a:r>
              <a:rPr lang="fa-IR" b="1" dirty="0"/>
              <a:t> </a:t>
            </a:r>
            <a:r>
              <a:rPr lang="en-US" dirty="0"/>
              <a:t>in the near future, we suggest discontinuing the </a:t>
            </a:r>
            <a:r>
              <a:rPr lang="en-US" dirty="0" smtClean="0"/>
              <a:t>drug.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BMD </a:t>
            </a:r>
            <a:r>
              <a:rPr lang="en-US" dirty="0"/>
              <a:t>should be monitored every </a:t>
            </a:r>
            <a:r>
              <a:rPr lang="en-US" dirty="0">
                <a:solidFill>
                  <a:srgbClr val="FF0000"/>
                </a:solidFill>
              </a:rPr>
              <a:t>two years </a:t>
            </a:r>
            <a:r>
              <a:rPr lang="en-US" dirty="0"/>
              <a:t>after suspending</a:t>
            </a:r>
            <a:r>
              <a:rPr lang="fa-IR" dirty="0"/>
              <a:t> </a:t>
            </a:r>
            <a:r>
              <a:rPr lang="en-US" dirty="0"/>
              <a:t>therapy, and </a:t>
            </a:r>
          </a:p>
          <a:p>
            <a:pPr marL="0" indent="0">
              <a:buNone/>
            </a:pPr>
            <a:r>
              <a:rPr lang="en-US" dirty="0" smtClean="0"/>
              <a:t>therapy </a:t>
            </a:r>
            <a:r>
              <a:rPr lang="en-US" dirty="0"/>
              <a:t>should generally be resumed if BMD declines significantly or if the </a:t>
            </a:r>
          </a:p>
          <a:p>
            <a:pPr marL="0" indent="0">
              <a:buNone/>
            </a:pPr>
            <a:r>
              <a:rPr lang="en-US" dirty="0" smtClean="0"/>
              <a:t>patient </a:t>
            </a:r>
            <a:r>
              <a:rPr lang="en-US" dirty="0"/>
              <a:t>develops a </a:t>
            </a:r>
            <a:r>
              <a:rPr lang="en-US" dirty="0" smtClean="0"/>
              <a:t>new</a:t>
            </a:r>
            <a:r>
              <a:rPr lang="fa-IR" dirty="0" smtClean="0"/>
              <a:t> </a:t>
            </a:r>
            <a:r>
              <a:rPr lang="en-US" dirty="0" smtClean="0"/>
              <a:t>fragility </a:t>
            </a:r>
            <a:r>
              <a:rPr lang="en-US" dirty="0"/>
              <a:t>fracture.</a:t>
            </a:r>
          </a:p>
          <a:p>
            <a:pPr marL="0" indent="0" algn="ctr">
              <a:buNone/>
            </a:pPr>
            <a:endParaRPr lang="fa-IR" dirty="0" smtClean="0"/>
          </a:p>
          <a:p>
            <a:pPr marL="0" indent="0" algn="ctr">
              <a:buNone/>
            </a:pPr>
            <a:r>
              <a:rPr lang="en-US" sz="2400" b="1" dirty="0" smtClean="0"/>
              <a:t>Up to date 2020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8600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6916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45" y="734292"/>
            <a:ext cx="11707091" cy="59158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fa-IR" sz="24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</a:rPr>
              <a:t>Agents that have </a:t>
            </a:r>
            <a:r>
              <a:rPr lang="en-US" dirty="0">
                <a:solidFill>
                  <a:srgbClr val="FF0000"/>
                </a:solidFill>
              </a:rPr>
              <a:t>not been approved </a:t>
            </a:r>
            <a:r>
              <a:rPr lang="en-US" dirty="0">
                <a:solidFill>
                  <a:prstClr val="black"/>
                </a:solidFill>
              </a:rPr>
              <a:t>by regulatory agencies for treatment of osteoporosis in men(</a:t>
            </a:r>
            <a:r>
              <a:rPr lang="en-US" dirty="0">
                <a:solidFill>
                  <a:srgbClr val="FF0000"/>
                </a:solidFill>
              </a:rPr>
              <a:t>calcitonin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ibandronate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dirty="0">
                <a:solidFill>
                  <a:srgbClr val="FF0000"/>
                </a:solidFill>
              </a:rPr>
              <a:t>strontium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ranelate</a:t>
            </a:r>
            <a:r>
              <a:rPr lang="en-US" dirty="0">
                <a:solidFill>
                  <a:prstClr val="black"/>
                </a:solidFill>
              </a:rPr>
              <a:t>) </a:t>
            </a:r>
          </a:p>
          <a:p>
            <a:pPr marL="0" lvl="0" indent="0">
              <a:buNone/>
            </a:pPr>
            <a:r>
              <a:rPr lang="en-US" dirty="0" err="1">
                <a:solidFill>
                  <a:prstClr val="black"/>
                </a:solidFill>
              </a:rPr>
              <a:t>shouldbe</a:t>
            </a:r>
            <a:r>
              <a:rPr lang="en-US" dirty="0">
                <a:solidFill>
                  <a:prstClr val="black"/>
                </a:solidFill>
              </a:rPr>
              <a:t> used only if the approved agents for male osteoporosis </a:t>
            </a:r>
            <a:r>
              <a:rPr lang="en-US" dirty="0">
                <a:solidFill>
                  <a:srgbClr val="FF0000"/>
                </a:solidFill>
              </a:rPr>
              <a:t>cannot </a:t>
            </a:r>
            <a:r>
              <a:rPr lang="en-US" dirty="0">
                <a:solidFill>
                  <a:prstClr val="black"/>
                </a:solidFill>
              </a:rPr>
              <a:t>be </a:t>
            </a: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administered.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920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291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255" y="845127"/>
            <a:ext cx="11187545" cy="57357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FF0000"/>
                </a:solidFill>
              </a:rPr>
              <a:t>Teriparatide</a:t>
            </a:r>
            <a:r>
              <a:rPr lang="en-US" dirty="0"/>
              <a:t> could also be </a:t>
            </a:r>
            <a:r>
              <a:rPr lang="en-US" dirty="0" smtClean="0"/>
              <a:t>considered: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for men who </a:t>
            </a:r>
            <a:r>
              <a:rPr lang="en-US" dirty="0">
                <a:solidFill>
                  <a:srgbClr val="FF0000"/>
                </a:solidFill>
              </a:rPr>
              <a:t>fail</a:t>
            </a:r>
            <a:r>
              <a:rPr lang="en-US" dirty="0"/>
              <a:t> to </a:t>
            </a:r>
            <a:r>
              <a:rPr lang="en-US" dirty="0">
                <a:solidFill>
                  <a:srgbClr val="FF0000"/>
                </a:solidFill>
              </a:rPr>
              <a:t>tolerate</a:t>
            </a:r>
            <a:r>
              <a:rPr lang="en-US" dirty="0"/>
              <a:t> or</a:t>
            </a:r>
            <a:r>
              <a:rPr lang="en-US" dirty="0">
                <a:solidFill>
                  <a:srgbClr val="FF0000"/>
                </a:solidFill>
              </a:rPr>
              <a:t> respond </a:t>
            </a:r>
            <a:r>
              <a:rPr lang="en-US" dirty="0" smtClean="0"/>
              <a:t>adequately to </a:t>
            </a:r>
            <a:r>
              <a:rPr lang="en-US" dirty="0"/>
              <a:t>other agents. </a:t>
            </a:r>
            <a:endParaRPr lang="fa-IR" dirty="0" smtClean="0"/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When </a:t>
            </a:r>
            <a:r>
              <a:rPr lang="en-US" dirty="0" err="1">
                <a:solidFill>
                  <a:srgbClr val="FF0000"/>
                </a:solidFill>
              </a:rPr>
              <a:t>teriparatide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is administered, we suggest that it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>
                <a:solidFill>
                  <a:prstClr val="black"/>
                </a:solidFill>
              </a:rPr>
              <a:t> be given with</a:t>
            </a:r>
            <a:r>
              <a:rPr lang="en-US" dirty="0">
                <a:solidFill>
                  <a:srgbClr val="FF0000"/>
                </a:solidFill>
              </a:rPr>
              <a:t> concomitant </a:t>
            </a:r>
            <a:r>
              <a:rPr lang="en-US" dirty="0" err="1">
                <a:solidFill>
                  <a:srgbClr val="FF0000"/>
                </a:solidFill>
              </a:rPr>
              <a:t>antiresorptive</a:t>
            </a:r>
            <a:r>
              <a:rPr lang="en-US" dirty="0">
                <a:solidFill>
                  <a:prstClr val="black"/>
                </a:solidFill>
              </a:rPr>
              <a:t> therapy. </a:t>
            </a:r>
            <a:endParaRPr lang="fa-IR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dirty="0"/>
              <a:t>Because </a:t>
            </a:r>
            <a:r>
              <a:rPr lang="en-US" dirty="0">
                <a:solidFill>
                  <a:srgbClr val="FF0000"/>
                </a:solidFill>
              </a:rPr>
              <a:t>concomitant </a:t>
            </a:r>
            <a:r>
              <a:rPr lang="en-US" dirty="0" err="1">
                <a:solidFill>
                  <a:srgbClr val="FF0000"/>
                </a:solidFill>
              </a:rPr>
              <a:t>antiresorptive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therapy seems to </a:t>
            </a:r>
            <a:r>
              <a:rPr lang="en-US" dirty="0">
                <a:solidFill>
                  <a:srgbClr val="FF0000"/>
                </a:solidFill>
              </a:rPr>
              <a:t>reduce the efficacy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of </a:t>
            </a:r>
            <a:r>
              <a:rPr lang="en-US" dirty="0" err="1"/>
              <a:t>teriparatide</a:t>
            </a:r>
            <a:r>
              <a:rPr lang="en-US" dirty="0"/>
              <a:t>, increase </a:t>
            </a:r>
            <a:r>
              <a:rPr lang="en-US" dirty="0">
                <a:solidFill>
                  <a:srgbClr val="FF0000"/>
                </a:solidFill>
              </a:rPr>
              <a:t>costs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additional potential </a:t>
            </a:r>
            <a:r>
              <a:rPr lang="en-US" dirty="0">
                <a:solidFill>
                  <a:srgbClr val="FF0000"/>
                </a:solidFill>
              </a:rPr>
              <a:t>side effects</a:t>
            </a:r>
            <a:r>
              <a:rPr lang="fa-IR" dirty="0"/>
              <a:t>.</a:t>
            </a:r>
          </a:p>
          <a:p>
            <a:pPr marL="0" lvl="0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Teriparatide</a:t>
            </a:r>
            <a:r>
              <a:rPr lang="en-US" dirty="0"/>
              <a:t> should </a:t>
            </a:r>
            <a:r>
              <a:rPr lang="en-US" dirty="0">
                <a:solidFill>
                  <a:srgbClr val="FF0000"/>
                </a:solidFill>
              </a:rPr>
              <a:t>not be used </a:t>
            </a:r>
            <a:r>
              <a:rPr lang="en-US" dirty="0"/>
              <a:t>in men with </a:t>
            </a:r>
            <a:r>
              <a:rPr lang="en-US" dirty="0">
                <a:solidFill>
                  <a:srgbClr val="FF0000"/>
                </a:solidFill>
              </a:rPr>
              <a:t>prior irradiation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92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6998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871" y="914400"/>
            <a:ext cx="11779623" cy="52625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FDA has limited lifetime treatment of these anabolic </a:t>
            </a:r>
            <a:r>
              <a:rPr lang="en-US" dirty="0" smtClean="0"/>
              <a:t>agents to </a:t>
            </a:r>
            <a:r>
              <a:rPr lang="en-US" dirty="0">
                <a:solidFill>
                  <a:srgbClr val="FF0000"/>
                </a:solidFill>
              </a:rPr>
              <a:t>2 years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surveillance study of patients treated with </a:t>
            </a:r>
            <a:r>
              <a:rPr lang="en-US" dirty="0" err="1" smtClean="0"/>
              <a:t>teriparatide</a:t>
            </a:r>
            <a:r>
              <a:rPr lang="en-US" dirty="0" smtClean="0"/>
              <a:t> </a:t>
            </a:r>
            <a:r>
              <a:rPr lang="en-US" dirty="0"/>
              <a:t>has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shown </a:t>
            </a:r>
            <a:r>
              <a:rPr lang="en-US" dirty="0" smtClean="0"/>
              <a:t>any evidence </a:t>
            </a:r>
            <a:r>
              <a:rPr lang="en-US" dirty="0"/>
              <a:t>of an increase in </a:t>
            </a:r>
            <a:r>
              <a:rPr lang="en-US" dirty="0">
                <a:solidFill>
                  <a:srgbClr val="FF0000"/>
                </a:solidFill>
              </a:rPr>
              <a:t>osteosarcoma </a:t>
            </a:r>
            <a:r>
              <a:rPr lang="en-US" dirty="0"/>
              <a:t>after 7 years of </a:t>
            </a:r>
            <a:r>
              <a:rPr lang="en-US" dirty="0" smtClean="0"/>
              <a:t>study.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There are </a:t>
            </a:r>
            <a:r>
              <a:rPr lang="en-US" dirty="0"/>
              <a:t>two barriers to more widespread use of anabolic agents. </a:t>
            </a:r>
          </a:p>
          <a:p>
            <a:pPr marL="0" indent="0">
              <a:buNone/>
            </a:pPr>
            <a:r>
              <a:rPr lang="en-US" dirty="0" smtClean="0"/>
              <a:t>First</a:t>
            </a:r>
            <a:r>
              <a:rPr lang="en-US" dirty="0"/>
              <a:t>, they require a </a:t>
            </a:r>
            <a:r>
              <a:rPr lang="en-US" dirty="0" smtClean="0">
                <a:solidFill>
                  <a:srgbClr val="FF0000"/>
                </a:solidFill>
              </a:rPr>
              <a:t>daily subcutaneous </a:t>
            </a:r>
            <a:r>
              <a:rPr lang="en-US" dirty="0">
                <a:solidFill>
                  <a:srgbClr val="FF0000"/>
                </a:solidFill>
              </a:rPr>
              <a:t>injection. </a:t>
            </a:r>
            <a:r>
              <a:rPr lang="en-US" dirty="0"/>
              <a:t>The second barrier is </a:t>
            </a:r>
            <a:r>
              <a:rPr lang="en-US" dirty="0">
                <a:solidFill>
                  <a:srgbClr val="FF0000"/>
                </a:solidFill>
              </a:rPr>
              <a:t>cost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JCEM 2018</a:t>
            </a: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50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0584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294" y="1004047"/>
            <a:ext cx="12012706" cy="5172916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>
                <a:solidFill>
                  <a:srgbClr val="FF0000"/>
                </a:solidFill>
              </a:rPr>
              <a:t>Denosumab</a:t>
            </a:r>
            <a:r>
              <a:rPr lang="en-US" dirty="0"/>
              <a:t> is an alternative option for men who </a:t>
            </a:r>
            <a:r>
              <a:rPr lang="en-US" dirty="0">
                <a:solidFill>
                  <a:srgbClr val="FF0000"/>
                </a:solidFill>
              </a:rPr>
              <a:t>cannot tolerate </a:t>
            </a:r>
            <a:r>
              <a:rPr lang="en-US" dirty="0"/>
              <a:t>oral or intravenous bisphosphonates or who </a:t>
            </a:r>
            <a:r>
              <a:rPr lang="en-US" dirty="0" smtClean="0"/>
              <a:t>have difficulty </a:t>
            </a:r>
            <a:r>
              <a:rPr lang="en-US" dirty="0"/>
              <a:t>with the dosing requirements and have </a:t>
            </a:r>
            <a:r>
              <a:rPr lang="en-US" dirty="0">
                <a:solidFill>
                  <a:srgbClr val="FF0000"/>
                </a:solidFill>
              </a:rPr>
              <a:t>impaired renal function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smtClean="0"/>
              <a:t>However</a:t>
            </a:r>
            <a:r>
              <a:rPr lang="en-US" dirty="0"/>
              <a:t>, </a:t>
            </a:r>
            <a:r>
              <a:rPr lang="en-US" dirty="0" err="1"/>
              <a:t>denosumab</a:t>
            </a:r>
            <a:r>
              <a:rPr lang="en-US" dirty="0"/>
              <a:t> has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yet </a:t>
            </a:r>
            <a:r>
              <a:rPr lang="en-US" dirty="0" smtClean="0"/>
              <a:t>been shown </a:t>
            </a:r>
            <a:r>
              <a:rPr lang="en-US" dirty="0"/>
              <a:t>to</a:t>
            </a:r>
            <a:r>
              <a:rPr lang="en-US" dirty="0">
                <a:solidFill>
                  <a:srgbClr val="FF0000"/>
                </a:solidFill>
              </a:rPr>
              <a:t> prevent </a:t>
            </a:r>
            <a:r>
              <a:rPr lang="en-US" dirty="0"/>
              <a:t>fracture in men,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except </a:t>
            </a:r>
            <a:r>
              <a:rPr lang="en-US" dirty="0">
                <a:solidFill>
                  <a:srgbClr val="FF0000"/>
                </a:solidFill>
              </a:rPr>
              <a:t>for men with prostate cancer </a:t>
            </a:r>
            <a:r>
              <a:rPr lang="en-US" dirty="0"/>
              <a:t>receiving </a:t>
            </a:r>
            <a:r>
              <a:rPr lang="en-US" dirty="0">
                <a:solidFill>
                  <a:srgbClr val="FF0000"/>
                </a:solidFill>
              </a:rPr>
              <a:t>androgen deprivation </a:t>
            </a:r>
            <a:r>
              <a:rPr lang="en-US" dirty="0"/>
              <a:t>therapy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Up to date 2020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9407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11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659" y="681318"/>
            <a:ext cx="11546541" cy="549564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twice </a:t>
            </a:r>
            <a:r>
              <a:rPr lang="en-US" dirty="0" smtClean="0">
                <a:solidFill>
                  <a:srgbClr val="FF0000"/>
                </a:solidFill>
              </a:rPr>
              <a:t>yearly </a:t>
            </a:r>
            <a:r>
              <a:rPr lang="en-US" dirty="0" smtClean="0"/>
              <a:t>subcutaneous </a:t>
            </a:r>
            <a:r>
              <a:rPr lang="en-US" dirty="0"/>
              <a:t>injection. For the older man with a large pill burden, this is appealing.</a:t>
            </a:r>
          </a:p>
          <a:p>
            <a:pPr marL="0" indent="0">
              <a:buNone/>
            </a:pPr>
            <a:r>
              <a:rPr lang="en-US" dirty="0"/>
              <a:t>However, it may </a:t>
            </a:r>
            <a:r>
              <a:rPr lang="en-US" dirty="0">
                <a:solidFill>
                  <a:srgbClr val="FF0000"/>
                </a:solidFill>
              </a:rPr>
              <a:t>not be possible to stop </a:t>
            </a:r>
            <a:r>
              <a:rPr lang="en-US" dirty="0" err="1"/>
              <a:t>denosumab</a:t>
            </a:r>
            <a:r>
              <a:rPr lang="en-US" dirty="0"/>
              <a:t> treatment. It does</a:t>
            </a:r>
          </a:p>
          <a:p>
            <a:pPr marL="0" indent="0">
              <a:buNone/>
            </a:pPr>
            <a:r>
              <a:rPr lang="en-US" dirty="0"/>
              <a:t>not get deposited in bone as bisphosphonates do, and after stopping, there is rapid loss </a:t>
            </a:r>
            <a:r>
              <a:rPr lang="en-US" dirty="0" smtClean="0"/>
              <a:t>of BMD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b="1" dirty="0" smtClean="0"/>
              <a:t>Multiple </a:t>
            </a:r>
            <a:r>
              <a:rPr lang="en-US" b="1" dirty="0"/>
              <a:t>vertebral fractures </a:t>
            </a:r>
            <a:r>
              <a:rPr lang="en-US" dirty="0"/>
              <a:t>have been </a:t>
            </a:r>
            <a:r>
              <a:rPr lang="en-US" dirty="0" smtClean="0"/>
              <a:t>reported in </a:t>
            </a:r>
            <a:r>
              <a:rPr lang="en-US" dirty="0"/>
              <a:t>patients who have recently </a:t>
            </a:r>
            <a:r>
              <a:rPr lang="en-US" dirty="0" smtClean="0"/>
              <a:t>stopped </a:t>
            </a:r>
            <a:r>
              <a:rPr lang="en-US" dirty="0" err="1" smtClean="0"/>
              <a:t>denosumab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JCEM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11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1676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45" y="734290"/>
            <a:ext cx="11887200" cy="59713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 smtClean="0">
                <a:solidFill>
                  <a:srgbClr val="FF0000"/>
                </a:solidFill>
              </a:rPr>
              <a:t>Management </a:t>
            </a:r>
            <a:r>
              <a:rPr lang="en-US" sz="3000" b="1" dirty="0">
                <a:solidFill>
                  <a:srgbClr val="FF0000"/>
                </a:solidFill>
              </a:rPr>
              <a:t>of </a:t>
            </a:r>
            <a:r>
              <a:rPr lang="en-US" sz="3000" b="1" dirty="0" err="1">
                <a:solidFill>
                  <a:srgbClr val="FF0000"/>
                </a:solidFill>
              </a:rPr>
              <a:t>hypogonadal</a:t>
            </a:r>
            <a:r>
              <a:rPr lang="en-US" sz="3000" b="1" dirty="0">
                <a:solidFill>
                  <a:srgbClr val="FF0000"/>
                </a:solidFill>
              </a:rPr>
              <a:t> men at high risk </a:t>
            </a:r>
            <a:r>
              <a:rPr lang="en-US" sz="3000" b="1" dirty="0" smtClean="0">
                <a:solidFill>
                  <a:srgbClr val="FF0000"/>
                </a:solidFill>
              </a:rPr>
              <a:t>of fracture</a:t>
            </a:r>
            <a:endParaRPr lang="en-US" sz="3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6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For </a:t>
            </a:r>
            <a:r>
              <a:rPr lang="en-US" dirty="0"/>
              <a:t>men at high risk of fracture who are </a:t>
            </a:r>
            <a:r>
              <a:rPr lang="en-US" dirty="0" smtClean="0"/>
              <a:t>receiving</a:t>
            </a:r>
            <a:r>
              <a:rPr lang="en-US" dirty="0" smtClean="0">
                <a:solidFill>
                  <a:srgbClr val="FF0000"/>
                </a:solidFill>
              </a:rPr>
              <a:t> testosterone </a:t>
            </a:r>
            <a:r>
              <a:rPr lang="en-US" dirty="0"/>
              <a:t>therapy, </a:t>
            </a:r>
          </a:p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dirty="0"/>
              <a:t>suggest </a:t>
            </a:r>
            <a:r>
              <a:rPr lang="en-US" dirty="0">
                <a:solidFill>
                  <a:srgbClr val="FF0000"/>
                </a:solidFill>
              </a:rPr>
              <a:t>adding </a:t>
            </a:r>
            <a:r>
              <a:rPr lang="en-US" dirty="0"/>
              <a:t>an agent </a:t>
            </a:r>
            <a:r>
              <a:rPr lang="en-US" dirty="0" smtClean="0"/>
              <a:t>with proven anti fracture </a:t>
            </a:r>
            <a:r>
              <a:rPr lang="en-US" dirty="0"/>
              <a:t>efficacy (bisphosphonate </a:t>
            </a:r>
            <a:r>
              <a:rPr lang="en-US" dirty="0" smtClean="0"/>
              <a:t>or </a:t>
            </a:r>
            <a:r>
              <a:rPr lang="en-US" dirty="0" err="1" smtClean="0"/>
              <a:t>teriparatide</a:t>
            </a:r>
            <a:r>
              <a:rPr lang="en-US" dirty="0" smtClean="0"/>
              <a:t>)</a:t>
            </a:r>
            <a:r>
              <a:rPr lang="fa-IR" dirty="0" smtClean="0"/>
              <a:t>.</a:t>
            </a:r>
            <a:endParaRPr lang="en-US" dirty="0" smtClean="0"/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We suggest testosterone therapy in lieu of a “</a:t>
            </a:r>
            <a:r>
              <a:rPr lang="en-US" dirty="0" err="1" smtClean="0"/>
              <a:t>bone</a:t>
            </a:r>
            <a:r>
              <a:rPr lang="en-US" dirty="0" err="1"/>
              <a:t>drug</a:t>
            </a:r>
            <a:r>
              <a:rPr lang="en-US" dirty="0"/>
              <a:t>” for men at </a:t>
            </a:r>
            <a:r>
              <a:rPr lang="en-US" dirty="0">
                <a:solidFill>
                  <a:srgbClr val="FF0000"/>
                </a:solidFill>
              </a:rPr>
              <a:t>borderline high risk </a:t>
            </a:r>
            <a:r>
              <a:rPr lang="en-US" dirty="0"/>
              <a:t>for fracture </a:t>
            </a:r>
            <a:r>
              <a:rPr lang="en-US" dirty="0" err="1"/>
              <a:t>whohave</a:t>
            </a:r>
            <a:r>
              <a:rPr lang="en-US" dirty="0"/>
              <a:t> serum testosterone levels </a:t>
            </a:r>
            <a:r>
              <a:rPr lang="en-US" dirty="0">
                <a:solidFill>
                  <a:srgbClr val="FF0000"/>
                </a:solidFill>
              </a:rPr>
              <a:t>below 200 </a:t>
            </a:r>
            <a:r>
              <a:rPr lang="en-US" dirty="0"/>
              <a:t>ng/dl on more than one determination, if accompanied </a:t>
            </a:r>
            <a:r>
              <a:rPr lang="en-US" dirty="0" smtClean="0"/>
              <a:t>by</a:t>
            </a:r>
            <a:r>
              <a:rPr lang="fa-IR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signs </a:t>
            </a:r>
            <a:r>
              <a:rPr lang="en-US" dirty="0">
                <a:solidFill>
                  <a:srgbClr val="FF0000"/>
                </a:solidFill>
              </a:rPr>
              <a:t>or symptoms of androgen deficiency </a:t>
            </a:r>
            <a:r>
              <a:rPr lang="en-US" dirty="0"/>
              <a:t>(low libido, unexplained chronic fatigue, loss of body hair, </a:t>
            </a:r>
          </a:p>
          <a:p>
            <a:pPr marL="0" indent="0">
              <a:buNone/>
            </a:pPr>
            <a:r>
              <a:rPr lang="en-US" dirty="0" smtClean="0"/>
              <a:t>hot </a:t>
            </a:r>
            <a:r>
              <a:rPr lang="en-US" dirty="0"/>
              <a:t>flushes) or “</a:t>
            </a:r>
            <a:r>
              <a:rPr lang="en-US" dirty="0">
                <a:solidFill>
                  <a:srgbClr val="FF0000"/>
                </a:solidFill>
              </a:rPr>
              <a:t>organic” hypogonadism </a:t>
            </a:r>
            <a:r>
              <a:rPr lang="en-US" dirty="0"/>
              <a:t>(due to hypothalamic, pituitary, or specific testicular disorder).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292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843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110" y="1052945"/>
            <a:ext cx="11796738" cy="512401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</a:rPr>
              <a:t>If testosterone treatment does </a:t>
            </a:r>
            <a:r>
              <a:rPr lang="en-US" dirty="0">
                <a:solidFill>
                  <a:srgbClr val="FF0000"/>
                </a:solidFill>
              </a:rPr>
              <a:t>not </a:t>
            </a:r>
            <a:r>
              <a:rPr lang="en-US" dirty="0">
                <a:solidFill>
                  <a:prstClr val="black"/>
                </a:solidFill>
              </a:rPr>
              <a:t>alleviate symptoms of androgen deficiency after </a:t>
            </a:r>
            <a:r>
              <a:rPr lang="en-US" dirty="0">
                <a:solidFill>
                  <a:srgbClr val="FF0000"/>
                </a:solidFill>
              </a:rPr>
              <a:t>3–6 months, </a:t>
            </a:r>
            <a:r>
              <a:rPr lang="en-US" dirty="0">
                <a:solidFill>
                  <a:prstClr val="black"/>
                </a:solidFill>
              </a:rPr>
              <a:t>it should be </a:t>
            </a:r>
            <a:r>
              <a:rPr lang="en-US" dirty="0">
                <a:solidFill>
                  <a:srgbClr val="FF0000"/>
                </a:solidFill>
              </a:rPr>
              <a:t>discontinued</a:t>
            </a:r>
            <a:r>
              <a:rPr lang="en-US" dirty="0">
                <a:solidFill>
                  <a:prstClr val="black"/>
                </a:solidFill>
              </a:rPr>
              <a:t> and other therapy considered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  <a:endParaRPr lang="fa-IR" dirty="0"/>
          </a:p>
          <a:p>
            <a:pPr>
              <a:buFont typeface="Wingdings" panose="05000000000000000000" pitchFamily="2" charset="2"/>
              <a:buChar char="Ø"/>
            </a:pPr>
            <a:endParaRPr lang="fa-IR" dirty="0" smtClean="0"/>
          </a:p>
          <a:p>
            <a:pPr>
              <a:buFont typeface="Wingdings" panose="05000000000000000000" pitchFamily="2" charset="2"/>
              <a:buChar char="Ø"/>
            </a:pPr>
            <a:endParaRPr lang="fa-IR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We </a:t>
            </a:r>
            <a:r>
              <a:rPr lang="en-US" dirty="0"/>
              <a:t>suggest </a:t>
            </a:r>
            <a:r>
              <a:rPr lang="en-US" dirty="0">
                <a:solidFill>
                  <a:srgbClr val="FF0000"/>
                </a:solidFill>
              </a:rPr>
              <a:t>testosterone</a:t>
            </a:r>
            <a:r>
              <a:rPr lang="en-US" dirty="0"/>
              <a:t> therapy for men at </a:t>
            </a:r>
            <a:r>
              <a:rPr lang="en-US" dirty="0" smtClean="0"/>
              <a:t>high risk </a:t>
            </a:r>
            <a:r>
              <a:rPr lang="en-US" dirty="0"/>
              <a:t>for fracture with </a:t>
            </a:r>
          </a:p>
          <a:p>
            <a:pPr marL="0" indent="0">
              <a:buNone/>
            </a:pPr>
            <a:r>
              <a:rPr lang="en-US" dirty="0" smtClean="0"/>
              <a:t>testosterone </a:t>
            </a:r>
            <a:r>
              <a:rPr lang="en-US" dirty="0"/>
              <a:t>levels below </a:t>
            </a:r>
            <a:r>
              <a:rPr lang="en-US" dirty="0" smtClean="0"/>
              <a:t>200ng/dl who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lack standard indications </a:t>
            </a:r>
            <a:r>
              <a:rPr lang="en-US" dirty="0" smtClean="0"/>
              <a:t>for</a:t>
            </a:r>
            <a:r>
              <a:rPr lang="fa-IR" dirty="0" smtClean="0"/>
              <a:t> </a:t>
            </a:r>
            <a:r>
              <a:rPr lang="en-US" dirty="0" smtClean="0"/>
              <a:t>testosterone </a:t>
            </a:r>
            <a:r>
              <a:rPr lang="en-US" dirty="0"/>
              <a:t>therapy but who have </a:t>
            </a:r>
            <a:r>
              <a:rPr lang="en-US" dirty="0" err="1">
                <a:solidFill>
                  <a:srgbClr val="FF0000"/>
                </a:solidFill>
              </a:rPr>
              <a:t>contraindications</a:t>
            </a:r>
            <a:r>
              <a:rPr lang="en-US" dirty="0" err="1"/>
              <a:t>to</a:t>
            </a:r>
            <a:r>
              <a:rPr lang="en-US" dirty="0"/>
              <a:t> approved </a:t>
            </a:r>
            <a:r>
              <a:rPr lang="en-US" dirty="0" smtClean="0"/>
              <a:t>pharmacological</a:t>
            </a:r>
            <a:r>
              <a:rPr lang="fa-IR" dirty="0" smtClean="0"/>
              <a:t> </a:t>
            </a:r>
            <a:r>
              <a:rPr lang="en-US" dirty="0" smtClean="0"/>
              <a:t>agents </a:t>
            </a:r>
            <a:r>
              <a:rPr lang="en-US" dirty="0"/>
              <a:t>for </a:t>
            </a:r>
            <a:r>
              <a:rPr lang="en-US" dirty="0">
                <a:solidFill>
                  <a:srgbClr val="FF0000"/>
                </a:solidFill>
              </a:rPr>
              <a:t>osteoporosis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74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1676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06582"/>
            <a:ext cx="11156576" cy="547038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men with </a:t>
            </a:r>
            <a:r>
              <a:rPr lang="en-US" dirty="0">
                <a:solidFill>
                  <a:srgbClr val="FF0000"/>
                </a:solidFill>
              </a:rPr>
              <a:t>congenital </a:t>
            </a:r>
            <a:r>
              <a:rPr lang="en-US" dirty="0" err="1">
                <a:solidFill>
                  <a:srgbClr val="FF0000"/>
                </a:solidFill>
              </a:rPr>
              <a:t>hypogonadal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disorders, such </a:t>
            </a:r>
            <a:r>
              <a:rPr lang="en-US" dirty="0" smtClean="0"/>
              <a:t>as </a:t>
            </a:r>
            <a:r>
              <a:rPr lang="en-US" dirty="0" err="1" smtClean="0">
                <a:solidFill>
                  <a:srgbClr val="FF0000"/>
                </a:solidFill>
              </a:rPr>
              <a:t>Kallmann’</a:t>
            </a:r>
            <a:r>
              <a:rPr lang="en-US" dirty="0" err="1" smtClean="0"/>
              <a:t>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or </a:t>
            </a:r>
            <a:r>
              <a:rPr lang="en-US" dirty="0" err="1">
                <a:solidFill>
                  <a:srgbClr val="FF0000"/>
                </a:solidFill>
              </a:rPr>
              <a:t>Klinefelter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syndromes, BMD is thought </a:t>
            </a:r>
            <a:r>
              <a:rPr lang="en-US" dirty="0" smtClean="0"/>
              <a:t>to be </a:t>
            </a:r>
            <a:r>
              <a:rPr lang="en-US" dirty="0"/>
              <a:t>reduced because of </a:t>
            </a:r>
          </a:p>
          <a:p>
            <a:pPr marL="0" indent="0">
              <a:buNone/>
            </a:pPr>
            <a:r>
              <a:rPr lang="en-US" dirty="0" smtClean="0"/>
              <a:t>inadequate </a:t>
            </a:r>
            <a:r>
              <a:rPr lang="en-US" dirty="0"/>
              <a:t>pubertal bone </a:t>
            </a:r>
            <a:r>
              <a:rPr lang="en-US" dirty="0" smtClean="0"/>
              <a:t>accretion leading </a:t>
            </a:r>
            <a:r>
              <a:rPr lang="en-US" dirty="0"/>
              <a:t>to a lower peak bone </a:t>
            </a:r>
            <a:r>
              <a:rPr lang="en-US" dirty="0" smtClean="0"/>
              <a:t>mass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men </a:t>
            </a:r>
            <a:r>
              <a:rPr lang="en-US" dirty="0" smtClean="0"/>
              <a:t>with acquired </a:t>
            </a:r>
            <a:r>
              <a:rPr lang="en-US" dirty="0"/>
              <a:t>disorders that reduce testosterone levels, such as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primary gonadal failure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pituitary</a:t>
            </a:r>
            <a:r>
              <a:rPr lang="en-US" dirty="0"/>
              <a:t> or </a:t>
            </a:r>
            <a:r>
              <a:rPr lang="en-US" dirty="0">
                <a:solidFill>
                  <a:srgbClr val="FF0000"/>
                </a:solidFill>
              </a:rPr>
              <a:t>hypothalamic</a:t>
            </a:r>
            <a:r>
              <a:rPr lang="en-US" dirty="0"/>
              <a:t> tumors</a:t>
            </a:r>
            <a:r>
              <a:rPr lang="en-US" dirty="0" smtClean="0"/>
              <a:t>,</a:t>
            </a:r>
            <a:r>
              <a:rPr lang="en-US" dirty="0"/>
              <a:t> or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hemochromatosis</a:t>
            </a:r>
            <a:r>
              <a:rPr lang="en-US" dirty="0"/>
              <a:t>, BMD declines because of </a:t>
            </a:r>
            <a:r>
              <a:rPr lang="en-US" dirty="0" smtClean="0"/>
              <a:t>accelerated bone </a:t>
            </a:r>
            <a:r>
              <a:rPr lang="en-US" dirty="0"/>
              <a:t>resorption.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25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2458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1" y="789710"/>
            <a:ext cx="11790218" cy="594359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1200" dirty="0"/>
              <a:t>In </a:t>
            </a:r>
            <a:r>
              <a:rPr lang="en-US" sz="11200" dirty="0">
                <a:solidFill>
                  <a:srgbClr val="FF0000"/>
                </a:solidFill>
              </a:rPr>
              <a:t>men</a:t>
            </a:r>
            <a:r>
              <a:rPr lang="en-US" sz="11200" dirty="0"/>
              <a:t>, as in women, the incidence of </a:t>
            </a:r>
            <a:r>
              <a:rPr lang="en-US" sz="11200" dirty="0">
                <a:solidFill>
                  <a:srgbClr val="FF0000"/>
                </a:solidFill>
              </a:rPr>
              <a:t>hip fractures </a:t>
            </a:r>
            <a:r>
              <a:rPr lang="en-US" sz="11200" dirty="0"/>
              <a:t>increases exponentially with age, although the increase begins approximately </a:t>
            </a:r>
            <a:r>
              <a:rPr lang="en-US" sz="11200" dirty="0">
                <a:solidFill>
                  <a:srgbClr val="FF0000"/>
                </a:solidFill>
              </a:rPr>
              <a:t>10 years later </a:t>
            </a:r>
            <a:r>
              <a:rPr lang="en-US" sz="11200" dirty="0" smtClean="0"/>
              <a:t>.</a:t>
            </a:r>
            <a:endParaRPr lang="en-US" sz="11200" dirty="0"/>
          </a:p>
          <a:p>
            <a:pPr marL="0" indent="0">
              <a:buNone/>
            </a:pPr>
            <a:endParaRPr lang="en-US" sz="8600" dirty="0"/>
          </a:p>
          <a:p>
            <a:pPr marL="0" indent="0">
              <a:buNone/>
            </a:pPr>
            <a:endParaRPr lang="en-US" sz="8600" dirty="0"/>
          </a:p>
          <a:p>
            <a:pPr marL="0" indent="0">
              <a:buNone/>
            </a:pPr>
            <a:r>
              <a:rPr lang="en-US" sz="11200" dirty="0"/>
              <a:t>The </a:t>
            </a:r>
            <a:r>
              <a:rPr lang="en-US" sz="11200" dirty="0">
                <a:solidFill>
                  <a:srgbClr val="FF0000"/>
                </a:solidFill>
              </a:rPr>
              <a:t>mortality rate </a:t>
            </a:r>
            <a:r>
              <a:rPr lang="en-US" sz="11200" dirty="0"/>
              <a:t>associated with hip fractures ,as well as vertebral and other major fractures ,is higher in </a:t>
            </a:r>
            <a:r>
              <a:rPr lang="en-US" sz="11200" dirty="0">
                <a:solidFill>
                  <a:srgbClr val="FF0000"/>
                </a:solidFill>
              </a:rPr>
              <a:t>men</a:t>
            </a:r>
            <a:r>
              <a:rPr lang="en-US" sz="11200" dirty="0"/>
              <a:t> than in women. In addition, men are even </a:t>
            </a:r>
            <a:r>
              <a:rPr lang="en-US" sz="11200" dirty="0">
                <a:solidFill>
                  <a:srgbClr val="FF0000"/>
                </a:solidFill>
              </a:rPr>
              <a:t>less</a:t>
            </a:r>
            <a:r>
              <a:rPr lang="en-US" sz="11200" dirty="0"/>
              <a:t> likely than women to be </a:t>
            </a:r>
            <a:r>
              <a:rPr lang="en-US" sz="11200" dirty="0">
                <a:solidFill>
                  <a:srgbClr val="FF0000"/>
                </a:solidFill>
              </a:rPr>
              <a:t>evaluated </a:t>
            </a:r>
            <a:r>
              <a:rPr lang="en-US" sz="11200" dirty="0"/>
              <a:t>or receive </a:t>
            </a:r>
            <a:r>
              <a:rPr lang="en-US" sz="11200" dirty="0" err="1">
                <a:solidFill>
                  <a:srgbClr val="FF0000"/>
                </a:solidFill>
              </a:rPr>
              <a:t>antiresorptive</a:t>
            </a:r>
            <a:r>
              <a:rPr lang="en-US" sz="11200" dirty="0"/>
              <a:t> therapy after a hip fracture (4.5 versus 49.5 percent, respectively). </a:t>
            </a:r>
            <a:endParaRPr lang="fa-IR" sz="11200" dirty="0"/>
          </a:p>
          <a:p>
            <a:pPr marL="0" indent="0">
              <a:buNone/>
            </a:pPr>
            <a:endParaRPr lang="fa-IR" sz="8600" dirty="0"/>
          </a:p>
          <a:p>
            <a:pPr marL="0" indent="0">
              <a:buNone/>
            </a:pPr>
            <a:endParaRPr lang="fa-IR" sz="8600" dirty="0"/>
          </a:p>
          <a:p>
            <a:pPr marL="0" indent="0">
              <a:buNone/>
            </a:pPr>
            <a:r>
              <a:rPr lang="en-US" sz="11200" dirty="0">
                <a:solidFill>
                  <a:prstClr val="black"/>
                </a:solidFill>
              </a:rPr>
              <a:t>Men with</a:t>
            </a:r>
            <a:r>
              <a:rPr lang="en-US" sz="11200" dirty="0">
                <a:solidFill>
                  <a:srgbClr val="FF0000"/>
                </a:solidFill>
              </a:rPr>
              <a:t> hip </a:t>
            </a:r>
            <a:r>
              <a:rPr lang="en-US" sz="11200" dirty="0">
                <a:solidFill>
                  <a:prstClr val="black"/>
                </a:solidFill>
              </a:rPr>
              <a:t>fractures have a </a:t>
            </a:r>
            <a:r>
              <a:rPr lang="en-US" sz="11200" dirty="0">
                <a:solidFill>
                  <a:srgbClr val="FF0000"/>
                </a:solidFill>
              </a:rPr>
              <a:t>mortality</a:t>
            </a:r>
            <a:r>
              <a:rPr lang="en-US" sz="11200" dirty="0">
                <a:solidFill>
                  <a:prstClr val="black"/>
                </a:solidFill>
              </a:rPr>
              <a:t> rate </a:t>
            </a:r>
            <a:r>
              <a:rPr lang="en-US" sz="11200" dirty="0">
                <a:solidFill>
                  <a:srgbClr val="FF0000"/>
                </a:solidFill>
              </a:rPr>
              <a:t>two</a:t>
            </a:r>
            <a:r>
              <a:rPr lang="en-US" sz="11200" dirty="0">
                <a:solidFill>
                  <a:prstClr val="black"/>
                </a:solidFill>
              </a:rPr>
              <a:t> to </a:t>
            </a:r>
            <a:r>
              <a:rPr lang="en-US" sz="11200" dirty="0">
                <a:solidFill>
                  <a:srgbClr val="FF0000"/>
                </a:solidFill>
              </a:rPr>
              <a:t>three</a:t>
            </a:r>
            <a:r>
              <a:rPr lang="en-US" sz="11200" dirty="0">
                <a:solidFill>
                  <a:prstClr val="black"/>
                </a:solidFill>
              </a:rPr>
              <a:t> times higher </a:t>
            </a:r>
            <a:r>
              <a:rPr lang="en-US" sz="11200" dirty="0" smtClean="0">
                <a:solidFill>
                  <a:prstClr val="black"/>
                </a:solidFill>
              </a:rPr>
              <a:t>than</a:t>
            </a:r>
            <a:r>
              <a:rPr lang="fa-IR" sz="11200" dirty="0" smtClean="0">
                <a:solidFill>
                  <a:prstClr val="black"/>
                </a:solidFill>
              </a:rPr>
              <a:t> </a:t>
            </a:r>
            <a:r>
              <a:rPr lang="en-US" sz="11200" dirty="0" smtClean="0">
                <a:solidFill>
                  <a:prstClr val="black"/>
                </a:solidFill>
              </a:rPr>
              <a:t>women </a:t>
            </a:r>
            <a:r>
              <a:rPr lang="en-US" sz="11200" dirty="0">
                <a:solidFill>
                  <a:prstClr val="black"/>
                </a:solidFill>
              </a:rPr>
              <a:t>. </a:t>
            </a:r>
            <a:endParaRPr lang="en-US" sz="112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11200" dirty="0" smtClean="0">
                <a:solidFill>
                  <a:prstClr val="black"/>
                </a:solidFill>
              </a:rPr>
              <a:t>The </a:t>
            </a:r>
            <a:r>
              <a:rPr lang="en-US" sz="11200" dirty="0">
                <a:solidFill>
                  <a:prstClr val="black"/>
                </a:solidFill>
              </a:rPr>
              <a:t>morality rate after </a:t>
            </a:r>
            <a:r>
              <a:rPr lang="en-US" sz="1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en-US" sz="11200" dirty="0" smtClean="0">
                <a:solidFill>
                  <a:srgbClr val="FF0000"/>
                </a:solidFill>
              </a:rPr>
              <a:t> vertebral</a:t>
            </a:r>
            <a:r>
              <a:rPr lang="en-US" sz="11200" dirty="0" smtClean="0">
                <a:solidFill>
                  <a:prstClr val="black"/>
                </a:solidFill>
              </a:rPr>
              <a:t> </a:t>
            </a:r>
            <a:r>
              <a:rPr lang="en-US" sz="11200" dirty="0">
                <a:solidFill>
                  <a:prstClr val="black"/>
                </a:solidFill>
              </a:rPr>
              <a:t>fracture is also significantly </a:t>
            </a:r>
            <a:r>
              <a:rPr lang="en-US" sz="11200" dirty="0">
                <a:solidFill>
                  <a:srgbClr val="FF0000"/>
                </a:solidFill>
              </a:rPr>
              <a:t>higher</a:t>
            </a:r>
            <a:r>
              <a:rPr lang="en-US" sz="11200" dirty="0">
                <a:solidFill>
                  <a:prstClr val="black"/>
                </a:solidFill>
              </a:rPr>
              <a:t> in men. </a:t>
            </a:r>
            <a:endParaRPr lang="fa-IR" sz="112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86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8000" b="1" dirty="0" smtClean="0"/>
              <a:t>(Up </a:t>
            </a:r>
            <a:r>
              <a:rPr lang="en-US" sz="8000" b="1" dirty="0"/>
              <a:t>to date </a:t>
            </a:r>
            <a:r>
              <a:rPr lang="en-US" sz="8000" b="1" dirty="0" smtClean="0"/>
              <a:t>2020)</a:t>
            </a:r>
            <a:endParaRPr lang="en-US" sz="8000" b="1" dirty="0"/>
          </a:p>
          <a:p>
            <a:pPr marL="0" indent="0">
              <a:buNone/>
            </a:pPr>
            <a:endParaRPr lang="fa-IR" sz="7400" dirty="0" smtClean="0"/>
          </a:p>
        </p:txBody>
      </p:sp>
    </p:spTree>
    <p:extLst>
      <p:ext uri="{BB962C8B-B14F-4D97-AF65-F5344CB8AC3E}">
        <p14:creationId xmlns:p14="http://schemas.microsoft.com/office/powerpoint/2010/main" val="247707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7218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527" y="858982"/>
            <a:ext cx="11831782" cy="58189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Normalization</a:t>
            </a:r>
            <a:r>
              <a:rPr lang="en-US" dirty="0" smtClean="0"/>
              <a:t> of </a:t>
            </a:r>
            <a:r>
              <a:rPr lang="en-US" dirty="0"/>
              <a:t>testosterone </a:t>
            </a:r>
            <a:r>
              <a:rPr lang="en-US" dirty="0">
                <a:solidFill>
                  <a:srgbClr val="FF0000"/>
                </a:solidFill>
              </a:rPr>
              <a:t>increases </a:t>
            </a:r>
            <a:r>
              <a:rPr lang="en-US" dirty="0"/>
              <a:t>BMD in men </a:t>
            </a:r>
            <a:r>
              <a:rPr lang="en-US" dirty="0" smtClean="0"/>
              <a:t>with acquired hypogonadism due </a:t>
            </a:r>
            <a:r>
              <a:rPr lang="en-US" dirty="0"/>
              <a:t>to </a:t>
            </a:r>
            <a:r>
              <a:rPr lang="en-US" b="1" dirty="0"/>
              <a:t>prolactin-</a:t>
            </a:r>
            <a:r>
              <a:rPr lang="en-US" dirty="0"/>
              <a:t>secreting </a:t>
            </a:r>
            <a:r>
              <a:rPr lang="en-US" dirty="0" err="1" smtClean="0"/>
              <a:t>adenomas,other</a:t>
            </a:r>
            <a:r>
              <a:rPr lang="en-US" dirty="0" smtClean="0"/>
              <a:t> </a:t>
            </a:r>
            <a:r>
              <a:rPr lang="en-US" b="1" dirty="0" smtClean="0"/>
              <a:t>pituitary-hypothalamic</a:t>
            </a:r>
            <a:r>
              <a:rPr lang="en-US" dirty="0" smtClean="0"/>
              <a:t> disorders</a:t>
            </a:r>
            <a:r>
              <a:rPr lang="en-US" dirty="0"/>
              <a:t>, or </a:t>
            </a:r>
            <a:r>
              <a:rPr lang="en-US" b="1" dirty="0"/>
              <a:t>primary testicular </a:t>
            </a:r>
            <a:r>
              <a:rPr lang="en-US" dirty="0" smtClean="0"/>
              <a:t>disorders.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men with </a:t>
            </a:r>
            <a:r>
              <a:rPr lang="en-US" dirty="0" smtClean="0">
                <a:solidFill>
                  <a:srgbClr val="FF0000"/>
                </a:solidFill>
              </a:rPr>
              <a:t>acquired hypogonadism</a:t>
            </a:r>
            <a:r>
              <a:rPr lang="en-US" dirty="0"/>
              <a:t>, testosterone therapy </a:t>
            </a:r>
            <a:r>
              <a:rPr lang="en-US" dirty="0">
                <a:solidFill>
                  <a:srgbClr val="FF0000"/>
                </a:solidFill>
              </a:rPr>
              <a:t>reduces BTM, </a:t>
            </a:r>
            <a:r>
              <a:rPr lang="en-US" dirty="0" smtClean="0"/>
              <a:t>suggesting that </a:t>
            </a:r>
            <a:r>
              <a:rPr lang="en-US" dirty="0"/>
              <a:t>the testosterone-induced </a:t>
            </a:r>
            <a:r>
              <a:rPr lang="en-US" dirty="0">
                <a:solidFill>
                  <a:srgbClr val="FF0000"/>
                </a:solidFill>
              </a:rPr>
              <a:t>increases </a:t>
            </a:r>
            <a:r>
              <a:rPr lang="en-US" dirty="0" smtClean="0">
                <a:solidFill>
                  <a:srgbClr val="FF0000"/>
                </a:solidFill>
              </a:rPr>
              <a:t>in BMD </a:t>
            </a:r>
            <a:r>
              <a:rPr lang="en-US" dirty="0" smtClean="0"/>
              <a:t>are</a:t>
            </a:r>
            <a:r>
              <a:rPr lang="fa-IR" dirty="0" smtClean="0"/>
              <a:t> </a:t>
            </a:r>
            <a:r>
              <a:rPr lang="en-US" dirty="0" smtClean="0"/>
              <a:t>due </a:t>
            </a:r>
            <a:r>
              <a:rPr lang="en-US" dirty="0"/>
              <a:t>to </a:t>
            </a:r>
          </a:p>
          <a:p>
            <a:pPr marL="0" indent="0">
              <a:buNone/>
            </a:pPr>
            <a:r>
              <a:rPr lang="en-US" dirty="0" err="1" smtClean="0"/>
              <a:t>antiresorptive</a:t>
            </a:r>
            <a:r>
              <a:rPr lang="en-US" dirty="0" smtClean="0"/>
              <a:t> </a:t>
            </a:r>
            <a:r>
              <a:rPr lang="en-US" dirty="0"/>
              <a:t>effects possibly </a:t>
            </a:r>
            <a:r>
              <a:rPr lang="en-US" dirty="0" smtClean="0"/>
              <a:t>mediated through </a:t>
            </a:r>
            <a:r>
              <a:rPr lang="en-US" dirty="0"/>
              <a:t>conversion </a:t>
            </a:r>
            <a:r>
              <a:rPr lang="en-US" dirty="0"/>
              <a:t>of</a:t>
            </a:r>
            <a:r>
              <a:rPr lang="en-US" dirty="0">
                <a:solidFill>
                  <a:srgbClr val="FF0000"/>
                </a:solidFill>
              </a:rPr>
              <a:t> testosterone 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to </a:t>
            </a:r>
            <a:r>
              <a:rPr lang="en-US" dirty="0">
                <a:solidFill>
                  <a:srgbClr val="FF0000"/>
                </a:solidFill>
              </a:rPr>
              <a:t>estradiol.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90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1676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82" y="706582"/>
            <a:ext cx="12095018" cy="61514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testosterone alone: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modest or borderline </a:t>
            </a:r>
            <a:r>
              <a:rPr lang="en-US" sz="2400" dirty="0"/>
              <a:t>risk of fracture reflects our desire to </a:t>
            </a:r>
            <a:r>
              <a:rPr lang="en-US" sz="2400" dirty="0" smtClean="0"/>
              <a:t>manage both </a:t>
            </a:r>
            <a:r>
              <a:rPr lang="en-US" sz="2400" dirty="0"/>
              <a:t>the </a:t>
            </a:r>
            <a:r>
              <a:rPr lang="en-US" sz="2400" dirty="0"/>
              <a:t>hypogonadism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and </a:t>
            </a:r>
            <a:r>
              <a:rPr lang="en-US" sz="2400" dirty="0"/>
              <a:t>the low BMD with a </a:t>
            </a:r>
            <a:r>
              <a:rPr lang="en-US" sz="2400" dirty="0" smtClean="0">
                <a:solidFill>
                  <a:srgbClr val="FF0000"/>
                </a:solidFill>
              </a:rPr>
              <a:t>single agent</a:t>
            </a:r>
            <a:r>
              <a:rPr lang="en-US" sz="2400" dirty="0"/>
              <a:t>, </a:t>
            </a:r>
          </a:p>
          <a:p>
            <a:pPr marL="0" indent="0">
              <a:buNone/>
            </a:pPr>
            <a:r>
              <a:rPr lang="en-US" sz="2400" dirty="0"/>
              <a:t>thus </a:t>
            </a:r>
            <a:r>
              <a:rPr lang="en-US" sz="2400" dirty="0">
                <a:solidFill>
                  <a:srgbClr val="FF0000"/>
                </a:solidFill>
              </a:rPr>
              <a:t>reducing costs </a:t>
            </a:r>
            <a:r>
              <a:rPr lang="en-US" sz="2400" dirty="0"/>
              <a:t>and the risk of medication </a:t>
            </a:r>
            <a:r>
              <a:rPr lang="en-US" sz="2400" dirty="0" smtClean="0">
                <a:solidFill>
                  <a:srgbClr val="FF0000"/>
                </a:solidFill>
              </a:rPr>
              <a:t>side effects</a:t>
            </a:r>
            <a:r>
              <a:rPr lang="en-US" sz="2400" dirty="0"/>
              <a:t>, as well as our belief </a:t>
            </a:r>
          </a:p>
          <a:p>
            <a:pPr marL="0" indent="0">
              <a:buNone/>
            </a:pPr>
            <a:r>
              <a:rPr lang="en-US" sz="2400" dirty="0"/>
              <a:t>that it is likely that the </a:t>
            </a:r>
            <a:r>
              <a:rPr lang="en-US" sz="2400" dirty="0" smtClean="0"/>
              <a:t>beneficial effects </a:t>
            </a:r>
            <a:r>
              <a:rPr lang="en-US" sz="2400" dirty="0"/>
              <a:t>of testosterone on BMD in </a:t>
            </a:r>
            <a:r>
              <a:rPr lang="en-US" sz="2400" dirty="0" err="1"/>
              <a:t>hypogonadal</a:t>
            </a:r>
            <a:r>
              <a:rPr lang="en-US" sz="2400" dirty="0"/>
              <a:t> men</a:t>
            </a:r>
          </a:p>
          <a:p>
            <a:pPr marL="0" indent="0">
              <a:buNone/>
            </a:pPr>
            <a:r>
              <a:rPr lang="en-US" sz="2400" dirty="0"/>
              <a:t>indicate that it will also reduce fracture risk.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Because </a:t>
            </a:r>
            <a:r>
              <a:rPr lang="en-US" sz="2400" dirty="0">
                <a:solidFill>
                  <a:srgbClr val="0070C0"/>
                </a:solidFill>
              </a:rPr>
              <a:t>testosterone and estradiol </a:t>
            </a:r>
            <a:r>
              <a:rPr lang="en-US" sz="2400" dirty="0"/>
              <a:t>levels </a:t>
            </a:r>
            <a:r>
              <a:rPr lang="en-US" sz="2400" dirty="0">
                <a:solidFill>
                  <a:srgbClr val="0070C0"/>
                </a:solidFill>
              </a:rPr>
              <a:t>decline</a:t>
            </a:r>
            <a:r>
              <a:rPr lang="en-US" sz="2400" dirty="0"/>
              <a:t> as </a:t>
            </a:r>
            <a:r>
              <a:rPr lang="en-US" sz="2400" dirty="0" smtClean="0">
                <a:solidFill>
                  <a:srgbClr val="0070C0"/>
                </a:solidFill>
              </a:rPr>
              <a:t>men age</a:t>
            </a:r>
            <a:r>
              <a:rPr lang="en-US" sz="2400" dirty="0"/>
              <a:t>, it has been suggested </a:t>
            </a:r>
            <a:r>
              <a:rPr lang="en-US" sz="2400" dirty="0" smtClean="0"/>
              <a:t>that this decline </a:t>
            </a:r>
            <a:r>
              <a:rPr lang="en-US" sz="2400" dirty="0"/>
              <a:t>may be responsible, at least in part, for the </a:t>
            </a:r>
            <a:r>
              <a:rPr lang="en-US" sz="2400" dirty="0">
                <a:solidFill>
                  <a:srgbClr val="0070C0"/>
                </a:solidFill>
              </a:rPr>
              <a:t>decrease in BMD </a:t>
            </a:r>
            <a:r>
              <a:rPr lang="en-US" sz="2400" dirty="0"/>
              <a:t>that occurs </a:t>
            </a:r>
            <a:r>
              <a:rPr lang="en-US" sz="2400" dirty="0" smtClean="0"/>
              <a:t>in</a:t>
            </a:r>
            <a:r>
              <a:rPr lang="en-US" sz="2400" dirty="0"/>
              <a:t> aging men.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dirty="0"/>
              <a:t>effect of testosterone on BMD </a:t>
            </a:r>
            <a:r>
              <a:rPr lang="en-US" sz="2400" dirty="0" smtClean="0"/>
              <a:t>appears to </a:t>
            </a:r>
            <a:r>
              <a:rPr lang="en-US" sz="2400" dirty="0"/>
              <a:t>be related to </a:t>
            </a:r>
            <a:r>
              <a:rPr lang="en-US" sz="2400" dirty="0">
                <a:solidFill>
                  <a:srgbClr val="0070C0"/>
                </a:solidFill>
              </a:rPr>
              <a:t>baseline levels</a:t>
            </a:r>
            <a:r>
              <a:rPr lang="en-US" sz="2400" dirty="0"/>
              <a:t>; </a:t>
            </a:r>
          </a:p>
          <a:p>
            <a:pPr marL="0" indent="0">
              <a:buNone/>
            </a:pPr>
            <a:r>
              <a:rPr lang="en-US" sz="2400" dirty="0" smtClean="0"/>
              <a:t>testosterone therapy</a:t>
            </a:r>
            <a:r>
              <a:rPr lang="en-US" sz="2400" dirty="0" smtClean="0">
                <a:solidFill>
                  <a:srgbClr val="0070C0"/>
                </a:solidFill>
              </a:rPr>
              <a:t> fails</a:t>
            </a:r>
            <a:r>
              <a:rPr lang="en-US" sz="2400" dirty="0" smtClean="0"/>
              <a:t> </a:t>
            </a:r>
            <a:r>
              <a:rPr lang="en-US" sz="2400" dirty="0"/>
              <a:t>to </a:t>
            </a:r>
            <a:r>
              <a:rPr lang="en-US" sz="2400" dirty="0" smtClean="0"/>
              <a:t>increase </a:t>
            </a:r>
            <a:r>
              <a:rPr lang="en-US" sz="2400" dirty="0" err="1" smtClean="0"/>
              <a:t>BMDin</a:t>
            </a:r>
            <a:r>
              <a:rPr lang="en-US" sz="2400" dirty="0" smtClean="0"/>
              <a:t> </a:t>
            </a:r>
            <a:r>
              <a:rPr lang="en-US" sz="2400" dirty="0"/>
              <a:t>men whose </a:t>
            </a:r>
            <a:r>
              <a:rPr lang="en-US" sz="2400" dirty="0">
                <a:solidFill>
                  <a:srgbClr val="0070C0"/>
                </a:solidFill>
              </a:rPr>
              <a:t>testosterone levels </a:t>
            </a:r>
            <a:r>
              <a:rPr lang="en-US" sz="2400" dirty="0" smtClean="0"/>
              <a:t>are within </a:t>
            </a:r>
            <a:r>
              <a:rPr lang="en-US" sz="2400" dirty="0"/>
              <a:t>the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reference </a:t>
            </a:r>
            <a:r>
              <a:rPr lang="en-US" sz="2400" dirty="0">
                <a:solidFill>
                  <a:srgbClr val="0070C0"/>
                </a:solidFill>
              </a:rPr>
              <a:t>range</a:t>
            </a:r>
            <a:r>
              <a:rPr lang="en-US" sz="2400" dirty="0"/>
              <a:t>, whereas it </a:t>
            </a:r>
            <a:r>
              <a:rPr lang="en-US" sz="2400" dirty="0">
                <a:solidFill>
                  <a:srgbClr val="0070C0"/>
                </a:solidFill>
              </a:rPr>
              <a:t>increases BMD </a:t>
            </a:r>
            <a:r>
              <a:rPr lang="en-US" sz="2400" dirty="0" smtClean="0"/>
              <a:t>in men </a:t>
            </a:r>
            <a:r>
              <a:rPr lang="en-US" sz="2400" dirty="0"/>
              <a:t>whose levels are </a:t>
            </a:r>
            <a:r>
              <a:rPr lang="en-US" sz="2400" dirty="0">
                <a:solidFill>
                  <a:srgbClr val="0070C0"/>
                </a:solidFill>
              </a:rPr>
              <a:t>below</a:t>
            </a:r>
            <a:r>
              <a:rPr lang="en-US" sz="2400" dirty="0"/>
              <a:t> the reference range.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7523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374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03564"/>
            <a:ext cx="11958918" cy="5860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testosterone </a:t>
            </a:r>
            <a:r>
              <a:rPr lang="en-US" sz="2400" dirty="0"/>
              <a:t>is an </a:t>
            </a:r>
            <a:r>
              <a:rPr lang="en-US" sz="2400" dirty="0" smtClean="0">
                <a:solidFill>
                  <a:srgbClr val="FF0000"/>
                </a:solidFill>
              </a:rPr>
              <a:t>effective</a:t>
            </a:r>
            <a:r>
              <a:rPr lang="en-US" sz="2400" dirty="0" smtClean="0"/>
              <a:t> therapy </a:t>
            </a:r>
            <a:r>
              <a:rPr lang="en-US" sz="2400" dirty="0"/>
              <a:t>for </a:t>
            </a:r>
            <a:r>
              <a:rPr lang="en-US" sz="2400" dirty="0" err="1"/>
              <a:t>hypogonadal</a:t>
            </a:r>
            <a:r>
              <a:rPr lang="en-US" sz="2400" dirty="0"/>
              <a:t> men with osteoporosis. </a:t>
            </a:r>
          </a:p>
          <a:p>
            <a:pPr marL="0" indent="0">
              <a:buNone/>
            </a:pPr>
            <a:r>
              <a:rPr lang="en-US" sz="2400" dirty="0" smtClean="0"/>
              <a:t>For men </a:t>
            </a:r>
            <a:r>
              <a:rPr lang="en-US" sz="2400" dirty="0"/>
              <a:t>with hypogonadism due to organic disease </a:t>
            </a:r>
            <a:r>
              <a:rPr lang="en-US" sz="2400" dirty="0" smtClean="0"/>
              <a:t>and/or symptomatic </a:t>
            </a:r>
            <a:r>
              <a:rPr lang="en-US" sz="2400" dirty="0"/>
              <a:t>hypogonadism </a:t>
            </a:r>
          </a:p>
          <a:p>
            <a:pPr marL="0" indent="0">
              <a:buNone/>
            </a:pPr>
            <a:r>
              <a:rPr lang="en-US" sz="2400" dirty="0"/>
              <a:t>who have a </a:t>
            </a:r>
            <a:r>
              <a:rPr lang="en-US" sz="2400" dirty="0">
                <a:solidFill>
                  <a:srgbClr val="FF0000"/>
                </a:solidFill>
              </a:rPr>
              <a:t>marginal </a:t>
            </a:r>
            <a:r>
              <a:rPr lang="en-US" sz="2400" dirty="0" smtClean="0">
                <a:solidFill>
                  <a:srgbClr val="FF0000"/>
                </a:solidFill>
              </a:rPr>
              <a:t>increase in </a:t>
            </a:r>
            <a:r>
              <a:rPr lang="en-US" sz="2400" dirty="0">
                <a:solidFill>
                  <a:srgbClr val="FF0000"/>
                </a:solidFill>
              </a:rPr>
              <a:t>fracture risk</a:t>
            </a:r>
            <a:r>
              <a:rPr lang="en-US" sz="2400" dirty="0"/>
              <a:t>, testosterone therapy may be </a:t>
            </a:r>
            <a:r>
              <a:rPr lang="en-US" sz="2400" b="1" dirty="0">
                <a:solidFill>
                  <a:srgbClr val="FF0000"/>
                </a:solidFill>
              </a:rPr>
              <a:t>adequate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However, in </a:t>
            </a:r>
            <a:r>
              <a:rPr lang="en-US" sz="2400" dirty="0" smtClean="0"/>
              <a:t>men who need </a:t>
            </a:r>
            <a:r>
              <a:rPr lang="en-US" sz="2400" dirty="0"/>
              <a:t>testosterone therapy </a:t>
            </a:r>
            <a:r>
              <a:rPr lang="en-US" sz="2400" dirty="0" smtClean="0"/>
              <a:t>for </a:t>
            </a:r>
            <a:r>
              <a:rPr lang="en-US" sz="2400" dirty="0" smtClean="0">
                <a:solidFill>
                  <a:srgbClr val="FF0000"/>
                </a:solidFill>
              </a:rPr>
              <a:t>hypogonadism </a:t>
            </a:r>
            <a:r>
              <a:rPr lang="en-US" sz="2400" dirty="0"/>
              <a:t>and who have 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high </a:t>
            </a:r>
            <a:r>
              <a:rPr lang="en-US" sz="2400" dirty="0">
                <a:solidFill>
                  <a:srgbClr val="FF0000"/>
                </a:solidFill>
              </a:rPr>
              <a:t>fracture risk</a:t>
            </a:r>
            <a:r>
              <a:rPr lang="en-US" sz="2400" dirty="0"/>
              <a:t>, we </a:t>
            </a:r>
            <a:r>
              <a:rPr lang="en-US" sz="2400" dirty="0" smtClean="0"/>
              <a:t>recommend </a:t>
            </a:r>
            <a:r>
              <a:rPr lang="en-US" sz="2400" dirty="0" smtClean="0">
                <a:solidFill>
                  <a:srgbClr val="FF0000"/>
                </a:solidFill>
              </a:rPr>
              <a:t>adding </a:t>
            </a:r>
            <a:r>
              <a:rPr lang="en-US" sz="2400" dirty="0">
                <a:solidFill>
                  <a:srgbClr val="FF0000"/>
                </a:solidFill>
              </a:rPr>
              <a:t>an approved pharmacological </a:t>
            </a:r>
            <a:r>
              <a:rPr lang="en-US" sz="2400" dirty="0"/>
              <a:t>agent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</a:rPr>
              <a:t>men whose serum</a:t>
            </a:r>
            <a:r>
              <a:rPr lang="en-US" sz="2400" dirty="0">
                <a:solidFill>
                  <a:srgbClr val="FF0000"/>
                </a:solidFill>
              </a:rPr>
              <a:t> testosterone </a:t>
            </a:r>
            <a:r>
              <a:rPr lang="en-US" sz="2400" dirty="0">
                <a:solidFill>
                  <a:prstClr val="black"/>
                </a:solidFill>
              </a:rPr>
              <a:t>level is</a:t>
            </a:r>
            <a:r>
              <a:rPr lang="en-US" sz="2400" dirty="0">
                <a:solidFill>
                  <a:srgbClr val="FF0000"/>
                </a:solidFill>
              </a:rPr>
              <a:t> 200–300 ng/dl</a:t>
            </a:r>
            <a:r>
              <a:rPr lang="en-US" sz="2400" dirty="0">
                <a:solidFill>
                  <a:prstClr val="black"/>
                </a:solidFill>
              </a:rPr>
              <a:t> (6.9–10.4 </a:t>
            </a:r>
            <a:r>
              <a:rPr lang="en-US" sz="2400" dirty="0" err="1">
                <a:solidFill>
                  <a:prstClr val="black"/>
                </a:solidFill>
              </a:rPr>
              <a:t>nmol</a:t>
            </a:r>
            <a:r>
              <a:rPr lang="en-US" sz="2400" dirty="0">
                <a:solidFill>
                  <a:prstClr val="black"/>
                </a:solidFill>
              </a:rPr>
              <a:t>/liter) </a:t>
            </a: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or </a:t>
            </a:r>
            <a:r>
              <a:rPr lang="en-US" sz="2400" dirty="0">
                <a:solidFill>
                  <a:srgbClr val="FF0000"/>
                </a:solidFill>
              </a:rPr>
              <a:t>below</a:t>
            </a:r>
            <a:r>
              <a:rPr lang="en-US" sz="2400" dirty="0">
                <a:solidFill>
                  <a:prstClr val="black"/>
                </a:solidFill>
              </a:rPr>
              <a:t> appear to be at </a:t>
            </a:r>
            <a:r>
              <a:rPr lang="en-US" sz="2400" dirty="0">
                <a:solidFill>
                  <a:srgbClr val="FF0000"/>
                </a:solidFill>
              </a:rPr>
              <a:t>higher risk </a:t>
            </a:r>
            <a:r>
              <a:rPr lang="en-US" sz="2400" dirty="0">
                <a:solidFill>
                  <a:prstClr val="black"/>
                </a:solidFill>
              </a:rPr>
              <a:t>for bone loss and fracture and are more likely</a:t>
            </a: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to have a </a:t>
            </a:r>
            <a:r>
              <a:rPr lang="en-US" sz="2400" dirty="0">
                <a:solidFill>
                  <a:srgbClr val="FF0000"/>
                </a:solidFill>
              </a:rPr>
              <a:t>favorable response </a:t>
            </a:r>
            <a:r>
              <a:rPr lang="en-US" sz="2400" dirty="0">
                <a:solidFill>
                  <a:prstClr val="black"/>
                </a:solidFill>
              </a:rPr>
              <a:t>to testosterone therapy.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698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905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775854"/>
            <a:ext cx="11901055" cy="59020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Low </a:t>
            </a:r>
            <a:r>
              <a:rPr lang="en-US" sz="2400" dirty="0"/>
              <a:t>levels </a:t>
            </a:r>
            <a:r>
              <a:rPr lang="en-US" sz="2400" dirty="0" smtClean="0"/>
              <a:t>of both </a:t>
            </a:r>
            <a:r>
              <a:rPr lang="en-US" sz="2400" dirty="0">
                <a:solidFill>
                  <a:srgbClr val="FF0000"/>
                </a:solidFill>
              </a:rPr>
              <a:t>testosterone </a:t>
            </a:r>
            <a:r>
              <a:rPr lang="en-US" sz="2400" dirty="0"/>
              <a:t>and </a:t>
            </a:r>
            <a:r>
              <a:rPr lang="en-US" sz="2400" dirty="0">
                <a:solidFill>
                  <a:srgbClr val="FF0000"/>
                </a:solidFill>
              </a:rPr>
              <a:t>estradiol</a:t>
            </a:r>
            <a:r>
              <a:rPr lang="en-US" sz="2400" dirty="0"/>
              <a:t> are associated with </a:t>
            </a:r>
            <a:r>
              <a:rPr lang="en-US" sz="2400" dirty="0" smtClean="0"/>
              <a:t>bone loss </a:t>
            </a:r>
            <a:r>
              <a:rPr lang="en-US" sz="2400" dirty="0"/>
              <a:t>and fractures </a:t>
            </a:r>
          </a:p>
          <a:p>
            <a:pPr marL="0" indent="0">
              <a:buNone/>
            </a:pPr>
            <a:r>
              <a:rPr lang="en-US" sz="2400" dirty="0"/>
              <a:t>in men, although the associations </a:t>
            </a:r>
            <a:r>
              <a:rPr lang="en-US" sz="2400" dirty="0" smtClean="0"/>
              <a:t>are weak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</a:rPr>
              <a:t>Low </a:t>
            </a:r>
            <a:r>
              <a:rPr lang="en-US" sz="2400" dirty="0">
                <a:solidFill>
                  <a:srgbClr val="FF0000"/>
                </a:solidFill>
              </a:rPr>
              <a:t>estradiol </a:t>
            </a:r>
            <a:r>
              <a:rPr lang="en-US" sz="2400" dirty="0"/>
              <a:t>levels are </a:t>
            </a:r>
            <a:r>
              <a:rPr lang="en-US" sz="2400" dirty="0" smtClean="0">
                <a:solidFill>
                  <a:srgbClr val="FF0000"/>
                </a:solidFill>
              </a:rPr>
              <a:t>more strongly</a:t>
            </a:r>
            <a:r>
              <a:rPr lang="en-US" sz="2400" dirty="0" smtClean="0"/>
              <a:t> </a:t>
            </a:r>
            <a:r>
              <a:rPr lang="en-US" sz="2400" dirty="0"/>
              <a:t>associated with </a:t>
            </a:r>
            <a:r>
              <a:rPr lang="en-US" sz="2400" dirty="0">
                <a:solidFill>
                  <a:srgbClr val="FF0000"/>
                </a:solidFill>
              </a:rPr>
              <a:t>increased fracture </a:t>
            </a:r>
            <a:r>
              <a:rPr lang="en-US" sz="2400" dirty="0"/>
              <a:t>risk and </a:t>
            </a:r>
            <a:r>
              <a:rPr lang="en-US" sz="2400" dirty="0" smtClean="0"/>
              <a:t>accelerated bone </a:t>
            </a:r>
            <a:r>
              <a:rPr lang="en-US" sz="2400" dirty="0"/>
              <a:t>loss in </a:t>
            </a:r>
            <a:r>
              <a:rPr lang="en-US" sz="2400" dirty="0">
                <a:solidFill>
                  <a:srgbClr val="FF0000"/>
                </a:solidFill>
              </a:rPr>
              <a:t>older men 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Measurement</a:t>
            </a:r>
            <a:r>
              <a:rPr lang="en-US" sz="2400" dirty="0" smtClean="0"/>
              <a:t> of estradiol levels </a:t>
            </a:r>
            <a:r>
              <a:rPr lang="en-US" sz="2400" dirty="0"/>
              <a:t>in clinical situations in men is </a:t>
            </a:r>
            <a:r>
              <a:rPr lang="en-US" sz="2400" dirty="0" smtClean="0">
                <a:solidFill>
                  <a:srgbClr val="FF0000"/>
                </a:solidFill>
              </a:rPr>
              <a:t>not recommended </a:t>
            </a:r>
            <a:r>
              <a:rPr lang="en-US" sz="2400" dirty="0"/>
              <a:t>because </a:t>
            </a:r>
          </a:p>
          <a:p>
            <a:pPr marL="0" indent="0">
              <a:buNone/>
            </a:pPr>
            <a:r>
              <a:rPr lang="en-US" sz="2400" dirty="0"/>
              <a:t>of the lack of </a:t>
            </a:r>
            <a:r>
              <a:rPr lang="en-US" sz="2400" dirty="0" smtClean="0"/>
              <a:t>easily </a:t>
            </a:r>
            <a:r>
              <a:rPr lang="en-US" sz="2400" dirty="0"/>
              <a:t>available, </a:t>
            </a:r>
            <a:r>
              <a:rPr lang="en-US" sz="2400" dirty="0" smtClean="0"/>
              <a:t>accurate assay </a:t>
            </a:r>
            <a:r>
              <a:rPr lang="en-US" sz="2400" dirty="0"/>
              <a:t>methods (mass spectrometry) and the absence</a:t>
            </a:r>
          </a:p>
          <a:p>
            <a:pPr marL="0" indent="0">
              <a:buNone/>
            </a:pPr>
            <a:r>
              <a:rPr lang="en-US" sz="2400" dirty="0" smtClean="0"/>
              <a:t>of </a:t>
            </a:r>
            <a:r>
              <a:rPr lang="en-US" sz="2400" dirty="0"/>
              <a:t>validated clinical algorithms that incorporate </a:t>
            </a:r>
            <a:r>
              <a:rPr lang="en-US" sz="2400" dirty="0" smtClean="0"/>
              <a:t>estradiol measurements </a:t>
            </a:r>
            <a:r>
              <a:rPr lang="en-US" sz="2400" dirty="0"/>
              <a:t>into treatment</a:t>
            </a:r>
          </a:p>
          <a:p>
            <a:pPr marL="0" indent="0">
              <a:buNone/>
            </a:pPr>
            <a:r>
              <a:rPr lang="en-US" sz="2400" dirty="0" smtClean="0"/>
              <a:t>decisions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err="1" smtClean="0">
                <a:solidFill>
                  <a:srgbClr val="FF0000"/>
                </a:solidFill>
              </a:rPr>
              <a:t>HighSHBG</a:t>
            </a:r>
            <a:r>
              <a:rPr lang="en-US" dirty="0" smtClean="0"/>
              <a:t> levels are </a:t>
            </a:r>
            <a:r>
              <a:rPr lang="en-US" dirty="0"/>
              <a:t>associated with </a:t>
            </a:r>
            <a:r>
              <a:rPr lang="en-US" dirty="0">
                <a:solidFill>
                  <a:srgbClr val="FF0000"/>
                </a:solidFill>
              </a:rPr>
              <a:t>increased fracture </a:t>
            </a:r>
            <a:r>
              <a:rPr lang="en-US" dirty="0"/>
              <a:t>incidence and </a:t>
            </a:r>
            <a:r>
              <a:rPr lang="en-US" dirty="0" smtClean="0"/>
              <a:t>bone loss </a:t>
            </a:r>
            <a:r>
              <a:rPr lang="en-US" dirty="0"/>
              <a:t>in </a:t>
            </a:r>
            <a:r>
              <a:rPr lang="en-US" dirty="0">
                <a:solidFill>
                  <a:srgbClr val="FF0000"/>
                </a:solidFill>
              </a:rPr>
              <a:t>older men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673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374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845126"/>
            <a:ext cx="11956473" cy="59158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Men </a:t>
            </a:r>
            <a:r>
              <a:rPr lang="en-US" sz="2400" b="1" dirty="0">
                <a:solidFill>
                  <a:srgbClr val="FF0000"/>
                </a:solidFill>
              </a:rPr>
              <a:t>with prostate cancer receiving ADT</a:t>
            </a:r>
          </a:p>
          <a:p>
            <a:pPr marL="0" indent="0">
              <a:buNone/>
            </a:pPr>
            <a:r>
              <a:rPr lang="en-US" sz="2400" dirty="0" smtClean="0"/>
              <a:t>We </a:t>
            </a:r>
            <a:r>
              <a:rPr lang="en-US" sz="2400" dirty="0"/>
              <a:t>recommend pharmacological treatment </a:t>
            </a:r>
            <a:r>
              <a:rPr lang="en-US" sz="2400" dirty="0" smtClean="0"/>
              <a:t>for osteoporosis </a:t>
            </a:r>
            <a:r>
              <a:rPr lang="en-US" sz="2400" dirty="0"/>
              <a:t>for men with prostate </a:t>
            </a:r>
          </a:p>
          <a:p>
            <a:pPr marL="0" indent="0">
              <a:buNone/>
            </a:pPr>
            <a:r>
              <a:rPr lang="en-US" sz="2400" dirty="0" smtClean="0"/>
              <a:t>cancer receiving ADT </a:t>
            </a:r>
            <a:r>
              <a:rPr lang="en-US" sz="2400" dirty="0"/>
              <a:t>who have a high risk of </a:t>
            </a:r>
            <a:r>
              <a:rPr lang="en-US" sz="2400" dirty="0" smtClean="0"/>
              <a:t>fracture.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0000"/>
                </a:solidFill>
              </a:rPr>
              <a:t>Orchiectomy </a:t>
            </a:r>
            <a:r>
              <a:rPr lang="en-US" sz="2400" dirty="0"/>
              <a:t>or administration of </a:t>
            </a:r>
            <a:r>
              <a:rPr lang="en-US" sz="2400" b="1" dirty="0" smtClean="0">
                <a:solidFill>
                  <a:srgbClr val="FF0000"/>
                </a:solidFill>
              </a:rPr>
              <a:t>long-</a:t>
            </a:r>
            <a:r>
              <a:rPr lang="en-US" sz="2400" b="1" dirty="0" err="1" smtClean="0">
                <a:solidFill>
                  <a:srgbClr val="FF0000"/>
                </a:solidFill>
              </a:rPr>
              <a:t>actingGnRH</a:t>
            </a:r>
            <a:r>
              <a:rPr lang="en-US" sz="2400" b="1" dirty="0" smtClean="0">
                <a:solidFill>
                  <a:srgbClr val="FF0000"/>
                </a:solidFill>
              </a:rPr>
              <a:t> agonists </a:t>
            </a:r>
            <a:r>
              <a:rPr lang="en-US" sz="2400" dirty="0" smtClean="0"/>
              <a:t>to men </a:t>
            </a:r>
            <a:r>
              <a:rPr lang="en-US" sz="2400" dirty="0"/>
              <a:t>with prostate </a:t>
            </a:r>
            <a:r>
              <a:rPr lang="en-US" sz="2400" dirty="0" smtClean="0"/>
              <a:t> </a:t>
            </a:r>
            <a:r>
              <a:rPr lang="en-US" sz="2400" dirty="0"/>
              <a:t>cancer lowers serum </a:t>
            </a:r>
            <a:r>
              <a:rPr lang="en-US" sz="2400" dirty="0" smtClean="0"/>
              <a:t>testosterone and </a:t>
            </a:r>
            <a:r>
              <a:rPr lang="en-US" sz="2400" dirty="0"/>
              <a:t>estradiol levels to the </a:t>
            </a:r>
            <a:r>
              <a:rPr lang="en-US" sz="2400" dirty="0" err="1">
                <a:solidFill>
                  <a:srgbClr val="FF0000"/>
                </a:solidFill>
              </a:rPr>
              <a:t>prepubertal</a:t>
            </a:r>
            <a:r>
              <a:rPr lang="en-US" sz="2400" dirty="0">
                <a:solidFill>
                  <a:srgbClr val="FF0000"/>
                </a:solidFill>
              </a:rPr>
              <a:t> range</a:t>
            </a:r>
            <a:r>
              <a:rPr lang="en-US" sz="2400" dirty="0"/>
              <a:t>, increasing</a:t>
            </a:r>
          </a:p>
          <a:p>
            <a:pPr marL="0" indent="0">
              <a:buNone/>
            </a:pPr>
            <a:r>
              <a:rPr lang="en-US" sz="2400" dirty="0" smtClean="0"/>
              <a:t>    bone resorption and </a:t>
            </a:r>
            <a:r>
              <a:rPr lang="en-US" sz="2400" dirty="0"/>
              <a:t>inducing rapid bone loss. 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Several </a:t>
            </a:r>
            <a:r>
              <a:rPr lang="en-US" sz="2400" dirty="0"/>
              <a:t>small studies have examined rates of </a:t>
            </a:r>
            <a:r>
              <a:rPr lang="en-US" sz="2400" dirty="0">
                <a:solidFill>
                  <a:srgbClr val="FF0000"/>
                </a:solidFill>
              </a:rPr>
              <a:t>bone loss </a:t>
            </a:r>
            <a:r>
              <a:rPr lang="en-US" sz="2400" dirty="0"/>
              <a:t>during the </a:t>
            </a:r>
            <a:r>
              <a:rPr lang="en-US" sz="2400" dirty="0">
                <a:solidFill>
                  <a:srgbClr val="FF0000"/>
                </a:solidFill>
              </a:rPr>
              <a:t>first year </a:t>
            </a:r>
            <a:r>
              <a:rPr lang="en-US" sz="2400" dirty="0"/>
              <a:t>of </a:t>
            </a:r>
            <a:r>
              <a:rPr lang="en-US" sz="2400" dirty="0" err="1"/>
              <a:t>GnRH</a:t>
            </a:r>
            <a:r>
              <a:rPr lang="en-US" sz="2400" dirty="0"/>
              <a:t> agonist </a:t>
            </a:r>
          </a:p>
          <a:p>
            <a:pPr marL="0" indent="0">
              <a:buNone/>
            </a:pPr>
            <a:r>
              <a:rPr lang="en-US" sz="2400" dirty="0"/>
              <a:t>therapy </a:t>
            </a:r>
            <a:r>
              <a:rPr lang="en-US" sz="2400" dirty="0" smtClean="0"/>
              <a:t>in men </a:t>
            </a:r>
            <a:r>
              <a:rPr lang="en-US" sz="2400" dirty="0"/>
              <a:t>with prostate cancer.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spine </a:t>
            </a:r>
            <a:r>
              <a:rPr lang="en-US" sz="2400" dirty="0"/>
              <a:t>BMD declines by</a:t>
            </a:r>
            <a:r>
              <a:rPr lang="en-US" sz="2400" dirty="0">
                <a:solidFill>
                  <a:srgbClr val="FF0000"/>
                </a:solidFill>
              </a:rPr>
              <a:t> 3–4% </a:t>
            </a:r>
            <a:r>
              <a:rPr lang="en-US" sz="2400" dirty="0"/>
              <a:t>in the first year </a:t>
            </a:r>
          </a:p>
          <a:p>
            <a:pPr marL="0" indent="0">
              <a:buNone/>
            </a:pPr>
            <a:r>
              <a:rPr lang="en-US" sz="2400" dirty="0" err="1"/>
              <a:t>Decreasesin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hip </a:t>
            </a:r>
            <a:r>
              <a:rPr lang="en-US" sz="2400" dirty="0"/>
              <a:t>BMD are </a:t>
            </a:r>
            <a:r>
              <a:rPr lang="en-US" sz="2400" dirty="0">
                <a:solidFill>
                  <a:srgbClr val="FF0000"/>
                </a:solidFill>
              </a:rPr>
              <a:t>more modest </a:t>
            </a:r>
          </a:p>
          <a:p>
            <a:pPr marL="0" indent="0">
              <a:buNone/>
            </a:pPr>
            <a:r>
              <a:rPr lang="en-US" sz="2400" dirty="0"/>
              <a:t>Interestingly, BMD </a:t>
            </a:r>
            <a:r>
              <a:rPr lang="en-US" sz="2400" dirty="0">
                <a:solidFill>
                  <a:srgbClr val="FF0000"/>
                </a:solidFill>
              </a:rPr>
              <a:t>declined more rapidly </a:t>
            </a:r>
            <a:r>
              <a:rPr lang="en-US" sz="2400" dirty="0"/>
              <a:t>in the </a:t>
            </a:r>
            <a:r>
              <a:rPr lang="en-US" sz="2400" dirty="0">
                <a:solidFill>
                  <a:srgbClr val="FF0000"/>
                </a:solidFill>
              </a:rPr>
              <a:t>radius</a:t>
            </a:r>
            <a:r>
              <a:rPr lang="en-US" sz="2400" dirty="0"/>
              <a:t> than in the spine or hip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502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1676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1" y="581892"/>
            <a:ext cx="11790218" cy="6054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Intravenous </a:t>
            </a:r>
            <a:r>
              <a:rPr lang="en-US" sz="2400" dirty="0" err="1" smtClean="0">
                <a:solidFill>
                  <a:srgbClr val="FF0000"/>
                </a:solidFill>
              </a:rPr>
              <a:t>pamidronate</a:t>
            </a:r>
            <a:r>
              <a:rPr lang="en-US" sz="2400" dirty="0" smtClean="0"/>
              <a:t> </a:t>
            </a:r>
            <a:r>
              <a:rPr lang="en-US" sz="2400" dirty="0"/>
              <a:t>every </a:t>
            </a:r>
            <a:r>
              <a:rPr lang="en-US" sz="2400" dirty="0">
                <a:solidFill>
                  <a:srgbClr val="FF0000"/>
                </a:solidFill>
              </a:rPr>
              <a:t>12 </a:t>
            </a:r>
            <a:r>
              <a:rPr lang="en-US" sz="2400" dirty="0" err="1">
                <a:solidFill>
                  <a:srgbClr val="FF0000"/>
                </a:solidFill>
              </a:rPr>
              <a:t>wk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prevented bone loss in men </a:t>
            </a:r>
            <a:r>
              <a:rPr lang="en-US" sz="2400" dirty="0" smtClean="0"/>
              <a:t>with locally </a:t>
            </a:r>
            <a:r>
              <a:rPr lang="en-US" sz="2400" dirty="0"/>
              <a:t>advanced or recurrent prostate cancer initiating </a:t>
            </a:r>
            <a:r>
              <a:rPr lang="en-US" sz="2400" dirty="0" err="1"/>
              <a:t>GnRH</a:t>
            </a:r>
            <a:r>
              <a:rPr lang="en-US" sz="2400" dirty="0"/>
              <a:t> agonist therapy </a:t>
            </a:r>
          </a:p>
          <a:p>
            <a:pPr marL="0" indent="0">
              <a:buNone/>
            </a:pPr>
            <a:r>
              <a:rPr lang="en-US" sz="2400" dirty="0"/>
              <a:t>Similar results have been reported with other bisphosphonates, including </a:t>
            </a:r>
            <a:r>
              <a:rPr lang="en-US" sz="2400" dirty="0">
                <a:solidFill>
                  <a:srgbClr val="FF0000"/>
                </a:solidFill>
              </a:rPr>
              <a:t>iv </a:t>
            </a:r>
            <a:r>
              <a:rPr lang="en-US" sz="2400" dirty="0" err="1">
                <a:solidFill>
                  <a:srgbClr val="FF0000"/>
                </a:solidFill>
              </a:rPr>
              <a:t>zoledronic</a:t>
            </a:r>
            <a:r>
              <a:rPr lang="en-US" sz="2400" dirty="0">
                <a:solidFill>
                  <a:srgbClr val="FF0000"/>
                </a:solidFill>
              </a:rPr>
              <a:t> acid </a:t>
            </a:r>
            <a:r>
              <a:rPr lang="en-US" sz="2400" dirty="0"/>
              <a:t>and oral </a:t>
            </a:r>
            <a:r>
              <a:rPr lang="en-US" sz="2400" dirty="0">
                <a:solidFill>
                  <a:srgbClr val="FF0000"/>
                </a:solidFill>
              </a:rPr>
              <a:t>alendronate</a:t>
            </a:r>
            <a:r>
              <a:rPr lang="en-US" sz="2400" dirty="0"/>
              <a:t> 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the effects of </a:t>
            </a:r>
            <a:r>
              <a:rPr lang="en-US" sz="2400" dirty="0">
                <a:solidFill>
                  <a:srgbClr val="FF0000"/>
                </a:solidFill>
              </a:rPr>
              <a:t>selective estrogen receptor modulators </a:t>
            </a:r>
            <a:r>
              <a:rPr lang="en-US" sz="2400" dirty="0"/>
              <a:t>on bone health in men with prostate cancer receiving chronic </a:t>
            </a:r>
            <a:r>
              <a:rPr lang="en-US" sz="2400" dirty="0" err="1"/>
              <a:t>GnRH</a:t>
            </a:r>
            <a:r>
              <a:rPr lang="en-US" sz="2400" dirty="0"/>
              <a:t> agonist therapy. </a:t>
            </a:r>
          </a:p>
          <a:p>
            <a:pPr marL="0" indent="0">
              <a:buNone/>
            </a:pPr>
            <a:r>
              <a:rPr lang="en-US" sz="2400" dirty="0"/>
              <a:t>Administration of </a:t>
            </a:r>
            <a:r>
              <a:rPr lang="en-US" sz="2400" dirty="0" err="1">
                <a:solidFill>
                  <a:srgbClr val="FF0000"/>
                </a:solidFill>
              </a:rPr>
              <a:t>raloxifene</a:t>
            </a:r>
            <a:r>
              <a:rPr lang="en-US" sz="2400" dirty="0"/>
              <a:t> for </a:t>
            </a:r>
            <a:r>
              <a:rPr lang="en-US" sz="2400" dirty="0">
                <a:solidFill>
                  <a:srgbClr val="FF0000"/>
                </a:solidFill>
              </a:rPr>
              <a:t>12 months </a:t>
            </a:r>
            <a:r>
              <a:rPr lang="en-US" sz="2400" dirty="0"/>
              <a:t>increased BMD of the </a:t>
            </a:r>
            <a:r>
              <a:rPr lang="en-US" sz="2400" dirty="0">
                <a:solidFill>
                  <a:srgbClr val="FF0000"/>
                </a:solidFill>
              </a:rPr>
              <a:t>hip </a:t>
            </a:r>
            <a:r>
              <a:rPr lang="en-US" sz="2400" dirty="0"/>
              <a:t>and tended to increase BMD of the </a:t>
            </a:r>
            <a:r>
              <a:rPr lang="en-US" sz="2400" dirty="0">
                <a:solidFill>
                  <a:srgbClr val="FF0000"/>
                </a:solidFill>
              </a:rPr>
              <a:t>spine</a:t>
            </a:r>
            <a:r>
              <a:rPr lang="en-US" sz="2400" dirty="0"/>
              <a:t> compared with placebo.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Ina study of men with prostate cancer and low BMD of the spine and/or hip receiving </a:t>
            </a:r>
            <a:r>
              <a:rPr lang="en-US" sz="2400" dirty="0" err="1"/>
              <a:t>GnRH</a:t>
            </a:r>
            <a:r>
              <a:rPr lang="en-US" sz="2400" dirty="0"/>
              <a:t> agonist therapy for </a:t>
            </a:r>
            <a:r>
              <a:rPr lang="en-US" sz="2400" dirty="0" err="1"/>
              <a:t>atleast</a:t>
            </a:r>
            <a:r>
              <a:rPr lang="en-US" sz="2400" dirty="0"/>
              <a:t> 6 months, </a:t>
            </a:r>
            <a:r>
              <a:rPr lang="en-US" sz="2400" dirty="0" err="1">
                <a:solidFill>
                  <a:srgbClr val="FF0000"/>
                </a:solidFill>
              </a:rPr>
              <a:t>toremifene</a:t>
            </a:r>
            <a:r>
              <a:rPr lang="en-US" sz="2400" dirty="0"/>
              <a:t> reduced the risk of new or worsening morphometric </a:t>
            </a:r>
            <a:r>
              <a:rPr lang="en-US" sz="2400" dirty="0">
                <a:solidFill>
                  <a:srgbClr val="FF0000"/>
                </a:solidFill>
              </a:rPr>
              <a:t>vertebral fractures</a:t>
            </a:r>
            <a:r>
              <a:rPr lang="en-US" sz="2400" dirty="0"/>
              <a:t>, clinical fragility fractures, or significant bone loss after </a:t>
            </a:r>
            <a:r>
              <a:rPr lang="en-US" sz="2400" dirty="0">
                <a:solidFill>
                  <a:srgbClr val="FF0000"/>
                </a:solidFill>
              </a:rPr>
              <a:t>24months.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374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7520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837" y="789708"/>
            <a:ext cx="11901054" cy="58743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 placebo-controlled trial showed the benefits of </a:t>
            </a:r>
            <a:r>
              <a:rPr lang="en-US" sz="2400" dirty="0" err="1" smtClean="0">
                <a:solidFill>
                  <a:srgbClr val="FF0000"/>
                </a:solidFill>
              </a:rPr>
              <a:t>denosumab</a:t>
            </a:r>
            <a:r>
              <a:rPr lang="en-US" sz="2400" dirty="0" smtClean="0"/>
              <a:t> in </a:t>
            </a:r>
            <a:r>
              <a:rPr lang="en-US" sz="2400" dirty="0"/>
              <a:t>men with early prostate </a:t>
            </a:r>
          </a:p>
          <a:p>
            <a:pPr marL="0" indent="0">
              <a:buNone/>
            </a:pPr>
            <a:r>
              <a:rPr lang="en-US" sz="2400" dirty="0" smtClean="0"/>
              <a:t>cancer </a:t>
            </a:r>
            <a:r>
              <a:rPr lang="en-US" sz="2400" dirty="0" err="1"/>
              <a:t>receivingADT</a:t>
            </a:r>
            <a:r>
              <a:rPr lang="en-US" sz="2400" dirty="0"/>
              <a:t>; after</a:t>
            </a:r>
            <a:r>
              <a:rPr lang="en-US" sz="2400" dirty="0">
                <a:solidFill>
                  <a:srgbClr val="FF0000"/>
                </a:solidFill>
              </a:rPr>
              <a:t> 36 months </a:t>
            </a:r>
            <a:r>
              <a:rPr lang="en-US" sz="2400" dirty="0"/>
              <a:t>of treatment, </a:t>
            </a:r>
            <a:r>
              <a:rPr lang="en-US" sz="2400" dirty="0" err="1"/>
              <a:t>denosumab</a:t>
            </a:r>
            <a:r>
              <a:rPr lang="en-US" sz="2400" dirty="0"/>
              <a:t> </a:t>
            </a:r>
            <a:r>
              <a:rPr lang="en-US" sz="2400" dirty="0" err="1" smtClean="0"/>
              <a:t>increased</a:t>
            </a:r>
            <a:r>
              <a:rPr lang="en-US" sz="2400" dirty="0" err="1">
                <a:solidFill>
                  <a:srgbClr val="FF0000"/>
                </a:solidFill>
              </a:rPr>
              <a:t>spine</a:t>
            </a:r>
            <a:r>
              <a:rPr lang="en-US" sz="2400" dirty="0"/>
              <a:t>,</a:t>
            </a:r>
            <a:r>
              <a:rPr lang="en-US" sz="2400" dirty="0">
                <a:solidFill>
                  <a:srgbClr val="FF0000"/>
                </a:solidFill>
              </a:rPr>
              <a:t> hip</a:t>
            </a:r>
            <a:r>
              <a:rPr lang="en-US" sz="2400" dirty="0"/>
              <a:t>, </a:t>
            </a:r>
          </a:p>
          <a:p>
            <a:pPr marL="0" indent="0">
              <a:buNone/>
            </a:pPr>
            <a:r>
              <a:rPr lang="en-US" sz="2400" dirty="0" smtClean="0"/>
              <a:t>and </a:t>
            </a:r>
            <a:r>
              <a:rPr lang="en-US" sz="2400" dirty="0">
                <a:solidFill>
                  <a:srgbClr val="FF0000"/>
                </a:solidFill>
              </a:rPr>
              <a:t>distal radius </a:t>
            </a:r>
            <a:r>
              <a:rPr lang="en-US" sz="2400" dirty="0"/>
              <a:t>BMD and decreased the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incidence </a:t>
            </a:r>
            <a:r>
              <a:rPr lang="en-US" sz="2400" dirty="0" smtClean="0"/>
              <a:t>of </a:t>
            </a:r>
            <a:r>
              <a:rPr lang="en-US" sz="2400" dirty="0">
                <a:solidFill>
                  <a:srgbClr val="FF0000"/>
                </a:solidFill>
              </a:rPr>
              <a:t>vertebral fractures </a:t>
            </a:r>
            <a:r>
              <a:rPr lang="en-US" sz="2400" dirty="0"/>
              <a:t>by </a:t>
            </a:r>
            <a:r>
              <a:rPr lang="en-US" sz="2400" dirty="0">
                <a:solidFill>
                  <a:srgbClr val="FF0000"/>
                </a:solidFill>
              </a:rPr>
              <a:t>62</a:t>
            </a:r>
            <a:r>
              <a:rPr lang="en-US" sz="2400" dirty="0" smtClean="0">
                <a:solidFill>
                  <a:srgbClr val="FF0000"/>
                </a:solidFill>
              </a:rPr>
              <a:t>%. 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 err="1" smtClean="0"/>
              <a:t>Denosumab</a:t>
            </a:r>
            <a:r>
              <a:rPr lang="en-US" sz="2400" dirty="0" smtClean="0"/>
              <a:t> is </a:t>
            </a:r>
            <a:r>
              <a:rPr lang="en-US" sz="2400" dirty="0"/>
              <a:t>now approved by the FDA and EU EMA </a:t>
            </a:r>
            <a:r>
              <a:rPr lang="en-US" sz="2400" dirty="0" smtClean="0"/>
              <a:t>for treatment </a:t>
            </a:r>
            <a:r>
              <a:rPr lang="en-US" sz="2400" dirty="0"/>
              <a:t>of men with </a:t>
            </a:r>
            <a:r>
              <a:rPr lang="en-US" sz="2400" dirty="0" smtClean="0"/>
              <a:t>non metastatic </a:t>
            </a:r>
            <a:r>
              <a:rPr lang="en-US" sz="2400" dirty="0"/>
              <a:t>prostate cancer </a:t>
            </a:r>
            <a:r>
              <a:rPr lang="en-US" sz="2400" dirty="0" smtClean="0"/>
              <a:t>receiving ADT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Denosumab</a:t>
            </a:r>
            <a:r>
              <a:rPr lang="en-US" sz="2400" dirty="0" smtClean="0"/>
              <a:t> </a:t>
            </a:r>
            <a:r>
              <a:rPr lang="en-US" sz="2400" dirty="0"/>
              <a:t>in </a:t>
            </a:r>
            <a:r>
              <a:rPr lang="en-US" sz="2400" dirty="0">
                <a:solidFill>
                  <a:srgbClr val="FF0000"/>
                </a:solidFill>
              </a:rPr>
              <a:t>higher </a:t>
            </a:r>
            <a:r>
              <a:rPr lang="en-US" sz="2400" dirty="0"/>
              <a:t>doses than used </a:t>
            </a:r>
            <a:r>
              <a:rPr lang="en-US" sz="2400" dirty="0" smtClean="0"/>
              <a:t>to treat </a:t>
            </a:r>
            <a:r>
              <a:rPr lang="en-US" sz="2400" dirty="0"/>
              <a:t>osteoporosis has been shown to improve the </a:t>
            </a:r>
            <a:r>
              <a:rPr lang="en-US" sz="2400" dirty="0" smtClean="0"/>
              <a:t>outcome of </a:t>
            </a:r>
            <a:r>
              <a:rPr lang="en-US" sz="2400" dirty="0"/>
              <a:t>men with advance prostate cancer </a:t>
            </a:r>
            <a:r>
              <a:rPr lang="en-US" sz="2400" dirty="0">
                <a:solidFill>
                  <a:srgbClr val="FF0000"/>
                </a:solidFill>
              </a:rPr>
              <a:t>metastatic to bone</a:t>
            </a:r>
          </a:p>
          <a:p>
            <a:pPr marL="0" indent="0">
              <a:buNone/>
            </a:pPr>
            <a:r>
              <a:rPr lang="en-US" sz="2400" dirty="0"/>
              <a:t>(</a:t>
            </a:r>
            <a:r>
              <a:rPr lang="en-US" sz="2400" dirty="0" err="1">
                <a:solidFill>
                  <a:srgbClr val="FF0000"/>
                </a:solidFill>
              </a:rPr>
              <a:t>denosumab</a:t>
            </a:r>
            <a:r>
              <a:rPr lang="en-US" sz="2400" dirty="0">
                <a:solidFill>
                  <a:srgbClr val="FF0000"/>
                </a:solidFill>
              </a:rPr>
              <a:t> 60 mg SQ every 6 months </a:t>
            </a:r>
            <a:r>
              <a:rPr lang="en-US" sz="2400" dirty="0"/>
              <a:t>is the dose </a:t>
            </a:r>
            <a:r>
              <a:rPr lang="en-US" sz="2400" dirty="0" smtClean="0"/>
              <a:t>for treatment </a:t>
            </a:r>
            <a:r>
              <a:rPr lang="en-US" sz="2400" dirty="0"/>
              <a:t>of</a:t>
            </a:r>
            <a:r>
              <a:rPr lang="en-US" sz="2400" dirty="0">
                <a:solidFill>
                  <a:srgbClr val="FF0000"/>
                </a:solidFill>
              </a:rPr>
              <a:t> osteoporosis</a:t>
            </a:r>
            <a:r>
              <a:rPr lang="en-US" sz="2400" dirty="0"/>
              <a:t>;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120 SQ monthly </a:t>
            </a:r>
            <a:r>
              <a:rPr lang="en-US" sz="2400" dirty="0"/>
              <a:t>is the dose </a:t>
            </a:r>
            <a:r>
              <a:rPr lang="en-US" sz="2400" dirty="0" smtClean="0"/>
              <a:t>for treatment </a:t>
            </a:r>
            <a:r>
              <a:rPr lang="en-US" sz="2400" dirty="0"/>
              <a:t>of </a:t>
            </a:r>
            <a:r>
              <a:rPr lang="en-US" sz="2400" dirty="0">
                <a:solidFill>
                  <a:srgbClr val="0070C0"/>
                </a:solidFill>
              </a:rPr>
              <a:t>bone </a:t>
            </a:r>
            <a:r>
              <a:rPr lang="en-US" sz="2400" dirty="0" smtClean="0">
                <a:solidFill>
                  <a:srgbClr val="0070C0"/>
                </a:solidFill>
              </a:rPr>
              <a:t>metastases.</a:t>
            </a: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69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5833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1" y="831273"/>
            <a:ext cx="11776363" cy="588818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Clinical trials of </a:t>
            </a:r>
            <a:r>
              <a:rPr lang="en-US" dirty="0" err="1">
                <a:solidFill>
                  <a:srgbClr val="FF0000"/>
                </a:solidFill>
              </a:rPr>
              <a:t>zoledronic</a:t>
            </a:r>
            <a:r>
              <a:rPr lang="en-US" dirty="0">
                <a:solidFill>
                  <a:srgbClr val="FF0000"/>
                </a:solidFill>
              </a:rPr>
              <a:t> acid </a:t>
            </a:r>
            <a:r>
              <a:rPr lang="en-US" dirty="0"/>
              <a:t>on BMD have </a:t>
            </a:r>
            <a:r>
              <a:rPr lang="en-US" dirty="0" smtClean="0"/>
              <a:t>shown</a:t>
            </a:r>
            <a:r>
              <a:rPr lang="en-US" dirty="0" smtClean="0">
                <a:solidFill>
                  <a:srgbClr val="FF0000"/>
                </a:solidFill>
              </a:rPr>
              <a:t> benefits </a:t>
            </a:r>
            <a:r>
              <a:rPr lang="en-US" dirty="0"/>
              <a:t>in men with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prostate </a:t>
            </a:r>
            <a:r>
              <a:rPr lang="en-US" dirty="0">
                <a:solidFill>
                  <a:srgbClr val="FF0000"/>
                </a:solidFill>
              </a:rPr>
              <a:t>cancer receiving ADT </a:t>
            </a:r>
            <a:r>
              <a:rPr lang="en-US" dirty="0" smtClean="0"/>
              <a:t>and Men </a:t>
            </a:r>
            <a:r>
              <a:rPr lang="en-US" dirty="0"/>
              <a:t>with </a:t>
            </a:r>
            <a:r>
              <a:rPr lang="en-US" dirty="0">
                <a:solidFill>
                  <a:srgbClr val="FF0000"/>
                </a:solidFill>
              </a:rPr>
              <a:t>prostate cancer metastatic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to </a:t>
            </a:r>
            <a:r>
              <a:rPr lang="en-US" dirty="0">
                <a:solidFill>
                  <a:srgbClr val="FF0000"/>
                </a:solidFill>
              </a:rPr>
              <a:t>bone 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If treatment with </a:t>
            </a:r>
            <a:r>
              <a:rPr lang="en-US" dirty="0" err="1"/>
              <a:t>zoledronic</a:t>
            </a:r>
            <a:r>
              <a:rPr lang="en-US" dirty="0"/>
              <a:t> acid is </a:t>
            </a:r>
            <a:r>
              <a:rPr lang="en-US" dirty="0">
                <a:solidFill>
                  <a:srgbClr val="FF0000"/>
                </a:solidFill>
              </a:rPr>
              <a:t>not feasible </a:t>
            </a:r>
            <a:r>
              <a:rPr lang="en-US" dirty="0"/>
              <a:t>due to prior </a:t>
            </a:r>
            <a:r>
              <a:rPr lang="en-US" dirty="0" err="1" smtClean="0"/>
              <a:t>side</a:t>
            </a:r>
            <a:r>
              <a:rPr lang="en-US" dirty="0" err="1"/>
              <a:t>effects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 smtClean="0"/>
              <a:t>cost</a:t>
            </a:r>
            <a:r>
              <a:rPr lang="en-US" dirty="0"/>
              <a:t>, or other logistical issues, </a:t>
            </a:r>
            <a:r>
              <a:rPr lang="en-US" dirty="0">
                <a:solidFill>
                  <a:srgbClr val="FF0000"/>
                </a:solidFill>
              </a:rPr>
              <a:t>oral </a:t>
            </a:r>
            <a:r>
              <a:rPr lang="en-US" dirty="0" err="1" smtClean="0">
                <a:solidFill>
                  <a:srgbClr val="FF0000"/>
                </a:solidFill>
              </a:rPr>
              <a:t>alendronate</a:t>
            </a:r>
            <a:r>
              <a:rPr lang="en-US" dirty="0" err="1"/>
              <a:t>therapy</a:t>
            </a:r>
            <a:r>
              <a:rPr lang="en-US" dirty="0"/>
              <a:t> is a reasonable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alternative.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1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5531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8" y="845126"/>
            <a:ext cx="11984181" cy="59158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Monitoring therapy</a:t>
            </a:r>
          </a:p>
          <a:p>
            <a:pPr marL="0" indent="0">
              <a:buNone/>
            </a:pPr>
            <a:r>
              <a:rPr lang="en-US" sz="2400" dirty="0"/>
              <a:t>Recommendation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We </a:t>
            </a:r>
            <a:r>
              <a:rPr lang="en-US" sz="2400" dirty="0"/>
              <a:t>suggest that clinicians monitor </a:t>
            </a:r>
            <a:r>
              <a:rPr lang="en-US" sz="2400" dirty="0">
                <a:solidFill>
                  <a:srgbClr val="FF0000"/>
                </a:solidFill>
              </a:rPr>
              <a:t>BMD</a:t>
            </a:r>
            <a:r>
              <a:rPr lang="en-US" sz="2400" dirty="0"/>
              <a:t> </a:t>
            </a:r>
            <a:r>
              <a:rPr lang="en-US" sz="2400" dirty="0" smtClean="0"/>
              <a:t>by DXA </a:t>
            </a:r>
            <a:r>
              <a:rPr lang="en-US" sz="2400" dirty="0"/>
              <a:t>at the spine and hip every </a:t>
            </a:r>
            <a:r>
              <a:rPr lang="en-US" sz="2400" dirty="0">
                <a:solidFill>
                  <a:srgbClr val="FF0000"/>
                </a:solidFill>
              </a:rPr>
              <a:t>1 to 2 </a:t>
            </a:r>
            <a:r>
              <a:rPr lang="en-US" sz="2400" dirty="0" err="1">
                <a:solidFill>
                  <a:srgbClr val="FF0000"/>
                </a:solidFill>
              </a:rPr>
              <a:t>yr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to assess 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dirty="0" smtClean="0"/>
              <a:t>response </a:t>
            </a:r>
            <a:r>
              <a:rPr lang="en-US" sz="2400" dirty="0"/>
              <a:t>to treatment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sz="2400" dirty="0"/>
              <a:t>If BMD appears to reach a plateau</a:t>
            </a:r>
            <a:r>
              <a:rPr lang="en-US" sz="2400" dirty="0" smtClean="0"/>
              <a:t>,</a:t>
            </a:r>
            <a:r>
              <a:rPr lang="en-US" sz="2400" dirty="0"/>
              <a:t> the frequency of BMD measurements may be reduced.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Treatments for osteoporosis increase BMD but </a:t>
            </a:r>
            <a:r>
              <a:rPr lang="en-US" sz="2400" dirty="0" smtClean="0"/>
              <a:t>only modestly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Alendronate </a:t>
            </a:r>
            <a:r>
              <a:rPr lang="en-US" sz="2400" dirty="0"/>
              <a:t>increased BMD of the </a:t>
            </a:r>
            <a:r>
              <a:rPr lang="en-US" sz="2400" b="1" dirty="0"/>
              <a:t>spine</a:t>
            </a:r>
            <a:r>
              <a:rPr lang="en-US" sz="2400" dirty="0"/>
              <a:t> </a:t>
            </a:r>
            <a:r>
              <a:rPr lang="en-US" sz="2400" dirty="0" smtClean="0"/>
              <a:t>and </a:t>
            </a:r>
            <a:r>
              <a:rPr lang="en-US" sz="2400" b="1" dirty="0" smtClean="0"/>
              <a:t>femoral </a:t>
            </a:r>
            <a:r>
              <a:rPr lang="en-US" sz="2400" dirty="0"/>
              <a:t>neck by about </a:t>
            </a:r>
            <a:r>
              <a:rPr lang="en-US" sz="2400" dirty="0">
                <a:solidFill>
                  <a:srgbClr val="FF0000"/>
                </a:solidFill>
              </a:rPr>
              <a:t>7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FF0000"/>
                </a:solidFill>
              </a:rPr>
              <a:t>2.5%, </a:t>
            </a:r>
            <a:r>
              <a:rPr lang="en-US" sz="2400" dirty="0"/>
              <a:t>after 2 </a:t>
            </a:r>
            <a:r>
              <a:rPr lang="en-US" sz="2400" dirty="0" err="1"/>
              <a:t>yr</a:t>
            </a:r>
            <a:endParaRPr lang="en-US" sz="2400" dirty="0"/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 err="1" smtClean="0">
                <a:solidFill>
                  <a:srgbClr val="FF0000"/>
                </a:solidFill>
              </a:rPr>
              <a:t>risedronate</a:t>
            </a:r>
            <a:r>
              <a:rPr lang="en-US" sz="2400" dirty="0" smtClean="0"/>
              <a:t> </a:t>
            </a:r>
            <a:r>
              <a:rPr lang="en-US" sz="2400" dirty="0"/>
              <a:t>increased BMD of the </a:t>
            </a:r>
            <a:r>
              <a:rPr lang="en-US" sz="2400" b="1" dirty="0" smtClean="0"/>
              <a:t>spine </a:t>
            </a:r>
            <a:r>
              <a:rPr lang="en-US" sz="2400" dirty="0" smtClean="0"/>
              <a:t>and </a:t>
            </a:r>
            <a:r>
              <a:rPr lang="en-US" sz="2400" b="1" dirty="0"/>
              <a:t>femoral</a:t>
            </a:r>
            <a:r>
              <a:rPr lang="en-US" sz="2400" dirty="0"/>
              <a:t> neck by about </a:t>
            </a:r>
            <a:r>
              <a:rPr lang="en-US" sz="2400" dirty="0">
                <a:solidFill>
                  <a:srgbClr val="FF0000"/>
                </a:solidFill>
              </a:rPr>
              <a:t>6 </a:t>
            </a:r>
            <a:r>
              <a:rPr lang="en-US" sz="2400" dirty="0"/>
              <a:t>and </a:t>
            </a:r>
            <a:r>
              <a:rPr lang="en-US" sz="2400" dirty="0">
                <a:solidFill>
                  <a:srgbClr val="FF0000"/>
                </a:solidFill>
              </a:rPr>
              <a:t>1.5%, </a:t>
            </a:r>
            <a:r>
              <a:rPr lang="en-US" sz="2400" dirty="0"/>
              <a:t>After 2 </a:t>
            </a:r>
            <a:r>
              <a:rPr lang="en-US" sz="2400" dirty="0" err="1"/>
              <a:t>yr</a:t>
            </a:r>
            <a:r>
              <a:rPr lang="en-US" sz="2400" dirty="0"/>
              <a:t> 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589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5833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491" y="858982"/>
            <a:ext cx="11540836" cy="5818909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Teriparatide</a:t>
            </a:r>
            <a:r>
              <a:rPr lang="en-US" dirty="0" smtClean="0"/>
              <a:t> </a:t>
            </a:r>
            <a:r>
              <a:rPr lang="en-US" dirty="0"/>
              <a:t>(20 </a:t>
            </a:r>
            <a:r>
              <a:rPr lang="en-US" dirty="0" smtClean="0"/>
              <a:t>µg/d</a:t>
            </a:r>
            <a:r>
              <a:rPr lang="en-US" dirty="0"/>
              <a:t>) increased BMD of </a:t>
            </a:r>
            <a:r>
              <a:rPr lang="en-US" dirty="0" smtClean="0"/>
              <a:t>the </a:t>
            </a:r>
            <a:r>
              <a:rPr lang="en-US" b="1" dirty="0" smtClean="0"/>
              <a:t>spine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/>
              <a:t>femoral neck </a:t>
            </a:r>
            <a:r>
              <a:rPr lang="en-US" dirty="0"/>
              <a:t>by about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6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1.5%, </a:t>
            </a:r>
            <a:r>
              <a:rPr lang="en-US" dirty="0" smtClean="0"/>
              <a:t>after </a:t>
            </a:r>
            <a:r>
              <a:rPr lang="en-US" dirty="0"/>
              <a:t>9 months 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 err="1"/>
              <a:t>hypogonadal</a:t>
            </a:r>
            <a:r>
              <a:rPr lang="en-US" dirty="0"/>
              <a:t> men, </a:t>
            </a:r>
            <a:r>
              <a:rPr lang="en-US" dirty="0" smtClean="0">
                <a:solidFill>
                  <a:srgbClr val="FF0000"/>
                </a:solidFill>
              </a:rPr>
              <a:t>testosterone </a:t>
            </a:r>
            <a:r>
              <a:rPr lang="en-US" dirty="0" err="1" smtClean="0"/>
              <a:t>enanthate</a:t>
            </a:r>
            <a:r>
              <a:rPr lang="en-US" dirty="0" smtClean="0"/>
              <a:t> </a:t>
            </a:r>
            <a:r>
              <a:rPr lang="en-US" dirty="0"/>
              <a:t>therapy (200 mg every 2 </a:t>
            </a:r>
            <a:r>
              <a:rPr lang="en-US" dirty="0" err="1"/>
              <a:t>wk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 smtClean="0"/>
              <a:t>increased </a:t>
            </a:r>
            <a:r>
              <a:rPr lang="en-US" b="1" dirty="0"/>
              <a:t>spine</a:t>
            </a:r>
            <a:r>
              <a:rPr lang="en-US" dirty="0" smtClean="0"/>
              <a:t>,</a:t>
            </a:r>
            <a:r>
              <a:rPr lang="en-US" dirty="0"/>
              <a:t> </a:t>
            </a:r>
            <a:r>
              <a:rPr lang="en-US" b="1" dirty="0"/>
              <a:t>trochanter</a:t>
            </a:r>
            <a:r>
              <a:rPr lang="en-US" dirty="0"/>
              <a:t>, and </a:t>
            </a:r>
            <a:r>
              <a:rPr lang="en-US" b="1" dirty="0"/>
              <a:t>total hip </a:t>
            </a:r>
            <a:r>
              <a:rPr lang="en-US" dirty="0"/>
              <a:t>BMD by about </a:t>
            </a:r>
            <a:r>
              <a:rPr lang="en-US" dirty="0">
                <a:solidFill>
                  <a:srgbClr val="FF0000"/>
                </a:solidFill>
              </a:rPr>
              <a:t>8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5</a:t>
            </a:r>
            <a:r>
              <a:rPr lang="en-US" dirty="0"/>
              <a:t>, and </a:t>
            </a:r>
            <a:r>
              <a:rPr lang="en-US" dirty="0">
                <a:solidFill>
                  <a:srgbClr val="FF0000"/>
                </a:solidFill>
              </a:rPr>
              <a:t>3.5%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after 2 </a:t>
            </a:r>
            <a:r>
              <a:rPr lang="en-US" dirty="0" smtClean="0"/>
              <a:t>yr.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00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145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64" y="900544"/>
            <a:ext cx="11651672" cy="56099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dirty="0" smtClean="0"/>
              <a:t>The incidence of fractures due to osteoporosis varies with </a:t>
            </a:r>
            <a:r>
              <a:rPr lang="en-US" dirty="0" smtClean="0">
                <a:solidFill>
                  <a:srgbClr val="FF0000"/>
                </a:solidFill>
              </a:rPr>
              <a:t>race/ethnicity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geography.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highest </a:t>
            </a:r>
            <a:r>
              <a:rPr lang="en-US" dirty="0" smtClean="0"/>
              <a:t>rates in men are in </a:t>
            </a:r>
            <a:r>
              <a:rPr lang="en-US" b="1" dirty="0" smtClean="0"/>
              <a:t>Northern Europe </a:t>
            </a:r>
            <a:r>
              <a:rPr lang="en-US" dirty="0" smtClean="0"/>
              <a:t>and </a:t>
            </a:r>
            <a:r>
              <a:rPr lang="en-US" b="1" dirty="0" smtClean="0"/>
              <a:t>North America 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Lowest</a:t>
            </a:r>
            <a:r>
              <a:rPr lang="en-US" dirty="0" smtClean="0"/>
              <a:t> rates are in</a:t>
            </a:r>
            <a:r>
              <a:rPr lang="en-US" b="1" dirty="0" smtClean="0"/>
              <a:t> blacks </a:t>
            </a:r>
            <a:r>
              <a:rPr lang="en-US" dirty="0" smtClean="0"/>
              <a:t>and</a:t>
            </a:r>
            <a:r>
              <a:rPr lang="en-US" b="1" dirty="0" smtClean="0"/>
              <a:t> Asians </a:t>
            </a:r>
            <a:r>
              <a:rPr lang="en-US" dirty="0" smtClean="0"/>
              <a:t>as well as in some parts of </a:t>
            </a:r>
            <a:r>
              <a:rPr lang="en-US" b="1" dirty="0" smtClean="0"/>
              <a:t>South America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lv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ratio </a:t>
            </a:r>
            <a:r>
              <a:rPr lang="en-US" dirty="0">
                <a:solidFill>
                  <a:srgbClr val="FF0000"/>
                </a:solidFill>
              </a:rPr>
              <a:t>of hip fractures </a:t>
            </a:r>
            <a:r>
              <a:rPr lang="en-US" dirty="0">
                <a:solidFill>
                  <a:prstClr val="black"/>
                </a:solidFill>
              </a:rPr>
              <a:t>between women and men also varies by geography.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female-to-male </a:t>
            </a:r>
            <a:r>
              <a:rPr lang="en-US" dirty="0">
                <a:solidFill>
                  <a:prstClr val="black"/>
                </a:solidFill>
              </a:rPr>
              <a:t>ratio among Caucasians is about 3–4:1, 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closer to 1:1 </a:t>
            </a:r>
            <a:r>
              <a:rPr lang="en-US" dirty="0">
                <a:solidFill>
                  <a:prstClr val="black"/>
                </a:solidFill>
              </a:rPr>
              <a:t>or even higher in Asia.</a:t>
            </a:r>
          </a:p>
          <a:p>
            <a:pPr marL="0" lvl="0" indent="0">
              <a:buNone/>
            </a:pPr>
            <a:endParaRPr lang="en-US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9432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374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527" y="942109"/>
            <a:ext cx="11845637" cy="56249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I</a:t>
            </a:r>
            <a:r>
              <a:rPr lang="en-US" dirty="0"/>
              <a:t>t has been suggested that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serialBMD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measurements in treated </a:t>
            </a:r>
            <a:r>
              <a:rPr lang="en-US" dirty="0"/>
              <a:t>subjects may identify </a:t>
            </a:r>
            <a:r>
              <a:rPr lang="en-US" dirty="0" smtClean="0"/>
              <a:t>patients who </a:t>
            </a:r>
            <a:r>
              <a:rPr lang="en-US" dirty="0"/>
              <a:t>are </a:t>
            </a:r>
            <a:r>
              <a:rPr lang="en-US" dirty="0">
                <a:solidFill>
                  <a:srgbClr val="FF0000"/>
                </a:solidFill>
              </a:rPr>
              <a:t>not adhering </a:t>
            </a:r>
            <a:r>
              <a:rPr lang="en-US" dirty="0"/>
              <a:t>to </a:t>
            </a:r>
            <a:r>
              <a:rPr lang="en-US" dirty="0" smtClean="0"/>
              <a:t>treatment or </a:t>
            </a:r>
            <a:r>
              <a:rPr lang="en-US" dirty="0"/>
              <a:t>patients who have an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overlooked </a:t>
            </a:r>
            <a:r>
              <a:rPr lang="en-US" dirty="0" smtClean="0"/>
              <a:t>cause </a:t>
            </a:r>
            <a:r>
              <a:rPr lang="en-US" dirty="0"/>
              <a:t>for bone loss.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It </a:t>
            </a:r>
            <a:r>
              <a:rPr lang="en-US" dirty="0"/>
              <a:t>has also been suggested that serial BMD measurements may </a:t>
            </a:r>
            <a:r>
              <a:rPr lang="en-US" dirty="0">
                <a:solidFill>
                  <a:srgbClr val="FF0000"/>
                </a:solidFill>
              </a:rPr>
              <a:t>identify</a:t>
            </a:r>
            <a:r>
              <a:rPr lang="en-US" dirty="0"/>
              <a:t> subjects who </a:t>
            </a:r>
            <a:r>
              <a:rPr lang="en-US" dirty="0">
                <a:solidFill>
                  <a:srgbClr val="FF0000"/>
                </a:solidFill>
              </a:rPr>
              <a:t>fail </a:t>
            </a:r>
            <a:r>
              <a:rPr lang="en-US" dirty="0"/>
              <a:t>therapy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Aretrospective</a:t>
            </a:r>
            <a:r>
              <a:rPr lang="en-US" dirty="0" smtClean="0"/>
              <a:t> </a:t>
            </a:r>
            <a:r>
              <a:rPr lang="en-US" dirty="0"/>
              <a:t>study in men showed </a:t>
            </a:r>
            <a:r>
              <a:rPr lang="en-US" dirty="0" smtClean="0"/>
              <a:t>that BMD monitoring was </a:t>
            </a:r>
            <a:r>
              <a:rPr lang="en-US" dirty="0"/>
              <a:t>associated with </a:t>
            </a:r>
            <a:r>
              <a:rPr lang="en-US" dirty="0">
                <a:solidFill>
                  <a:srgbClr val="FF0000"/>
                </a:solidFill>
              </a:rPr>
              <a:t>good </a:t>
            </a:r>
            <a:r>
              <a:rPr lang="en-US" dirty="0" smtClean="0">
                <a:solidFill>
                  <a:srgbClr val="FF0000"/>
                </a:solidFill>
              </a:rPr>
              <a:t>compliance.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462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7520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109" y="734291"/>
            <a:ext cx="11914909" cy="60128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There is </a:t>
            </a:r>
            <a:r>
              <a:rPr lang="en-US" sz="2400" dirty="0">
                <a:solidFill>
                  <a:srgbClr val="FF0000"/>
                </a:solidFill>
              </a:rPr>
              <a:t>uncertainty </a:t>
            </a:r>
            <a:r>
              <a:rPr lang="en-US" sz="2400" dirty="0"/>
              <a:t>over what constitutes an </a:t>
            </a:r>
            <a:r>
              <a:rPr lang="en-US" sz="2400" dirty="0" smtClean="0">
                <a:solidFill>
                  <a:srgbClr val="FF0000"/>
                </a:solidFill>
              </a:rPr>
              <a:t>adequate</a:t>
            </a:r>
            <a:r>
              <a:rPr lang="en-US" sz="2400" dirty="0">
                <a:solidFill>
                  <a:srgbClr val="FF0000"/>
                </a:solidFill>
              </a:rPr>
              <a:t> BMD </a:t>
            </a:r>
            <a:r>
              <a:rPr lang="en-US" sz="2400" dirty="0" smtClean="0">
                <a:solidFill>
                  <a:srgbClr val="FF0000"/>
                </a:solidFill>
              </a:rPr>
              <a:t>response </a:t>
            </a:r>
            <a:r>
              <a:rPr lang="en-US" sz="2400" dirty="0" smtClean="0"/>
              <a:t>to </a:t>
            </a:r>
            <a:r>
              <a:rPr lang="en-US" sz="2400" dirty="0"/>
              <a:t>treatment. </a:t>
            </a:r>
          </a:p>
          <a:p>
            <a:pPr marL="0" indent="0">
              <a:buNone/>
            </a:pPr>
            <a:r>
              <a:rPr lang="en-US" sz="2400" dirty="0" smtClean="0"/>
              <a:t>Stable </a:t>
            </a:r>
            <a:r>
              <a:rPr lang="en-US" sz="2400" dirty="0"/>
              <a:t>or </a:t>
            </a:r>
            <a:r>
              <a:rPr lang="en-US" sz="2400" dirty="0" smtClean="0"/>
              <a:t>increasing BMD </a:t>
            </a:r>
            <a:r>
              <a:rPr lang="en-US" sz="2400" dirty="0"/>
              <a:t>appears to indicate a good response 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One approach </a:t>
            </a:r>
            <a:r>
              <a:rPr lang="en-US" sz="2400" dirty="0"/>
              <a:t>is to consider whether any </a:t>
            </a:r>
            <a:r>
              <a:rPr lang="en-US" sz="2400" dirty="0">
                <a:solidFill>
                  <a:srgbClr val="FF0000"/>
                </a:solidFill>
              </a:rPr>
              <a:t>BMD change </a:t>
            </a:r>
            <a:r>
              <a:rPr lang="en-US" sz="2400" dirty="0" smtClean="0"/>
              <a:t>exceeds that </a:t>
            </a:r>
            <a:r>
              <a:rPr lang="en-US" sz="2400" dirty="0"/>
              <a:t>expected due to </a:t>
            </a:r>
            <a:r>
              <a:rPr lang="en-US" sz="2400" dirty="0">
                <a:solidFill>
                  <a:srgbClr val="FF0000"/>
                </a:solidFill>
              </a:rPr>
              <a:t>normal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variation </a:t>
            </a:r>
            <a:r>
              <a:rPr lang="en-US" sz="2400" dirty="0"/>
              <a:t>(the </a:t>
            </a:r>
            <a:r>
              <a:rPr lang="en-US" sz="2400" dirty="0" smtClean="0"/>
              <a:t>least significant </a:t>
            </a:r>
            <a:r>
              <a:rPr lang="en-US" sz="2400" dirty="0"/>
              <a:t>change approach</a:t>
            </a:r>
            <a:r>
              <a:rPr lang="en-US" sz="2400" dirty="0" smtClean="0"/>
              <a:t>).</a:t>
            </a:r>
            <a:endParaRPr lang="en-US" sz="2400" dirty="0"/>
          </a:p>
          <a:p>
            <a:pPr marL="0" indent="0">
              <a:buNone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In</a:t>
            </a:r>
            <a:r>
              <a:rPr lang="en-US" sz="2400" dirty="0">
                <a:solidFill>
                  <a:srgbClr val="FF0000"/>
                </a:solidFill>
              </a:rPr>
              <a:t> women </a:t>
            </a:r>
            <a:r>
              <a:rPr lang="en-US" sz="2400" dirty="0"/>
              <a:t>with osteopenia</a:t>
            </a:r>
            <a:r>
              <a:rPr lang="en-US" sz="2400" dirty="0" smtClean="0"/>
              <a:t>,</a:t>
            </a:r>
            <a:r>
              <a:rPr lang="en-US" sz="2400" dirty="0"/>
              <a:t> estimates of</a:t>
            </a:r>
            <a:r>
              <a:rPr lang="en-US" sz="2400" dirty="0">
                <a:solidFill>
                  <a:srgbClr val="FF0000"/>
                </a:solidFill>
              </a:rPr>
              <a:t> least significant change </a:t>
            </a:r>
            <a:r>
              <a:rPr lang="en-US" sz="2400" dirty="0"/>
              <a:t>at the spine and hip</a:t>
            </a:r>
          </a:p>
          <a:p>
            <a:pPr marL="0" indent="0">
              <a:buNone/>
            </a:pPr>
            <a:r>
              <a:rPr lang="en-US" sz="2400" dirty="0"/>
              <a:t>made in research settings are between</a:t>
            </a:r>
            <a:r>
              <a:rPr lang="en-US" sz="2400" dirty="0">
                <a:solidFill>
                  <a:srgbClr val="FF0000"/>
                </a:solidFill>
              </a:rPr>
              <a:t> 3 </a:t>
            </a:r>
            <a:r>
              <a:rPr lang="en-US" sz="2400" dirty="0"/>
              <a:t>and </a:t>
            </a:r>
            <a:r>
              <a:rPr lang="en-US" sz="2400" dirty="0">
                <a:solidFill>
                  <a:srgbClr val="FF0000"/>
                </a:solidFill>
              </a:rPr>
              <a:t>5% </a:t>
            </a:r>
            <a:r>
              <a:rPr lang="en-US" sz="2400" dirty="0"/>
              <a:t>in </a:t>
            </a:r>
            <a:r>
              <a:rPr lang="en-US" sz="2400" dirty="0" smtClean="0"/>
              <a:t>the short term.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changes in </a:t>
            </a:r>
            <a:r>
              <a:rPr lang="en-US" sz="2400" dirty="0" smtClean="0">
                <a:solidFill>
                  <a:srgbClr val="FF0000"/>
                </a:solidFill>
              </a:rPr>
              <a:t>spine </a:t>
            </a:r>
            <a:r>
              <a:rPr lang="en-US" sz="2400" dirty="0">
                <a:solidFill>
                  <a:srgbClr val="FF0000"/>
                </a:solidFill>
              </a:rPr>
              <a:t>BMD </a:t>
            </a:r>
            <a:r>
              <a:rPr lang="en-US" sz="2400" dirty="0"/>
              <a:t>were greater than least </a:t>
            </a:r>
            <a:r>
              <a:rPr lang="en-US" sz="2400" dirty="0">
                <a:solidFill>
                  <a:srgbClr val="FF0000"/>
                </a:solidFill>
              </a:rPr>
              <a:t>significant change </a:t>
            </a:r>
            <a:r>
              <a:rPr lang="en-US" sz="2400" dirty="0" smtClean="0"/>
              <a:t>in most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men </a:t>
            </a:r>
            <a:r>
              <a:rPr lang="en-US" sz="2400" dirty="0"/>
              <a:t>treated </a:t>
            </a:r>
          </a:p>
          <a:p>
            <a:pPr marL="0" indent="0">
              <a:buNone/>
            </a:pPr>
            <a:r>
              <a:rPr lang="en-US" sz="2400" dirty="0"/>
              <a:t>for 2 </a:t>
            </a:r>
            <a:r>
              <a:rPr lang="en-US" sz="2400" dirty="0" smtClean="0"/>
              <a:t>yr.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69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8302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0" y="928254"/>
            <a:ext cx="11914909" cy="57357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Whether </a:t>
            </a:r>
            <a:r>
              <a:rPr lang="en-US" sz="2400" dirty="0">
                <a:solidFill>
                  <a:srgbClr val="FF0000"/>
                </a:solidFill>
              </a:rPr>
              <a:t>change in BMD </a:t>
            </a:r>
            <a:r>
              <a:rPr lang="en-US" sz="2400" dirty="0"/>
              <a:t>is a suitable surrogate </a:t>
            </a:r>
            <a:r>
              <a:rPr lang="en-US" sz="2400" dirty="0" smtClean="0"/>
              <a:t>for fracture </a:t>
            </a:r>
            <a:r>
              <a:rPr lang="en-US" sz="2400" dirty="0"/>
              <a:t>risk reduction in </a:t>
            </a:r>
            <a:r>
              <a:rPr lang="en-US" sz="2400" dirty="0">
                <a:solidFill>
                  <a:srgbClr val="FF0000"/>
                </a:solidFill>
              </a:rPr>
              <a:t>men</a:t>
            </a:r>
            <a:r>
              <a:rPr lang="en-US" sz="2400" dirty="0"/>
              <a:t> is </a:t>
            </a:r>
            <a:r>
              <a:rPr lang="en-US" sz="2400" dirty="0">
                <a:solidFill>
                  <a:srgbClr val="FF0000"/>
                </a:solidFill>
              </a:rPr>
              <a:t>unclear.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In </a:t>
            </a:r>
            <a:r>
              <a:rPr lang="en-US" sz="2400" dirty="0">
                <a:solidFill>
                  <a:srgbClr val="FF0000"/>
                </a:solidFill>
              </a:rPr>
              <a:t>women</a:t>
            </a:r>
            <a:r>
              <a:rPr lang="en-US" sz="2400" dirty="0"/>
              <a:t>, it </a:t>
            </a:r>
            <a:r>
              <a:rPr lang="en-US" sz="2400" dirty="0" smtClean="0"/>
              <a:t>has been </a:t>
            </a:r>
            <a:r>
              <a:rPr lang="en-US" sz="2400" dirty="0"/>
              <a:t>estimated that BMD response to treatment </a:t>
            </a:r>
            <a:r>
              <a:rPr lang="en-US" sz="2400" dirty="0" smtClean="0"/>
              <a:t>accounts for </a:t>
            </a:r>
            <a:r>
              <a:rPr lang="en-US" sz="2400" dirty="0">
                <a:solidFill>
                  <a:srgbClr val="FF0000"/>
                </a:solidFill>
              </a:rPr>
              <a:t>4–41% </a:t>
            </a:r>
            <a:r>
              <a:rPr lang="en-US" sz="2400" dirty="0"/>
              <a:t>of the fracture risk reduction with </a:t>
            </a:r>
            <a:r>
              <a:rPr lang="en-US" sz="2400" dirty="0" smtClean="0"/>
              <a:t>treatments for </a:t>
            </a:r>
            <a:r>
              <a:rPr lang="en-US" sz="2400" dirty="0"/>
              <a:t>osteoporosis 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dirty="0"/>
              <a:t>least </a:t>
            </a:r>
            <a:r>
              <a:rPr lang="en-US" sz="2400" dirty="0">
                <a:solidFill>
                  <a:srgbClr val="FF0000"/>
                </a:solidFill>
              </a:rPr>
              <a:t>significant </a:t>
            </a:r>
            <a:r>
              <a:rPr lang="en-US" sz="2400" dirty="0" smtClean="0">
                <a:solidFill>
                  <a:srgbClr val="FF0000"/>
                </a:solidFill>
              </a:rPr>
              <a:t>change approach </a:t>
            </a:r>
            <a:r>
              <a:rPr lang="en-US" sz="2400" dirty="0"/>
              <a:t>can also be used to identify significant bone loss</a:t>
            </a:r>
          </a:p>
          <a:p>
            <a:pPr marL="0" indent="0">
              <a:buNone/>
            </a:pPr>
            <a:r>
              <a:rPr lang="en-US" sz="2400" dirty="0" smtClean="0"/>
              <a:t>In men who are </a:t>
            </a:r>
            <a:r>
              <a:rPr lang="en-US" sz="2400" dirty="0">
                <a:solidFill>
                  <a:srgbClr val="FF0000"/>
                </a:solidFill>
              </a:rPr>
              <a:t>untreated </a:t>
            </a:r>
            <a:r>
              <a:rPr lang="en-US" sz="2400" dirty="0"/>
              <a:t>or to identify offset of effect </a:t>
            </a:r>
            <a:r>
              <a:rPr lang="en-US" sz="2400" dirty="0" smtClean="0"/>
              <a:t>after </a:t>
            </a:r>
            <a:r>
              <a:rPr lang="en-US" sz="2400" dirty="0" smtClean="0">
                <a:solidFill>
                  <a:srgbClr val="FF0000"/>
                </a:solidFill>
              </a:rPr>
              <a:t>stopping</a:t>
            </a:r>
            <a:r>
              <a:rPr lang="en-US" sz="2400" dirty="0" smtClean="0"/>
              <a:t> </a:t>
            </a:r>
            <a:r>
              <a:rPr lang="en-US" sz="2400" dirty="0"/>
              <a:t>treatment for osteoporosis.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Because </a:t>
            </a:r>
            <a:r>
              <a:rPr lang="en-US" sz="2400" dirty="0"/>
              <a:t>the </a:t>
            </a:r>
            <a:r>
              <a:rPr lang="en-US" sz="2400" dirty="0" smtClean="0"/>
              <a:t>expected rate </a:t>
            </a:r>
            <a:r>
              <a:rPr lang="en-US" sz="2400" dirty="0"/>
              <a:t>of </a:t>
            </a:r>
            <a:r>
              <a:rPr lang="en-US" sz="2400" dirty="0">
                <a:solidFill>
                  <a:srgbClr val="FF0000"/>
                </a:solidFill>
              </a:rPr>
              <a:t>bone loss is slower </a:t>
            </a:r>
            <a:r>
              <a:rPr lang="en-US" sz="2400" dirty="0"/>
              <a:t>in these situations than the </a:t>
            </a:r>
            <a:r>
              <a:rPr lang="en-US" sz="2400" dirty="0" smtClean="0"/>
              <a:t>rate of </a:t>
            </a:r>
            <a:r>
              <a:rPr lang="en-US" sz="2400" dirty="0"/>
              <a:t>gain </a:t>
            </a:r>
          </a:p>
          <a:p>
            <a:pPr marL="0" indent="0">
              <a:buNone/>
            </a:pPr>
            <a:r>
              <a:rPr lang="en-US" sz="2400" dirty="0" smtClean="0"/>
              <a:t>during </a:t>
            </a:r>
            <a:r>
              <a:rPr lang="en-US" sz="2400" dirty="0"/>
              <a:t>treatment, it may be better to wait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longer between </a:t>
            </a:r>
            <a:r>
              <a:rPr lang="en-US" sz="2400" dirty="0">
                <a:solidFill>
                  <a:srgbClr val="FF0000"/>
                </a:solidFill>
              </a:rPr>
              <a:t>measurements </a:t>
            </a:r>
            <a:r>
              <a:rPr lang="en-US" sz="2400" dirty="0"/>
              <a:t>(2–3 </a:t>
            </a:r>
            <a:r>
              <a:rPr lang="en-US" sz="2400" dirty="0" err="1"/>
              <a:t>yr</a:t>
            </a:r>
            <a:r>
              <a:rPr lang="en-US" sz="2400" dirty="0"/>
              <a:t>) in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untreated </a:t>
            </a:r>
            <a:r>
              <a:rPr lang="en-US" sz="2400" dirty="0">
                <a:solidFill>
                  <a:srgbClr val="FF0000"/>
                </a:solidFill>
              </a:rPr>
              <a:t>men.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3654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229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964" y="983672"/>
            <a:ext cx="11734800" cy="57219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Assessing change in BMD on serial measurements </a:t>
            </a:r>
            <a:r>
              <a:rPr lang="en-US" sz="2400" dirty="0" smtClean="0"/>
              <a:t>requires </a:t>
            </a:r>
            <a:r>
              <a:rPr lang="en-US" sz="2400" dirty="0" smtClean="0">
                <a:solidFill>
                  <a:srgbClr val="FF0000"/>
                </a:solidFill>
              </a:rPr>
              <a:t>careful </a:t>
            </a:r>
            <a:r>
              <a:rPr lang="en-US" sz="2400" dirty="0">
                <a:solidFill>
                  <a:srgbClr val="FF0000"/>
                </a:solidFill>
              </a:rPr>
              <a:t>attention </a:t>
            </a:r>
            <a:r>
              <a:rPr lang="en-US" sz="2400" dirty="0"/>
              <a:t>to detail. 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Using </a:t>
            </a:r>
            <a:r>
              <a:rPr lang="en-US" sz="2400" dirty="0"/>
              <a:t>the </a:t>
            </a:r>
            <a:r>
              <a:rPr lang="en-US" sz="2400" dirty="0">
                <a:solidFill>
                  <a:srgbClr val="FF0000"/>
                </a:solidFill>
              </a:rPr>
              <a:t>same </a:t>
            </a:r>
            <a:r>
              <a:rPr lang="en-US" sz="2400" dirty="0" smtClean="0">
                <a:solidFill>
                  <a:srgbClr val="FF0000"/>
                </a:solidFill>
              </a:rPr>
              <a:t>machine </a:t>
            </a:r>
            <a:r>
              <a:rPr lang="en-US" sz="2400" dirty="0" smtClean="0"/>
              <a:t>and </a:t>
            </a:r>
            <a:r>
              <a:rPr lang="en-US" sz="2400" dirty="0"/>
              <a:t>a </a:t>
            </a:r>
            <a:r>
              <a:rPr lang="en-US" sz="2400" dirty="0">
                <a:solidFill>
                  <a:srgbClr val="FF0000"/>
                </a:solidFill>
              </a:rPr>
              <a:t>trained technologist </a:t>
            </a:r>
            <a:r>
              <a:rPr lang="en-US" sz="2400" dirty="0"/>
              <a:t>aware of the </a:t>
            </a:r>
            <a:r>
              <a:rPr lang="en-US" sz="2400" dirty="0">
                <a:solidFill>
                  <a:srgbClr val="FF0000"/>
                </a:solidFill>
              </a:rPr>
              <a:t>pitfalls </a:t>
            </a:r>
            <a:r>
              <a:rPr lang="en-US" sz="2400" dirty="0"/>
              <a:t>of bone</a:t>
            </a:r>
          </a:p>
          <a:p>
            <a:pPr marL="0" indent="0">
              <a:buNone/>
            </a:pPr>
            <a:r>
              <a:rPr lang="en-US" sz="2400" dirty="0"/>
              <a:t>densitometry can mitigate these problems. 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The provider responsible </a:t>
            </a:r>
            <a:r>
              <a:rPr lang="en-US" sz="2400" dirty="0"/>
              <a:t>for reporting the results also needs to be </a:t>
            </a:r>
            <a:r>
              <a:rPr lang="en-US" sz="2400" dirty="0" smtClean="0"/>
              <a:t>aware of </a:t>
            </a:r>
            <a:r>
              <a:rPr lang="en-US" sz="2400" dirty="0"/>
              <a:t>these limitations.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Degenerative </a:t>
            </a:r>
            <a:r>
              <a:rPr lang="en-US" sz="2400" dirty="0">
                <a:solidFill>
                  <a:srgbClr val="FF0000"/>
                </a:solidFill>
              </a:rPr>
              <a:t>change </a:t>
            </a:r>
            <a:r>
              <a:rPr lang="en-US" sz="2400" dirty="0"/>
              <a:t>in the spine </a:t>
            </a:r>
            <a:r>
              <a:rPr lang="en-US" sz="2400" dirty="0" err="1" smtClean="0"/>
              <a:t>is</a:t>
            </a:r>
            <a:r>
              <a:rPr lang="en-US" sz="2400" dirty="0" err="1"/>
              <a:t>particularly</a:t>
            </a:r>
            <a:r>
              <a:rPr lang="en-US" sz="2400" dirty="0"/>
              <a:t> common </a:t>
            </a:r>
            <a:r>
              <a:rPr lang="en-US" sz="2400" dirty="0" smtClean="0"/>
              <a:t>in </a:t>
            </a:r>
            <a:r>
              <a:rPr lang="en-US" sz="2400" dirty="0" smtClean="0">
                <a:solidFill>
                  <a:srgbClr val="FF0000"/>
                </a:solidFill>
              </a:rPr>
              <a:t>older </a:t>
            </a:r>
            <a:r>
              <a:rPr lang="en-US" sz="2400" dirty="0">
                <a:solidFill>
                  <a:srgbClr val="FF0000"/>
                </a:solidFill>
              </a:rPr>
              <a:t>men </a:t>
            </a:r>
            <a:r>
              <a:rPr lang="en-US" sz="2400" dirty="0"/>
              <a:t>and may 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rgbClr val="FF0000"/>
                </a:solidFill>
              </a:rPr>
              <a:t>falsely</a:t>
            </a:r>
          </a:p>
          <a:p>
            <a:pPr marL="0" indent="0">
              <a:buNone/>
            </a:pPr>
            <a:r>
              <a:rPr lang="en-US" sz="2400" dirty="0" smtClean="0"/>
              <a:t>give the impression </a:t>
            </a:r>
            <a:r>
              <a:rPr lang="en-US" sz="2400" dirty="0"/>
              <a:t>of a gain in BMD.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7390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36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654" y="651164"/>
            <a:ext cx="11640263" cy="6012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Bone Turnover Marker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We suggest that clinicians consider measuring  </a:t>
            </a:r>
            <a:r>
              <a:rPr lang="en-US" dirty="0" err="1" smtClean="0"/>
              <a:t>a</a:t>
            </a:r>
            <a:r>
              <a:rPr lang="en-US" dirty="0" err="1" smtClean="0">
                <a:solidFill>
                  <a:srgbClr val="FF0000"/>
                </a:solidFill>
              </a:rPr>
              <a:t>BTM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at </a:t>
            </a:r>
            <a:r>
              <a:rPr lang="en-US" dirty="0" smtClean="0">
                <a:solidFill>
                  <a:srgbClr val="FF0000"/>
                </a:solidFill>
              </a:rPr>
              <a:t>3–6 months </a:t>
            </a:r>
            <a:r>
              <a:rPr lang="en-US" dirty="0" smtClean="0"/>
              <a:t>after initiation </a:t>
            </a:r>
            <a:r>
              <a:rPr lang="en-US" dirty="0"/>
              <a:t>of treatment using a bone resorption marker (such as </a:t>
            </a:r>
            <a:r>
              <a:rPr lang="en-US" dirty="0">
                <a:solidFill>
                  <a:srgbClr val="FF0000"/>
                </a:solidFill>
              </a:rPr>
              <a:t>serum CTX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or </a:t>
            </a:r>
            <a:r>
              <a:rPr lang="en-US" dirty="0" smtClean="0"/>
              <a:t>serum </a:t>
            </a:r>
            <a:r>
              <a:rPr lang="en-US" dirty="0" err="1"/>
              <a:t>orurine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NTX) </a:t>
            </a:r>
            <a:r>
              <a:rPr lang="en-US" dirty="0"/>
              <a:t>for </a:t>
            </a:r>
            <a:r>
              <a:rPr lang="en-US" dirty="0" err="1"/>
              <a:t>antiresorptive</a:t>
            </a:r>
            <a:r>
              <a:rPr lang="en-US" dirty="0"/>
              <a:t> therapy 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and </a:t>
            </a:r>
            <a:r>
              <a:rPr lang="en-US" dirty="0" smtClean="0"/>
              <a:t>a bone formation marker (such as </a:t>
            </a:r>
            <a:r>
              <a:rPr lang="en-US" dirty="0" smtClean="0">
                <a:solidFill>
                  <a:srgbClr val="FF0000"/>
                </a:solidFill>
              </a:rPr>
              <a:t>serum PINP</a:t>
            </a:r>
            <a:r>
              <a:rPr lang="en-US" dirty="0" smtClean="0"/>
              <a:t>) for </a:t>
            </a:r>
            <a:r>
              <a:rPr lang="en-US" dirty="0" smtClean="0">
                <a:solidFill>
                  <a:srgbClr val="FF0000"/>
                </a:solidFill>
              </a:rPr>
              <a:t>anabolic therapy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Treatments for osteoporosis in men produce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significant changes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 BTMs.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 women, alendronate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reduces BTMs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by about </a:t>
            </a:r>
            <a:r>
              <a:rPr lang="en-US" dirty="0">
                <a:solidFill>
                  <a:srgbClr val="FF0000"/>
                </a:solidFill>
              </a:rPr>
              <a:t>40–50%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Reductions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 BTMs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become </a:t>
            </a:r>
            <a:r>
              <a:rPr lang="en-US" dirty="0" smtClean="0">
                <a:solidFill>
                  <a:srgbClr val="FF0000"/>
                </a:solidFill>
              </a:rPr>
              <a:t>maxima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within </a:t>
            </a:r>
            <a:r>
              <a:rPr lang="en-US" dirty="0">
                <a:solidFill>
                  <a:srgbClr val="FF0000"/>
                </a:solidFill>
              </a:rPr>
              <a:t>several months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 </a:t>
            </a:r>
            <a:r>
              <a:rPr lang="en-US" dirty="0">
                <a:solidFill>
                  <a:srgbClr val="FF0000"/>
                </a:solidFill>
              </a:rPr>
              <a:t>remain stable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throughout therapy.</a:t>
            </a:r>
          </a:p>
          <a:p>
            <a:pPr marL="0" indent="0">
              <a:buNone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43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291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109" y="803564"/>
            <a:ext cx="11720946" cy="53733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Bone formation and </a:t>
            </a:r>
            <a:r>
              <a:rPr lang="en-US" dirty="0" smtClean="0"/>
              <a:t>resorption markers </a:t>
            </a:r>
            <a:r>
              <a:rPr lang="en-US" dirty="0">
                <a:solidFill>
                  <a:srgbClr val="FF0000"/>
                </a:solidFill>
              </a:rPr>
              <a:t>increase </a:t>
            </a:r>
            <a:r>
              <a:rPr lang="en-US" dirty="0"/>
              <a:t>dramatically during 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>
                <a:solidFill>
                  <a:srgbClr val="FF0000"/>
                </a:solidFill>
              </a:rPr>
              <a:t>first </a:t>
            </a:r>
            <a:r>
              <a:rPr lang="en-US" dirty="0" smtClean="0">
                <a:solidFill>
                  <a:srgbClr val="FF0000"/>
                </a:solidFill>
              </a:rPr>
              <a:t>6–12</a:t>
            </a:r>
            <a:r>
              <a:rPr lang="en-US" dirty="0"/>
              <a:t>months of </a:t>
            </a:r>
            <a:r>
              <a:rPr lang="en-US" dirty="0" err="1">
                <a:solidFill>
                  <a:srgbClr val="FF0000"/>
                </a:solidFill>
              </a:rPr>
              <a:t>teriparatide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therapy in </a:t>
            </a:r>
            <a:r>
              <a:rPr lang="en-US" dirty="0">
                <a:solidFill>
                  <a:srgbClr val="FF0000"/>
                </a:solidFill>
              </a:rPr>
              <a:t>men</a:t>
            </a:r>
            <a:r>
              <a:rPr lang="en-US" dirty="0"/>
              <a:t>, after which they 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gradually </a:t>
            </a:r>
            <a:r>
              <a:rPr lang="en-US" dirty="0">
                <a:solidFill>
                  <a:srgbClr val="FF0000"/>
                </a:solidFill>
              </a:rPr>
              <a:t>decline </a:t>
            </a:r>
            <a:r>
              <a:rPr lang="en-US" dirty="0"/>
              <a:t>toward baseline </a:t>
            </a:r>
            <a:r>
              <a:rPr lang="en-US" dirty="0" smtClean="0"/>
              <a:t>levels.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BTM </a:t>
            </a:r>
            <a:r>
              <a:rPr lang="en-US" dirty="0" smtClean="0">
                <a:solidFill>
                  <a:srgbClr val="0070C0"/>
                </a:solidFill>
              </a:rPr>
              <a:t>decline </a:t>
            </a:r>
            <a:r>
              <a:rPr lang="en-US" dirty="0" smtClean="0"/>
              <a:t>consistently </a:t>
            </a:r>
            <a:r>
              <a:rPr lang="en-US" dirty="0"/>
              <a:t>when </a:t>
            </a:r>
            <a:r>
              <a:rPr lang="en-US" dirty="0" err="1">
                <a:solidFill>
                  <a:srgbClr val="0070C0"/>
                </a:solidFill>
              </a:rPr>
              <a:t>hypogonadal</a:t>
            </a:r>
            <a:r>
              <a:rPr lang="en-US" dirty="0">
                <a:solidFill>
                  <a:srgbClr val="0070C0"/>
                </a:solidFill>
              </a:rPr>
              <a:t> men </a:t>
            </a:r>
            <a:r>
              <a:rPr lang="en-US" dirty="0"/>
              <a:t>receive physiological</a:t>
            </a:r>
          </a:p>
          <a:p>
            <a:pPr marL="0" indent="0">
              <a:buNone/>
            </a:pPr>
            <a:r>
              <a:rPr lang="en-US" dirty="0"/>
              <a:t>doses of </a:t>
            </a:r>
            <a:r>
              <a:rPr lang="en-US" dirty="0">
                <a:solidFill>
                  <a:srgbClr val="0070C0"/>
                </a:solidFill>
              </a:rPr>
              <a:t>testosterone</a:t>
            </a:r>
            <a:r>
              <a:rPr lang="en-US" dirty="0"/>
              <a:t>, indicating that </a:t>
            </a:r>
            <a:r>
              <a:rPr lang="en-US" dirty="0" smtClean="0"/>
              <a:t>testosterone in </a:t>
            </a:r>
            <a:r>
              <a:rPr lang="en-US" dirty="0"/>
              <a:t>physiological doses </a:t>
            </a:r>
          </a:p>
          <a:p>
            <a:pPr marL="0" indent="0">
              <a:buNone/>
            </a:pPr>
            <a:r>
              <a:rPr lang="en-US" dirty="0"/>
              <a:t>acts as an </a:t>
            </a:r>
            <a:r>
              <a:rPr lang="en-US" dirty="0" err="1">
                <a:solidFill>
                  <a:srgbClr val="0070C0"/>
                </a:solidFill>
              </a:rPr>
              <a:t>antiresorptive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agent</a:t>
            </a:r>
            <a:r>
              <a:rPr lang="en-US" dirty="0" err="1"/>
              <a:t>,perhaps</a:t>
            </a:r>
            <a:r>
              <a:rPr lang="en-US" dirty="0"/>
              <a:t> through </a:t>
            </a:r>
            <a:r>
              <a:rPr lang="en-US" dirty="0">
                <a:solidFill>
                  <a:srgbClr val="0070C0"/>
                </a:solidFill>
              </a:rPr>
              <a:t>conversion to </a:t>
            </a:r>
            <a:r>
              <a:rPr lang="en-US" dirty="0" smtClean="0">
                <a:solidFill>
                  <a:srgbClr val="0070C0"/>
                </a:solidFill>
              </a:rPr>
              <a:t>estradiol.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48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6134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836" y="817418"/>
            <a:ext cx="11887200" cy="58327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There is</a:t>
            </a:r>
            <a:r>
              <a:rPr lang="en-US" dirty="0">
                <a:solidFill>
                  <a:srgbClr val="FF0000"/>
                </a:solidFill>
              </a:rPr>
              <a:t> uncertainty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over what constitutes an </a:t>
            </a:r>
            <a:r>
              <a:rPr lang="en-US" dirty="0" smtClean="0">
                <a:solidFill>
                  <a:srgbClr val="FF0000"/>
                </a:solidFill>
              </a:rPr>
              <a:t>optimal BTM </a:t>
            </a:r>
            <a:r>
              <a:rPr lang="en-US" dirty="0">
                <a:solidFill>
                  <a:srgbClr val="FF0000"/>
                </a:solidFill>
              </a:rPr>
              <a:t>response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 treatment. 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Clinical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experience suggests that </a:t>
            </a:r>
            <a:r>
              <a:rPr lang="en-US" dirty="0" smtClean="0">
                <a:solidFill>
                  <a:srgbClr val="FF0000"/>
                </a:solidFill>
              </a:rPr>
              <a:t>inadequate response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may be due to </a:t>
            </a:r>
            <a:r>
              <a:rPr lang="en-US" dirty="0">
                <a:solidFill>
                  <a:srgbClr val="FF0000"/>
                </a:solidFill>
              </a:rPr>
              <a:t>secondary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osteoporosis or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noncompliance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with treatment. 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Extrapolating data from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women to men, we assume that change in BTM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relates to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fracture risk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reduction with treatments.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29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7218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63" y="886690"/>
            <a:ext cx="11845637" cy="57219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Monitoring treatment with BTMs requires </a:t>
            </a:r>
            <a:r>
              <a:rPr lang="en-US" sz="2400" dirty="0">
                <a:solidFill>
                  <a:srgbClr val="FF0000"/>
                </a:solidFill>
              </a:rPr>
              <a:t>attention </a:t>
            </a:r>
            <a:r>
              <a:rPr lang="en-US" sz="2400" dirty="0" smtClean="0">
                <a:solidFill>
                  <a:srgbClr val="FF0000"/>
                </a:solidFill>
              </a:rPr>
              <a:t>to detail.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diurnal </a:t>
            </a:r>
            <a:r>
              <a:rPr lang="en-US" sz="2400" dirty="0">
                <a:solidFill>
                  <a:srgbClr val="FF0000"/>
                </a:solidFill>
              </a:rPr>
              <a:t>variation </a:t>
            </a:r>
            <a:r>
              <a:rPr lang="en-US" sz="2400" dirty="0"/>
              <a:t>(higher turnover in </a:t>
            </a:r>
            <a:r>
              <a:rPr lang="en-US" sz="2400" dirty="0" smtClean="0"/>
              <a:t>the morning</a:t>
            </a:r>
            <a:r>
              <a:rPr lang="en-US" sz="2400" dirty="0"/>
              <a:t>) and </a:t>
            </a:r>
            <a:r>
              <a:rPr lang="en-US" sz="2400" dirty="0">
                <a:solidFill>
                  <a:srgbClr val="FF0000"/>
                </a:solidFill>
              </a:rPr>
              <a:t>effect of food 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(</a:t>
            </a:r>
            <a:r>
              <a:rPr lang="en-US" sz="2400" dirty="0"/>
              <a:t>bone resorption markers </a:t>
            </a:r>
            <a:r>
              <a:rPr lang="en-US" sz="2400" dirty="0" smtClean="0"/>
              <a:t>decrease after </a:t>
            </a:r>
            <a:r>
              <a:rPr lang="en-US" sz="2400" dirty="0"/>
              <a:t>eating), </a:t>
            </a:r>
          </a:p>
          <a:p>
            <a:pPr marL="0" indent="0">
              <a:buNone/>
            </a:pPr>
            <a:r>
              <a:rPr lang="en-US" sz="2400" dirty="0" smtClean="0"/>
              <a:t>bone </a:t>
            </a:r>
            <a:r>
              <a:rPr lang="en-US" sz="2400" dirty="0">
                <a:solidFill>
                  <a:srgbClr val="FF0000"/>
                </a:solidFill>
              </a:rPr>
              <a:t>resorption </a:t>
            </a:r>
            <a:r>
              <a:rPr lang="en-US" sz="2400" dirty="0" smtClean="0">
                <a:solidFill>
                  <a:srgbClr val="FF0000"/>
                </a:solidFill>
              </a:rPr>
              <a:t>markers</a:t>
            </a:r>
            <a:r>
              <a:rPr lang="en-US" sz="2400" dirty="0"/>
              <a:t>(urinary NTX, and serum CTX) should be collected </a:t>
            </a:r>
            <a:r>
              <a:rPr lang="en-US" sz="2400" dirty="0" smtClean="0"/>
              <a:t>with the </a:t>
            </a:r>
            <a:r>
              <a:rPr lang="en-US" sz="2400" dirty="0">
                <a:solidFill>
                  <a:srgbClr val="FF0000"/>
                </a:solidFill>
              </a:rPr>
              <a:t>fasting state</a:t>
            </a:r>
            <a:r>
              <a:rPr lang="en-US" sz="2400" dirty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morning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manual and automated </a:t>
            </a:r>
            <a:r>
              <a:rPr lang="en-US" sz="2400" dirty="0"/>
              <a:t>assays give different results for the same analysis, </a:t>
            </a:r>
            <a:r>
              <a:rPr lang="en-US" sz="2400" dirty="0">
                <a:solidFill>
                  <a:srgbClr val="FF0000"/>
                </a:solidFill>
              </a:rPr>
              <a:t>changes </a:t>
            </a:r>
            <a:r>
              <a:rPr lang="en-US" sz="2400" dirty="0"/>
              <a:t>can </a:t>
            </a:r>
          </a:p>
          <a:p>
            <a:pPr marL="0" indent="0">
              <a:buNone/>
            </a:pPr>
            <a:r>
              <a:rPr lang="en-US" sz="2400" dirty="0"/>
              <a:t>be compared only if the lab continues to use the same assay.</a:t>
            </a: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2926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42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527" y="900546"/>
            <a:ext cx="11776364" cy="527641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response of BTMs could be identified as early </a:t>
            </a:r>
            <a:r>
              <a:rPr lang="en-US" dirty="0" smtClean="0"/>
              <a:t>as within </a:t>
            </a:r>
            <a:r>
              <a:rPr lang="en-US" dirty="0">
                <a:solidFill>
                  <a:srgbClr val="FF0000"/>
                </a:solidFill>
              </a:rPr>
              <a:t>3 months </a:t>
            </a:r>
          </a:p>
          <a:p>
            <a:pPr marL="0" indent="0">
              <a:buNone/>
            </a:pPr>
            <a:r>
              <a:rPr lang="en-US" dirty="0" smtClean="0"/>
              <a:t>Of </a:t>
            </a:r>
            <a:r>
              <a:rPr lang="en-US" dirty="0"/>
              <a:t>starting treatment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Evidence that </a:t>
            </a:r>
            <a:r>
              <a:rPr lang="en-US" dirty="0">
                <a:solidFill>
                  <a:srgbClr val="FF0000"/>
                </a:solidFill>
              </a:rPr>
              <a:t>change </a:t>
            </a:r>
            <a:r>
              <a:rPr lang="en-US" dirty="0" smtClean="0">
                <a:solidFill>
                  <a:srgbClr val="FF0000"/>
                </a:solidFill>
              </a:rPr>
              <a:t>in BTM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a suitable surrogate </a:t>
            </a:r>
            <a:r>
              <a:rPr lang="en-US" dirty="0" smtClean="0"/>
              <a:t>for fracture </a:t>
            </a:r>
            <a:r>
              <a:rPr lang="en-US" dirty="0"/>
              <a:t>risk </a:t>
            </a:r>
            <a:r>
              <a:rPr lang="en-US" dirty="0"/>
              <a:t>reduction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>
                <a:solidFill>
                  <a:srgbClr val="FF0000"/>
                </a:solidFill>
              </a:rPr>
              <a:t>men </a:t>
            </a:r>
            <a:r>
              <a:rPr lang="en-US" dirty="0"/>
              <a:t>is </a:t>
            </a:r>
            <a:r>
              <a:rPr lang="en-US" dirty="0">
                <a:solidFill>
                  <a:srgbClr val="FF0000"/>
                </a:solidFill>
              </a:rPr>
              <a:t>lacking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women</a:t>
            </a:r>
            <a:r>
              <a:rPr lang="en-US" dirty="0"/>
              <a:t>, it </a:t>
            </a:r>
            <a:r>
              <a:rPr lang="en-US" dirty="0" smtClean="0"/>
              <a:t>has been </a:t>
            </a:r>
            <a:r>
              <a:rPr lang="en-US" dirty="0"/>
              <a:t>estimated that </a:t>
            </a:r>
            <a:r>
              <a:rPr lang="en-US" dirty="0">
                <a:solidFill>
                  <a:srgbClr val="0070C0"/>
                </a:solidFill>
              </a:rPr>
              <a:t>BTM response </a:t>
            </a:r>
            <a:r>
              <a:rPr lang="en-US" dirty="0"/>
              <a:t>to treatment may </a:t>
            </a:r>
            <a:r>
              <a:rPr lang="en-US" dirty="0" smtClean="0"/>
              <a:t>account for </a:t>
            </a:r>
            <a:r>
              <a:rPr lang="en-US" dirty="0">
                <a:solidFill>
                  <a:srgbClr val="0070C0"/>
                </a:solidFill>
              </a:rPr>
              <a:t>30–75%</a:t>
            </a:r>
            <a:r>
              <a:rPr lang="en-US" dirty="0"/>
              <a:t>of the fracture risk reduction with </a:t>
            </a:r>
            <a:r>
              <a:rPr lang="en-US" dirty="0" smtClean="0"/>
              <a:t>standard treatments </a:t>
            </a:r>
            <a:r>
              <a:rPr lang="en-US" dirty="0"/>
              <a:t>for </a:t>
            </a:r>
          </a:p>
          <a:p>
            <a:pPr marL="0" indent="0">
              <a:buNone/>
            </a:pPr>
            <a:r>
              <a:rPr lang="en-US" dirty="0" smtClean="0"/>
              <a:t>Osteoporosis.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67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5833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8" y="734291"/>
            <a:ext cx="11720946" cy="599901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Some experts recommend measuring </a:t>
            </a:r>
            <a:r>
              <a:rPr lang="en-US" dirty="0" err="1" smtClean="0"/>
              <a:t>a</a:t>
            </a:r>
            <a:r>
              <a:rPr lang="en-US" dirty="0" err="1" smtClean="0">
                <a:solidFill>
                  <a:srgbClr val="FF0000"/>
                </a:solidFill>
              </a:rPr>
              <a:t>BTM</a:t>
            </a:r>
            <a:r>
              <a:rPr lang="en-US" dirty="0" smtClean="0">
                <a:solidFill>
                  <a:srgbClr val="FF0000"/>
                </a:solidFill>
              </a:rPr>
              <a:t>  before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3–6 </a:t>
            </a:r>
            <a:r>
              <a:rPr lang="en-US" dirty="0">
                <a:solidFill>
                  <a:srgbClr val="FF0000"/>
                </a:solidFill>
              </a:rPr>
              <a:t>months after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starting </a:t>
            </a:r>
            <a:r>
              <a:rPr lang="en-US" dirty="0"/>
              <a:t>treatment. Because there </a:t>
            </a:r>
            <a:r>
              <a:rPr lang="en-US" dirty="0" smtClean="0"/>
              <a:t>have only </a:t>
            </a:r>
            <a:r>
              <a:rPr lang="en-US" dirty="0"/>
              <a:t>been publications on the </a:t>
            </a:r>
          </a:p>
          <a:p>
            <a:pPr marL="0" indent="0">
              <a:buNone/>
            </a:pPr>
            <a:r>
              <a:rPr lang="en-US" dirty="0" smtClean="0"/>
              <a:t>association </a:t>
            </a:r>
            <a:r>
              <a:rPr lang="en-US" dirty="0"/>
              <a:t>of BTMs </a:t>
            </a:r>
            <a:r>
              <a:rPr lang="en-US" dirty="0" smtClean="0"/>
              <a:t>and fracture </a:t>
            </a:r>
            <a:r>
              <a:rPr lang="en-US" dirty="0"/>
              <a:t>risk reduction in </a:t>
            </a:r>
            <a:r>
              <a:rPr lang="en-US" dirty="0">
                <a:solidFill>
                  <a:srgbClr val="FF0000"/>
                </a:solidFill>
              </a:rPr>
              <a:t>women</a:t>
            </a:r>
            <a:r>
              <a:rPr lang="en-US" dirty="0"/>
              <a:t> (and </a:t>
            </a:r>
            <a:r>
              <a:rPr lang="en-US" dirty="0">
                <a:solidFill>
                  <a:srgbClr val="FF0000"/>
                </a:solidFill>
              </a:rPr>
              <a:t>not in men</a:t>
            </a:r>
            <a:r>
              <a:rPr lang="en-US" dirty="0"/>
              <a:t>), </a:t>
            </a:r>
          </a:p>
          <a:p>
            <a:pPr marL="0" indent="0">
              <a:buNone/>
            </a:pPr>
            <a:r>
              <a:rPr lang="en-US" dirty="0" smtClean="0"/>
              <a:t>There is </a:t>
            </a:r>
            <a:r>
              <a:rPr lang="en-US" dirty="0">
                <a:solidFill>
                  <a:srgbClr val="FF0000"/>
                </a:solidFill>
              </a:rPr>
              <a:t>some disagreement </a:t>
            </a:r>
            <a:r>
              <a:rPr lang="en-US" dirty="0"/>
              <a:t>among experts regarding this issue.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Urine </a:t>
            </a:r>
            <a:r>
              <a:rPr lang="en-US" dirty="0"/>
              <a:t>NTX or serum CTX can be used to monitor </a:t>
            </a:r>
            <a:r>
              <a:rPr lang="en-US" dirty="0" err="1"/>
              <a:t>antiresorptive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treatment; PINP or b-ALP can be used to </a:t>
            </a:r>
            <a:r>
              <a:rPr lang="en-US" dirty="0" smtClean="0"/>
              <a:t>monitor anabolic </a:t>
            </a:r>
            <a:r>
              <a:rPr lang="en-US" dirty="0"/>
              <a:t>treatment. </a:t>
            </a:r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the change in markers </a:t>
            </a:r>
            <a:r>
              <a:rPr lang="en-US" dirty="0" smtClean="0"/>
              <a:t>exceeds the </a:t>
            </a:r>
            <a:r>
              <a:rPr lang="en-US" dirty="0"/>
              <a:t>least significant change </a:t>
            </a:r>
            <a:r>
              <a:rPr lang="en-US" dirty="0">
                <a:solidFill>
                  <a:srgbClr val="FF0000"/>
                </a:solidFill>
              </a:rPr>
              <a:t>(  ͠  40%), </a:t>
            </a:r>
            <a:r>
              <a:rPr lang="en-US" dirty="0"/>
              <a:t>then </a:t>
            </a:r>
          </a:p>
          <a:p>
            <a:pPr marL="0" indent="0">
              <a:buNone/>
            </a:pPr>
            <a:r>
              <a:rPr lang="en-US" dirty="0" smtClean="0"/>
              <a:t>one </a:t>
            </a:r>
            <a:r>
              <a:rPr lang="en-US" dirty="0"/>
              <a:t>goal has been met.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31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3062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836" y="886691"/>
            <a:ext cx="11845637" cy="57357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Before </a:t>
            </a:r>
            <a:r>
              <a:rPr lang="en-US" dirty="0" err="1" smtClean="0">
                <a:solidFill>
                  <a:srgbClr val="FF0000"/>
                </a:solidFill>
              </a:rPr>
              <a:t>puberty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,BMD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smtClean="0"/>
              <a:t>measured with DXA is </a:t>
            </a:r>
            <a:r>
              <a:rPr lang="en-US" dirty="0" smtClean="0">
                <a:solidFill>
                  <a:srgbClr val="FF0000"/>
                </a:solidFill>
              </a:rPr>
              <a:t>similar</a:t>
            </a:r>
            <a:r>
              <a:rPr lang="en-US" dirty="0" smtClean="0"/>
              <a:t> in boys and girls and increases slowly </a:t>
            </a:r>
            <a:r>
              <a:rPr lang="en-US" dirty="0"/>
              <a:t>but progressively.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At </a:t>
            </a:r>
            <a:r>
              <a:rPr lang="en-US" dirty="0" smtClean="0">
                <a:solidFill>
                  <a:srgbClr val="FF0000"/>
                </a:solidFill>
              </a:rPr>
              <a:t>puberty</a:t>
            </a:r>
            <a:r>
              <a:rPr lang="en-US" dirty="0" smtClean="0"/>
              <a:t>, bone turnover increases dramatically, followed by a rapid increase </a:t>
            </a:r>
            <a:r>
              <a:rPr lang="en-US" dirty="0" err="1" smtClean="0"/>
              <a:t>inBMD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Androgens </a:t>
            </a:r>
            <a:r>
              <a:rPr lang="en-US" dirty="0" smtClean="0"/>
              <a:t>increase periosteal bone apposition, increasing the cross-sectional diameter of bone 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4358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978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64" y="748145"/>
            <a:ext cx="11007436" cy="542881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If markers do </a:t>
            </a:r>
            <a:r>
              <a:rPr lang="en-US" dirty="0">
                <a:solidFill>
                  <a:srgbClr val="FF0000"/>
                </a:solidFill>
              </a:rPr>
              <a:t>not change</a:t>
            </a:r>
            <a:r>
              <a:rPr lang="en-US" dirty="0"/>
              <a:t>, there are </a:t>
            </a:r>
            <a:r>
              <a:rPr lang="en-US" dirty="0" smtClean="0"/>
              <a:t>several options</a:t>
            </a:r>
            <a:r>
              <a:rPr lang="en-US" dirty="0"/>
              <a:t>, including 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questioning </a:t>
            </a:r>
            <a:r>
              <a:rPr lang="en-US" dirty="0"/>
              <a:t>the patient about </a:t>
            </a:r>
            <a:r>
              <a:rPr lang="en-US" dirty="0" smtClean="0">
                <a:solidFill>
                  <a:srgbClr val="FF0000"/>
                </a:solidFill>
              </a:rPr>
              <a:t>compliance </a:t>
            </a:r>
            <a:r>
              <a:rPr lang="en-US" dirty="0" smtClean="0"/>
              <a:t>with </a:t>
            </a:r>
            <a:r>
              <a:rPr lang="en-US" dirty="0"/>
              <a:t>medication, 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considering </a:t>
            </a:r>
            <a:r>
              <a:rPr lang="en-US" dirty="0"/>
              <a:t>causes of </a:t>
            </a:r>
            <a:r>
              <a:rPr lang="en-US" dirty="0" err="1" smtClean="0">
                <a:solidFill>
                  <a:srgbClr val="FF0000"/>
                </a:solidFill>
              </a:rPr>
              <a:t>secondary</a:t>
            </a:r>
            <a:r>
              <a:rPr lang="en-US" dirty="0" err="1"/>
              <a:t>osteoporosis</a:t>
            </a:r>
            <a:r>
              <a:rPr lang="en-US" dirty="0"/>
              <a:t>, 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changing </a:t>
            </a:r>
            <a:r>
              <a:rPr lang="en-US" dirty="0">
                <a:solidFill>
                  <a:srgbClr val="FF0000"/>
                </a:solidFill>
              </a:rPr>
              <a:t>the medication </a:t>
            </a:r>
            <a:r>
              <a:rPr lang="en-US" dirty="0"/>
              <a:t>or its</a:t>
            </a:r>
            <a:r>
              <a:rPr lang="en-US" dirty="0">
                <a:solidFill>
                  <a:srgbClr val="FF0000"/>
                </a:solidFill>
              </a:rPr>
              <a:t> route </a:t>
            </a:r>
            <a:r>
              <a:rPr lang="en-US" dirty="0" smtClean="0"/>
              <a:t>of administration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81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42681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r>
              <a:rPr lang="en-US" sz="3600" b="1" i="1" dirty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n-US" sz="3600" b="1" i="1" dirty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n-US" b="1" i="1" dirty="0">
                <a:solidFill>
                  <a:srgbClr val="00B050"/>
                </a:solidFill>
                <a:latin typeface="Calibri" panose="020F0502020204030204"/>
                <a:ea typeface="+mn-ea"/>
                <a:cs typeface="+mn-cs"/>
              </a:rPr>
              <a:t>HOME TAKE MESSAGE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941" y="968188"/>
            <a:ext cx="11725835" cy="5737412"/>
          </a:xfrm>
        </p:spPr>
        <p:txBody>
          <a:bodyPr/>
          <a:lstStyle/>
          <a:p>
            <a:r>
              <a:rPr lang="en-US" dirty="0"/>
              <a:t>Osteoporosis in men remains </a:t>
            </a:r>
            <a:r>
              <a:rPr lang="en-US" dirty="0">
                <a:solidFill>
                  <a:srgbClr val="FF0000"/>
                </a:solidFill>
              </a:rPr>
              <a:t>under-appreciated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under-diagnosed </a:t>
            </a:r>
            <a:r>
              <a:rPr lang="en-US" dirty="0"/>
              <a:t>and therefore </a:t>
            </a:r>
            <a:r>
              <a:rPr lang="en-US" dirty="0" smtClean="0">
                <a:solidFill>
                  <a:srgbClr val="FF0000"/>
                </a:solidFill>
              </a:rPr>
              <a:t>undertreated</a:t>
            </a:r>
            <a:r>
              <a:rPr lang="fa-IR" dirty="0" smtClean="0"/>
              <a:t>.</a:t>
            </a:r>
            <a:endParaRPr lang="en-US" dirty="0" smtClean="0"/>
          </a:p>
          <a:p>
            <a:endParaRPr lang="fa-IR" dirty="0" smtClean="0"/>
          </a:p>
          <a:p>
            <a:r>
              <a:rPr lang="en-US" dirty="0"/>
              <a:t>men have </a:t>
            </a:r>
            <a:r>
              <a:rPr lang="en-US" dirty="0" smtClean="0">
                <a:solidFill>
                  <a:srgbClr val="FF0000"/>
                </a:solidFill>
              </a:rPr>
              <a:t>hip</a:t>
            </a:r>
            <a:r>
              <a:rPr lang="fa-I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fractures </a:t>
            </a:r>
            <a:r>
              <a:rPr lang="en-US" dirty="0"/>
              <a:t>about 10 years later in life than </a:t>
            </a:r>
            <a:r>
              <a:rPr lang="en-US" dirty="0" smtClean="0"/>
              <a:t>women and greater </a:t>
            </a:r>
            <a:r>
              <a:rPr lang="en-US" dirty="0">
                <a:solidFill>
                  <a:srgbClr val="FF0000"/>
                </a:solidFill>
              </a:rPr>
              <a:t>mortality</a:t>
            </a:r>
            <a:r>
              <a:rPr lang="en-US" dirty="0"/>
              <a:t> in men after hip fracture</a:t>
            </a:r>
            <a:r>
              <a:rPr lang="fa-IR" dirty="0" smtClean="0"/>
              <a:t> 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The</a:t>
            </a:r>
            <a:r>
              <a:rPr lang="en-US" dirty="0">
                <a:solidFill>
                  <a:srgbClr val="FF0000"/>
                </a:solidFill>
              </a:rPr>
              <a:t> crisis </a:t>
            </a:r>
            <a:r>
              <a:rPr lang="en-US" dirty="0"/>
              <a:t>in </a:t>
            </a:r>
            <a:r>
              <a:rPr lang="en-US" dirty="0" smtClean="0"/>
              <a:t>osteoporosis </a:t>
            </a:r>
            <a:r>
              <a:rPr lang="en-US" dirty="0"/>
              <a:t>includes </a:t>
            </a:r>
            <a:r>
              <a:rPr lang="en-US" b="1" dirty="0">
                <a:solidFill>
                  <a:srgbClr val="FF0000"/>
                </a:solidFill>
              </a:rPr>
              <a:t>men as well as women. </a:t>
            </a:r>
            <a:r>
              <a:rPr lang="en-US" dirty="0"/>
              <a:t>The diagnosis needs to </a:t>
            </a:r>
            <a:r>
              <a:rPr lang="en-US" dirty="0" smtClean="0"/>
              <a:t>be made</a:t>
            </a:r>
            <a:r>
              <a:rPr lang="en-US" dirty="0"/>
              <a:t>, and appropriate patients need to be treated. </a:t>
            </a:r>
          </a:p>
          <a:p>
            <a:pPr marL="0" indent="0">
              <a:buNone/>
            </a:pPr>
            <a:r>
              <a:rPr lang="en-US" dirty="0" smtClean="0"/>
              <a:t>   Identifying </a:t>
            </a:r>
            <a:r>
              <a:rPr lang="en-US" dirty="0"/>
              <a:t>men at risk for fracture and treating them will lead to </a:t>
            </a:r>
            <a:r>
              <a:rPr lang="en-US" dirty="0">
                <a:solidFill>
                  <a:srgbClr val="FF0000"/>
                </a:solidFill>
              </a:rPr>
              <a:t>fewer </a:t>
            </a:r>
            <a:r>
              <a:rPr lang="en-US" dirty="0" smtClean="0"/>
              <a:t>               </a:t>
            </a:r>
            <a:r>
              <a:rPr lang="en-US" dirty="0" smtClean="0">
                <a:solidFill>
                  <a:srgbClr val="FF0000"/>
                </a:solidFill>
              </a:rPr>
              <a:t>fractures</a:t>
            </a:r>
            <a:r>
              <a:rPr lang="en-US" dirty="0" smtClean="0"/>
              <a:t>, </a:t>
            </a:r>
            <a:r>
              <a:rPr lang="en-US" dirty="0">
                <a:solidFill>
                  <a:srgbClr val="FF0000"/>
                </a:solidFill>
              </a:rPr>
              <a:t>fewer deaths</a:t>
            </a:r>
            <a:r>
              <a:rPr lang="en-US" dirty="0"/>
              <a:t>, and very likely </a:t>
            </a:r>
            <a:r>
              <a:rPr lang="en-US" dirty="0" smtClean="0">
                <a:solidFill>
                  <a:srgbClr val="FF0000"/>
                </a:solidFill>
              </a:rPr>
              <a:t>less </a:t>
            </a:r>
            <a:r>
              <a:rPr lang="en-US" dirty="0">
                <a:solidFill>
                  <a:srgbClr val="FF0000"/>
                </a:solidFill>
              </a:rPr>
              <a:t>money </a:t>
            </a:r>
            <a:r>
              <a:rPr lang="en-US" dirty="0"/>
              <a:t>spent </a:t>
            </a:r>
            <a:r>
              <a:rPr lang="en-US" dirty="0" smtClean="0"/>
              <a:t>on health </a:t>
            </a:r>
            <a:r>
              <a:rPr lang="en-US" dirty="0"/>
              <a:t>care.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90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9989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5" y="254288"/>
            <a:ext cx="10882744" cy="6395894"/>
          </a:xfrm>
        </p:spPr>
      </p:pic>
      <p:sp>
        <p:nvSpPr>
          <p:cNvPr id="5" name="TextBox 4"/>
          <p:cNvSpPr txBox="1"/>
          <p:nvPr/>
        </p:nvSpPr>
        <p:spPr>
          <a:xfrm rot="6085654" flipV="1">
            <a:off x="362695" y="5174921"/>
            <a:ext cx="15204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THANKS FOR ATTENTION </a:t>
            </a: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402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7218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673" y="872836"/>
            <a:ext cx="11804071" cy="530412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</a:rPr>
              <a:t>Peak spine BMD </a:t>
            </a:r>
            <a:r>
              <a:rPr lang="en-US" dirty="0" smtClean="0"/>
              <a:t>as measured by DXA is generally reached by age </a:t>
            </a:r>
            <a:r>
              <a:rPr lang="en-US" dirty="0" smtClean="0">
                <a:solidFill>
                  <a:srgbClr val="FF0000"/>
                </a:solidFill>
              </a:rPr>
              <a:t>18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FF0000"/>
                </a:solidFill>
              </a:rPr>
              <a:t>males</a:t>
            </a:r>
            <a:r>
              <a:rPr lang="en-US" dirty="0" smtClean="0"/>
              <a:t>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Peak trabecular volumetric </a:t>
            </a:r>
            <a:r>
              <a:rPr lang="en-US" dirty="0" smtClean="0"/>
              <a:t>BMD as measured by quantitative computed </a:t>
            </a:r>
          </a:p>
          <a:p>
            <a:pPr marL="0" indent="0">
              <a:buNone/>
            </a:pPr>
            <a:r>
              <a:rPr lang="en-US" dirty="0" smtClean="0"/>
              <a:t>tomography, and </a:t>
            </a:r>
            <a:r>
              <a:rPr lang="en-US" dirty="0" smtClean="0">
                <a:solidFill>
                  <a:srgbClr val="0070C0"/>
                </a:solidFill>
              </a:rPr>
              <a:t>peak BMD of the hip</a:t>
            </a:r>
            <a:r>
              <a:rPr lang="en-US" dirty="0" smtClean="0"/>
              <a:t>, as measured </a:t>
            </a:r>
            <a:r>
              <a:rPr lang="en-US" dirty="0" err="1" smtClean="0"/>
              <a:t>byDXA</a:t>
            </a:r>
            <a:r>
              <a:rPr lang="en-US" dirty="0" smtClean="0"/>
              <a:t>, are reached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several years later.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BMD may begin to decline in men as early as age </a:t>
            </a:r>
            <a:r>
              <a:rPr lang="en-US" dirty="0" smtClean="0">
                <a:solidFill>
                  <a:srgbClr val="FF0000"/>
                </a:solidFill>
              </a:rPr>
              <a:t>30 to 40</a:t>
            </a:r>
            <a:r>
              <a:rPr lang="en-US" dirty="0" smtClean="0"/>
              <a:t>, decreasing </a:t>
            </a:r>
            <a:r>
              <a:rPr lang="en-US" dirty="0" smtClean="0">
                <a:solidFill>
                  <a:srgbClr val="FF0000"/>
                </a:solidFill>
              </a:rPr>
              <a:t>slowly </a:t>
            </a:r>
          </a:p>
          <a:p>
            <a:pPr marL="0" indent="0">
              <a:buNone/>
            </a:pPr>
            <a:r>
              <a:rPr lang="en-US" dirty="0" smtClean="0"/>
              <a:t>(about </a:t>
            </a:r>
            <a:r>
              <a:rPr lang="en-US" dirty="0" smtClean="0">
                <a:solidFill>
                  <a:srgbClr val="FF0000"/>
                </a:solidFill>
              </a:rPr>
              <a:t>0.5–1.0% annually</a:t>
            </a:r>
            <a:r>
              <a:rPr lang="en-US" dirty="0" smtClean="0"/>
              <a:t>), without the acceleration that is seen in women at menopause.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2641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1073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7" y="997527"/>
            <a:ext cx="11769029" cy="517943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Bone quality 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Microarchitectural</a:t>
            </a:r>
            <a:r>
              <a:rPr lang="en-US" dirty="0" smtClean="0">
                <a:solidFill>
                  <a:srgbClr val="FF0000"/>
                </a:solidFill>
              </a:rPr>
              <a:t> deterioration </a:t>
            </a:r>
            <a:r>
              <a:rPr lang="en-US" dirty="0" smtClean="0"/>
              <a:t>with advancing age </a:t>
            </a:r>
            <a:r>
              <a:rPr lang="en-US" dirty="0" smtClean="0"/>
              <a:t>is an </a:t>
            </a:r>
            <a:r>
              <a:rPr lang="en-US" dirty="0"/>
              <a:t>important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feature </a:t>
            </a:r>
            <a:r>
              <a:rPr lang="en-US" dirty="0" smtClean="0"/>
              <a:t>of osteoporosis 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Because of differences in bone remodeling with age,</a:t>
            </a:r>
            <a:r>
              <a:rPr lang="en-US" dirty="0" smtClean="0">
                <a:solidFill>
                  <a:srgbClr val="FF0000"/>
                </a:solidFill>
              </a:rPr>
              <a:t> trabeculae </a:t>
            </a:r>
            <a:r>
              <a:rPr lang="en-US" dirty="0" smtClean="0"/>
              <a:t>become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thinner in men</a:t>
            </a:r>
            <a:r>
              <a:rPr lang="en-US" dirty="0" smtClean="0"/>
              <a:t>, whereas in </a:t>
            </a:r>
            <a:r>
              <a:rPr lang="en-US" b="1" dirty="0" smtClean="0"/>
              <a:t>women</a:t>
            </a:r>
            <a:r>
              <a:rPr lang="en-US" dirty="0" smtClean="0"/>
              <a:t>, trabeculae lose their</a:t>
            </a:r>
            <a:r>
              <a:rPr lang="en-US" b="1" dirty="0" smtClean="0"/>
              <a:t> connectivity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80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3626</TotalTime>
  <Words>5273</Words>
  <Application>Microsoft Office PowerPoint</Application>
  <PresentationFormat>Widescreen</PresentationFormat>
  <Paragraphs>606</Paragraphs>
  <Slides>72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72</vt:i4>
      </vt:variant>
    </vt:vector>
  </HeadingPairs>
  <TitlesOfParts>
    <vt:vector size="83" baseType="lpstr">
      <vt:lpstr>Arial</vt:lpstr>
      <vt:lpstr>Arial,Italic</vt:lpstr>
      <vt:lpstr>ArialUnicodeMS</vt:lpstr>
      <vt:lpstr>Calibri</vt:lpstr>
      <vt:lpstr>Calibri Light</vt:lpstr>
      <vt:lpstr>Frutiger-Bold</vt:lpstr>
      <vt:lpstr>Sabon-Roman</vt:lpstr>
      <vt:lpstr>Times New Roman</vt:lpstr>
      <vt:lpstr>Wingdings</vt:lpstr>
      <vt:lpstr>Office Theme</vt:lpstr>
      <vt:lpstr>1_Office Theme</vt:lpstr>
      <vt:lpstr>Osteoporosis in Men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Up to date 2020</vt:lpstr>
      <vt:lpstr>A Silent Disease </vt:lpstr>
      <vt:lpstr>PowerPoint Presentation</vt:lpstr>
      <vt:lpstr>PowerPoint Presentation</vt:lpstr>
      <vt:lpstr>PowerPoint Presentation</vt:lpstr>
      <vt:lpstr>Who Should Be Tested?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Diagnosing Osteoporosis in Men</vt:lpstr>
      <vt:lpstr>PowerPoint Presentation</vt:lpstr>
      <vt:lpstr>PowerPoint Presentation</vt:lpstr>
      <vt:lpstr>PowerPoint Presentation</vt:lpstr>
      <vt:lpstr>Lifestyle Recommendations for Men with Osteoporosis  </vt:lpstr>
      <vt:lpstr>PowerPoint Presentation</vt:lpstr>
      <vt:lpstr>.</vt:lpstr>
      <vt:lpstr>PowerPoint Presentation</vt:lpstr>
      <vt:lpstr>PowerPoint Presentation</vt:lpstr>
      <vt:lpstr>             Selection of men for treatment </vt:lpstr>
      <vt:lpstr>PowerPoint Presentation</vt:lpstr>
      <vt:lpstr>Pharmacologic Therapy for Men with Osteoporosis  </vt:lpstr>
      <vt:lpstr>Which Agent?</vt:lpstr>
      <vt:lpstr>Key Recommendations for Selecting the Best Agent  </vt:lpstr>
      <vt:lpstr>Key Recommendations, continued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HOME TAKE MESSAGE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Atefe</dc:creator>
  <cp:lastModifiedBy>Atefe</cp:lastModifiedBy>
  <cp:revision>196</cp:revision>
  <dcterms:created xsi:type="dcterms:W3CDTF">2020-05-01T08:40:50Z</dcterms:created>
  <dcterms:modified xsi:type="dcterms:W3CDTF">2020-05-12T19:25:54Z</dcterms:modified>
</cp:coreProperties>
</file>