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</p:sldMasterIdLst>
  <p:sldIdLst>
    <p:sldId id="446" r:id="rId7"/>
    <p:sldId id="256" r:id="rId8"/>
    <p:sldId id="391" r:id="rId9"/>
    <p:sldId id="417" r:id="rId10"/>
    <p:sldId id="395" r:id="rId11"/>
    <p:sldId id="396" r:id="rId12"/>
    <p:sldId id="401" r:id="rId13"/>
    <p:sldId id="462" r:id="rId14"/>
    <p:sldId id="402" r:id="rId15"/>
    <p:sldId id="400" r:id="rId16"/>
    <p:sldId id="397" r:id="rId17"/>
    <p:sldId id="398" r:id="rId18"/>
    <p:sldId id="404" r:id="rId19"/>
    <p:sldId id="394" r:id="rId20"/>
    <p:sldId id="392" r:id="rId21"/>
    <p:sldId id="465" r:id="rId22"/>
    <p:sldId id="378" r:id="rId23"/>
    <p:sldId id="261" r:id="rId24"/>
    <p:sldId id="264" r:id="rId25"/>
    <p:sldId id="267" r:id="rId26"/>
    <p:sldId id="340" r:id="rId27"/>
    <p:sldId id="342" r:id="rId28"/>
    <p:sldId id="269" r:id="rId29"/>
    <p:sldId id="341" r:id="rId30"/>
    <p:sldId id="345" r:id="rId31"/>
    <p:sldId id="270" r:id="rId32"/>
    <p:sldId id="344" r:id="rId33"/>
    <p:sldId id="271" r:id="rId34"/>
    <p:sldId id="463" r:id="rId35"/>
    <p:sldId id="272" r:id="rId36"/>
    <p:sldId id="406" r:id="rId37"/>
    <p:sldId id="407" r:id="rId38"/>
    <p:sldId id="408" r:id="rId39"/>
    <p:sldId id="346" r:id="rId40"/>
    <p:sldId id="273" r:id="rId41"/>
    <p:sldId id="380" r:id="rId42"/>
    <p:sldId id="274" r:id="rId43"/>
    <p:sldId id="347" r:id="rId44"/>
    <p:sldId id="275" r:id="rId45"/>
    <p:sldId id="348" r:id="rId46"/>
    <p:sldId id="349" r:id="rId47"/>
    <p:sldId id="277" r:id="rId48"/>
    <p:sldId id="278" r:id="rId49"/>
    <p:sldId id="351" r:id="rId50"/>
    <p:sldId id="457" r:id="rId51"/>
    <p:sldId id="279" r:id="rId52"/>
    <p:sldId id="352" r:id="rId53"/>
    <p:sldId id="329" r:id="rId54"/>
    <p:sldId id="280" r:id="rId55"/>
    <p:sldId id="355" r:id="rId56"/>
    <p:sldId id="354" r:id="rId57"/>
    <p:sldId id="356" r:id="rId58"/>
    <p:sldId id="281" r:id="rId59"/>
    <p:sldId id="331" r:id="rId60"/>
    <p:sldId id="419" r:id="rId61"/>
    <p:sldId id="282" r:id="rId62"/>
    <p:sldId id="283" r:id="rId63"/>
    <p:sldId id="284" r:id="rId64"/>
    <p:sldId id="358" r:id="rId65"/>
    <p:sldId id="285" r:id="rId66"/>
    <p:sldId id="359" r:id="rId67"/>
    <p:sldId id="292" r:id="rId68"/>
    <p:sldId id="361" r:id="rId69"/>
    <p:sldId id="293" r:id="rId70"/>
    <p:sldId id="294" r:id="rId71"/>
    <p:sldId id="363" r:id="rId72"/>
    <p:sldId id="383" r:id="rId73"/>
    <p:sldId id="295" r:id="rId74"/>
    <p:sldId id="296" r:id="rId75"/>
    <p:sldId id="297" r:id="rId76"/>
    <p:sldId id="298" r:id="rId77"/>
    <p:sldId id="364" r:id="rId78"/>
    <p:sldId id="299" r:id="rId79"/>
    <p:sldId id="425" r:id="rId80"/>
    <p:sldId id="464" r:id="rId81"/>
    <p:sldId id="420" r:id="rId82"/>
    <p:sldId id="455" r:id="rId83"/>
    <p:sldId id="442" r:id="rId84"/>
    <p:sldId id="415" r:id="rId85"/>
    <p:sldId id="416" r:id="rId86"/>
    <p:sldId id="304" r:id="rId87"/>
    <p:sldId id="311" r:id="rId88"/>
    <p:sldId id="366" r:id="rId89"/>
    <p:sldId id="389" r:id="rId90"/>
    <p:sldId id="313" r:id="rId91"/>
    <p:sldId id="390" r:id="rId92"/>
    <p:sldId id="367" r:id="rId93"/>
    <p:sldId id="316" r:id="rId94"/>
    <p:sldId id="369" r:id="rId95"/>
    <p:sldId id="317" r:id="rId96"/>
    <p:sldId id="431" r:id="rId97"/>
    <p:sldId id="370" r:id="rId98"/>
    <p:sldId id="318" r:id="rId99"/>
    <p:sldId id="319" r:id="rId100"/>
    <p:sldId id="321" r:id="rId101"/>
    <p:sldId id="460" r:id="rId102"/>
    <p:sldId id="443" r:id="rId103"/>
    <p:sldId id="444" r:id="rId104"/>
    <p:sldId id="461" r:id="rId105"/>
    <p:sldId id="44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presProps" Target="pres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heme" Target="theme/theme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8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6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8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0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3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15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2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12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41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03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60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9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47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7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06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5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41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03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34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68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1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46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9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5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61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17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0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91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9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68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18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1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08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0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7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17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4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0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3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13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61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17FD-66E5-4CFA-B790-FFC6D9343F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F824-8ABC-49B3-AB19-9DD5BA1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2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5199" y="2967335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نام خدا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8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International consensus diagnostic criteria for </a:t>
            </a:r>
            <a:r>
              <a:rPr lang="en-US" sz="3200" dirty="0" smtClean="0">
                <a:solidFill>
                  <a:srgbClr val="FF0000"/>
                </a:solidFill>
              </a:rPr>
              <a:t>PCO in </a:t>
            </a:r>
            <a:r>
              <a:rPr lang="en-US" sz="3200" dirty="0">
                <a:solidFill>
                  <a:srgbClr val="FF0000"/>
                </a:solidFill>
              </a:rPr>
              <a:t>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Evidence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Persistent testosterone elevation above adult norms in a reliable reference laboratory is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best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Moderate-severe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clinical evidence of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Moderate-severe inflammatory acne vulgaris is an indication to test for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hyperandrogenemia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67" y="3"/>
            <a:ext cx="930536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722" y="2967335"/>
            <a:ext cx="7492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rgbClr val="F5C040">
                    <a:lumMod val="75000"/>
                  </a:srgbClr>
                </a:solidFill>
              </a:rPr>
              <a:t>Thanks for your attention</a:t>
            </a:r>
            <a:endParaRPr lang="en-US" sz="5400" b="1" dirty="0">
              <a:ln w="50800"/>
              <a:solidFill>
                <a:srgbClr val="F5C04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criteria were developed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a consensus panel convened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Pediatric Endocrine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representatives from international pediatric, adult,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reproductive endocrinology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adolescent medicine; and adolescent gynecology subspecialty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societies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Pediatrics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136, Pages 1154-65, Copyright © 2015 by the AAP.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consensus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was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adopted by a wide international endocrinology consortium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broader international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stakeholder consortium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Agrees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generally with 2013 Endocrine Society clinical guidelines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opinion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American College of Obstetrics and Gynecology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Oligomenorrhea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068896"/>
              </p:ext>
            </p:extLst>
          </p:nvPr>
        </p:nvGraphicFramePr>
        <p:xfrm>
          <a:off x="609600" y="2819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Postmenarcheal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year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Periods in the year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Average cycle length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4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&gt;90 days 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&lt;6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&gt;60 days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&lt;8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&gt;45 days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&lt;9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&gt;38 days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5791200"/>
            <a:ext cx="159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Uptodate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262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Excessive uterine bleeding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 more frequently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every 21 days (or 19 days 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first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Postmenarcheal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year)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is prolonged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:bleeding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lasting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eight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days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:soaking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pads or tampons sufficiently to interfere with physical, social, emotional,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material QOL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9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 risk </a:t>
            </a:r>
            <a:r>
              <a:rPr lang="en-US" dirty="0">
                <a:solidFill>
                  <a:srgbClr val="FF0000"/>
                </a:solidFill>
              </a:rPr>
              <a:t>of PCOS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Adolescents who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features of PCOS but do not meet the diagnostic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criteria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Reassessment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advised at or before full reproductive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maturity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timing is 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years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 menarche in relation( menstrual cycle irregularity)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years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 menarche in relation to the use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pelvic ultrasound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BMC Medicine ,2020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1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2  Titr" pitchFamily="2" charset="-78"/>
              </a:rPr>
              <a:t>Treatment options</a:t>
            </a:r>
            <a:endParaRPr lang="en-US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Baseline Treatments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Lifestyle Intervention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 Therapies/Cosmetic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Additive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Pharmaceuticals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Anti-Androgens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Contraceptive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Pills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7352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Abnormal uterine bleeding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irregularity should be treated in adolescents with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only for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psychosocial reasons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  anovulation: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developing endometrial hyperplasia, which is associated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endometrial carcinoma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Cutaneous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one-half of PCOS adolescents have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 moderate to severe acne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vulgaris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Medical endocrine therapy improves these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227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Noushin</a:t>
            </a:r>
            <a:r>
              <a:rPr lang="en-US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Rostampour</a:t>
            </a:r>
            <a:endParaRPr lang="en-US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Professor of Pediatric Endocrinology</a:t>
            </a:r>
          </a:p>
          <a:p>
            <a:r>
              <a:rPr lang="en-US" sz="2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Isfahan University of Medical Sciences</a:t>
            </a: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9589" y="2967335"/>
            <a:ext cx="596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PCOS in adolescents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6"/>
            <a:ext cx="3143250" cy="1457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THERAPEUTIC MODALITIES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 and Endocrine Society guidelines suggest COCs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first-line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pharmacologic therapy of menstrual irregularity  and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combined with weight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for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with obesity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Suppresses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HP-ovarian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excess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androgen production by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ovary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Improves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regularity and decreases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uterine bleeding,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acne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 component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inhibits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endometrial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proliferation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hyperplasia and the associated risk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general, we suggest selecting a COC that contains at least 30 mcg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estradiol, unless the adolescent is at risk for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 side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effects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3810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containing ≤20 mcg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estradiol though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posing little cardiovascular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inadequately promote normal accrual of bone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mass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less effective 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controlling irregular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bleeding, particularly in obese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girls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may carry a more deleterious metabolic risk profile in obese women with PCOS than those without PCOS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this reason, we ordinarily use a COC that has a progestin with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 minimal androgenic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progestational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analog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antimineralocorticoid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Combined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estradiol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mcg for 24/28 days (in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Yaz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mcg for 21/28 days (in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Yasmin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Its unique properties :natriuretic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minimizes the fluid retention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-containing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have approximately a 50 percent higher risk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norgestimate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-containing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overall risk is still very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Norgestimate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 potent progestin with marginal androgenic effect and is combined with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estradiol 35 mcg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FDA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 approved this combination for the treatment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acne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double-blind randomized study of facial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acne reported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-containing COC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 slightly but significantly superior to 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norgestimate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-containing COC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 reduction of total lesions but not of inflammatory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Cutis 2004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COCPs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35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ethinylestradiol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cyproterone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acetate should not be used as first-line therapy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evidence of greater efficacy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presence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higher risks, including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DVT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BMC Medicine 2020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Polycystic ovary syndrome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PCOS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most common cause of infertility in women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PCO frequently becomes manifest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358140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abnormalities usually can be controlled within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to two months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starting COC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 will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normalize androgen levels within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 to 21 days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suggest rechecking serum free testosterone late in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third cycle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COC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COCs&amp;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lower serum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testosterone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rgbClr val="00B050"/>
              </a:buClr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Decreasing ovarian production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via suppression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gonadotropin </a:t>
            </a:r>
          </a:p>
          <a:p>
            <a:pPr>
              <a:buClr>
                <a:srgbClr val="00B050"/>
              </a:buClr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Estrogenic component: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SHBG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also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modestly lower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DHEAS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COCs&amp;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androgen levels hinders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further transformation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vellus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terminal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64" y="373380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COCs&amp;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patients with PCOS, treatment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COCs: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Arrest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progression of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Reduce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need for shaving by approximately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one-half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Improve acne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months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is not successful in reducing androgen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levels: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 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 an unusually prominent component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adrenal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PCOS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PCOS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questioned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of heavy menstrual bleeding is similar in adolescents with or without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estrogen doses required to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 excessive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abnormal uterine bleeding may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three- to fourfold higher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the doses needed to treat irregular menses </a:t>
            </a:r>
          </a:p>
        </p:txBody>
      </p:sp>
    </p:spTree>
    <p:extLst>
      <p:ext uri="{BB962C8B-B14F-4D97-AF65-F5344CB8AC3E}">
        <p14:creationId xmlns:p14="http://schemas.microsoft.com/office/powerpoint/2010/main" val="42798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Once active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is controlled, therapy with cyclic COC or progestin should be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started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adolescents who respond to and tolerate COC treatment, we suggest continuing for a few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years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withholding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months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allow recovery of suppression of pituitary-gonadal function and to check for persistence of PCOS features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provide contraceptive counseling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infertility)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oral contraceptives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Gynecologic referral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have uncontrollable menstrual irregularity despite COC therapy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Whose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cannot be controlled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medically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carry approximately a fourfold increased risk of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VTE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is primarily related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dose and duration of estrogen use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 recent-generation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drospirenone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desogestrel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Approximately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50 to 100 percent independent risk over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first-generation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Diagnostic criteria for PCOS in adults have been problematic when applied to adolescents,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(similarity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normal pubertal development and features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PCOS)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cycles and associated menstrual irregularity are frequent in normal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is less than that of pregnancy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PCOS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obesity independently appear to pose a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slightly increased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for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population studies are unclear as to whether COCs further increase this risk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Desogestrel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-containing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 has been reported to significantly increase thrombin generation, a VTE risk factor, in PCOS</a:t>
            </a: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most women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PCOS, the benefits of oral contraceptives outweigh the potential risks of VTE.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73152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most women with PCOS, the benefits of oral contraceptives outweigh the potential risks of VTE. </a:t>
            </a:r>
          </a:p>
        </p:txBody>
      </p:sp>
    </p:spTree>
    <p:extLst>
      <p:ext uri="{BB962C8B-B14F-4D97-AF65-F5344CB8AC3E}">
        <p14:creationId xmlns:p14="http://schemas.microsoft.com/office/powerpoint/2010/main" val="29796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perimenarcheal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girls with short stature for whom growth potential is important, the risk of growth inhibition by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 estrogen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be considered.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Estrogen promotes salt and water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retention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 impede weight loss measures, though generally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 significantly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Ethinyl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estradiol-containing contraceptives raise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BP significantly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unless they contain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antimineralocorticoid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Concerns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been raised that the incompletely mature adolescent neuroendocrine system may have heightened risk for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postpill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amenorrhea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infertility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hypothetical concern is based on observations in other patient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groups undergoing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with high-dose estrogens during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adolescence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post-pill amenorrhea is thought to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reflect: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Presence  of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undiagnosed preexisting condition, such as PCOS or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hyperprolactinemia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irregularities in sexually mature adolescents often can be controlled with cyclic progestin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alone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useful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there are contraindications or patient objections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estrogen-containing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Cyclic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with oral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relies on their direct inhibitory effects on endometrial proliferation.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Cyclic therapy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oral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not effective in treating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Transient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reduction in androgen levels 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achieved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Micronized progesterone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Prometrium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to 200 mg given orally at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bedtime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Medroxyprogesterone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acetate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 given orally at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bedtime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used for 7 to 10 days out of each month or cycle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Second: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common signs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adults are less reliable when applied to adolescents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in a developmental phase and acne vulgaris is common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411480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3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menstrual flow can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expected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cease during progestin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Withdrawal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can be expected to occur within a few days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cessation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course of progestin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42291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Progesterone itself confers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for cardiovascular disease or breast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Side effects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progestin: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Mood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Bloating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Breast soreness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7848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must be informed that oral progestin is not a means of contraception.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Depot progestin-only contraceptives such as DMPA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three months, or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etonogestrel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implant 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Nexplanon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are generally effective contraceptives. 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Progestin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Long-term use of DMPA is associated with mild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hypogonadotropic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estrogen deficiency.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seems responsible for a mild, reversible reduction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BMD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DMPA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 also been associated with increases in weight and adiposity , but the extent of these changes is inconsistent among studies.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1" y="2967335"/>
            <a:ext cx="838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androgen-reducing therapies </a:t>
            </a:r>
          </a:p>
        </p:txBody>
      </p:sp>
    </p:spTree>
    <p:extLst>
      <p:ext uri="{BB962C8B-B14F-4D97-AF65-F5344CB8AC3E}">
        <p14:creationId xmlns:p14="http://schemas.microsoft.com/office/powerpoint/2010/main" val="18047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GnRH</a:t>
            </a:r>
            <a:r>
              <a:rPr lang="en-US" dirty="0">
                <a:solidFill>
                  <a:srgbClr val="0070C0"/>
                </a:solidFill>
              </a:rPr>
              <a:t> agonist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agonist therapy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cannot tolerate COCs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those with severe forms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hyperandrogenemia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(ovarian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hyperthecosis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who have a suboptimal response to COCs and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GnRH</a:t>
            </a:r>
            <a:r>
              <a:rPr lang="en-US" dirty="0">
                <a:solidFill>
                  <a:srgbClr val="0070C0"/>
                </a:solidFill>
              </a:rPr>
              <a:t> agonist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6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also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be treated with low-dose physiologic estradiol and cyclic progestin "add-back" therapy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100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mcg estradiol transdermal patch)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To maintain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vaginal lubrication and to ensure bone mineral accrual if used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adolescence.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BMD should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monitored during prolonged therapy.</a:t>
            </a:r>
          </a:p>
        </p:txBody>
      </p:sp>
    </p:spTree>
    <p:extLst>
      <p:ext uri="{BB962C8B-B14F-4D97-AF65-F5344CB8AC3E}">
        <p14:creationId xmlns:p14="http://schemas.microsoft.com/office/powerpoint/2010/main" val="7848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Glucocorticoid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Unusual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situation of the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nonobese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patient whose PCOS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seems solely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due to functional adrenal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(5 % of PCOS)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possibility is raised if the patient does not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experience normalization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serum testosterone during treatment with COCs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Confirmed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other causes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excluded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Glucocorticoid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 effects on ovulation and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inconsistent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glucocorticoids are used, they should be given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 doses (similar to those used for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nonclassic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CAH)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not be administered for more than a few months, unless there is an unequivocally good response.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7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Third: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measurement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testosterone 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adolescents is problematic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serum concentrations rise during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anovulatory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cycles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paucity of reliable norms for androgen levels in adolescent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girls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ADDITIONAL MEASURES FOR SPECIFIC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not controlled satisfactorily within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months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both cosmetic measures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COCs,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the alternative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treatments,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 additional treatments can be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added: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hair removal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Hormonal therapy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both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5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ADDITIONAL MEASURES FOR SPECIFIC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Endocrine Society clinical guideline for the treatment of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suggests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adding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antiandrogen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therapy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supplementing this with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direct hair removal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7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Antiandrogens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therapy in combination with a COC reduces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by one-third on average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Although there is considerable individual variation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29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Antiandrogens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 by inhibiting the androgen-induced transformation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vellus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terminal hairs.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maximum effects of these agents usually are not appreciated for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 to 12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growth cycles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sexual hair follicles)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36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Antiandrogens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should be prescribed with a contraceptive measure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(potential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teratogenic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feminization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male fetus)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optimal choice for contraception in this setting is a COC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(treat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menstrual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disturbance that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often caused by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59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Spironolactone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Spironolactone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:safest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most effective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available in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combination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COCs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it lowers the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score by approximately one-third, although there is considerable individual variation.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512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Spironolactone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Guidelines recommend starting with a dose at the upper end of the therapeutic range,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to 200 mg given in two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divided doses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daily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Approximately 9 to 12 months of therapy is required to achieve the maximal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4495806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708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Spironolactone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year of therapy, the dose can be reduced gradually for maintenance therapy as efficacious.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Spironolactone must be administered as long as the patient wishes to maintain her improvement 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67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Spironolactone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Fatigue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hyperkalemia rarely limit its usefulness 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patients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Laboratory testing of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electrolytes and liver function tests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should be performed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to two weeks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initiation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spironolactone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99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Cyproterone</a:t>
            </a:r>
            <a:r>
              <a:rPr lang="en-US" dirty="0">
                <a:solidFill>
                  <a:srgbClr val="FF0000"/>
                </a:solidFill>
              </a:rPr>
              <a:t> acetate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Cyproterone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acetate is a progestin with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antiandrogenic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activity that is effective for the treatment of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581406"/>
            <a:ext cx="2886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7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DIAGNOSTIC CRITERIA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Fourth: PCO morphology by adult standards is common in normal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4343406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Cyproterone</a:t>
            </a:r>
            <a:r>
              <a:rPr lang="en-US" dirty="0">
                <a:solidFill>
                  <a:srgbClr val="FF0000"/>
                </a:solidFill>
              </a:rPr>
              <a:t> acetate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Drug regulatory agencies in Europe have recommended limiting its use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second-line"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therapy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 perceived increase in risk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compared with other available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progestins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50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Flutamide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Flutamide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more specific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antiandrogen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efficacy similar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that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cyproterone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has been limited by expense and the rare risk of fatal hepatocellular toxicity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88620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00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Flutamide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Endocrine Society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guidelines suggest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routine use of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flutamide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While it has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been argued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low-dose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flutamide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 population studied is too small to be certain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04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Finasteride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Finasteride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interferes with androgen action by competitively inhibiting 5-alpha-reductase type 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has seemed slightly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 effective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spironolactone in some studies on the treatment of women with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3" y="4800600"/>
            <a:ext cx="2462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517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Finasteride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However meta-analysis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limited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available data has not shown a significant difference in efficacy between these treatments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usual dose 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mg daily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08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943600"/>
            <a:ext cx="2433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Res Paediatr,2017</a:t>
            </a:r>
          </a:p>
        </p:txBody>
      </p:sp>
    </p:spTree>
    <p:extLst>
      <p:ext uri="{BB962C8B-B14F-4D97-AF65-F5344CB8AC3E}">
        <p14:creationId xmlns:p14="http://schemas.microsoft.com/office/powerpoint/2010/main" val="8022432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Cosmetic and direct hair removal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measures consist of shaving, chemical depilatory agents, bleaching,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waxing techniques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668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Cosmetic and direct hair removal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Eflornithine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hydrochloride cream 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Vaniqa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is a topical agent available by prescription that is FDA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approved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Photoepilation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(laser and intense pulsed light)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Electrolysis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678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Cosmetic and direct hair removal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Photoepilation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first-line management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localized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PCOS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Diode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alexandrite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lasers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preferred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alexandrite laser is superior to IPL methods in facial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Res Paediatr,2017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Obesity and insulin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reduce insulin resistance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ovulation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moderately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Hyperandrogenemia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slightly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Pelvic ultrasound should not be used for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diagnosis of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PCOS in those with 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gynaecological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age of &lt; 8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years (&lt;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years post menarche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BMC Medicine ,2020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Obesity and insulin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exercise are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first-line treatment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address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obesity in adolescents with PCOS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:patients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impaired glucose tolerance, usually as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adjunct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COCs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398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Insulin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usual first-line choice for this purpose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Off-label use in PCO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200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710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Clinical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Metformin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insulin,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promotes ovulation,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lowers androgen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levels modestly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percent) but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sufficiently to improve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studies suggest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a patient's metabolic or ovulatory responsiveness to metformin is influenced by various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genetic  polymorphisms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related to metformin transport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91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Clinical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only randomized clinical trial to date in PCOS found no relationship of gene variants to weight or metabolic outcomes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Toxicol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51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Clinical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groups have reported that metformin improves androgen levels in the absence of insulin resistance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407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date, randomized trials comparing metformin to COCs in adolescents were not blinded, which limits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their quality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with COCs suppresses mean free testosterone more than metformin, this is not reflected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statistical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differences in these relatively small studies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8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and COCs are used in combination,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positive effects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metformin on total cholesterol and triglyceride levels are blunted by the negative effects of COCs on these lipids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448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has been reported to ameliorate the negative effect of a COC on thrombin generation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is minimally effective for PCOS in the absence of weight control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97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Dose and 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therapy for PCOS is started with 500 mg daily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dose is gradually increased, as tolerated, to the effective dose of 1000 to 2000 mg daily.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637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Dose and 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on PCOS cannot be anticipated before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 months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in the absence of weight control.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suggest obtaining a comprehensive metabolic panel as a baseline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rare complication of lactic acidosis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6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International consensus diagnostic criteria for </a:t>
            </a:r>
            <a:r>
              <a:rPr lang="en-US" sz="3600" dirty="0" smtClean="0">
                <a:solidFill>
                  <a:srgbClr val="FF0000"/>
                </a:solidFill>
              </a:rPr>
              <a:t>PCO in </a:t>
            </a:r>
            <a:r>
              <a:rPr lang="en-US" sz="3600" dirty="0">
                <a:solidFill>
                  <a:srgbClr val="FF0000"/>
                </a:solidFill>
              </a:rPr>
              <a:t>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Otherwise unexplained combination of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uterine bleeding pattern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Abnormal for age or gynecologic age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Persistent symptoms for 1 to 2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190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Thiazolidinediones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Thiazolidinediones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 insulin sensitivity primarily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promoting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lipid mobilization from the bloodstream via activation of peroxisome-proliferator-related receptors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Pioglitazone and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rosiglitazone are approved by the FDA for treatment of type 2 diabetes mellitus.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2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Thiazolidinediones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meta-analysis of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few randomized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controlled trials of these drugs in patients with PCOS concluded that they improved menstrual frequency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had little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if any, impact on testosterone or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SHBG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levels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Cochrane Database </a:t>
            </a:r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Rev 2012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054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Thiazolidinediones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gain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 for heart failure 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Reversible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hepatic toxicity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Weak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association with bladder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64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Thiazolidinediones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recommend the use of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thiazolidinediones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adolescents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PCOS unless they are indicated for diabetes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279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Liraglutide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Liraglutide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 glucagon-like peptide receptor 1 agonist approved for treating type 2 diabetes mellitus, also inhibits appetite.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12-week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randomized prospective trial in obese women with PCOS, it was reported to be as efficacious as metformin in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bringing about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weight loss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 trial indicated that its effect on weight loss was additive with that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metformin</a:t>
            </a:r>
          </a:p>
          <a:p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Hormones (Athens) 2015</a:t>
            </a:r>
          </a:p>
        </p:txBody>
      </p:sp>
    </p:spTree>
    <p:extLst>
      <p:ext uri="{BB962C8B-B14F-4D97-AF65-F5344CB8AC3E}">
        <p14:creationId xmlns:p14="http://schemas.microsoft.com/office/powerpoint/2010/main" val="20284749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Obese adolescents with PCOS are also at risk for metabolic syndrome and associated risks, such as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sleep-disordered breathing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should therefore be screened accordingly 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of life and mental health should also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evaluated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248400"/>
            <a:ext cx="2700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Horm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Res Paediatr,2017</a:t>
            </a:r>
          </a:p>
        </p:txBody>
      </p:sp>
    </p:spTree>
    <p:extLst>
      <p:ext uri="{BB962C8B-B14F-4D97-AF65-F5344CB8AC3E}">
        <p14:creationId xmlns:p14="http://schemas.microsoft.com/office/powerpoint/2010/main" val="11889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UpToDate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International Consortium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Update: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Diagnosis, and Treatment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Polycystic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Ovarian Syndrome in Adolescence,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Paediatr,2017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31654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diagnosis and treatment of PCOS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adolescents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an update,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Opin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Pediatr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2019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Diagnosis of Polycystic Ovary Syndrome during Adolescence,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Paediatr,2015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200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 polycystic ovary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syndrome according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international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evidencebased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guideline.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BMC Medicine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,2020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61179"/>
            <a:ext cx="31654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3133</Words>
  <Application>Microsoft Office PowerPoint</Application>
  <PresentationFormat>On-screen Show (4:3)</PresentationFormat>
  <Paragraphs>413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100</vt:i4>
      </vt:variant>
    </vt:vector>
  </HeadingPairs>
  <TitlesOfParts>
    <vt:vector size="106" baseType="lpstr">
      <vt:lpstr>Office Theme</vt:lpstr>
      <vt:lpstr>1_Office Theme</vt:lpstr>
      <vt:lpstr>2_Office Theme</vt:lpstr>
      <vt:lpstr>4_Office Theme</vt:lpstr>
      <vt:lpstr>5_Office Theme</vt:lpstr>
      <vt:lpstr>3_Office Theme</vt:lpstr>
      <vt:lpstr>PowerPoint Presentation</vt:lpstr>
      <vt:lpstr>PowerPoint Presentation</vt:lpstr>
      <vt:lpstr>Polycystic ovary syndrome  </vt:lpstr>
      <vt:lpstr>DIAGNOSTIC CRITERIA</vt:lpstr>
      <vt:lpstr>DIAGNOSTIC CRITERIA</vt:lpstr>
      <vt:lpstr>DIAGNOSTIC CRITERIA</vt:lpstr>
      <vt:lpstr>DIAGNOSTIC CRITERIA</vt:lpstr>
      <vt:lpstr>DIAGNOSTIC CRITERIA</vt:lpstr>
      <vt:lpstr>International consensus diagnostic criteria for PCO in adolescents</vt:lpstr>
      <vt:lpstr>International consensus diagnostic criteria for PCO in adolescents</vt:lpstr>
      <vt:lpstr>DIAGNOSTIC CRITERIA</vt:lpstr>
      <vt:lpstr>DIAGNOSTIC CRITERIA</vt:lpstr>
      <vt:lpstr>Oligomenorrhea </vt:lpstr>
      <vt:lpstr>Excessive uterine bleeding </vt:lpstr>
      <vt:lpstr>PowerPoint Presentation</vt:lpstr>
      <vt:lpstr>At risk of PCOS </vt:lpstr>
      <vt:lpstr>Treatment options</vt:lpstr>
      <vt:lpstr>Abnormal uterine bleeding </vt:lpstr>
      <vt:lpstr>Cutaneous hyperandrogenism </vt:lpstr>
      <vt:lpstr>THERAPEUTIC MODALITIES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COCs&amp; hyperandrogenism </vt:lpstr>
      <vt:lpstr>COCs&amp; hyperandrogenism </vt:lpstr>
      <vt:lpstr>COCs&amp; hyperandrogenism </vt:lpstr>
      <vt:lpstr>Combination oral contraceptives </vt:lpstr>
      <vt:lpstr>Combination oral contraceptives </vt:lpstr>
      <vt:lpstr>Combination oral contraceptives </vt:lpstr>
      <vt:lpstr>Combination oral contraceptives </vt:lpstr>
      <vt:lpstr>Combination oral contraceptives </vt:lpstr>
      <vt:lpstr>Limitations </vt:lpstr>
      <vt:lpstr>Limitations </vt:lpstr>
      <vt:lpstr>Limitations</vt:lpstr>
      <vt:lpstr>Limitations</vt:lpstr>
      <vt:lpstr>Limitations</vt:lpstr>
      <vt:lpstr>Limitations</vt:lpstr>
      <vt:lpstr>PowerPoint Presentation</vt:lpstr>
      <vt:lpstr>Progestin </vt:lpstr>
      <vt:lpstr>Progestin </vt:lpstr>
      <vt:lpstr>Progestin </vt:lpstr>
      <vt:lpstr>Progestin </vt:lpstr>
      <vt:lpstr>Progestin </vt:lpstr>
      <vt:lpstr>Progestin </vt:lpstr>
      <vt:lpstr>Progestin </vt:lpstr>
      <vt:lpstr>Progestin</vt:lpstr>
      <vt:lpstr>Progestin</vt:lpstr>
      <vt:lpstr>PowerPoint Presentation</vt:lpstr>
      <vt:lpstr>GnRH agonist </vt:lpstr>
      <vt:lpstr>GnRH agonist </vt:lpstr>
      <vt:lpstr>Glucocorticoid</vt:lpstr>
      <vt:lpstr>Glucocorticoid</vt:lpstr>
      <vt:lpstr>ADDITIONAL MEASURES FOR SPECIFIC SYMPTOMS</vt:lpstr>
      <vt:lpstr>ADDITIONAL MEASURES FOR SPECIFIC SYMPTOMS</vt:lpstr>
      <vt:lpstr>Antiandrogens</vt:lpstr>
      <vt:lpstr>Antiandrogens</vt:lpstr>
      <vt:lpstr>Antiandrogens</vt:lpstr>
      <vt:lpstr>Spironolactone</vt:lpstr>
      <vt:lpstr>Spironolactone</vt:lpstr>
      <vt:lpstr>Spironolactone</vt:lpstr>
      <vt:lpstr>Spironolactone</vt:lpstr>
      <vt:lpstr>Cyproterone acetate </vt:lpstr>
      <vt:lpstr>Cyproterone acetate </vt:lpstr>
      <vt:lpstr>Flutamide</vt:lpstr>
      <vt:lpstr>Flutamide</vt:lpstr>
      <vt:lpstr>Finasteride</vt:lpstr>
      <vt:lpstr>Finasteride</vt:lpstr>
      <vt:lpstr>PowerPoint Presentation</vt:lpstr>
      <vt:lpstr>Cosmetic and direct hair removal measures </vt:lpstr>
      <vt:lpstr>Cosmetic and direct hair removal measures </vt:lpstr>
      <vt:lpstr>Cosmetic and direct hair removal measures </vt:lpstr>
      <vt:lpstr>Obesity and insulin resistance </vt:lpstr>
      <vt:lpstr>Obesity and insulin resistance </vt:lpstr>
      <vt:lpstr>Insulin resistance </vt:lpstr>
      <vt:lpstr>Clinical effects </vt:lpstr>
      <vt:lpstr>Clinical effects </vt:lpstr>
      <vt:lpstr>Clinical effects </vt:lpstr>
      <vt:lpstr>Efficacy</vt:lpstr>
      <vt:lpstr>Efficacy</vt:lpstr>
      <vt:lpstr>Efficacy</vt:lpstr>
      <vt:lpstr>Dose and monitoring </vt:lpstr>
      <vt:lpstr>Dose and monitoring </vt:lpstr>
      <vt:lpstr>Thiazolidinediones</vt:lpstr>
      <vt:lpstr>Thiazolidinediones</vt:lpstr>
      <vt:lpstr>Thiazolidinediones</vt:lpstr>
      <vt:lpstr>Thiazolidinediones</vt:lpstr>
      <vt:lpstr>Liraglutide</vt:lpstr>
      <vt:lpstr>OTHER CONSIDERATIONS</vt:lpstr>
      <vt:lpstr>PowerPoint Presentation</vt:lpstr>
      <vt:lpstr>References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Bamdad</dc:creator>
  <cp:lastModifiedBy>Bamdad</cp:lastModifiedBy>
  <cp:revision>128</cp:revision>
  <dcterms:created xsi:type="dcterms:W3CDTF">2006-08-16T00:00:00Z</dcterms:created>
  <dcterms:modified xsi:type="dcterms:W3CDTF">2020-05-05T18:41:46Z</dcterms:modified>
</cp:coreProperties>
</file>