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87" r:id="rId4"/>
    <p:sldId id="291" r:id="rId5"/>
    <p:sldId id="290" r:id="rId6"/>
    <p:sldId id="289" r:id="rId7"/>
    <p:sldId id="280" r:id="rId8"/>
    <p:sldId id="332" r:id="rId9"/>
    <p:sldId id="333" r:id="rId10"/>
    <p:sldId id="288" r:id="rId11"/>
    <p:sldId id="276" r:id="rId12"/>
    <p:sldId id="286" r:id="rId13"/>
    <p:sldId id="331" r:id="rId14"/>
    <p:sldId id="285" r:id="rId15"/>
    <p:sldId id="284" r:id="rId16"/>
    <p:sldId id="283" r:id="rId17"/>
    <p:sldId id="282" r:id="rId18"/>
    <p:sldId id="281" r:id="rId19"/>
    <p:sldId id="275" r:id="rId20"/>
    <p:sldId id="326" r:id="rId21"/>
    <p:sldId id="274" r:id="rId22"/>
    <p:sldId id="273" r:id="rId23"/>
    <p:sldId id="363" r:id="rId24"/>
    <p:sldId id="345" r:id="rId25"/>
    <p:sldId id="365" r:id="rId26"/>
    <p:sldId id="364" r:id="rId27"/>
    <p:sldId id="366" r:id="rId28"/>
    <p:sldId id="344" r:id="rId29"/>
    <p:sldId id="367" r:id="rId30"/>
    <p:sldId id="343" r:id="rId31"/>
    <p:sldId id="368" r:id="rId32"/>
    <p:sldId id="322" r:id="rId33"/>
    <p:sldId id="312" r:id="rId34"/>
    <p:sldId id="370" r:id="rId35"/>
    <p:sldId id="369" r:id="rId36"/>
    <p:sldId id="371" r:id="rId37"/>
    <p:sldId id="348" r:id="rId38"/>
    <p:sldId id="353" r:id="rId39"/>
    <p:sldId id="352" r:id="rId40"/>
    <p:sldId id="357" r:id="rId41"/>
    <p:sldId id="342" r:id="rId42"/>
    <p:sldId id="356" r:id="rId43"/>
    <p:sldId id="355" r:id="rId44"/>
    <p:sldId id="361" r:id="rId45"/>
    <p:sldId id="350" r:id="rId46"/>
    <p:sldId id="267" r:id="rId47"/>
    <p:sldId id="321" r:id="rId48"/>
    <p:sldId id="271" r:id="rId49"/>
    <p:sldId id="358" r:id="rId50"/>
    <p:sldId id="320" r:id="rId51"/>
    <p:sldId id="270" r:id="rId52"/>
    <p:sldId id="272" r:id="rId53"/>
    <p:sldId id="319" r:id="rId54"/>
    <p:sldId id="359" r:id="rId55"/>
    <p:sldId id="328" r:id="rId56"/>
    <p:sldId id="265" r:id="rId57"/>
    <p:sldId id="262" r:id="rId58"/>
    <p:sldId id="261" r:id="rId59"/>
    <p:sldId id="304" r:id="rId60"/>
    <p:sldId id="372" r:id="rId61"/>
    <p:sldId id="302" r:id="rId62"/>
    <p:sldId id="296" r:id="rId63"/>
    <p:sldId id="295" r:id="rId64"/>
    <p:sldId id="260" r:id="rId65"/>
    <p:sldId id="294" r:id="rId66"/>
    <p:sldId id="293" r:id="rId67"/>
    <p:sldId id="330" r:id="rId68"/>
    <p:sldId id="334" r:id="rId69"/>
    <p:sldId id="329" r:id="rId70"/>
    <p:sldId id="337" r:id="rId71"/>
    <p:sldId id="336" r:id="rId72"/>
    <p:sldId id="341" r:id="rId73"/>
    <p:sldId id="340" r:id="rId74"/>
    <p:sldId id="339" r:id="rId75"/>
    <p:sldId id="335" r:id="rId76"/>
    <p:sldId id="338" r:id="rId77"/>
    <p:sldId id="300" r:id="rId78"/>
    <p:sldId id="299" r:id="rId79"/>
    <p:sldId id="298" r:id="rId80"/>
    <p:sldId id="297" r:id="rId81"/>
    <p:sldId id="323" r:id="rId82"/>
    <p:sldId id="259" r:id="rId83"/>
    <p:sldId id="318" r:id="rId84"/>
    <p:sldId id="317" r:id="rId85"/>
    <p:sldId id="316" r:id="rId86"/>
    <p:sldId id="315" r:id="rId87"/>
    <p:sldId id="314" r:id="rId88"/>
    <p:sldId id="313" r:id="rId89"/>
    <p:sldId id="311" r:id="rId90"/>
    <p:sldId id="310" r:id="rId91"/>
    <p:sldId id="309" r:id="rId92"/>
    <p:sldId id="308" r:id="rId93"/>
    <p:sldId id="307" r:id="rId94"/>
    <p:sldId id="306" r:id="rId95"/>
    <p:sldId id="305" r:id="rId96"/>
    <p:sldId id="292" r:id="rId97"/>
    <p:sldId id="258" r:id="rId98"/>
    <p:sldId id="279" r:id="rId99"/>
    <p:sldId id="278" r:id="rId10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0000"/>
    <a:srgbClr val="00CC00"/>
    <a:srgbClr val="FF006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380"/>
    <p:restoredTop sz="94660"/>
  </p:normalViewPr>
  <p:slideViewPr>
    <p:cSldViewPr>
      <p:cViewPr>
        <p:scale>
          <a:sx n="89" d="100"/>
          <a:sy n="89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21D5-012D-4BBD-8191-27639BBBC919}" type="datetimeFigureOut">
              <a:rPr lang="fa-IR" smtClean="0"/>
              <a:t>1441/09/05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AA49-AFD3-4DDD-9B4E-EF17FC8520B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688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21D5-012D-4BBD-8191-27639BBBC919}" type="datetimeFigureOut">
              <a:rPr lang="fa-IR" smtClean="0"/>
              <a:t>1441/09/05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AA49-AFD3-4DDD-9B4E-EF17FC8520B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6692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21D5-012D-4BBD-8191-27639BBBC919}" type="datetimeFigureOut">
              <a:rPr lang="fa-IR" smtClean="0"/>
              <a:t>1441/09/05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AA49-AFD3-4DDD-9B4E-EF17FC8520B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0156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21D5-012D-4BBD-8191-27639BBBC919}" type="datetimeFigureOut">
              <a:rPr lang="fa-IR" smtClean="0"/>
              <a:t>1441/09/05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AA49-AFD3-4DDD-9B4E-EF17FC8520B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66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21D5-012D-4BBD-8191-27639BBBC919}" type="datetimeFigureOut">
              <a:rPr lang="fa-IR" smtClean="0"/>
              <a:t>1441/09/05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AA49-AFD3-4DDD-9B4E-EF17FC8520B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271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21D5-012D-4BBD-8191-27639BBBC919}" type="datetimeFigureOut">
              <a:rPr lang="fa-IR" smtClean="0"/>
              <a:t>1441/09/05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AA49-AFD3-4DDD-9B4E-EF17FC8520B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066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21D5-012D-4BBD-8191-27639BBBC919}" type="datetimeFigureOut">
              <a:rPr lang="fa-IR" smtClean="0"/>
              <a:t>1441/09/05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AA49-AFD3-4DDD-9B4E-EF17FC8520B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24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21D5-012D-4BBD-8191-27639BBBC919}" type="datetimeFigureOut">
              <a:rPr lang="fa-IR" smtClean="0"/>
              <a:t>1441/09/05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AA49-AFD3-4DDD-9B4E-EF17FC8520B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671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21D5-012D-4BBD-8191-27639BBBC919}" type="datetimeFigureOut">
              <a:rPr lang="fa-IR" smtClean="0"/>
              <a:t>1441/09/05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AA49-AFD3-4DDD-9B4E-EF17FC8520B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076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21D5-012D-4BBD-8191-27639BBBC919}" type="datetimeFigureOut">
              <a:rPr lang="fa-IR" smtClean="0"/>
              <a:t>1441/09/05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AA49-AFD3-4DDD-9B4E-EF17FC8520B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721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21D5-012D-4BBD-8191-27639BBBC919}" type="datetimeFigureOut">
              <a:rPr lang="fa-IR" smtClean="0"/>
              <a:t>1441/09/05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AA49-AFD3-4DDD-9B4E-EF17FC8520B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293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A21D5-012D-4BBD-8191-27639BBBC919}" type="datetimeFigureOut">
              <a:rPr lang="fa-IR" smtClean="0"/>
              <a:t>1441/09/05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1AA49-AFD3-4DDD-9B4E-EF17FC8520B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421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  <a:ln w="762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Treatment of Diabetes in Older Adults: An Endocrine</a:t>
            </a:r>
            <a:br>
              <a:rPr lang="en-US" dirty="0"/>
            </a:br>
            <a:r>
              <a:rPr lang="en-US" dirty="0"/>
              <a:t>Society* Clinical Practice Guideline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b="1" dirty="0" err="1" smtClean="0">
                <a:solidFill>
                  <a:srgbClr val="FF0000"/>
                </a:solidFill>
              </a:rPr>
              <a:t>Dr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Parichehr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Vahabi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Anaraki</a:t>
            </a:r>
            <a:endParaRPr lang="en-US" sz="38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</a:t>
            </a:r>
            <a:r>
              <a:rPr lang="fa-IR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 Endocrinologist . 28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APRIL</a:t>
            </a:r>
          </a:p>
          <a:p>
            <a:pPr algn="l" rtl="0"/>
            <a:r>
              <a:rPr lang="en-US" sz="2600" b="0" i="0" u="none" strike="noStrike" baseline="0" dirty="0" smtClean="0">
                <a:solidFill>
                  <a:schemeClr val="tx1"/>
                </a:solidFill>
                <a:latin typeface="AdvOT118e7927"/>
              </a:rPr>
              <a:t>*</a:t>
            </a:r>
            <a:r>
              <a:rPr lang="en-US" sz="2600" b="0" i="0" u="none" strike="noStrike" baseline="0" dirty="0" smtClean="0">
                <a:solidFill>
                  <a:schemeClr val="tx1"/>
                </a:solidFill>
                <a:latin typeface="AdvOT6c1def61.B"/>
              </a:rPr>
              <a:t>Cosponsoring Associations: </a:t>
            </a:r>
            <a:r>
              <a:rPr lang="en-US" sz="2600" b="0" i="0" u="none" strike="noStrike" baseline="0" dirty="0" smtClean="0">
                <a:solidFill>
                  <a:schemeClr val="tx1"/>
                </a:solidFill>
                <a:latin typeface="AdvOT118e7927"/>
              </a:rPr>
              <a:t>European Society of Endocrinology, The</a:t>
            </a:r>
            <a:r>
              <a:rPr lang="en-US" sz="2600" b="0" i="0" u="none" strike="noStrike" dirty="0" smtClean="0">
                <a:solidFill>
                  <a:schemeClr val="tx1"/>
                </a:solidFill>
                <a:latin typeface="AdvOT118e7927"/>
              </a:rPr>
              <a:t> </a:t>
            </a:r>
            <a:r>
              <a:rPr lang="en-US" sz="2600" b="0" i="0" u="none" strike="noStrike" baseline="0" dirty="0" err="1" smtClean="0">
                <a:solidFill>
                  <a:schemeClr val="tx1"/>
                </a:solidFill>
                <a:latin typeface="AdvOT118e7927"/>
              </a:rPr>
              <a:t>Gerontological</a:t>
            </a:r>
            <a:r>
              <a:rPr lang="en-US" sz="2600" b="0" i="0" u="none" strike="noStrike" baseline="0" dirty="0" smtClean="0">
                <a:solidFill>
                  <a:schemeClr val="tx1"/>
                </a:solidFill>
                <a:latin typeface="AdvOT118e7927"/>
              </a:rPr>
              <a:t> Society of </a:t>
            </a:r>
            <a:r>
              <a:rPr lang="fa-IR" sz="2600" b="0" i="0" u="none" strike="noStrike" baseline="0" dirty="0" smtClean="0">
                <a:solidFill>
                  <a:schemeClr val="tx1"/>
                </a:solidFill>
                <a:latin typeface="AdvOT118e7927"/>
              </a:rPr>
              <a:t> </a:t>
            </a:r>
            <a:r>
              <a:rPr lang="en-US" sz="2600" b="0" i="0" u="none" strike="noStrike" baseline="0" dirty="0" smtClean="0">
                <a:solidFill>
                  <a:schemeClr val="tx1"/>
                </a:solidFill>
                <a:latin typeface="AdvOT118e7927"/>
              </a:rPr>
              <a:t>America, and The Obesity</a:t>
            </a:r>
            <a:r>
              <a:rPr lang="en-US" sz="2600" b="0" i="0" u="none" strike="noStrike" dirty="0" smtClean="0">
                <a:solidFill>
                  <a:schemeClr val="tx1"/>
                </a:solidFill>
                <a:latin typeface="AdvOT118e7927"/>
              </a:rPr>
              <a:t> </a:t>
            </a:r>
            <a:r>
              <a:rPr lang="en-US" sz="2600" b="0" i="0" u="none" strike="noStrike" baseline="0" dirty="0" smtClean="0">
                <a:solidFill>
                  <a:schemeClr val="tx1"/>
                </a:solidFill>
                <a:latin typeface="AdvOT118e7927"/>
              </a:rPr>
              <a:t>Society May</a:t>
            </a:r>
            <a:r>
              <a:rPr lang="en-US" sz="2600" b="0" i="0" u="none" strike="noStrike" dirty="0" smtClean="0">
                <a:solidFill>
                  <a:schemeClr val="tx1"/>
                </a:solidFill>
                <a:latin typeface="AdvOT118e7927"/>
              </a:rPr>
              <a:t> 2019</a:t>
            </a:r>
            <a:endParaRPr lang="en-US" sz="2600" dirty="0" smtClean="0">
              <a:solidFill>
                <a:schemeClr val="tx1"/>
              </a:solidFill>
            </a:endParaRPr>
          </a:p>
          <a:p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23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3.1 </a:t>
            </a:r>
            <a:r>
              <a:rPr lang="en-US" sz="2800" dirty="0"/>
              <a:t>In patients aged 65 years and older with </a:t>
            </a:r>
            <a:r>
              <a:rPr lang="en-US" sz="2800" dirty="0" smtClean="0"/>
              <a:t>diabetes, we </a:t>
            </a:r>
            <a:r>
              <a:rPr lang="en-US" sz="2800" dirty="0"/>
              <a:t>advise assessing the patient’s overall </a:t>
            </a:r>
            <a:r>
              <a:rPr lang="en-US" sz="2800" dirty="0" smtClean="0"/>
              <a:t>health (see </a:t>
            </a:r>
            <a:r>
              <a:rPr lang="en-US" sz="2800" dirty="0"/>
              <a:t>Table 2) and personal values prior to </a:t>
            </a:r>
            <a:r>
              <a:rPr lang="en-US" sz="2800" dirty="0" smtClean="0"/>
              <a:t>the determination </a:t>
            </a:r>
            <a:r>
              <a:rPr lang="en-US" sz="2800" dirty="0"/>
              <a:t>of treatment goals and strategies (</a:t>
            </a:r>
            <a:r>
              <a:rPr lang="en-US" sz="2800" dirty="0" smtClean="0"/>
              <a:t>see Table </a:t>
            </a:r>
            <a:r>
              <a:rPr lang="en-US" sz="2800" dirty="0"/>
              <a:t>3). (Ungraded Good Practice Statement)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382729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3.2 </a:t>
            </a:r>
            <a:r>
              <a:rPr lang="en-US" sz="2800" dirty="0"/>
              <a:t>In patients aged 65 years and older with </a:t>
            </a:r>
            <a:r>
              <a:rPr lang="en-US" sz="2800" dirty="0" smtClean="0"/>
              <a:t>diabetes, we </a:t>
            </a:r>
            <a:r>
              <a:rPr lang="en-US" sz="2800" dirty="0"/>
              <a:t>suggest that periodic cognitive </a:t>
            </a:r>
            <a:r>
              <a:rPr lang="en-US" sz="2800" dirty="0" smtClean="0"/>
              <a:t>screening should </a:t>
            </a:r>
            <a:r>
              <a:rPr lang="en-US" sz="2800" dirty="0"/>
              <a:t>be performed to identify </a:t>
            </a:r>
            <a:r>
              <a:rPr lang="en-US" sz="2800" dirty="0" smtClean="0"/>
              <a:t>undiagnosed cognitive </a:t>
            </a:r>
            <a:r>
              <a:rPr lang="en-US" sz="2800" dirty="0"/>
              <a:t>impairment. (2|OO) </a:t>
            </a:r>
            <a:endParaRPr lang="en-US" sz="2800" dirty="0" smtClean="0"/>
          </a:p>
          <a:p>
            <a:pPr algn="l" rtl="0"/>
            <a:r>
              <a:rPr lang="en-US" sz="2800" dirty="0" smtClean="0"/>
              <a:t>Screening </a:t>
            </a:r>
            <a:r>
              <a:rPr lang="en-US" sz="2800" dirty="0"/>
              <a:t>should be repeated every 2 to 3 </a:t>
            </a:r>
            <a:r>
              <a:rPr lang="en-US" sz="2800" dirty="0" smtClean="0"/>
              <a:t>years after </a:t>
            </a:r>
            <a:r>
              <a:rPr lang="en-US" sz="2800" dirty="0"/>
              <a:t>a normal screening test result for </a:t>
            </a:r>
            <a:r>
              <a:rPr lang="en-US" sz="2800" dirty="0" smtClean="0"/>
              <a:t>patients without </a:t>
            </a:r>
            <a:r>
              <a:rPr lang="en-US" sz="2800" dirty="0"/>
              <a:t>cognitive complaints or repeated 1 </a:t>
            </a:r>
            <a:r>
              <a:rPr lang="en-US" sz="2800" dirty="0" smtClean="0"/>
              <a:t>year after </a:t>
            </a:r>
            <a:r>
              <a:rPr lang="en-US" sz="2800" dirty="0"/>
              <a:t>a borderline normal test result</a:t>
            </a:r>
            <a:endParaRPr lang="en-US" sz="2800" dirty="0" smtClean="0"/>
          </a:p>
          <a:p>
            <a:pPr algn="l" rtl="0"/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766890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3.3 </a:t>
            </a:r>
            <a:r>
              <a:rPr lang="en-US" sz="2800" dirty="0"/>
              <a:t>In patients aged 65 years and older with </a:t>
            </a:r>
            <a:r>
              <a:rPr lang="en-US" sz="2800" dirty="0" smtClean="0"/>
              <a:t>diabetes and </a:t>
            </a:r>
            <a:r>
              <a:rPr lang="en-US" sz="2800" dirty="0"/>
              <a:t>a diagnosis of cognitive impairment (i.e., </a:t>
            </a:r>
            <a:r>
              <a:rPr lang="en-US" sz="2800" dirty="0" smtClean="0"/>
              <a:t>mild cognitive </a:t>
            </a:r>
            <a:r>
              <a:rPr lang="en-US" sz="2800" dirty="0"/>
              <a:t>impairment or dementia), we </a:t>
            </a:r>
            <a:r>
              <a:rPr lang="en-US" sz="2800" dirty="0" smtClean="0"/>
              <a:t>suggest that </a:t>
            </a:r>
            <a:r>
              <a:rPr lang="en-US" sz="2800" dirty="0"/>
              <a:t>medication regimens should be simplified (</a:t>
            </a:r>
            <a:r>
              <a:rPr lang="en-US" sz="2800" dirty="0" smtClean="0"/>
              <a:t>see recommendation </a:t>
            </a:r>
            <a:r>
              <a:rPr lang="en-US" sz="2800" dirty="0"/>
              <a:t>3.1) and glycemic targets </a:t>
            </a:r>
            <a:r>
              <a:rPr lang="en-US" sz="2800" dirty="0" smtClean="0"/>
              <a:t>tailored ; to improve </a:t>
            </a:r>
            <a:r>
              <a:rPr lang="en-US" sz="2800" dirty="0"/>
              <a:t>compliance and prevent </a:t>
            </a:r>
            <a:r>
              <a:rPr lang="en-US" sz="2800" dirty="0" smtClean="0"/>
              <a:t>treatment-related complications</a:t>
            </a:r>
            <a:r>
              <a:rPr lang="en-US" sz="2800" dirty="0"/>
              <a:t>. (2|OO)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541220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rtl="0"/>
            <a:r>
              <a:rPr lang="en-US" sz="8000" b="1" dirty="0">
                <a:solidFill>
                  <a:srgbClr val="FF0000"/>
                </a:solidFill>
              </a:rPr>
              <a:t>Treatment of hyperglycemia</a:t>
            </a:r>
            <a:endParaRPr lang="fa-IR" sz="8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06096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800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4.1</a:t>
            </a:r>
            <a:r>
              <a:rPr lang="en-US" sz="2800" dirty="0" smtClean="0"/>
              <a:t> </a:t>
            </a:r>
            <a:r>
              <a:rPr lang="en-US" sz="2800" dirty="0"/>
              <a:t>In patients aged 65 years and older with </a:t>
            </a:r>
            <a:r>
              <a:rPr lang="en-US" sz="2800" dirty="0" smtClean="0"/>
              <a:t>diabetes, we </a:t>
            </a:r>
            <a:r>
              <a:rPr lang="en-US" sz="2800" dirty="0"/>
              <a:t>recommend that outpatient diabetes </a:t>
            </a:r>
            <a:r>
              <a:rPr lang="en-US" sz="2800" dirty="0" smtClean="0"/>
              <a:t>regimens be </a:t>
            </a:r>
            <a:r>
              <a:rPr lang="en-US" sz="2800" dirty="0">
                <a:solidFill>
                  <a:srgbClr val="FF0000"/>
                </a:solidFill>
              </a:rPr>
              <a:t>designed specifically to minimize hypoglycemia</a:t>
            </a:r>
            <a:r>
              <a:rPr lang="en-US" sz="2800" dirty="0" smtClean="0">
                <a:solidFill>
                  <a:srgbClr val="FF0000"/>
                </a:solidFill>
              </a:rPr>
              <a:t>.(</a:t>
            </a:r>
            <a:r>
              <a:rPr lang="en-US" sz="2800" dirty="0"/>
              <a:t>1|O)</a:t>
            </a:r>
          </a:p>
          <a:p>
            <a:pPr algn="l" rtl="0"/>
            <a:r>
              <a:rPr lang="en-US" sz="2800" dirty="0"/>
              <a:t>Technical remark: Although evidence for </a:t>
            </a:r>
            <a:r>
              <a:rPr lang="en-US" sz="2800" dirty="0" smtClean="0"/>
              <a:t>specific targets </a:t>
            </a:r>
            <a:r>
              <a:rPr lang="en-US" sz="2800" dirty="0"/>
              <a:t>is lacking, glycemic targets should </a:t>
            </a:r>
            <a:r>
              <a:rPr lang="en-US" sz="2800" dirty="0" smtClean="0"/>
              <a:t>be tailored </a:t>
            </a:r>
            <a:r>
              <a:rPr lang="en-US" sz="2800" dirty="0"/>
              <a:t>to overall health and </a:t>
            </a:r>
            <a:r>
              <a:rPr lang="en-US" sz="2800" dirty="0" smtClean="0"/>
              <a:t>management strategies </a:t>
            </a:r>
            <a:r>
              <a:rPr lang="en-US" sz="2800" dirty="0"/>
              <a:t>(e.g., whether a medication that </a:t>
            </a:r>
            <a:r>
              <a:rPr lang="en-US" sz="2800" dirty="0" smtClean="0"/>
              <a:t>can cause </a:t>
            </a:r>
            <a:r>
              <a:rPr lang="en-US" sz="2800" dirty="0"/>
              <a:t>hypoglycemia is used</a:t>
            </a:r>
            <a:r>
              <a:rPr lang="en-US" sz="2800" dirty="0" smtClean="0"/>
              <a:t>)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537800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800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Assessing </a:t>
            </a:r>
            <a:r>
              <a:rPr lang="en-US" sz="2800" dirty="0" err="1">
                <a:solidFill>
                  <a:srgbClr val="FF0000"/>
                </a:solidFill>
              </a:rPr>
              <a:t>glycemia</a:t>
            </a:r>
            <a:r>
              <a:rPr lang="en-US" sz="2800" dirty="0">
                <a:solidFill>
                  <a:srgbClr val="FF0000"/>
                </a:solidFill>
              </a:rPr>
              <a:t> in older adults with diabetes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4.2 </a:t>
            </a:r>
            <a:r>
              <a:rPr lang="en-US" sz="2800" dirty="0"/>
              <a:t>In patients aged 65 years and older with </a:t>
            </a:r>
            <a:r>
              <a:rPr lang="en-US" sz="2800" dirty="0" smtClean="0"/>
              <a:t>diabetes who </a:t>
            </a:r>
            <a:r>
              <a:rPr lang="en-US" sz="2800" dirty="0"/>
              <a:t>are treated with insulin, we </a:t>
            </a:r>
            <a:r>
              <a:rPr lang="en-US" sz="2800" dirty="0" smtClean="0"/>
              <a:t>recommend frequent </a:t>
            </a:r>
            <a:r>
              <a:rPr lang="en-US" sz="2800" dirty="0" err="1"/>
              <a:t>fingerstick</a:t>
            </a:r>
            <a:r>
              <a:rPr lang="en-US" sz="2800" dirty="0"/>
              <a:t> glucose monitoring </a:t>
            </a:r>
            <a:r>
              <a:rPr lang="en-US" sz="2800" dirty="0" smtClean="0"/>
              <a:t>and/or continuous </a:t>
            </a:r>
            <a:r>
              <a:rPr lang="en-US" sz="2800" dirty="0"/>
              <a:t>glucose monitoring (to assess </a:t>
            </a:r>
            <a:r>
              <a:rPr lang="en-US" sz="2800" dirty="0" err="1" smtClean="0"/>
              <a:t>glycemia</a:t>
            </a:r>
            <a:r>
              <a:rPr lang="en-US" sz="2800" dirty="0" smtClean="0"/>
              <a:t>) in </a:t>
            </a:r>
            <a:r>
              <a:rPr lang="en-US" sz="2800" dirty="0"/>
              <a:t>addition to HbA1c. (1|OO)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5985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ctr" rtl="0"/>
            <a:r>
              <a:rPr lang="en-US" dirty="0">
                <a:solidFill>
                  <a:srgbClr val="FF0000"/>
                </a:solidFill>
              </a:rPr>
              <a:t>Lifestyle modification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 smtClean="0"/>
              <a:t>4.3 </a:t>
            </a:r>
            <a:r>
              <a:rPr lang="en-US" dirty="0"/>
              <a:t>In patients aged 65 years and older with </a:t>
            </a:r>
            <a:r>
              <a:rPr lang="en-US" dirty="0" smtClean="0"/>
              <a:t>diabetes who </a:t>
            </a:r>
            <a:r>
              <a:rPr lang="en-US" dirty="0"/>
              <a:t>are ambulatory, we recommend </a:t>
            </a:r>
            <a:r>
              <a:rPr lang="en-US" dirty="0" smtClean="0"/>
              <a:t>lifestyle modification </a:t>
            </a:r>
            <a:r>
              <a:rPr lang="en-US" dirty="0"/>
              <a:t>as the first-line treatment of hyperglycemia</a:t>
            </a:r>
            <a:r>
              <a:rPr lang="en-US" dirty="0" smtClean="0"/>
              <a:t>.(</a:t>
            </a:r>
            <a:r>
              <a:rPr lang="en-US" dirty="0"/>
              <a:t>1|)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077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NUTRITION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4.4 </a:t>
            </a:r>
            <a:r>
              <a:rPr lang="en-US" sz="2800" dirty="0"/>
              <a:t>In patients aged 65 years and older with </a:t>
            </a:r>
            <a:r>
              <a:rPr lang="en-US" sz="2800" dirty="0" smtClean="0"/>
              <a:t>diabetes, we </a:t>
            </a:r>
            <a:r>
              <a:rPr lang="en-US" sz="2800" dirty="0"/>
              <a:t>recommend assessing nutritional status </a:t>
            </a:r>
            <a:r>
              <a:rPr lang="en-US" sz="2800" dirty="0" smtClean="0"/>
              <a:t>to detect </a:t>
            </a:r>
            <a:r>
              <a:rPr lang="en-US" sz="2800" dirty="0"/>
              <a:t>and manage malnutrition. (1|</a:t>
            </a:r>
            <a:r>
              <a:rPr lang="en-US" sz="2800" dirty="0" smtClean="0"/>
              <a:t>)</a:t>
            </a:r>
          </a:p>
          <a:p>
            <a:pPr algn="l" rtl="0"/>
            <a:r>
              <a:rPr lang="en-US" sz="2800" dirty="0"/>
              <a:t>4.5 In patients aged 65 years and older with diabetes</a:t>
            </a:r>
          </a:p>
          <a:p>
            <a:pPr marL="0" indent="0" algn="l" rtl="0">
              <a:buNone/>
            </a:pPr>
            <a:r>
              <a:rPr lang="en-US" sz="2800" dirty="0" smtClean="0"/>
              <a:t>    and </a:t>
            </a:r>
            <a:r>
              <a:rPr lang="en-US" sz="2800" dirty="0"/>
              <a:t>frailty, we suggest the use of diets rich </a:t>
            </a:r>
            <a:r>
              <a:rPr lang="en-US" sz="2800" dirty="0" smtClean="0"/>
              <a:t>in protein    </a:t>
            </a:r>
          </a:p>
          <a:p>
            <a:pPr marL="0" indent="0" algn="l" rtl="0">
              <a:buNone/>
            </a:pPr>
            <a:r>
              <a:rPr lang="en-US" sz="2800" dirty="0" smtClean="0"/>
              <a:t>    and energy to </a:t>
            </a:r>
            <a:r>
              <a:rPr lang="en-US" sz="2800" dirty="0"/>
              <a:t>prevent malnutrition. (2|OO)</a:t>
            </a:r>
          </a:p>
          <a:p>
            <a:pPr marL="0" indent="0" algn="l" rtl="0">
              <a:buNone/>
            </a:pP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0157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NUTRITION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4.6 </a:t>
            </a:r>
            <a:r>
              <a:rPr lang="en-US" sz="2800" dirty="0"/>
              <a:t>In patients aged 65 years and older with </a:t>
            </a:r>
            <a:r>
              <a:rPr lang="en-US" sz="2800" dirty="0" smtClean="0"/>
              <a:t>diabetes who </a:t>
            </a:r>
            <a:r>
              <a:rPr lang="en-US" sz="2800" dirty="0"/>
              <a:t>cannot achieve glycemic targets with </a:t>
            </a:r>
            <a:r>
              <a:rPr lang="en-US" sz="2800" dirty="0" smtClean="0"/>
              <a:t>lifestyle modification</a:t>
            </a:r>
            <a:r>
              <a:rPr lang="en-US" sz="2800" dirty="0"/>
              <a:t>, we suggest avoiding the use of </a:t>
            </a:r>
            <a:r>
              <a:rPr lang="en-US" sz="2800" dirty="0" smtClean="0"/>
              <a:t>restrictive diets </a:t>
            </a:r>
            <a:r>
              <a:rPr lang="en-US" sz="2800" dirty="0"/>
              <a:t>and instead limiting consumption </a:t>
            </a:r>
            <a:r>
              <a:rPr lang="en-US" sz="2800" dirty="0" smtClean="0"/>
              <a:t>of simple </a:t>
            </a:r>
            <a:r>
              <a:rPr lang="en-US" sz="2800" dirty="0"/>
              <a:t>sugars if patients are at risk for malnutrition</a:t>
            </a:r>
            <a:r>
              <a:rPr lang="en-US" sz="2800" dirty="0" smtClean="0"/>
              <a:t>. (</a:t>
            </a:r>
            <a:r>
              <a:rPr lang="en-US" sz="2800" dirty="0"/>
              <a:t>2|OOO)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70962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457200"/>
          </a:xfrm>
        </p:spPr>
        <p:txBody>
          <a:bodyPr>
            <a:noAutofit/>
          </a:bodyPr>
          <a:lstStyle/>
          <a:p>
            <a:pPr lvl="0" rtl="0"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b="1" dirty="0">
                <a:solidFill>
                  <a:srgbClr val="FF0000"/>
                </a:solidFill>
                <a:ea typeface="+mn-ea"/>
                <a:cs typeface="+mn-cs"/>
              </a:rPr>
            </a:br>
            <a:endParaRPr lang="fa-IR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668963"/>
          </a:xfrm>
          <a:solidFill>
            <a:schemeClr val="tx2">
              <a:lumMod val="75000"/>
            </a:schemeClr>
          </a:solidFill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ctr" rtl="0"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0" indent="0" algn="ctr" rtl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Drug </a:t>
            </a:r>
            <a:r>
              <a:rPr lang="en-US" sz="4400" b="1" dirty="0">
                <a:solidFill>
                  <a:srgbClr val="FF0000"/>
                </a:solidFill>
              </a:rPr>
              <a:t>therapy for </a:t>
            </a:r>
            <a:r>
              <a:rPr lang="en-US" sz="4400" b="1" dirty="0" smtClean="0">
                <a:solidFill>
                  <a:srgbClr val="FF0000"/>
                </a:solidFill>
              </a:rPr>
              <a:t>hyperglycemia</a:t>
            </a:r>
          </a:p>
          <a:p>
            <a:pPr marL="0" indent="0" algn="ctr" rtl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Glycemic </a:t>
            </a:r>
            <a:r>
              <a:rPr lang="en-US" sz="4400" b="1" dirty="0">
                <a:solidFill>
                  <a:srgbClr val="FF0000"/>
                </a:solidFill>
              </a:rPr>
              <a:t>management of diabetes in older </a:t>
            </a:r>
            <a:r>
              <a:rPr lang="en-US" sz="4400" b="1" dirty="0" smtClean="0">
                <a:solidFill>
                  <a:srgbClr val="FF0000"/>
                </a:solidFill>
              </a:rPr>
              <a:t>adults with </a:t>
            </a:r>
            <a:r>
              <a:rPr lang="en-US" sz="4400" b="1" dirty="0">
                <a:solidFill>
                  <a:srgbClr val="FF0000"/>
                </a:solidFill>
              </a:rPr>
              <a:t>diabetes</a:t>
            </a:r>
            <a:endParaRPr lang="fa-IR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906963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800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1.1</a:t>
            </a:r>
            <a:r>
              <a:rPr lang="en-US" sz="2800" dirty="0" smtClean="0"/>
              <a:t> In patients aged 65 years and older with newly diagnosed diabetes, we advise that an endocrinologist or diabetes care specialist should work with the primary care provider, a multidisciplinary team, and the patient in the development of individualized diabetes treatment goals. (Ungraded Good Practice Statement)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179267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800" dirty="0"/>
              <a:t>Glycemic management strategies must be adjusted </a:t>
            </a:r>
            <a:r>
              <a:rPr lang="en-US" sz="2800" dirty="0" smtClean="0"/>
              <a:t>to the </a:t>
            </a:r>
            <a:r>
              <a:rPr lang="en-US" sz="2800" dirty="0"/>
              <a:t>individual needs of </a:t>
            </a:r>
            <a:r>
              <a:rPr lang="en-US" sz="2800" dirty="0" smtClean="0"/>
              <a:t>older patients</a:t>
            </a:r>
            <a:r>
              <a:rPr lang="en-US" sz="2800" dirty="0"/>
              <a:t>. Specific </a:t>
            </a:r>
            <a:r>
              <a:rPr lang="en-US" sz="2800" dirty="0" smtClean="0"/>
              <a:t>factors regarding </a:t>
            </a:r>
            <a:r>
              <a:rPr lang="en-US" sz="2800" dirty="0"/>
              <a:t>certain drug classes are particularly </a:t>
            </a:r>
            <a:r>
              <a:rPr lang="en-US" sz="2800" dirty="0" smtClean="0"/>
              <a:t>important for </a:t>
            </a:r>
            <a:r>
              <a:rPr lang="en-US" sz="2800" dirty="0"/>
              <a:t>older people </a:t>
            </a:r>
            <a:r>
              <a:rPr lang="en-US" sz="2800" dirty="0" smtClean="0"/>
              <a:t>with diabetes</a:t>
            </a:r>
            <a:r>
              <a:rPr lang="en-US" sz="2800" dirty="0"/>
              <a:t>, especially those with </a:t>
            </a:r>
            <a:r>
              <a:rPr lang="en-US" sz="2800" dirty="0" smtClean="0"/>
              <a:t>CKD and </a:t>
            </a:r>
            <a:r>
              <a:rPr lang="en-US" sz="2800" dirty="0"/>
              <a:t>heart disease.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1427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Drug therapy for hyperglycemia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Low" rtl="0">
              <a:buFont typeface="Wingdings" panose="05000000000000000000" pitchFamily="2" charset="2"/>
              <a:buChar char="§"/>
            </a:pPr>
            <a:r>
              <a:rPr lang="en-US" sz="2400" dirty="0"/>
              <a:t>In patients aged 65 years and older with </a:t>
            </a:r>
            <a:r>
              <a:rPr lang="en-US" sz="2400" dirty="0" smtClean="0"/>
              <a:t>diabetes, we </a:t>
            </a:r>
            <a:r>
              <a:rPr lang="en-US" sz="2400" dirty="0"/>
              <a:t>recommend metformin as the initial </a:t>
            </a:r>
            <a:r>
              <a:rPr lang="en-US" sz="2400" dirty="0" smtClean="0"/>
              <a:t>oral medication </a:t>
            </a:r>
            <a:r>
              <a:rPr lang="en-US" sz="2400" dirty="0"/>
              <a:t>chosen for glycemic management </a:t>
            </a:r>
            <a:r>
              <a:rPr lang="en-US" sz="2400" dirty="0" smtClean="0"/>
              <a:t>in addition </a:t>
            </a:r>
            <a:r>
              <a:rPr lang="en-US" sz="2400" dirty="0"/>
              <a:t>to lifestyle management. (1|O)</a:t>
            </a:r>
          </a:p>
          <a:p>
            <a:pPr marL="0" indent="0" algn="justLow" rtl="0">
              <a:buNone/>
            </a:pPr>
            <a:endParaRPr lang="en-US" sz="2400" dirty="0" smtClean="0"/>
          </a:p>
          <a:p>
            <a:pPr algn="justLow" rtl="0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FF0000"/>
                </a:solidFill>
              </a:rPr>
              <a:t>Technical </a:t>
            </a:r>
            <a:r>
              <a:rPr lang="en-US" sz="2400" b="1" dirty="0">
                <a:solidFill>
                  <a:srgbClr val="FF0000"/>
                </a:solidFill>
              </a:rPr>
              <a:t>remark: </a:t>
            </a:r>
            <a:r>
              <a:rPr lang="en-US" sz="2400" dirty="0"/>
              <a:t>This recommendation should</a:t>
            </a:r>
          </a:p>
          <a:p>
            <a:pPr marL="0" indent="0" algn="justLow" rtl="0">
              <a:buNone/>
            </a:pPr>
            <a:r>
              <a:rPr lang="en-US" sz="2400" i="1" dirty="0"/>
              <a:t>not be implemented </a:t>
            </a:r>
            <a:r>
              <a:rPr lang="en-US" sz="2400" dirty="0"/>
              <a:t>in patients who </a:t>
            </a:r>
            <a:r>
              <a:rPr lang="en-US" sz="2400" dirty="0" smtClean="0"/>
              <a:t>have</a:t>
            </a:r>
          </a:p>
          <a:p>
            <a:pPr algn="justLow" rtl="0">
              <a:buFont typeface="Wingdings" panose="05000000000000000000" pitchFamily="2" charset="2"/>
              <a:buChar char="q"/>
            </a:pPr>
            <a:r>
              <a:rPr lang="en-US" sz="2400" dirty="0" smtClean="0"/>
              <a:t> significantly impaired </a:t>
            </a:r>
            <a:r>
              <a:rPr lang="en-US" sz="2400" dirty="0"/>
              <a:t>kidney function (estimated </a:t>
            </a:r>
            <a:r>
              <a:rPr lang="en-US" sz="2400" dirty="0" smtClean="0"/>
              <a:t>glomerular filtration </a:t>
            </a:r>
            <a:r>
              <a:rPr lang="en-US" sz="2400" dirty="0"/>
              <a:t>rate ,30 mL/min/1.73 m2) or</a:t>
            </a:r>
          </a:p>
          <a:p>
            <a:pPr algn="justLow" rtl="0">
              <a:buFont typeface="Wingdings" panose="05000000000000000000" pitchFamily="2" charset="2"/>
              <a:buChar char="q"/>
            </a:pPr>
            <a:r>
              <a:rPr lang="en-US" sz="2400" dirty="0" smtClean="0"/>
              <a:t>a </a:t>
            </a:r>
            <a:r>
              <a:rPr lang="en-US" sz="2400" dirty="0"/>
              <a:t>gastrointestinal intolerance.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39904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Drug therapy for hyperglycemia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In patients aged 65 years and older with </a:t>
            </a:r>
            <a:r>
              <a:rPr lang="en-US" sz="2400" dirty="0" smtClean="0"/>
              <a:t>diabetes who </a:t>
            </a:r>
            <a:r>
              <a:rPr lang="en-US" sz="2400" dirty="0"/>
              <a:t>have not achieved glycemic targets </a:t>
            </a:r>
            <a:r>
              <a:rPr lang="en-US" sz="2400" dirty="0" smtClean="0"/>
              <a:t>with metformin </a:t>
            </a:r>
            <a:r>
              <a:rPr lang="en-US" sz="2400" dirty="0"/>
              <a:t>and lifestyle, we recommend that </a:t>
            </a:r>
            <a:r>
              <a:rPr lang="en-US" sz="2400" dirty="0" smtClean="0"/>
              <a:t>other oral </a:t>
            </a:r>
            <a:r>
              <a:rPr lang="en-US" sz="2400" dirty="0"/>
              <a:t>or injectable agents and/or insulin should </a:t>
            </a:r>
            <a:r>
              <a:rPr lang="en-US" sz="2400" dirty="0" smtClean="0"/>
              <a:t>be added </a:t>
            </a:r>
            <a:r>
              <a:rPr lang="en-US" sz="2400" dirty="0"/>
              <a:t>to metformin. (1|)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Technical remark</a:t>
            </a:r>
            <a:r>
              <a:rPr lang="en-US" sz="2400" dirty="0"/>
              <a:t>: To reduce the risk of hypoglycemia,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400" dirty="0"/>
              <a:t>avoid using sulfonylureas and </a:t>
            </a:r>
            <a:r>
              <a:rPr lang="en-US" sz="2400" dirty="0" err="1" smtClean="0"/>
              <a:t>glinides</a:t>
            </a:r>
            <a:r>
              <a:rPr lang="en-US" sz="2400" dirty="0" smtClean="0"/>
              <a:t>, and 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400" dirty="0" smtClean="0"/>
              <a:t>use </a:t>
            </a:r>
            <a:r>
              <a:rPr lang="en-US" sz="2400" dirty="0"/>
              <a:t>insulin sparingly. </a:t>
            </a:r>
            <a:endParaRPr lang="en-US" sz="2400" dirty="0" smtClean="0"/>
          </a:p>
          <a:p>
            <a:pPr algn="l" rtl="0"/>
            <a:r>
              <a:rPr lang="en-US" sz="2400" dirty="0" smtClean="0"/>
              <a:t>Glycemic treatment regimens </a:t>
            </a:r>
            <a:r>
              <a:rPr lang="en-US" sz="2400" dirty="0"/>
              <a:t>should be kept as simple as possible.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07099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Drug therapy for hyperglycemia</a:t>
            </a:r>
            <a:endParaRPr lang="fa-I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ln w="76200">
                <a:solidFill>
                  <a:srgbClr val="0070C0"/>
                </a:solidFill>
              </a:ln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sz="2400" dirty="0" smtClean="0"/>
                  <a:t>Because </a:t>
                </a:r>
                <a:r>
                  <a:rPr lang="en-US" sz="2400" dirty="0"/>
                  <a:t>of drug accumulation with </a:t>
                </a:r>
                <a:r>
                  <a:rPr lang="en-US" sz="2400" dirty="0" smtClean="0"/>
                  <a:t>decreased clearance </a:t>
                </a:r>
                <a:r>
                  <a:rPr lang="en-US" sz="2400" dirty="0"/>
                  <a:t>and therefore a potential risk for </a:t>
                </a:r>
                <a:r>
                  <a:rPr lang="en-US" sz="2400" dirty="0" smtClean="0"/>
                  <a:t>lactic acidosis</a:t>
                </a:r>
                <a:r>
                  <a:rPr lang="en-US" sz="2400" dirty="0"/>
                  <a:t>, metformin can be </a:t>
                </a:r>
                <a:r>
                  <a:rPr lang="en-US" sz="2400" dirty="0" smtClean="0"/>
                  <a:t>used </a:t>
                </a:r>
                <a:r>
                  <a:rPr lang="en-US" sz="2400" dirty="0"/>
                  <a:t>without dosage </a:t>
                </a:r>
                <a:r>
                  <a:rPr lang="en-US" sz="2400" dirty="0" smtClean="0"/>
                  <a:t>reduction down </a:t>
                </a:r>
                <a:r>
                  <a:rPr lang="en-US" sz="2400" dirty="0"/>
                  <a:t>to an </a:t>
                </a:r>
                <a:r>
                  <a:rPr lang="en-US" sz="2400" dirty="0" err="1" smtClean="0"/>
                  <a:t>eGFR</a:t>
                </a:r>
                <a:r>
                  <a:rPr lang="en-US" sz="2400" dirty="0" smtClean="0"/>
                  <a:t> &gt;45L/min/1.73m2 and with </a:t>
                </a:r>
                <a:r>
                  <a:rPr lang="en-US" sz="2400" dirty="0"/>
                  <a:t>a reduction to 1000 mg daily if the </a:t>
                </a:r>
                <a:r>
                  <a:rPr lang="en-US" sz="2400" dirty="0" err="1"/>
                  <a:t>eGFR</a:t>
                </a:r>
                <a:r>
                  <a:rPr lang="en-US" sz="2400" dirty="0"/>
                  <a:t>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/>
                        <a:cs typeface="Arial"/>
                      </a:rPr>
                      <m:t>≥</m:t>
                    </m:r>
                  </m:oMath>
                </a14:m>
                <a:r>
                  <a:rPr lang="en-US" sz="2400" dirty="0" smtClean="0"/>
                  <a:t>30 to 44 </a:t>
                </a:r>
                <a:r>
                  <a:rPr lang="en-US" sz="2400" dirty="0"/>
                  <a:t>mL/min/1.73 m2</a:t>
                </a:r>
                <a:r>
                  <a:rPr lang="en-US" sz="2400" dirty="0" smtClean="0"/>
                  <a:t>.</a:t>
                </a:r>
              </a:p>
              <a:p>
                <a:pPr algn="l" rtl="0"/>
                <a:r>
                  <a:rPr lang="en-US" sz="2400" dirty="0" smtClean="0"/>
                  <a:t> </a:t>
                </a:r>
                <a:r>
                  <a:rPr lang="en-US" sz="2400" dirty="0"/>
                  <a:t>The drug should be stopped when the </a:t>
                </a:r>
                <a:r>
                  <a:rPr lang="en-US" sz="2400" dirty="0" err="1"/>
                  <a:t>eGFR</a:t>
                </a:r>
                <a:r>
                  <a:rPr lang="en-US" sz="2400" dirty="0"/>
                  <a:t> is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400" dirty="0" smtClean="0"/>
                  <a:t>30 </a:t>
                </a:r>
                <a:r>
                  <a:rPr lang="en-US" sz="2400" dirty="0"/>
                  <a:t>mL/min/1.73 m2 or in situations </a:t>
                </a:r>
                <a:r>
                  <a:rPr lang="en-US" sz="2400" dirty="0" smtClean="0"/>
                  <a:t>associated with </a:t>
                </a:r>
                <a:r>
                  <a:rPr lang="en-US" sz="2400" dirty="0"/>
                  <a:t>hypoxia or an acute decline in </a:t>
                </a:r>
                <a:r>
                  <a:rPr lang="en-US" sz="2400" dirty="0" smtClean="0"/>
                  <a:t>kidney function </a:t>
                </a:r>
                <a:r>
                  <a:rPr lang="en-US" sz="2400" dirty="0"/>
                  <a:t>such as sepsis/shock, hypotension, and use </a:t>
                </a:r>
                <a:r>
                  <a:rPr lang="en-US" sz="2400" dirty="0" smtClean="0"/>
                  <a:t>of radiographic </a:t>
                </a:r>
                <a:r>
                  <a:rPr lang="en-US" sz="2400" dirty="0"/>
                  <a:t>contrast or other nephrotoxic </a:t>
                </a:r>
                <a:r>
                  <a:rPr lang="en-US" sz="2400" dirty="0" smtClean="0"/>
                  <a:t>agents.</a:t>
                </a:r>
                <a:endParaRPr lang="fa-IR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4" t="-265" r="-1321"/>
                </a:stretch>
              </a:blipFill>
              <a:ln w="762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2339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r>
              <a:rPr lang="en-US" sz="2800" b="1" dirty="0">
                <a:solidFill>
                  <a:srgbClr val="FF0000"/>
                </a:solidFill>
              </a:rPr>
              <a:t>SUs and </a:t>
            </a:r>
            <a:r>
              <a:rPr lang="en-US" sz="2800" b="1" dirty="0" err="1">
                <a:solidFill>
                  <a:srgbClr val="FF0000"/>
                </a:solidFill>
              </a:rPr>
              <a:t>glinides</a:t>
            </a:r>
            <a:r>
              <a:rPr lang="en-US" sz="2800" b="1" dirty="0">
                <a:solidFill>
                  <a:srgbClr val="FF0000"/>
                </a:solidFill>
              </a:rPr>
              <a:t>. </a:t>
            </a:r>
            <a:r>
              <a:rPr lang="en-US" sz="2800" dirty="0"/>
              <a:t>SUs, </a:t>
            </a:r>
            <a:r>
              <a:rPr lang="en-US" sz="2800" dirty="0" err="1"/>
              <a:t>repaglinide</a:t>
            </a:r>
            <a:r>
              <a:rPr lang="en-US" sz="2800" dirty="0"/>
              <a:t>, and </a:t>
            </a:r>
            <a:r>
              <a:rPr lang="en-US" sz="2800" dirty="0" err="1" smtClean="0"/>
              <a:t>nateglinide</a:t>
            </a:r>
            <a:r>
              <a:rPr lang="en-US" sz="2800" dirty="0" smtClean="0"/>
              <a:t> can cause </a:t>
            </a:r>
            <a:r>
              <a:rPr lang="en-US" sz="2800" dirty="0"/>
              <a:t>hypoglycemia and weight gain</a:t>
            </a:r>
            <a:r>
              <a:rPr lang="en-US" sz="2800" dirty="0" smtClean="0"/>
              <a:t>.</a:t>
            </a:r>
          </a:p>
          <a:p>
            <a:pPr algn="just" rtl="0"/>
            <a:r>
              <a:rPr lang="en-US" sz="2800" dirty="0" smtClean="0"/>
              <a:t> </a:t>
            </a:r>
            <a:r>
              <a:rPr lang="en-US" sz="2800" dirty="0">
                <a:solidFill>
                  <a:srgbClr val="FF0000"/>
                </a:solidFill>
              </a:rPr>
              <a:t>Glyburide</a:t>
            </a:r>
            <a:r>
              <a:rPr lang="en-US" sz="2800" dirty="0"/>
              <a:t> </a:t>
            </a:r>
            <a:r>
              <a:rPr lang="en-US" sz="2800" dirty="0" smtClean="0"/>
              <a:t>should be </a:t>
            </a:r>
            <a:r>
              <a:rPr lang="en-US" sz="2800" dirty="0"/>
              <a:t>avoided in older individuals because of a </a:t>
            </a:r>
            <a:r>
              <a:rPr lang="en-US" sz="2800" dirty="0" smtClean="0"/>
              <a:t>substantially increased </a:t>
            </a:r>
            <a:r>
              <a:rPr lang="en-US" sz="2800" dirty="0"/>
              <a:t>risk of hypoglycemia compared with that </a:t>
            </a:r>
            <a:r>
              <a:rPr lang="en-US" sz="2800" dirty="0" smtClean="0"/>
              <a:t>of glimepiride </a:t>
            </a:r>
            <a:r>
              <a:rPr lang="en-US" sz="2800" dirty="0"/>
              <a:t>and glipizide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76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ln w="76200">
                <a:solidFill>
                  <a:srgbClr val="0070C0"/>
                </a:solidFill>
              </a:ln>
            </p:spPr>
            <p:txBody>
              <a:bodyPr>
                <a:normAutofit fontScale="85000" lnSpcReduction="10000"/>
              </a:bodyPr>
              <a:lstStyle/>
              <a:p>
                <a:pPr algn="just" rtl="0"/>
                <a:r>
                  <a:rPr lang="en-US" dirty="0" smtClean="0"/>
                  <a:t>SUs </a:t>
                </a:r>
                <a:r>
                  <a:rPr lang="en-US" dirty="0"/>
                  <a:t>and their metabolites are </a:t>
                </a:r>
                <a:r>
                  <a:rPr lang="en-US" dirty="0" err="1" smtClean="0"/>
                  <a:t>renally</a:t>
                </a:r>
                <a:r>
                  <a:rPr lang="en-US" dirty="0" smtClean="0"/>
                  <a:t> cleared</a:t>
                </a:r>
                <a:r>
                  <a:rPr lang="en-US" dirty="0"/>
                  <a:t>, leading to an increased risk of hypoglycemia </a:t>
                </a:r>
                <a:r>
                  <a:rPr lang="en-US" dirty="0" smtClean="0"/>
                  <a:t>as GFR </a:t>
                </a:r>
                <a:r>
                  <a:rPr lang="en-US" dirty="0"/>
                  <a:t>declines. </a:t>
                </a:r>
                <a:endParaRPr lang="en-US" dirty="0" smtClean="0"/>
              </a:p>
              <a:p>
                <a:pPr algn="just" rtl="0"/>
                <a:r>
                  <a:rPr lang="en-US" dirty="0" smtClean="0">
                    <a:solidFill>
                      <a:srgbClr val="FF0000"/>
                    </a:solidFill>
                  </a:rPr>
                  <a:t>Glyburide </a:t>
                </a:r>
                <a:r>
                  <a:rPr lang="en-US" dirty="0">
                    <a:solidFill>
                      <a:srgbClr val="FF0000"/>
                    </a:solidFill>
                  </a:rPr>
                  <a:t>should be avoided with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an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eGFR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60 </a:t>
                </a:r>
                <a:r>
                  <a:rPr lang="en-US" dirty="0"/>
                  <a:t>mL/min/1.73m2 </a:t>
                </a:r>
                <a:r>
                  <a:rPr lang="en-US" dirty="0" smtClean="0"/>
                  <a:t>. </a:t>
                </a:r>
              </a:p>
              <a:p>
                <a:pPr algn="just" rtl="0"/>
                <a:endParaRPr lang="en-US" dirty="0"/>
              </a:p>
              <a:p>
                <a:pPr algn="just" rtl="0"/>
                <a:r>
                  <a:rPr lang="en-US" dirty="0" smtClean="0">
                    <a:solidFill>
                      <a:srgbClr val="7030A0"/>
                    </a:solidFill>
                  </a:rPr>
                  <a:t>Glimepiride</a:t>
                </a:r>
                <a:r>
                  <a:rPr lang="en-US" dirty="0" smtClean="0"/>
                  <a:t> </a:t>
                </a:r>
                <a:r>
                  <a:rPr lang="en-US" dirty="0"/>
                  <a:t>should </a:t>
                </a:r>
                <a:r>
                  <a:rPr lang="en-US" dirty="0" smtClean="0"/>
                  <a:t>be used </a:t>
                </a:r>
                <a:r>
                  <a:rPr lang="en-US" dirty="0"/>
                  <a:t>with caution if the </a:t>
                </a:r>
                <a:r>
                  <a:rPr lang="en-US" dirty="0" err="1"/>
                  <a:t>eGFR</a:t>
                </a:r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dirty="0"/>
                  <a:t>60 mL/min/1.73 </a:t>
                </a:r>
                <a:r>
                  <a:rPr lang="en-US" dirty="0" smtClean="0"/>
                  <a:t>m2 and </a:t>
                </a:r>
                <a:r>
                  <a:rPr lang="en-US" dirty="0"/>
                  <a:t>should not be used with an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eGFR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30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mL/min/ 1.73m2</a:t>
                </a:r>
                <a:r>
                  <a:rPr lang="en-US" dirty="0"/>
                  <a:t>. </a:t>
                </a:r>
                <a:endParaRPr lang="en-US" dirty="0" smtClean="0"/>
              </a:p>
              <a:p>
                <a:pPr algn="just" rtl="0"/>
                <a:r>
                  <a:rPr lang="en-US" dirty="0" smtClean="0"/>
                  <a:t>Less </a:t>
                </a:r>
                <a:r>
                  <a:rPr lang="en-US" dirty="0"/>
                  <a:t>than 10% of </a:t>
                </a:r>
                <a:r>
                  <a:rPr lang="en-US" dirty="0">
                    <a:solidFill>
                      <a:srgbClr val="CC0066"/>
                    </a:solidFill>
                  </a:rPr>
                  <a:t>glipizide</a:t>
                </a:r>
                <a:r>
                  <a:rPr lang="en-US" dirty="0"/>
                  <a:t> is cleared </a:t>
                </a:r>
                <a:r>
                  <a:rPr lang="en-US" dirty="0" err="1"/>
                  <a:t>renally</a:t>
                </a:r>
                <a:r>
                  <a:rPr lang="en-US" dirty="0"/>
                  <a:t>, </a:t>
                </a:r>
                <a:r>
                  <a:rPr lang="en-US" dirty="0" smtClean="0"/>
                  <a:t>but it </a:t>
                </a:r>
                <a:r>
                  <a:rPr lang="en-US" dirty="0"/>
                  <a:t>should still be used with caution with an </a:t>
                </a:r>
                <a:r>
                  <a:rPr lang="en-US" dirty="0" smtClean="0">
                    <a:solidFill>
                      <a:srgbClr val="CC0066"/>
                    </a:solidFill>
                  </a:rPr>
                  <a:t>eGFR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C0066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dirty="0" smtClean="0">
                    <a:solidFill>
                      <a:srgbClr val="CC0066"/>
                    </a:solidFill>
                  </a:rPr>
                  <a:t>30</a:t>
                </a:r>
                <a:r>
                  <a:rPr lang="en-US" dirty="0" smtClean="0"/>
                  <a:t> </a:t>
                </a:r>
                <a:r>
                  <a:rPr lang="en-US" dirty="0"/>
                  <a:t>mL/min/1.73 m2 (413, 414</a:t>
                </a:r>
                <a:r>
                  <a:rPr lang="en-US" dirty="0" smtClean="0"/>
                  <a:t>).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34" t="-1192" r="-880" b="-1722"/>
                </a:stretch>
              </a:blipFill>
              <a:ln w="762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38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ln w="76200">
                <a:solidFill>
                  <a:srgbClr val="0070C0"/>
                </a:solidFill>
              </a:ln>
            </p:spPr>
            <p:txBody>
              <a:bodyPr>
                <a:normAutofit/>
              </a:bodyPr>
              <a:lstStyle/>
              <a:p>
                <a:pPr algn="just" rtl="0"/>
                <a:r>
                  <a:rPr lang="en-US" sz="2800" dirty="0" smtClean="0"/>
                  <a:t>The </a:t>
                </a:r>
                <a:r>
                  <a:rPr lang="en-US" sz="2800" dirty="0"/>
                  <a:t>active metabolite of </a:t>
                </a:r>
                <a:r>
                  <a:rPr lang="en-US" sz="2800" dirty="0" err="1">
                    <a:solidFill>
                      <a:srgbClr val="CC0066"/>
                    </a:solidFill>
                  </a:rPr>
                  <a:t>nateglinide</a:t>
                </a:r>
                <a:r>
                  <a:rPr lang="en-US" sz="2800" dirty="0"/>
                  <a:t> accumulates </a:t>
                </a:r>
                <a:r>
                  <a:rPr lang="en-US" sz="2800" dirty="0" smtClean="0"/>
                  <a:t>in CKD </a:t>
                </a:r>
                <a:r>
                  <a:rPr lang="en-US" sz="2800" dirty="0"/>
                  <a:t>and should not be used with an </a:t>
                </a:r>
                <a:r>
                  <a:rPr lang="en-US" sz="2800" dirty="0" smtClean="0">
                    <a:solidFill>
                      <a:srgbClr val="CC0066"/>
                    </a:solidFill>
                  </a:rPr>
                  <a:t>eGFR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C0066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800" dirty="0">
                    <a:solidFill>
                      <a:srgbClr val="CC0066"/>
                    </a:solidFill>
                  </a:rPr>
                  <a:t>60</a:t>
                </a:r>
                <a:r>
                  <a:rPr lang="en-US" sz="2800" dirty="0">
                    <a:solidFill>
                      <a:srgbClr val="00CC00"/>
                    </a:solidFill>
                  </a:rPr>
                  <a:t> </a:t>
                </a:r>
                <a:r>
                  <a:rPr lang="en-US" sz="2800" dirty="0" smtClean="0"/>
                  <a:t>mL/min/1.73 </a:t>
                </a:r>
                <a:r>
                  <a:rPr lang="en-US" sz="2800" dirty="0"/>
                  <a:t>m2; however, the active metabolite is cleared </a:t>
                </a:r>
                <a:r>
                  <a:rPr lang="en-US" sz="2800" dirty="0" smtClean="0"/>
                  <a:t>by hemodialysis</a:t>
                </a:r>
                <a:r>
                  <a:rPr lang="en-US" sz="2800" dirty="0"/>
                  <a:t>, and thus </a:t>
                </a:r>
                <a:r>
                  <a:rPr lang="en-US" sz="2800" dirty="0" err="1"/>
                  <a:t>nateglinide</a:t>
                </a:r>
                <a:r>
                  <a:rPr lang="en-US" sz="2800" dirty="0"/>
                  <a:t> can be used in </a:t>
                </a:r>
                <a:r>
                  <a:rPr lang="en-US" sz="2800" dirty="0" smtClean="0"/>
                  <a:t>patients on </a:t>
                </a:r>
                <a:r>
                  <a:rPr lang="en-US" sz="2800" dirty="0"/>
                  <a:t>dialysis (415</a:t>
                </a:r>
                <a:r>
                  <a:rPr lang="en-US" sz="2800" dirty="0" smtClean="0"/>
                  <a:t>).</a:t>
                </a:r>
              </a:p>
              <a:p>
                <a:pPr algn="just" rtl="0"/>
                <a:r>
                  <a:rPr lang="en-US" sz="2800" dirty="0" err="1" smtClean="0">
                    <a:solidFill>
                      <a:srgbClr val="00CC00"/>
                    </a:solidFill>
                  </a:rPr>
                  <a:t>Repaglinide</a:t>
                </a:r>
                <a:r>
                  <a:rPr lang="en-US" sz="2800" dirty="0" smtClean="0">
                    <a:solidFill>
                      <a:srgbClr val="00CC00"/>
                    </a:solidFill>
                  </a:rPr>
                  <a:t> </a:t>
                </a:r>
                <a:r>
                  <a:rPr lang="en-US" sz="2800" dirty="0"/>
                  <a:t>appears safe for use </a:t>
                </a:r>
                <a:r>
                  <a:rPr lang="en-US" sz="2800" dirty="0" smtClean="0"/>
                  <a:t>in CKD </a:t>
                </a:r>
                <a:r>
                  <a:rPr lang="en-US" sz="2800" dirty="0"/>
                  <a:t>but should be used with caution when the </a:t>
                </a:r>
                <a:r>
                  <a:rPr lang="en-US" sz="2800" dirty="0" smtClean="0">
                    <a:solidFill>
                      <a:srgbClr val="00CC00"/>
                    </a:solidFill>
                  </a:rPr>
                  <a:t>eGFR is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CC00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800" dirty="0">
                    <a:solidFill>
                      <a:srgbClr val="00CC00"/>
                    </a:solidFill>
                  </a:rPr>
                  <a:t>30 </a:t>
                </a:r>
                <a:r>
                  <a:rPr lang="en-US" sz="2800" dirty="0"/>
                  <a:t>mL/min/1.73 m2 (416).</a:t>
                </a:r>
                <a:endParaRPr lang="fa-IR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07" t="-397" r="-954"/>
                </a:stretch>
              </a:blipFill>
              <a:ln w="762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084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r>
              <a:rPr lang="en-US" sz="2800" b="1" dirty="0" err="1">
                <a:solidFill>
                  <a:srgbClr val="FF0000"/>
                </a:solidFill>
              </a:rPr>
              <a:t>Thiazolidinediones</a:t>
            </a:r>
            <a:r>
              <a:rPr lang="en-US" sz="2800" b="1" dirty="0">
                <a:solidFill>
                  <a:srgbClr val="FF0000"/>
                </a:solidFill>
              </a:rPr>
              <a:t>. </a:t>
            </a:r>
            <a:r>
              <a:rPr lang="en-US" sz="2800" dirty="0"/>
              <a:t>Pioglitazone and rosiglitazone </a:t>
            </a:r>
            <a:r>
              <a:rPr lang="en-US" sz="2800" dirty="0" smtClean="0"/>
              <a:t>can cause </a:t>
            </a:r>
            <a:r>
              <a:rPr lang="en-US" sz="2800" dirty="0"/>
              <a:t>fluid retention and may precipitate or worsen </a:t>
            </a:r>
            <a:r>
              <a:rPr lang="en-US" sz="2800" dirty="0" smtClean="0"/>
              <a:t>heart failure</a:t>
            </a:r>
            <a:r>
              <a:rPr lang="en-US" sz="2800" dirty="0"/>
              <a:t>; indeed, these drugs are contraindicated in </a:t>
            </a:r>
            <a:r>
              <a:rPr lang="en-US" sz="2800" dirty="0" smtClean="0"/>
              <a:t>patients with </a:t>
            </a:r>
            <a:r>
              <a:rPr lang="en-US" sz="2800" dirty="0"/>
              <a:t>class III and IV heart </a:t>
            </a:r>
            <a:r>
              <a:rPr lang="en-US" sz="2800" dirty="0" smtClean="0"/>
              <a:t>failure.</a:t>
            </a:r>
          </a:p>
          <a:p>
            <a:pPr algn="just" rtl="0"/>
            <a:r>
              <a:rPr lang="en-US" sz="2800" dirty="0" smtClean="0"/>
              <a:t> </a:t>
            </a:r>
            <a:r>
              <a:rPr lang="en-US" sz="2800" dirty="0"/>
              <a:t>Furthermore, these </a:t>
            </a:r>
            <a:r>
              <a:rPr lang="en-US" sz="2800" dirty="0" smtClean="0"/>
              <a:t>medications are </a:t>
            </a:r>
            <a:r>
              <a:rPr lang="en-US" sz="2800" dirty="0"/>
              <a:t>associated with increased fracture rates and bone </a:t>
            </a:r>
            <a:r>
              <a:rPr lang="en-US" sz="2800" dirty="0" smtClean="0"/>
              <a:t>loss in women; </a:t>
            </a:r>
            <a:r>
              <a:rPr lang="en-US" sz="2800" dirty="0"/>
              <a:t>thus, use in older women </a:t>
            </a:r>
            <a:r>
              <a:rPr lang="en-US" sz="2800" dirty="0" smtClean="0"/>
              <a:t>with underlying </a:t>
            </a:r>
            <a:r>
              <a:rPr lang="en-US" sz="2800" dirty="0"/>
              <a:t>bone disease, </a:t>
            </a:r>
            <a:r>
              <a:rPr lang="en-US" sz="2800" dirty="0" smtClean="0"/>
              <a:t>such as </a:t>
            </a:r>
            <a:r>
              <a:rPr lang="en-US" sz="2800" dirty="0"/>
              <a:t>osteoporosis, </a:t>
            </a:r>
            <a:r>
              <a:rPr lang="en-US" sz="2800" dirty="0" smtClean="0"/>
              <a:t>could potentially </a:t>
            </a:r>
            <a:r>
              <a:rPr lang="en-US" sz="2800" dirty="0"/>
              <a:t>be problematic.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84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r>
              <a:rPr lang="en-US" sz="2800" dirty="0" smtClean="0">
                <a:solidFill>
                  <a:srgbClr val="FF0000"/>
                </a:solidFill>
              </a:rPr>
              <a:t>Pioglitazone </a:t>
            </a:r>
            <a:r>
              <a:rPr lang="en-US" sz="2800" dirty="0">
                <a:solidFill>
                  <a:srgbClr val="FF0000"/>
                </a:solidFill>
              </a:rPr>
              <a:t>and rosiglitazone </a:t>
            </a:r>
            <a:r>
              <a:rPr lang="en-US" sz="2800" dirty="0" smtClean="0"/>
              <a:t>are </a:t>
            </a:r>
            <a:r>
              <a:rPr lang="en-US" sz="2800" dirty="0" err="1" smtClean="0"/>
              <a:t>hepatically</a:t>
            </a:r>
            <a:r>
              <a:rPr lang="en-US" sz="2800" dirty="0" smtClean="0"/>
              <a:t> </a:t>
            </a:r>
            <a:r>
              <a:rPr lang="en-US" sz="2800" dirty="0"/>
              <a:t>metabolized and can be used in </a:t>
            </a:r>
            <a:r>
              <a:rPr lang="en-US" sz="2800" dirty="0">
                <a:solidFill>
                  <a:srgbClr val="FF0000"/>
                </a:solidFill>
              </a:rPr>
              <a:t>CKD</a:t>
            </a:r>
            <a:r>
              <a:rPr lang="en-US" sz="2800" dirty="0"/>
              <a:t> </a:t>
            </a:r>
            <a:r>
              <a:rPr lang="en-US" sz="2800" dirty="0" smtClean="0"/>
              <a:t>without dosage </a:t>
            </a:r>
            <a:r>
              <a:rPr lang="en-US" sz="2800" dirty="0"/>
              <a:t>adjustment </a:t>
            </a:r>
            <a:r>
              <a:rPr lang="en-US" sz="2800" dirty="0" smtClean="0"/>
              <a:t>. </a:t>
            </a:r>
          </a:p>
          <a:p>
            <a:pPr algn="just" rtl="0"/>
            <a:r>
              <a:rPr lang="en-US" sz="2800" dirty="0" smtClean="0"/>
              <a:t>However</a:t>
            </a:r>
            <a:r>
              <a:rPr lang="en-US" sz="2800" dirty="0"/>
              <a:t>, fluid </a:t>
            </a:r>
            <a:r>
              <a:rPr lang="en-US" sz="2800" dirty="0" smtClean="0"/>
              <a:t>retention limits </a:t>
            </a:r>
            <a:r>
              <a:rPr lang="en-US" sz="2800" dirty="0"/>
              <a:t>their use in CKD, and they are associated </a:t>
            </a:r>
            <a:r>
              <a:rPr lang="en-US" sz="2800" dirty="0" smtClean="0"/>
              <a:t>with increased </a:t>
            </a:r>
            <a:r>
              <a:rPr lang="en-US" sz="2800" dirty="0"/>
              <a:t>fracture rates and bone loss </a:t>
            </a:r>
            <a:r>
              <a:rPr lang="en-US" sz="2800" dirty="0" smtClean="0"/>
              <a:t>. </a:t>
            </a:r>
          </a:p>
          <a:p>
            <a:pPr algn="just" rtl="0"/>
            <a:r>
              <a:rPr lang="en-US" sz="2800" dirty="0" smtClean="0"/>
              <a:t>Thus</a:t>
            </a:r>
            <a:r>
              <a:rPr lang="en-US" sz="2800" dirty="0"/>
              <a:t>, use </a:t>
            </a:r>
            <a:r>
              <a:rPr lang="en-US" sz="2800" dirty="0" smtClean="0"/>
              <a:t>in patients </a:t>
            </a:r>
            <a:r>
              <a:rPr lang="en-US" sz="2800" dirty="0"/>
              <a:t>with underlying bone disease (such as </a:t>
            </a:r>
            <a:r>
              <a:rPr lang="en-US" sz="2800" dirty="0" smtClean="0"/>
              <a:t>renal osteodystrophy </a:t>
            </a:r>
            <a:r>
              <a:rPr lang="en-US" sz="2800" dirty="0"/>
              <a:t>or osteoporosis) could potentially </a:t>
            </a:r>
            <a:r>
              <a:rPr lang="en-US" sz="2800" dirty="0" smtClean="0"/>
              <a:t>be problematic</a:t>
            </a:r>
            <a:r>
              <a:rPr lang="en-US" sz="2800" dirty="0"/>
              <a:t>.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763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endParaRPr lang="en-US" sz="2800" b="1" dirty="0" smtClean="0">
              <a:solidFill>
                <a:srgbClr val="FF0000"/>
              </a:solidFill>
            </a:endParaRPr>
          </a:p>
          <a:p>
            <a:pPr algn="just" rtl="0"/>
            <a:r>
              <a:rPr lang="en-US" sz="2800" b="1" dirty="0" smtClean="0">
                <a:solidFill>
                  <a:srgbClr val="FF0000"/>
                </a:solidFill>
              </a:rPr>
              <a:t>a-Glucosidase inhibitors</a:t>
            </a:r>
            <a:r>
              <a:rPr lang="en-US" sz="2800" b="1" dirty="0">
                <a:solidFill>
                  <a:srgbClr val="FF0000"/>
                </a:solidFill>
              </a:rPr>
              <a:t>. </a:t>
            </a:r>
            <a:r>
              <a:rPr lang="en-US" sz="2800" dirty="0"/>
              <a:t>a-Glucosidase </a:t>
            </a:r>
            <a:r>
              <a:rPr lang="en-US" sz="2800" dirty="0" smtClean="0"/>
              <a:t>inhibitors have only </a:t>
            </a:r>
            <a:r>
              <a:rPr lang="en-US" sz="2800" dirty="0"/>
              <a:t>modest efficacy, and in older individuals, the </a:t>
            </a:r>
            <a:r>
              <a:rPr lang="en-US" sz="2800" dirty="0" smtClean="0">
                <a:solidFill>
                  <a:srgbClr val="0070C0"/>
                </a:solidFill>
              </a:rPr>
              <a:t>gastrointestinal</a:t>
            </a:r>
            <a:r>
              <a:rPr lang="en-US" sz="2800" dirty="0" smtClean="0"/>
              <a:t> adverse </a:t>
            </a:r>
            <a:r>
              <a:rPr lang="en-US" sz="2800" dirty="0"/>
              <a:t>effects of flatulence and diarrhea </a:t>
            </a:r>
            <a:r>
              <a:rPr lang="en-US" sz="2800" dirty="0" smtClean="0"/>
              <a:t>tend to </a:t>
            </a:r>
            <a:r>
              <a:rPr lang="en-US" sz="2800" dirty="0"/>
              <a:t>cause a relatively high rate of nonadherence </a:t>
            </a:r>
            <a:r>
              <a:rPr lang="en-US" sz="2800" dirty="0" smtClean="0"/>
              <a:t>.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1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1.2</a:t>
            </a:r>
            <a:r>
              <a:rPr lang="en-US" dirty="0" smtClean="0"/>
              <a:t> In patients aged 65 years and older with diabetes,</a:t>
            </a:r>
          </a:p>
          <a:p>
            <a:pPr marL="0" indent="0" algn="l" rtl="0">
              <a:buNone/>
            </a:pPr>
            <a:r>
              <a:rPr lang="en-US" dirty="0" smtClean="0"/>
              <a:t>an endocrinologist or diabetes care specialist</a:t>
            </a:r>
          </a:p>
          <a:p>
            <a:pPr marL="0" indent="0" algn="l" rtl="0">
              <a:buNone/>
            </a:pPr>
            <a:r>
              <a:rPr lang="en-US" dirty="0" smtClean="0"/>
              <a:t>should be primarily responsible for diabetes care</a:t>
            </a:r>
          </a:p>
          <a:p>
            <a:pPr marL="0" indent="0" algn="l" rtl="0">
              <a:buNone/>
            </a:pPr>
            <a:r>
              <a:rPr lang="en-US" dirty="0" smtClean="0"/>
              <a:t>if the patient has type 1 diabetes, or requires complex</a:t>
            </a:r>
          </a:p>
          <a:p>
            <a:pPr marL="0" indent="0" algn="l" rtl="0">
              <a:buNone/>
            </a:pPr>
            <a:r>
              <a:rPr lang="en-US" dirty="0" smtClean="0"/>
              <a:t>hyperglycemia treatment to achieve treatment goals,</a:t>
            </a:r>
          </a:p>
          <a:p>
            <a:pPr marL="0" indent="0" algn="l" rtl="0">
              <a:buNone/>
            </a:pPr>
            <a:r>
              <a:rPr lang="en-US" dirty="0" smtClean="0"/>
              <a:t>or has recurrent severe hypoglycemia, or has multiple</a:t>
            </a:r>
          </a:p>
          <a:p>
            <a:pPr marL="0" indent="0" algn="l" rtl="0">
              <a:buNone/>
            </a:pPr>
            <a:r>
              <a:rPr lang="en-US" dirty="0" smtClean="0"/>
              <a:t>diabetes complications. (Ungraded Good Practice</a:t>
            </a:r>
          </a:p>
          <a:p>
            <a:pPr marL="0" indent="0" algn="l" rtl="0">
              <a:buNone/>
            </a:pPr>
            <a:r>
              <a:rPr lang="en-US" dirty="0" smtClean="0"/>
              <a:t>Statement)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25327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ln w="76200">
                <a:solidFill>
                  <a:srgbClr val="0070C0"/>
                </a:solidFill>
              </a:ln>
            </p:spPr>
            <p:txBody>
              <a:bodyPr>
                <a:normAutofit/>
              </a:bodyPr>
              <a:lstStyle/>
              <a:p>
                <a:pPr algn="just" rtl="0"/>
                <a:endParaRPr lang="en-US" sz="2800" dirty="0" smtClean="0"/>
              </a:p>
              <a:p>
                <a:pPr algn="just" rtl="0"/>
                <a:r>
                  <a:rPr lang="en-US" sz="2800" dirty="0" smtClean="0"/>
                  <a:t>Neither </a:t>
                </a:r>
                <a:r>
                  <a:rPr lang="en-US" sz="2800" dirty="0" err="1">
                    <a:solidFill>
                      <a:srgbClr val="00CC00"/>
                    </a:solidFill>
                  </a:rPr>
                  <a:t>acarbose</a:t>
                </a:r>
                <a:r>
                  <a:rPr lang="en-US" sz="2800" dirty="0">
                    <a:solidFill>
                      <a:srgbClr val="00CC00"/>
                    </a:solidFill>
                  </a:rPr>
                  <a:t> nor </a:t>
                </a:r>
                <a:r>
                  <a:rPr lang="en-US" sz="2800" dirty="0" err="1" smtClean="0">
                    <a:solidFill>
                      <a:srgbClr val="00CC00"/>
                    </a:solidFill>
                  </a:rPr>
                  <a:t>miglitol</a:t>
                </a:r>
                <a:r>
                  <a:rPr lang="en-US" sz="2800" dirty="0" smtClean="0">
                    <a:solidFill>
                      <a:srgbClr val="00CC00"/>
                    </a:solidFill>
                  </a:rPr>
                  <a:t> </a:t>
                </a:r>
                <a:r>
                  <a:rPr lang="en-US" sz="2800" dirty="0" smtClean="0"/>
                  <a:t>has </a:t>
                </a:r>
                <a:r>
                  <a:rPr lang="en-US" sz="2800" dirty="0"/>
                  <a:t>been studied long-term in patients with a </a:t>
                </a:r>
                <a:r>
                  <a:rPr lang="en-US" sz="2800" dirty="0" smtClean="0">
                    <a:solidFill>
                      <a:srgbClr val="00CC00"/>
                    </a:solidFill>
                  </a:rPr>
                  <a:t>creatinine level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CC00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sz="2800" dirty="0">
                    <a:solidFill>
                      <a:srgbClr val="00CC00"/>
                    </a:solidFill>
                  </a:rPr>
                  <a:t>2 mg/</a:t>
                </a:r>
                <a:r>
                  <a:rPr lang="en-US" sz="2800" dirty="0" err="1">
                    <a:solidFill>
                      <a:srgbClr val="00CC00"/>
                    </a:solidFill>
                  </a:rPr>
                  <a:t>dL</a:t>
                </a:r>
                <a:r>
                  <a:rPr lang="en-US" sz="2800" dirty="0"/>
                  <a:t>, and their use should be avoided in </a:t>
                </a:r>
                <a:r>
                  <a:rPr lang="en-US" sz="2800" dirty="0" smtClean="0"/>
                  <a:t>these patients.</a:t>
                </a:r>
                <a:endParaRPr lang="fa-IR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07" r="-954"/>
                </a:stretch>
              </a:blipFill>
              <a:ln w="762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76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endParaRPr lang="en-US" sz="2800" b="1" dirty="0" smtClean="0">
              <a:solidFill>
                <a:srgbClr val="FF0000"/>
              </a:solidFill>
            </a:endParaRPr>
          </a:p>
          <a:p>
            <a:pPr algn="just" rtl="0"/>
            <a:r>
              <a:rPr lang="en-US" sz="2800" b="1" dirty="0" smtClean="0">
                <a:solidFill>
                  <a:srgbClr val="FF0000"/>
                </a:solidFill>
              </a:rPr>
              <a:t>Dipeptidyl </a:t>
            </a:r>
            <a:r>
              <a:rPr lang="en-US" sz="2800" b="1" dirty="0">
                <a:solidFill>
                  <a:srgbClr val="FF0000"/>
                </a:solidFill>
              </a:rPr>
              <a:t>peptidase-4 inhibitors. </a:t>
            </a:r>
            <a:r>
              <a:rPr lang="en-US" sz="2800" dirty="0"/>
              <a:t>Dipeptidyl </a:t>
            </a:r>
            <a:r>
              <a:rPr lang="en-US" sz="2800" dirty="0" smtClean="0"/>
              <a:t>peptidase-4 </a:t>
            </a:r>
            <a:r>
              <a:rPr lang="en-US" sz="2800" dirty="0"/>
              <a:t>(DPP-4) inhibitors are generally well tolerated. </a:t>
            </a:r>
            <a:r>
              <a:rPr lang="en-US" sz="2800" dirty="0" smtClean="0"/>
              <a:t>Importantly, early </a:t>
            </a:r>
            <a:r>
              <a:rPr lang="en-US" sz="2800" dirty="0"/>
              <a:t>concerns regarding an increased risk </a:t>
            </a:r>
            <a:r>
              <a:rPr lang="en-US" sz="2800" dirty="0" smtClean="0"/>
              <a:t>of </a:t>
            </a:r>
            <a:r>
              <a:rPr lang="en-US" sz="2800" dirty="0" smtClean="0">
                <a:solidFill>
                  <a:srgbClr val="7030A0"/>
                </a:solidFill>
              </a:rPr>
              <a:t>pancreatitis</a:t>
            </a:r>
            <a:r>
              <a:rPr lang="en-US" sz="2800" dirty="0" smtClean="0"/>
              <a:t> </a:t>
            </a:r>
            <a:r>
              <a:rPr lang="en-US" sz="2800" dirty="0"/>
              <a:t>have not been borne </a:t>
            </a:r>
            <a:r>
              <a:rPr lang="en-US" sz="2800" dirty="0" smtClean="0"/>
              <a:t>out, although some </a:t>
            </a:r>
            <a:r>
              <a:rPr lang="en-US" sz="2800" dirty="0"/>
              <a:t>DPP-4 inhibitors have been associated </a:t>
            </a:r>
            <a:r>
              <a:rPr lang="en-US" sz="2800" dirty="0" smtClean="0"/>
              <a:t>with heart failure.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581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r>
              <a:rPr lang="en-US" sz="2800" dirty="0" smtClean="0"/>
              <a:t>The </a:t>
            </a:r>
            <a:r>
              <a:rPr lang="en-US" sz="2800" dirty="0"/>
              <a:t>DPP-4 inhibitors </a:t>
            </a:r>
            <a:r>
              <a:rPr lang="en-US" sz="2800" dirty="0" err="1" smtClean="0">
                <a:solidFill>
                  <a:srgbClr val="00CC00"/>
                </a:solidFill>
              </a:rPr>
              <a:t>sitagliptin</a:t>
            </a:r>
            <a:r>
              <a:rPr lang="en-US" sz="2800" dirty="0" smtClean="0">
                <a:solidFill>
                  <a:srgbClr val="00CC00"/>
                </a:solidFill>
              </a:rPr>
              <a:t>, </a:t>
            </a:r>
            <a:r>
              <a:rPr lang="en-US" sz="2800" dirty="0" err="1" smtClean="0">
                <a:solidFill>
                  <a:srgbClr val="00CC00"/>
                </a:solidFill>
              </a:rPr>
              <a:t>saxagliptin</a:t>
            </a:r>
            <a:r>
              <a:rPr lang="en-US" sz="2800" dirty="0">
                <a:solidFill>
                  <a:srgbClr val="00CC00"/>
                </a:solidFill>
              </a:rPr>
              <a:t>, and </a:t>
            </a:r>
            <a:r>
              <a:rPr lang="en-US" sz="2800" dirty="0" err="1">
                <a:solidFill>
                  <a:srgbClr val="00CC00"/>
                </a:solidFill>
              </a:rPr>
              <a:t>alogliptin</a:t>
            </a:r>
            <a:r>
              <a:rPr lang="en-US" sz="2800" dirty="0">
                <a:solidFill>
                  <a:srgbClr val="00CC00"/>
                </a:solidFill>
              </a:rPr>
              <a:t> </a:t>
            </a:r>
            <a:r>
              <a:rPr lang="en-US" sz="2800" dirty="0"/>
              <a:t>undergo some renal </a:t>
            </a:r>
            <a:r>
              <a:rPr lang="en-US" sz="2800" dirty="0" smtClean="0"/>
              <a:t>clearance and </a:t>
            </a:r>
            <a:r>
              <a:rPr lang="en-US" sz="2800" dirty="0"/>
              <a:t>require </a:t>
            </a:r>
            <a:r>
              <a:rPr lang="en-US" sz="2800" dirty="0">
                <a:solidFill>
                  <a:srgbClr val="00CC00"/>
                </a:solidFill>
              </a:rPr>
              <a:t>dosage adjustment </a:t>
            </a:r>
            <a:r>
              <a:rPr lang="en-US" sz="2800" dirty="0"/>
              <a:t>in patients with </a:t>
            </a:r>
            <a:r>
              <a:rPr lang="en-US" sz="2800" dirty="0" smtClean="0"/>
              <a:t>reduced </a:t>
            </a:r>
            <a:r>
              <a:rPr lang="en-US" sz="2800" dirty="0" err="1" smtClean="0"/>
              <a:t>eGFR</a:t>
            </a:r>
            <a:r>
              <a:rPr lang="en-US" sz="2800" dirty="0" smtClean="0"/>
              <a:t> . </a:t>
            </a:r>
          </a:p>
          <a:p>
            <a:pPr algn="just" rtl="0"/>
            <a:endParaRPr lang="en-US" sz="2800" dirty="0" smtClean="0"/>
          </a:p>
          <a:p>
            <a:pPr algn="just" rtl="0"/>
            <a:r>
              <a:rPr lang="en-US" sz="2800" dirty="0" smtClean="0"/>
              <a:t>Only </a:t>
            </a:r>
            <a:r>
              <a:rPr lang="en-US" sz="2800" dirty="0"/>
              <a:t>a small amount </a:t>
            </a:r>
            <a:r>
              <a:rPr lang="en-US" sz="2800" dirty="0" smtClean="0"/>
              <a:t>of </a:t>
            </a:r>
            <a:r>
              <a:rPr lang="en-US" sz="2800" dirty="0" err="1" smtClean="0">
                <a:solidFill>
                  <a:srgbClr val="FF0066"/>
                </a:solidFill>
              </a:rPr>
              <a:t>linagliptin</a:t>
            </a:r>
            <a:r>
              <a:rPr lang="en-US" sz="2800" dirty="0" smtClean="0"/>
              <a:t> </a:t>
            </a:r>
            <a:r>
              <a:rPr lang="en-US" sz="2800" dirty="0"/>
              <a:t>is cleared </a:t>
            </a:r>
            <a:r>
              <a:rPr lang="en-US" sz="2800" dirty="0" err="1"/>
              <a:t>renally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FF0066"/>
                </a:solidFill>
              </a:rPr>
              <a:t>no dosage </a:t>
            </a:r>
            <a:r>
              <a:rPr lang="en-US" sz="2800" dirty="0"/>
              <a:t>adjustment </a:t>
            </a:r>
            <a:r>
              <a:rPr lang="en-US" sz="2800" dirty="0" smtClean="0"/>
              <a:t>is indicated </a:t>
            </a:r>
            <a:r>
              <a:rPr lang="en-US" sz="2800" dirty="0"/>
              <a:t>with a reduced </a:t>
            </a:r>
            <a:r>
              <a:rPr lang="en-US" sz="2800" dirty="0" smtClean="0"/>
              <a:t>GFR. </a:t>
            </a:r>
            <a:r>
              <a:rPr lang="en-US" sz="2800" dirty="0"/>
              <a:t>In general, </a:t>
            </a:r>
            <a:r>
              <a:rPr lang="en-US" sz="2800" dirty="0" smtClean="0"/>
              <a:t>these drugs </a:t>
            </a:r>
            <a:r>
              <a:rPr lang="en-US" sz="2800" dirty="0"/>
              <a:t>are very well tolerated.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687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r>
              <a:rPr lang="en-US" sz="2400" b="1" dirty="0">
                <a:solidFill>
                  <a:srgbClr val="FF0000"/>
                </a:solidFill>
              </a:rPr>
              <a:t>Sodium-glucose cotransporter 2 inhibitors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just" rtl="0"/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Sodium glucose cotransporter </a:t>
            </a:r>
            <a:r>
              <a:rPr lang="en-US" sz="2400" dirty="0"/>
              <a:t>2 (SGLT2) inhibitors </a:t>
            </a:r>
            <a:r>
              <a:rPr lang="en-US" sz="2400" dirty="0" smtClean="0"/>
              <a:t>reduce HbA1c </a:t>
            </a:r>
            <a:r>
              <a:rPr lang="en-US" sz="2400" dirty="0"/>
              <a:t>by ;0.8%, can reduce weight, and do not </a:t>
            </a:r>
            <a:r>
              <a:rPr lang="en-US" sz="2400" dirty="0" smtClean="0"/>
              <a:t>cause hypoglycemia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 rtl="0"/>
            <a:r>
              <a:rPr lang="en-US" sz="2400" dirty="0" smtClean="0"/>
              <a:t>Recently, both </a:t>
            </a:r>
            <a:r>
              <a:rPr lang="en-US" sz="2400" dirty="0" err="1"/>
              <a:t>empagliflozin</a:t>
            </a:r>
            <a:r>
              <a:rPr lang="en-US" sz="2400" dirty="0"/>
              <a:t> and </a:t>
            </a:r>
            <a:r>
              <a:rPr lang="en-US" sz="2400" dirty="0" err="1" smtClean="0"/>
              <a:t>canagliflozin</a:t>
            </a:r>
            <a:r>
              <a:rPr lang="en-US" sz="2400" dirty="0" smtClean="0"/>
              <a:t> have </a:t>
            </a:r>
            <a:r>
              <a:rPr lang="en-US" sz="2400" dirty="0"/>
              <a:t>been shown to decrease </a:t>
            </a:r>
            <a:r>
              <a:rPr lang="en-US" sz="2400" dirty="0" smtClean="0"/>
              <a:t>major adverse cardiovascular </a:t>
            </a:r>
            <a:r>
              <a:rPr lang="en-US" sz="2400" dirty="0"/>
              <a:t>events (MACE), heart failure, and </a:t>
            </a:r>
            <a:r>
              <a:rPr lang="en-US" sz="2400" dirty="0" smtClean="0"/>
              <a:t>the progression </a:t>
            </a:r>
            <a:r>
              <a:rPr lang="en-US" sz="2400" dirty="0"/>
              <a:t>of CKD </a:t>
            </a:r>
            <a:r>
              <a:rPr lang="en-US" sz="2400" dirty="0" smtClean="0"/>
              <a:t>. </a:t>
            </a:r>
            <a:r>
              <a:rPr lang="en-US" sz="2400" dirty="0"/>
              <a:t>These compounds </a:t>
            </a:r>
            <a:r>
              <a:rPr lang="en-US" sz="2400" dirty="0" smtClean="0"/>
              <a:t>cause an </a:t>
            </a:r>
            <a:r>
              <a:rPr lang="en-US" sz="2400" dirty="0"/>
              <a:t>obligate increase in urine volume and an increase </a:t>
            </a:r>
            <a:r>
              <a:rPr lang="en-US" sz="2400" dirty="0" smtClean="0"/>
              <a:t>in  urogenital </a:t>
            </a:r>
            <a:r>
              <a:rPr lang="en-US" sz="2400" dirty="0"/>
              <a:t>candida infections</a:t>
            </a:r>
            <a:r>
              <a:rPr lang="en-US" sz="2400" dirty="0" smtClean="0"/>
              <a:t>.</a:t>
            </a:r>
            <a:endParaRPr lang="fa-I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3405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ln w="76200">
                <a:solidFill>
                  <a:srgbClr val="0070C0"/>
                </a:solidFill>
              </a:ln>
            </p:spPr>
            <p:txBody>
              <a:bodyPr>
                <a:normAutofit/>
              </a:bodyPr>
              <a:lstStyle/>
              <a:p>
                <a:pPr algn="just" rtl="0"/>
                <a:r>
                  <a:rPr lang="en-US" sz="2800" dirty="0" smtClean="0"/>
                  <a:t>SGLT2 </a:t>
                </a:r>
                <a:r>
                  <a:rPr lang="en-US" sz="2800" dirty="0"/>
                  <a:t>inhibitors generally </a:t>
                </a:r>
                <a:r>
                  <a:rPr lang="en-US" sz="2800" dirty="0" smtClean="0"/>
                  <a:t>become less </a:t>
                </a:r>
                <a:r>
                  <a:rPr lang="en-US" sz="2800" dirty="0"/>
                  <a:t>effective as GFR </a:t>
                </a:r>
                <a:r>
                  <a:rPr lang="en-US" sz="2800" dirty="0" smtClean="0"/>
                  <a:t>decreases. </a:t>
                </a:r>
              </a:p>
              <a:p>
                <a:pPr algn="just" rtl="0"/>
                <a:r>
                  <a:rPr lang="en-US" sz="2800" dirty="0" smtClean="0"/>
                  <a:t>Because </a:t>
                </a:r>
                <a:r>
                  <a:rPr lang="en-US" sz="2800" dirty="0"/>
                  <a:t>of a </a:t>
                </a:r>
                <a:r>
                  <a:rPr lang="en-US" sz="2800" dirty="0" smtClean="0"/>
                  <a:t>small increase </a:t>
                </a:r>
                <a:r>
                  <a:rPr lang="en-US" sz="2800" dirty="0"/>
                  <a:t>in adverse events related to intravascular </a:t>
                </a:r>
                <a:r>
                  <a:rPr lang="en-US" sz="2800" dirty="0" smtClean="0"/>
                  <a:t>volume contraction</a:t>
                </a:r>
                <a:r>
                  <a:rPr lang="en-US" sz="2800" dirty="0"/>
                  <a:t>, no more than </a:t>
                </a:r>
                <a:r>
                  <a:rPr lang="en-US" sz="2800" dirty="0" smtClean="0">
                    <a:solidFill>
                      <a:srgbClr val="00CC00"/>
                    </a:solidFill>
                  </a:rPr>
                  <a:t>100 mg once daily of </a:t>
                </a:r>
                <a:r>
                  <a:rPr lang="en-US" sz="2800" dirty="0" err="1" smtClean="0">
                    <a:solidFill>
                      <a:srgbClr val="00CC00"/>
                    </a:solidFill>
                  </a:rPr>
                  <a:t>canagliflozin</a:t>
                </a:r>
                <a:r>
                  <a:rPr lang="en-US" sz="2800" dirty="0" smtClean="0">
                    <a:solidFill>
                      <a:srgbClr val="00CC00"/>
                    </a:solidFill>
                  </a:rPr>
                  <a:t> should </a:t>
                </a:r>
                <a:r>
                  <a:rPr lang="en-US" sz="2800" dirty="0">
                    <a:solidFill>
                      <a:srgbClr val="00CC00"/>
                    </a:solidFill>
                  </a:rPr>
                  <a:t>be used in patients with an </a:t>
                </a:r>
                <a:r>
                  <a:rPr lang="en-US" sz="2800" dirty="0" err="1">
                    <a:solidFill>
                      <a:srgbClr val="00CC00"/>
                    </a:solidFill>
                  </a:rPr>
                  <a:t>eGFR</a:t>
                </a:r>
                <a:r>
                  <a:rPr lang="en-US" sz="2800" dirty="0">
                    <a:solidFill>
                      <a:srgbClr val="00CC00"/>
                    </a:solidFill>
                  </a:rPr>
                  <a:t> of </a:t>
                </a:r>
                <a:r>
                  <a:rPr lang="en-US" sz="2800" dirty="0" smtClean="0">
                    <a:solidFill>
                      <a:srgbClr val="00CC00"/>
                    </a:solidFill>
                  </a:rPr>
                  <a:t>45 to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CC00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800" dirty="0">
                    <a:solidFill>
                      <a:srgbClr val="00CC00"/>
                    </a:solidFill>
                  </a:rPr>
                  <a:t>60 mL/min/1.73 </a:t>
                </a:r>
                <a:r>
                  <a:rPr lang="en-US" sz="2800" dirty="0" smtClean="0">
                    <a:solidFill>
                      <a:srgbClr val="00CC00"/>
                    </a:solidFill>
                  </a:rPr>
                  <a:t>m2</a:t>
                </a:r>
                <a:r>
                  <a:rPr lang="en-US" sz="2800" dirty="0" smtClean="0"/>
                  <a:t>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07" t="-397" r="-954"/>
                </a:stretch>
              </a:blipFill>
              <a:ln w="762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5962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ln w="76200">
                <a:solidFill>
                  <a:srgbClr val="0070C0"/>
                </a:solidFill>
              </a:ln>
            </p:spPr>
            <p:txBody>
              <a:bodyPr>
                <a:normAutofit/>
              </a:bodyPr>
              <a:lstStyle/>
              <a:p>
                <a:pPr algn="just" rtl="0"/>
                <a:r>
                  <a:rPr lang="en-US" sz="2400" dirty="0" err="1" smtClean="0">
                    <a:solidFill>
                      <a:srgbClr val="FF0066"/>
                    </a:solidFill>
                  </a:rPr>
                  <a:t>Canagliflozin</a:t>
                </a:r>
                <a:r>
                  <a:rPr lang="en-US" sz="2400" dirty="0" smtClean="0">
                    <a:solidFill>
                      <a:srgbClr val="FF0066"/>
                    </a:solidFill>
                  </a:rPr>
                  <a:t>, </a:t>
                </a:r>
                <a:r>
                  <a:rPr lang="en-US" sz="2400" dirty="0" err="1" smtClean="0">
                    <a:solidFill>
                      <a:srgbClr val="FF0066"/>
                    </a:solidFill>
                  </a:rPr>
                  <a:t>empagliflozin</a:t>
                </a:r>
                <a:r>
                  <a:rPr lang="en-US" sz="2400" dirty="0">
                    <a:solidFill>
                      <a:srgbClr val="FF0066"/>
                    </a:solidFill>
                  </a:rPr>
                  <a:t>, and </a:t>
                </a:r>
                <a:r>
                  <a:rPr lang="en-US" sz="2400" dirty="0" err="1">
                    <a:solidFill>
                      <a:srgbClr val="FF0066"/>
                    </a:solidFill>
                  </a:rPr>
                  <a:t>ertugliflozin</a:t>
                </a:r>
                <a:r>
                  <a:rPr lang="en-US" sz="2400" dirty="0">
                    <a:solidFill>
                      <a:srgbClr val="FF0066"/>
                    </a:solidFill>
                  </a:rPr>
                  <a:t> </a:t>
                </a:r>
                <a:r>
                  <a:rPr lang="en-US" sz="2400" dirty="0"/>
                  <a:t>should be stopped if </a:t>
                </a:r>
                <a:r>
                  <a:rPr lang="en-US" sz="2400" dirty="0" smtClean="0">
                    <a:solidFill>
                      <a:srgbClr val="FF0066"/>
                    </a:solidFill>
                  </a:rPr>
                  <a:t>the </a:t>
                </a:r>
                <a:r>
                  <a:rPr lang="en-US" sz="2400" dirty="0" err="1" smtClean="0">
                    <a:solidFill>
                      <a:srgbClr val="FF0066"/>
                    </a:solidFill>
                  </a:rPr>
                  <a:t>eGFR</a:t>
                </a:r>
                <a:r>
                  <a:rPr lang="en-US" sz="2400" dirty="0" smtClean="0">
                    <a:solidFill>
                      <a:srgbClr val="FF0066"/>
                    </a:solidFill>
                  </a:rPr>
                  <a:t> </a:t>
                </a:r>
                <a:r>
                  <a:rPr lang="en-US" sz="2400" dirty="0">
                    <a:solidFill>
                      <a:srgbClr val="FF0066"/>
                    </a:solidFill>
                  </a:rPr>
                  <a:t>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66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400" dirty="0">
                    <a:solidFill>
                      <a:srgbClr val="FF0066"/>
                    </a:solidFill>
                  </a:rPr>
                  <a:t>45 mL/min/1.73 m2</a:t>
                </a:r>
                <a:r>
                  <a:rPr lang="en-US" sz="2400" dirty="0"/>
                  <a:t>, and </a:t>
                </a:r>
                <a:r>
                  <a:rPr lang="en-US" sz="2400" dirty="0" err="1"/>
                  <a:t>dapagliflozin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shouldbe</a:t>
                </a:r>
                <a:r>
                  <a:rPr lang="en-US" sz="2400" dirty="0"/>
                  <a:t> stopped at 60 mL/min/1.73 m2, primarily because of </a:t>
                </a:r>
                <a:r>
                  <a:rPr lang="en-US" sz="2400" dirty="0" smtClean="0"/>
                  <a:t>a decrease </a:t>
                </a:r>
                <a:r>
                  <a:rPr lang="en-US" sz="2400" dirty="0"/>
                  <a:t>in </a:t>
                </a:r>
                <a:r>
                  <a:rPr lang="en-US" sz="2400" dirty="0" smtClean="0"/>
                  <a:t>efficacy.</a:t>
                </a:r>
              </a:p>
              <a:p>
                <a:pPr algn="just" rtl="0"/>
                <a:endParaRPr lang="en-US" sz="2400" dirty="0"/>
              </a:p>
              <a:p>
                <a:pPr algn="just" rtl="0"/>
                <a:r>
                  <a:rPr lang="en-US" sz="2400" dirty="0" smtClean="0"/>
                  <a:t>Interestingly</a:t>
                </a:r>
                <a:r>
                  <a:rPr lang="en-US" sz="2400" dirty="0"/>
                  <a:t>, </a:t>
                </a:r>
                <a:r>
                  <a:rPr lang="en-US" sz="2400" dirty="0" err="1" smtClean="0">
                    <a:solidFill>
                      <a:srgbClr val="7030A0"/>
                    </a:solidFill>
                  </a:rPr>
                  <a:t>empagliflozin</a:t>
                </a:r>
                <a:r>
                  <a:rPr lang="en-US" sz="2400" dirty="0" smtClean="0">
                    <a:solidFill>
                      <a:srgbClr val="7030A0"/>
                    </a:solidFill>
                  </a:rPr>
                  <a:t> and </a:t>
                </a:r>
                <a:r>
                  <a:rPr lang="en-US" sz="2400" dirty="0" err="1">
                    <a:solidFill>
                      <a:srgbClr val="7030A0"/>
                    </a:solidFill>
                  </a:rPr>
                  <a:t>canagliflozin</a:t>
                </a:r>
                <a:r>
                  <a:rPr lang="en-US" sz="2400" dirty="0"/>
                  <a:t> have been shown to delay </a:t>
                </a:r>
                <a:r>
                  <a:rPr lang="en-US" sz="2400" dirty="0" smtClean="0"/>
                  <a:t>the progression </a:t>
                </a:r>
                <a:r>
                  <a:rPr lang="en-US" sz="2400" dirty="0"/>
                  <a:t>of CKD .</a:t>
                </a:r>
                <a:endParaRPr lang="fa-IR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4" t="-265" r="-587"/>
                </a:stretch>
              </a:blipFill>
              <a:ln w="762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348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r>
              <a:rPr lang="en-US" sz="2400" b="1" dirty="0">
                <a:solidFill>
                  <a:srgbClr val="FF0000"/>
                </a:solidFill>
              </a:rPr>
              <a:t>Glucagon-like peptide 1 receptor </a:t>
            </a:r>
            <a:r>
              <a:rPr lang="en-US" sz="2400" b="1" dirty="0" smtClean="0">
                <a:solidFill>
                  <a:srgbClr val="FF0000"/>
                </a:solidFill>
              </a:rPr>
              <a:t>agonists</a:t>
            </a:r>
          </a:p>
          <a:p>
            <a:pPr algn="just" rtl="0"/>
            <a:r>
              <a:rPr lang="en-US" sz="2400" dirty="0" smtClean="0"/>
              <a:t>Glucagonlike peptide </a:t>
            </a:r>
            <a:r>
              <a:rPr lang="en-US" sz="2400" dirty="0"/>
              <a:t>1 (GLP-1) receptor agonists increase </a:t>
            </a:r>
            <a:r>
              <a:rPr lang="en-US" sz="2400" dirty="0" smtClean="0"/>
              <a:t>insulin release</a:t>
            </a:r>
            <a:r>
              <a:rPr lang="en-US" sz="2400" dirty="0"/>
              <a:t>, decrease glucagon secretion, delay gastric </a:t>
            </a:r>
            <a:r>
              <a:rPr lang="en-US" sz="2400" dirty="0" smtClean="0"/>
              <a:t>emptying, suppress </a:t>
            </a:r>
            <a:r>
              <a:rPr lang="en-US" sz="2400" dirty="0"/>
              <a:t>appetite, and do not cause </a:t>
            </a:r>
            <a:r>
              <a:rPr lang="en-US" sz="2400" dirty="0" smtClean="0"/>
              <a:t>hypoglycemia; however</a:t>
            </a:r>
            <a:r>
              <a:rPr lang="en-US" sz="2400" dirty="0"/>
              <a:t>, nausea is a common side </a:t>
            </a:r>
            <a:r>
              <a:rPr lang="en-US" sz="2400" dirty="0" smtClean="0"/>
              <a:t>effect. </a:t>
            </a:r>
          </a:p>
          <a:p>
            <a:pPr algn="just" rtl="0"/>
            <a:r>
              <a:rPr lang="en-US" sz="2400" dirty="0" smtClean="0"/>
              <a:t>Initial concern </a:t>
            </a:r>
            <a:r>
              <a:rPr lang="en-US" sz="2400" dirty="0"/>
              <a:t>about an increased risk for </a:t>
            </a:r>
            <a:r>
              <a:rPr lang="en-US" sz="2400" dirty="0">
                <a:solidFill>
                  <a:srgbClr val="FF0000"/>
                </a:solidFill>
              </a:rPr>
              <a:t>pancreatitis</a:t>
            </a:r>
            <a:r>
              <a:rPr lang="en-US" sz="2400" dirty="0"/>
              <a:t> has </a:t>
            </a:r>
            <a:r>
              <a:rPr lang="en-US" sz="2400" dirty="0" smtClean="0"/>
              <a:t>not been proven. </a:t>
            </a:r>
          </a:p>
          <a:p>
            <a:pPr algn="just" rtl="0"/>
            <a:r>
              <a:rPr lang="en-US" sz="2400" dirty="0" err="1" smtClean="0">
                <a:solidFill>
                  <a:srgbClr val="FF0000"/>
                </a:solidFill>
              </a:rPr>
              <a:t>Liraglutide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and </a:t>
            </a:r>
            <a:r>
              <a:rPr lang="en-US" sz="2400" dirty="0" err="1" smtClean="0">
                <a:solidFill>
                  <a:srgbClr val="FF0000"/>
                </a:solidFill>
              </a:rPr>
              <a:t>semaglutide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have </a:t>
            </a:r>
            <a:r>
              <a:rPr lang="en-US" sz="2400" dirty="0"/>
              <a:t>been found to improve cardiovascular </a:t>
            </a:r>
            <a:r>
              <a:rPr lang="en-US" sz="2400" dirty="0" smtClean="0"/>
              <a:t>outcomes.</a:t>
            </a:r>
            <a:endParaRPr lang="fa-I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675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ln w="76200">
                <a:solidFill>
                  <a:srgbClr val="0070C0"/>
                </a:solidFill>
              </a:ln>
            </p:spPr>
            <p:txBody>
              <a:bodyPr>
                <a:noAutofit/>
              </a:bodyPr>
              <a:lstStyle/>
              <a:p>
                <a:pPr algn="just" rtl="0"/>
                <a:r>
                  <a:rPr lang="en-US" sz="2000" dirty="0" smtClean="0"/>
                  <a:t>The </a:t>
                </a:r>
                <a:r>
                  <a:rPr lang="en-US" sz="2000" dirty="0"/>
                  <a:t>clearance of </a:t>
                </a:r>
                <a:r>
                  <a:rPr lang="en-US" sz="2000" dirty="0" err="1" smtClean="0">
                    <a:solidFill>
                      <a:srgbClr val="0070C0"/>
                    </a:solidFill>
                  </a:rPr>
                  <a:t>exenatide</a:t>
                </a:r>
                <a:r>
                  <a:rPr lang="en-US" sz="2000" dirty="0" smtClean="0"/>
                  <a:t> decreases </a:t>
                </a:r>
                <a:r>
                  <a:rPr lang="en-US" sz="2000" dirty="0"/>
                  <a:t>as the GFR declines </a:t>
                </a:r>
                <a:r>
                  <a:rPr lang="en-US" sz="2000" dirty="0" smtClean="0"/>
                  <a:t>. </a:t>
                </a:r>
                <a:r>
                  <a:rPr lang="en-US" sz="2000" dirty="0"/>
                  <a:t>Cases of acute </a:t>
                </a:r>
                <a:r>
                  <a:rPr lang="en-US" sz="2000" dirty="0" smtClean="0"/>
                  <a:t>renal failure </a:t>
                </a:r>
                <a:r>
                  <a:rPr lang="en-US" sz="2000" dirty="0"/>
                  <a:t>associated with </a:t>
                </a:r>
                <a:r>
                  <a:rPr lang="en-US" sz="2000" dirty="0" err="1"/>
                  <a:t>exenatide</a:t>
                </a:r>
                <a:r>
                  <a:rPr lang="en-US" sz="2000" dirty="0"/>
                  <a:t> use have been </a:t>
                </a:r>
                <a:r>
                  <a:rPr lang="en-US" sz="2000" dirty="0" smtClean="0"/>
                  <a:t>reported, and </a:t>
                </a:r>
                <a:r>
                  <a:rPr lang="en-US" sz="2000" dirty="0"/>
                  <a:t>thus </a:t>
                </a:r>
                <a:r>
                  <a:rPr lang="en-US" sz="2000" dirty="0" err="1"/>
                  <a:t>exenatide</a:t>
                </a:r>
                <a:r>
                  <a:rPr lang="en-US" sz="2000" dirty="0"/>
                  <a:t> should not be used if the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GFR is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30 </a:t>
                </a:r>
                <a:r>
                  <a:rPr lang="en-US" sz="2000" dirty="0"/>
                  <a:t>mL/min/1.73m2 (423</a:t>
                </a:r>
                <a:r>
                  <a:rPr lang="en-US" sz="2000" dirty="0" smtClean="0"/>
                  <a:t>).</a:t>
                </a:r>
              </a:p>
              <a:p>
                <a:pPr algn="just" rtl="0"/>
                <a:endParaRPr lang="en-US" sz="2000" dirty="0" smtClean="0"/>
              </a:p>
              <a:p>
                <a:pPr algn="just" rtl="0"/>
                <a:r>
                  <a:rPr lang="en-US" sz="2000" dirty="0" err="1" smtClean="0"/>
                  <a:t>Lixisenatide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should not </a:t>
                </a:r>
                <a:r>
                  <a:rPr lang="en-US" sz="2000" dirty="0" smtClean="0"/>
                  <a:t>be used </a:t>
                </a:r>
                <a:r>
                  <a:rPr lang="en-US" sz="2000" dirty="0"/>
                  <a:t>if the GFR is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000" dirty="0"/>
                  <a:t>15 mL/min/1.73 m2, but no </a:t>
                </a:r>
                <a:r>
                  <a:rPr lang="en-US" sz="2000" dirty="0" smtClean="0"/>
                  <a:t>dosage changes </a:t>
                </a:r>
                <a:r>
                  <a:rPr lang="en-US" sz="2000" dirty="0"/>
                  <a:t>are needed for </a:t>
                </a:r>
                <a:r>
                  <a:rPr lang="en-US" sz="2000" dirty="0" err="1" smtClean="0">
                    <a:solidFill>
                      <a:srgbClr val="FF0066"/>
                    </a:solidFill>
                  </a:rPr>
                  <a:t>liraglutide</a:t>
                </a:r>
                <a:r>
                  <a:rPr lang="en-US" sz="2000" dirty="0" smtClean="0">
                    <a:solidFill>
                      <a:srgbClr val="FF0066"/>
                    </a:solidFill>
                  </a:rPr>
                  <a:t>, </a:t>
                </a:r>
                <a:r>
                  <a:rPr lang="en-US" sz="2000" dirty="0" err="1">
                    <a:solidFill>
                      <a:srgbClr val="FF0066"/>
                    </a:solidFill>
                  </a:rPr>
                  <a:t>semaglutide</a:t>
                </a:r>
                <a:r>
                  <a:rPr lang="en-US" sz="2000" dirty="0">
                    <a:solidFill>
                      <a:srgbClr val="FF0066"/>
                    </a:solidFill>
                  </a:rPr>
                  <a:t>, </a:t>
                </a:r>
                <a:r>
                  <a:rPr lang="en-US" sz="2000" dirty="0" smtClean="0">
                    <a:solidFill>
                      <a:srgbClr val="FF0066"/>
                    </a:solidFill>
                  </a:rPr>
                  <a:t>or </a:t>
                </a:r>
                <a:r>
                  <a:rPr lang="en-US" sz="2000" dirty="0" err="1" smtClean="0">
                    <a:solidFill>
                      <a:srgbClr val="FF0066"/>
                    </a:solidFill>
                  </a:rPr>
                  <a:t>dulaglutide</a:t>
                </a:r>
                <a:r>
                  <a:rPr lang="en-US" sz="2000" dirty="0" smtClean="0">
                    <a:solidFill>
                      <a:srgbClr val="FF0066"/>
                    </a:solidFill>
                  </a:rPr>
                  <a:t> </a:t>
                </a:r>
                <a:r>
                  <a:rPr lang="en-US" sz="2000" dirty="0"/>
                  <a:t>as renal function worsens</a:t>
                </a:r>
                <a:r>
                  <a:rPr lang="en-US" sz="2000" dirty="0" smtClean="0"/>
                  <a:t>.</a:t>
                </a:r>
              </a:p>
              <a:p>
                <a:pPr algn="just" rtl="0"/>
                <a:r>
                  <a:rPr lang="en-US" sz="2000" dirty="0" smtClean="0"/>
                  <a:t> </a:t>
                </a:r>
                <a:r>
                  <a:rPr lang="en-US" sz="2000" dirty="0"/>
                  <a:t>Nausea is </a:t>
                </a:r>
                <a:r>
                  <a:rPr lang="en-US" sz="2000" dirty="0" smtClean="0"/>
                  <a:t>a common </a:t>
                </a:r>
                <a:r>
                  <a:rPr lang="en-US" sz="2000" dirty="0"/>
                  <a:t>side effect of these drugs and could </a:t>
                </a:r>
                <a:r>
                  <a:rPr lang="en-US" sz="2000" dirty="0" smtClean="0"/>
                  <a:t>potentially be </a:t>
                </a:r>
                <a:r>
                  <a:rPr lang="en-US" sz="2000" dirty="0"/>
                  <a:t>problematic in older patients with compromised </a:t>
                </a:r>
                <a:r>
                  <a:rPr lang="en-US" sz="2000" dirty="0" smtClean="0"/>
                  <a:t> intake, especially </a:t>
                </a:r>
                <a:r>
                  <a:rPr lang="en-US" sz="2000" dirty="0"/>
                  <a:t>those with progressing CKD.</a:t>
                </a:r>
                <a:endParaRPr lang="fa-IR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7" r="-220"/>
                </a:stretch>
              </a:blipFill>
              <a:ln w="762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6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endParaRPr lang="en-US" sz="2400" dirty="0" smtClean="0">
              <a:solidFill>
                <a:srgbClr val="FF0066"/>
              </a:solidFill>
            </a:endParaRPr>
          </a:p>
          <a:p>
            <a:pPr algn="just" rtl="0"/>
            <a:r>
              <a:rPr lang="en-US" sz="2400" dirty="0" err="1" smtClean="0">
                <a:solidFill>
                  <a:srgbClr val="FF0066"/>
                </a:solidFill>
              </a:rPr>
              <a:t>Canagliflozin</a:t>
            </a:r>
            <a:r>
              <a:rPr lang="en-US" sz="2400" dirty="0" smtClean="0"/>
              <a:t> </a:t>
            </a:r>
            <a:r>
              <a:rPr lang="en-US" sz="2400" dirty="0"/>
              <a:t>has also been shown to be associated with </a:t>
            </a:r>
            <a:r>
              <a:rPr lang="en-US" sz="2400" dirty="0" smtClean="0"/>
              <a:t>a </a:t>
            </a:r>
            <a:r>
              <a:rPr lang="en-US" sz="2400" dirty="0"/>
              <a:t>decrease in bone mineral density at the hip, but not </a:t>
            </a:r>
            <a:r>
              <a:rPr lang="en-US" sz="2400" dirty="0" smtClean="0"/>
              <a:t>the femoral </a:t>
            </a:r>
            <a:r>
              <a:rPr lang="en-US" sz="2400" dirty="0"/>
              <a:t>neck, lumbar spine, or distal </a:t>
            </a:r>
            <a:r>
              <a:rPr lang="en-US" sz="2400" dirty="0" smtClean="0"/>
              <a:t>radius, </a:t>
            </a:r>
            <a:r>
              <a:rPr lang="en-US" sz="2400" dirty="0"/>
              <a:t>with </a:t>
            </a:r>
            <a:r>
              <a:rPr lang="en-US" sz="2400" dirty="0" smtClean="0">
                <a:solidFill>
                  <a:srgbClr val="FF0066"/>
                </a:solidFill>
              </a:rPr>
              <a:t>a significant </a:t>
            </a:r>
            <a:r>
              <a:rPr lang="en-US" sz="2400" dirty="0">
                <a:solidFill>
                  <a:srgbClr val="FF0066"/>
                </a:solidFill>
              </a:rPr>
              <a:t>increase in fractures of arms and legs but </a:t>
            </a:r>
            <a:r>
              <a:rPr lang="en-US" sz="2400" dirty="0" smtClean="0">
                <a:solidFill>
                  <a:srgbClr val="FF0066"/>
                </a:solidFill>
              </a:rPr>
              <a:t>not the spine</a:t>
            </a:r>
            <a:r>
              <a:rPr lang="en-US" sz="2400" dirty="0" smtClean="0"/>
              <a:t>. </a:t>
            </a:r>
          </a:p>
          <a:p>
            <a:pPr algn="just" rtl="0"/>
            <a:r>
              <a:rPr lang="en-US" sz="2400" dirty="0" smtClean="0"/>
              <a:t>Very </a:t>
            </a:r>
            <a:r>
              <a:rPr lang="en-US" sz="2400" dirty="0"/>
              <a:t>rare cases of diabetic </a:t>
            </a:r>
            <a:r>
              <a:rPr lang="en-US" sz="2400" dirty="0" smtClean="0">
                <a:solidFill>
                  <a:srgbClr val="FF0066"/>
                </a:solidFill>
              </a:rPr>
              <a:t>ketoacidosis</a:t>
            </a:r>
            <a:r>
              <a:rPr lang="en-US" sz="2400" dirty="0" smtClean="0"/>
              <a:t> have </a:t>
            </a:r>
            <a:r>
              <a:rPr lang="en-US" sz="2400" dirty="0"/>
              <a:t>been reported in patients with T2D taking </a:t>
            </a:r>
            <a:r>
              <a:rPr lang="en-US" sz="2400" dirty="0" smtClean="0"/>
              <a:t>SGLT2 inhibitors</a:t>
            </a:r>
            <a:r>
              <a:rPr lang="en-US" sz="2400" dirty="0"/>
              <a:t>, including patients over the age of 65 </a:t>
            </a:r>
            <a:r>
              <a:rPr lang="en-US" sz="2400" dirty="0" smtClean="0"/>
              <a:t>years.</a:t>
            </a:r>
            <a:endParaRPr lang="fa-I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r>
              <a:rPr lang="en-US" sz="2800" b="1" dirty="0">
                <a:solidFill>
                  <a:srgbClr val="FF0000"/>
                </a:solidFill>
              </a:rPr>
              <a:t>Insulin.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just" rtl="0"/>
            <a:r>
              <a:rPr lang="en-US" sz="2800" dirty="0" smtClean="0"/>
              <a:t>In </a:t>
            </a:r>
            <a:r>
              <a:rPr lang="en-US" sz="2800" dirty="0"/>
              <a:t>patients with T2D, insulin therapy is </a:t>
            </a:r>
            <a:r>
              <a:rPr lang="en-US" sz="2800" dirty="0" smtClean="0"/>
              <a:t>usually initiated </a:t>
            </a:r>
            <a:r>
              <a:rPr lang="en-US" sz="2800" dirty="0"/>
              <a:t>when oral agents do not provide </a:t>
            </a:r>
            <a:r>
              <a:rPr lang="en-US" sz="2800" dirty="0" smtClean="0"/>
              <a:t>sufficient glycemic control. </a:t>
            </a:r>
            <a:r>
              <a:rPr lang="en-US" sz="2800" dirty="0"/>
              <a:t>Self-monitoring of blood </a:t>
            </a:r>
            <a:r>
              <a:rPr lang="en-US" sz="2800" dirty="0" smtClean="0"/>
              <a:t>glucose must </a:t>
            </a:r>
            <a:r>
              <a:rPr lang="en-US" sz="2800" dirty="0"/>
              <a:t>be performed for insulin to be used safely </a:t>
            </a:r>
            <a:r>
              <a:rPr lang="en-US" sz="2800" dirty="0" smtClean="0"/>
              <a:t>and effectively.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0198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2.1 In patients aged 65 years and older without known diabetes, we recommend fasting plasma glucose and/or HbA1c screening to diagnose diabetes or prediabetes. (1|) </a:t>
            </a:r>
          </a:p>
          <a:p>
            <a:pPr algn="l" rtl="0"/>
            <a:r>
              <a:rPr lang="en-US" sz="2400" dirty="0" smtClean="0"/>
              <a:t>The writing committee advocates repeat screening </a:t>
            </a:r>
            <a:r>
              <a:rPr lang="en-US" sz="2400" dirty="0" smtClean="0">
                <a:solidFill>
                  <a:srgbClr val="FF0000"/>
                </a:solidFill>
              </a:rPr>
              <a:t>every 2</a:t>
            </a:r>
            <a:r>
              <a:rPr lang="en-US" sz="2400" dirty="0" smtClean="0"/>
              <a:t> years thereafter if normal.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992393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 fontScale="85000" lnSpcReduction="20000"/>
          </a:bodyPr>
          <a:lstStyle/>
          <a:p>
            <a:pPr algn="just" rtl="0"/>
            <a:r>
              <a:rPr lang="en-US" dirty="0"/>
              <a:t>Initially, a single long-acting insulin analog can </a:t>
            </a:r>
            <a:r>
              <a:rPr lang="en-US" dirty="0" smtClean="0"/>
              <a:t>be added </a:t>
            </a:r>
            <a:r>
              <a:rPr lang="en-US" dirty="0"/>
              <a:t>as basal insulin therapy with dose adjustment </a:t>
            </a:r>
            <a:r>
              <a:rPr lang="en-US" dirty="0" smtClean="0"/>
              <a:t>to maintain </a:t>
            </a:r>
            <a:r>
              <a:rPr lang="en-US" dirty="0"/>
              <a:t>fasting glucose in the desired </a:t>
            </a:r>
            <a:r>
              <a:rPr lang="en-US" dirty="0" smtClean="0"/>
              <a:t>range. </a:t>
            </a:r>
          </a:p>
          <a:p>
            <a:pPr algn="just" rtl="0"/>
            <a:r>
              <a:rPr lang="en-US" dirty="0" smtClean="0"/>
              <a:t>Recently</a:t>
            </a:r>
            <a:r>
              <a:rPr lang="en-US" dirty="0"/>
              <a:t>, insulin </a:t>
            </a:r>
            <a:r>
              <a:rPr lang="en-US" dirty="0">
                <a:solidFill>
                  <a:srgbClr val="FF0066"/>
                </a:solidFill>
              </a:rPr>
              <a:t>glargine U300 </a:t>
            </a:r>
            <a:r>
              <a:rPr lang="en-US" dirty="0"/>
              <a:t>and </a:t>
            </a:r>
            <a:r>
              <a:rPr lang="en-US" dirty="0" smtClean="0"/>
              <a:t>insulin </a:t>
            </a:r>
            <a:r>
              <a:rPr lang="en-US" dirty="0" err="1" smtClean="0">
                <a:solidFill>
                  <a:srgbClr val="FF0066"/>
                </a:solidFill>
              </a:rPr>
              <a:t>degludec</a:t>
            </a:r>
            <a:r>
              <a:rPr lang="en-US" dirty="0"/>
              <a:t>, which are longer-acting basal insulins </a:t>
            </a:r>
            <a:r>
              <a:rPr lang="en-US" dirty="0" smtClean="0"/>
              <a:t>compared with </a:t>
            </a:r>
            <a:r>
              <a:rPr lang="en-US" dirty="0"/>
              <a:t>insulin glargine U100, showed overall </a:t>
            </a:r>
            <a:r>
              <a:rPr lang="en-US" dirty="0" smtClean="0"/>
              <a:t>similar levels </a:t>
            </a:r>
            <a:r>
              <a:rPr lang="en-US" dirty="0"/>
              <a:t>of glycemic control but with less variability </a:t>
            </a:r>
            <a:r>
              <a:rPr lang="en-US" dirty="0" smtClean="0"/>
              <a:t>and hypoglycemia. </a:t>
            </a:r>
          </a:p>
          <a:p>
            <a:pPr algn="just" rtl="0"/>
            <a:r>
              <a:rPr lang="en-US" dirty="0" smtClean="0"/>
              <a:t>If </a:t>
            </a:r>
            <a:r>
              <a:rPr lang="en-US" dirty="0"/>
              <a:t>fasting glucose is near </a:t>
            </a:r>
            <a:r>
              <a:rPr lang="en-US" dirty="0" smtClean="0"/>
              <a:t>goal but the HbA1c remains above goal, </a:t>
            </a:r>
            <a:r>
              <a:rPr lang="en-US" dirty="0" smtClean="0">
                <a:solidFill>
                  <a:srgbClr val="00CC00"/>
                </a:solidFill>
              </a:rPr>
              <a:t>rapid-acting insulin </a:t>
            </a:r>
            <a:r>
              <a:rPr lang="en-US" dirty="0" smtClean="0"/>
              <a:t>can </a:t>
            </a:r>
            <a:r>
              <a:rPr lang="en-US" dirty="0"/>
              <a:t>be added first, prior to the largest meal and then </a:t>
            </a:r>
            <a:r>
              <a:rPr lang="en-US" dirty="0" smtClean="0"/>
              <a:t>prior to </a:t>
            </a:r>
            <a:r>
              <a:rPr lang="en-US" dirty="0"/>
              <a:t>other meals, as necessary </a:t>
            </a:r>
            <a:r>
              <a:rPr lang="en-US" dirty="0" smtClean="0"/>
              <a:t>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Additionally</a:t>
            </a:r>
            <a:r>
              <a:rPr lang="en-US" sz="2400" dirty="0"/>
              <a:t>, premixed insulins (neutral protamine </a:t>
            </a:r>
            <a:r>
              <a:rPr lang="en-US" sz="2400" dirty="0" err="1"/>
              <a:t>hagedorn</a:t>
            </a:r>
            <a:r>
              <a:rPr lang="en-US" sz="2400" dirty="0"/>
              <a:t> with regular or analog insulin) given twice daily may be a simpler </a:t>
            </a:r>
            <a:r>
              <a:rPr lang="en-US" sz="2400" dirty="0" smtClean="0"/>
              <a:t>approach, </a:t>
            </a:r>
            <a:r>
              <a:rPr lang="en-US" sz="2400" dirty="0"/>
              <a:t>but the lack of flexibility, especially in patients who may skip or delay meals, may increase the risk of </a:t>
            </a:r>
            <a:r>
              <a:rPr lang="en-US" sz="2400" dirty="0" smtClean="0"/>
              <a:t>hypoglycemia.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endParaRPr lang="en-US" sz="2400" dirty="0" smtClean="0"/>
          </a:p>
          <a:p>
            <a:pPr algn="just" rtl="0"/>
            <a:r>
              <a:rPr lang="en-US" sz="2400" dirty="0" smtClean="0"/>
              <a:t> Recently</a:t>
            </a:r>
            <a:r>
              <a:rPr lang="en-US" sz="2400" dirty="0"/>
              <a:t>, fixed doses of GLP-1 receptor agonists </a:t>
            </a:r>
            <a:r>
              <a:rPr lang="en-US" sz="2400" dirty="0" smtClean="0"/>
              <a:t>and basal </a:t>
            </a:r>
            <a:r>
              <a:rPr lang="en-US" sz="2400" dirty="0"/>
              <a:t>insulin, insulin </a:t>
            </a:r>
            <a:r>
              <a:rPr lang="en-US" sz="2400" dirty="0" err="1"/>
              <a:t>degludec</a:t>
            </a:r>
            <a:r>
              <a:rPr lang="en-US" sz="2400" dirty="0"/>
              <a:t> and </a:t>
            </a:r>
            <a:r>
              <a:rPr lang="en-US" sz="2400" dirty="0" err="1"/>
              <a:t>liraglutide</a:t>
            </a:r>
            <a:r>
              <a:rPr lang="en-US" sz="2400" dirty="0"/>
              <a:t> (</a:t>
            </a:r>
            <a:r>
              <a:rPr lang="en-US" sz="2400" dirty="0" err="1" smtClean="0"/>
              <a:t>IDegLira</a:t>
            </a:r>
            <a:r>
              <a:rPr lang="en-US" sz="2400" dirty="0" smtClean="0"/>
              <a:t>) and </a:t>
            </a:r>
            <a:r>
              <a:rPr lang="en-US" sz="2400" dirty="0"/>
              <a:t>insulin glargine and </a:t>
            </a:r>
            <a:r>
              <a:rPr lang="en-US" sz="2400" dirty="0" err="1"/>
              <a:t>lixisenatide</a:t>
            </a:r>
            <a:r>
              <a:rPr lang="en-US" sz="2400" dirty="0"/>
              <a:t> (</a:t>
            </a:r>
            <a:r>
              <a:rPr lang="en-US" sz="2400" dirty="0" err="1"/>
              <a:t>LixiLan</a:t>
            </a:r>
            <a:r>
              <a:rPr lang="en-US" sz="2400" dirty="0"/>
              <a:t>), </a:t>
            </a:r>
            <a:r>
              <a:rPr lang="en-US" sz="2400" dirty="0" smtClean="0"/>
              <a:t>have become </a:t>
            </a:r>
            <a:r>
              <a:rPr lang="en-US" sz="2400" dirty="0"/>
              <a:t>available in a single syringe, and thus only </a:t>
            </a:r>
            <a:r>
              <a:rPr lang="en-US" sz="2400" dirty="0" smtClean="0"/>
              <a:t>one injection </a:t>
            </a:r>
            <a:r>
              <a:rPr lang="en-US" sz="2400" dirty="0"/>
              <a:t>is needed. </a:t>
            </a:r>
            <a:endParaRPr lang="en-US" sz="2400" dirty="0" smtClean="0"/>
          </a:p>
          <a:p>
            <a:pPr algn="just" rtl="0"/>
            <a:r>
              <a:rPr lang="en-US" sz="2400" dirty="0" smtClean="0"/>
              <a:t>A </a:t>
            </a:r>
            <a:r>
              <a:rPr lang="en-US" sz="2400" dirty="0"/>
              <a:t>low dosage of the combination </a:t>
            </a:r>
            <a:r>
              <a:rPr lang="en-US" sz="2400" dirty="0" smtClean="0"/>
              <a:t>is started</a:t>
            </a:r>
            <a:r>
              <a:rPr lang="en-US" sz="2400" dirty="0"/>
              <a:t>, and then the dosage is gradually titrated </a:t>
            </a:r>
            <a:r>
              <a:rPr lang="en-US" sz="2400" dirty="0" smtClean="0"/>
              <a:t>upward.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endParaRPr lang="en-US" sz="2400" dirty="0" smtClean="0"/>
          </a:p>
          <a:p>
            <a:pPr algn="just" rtl="0"/>
            <a:r>
              <a:rPr lang="en-US" sz="2400" dirty="0" smtClean="0"/>
              <a:t>Interestingly</a:t>
            </a:r>
            <a:r>
              <a:rPr lang="en-US" sz="2400" dirty="0"/>
              <a:t>, studies have reported </a:t>
            </a:r>
            <a:r>
              <a:rPr lang="en-US" sz="2400" dirty="0">
                <a:solidFill>
                  <a:srgbClr val="FF0000"/>
                </a:solidFill>
              </a:rPr>
              <a:t>excellent reduction </a:t>
            </a:r>
            <a:r>
              <a:rPr lang="en-US" sz="2400" dirty="0" smtClean="0"/>
              <a:t>in HbA1c </a:t>
            </a:r>
            <a:r>
              <a:rPr lang="en-US" sz="2400" dirty="0"/>
              <a:t>with less hypoglycemia and </a:t>
            </a:r>
            <a:r>
              <a:rPr lang="en-US" sz="2400" dirty="0">
                <a:solidFill>
                  <a:srgbClr val="FF0000"/>
                </a:solidFill>
              </a:rPr>
              <a:t>weight loss </a:t>
            </a:r>
            <a:r>
              <a:rPr lang="en-US" sz="2400" dirty="0" smtClean="0"/>
              <a:t>rather than </a:t>
            </a:r>
            <a:r>
              <a:rPr lang="en-US" sz="2400" dirty="0"/>
              <a:t>weight gain compared with increased titration </a:t>
            </a:r>
            <a:r>
              <a:rPr lang="en-US" sz="2400" dirty="0" smtClean="0"/>
              <a:t>of basal </a:t>
            </a:r>
            <a:r>
              <a:rPr lang="en-US" sz="2400" dirty="0"/>
              <a:t>insulin alone or intensification with </a:t>
            </a:r>
            <a:r>
              <a:rPr lang="en-US" sz="2400" dirty="0" smtClean="0"/>
              <a:t>basal/bolus insulin.</a:t>
            </a:r>
            <a:endParaRPr lang="fa-I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ln w="762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 rtl="0"/>
            <a:r>
              <a:rPr lang="en-US" sz="2400" dirty="0" smtClean="0"/>
              <a:t>Reduced </a:t>
            </a:r>
            <a:r>
              <a:rPr lang="en-US" sz="2400" dirty="0"/>
              <a:t>kidney function results in a </a:t>
            </a:r>
            <a:r>
              <a:rPr lang="en-US" sz="2400" dirty="0" smtClean="0"/>
              <a:t>prolongation of insulin half-life and a decrease in insulin requirements. </a:t>
            </a:r>
          </a:p>
          <a:p>
            <a:pPr algn="just" rtl="0"/>
            <a:r>
              <a:rPr lang="en-US" sz="2400" dirty="0" smtClean="0"/>
              <a:t>All insulin preparations can be used in patients with CKD, and no specific reductions in dosing are necessary for patients. </a:t>
            </a:r>
          </a:p>
          <a:p>
            <a:pPr algn="just" rtl="0"/>
            <a:r>
              <a:rPr lang="en-US" sz="2400" dirty="0" smtClean="0"/>
              <a:t>Patients with stages 4 to 5 CKD (</a:t>
            </a:r>
            <a:r>
              <a:rPr lang="en-US" sz="2400" dirty="0" err="1" smtClean="0"/>
              <a:t>eGFR</a:t>
            </a:r>
            <a:r>
              <a:rPr lang="en-US" sz="2400" dirty="0" smtClean="0"/>
              <a:t> ,30 mL/min/1.73 m2) often have delayed gastric emptying; </a:t>
            </a:r>
            <a:r>
              <a:rPr lang="en-US" sz="2400" dirty="0" smtClean="0">
                <a:solidFill>
                  <a:srgbClr val="FF0000"/>
                </a:solidFill>
              </a:rPr>
              <a:t>administering rapid-acting insulin after the meal </a:t>
            </a:r>
            <a:r>
              <a:rPr lang="en-US" sz="2400" dirty="0" smtClean="0"/>
              <a:t>may be helpful for matching the insulin peak with the time of the postprandial blood glucose peak.</a:t>
            </a:r>
          </a:p>
          <a:p>
            <a:pPr algn="just" rtl="0"/>
            <a:r>
              <a:rPr lang="en-US" sz="2400" dirty="0" smtClean="0"/>
              <a:t>Postprandial </a:t>
            </a:r>
            <a:r>
              <a:rPr lang="en-US" sz="2400" dirty="0"/>
              <a:t>rapid-acting insulin with a dose </a:t>
            </a:r>
            <a:r>
              <a:rPr lang="en-US" sz="2400" dirty="0" err="1" smtClean="0"/>
              <a:t>adjustmentnt</a:t>
            </a:r>
            <a:r>
              <a:rPr lang="en-US" sz="2400" dirty="0" smtClean="0"/>
              <a:t> for </a:t>
            </a:r>
            <a:r>
              <a:rPr lang="en-US" sz="2400" dirty="0"/>
              <a:t>the amount eaten may help patients with varying </a:t>
            </a:r>
            <a:r>
              <a:rPr lang="en-US" sz="2400" dirty="0" smtClean="0"/>
              <a:t>food intakes</a:t>
            </a:r>
            <a:r>
              <a:rPr lang="en-US" sz="2400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4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r>
              <a:rPr lang="en-US" sz="2400" b="1" dirty="0">
                <a:solidFill>
                  <a:srgbClr val="FF0000"/>
                </a:solidFill>
              </a:rPr>
              <a:t>Values and </a:t>
            </a:r>
            <a:r>
              <a:rPr lang="en-US" sz="2400" b="1" dirty="0" smtClean="0">
                <a:solidFill>
                  <a:srgbClr val="FF0000"/>
                </a:solidFill>
              </a:rPr>
              <a:t>preferences</a:t>
            </a:r>
            <a:endParaRPr lang="en-US" sz="2400" b="1" dirty="0">
              <a:solidFill>
                <a:srgbClr val="FF0000"/>
              </a:solidFill>
            </a:endParaRPr>
          </a:p>
          <a:p>
            <a:pPr algn="just" rtl="0"/>
            <a:r>
              <a:rPr lang="en-US" sz="2400" dirty="0"/>
              <a:t>Because T2D slowly worsens over time </a:t>
            </a:r>
            <a:r>
              <a:rPr lang="en-US" sz="2400" dirty="0" smtClean="0"/>
              <a:t>, increasing dosages </a:t>
            </a:r>
            <a:r>
              <a:rPr lang="en-US" sz="2400" dirty="0"/>
              <a:t>and numbers of medications may </a:t>
            </a:r>
            <a:r>
              <a:rPr lang="en-US" sz="2400" dirty="0" smtClean="0"/>
              <a:t>be needed </a:t>
            </a:r>
            <a:r>
              <a:rPr lang="en-US" sz="2400" dirty="0"/>
              <a:t>to control glucose levels. </a:t>
            </a:r>
            <a:endParaRPr lang="en-US" sz="2400" dirty="0" smtClean="0"/>
          </a:p>
          <a:p>
            <a:pPr algn="just" rtl="0"/>
            <a:r>
              <a:rPr lang="en-US" sz="2400" dirty="0" smtClean="0"/>
              <a:t>However</a:t>
            </a:r>
            <a:r>
              <a:rPr lang="en-US" sz="2400" dirty="0"/>
              <a:t>, the </a:t>
            </a:r>
            <a:r>
              <a:rPr lang="en-US" sz="2400" dirty="0" smtClean="0"/>
              <a:t>sequence in </a:t>
            </a:r>
            <a:r>
              <a:rPr lang="en-US" sz="2400" dirty="0"/>
              <a:t>which drugs should be added after metformin is </a:t>
            </a:r>
            <a:r>
              <a:rPr lang="en-US" sz="2400" dirty="0" smtClean="0"/>
              <a:t>not clear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 rtl="0"/>
            <a:r>
              <a:rPr lang="en-US" sz="2400" dirty="0" smtClean="0"/>
              <a:t>Of critical </a:t>
            </a:r>
            <a:r>
              <a:rPr lang="en-US" sz="2400" dirty="0"/>
              <a:t>importance is the avoidance of </a:t>
            </a:r>
            <a:r>
              <a:rPr lang="en-US" sz="2400" dirty="0" smtClean="0"/>
              <a:t>hypoglycemia, which </a:t>
            </a:r>
            <a:r>
              <a:rPr lang="en-US" sz="2400" dirty="0"/>
              <a:t>can have devastating outcomes in older patients.</a:t>
            </a:r>
          </a:p>
          <a:p>
            <a:pPr algn="just" rtl="0"/>
            <a:r>
              <a:rPr lang="en-US" sz="2400" b="1" dirty="0">
                <a:solidFill>
                  <a:srgbClr val="00CC00"/>
                </a:solidFill>
              </a:rPr>
              <a:t>Thus, SUs and insulin should be avoided if at </a:t>
            </a:r>
            <a:r>
              <a:rPr lang="en-US" sz="2400" b="1" dirty="0" smtClean="0">
                <a:solidFill>
                  <a:srgbClr val="00CC00"/>
                </a:solidFill>
              </a:rPr>
              <a:t>all Possible.</a:t>
            </a:r>
            <a:endParaRPr lang="fa-IR" sz="2400" b="1" dirty="0">
              <a:solidFill>
                <a:srgbClr val="00CC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  <a:solidFill>
            <a:schemeClr val="tx2">
              <a:lumMod val="75000"/>
            </a:schemeClr>
          </a:solidFill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ctr" rtl="0">
              <a:buNone/>
            </a:pP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 algn="ctr" rtl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Treating </a:t>
            </a:r>
            <a:r>
              <a:rPr lang="en-US" sz="4000" b="1" dirty="0">
                <a:solidFill>
                  <a:srgbClr val="FF0000"/>
                </a:solidFill>
              </a:rPr>
              <a:t>complications of </a:t>
            </a:r>
            <a:r>
              <a:rPr lang="en-US" sz="4000" b="1" dirty="0" smtClean="0">
                <a:solidFill>
                  <a:srgbClr val="FF0000"/>
                </a:solidFill>
              </a:rPr>
              <a:t>diabetes</a:t>
            </a:r>
          </a:p>
          <a:p>
            <a:pPr marL="0" indent="0" algn="ctr" rtl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Management </a:t>
            </a:r>
            <a:r>
              <a:rPr lang="en-US" sz="4000" b="1" dirty="0">
                <a:solidFill>
                  <a:srgbClr val="FF0000"/>
                </a:solidFill>
              </a:rPr>
              <a:t>of hypertension in older adults</a:t>
            </a:r>
          </a:p>
          <a:p>
            <a:pPr marL="0" indent="0" algn="ctr" rtl="0">
              <a:buNone/>
            </a:pPr>
            <a:r>
              <a:rPr lang="en-US" sz="4000" b="1" dirty="0">
                <a:solidFill>
                  <a:srgbClr val="FF0000"/>
                </a:solidFill>
              </a:rPr>
              <a:t>with diabetes</a:t>
            </a:r>
            <a:endParaRPr lang="fa-I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90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Treating </a:t>
            </a:r>
            <a:r>
              <a:rPr lang="en-US" dirty="0" err="1" smtClean="0">
                <a:solidFill>
                  <a:srgbClr val="FF0000"/>
                </a:solidFill>
              </a:rPr>
              <a:t>hypertention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Hypertension </a:t>
            </a:r>
            <a:r>
              <a:rPr lang="en-US" dirty="0"/>
              <a:t>is a well-known risk factor for </a:t>
            </a:r>
            <a:r>
              <a:rPr lang="en-US" dirty="0" smtClean="0"/>
              <a:t>cardiovascular, and </a:t>
            </a:r>
            <a:r>
              <a:rPr lang="en-US" dirty="0"/>
              <a:t>kidney disease. Lifestyle modification </a:t>
            </a:r>
            <a:r>
              <a:rPr lang="en-US" dirty="0" smtClean="0"/>
              <a:t>is generally </a:t>
            </a:r>
            <a:r>
              <a:rPr lang="en-US" dirty="0"/>
              <a:t>advocated as the first treatment modality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966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882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Treating </a:t>
            </a:r>
            <a:r>
              <a:rPr lang="en-US" sz="4000" b="1" dirty="0" err="1" smtClean="0">
                <a:solidFill>
                  <a:srgbClr val="FF0000"/>
                </a:solidFill>
              </a:rPr>
              <a:t>hypertention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211763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r>
              <a:rPr lang="en-US" sz="2400" dirty="0" smtClean="0"/>
              <a:t>5-1:In </a:t>
            </a:r>
            <a:r>
              <a:rPr lang="en-US" sz="2400" dirty="0"/>
              <a:t>patients aged 65 to 85 years with diabetes, </a:t>
            </a:r>
            <a:r>
              <a:rPr lang="en-US" sz="2400" dirty="0" smtClean="0"/>
              <a:t>we recommend </a:t>
            </a:r>
            <a:r>
              <a:rPr lang="en-US" sz="2400" dirty="0"/>
              <a:t>a target blood pressure of </a:t>
            </a:r>
            <a:r>
              <a:rPr lang="en-US" sz="2400" dirty="0" smtClean="0"/>
              <a:t>140/90mmHg </a:t>
            </a:r>
            <a:r>
              <a:rPr lang="en-US" sz="2400" dirty="0"/>
              <a:t>to decrease the risk of cardiovascular </a:t>
            </a:r>
            <a:r>
              <a:rPr lang="en-US" sz="2400" dirty="0" smtClean="0"/>
              <a:t>disease outcomes</a:t>
            </a:r>
            <a:r>
              <a:rPr lang="en-US" sz="2400" dirty="0"/>
              <a:t>, stroke, and progressive chronic </a:t>
            </a:r>
            <a:r>
              <a:rPr lang="en-US" sz="2400" dirty="0" smtClean="0"/>
              <a:t>kidney disease</a:t>
            </a:r>
            <a:r>
              <a:rPr lang="en-US" sz="2400" dirty="0"/>
              <a:t>. (1|O)</a:t>
            </a:r>
          </a:p>
          <a:p>
            <a:pPr algn="just" rtl="0"/>
            <a:r>
              <a:rPr lang="en-US" sz="2400" b="1" dirty="0">
                <a:solidFill>
                  <a:srgbClr val="FF0000"/>
                </a:solidFill>
              </a:rPr>
              <a:t>Technical remark: </a:t>
            </a:r>
            <a:r>
              <a:rPr lang="en-US" sz="2400" dirty="0"/>
              <a:t>Patients in certain </a:t>
            </a:r>
            <a:r>
              <a:rPr lang="en-US" sz="2400" dirty="0" smtClean="0"/>
              <a:t>high-risk groups </a:t>
            </a:r>
            <a:r>
              <a:rPr lang="en-US" sz="2400" dirty="0"/>
              <a:t>could be considered for lower </a:t>
            </a:r>
            <a:r>
              <a:rPr lang="en-US" sz="2400" dirty="0" smtClean="0"/>
              <a:t>blood pressure </a:t>
            </a:r>
            <a:r>
              <a:rPr lang="en-US" sz="2400" dirty="0"/>
              <a:t>targets (130/80 mm Hg), such as </a:t>
            </a:r>
            <a:r>
              <a:rPr lang="en-US" sz="2400" dirty="0" smtClean="0"/>
              <a:t>those with </a:t>
            </a:r>
            <a:r>
              <a:rPr lang="en-US" sz="2400" dirty="0"/>
              <a:t>previous stroke or progressing chronic </a:t>
            </a:r>
            <a:r>
              <a:rPr lang="en-US" sz="2400" dirty="0" smtClean="0"/>
              <a:t>kidney disease </a:t>
            </a:r>
            <a:r>
              <a:rPr lang="en-US" sz="2400" dirty="0"/>
              <a:t>(estimated glomerular </a:t>
            </a:r>
            <a:r>
              <a:rPr lang="en-US" sz="2400" dirty="0" smtClean="0"/>
              <a:t>filtration rate </a:t>
            </a:r>
            <a:r>
              <a:rPr lang="en-US" sz="2400" dirty="0"/>
              <a:t>,60 mL/min/1.73 m2 and/or albuminuria). </a:t>
            </a:r>
          </a:p>
          <a:p>
            <a:pPr algn="just" rtl="0"/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41525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TREATING HYPERTENTION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The 2017 Diabetes </a:t>
            </a:r>
            <a:r>
              <a:rPr lang="en-US" sz="2800" dirty="0" smtClean="0"/>
              <a:t>and Hypertension </a:t>
            </a:r>
            <a:r>
              <a:rPr lang="en-US" sz="2800" dirty="0"/>
              <a:t>Position Statement from the ADA </a:t>
            </a:r>
            <a:r>
              <a:rPr lang="en-US" sz="2800" dirty="0" smtClean="0"/>
              <a:t>supported a </a:t>
            </a:r>
            <a:r>
              <a:rPr lang="en-US" sz="2800" dirty="0"/>
              <a:t>target of ,140/90 mm Hg for “fitter” </a:t>
            </a:r>
            <a:r>
              <a:rPr lang="en-US" sz="2800" dirty="0" smtClean="0"/>
              <a:t>older individuals </a:t>
            </a:r>
            <a:r>
              <a:rPr lang="en-US" sz="2800" dirty="0"/>
              <a:t>but a higher </a:t>
            </a:r>
            <a:r>
              <a:rPr lang="en-US" sz="2800" dirty="0">
                <a:solidFill>
                  <a:srgbClr val="00CC00"/>
                </a:solidFill>
              </a:rPr>
              <a:t>SBP (145 to 160 mm Hg) </a:t>
            </a:r>
            <a:r>
              <a:rPr lang="en-US" sz="2800" dirty="0" smtClean="0">
                <a:solidFill>
                  <a:srgbClr val="00CC00"/>
                </a:solidFill>
              </a:rPr>
              <a:t>for individuals </a:t>
            </a:r>
            <a:r>
              <a:rPr lang="en-US" sz="2800" dirty="0">
                <a:solidFill>
                  <a:srgbClr val="00CC00"/>
                </a:solidFill>
              </a:rPr>
              <a:t>with loss of autonomy or major </a:t>
            </a:r>
            <a:r>
              <a:rPr lang="en-US" sz="2800" dirty="0" smtClean="0">
                <a:solidFill>
                  <a:srgbClr val="00CC00"/>
                </a:solidFill>
              </a:rPr>
              <a:t>functional limitations </a:t>
            </a:r>
            <a:r>
              <a:rPr lang="en-US" sz="2800" dirty="0" smtClean="0"/>
              <a:t>.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67479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54563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2.2 In patients aged 65 years and older without known diabetes who meet the criteria for prediabetes by fasting plasma glucose or HbA1c, we suggest obtaining a 2-hour glucose post–oral  glucose tolerance test measurement. (2|O)</a:t>
            </a:r>
          </a:p>
          <a:p>
            <a:pPr algn="l" rtl="0"/>
            <a:r>
              <a:rPr lang="en-US" sz="2800" dirty="0" smtClean="0"/>
              <a:t> </a:t>
            </a:r>
            <a:r>
              <a:rPr lang="en-US" sz="2800" dirty="0"/>
              <a:t>This recommendation is </a:t>
            </a:r>
            <a:r>
              <a:rPr lang="en-US" sz="2800" dirty="0" smtClean="0"/>
              <a:t>most applicable </a:t>
            </a:r>
            <a:r>
              <a:rPr lang="en-US" sz="2800" dirty="0"/>
              <a:t>to high-risk patients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892201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TREATING HYPERTENTION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The 2017 American </a:t>
            </a:r>
            <a:r>
              <a:rPr lang="en-US" sz="2400" dirty="0"/>
              <a:t>College of Cardiology/American Heart </a:t>
            </a:r>
            <a:r>
              <a:rPr lang="en-US" sz="2400" dirty="0" smtClean="0"/>
              <a:t>Association guideline </a:t>
            </a:r>
            <a:r>
              <a:rPr lang="en-US" sz="2400" dirty="0"/>
              <a:t>recommends a target of ,</a:t>
            </a:r>
            <a:r>
              <a:rPr lang="en-US" sz="2400" dirty="0" smtClean="0">
                <a:solidFill>
                  <a:srgbClr val="CC0066"/>
                </a:solidFill>
              </a:rPr>
              <a:t>130/80 </a:t>
            </a:r>
            <a:r>
              <a:rPr lang="en-US" sz="2400" dirty="0">
                <a:solidFill>
                  <a:srgbClr val="CC0066"/>
                </a:solidFill>
              </a:rPr>
              <a:t>mm Hg,</a:t>
            </a:r>
            <a:r>
              <a:rPr lang="en-US" sz="2400" dirty="0"/>
              <a:t> even in older patients with diabetes. Thus, treatment approaches and goals are controversial.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Many </a:t>
            </a:r>
            <a:r>
              <a:rPr lang="en-US" sz="2400" dirty="0"/>
              <a:t>clinicians may opt for this lower target in </a:t>
            </a:r>
            <a:r>
              <a:rPr lang="en-US" sz="2400" dirty="0" smtClean="0"/>
              <a:t>patients at </a:t>
            </a:r>
            <a:r>
              <a:rPr lang="en-US" sz="2400" dirty="0"/>
              <a:t>high CVD risk after careful discussion of the pros </a:t>
            </a:r>
            <a:r>
              <a:rPr lang="en-US" sz="2400" dirty="0" smtClean="0"/>
              <a:t>and cons </a:t>
            </a:r>
            <a:r>
              <a:rPr lang="en-US" sz="2400" dirty="0"/>
              <a:t>of such increased intensity of treatment with </a:t>
            </a:r>
            <a:r>
              <a:rPr lang="en-US" sz="2400" dirty="0" smtClean="0"/>
              <a:t>the patient</a:t>
            </a:r>
            <a:r>
              <a:rPr lang="en-US" sz="2400" dirty="0"/>
              <a:t>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0540049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Treating </a:t>
            </a:r>
            <a:r>
              <a:rPr lang="en-US" sz="3600" b="1" dirty="0" err="1" smtClean="0">
                <a:solidFill>
                  <a:srgbClr val="FF0000"/>
                </a:solidFill>
              </a:rPr>
              <a:t>hypertention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754563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just" rtl="0"/>
            <a:r>
              <a:rPr lang="en-US" sz="2400" dirty="0" smtClean="0"/>
              <a:t>If lower </a:t>
            </a:r>
            <a:r>
              <a:rPr lang="en-US" sz="2400" dirty="0"/>
              <a:t>blood pressure targets are selected, careful </a:t>
            </a:r>
            <a:r>
              <a:rPr lang="en-US" sz="2400" dirty="0" smtClean="0"/>
              <a:t>monitoring </a:t>
            </a:r>
            <a:r>
              <a:rPr lang="en-US" sz="2400" dirty="0"/>
              <a:t>of such patients is needed to </a:t>
            </a:r>
            <a:r>
              <a:rPr lang="en-US" sz="2400" dirty="0" smtClean="0"/>
              <a:t>avoid orthostatic </a:t>
            </a:r>
            <a:r>
              <a:rPr lang="en-US" sz="2400" dirty="0"/>
              <a:t>hypotension. </a:t>
            </a:r>
            <a:endParaRPr lang="en-US" sz="2400" dirty="0" smtClean="0"/>
          </a:p>
          <a:p>
            <a:pPr algn="just" rtl="0"/>
            <a:r>
              <a:rPr lang="en-US" sz="2400" dirty="0" smtClean="0"/>
              <a:t>Patients </a:t>
            </a:r>
            <a:r>
              <a:rPr lang="en-US" sz="2400" dirty="0"/>
              <a:t>with high </a:t>
            </a:r>
            <a:r>
              <a:rPr lang="en-US" sz="2400" dirty="0" smtClean="0"/>
              <a:t>disease complexity </a:t>
            </a:r>
            <a:r>
              <a:rPr lang="en-US" sz="2400" dirty="0"/>
              <a:t>(group 3, poor health, Table </a:t>
            </a:r>
            <a:r>
              <a:rPr lang="en-US" sz="2400" dirty="0" smtClean="0"/>
              <a:t>3) could </a:t>
            </a:r>
            <a:r>
              <a:rPr lang="en-US" sz="2400" dirty="0"/>
              <a:t>be considered for higher blood </a:t>
            </a:r>
            <a:r>
              <a:rPr lang="en-US" sz="2400" dirty="0" smtClean="0"/>
              <a:t>pressure targets </a:t>
            </a:r>
            <a:r>
              <a:rPr lang="en-US" sz="2400" dirty="0">
                <a:solidFill>
                  <a:srgbClr val="FF0066"/>
                </a:solidFill>
              </a:rPr>
              <a:t>(145 to 160/90mmHg)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 rtl="0"/>
            <a:r>
              <a:rPr lang="en-US" sz="2400" dirty="0" smtClean="0"/>
              <a:t>Choosing </a:t>
            </a:r>
            <a:r>
              <a:rPr lang="en-US" sz="2400" dirty="0"/>
              <a:t>a </a:t>
            </a:r>
            <a:r>
              <a:rPr lang="en-US" sz="2400" dirty="0" smtClean="0"/>
              <a:t>blood pressure </a:t>
            </a:r>
            <a:r>
              <a:rPr lang="en-US" sz="2400" dirty="0"/>
              <a:t>target involves shared </a:t>
            </a:r>
            <a:r>
              <a:rPr lang="en-US" sz="2400" dirty="0" smtClean="0"/>
              <a:t>decision-making between </a:t>
            </a:r>
            <a:r>
              <a:rPr lang="en-US" sz="2400" dirty="0"/>
              <a:t>the </a:t>
            </a:r>
            <a:r>
              <a:rPr lang="en-US" sz="2400" dirty="0" smtClean="0"/>
              <a:t>clinician </a:t>
            </a:r>
            <a:r>
              <a:rPr lang="en-US" sz="2400" dirty="0"/>
              <a:t>and patient, with full </a:t>
            </a:r>
            <a:r>
              <a:rPr lang="en-US" sz="2400" dirty="0" smtClean="0"/>
              <a:t>discussion of </a:t>
            </a:r>
            <a:r>
              <a:rPr lang="en-US" sz="2400" dirty="0"/>
              <a:t>the benefits and risks of each target.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9635137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Treating complications of diabetes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400" dirty="0" smtClean="0"/>
              <a:t>5-2:In </a:t>
            </a:r>
            <a:r>
              <a:rPr lang="en-US" sz="2400" dirty="0"/>
              <a:t>patients aged 65 years and older with </a:t>
            </a:r>
            <a:r>
              <a:rPr lang="en-US" sz="2400" dirty="0" smtClean="0"/>
              <a:t>diabetes and </a:t>
            </a:r>
            <a:r>
              <a:rPr lang="en-US" sz="2400" dirty="0"/>
              <a:t>hypertension, we recommend that an </a:t>
            </a:r>
            <a:r>
              <a:rPr lang="en-US" sz="2400" dirty="0" smtClean="0"/>
              <a:t>angiotensin converting </a:t>
            </a:r>
            <a:r>
              <a:rPr lang="en-US" sz="2400" dirty="0" smtClean="0"/>
              <a:t>enzyme inhibitor </a:t>
            </a:r>
            <a:r>
              <a:rPr lang="en-US" sz="2400" dirty="0"/>
              <a:t>or an angiotensin </a:t>
            </a:r>
            <a:r>
              <a:rPr lang="en-US" sz="2400" dirty="0" smtClean="0"/>
              <a:t>receptor blocker </a:t>
            </a:r>
            <a:r>
              <a:rPr lang="en-US" sz="2400" dirty="0"/>
              <a:t>should be the first-line therapy. (1|O)</a:t>
            </a:r>
          </a:p>
          <a:p>
            <a:pPr marL="0" indent="0" algn="just" rtl="0">
              <a:buNone/>
            </a:pPr>
            <a:r>
              <a:rPr lang="en-US" sz="2400" b="1" dirty="0">
                <a:solidFill>
                  <a:srgbClr val="FF0000"/>
                </a:solidFill>
              </a:rPr>
              <a:t>Technical remark</a:t>
            </a:r>
            <a:r>
              <a:rPr lang="en-US" sz="2400" dirty="0"/>
              <a:t>: If one class is not tolerated, </a:t>
            </a:r>
            <a:r>
              <a:rPr lang="en-US" sz="2400" dirty="0" smtClean="0"/>
              <a:t>the other should be substituted.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7633572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TREATMENT OF HYPERTENTION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Several studies have demonstrated a reduction in </a:t>
            </a:r>
            <a:r>
              <a:rPr lang="en-US" sz="2400" dirty="0" smtClean="0"/>
              <a:t>the progression </a:t>
            </a:r>
            <a:r>
              <a:rPr lang="en-US" sz="2400" dirty="0"/>
              <a:t>of diabetic CKD with the use of </a:t>
            </a:r>
            <a:r>
              <a:rPr lang="en-US" sz="2400" dirty="0" smtClean="0"/>
              <a:t>angiotensin converting enzyme </a:t>
            </a:r>
            <a:r>
              <a:rPr lang="en-US" sz="2400" dirty="0"/>
              <a:t>(ACE) inhibitors and </a:t>
            </a:r>
            <a:r>
              <a:rPr lang="en-US" sz="2400" dirty="0" smtClean="0"/>
              <a:t>angiotensin receptor </a:t>
            </a:r>
            <a:r>
              <a:rPr lang="en-US" sz="2400" dirty="0"/>
              <a:t>blockers (ARBs) in </a:t>
            </a:r>
            <a:r>
              <a:rPr lang="en-US" sz="2400" dirty="0">
                <a:solidFill>
                  <a:srgbClr val="FF0066"/>
                </a:solidFill>
              </a:rPr>
              <a:t>patients with </a:t>
            </a:r>
            <a:r>
              <a:rPr lang="en-US" sz="2400" dirty="0" smtClean="0">
                <a:solidFill>
                  <a:srgbClr val="FF0066"/>
                </a:solidFill>
              </a:rPr>
              <a:t>hypertension and </a:t>
            </a:r>
            <a:r>
              <a:rPr lang="en-US" sz="2400" dirty="0">
                <a:solidFill>
                  <a:srgbClr val="FF0066"/>
                </a:solidFill>
              </a:rPr>
              <a:t>advanced </a:t>
            </a:r>
            <a:r>
              <a:rPr lang="en-US" sz="2400" dirty="0" smtClean="0">
                <a:solidFill>
                  <a:srgbClr val="FF0066"/>
                </a:solidFill>
              </a:rPr>
              <a:t>CKD.</a:t>
            </a:r>
          </a:p>
          <a:p>
            <a:pPr algn="l" rtl="0"/>
            <a:r>
              <a:rPr lang="en-US" sz="2400" dirty="0" smtClean="0"/>
              <a:t>Moreover, </a:t>
            </a:r>
            <a:r>
              <a:rPr lang="en-US" sz="2400" dirty="0" smtClean="0">
                <a:solidFill>
                  <a:srgbClr val="00CC00"/>
                </a:solidFill>
              </a:rPr>
              <a:t>ACE </a:t>
            </a:r>
            <a:r>
              <a:rPr lang="en-US" sz="2400" dirty="0">
                <a:solidFill>
                  <a:srgbClr val="00CC00"/>
                </a:solidFill>
              </a:rPr>
              <a:t>inhibitors </a:t>
            </a:r>
            <a:r>
              <a:rPr lang="en-US" sz="2400" dirty="0"/>
              <a:t>have been shown to significantly </a:t>
            </a:r>
            <a:r>
              <a:rPr lang="en-US" sz="2400" dirty="0" smtClean="0"/>
              <a:t>reduce the </a:t>
            </a:r>
            <a:r>
              <a:rPr lang="en-US" sz="2400" dirty="0"/>
              <a:t>risk of all-cause and CVD mortality, MACE, </a:t>
            </a:r>
            <a:r>
              <a:rPr lang="en-US" sz="2400" dirty="0" smtClean="0"/>
              <a:t>and heart </a:t>
            </a:r>
            <a:r>
              <a:rPr lang="en-US" sz="2400" dirty="0"/>
              <a:t>failure, whereas ARBs significantly reduce only </a:t>
            </a:r>
            <a:r>
              <a:rPr lang="en-US" sz="2400" dirty="0" smtClean="0"/>
              <a:t>the risk </a:t>
            </a:r>
            <a:r>
              <a:rPr lang="en-US" sz="2400" dirty="0"/>
              <a:t>of heart failure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9443036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TREATMENT OF HYPERTENTION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The </a:t>
            </a:r>
            <a:r>
              <a:rPr lang="en-US" sz="2400" dirty="0"/>
              <a:t>need for more than one drug to treat </a:t>
            </a:r>
            <a:r>
              <a:rPr lang="en-US" sz="2400" dirty="0" smtClean="0"/>
              <a:t>hypertension is </a:t>
            </a:r>
            <a:r>
              <a:rPr lang="en-US" sz="2400" dirty="0"/>
              <a:t>common in patients with </a:t>
            </a:r>
            <a:r>
              <a:rPr lang="en-US" sz="2400" dirty="0" smtClean="0"/>
              <a:t>T2D. </a:t>
            </a:r>
            <a:r>
              <a:rPr lang="en-US" sz="2400" dirty="0">
                <a:solidFill>
                  <a:srgbClr val="7030A0"/>
                </a:solidFill>
              </a:rPr>
              <a:t>Two drugs </a:t>
            </a:r>
            <a:r>
              <a:rPr lang="en-US" sz="2400" dirty="0" smtClean="0">
                <a:solidFill>
                  <a:srgbClr val="7030A0"/>
                </a:solidFill>
              </a:rPr>
              <a:t>should be </a:t>
            </a:r>
            <a:r>
              <a:rPr lang="en-US" sz="2400" dirty="0">
                <a:solidFill>
                  <a:srgbClr val="7030A0"/>
                </a:solidFill>
              </a:rPr>
              <a:t>started together if the initial BP is </a:t>
            </a:r>
            <a:r>
              <a:rPr lang="en-US" sz="2400" dirty="0" smtClean="0">
                <a:solidFill>
                  <a:srgbClr val="7030A0"/>
                </a:solidFill>
              </a:rPr>
              <a:t>&gt;160/100 </a:t>
            </a:r>
            <a:r>
              <a:rPr lang="en-US" sz="2400" dirty="0">
                <a:solidFill>
                  <a:srgbClr val="7030A0"/>
                </a:solidFill>
              </a:rPr>
              <a:t>mm </a:t>
            </a:r>
            <a:r>
              <a:rPr lang="en-US" sz="2400" dirty="0" smtClean="0">
                <a:solidFill>
                  <a:srgbClr val="7030A0"/>
                </a:solidFill>
              </a:rPr>
              <a:t>Hg . 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The </a:t>
            </a:r>
            <a:r>
              <a:rPr lang="en-US" sz="2400" dirty="0"/>
              <a:t>calcium channel blocker amlodipine </a:t>
            </a:r>
            <a:r>
              <a:rPr lang="en-US" sz="2400" dirty="0" smtClean="0"/>
              <a:t>has been </a:t>
            </a:r>
            <a:r>
              <a:rPr lang="en-US" sz="2400" dirty="0"/>
              <a:t>shown to provide better cardiovascular </a:t>
            </a:r>
            <a:r>
              <a:rPr lang="en-US" sz="2400" dirty="0" smtClean="0"/>
              <a:t>outcomes than </a:t>
            </a:r>
            <a:r>
              <a:rPr lang="en-US" sz="2400" dirty="0"/>
              <a:t>other agents by the Avoiding Cardiovascular </a:t>
            </a:r>
            <a:r>
              <a:rPr lang="en-US" sz="2400" dirty="0" smtClean="0"/>
              <a:t>Events Through </a:t>
            </a:r>
            <a:r>
              <a:rPr lang="en-US" sz="2400" dirty="0"/>
              <a:t>Combination Therapy in Patients Living </a:t>
            </a:r>
            <a:r>
              <a:rPr lang="en-US" sz="2400" dirty="0" smtClean="0"/>
              <a:t>With Systolic </a:t>
            </a:r>
            <a:r>
              <a:rPr lang="en-US" sz="2400" dirty="0"/>
              <a:t>Hypertension (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6921874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  <a:solidFill>
            <a:schemeClr val="tx2">
              <a:lumMod val="75000"/>
            </a:schemeClr>
          </a:solidFill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 rtl="0"/>
            <a:endParaRPr lang="en-US" sz="4800" b="1" dirty="0" smtClean="0">
              <a:solidFill>
                <a:srgbClr val="FF0000"/>
              </a:solidFill>
            </a:endParaRPr>
          </a:p>
          <a:p>
            <a:pPr algn="ctr" rtl="0"/>
            <a:r>
              <a:rPr lang="en-US" sz="4800" b="1" dirty="0" smtClean="0">
                <a:solidFill>
                  <a:srgbClr val="FF0000"/>
                </a:solidFill>
              </a:rPr>
              <a:t>Management </a:t>
            </a:r>
            <a:r>
              <a:rPr lang="en-US" sz="4800" b="1" dirty="0">
                <a:solidFill>
                  <a:srgbClr val="FF0000"/>
                </a:solidFill>
              </a:rPr>
              <a:t>of hyperlipidemia in older adults with diabetes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932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524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4400" b="1" dirty="0">
                <a:solidFill>
                  <a:srgbClr val="FF0000"/>
                </a:solidFill>
              </a:rPr>
              <a:t>Management of hyperlipidemia in older </a:t>
            </a:r>
            <a:r>
              <a:rPr lang="en-US" sz="4400" b="1" dirty="0" smtClean="0">
                <a:solidFill>
                  <a:srgbClr val="FF0000"/>
                </a:solidFill>
              </a:rPr>
              <a:t>adults with </a:t>
            </a:r>
            <a:r>
              <a:rPr lang="en-US" sz="4400" b="1" dirty="0">
                <a:solidFill>
                  <a:srgbClr val="FF0000"/>
                </a:solidFill>
              </a:rPr>
              <a:t>diabetes</a:t>
            </a:r>
            <a:endParaRPr lang="fa-IR" sz="4400" b="1" dirty="0">
              <a:solidFill>
                <a:srgbClr val="FF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2720975"/>
            <a:ext cx="8407400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695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5-4:In </a:t>
            </a:r>
            <a:r>
              <a:rPr lang="en-US" sz="2400" dirty="0"/>
              <a:t>patients aged 65 years and older with </a:t>
            </a:r>
            <a:r>
              <a:rPr lang="en-US" sz="2400" dirty="0" smtClean="0"/>
              <a:t>diabetes, we </a:t>
            </a:r>
            <a:r>
              <a:rPr lang="en-US" sz="2400" dirty="0">
                <a:solidFill>
                  <a:srgbClr val="FE0000"/>
                </a:solidFill>
              </a:rPr>
              <a:t>recommend statin </a:t>
            </a:r>
            <a:r>
              <a:rPr lang="en-US" sz="2400" dirty="0"/>
              <a:t>therapy and the use of </a:t>
            </a:r>
            <a:r>
              <a:rPr lang="en-US" sz="2400" dirty="0" smtClean="0"/>
              <a:t>an annual </a:t>
            </a:r>
            <a:r>
              <a:rPr lang="en-US" sz="2400" dirty="0"/>
              <a:t>lipid profile to achieve the </a:t>
            </a:r>
            <a:r>
              <a:rPr lang="en-US" sz="2400" dirty="0" smtClean="0"/>
              <a:t>recommended levels </a:t>
            </a:r>
            <a:r>
              <a:rPr lang="en-US" sz="2400" dirty="0"/>
              <a:t>for reducing absolute cardiovascular </a:t>
            </a:r>
            <a:r>
              <a:rPr lang="en-US" sz="2400" dirty="0" smtClean="0"/>
              <a:t>disease events </a:t>
            </a:r>
            <a:r>
              <a:rPr lang="en-US" sz="2400" dirty="0"/>
              <a:t>and all-cause mortality. (1|</a:t>
            </a:r>
            <a:r>
              <a:rPr lang="en-US" sz="2400" dirty="0" smtClean="0"/>
              <a:t>)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rgbClr val="FE0000"/>
                </a:solidFill>
              </a:rPr>
              <a:t>For </a:t>
            </a:r>
            <a:r>
              <a:rPr lang="en-US" sz="2400" dirty="0" smtClean="0">
                <a:solidFill>
                  <a:srgbClr val="FE0000"/>
                </a:solidFill>
              </a:rPr>
              <a:t>patients </a:t>
            </a:r>
            <a:r>
              <a:rPr lang="en-US" sz="2400" dirty="0">
                <a:solidFill>
                  <a:srgbClr val="FE0000"/>
                </a:solidFill>
              </a:rPr>
              <a:t>aged 80 </a:t>
            </a:r>
            <a:r>
              <a:rPr lang="en-US" sz="2400" dirty="0" smtClean="0"/>
              <a:t>years </a:t>
            </a:r>
            <a:r>
              <a:rPr lang="en-US" sz="2400" dirty="0"/>
              <a:t>old </a:t>
            </a:r>
            <a:r>
              <a:rPr lang="en-US" sz="2400" dirty="0" smtClean="0"/>
              <a:t>and older </a:t>
            </a:r>
            <a:r>
              <a:rPr lang="en-US" sz="2400" dirty="0"/>
              <a:t>or with short life expectancy, we </a:t>
            </a:r>
            <a:r>
              <a:rPr lang="en-US" sz="2400" dirty="0" smtClean="0"/>
              <a:t>advocate that </a:t>
            </a:r>
            <a:r>
              <a:rPr lang="en-US" sz="2400" dirty="0"/>
              <a:t>low-density lipoprotein cholesterol goal </a:t>
            </a:r>
            <a:r>
              <a:rPr lang="en-US" sz="2400" dirty="0" smtClean="0"/>
              <a:t>levels should </a:t>
            </a:r>
            <a:r>
              <a:rPr lang="en-US" sz="2400" dirty="0"/>
              <a:t>not be so strict.</a:t>
            </a:r>
            <a:endParaRPr lang="fa-IR" sz="2400" dirty="0"/>
          </a:p>
        </p:txBody>
      </p:sp>
      <p:sp>
        <p:nvSpPr>
          <p:cNvPr id="2" name="Rectangle 1"/>
          <p:cNvSpPr/>
          <p:nvPr/>
        </p:nvSpPr>
        <p:spPr>
          <a:xfrm>
            <a:off x="457200" y="53340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800" b="1" dirty="0">
                <a:solidFill>
                  <a:srgbClr val="FF0000"/>
                </a:solidFill>
              </a:rPr>
              <a:t>Management of hyperlipidemia in older adults with diabetes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043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  <a:ea typeface="+mn-ea"/>
                <a:cs typeface="+mn-cs"/>
              </a:rPr>
              <a:t>Management of hyperlipidemia in older adults with diabetes</a:t>
            </a:r>
            <a:endParaRPr lang="fa-IR" b="1" dirty="0">
              <a:solidFill>
                <a:srgbClr val="FF0000"/>
              </a:solidFill>
              <a:ea typeface="+mn-ea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5-5:In </a:t>
            </a:r>
            <a:r>
              <a:rPr lang="en-US" sz="2400" dirty="0"/>
              <a:t>patients aged 65 years and older with </a:t>
            </a:r>
            <a:r>
              <a:rPr lang="en-US" sz="2400" dirty="0" smtClean="0"/>
              <a:t>diabetes, we </a:t>
            </a:r>
            <a:r>
              <a:rPr lang="en-US" sz="2400" dirty="0"/>
              <a:t>suggest that if statin therapy is inadequate </a:t>
            </a:r>
            <a:r>
              <a:rPr lang="en-US" sz="2400" dirty="0" smtClean="0"/>
              <a:t>for reaching </a:t>
            </a:r>
            <a:r>
              <a:rPr lang="en-US" sz="2400" dirty="0"/>
              <a:t>the low-density lipoprotein </a:t>
            </a:r>
            <a:r>
              <a:rPr lang="en-US" sz="2400" dirty="0" smtClean="0"/>
              <a:t>cholesterol reduction </a:t>
            </a:r>
            <a:r>
              <a:rPr lang="en-US" sz="2400" dirty="0"/>
              <a:t>goal, either because of side effects </a:t>
            </a:r>
            <a:r>
              <a:rPr lang="en-US" sz="2400" dirty="0" smtClean="0"/>
              <a:t>or because </a:t>
            </a:r>
            <a:r>
              <a:rPr lang="en-US" sz="2400" dirty="0"/>
              <a:t>the low-density lipoprotein </a:t>
            </a:r>
            <a:r>
              <a:rPr lang="en-US" sz="2400" dirty="0" smtClean="0"/>
              <a:t>cholesterol target </a:t>
            </a:r>
            <a:r>
              <a:rPr lang="en-US" sz="2400" dirty="0"/>
              <a:t>is elusive, then alternative or </a:t>
            </a:r>
            <a:r>
              <a:rPr lang="en-US" sz="2400" dirty="0" smtClean="0"/>
              <a:t>additional approaches </a:t>
            </a:r>
            <a:r>
              <a:rPr lang="en-US" sz="2400" dirty="0">
                <a:solidFill>
                  <a:srgbClr val="FE0000"/>
                </a:solidFill>
              </a:rPr>
              <a:t>(such as including ezetimibe or </a:t>
            </a:r>
            <a:r>
              <a:rPr lang="en-US" sz="2400" dirty="0" err="1" smtClean="0">
                <a:solidFill>
                  <a:srgbClr val="FE0000"/>
                </a:solidFill>
              </a:rPr>
              <a:t>proprotein</a:t>
            </a:r>
            <a:r>
              <a:rPr lang="en-US" sz="2400" dirty="0">
                <a:solidFill>
                  <a:srgbClr val="FE0000"/>
                </a:solidFill>
              </a:rPr>
              <a:t> </a:t>
            </a:r>
            <a:r>
              <a:rPr lang="en-US" sz="2400" dirty="0" smtClean="0">
                <a:solidFill>
                  <a:srgbClr val="FE0000"/>
                </a:solidFill>
              </a:rPr>
              <a:t>convertase </a:t>
            </a:r>
            <a:r>
              <a:rPr lang="en-US" sz="2400" dirty="0" err="1">
                <a:solidFill>
                  <a:srgbClr val="FE0000"/>
                </a:solidFill>
              </a:rPr>
              <a:t>subtilisin</a:t>
            </a:r>
            <a:r>
              <a:rPr lang="en-US" sz="2400" dirty="0">
                <a:solidFill>
                  <a:srgbClr val="FE0000"/>
                </a:solidFill>
              </a:rPr>
              <a:t>/</a:t>
            </a:r>
            <a:r>
              <a:rPr lang="en-US" sz="2400" dirty="0" err="1">
                <a:solidFill>
                  <a:srgbClr val="FE0000"/>
                </a:solidFill>
              </a:rPr>
              <a:t>kexin</a:t>
            </a:r>
            <a:r>
              <a:rPr lang="en-US" sz="2400" dirty="0">
                <a:solidFill>
                  <a:srgbClr val="FE0000"/>
                </a:solidFill>
              </a:rPr>
              <a:t> type 9 </a:t>
            </a:r>
            <a:r>
              <a:rPr lang="en-US" sz="2400" dirty="0" smtClean="0">
                <a:solidFill>
                  <a:srgbClr val="FE0000"/>
                </a:solidFill>
              </a:rPr>
              <a:t>inhibitors) </a:t>
            </a:r>
            <a:r>
              <a:rPr lang="en-US" sz="2400" dirty="0" smtClean="0"/>
              <a:t>should </a:t>
            </a:r>
            <a:r>
              <a:rPr lang="en-US" sz="2400" dirty="0"/>
              <a:t>be initiated. (2|OOO)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96502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  <a:ea typeface="+mn-ea"/>
                <a:cs typeface="+mn-cs"/>
              </a:rPr>
              <a:t>Management of hyperlipidemia in older adults with diabetes</a:t>
            </a:r>
            <a:r>
              <a:rPr lang="fa-IR" b="1" dirty="0">
                <a:solidFill>
                  <a:srgbClr val="FF0000"/>
                </a:solidFill>
                <a:ea typeface="+mn-ea"/>
                <a:cs typeface="Arial"/>
              </a:rPr>
              <a:t/>
            </a:r>
            <a:br>
              <a:rPr lang="fa-IR" b="1" dirty="0">
                <a:solidFill>
                  <a:srgbClr val="FF0000"/>
                </a:solidFill>
                <a:ea typeface="+mn-ea"/>
                <a:cs typeface="Arial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marL="0" indent="0" algn="just" rtl="0">
              <a:buNone/>
            </a:pPr>
            <a:r>
              <a:rPr lang="en-US" dirty="0"/>
              <a:t>In patients aged 65 years and older with </a:t>
            </a:r>
            <a:r>
              <a:rPr lang="en-US" dirty="0" smtClean="0"/>
              <a:t>diabetes and </a:t>
            </a:r>
            <a:r>
              <a:rPr lang="en-US" dirty="0"/>
              <a:t>fasting triglycerides </a:t>
            </a:r>
            <a:r>
              <a:rPr lang="en-US" dirty="0" smtClean="0"/>
              <a:t>&gt;500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>, we </a:t>
            </a:r>
            <a:r>
              <a:rPr lang="en-US" dirty="0" smtClean="0"/>
              <a:t>recommend the </a:t>
            </a:r>
            <a:r>
              <a:rPr lang="en-US" dirty="0"/>
              <a:t>use of fish oil and/or </a:t>
            </a:r>
            <a:r>
              <a:rPr lang="en-US" dirty="0" err="1"/>
              <a:t>fenofibrate</a:t>
            </a:r>
            <a:r>
              <a:rPr lang="en-US" dirty="0"/>
              <a:t> </a:t>
            </a:r>
            <a:r>
              <a:rPr lang="en-US" dirty="0" smtClean="0"/>
              <a:t>to reduce </a:t>
            </a:r>
            <a:r>
              <a:rPr lang="en-US" dirty="0"/>
              <a:t>the risk of pancreatitis. (1|OO)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9897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2.3 </a:t>
            </a:r>
            <a:r>
              <a:rPr lang="en-US" sz="2800" dirty="0"/>
              <a:t>In patients aged 65 years and older who </a:t>
            </a:r>
            <a:r>
              <a:rPr lang="en-US" sz="2800" dirty="0" smtClean="0"/>
              <a:t>have prediabetes</a:t>
            </a:r>
            <a:r>
              <a:rPr lang="en-US" sz="2800" dirty="0"/>
              <a:t>, we recommend a lifestyle </a:t>
            </a:r>
            <a:r>
              <a:rPr lang="en-US" sz="2800" dirty="0" smtClean="0"/>
              <a:t>program similar </a:t>
            </a:r>
            <a:r>
              <a:rPr lang="en-US" sz="2800" dirty="0"/>
              <a:t>to the Diabetes Prevention Program </a:t>
            </a:r>
            <a:r>
              <a:rPr lang="en-US" sz="2800" dirty="0" smtClean="0"/>
              <a:t>to delay </a:t>
            </a:r>
            <a:r>
              <a:rPr lang="en-US" sz="2800" dirty="0"/>
              <a:t>progression to diabetes. (1|)</a:t>
            </a:r>
          </a:p>
          <a:p>
            <a:pPr algn="l" rtl="0"/>
            <a:r>
              <a:rPr lang="en-US" sz="2800" dirty="0" smtClean="0"/>
              <a:t> </a:t>
            </a:r>
            <a:r>
              <a:rPr lang="en-US" sz="2800" dirty="0"/>
              <a:t>Metformin is not </a:t>
            </a:r>
            <a:r>
              <a:rPr lang="en-US" sz="2800" dirty="0" smtClean="0"/>
              <a:t>recommended for </a:t>
            </a:r>
            <a:r>
              <a:rPr lang="en-US" sz="2800" dirty="0"/>
              <a:t>diabetes prevention at this time, as it is </a:t>
            </a:r>
            <a:r>
              <a:rPr lang="en-US" sz="2800" dirty="0" smtClean="0"/>
              <a:t>not approved </a:t>
            </a:r>
            <a:r>
              <a:rPr lang="en-US" sz="2800" dirty="0"/>
              <a:t>by the Food </a:t>
            </a:r>
            <a:r>
              <a:rPr lang="en-US" sz="2800" dirty="0" smtClean="0"/>
              <a:t>and Drug Administration for this </a:t>
            </a:r>
            <a:r>
              <a:rPr lang="en-US" sz="2800" dirty="0"/>
              <a:t>indication.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42770817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  <a:solidFill>
            <a:schemeClr val="tx2">
              <a:lumMod val="75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0"/>
            <a:endParaRPr lang="en-US" sz="4800" b="1" dirty="0" smtClean="0">
              <a:solidFill>
                <a:srgbClr val="FE0000"/>
              </a:solidFill>
              <a:latin typeface="AdvOT1a8a9c4a.BI"/>
            </a:endParaRPr>
          </a:p>
          <a:p>
            <a:pPr marL="0" indent="0" algn="ctr" rtl="0">
              <a:buNone/>
            </a:pPr>
            <a:r>
              <a:rPr lang="en-US" sz="4800" b="1" dirty="0" smtClean="0">
                <a:solidFill>
                  <a:srgbClr val="FE0000"/>
                </a:solidFill>
                <a:latin typeface="AdvOT1a8a9c4a.BI"/>
              </a:rPr>
              <a:t> Management </a:t>
            </a:r>
            <a:r>
              <a:rPr lang="en-US" sz="4800" b="1" dirty="0">
                <a:solidFill>
                  <a:srgbClr val="FE0000"/>
                </a:solidFill>
                <a:latin typeface="AdvOT1a8a9c4a.BI"/>
              </a:rPr>
              <a:t>of congestive heart failure in </a:t>
            </a:r>
            <a:r>
              <a:rPr lang="en-US" sz="4800" b="1" dirty="0" smtClean="0">
                <a:solidFill>
                  <a:srgbClr val="FE0000"/>
                </a:solidFill>
                <a:latin typeface="AdvOT1a8a9c4a.BI"/>
              </a:rPr>
              <a:t>older adults </a:t>
            </a:r>
            <a:r>
              <a:rPr lang="en-US" sz="4800" b="1" dirty="0">
                <a:solidFill>
                  <a:srgbClr val="FE0000"/>
                </a:solidFill>
                <a:latin typeface="AdvOT1a8a9c4a.BI"/>
              </a:rPr>
              <a:t>with diabetes</a:t>
            </a:r>
            <a:endParaRPr lang="fa-IR" sz="4800" b="1" dirty="0">
              <a:solidFill>
                <a:srgbClr val="F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1658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Management of congestive heart failure in older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adults with diabetes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800" smtClean="0"/>
          </a:p>
          <a:p>
            <a:pPr algn="l" rtl="0"/>
            <a:r>
              <a:rPr lang="en-US" sz="2800" smtClean="0"/>
              <a:t>5-7:In </a:t>
            </a:r>
            <a:r>
              <a:rPr lang="en-US" sz="2800" dirty="0"/>
              <a:t>patients aged 65 years and older who </a:t>
            </a:r>
            <a:r>
              <a:rPr lang="en-US" sz="2800" dirty="0" smtClean="0"/>
              <a:t>have diabetes </a:t>
            </a:r>
            <a:r>
              <a:rPr lang="en-US" sz="2800" dirty="0"/>
              <a:t>and congestive heart failure, we </a:t>
            </a:r>
            <a:r>
              <a:rPr lang="en-US" sz="2800" dirty="0" smtClean="0"/>
              <a:t>advise treatment </a:t>
            </a:r>
            <a:r>
              <a:rPr lang="en-US" sz="2800" dirty="0"/>
              <a:t>in accordance with </a:t>
            </a:r>
            <a:r>
              <a:rPr lang="en-US" sz="2800"/>
              <a:t>published </a:t>
            </a:r>
            <a:r>
              <a:rPr lang="en-US" sz="2800" smtClean="0"/>
              <a:t>clinical practice </a:t>
            </a:r>
            <a:r>
              <a:rPr lang="en-US" sz="2800" dirty="0"/>
              <a:t>guidelines on congestive heart failure.</a:t>
            </a:r>
          </a:p>
          <a:p>
            <a:pPr algn="l" rtl="0"/>
            <a:r>
              <a:rPr lang="en-US" sz="2800" dirty="0"/>
              <a:t>(Ungraded Good Practice Statement)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0251603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Management of congestive heart failure in older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adults with diabetes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/>
              <a:t>In patients aged 65 years and older who have</a:t>
            </a:r>
          </a:p>
          <a:p>
            <a:pPr marL="0" indent="0" algn="just" rtl="0">
              <a:buNone/>
            </a:pPr>
            <a:r>
              <a:rPr lang="en-US" dirty="0"/>
              <a:t>diabetes and congestive heart failure, the </a:t>
            </a:r>
            <a:r>
              <a:rPr lang="en-US" dirty="0" smtClean="0"/>
              <a:t>following oral </a:t>
            </a:r>
            <a:r>
              <a:rPr lang="en-US" dirty="0"/>
              <a:t>hypoglycemic agents should be </a:t>
            </a:r>
            <a:r>
              <a:rPr lang="en-US" dirty="0" smtClean="0"/>
              <a:t>prescribed with </a:t>
            </a:r>
            <a:r>
              <a:rPr lang="en-US" dirty="0"/>
              <a:t>caution to prevent worsening </a:t>
            </a:r>
            <a:r>
              <a:rPr lang="en-US" dirty="0" smtClean="0"/>
              <a:t>of heart </a:t>
            </a:r>
            <a:r>
              <a:rPr lang="en-US" dirty="0"/>
              <a:t>failure: </a:t>
            </a:r>
            <a:r>
              <a:rPr lang="en-US" dirty="0" err="1"/>
              <a:t>glinides</a:t>
            </a:r>
            <a:r>
              <a:rPr lang="en-US" dirty="0"/>
              <a:t>, </a:t>
            </a:r>
            <a:r>
              <a:rPr lang="en-US" dirty="0" smtClean="0"/>
              <a:t>rosiglitazone, pioglitazone, and </a:t>
            </a:r>
            <a:r>
              <a:rPr lang="en-US" dirty="0"/>
              <a:t>dipeptidyl peptidase-4 </a:t>
            </a:r>
            <a:r>
              <a:rPr lang="en-US" dirty="0" smtClean="0"/>
              <a:t>inhibitors</a:t>
            </a:r>
            <a:r>
              <a:rPr lang="en-US" dirty="0"/>
              <a:t>. (</a:t>
            </a:r>
            <a:r>
              <a:rPr lang="en-US" dirty="0" smtClean="0"/>
              <a:t>Ungraded Good </a:t>
            </a:r>
            <a:r>
              <a:rPr lang="en-US" dirty="0"/>
              <a:t>Practice Statement)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1793681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 rtl="0"/>
            <a:r>
              <a:rPr lang="en-US" sz="4400" b="1" dirty="0">
                <a:solidFill>
                  <a:srgbClr val="FF0000"/>
                </a:solidFill>
              </a:rPr>
              <a:t>Management of atherosclerosis in older </a:t>
            </a:r>
            <a:r>
              <a:rPr lang="en-US" sz="4400" b="1" dirty="0" smtClean="0">
                <a:solidFill>
                  <a:srgbClr val="FF0000"/>
                </a:solidFill>
              </a:rPr>
              <a:t>adults with </a:t>
            </a:r>
            <a:r>
              <a:rPr lang="en-US" sz="4400" b="1" dirty="0">
                <a:solidFill>
                  <a:srgbClr val="FF0000"/>
                </a:solidFill>
              </a:rPr>
              <a:t>diabetes</a:t>
            </a:r>
            <a:endParaRPr lang="fa-IR" sz="4400" b="1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80248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Management of atherosclerosis in older adults with diabetes</a:t>
            </a:r>
            <a:r>
              <a:rPr lang="fa-IR" sz="3200" b="1" dirty="0">
                <a:solidFill>
                  <a:srgbClr val="FF0000"/>
                </a:solidFill>
              </a:rPr>
              <a:t/>
            </a:r>
            <a:br>
              <a:rPr lang="fa-IR" sz="3200" b="1" dirty="0">
                <a:solidFill>
                  <a:srgbClr val="FF0000"/>
                </a:solidFill>
              </a:rPr>
            </a:b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 marL="0" indent="0" algn="just" rtl="0">
              <a:buNone/>
            </a:pPr>
            <a:r>
              <a:rPr lang="en-US" dirty="0"/>
              <a:t>In patients aged 65 years and older with diabetes</a:t>
            </a:r>
          </a:p>
          <a:p>
            <a:pPr marL="0" indent="0" algn="just" rtl="0">
              <a:buNone/>
            </a:pPr>
            <a:r>
              <a:rPr lang="en-US" dirty="0"/>
              <a:t>and a history of atherosclerotic cardiovascular</a:t>
            </a:r>
          </a:p>
          <a:p>
            <a:pPr marL="0" indent="0" algn="just" rtl="0">
              <a:buNone/>
            </a:pPr>
            <a:r>
              <a:rPr lang="en-US" dirty="0"/>
              <a:t>disease, we recommend low-dosage aspirin (75 to</a:t>
            </a:r>
          </a:p>
          <a:p>
            <a:pPr marL="0" indent="0" algn="just" rtl="0">
              <a:buNone/>
            </a:pPr>
            <a:r>
              <a:rPr lang="en-US" dirty="0"/>
              <a:t>162 mg/d) for secondary prevention of </a:t>
            </a:r>
            <a:r>
              <a:rPr lang="en-US" dirty="0" smtClean="0"/>
              <a:t>cardiovascular disease </a:t>
            </a:r>
            <a:r>
              <a:rPr lang="en-US" dirty="0"/>
              <a:t>after careful assessment of</a:t>
            </a:r>
          </a:p>
          <a:p>
            <a:pPr marL="0" indent="0" algn="just" rtl="0">
              <a:buNone/>
            </a:pPr>
            <a:r>
              <a:rPr lang="en-US" dirty="0"/>
              <a:t>bleeding risk and collaborative decision-making</a:t>
            </a:r>
          </a:p>
          <a:p>
            <a:pPr marL="0" indent="0" algn="just" rtl="0">
              <a:buNone/>
            </a:pPr>
            <a:r>
              <a:rPr lang="en-US" dirty="0"/>
              <a:t>with the patient, family, and other caregivers.</a:t>
            </a:r>
          </a:p>
          <a:p>
            <a:pPr marL="0" indent="0" algn="just" rtl="0">
              <a:buNone/>
            </a:pPr>
            <a:r>
              <a:rPr lang="en-US" dirty="0"/>
              <a:t>(1|OO)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97612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4400" b="1" dirty="0">
                <a:solidFill>
                  <a:srgbClr val="FF0000"/>
                </a:solidFill>
              </a:rPr>
              <a:t>Eye complications in older adults with diabetes</a:t>
            </a:r>
            <a:endParaRPr lang="fa-IR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4434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rt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  <a:ea typeface="+mn-ea"/>
                <a:cs typeface="+mn-cs"/>
              </a:rPr>
              <a:t>Eye complications in older adults with diabetes</a:t>
            </a:r>
            <a:r>
              <a:rPr lang="fa-IR" sz="3200" b="1" dirty="0">
                <a:solidFill>
                  <a:srgbClr val="FF0000"/>
                </a:solidFill>
                <a:ea typeface="+mn-ea"/>
                <a:cs typeface="Arial"/>
              </a:rPr>
              <a:t/>
            </a:r>
            <a:br>
              <a:rPr lang="fa-IR" sz="3200" b="1" dirty="0">
                <a:solidFill>
                  <a:srgbClr val="FF0000"/>
                </a:solidFill>
                <a:ea typeface="+mn-ea"/>
                <a:cs typeface="Arial"/>
              </a:rPr>
            </a:b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In patients aged 65 years and older with </a:t>
            </a:r>
            <a:r>
              <a:rPr lang="en-US" dirty="0" smtClean="0"/>
              <a:t>diabetes, we </a:t>
            </a:r>
            <a:r>
              <a:rPr lang="en-US" dirty="0"/>
              <a:t>recommend annual comprehensive eye </a:t>
            </a:r>
            <a:r>
              <a:rPr lang="en-US" dirty="0" smtClean="0"/>
              <a:t>examinations to </a:t>
            </a:r>
            <a:r>
              <a:rPr lang="en-US" dirty="0"/>
              <a:t>detect retinal disease </a:t>
            </a:r>
            <a:r>
              <a:rPr lang="en-US" dirty="0" smtClean="0"/>
              <a:t>(1</a:t>
            </a:r>
            <a:r>
              <a:rPr lang="en-US" dirty="0"/>
              <a:t>|).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Technical remark</a:t>
            </a:r>
            <a:r>
              <a:rPr lang="en-US" dirty="0"/>
              <a:t>: Screening and treatment</a:t>
            </a:r>
          </a:p>
          <a:p>
            <a:pPr marL="0" indent="0" algn="l" rtl="0">
              <a:buNone/>
            </a:pPr>
            <a:r>
              <a:rPr lang="en-US" dirty="0"/>
              <a:t>should be conducted by an ophthalmologist or</a:t>
            </a:r>
          </a:p>
          <a:p>
            <a:pPr marL="0" indent="0" algn="l" rtl="0">
              <a:buNone/>
            </a:pPr>
            <a:r>
              <a:rPr lang="en-US" dirty="0"/>
              <a:t>optometrist in line with present-day standards.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9112319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4400" b="1" dirty="0">
                <a:solidFill>
                  <a:srgbClr val="FF0000"/>
                </a:solidFill>
              </a:rPr>
              <a:t>Neuropathy, falls, and lower extremity problems in</a:t>
            </a:r>
          </a:p>
          <a:p>
            <a:pPr marL="0" indent="0" algn="ctr" rtl="0">
              <a:buNone/>
            </a:pPr>
            <a:r>
              <a:rPr lang="en-US" sz="4400" b="1" dirty="0">
                <a:solidFill>
                  <a:srgbClr val="FF0000"/>
                </a:solidFill>
              </a:rPr>
              <a:t>older adults with diabetes</a:t>
            </a:r>
            <a:endParaRPr lang="fa-IR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6285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rtl="0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Neuropathy, falls, and lower extremity problems in</a:t>
            </a:r>
            <a:b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older adults with diabetes</a:t>
            </a:r>
            <a:r>
              <a:rPr lang="fa-IR" sz="2400" b="1" dirty="0">
                <a:solidFill>
                  <a:srgbClr val="FF0000"/>
                </a:solidFill>
                <a:ea typeface="+mn-ea"/>
                <a:cs typeface="Arial"/>
              </a:rPr>
              <a:t/>
            </a:r>
            <a:br>
              <a:rPr lang="fa-IR" sz="2400" b="1" dirty="0">
                <a:solidFill>
                  <a:srgbClr val="FF0000"/>
                </a:solidFill>
                <a:ea typeface="+mn-ea"/>
                <a:cs typeface="Arial"/>
              </a:rPr>
            </a:b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/>
              <a:t>In patients aged 65 years and older with </a:t>
            </a:r>
            <a:r>
              <a:rPr lang="en-US" dirty="0" smtClean="0"/>
              <a:t>diabetes and </a:t>
            </a:r>
            <a:r>
              <a:rPr lang="en-US" dirty="0"/>
              <a:t>advanced chronic </a:t>
            </a:r>
            <a:r>
              <a:rPr lang="en-US" dirty="0" smtClean="0"/>
              <a:t>sensorimotor distal </a:t>
            </a:r>
            <a:r>
              <a:rPr lang="en-US" dirty="0"/>
              <a:t>polyneuropathy, we suggest </a:t>
            </a:r>
            <a:r>
              <a:rPr lang="en-US" dirty="0" smtClean="0"/>
              <a:t>treatment regimens </a:t>
            </a:r>
            <a:r>
              <a:rPr lang="en-US" dirty="0"/>
              <a:t>that minimize fall risk, such as </a:t>
            </a:r>
            <a:r>
              <a:rPr lang="en-US" dirty="0" smtClean="0"/>
              <a:t>the minimized </a:t>
            </a:r>
            <a:r>
              <a:rPr lang="en-US" dirty="0"/>
              <a:t>use of sedative drugs or drugs </a:t>
            </a:r>
            <a:r>
              <a:rPr lang="en-US" dirty="0" smtClean="0"/>
              <a:t>that promote </a:t>
            </a:r>
            <a:r>
              <a:rPr lang="en-US" dirty="0"/>
              <a:t>orthostatic hypotension and/or hypoglycemia.</a:t>
            </a:r>
          </a:p>
          <a:p>
            <a:pPr marL="0" indent="0" algn="just" rtl="0">
              <a:buNone/>
            </a:pPr>
            <a:r>
              <a:rPr lang="en-US" dirty="0"/>
              <a:t>(2|OOO)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474629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pPr lvl="0" rtl="0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Neuropathy, falls, and lower extremity problems in</a:t>
            </a:r>
            <a:b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older adults with diabetes</a:t>
            </a:r>
            <a:r>
              <a:rPr lang="fa-IR" sz="2400" b="1" dirty="0">
                <a:solidFill>
                  <a:srgbClr val="FF0000"/>
                </a:solidFill>
                <a:ea typeface="+mn-ea"/>
                <a:cs typeface="Arial"/>
              </a:rPr>
              <a:t/>
            </a:r>
            <a:br>
              <a:rPr lang="fa-IR" sz="2400" b="1" dirty="0">
                <a:solidFill>
                  <a:srgbClr val="FF0000"/>
                </a:solidFill>
                <a:ea typeface="+mn-ea"/>
                <a:cs typeface="Arial"/>
              </a:rPr>
            </a:b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/>
              <a:t>In patients aged 65 years and older with </a:t>
            </a:r>
            <a:r>
              <a:rPr lang="en-US" dirty="0" smtClean="0"/>
              <a:t>diabetes and </a:t>
            </a:r>
            <a:r>
              <a:rPr lang="en-US" dirty="0"/>
              <a:t>peripheral neuropathy with balance and </a:t>
            </a:r>
            <a:r>
              <a:rPr lang="en-US" dirty="0" smtClean="0"/>
              <a:t>gait problems</a:t>
            </a:r>
            <a:r>
              <a:rPr lang="en-US" dirty="0"/>
              <a:t>, we suggest referral to physical </a:t>
            </a:r>
            <a:r>
              <a:rPr lang="en-US" dirty="0" smtClean="0"/>
              <a:t>therapy or </a:t>
            </a:r>
            <a:r>
              <a:rPr lang="en-US" dirty="0"/>
              <a:t>a fall management program to reduce </a:t>
            </a:r>
            <a:r>
              <a:rPr lang="en-US" dirty="0" smtClean="0"/>
              <a:t>the risk </a:t>
            </a:r>
            <a:r>
              <a:rPr lang="en-US" dirty="0"/>
              <a:t>of fractures and fracture-related complications</a:t>
            </a:r>
            <a:r>
              <a:rPr lang="en-US" dirty="0" smtClean="0"/>
              <a:t>. (</a:t>
            </a:r>
            <a:r>
              <a:rPr lang="en-US" dirty="0"/>
              <a:t>2|OOO)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356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Functional status is most often </a:t>
            </a:r>
            <a:r>
              <a:rPr lang="en-US" sz="2400" dirty="0" smtClean="0"/>
              <a:t>documented using </a:t>
            </a:r>
            <a:r>
              <a:rPr lang="en-US" sz="2400" dirty="0"/>
              <a:t>subsets of specific activities that are necessary </a:t>
            </a:r>
            <a:r>
              <a:rPr lang="en-US" sz="2400" dirty="0" smtClean="0"/>
              <a:t>for living </a:t>
            </a:r>
            <a:r>
              <a:rPr lang="en-US" sz="2400" dirty="0"/>
              <a:t>independently. They include </a:t>
            </a:r>
            <a:r>
              <a:rPr lang="en-US" sz="2400" dirty="0">
                <a:solidFill>
                  <a:srgbClr val="FF0000"/>
                </a:solidFill>
              </a:rPr>
              <a:t>activities of daily </a:t>
            </a:r>
            <a:r>
              <a:rPr lang="en-US" sz="2400" dirty="0" smtClean="0">
                <a:solidFill>
                  <a:srgbClr val="FF0000"/>
                </a:solidFill>
              </a:rPr>
              <a:t>living (ADLs</a:t>
            </a:r>
            <a:r>
              <a:rPr lang="en-US" sz="2400" dirty="0">
                <a:solidFill>
                  <a:srgbClr val="FF0000"/>
                </a:solidFill>
              </a:rPr>
              <a:t>), </a:t>
            </a:r>
            <a:r>
              <a:rPr lang="en-US" sz="2400" dirty="0"/>
              <a:t>that is, bathing, dressing, eating, toileting, </a:t>
            </a:r>
            <a:r>
              <a:rPr lang="en-US" sz="2400" dirty="0" smtClean="0"/>
              <a:t>and transferring</a:t>
            </a:r>
            <a:r>
              <a:rPr lang="en-US" sz="2400" dirty="0"/>
              <a:t>, </a:t>
            </a:r>
            <a:r>
              <a:rPr lang="en-US" sz="2400" dirty="0" smtClean="0"/>
              <a:t>as well </a:t>
            </a:r>
            <a:r>
              <a:rPr lang="en-US" sz="2400" dirty="0"/>
              <a:t>as </a:t>
            </a:r>
            <a:r>
              <a:rPr lang="en-US" sz="2400" dirty="0" smtClean="0">
                <a:solidFill>
                  <a:srgbClr val="FF0000"/>
                </a:solidFill>
              </a:rPr>
              <a:t>instrumental ADLs </a:t>
            </a:r>
            <a:r>
              <a:rPr lang="en-US" sz="2400" dirty="0">
                <a:solidFill>
                  <a:srgbClr val="FF0000"/>
                </a:solidFill>
              </a:rPr>
              <a:t>(IADLs), </a:t>
            </a:r>
            <a:r>
              <a:rPr lang="en-US" sz="2400" dirty="0"/>
              <a:t>that </a:t>
            </a:r>
            <a:r>
              <a:rPr lang="en-US" sz="2400" dirty="0" smtClean="0"/>
              <a:t>is, preparing </a:t>
            </a:r>
            <a:r>
              <a:rPr lang="en-US" sz="2400" dirty="0"/>
              <a:t>meals, shopping, managing money, using </a:t>
            </a:r>
            <a:r>
              <a:rPr lang="en-US" sz="2400" dirty="0" smtClean="0"/>
              <a:t>the telephone</a:t>
            </a:r>
            <a:r>
              <a:rPr lang="en-US" sz="2400" dirty="0"/>
              <a:t>, and managing medications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6413408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rtl="0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Neuropathy, falls, and lower extremity problems in</a:t>
            </a:r>
            <a:b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older adults with diabetes</a:t>
            </a:r>
            <a:r>
              <a:rPr lang="fa-IR" sz="2400" b="1" dirty="0">
                <a:solidFill>
                  <a:srgbClr val="FF0000"/>
                </a:solidFill>
                <a:ea typeface="+mn-ea"/>
                <a:cs typeface="Arial"/>
              </a:rPr>
              <a:t/>
            </a:r>
            <a:br>
              <a:rPr lang="fa-IR" sz="2400" b="1" dirty="0">
                <a:solidFill>
                  <a:srgbClr val="FF0000"/>
                </a:solidFill>
                <a:ea typeface="+mn-ea"/>
                <a:cs typeface="Arial"/>
              </a:rPr>
            </a:b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/>
              <a:t>In patients aged 65 years and older with </a:t>
            </a:r>
            <a:r>
              <a:rPr lang="en-US" dirty="0" smtClean="0"/>
              <a:t>diabetes and </a:t>
            </a:r>
            <a:r>
              <a:rPr lang="en-US" dirty="0"/>
              <a:t>peripheral neuropathy and/or </a:t>
            </a:r>
            <a:r>
              <a:rPr lang="en-US" dirty="0" smtClean="0"/>
              <a:t>peripheral vascular </a:t>
            </a:r>
            <a:r>
              <a:rPr lang="en-US" dirty="0"/>
              <a:t>disease, we suggest referral to a </a:t>
            </a:r>
            <a:r>
              <a:rPr lang="en-US" dirty="0" smtClean="0"/>
              <a:t>podiatrist, orthopedist</a:t>
            </a:r>
            <a:r>
              <a:rPr lang="en-US" dirty="0"/>
              <a:t>, or vascular specialist </a:t>
            </a:r>
            <a:r>
              <a:rPr lang="en-US" dirty="0" smtClean="0"/>
              <a:t>for preventive </a:t>
            </a:r>
            <a:r>
              <a:rPr lang="en-US" dirty="0"/>
              <a:t>care to reduce the risk of foot </a:t>
            </a:r>
            <a:r>
              <a:rPr lang="en-US" dirty="0" smtClean="0"/>
              <a:t>ulceration and/or </a:t>
            </a:r>
            <a:r>
              <a:rPr lang="en-US" dirty="0"/>
              <a:t>lower extremity amputation.</a:t>
            </a:r>
          </a:p>
          <a:p>
            <a:pPr marL="0" indent="0" algn="just" rtl="0">
              <a:buNone/>
            </a:pPr>
            <a:r>
              <a:rPr lang="en-US" dirty="0"/>
              <a:t>(2|OO)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474629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 rtl="0"/>
            <a:r>
              <a:rPr lang="en-US" sz="4400" b="1" dirty="0">
                <a:solidFill>
                  <a:srgbClr val="FF0000"/>
                </a:solidFill>
              </a:rPr>
              <a:t>Chronic kidney disease in older adults with diabetes</a:t>
            </a:r>
            <a:endParaRPr lang="fa-IR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4629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sz="2800" b="1" dirty="0">
                <a:solidFill>
                  <a:srgbClr val="FF0000"/>
                </a:solidFill>
                <a:ea typeface="+mn-ea"/>
                <a:cs typeface="+mn-cs"/>
              </a:rPr>
              <a:t>Chronic kidney disease in older adults with diabetes</a:t>
            </a:r>
            <a:r>
              <a:rPr lang="fa-IR" sz="2800" b="1" dirty="0">
                <a:solidFill>
                  <a:srgbClr val="FF0000"/>
                </a:solidFill>
                <a:ea typeface="+mn-ea"/>
                <a:cs typeface="Arial"/>
              </a:rPr>
              <a:t/>
            </a:r>
            <a:br>
              <a:rPr lang="fa-IR" sz="2800" b="1" dirty="0">
                <a:solidFill>
                  <a:srgbClr val="FF0000"/>
                </a:solidFill>
                <a:ea typeface="+mn-ea"/>
                <a:cs typeface="Arial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marL="0" indent="0" algn="just" rtl="0">
              <a:buNone/>
            </a:pPr>
            <a:r>
              <a:rPr lang="en-US" dirty="0"/>
              <a:t>In patients aged 65 years and older with </a:t>
            </a:r>
            <a:r>
              <a:rPr lang="en-US" dirty="0" smtClean="0"/>
              <a:t>diabetes who </a:t>
            </a:r>
            <a:r>
              <a:rPr lang="en-US" dirty="0"/>
              <a:t>are not on dialysis, we </a:t>
            </a:r>
            <a:r>
              <a:rPr lang="en-US" dirty="0" smtClean="0"/>
              <a:t> recommend annual screening </a:t>
            </a:r>
            <a:r>
              <a:rPr lang="en-US" dirty="0"/>
              <a:t>for chronic kidney disease with </a:t>
            </a:r>
            <a:r>
              <a:rPr lang="en-US" dirty="0" smtClean="0"/>
              <a:t>an estimated </a:t>
            </a:r>
            <a:r>
              <a:rPr lang="en-US" dirty="0"/>
              <a:t>glomerular filtration rate and </a:t>
            </a:r>
            <a:r>
              <a:rPr lang="en-US" dirty="0" smtClean="0"/>
              <a:t>urine albumin-to-creatinine </a:t>
            </a:r>
            <a:r>
              <a:rPr lang="en-US" dirty="0"/>
              <a:t>ratio. (1|)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6777456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sz="2800" b="1" dirty="0">
                <a:solidFill>
                  <a:srgbClr val="FF0000"/>
                </a:solidFill>
                <a:ea typeface="+mn-ea"/>
                <a:cs typeface="+mn-cs"/>
              </a:rPr>
              <a:t>Chronic kidney disease in older adults with diabetes</a:t>
            </a:r>
            <a:r>
              <a:rPr lang="fa-IR" sz="2800" b="1" dirty="0">
                <a:solidFill>
                  <a:srgbClr val="FF0000"/>
                </a:solidFill>
                <a:ea typeface="+mn-ea"/>
                <a:cs typeface="Arial"/>
              </a:rPr>
              <a:t/>
            </a:r>
            <a:br>
              <a:rPr lang="fa-IR" sz="2800" b="1" dirty="0">
                <a:solidFill>
                  <a:srgbClr val="FF0000"/>
                </a:solidFill>
                <a:ea typeface="+mn-ea"/>
                <a:cs typeface="Arial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/>
              <a:t>In patients aged 65 years and older </a:t>
            </a:r>
            <a:r>
              <a:rPr lang="en-US" dirty="0" smtClean="0"/>
              <a:t>with diabetes who </a:t>
            </a:r>
            <a:r>
              <a:rPr lang="en-US" dirty="0"/>
              <a:t>are in group 3 (poor health, see Table 3) </a:t>
            </a:r>
            <a:r>
              <a:rPr lang="en-US" dirty="0" smtClean="0"/>
              <a:t>of the </a:t>
            </a:r>
            <a:r>
              <a:rPr lang="en-US" dirty="0"/>
              <a:t>framework and have a previous </a:t>
            </a:r>
            <a:r>
              <a:rPr lang="en-US" dirty="0" smtClean="0"/>
              <a:t>albumin-</a:t>
            </a:r>
            <a:r>
              <a:rPr lang="en-US" dirty="0" err="1" smtClean="0"/>
              <a:t>tocreatinine</a:t>
            </a:r>
            <a:r>
              <a:rPr lang="en-US" dirty="0" smtClean="0"/>
              <a:t> ratio </a:t>
            </a:r>
            <a:r>
              <a:rPr lang="en-US" dirty="0"/>
              <a:t>of ,30 mg/g, we suggest </a:t>
            </a:r>
            <a:r>
              <a:rPr lang="en-US" dirty="0" smtClean="0"/>
              <a:t>against additional </a:t>
            </a:r>
            <a:r>
              <a:rPr lang="en-US" dirty="0"/>
              <a:t>annual albumin-to-creatinine </a:t>
            </a:r>
            <a:r>
              <a:rPr lang="en-US" dirty="0" smtClean="0"/>
              <a:t>ratio measurements</a:t>
            </a:r>
            <a:r>
              <a:rPr lang="en-US" dirty="0"/>
              <a:t>. (2|OO)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677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sz="2800" b="1" dirty="0">
                <a:solidFill>
                  <a:srgbClr val="FF0000"/>
                </a:solidFill>
                <a:ea typeface="+mn-ea"/>
                <a:cs typeface="+mn-cs"/>
              </a:rPr>
              <a:t>Chronic kidney disease in older adults with diabetes</a:t>
            </a:r>
            <a:r>
              <a:rPr lang="fa-IR" sz="2800" b="1" dirty="0">
                <a:solidFill>
                  <a:srgbClr val="FF0000"/>
                </a:solidFill>
                <a:ea typeface="+mn-ea"/>
                <a:cs typeface="Arial"/>
              </a:rPr>
              <a:t/>
            </a:r>
            <a:br>
              <a:rPr lang="fa-IR" sz="2800" b="1" dirty="0">
                <a:solidFill>
                  <a:srgbClr val="FF0000"/>
                </a:solidFill>
                <a:ea typeface="+mn-ea"/>
                <a:cs typeface="Arial"/>
              </a:rPr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/>
              <a:t>In patients aged 65 years and older with diabetes</a:t>
            </a:r>
          </a:p>
          <a:p>
            <a:pPr marL="0" indent="0" algn="l" rtl="0">
              <a:buNone/>
            </a:pPr>
            <a:r>
              <a:rPr lang="en-US" dirty="0"/>
              <a:t>and decreased estimated glomerular filtration</a:t>
            </a:r>
          </a:p>
          <a:p>
            <a:pPr marL="0" indent="0" algn="l" rtl="0">
              <a:buNone/>
            </a:pPr>
            <a:r>
              <a:rPr lang="en-US" dirty="0"/>
              <a:t>rate, we recommend limiting the use or dosage of</a:t>
            </a:r>
          </a:p>
          <a:p>
            <a:pPr marL="0" indent="0" algn="l" rtl="0">
              <a:buNone/>
            </a:pPr>
            <a:r>
              <a:rPr lang="en-US" dirty="0"/>
              <a:t>many classes of diabetes medications to minimize</a:t>
            </a:r>
          </a:p>
          <a:p>
            <a:pPr marL="0" indent="0" algn="l" rtl="0">
              <a:buNone/>
            </a:pPr>
            <a:r>
              <a:rPr lang="en-US" dirty="0"/>
              <a:t>the side effects and complications associated</a:t>
            </a:r>
          </a:p>
          <a:p>
            <a:pPr marL="0" indent="0" algn="l" rtl="0">
              <a:buNone/>
            </a:pPr>
            <a:r>
              <a:rPr lang="en-US" dirty="0"/>
              <a:t>with chronic kidney disease. (1|OO)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Technical remark: </a:t>
            </a:r>
            <a:r>
              <a:rPr lang="en-US" dirty="0"/>
              <a:t>Specific use/dosing guidance</a:t>
            </a:r>
          </a:p>
          <a:p>
            <a:pPr marL="0" indent="0" algn="l" rtl="0">
              <a:buNone/>
            </a:pPr>
            <a:r>
              <a:rPr lang="en-US" dirty="0"/>
              <a:t>on each class </a:t>
            </a:r>
            <a:r>
              <a:rPr lang="en-US" dirty="0" smtClean="0"/>
              <a:t>of diabetes </a:t>
            </a:r>
            <a:r>
              <a:rPr lang="en-US" dirty="0"/>
              <a:t>medication is provided</a:t>
            </a:r>
          </a:p>
          <a:p>
            <a:pPr marL="0" indent="0" algn="l" rtl="0">
              <a:buNone/>
            </a:pPr>
            <a:r>
              <a:rPr lang="en-US" dirty="0"/>
              <a:t>in Table 7.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677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33597" y="-381001"/>
            <a:ext cx="4572001" cy="822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46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1143000"/>
            <a:ext cx="3886202" cy="8458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7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Special settings and populations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0" indent="0" algn="ctr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Management </a:t>
            </a:r>
            <a:r>
              <a:rPr lang="en-US" b="1" dirty="0">
                <a:solidFill>
                  <a:srgbClr val="FF0000"/>
                </a:solidFill>
              </a:rPr>
              <a:t>of diabetes away from home—in</a:t>
            </a:r>
          </a:p>
          <a:p>
            <a:pPr marL="0" indent="0" algn="ctr" rtl="0">
              <a:buNone/>
            </a:pPr>
            <a:r>
              <a:rPr lang="en-US" b="1" dirty="0">
                <a:solidFill>
                  <a:srgbClr val="FF0000"/>
                </a:solidFill>
              </a:rPr>
              <a:t>hospitals and long-term care facilities—and</a:t>
            </a:r>
          </a:p>
          <a:p>
            <a:pPr marL="0" indent="0" algn="ctr" rtl="0">
              <a:buNone/>
            </a:pPr>
            <a:r>
              <a:rPr lang="en-US" b="1" dirty="0">
                <a:solidFill>
                  <a:srgbClr val="FF0000"/>
                </a:solidFill>
              </a:rPr>
              <a:t>transitions of care</a:t>
            </a:r>
            <a:endParaRPr lang="fa-I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Special settings and populations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ln w="76200"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 rtl="0">
              <a:buNone/>
            </a:pPr>
            <a:r>
              <a:rPr lang="en-US" dirty="0"/>
              <a:t>In patients aged 65 years and over with </a:t>
            </a:r>
            <a:r>
              <a:rPr lang="en-US" dirty="0" smtClean="0"/>
              <a:t>diabetes in hospitals </a:t>
            </a:r>
            <a:r>
              <a:rPr lang="en-US" dirty="0"/>
              <a:t>or nursing homes, we </a:t>
            </a:r>
            <a:r>
              <a:rPr lang="en-US" dirty="0" smtClean="0"/>
              <a:t>recommend establishing </a:t>
            </a:r>
            <a:r>
              <a:rPr lang="en-US" dirty="0"/>
              <a:t>clear targets for </a:t>
            </a:r>
            <a:r>
              <a:rPr lang="en-US" dirty="0" err="1"/>
              <a:t>glycemia</a:t>
            </a:r>
            <a:r>
              <a:rPr lang="en-US" dirty="0"/>
              <a:t> at 100 </a:t>
            </a:r>
            <a:r>
              <a:rPr lang="en-US" dirty="0" smtClean="0"/>
              <a:t>to 140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> (5.55 to 7.77 </a:t>
            </a:r>
            <a:r>
              <a:rPr lang="en-US" dirty="0" err="1"/>
              <a:t>mmol</a:t>
            </a:r>
            <a:r>
              <a:rPr lang="en-US" dirty="0"/>
              <a:t>/L) fasting and </a:t>
            </a:r>
            <a:r>
              <a:rPr lang="en-US" dirty="0" smtClean="0"/>
              <a:t>140 to </a:t>
            </a:r>
            <a:r>
              <a:rPr lang="en-US" dirty="0"/>
              <a:t>180 mg/</a:t>
            </a:r>
            <a:r>
              <a:rPr lang="en-US" dirty="0" err="1"/>
              <a:t>dL</a:t>
            </a:r>
            <a:r>
              <a:rPr lang="en-US" dirty="0"/>
              <a:t> (7.77 to 10 </a:t>
            </a:r>
            <a:r>
              <a:rPr lang="en-US" dirty="0" err="1"/>
              <a:t>mmol</a:t>
            </a:r>
            <a:r>
              <a:rPr lang="en-US" dirty="0"/>
              <a:t>/L) </a:t>
            </a:r>
            <a:r>
              <a:rPr lang="en-US" dirty="0" smtClean="0"/>
              <a:t>postprandial while </a:t>
            </a:r>
            <a:r>
              <a:rPr lang="en-US" dirty="0"/>
              <a:t>avoiding hypoglycemia. (1|OO)</a:t>
            </a:r>
          </a:p>
          <a:p>
            <a:pPr marL="0" indent="0" algn="just" rtl="0">
              <a:buNone/>
            </a:pPr>
            <a:r>
              <a:rPr lang="en-US" b="1" dirty="0">
                <a:solidFill>
                  <a:srgbClr val="FF0000"/>
                </a:solidFill>
              </a:rPr>
              <a:t>Technical remark: </a:t>
            </a:r>
            <a:r>
              <a:rPr lang="en-US" dirty="0"/>
              <a:t>An explicit discharge </a:t>
            </a:r>
            <a:r>
              <a:rPr lang="en-US" dirty="0" smtClean="0"/>
              <a:t>plan should </a:t>
            </a:r>
            <a:r>
              <a:rPr lang="en-US" dirty="0"/>
              <a:t>be developed to reestablish long-term glycemic</a:t>
            </a:r>
          </a:p>
          <a:p>
            <a:pPr marL="0" indent="0" algn="just" rtl="0">
              <a:buNone/>
            </a:pPr>
            <a:r>
              <a:rPr lang="en-US" dirty="0"/>
              <a:t>treatment targets and </a:t>
            </a:r>
            <a:r>
              <a:rPr lang="en-US" dirty="0" smtClean="0"/>
              <a:t>glucose-lowering medications as </a:t>
            </a:r>
            <a:r>
              <a:rPr lang="en-US" dirty="0"/>
              <a:t>the patient transitions to </a:t>
            </a:r>
            <a:r>
              <a:rPr lang="en-US" dirty="0" err="1" smtClean="0"/>
              <a:t>posthospital</a:t>
            </a:r>
            <a:r>
              <a:rPr lang="en-US" dirty="0" smtClean="0"/>
              <a:t> </a:t>
            </a:r>
            <a:r>
              <a:rPr lang="en-US" dirty="0"/>
              <a:t>care.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5159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Special settings and populations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marL="0" indent="0" algn="just" rtl="0">
              <a:buNone/>
            </a:pPr>
            <a:r>
              <a:rPr lang="en-US" dirty="0"/>
              <a:t>In patients aged 65 years and older with </a:t>
            </a:r>
            <a:r>
              <a:rPr lang="en-US" dirty="0" smtClean="0"/>
              <a:t>diabetes and </a:t>
            </a:r>
            <a:r>
              <a:rPr lang="en-US" dirty="0"/>
              <a:t>a terminal illness or severe comorbidities, </a:t>
            </a:r>
            <a:r>
              <a:rPr lang="en-US" dirty="0" smtClean="0"/>
              <a:t>we recommend </a:t>
            </a:r>
            <a:r>
              <a:rPr lang="en-US" dirty="0"/>
              <a:t>simplifying diabetes </a:t>
            </a:r>
            <a:r>
              <a:rPr lang="en-US" dirty="0" smtClean="0"/>
              <a:t>management strategies</a:t>
            </a:r>
            <a:r>
              <a:rPr lang="en-US" dirty="0"/>
              <a:t>. (1|OOO)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531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50" y="2362200"/>
            <a:ext cx="8379846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03231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Special settings and populations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/>
              <a:t>In patients aged 65 years and </a:t>
            </a:r>
            <a:r>
              <a:rPr lang="en-US" dirty="0" smtClean="0"/>
              <a:t>older without diagnosed diabetes</a:t>
            </a:r>
            <a:r>
              <a:rPr lang="en-US" dirty="0"/>
              <a:t>, we suggest routine screening for </a:t>
            </a:r>
            <a:r>
              <a:rPr lang="en-US" dirty="0" smtClean="0"/>
              <a:t>HbA1c during </a:t>
            </a:r>
            <a:r>
              <a:rPr lang="en-US" dirty="0"/>
              <a:t>admission to the hospital to ensure </a:t>
            </a:r>
            <a:r>
              <a:rPr lang="en-US" dirty="0" smtClean="0"/>
              <a:t>detection and treatment where </a:t>
            </a:r>
            <a:r>
              <a:rPr lang="en-US" dirty="0"/>
              <a:t>needed (see the technical </a:t>
            </a:r>
            <a:r>
              <a:rPr lang="en-US" dirty="0" smtClean="0"/>
              <a:t>remark in </a:t>
            </a:r>
            <a:r>
              <a:rPr lang="en-US" dirty="0"/>
              <a:t>recommendation 2.1). (2|OO)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495172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dvOT6c1def61.B"/>
              </a:rPr>
              <a:t>Drug therapy for hyperglycemia</a:t>
            </a:r>
            <a:br>
              <a:rPr lang="en-US" sz="2800" b="1" dirty="0">
                <a:solidFill>
                  <a:srgbClr val="FF0000"/>
                </a:solidFill>
                <a:latin typeface="AdvOT6c1def61.B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Glycemic management of diabetes in</a:t>
            </a:r>
            <a:br>
              <a:rPr lang="en-US" sz="2800" b="1" dirty="0">
                <a:solidFill>
                  <a:srgbClr val="FF0000"/>
                </a:solidFill>
                <a:latin typeface="AdvOT1a8a9c4a.BI"/>
              </a:rPr>
            </a:br>
            <a:r>
              <a:rPr lang="en-US" sz="2800" b="1" dirty="0">
                <a:solidFill>
                  <a:srgbClr val="FF0000"/>
                </a:solidFill>
                <a:latin typeface="AdvOT1a8a9c4a.BI"/>
              </a:rPr>
              <a:t>older individuals</a:t>
            </a:r>
            <a:endParaRPr lang="fa-I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86770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1099319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040024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5216526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5673299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193776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6251875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8688739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4937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fa-I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304800"/>
            <a:ext cx="6636598" cy="606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81797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4259302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0689607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2719568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4267016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3994409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7569891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1810055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1"/>
            </a:solidFill>
          </a:ln>
        </p:spPr>
        <p:txBody>
          <a:bodyPr/>
          <a:lstStyle/>
          <a:p>
            <a:pPr algn="l" rtl="0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878656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1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8313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</TotalTime>
  <Words>3976</Words>
  <Application>Microsoft Office PowerPoint</Application>
  <PresentationFormat>On-screen Show (4:3)</PresentationFormat>
  <Paragraphs>264</Paragraphs>
  <Slides>99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0" baseType="lpstr">
      <vt:lpstr>Office Theme</vt:lpstr>
      <vt:lpstr>Treatment of Diabetes in Older Adults: An Endocrine Society* Clinical Practice Guideline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 of hyperglycemia</vt:lpstr>
      <vt:lpstr>PowerPoint Presentation</vt:lpstr>
      <vt:lpstr>PowerPoint Presentation</vt:lpstr>
      <vt:lpstr>PowerPoint Presentation</vt:lpstr>
      <vt:lpstr>NUTRITION</vt:lpstr>
      <vt:lpstr>NUTRITION</vt:lpstr>
      <vt:lpstr> </vt:lpstr>
      <vt:lpstr>Drug therapy for hyperglycemia Glycemic management of diabetes in older individuals</vt:lpstr>
      <vt:lpstr>Drug therapy for hyperglycemia</vt:lpstr>
      <vt:lpstr>Drug therapy for hyperglycemia</vt:lpstr>
      <vt:lpstr>Drug therapy for hyperglycemia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Drug therapy for hyperglycemia Glycemic management of diabetes in older individuals</vt:lpstr>
      <vt:lpstr>PowerPoint Presentation</vt:lpstr>
      <vt:lpstr>Treating hypertention</vt:lpstr>
      <vt:lpstr>Treating hypertention</vt:lpstr>
      <vt:lpstr>TREATING HYPERTENTION</vt:lpstr>
      <vt:lpstr>TREATING HYPERTENTION</vt:lpstr>
      <vt:lpstr>Treating hypertention</vt:lpstr>
      <vt:lpstr>Treating complications of diabetes</vt:lpstr>
      <vt:lpstr>TREATMENT OF HYPERTENTION</vt:lpstr>
      <vt:lpstr>TREATMENT OF HYPERTENTION</vt:lpstr>
      <vt:lpstr>PowerPoint Presentation</vt:lpstr>
      <vt:lpstr>PowerPoint Presentation</vt:lpstr>
      <vt:lpstr>PowerPoint Presentation</vt:lpstr>
      <vt:lpstr>Management of hyperlipidemia in older adults with diabetes</vt:lpstr>
      <vt:lpstr>Management of hyperlipidemia in older adults with diabetes </vt:lpstr>
      <vt:lpstr>PowerPoint Presentation</vt:lpstr>
      <vt:lpstr>Management of congestive heart failure in older adults with diabetes</vt:lpstr>
      <vt:lpstr>Management of congestive heart failure in older adults with diabetes</vt:lpstr>
      <vt:lpstr>PowerPoint Presentation</vt:lpstr>
      <vt:lpstr>Management of atherosclerosis in older adults with diabetes </vt:lpstr>
      <vt:lpstr>PowerPoint Presentation</vt:lpstr>
      <vt:lpstr>Eye complications in older adults with diabetes </vt:lpstr>
      <vt:lpstr>PowerPoint Presentation</vt:lpstr>
      <vt:lpstr>Neuropathy, falls, and lower extremity problems in older adults with diabetes </vt:lpstr>
      <vt:lpstr>Neuropathy, falls, and lower extremity problems in older adults with diabetes </vt:lpstr>
      <vt:lpstr>Neuropathy, falls, and lower extremity problems in older adults with diabetes </vt:lpstr>
      <vt:lpstr>PowerPoint Presentation</vt:lpstr>
      <vt:lpstr>Chronic kidney disease in older adults with diabetes </vt:lpstr>
      <vt:lpstr>Chronic kidney disease in older adults with diabetes </vt:lpstr>
      <vt:lpstr>Chronic kidney disease in older adults with diabetes </vt:lpstr>
      <vt:lpstr>PowerPoint Presentation</vt:lpstr>
      <vt:lpstr>PowerPoint Presentation</vt:lpstr>
      <vt:lpstr>Special settings and populations </vt:lpstr>
      <vt:lpstr>Special settings and populations</vt:lpstr>
      <vt:lpstr>Special settings and populations</vt:lpstr>
      <vt:lpstr>Special settings and populations</vt:lpstr>
      <vt:lpstr>Drug therapy for hyperglycemia Glycemic management of diabetes in older individuals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PARMIS</dc:creator>
  <cp:lastModifiedBy>PARMIS</cp:lastModifiedBy>
  <cp:revision>124</cp:revision>
  <dcterms:created xsi:type="dcterms:W3CDTF">2020-04-25T07:50:16Z</dcterms:created>
  <dcterms:modified xsi:type="dcterms:W3CDTF">2020-04-27T18:12:25Z</dcterms:modified>
</cp:coreProperties>
</file>