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319" r:id="rId3"/>
    <p:sldId id="257" r:id="rId4"/>
    <p:sldId id="258" r:id="rId5"/>
    <p:sldId id="259" r:id="rId6"/>
    <p:sldId id="260" r:id="rId7"/>
    <p:sldId id="266" r:id="rId8"/>
    <p:sldId id="295" r:id="rId9"/>
    <p:sldId id="274" r:id="rId10"/>
    <p:sldId id="265" r:id="rId11"/>
    <p:sldId id="264" r:id="rId12"/>
    <p:sldId id="263" r:id="rId13"/>
    <p:sldId id="294" r:id="rId14"/>
    <p:sldId id="270" r:id="rId15"/>
    <p:sldId id="271" r:id="rId16"/>
    <p:sldId id="273" r:id="rId17"/>
    <p:sldId id="272" r:id="rId18"/>
    <p:sldId id="310" r:id="rId19"/>
    <p:sldId id="297" r:id="rId20"/>
    <p:sldId id="296" r:id="rId21"/>
    <p:sldId id="275" r:id="rId22"/>
    <p:sldId id="277" r:id="rId23"/>
    <p:sldId id="307" r:id="rId24"/>
    <p:sldId id="308" r:id="rId25"/>
    <p:sldId id="309" r:id="rId26"/>
    <p:sldId id="311" r:id="rId27"/>
    <p:sldId id="276" r:id="rId28"/>
    <p:sldId id="303" r:id="rId29"/>
    <p:sldId id="305" r:id="rId30"/>
    <p:sldId id="304" r:id="rId31"/>
    <p:sldId id="306" r:id="rId32"/>
    <p:sldId id="299" r:id="rId33"/>
    <p:sldId id="298" r:id="rId34"/>
    <p:sldId id="278" r:id="rId35"/>
    <p:sldId id="279" r:id="rId36"/>
    <p:sldId id="280" r:id="rId37"/>
    <p:sldId id="302" r:id="rId38"/>
    <p:sldId id="281" r:id="rId39"/>
    <p:sldId id="282" r:id="rId40"/>
    <p:sldId id="283" r:id="rId41"/>
    <p:sldId id="284" r:id="rId42"/>
    <p:sldId id="300" r:id="rId43"/>
    <p:sldId id="285" r:id="rId44"/>
    <p:sldId id="301" r:id="rId45"/>
    <p:sldId id="286" r:id="rId46"/>
    <p:sldId id="287" r:id="rId47"/>
    <p:sldId id="313" r:id="rId48"/>
    <p:sldId id="261" r:id="rId49"/>
    <p:sldId id="314" r:id="rId50"/>
    <p:sldId id="315" r:id="rId51"/>
    <p:sldId id="316" r:id="rId52"/>
    <p:sldId id="317" r:id="rId53"/>
    <p:sldId id="318" r:id="rId54"/>
    <p:sldId id="288" r:id="rId55"/>
    <p:sldId id="289" r:id="rId56"/>
    <p:sldId id="290" r:id="rId57"/>
    <p:sldId id="291" r:id="rId58"/>
    <p:sldId id="292" r:id="rId59"/>
    <p:sldId id="320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1790163"/>
            <a:ext cx="9068586" cy="2292440"/>
          </a:xfrm>
        </p:spPr>
        <p:txBody>
          <a:bodyPr/>
          <a:lstStyle/>
          <a:p>
            <a:r>
              <a:rPr lang="en-US" cap="none" dirty="0" smtClean="0">
                <a:latin typeface="Arial Rounded MT Bold" panose="020F0704030504030204" pitchFamily="34" charset="0"/>
              </a:rPr>
              <a:t>Diabetes &amp; </a:t>
            </a:r>
            <a:r>
              <a:rPr lang="en-US" cap="none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Ramadan Fasting</a:t>
            </a:r>
            <a:endParaRPr lang="en-US" cap="none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237150"/>
            <a:ext cx="9070848" cy="132652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Dr. Amir Reza </a:t>
            </a:r>
            <a:r>
              <a:rPr lang="en-US" sz="2800" b="1" dirty="0" err="1" smtClean="0">
                <a:solidFill>
                  <a:srgbClr val="002060"/>
                </a:solidFill>
              </a:rPr>
              <a:t>Goharian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Endocrinologist</a:t>
            </a:r>
          </a:p>
          <a:p>
            <a:r>
              <a:rPr lang="en-US" b="1" dirty="0" smtClean="0"/>
              <a:t>2020 / April / 21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186" y="180304"/>
            <a:ext cx="3335629" cy="18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337625"/>
            <a:ext cx="11887200" cy="6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2" y="309489"/>
            <a:ext cx="11662116" cy="65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3" y="422031"/>
            <a:ext cx="11437034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dvOT863180fb"/>
              </a:rPr>
              <a:t>risk</a:t>
            </a:r>
            <a:r>
              <a:rPr lang="en-US" dirty="0">
                <a:latin typeface="AdvOT863180fb"/>
              </a:rPr>
              <a:t> </a:t>
            </a:r>
            <a:r>
              <a:rPr lang="en-US" dirty="0" smtClean="0">
                <a:latin typeface="AdvOT863180fb"/>
              </a:rPr>
              <a:t/>
            </a:r>
            <a:br>
              <a:rPr lang="en-US" dirty="0" smtClean="0">
                <a:latin typeface="AdvOT863180fb"/>
              </a:rPr>
            </a:br>
            <a:r>
              <a:rPr lang="en-US" dirty="0">
                <a:latin typeface="AdvOT863180fb"/>
              </a:rPr>
              <a:t/>
            </a:r>
            <a:br>
              <a:rPr lang="en-US" dirty="0">
                <a:latin typeface="AdvOT863180fb"/>
              </a:rPr>
            </a:br>
            <a:r>
              <a:rPr lang="en-US" dirty="0" err="1" smtClean="0">
                <a:solidFill>
                  <a:srgbClr val="7030A0"/>
                </a:solidFill>
                <a:latin typeface="AdvOT863180fb"/>
              </a:rPr>
              <a:t>categorisation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99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Must not Fast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85" y="1571224"/>
            <a:ext cx="10985679" cy="49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0608"/>
            <a:ext cx="10058400" cy="1326524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Should Not Fast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2" y="1687132"/>
            <a:ext cx="10339588" cy="48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4602" y="463639"/>
            <a:ext cx="4338052" cy="59242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869" y="1180342"/>
            <a:ext cx="676570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MyriadPro-BoldCond"/>
                <a:cs typeface="Mj_East Extra Italic" panose="020A0503020102020204" pitchFamily="18" charset="-78"/>
              </a:rPr>
              <a:t>IDF – DAR  practical Guideline : </a:t>
            </a:r>
          </a:p>
          <a:p>
            <a:endParaRPr lang="en-US" sz="2000" dirty="0">
              <a:latin typeface="MyriadPro-BoldCond"/>
              <a:cs typeface="Mj_East Extra Italic" panose="020A0503020102020204" pitchFamily="18" charset="-78"/>
            </a:endParaRPr>
          </a:p>
          <a:p>
            <a:endParaRPr lang="en-US" sz="2000" dirty="0" smtClean="0">
              <a:latin typeface="MyriadPro-BoldCond"/>
              <a:cs typeface="Mj_East Extra Italic" panose="020A0503020102020204" pitchFamily="18" charset="-78"/>
            </a:endParaRPr>
          </a:p>
          <a:p>
            <a:endParaRPr lang="en-US" sz="3200" b="1" dirty="0" smtClean="0">
              <a:solidFill>
                <a:srgbClr val="FF0000"/>
              </a:solidFill>
              <a:latin typeface="MyriadPro-BoldCond"/>
              <a:cs typeface="Mj_East Extra Italic" panose="020A0503020102020204" pitchFamily="18" charset="-78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MyriadPro-BoldCond"/>
                <a:cs typeface="Mj_East Extra Italic" panose="020A0503020102020204" pitchFamily="18" charset="-78"/>
              </a:rPr>
              <a:t>﴿</a:t>
            </a:r>
            <a:r>
              <a:rPr lang="en-US" sz="3200" b="1" dirty="0" smtClean="0">
                <a:solidFill>
                  <a:srgbClr val="FF0000"/>
                </a:solidFill>
                <a:latin typeface="MyriadPro-BoldCond"/>
              </a:rPr>
              <a:t>Patients </a:t>
            </a:r>
            <a:r>
              <a:rPr lang="en-US" sz="3200" b="1" dirty="0">
                <a:solidFill>
                  <a:srgbClr val="FF0000"/>
                </a:solidFill>
                <a:latin typeface="MyriadPro-BoldCond"/>
              </a:rPr>
              <a:t>who are in the two highest categories of risk</a:t>
            </a:r>
          </a:p>
          <a:p>
            <a:r>
              <a:rPr lang="en-US" sz="3200" b="1" dirty="0">
                <a:solidFill>
                  <a:srgbClr val="FF0000"/>
                </a:solidFill>
                <a:latin typeface="MyriadPro-BoldCond"/>
              </a:rPr>
              <a:t>are advised not to </a:t>
            </a:r>
            <a:r>
              <a:rPr lang="en-US" sz="3200" b="1" dirty="0" smtClean="0">
                <a:solidFill>
                  <a:srgbClr val="FF0000"/>
                </a:solidFill>
                <a:latin typeface="MyriadPro-BoldCond"/>
              </a:rPr>
              <a:t>fast ; </a:t>
            </a:r>
            <a:r>
              <a:rPr lang="en-US" sz="3200" b="1" dirty="0">
                <a:solidFill>
                  <a:srgbClr val="FF0000"/>
                </a:solidFill>
                <a:latin typeface="MyriadPro-BoldCond"/>
              </a:rPr>
              <a:t>however, </a:t>
            </a:r>
            <a:r>
              <a:rPr lang="en-US" sz="3200" b="1" dirty="0">
                <a:latin typeface="MyriadPro-BoldCond"/>
              </a:rPr>
              <a:t>many of these </a:t>
            </a:r>
            <a:r>
              <a:rPr lang="en-US" sz="3200" b="1" dirty="0" smtClean="0">
                <a:latin typeface="MyriadPro-BoldCond"/>
              </a:rPr>
              <a:t>patients </a:t>
            </a:r>
            <a:r>
              <a:rPr lang="en-US" sz="3200" b="1" dirty="0" smtClean="0">
                <a:solidFill>
                  <a:srgbClr val="FF0000"/>
                </a:solidFill>
                <a:latin typeface="MyriadPro-BoldCond"/>
              </a:rPr>
              <a:t>will </a:t>
            </a:r>
            <a:r>
              <a:rPr lang="en-US" sz="3200" b="1" dirty="0">
                <a:solidFill>
                  <a:srgbClr val="FF0000"/>
                </a:solidFill>
                <a:latin typeface="MyriadPro-BoldCond"/>
              </a:rPr>
              <a:t>choose to do so and this must be respected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17" y="410774"/>
            <a:ext cx="10818253" cy="1371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May be have a License for Fasting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639" y="1687133"/>
            <a:ext cx="11281893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85" y="1"/>
            <a:ext cx="8139447" cy="64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Pharmacologic management of diabetes during Ramadan fasting in the current 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3" y="1725768"/>
            <a:ext cx="5087154" cy="3034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217" y="503885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4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8" y="257577"/>
            <a:ext cx="10328856" cy="63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4" y="629616"/>
            <a:ext cx="9638611" cy="749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50772"/>
            <a:ext cx="10058400" cy="434018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n-US" dirty="0">
                <a:latin typeface="Arial Rounded MT Bold" panose="020F0704030504030204" pitchFamily="34" charset="0"/>
              </a:rPr>
              <a:t>Insulin use in patients with diabetes was considered as </a:t>
            </a:r>
            <a:r>
              <a:rPr lang="en-US" sz="2000" i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high </a:t>
            </a:r>
            <a:r>
              <a:rPr lang="en-US" sz="2000" i="1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risk </a:t>
            </a:r>
            <a:r>
              <a:rPr lang="en-US" dirty="0" smtClean="0">
                <a:latin typeface="Arial Rounded MT Bold" panose="020F0704030504030204" pitchFamily="34" charset="0"/>
              </a:rPr>
              <a:t>for </a:t>
            </a:r>
            <a:r>
              <a:rPr lang="en-US" dirty="0">
                <a:latin typeface="Arial Rounded MT Bold" panose="020F0704030504030204" pitchFamily="34" charset="0"/>
              </a:rPr>
              <a:t>fasting even in patients with </a:t>
            </a:r>
            <a:r>
              <a:rPr lang="en-US" dirty="0" smtClean="0">
                <a:latin typeface="Arial Rounded MT Bold" panose="020F0704030504030204" pitchFamily="34" charset="0"/>
              </a:rPr>
              <a:t>type </a:t>
            </a:r>
            <a:r>
              <a:rPr lang="en-US" dirty="0">
                <a:latin typeface="Arial Rounded MT Bold" panose="020F0704030504030204" pitchFamily="34" charset="0"/>
              </a:rPr>
              <a:t>2 diabetes</a:t>
            </a:r>
            <a:r>
              <a:rPr lang="en-US" dirty="0" smtClean="0">
                <a:latin typeface="Arial Rounded MT Bold" panose="020F0704030504030204" pitchFamily="34" charset="0"/>
              </a:rPr>
              <a:t>.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- </a:t>
            </a:r>
            <a:r>
              <a:rPr lang="en-US" sz="2000" dirty="0">
                <a:latin typeface="MyriadPro-Regular"/>
              </a:rPr>
              <a:t>The use of insulin </a:t>
            </a:r>
            <a:r>
              <a:rPr lang="en-US" sz="2000" b="1" i="1" u="sng" dirty="0">
                <a:solidFill>
                  <a:srgbClr val="7030A0"/>
                </a:solidFill>
                <a:latin typeface="MyriadPro-Regular"/>
              </a:rPr>
              <a:t>analogues </a:t>
            </a:r>
            <a:r>
              <a:rPr lang="en-US" sz="2000" dirty="0" smtClean="0">
                <a:latin typeface="MyriadPro-Regular"/>
              </a:rPr>
              <a:t>is recommended </a:t>
            </a:r>
            <a:r>
              <a:rPr lang="en-US" sz="2000" dirty="0">
                <a:latin typeface="MyriadPro-Regular"/>
              </a:rPr>
              <a:t>over regular human insulin due to a number of advantages </a:t>
            </a:r>
            <a:r>
              <a:rPr lang="en-US" sz="2000" dirty="0" smtClean="0">
                <a:latin typeface="MyriadPro-Regular"/>
              </a:rPr>
              <a:t>that include </a:t>
            </a:r>
            <a:r>
              <a:rPr lang="en-US" sz="2000" dirty="0">
                <a:latin typeface="MyriadPro-Regular"/>
              </a:rPr>
              <a:t>less </a:t>
            </a:r>
            <a:r>
              <a:rPr lang="en-US" sz="2000" dirty="0" err="1">
                <a:latin typeface="MyriadPro-Regular"/>
              </a:rPr>
              <a:t>hypoglycaemia</a:t>
            </a:r>
            <a:r>
              <a:rPr lang="en-US" sz="2000" dirty="0">
                <a:latin typeface="MyriadPro-Regular"/>
              </a:rPr>
              <a:t> [38]</a:t>
            </a:r>
            <a:r>
              <a:rPr lang="en-US" sz="2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-  </a:t>
            </a:r>
            <a:r>
              <a:rPr lang="en-US" sz="2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Basal insulin , is better than Premixed insulin </a:t>
            </a:r>
            <a:r>
              <a:rPr lang="en-US" sz="24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-  </a:t>
            </a:r>
            <a:r>
              <a:rPr lang="en-US" sz="2000" dirty="0">
                <a:latin typeface="Arial Rounded MT Bold" panose="020F0704030504030204" pitchFamily="34" charset="0"/>
              </a:rPr>
              <a:t>Both hypoglycemia and the nocturnal was </a:t>
            </a:r>
            <a:r>
              <a:rPr lang="en-US" sz="2000" dirty="0" smtClean="0">
                <a:latin typeface="Arial Rounded MT Bold" panose="020F0704030504030204" pitchFamily="34" charset="0"/>
              </a:rPr>
              <a:t>significantly lower </a:t>
            </a:r>
            <a:r>
              <a:rPr lang="en-US" sz="2000" dirty="0">
                <a:latin typeface="Arial Rounded MT Bold" panose="020F0704030504030204" pitchFamily="34" charset="0"/>
              </a:rPr>
              <a:t>in the </a:t>
            </a:r>
            <a:r>
              <a:rPr lang="en-US" sz="2000" dirty="0" err="1">
                <a:latin typeface="Arial Rounded MT Bold" panose="020F0704030504030204" pitchFamily="34" charset="0"/>
              </a:rPr>
              <a:t>IDegAsp</a:t>
            </a:r>
            <a:r>
              <a:rPr lang="en-US" sz="2000" dirty="0">
                <a:latin typeface="Arial Rounded MT Bold" panose="020F0704030504030204" pitchFamily="34" charset="0"/>
              </a:rPr>
              <a:t> arm compared within the </a:t>
            </a:r>
            <a:r>
              <a:rPr lang="en-US" sz="2000" dirty="0" err="1">
                <a:latin typeface="Arial Rounded MT Bold" panose="020F0704030504030204" pitchFamily="34" charset="0"/>
              </a:rPr>
              <a:t>BIAsp</a:t>
            </a:r>
            <a:r>
              <a:rPr lang="en-US" sz="2000" dirty="0">
                <a:latin typeface="Arial Rounded MT Bold" panose="020F0704030504030204" pitchFamily="34" charset="0"/>
              </a:rPr>
              <a:t> 30 arm.</a:t>
            </a:r>
            <a:endParaRPr lang="en-US" sz="32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52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0" y="539563"/>
            <a:ext cx="10058400" cy="1371600"/>
          </a:xfrm>
        </p:spPr>
        <p:txBody>
          <a:bodyPr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IDegAsp</a:t>
            </a:r>
            <a:r>
              <a:rPr lang="en-US" dirty="0" smtClean="0"/>
              <a:t>  Vs  </a:t>
            </a:r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BIAsp30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99" y="3573654"/>
            <a:ext cx="11629622" cy="20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2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34" y="0"/>
            <a:ext cx="9092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03" y="0"/>
            <a:ext cx="8371267" cy="66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Insulin</a:t>
            </a:r>
            <a:endParaRPr lang="en-US" sz="72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375" y="3146308"/>
            <a:ext cx="10058400" cy="3931920"/>
          </a:xfrm>
        </p:spPr>
        <p:txBody>
          <a:bodyPr/>
          <a:lstStyle/>
          <a:p>
            <a:r>
              <a:rPr lang="en-US" sz="2000" dirty="0">
                <a:solidFill>
                  <a:srgbClr val="444445"/>
                </a:solidFill>
                <a:latin typeface="Arial Rounded MT Bold" panose="020F0704030504030204" pitchFamily="34" charset="0"/>
              </a:rPr>
              <a:t>Patients with T2DM and poor </a:t>
            </a:r>
            <a:r>
              <a:rPr lang="en-US" sz="2000" dirty="0" err="1">
                <a:solidFill>
                  <a:srgbClr val="444445"/>
                </a:solidFill>
                <a:latin typeface="Arial Rounded MT Bold" panose="020F0704030504030204" pitchFamily="34" charset="0"/>
              </a:rPr>
              <a:t>glycaemic</a:t>
            </a:r>
            <a:r>
              <a:rPr lang="en-US" sz="2000" dirty="0">
                <a:solidFill>
                  <a:srgbClr val="444445"/>
                </a:solidFill>
                <a:latin typeface="Arial Rounded MT Bold" panose="020F0704030504030204" pitchFamily="34" charset="0"/>
              </a:rPr>
              <a:t> control despite multiple daily </a:t>
            </a:r>
            <a:r>
              <a:rPr lang="en-US" sz="2000" dirty="0" smtClean="0">
                <a:solidFill>
                  <a:srgbClr val="444445"/>
                </a:solidFill>
                <a:latin typeface="Arial Rounded MT Bold" panose="020F0704030504030204" pitchFamily="34" charset="0"/>
              </a:rPr>
              <a:t>injections (</a:t>
            </a:r>
            <a:r>
              <a:rPr lang="en-US" sz="2000" dirty="0">
                <a:solidFill>
                  <a:srgbClr val="444445"/>
                </a:solidFill>
                <a:latin typeface="Arial Rounded MT Bold" panose="020F0704030504030204" pitchFamily="34" charset="0"/>
              </a:rPr>
              <a:t>MDI) of insulin can possibly benefit from an </a:t>
            </a:r>
            <a:r>
              <a:rPr lang="en-US" sz="28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insulin pump system </a:t>
            </a:r>
            <a:r>
              <a:rPr lang="en-US" sz="2000" dirty="0">
                <a:solidFill>
                  <a:srgbClr val="444445"/>
                </a:solidFill>
                <a:latin typeface="Arial Rounded MT Bold" panose="020F0704030504030204" pitchFamily="34" charset="0"/>
              </a:rPr>
              <a:t>with </a:t>
            </a:r>
            <a:r>
              <a:rPr lang="en-US" sz="2000" dirty="0" smtClean="0">
                <a:solidFill>
                  <a:srgbClr val="444445"/>
                </a:solidFill>
                <a:latin typeface="Arial Rounded MT Bold" panose="020F0704030504030204" pitchFamily="34" charset="0"/>
              </a:rPr>
              <a:t>continuous subcutaneous </a:t>
            </a:r>
            <a:r>
              <a:rPr lang="en-US" sz="2000" dirty="0">
                <a:solidFill>
                  <a:srgbClr val="444445"/>
                </a:solidFill>
                <a:latin typeface="Arial Rounded MT Bold" panose="020F0704030504030204" pitchFamily="34" charset="0"/>
              </a:rPr>
              <a:t>insulin secretion [48]. </a:t>
            </a:r>
            <a:r>
              <a:rPr lang="en-US" sz="2000" dirty="0" smtClean="0">
                <a:solidFill>
                  <a:srgbClr val="444445"/>
                </a:solidFill>
                <a:latin typeface="Arial Rounded MT Bold" panose="020F0704030504030204" pitchFamily="34" charset="0"/>
              </a:rPr>
              <a:t>  </a:t>
            </a:r>
          </a:p>
          <a:p>
            <a:endParaRPr lang="en-US" dirty="0">
              <a:solidFill>
                <a:srgbClr val="444445"/>
              </a:solidFill>
              <a:latin typeface="MyriadPro-Regular"/>
            </a:endParaRPr>
          </a:p>
          <a:p>
            <a:r>
              <a:rPr lang="en-US" sz="2000" dirty="0" smtClean="0">
                <a:solidFill>
                  <a:srgbClr val="444445"/>
                </a:solidFill>
                <a:latin typeface="Arial Rounded MT Bold" panose="020F0704030504030204" pitchFamily="34" charset="0"/>
              </a:rPr>
              <a:t>While </a:t>
            </a:r>
            <a:r>
              <a:rPr lang="en-US" sz="2000" dirty="0">
                <a:solidFill>
                  <a:srgbClr val="444445"/>
                </a:solidFill>
                <a:latin typeface="Arial Rounded MT Bold" panose="020F0704030504030204" pitchFamily="34" charset="0"/>
              </a:rPr>
              <a:t>there are no data for insulin pump </a:t>
            </a:r>
            <a:r>
              <a:rPr lang="en-US" sz="2000" dirty="0" smtClean="0">
                <a:solidFill>
                  <a:srgbClr val="444445"/>
                </a:solidFill>
                <a:latin typeface="Arial Rounded MT Bold" panose="020F0704030504030204" pitchFamily="34" charset="0"/>
              </a:rPr>
              <a:t>use during </a:t>
            </a:r>
            <a:r>
              <a:rPr lang="en-US" sz="2000" dirty="0">
                <a:solidFill>
                  <a:srgbClr val="444445"/>
                </a:solidFill>
                <a:latin typeface="Arial Rounded MT Bold" panose="020F0704030504030204" pitchFamily="34" charset="0"/>
              </a:rPr>
              <a:t>Ramadan for T2DM, studies have demonstrated that adults and </a:t>
            </a:r>
            <a:r>
              <a:rPr lang="en-US" sz="2000" dirty="0" smtClean="0">
                <a:solidFill>
                  <a:srgbClr val="444445"/>
                </a:solidFill>
                <a:latin typeface="Arial Rounded MT Bold" panose="020F0704030504030204" pitchFamily="34" charset="0"/>
              </a:rPr>
              <a:t>adolescents with </a:t>
            </a:r>
            <a:r>
              <a:rPr lang="en-US" sz="2000" dirty="0">
                <a:solidFill>
                  <a:srgbClr val="444445"/>
                </a:solidFill>
                <a:latin typeface="Arial Rounded MT Bold" panose="020F0704030504030204" pitchFamily="34" charset="0"/>
              </a:rPr>
              <a:t>T1DM can fast safely using insulin pumps.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49" y="0"/>
            <a:ext cx="9118243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4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dvOTb92eb7df.I"/>
              </a:rPr>
              <a:t>Ramadan Fasting in patients with type 2 diabetes </a:t>
            </a:r>
            <a:r>
              <a:rPr lang="en-US" sz="3600" dirty="0" smtClean="0">
                <a:latin typeface="AdvOTb92eb7df.I"/>
              </a:rPr>
              <a:t>using </a:t>
            </a:r>
            <a:r>
              <a:rPr lang="en-US" sz="3600" dirty="0" err="1" smtClean="0">
                <a:latin typeface="AdvOTb92eb7df.I"/>
              </a:rPr>
              <a:t>secretagogues</a:t>
            </a:r>
            <a:r>
              <a:rPr lang="en-US" sz="3600" dirty="0" smtClean="0">
                <a:latin typeface="AdvOTb92eb7df.I"/>
              </a:rPr>
              <a:t> </a:t>
            </a:r>
            <a:r>
              <a:rPr lang="en-US" sz="3600" dirty="0">
                <a:latin typeface="AdvOTb92eb7df.I"/>
              </a:rPr>
              <a:t>{Sulfonylurea (SU) and </a:t>
            </a:r>
            <a:r>
              <a:rPr lang="en-US" sz="3600" dirty="0" err="1">
                <a:latin typeface="AdvOTb92eb7df.I"/>
              </a:rPr>
              <a:t>Repaglinide</a:t>
            </a:r>
            <a:r>
              <a:rPr lang="en-US" sz="3600" dirty="0">
                <a:latin typeface="AdvOTb92eb7df.I"/>
              </a:rPr>
              <a:t>}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284113"/>
            <a:ext cx="10058400" cy="27509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rial Rounded MT Bold" panose="020F0704030504030204" pitchFamily="34" charset="0"/>
              </a:rPr>
              <a:t> Hypoglycemia due to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Gliclazide</a:t>
            </a:r>
            <a:r>
              <a:rPr lang="en-US" sz="3200" dirty="0" smtClean="0">
                <a:latin typeface="Arial Rounded MT Bold" panose="020F0704030504030204" pitchFamily="34" charset="0"/>
              </a:rPr>
              <a:t> ,was the lowest , in comparison with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glimipride</a:t>
            </a:r>
            <a:r>
              <a:rPr lang="en-US" sz="3200" dirty="0" smtClean="0">
                <a:latin typeface="Arial Rounded MT Bold" panose="020F0704030504030204" pitchFamily="34" charset="0"/>
              </a:rPr>
              <a:t> , and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glibenclamide</a:t>
            </a:r>
            <a:r>
              <a:rPr lang="en-US" sz="3200" dirty="0" smtClean="0">
                <a:latin typeface="Arial Rounded MT Bold" panose="020F0704030504030204" pitchFamily="34" charset="0"/>
              </a:rPr>
              <a:t>.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4113" y="244700"/>
            <a:ext cx="5241639" cy="61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193183"/>
            <a:ext cx="11719775" cy="6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4637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Ramadan</a:t>
            </a:r>
            <a:endParaRPr lang="en-US" sz="8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717442"/>
            <a:ext cx="10058400" cy="331759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The duration of fast varies </a:t>
            </a:r>
            <a:r>
              <a:rPr lang="en-US" sz="2800" dirty="0" smtClean="0">
                <a:latin typeface="Arial Rounded MT Bold" panose="020F0704030504030204" pitchFamily="34" charset="0"/>
              </a:rPr>
              <a:t>between   </a:t>
            </a:r>
            <a:r>
              <a:rPr lang="en-US" sz="2800" i="1" u="sng" dirty="0">
                <a:latin typeface="Arial Rounded MT Bold" panose="020F0704030504030204" pitchFamily="34" charset="0"/>
              </a:rPr>
              <a:t>10  </a:t>
            </a:r>
            <a:r>
              <a:rPr lang="en-US" sz="2800" i="1" u="sng" dirty="0" smtClean="0">
                <a:latin typeface="Arial Rounded MT Bold" panose="020F0704030504030204" pitchFamily="34" charset="0"/>
              </a:rPr>
              <a:t>- </a:t>
            </a:r>
            <a:r>
              <a:rPr lang="en-US" sz="2800" i="1" u="sng" dirty="0">
                <a:latin typeface="Arial Rounded MT Bold" panose="020F0704030504030204" pitchFamily="34" charset="0"/>
              </a:rPr>
              <a:t>20 h </a:t>
            </a:r>
            <a:r>
              <a:rPr lang="en-US" sz="2800" i="1" u="sng" dirty="0" smtClean="0">
                <a:latin typeface="Arial Rounded MT Bold" panose="020F0704030504030204" pitchFamily="34" charset="0"/>
              </a:rPr>
              <a:t>   </a:t>
            </a:r>
            <a:r>
              <a:rPr lang="en-US" sz="2800" dirty="0" smtClean="0">
                <a:latin typeface="Arial Rounded MT Bold" panose="020F0704030504030204" pitchFamily="34" charset="0"/>
              </a:rPr>
              <a:t>per </a:t>
            </a:r>
            <a:r>
              <a:rPr lang="en-US" sz="2800" dirty="0">
                <a:latin typeface="Arial Rounded MT Bold" panose="020F0704030504030204" pitchFamily="34" charset="0"/>
              </a:rPr>
              <a:t>geographical location of the region and season</a:t>
            </a:r>
            <a:r>
              <a:rPr lang="en-US" sz="2800" dirty="0" smtClean="0">
                <a:latin typeface="Arial Rounded MT Bold" panose="020F0704030504030204" pitchFamily="34" charset="0"/>
              </a:rPr>
              <a:t>. 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Epidemiology of Diabetes and Ramadan </a:t>
            </a: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(EPIDIAR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) </a:t>
            </a:r>
            <a:r>
              <a:rPr lang="en-US" sz="2000" dirty="0" smtClean="0">
                <a:latin typeface="Arial Rounded MT Bold" panose="020F0704030504030204" pitchFamily="34" charset="0"/>
              </a:rPr>
              <a:t>conducted </a:t>
            </a:r>
            <a:r>
              <a:rPr lang="en-US" sz="2000" dirty="0">
                <a:latin typeface="Arial Rounded MT Bold" panose="020F0704030504030204" pitchFamily="34" charset="0"/>
              </a:rPr>
              <a:t>across 13 countries and data was collected </a:t>
            </a:r>
            <a:r>
              <a:rPr lang="en-US" sz="2000" dirty="0" smtClean="0">
                <a:latin typeface="Arial Rounded MT Bold" panose="020F0704030504030204" pitchFamily="34" charset="0"/>
              </a:rPr>
              <a:t>from 12,243 </a:t>
            </a:r>
            <a:r>
              <a:rPr lang="en-US" sz="2000" dirty="0">
                <a:latin typeface="Arial Rounded MT Bold" panose="020F0704030504030204" pitchFamily="34" charset="0"/>
              </a:rPr>
              <a:t>Muslim patients with diabetes in 2001</a:t>
            </a:r>
            <a:r>
              <a:rPr lang="en-US" sz="2000" dirty="0" smtClean="0">
                <a:latin typeface="Arial Rounded MT Bold" panose="020F0704030504030204" pitchFamily="34" charset="0"/>
              </a:rPr>
              <a:t>. </a:t>
            </a:r>
          </a:p>
          <a:p>
            <a:r>
              <a:rPr lang="en-US" sz="2800" b="1" dirty="0"/>
              <a:t>‘</a:t>
            </a:r>
            <a:r>
              <a:rPr lang="en-US" sz="2800" b="1" dirty="0" err="1"/>
              <a:t>Suhoor</a:t>
            </a:r>
            <a:r>
              <a:rPr lang="en-US" sz="2800" b="1" dirty="0" smtClean="0"/>
              <a:t>’ =</a:t>
            </a:r>
            <a:r>
              <a:rPr lang="fa-IR" sz="2800" b="1" dirty="0" smtClean="0"/>
              <a:t>سحری </a:t>
            </a:r>
            <a:r>
              <a:rPr lang="en-US" sz="2800" b="1" dirty="0" smtClean="0"/>
              <a:t>                           </a:t>
            </a:r>
            <a:r>
              <a:rPr lang="en-US" sz="2800" b="1" dirty="0"/>
              <a:t>‘</a:t>
            </a:r>
            <a:r>
              <a:rPr lang="en-US" sz="2800" b="1" dirty="0" err="1"/>
              <a:t>Futoor</a:t>
            </a:r>
            <a:r>
              <a:rPr lang="en-US" sz="2800" b="1" dirty="0" smtClean="0"/>
              <a:t>’ = </a:t>
            </a:r>
            <a:r>
              <a:rPr lang="fa-IR" sz="2800" b="1" dirty="0" smtClean="0"/>
              <a:t>افطاری</a:t>
            </a:r>
            <a:endParaRPr lang="en-US" sz="6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" y="90152"/>
            <a:ext cx="11784169" cy="64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386366"/>
            <a:ext cx="11706896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5" y="1021325"/>
            <a:ext cx="11809927" cy="110368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25014"/>
            <a:ext cx="12191999" cy="45848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2906" y="437882"/>
            <a:ext cx="455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Gliclazide</a:t>
            </a:r>
            <a:r>
              <a:rPr lang="en-US" dirty="0" smtClean="0"/>
              <a:t>   VS    </a:t>
            </a:r>
            <a:r>
              <a:rPr lang="en-US" sz="2400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Vildagliptin</a:t>
            </a:r>
            <a:endParaRPr lang="en-US" sz="2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58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7" y="0"/>
            <a:ext cx="9800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Ramadan fasting and DPP4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 Rounded MT Bold" panose="020F0704030504030204" pitchFamily="34" charset="0"/>
              </a:rPr>
              <a:t>DPP4 inhibitors are oral ADA that works through the </a:t>
            </a:r>
            <a:r>
              <a:rPr lang="en-US" sz="2400" i="1" u="sng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glucose dependent </a:t>
            </a:r>
            <a:r>
              <a:rPr lang="en-US" sz="2000" dirty="0" smtClean="0">
                <a:latin typeface="Arial Rounded MT Bold" panose="020F0704030504030204" pitchFamily="34" charset="0"/>
              </a:rPr>
              <a:t>release </a:t>
            </a:r>
            <a:r>
              <a:rPr lang="en-US" sz="2000" dirty="0">
                <a:latin typeface="Arial Rounded MT Bold" panose="020F0704030504030204" pitchFamily="34" charset="0"/>
              </a:rPr>
              <a:t>of insulin and thus considered to carry a </a:t>
            </a:r>
            <a:r>
              <a:rPr lang="en-US" sz="2000" dirty="0" smtClean="0">
                <a:latin typeface="Arial Rounded MT Bold" panose="020F0704030504030204" pitchFamily="34" charset="0"/>
              </a:rPr>
              <a:t>low risk </a:t>
            </a:r>
            <a:r>
              <a:rPr lang="en-US" sz="2000" dirty="0">
                <a:latin typeface="Arial Rounded MT Bold" panose="020F0704030504030204" pitchFamily="34" charset="0"/>
              </a:rPr>
              <a:t>of hypoglycemia even in fasting state [45]. </a:t>
            </a:r>
            <a:r>
              <a:rPr lang="en-US" sz="2000" dirty="0" smtClean="0">
                <a:latin typeface="Arial Rounded MT Bold" panose="020F0704030504030204" pitchFamily="34" charset="0"/>
              </a:rPr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Since </a:t>
            </a:r>
            <a:r>
              <a:rPr lang="en-US" sz="2000" dirty="0">
                <a:latin typeface="Arial Rounded MT Bold" panose="020F0704030504030204" pitchFamily="34" charset="0"/>
              </a:rPr>
              <a:t>the last </a:t>
            </a:r>
            <a:r>
              <a:rPr lang="en-US" sz="2000" dirty="0" smtClean="0">
                <a:latin typeface="Arial Rounded MT Bold" panose="020F0704030504030204" pitchFamily="34" charset="0"/>
              </a:rPr>
              <a:t>IDF guideline </a:t>
            </a:r>
            <a:r>
              <a:rPr lang="en-US" sz="2000" dirty="0">
                <a:latin typeface="Arial Rounded MT Bold" panose="020F0704030504030204" pitchFamily="34" charset="0"/>
              </a:rPr>
              <a:t>about Ramadan and diabetes [12], the patients on </a:t>
            </a:r>
            <a:r>
              <a:rPr lang="en-US" sz="2000" dirty="0" smtClean="0">
                <a:latin typeface="Arial Rounded MT Bold" panose="020F0704030504030204" pitchFamily="34" charset="0"/>
              </a:rPr>
              <a:t>DPP4 therapy </a:t>
            </a:r>
            <a:r>
              <a:rPr lang="en-US" sz="2000" dirty="0">
                <a:latin typeface="Arial Rounded MT Bold" panose="020F0704030504030204" pitchFamily="34" charset="0"/>
              </a:rPr>
              <a:t>were considered as a low risk of fasting </a:t>
            </a:r>
            <a:r>
              <a:rPr lang="en-US" sz="2400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without a need </a:t>
            </a:r>
            <a:r>
              <a:rPr lang="en-US" sz="24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for dose </a:t>
            </a:r>
            <a:r>
              <a:rPr lang="en-US" sz="2400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titration </a:t>
            </a:r>
            <a:r>
              <a:rPr lang="en-US" sz="2000" dirty="0">
                <a:latin typeface="Arial Rounded MT Bold" panose="020F0704030504030204" pitchFamily="34" charset="0"/>
              </a:rPr>
              <a:t>and many trials were conducted for the safety of </a:t>
            </a:r>
            <a:r>
              <a:rPr lang="en-US" sz="2000" dirty="0" smtClean="0">
                <a:latin typeface="Arial Rounded MT Bold" panose="020F0704030504030204" pitchFamily="34" charset="0"/>
              </a:rPr>
              <a:t>this class </a:t>
            </a:r>
            <a:r>
              <a:rPr lang="en-US" sz="2000" dirty="0">
                <a:latin typeface="Arial Rounded MT Bold" panose="020F0704030504030204" pitchFamily="34" charset="0"/>
              </a:rPr>
              <a:t>of </a:t>
            </a:r>
            <a:r>
              <a:rPr lang="en-US" sz="2000" dirty="0" err="1">
                <a:latin typeface="Arial Rounded MT Bold" panose="020F0704030504030204" pitchFamily="34" charset="0"/>
              </a:rPr>
              <a:t>antihyperglycemic</a:t>
            </a:r>
            <a:r>
              <a:rPr lang="en-US" sz="2000" dirty="0">
                <a:latin typeface="Arial Rounded MT Bold" panose="020F0704030504030204" pitchFamily="34" charset="0"/>
              </a:rPr>
              <a:t> agents with or without SU </a:t>
            </a:r>
            <a:r>
              <a:rPr lang="en-US" sz="2000" dirty="0" smtClean="0">
                <a:latin typeface="Arial Rounded MT Bold" panose="020F0704030504030204" pitchFamily="34" charset="0"/>
              </a:rPr>
              <a:t>during Ramadan </a:t>
            </a:r>
            <a:r>
              <a:rPr lang="en-US" sz="2000" dirty="0">
                <a:latin typeface="Arial Rounded MT Bold" panose="020F0704030504030204" pitchFamily="34" charset="0"/>
              </a:rPr>
              <a:t>fasting.</a:t>
            </a:r>
          </a:p>
        </p:txBody>
      </p:sp>
    </p:spTree>
    <p:extLst>
      <p:ext uri="{BB962C8B-B14F-4D97-AF65-F5344CB8AC3E}">
        <p14:creationId xmlns:p14="http://schemas.microsoft.com/office/powerpoint/2010/main" val="15360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3487"/>
            <a:ext cx="10058400" cy="1133341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DPP4   </a:t>
            </a:r>
            <a:r>
              <a:rPr lang="en-US" sz="7200" b="1" dirty="0" err="1" smtClean="0">
                <a:solidFill>
                  <a:srgbClr val="FF0000"/>
                </a:solidFill>
              </a:rPr>
              <a:t>Inh</a:t>
            </a:r>
            <a:r>
              <a:rPr lang="en-US" sz="7200" b="1" dirty="0" smtClean="0">
                <a:solidFill>
                  <a:srgbClr val="FF0000"/>
                </a:solidFill>
              </a:rPr>
              <a:t>.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In 2011, one small observational study by </a:t>
            </a:r>
            <a:r>
              <a:rPr lang="en-US" sz="2000" dirty="0" err="1">
                <a:latin typeface="Arial Rounded MT Bold" panose="020F0704030504030204" pitchFamily="34" charset="0"/>
              </a:rPr>
              <a:t>Hassanein</a:t>
            </a:r>
            <a:r>
              <a:rPr lang="en-US" sz="2000" dirty="0">
                <a:latin typeface="Arial Rounded MT Bold" panose="020F0704030504030204" pitchFamily="34" charset="0"/>
              </a:rPr>
              <a:t> et al</a:t>
            </a:r>
            <a:r>
              <a:rPr lang="en-US" sz="2000" dirty="0" smtClean="0">
                <a:latin typeface="Arial Rounded MT Bold" panose="020F0704030504030204" pitchFamily="34" charset="0"/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VECTOR) </a:t>
            </a:r>
            <a:r>
              <a:rPr lang="en-US" sz="2000" dirty="0">
                <a:latin typeface="Arial Rounded MT Bold" panose="020F0704030504030204" pitchFamily="34" charset="0"/>
              </a:rPr>
              <a:t>done in patients on </a:t>
            </a:r>
            <a:r>
              <a:rPr lang="en-US" sz="2000" dirty="0" err="1">
                <a:latin typeface="Arial Rounded MT Bold" panose="020F0704030504030204" pitchFamily="34" charset="0"/>
              </a:rPr>
              <a:t>Vildagliptin</a:t>
            </a:r>
            <a:r>
              <a:rPr lang="en-US" sz="2000" dirty="0">
                <a:latin typeface="Arial Rounded MT Bold" panose="020F0704030504030204" pitchFamily="34" charset="0"/>
              </a:rPr>
              <a:t> (n </a:t>
            </a:r>
            <a:r>
              <a:rPr lang="en-US" sz="2000" dirty="0" smtClean="0">
                <a:latin typeface="Arial Rounded MT Bold" panose="020F0704030504030204" pitchFamily="34" charset="0"/>
              </a:rPr>
              <a:t>= 23</a:t>
            </a:r>
            <a:r>
              <a:rPr lang="en-US" sz="2000" dirty="0">
                <a:latin typeface="Arial Rounded MT Bold" panose="020F0704030504030204" pitchFamily="34" charset="0"/>
              </a:rPr>
              <a:t>) with or </a:t>
            </a:r>
            <a:r>
              <a:rPr lang="en-US" sz="2000" dirty="0" smtClean="0">
                <a:latin typeface="Arial Rounded MT Bold" panose="020F0704030504030204" pitchFamily="34" charset="0"/>
              </a:rPr>
              <a:t>without metformin. </a:t>
            </a:r>
          </a:p>
          <a:p>
            <a:pPr marL="0" indent="0">
              <a:buNone/>
            </a:pPr>
            <a:r>
              <a:rPr lang="en-US" dirty="0" smtClean="0">
                <a:latin typeface="AdvOT863180fb"/>
              </a:rPr>
              <a:t>        Results : </a:t>
            </a:r>
            <a:r>
              <a:rPr lang="en-US" dirty="0">
                <a:solidFill>
                  <a:srgbClr val="000000"/>
                </a:solidFill>
                <a:latin typeface="AdvOT863180fb"/>
              </a:rPr>
              <a:t>overall a safer pro</a:t>
            </a:r>
            <a:r>
              <a:rPr lang="en-US" dirty="0">
                <a:solidFill>
                  <a:srgbClr val="000000"/>
                </a:solidFill>
                <a:latin typeface="AdvOT863180fb+fb"/>
              </a:rPr>
              <a:t>fi</a:t>
            </a:r>
            <a:r>
              <a:rPr lang="en-US" dirty="0">
                <a:solidFill>
                  <a:srgbClr val="000000"/>
                </a:solidFill>
                <a:latin typeface="AdvOT863180fb"/>
              </a:rPr>
              <a:t>le </a:t>
            </a:r>
            <a:r>
              <a:rPr lang="en-US" dirty="0" smtClean="0">
                <a:solidFill>
                  <a:srgbClr val="000000"/>
                </a:solidFill>
                <a:latin typeface="AdvOT863180fb"/>
              </a:rPr>
              <a:t>for Ramadan </a:t>
            </a:r>
            <a:r>
              <a:rPr lang="en-US" dirty="0">
                <a:solidFill>
                  <a:srgbClr val="000000"/>
                </a:solidFill>
                <a:latin typeface="AdvOT863180fb"/>
              </a:rPr>
              <a:t>fasting in patients on </a:t>
            </a:r>
            <a:r>
              <a:rPr lang="en-US" dirty="0" err="1">
                <a:solidFill>
                  <a:srgbClr val="000000"/>
                </a:solidFill>
                <a:latin typeface="AdvOT863180fb"/>
              </a:rPr>
              <a:t>Vildagliptin</a:t>
            </a:r>
            <a:r>
              <a:rPr lang="en-US" dirty="0">
                <a:solidFill>
                  <a:srgbClr val="000000"/>
                </a:solidFill>
                <a:latin typeface="AdvOT863180fb"/>
              </a:rPr>
              <a:t> compared to </a:t>
            </a:r>
            <a:endParaRPr lang="en-US" dirty="0" smtClean="0">
              <a:solidFill>
                <a:srgbClr val="000000"/>
              </a:solidFill>
              <a:latin typeface="AdvOT863180fb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dvOT863180fb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dvOT863180fb"/>
              </a:rPr>
              <a:t>                       </a:t>
            </a:r>
            <a:r>
              <a:rPr lang="en-US" dirty="0" err="1" smtClean="0">
                <a:solidFill>
                  <a:srgbClr val="000000"/>
                </a:solidFill>
                <a:latin typeface="AdvOT863180fb"/>
              </a:rPr>
              <a:t>Gliclazide</a:t>
            </a:r>
            <a:r>
              <a:rPr lang="en-US" dirty="0" smtClean="0">
                <a:solidFill>
                  <a:srgbClr val="000000"/>
                </a:solidFill>
                <a:latin typeface="AdvOT863180fb"/>
              </a:rPr>
              <a:t> [</a:t>
            </a:r>
            <a:r>
              <a:rPr lang="en-US" dirty="0">
                <a:solidFill>
                  <a:srgbClr val="2197D2"/>
                </a:solidFill>
                <a:latin typeface="AdvOT863180fb"/>
              </a:rPr>
              <a:t>49</a:t>
            </a:r>
            <a:r>
              <a:rPr lang="en-US" dirty="0" smtClean="0">
                <a:solidFill>
                  <a:srgbClr val="000000"/>
                </a:solidFill>
                <a:latin typeface="AdvOT863180fb"/>
              </a:rPr>
              <a:t>]. 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dvOT863180fb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dvOT863180fb"/>
              </a:rPr>
              <a:t> </a:t>
            </a:r>
            <a:r>
              <a:rPr lang="en-US" dirty="0">
                <a:latin typeface="AdvOT863180fb"/>
              </a:rPr>
              <a:t>In the </a:t>
            </a:r>
            <a:r>
              <a:rPr lang="en-US" sz="2000" b="1" dirty="0">
                <a:solidFill>
                  <a:srgbClr val="FF0000"/>
                </a:solidFill>
                <a:latin typeface="AdvOT863180fb"/>
              </a:rPr>
              <a:t>STEADFAST </a:t>
            </a:r>
            <a:r>
              <a:rPr lang="en-US" dirty="0">
                <a:latin typeface="AdvOT863180fb"/>
              </a:rPr>
              <a:t>study (2014), a multiregional, </a:t>
            </a:r>
            <a:r>
              <a:rPr lang="en-US" dirty="0" smtClean="0">
                <a:latin typeface="AdvOT863180fb"/>
              </a:rPr>
              <a:t>double-blinded RCT </a:t>
            </a:r>
            <a:r>
              <a:rPr lang="en-US" dirty="0">
                <a:latin typeface="AdvOT863180fb"/>
              </a:rPr>
              <a:t>involving 557 patients with type 2 diabetes and mean </a:t>
            </a:r>
            <a:r>
              <a:rPr lang="en-US" dirty="0" smtClean="0">
                <a:latin typeface="AdvOT863180fb"/>
              </a:rPr>
              <a:t>baseline HBA1c = </a:t>
            </a:r>
            <a:r>
              <a:rPr lang="en-US" dirty="0">
                <a:latin typeface="AdvOT863180fb"/>
              </a:rPr>
              <a:t>6.9</a:t>
            </a:r>
            <a:r>
              <a:rPr lang="en-US" dirty="0" smtClean="0">
                <a:latin typeface="AdvOT863180fb"/>
              </a:rPr>
              <a:t>%. </a:t>
            </a:r>
          </a:p>
          <a:p>
            <a:pPr marL="0" indent="0">
              <a:buNone/>
            </a:pPr>
            <a:r>
              <a:rPr lang="en-US" dirty="0" smtClean="0">
                <a:latin typeface="AdvOT863180fb"/>
              </a:rPr>
              <a:t>           Results : </a:t>
            </a:r>
            <a:r>
              <a:rPr lang="en-US" dirty="0">
                <a:latin typeface="AdvOT863180fb"/>
              </a:rPr>
              <a:t>the </a:t>
            </a:r>
            <a:r>
              <a:rPr lang="en-US" dirty="0" smtClean="0">
                <a:latin typeface="AdvOT863180fb"/>
              </a:rPr>
              <a:t>incidence of </a:t>
            </a:r>
            <a:r>
              <a:rPr lang="en-US" dirty="0">
                <a:latin typeface="AdvOT863180fb"/>
              </a:rPr>
              <a:t>con</a:t>
            </a:r>
            <a:r>
              <a:rPr lang="en-US" dirty="0">
                <a:latin typeface="AdvOT863180fb+fb"/>
              </a:rPr>
              <a:t>fi</a:t>
            </a:r>
            <a:r>
              <a:rPr lang="en-US" dirty="0">
                <a:latin typeface="AdvOT863180fb"/>
              </a:rPr>
              <a:t>rmed hypoglycemia (blood glucose </a:t>
            </a:r>
            <a:r>
              <a:rPr lang="en-US" dirty="0">
                <a:latin typeface="AdvOTb0c9bf5d"/>
              </a:rPr>
              <a:t>&lt; </a:t>
            </a:r>
            <a:r>
              <a:rPr lang="en-US" dirty="0">
                <a:latin typeface="AdvOT863180fb"/>
              </a:rPr>
              <a:t>3.9mmmol</a:t>
            </a:r>
            <a:r>
              <a:rPr lang="en-US" dirty="0" smtClean="0">
                <a:latin typeface="AdvOT863180fb"/>
              </a:rPr>
              <a:t>) was </a:t>
            </a:r>
            <a:r>
              <a:rPr lang="en-US" dirty="0">
                <a:latin typeface="AdvOT863180fb"/>
              </a:rPr>
              <a:t>3.0% </a:t>
            </a:r>
            <a:endParaRPr lang="en-US" dirty="0" smtClean="0">
              <a:latin typeface="AdvOT863180fb"/>
            </a:endParaRPr>
          </a:p>
          <a:p>
            <a:pPr marL="0" indent="0">
              <a:buNone/>
            </a:pPr>
            <a:r>
              <a:rPr lang="en-US" dirty="0">
                <a:latin typeface="AdvOT863180fb"/>
              </a:rPr>
              <a:t> </a:t>
            </a:r>
            <a:r>
              <a:rPr lang="en-US" dirty="0" smtClean="0">
                <a:latin typeface="AdvOT863180fb"/>
              </a:rPr>
              <a:t>                          with </a:t>
            </a:r>
            <a:r>
              <a:rPr lang="en-US" dirty="0" err="1">
                <a:latin typeface="AdvOT863180fb"/>
              </a:rPr>
              <a:t>Vildagliptin</a:t>
            </a:r>
            <a:r>
              <a:rPr lang="en-US" dirty="0">
                <a:latin typeface="AdvOT863180fb"/>
              </a:rPr>
              <a:t> and 7.0% with </a:t>
            </a:r>
            <a:r>
              <a:rPr lang="en-US" dirty="0" err="1">
                <a:latin typeface="AdvOT863180fb"/>
              </a:rPr>
              <a:t>Gliclazide</a:t>
            </a:r>
            <a:r>
              <a:rPr lang="en-US" dirty="0">
                <a:latin typeface="AdvOT863180fb"/>
              </a:rPr>
              <a:t> and any </a:t>
            </a:r>
            <a:r>
              <a:rPr lang="en-US" dirty="0" smtClean="0">
                <a:latin typeface="AdvOT863180fb"/>
              </a:rPr>
              <a:t>hypoglycemia was </a:t>
            </a:r>
            <a:r>
              <a:rPr lang="en-US" dirty="0">
                <a:latin typeface="AdvOT863180fb"/>
              </a:rPr>
              <a:t>6.0%and </a:t>
            </a:r>
            <a:endParaRPr lang="en-US" dirty="0" smtClean="0">
              <a:latin typeface="AdvOT863180fb"/>
            </a:endParaRPr>
          </a:p>
          <a:p>
            <a:pPr marL="0" indent="0">
              <a:buNone/>
            </a:pPr>
            <a:r>
              <a:rPr lang="en-US" dirty="0">
                <a:latin typeface="AdvOT863180fb"/>
              </a:rPr>
              <a:t> </a:t>
            </a:r>
            <a:r>
              <a:rPr lang="en-US" dirty="0" smtClean="0">
                <a:latin typeface="AdvOT863180fb"/>
              </a:rPr>
              <a:t>                           8.0</a:t>
            </a:r>
            <a:r>
              <a:rPr lang="en-US" dirty="0">
                <a:latin typeface="AdvOT863180fb"/>
              </a:rPr>
              <a:t>% respectively.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0608"/>
            <a:ext cx="10058400" cy="1236372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DPP4   </a:t>
            </a:r>
            <a:r>
              <a:rPr lang="en-US" sz="8000" b="1" dirty="0" err="1" smtClean="0">
                <a:solidFill>
                  <a:srgbClr val="FF0000"/>
                </a:solidFill>
              </a:rPr>
              <a:t>Inh</a:t>
            </a:r>
            <a:r>
              <a:rPr lang="en-US" sz="8000" b="1" dirty="0" smtClean="0">
                <a:solidFill>
                  <a:srgbClr val="FF0000"/>
                </a:solidFill>
              </a:rPr>
              <a:t>.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Later further observational studies from different countries 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as Lebanon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[</a:t>
            </a:r>
            <a:r>
              <a:rPr lang="en-US" sz="2400" dirty="0">
                <a:solidFill>
                  <a:srgbClr val="2197D2"/>
                </a:solidFill>
                <a:latin typeface="Arial Rounded MT Bold" panose="020F0704030504030204" pitchFamily="34" charset="0"/>
              </a:rPr>
              <a:t>52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](2014), India [</a:t>
            </a:r>
            <a:r>
              <a:rPr lang="en-US" sz="2400" dirty="0">
                <a:solidFill>
                  <a:srgbClr val="2197D2"/>
                </a:solidFill>
                <a:latin typeface="Arial Rounded MT Bold" panose="020F0704030504030204" pitchFamily="34" charset="0"/>
              </a:rPr>
              <a:t>53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], and France [</a:t>
            </a:r>
            <a:r>
              <a:rPr lang="en-US" sz="2400" dirty="0">
                <a:solidFill>
                  <a:srgbClr val="2197D2"/>
                </a:solidFill>
                <a:latin typeface="Arial Rounded MT Bold" panose="020F0704030504030204" pitchFamily="34" charset="0"/>
              </a:rPr>
              <a:t>54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] also reaffirmed 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the above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findings. 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They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also documented the Safety of </a:t>
            </a:r>
            <a:r>
              <a:rPr lang="en-US" sz="2800" b="1" i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Vildagliptin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in Ramadan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fasting regarding the lesser incidence of hypoglycemia. </a:t>
            </a:r>
            <a:endParaRPr lang="en-US" sz="24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 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It may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also carry the additional benefits of better glycemic and 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weight control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than 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Sulfonylurea.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39" y="2305318"/>
            <a:ext cx="9375818" cy="19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2138"/>
            <a:ext cx="100584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Ramadan fasting and GLP-1 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952" y="2154635"/>
            <a:ext cx="10058400" cy="3931920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glucose-dependent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insulin release.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It also decreases glucagon secretion, enhances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glucose uptake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and storage in muscles, reduces glucose production by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the liver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Moreover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it delays gastric emptying and stimulating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satiety </a:t>
            </a:r>
            <a:r>
              <a:rPr lang="en-US" sz="200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centre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by its central effect [</a:t>
            </a:r>
            <a:r>
              <a:rPr lang="en-US" sz="2000" dirty="0">
                <a:solidFill>
                  <a:srgbClr val="2197D2"/>
                </a:solidFill>
                <a:latin typeface="Arial Rounded MT Bold" panose="020F0704030504030204" pitchFamily="34" charset="0"/>
              </a:rPr>
              <a:t>55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].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GLP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-1 receptor agonists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are considered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as </a:t>
            </a:r>
            <a:r>
              <a:rPr lang="en-US" sz="2400" i="1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low risk for hypoglycemia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as monotherapy but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in combination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with </a:t>
            </a:r>
            <a:r>
              <a:rPr lang="en-US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secretagogues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or, insulin may have the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potential for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hypoglycemia [</a:t>
            </a:r>
            <a:r>
              <a:rPr lang="en-US" sz="2000" dirty="0">
                <a:solidFill>
                  <a:srgbClr val="2197D2"/>
                </a:solidFill>
                <a:latin typeface="Arial Rounded MT Bold" panose="020F0704030504030204" pitchFamily="34" charset="0"/>
              </a:rPr>
              <a:t>56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].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3335"/>
            <a:ext cx="10058400" cy="127500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Ramadan fasting and GLP-1 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dvOT863180fb"/>
              </a:rPr>
              <a:t>Another recent, larger multinational open-label RCT (</a:t>
            </a:r>
            <a:r>
              <a:rPr lang="en-US" dirty="0" smtClean="0">
                <a:latin typeface="AdvOT863180fb"/>
              </a:rPr>
              <a:t>LIRA </a:t>
            </a:r>
            <a:r>
              <a:rPr lang="en-US" dirty="0">
                <a:latin typeface="AdvPS44A44B"/>
              </a:rPr>
              <a:t> </a:t>
            </a:r>
            <a:r>
              <a:rPr lang="en-US" dirty="0" smtClean="0">
                <a:latin typeface="AdvPS44A44B"/>
              </a:rPr>
              <a:t>- </a:t>
            </a:r>
            <a:r>
              <a:rPr lang="en-US" dirty="0" smtClean="0">
                <a:latin typeface="AdvOT863180fb"/>
              </a:rPr>
              <a:t>RAMADAN</a:t>
            </a:r>
            <a:r>
              <a:rPr lang="en-US" dirty="0">
                <a:latin typeface="AdvOT863180fb"/>
              </a:rPr>
              <a:t>) was done to assess the effect of </a:t>
            </a:r>
            <a:r>
              <a:rPr lang="en-US" dirty="0" err="1">
                <a:latin typeface="AdvOT863180fb"/>
              </a:rPr>
              <a:t>Liraglutide</a:t>
            </a:r>
            <a:r>
              <a:rPr lang="en-US" dirty="0">
                <a:latin typeface="AdvOT863180fb"/>
              </a:rPr>
              <a:t> </a:t>
            </a:r>
            <a:r>
              <a:rPr lang="en-US" dirty="0" smtClean="0">
                <a:latin typeface="AdvOT863180fb"/>
              </a:rPr>
              <a:t>in Ramadan </a:t>
            </a:r>
            <a:r>
              <a:rPr lang="en-US" dirty="0">
                <a:latin typeface="AdvOT863180fb"/>
              </a:rPr>
              <a:t>compared to SU involving 343 subjects with T2DM </a:t>
            </a:r>
            <a:r>
              <a:rPr lang="en-US" dirty="0" smtClean="0">
                <a:latin typeface="AdvOT863180fb"/>
              </a:rPr>
              <a:t>who intend </a:t>
            </a:r>
            <a:r>
              <a:rPr lang="en-US" dirty="0">
                <a:latin typeface="AdvOT863180fb"/>
              </a:rPr>
              <a:t>to fast</a:t>
            </a:r>
            <a:r>
              <a:rPr lang="en-US" dirty="0" smtClean="0">
                <a:latin typeface="AdvOT863180fb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AdvOT863180fb"/>
              </a:rPr>
              <a:t> </a:t>
            </a:r>
            <a:r>
              <a:rPr lang="en-US" dirty="0" smtClean="0">
                <a:latin typeface="AdvOT863180fb"/>
              </a:rPr>
              <a:t>      - Results : </a:t>
            </a:r>
            <a:r>
              <a:rPr lang="en-US" dirty="0" err="1">
                <a:latin typeface="AdvOT863180fb"/>
              </a:rPr>
              <a:t>Liraglutide</a:t>
            </a:r>
            <a:r>
              <a:rPr lang="en-US" dirty="0">
                <a:latin typeface="AdvOT863180fb"/>
              </a:rPr>
              <a:t> group had no </a:t>
            </a:r>
            <a:r>
              <a:rPr lang="en-US" dirty="0" smtClean="0">
                <a:latin typeface="AdvOT863180fb"/>
              </a:rPr>
              <a:t>major hypoglycemic </a:t>
            </a:r>
            <a:r>
              <a:rPr lang="en-US" dirty="0">
                <a:latin typeface="AdvOT863180fb"/>
              </a:rPr>
              <a:t>events, and they achieve target </a:t>
            </a:r>
            <a:endParaRPr lang="en-US" dirty="0" smtClean="0">
              <a:latin typeface="AdvOT863180fb"/>
            </a:endParaRPr>
          </a:p>
          <a:p>
            <a:pPr marL="0" indent="0">
              <a:buNone/>
            </a:pPr>
            <a:r>
              <a:rPr lang="en-US" dirty="0">
                <a:latin typeface="AdvOT863180fb"/>
              </a:rPr>
              <a:t> </a:t>
            </a:r>
            <a:r>
              <a:rPr lang="en-US" dirty="0" smtClean="0">
                <a:latin typeface="AdvOT863180fb"/>
              </a:rPr>
              <a:t>                         HBA1c </a:t>
            </a:r>
            <a:r>
              <a:rPr lang="en-US" dirty="0">
                <a:latin typeface="AdvOT863180fb"/>
              </a:rPr>
              <a:t>of </a:t>
            </a:r>
            <a:r>
              <a:rPr lang="en-US" dirty="0">
                <a:latin typeface="AdvOTb0c9bf5d"/>
              </a:rPr>
              <a:t>&lt;</a:t>
            </a:r>
            <a:r>
              <a:rPr lang="en-US" dirty="0">
                <a:latin typeface="AdvOT863180fb"/>
              </a:rPr>
              <a:t>7.0</a:t>
            </a:r>
            <a:r>
              <a:rPr lang="en-US" dirty="0" smtClean="0">
                <a:latin typeface="AdvOT863180fb"/>
              </a:rPr>
              <a:t>% (</a:t>
            </a:r>
            <a:r>
              <a:rPr lang="en-US" dirty="0">
                <a:latin typeface="AdvOT863180fb"/>
              </a:rPr>
              <a:t>53.9%) compared with SU (23.5%) P </a:t>
            </a:r>
            <a:r>
              <a:rPr lang="en-US" dirty="0">
                <a:latin typeface="AdvOTb0c9bf5d"/>
              </a:rPr>
              <a:t>&lt; </a:t>
            </a:r>
            <a:r>
              <a:rPr lang="en-US" dirty="0">
                <a:latin typeface="AdvOT863180fb"/>
              </a:rPr>
              <a:t>0.001. </a:t>
            </a:r>
            <a:r>
              <a:rPr lang="en-US" dirty="0" smtClean="0">
                <a:latin typeface="AdvOT863180fb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AdvOT863180fb"/>
              </a:rPr>
              <a:t>                        However symptomatic hypoglycemic </a:t>
            </a:r>
            <a:r>
              <a:rPr lang="en-US" dirty="0">
                <a:latin typeface="AdvOT863180fb"/>
              </a:rPr>
              <a:t>episodes were present in 3 patients </a:t>
            </a:r>
            <a:r>
              <a:rPr lang="en-US" dirty="0" smtClean="0">
                <a:latin typeface="AdvOT863180fb"/>
              </a:rPr>
              <a:t>on </a:t>
            </a:r>
          </a:p>
          <a:p>
            <a:pPr marL="0" indent="0">
              <a:buNone/>
            </a:pPr>
            <a:r>
              <a:rPr lang="en-US" dirty="0">
                <a:latin typeface="AdvOT863180fb"/>
              </a:rPr>
              <a:t> </a:t>
            </a:r>
            <a:r>
              <a:rPr lang="en-US" dirty="0" smtClean="0">
                <a:latin typeface="AdvOT863180fb"/>
              </a:rPr>
              <a:t>                          </a:t>
            </a:r>
            <a:r>
              <a:rPr lang="en-US" dirty="0" err="1" smtClean="0">
                <a:latin typeface="AdvOT863180fb"/>
              </a:rPr>
              <a:t>Liraglutide</a:t>
            </a:r>
            <a:r>
              <a:rPr lang="en-US" dirty="0" smtClean="0">
                <a:latin typeface="AdvOT863180fb"/>
              </a:rPr>
              <a:t> </a:t>
            </a:r>
            <a:r>
              <a:rPr lang="fr-FR" dirty="0" smtClean="0">
                <a:latin typeface="AdvOT863180fb"/>
              </a:rPr>
              <a:t>(</a:t>
            </a:r>
            <a:r>
              <a:rPr lang="fr-FR" dirty="0">
                <a:latin typeface="AdvOT863180fb"/>
              </a:rPr>
              <a:t>2.0%), </a:t>
            </a:r>
            <a:r>
              <a:rPr lang="fr-FR" dirty="0" err="1">
                <a:latin typeface="AdvOT863180fb"/>
              </a:rPr>
              <a:t>while</a:t>
            </a:r>
            <a:r>
              <a:rPr lang="fr-FR" dirty="0">
                <a:latin typeface="AdvOT863180fb"/>
              </a:rPr>
              <a:t> 18 patients on SU (11.0</a:t>
            </a:r>
            <a:r>
              <a:rPr lang="fr-FR" dirty="0" smtClean="0">
                <a:latin typeface="AdvOT863180fb"/>
              </a:rPr>
              <a:t>%). </a:t>
            </a:r>
          </a:p>
          <a:p>
            <a:pPr marL="0" indent="0">
              <a:buNone/>
            </a:pPr>
            <a:r>
              <a:rPr lang="fr-FR" dirty="0">
                <a:latin typeface="AdvOT863180fb"/>
              </a:rPr>
              <a:t> </a:t>
            </a:r>
            <a:r>
              <a:rPr lang="fr-FR" dirty="0" smtClean="0">
                <a:latin typeface="AdvOT863180fb"/>
              </a:rPr>
              <a:t>                   </a:t>
            </a:r>
            <a:r>
              <a:rPr lang="en-US" dirty="0">
                <a:latin typeface="AdvOT863180fb"/>
              </a:rPr>
              <a:t>Additionally, they experienced statistically </a:t>
            </a:r>
            <a:r>
              <a:rPr lang="en-US" dirty="0" smtClean="0">
                <a:latin typeface="AdvOT863180fb"/>
              </a:rPr>
              <a:t>significant weight </a:t>
            </a:r>
            <a:r>
              <a:rPr lang="en-US" dirty="0">
                <a:latin typeface="AdvOT863180fb"/>
              </a:rPr>
              <a:t>loss during Ramadan </a:t>
            </a:r>
            <a:endParaRPr lang="en-US" dirty="0" smtClean="0">
              <a:latin typeface="AdvOT863180fb"/>
            </a:endParaRPr>
          </a:p>
          <a:p>
            <a:pPr marL="0" indent="0">
              <a:buNone/>
            </a:pPr>
            <a:r>
              <a:rPr lang="en-US" dirty="0">
                <a:latin typeface="AdvOT863180fb"/>
              </a:rPr>
              <a:t> </a:t>
            </a:r>
            <a:r>
              <a:rPr lang="en-US" dirty="0" smtClean="0">
                <a:latin typeface="AdvOT863180fb"/>
              </a:rPr>
              <a:t>                     [</a:t>
            </a:r>
            <a:r>
              <a:rPr lang="en-US" dirty="0">
                <a:latin typeface="AdvOT863180fb"/>
              </a:rPr>
              <a:t>ETD</a:t>
            </a:r>
            <a:r>
              <a:rPr lang="en-US" dirty="0" smtClean="0">
                <a:latin typeface="AdvOT863180fb"/>
              </a:rPr>
              <a:t>:- </a:t>
            </a:r>
            <a:r>
              <a:rPr lang="en-US" dirty="0">
                <a:latin typeface="AdvOT863180fb"/>
              </a:rPr>
              <a:t>0.54 kg (95</a:t>
            </a:r>
            <a:r>
              <a:rPr lang="en-US" dirty="0" smtClean="0">
                <a:latin typeface="AdvOT863180fb"/>
              </a:rPr>
              <a:t>% </a:t>
            </a:r>
            <a:r>
              <a:rPr lang="it-IT" dirty="0" smtClean="0">
                <a:latin typeface="AdvOT863180fb"/>
              </a:rPr>
              <a:t>CI:- </a:t>
            </a:r>
            <a:r>
              <a:rPr lang="it-IT" dirty="0">
                <a:latin typeface="AdvOT863180fb"/>
              </a:rPr>
              <a:t>0.94; </a:t>
            </a:r>
            <a:r>
              <a:rPr lang="it-IT" dirty="0" smtClean="0">
                <a:latin typeface="AdvOT863180fb"/>
              </a:rPr>
              <a:t>-0.14</a:t>
            </a:r>
            <a:r>
              <a:rPr lang="it-IT" dirty="0">
                <a:latin typeface="AdvOT863180fb"/>
              </a:rPr>
              <a:t>); p </a:t>
            </a:r>
            <a:r>
              <a:rPr lang="it-IT" dirty="0" smtClean="0">
                <a:latin typeface="AdvP4C4E74"/>
              </a:rPr>
              <a:t>= </a:t>
            </a:r>
            <a:r>
              <a:rPr lang="it-IT" dirty="0">
                <a:latin typeface="AdvOT863180fb"/>
              </a:rPr>
              <a:t>0.0091].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79" y="256228"/>
            <a:ext cx="10895527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Pathophysiology </a:t>
            </a: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fasting in </a:t>
            </a:r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Ramadan</a:t>
            </a:r>
            <a:b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Diabetic Patients</a:t>
            </a:r>
            <a:endParaRPr 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79" y="1815921"/>
            <a:ext cx="10895527" cy="485533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In </a:t>
            </a:r>
            <a:r>
              <a:rPr lang="en-US" sz="2400" dirty="0" smtClean="0">
                <a:latin typeface="Arial Rounded MT Bold" panose="020F0704030504030204" pitchFamily="34" charset="0"/>
              </a:rPr>
              <a:t>diabetic patients</a:t>
            </a:r>
            <a:r>
              <a:rPr lang="en-US" sz="2400" dirty="0">
                <a:latin typeface="Arial Rounded MT Bold" panose="020F0704030504030204" pitchFamily="34" charset="0"/>
              </a:rPr>
              <a:t>, during fasting </a:t>
            </a:r>
            <a:r>
              <a:rPr lang="en-US" sz="2400" dirty="0" err="1">
                <a:latin typeface="Arial Rounded MT Bold" panose="020F0704030504030204" pitchFamily="34" charset="0"/>
              </a:rPr>
              <a:t>glycogenolysis</a:t>
            </a:r>
            <a:r>
              <a:rPr lang="en-US" sz="2400" dirty="0">
                <a:latin typeface="Arial Rounded MT Bold" panose="020F0704030504030204" pitchFamily="34" charset="0"/>
              </a:rPr>
              <a:t> accelerates due to </a:t>
            </a:r>
            <a:r>
              <a:rPr lang="en-US" sz="2400" dirty="0" smtClean="0">
                <a:latin typeface="Arial Rounded MT Bold" panose="020F0704030504030204" pitchFamily="34" charset="0"/>
              </a:rPr>
              <a:t>insulin absence </a:t>
            </a:r>
            <a:r>
              <a:rPr lang="en-US" sz="2400" dirty="0">
                <a:latin typeface="Arial Rounded MT Bold" panose="020F0704030504030204" pitchFamily="34" charset="0"/>
              </a:rPr>
              <a:t>or resistance, and gluconeogenesis and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ketogenesis</a:t>
            </a:r>
            <a:r>
              <a:rPr lang="en-US" sz="2400" dirty="0" smtClean="0">
                <a:latin typeface="Arial Rounded MT Bold" panose="020F0704030504030204" pitchFamily="34" charset="0"/>
              </a:rPr>
              <a:t> are </a:t>
            </a:r>
            <a:r>
              <a:rPr lang="en-US" sz="2400" dirty="0">
                <a:latin typeface="Arial Rounded MT Bold" panose="020F0704030504030204" pitchFamily="34" charset="0"/>
              </a:rPr>
              <a:t>enhanced as well. </a:t>
            </a:r>
            <a:r>
              <a:rPr lang="en-US" sz="2400" dirty="0" smtClean="0">
                <a:latin typeface="Arial Rounded MT Bold" panose="020F0704030504030204" pitchFamily="34" charset="0"/>
              </a:rPr>
              <a:t>  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The </a:t>
            </a:r>
            <a:r>
              <a:rPr lang="en-US" sz="2400" dirty="0">
                <a:latin typeface="Arial Rounded MT Bold" panose="020F0704030504030204" pitchFamily="34" charset="0"/>
              </a:rPr>
              <a:t>depletion of stored Glycogen at </a:t>
            </a:r>
            <a:r>
              <a:rPr lang="en-US" sz="2400" dirty="0" smtClean="0">
                <a:latin typeface="Arial Rounded MT Bold" panose="020F0704030504030204" pitchFamily="34" charset="0"/>
              </a:rPr>
              <a:t>around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Iftar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time promotes </a:t>
            </a:r>
            <a:r>
              <a:rPr lang="en-US" sz="2400" dirty="0" err="1">
                <a:latin typeface="Arial Rounded MT Bold" panose="020F0704030504030204" pitchFamily="34" charset="0"/>
              </a:rPr>
              <a:t>ketogenesis</a:t>
            </a:r>
            <a:r>
              <a:rPr lang="en-US" sz="2400" dirty="0">
                <a:latin typeface="Arial Rounded MT Bold" panose="020F0704030504030204" pitchFamily="34" charset="0"/>
              </a:rPr>
              <a:t> [8]. Moreover, in the fasting state</a:t>
            </a:r>
            <a:r>
              <a:rPr lang="en-US" sz="2400" dirty="0" smtClean="0">
                <a:latin typeface="Arial Rounded MT Bold" panose="020F0704030504030204" pitchFamily="34" charset="0"/>
              </a:rPr>
              <a:t>, impaired </a:t>
            </a:r>
            <a:r>
              <a:rPr lang="en-US" sz="2400" dirty="0">
                <a:latin typeface="Arial Rounded MT Bold" panose="020F0704030504030204" pitchFamily="34" charset="0"/>
              </a:rPr>
              <a:t>glucagon response to hypoglycemia precipitates risk </a:t>
            </a:r>
            <a:r>
              <a:rPr lang="en-US" sz="2400" dirty="0" smtClean="0">
                <a:latin typeface="Arial Rounded MT Bold" panose="020F0704030504030204" pitchFamily="34" charset="0"/>
              </a:rPr>
              <a:t>of severe </a:t>
            </a:r>
            <a:r>
              <a:rPr lang="en-US" sz="2400" dirty="0">
                <a:latin typeface="Arial Rounded MT Bold" panose="020F0704030504030204" pitchFamily="34" charset="0"/>
              </a:rPr>
              <a:t>hypoglycemia in them. 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These </a:t>
            </a:r>
            <a:r>
              <a:rPr lang="en-US" sz="2400" dirty="0">
                <a:latin typeface="Arial Rounded MT Bold" panose="020F0704030504030204" pitchFamily="34" charset="0"/>
              </a:rPr>
              <a:t>risks further complicated </a:t>
            </a:r>
            <a:r>
              <a:rPr lang="en-US" sz="2400" dirty="0" smtClean="0">
                <a:latin typeface="Arial Rounded MT Bold" panose="020F0704030504030204" pitchFamily="34" charset="0"/>
              </a:rPr>
              <a:t>if there </a:t>
            </a:r>
            <a:r>
              <a:rPr lang="en-US" sz="2400" dirty="0">
                <a:latin typeface="Arial Rounded MT Bold" panose="020F0704030504030204" pitchFamily="34" charset="0"/>
              </a:rPr>
              <a:t>is coexistent autonomic neuropathy with impaired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catecholamines</a:t>
            </a:r>
            <a:r>
              <a:rPr lang="en-US" sz="2400" dirty="0" smtClean="0">
                <a:latin typeface="Arial Rounded MT Bold" panose="020F0704030504030204" pitchFamily="34" charset="0"/>
              </a:rPr>
              <a:t> and </a:t>
            </a:r>
            <a:r>
              <a:rPr lang="en-US" sz="2400" dirty="0">
                <a:latin typeface="Arial Rounded MT Bold" panose="020F0704030504030204" pitchFamily="34" charset="0"/>
              </a:rPr>
              <a:t>glucagon release [9].</a:t>
            </a:r>
          </a:p>
        </p:txBody>
      </p:sp>
    </p:spTree>
    <p:extLst>
      <p:ext uri="{BB962C8B-B14F-4D97-AF65-F5344CB8AC3E}">
        <p14:creationId xmlns:p14="http://schemas.microsoft.com/office/powerpoint/2010/main" val="14219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Ramadan fasting and sodium glucose co-transporter </a:t>
            </a:r>
            <a:r>
              <a:rPr lang="en-US" dirty="0" smtClean="0">
                <a:latin typeface="Arial Rounded MT Bold" panose="020F0704030504030204" pitchFamily="34" charset="0"/>
              </a:rPr>
              <a:t>2 (</a:t>
            </a:r>
            <a:r>
              <a:rPr lang="en-US" dirty="0">
                <a:latin typeface="Arial Rounded MT Bold" panose="020F0704030504030204" pitchFamily="34" charset="0"/>
              </a:rPr>
              <a:t>SGLT2)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05412"/>
            <a:ext cx="10058400" cy="39319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glucose-lowering action of this class is 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insulin independent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and thus carry less risk of causing hypoglycemia 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unless combined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with insulin and 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other </a:t>
            </a:r>
            <a:r>
              <a:rPr lang="en-US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secretagogues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[</a:t>
            </a:r>
            <a:r>
              <a:rPr lang="en-US" sz="2400" dirty="0">
                <a:solidFill>
                  <a:srgbClr val="2197D2"/>
                </a:solidFill>
                <a:latin typeface="Arial Rounded MT Bold" panose="020F0704030504030204" pitchFamily="34" charset="0"/>
              </a:rPr>
              <a:t>62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].  </a:t>
            </a:r>
          </a:p>
          <a:p>
            <a:endParaRPr lang="en-US" sz="24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>
                <a:latin typeface="AdvOT863180fb"/>
              </a:rPr>
              <a:t>The </a:t>
            </a:r>
            <a:r>
              <a:rPr lang="en-US" sz="2400" dirty="0" smtClean="0">
                <a:latin typeface="AdvOT863180fb"/>
              </a:rPr>
              <a:t>novel mechanism </a:t>
            </a:r>
            <a:r>
              <a:rPr lang="en-US" sz="2400" dirty="0">
                <a:latin typeface="AdvOT863180fb"/>
              </a:rPr>
              <a:t>of action results in mild diuresis and is a concern </a:t>
            </a:r>
            <a:r>
              <a:rPr lang="en-US" sz="2400" dirty="0" smtClean="0">
                <a:latin typeface="AdvOT863180fb"/>
              </a:rPr>
              <a:t>for </a:t>
            </a:r>
            <a:r>
              <a:rPr lang="en-US" sz="2800" b="1" i="1" u="sng" dirty="0" smtClean="0">
                <a:solidFill>
                  <a:srgbClr val="FF0000"/>
                </a:solidFill>
                <a:latin typeface="AdvOT863180fb"/>
              </a:rPr>
              <a:t>volume </a:t>
            </a:r>
            <a:r>
              <a:rPr lang="en-US" sz="2800" b="1" i="1" u="sng" dirty="0">
                <a:solidFill>
                  <a:srgbClr val="FF0000"/>
                </a:solidFill>
                <a:latin typeface="AdvOT863180fb"/>
              </a:rPr>
              <a:t>depletion </a:t>
            </a:r>
            <a:r>
              <a:rPr lang="en-US" sz="2400" dirty="0">
                <a:latin typeface="AdvOT863180fb"/>
              </a:rPr>
              <a:t>especially in hot climates and during fasting </a:t>
            </a:r>
            <a:r>
              <a:rPr lang="en-US" sz="2400" dirty="0" smtClean="0">
                <a:latin typeface="AdvOT863180fb"/>
              </a:rPr>
              <a:t>for long </a:t>
            </a:r>
            <a:r>
              <a:rPr lang="en-US" sz="2400" dirty="0">
                <a:latin typeface="AdvOT863180fb"/>
              </a:rPr>
              <a:t>hours.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</a:rPr>
              <a:t>SGLT 2  </a:t>
            </a:r>
            <a:r>
              <a:rPr lang="en-US" sz="11500" b="1" dirty="0" err="1" smtClean="0">
                <a:solidFill>
                  <a:srgbClr val="FF0000"/>
                </a:solidFill>
              </a:rPr>
              <a:t>Inh</a:t>
            </a:r>
            <a:r>
              <a:rPr lang="en-US" sz="11500" b="1" dirty="0" smtClean="0">
                <a:solidFill>
                  <a:srgbClr val="FF0000"/>
                </a:solidFill>
              </a:rPr>
              <a:t>.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10" y="2475378"/>
            <a:ext cx="12076090" cy="4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214"/>
            <a:ext cx="12192000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501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Singapore 2018</a:t>
            </a:r>
            <a:endParaRPr lang="en-US" sz="6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Another study from Singapore evaluated the effect of using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SGLT2i  during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Ramadan and the impact on the </a:t>
            </a:r>
            <a:r>
              <a:rPr lang="en-US" sz="2000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kidney function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ketone </a:t>
            </a:r>
            <a:r>
              <a:rPr lang="en-US" sz="2000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levels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[</a:t>
            </a:r>
            <a:r>
              <a:rPr lang="en-US" sz="2000" dirty="0">
                <a:solidFill>
                  <a:srgbClr val="2197D2"/>
                </a:solidFill>
                <a:latin typeface="Arial Rounded MT Bold" panose="020F0704030504030204" pitchFamily="34" charset="0"/>
              </a:rPr>
              <a:t>67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].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This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study was a single-</a:t>
            </a:r>
            <a:r>
              <a:rPr lang="en-US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centre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prospective observational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controlled cohort study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;     </a:t>
            </a:r>
            <a:r>
              <a:rPr lang="en-US" sz="2000" dirty="0" smtClean="0">
                <a:latin typeface="AdvOT863180fb"/>
              </a:rPr>
              <a:t>68 , </a:t>
            </a:r>
            <a:r>
              <a:rPr lang="en-US" sz="2000" dirty="0">
                <a:latin typeface="AdvOT863180fb"/>
              </a:rPr>
              <a:t>all with </a:t>
            </a:r>
            <a:r>
              <a:rPr lang="en-US" sz="2000" dirty="0" err="1">
                <a:latin typeface="AdvOT863180fb"/>
              </a:rPr>
              <a:t>eGFR</a:t>
            </a:r>
            <a:r>
              <a:rPr lang="en-US" sz="2000" dirty="0">
                <a:latin typeface="AdvOT863180fb"/>
              </a:rPr>
              <a:t> </a:t>
            </a:r>
            <a:r>
              <a:rPr lang="en-US" sz="2000" dirty="0">
                <a:latin typeface="AdvOTb0c9bf5d"/>
              </a:rPr>
              <a:t>&gt;</a:t>
            </a:r>
            <a:r>
              <a:rPr lang="en-US" sz="2000" dirty="0" smtClean="0">
                <a:latin typeface="AdvOT863180fb"/>
              </a:rPr>
              <a:t>45.5 </a:t>
            </a:r>
            <a:r>
              <a:rPr lang="en-US" sz="2000" dirty="0">
                <a:latin typeface="AdvOT863180fb"/>
              </a:rPr>
              <a:t>ml/min/1.73m</a:t>
            </a:r>
            <a:r>
              <a:rPr lang="en-US" sz="800" dirty="0">
                <a:latin typeface="AdvOT863180fb"/>
              </a:rPr>
              <a:t>2</a:t>
            </a:r>
            <a:r>
              <a:rPr lang="en-US" sz="2000" dirty="0" smtClean="0">
                <a:latin typeface="AdvOT863180fb"/>
              </a:rPr>
              <a:t>.  </a:t>
            </a:r>
            <a:endParaRPr lang="en-US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>
                <a:latin typeface="Arial Rounded MT Bold" panose="020F0704030504030204" pitchFamily="34" charset="0"/>
              </a:rPr>
              <a:t>Both groups group had a similar change in weight (LS mean </a:t>
            </a:r>
            <a:r>
              <a:rPr lang="en-US" sz="2400" dirty="0" smtClean="0">
                <a:latin typeface="Arial Rounded MT Bold" panose="020F0704030504030204" pitchFamily="34" charset="0"/>
              </a:rPr>
              <a:t>change of -1.8 </a:t>
            </a:r>
            <a:r>
              <a:rPr lang="en-US" sz="2400" dirty="0">
                <a:latin typeface="Arial Rounded MT Bold" panose="020F0704030504030204" pitchFamily="34" charset="0"/>
              </a:rPr>
              <a:t>versus </a:t>
            </a:r>
            <a:r>
              <a:rPr lang="en-US" sz="2400" dirty="0" smtClean="0">
                <a:latin typeface="Arial Rounded MT Bold" panose="020F0704030504030204" pitchFamily="34" charset="0"/>
              </a:rPr>
              <a:t>-1.1 </a:t>
            </a:r>
            <a:r>
              <a:rPr lang="en-US" sz="2400" dirty="0">
                <a:latin typeface="Arial Rounded MT Bold" panose="020F0704030504030204" pitchFamily="34" charset="0"/>
              </a:rPr>
              <a:t>kg, p </a:t>
            </a:r>
            <a:r>
              <a:rPr lang="en-US" sz="2400" dirty="0" smtClean="0">
                <a:latin typeface="Arial Rounded MT Bold" panose="020F0704030504030204" pitchFamily="34" charset="0"/>
              </a:rPr>
              <a:t>= </a:t>
            </a:r>
            <a:r>
              <a:rPr lang="en-US" sz="2400" dirty="0">
                <a:latin typeface="Arial Rounded MT Bold" panose="020F0704030504030204" pitchFamily="34" charset="0"/>
              </a:rPr>
              <a:t>0.205), </a:t>
            </a:r>
            <a:r>
              <a:rPr lang="en-US" sz="2400" dirty="0" err="1">
                <a:latin typeface="Arial Rounded MT Bold" panose="020F0704030504030204" pitchFamily="34" charset="0"/>
              </a:rPr>
              <a:t>eGFR</a:t>
            </a:r>
            <a:r>
              <a:rPr lang="en-US" sz="2400" dirty="0">
                <a:latin typeface="Arial Rounded MT Bold" panose="020F0704030504030204" pitchFamily="34" charset="0"/>
              </a:rPr>
              <a:t> (LS mean change of </a:t>
            </a:r>
            <a:r>
              <a:rPr lang="en-US" sz="2400" dirty="0" smtClean="0">
                <a:latin typeface="Arial Rounded MT Bold" panose="020F0704030504030204" pitchFamily="34" charset="0"/>
              </a:rPr>
              <a:t>6.0 versus </a:t>
            </a:r>
            <a:r>
              <a:rPr lang="en-US" sz="2400" dirty="0">
                <a:latin typeface="Arial Rounded MT Bold" panose="020F0704030504030204" pitchFamily="34" charset="0"/>
              </a:rPr>
              <a:t>4.2 ml/min/1.73m</a:t>
            </a:r>
            <a:r>
              <a:rPr lang="en-US" sz="900" dirty="0">
                <a:latin typeface="Arial Rounded MT Bold" panose="020F0704030504030204" pitchFamily="34" charset="0"/>
              </a:rPr>
              <a:t>2</a:t>
            </a:r>
            <a:r>
              <a:rPr lang="en-US" sz="2400" dirty="0">
                <a:latin typeface="Arial Rounded MT Bold" panose="020F0704030504030204" pitchFamily="34" charset="0"/>
              </a:rPr>
              <a:t>, p =</a:t>
            </a:r>
            <a:r>
              <a:rPr lang="en-US" sz="2400" dirty="0" smtClean="0">
                <a:latin typeface="Arial Rounded MT Bold" panose="020F0704030504030204" pitchFamily="34" charset="0"/>
              </a:rPr>
              <a:t>0.399</a:t>
            </a:r>
            <a:r>
              <a:rPr lang="en-US" sz="2400" dirty="0">
                <a:latin typeface="Arial Rounded MT Bold" panose="020F0704030504030204" pitchFamily="34" charset="0"/>
              </a:rPr>
              <a:t>, sitting systolic, sitting </a:t>
            </a:r>
            <a:r>
              <a:rPr lang="en-US" sz="2400" dirty="0" smtClean="0">
                <a:latin typeface="Arial Rounded MT Bold" panose="020F0704030504030204" pitchFamily="34" charset="0"/>
              </a:rPr>
              <a:t>diastolic BP </a:t>
            </a:r>
            <a:r>
              <a:rPr lang="en-US" sz="2400" dirty="0">
                <a:latin typeface="Arial Rounded MT Bold" panose="020F0704030504030204" pitchFamily="34" charset="0"/>
              </a:rPr>
              <a:t>and plasma </a:t>
            </a:r>
            <a:r>
              <a:rPr lang="en-US" sz="28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ß</a:t>
            </a:r>
            <a:r>
              <a:rPr lang="en-US" sz="2400" dirty="0" smtClean="0">
                <a:latin typeface="Arial Rounded MT Bold" panose="020F0704030504030204" pitchFamily="34" charset="0"/>
              </a:rPr>
              <a:t>-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hydroxybutyrate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level.</a:t>
            </a:r>
            <a:endParaRPr lang="en-US" sz="24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3" y="1918951"/>
            <a:ext cx="9762186" cy="26144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TZD</a:t>
            </a:r>
            <a:endParaRPr lang="en-US" sz="8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018207"/>
            <a:ext cx="10058400" cy="250622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dvOT863180fb"/>
              </a:rPr>
              <a:t>For pioglitazone</a:t>
            </a:r>
            <a:r>
              <a:rPr lang="en-US" dirty="0">
                <a:solidFill>
                  <a:srgbClr val="000000"/>
                </a:solidFill>
                <a:latin typeface="AdvOT863180fb"/>
              </a:rPr>
              <a:t>, only one double-blind RCT done in India</a:t>
            </a:r>
            <a:r>
              <a:rPr lang="en-US" dirty="0" smtClean="0">
                <a:solidFill>
                  <a:srgbClr val="000000"/>
                </a:solidFill>
                <a:latin typeface="AdvOT863180fb"/>
              </a:rPr>
              <a:t>. ( 2006 )</a:t>
            </a:r>
          </a:p>
          <a:p>
            <a:endParaRPr lang="en-US" sz="24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It 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showed significant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improvement in </a:t>
            </a:r>
            <a:r>
              <a:rPr lang="en-US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fructosamine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and less 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hypoglycemic events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compared to placebo [</a:t>
            </a:r>
            <a:r>
              <a:rPr lang="en-US" sz="2400" dirty="0">
                <a:solidFill>
                  <a:srgbClr val="2197D2"/>
                </a:solidFill>
                <a:latin typeface="Arial Rounded MT Bold" panose="020F0704030504030204" pitchFamily="34" charset="0"/>
              </a:rPr>
              <a:t>68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].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06" y="1919287"/>
            <a:ext cx="8435662" cy="17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Acarbose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87898"/>
            <a:ext cx="10058400" cy="304714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No prospective observational studies or RCT is available </a:t>
            </a:r>
            <a:r>
              <a:rPr lang="en-US" sz="2800" dirty="0" smtClean="0">
                <a:latin typeface="Arial Rounded MT Bold" panose="020F0704030504030204" pitchFamily="34" charset="0"/>
              </a:rPr>
              <a:t>in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Acarbose</a:t>
            </a:r>
            <a:r>
              <a:rPr lang="en-US" sz="2800" dirty="0">
                <a:latin typeface="Arial Rounded MT Bold" panose="020F0704030504030204" pitchFamily="34" charset="0"/>
              </a:rPr>
              <a:t>, but as with metformin due to very low risk of hypoglycemia</a:t>
            </a:r>
            <a:r>
              <a:rPr lang="en-US" sz="2800" dirty="0" smtClean="0">
                <a:latin typeface="Arial Rounded MT Bold" panose="020F0704030504030204" pitchFamily="34" charset="0"/>
              </a:rPr>
              <a:t>, no </a:t>
            </a:r>
            <a:r>
              <a:rPr lang="en-US" sz="2800" dirty="0">
                <a:latin typeface="Arial Rounded MT Bold" panose="020F0704030504030204" pitchFamily="34" charset="0"/>
              </a:rPr>
              <a:t>dose adjustment has been suggested during fasting.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99" y="5126126"/>
            <a:ext cx="7714445" cy="16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7030A0"/>
                </a:solidFill>
              </a:rPr>
              <a:t>The Ramadan Nutrition Plan (RNP) for</a:t>
            </a:r>
            <a:br>
              <a:rPr lang="en-US" sz="4800" b="1" dirty="0">
                <a:solidFill>
                  <a:srgbClr val="7030A0"/>
                </a:solidFill>
              </a:rPr>
            </a:br>
            <a:r>
              <a:rPr lang="en-US" sz="4800" b="1" dirty="0">
                <a:solidFill>
                  <a:srgbClr val="7030A0"/>
                </a:solidFill>
              </a:rPr>
              <a:t>Patients with Diabetes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3" y="5029792"/>
            <a:ext cx="9070848" cy="457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IDF – DAR Guideline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3" y="309489"/>
            <a:ext cx="11816862" cy="6428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1843" y="5923911"/>
            <a:ext cx="171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 SMBG 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884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4" y="0"/>
            <a:ext cx="106637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423653"/>
            <a:ext cx="1162962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Pathophysiology </a:t>
            </a: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fasting in Ramadan</a:t>
            </a:r>
            <a:b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Diabetic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This risk may increase </a:t>
            </a:r>
            <a:r>
              <a:rPr lang="en-US" sz="2400" dirty="0" smtClean="0">
                <a:latin typeface="Arial Rounded MT Bold" panose="020F0704030504030204" pitchFamily="34" charset="0"/>
              </a:rPr>
              <a:t>further by </a:t>
            </a:r>
            <a:r>
              <a:rPr lang="en-US" sz="2400" dirty="0">
                <a:latin typeface="Arial Rounded MT Bold" panose="020F0704030504030204" pitchFamily="34" charset="0"/>
              </a:rPr>
              <a:t>the effect of antidiabetic agents like </a:t>
            </a:r>
            <a:r>
              <a:rPr lang="en-US" sz="2800" b="1" i="1" u="sng" dirty="0">
                <a:latin typeface="Arial Rounded MT Bold" panose="020F0704030504030204" pitchFamily="34" charset="0"/>
              </a:rPr>
              <a:t>sulfonylurea</a:t>
            </a:r>
            <a:r>
              <a:rPr lang="en-US" sz="2400" dirty="0">
                <a:latin typeface="Arial Rounded MT Bold" panose="020F0704030504030204" pitchFamily="34" charset="0"/>
              </a:rPr>
              <a:t>, and </a:t>
            </a:r>
            <a:r>
              <a:rPr lang="en-US" sz="2800" b="1" i="1" u="sng" dirty="0" smtClean="0">
                <a:latin typeface="Arial Rounded MT Bold" panose="020F0704030504030204" pitchFamily="34" charset="0"/>
              </a:rPr>
              <a:t>insulin </a:t>
            </a:r>
            <a:r>
              <a:rPr lang="en-US" sz="2400" dirty="0" smtClean="0">
                <a:latin typeface="Arial Rounded MT Bold" panose="020F0704030504030204" pitchFamily="34" charset="0"/>
              </a:rPr>
              <a:t> that </a:t>
            </a:r>
            <a:r>
              <a:rPr lang="en-US" sz="2400" dirty="0">
                <a:latin typeface="Arial Rounded MT Bold" panose="020F0704030504030204" pitchFamily="34" charset="0"/>
              </a:rPr>
              <a:t>may result in more potent and unpredictable </a:t>
            </a:r>
            <a:r>
              <a:rPr lang="en-US" sz="2400" dirty="0" smtClean="0">
                <a:latin typeface="Arial Rounded MT Bold" panose="020F0704030504030204" pitchFamily="34" charset="0"/>
              </a:rPr>
              <a:t>hypoglycemia [</a:t>
            </a:r>
            <a:r>
              <a:rPr lang="en-US" sz="2400" dirty="0">
                <a:latin typeface="Arial Rounded MT Bold" panose="020F0704030504030204" pitchFamily="34" charset="0"/>
              </a:rPr>
              <a:t>10], especially if not modified in Ramadan, as evident in </a:t>
            </a:r>
            <a:r>
              <a:rPr lang="en-US" sz="2400" dirty="0" smtClean="0">
                <a:latin typeface="Arial Rounded MT Bold" panose="020F0704030504030204" pitchFamily="34" charset="0"/>
              </a:rPr>
              <a:t>many previous </a:t>
            </a:r>
            <a:r>
              <a:rPr lang="en-US" sz="2400" dirty="0">
                <a:latin typeface="Arial Rounded MT Bold" panose="020F0704030504030204" pitchFamily="34" charset="0"/>
              </a:rPr>
              <a:t>studies [5</a:t>
            </a:r>
            <a:r>
              <a:rPr lang="en-US" sz="2400" dirty="0" smtClean="0">
                <a:latin typeface="Arial Rounded MT Bold" panose="020F0704030504030204" pitchFamily="34" charset="0"/>
              </a:rPr>
              <a:t>]. 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sz="1400" dirty="0" smtClean="0">
                <a:latin typeface="Arial Rounded MT Bold" panose="020F0704030504030204" pitchFamily="34" charset="0"/>
                <a:sym typeface="Wingdings 3" panose="05040102010807070707" pitchFamily="18" charset="2"/>
              </a:rPr>
              <a:t> </a:t>
            </a:r>
            <a:r>
              <a:rPr lang="it-IT" sz="1400" dirty="0" smtClean="0">
                <a:latin typeface="Arial Rounded MT Bold" panose="020F0704030504030204" pitchFamily="34" charset="0"/>
              </a:rPr>
              <a:t>[</a:t>
            </a:r>
            <a:r>
              <a:rPr lang="it-IT" sz="1400" dirty="0">
                <a:latin typeface="Arial Rounded MT Bold" panose="020F0704030504030204" pitchFamily="34" charset="0"/>
              </a:rPr>
              <a:t>5] Salti I, Benard E, Detournay B, Bianchi-Biscay M, Le Brigand C, Voinet C, et al</a:t>
            </a:r>
            <a:r>
              <a:rPr lang="it-IT" sz="1400" dirty="0" smtClean="0">
                <a:latin typeface="Arial Rounded MT Bold" panose="020F0704030504030204" pitchFamily="34" charset="0"/>
              </a:rPr>
              <a:t>. </a:t>
            </a:r>
            <a:r>
              <a:rPr lang="en-US" sz="1400" dirty="0" smtClean="0">
                <a:latin typeface="Arial Rounded MT Bold" panose="020F0704030504030204" pitchFamily="34" charset="0"/>
              </a:rPr>
              <a:t>A </a:t>
            </a:r>
            <a:r>
              <a:rPr lang="en-US" sz="1400" dirty="0">
                <a:latin typeface="Arial Rounded MT Bold" panose="020F0704030504030204" pitchFamily="34" charset="0"/>
              </a:rPr>
              <a:t>population-based study of diabetes and its characteristics during the </a:t>
            </a:r>
            <a:r>
              <a:rPr lang="en-US" sz="1400" dirty="0" smtClean="0">
                <a:latin typeface="Arial Rounded MT Bold" panose="020F0704030504030204" pitchFamily="34" charset="0"/>
              </a:rPr>
              <a:t>fasting month </a:t>
            </a:r>
            <a:r>
              <a:rPr lang="en-US" sz="1400" dirty="0">
                <a:latin typeface="Arial Rounded MT Bold" panose="020F0704030504030204" pitchFamily="34" charset="0"/>
              </a:rPr>
              <a:t>of Ramadan in 13 countries: results of the epidemiology of </a:t>
            </a:r>
            <a:r>
              <a:rPr lang="en-US" sz="1400" dirty="0" smtClean="0">
                <a:latin typeface="Arial Rounded MT Bold" panose="020F0704030504030204" pitchFamily="34" charset="0"/>
              </a:rPr>
              <a:t>diabetes and </a:t>
            </a:r>
            <a:r>
              <a:rPr lang="en-US" sz="1400" dirty="0">
                <a:latin typeface="Arial Rounded MT Bold" panose="020F0704030504030204" pitchFamily="34" charset="0"/>
              </a:rPr>
              <a:t>Ramadan 1422/2001 (EPIDIAR) study [Internet] Diabetes Care 2004 </a:t>
            </a:r>
            <a:r>
              <a:rPr lang="en-US" sz="1400" dirty="0" smtClean="0">
                <a:latin typeface="Arial Rounded MT Bold" panose="020F0704030504030204" pitchFamily="34" charset="0"/>
              </a:rPr>
              <a:t>Oct [</a:t>
            </a:r>
            <a:r>
              <a:rPr lang="en-US" sz="1400" dirty="0">
                <a:latin typeface="Arial Rounded MT Bold" panose="020F0704030504030204" pitchFamily="34" charset="0"/>
              </a:rPr>
              <a:t>cited 2017 Apr 27];27(10):2306e11. Available from: </a:t>
            </a:r>
            <a:r>
              <a:rPr lang="en-US" sz="1400" dirty="0">
                <a:latin typeface="Arial Rounded MT Bold" panose="020F0704030504030204" pitchFamily="34" charset="0"/>
                <a:hlinkClick r:id="rId2"/>
              </a:rPr>
              <a:t>http://www.ncbi.nlm</a:t>
            </a:r>
            <a:r>
              <a:rPr lang="en-US" sz="1400" dirty="0" smtClean="0">
                <a:latin typeface="Arial Rounded MT Bold" panose="020F0704030504030204" pitchFamily="34" charset="0"/>
              </a:rPr>
              <a:t>. nih.gov/</a:t>
            </a:r>
            <a:r>
              <a:rPr lang="en-US" sz="1400" dirty="0" err="1" smtClean="0">
                <a:latin typeface="Arial Rounded MT Bold" panose="020F0704030504030204" pitchFamily="34" charset="0"/>
              </a:rPr>
              <a:t>pubmed</a:t>
            </a:r>
            <a:r>
              <a:rPr lang="en-US" sz="1400" dirty="0" smtClean="0">
                <a:latin typeface="Arial Rounded MT Bold" panose="020F0704030504030204" pitchFamily="34" charset="0"/>
              </a:rPr>
              <a:t>/15451892</a:t>
            </a:r>
            <a:r>
              <a:rPr lang="en-US" sz="1400" dirty="0">
                <a:latin typeface="Arial Rounded MT Bold" panose="020F0704030504030204" pitchFamily="34" charset="0"/>
              </a:rPr>
              <a:t>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430332"/>
            <a:ext cx="9661301" cy="38637"/>
          </a:xfrm>
          <a:prstGeom prst="line">
            <a:avLst/>
          </a:prstGeom>
          <a:ln w="1174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7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0761"/>
            <a:ext cx="10058400" cy="11462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Macronutrient  </a:t>
            </a: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meal </a:t>
            </a:r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composition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596979"/>
            <a:ext cx="9880242" cy="50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9094"/>
            <a:ext cx="10058400" cy="1146220"/>
          </a:xfrm>
        </p:spPr>
        <p:txBody>
          <a:bodyPr/>
          <a:lstStyle/>
          <a:p>
            <a:pPr algn="ctr"/>
            <a:r>
              <a:rPr lang="en-US" sz="4300" dirty="0">
                <a:solidFill>
                  <a:srgbClr val="FF0000"/>
                </a:solidFill>
                <a:latin typeface="Algerian" panose="04020705040A02060702" pitchFamily="82" charset="0"/>
              </a:rPr>
              <a:t>Macronutrient  meal  composition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24" y="2150772"/>
            <a:ext cx="10702342" cy="43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3335"/>
            <a:ext cx="10058400" cy="991673"/>
          </a:xfrm>
        </p:spPr>
        <p:txBody>
          <a:bodyPr/>
          <a:lstStyle/>
          <a:p>
            <a:pPr algn="ctr"/>
            <a:r>
              <a:rPr lang="en-US" sz="4300" dirty="0">
                <a:solidFill>
                  <a:srgbClr val="FF0000"/>
                </a:solidFill>
                <a:latin typeface="Algerian" panose="04020705040A02060702" pitchFamily="82" charset="0"/>
              </a:rPr>
              <a:t>Macronutrient  meal  composition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27" y="1893194"/>
            <a:ext cx="10560676" cy="47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7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34" y="0"/>
            <a:ext cx="8783391" cy="65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0608"/>
            <a:ext cx="10058400" cy="1249251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Conclusions</a:t>
            </a:r>
            <a:endParaRPr lang="en-US" sz="8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65172"/>
            <a:ext cx="10058400" cy="2969868"/>
          </a:xfrm>
        </p:spPr>
        <p:txBody>
          <a:bodyPr/>
          <a:lstStyle/>
          <a:p>
            <a:r>
              <a:rPr lang="en-US" sz="2400" dirty="0">
                <a:latin typeface="Arial Rounded MT Bold" panose="020F0704030504030204" pitchFamily="34" charset="0"/>
              </a:rPr>
              <a:t>Basal ultra-Lente insulin-like glargine and </a:t>
            </a:r>
            <a:r>
              <a:rPr lang="en-US" sz="2400" dirty="0" err="1">
                <a:latin typeface="Arial Rounded MT Bold" panose="020F0704030504030204" pitchFamily="34" charset="0"/>
              </a:rPr>
              <a:t>Degludec</a:t>
            </a:r>
            <a:r>
              <a:rPr lang="en-US" sz="2400" dirty="0">
                <a:latin typeface="Arial Rounded MT Bold" panose="020F0704030504030204" pitchFamily="34" charset="0"/>
              </a:rPr>
              <a:t> due </a:t>
            </a:r>
            <a:r>
              <a:rPr lang="en-US" sz="2400" dirty="0" smtClean="0">
                <a:latin typeface="Arial Rounded MT Bold" panose="020F0704030504030204" pitchFamily="34" charset="0"/>
              </a:rPr>
              <a:t>to their </a:t>
            </a:r>
            <a:r>
              <a:rPr lang="en-US" sz="2400" dirty="0">
                <a:latin typeface="Arial Rounded MT Bold" panose="020F0704030504030204" pitchFamily="34" charset="0"/>
              </a:rPr>
              <a:t>flat action are better than SU. 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endParaRPr lang="en-US" dirty="0">
              <a:latin typeface="AdvOT863180fb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It </a:t>
            </a:r>
            <a:r>
              <a:rPr lang="en-US" sz="2400" dirty="0">
                <a:latin typeface="Arial Rounded MT Bold" panose="020F0704030504030204" pitchFamily="34" charset="0"/>
              </a:rPr>
              <a:t>can be concluded from </a:t>
            </a:r>
            <a:r>
              <a:rPr lang="en-US" sz="2400" dirty="0" smtClean="0">
                <a:latin typeface="Arial Rounded MT Bold" panose="020F0704030504030204" pitchFamily="34" charset="0"/>
              </a:rPr>
              <a:t>4 prospective </a:t>
            </a:r>
            <a:r>
              <a:rPr lang="en-US" sz="2400" dirty="0">
                <a:latin typeface="Arial Rounded MT Bold" panose="020F0704030504030204" pitchFamily="34" charset="0"/>
              </a:rPr>
              <a:t>observational studies and RCT from different parts </a:t>
            </a:r>
            <a:r>
              <a:rPr lang="en-US" sz="2400" dirty="0" smtClean="0">
                <a:latin typeface="Arial Rounded MT Bold" panose="020F0704030504030204" pitchFamily="34" charset="0"/>
              </a:rPr>
              <a:t>of the </a:t>
            </a:r>
            <a:r>
              <a:rPr lang="en-US" sz="2400" dirty="0">
                <a:latin typeface="Arial Rounded MT Bold" panose="020F0704030504030204" pitchFamily="34" charset="0"/>
              </a:rPr>
              <a:t>world that </a:t>
            </a:r>
            <a:r>
              <a:rPr lang="en-US" sz="2400" dirty="0" smtClean="0">
                <a:latin typeface="Arial Rounded MT Bold" panose="020F0704030504030204" pitchFamily="34" charset="0"/>
              </a:rPr>
              <a:t>; insulin </a:t>
            </a:r>
            <a:r>
              <a:rPr lang="en-US" sz="2400" dirty="0">
                <a:latin typeface="Arial Rounded MT Bold" panose="020F0704030504030204" pitchFamily="34" charset="0"/>
              </a:rPr>
              <a:t>therapy during Ramadan fasting is safer </a:t>
            </a:r>
            <a:r>
              <a:rPr lang="en-US" sz="2400" dirty="0" smtClean="0">
                <a:latin typeface="Arial Rounded MT Bold" panose="020F0704030504030204" pitchFamily="34" charset="0"/>
              </a:rPr>
              <a:t>with insulin </a:t>
            </a:r>
            <a:r>
              <a:rPr lang="en-US" sz="2400" dirty="0">
                <a:latin typeface="Arial Rounded MT Bold" panose="020F0704030504030204" pitchFamily="34" charset="0"/>
              </a:rPr>
              <a:t>analogues compared to human insulin.</a:t>
            </a:r>
          </a:p>
        </p:txBody>
      </p:sp>
    </p:spTree>
    <p:extLst>
      <p:ext uri="{BB962C8B-B14F-4D97-AF65-F5344CB8AC3E}">
        <p14:creationId xmlns:p14="http://schemas.microsoft.com/office/powerpoint/2010/main" val="1958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59258"/>
            <a:ext cx="10058400" cy="13716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890" y="2798580"/>
            <a:ext cx="10058400" cy="393192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AdvOT863180fb"/>
              </a:rPr>
              <a:t>Premixed insulin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at the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time of breaking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fast </a:t>
            </a:r>
            <a:r>
              <a:rPr lang="en-US" sz="2800" b="1" i="1" dirty="0" smtClean="0">
                <a:solidFill>
                  <a:srgbClr val="7030A0"/>
                </a:solidFill>
                <a:latin typeface="AdvOT863180fb"/>
              </a:rPr>
              <a:t>(</a:t>
            </a:r>
            <a:r>
              <a:rPr lang="en-US" sz="2800" b="1" i="1" dirty="0" err="1" smtClean="0">
                <a:solidFill>
                  <a:srgbClr val="7030A0"/>
                </a:solidFill>
                <a:latin typeface="AdvOT863180fb"/>
              </a:rPr>
              <a:t>Iftar</a:t>
            </a:r>
            <a:r>
              <a:rPr lang="en-US" sz="2800" b="1" i="1" dirty="0" smtClean="0">
                <a:solidFill>
                  <a:srgbClr val="7030A0"/>
                </a:solidFill>
                <a:latin typeface="AdvOT863180fb"/>
              </a:rPr>
              <a:t>)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gives better glycemic control as a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higher proportion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of rapid-acting insulin regulates the glucose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excursion accompanied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by high intake of carbohydrate at that point.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  </a:t>
            </a:r>
          </a:p>
          <a:p>
            <a:endParaRPr lang="en-US" dirty="0" smtClean="0">
              <a:solidFill>
                <a:srgbClr val="000000"/>
              </a:solidFill>
              <a:latin typeface="AdvOT863180fb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All the patients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need active dose titration and pre-Ramadan counselling 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to avoid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hypoglycemia [</a:t>
            </a:r>
            <a:r>
              <a:rPr lang="en-US" sz="2400" dirty="0">
                <a:solidFill>
                  <a:srgbClr val="2197D2"/>
                </a:solidFill>
                <a:latin typeface="Arial Rounded MT Bold" panose="020F0704030504030204" pitchFamily="34" charset="0"/>
              </a:rPr>
              <a:t>72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].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13656"/>
            <a:ext cx="10058400" cy="302138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Most of these recent studies found the use of short-acting </a:t>
            </a:r>
            <a:r>
              <a:rPr lang="en-US" sz="280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secretagogues</a:t>
            </a:r>
            <a:r>
              <a:rPr lang="en-US" sz="28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like </a:t>
            </a:r>
            <a:r>
              <a:rPr lang="en-US" sz="28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Repaglinide</a:t>
            </a:r>
            <a:r>
              <a:rPr lang="en-US" sz="28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and </a:t>
            </a:r>
            <a:r>
              <a:rPr lang="en-US" sz="28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Gliclazide</a:t>
            </a:r>
            <a:r>
              <a:rPr lang="en-US" sz="28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safer than longer </a:t>
            </a:r>
            <a:r>
              <a:rPr lang="en-US" sz="28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acting and </a:t>
            </a:r>
            <a:r>
              <a:rPr lang="en-US" sz="28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potent SU, e.g. </a:t>
            </a:r>
            <a:r>
              <a:rPr lang="en-US" sz="28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Glibenclamide</a:t>
            </a:r>
            <a:r>
              <a:rPr lang="en-US" sz="28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and glimepiride [</a:t>
            </a:r>
            <a:r>
              <a:rPr lang="en-US" sz="2800" dirty="0">
                <a:solidFill>
                  <a:srgbClr val="2197D2"/>
                </a:solidFill>
                <a:latin typeface="Arial Rounded MT Bold" panose="020F0704030504030204" pitchFamily="34" charset="0"/>
              </a:rPr>
              <a:t>30</a:t>
            </a:r>
            <a:r>
              <a:rPr lang="en-US" sz="28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</a:t>
            </a:r>
            <a:r>
              <a:rPr lang="en-US" sz="2800" dirty="0">
                <a:solidFill>
                  <a:srgbClr val="2197D2"/>
                </a:solidFill>
                <a:latin typeface="Arial Rounded MT Bold" panose="020F0704030504030204" pitchFamily="34" charset="0"/>
              </a:rPr>
              <a:t>47</a:t>
            </a:r>
            <a:r>
              <a:rPr lang="en-US" sz="28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].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26080"/>
            <a:ext cx="10058400" cy="3931920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Since the FDA approval of </a:t>
            </a:r>
            <a:r>
              <a:rPr lang="en-US" sz="2800" i="1" dirty="0" err="1">
                <a:solidFill>
                  <a:srgbClr val="7030A0"/>
                </a:solidFill>
                <a:latin typeface="Algerian" panose="04020705040A02060702" pitchFamily="82" charset="0"/>
              </a:rPr>
              <a:t>Sitagliptin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as a first DPP4 Inhibitors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in 2006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followed by many other DPP4 Inhibitors, and then </a:t>
            </a:r>
            <a:r>
              <a:rPr lang="en-US" sz="2400" i="1" dirty="0">
                <a:solidFill>
                  <a:srgbClr val="7030A0"/>
                </a:solidFill>
                <a:latin typeface="Algerian" panose="04020705040A02060702" pitchFamily="82" charset="0"/>
              </a:rPr>
              <a:t>GLP </a:t>
            </a:r>
            <a:r>
              <a:rPr lang="en-US" sz="2400" i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1 agonist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management of diabetes is </a:t>
            </a:r>
            <a:r>
              <a:rPr lang="en-US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revolutionised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as these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agents are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not only efficacious but also carry a small risk of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hypoglycemia relative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to conventional hypoglycemia agents available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before [</a:t>
            </a:r>
            <a:r>
              <a:rPr lang="en-US" sz="2000" dirty="0">
                <a:solidFill>
                  <a:srgbClr val="2197D2"/>
                </a:solidFill>
                <a:latin typeface="Arial Rounded MT Bold" panose="020F0704030504030204" pitchFamily="34" charset="0"/>
              </a:rPr>
              <a:t>73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].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dvOT863180fb"/>
              </a:rPr>
              <a:t> </a:t>
            </a:r>
            <a:endParaRPr lang="en-US" dirty="0" smtClean="0">
              <a:solidFill>
                <a:srgbClr val="000000"/>
              </a:solidFill>
              <a:latin typeface="AdvOT863180fb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Their </a:t>
            </a:r>
            <a:r>
              <a:rPr lang="en-US" sz="28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 is now 2nd line after diet and metformin as per </a:t>
            </a:r>
            <a:r>
              <a:rPr lang="en-US" sz="28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 the </a:t>
            </a:r>
            <a:r>
              <a:rPr lang="en-US" sz="28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current guidelines for diabetes </a:t>
            </a:r>
            <a:r>
              <a:rPr lang="en-US" sz="28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management.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59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26534"/>
            <a:ext cx="10058400" cy="3008505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Postural hypotension, dry skin and UTI were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, as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expected, higher in SGLT2i groups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At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same time no signs 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of higher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risk of </a:t>
            </a:r>
            <a:r>
              <a:rPr lang="en-US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ketonemia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deterioration of renal parameters in 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those patients 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on SGLT2i during Ramadan [</a:t>
            </a:r>
            <a:r>
              <a:rPr lang="en-US" sz="2400" dirty="0" smtClean="0">
                <a:solidFill>
                  <a:srgbClr val="2197D2"/>
                </a:solidFill>
                <a:latin typeface="Arial Rounded MT Bold" panose="020F0704030504030204" pitchFamily="34" charset="0"/>
              </a:rPr>
              <a:t>65 - 67</a:t>
            </a: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].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رسال سبد زیبا گل رز قرمز به ایران - Irangiftex - ارسال گل ب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08" y="0"/>
            <a:ext cx="71992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5308" y="3000777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rgbClr val="00B050"/>
                </a:solidFill>
                <a:cs typeface="B Nasim" panose="00000700000000000000" pitchFamily="2" charset="-78"/>
              </a:rPr>
              <a:t>تشکرازتوجه شما</a:t>
            </a:r>
          </a:p>
          <a:p>
            <a:pPr algn="ctr"/>
            <a:endParaRPr lang="fa-IR" sz="2800" dirty="0">
              <a:solidFill>
                <a:srgbClr val="00B050"/>
              </a:solidFill>
              <a:cs typeface="B Nasim" panose="00000700000000000000" pitchFamily="2" charset="-78"/>
            </a:endParaRPr>
          </a:p>
          <a:p>
            <a:pPr algn="ctr"/>
            <a:r>
              <a:rPr lang="fa-IR" sz="2800" dirty="0" smtClean="0">
                <a:solidFill>
                  <a:srgbClr val="00B050"/>
                </a:solidFill>
                <a:cs typeface="B Nasim" panose="00000700000000000000" pitchFamily="2" charset="-78"/>
              </a:rPr>
              <a:t>شب بخیر</a:t>
            </a:r>
            <a:endParaRPr lang="en-US" sz="2800" dirty="0">
              <a:solidFill>
                <a:srgbClr val="00B050"/>
              </a:solidFill>
              <a:cs typeface="B Nasim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93896"/>
            <a:ext cx="10058400" cy="109728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Risks of Ramadan fasting in </a:t>
            </a:r>
            <a:r>
              <a:rPr lang="en-US" b="1" dirty="0" smtClean="0">
                <a:solidFill>
                  <a:srgbClr val="FF0000"/>
                </a:solidFill>
              </a:rPr>
              <a:t>diabetes: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39883"/>
          </a:xfrm>
        </p:spPr>
        <p:txBody>
          <a:bodyPr/>
          <a:lstStyle/>
          <a:p>
            <a:r>
              <a:rPr lang="en-US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risks associated with fasting Ramadan </a:t>
            </a:r>
            <a:r>
              <a:rPr 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include : 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      1-  hypoglycemia, 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      2- hyperglycemia</a:t>
            </a:r>
            <a:r>
              <a:rPr lang="en-US" sz="2800" dirty="0">
                <a:latin typeface="Arial Rounded MT Bold" panose="020F0704030504030204" pitchFamily="34" charset="0"/>
              </a:rPr>
              <a:t>, 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>     3- acute </a:t>
            </a:r>
            <a:r>
              <a:rPr lang="en-US" sz="2800" dirty="0">
                <a:latin typeface="Arial Rounded MT Bold" panose="020F0704030504030204" pitchFamily="34" charset="0"/>
              </a:rPr>
              <a:t>metabolic </a:t>
            </a:r>
            <a:r>
              <a:rPr lang="en-US" sz="2800" dirty="0" smtClean="0">
                <a:latin typeface="Arial Rounded MT Bold" panose="020F0704030504030204" pitchFamily="34" charset="0"/>
              </a:rPr>
              <a:t>complication; </a:t>
            </a:r>
            <a:r>
              <a:rPr lang="en-US" sz="2800" dirty="0">
                <a:latin typeface="Arial Rounded MT Bold" panose="020F0704030504030204" pitchFamily="34" charset="0"/>
              </a:rPr>
              <a:t>like </a:t>
            </a:r>
            <a:r>
              <a:rPr lang="en-US" sz="2800" dirty="0" smtClean="0">
                <a:latin typeface="Arial Rounded MT Bold" panose="020F0704030504030204" pitchFamily="34" charset="0"/>
              </a:rPr>
              <a:t>diabetic </a:t>
            </a:r>
          </a:p>
          <a:p>
            <a:pPr marL="0" indent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>            ketoacidosis </a:t>
            </a:r>
            <a:r>
              <a:rPr lang="en-US" sz="2800" dirty="0">
                <a:latin typeface="Arial Rounded MT Bold" panose="020F0704030504030204" pitchFamily="34" charset="0"/>
              </a:rPr>
              <a:t>and hyperosmolar hyperglycemia</a:t>
            </a:r>
            <a:r>
              <a:rPr lang="en-US" sz="2800" dirty="0" smtClean="0">
                <a:latin typeface="Arial Rounded MT Bold" panose="020F070403050403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>     4-  </a:t>
            </a:r>
            <a:r>
              <a:rPr lang="en-US" sz="2800" dirty="0">
                <a:latin typeface="Arial Rounded MT Bold" panose="020F0704030504030204" pitchFamily="34" charset="0"/>
              </a:rPr>
              <a:t>dehydration ,</a:t>
            </a:r>
            <a:r>
              <a:rPr lang="en-US" sz="2800" dirty="0" smtClean="0">
                <a:latin typeface="Arial Rounded MT Bold" panose="020F0704030504030204" pitchFamily="34" charset="0"/>
              </a:rPr>
              <a:t> hypotension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>or  hypertension</a:t>
            </a:r>
          </a:p>
          <a:p>
            <a:pPr marL="0" indent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>     5- and </a:t>
            </a:r>
            <a:r>
              <a:rPr lang="en-US" sz="2800" dirty="0">
                <a:latin typeface="Arial Rounded MT Bold" panose="020F0704030504030204" pitchFamily="34" charset="0"/>
              </a:rPr>
              <a:t>thrombosis.</a:t>
            </a:r>
          </a:p>
        </p:txBody>
      </p:sp>
    </p:spTree>
    <p:extLst>
      <p:ext uri="{BB962C8B-B14F-4D97-AF65-F5344CB8AC3E}">
        <p14:creationId xmlns:p14="http://schemas.microsoft.com/office/powerpoint/2010/main" val="9655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2" y="365760"/>
            <a:ext cx="11633981" cy="6274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9888" y="2472744"/>
            <a:ext cx="171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(6-8 weeks)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51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07" y="128788"/>
            <a:ext cx="7830354" cy="63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Studies on the impact of Ramadan focused education on </a:t>
            </a:r>
            <a:r>
              <a:rPr lang="en-US" b="1" dirty="0" smtClean="0">
                <a:solidFill>
                  <a:srgbClr val="FF0000"/>
                </a:solidFill>
              </a:rPr>
              <a:t>fasting outcomes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1- </a:t>
            </a:r>
            <a:r>
              <a:rPr lang="en-US" sz="2000" dirty="0">
                <a:latin typeface="Arial Rounded MT Bold" panose="020F0704030504030204" pitchFamily="34" charset="0"/>
              </a:rPr>
              <a:t>The Ramadan Education and Awareness in Diabetes (READ) is </a:t>
            </a:r>
            <a:r>
              <a:rPr lang="en-US" sz="2000" dirty="0" smtClean="0">
                <a:latin typeface="Arial Rounded MT Bold" panose="020F0704030504030204" pitchFamily="34" charset="0"/>
              </a:rPr>
              <a:t>a prospective</a:t>
            </a:r>
          </a:p>
          <a:p>
            <a:pPr marL="0" indent="0"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        </a:t>
            </a:r>
            <a:r>
              <a:rPr lang="en-US" sz="2000" dirty="0">
                <a:latin typeface="Arial Rounded MT Bold" panose="020F0704030504030204" pitchFamily="34" charset="0"/>
              </a:rPr>
              <a:t>Study from </a:t>
            </a:r>
            <a:r>
              <a:rPr lang="en-US" sz="2000" dirty="0" smtClean="0">
                <a:latin typeface="Arial Rounded MT Bold" panose="020F0704030504030204" pitchFamily="34" charset="0"/>
              </a:rPr>
              <a:t>Pakistan  </a:t>
            </a:r>
          </a:p>
          <a:p>
            <a:pPr marL="0" indent="0"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2 - </a:t>
            </a:r>
            <a:r>
              <a:rPr lang="en-US" sz="2000" dirty="0">
                <a:latin typeface="Arial Rounded MT Bold" panose="020F0704030504030204" pitchFamily="34" charset="0"/>
              </a:rPr>
              <a:t>A multicenter prospective study in 2014 done in Pakistan </a:t>
            </a:r>
            <a:r>
              <a:rPr lang="en-US" sz="2000" dirty="0" smtClean="0">
                <a:latin typeface="Arial Rounded MT Bold" panose="020F0704030504030204" pitchFamily="34" charset="0"/>
              </a:rPr>
              <a:t>with the </a:t>
            </a:r>
            <a:r>
              <a:rPr lang="en-US" sz="2000" dirty="0">
                <a:latin typeface="Arial Rounded MT Bold" panose="020F0704030504030204" pitchFamily="34" charset="0"/>
              </a:rPr>
              <a:t>aim to </a:t>
            </a:r>
            <a:endParaRPr lang="en-US" sz="20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        observe </a:t>
            </a:r>
            <a:r>
              <a:rPr lang="en-US" sz="2000" dirty="0">
                <a:latin typeface="Arial Rounded MT Bold" panose="020F0704030504030204" pitchFamily="34" charset="0"/>
              </a:rPr>
              <a:t>the outcome of Ramadan fasting in those </a:t>
            </a:r>
            <a:r>
              <a:rPr lang="en-US" sz="2000" dirty="0" smtClean="0">
                <a:latin typeface="Arial Rounded MT Bold" panose="020F0704030504030204" pitchFamily="34" charset="0"/>
              </a:rPr>
              <a:t>patients with </a:t>
            </a:r>
            <a:r>
              <a:rPr lang="en-US" sz="2000" dirty="0">
                <a:latin typeface="Arial Rounded MT Bold" panose="020F0704030504030204" pitchFamily="34" charset="0"/>
              </a:rPr>
              <a:t>diabetes 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        who </a:t>
            </a:r>
            <a:r>
              <a:rPr lang="en-US" sz="2000" dirty="0">
                <a:latin typeface="Arial Rounded MT Bold" panose="020F0704030504030204" pitchFamily="34" charset="0"/>
              </a:rPr>
              <a:t>received the Ramadan-focused </a:t>
            </a:r>
            <a:r>
              <a:rPr lang="en-US" sz="2000" dirty="0" smtClean="0">
                <a:latin typeface="Arial Rounded MT Bold" panose="020F0704030504030204" pitchFamily="34" charset="0"/>
              </a:rPr>
              <a:t>education [</a:t>
            </a:r>
            <a:r>
              <a:rPr lang="en-US" sz="2000" dirty="0">
                <a:latin typeface="Arial Rounded MT Bold" panose="020F0704030504030204" pitchFamily="34" charset="0"/>
              </a:rPr>
              <a:t>20</a:t>
            </a:r>
            <a:r>
              <a:rPr lang="en-US" sz="2000" dirty="0" smtClean="0">
                <a:latin typeface="Arial Rounded MT Bold" panose="020F0704030504030204" pitchFamily="34" charset="0"/>
              </a:rPr>
              <a:t>]. </a:t>
            </a: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 3 - </a:t>
            </a:r>
            <a:r>
              <a:rPr lang="en-US" sz="2000" dirty="0">
                <a:latin typeface="Arial Rounded MT Bold" panose="020F0704030504030204" pitchFamily="34" charset="0"/>
              </a:rPr>
              <a:t>Another multinational study by McEwen </a:t>
            </a:r>
            <a:r>
              <a:rPr lang="en-US" sz="2000" dirty="0" smtClean="0">
                <a:latin typeface="Arial Rounded MT Bold" panose="020F0704030504030204" pitchFamily="34" charset="0"/>
              </a:rPr>
              <a:t>et </a:t>
            </a:r>
            <a:r>
              <a:rPr lang="en-US" sz="2000" dirty="0">
                <a:latin typeface="Arial Rounded MT Bold" panose="020F0704030504030204" pitchFamily="34" charset="0"/>
              </a:rPr>
              <a:t>al. (2015) done </a:t>
            </a:r>
            <a:r>
              <a:rPr lang="en-US" sz="2000" dirty="0" smtClean="0">
                <a:latin typeface="Arial Rounded MT Bold" panose="020F0704030504030204" pitchFamily="34" charset="0"/>
              </a:rPr>
              <a:t>on 774 </a:t>
            </a:r>
            <a:r>
              <a:rPr lang="en-US" sz="2000" dirty="0">
                <a:latin typeface="Arial Rounded MT Bold" panose="020F0704030504030204" pitchFamily="34" charset="0"/>
              </a:rPr>
              <a:t>patients </a:t>
            </a:r>
            <a:endParaRPr lang="en-US" sz="20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             with </a:t>
            </a:r>
            <a:r>
              <a:rPr lang="en-US" sz="2000" dirty="0">
                <a:latin typeface="Arial Rounded MT Bold" panose="020F0704030504030204" pitchFamily="34" charset="0"/>
              </a:rPr>
              <a:t>type 2 diabetes. Patients were recruited from </a:t>
            </a:r>
            <a:r>
              <a:rPr lang="en-US" sz="2000" dirty="0" smtClean="0">
                <a:latin typeface="Arial Rounded MT Bold" panose="020F0704030504030204" pitchFamily="34" charset="0"/>
              </a:rPr>
              <a:t>the clinics </a:t>
            </a:r>
            <a:r>
              <a:rPr lang="en-US" sz="2000" dirty="0">
                <a:latin typeface="Arial Rounded MT Bold" panose="020F0704030504030204" pitchFamily="34" charset="0"/>
              </a:rPr>
              <a:t>in </a:t>
            </a:r>
            <a:r>
              <a:rPr lang="en-US" sz="2000" dirty="0" smtClean="0">
                <a:latin typeface="Arial Rounded MT Bold" panose="020F070403050403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             Egypt , Iran , </a:t>
            </a:r>
            <a:r>
              <a:rPr lang="en-US" sz="2000" dirty="0">
                <a:latin typeface="Arial Rounded MT Bold" panose="020F0704030504030204" pitchFamily="34" charset="0"/>
              </a:rPr>
              <a:t>Jordan and Saudi Arabia who fasted for  </a:t>
            </a:r>
            <a:r>
              <a:rPr lang="en-US" sz="2000" dirty="0" smtClean="0">
                <a:latin typeface="Arial Rounded MT Bold" panose="020F0704030504030204" pitchFamily="34" charset="0"/>
              </a:rPr>
              <a:t>two days </a:t>
            </a:r>
            <a:r>
              <a:rPr lang="en-US" sz="2000" dirty="0">
                <a:latin typeface="Arial Rounded MT Bold" panose="020F0704030504030204" pitchFamily="34" charset="0"/>
              </a:rPr>
              <a:t>during </a:t>
            </a:r>
            <a:endParaRPr lang="en-US" sz="20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             Ramadan </a:t>
            </a:r>
            <a:r>
              <a:rPr lang="en-US" sz="2000" dirty="0">
                <a:latin typeface="Arial Rounded MT Bold" panose="020F0704030504030204" pitchFamily="34" charset="0"/>
              </a:rPr>
              <a:t>2014 [16].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893</TotalTime>
  <Words>1708</Words>
  <Application>Microsoft Office PowerPoint</Application>
  <PresentationFormat>Widescreen</PresentationFormat>
  <Paragraphs>138</Paragraphs>
  <Slides>59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81" baseType="lpstr">
      <vt:lpstr>AdvOT863180fb</vt:lpstr>
      <vt:lpstr>AdvOT863180fb+fb</vt:lpstr>
      <vt:lpstr>AdvOTb0c9bf5d</vt:lpstr>
      <vt:lpstr>AdvOTb92eb7df.I</vt:lpstr>
      <vt:lpstr>AdvP4C4E74</vt:lpstr>
      <vt:lpstr>AdvPS44A44B</vt:lpstr>
      <vt:lpstr>Aharoni</vt:lpstr>
      <vt:lpstr>Algerian</vt:lpstr>
      <vt:lpstr>Andalus</vt:lpstr>
      <vt:lpstr>Arial</vt:lpstr>
      <vt:lpstr>Arial Rounded MT Bold</vt:lpstr>
      <vt:lpstr>B Nasim</vt:lpstr>
      <vt:lpstr>Cambria Math</vt:lpstr>
      <vt:lpstr>Courier New</vt:lpstr>
      <vt:lpstr>Garamond</vt:lpstr>
      <vt:lpstr>Mj_East Extra Italic</vt:lpstr>
      <vt:lpstr>MyriadPro-BoldCond</vt:lpstr>
      <vt:lpstr>MyriadPro-Regular</vt:lpstr>
      <vt:lpstr>Tahoma</vt:lpstr>
      <vt:lpstr>Wingdings</vt:lpstr>
      <vt:lpstr>Wingdings 3</vt:lpstr>
      <vt:lpstr>Savon</vt:lpstr>
      <vt:lpstr>Diabetes &amp; Ramadan Fasting</vt:lpstr>
      <vt:lpstr>PowerPoint Presentation</vt:lpstr>
      <vt:lpstr>Ramadan</vt:lpstr>
      <vt:lpstr>Pathophysiology of fasting in Ramadan in Diabetic Patients</vt:lpstr>
      <vt:lpstr>Pathophysiology of fasting in Ramadan in Diabetic Patients</vt:lpstr>
      <vt:lpstr>Risks of Ramadan fasting in diabetes:</vt:lpstr>
      <vt:lpstr>PowerPoint Presentation</vt:lpstr>
      <vt:lpstr>PowerPoint Presentation</vt:lpstr>
      <vt:lpstr>Studies on the impact of Ramadan focused education on fasting outcomes</vt:lpstr>
      <vt:lpstr>PowerPoint Presentation</vt:lpstr>
      <vt:lpstr>PowerPoint Presentation</vt:lpstr>
      <vt:lpstr>PowerPoint Presentation</vt:lpstr>
      <vt:lpstr>risk   categorisation</vt:lpstr>
      <vt:lpstr>Must not Fast</vt:lpstr>
      <vt:lpstr>Should Not Fast</vt:lpstr>
      <vt:lpstr>PowerPoint Presentation</vt:lpstr>
      <vt:lpstr>May be have a License for Fasting</vt:lpstr>
      <vt:lpstr>PowerPoint Presentation</vt:lpstr>
      <vt:lpstr>Pharmacologic management of diabetes during Ramadan fasting in the current era</vt:lpstr>
      <vt:lpstr>PowerPoint Presentation</vt:lpstr>
      <vt:lpstr>PowerPoint Presentation</vt:lpstr>
      <vt:lpstr>IDegAsp  Vs  BIAsp30</vt:lpstr>
      <vt:lpstr>PowerPoint Presentation</vt:lpstr>
      <vt:lpstr>PowerPoint Presentation</vt:lpstr>
      <vt:lpstr>Insulin</vt:lpstr>
      <vt:lpstr>PowerPoint Presentation</vt:lpstr>
      <vt:lpstr>Ramadan Fasting in patients with type 2 diabetes using secretagogues {Sulfonylurea (SU) and Repaglinide}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Ramadan fasting and DPP4 inhibitors</vt:lpstr>
      <vt:lpstr>DPP4   Inh.</vt:lpstr>
      <vt:lpstr>DPP4   Inh.</vt:lpstr>
      <vt:lpstr>PowerPoint Presentation</vt:lpstr>
      <vt:lpstr>Ramadan fasting and GLP-1 RA</vt:lpstr>
      <vt:lpstr>Ramadan fasting and GLP-1 RA</vt:lpstr>
      <vt:lpstr>Ramadan fasting and sodium glucose co-transporter 2 (SGLT2) inhibitors</vt:lpstr>
      <vt:lpstr>SGLT 2  Inh.</vt:lpstr>
      <vt:lpstr>PowerPoint Presentation</vt:lpstr>
      <vt:lpstr>Singapore 2018</vt:lpstr>
      <vt:lpstr>PowerPoint Presentation</vt:lpstr>
      <vt:lpstr>TZD</vt:lpstr>
      <vt:lpstr>Acarbose</vt:lpstr>
      <vt:lpstr>The Ramadan Nutrition Plan (RNP) for Patients with Diabetes</vt:lpstr>
      <vt:lpstr>PowerPoint Presentation</vt:lpstr>
      <vt:lpstr>PowerPoint Presentation</vt:lpstr>
      <vt:lpstr>Macronutrient  meal  composition</vt:lpstr>
      <vt:lpstr>Macronutrient  meal  composition</vt:lpstr>
      <vt:lpstr>Macronutrient  meal  composition</vt:lpstr>
      <vt:lpstr>PowerPoint Presentation</vt:lpstr>
      <vt:lpstr>Conclusions</vt:lpstr>
      <vt:lpstr>Conclusions</vt:lpstr>
      <vt:lpstr>Conclusions</vt:lpstr>
      <vt:lpstr>Conclusions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&amp; Ramadan Fasting</dc:title>
  <dc:creator>Amirreza.Goharian</dc:creator>
  <cp:lastModifiedBy>Amirreza.Goharian</cp:lastModifiedBy>
  <cp:revision>96</cp:revision>
  <dcterms:created xsi:type="dcterms:W3CDTF">2020-04-17T05:50:47Z</dcterms:created>
  <dcterms:modified xsi:type="dcterms:W3CDTF">2020-04-21T03:41:55Z</dcterms:modified>
</cp:coreProperties>
</file>