
<file path=[Content_Types].xml><?xml version="1.0" encoding="utf-8"?>
<Types xmlns="http://schemas.openxmlformats.org/package/2006/content-types">
  <Default Extension="jfif"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1" r:id="rId2"/>
    <p:sldId id="257" r:id="rId3"/>
    <p:sldId id="258" r:id="rId4"/>
    <p:sldId id="276" r:id="rId5"/>
    <p:sldId id="279" r:id="rId6"/>
    <p:sldId id="284" r:id="rId7"/>
    <p:sldId id="287" r:id="rId8"/>
    <p:sldId id="290" r:id="rId9"/>
    <p:sldId id="291" r:id="rId10"/>
    <p:sldId id="293" r:id="rId11"/>
    <p:sldId id="296" r:id="rId12"/>
    <p:sldId id="300" r:id="rId13"/>
    <p:sldId id="301" r:id="rId14"/>
    <p:sldId id="302" r:id="rId15"/>
    <p:sldId id="303" r:id="rId16"/>
    <p:sldId id="305" r:id="rId17"/>
    <p:sldId id="308" r:id="rId18"/>
    <p:sldId id="409" r:id="rId19"/>
    <p:sldId id="311" r:id="rId20"/>
    <p:sldId id="314" r:id="rId21"/>
    <p:sldId id="318" r:id="rId22"/>
    <p:sldId id="320" r:id="rId23"/>
    <p:sldId id="322" r:id="rId24"/>
    <p:sldId id="325" r:id="rId25"/>
    <p:sldId id="406" r:id="rId26"/>
    <p:sldId id="410" r:id="rId27"/>
    <p:sldId id="327" r:id="rId28"/>
    <p:sldId id="329" r:id="rId29"/>
    <p:sldId id="333" r:id="rId30"/>
    <p:sldId id="334" r:id="rId31"/>
    <p:sldId id="335" r:id="rId32"/>
    <p:sldId id="337" r:id="rId33"/>
    <p:sldId id="339" r:id="rId34"/>
    <p:sldId id="340" r:id="rId35"/>
    <p:sldId id="408" r:id="rId36"/>
    <p:sldId id="343" r:id="rId37"/>
    <p:sldId id="344" r:id="rId38"/>
    <p:sldId id="345" r:id="rId39"/>
    <p:sldId id="346" r:id="rId40"/>
    <p:sldId id="348" r:id="rId41"/>
    <p:sldId id="351" r:id="rId42"/>
    <p:sldId id="352" r:id="rId43"/>
    <p:sldId id="354" r:id="rId44"/>
    <p:sldId id="355" r:id="rId45"/>
    <p:sldId id="358" r:id="rId46"/>
    <p:sldId id="359" r:id="rId47"/>
    <p:sldId id="360" r:id="rId48"/>
    <p:sldId id="362" r:id="rId49"/>
    <p:sldId id="363" r:id="rId50"/>
    <p:sldId id="364" r:id="rId51"/>
    <p:sldId id="366" r:id="rId52"/>
    <p:sldId id="368" r:id="rId53"/>
    <p:sldId id="369" r:id="rId54"/>
    <p:sldId id="371" r:id="rId55"/>
    <p:sldId id="372" r:id="rId56"/>
    <p:sldId id="373" r:id="rId57"/>
    <p:sldId id="374" r:id="rId58"/>
    <p:sldId id="377" r:id="rId59"/>
    <p:sldId id="379" r:id="rId60"/>
    <p:sldId id="381" r:id="rId61"/>
    <p:sldId id="382" r:id="rId62"/>
    <p:sldId id="383" r:id="rId63"/>
    <p:sldId id="385" r:id="rId64"/>
    <p:sldId id="387" r:id="rId65"/>
    <p:sldId id="389" r:id="rId66"/>
    <p:sldId id="391" r:id="rId67"/>
    <p:sldId id="392" r:id="rId68"/>
    <p:sldId id="394" r:id="rId69"/>
    <p:sldId id="395" r:id="rId70"/>
    <p:sldId id="396" r:id="rId71"/>
    <p:sldId id="397" r:id="rId72"/>
    <p:sldId id="398" r:id="rId73"/>
    <p:sldId id="399" r:id="rId74"/>
    <p:sldId id="400" r:id="rId75"/>
    <p:sldId id="401" r:id="rId76"/>
    <p:sldId id="413" r:id="rId77"/>
    <p:sldId id="414" r:id="rId78"/>
    <p:sldId id="418" r:id="rId79"/>
    <p:sldId id="419" r:id="rId80"/>
    <p:sldId id="420" r:id="rId81"/>
    <p:sldId id="42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C73"/>
    <a:srgbClr val="464646"/>
    <a:srgbClr val="5111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B28B0-B592-446C-B92C-38464900CF0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346095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B28B0-B592-446C-B92C-38464900CF0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18139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B28B0-B592-446C-B92C-38464900CF0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325474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B28B0-B592-446C-B92C-38464900CF0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7755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B28B0-B592-446C-B92C-38464900CF0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133401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5B28B0-B592-446C-B92C-38464900CF0A}"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334376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B28B0-B592-446C-B92C-38464900CF0A}"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106870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B28B0-B592-446C-B92C-38464900CF0A}"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12504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B28B0-B592-446C-B92C-38464900CF0A}"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221194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B28B0-B592-446C-B92C-38464900CF0A}"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375669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B28B0-B592-446C-B92C-38464900CF0A}"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5C266-28AF-4BC8-B695-C6D899A315E7}" type="slidenum">
              <a:rPr lang="en-US" smtClean="0"/>
              <a:t>‹#›</a:t>
            </a:fld>
            <a:endParaRPr lang="en-US"/>
          </a:p>
        </p:txBody>
      </p:sp>
    </p:spTree>
    <p:extLst>
      <p:ext uri="{BB962C8B-B14F-4D97-AF65-F5344CB8AC3E}">
        <p14:creationId xmlns:p14="http://schemas.microsoft.com/office/powerpoint/2010/main" val="182333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B28B0-B592-446C-B92C-38464900CF0A}" type="datetimeFigureOut">
              <a:rPr lang="en-US" smtClean="0"/>
              <a:t>4/7/2020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5C266-28AF-4BC8-B695-C6D899A315E7}" type="slidenum">
              <a:rPr lang="en-US" smtClean="0"/>
              <a:t>‹#›</a:t>
            </a:fld>
            <a:endParaRPr lang="en-US"/>
          </a:p>
        </p:txBody>
      </p:sp>
    </p:spTree>
    <p:extLst>
      <p:ext uri="{BB962C8B-B14F-4D97-AF65-F5344CB8AC3E}">
        <p14:creationId xmlns:p14="http://schemas.microsoft.com/office/powerpoint/2010/main" val="373655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Tree>
    <p:extLst>
      <p:ext uri="{BB962C8B-B14F-4D97-AF65-F5344CB8AC3E}">
        <p14:creationId xmlns:p14="http://schemas.microsoft.com/office/powerpoint/2010/main" val="10777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113" y="188844"/>
            <a:ext cx="11549270" cy="6440556"/>
          </a:xfrm>
        </p:spPr>
        <p:txBody>
          <a:bodyPr>
            <a:normAutofit lnSpcReduction="10000"/>
          </a:bodyPr>
          <a:lstStyle/>
          <a:p>
            <a:pPr algn="just">
              <a:lnSpc>
                <a:spcPct val="100000"/>
              </a:lnSpc>
            </a:pPr>
            <a:endParaRPr lang="en-US" dirty="0" smtClean="0"/>
          </a:p>
          <a:p>
            <a:pPr algn="just">
              <a:lnSpc>
                <a:spcPct val="100000"/>
              </a:lnSpc>
            </a:pPr>
            <a:r>
              <a:rPr lang="en-US" dirty="0" smtClean="0"/>
              <a:t>Thus, </a:t>
            </a:r>
            <a:r>
              <a:rPr lang="en-US" dirty="0" err="1" smtClean="0"/>
              <a:t>hyperthyrotropinaemia</a:t>
            </a:r>
            <a:r>
              <a:rPr lang="en-US" dirty="0" smtClean="0"/>
              <a:t> </a:t>
            </a:r>
            <a:r>
              <a:rPr lang="en-US" dirty="0"/>
              <a:t>associated with obesity must be differentiated </a:t>
            </a:r>
            <a:r>
              <a:rPr lang="en-US" dirty="0" smtClean="0"/>
              <a:t> from </a:t>
            </a:r>
            <a:r>
              <a:rPr lang="en-US" dirty="0"/>
              <a:t>auto-immune-related subclinical hypothyroidism</a:t>
            </a:r>
            <a:r>
              <a:rPr lang="en-US" dirty="0" smtClean="0"/>
              <a:t>.</a:t>
            </a:r>
          </a:p>
          <a:p>
            <a:pPr marL="0" indent="0" algn="just">
              <a:lnSpc>
                <a:spcPct val="100000"/>
              </a:lnSpc>
              <a:buNone/>
            </a:pPr>
            <a:endParaRPr lang="en-US" dirty="0" smtClean="0"/>
          </a:p>
          <a:p>
            <a:pPr algn="just">
              <a:lnSpc>
                <a:spcPct val="100000"/>
              </a:lnSpc>
            </a:pPr>
            <a:r>
              <a:rPr lang="en-US" dirty="0"/>
              <a:t>However, if </a:t>
            </a:r>
            <a:r>
              <a:rPr lang="en-US" dirty="0">
                <a:solidFill>
                  <a:srgbClr val="F41C73"/>
                </a:solidFill>
              </a:rPr>
              <a:t>‘true’ hypothyroidism </a:t>
            </a:r>
            <a:r>
              <a:rPr lang="en-US" dirty="0"/>
              <a:t>is present, it potentiates the risk of obesity to develop cardiovascular risk factors and features of metabolic </a:t>
            </a:r>
            <a:r>
              <a:rPr lang="en-US" dirty="0" smtClean="0"/>
              <a:t>syndrome.</a:t>
            </a:r>
          </a:p>
          <a:p>
            <a:pPr marL="0" indent="0" algn="just">
              <a:lnSpc>
                <a:spcPct val="100000"/>
              </a:lnSpc>
              <a:buNone/>
            </a:pPr>
            <a:endParaRPr lang="en-US" dirty="0" smtClean="0"/>
          </a:p>
          <a:p>
            <a:pPr algn="just">
              <a:lnSpc>
                <a:spcPct val="100000"/>
              </a:lnSpc>
            </a:pPr>
            <a:r>
              <a:rPr lang="en-US" dirty="0" smtClean="0"/>
              <a:t>In </a:t>
            </a:r>
            <a:r>
              <a:rPr lang="en-US" dirty="0"/>
              <a:t>conclusion, because hypothyroidism is rather prevalent and could potentiate weight gain and worsen comorbidities in obesity, and because assessment is simple and treatment is inexpensive and safe, we recommend to assess thyroid function in obesity. </a:t>
            </a:r>
          </a:p>
          <a:p>
            <a:pPr algn="just">
              <a:lnSpc>
                <a:spcPct val="100000"/>
              </a:lnSpc>
            </a:pPr>
            <a:endParaRPr lang="en-US" dirty="0">
              <a:solidFill>
                <a:srgbClr val="F41C73"/>
              </a:solidFill>
            </a:endParaRPr>
          </a:p>
          <a:p>
            <a:pPr marL="0" indent="0" algn="just">
              <a:lnSpc>
                <a:spcPct val="100000"/>
              </a:lnSpc>
              <a:buNone/>
            </a:pPr>
            <a:r>
              <a:rPr lang="en-US" dirty="0" smtClean="0"/>
              <a:t> </a:t>
            </a:r>
            <a:endParaRPr lang="en-US" dirty="0"/>
          </a:p>
        </p:txBody>
      </p:sp>
    </p:spTree>
    <p:extLst>
      <p:ext uri="{BB962C8B-B14F-4D97-AF65-F5344CB8AC3E}">
        <p14:creationId xmlns:p14="http://schemas.microsoft.com/office/powerpoint/2010/main" val="334895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417" y="298174"/>
            <a:ext cx="11549270" cy="6351104"/>
          </a:xfrm>
        </p:spPr>
        <p:txBody>
          <a:bodyPr>
            <a:normAutofit/>
          </a:bodyPr>
          <a:lstStyle/>
          <a:p>
            <a:pPr algn="just">
              <a:lnSpc>
                <a:spcPct val="100000"/>
              </a:lnSpc>
            </a:pPr>
            <a:r>
              <a:rPr lang="en-US" dirty="0"/>
              <a:t>We recommend that testing for hypothyroidism is </a:t>
            </a:r>
            <a:r>
              <a:rPr lang="en-US" dirty="0">
                <a:solidFill>
                  <a:srgbClr val="F41C73"/>
                </a:solidFill>
              </a:rPr>
              <a:t>based on TSH</a:t>
            </a:r>
            <a:r>
              <a:rPr lang="en-US" dirty="0"/>
              <a:t>; if TSH is elevated, free T4 and antibodies (anti-TPO) should be </a:t>
            </a:r>
            <a:r>
              <a:rPr lang="en-US" dirty="0" smtClean="0"/>
              <a:t>measured.</a:t>
            </a:r>
          </a:p>
          <a:p>
            <a:pPr marL="0" indent="0" algn="just">
              <a:lnSpc>
                <a:spcPct val="100000"/>
              </a:lnSpc>
              <a:buNone/>
            </a:pPr>
            <a:endParaRPr lang="en-US" dirty="0" smtClean="0"/>
          </a:p>
          <a:p>
            <a:pPr algn="just">
              <a:lnSpc>
                <a:spcPct val="100000"/>
              </a:lnSpc>
            </a:pPr>
            <a:r>
              <a:rPr lang="en-US" dirty="0" smtClean="0"/>
              <a:t>According </a:t>
            </a:r>
            <a:r>
              <a:rPr lang="en-US" dirty="0"/>
              <a:t>to American guidelines </a:t>
            </a:r>
            <a:r>
              <a:rPr lang="en-US" dirty="0" smtClean="0"/>
              <a:t>,TSH </a:t>
            </a:r>
            <a:r>
              <a:rPr lang="en-US" dirty="0"/>
              <a:t>is the best screening test for thyroid dysfunction for the vast majority of clinical situations, in which normal TSH is enough to rule out primary hypothyroidism. </a:t>
            </a:r>
            <a:endParaRPr lang="en-US" dirty="0" smtClean="0"/>
          </a:p>
          <a:p>
            <a:pPr algn="just">
              <a:lnSpc>
                <a:spcPct val="100000"/>
              </a:lnSpc>
            </a:pPr>
            <a:r>
              <a:rPr lang="en-US" dirty="0" smtClean="0">
                <a:solidFill>
                  <a:srgbClr val="F41C73"/>
                </a:solidFill>
              </a:rPr>
              <a:t>Central </a:t>
            </a:r>
            <a:r>
              <a:rPr lang="en-US" dirty="0">
                <a:solidFill>
                  <a:srgbClr val="F41C73"/>
                </a:solidFill>
              </a:rPr>
              <a:t>hypothyroidism</a:t>
            </a:r>
            <a:r>
              <a:rPr lang="en-US" dirty="0"/>
              <a:t>, with low-to-normal TSH </a:t>
            </a:r>
            <a:r>
              <a:rPr lang="en-US" dirty="0" smtClean="0"/>
              <a:t>and </a:t>
            </a:r>
            <a:r>
              <a:rPr lang="en-US" dirty="0"/>
              <a:t>a </a:t>
            </a:r>
            <a:r>
              <a:rPr lang="en-US" dirty="0" smtClean="0"/>
              <a:t>low </a:t>
            </a:r>
            <a:r>
              <a:rPr lang="en-US" dirty="0"/>
              <a:t>concentration of fT4, is rare representing less than 1% of cases of hypothyroidism </a:t>
            </a:r>
            <a:r>
              <a:rPr lang="en-US" dirty="0" smtClean="0"/>
              <a:t>.</a:t>
            </a:r>
          </a:p>
          <a:p>
            <a:pPr marL="0" indent="0" algn="just">
              <a:lnSpc>
                <a:spcPct val="100000"/>
              </a:lnSpc>
              <a:buNone/>
            </a:pPr>
            <a:endParaRPr lang="en-US" dirty="0" smtClean="0"/>
          </a:p>
          <a:p>
            <a:pPr algn="just">
              <a:lnSpc>
                <a:spcPct val="100000"/>
              </a:lnSpc>
            </a:pPr>
            <a:r>
              <a:rPr lang="en-US" dirty="0"/>
              <a:t>In patients with increased TSH, with TPO antibodies levels &gt;500 IU/mL indicating an increased risk to progress</a:t>
            </a:r>
            <a:r>
              <a:rPr lang="en-US" dirty="0"/>
              <a:t>. Thus, assessment of TPO antibodies is recommended in case of subclinical hypothyroidism .</a:t>
            </a:r>
          </a:p>
          <a:p>
            <a:pPr marL="0" indent="0" algn="just">
              <a:lnSpc>
                <a:spcPct val="100000"/>
              </a:lnSpc>
              <a:buNone/>
            </a:pPr>
            <a:endParaRPr lang="en-US" dirty="0"/>
          </a:p>
        </p:txBody>
      </p:sp>
    </p:spTree>
    <p:extLst>
      <p:ext uri="{BB962C8B-B14F-4D97-AF65-F5344CB8AC3E}">
        <p14:creationId xmlns:p14="http://schemas.microsoft.com/office/powerpoint/2010/main" val="59097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98784"/>
            <a:ext cx="11638721" cy="6361042"/>
          </a:xfrm>
        </p:spPr>
        <p:txBody>
          <a:bodyPr>
            <a:normAutofit fontScale="92500" lnSpcReduction="10000"/>
          </a:bodyPr>
          <a:lstStyle/>
          <a:p>
            <a:pPr algn="just">
              <a:lnSpc>
                <a:spcPct val="100000"/>
              </a:lnSpc>
            </a:pPr>
            <a:r>
              <a:rPr lang="en-US" dirty="0" smtClean="0"/>
              <a:t>Although </a:t>
            </a:r>
            <a:r>
              <a:rPr lang="en-US" dirty="0"/>
              <a:t>there is discussion about the value of thyroglobulin antibodies ,especially in the context of obesity, the evidence is currently </a:t>
            </a:r>
            <a:r>
              <a:rPr lang="en-US" dirty="0">
                <a:solidFill>
                  <a:srgbClr val="F41C73"/>
                </a:solidFill>
              </a:rPr>
              <a:t>too weak</a:t>
            </a:r>
            <a:r>
              <a:rPr lang="en-US" dirty="0"/>
              <a:t> </a:t>
            </a:r>
            <a:r>
              <a:rPr lang="en-US" dirty="0">
                <a:solidFill>
                  <a:srgbClr val="F41C73"/>
                </a:solidFill>
              </a:rPr>
              <a:t>to recommend testing for thyroglobulin antibodies.</a:t>
            </a:r>
          </a:p>
          <a:p>
            <a:pPr marL="0" indent="0" algn="just">
              <a:lnSpc>
                <a:spcPct val="100000"/>
              </a:lnSpc>
              <a:buNone/>
            </a:pPr>
            <a:endParaRPr lang="en-US" dirty="0"/>
          </a:p>
          <a:p>
            <a:pPr algn="just">
              <a:lnSpc>
                <a:spcPct val="100000"/>
              </a:lnSpc>
            </a:pPr>
            <a:r>
              <a:rPr lang="en-US" dirty="0" smtClean="0"/>
              <a:t>We </a:t>
            </a:r>
            <a:r>
              <a:rPr lang="en-US" dirty="0"/>
              <a:t>do </a:t>
            </a:r>
            <a:r>
              <a:rPr lang="en-US" dirty="0">
                <a:solidFill>
                  <a:srgbClr val="F41C73"/>
                </a:solidFill>
              </a:rPr>
              <a:t>not recommend </a:t>
            </a:r>
            <a:r>
              <a:rPr lang="en-US" dirty="0"/>
              <a:t>the routine measurement of </a:t>
            </a:r>
            <a:r>
              <a:rPr lang="en-US" dirty="0">
                <a:solidFill>
                  <a:srgbClr val="F41C73"/>
                </a:solidFill>
              </a:rPr>
              <a:t>FT3 </a:t>
            </a:r>
            <a:r>
              <a:rPr lang="en-US" dirty="0"/>
              <a:t>in patients with elevated TSH. </a:t>
            </a:r>
            <a:endParaRPr lang="en-US" dirty="0" smtClean="0"/>
          </a:p>
          <a:p>
            <a:pPr algn="just">
              <a:lnSpc>
                <a:spcPct val="100000"/>
              </a:lnSpc>
            </a:pPr>
            <a:r>
              <a:rPr lang="en-US" dirty="0" smtClean="0"/>
              <a:t>Measurement </a:t>
            </a:r>
            <a:r>
              <a:rPr lang="en-US" dirty="0"/>
              <a:t>of total or free </a:t>
            </a:r>
            <a:r>
              <a:rPr lang="en-US" dirty="0" smtClean="0"/>
              <a:t>T3 </a:t>
            </a:r>
            <a:r>
              <a:rPr lang="en-US" dirty="0"/>
              <a:t>is not useful to detect hypothyroidism </a:t>
            </a:r>
            <a:r>
              <a:rPr lang="en-US" dirty="0" smtClean="0"/>
              <a:t>as </a:t>
            </a:r>
            <a:r>
              <a:rPr lang="en-US" dirty="0"/>
              <a:t>levels are </a:t>
            </a:r>
            <a:r>
              <a:rPr lang="en-US" dirty="0">
                <a:solidFill>
                  <a:srgbClr val="F41C73"/>
                </a:solidFill>
              </a:rPr>
              <a:t>often normal </a:t>
            </a:r>
            <a:r>
              <a:rPr lang="en-US" dirty="0"/>
              <a:t>due to </a:t>
            </a:r>
            <a:r>
              <a:rPr lang="en-US" dirty="0" err="1"/>
              <a:t>hyperstimulation</a:t>
            </a:r>
            <a:r>
              <a:rPr lang="en-US" dirty="0"/>
              <a:t> of the remaining functioning thyroid tissue by elevated TSH</a:t>
            </a:r>
            <a:r>
              <a:rPr lang="en-US" dirty="0" smtClean="0"/>
              <a:t>.</a:t>
            </a:r>
            <a:endParaRPr lang="fa-IR" dirty="0" smtClean="0"/>
          </a:p>
          <a:p>
            <a:pPr algn="just">
              <a:lnSpc>
                <a:spcPct val="100000"/>
              </a:lnSpc>
            </a:pPr>
            <a:r>
              <a:rPr lang="en-US" dirty="0"/>
              <a:t>Moreover, FT3 level is difficult to interpret because many acute or chronic extra-thyroidal conditions (involving nutritional status and systemic inflammation) can </a:t>
            </a:r>
            <a:r>
              <a:rPr lang="en-US" dirty="0">
                <a:solidFill>
                  <a:srgbClr val="F41C73"/>
                </a:solidFill>
              </a:rPr>
              <a:t>reduce the conversion of T4 to T3</a:t>
            </a:r>
            <a:r>
              <a:rPr lang="en-US" dirty="0"/>
              <a:t>, a mechanism known as ‘</a:t>
            </a:r>
            <a:r>
              <a:rPr lang="en-US" dirty="0" err="1"/>
              <a:t>euthyroid</a:t>
            </a:r>
            <a:r>
              <a:rPr lang="en-US" dirty="0"/>
              <a:t> sick syndrome’ or ‘low-T3 syndrome’.</a:t>
            </a:r>
          </a:p>
          <a:p>
            <a:pPr marL="0" indent="0" algn="just">
              <a:lnSpc>
                <a:spcPct val="100000"/>
              </a:lnSpc>
              <a:buNone/>
            </a:pPr>
            <a:endParaRPr lang="en-US" dirty="0" smtClean="0"/>
          </a:p>
          <a:p>
            <a:pPr marL="0" indent="0" algn="just">
              <a:lnSpc>
                <a:spcPct val="100000"/>
              </a:lnSpc>
              <a:buNone/>
            </a:pPr>
            <a:r>
              <a:rPr lang="en-US" dirty="0" smtClean="0"/>
              <a:t> </a:t>
            </a:r>
            <a:endParaRPr lang="en-US" dirty="0"/>
          </a:p>
        </p:txBody>
      </p:sp>
    </p:spTree>
    <p:extLst>
      <p:ext uri="{BB962C8B-B14F-4D97-AF65-F5344CB8AC3E}">
        <p14:creationId xmlns:p14="http://schemas.microsoft.com/office/powerpoint/2010/main" val="310652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198783"/>
            <a:ext cx="11539330" cy="6440556"/>
          </a:xfrm>
        </p:spPr>
        <p:txBody>
          <a:bodyPr>
            <a:normAutofit/>
          </a:bodyPr>
          <a:lstStyle/>
          <a:p>
            <a:pPr algn="just">
              <a:lnSpc>
                <a:spcPct val="150000"/>
              </a:lnSpc>
            </a:pPr>
            <a:r>
              <a:rPr lang="en-US" dirty="0" smtClean="0"/>
              <a:t>There </a:t>
            </a:r>
            <a:r>
              <a:rPr lang="en-US" dirty="0"/>
              <a:t>are very few data on the incidence of non-thyroidal illness in the obese population but one publication suggested that </a:t>
            </a:r>
            <a:r>
              <a:rPr lang="en-US" dirty="0">
                <a:solidFill>
                  <a:srgbClr val="F41C73"/>
                </a:solidFill>
              </a:rPr>
              <a:t>inflammation may increase non-thyroidal illness in obesity </a:t>
            </a:r>
            <a:r>
              <a:rPr lang="en-US" dirty="0" smtClean="0"/>
              <a:t>.</a:t>
            </a:r>
          </a:p>
          <a:p>
            <a:pPr algn="just">
              <a:lnSpc>
                <a:spcPct val="150000"/>
              </a:lnSpc>
            </a:pPr>
            <a:r>
              <a:rPr lang="en-US" dirty="0" smtClean="0"/>
              <a:t>In </a:t>
            </a:r>
            <a:r>
              <a:rPr lang="en-US" dirty="0"/>
              <a:t>contrast, </a:t>
            </a:r>
            <a:r>
              <a:rPr lang="en-US" dirty="0">
                <a:solidFill>
                  <a:srgbClr val="F41C73"/>
                </a:solidFill>
              </a:rPr>
              <a:t>FT3</a:t>
            </a:r>
            <a:r>
              <a:rPr lang="en-US" dirty="0"/>
              <a:t> has been described to be </a:t>
            </a:r>
            <a:r>
              <a:rPr lang="en-US" dirty="0">
                <a:solidFill>
                  <a:srgbClr val="F41C73"/>
                </a:solidFill>
              </a:rPr>
              <a:t>higher in obesity </a:t>
            </a:r>
            <a:r>
              <a:rPr lang="en-US" dirty="0"/>
              <a:t>than in lean people, this being mainly related to the nutritional status </a:t>
            </a:r>
            <a:r>
              <a:rPr lang="en-US" dirty="0" smtClean="0"/>
              <a:t>.This </a:t>
            </a:r>
            <a:r>
              <a:rPr lang="en-US" dirty="0"/>
              <a:t>shows that the interpretation of FT3 in obesity is not straightforward. </a:t>
            </a:r>
            <a:endParaRPr lang="fa-IR" dirty="0" smtClean="0"/>
          </a:p>
          <a:p>
            <a:pPr algn="just">
              <a:lnSpc>
                <a:spcPct val="150000"/>
              </a:lnSpc>
            </a:pPr>
            <a:r>
              <a:rPr lang="en-US" dirty="0"/>
              <a:t>We suggest that for obese patients the </a:t>
            </a:r>
            <a:r>
              <a:rPr lang="en-US" dirty="0">
                <a:solidFill>
                  <a:srgbClr val="F41C73"/>
                </a:solidFill>
              </a:rPr>
              <a:t>same normal hormonal </a:t>
            </a:r>
            <a:r>
              <a:rPr lang="en-US" dirty="0"/>
              <a:t>values are applied as for </a:t>
            </a:r>
            <a:r>
              <a:rPr lang="en-US" dirty="0" smtClean="0"/>
              <a:t>non-obese</a:t>
            </a:r>
            <a:r>
              <a:rPr lang="fa-IR" dirty="0" smtClean="0"/>
              <a:t>.</a:t>
            </a:r>
            <a:endParaRPr lang="en-US" dirty="0"/>
          </a:p>
        </p:txBody>
      </p:sp>
    </p:spTree>
    <p:extLst>
      <p:ext uri="{BB962C8B-B14F-4D97-AF65-F5344CB8AC3E}">
        <p14:creationId xmlns:p14="http://schemas.microsoft.com/office/powerpoint/2010/main" val="2218065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9" y="238539"/>
            <a:ext cx="11628783" cy="6450495"/>
          </a:xfrm>
        </p:spPr>
        <p:txBody>
          <a:bodyPr>
            <a:normAutofit/>
          </a:bodyPr>
          <a:lstStyle/>
          <a:p>
            <a:pPr algn="just">
              <a:lnSpc>
                <a:spcPct val="110000"/>
              </a:lnSpc>
            </a:pPr>
            <a:r>
              <a:rPr lang="en-US" dirty="0" smtClean="0"/>
              <a:t>Obesity </a:t>
            </a:r>
            <a:r>
              <a:rPr lang="en-US" dirty="0"/>
              <a:t>is associated with modifications of thyroid parameters: </a:t>
            </a:r>
            <a:r>
              <a:rPr lang="en-US" dirty="0">
                <a:solidFill>
                  <a:srgbClr val="F41C73"/>
                </a:solidFill>
              </a:rPr>
              <a:t>TSH</a:t>
            </a:r>
            <a:r>
              <a:rPr lang="en-US" dirty="0"/>
              <a:t> levels are usually </a:t>
            </a:r>
            <a:r>
              <a:rPr lang="en-US" dirty="0">
                <a:solidFill>
                  <a:srgbClr val="F41C73"/>
                </a:solidFill>
              </a:rPr>
              <a:t>higher than </a:t>
            </a:r>
            <a:r>
              <a:rPr lang="en-US" dirty="0"/>
              <a:t>in normal-weight, age- and gender-matched individuals and are correlated with BMI </a:t>
            </a:r>
            <a:r>
              <a:rPr lang="en-US" dirty="0" smtClean="0"/>
              <a:t>.</a:t>
            </a:r>
          </a:p>
          <a:p>
            <a:pPr algn="just">
              <a:lnSpc>
                <a:spcPct val="110000"/>
              </a:lnSpc>
            </a:pPr>
            <a:r>
              <a:rPr lang="en-US" dirty="0" smtClean="0"/>
              <a:t>The </a:t>
            </a:r>
            <a:r>
              <a:rPr lang="en-US" dirty="0"/>
              <a:t>relation of </a:t>
            </a:r>
            <a:r>
              <a:rPr lang="en-US" dirty="0">
                <a:solidFill>
                  <a:srgbClr val="F41C73"/>
                </a:solidFill>
              </a:rPr>
              <a:t>BMI with FT3 and FT4 </a:t>
            </a:r>
            <a:r>
              <a:rPr lang="en-US" dirty="0"/>
              <a:t>is inconsistent, but a </a:t>
            </a:r>
            <a:r>
              <a:rPr lang="en-US" dirty="0">
                <a:solidFill>
                  <a:srgbClr val="F41C73"/>
                </a:solidFill>
              </a:rPr>
              <a:t>negative</a:t>
            </a:r>
            <a:r>
              <a:rPr lang="en-US" dirty="0"/>
              <a:t> relation between BMI and FT4 and a </a:t>
            </a:r>
            <a:r>
              <a:rPr lang="en-US" dirty="0">
                <a:solidFill>
                  <a:srgbClr val="F41C73"/>
                </a:solidFill>
              </a:rPr>
              <a:t>positive</a:t>
            </a:r>
            <a:r>
              <a:rPr lang="en-US" dirty="0"/>
              <a:t> relation between BMI and FT3 with a decrease FT4/FT3 ratio have been described </a:t>
            </a:r>
            <a:r>
              <a:rPr lang="en-US" dirty="0" smtClean="0"/>
              <a:t>.</a:t>
            </a:r>
          </a:p>
          <a:p>
            <a:pPr marL="0" indent="0" algn="just">
              <a:lnSpc>
                <a:spcPct val="110000"/>
              </a:lnSpc>
              <a:buNone/>
            </a:pPr>
            <a:endParaRPr lang="en-US" dirty="0" smtClean="0"/>
          </a:p>
          <a:p>
            <a:pPr algn="just">
              <a:lnSpc>
                <a:spcPct val="110000"/>
              </a:lnSpc>
            </a:pPr>
            <a:r>
              <a:rPr lang="en-US" dirty="0"/>
              <a:t>The TSH </a:t>
            </a:r>
            <a:r>
              <a:rPr lang="en-US" dirty="0">
                <a:solidFill>
                  <a:srgbClr val="F41C73"/>
                </a:solidFill>
              </a:rPr>
              <a:t>elevation </a:t>
            </a:r>
            <a:r>
              <a:rPr lang="en-US" dirty="0"/>
              <a:t>could reflect </a:t>
            </a:r>
            <a:r>
              <a:rPr lang="en-US" dirty="0">
                <a:solidFill>
                  <a:srgbClr val="F41C73"/>
                </a:solidFill>
              </a:rPr>
              <a:t>decrease</a:t>
            </a:r>
            <a:r>
              <a:rPr lang="en-US" dirty="0"/>
              <a:t> in thyroid hormones concentrations, explained by an increased plasmatic volume or increased rate of thyroid hormone disposal in obesity, causing in turn a compensatory activation of the pituitary–thyroid axis .</a:t>
            </a:r>
          </a:p>
          <a:p>
            <a:pPr algn="just">
              <a:lnSpc>
                <a:spcPct val="110000"/>
              </a:lnSpc>
            </a:pPr>
            <a:endParaRPr lang="en-US" dirty="0"/>
          </a:p>
        </p:txBody>
      </p:sp>
    </p:spTree>
    <p:extLst>
      <p:ext uri="{BB962C8B-B14F-4D97-AF65-F5344CB8AC3E}">
        <p14:creationId xmlns:p14="http://schemas.microsoft.com/office/powerpoint/2010/main" val="431420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13" y="139148"/>
            <a:ext cx="11926957" cy="6470374"/>
          </a:xfrm>
        </p:spPr>
        <p:txBody>
          <a:bodyPr>
            <a:normAutofit/>
          </a:bodyPr>
          <a:lstStyle/>
          <a:p>
            <a:pPr algn="just">
              <a:lnSpc>
                <a:spcPct val="100000"/>
              </a:lnSpc>
            </a:pPr>
            <a:r>
              <a:rPr lang="en-US" dirty="0" smtClean="0"/>
              <a:t>This </a:t>
            </a:r>
            <a:r>
              <a:rPr lang="en-US" dirty="0"/>
              <a:t>interpretation is in line with lower FT4 levels in obesity, together with the </a:t>
            </a:r>
            <a:r>
              <a:rPr lang="en-US" dirty="0" smtClean="0"/>
              <a:t>higher </a:t>
            </a:r>
            <a:r>
              <a:rPr lang="en-US" dirty="0"/>
              <a:t>doses of substitutive l-thyroxine in hypothyroid patients with obesity. Other mechanisms proposed to explain these modifications include increases in </a:t>
            </a:r>
            <a:r>
              <a:rPr lang="en-US" dirty="0">
                <a:solidFill>
                  <a:srgbClr val="00B0F0"/>
                </a:solidFill>
              </a:rPr>
              <a:t>leptin and </a:t>
            </a:r>
            <a:r>
              <a:rPr lang="en-US" dirty="0" smtClean="0">
                <a:solidFill>
                  <a:srgbClr val="00B0F0"/>
                </a:solidFill>
              </a:rPr>
              <a:t>insulin</a:t>
            </a:r>
            <a:r>
              <a:rPr lang="en-US" dirty="0" smtClean="0"/>
              <a:t>.</a:t>
            </a:r>
          </a:p>
          <a:p>
            <a:pPr algn="just">
              <a:lnSpc>
                <a:spcPct val="100000"/>
              </a:lnSpc>
            </a:pPr>
            <a:r>
              <a:rPr lang="en-US" dirty="0"/>
              <a:t>Some authors argue for specific norms in obesity. </a:t>
            </a:r>
            <a:r>
              <a:rPr lang="en-US" dirty="0">
                <a:solidFill>
                  <a:srgbClr val="F41C73"/>
                </a:solidFill>
              </a:rPr>
              <a:t>TSH</a:t>
            </a:r>
            <a:r>
              <a:rPr lang="en-US" dirty="0"/>
              <a:t> ranges were estimated as </a:t>
            </a:r>
            <a:r>
              <a:rPr lang="en-US" dirty="0">
                <a:solidFill>
                  <a:srgbClr val="F41C73"/>
                </a:solidFill>
              </a:rPr>
              <a:t>0.6–5.5 </a:t>
            </a:r>
            <a:r>
              <a:rPr lang="en-US" dirty="0" err="1">
                <a:solidFill>
                  <a:srgbClr val="F41C73"/>
                </a:solidFill>
              </a:rPr>
              <a:t>mIU</a:t>
            </a:r>
            <a:r>
              <a:rPr lang="en-US" dirty="0">
                <a:solidFill>
                  <a:srgbClr val="F41C73"/>
                </a:solidFill>
              </a:rPr>
              <a:t>/L </a:t>
            </a:r>
            <a:r>
              <a:rPr lang="en-US" dirty="0"/>
              <a:t>in the normal-weight category and </a:t>
            </a:r>
            <a:r>
              <a:rPr lang="en-US" dirty="0">
                <a:solidFill>
                  <a:srgbClr val="F41C73"/>
                </a:solidFill>
              </a:rPr>
              <a:t>0.7–7.5 </a:t>
            </a:r>
            <a:r>
              <a:rPr lang="en-US" dirty="0" err="1">
                <a:solidFill>
                  <a:srgbClr val="F41C73"/>
                </a:solidFill>
              </a:rPr>
              <a:t>mIU</a:t>
            </a:r>
            <a:r>
              <a:rPr lang="en-US" dirty="0">
                <a:solidFill>
                  <a:srgbClr val="F41C73"/>
                </a:solidFill>
              </a:rPr>
              <a:t>/L </a:t>
            </a:r>
            <a:r>
              <a:rPr lang="en-US" dirty="0"/>
              <a:t>in the morbid obesity category. </a:t>
            </a:r>
            <a:endParaRPr lang="en-US" dirty="0" smtClean="0"/>
          </a:p>
          <a:p>
            <a:pPr algn="just">
              <a:lnSpc>
                <a:spcPct val="100000"/>
              </a:lnSpc>
            </a:pPr>
            <a:r>
              <a:rPr lang="en-US" dirty="0" smtClean="0"/>
              <a:t>This </a:t>
            </a:r>
            <a:r>
              <a:rPr lang="en-US" dirty="0"/>
              <a:t>study showed that, by using the normal-weight ranges, the prevalence of high TSH levels increased threefold in the morbid obesity category </a:t>
            </a:r>
            <a:r>
              <a:rPr lang="en-US" dirty="0" smtClean="0"/>
              <a:t>.</a:t>
            </a:r>
          </a:p>
          <a:p>
            <a:pPr marL="0" indent="0" algn="just">
              <a:lnSpc>
                <a:spcPct val="100000"/>
              </a:lnSpc>
              <a:buNone/>
            </a:pPr>
            <a:endParaRPr lang="en-US" dirty="0" smtClean="0"/>
          </a:p>
          <a:p>
            <a:pPr algn="just">
              <a:lnSpc>
                <a:spcPct val="100000"/>
              </a:lnSpc>
            </a:pPr>
            <a:r>
              <a:rPr lang="en-US" dirty="0"/>
              <a:t>We recommend that </a:t>
            </a:r>
            <a:r>
              <a:rPr lang="en-US" dirty="0">
                <a:solidFill>
                  <a:srgbClr val="F41C73"/>
                </a:solidFill>
              </a:rPr>
              <a:t>overt hypothyroidism </a:t>
            </a:r>
            <a:r>
              <a:rPr lang="en-US" dirty="0"/>
              <a:t>(elevated TSH and decreased FT4) is treated in obesity irrespective of antibodies.</a:t>
            </a:r>
          </a:p>
          <a:p>
            <a:pPr algn="just">
              <a:lnSpc>
                <a:spcPct val="100000"/>
              </a:lnSpc>
            </a:pPr>
            <a:endParaRPr lang="en-US" dirty="0"/>
          </a:p>
        </p:txBody>
      </p:sp>
    </p:spTree>
    <p:extLst>
      <p:ext uri="{BB962C8B-B14F-4D97-AF65-F5344CB8AC3E}">
        <p14:creationId xmlns:p14="http://schemas.microsoft.com/office/powerpoint/2010/main" val="156510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9" y="337930"/>
            <a:ext cx="11668539" cy="6241774"/>
          </a:xfrm>
        </p:spPr>
        <p:txBody>
          <a:bodyPr>
            <a:normAutofit fontScale="92500" lnSpcReduction="10000"/>
          </a:bodyPr>
          <a:lstStyle/>
          <a:p>
            <a:pPr algn="just">
              <a:lnSpc>
                <a:spcPct val="110000"/>
              </a:lnSpc>
            </a:pPr>
            <a:r>
              <a:rPr lang="en-US" dirty="0" smtClean="0"/>
              <a:t>Treatment </a:t>
            </a:r>
            <a:r>
              <a:rPr lang="en-US" dirty="0"/>
              <a:t>with levothyroxine </a:t>
            </a:r>
            <a:r>
              <a:rPr lang="en-US" dirty="0" smtClean="0"/>
              <a:t>should </a:t>
            </a:r>
            <a:r>
              <a:rPr lang="en-US" dirty="0"/>
              <a:t>be considered in case of overt hypothyroidism, or in mild hypothyroidism with TSH &gt;10 </a:t>
            </a:r>
            <a:r>
              <a:rPr lang="en-US" dirty="0" err="1"/>
              <a:t>mIU</a:t>
            </a:r>
            <a:r>
              <a:rPr lang="en-US" dirty="0"/>
              <a:t>/L, in line with current guidelines </a:t>
            </a:r>
            <a:r>
              <a:rPr lang="en-US" dirty="0" smtClean="0"/>
              <a:t>.</a:t>
            </a:r>
          </a:p>
          <a:p>
            <a:pPr algn="just">
              <a:lnSpc>
                <a:spcPct val="110000"/>
              </a:lnSpc>
            </a:pPr>
            <a:r>
              <a:rPr lang="en-US" dirty="0" smtClean="0"/>
              <a:t>L-thyroxine </a:t>
            </a:r>
            <a:r>
              <a:rPr lang="en-US" dirty="0"/>
              <a:t>is the hormone of choice; no additional benefits have been demonstrated of L-thyroxine and </a:t>
            </a:r>
            <a:r>
              <a:rPr lang="en-US" dirty="0" smtClean="0"/>
              <a:t>L-</a:t>
            </a:r>
            <a:r>
              <a:rPr lang="fa-IR" dirty="0" smtClean="0"/>
              <a:t> </a:t>
            </a:r>
            <a:r>
              <a:rPr lang="en-US" dirty="0" err="1" smtClean="0"/>
              <a:t>triodothyronine</a:t>
            </a:r>
            <a:r>
              <a:rPr lang="en-US" dirty="0" smtClean="0"/>
              <a:t> </a:t>
            </a:r>
            <a:r>
              <a:rPr lang="en-US" dirty="0"/>
              <a:t>combination </a:t>
            </a:r>
            <a:r>
              <a:rPr lang="en-US" dirty="0" smtClean="0"/>
              <a:t>.If </a:t>
            </a:r>
            <a:r>
              <a:rPr lang="en-US" dirty="0"/>
              <a:t>laboratory-specific normal values are not available, a </a:t>
            </a:r>
            <a:r>
              <a:rPr lang="en-US" dirty="0">
                <a:solidFill>
                  <a:srgbClr val="F41C73"/>
                </a:solidFill>
              </a:rPr>
              <a:t>TSH target of 0.45–4.12 </a:t>
            </a:r>
            <a:r>
              <a:rPr lang="en-US" dirty="0" err="1" smtClean="0">
                <a:solidFill>
                  <a:srgbClr val="F41C73"/>
                </a:solidFill>
              </a:rPr>
              <a:t>mIU</a:t>
            </a:r>
            <a:r>
              <a:rPr lang="fa-IR" dirty="0" smtClean="0">
                <a:solidFill>
                  <a:srgbClr val="F41C73"/>
                </a:solidFill>
              </a:rPr>
              <a:t> </a:t>
            </a:r>
            <a:r>
              <a:rPr lang="en-US" dirty="0" smtClean="0">
                <a:solidFill>
                  <a:srgbClr val="F41C73"/>
                </a:solidFill>
              </a:rPr>
              <a:t>/</a:t>
            </a:r>
            <a:r>
              <a:rPr lang="en-US" dirty="0">
                <a:solidFill>
                  <a:srgbClr val="F41C73"/>
                </a:solidFill>
              </a:rPr>
              <a:t>L </a:t>
            </a:r>
            <a:r>
              <a:rPr lang="en-US" dirty="0"/>
              <a:t>should be considered </a:t>
            </a:r>
            <a:r>
              <a:rPr lang="en-US" dirty="0" smtClean="0"/>
              <a:t>.</a:t>
            </a:r>
          </a:p>
          <a:p>
            <a:pPr algn="just">
              <a:lnSpc>
                <a:spcPct val="110000"/>
              </a:lnSpc>
            </a:pPr>
            <a:endParaRPr lang="en-US" dirty="0" smtClean="0"/>
          </a:p>
          <a:p>
            <a:pPr algn="just">
              <a:lnSpc>
                <a:spcPct val="100000"/>
              </a:lnSpc>
            </a:pPr>
            <a:r>
              <a:rPr lang="en-US" dirty="0"/>
              <a:t>In obesity, treatment of hypothyroidism is followed by a </a:t>
            </a:r>
            <a:r>
              <a:rPr lang="en-US" dirty="0">
                <a:solidFill>
                  <a:srgbClr val="F41C73"/>
                </a:solidFill>
              </a:rPr>
              <a:t>mild increase </a:t>
            </a:r>
            <a:r>
              <a:rPr lang="en-US" dirty="0"/>
              <a:t>in resting energy expenditure but only a </a:t>
            </a:r>
            <a:r>
              <a:rPr lang="en-US" dirty="0">
                <a:solidFill>
                  <a:srgbClr val="F41C73"/>
                </a:solidFill>
              </a:rPr>
              <a:t>modest weight loss </a:t>
            </a:r>
            <a:r>
              <a:rPr lang="en-US" dirty="0"/>
              <a:t>is achieved ,mainly determined by excretion of excess body water.</a:t>
            </a:r>
          </a:p>
          <a:p>
            <a:pPr algn="just">
              <a:lnSpc>
                <a:spcPct val="100000"/>
              </a:lnSpc>
            </a:pPr>
            <a:r>
              <a:rPr lang="en-US" dirty="0"/>
              <a:t> The target of TSH is the same as in the general population and should not be adjusted with the aim at reducing BMI. The l-thyroxine dose is usually to be </a:t>
            </a:r>
            <a:r>
              <a:rPr lang="en-US" dirty="0">
                <a:solidFill>
                  <a:srgbClr val="F41C73"/>
                </a:solidFill>
              </a:rPr>
              <a:t>reduced</a:t>
            </a:r>
            <a:r>
              <a:rPr lang="en-US" dirty="0"/>
              <a:t> after weight loss achieved by </a:t>
            </a:r>
            <a:r>
              <a:rPr lang="en-US" dirty="0">
                <a:solidFill>
                  <a:srgbClr val="F41C73"/>
                </a:solidFill>
              </a:rPr>
              <a:t>bariatric </a:t>
            </a:r>
            <a:r>
              <a:rPr lang="en-US" dirty="0" smtClean="0">
                <a:solidFill>
                  <a:srgbClr val="F41C73"/>
                </a:solidFill>
              </a:rPr>
              <a:t>surgery.</a:t>
            </a:r>
            <a:endParaRPr lang="en-US" dirty="0">
              <a:solidFill>
                <a:srgbClr val="F41C73"/>
              </a:solidFill>
            </a:endParaRPr>
          </a:p>
          <a:p>
            <a:pPr algn="just">
              <a:lnSpc>
                <a:spcPct val="100000"/>
              </a:lnSpc>
            </a:pPr>
            <a:endParaRPr lang="en-US" dirty="0"/>
          </a:p>
          <a:p>
            <a:pPr marL="0" indent="0" algn="just">
              <a:lnSpc>
                <a:spcPct val="110000"/>
              </a:lnSpc>
              <a:buNone/>
            </a:pPr>
            <a:endParaRPr lang="en-US" dirty="0"/>
          </a:p>
        </p:txBody>
      </p:sp>
    </p:spTree>
    <p:extLst>
      <p:ext uri="{BB962C8B-B14F-4D97-AF65-F5344CB8AC3E}">
        <p14:creationId xmlns:p14="http://schemas.microsoft.com/office/powerpoint/2010/main" val="3188981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991" y="377687"/>
            <a:ext cx="11459818" cy="6241773"/>
          </a:xfrm>
        </p:spPr>
        <p:txBody>
          <a:bodyPr>
            <a:normAutofit/>
          </a:bodyPr>
          <a:lstStyle/>
          <a:p>
            <a:pPr algn="just">
              <a:lnSpc>
                <a:spcPct val="100000"/>
              </a:lnSpc>
            </a:pPr>
            <a:r>
              <a:rPr lang="en-US" sz="2600" b="1" dirty="0"/>
              <a:t>We recommend </a:t>
            </a:r>
            <a:r>
              <a:rPr lang="en-US" sz="2600" b="1" dirty="0">
                <a:solidFill>
                  <a:srgbClr val="F41C73"/>
                </a:solidFill>
              </a:rPr>
              <a:t>against</a:t>
            </a:r>
            <a:r>
              <a:rPr lang="en-US" sz="2600" b="1" dirty="0"/>
              <a:t> the use of thyroid hormones to treat obesity in case of </a:t>
            </a:r>
            <a:r>
              <a:rPr lang="en-US" sz="2600" b="1" dirty="0">
                <a:solidFill>
                  <a:srgbClr val="F41C73"/>
                </a:solidFill>
              </a:rPr>
              <a:t>normal thyroid </a:t>
            </a:r>
            <a:r>
              <a:rPr lang="en-US" sz="2600" b="1" dirty="0"/>
              <a:t>function .</a:t>
            </a:r>
            <a:endParaRPr lang="en-US" sz="2600" b="1" dirty="0" smtClean="0"/>
          </a:p>
          <a:p>
            <a:pPr algn="just">
              <a:lnSpc>
                <a:spcPct val="100000"/>
              </a:lnSpc>
            </a:pPr>
            <a:r>
              <a:rPr lang="en-US" sz="2600" dirty="0" smtClean="0"/>
              <a:t>Thyroid </a:t>
            </a:r>
            <a:r>
              <a:rPr lang="en-US" sz="2600" dirty="0"/>
              <a:t>hormone preparations and their derivatives have been extensively employed in the past century as anti-obesity drugs (the first clinical reports on the weight-lowering effect of sheep-derived thyroid extracts date from the 1890s) and sometimes are still inappropriately prescribed, despite specific recommendations against their use in </a:t>
            </a:r>
            <a:r>
              <a:rPr lang="en-US" sz="2600" dirty="0" err="1"/>
              <a:t>euthyroid</a:t>
            </a:r>
            <a:r>
              <a:rPr lang="en-US" sz="2600" dirty="0"/>
              <a:t> obese subjects </a:t>
            </a:r>
            <a:r>
              <a:rPr lang="en-US" sz="2600" dirty="0" smtClean="0"/>
              <a:t>.</a:t>
            </a:r>
            <a:endParaRPr lang="fa-IR" sz="2600" dirty="0" smtClean="0"/>
          </a:p>
          <a:p>
            <a:pPr marL="0" indent="0" algn="just">
              <a:lnSpc>
                <a:spcPct val="100000"/>
              </a:lnSpc>
              <a:buNone/>
            </a:pPr>
            <a:endParaRPr lang="fa-IR" sz="2600" dirty="0" smtClean="0"/>
          </a:p>
          <a:p>
            <a:pPr algn="just">
              <a:lnSpc>
                <a:spcPct val="100000"/>
              </a:lnSpc>
            </a:pPr>
            <a:r>
              <a:rPr lang="en-US" sz="2600" dirty="0"/>
              <a:t>The rationale for this misuse stems from the well-known link between thyroid hormones and resting energy expenditure, which in popular fallacy is often translated into a link between hypothyroidism and obesity. </a:t>
            </a:r>
            <a:endParaRPr lang="fa-IR" sz="2600" dirty="0" smtClean="0"/>
          </a:p>
          <a:p>
            <a:pPr algn="just">
              <a:lnSpc>
                <a:spcPct val="100000"/>
              </a:lnSpc>
            </a:pPr>
            <a:r>
              <a:rPr lang="en-US" sz="2600" dirty="0" smtClean="0"/>
              <a:t>Furthermore</a:t>
            </a:r>
            <a:r>
              <a:rPr lang="en-US" sz="2600" dirty="0"/>
              <a:t>, the reduction in FT3 levels during caloric deprivation has been advocated as a possible cause for failure of hypocaloric diets</a:t>
            </a:r>
            <a:r>
              <a:rPr lang="en-US" sz="2600" dirty="0" smtClean="0"/>
              <a:t>.</a:t>
            </a:r>
            <a:endParaRPr lang="fa-IR" sz="2600" dirty="0" smtClean="0"/>
          </a:p>
          <a:p>
            <a:pPr algn="just">
              <a:lnSpc>
                <a:spcPct val="100000"/>
              </a:lnSpc>
            </a:pPr>
            <a:endParaRPr lang="en-US" dirty="0"/>
          </a:p>
          <a:p>
            <a:pPr marL="0" indent="0" algn="just">
              <a:lnSpc>
                <a:spcPct val="100000"/>
              </a:lnSpc>
              <a:buNone/>
            </a:pPr>
            <a:endParaRPr lang="en-US" dirty="0" smtClean="0"/>
          </a:p>
        </p:txBody>
      </p:sp>
    </p:spTree>
    <p:extLst>
      <p:ext uri="{BB962C8B-B14F-4D97-AF65-F5344CB8AC3E}">
        <p14:creationId xmlns:p14="http://schemas.microsoft.com/office/powerpoint/2010/main" val="3992547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9" y="228600"/>
            <a:ext cx="11529391" cy="6251713"/>
          </a:xfrm>
        </p:spPr>
        <p:txBody>
          <a:bodyPr>
            <a:normAutofit lnSpcReduction="10000"/>
          </a:bodyPr>
          <a:lstStyle/>
          <a:p>
            <a:pPr algn="just">
              <a:lnSpc>
                <a:spcPct val="100000"/>
              </a:lnSpc>
            </a:pPr>
            <a:r>
              <a:rPr lang="en-US" sz="2400" dirty="0"/>
              <a:t>Several studies have been performed to investigate the ability of thyroid</a:t>
            </a:r>
            <a:r>
              <a:rPr lang="fa-IR" sz="2400" dirty="0"/>
              <a:t> </a:t>
            </a:r>
            <a:r>
              <a:rPr lang="en-US" sz="2400" dirty="0"/>
              <a:t>hormone or their analogues to </a:t>
            </a:r>
            <a:r>
              <a:rPr lang="en-US" sz="2400" dirty="0" err="1"/>
              <a:t>favour</a:t>
            </a:r>
            <a:r>
              <a:rPr lang="en-US" sz="2400" dirty="0"/>
              <a:t> weight loss, without producing</a:t>
            </a:r>
            <a:r>
              <a:rPr lang="fa-IR" sz="2400" dirty="0"/>
              <a:t> </a:t>
            </a:r>
            <a:r>
              <a:rPr lang="en-US" sz="2400" dirty="0"/>
              <a:t>adverse effects due to iatrogenic thyrotoxicosis </a:t>
            </a:r>
            <a:r>
              <a:rPr lang="fa-IR" sz="2400" dirty="0"/>
              <a:t>.</a:t>
            </a:r>
          </a:p>
          <a:p>
            <a:pPr marL="0" indent="0" algn="just">
              <a:lnSpc>
                <a:spcPct val="100000"/>
              </a:lnSpc>
              <a:buNone/>
            </a:pPr>
            <a:r>
              <a:rPr lang="en-US" sz="2400" dirty="0"/>
              <a:t> </a:t>
            </a:r>
            <a:endParaRPr lang="fa-IR" sz="2400" dirty="0" smtClean="0"/>
          </a:p>
          <a:p>
            <a:pPr algn="just"/>
            <a:r>
              <a:rPr lang="en-US" sz="2400" dirty="0" smtClean="0"/>
              <a:t>Overall</a:t>
            </a:r>
            <a:r>
              <a:rPr lang="en-US" sz="2400" dirty="0"/>
              <a:t>, these studies have demonstrated only minor effects in terms of efficacy, while </a:t>
            </a:r>
            <a:r>
              <a:rPr lang="en-US" sz="2400" dirty="0">
                <a:solidFill>
                  <a:srgbClr val="F41C73"/>
                </a:solidFill>
              </a:rPr>
              <a:t>increased urinary nitrogen excretion </a:t>
            </a:r>
            <a:r>
              <a:rPr lang="en-US" sz="2400" dirty="0"/>
              <a:t>has been observed, indicating loss of fat-free tissue beside the occurrence of adverse effects on bone metabolism and affective status</a:t>
            </a:r>
            <a:r>
              <a:rPr lang="en-US" sz="2400" dirty="0" smtClean="0"/>
              <a:t>.</a:t>
            </a:r>
            <a:endParaRPr lang="fa-IR" sz="2400" dirty="0" smtClean="0"/>
          </a:p>
          <a:p>
            <a:pPr algn="just"/>
            <a:r>
              <a:rPr lang="en-US" sz="2400" dirty="0"/>
              <a:t>Furthermore, </a:t>
            </a:r>
            <a:r>
              <a:rPr lang="en-US" sz="2400" dirty="0">
                <a:solidFill>
                  <a:srgbClr val="F41C73"/>
                </a:solidFill>
              </a:rPr>
              <a:t>excessive thyroid hormone </a:t>
            </a:r>
            <a:r>
              <a:rPr lang="en-US" sz="2400" dirty="0"/>
              <a:t>in patients with obesity already at risk for cardiovascular disease may facilitate the onset of cardiac arrhythmia, heart failure or ischemic events .</a:t>
            </a:r>
          </a:p>
          <a:p>
            <a:pPr marL="0" indent="0" algn="just">
              <a:buNone/>
            </a:pPr>
            <a:r>
              <a:rPr lang="en-US" sz="2400" dirty="0" smtClean="0"/>
              <a:t> </a:t>
            </a:r>
            <a:endParaRPr lang="fa-IR" sz="2400" dirty="0" smtClean="0"/>
          </a:p>
          <a:p>
            <a:pPr algn="just"/>
            <a:r>
              <a:rPr lang="fa-IR" sz="2400" dirty="0" smtClean="0"/>
              <a:t>‍</a:t>
            </a:r>
            <a:r>
              <a:rPr lang="en-US" sz="2400" dirty="0" smtClean="0"/>
              <a:t>Apart </a:t>
            </a:r>
            <a:r>
              <a:rPr lang="en-US" sz="2400" dirty="0"/>
              <a:t>from decreasing body weight, thyroid hormone also improves hepatic lipid metabolism, which was also used as an argument for use in obesity</a:t>
            </a:r>
            <a:r>
              <a:rPr lang="en-US" sz="2400" dirty="0" smtClean="0"/>
              <a:t>.</a:t>
            </a:r>
            <a:endParaRPr lang="fa-IR" sz="2400" dirty="0" smtClean="0"/>
          </a:p>
          <a:p>
            <a:pPr algn="just"/>
            <a:r>
              <a:rPr lang="en-US" sz="2400" dirty="0" smtClean="0"/>
              <a:t> </a:t>
            </a:r>
            <a:r>
              <a:rPr lang="en-US" sz="2400" dirty="0"/>
              <a:t>The development of TRβ-selective agonist supposed to improve metabolic parameters without affecting heart rate did not have a conclusive outcome and the combined peptides that deliver FT3 specifically in the liver are not yet developed </a:t>
            </a:r>
            <a:r>
              <a:rPr lang="fa-IR" sz="2400" dirty="0" smtClean="0"/>
              <a:t>.</a:t>
            </a:r>
            <a:endParaRPr lang="en-US" sz="2400" dirty="0"/>
          </a:p>
        </p:txBody>
      </p:sp>
    </p:spTree>
    <p:extLst>
      <p:ext uri="{BB962C8B-B14F-4D97-AF65-F5344CB8AC3E}">
        <p14:creationId xmlns:p14="http://schemas.microsoft.com/office/powerpoint/2010/main" val="15369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04" y="367748"/>
            <a:ext cx="11817626" cy="6251713"/>
          </a:xfrm>
        </p:spPr>
        <p:txBody>
          <a:bodyPr>
            <a:normAutofit fontScale="92500" lnSpcReduction="10000"/>
          </a:bodyPr>
          <a:lstStyle/>
          <a:p>
            <a:pPr marL="0" indent="0" algn="just">
              <a:lnSpc>
                <a:spcPct val="100000"/>
              </a:lnSpc>
              <a:buNone/>
            </a:pPr>
            <a:r>
              <a:rPr lang="en-US" b="1" dirty="0" smtClean="0"/>
              <a:t>We </a:t>
            </a:r>
            <a:r>
              <a:rPr lang="en-US" b="1" dirty="0"/>
              <a:t>recommend that </a:t>
            </a:r>
            <a:r>
              <a:rPr lang="en-US" b="1" dirty="0" err="1"/>
              <a:t>hyperthyrotropinaemia</a:t>
            </a:r>
            <a:r>
              <a:rPr lang="en-US" b="1" dirty="0"/>
              <a:t> (</a:t>
            </a:r>
            <a:r>
              <a:rPr lang="en-US" b="1" dirty="0">
                <a:solidFill>
                  <a:srgbClr val="F41C73"/>
                </a:solidFill>
              </a:rPr>
              <a:t>elevated TSH and normal FT4</a:t>
            </a:r>
            <a:r>
              <a:rPr lang="en-US" b="1" dirty="0"/>
              <a:t>) should </a:t>
            </a:r>
            <a:r>
              <a:rPr lang="en-US" b="1" dirty="0" smtClean="0"/>
              <a:t>not </a:t>
            </a:r>
            <a:r>
              <a:rPr lang="en-US" b="1" dirty="0"/>
              <a:t>be treated in obesity with the aim at reducing body </a:t>
            </a:r>
            <a:r>
              <a:rPr lang="en-US" b="1" dirty="0" smtClean="0"/>
              <a:t>weight</a:t>
            </a:r>
            <a:r>
              <a:rPr lang="en-US" b="1" dirty="0" smtClean="0"/>
              <a:t>.</a:t>
            </a:r>
            <a:endParaRPr lang="fa-IR" b="1" dirty="0" smtClean="0"/>
          </a:p>
          <a:p>
            <a:pPr marL="0" indent="0" algn="just">
              <a:lnSpc>
                <a:spcPct val="100000"/>
              </a:lnSpc>
              <a:buNone/>
            </a:pPr>
            <a:endParaRPr lang="en-US" b="1" dirty="0" smtClean="0"/>
          </a:p>
          <a:p>
            <a:pPr algn="just">
              <a:lnSpc>
                <a:spcPct val="100000"/>
              </a:lnSpc>
            </a:pPr>
            <a:r>
              <a:rPr lang="en-US" dirty="0" smtClean="0"/>
              <a:t>A </a:t>
            </a:r>
            <a:r>
              <a:rPr lang="en-US" dirty="0"/>
              <a:t>slightly increased TSH (&lt;10 </a:t>
            </a:r>
            <a:r>
              <a:rPr lang="en-US" dirty="0" err="1"/>
              <a:t>mIU</a:t>
            </a:r>
            <a:r>
              <a:rPr lang="en-US" dirty="0"/>
              <a:t>/L) in the presence of normal FT4 is a common finding in </a:t>
            </a:r>
            <a:r>
              <a:rPr lang="en-US" dirty="0" smtClean="0"/>
              <a:t>obesity. </a:t>
            </a:r>
            <a:r>
              <a:rPr lang="en-US" dirty="0" smtClean="0"/>
              <a:t>The </a:t>
            </a:r>
            <a:r>
              <a:rPr lang="en-US" dirty="0" err="1"/>
              <a:t>Whickham</a:t>
            </a:r>
            <a:r>
              <a:rPr lang="en-US" dirty="0"/>
              <a:t> survey estimated that annual progression of subclinical hypothyroidism to overt hypothyroidism occurs in </a:t>
            </a:r>
            <a:r>
              <a:rPr lang="en-US" dirty="0">
                <a:solidFill>
                  <a:srgbClr val="F41C73"/>
                </a:solidFill>
              </a:rPr>
              <a:t>2–5% </a:t>
            </a:r>
            <a:r>
              <a:rPr lang="en-US" dirty="0" smtClean="0"/>
              <a:t>and </a:t>
            </a:r>
            <a:r>
              <a:rPr lang="en-US" dirty="0"/>
              <a:t>the rate may be </a:t>
            </a:r>
            <a:r>
              <a:rPr lang="en-US" dirty="0">
                <a:solidFill>
                  <a:srgbClr val="F41C73"/>
                </a:solidFill>
              </a:rPr>
              <a:t>lower in obesity </a:t>
            </a:r>
            <a:r>
              <a:rPr lang="en-US" dirty="0" smtClean="0"/>
              <a:t>.</a:t>
            </a:r>
            <a:endParaRPr lang="fa-IR" dirty="0" smtClean="0"/>
          </a:p>
          <a:p>
            <a:pPr algn="just">
              <a:lnSpc>
                <a:spcPct val="110000"/>
              </a:lnSpc>
            </a:pPr>
            <a:r>
              <a:rPr lang="en-US" dirty="0"/>
              <a:t>A recent meta-analysis showed that treatment of subclinical hypothyroidism does not improve clinical symptoms such as </a:t>
            </a:r>
            <a:r>
              <a:rPr lang="en-US" dirty="0">
                <a:solidFill>
                  <a:srgbClr val="F41C73"/>
                </a:solidFill>
              </a:rPr>
              <a:t>overweight or quality of life </a:t>
            </a:r>
            <a:r>
              <a:rPr lang="en-US" dirty="0" smtClean="0"/>
              <a:t>.Indeed</a:t>
            </a:r>
            <a:r>
              <a:rPr lang="en-US" dirty="0"/>
              <a:t>, between 10 and 33% of individuals on l-thyroxine therapy have TSH </a:t>
            </a:r>
            <a:r>
              <a:rPr lang="en-US" dirty="0" smtClean="0"/>
              <a:t>values</a:t>
            </a:r>
            <a:r>
              <a:rPr lang="fa-IR" dirty="0" smtClean="0"/>
              <a:t> </a:t>
            </a:r>
            <a:r>
              <a:rPr lang="en-US" dirty="0" smtClean="0"/>
              <a:t>below </a:t>
            </a:r>
            <a:r>
              <a:rPr lang="en-US" dirty="0"/>
              <a:t>normal and approximately one third to one half of these TSH levels are less than </a:t>
            </a:r>
            <a:r>
              <a:rPr lang="en-US" dirty="0" smtClean="0"/>
              <a:t>0.1 </a:t>
            </a:r>
            <a:r>
              <a:rPr lang="en-US" dirty="0" err="1"/>
              <a:t>mIU</a:t>
            </a:r>
            <a:r>
              <a:rPr lang="en-US" dirty="0"/>
              <a:t>/L </a:t>
            </a:r>
            <a:endParaRPr lang="en-US" dirty="0" smtClean="0"/>
          </a:p>
          <a:p>
            <a:pPr marL="0" indent="0" algn="just">
              <a:lnSpc>
                <a:spcPct val="110000"/>
              </a:lnSpc>
              <a:buNone/>
            </a:pPr>
            <a:endParaRPr lang="en-US" dirty="0" smtClean="0"/>
          </a:p>
          <a:p>
            <a:pPr algn="just">
              <a:lnSpc>
                <a:spcPct val="100000"/>
              </a:lnSpc>
            </a:pPr>
            <a:r>
              <a:rPr lang="en-US" dirty="0" smtClean="0"/>
              <a:t> </a:t>
            </a:r>
            <a:r>
              <a:rPr lang="en-US" dirty="0"/>
              <a:t>Randomized controlled trials reported no relevant difference in BMI with levothyroxine treatment compared with placebo in subclinical </a:t>
            </a:r>
            <a:r>
              <a:rPr lang="en-US" dirty="0" smtClean="0"/>
              <a:t>hypothyroidism.</a:t>
            </a:r>
          </a:p>
          <a:p>
            <a:pPr marL="0" indent="0" algn="just">
              <a:buNone/>
            </a:pPr>
            <a:endParaRPr lang="en-US" dirty="0"/>
          </a:p>
        </p:txBody>
      </p:sp>
    </p:spTree>
    <p:extLst>
      <p:ext uri="{BB962C8B-B14F-4D97-AF65-F5344CB8AC3E}">
        <p14:creationId xmlns:p14="http://schemas.microsoft.com/office/powerpoint/2010/main" val="1505812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174"/>
            <a:ext cx="10515600" cy="1600199"/>
          </a:xfrm>
        </p:spPr>
        <p:txBody>
          <a:bodyPr>
            <a:normAutofit fontScale="90000"/>
          </a:bodyPr>
          <a:lstStyle/>
          <a:p>
            <a:pPr algn="ctr"/>
            <a:r>
              <a:rPr lang="en-US" dirty="0"/>
              <a:t/>
            </a:r>
            <a:br>
              <a:rPr lang="en-US" dirty="0"/>
            </a:br>
            <a:r>
              <a:rPr lang="en-US" dirty="0"/>
              <a:t> </a:t>
            </a:r>
            <a:r>
              <a:rPr lang="en-US" b="1" dirty="0">
                <a:solidFill>
                  <a:srgbClr val="0070C0"/>
                </a:solidFill>
              </a:rPr>
              <a:t>European Society of Endocrinology Clinical Practice </a:t>
            </a:r>
            <a:r>
              <a:rPr lang="en-US" b="1" dirty="0" smtClean="0">
                <a:solidFill>
                  <a:srgbClr val="0070C0"/>
                </a:solidFill>
              </a:rPr>
              <a:t/>
            </a:r>
            <a:br>
              <a:rPr lang="en-US" b="1" dirty="0" smtClean="0">
                <a:solidFill>
                  <a:srgbClr val="0070C0"/>
                </a:solidFill>
              </a:rPr>
            </a:br>
            <a:r>
              <a:rPr lang="en-US" b="1" dirty="0">
                <a:solidFill>
                  <a:srgbClr val="0070C0"/>
                </a:solidFill>
              </a:rPr>
              <a:t/>
            </a:r>
            <a:br>
              <a:rPr lang="en-US" b="1" dirty="0">
                <a:solidFill>
                  <a:srgbClr val="0070C0"/>
                </a:solidFill>
              </a:rPr>
            </a:br>
            <a:r>
              <a:rPr lang="en-US" b="1" dirty="0" smtClean="0">
                <a:solidFill>
                  <a:srgbClr val="0070C0"/>
                </a:solidFill>
              </a:rPr>
              <a:t/>
            </a:r>
            <a:br>
              <a:rPr lang="en-US" b="1" dirty="0" smtClean="0">
                <a:solidFill>
                  <a:srgbClr val="0070C0"/>
                </a:solidFill>
              </a:rPr>
            </a:br>
            <a:r>
              <a:rPr lang="en-US" dirty="0"/>
              <a:t/>
            </a:r>
            <a:br>
              <a:rPr lang="en-US" dirty="0"/>
            </a:br>
            <a:r>
              <a:rPr lang="en-US" dirty="0"/>
              <a:t> </a:t>
            </a:r>
            <a:r>
              <a:rPr lang="en-US" b="1" dirty="0">
                <a:solidFill>
                  <a:srgbClr val="0070C0"/>
                </a:solidFill>
              </a:rPr>
              <a:t>European Society of Endocrinology Clinical Practice Guideline: Endocrine work-up in obesity </a:t>
            </a:r>
            <a:br>
              <a:rPr lang="en-US" b="1" dirty="0">
                <a:solidFill>
                  <a:srgbClr val="0070C0"/>
                </a:solidFill>
              </a:rPr>
            </a:br>
            <a:r>
              <a:rPr lang="en-US" b="1" dirty="0" smtClean="0">
                <a:solidFill>
                  <a:srgbClr val="0070C0"/>
                </a:solidFill>
              </a:rPr>
              <a:t/>
            </a:r>
            <a:br>
              <a:rPr lang="en-US" b="1" dirty="0" smtClean="0">
                <a:solidFill>
                  <a:srgbClr val="0070C0"/>
                </a:solidFill>
              </a:rPr>
            </a:br>
            <a:r>
              <a:rPr lang="en-US" sz="4000" b="1" i="1" dirty="0" smtClean="0">
                <a:solidFill>
                  <a:srgbClr val="F41C73"/>
                </a:solidFill>
              </a:rPr>
              <a:t>European </a:t>
            </a:r>
            <a:r>
              <a:rPr lang="en-US" sz="4000" b="1" i="1" dirty="0">
                <a:solidFill>
                  <a:srgbClr val="F41C73"/>
                </a:solidFill>
              </a:rPr>
              <a:t>Journal of Endocrinology </a:t>
            </a:r>
            <a:r>
              <a:rPr lang="en-US" sz="4000" b="1" dirty="0">
                <a:solidFill>
                  <a:srgbClr val="F41C73"/>
                </a:solidFill>
              </a:rPr>
              <a:t>(2020</a:t>
            </a:r>
            <a:r>
              <a:rPr lang="en-US" sz="4000" b="1" dirty="0" smtClean="0">
                <a:solidFill>
                  <a:srgbClr val="F41C73"/>
                </a:solidFill>
              </a:rPr>
              <a:t>)</a:t>
            </a:r>
            <a:r>
              <a:rPr lang="fa-IR" b="1" dirty="0" smtClean="0">
                <a:solidFill>
                  <a:srgbClr val="F41C73"/>
                </a:solidFill>
              </a:rPr>
              <a:t/>
            </a:r>
            <a:br>
              <a:rPr lang="fa-IR" b="1" dirty="0" smtClean="0">
                <a:solidFill>
                  <a:srgbClr val="F41C73"/>
                </a:solidFill>
              </a:rPr>
            </a:br>
            <a:r>
              <a:rPr lang="en-US" sz="4000" b="1" dirty="0" err="1" smtClean="0">
                <a:solidFill>
                  <a:srgbClr val="F41C73"/>
                </a:solidFill>
              </a:rPr>
              <a:t>DR.Leila</a:t>
            </a:r>
            <a:r>
              <a:rPr lang="en-US" sz="4000" b="1" dirty="0" smtClean="0">
                <a:solidFill>
                  <a:srgbClr val="F41C73"/>
                </a:solidFill>
              </a:rPr>
              <a:t> ASHRAFI </a:t>
            </a:r>
            <a:endParaRPr lang="en-US" sz="4000" b="1" dirty="0">
              <a:solidFill>
                <a:srgbClr val="F41C73"/>
              </a:solidFill>
            </a:endParaRPr>
          </a:p>
        </p:txBody>
      </p:sp>
    </p:spTree>
    <p:extLst>
      <p:ext uri="{BB962C8B-B14F-4D97-AF65-F5344CB8AC3E}">
        <p14:creationId xmlns:p14="http://schemas.microsoft.com/office/powerpoint/2010/main" val="2848631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1" y="149086"/>
            <a:ext cx="11678478" cy="6520071"/>
          </a:xfrm>
        </p:spPr>
        <p:txBody>
          <a:bodyPr>
            <a:normAutofit fontScale="77500" lnSpcReduction="20000"/>
          </a:bodyPr>
          <a:lstStyle/>
          <a:p>
            <a:pPr marL="0" indent="0">
              <a:lnSpc>
                <a:spcPct val="100000"/>
              </a:lnSpc>
              <a:buNone/>
            </a:pPr>
            <a:r>
              <a:rPr lang="en-US" b="1" dirty="0" smtClean="0"/>
              <a:t>We suggest that for the decision </a:t>
            </a:r>
            <a:r>
              <a:rPr lang="en-US" b="1" dirty="0"/>
              <a:t>to treat or not </a:t>
            </a:r>
            <a:r>
              <a:rPr lang="en-US" b="1" dirty="0" smtClean="0"/>
              <a:t>to treat </a:t>
            </a:r>
            <a:r>
              <a:rPr lang="en-US" b="1" dirty="0" err="1" smtClean="0"/>
              <a:t>hyperthyrotropinaemia,TSH</a:t>
            </a:r>
            <a:r>
              <a:rPr lang="en-US" sz="2400" b="1" dirty="0" smtClean="0"/>
              <a:t> </a:t>
            </a:r>
            <a:r>
              <a:rPr lang="en-US" b="1" dirty="0" err="1" smtClean="0"/>
              <a:t>level,thyroid</a:t>
            </a:r>
            <a:r>
              <a:rPr lang="fa-IR" b="1" dirty="0" smtClean="0"/>
              <a:t> </a:t>
            </a:r>
            <a:r>
              <a:rPr lang="en-US" b="1" dirty="0" err="1" smtClean="0"/>
              <a:t>antibodies,and</a:t>
            </a:r>
            <a:r>
              <a:rPr lang="en-US" b="1" dirty="0" smtClean="0"/>
              <a:t> age should be considered</a:t>
            </a:r>
            <a:r>
              <a:rPr lang="en-US" b="1" dirty="0" smtClean="0"/>
              <a:t>.</a:t>
            </a:r>
            <a:endParaRPr lang="fa-IR" b="1" dirty="0" smtClean="0"/>
          </a:p>
          <a:p>
            <a:pPr marL="0" indent="0">
              <a:lnSpc>
                <a:spcPct val="100000"/>
              </a:lnSpc>
              <a:buNone/>
            </a:pPr>
            <a:endParaRPr lang="en-US" b="1" dirty="0" smtClean="0"/>
          </a:p>
          <a:p>
            <a:pPr algn="just">
              <a:lnSpc>
                <a:spcPct val="120000"/>
              </a:lnSpc>
            </a:pPr>
            <a:r>
              <a:rPr lang="en-US" dirty="0" smtClean="0"/>
              <a:t>There </a:t>
            </a:r>
            <a:r>
              <a:rPr lang="en-US" dirty="0"/>
              <a:t>is a general agreement that hypothyroidism with TSH levels above </a:t>
            </a:r>
            <a:r>
              <a:rPr lang="en-US" dirty="0">
                <a:solidFill>
                  <a:srgbClr val="F41C73"/>
                </a:solidFill>
              </a:rPr>
              <a:t>10 </a:t>
            </a:r>
            <a:r>
              <a:rPr lang="en-US" dirty="0" err="1">
                <a:solidFill>
                  <a:srgbClr val="F41C73"/>
                </a:solidFill>
              </a:rPr>
              <a:t>mIU</a:t>
            </a:r>
            <a:r>
              <a:rPr lang="en-US" dirty="0">
                <a:solidFill>
                  <a:srgbClr val="F41C73"/>
                </a:solidFill>
              </a:rPr>
              <a:t>/L </a:t>
            </a:r>
            <a:r>
              <a:rPr lang="en-US" dirty="0"/>
              <a:t>should be treated </a:t>
            </a:r>
            <a:r>
              <a:rPr lang="en-US" dirty="0" smtClean="0"/>
              <a:t>,whether </a:t>
            </a:r>
            <a:r>
              <a:rPr lang="en-US" dirty="0"/>
              <a:t>and which patients with TSH levels of </a:t>
            </a:r>
            <a:r>
              <a:rPr lang="en-US" dirty="0">
                <a:solidFill>
                  <a:srgbClr val="F41C73"/>
                </a:solidFill>
              </a:rPr>
              <a:t>4.5–10 </a:t>
            </a:r>
            <a:r>
              <a:rPr lang="en-US" dirty="0" err="1">
                <a:solidFill>
                  <a:srgbClr val="F41C73"/>
                </a:solidFill>
              </a:rPr>
              <a:t>mIU</a:t>
            </a:r>
            <a:r>
              <a:rPr lang="en-US" dirty="0">
                <a:solidFill>
                  <a:srgbClr val="F41C73"/>
                </a:solidFill>
              </a:rPr>
              <a:t>/L </a:t>
            </a:r>
            <a:r>
              <a:rPr lang="en-US" dirty="0"/>
              <a:t>benefit is less </a:t>
            </a:r>
            <a:r>
              <a:rPr lang="en-US" dirty="0" err="1" smtClean="0"/>
              <a:t>certain.</a:t>
            </a:r>
            <a:r>
              <a:rPr lang="en-US" dirty="0" err="1" smtClean="0"/>
              <a:t>The</a:t>
            </a:r>
            <a:r>
              <a:rPr lang="en-US" dirty="0" smtClean="0"/>
              <a:t> </a:t>
            </a:r>
            <a:r>
              <a:rPr lang="en-US" dirty="0"/>
              <a:t>presence of </a:t>
            </a:r>
            <a:r>
              <a:rPr lang="en-US" dirty="0">
                <a:solidFill>
                  <a:srgbClr val="F41C73"/>
                </a:solidFill>
              </a:rPr>
              <a:t>thyroid autoimmunity </a:t>
            </a:r>
            <a:r>
              <a:rPr lang="en-US" dirty="0" smtClean="0"/>
              <a:t>,or </a:t>
            </a:r>
            <a:r>
              <a:rPr lang="en-US" dirty="0"/>
              <a:t>coexistence of other causes of primary hypothyroidism </a:t>
            </a:r>
            <a:r>
              <a:rPr lang="en-US" dirty="0" smtClean="0"/>
              <a:t>(previous </a:t>
            </a:r>
            <a:r>
              <a:rPr lang="en-US" dirty="0"/>
              <a:t>radioiodine treatment for hyperthyroidism or a history of destructive thyroiditis), particularly in a young subject or in a woman in fertile age should prompt l-thyroxine treatment</a:t>
            </a:r>
            <a:r>
              <a:rPr lang="en-US" dirty="0" smtClean="0"/>
              <a:t>.</a:t>
            </a:r>
          </a:p>
          <a:p>
            <a:pPr marL="0" indent="0" algn="just">
              <a:lnSpc>
                <a:spcPct val="120000"/>
              </a:lnSpc>
              <a:buNone/>
            </a:pPr>
            <a:endParaRPr lang="en-US" dirty="0" smtClean="0"/>
          </a:p>
          <a:p>
            <a:pPr algn="just">
              <a:lnSpc>
                <a:spcPct val="120000"/>
              </a:lnSpc>
            </a:pPr>
            <a:r>
              <a:rPr lang="en-US" dirty="0"/>
              <a:t>There is evidence that T-thyroxine therapy decreases the risk for pregnancy loss and preterm delivery in pregnant women with </a:t>
            </a:r>
            <a:r>
              <a:rPr lang="en-US" dirty="0">
                <a:solidFill>
                  <a:srgbClr val="F41C73"/>
                </a:solidFill>
              </a:rPr>
              <a:t>TSH &gt;4.0 </a:t>
            </a:r>
            <a:r>
              <a:rPr lang="en-US" dirty="0" err="1">
                <a:solidFill>
                  <a:srgbClr val="F41C73"/>
                </a:solidFill>
              </a:rPr>
              <a:t>mIU</a:t>
            </a:r>
            <a:r>
              <a:rPr lang="en-US" dirty="0">
                <a:solidFill>
                  <a:srgbClr val="F41C73"/>
                </a:solidFill>
              </a:rPr>
              <a:t>/L </a:t>
            </a:r>
            <a:r>
              <a:rPr lang="en-US" dirty="0" smtClean="0"/>
              <a:t>.</a:t>
            </a:r>
          </a:p>
          <a:p>
            <a:pPr algn="just">
              <a:lnSpc>
                <a:spcPct val="120000"/>
              </a:lnSpc>
            </a:pPr>
            <a:r>
              <a:rPr lang="en-US" dirty="0" smtClean="0"/>
              <a:t>The </a:t>
            </a:r>
            <a:r>
              <a:rPr lang="en-US" dirty="0"/>
              <a:t>ATA recommendations propose to treat women of childbearing age who are pregnant or planning a pregnancy, if they have </a:t>
            </a:r>
            <a:r>
              <a:rPr lang="en-US" dirty="0">
                <a:solidFill>
                  <a:srgbClr val="F41C73"/>
                </a:solidFill>
              </a:rPr>
              <a:t>positive </a:t>
            </a:r>
            <a:r>
              <a:rPr lang="en-US" dirty="0"/>
              <a:t>levels of serum </a:t>
            </a:r>
            <a:r>
              <a:rPr lang="en-US" dirty="0" err="1">
                <a:solidFill>
                  <a:srgbClr val="F41C73"/>
                </a:solidFill>
              </a:rPr>
              <a:t>TPOAb</a:t>
            </a:r>
            <a:r>
              <a:rPr lang="en-US" dirty="0"/>
              <a:t> and their </a:t>
            </a:r>
            <a:r>
              <a:rPr lang="en-US" dirty="0">
                <a:solidFill>
                  <a:srgbClr val="F41C73"/>
                </a:solidFill>
              </a:rPr>
              <a:t>TSH is &gt;2.5 </a:t>
            </a:r>
            <a:r>
              <a:rPr lang="en-US" dirty="0" err="1" smtClean="0">
                <a:solidFill>
                  <a:srgbClr val="F41C73"/>
                </a:solidFill>
              </a:rPr>
              <a:t>mIU</a:t>
            </a:r>
            <a:r>
              <a:rPr lang="en-US" dirty="0" smtClean="0">
                <a:solidFill>
                  <a:srgbClr val="F41C73"/>
                </a:solidFill>
              </a:rPr>
              <a:t>/L </a:t>
            </a:r>
            <a:r>
              <a:rPr lang="en-US" dirty="0" smtClean="0"/>
              <a:t>.During </a:t>
            </a:r>
            <a:r>
              <a:rPr lang="en-US" dirty="0"/>
              <a:t>pregnancy, the target range for TSH should be based on trimester-specific ranges (around 2.5 </a:t>
            </a:r>
            <a:r>
              <a:rPr lang="en-US" dirty="0" err="1"/>
              <a:t>mIU</a:t>
            </a:r>
            <a:r>
              <a:rPr lang="en-US" dirty="0"/>
              <a:t>/L, 3 </a:t>
            </a:r>
            <a:r>
              <a:rPr lang="en-US" dirty="0" err="1"/>
              <a:t>mIU</a:t>
            </a:r>
            <a:r>
              <a:rPr lang="en-US" dirty="0"/>
              <a:t>/L and 3.5 </a:t>
            </a:r>
            <a:r>
              <a:rPr lang="en-US" dirty="0" err="1"/>
              <a:t>mIU</a:t>
            </a:r>
            <a:r>
              <a:rPr lang="en-US" dirty="0"/>
              <a:t>/L at the first, second and third trimester,).</a:t>
            </a:r>
          </a:p>
          <a:p>
            <a:pPr marL="0" indent="0" algn="just">
              <a:lnSpc>
                <a:spcPct val="120000"/>
              </a:lnSpc>
              <a:buNone/>
            </a:pPr>
            <a:r>
              <a:rPr lang="en-US" dirty="0" smtClean="0"/>
              <a:t> </a:t>
            </a:r>
          </a:p>
        </p:txBody>
      </p:sp>
    </p:spTree>
    <p:extLst>
      <p:ext uri="{BB962C8B-B14F-4D97-AF65-F5344CB8AC3E}">
        <p14:creationId xmlns:p14="http://schemas.microsoft.com/office/powerpoint/2010/main" val="81495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 </a:t>
            </a:r>
            <a:endParaRPr lang="en-US" sz="2800" dirty="0"/>
          </a:p>
        </p:txBody>
      </p:sp>
      <p:sp>
        <p:nvSpPr>
          <p:cNvPr id="3" name="Content Placeholder 2"/>
          <p:cNvSpPr>
            <a:spLocks noGrp="1"/>
          </p:cNvSpPr>
          <p:nvPr>
            <p:ph idx="1"/>
          </p:nvPr>
        </p:nvSpPr>
        <p:spPr>
          <a:xfrm>
            <a:off x="238539" y="365125"/>
            <a:ext cx="11618844" cy="6204639"/>
          </a:xfrm>
        </p:spPr>
        <p:txBody>
          <a:bodyPr>
            <a:normAutofit fontScale="92500" lnSpcReduction="10000"/>
          </a:bodyPr>
          <a:lstStyle/>
          <a:p>
            <a:pPr marL="0" indent="0" algn="just">
              <a:lnSpc>
                <a:spcPct val="120000"/>
              </a:lnSpc>
              <a:buNone/>
            </a:pPr>
            <a:r>
              <a:rPr lang="en-US" b="1" dirty="0"/>
              <a:t>We suggest </a:t>
            </a:r>
            <a:r>
              <a:rPr lang="en-US" b="1" dirty="0">
                <a:solidFill>
                  <a:srgbClr val="F41C73"/>
                </a:solidFill>
              </a:rPr>
              <a:t>against </a:t>
            </a:r>
            <a:r>
              <a:rPr lang="en-US" b="1" dirty="0"/>
              <a:t>the use of routine ultrasound of the thyroid gland irrespective of thyroid </a:t>
            </a:r>
            <a:r>
              <a:rPr lang="en-US" b="1" dirty="0" smtClean="0"/>
              <a:t>function.</a:t>
            </a:r>
          </a:p>
          <a:p>
            <a:pPr algn="just">
              <a:lnSpc>
                <a:spcPct val="120000"/>
              </a:lnSpc>
            </a:pPr>
            <a:r>
              <a:rPr lang="en-US" dirty="0" smtClean="0"/>
              <a:t>In </a:t>
            </a:r>
            <a:r>
              <a:rPr lang="en-US" dirty="0"/>
              <a:t>addition, given the high frequency of thyroid nodules, up to 50% by the age of 60 years, </a:t>
            </a:r>
            <a:r>
              <a:rPr lang="en-US" dirty="0" smtClean="0"/>
              <a:t>ultrasound </a:t>
            </a:r>
            <a:r>
              <a:rPr lang="en-US" dirty="0"/>
              <a:t>examination of the thyroid can lead to unnecessary invasive and expensive acts </a:t>
            </a:r>
            <a:r>
              <a:rPr lang="en-US" dirty="0" smtClean="0"/>
              <a:t>.</a:t>
            </a:r>
          </a:p>
          <a:p>
            <a:pPr algn="just">
              <a:lnSpc>
                <a:spcPct val="120000"/>
              </a:lnSpc>
            </a:pPr>
            <a:r>
              <a:rPr lang="en-US" dirty="0" smtClean="0"/>
              <a:t>In addition to biochemical changes, structural changes of the thyroid have also been associated with obesity.</a:t>
            </a:r>
          </a:p>
          <a:p>
            <a:pPr algn="just">
              <a:lnSpc>
                <a:spcPct val="120000"/>
              </a:lnSpc>
            </a:pPr>
            <a:r>
              <a:rPr lang="en-US" dirty="0" smtClean="0"/>
              <a:t> These include increases in thyroid volume and </a:t>
            </a:r>
            <a:r>
              <a:rPr lang="en-US" dirty="0" err="1" smtClean="0">
                <a:solidFill>
                  <a:srgbClr val="F41C73"/>
                </a:solidFill>
              </a:rPr>
              <a:t>hypoechogenicity</a:t>
            </a:r>
            <a:r>
              <a:rPr lang="en-US" dirty="0" smtClean="0"/>
              <a:t> as well as </a:t>
            </a:r>
            <a:r>
              <a:rPr lang="en-US" dirty="0" smtClean="0">
                <a:solidFill>
                  <a:srgbClr val="F41C73"/>
                </a:solidFill>
              </a:rPr>
              <a:t>thyroid nodules</a:t>
            </a:r>
            <a:r>
              <a:rPr lang="en-US" dirty="0" smtClean="0"/>
              <a:t> which may be due to increased TSH stimulation or increase in inflammatory mediators produced by the </a:t>
            </a:r>
            <a:r>
              <a:rPr lang="en-US" dirty="0" smtClean="0">
                <a:solidFill>
                  <a:srgbClr val="0070C0"/>
                </a:solidFill>
              </a:rPr>
              <a:t>adipose tissue. </a:t>
            </a:r>
          </a:p>
          <a:p>
            <a:pPr algn="just">
              <a:lnSpc>
                <a:spcPct val="120000"/>
              </a:lnSpc>
            </a:pPr>
            <a:r>
              <a:rPr lang="en-US" dirty="0" smtClean="0"/>
              <a:t>The </a:t>
            </a:r>
            <a:r>
              <a:rPr lang="en-US" dirty="0"/>
              <a:t>improvement of thyroid </a:t>
            </a:r>
            <a:r>
              <a:rPr lang="en-US" dirty="0" err="1"/>
              <a:t>hypoechogenicity</a:t>
            </a:r>
            <a:r>
              <a:rPr lang="en-US" dirty="0"/>
              <a:t> </a:t>
            </a:r>
            <a:r>
              <a:rPr lang="en-US" dirty="0">
                <a:solidFill>
                  <a:srgbClr val="F41C73"/>
                </a:solidFill>
              </a:rPr>
              <a:t>after bariatric surgery </a:t>
            </a:r>
            <a:r>
              <a:rPr lang="en-US" dirty="0"/>
              <a:t>argues for this hypothesis.</a:t>
            </a:r>
          </a:p>
          <a:p>
            <a:pPr marL="0" indent="0" algn="just">
              <a:lnSpc>
                <a:spcPct val="120000"/>
              </a:lnSpc>
              <a:buNone/>
            </a:pPr>
            <a:endParaRPr lang="en-US" dirty="0" smtClean="0"/>
          </a:p>
        </p:txBody>
      </p:sp>
    </p:spTree>
    <p:extLst>
      <p:ext uri="{BB962C8B-B14F-4D97-AF65-F5344CB8AC3E}">
        <p14:creationId xmlns:p14="http://schemas.microsoft.com/office/powerpoint/2010/main" val="257560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478" y="208722"/>
            <a:ext cx="11459818" cy="6390861"/>
          </a:xfrm>
        </p:spPr>
        <p:txBody>
          <a:bodyPr>
            <a:normAutofit/>
          </a:bodyPr>
          <a:lstStyle/>
          <a:p>
            <a:pPr algn="just">
              <a:lnSpc>
                <a:spcPct val="100000"/>
              </a:lnSpc>
            </a:pPr>
            <a:r>
              <a:rPr lang="en-US" dirty="0"/>
              <a:t>An increased incidence of </a:t>
            </a:r>
            <a:r>
              <a:rPr lang="en-US" dirty="0">
                <a:solidFill>
                  <a:srgbClr val="F41C73"/>
                </a:solidFill>
              </a:rPr>
              <a:t>thyroid cancers </a:t>
            </a:r>
            <a:r>
              <a:rPr lang="en-US" dirty="0"/>
              <a:t>in patients with obesity or insulin resistance has been reported. </a:t>
            </a:r>
            <a:endParaRPr lang="en-US" dirty="0" smtClean="0"/>
          </a:p>
          <a:p>
            <a:pPr algn="just">
              <a:lnSpc>
                <a:spcPct val="100000"/>
              </a:lnSpc>
            </a:pPr>
            <a:r>
              <a:rPr lang="en-US" dirty="0" smtClean="0"/>
              <a:t>A </a:t>
            </a:r>
            <a:r>
              <a:rPr lang="en-US" dirty="0"/>
              <a:t>recent meta-analysis of 21 articles has shown a 55% greater risk of thyroid cancer in patients with obesity. </a:t>
            </a:r>
            <a:r>
              <a:rPr lang="en-US" dirty="0">
                <a:solidFill>
                  <a:srgbClr val="F41C73"/>
                </a:solidFill>
              </a:rPr>
              <a:t>Each 5-unit </a:t>
            </a:r>
            <a:r>
              <a:rPr lang="en-US" dirty="0"/>
              <a:t>increase in BMI was associated with </a:t>
            </a:r>
            <a:r>
              <a:rPr lang="en-US" dirty="0">
                <a:solidFill>
                  <a:srgbClr val="F41C73"/>
                </a:solidFill>
              </a:rPr>
              <a:t>30% greater risk </a:t>
            </a:r>
            <a:r>
              <a:rPr lang="en-US" dirty="0"/>
              <a:t>of thyroid cancer and both general and abdominal adiposity increased the risk</a:t>
            </a:r>
            <a:r>
              <a:rPr lang="en-US" dirty="0" smtClean="0"/>
              <a:t>.</a:t>
            </a:r>
          </a:p>
          <a:p>
            <a:pPr algn="just">
              <a:lnSpc>
                <a:spcPct val="100000"/>
              </a:lnSpc>
            </a:pPr>
            <a:r>
              <a:rPr lang="en-US" dirty="0" smtClean="0"/>
              <a:t> </a:t>
            </a:r>
            <a:r>
              <a:rPr lang="en-US" dirty="0"/>
              <a:t>Obesity was </a:t>
            </a:r>
            <a:r>
              <a:rPr lang="en-US" dirty="0">
                <a:solidFill>
                  <a:srgbClr val="F41C73"/>
                </a:solidFill>
              </a:rPr>
              <a:t>positively </a:t>
            </a:r>
            <a:r>
              <a:rPr lang="en-US" dirty="0"/>
              <a:t>related to papillary, follicular and anaplastic thyroid cancers, but </a:t>
            </a:r>
            <a:r>
              <a:rPr lang="en-US" dirty="0">
                <a:solidFill>
                  <a:srgbClr val="F41C73"/>
                </a:solidFill>
              </a:rPr>
              <a:t>negatively</a:t>
            </a:r>
            <a:r>
              <a:rPr lang="en-US" dirty="0"/>
              <a:t> with medullary thyroid cancer </a:t>
            </a:r>
            <a:r>
              <a:rPr lang="en-US" dirty="0" smtClean="0"/>
              <a:t>.</a:t>
            </a:r>
          </a:p>
          <a:p>
            <a:pPr algn="just">
              <a:lnSpc>
                <a:spcPct val="100000"/>
              </a:lnSpc>
            </a:pPr>
            <a:r>
              <a:rPr lang="en-US" dirty="0"/>
              <a:t>The impact of obesity on thyroid cancer aggressiveness has still to be defined.</a:t>
            </a:r>
          </a:p>
          <a:p>
            <a:pPr algn="just">
              <a:lnSpc>
                <a:spcPct val="100000"/>
              </a:lnSpc>
            </a:pPr>
            <a:r>
              <a:rPr lang="en-US" dirty="0">
                <a:solidFill>
                  <a:srgbClr val="F41C73"/>
                </a:solidFill>
              </a:rPr>
              <a:t>In conclusion</a:t>
            </a:r>
            <a:r>
              <a:rPr lang="en-US" dirty="0"/>
              <a:t>, despite a greater incidence of morphological abnormalities and thyroid cancers in obesity, there is no sufficient data in the literature to recommend systematic ultrasound assessment in obesity. </a:t>
            </a:r>
          </a:p>
          <a:p>
            <a:pPr marL="0" indent="0" algn="just">
              <a:lnSpc>
                <a:spcPct val="100000"/>
              </a:lnSpc>
              <a:buNone/>
            </a:pPr>
            <a:endParaRPr lang="en-US" dirty="0"/>
          </a:p>
        </p:txBody>
      </p:sp>
    </p:spTree>
    <p:extLst>
      <p:ext uri="{BB962C8B-B14F-4D97-AF65-F5344CB8AC3E}">
        <p14:creationId xmlns:p14="http://schemas.microsoft.com/office/powerpoint/2010/main" val="875440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95" y="198783"/>
            <a:ext cx="10515600" cy="745435"/>
          </a:xfrm>
        </p:spPr>
        <p:txBody>
          <a:bodyPr>
            <a:noAutofit/>
          </a:bodyPr>
          <a:lstStyle/>
          <a:p>
            <a:pPr algn="ctr"/>
            <a:r>
              <a:rPr lang="en-US" sz="2800" b="1" dirty="0">
                <a:solidFill>
                  <a:srgbClr val="F41C73"/>
                </a:solidFill>
              </a:rPr>
              <a:t>Testing for </a:t>
            </a:r>
            <a:r>
              <a:rPr lang="en-US" sz="2800" b="1" dirty="0" err="1">
                <a:solidFill>
                  <a:srgbClr val="F41C73"/>
                </a:solidFill>
              </a:rPr>
              <a:t>hypercortisolism</a:t>
            </a:r>
            <a:r>
              <a:rPr lang="en-US" sz="2800" b="1" dirty="0">
                <a:solidFill>
                  <a:srgbClr val="F41C73"/>
                </a:solidFill>
              </a:rPr>
              <a:t> </a:t>
            </a:r>
            <a:r>
              <a:rPr lang="en-US" sz="2800" dirty="0"/>
              <a:t/>
            </a:r>
            <a:br>
              <a:rPr lang="en-US" sz="2800" dirty="0"/>
            </a:br>
            <a:endParaRPr lang="en-US" sz="2800" dirty="0"/>
          </a:p>
        </p:txBody>
      </p:sp>
      <p:sp>
        <p:nvSpPr>
          <p:cNvPr id="3" name="Content Placeholder 2"/>
          <p:cNvSpPr>
            <a:spLocks noGrp="1"/>
          </p:cNvSpPr>
          <p:nvPr>
            <p:ph idx="1"/>
          </p:nvPr>
        </p:nvSpPr>
        <p:spPr>
          <a:xfrm>
            <a:off x="109330" y="655982"/>
            <a:ext cx="11887200" cy="5973417"/>
          </a:xfrm>
        </p:spPr>
        <p:txBody>
          <a:bodyPr>
            <a:normAutofit/>
          </a:bodyPr>
          <a:lstStyle/>
          <a:p>
            <a:pPr marL="0" indent="0" algn="just">
              <a:lnSpc>
                <a:spcPct val="100000"/>
              </a:lnSpc>
              <a:buNone/>
              <a:tabLst>
                <a:tab pos="2405063" algn="l"/>
              </a:tabLst>
            </a:pPr>
            <a:r>
              <a:rPr lang="en-US" sz="3100" dirty="0"/>
              <a:t> </a:t>
            </a:r>
            <a:r>
              <a:rPr lang="en-US" sz="3100" dirty="0" smtClean="0"/>
              <a:t> </a:t>
            </a:r>
            <a:r>
              <a:rPr lang="en-US" sz="2400" b="1" dirty="0" smtClean="0"/>
              <a:t>We </a:t>
            </a:r>
            <a:r>
              <a:rPr lang="en-US" sz="2400" b="1" dirty="0"/>
              <a:t>recommend that testing for </a:t>
            </a:r>
            <a:r>
              <a:rPr lang="en-US" sz="2400" b="1" dirty="0" err="1"/>
              <a:t>hypercortisolism</a:t>
            </a:r>
            <a:r>
              <a:rPr lang="en-US" sz="2400" b="1" dirty="0"/>
              <a:t> is not routinely applied in obesity</a:t>
            </a:r>
            <a:endParaRPr lang="en-US" sz="2400" b="1" dirty="0" smtClean="0"/>
          </a:p>
          <a:p>
            <a:pPr algn="just">
              <a:lnSpc>
                <a:spcPct val="100000"/>
              </a:lnSpc>
            </a:pPr>
            <a:r>
              <a:rPr lang="en-US" dirty="0" smtClean="0"/>
              <a:t>Obesity </a:t>
            </a:r>
            <a:r>
              <a:rPr lang="en-US" dirty="0"/>
              <a:t>is commonly listed among the different entities of so-called </a:t>
            </a:r>
            <a:r>
              <a:rPr lang="en-US" dirty="0">
                <a:solidFill>
                  <a:srgbClr val="00B0F0"/>
                </a:solidFill>
              </a:rPr>
              <a:t>pseudo-Cushing states </a:t>
            </a:r>
            <a:r>
              <a:rPr lang="en-US" dirty="0" smtClean="0"/>
              <a:t>.</a:t>
            </a:r>
            <a:endParaRPr lang="fa-IR" dirty="0" smtClean="0"/>
          </a:p>
          <a:p>
            <a:pPr algn="just">
              <a:lnSpc>
                <a:spcPct val="100000"/>
              </a:lnSpc>
            </a:pPr>
            <a:r>
              <a:rPr lang="en-US" dirty="0" smtClean="0"/>
              <a:t>Moreover</a:t>
            </a:r>
            <a:r>
              <a:rPr lang="en-US" dirty="0"/>
              <a:t>, </a:t>
            </a:r>
            <a:r>
              <a:rPr lang="en-US" dirty="0">
                <a:solidFill>
                  <a:srgbClr val="00B0F0"/>
                </a:solidFill>
              </a:rPr>
              <a:t>subclinical CS </a:t>
            </a:r>
            <a:r>
              <a:rPr lang="en-US" dirty="0"/>
              <a:t>has been reported to be more common in patients with obesity than in the general population ,though its diagnostic criteria and treatment program have not been well established yet. </a:t>
            </a:r>
            <a:endParaRPr lang="en-US" dirty="0" smtClean="0"/>
          </a:p>
          <a:p>
            <a:pPr marL="0" indent="0" algn="just">
              <a:lnSpc>
                <a:spcPct val="100000"/>
              </a:lnSpc>
              <a:buNone/>
            </a:pPr>
            <a:endParaRPr lang="en-US" dirty="0" smtClean="0"/>
          </a:p>
          <a:p>
            <a:pPr algn="just">
              <a:lnSpc>
                <a:spcPct val="100000"/>
              </a:lnSpc>
            </a:pPr>
            <a:r>
              <a:rPr lang="en-US" dirty="0"/>
              <a:t>Its multifactorial origin and the low prevalence of CS among patients with obesity, the reported data do not lend support for a routine screening of CS in patients with </a:t>
            </a:r>
            <a:r>
              <a:rPr lang="en-US" dirty="0" smtClean="0"/>
              <a:t>obesity.</a:t>
            </a:r>
          </a:p>
          <a:p>
            <a:pPr algn="just">
              <a:lnSpc>
                <a:spcPct val="100000"/>
              </a:lnSpc>
            </a:pPr>
            <a:r>
              <a:rPr lang="en-US" dirty="0"/>
              <a:t>In patients with obesity, with </a:t>
            </a:r>
            <a:r>
              <a:rPr lang="en-US" dirty="0">
                <a:solidFill>
                  <a:srgbClr val="F41C73"/>
                </a:solidFill>
              </a:rPr>
              <a:t>clinical suspicion of </a:t>
            </a:r>
            <a:r>
              <a:rPr lang="en-US" dirty="0" err="1">
                <a:solidFill>
                  <a:srgbClr val="F41C73"/>
                </a:solidFill>
              </a:rPr>
              <a:t>hypercortisolism</a:t>
            </a:r>
            <a:r>
              <a:rPr lang="en-US" dirty="0">
                <a:solidFill>
                  <a:srgbClr val="F41C73"/>
                </a:solidFill>
              </a:rPr>
              <a:t> </a:t>
            </a:r>
            <a:r>
              <a:rPr lang="en-US" dirty="0"/>
              <a:t>biochemical testing for CS diagnosis should be performed.</a:t>
            </a:r>
          </a:p>
          <a:p>
            <a:pPr marL="0" indent="0" algn="just">
              <a:lnSpc>
                <a:spcPct val="100000"/>
              </a:lnSpc>
              <a:buNone/>
            </a:pPr>
            <a:endParaRPr lang="en-US" sz="2400" dirty="0" smtClean="0"/>
          </a:p>
          <a:p>
            <a:pPr marL="0" indent="0" algn="just">
              <a:lnSpc>
                <a:spcPct val="100000"/>
              </a:lnSpc>
              <a:buNone/>
            </a:pPr>
            <a:endParaRPr lang="en-US" dirty="0"/>
          </a:p>
          <a:p>
            <a:pPr algn="just">
              <a:lnSpc>
                <a:spcPct val="100000"/>
              </a:lnSpc>
            </a:pPr>
            <a:endParaRPr lang="fa-IR" dirty="0"/>
          </a:p>
        </p:txBody>
      </p:sp>
    </p:spTree>
    <p:extLst>
      <p:ext uri="{BB962C8B-B14F-4D97-AF65-F5344CB8AC3E}">
        <p14:creationId xmlns:p14="http://schemas.microsoft.com/office/powerpoint/2010/main" val="2679897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5" y="327992"/>
            <a:ext cx="11827565" cy="5848972"/>
          </a:xfrm>
        </p:spPr>
        <p:txBody>
          <a:bodyPr>
            <a:noAutofit/>
          </a:bodyPr>
          <a:lstStyle/>
          <a:p>
            <a:pPr algn="just">
              <a:lnSpc>
                <a:spcPct val="150000"/>
              </a:lnSpc>
            </a:pPr>
            <a:r>
              <a:rPr lang="en-US" dirty="0" smtClean="0"/>
              <a:t>In </a:t>
            </a:r>
            <a:r>
              <a:rPr lang="en-US" dirty="0"/>
              <a:t>this </a:t>
            </a:r>
            <a:r>
              <a:rPr lang="en-US" dirty="0" smtClean="0"/>
              <a:t>setting, </a:t>
            </a:r>
            <a:r>
              <a:rPr lang="en-US" dirty="0">
                <a:solidFill>
                  <a:srgbClr val="F41C73"/>
                </a:solidFill>
              </a:rPr>
              <a:t>catabolic signs </a:t>
            </a:r>
            <a:r>
              <a:rPr lang="en-US" dirty="0"/>
              <a:t>such as skin atrophy, osteoporosis, spontaneous </a:t>
            </a:r>
            <a:r>
              <a:rPr lang="en-US" dirty="0" err="1"/>
              <a:t>ecchymoses</a:t>
            </a:r>
            <a:r>
              <a:rPr lang="en-US" dirty="0"/>
              <a:t>, proximal myopathy or wide purple </a:t>
            </a:r>
            <a:r>
              <a:rPr lang="en-US" dirty="0" err="1"/>
              <a:t>striae</a:t>
            </a:r>
            <a:r>
              <a:rPr lang="en-US" dirty="0"/>
              <a:t> increase the likelihood of CS </a:t>
            </a:r>
            <a:r>
              <a:rPr lang="en-US" dirty="0" smtClean="0"/>
              <a:t>.Other </a:t>
            </a:r>
            <a:r>
              <a:rPr lang="en-US" dirty="0"/>
              <a:t>features such as central obesity, type 2 diabetes, hypertension or depression appear in CS but </a:t>
            </a:r>
            <a:r>
              <a:rPr lang="en-US" dirty="0" smtClean="0"/>
              <a:t>also </a:t>
            </a:r>
            <a:r>
              <a:rPr lang="en-US" dirty="0"/>
              <a:t>are common in obesity (Table 4</a:t>
            </a:r>
            <a:r>
              <a:rPr lang="en-US" dirty="0" smtClean="0"/>
              <a:t>).</a:t>
            </a:r>
          </a:p>
          <a:p>
            <a:pPr marL="0" indent="0" algn="just">
              <a:lnSpc>
                <a:spcPct val="150000"/>
              </a:lnSpc>
              <a:buNone/>
            </a:pPr>
            <a:r>
              <a:rPr lang="en-US" dirty="0" smtClean="0"/>
              <a:t> </a:t>
            </a:r>
          </a:p>
          <a:p>
            <a:pPr algn="just">
              <a:lnSpc>
                <a:spcPct val="150000"/>
              </a:lnSpc>
            </a:pPr>
            <a:r>
              <a:rPr lang="en-US" dirty="0" smtClean="0"/>
              <a:t>The </a:t>
            </a:r>
            <a:r>
              <a:rPr lang="en-US" dirty="0"/>
              <a:t>presence of uncontrolled hypertension and/or type 2 diabetes despite conventional therapy in young patients with abdominal obesity may also raise the possibility of CS and justify the screening for detection of </a:t>
            </a:r>
            <a:r>
              <a:rPr lang="en-US" dirty="0" err="1"/>
              <a:t>hypercortisolism</a:t>
            </a:r>
            <a:r>
              <a:rPr lang="en-US" sz="3200" dirty="0" smtClean="0"/>
              <a:t>. </a:t>
            </a:r>
            <a:endParaRPr lang="en-US" sz="3200" dirty="0"/>
          </a:p>
        </p:txBody>
      </p:sp>
    </p:spTree>
    <p:extLst>
      <p:ext uri="{BB962C8B-B14F-4D97-AF65-F5344CB8AC3E}">
        <p14:creationId xmlns:p14="http://schemas.microsoft.com/office/powerpoint/2010/main" val="945359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330" y="0"/>
            <a:ext cx="12082669" cy="6858000"/>
          </a:xfrm>
          <a:prstGeom prst="rect">
            <a:avLst/>
          </a:prstGeom>
        </p:spPr>
      </p:pic>
    </p:spTree>
    <p:extLst>
      <p:ext uri="{BB962C8B-B14F-4D97-AF65-F5344CB8AC3E}">
        <p14:creationId xmlns:p14="http://schemas.microsoft.com/office/powerpoint/2010/main" val="1703658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87307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48" y="178904"/>
            <a:ext cx="11956774" cy="6450496"/>
          </a:xfrm>
        </p:spPr>
        <p:txBody>
          <a:bodyPr>
            <a:normAutofit fontScale="92500" lnSpcReduction="10000"/>
          </a:bodyPr>
          <a:lstStyle/>
          <a:p>
            <a:pPr marL="0" indent="0" algn="just">
              <a:lnSpc>
                <a:spcPct val="110000"/>
              </a:lnSpc>
              <a:buNone/>
            </a:pPr>
            <a:r>
              <a:rPr lang="en-US" b="1" dirty="0"/>
              <a:t>We recommend that in patients going for </a:t>
            </a:r>
            <a:r>
              <a:rPr lang="en-US" b="1" dirty="0">
                <a:solidFill>
                  <a:srgbClr val="F41C73"/>
                </a:solidFill>
              </a:rPr>
              <a:t>bariatric surgery </a:t>
            </a:r>
            <a:r>
              <a:rPr lang="en-US" b="1" dirty="0" smtClean="0"/>
              <a:t>testing for </a:t>
            </a:r>
            <a:r>
              <a:rPr lang="en-US" b="1" dirty="0" err="1"/>
              <a:t>hypercortisolism</a:t>
            </a:r>
            <a:r>
              <a:rPr lang="en-US" b="1" dirty="0"/>
              <a:t> should be considered. </a:t>
            </a:r>
            <a:endParaRPr lang="en-US" b="1" dirty="0" smtClean="0"/>
          </a:p>
          <a:p>
            <a:pPr algn="just">
              <a:lnSpc>
                <a:spcPct val="110000"/>
              </a:lnSpc>
            </a:pPr>
            <a:r>
              <a:rPr lang="en-US" dirty="0" smtClean="0"/>
              <a:t>Candidates </a:t>
            </a:r>
            <a:r>
              <a:rPr lang="en-US" dirty="0"/>
              <a:t>to bariatric surgery commonly present with obesity-related </a:t>
            </a:r>
            <a:r>
              <a:rPr lang="en-US" dirty="0">
                <a:solidFill>
                  <a:srgbClr val="00B0F0"/>
                </a:solidFill>
              </a:rPr>
              <a:t>comorbidities </a:t>
            </a:r>
            <a:r>
              <a:rPr lang="en-US" dirty="0"/>
              <a:t>such as hypertension, metabolic syndrome and type 2 diabetes, which are also frequent in CS. </a:t>
            </a:r>
            <a:endParaRPr lang="en-US" dirty="0" smtClean="0"/>
          </a:p>
          <a:p>
            <a:pPr algn="just">
              <a:lnSpc>
                <a:spcPct val="110000"/>
              </a:lnSpc>
            </a:pPr>
            <a:r>
              <a:rPr lang="en-US" dirty="0" smtClean="0"/>
              <a:t>Despite </a:t>
            </a:r>
            <a:r>
              <a:rPr lang="en-US" dirty="0"/>
              <a:t>CS being a very rare disease, eventually some candidates to bariatric surgery may have endogenous </a:t>
            </a:r>
            <a:r>
              <a:rPr lang="en-US" dirty="0" err="1"/>
              <a:t>hypercortisolism</a:t>
            </a:r>
            <a:r>
              <a:rPr lang="en-US" dirty="0"/>
              <a:t> that could lead to severe </a:t>
            </a:r>
            <a:r>
              <a:rPr lang="en-US" dirty="0">
                <a:solidFill>
                  <a:srgbClr val="F41C73"/>
                </a:solidFill>
              </a:rPr>
              <a:t>adverse effects after surgery </a:t>
            </a:r>
            <a:r>
              <a:rPr lang="en-US" dirty="0"/>
              <a:t>if undiagnosed </a:t>
            </a:r>
            <a:r>
              <a:rPr lang="en-US" dirty="0" smtClean="0"/>
              <a:t>.</a:t>
            </a:r>
          </a:p>
          <a:p>
            <a:pPr algn="just">
              <a:lnSpc>
                <a:spcPct val="110000"/>
              </a:lnSpc>
            </a:pPr>
            <a:r>
              <a:rPr lang="en-US" dirty="0" smtClean="0"/>
              <a:t>Factors </a:t>
            </a:r>
            <a:r>
              <a:rPr lang="en-US" dirty="0"/>
              <a:t>such as hypercoagulability, catabolic state and increased cardiovascular risk may be </a:t>
            </a:r>
            <a:r>
              <a:rPr lang="en-US" dirty="0" smtClean="0"/>
              <a:t>the cause of severe </a:t>
            </a:r>
            <a:r>
              <a:rPr lang="en-US" dirty="0"/>
              <a:t>postoperative </a:t>
            </a:r>
            <a:r>
              <a:rPr lang="en-US" dirty="0" smtClean="0"/>
              <a:t>complications.</a:t>
            </a:r>
          </a:p>
          <a:p>
            <a:pPr algn="just">
              <a:lnSpc>
                <a:spcPct val="110000"/>
              </a:lnSpc>
            </a:pPr>
            <a:r>
              <a:rPr lang="en-US" dirty="0"/>
              <a:t>Although biochemical preoperative screening for CS in all severe obesity patients is controversial ,in candidates to bariatric surgery special attention to rule out CS in patients with </a:t>
            </a:r>
            <a:r>
              <a:rPr lang="en-US" dirty="0">
                <a:solidFill>
                  <a:srgbClr val="F41C73"/>
                </a:solidFill>
              </a:rPr>
              <a:t>suspicious clinical signs </a:t>
            </a:r>
            <a:r>
              <a:rPr lang="en-US" dirty="0"/>
              <a:t>is needed to prevent potential surgical complications .</a:t>
            </a:r>
          </a:p>
          <a:p>
            <a:pPr marL="0" indent="0" algn="just">
              <a:lnSpc>
                <a:spcPct val="110000"/>
              </a:lnSpc>
              <a:buNone/>
            </a:pPr>
            <a:endParaRPr lang="en-US" dirty="0"/>
          </a:p>
        </p:txBody>
      </p:sp>
    </p:spTree>
    <p:extLst>
      <p:ext uri="{BB962C8B-B14F-4D97-AF65-F5344CB8AC3E}">
        <p14:creationId xmlns:p14="http://schemas.microsoft.com/office/powerpoint/2010/main" val="2751787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30" y="129209"/>
            <a:ext cx="11887200" cy="6500191"/>
          </a:xfrm>
        </p:spPr>
        <p:txBody>
          <a:bodyPr>
            <a:normAutofit fontScale="92500"/>
          </a:bodyPr>
          <a:lstStyle/>
          <a:p>
            <a:pPr marL="0" indent="0" algn="just">
              <a:lnSpc>
                <a:spcPct val="150000"/>
              </a:lnSpc>
              <a:buNone/>
            </a:pPr>
            <a:r>
              <a:rPr lang="en-US" b="1" dirty="0"/>
              <a:t>We suggest that for patients with obesity the </a:t>
            </a:r>
            <a:r>
              <a:rPr lang="en-US" b="1" dirty="0">
                <a:solidFill>
                  <a:srgbClr val="F41C73"/>
                </a:solidFill>
              </a:rPr>
              <a:t>same</a:t>
            </a:r>
            <a:r>
              <a:rPr lang="en-US" b="1" dirty="0"/>
              <a:t> normal values are applied as for </a:t>
            </a:r>
            <a:r>
              <a:rPr lang="en-US" b="1" dirty="0" smtClean="0"/>
              <a:t>non-obese.</a:t>
            </a:r>
          </a:p>
          <a:p>
            <a:pPr algn="just">
              <a:lnSpc>
                <a:spcPct val="110000"/>
              </a:lnSpc>
            </a:pPr>
            <a:r>
              <a:rPr lang="en-US" dirty="0"/>
              <a:t>Most studies rely on </a:t>
            </a:r>
            <a:r>
              <a:rPr lang="en-US" dirty="0">
                <a:solidFill>
                  <a:srgbClr val="F41C73"/>
                </a:solidFill>
              </a:rPr>
              <a:t>1 mg late-night dexamethasone suppression</a:t>
            </a:r>
            <a:r>
              <a:rPr lang="en-US" dirty="0"/>
              <a:t> as the screening method to detect CS in obesity. </a:t>
            </a:r>
          </a:p>
          <a:p>
            <a:pPr algn="just">
              <a:lnSpc>
                <a:spcPct val="110000"/>
              </a:lnSpc>
            </a:pPr>
            <a:r>
              <a:rPr lang="en-US" dirty="0"/>
              <a:t>Despite that subjects with abdominal obesity may show </a:t>
            </a:r>
            <a:r>
              <a:rPr lang="en-US" dirty="0">
                <a:solidFill>
                  <a:srgbClr val="F41C73"/>
                </a:solidFill>
              </a:rPr>
              <a:t>less cortisol suppression</a:t>
            </a:r>
            <a:r>
              <a:rPr lang="en-US" dirty="0"/>
              <a:t> in some cases, the vast majority of authors consider that this test shows an acceptable performance to rule out CS </a:t>
            </a:r>
            <a:r>
              <a:rPr lang="en-US" dirty="0" smtClean="0"/>
              <a:t>.there </a:t>
            </a:r>
            <a:r>
              <a:rPr lang="en-US" dirty="0"/>
              <a:t>are no reasons to consider different cut-offs to evaluate nocturnal salivary cortisol or other functional HPA function parameters in patients with obesity. </a:t>
            </a:r>
            <a:endParaRPr lang="en-US" dirty="0" smtClean="0"/>
          </a:p>
          <a:p>
            <a:pPr algn="just">
              <a:lnSpc>
                <a:spcPct val="150000"/>
              </a:lnSpc>
            </a:pPr>
            <a:r>
              <a:rPr lang="en-US" dirty="0"/>
              <a:t>We recommend </a:t>
            </a:r>
            <a:r>
              <a:rPr lang="en-US" dirty="0">
                <a:solidFill>
                  <a:srgbClr val="F41C73"/>
                </a:solidFill>
              </a:rPr>
              <a:t>not</a:t>
            </a:r>
            <a:r>
              <a:rPr lang="en-US" dirty="0"/>
              <a:t> to test for </a:t>
            </a:r>
            <a:r>
              <a:rPr lang="en-US" dirty="0" err="1"/>
              <a:t>hypercortisolism</a:t>
            </a:r>
            <a:r>
              <a:rPr lang="en-US" dirty="0"/>
              <a:t> in patients using </a:t>
            </a:r>
            <a:r>
              <a:rPr lang="en-US" dirty="0">
                <a:solidFill>
                  <a:srgbClr val="F41C73"/>
                </a:solidFill>
              </a:rPr>
              <a:t>corticosteroids. </a:t>
            </a:r>
            <a:r>
              <a:rPr lang="en-US" dirty="0" smtClean="0"/>
              <a:t>Exogenous </a:t>
            </a:r>
            <a:r>
              <a:rPr lang="en-US" dirty="0"/>
              <a:t>corticosteroid therapy interferes with HPA axis assessment, by inducing </a:t>
            </a:r>
            <a:r>
              <a:rPr lang="en-US" dirty="0" err="1"/>
              <a:t>cushingoid</a:t>
            </a:r>
            <a:r>
              <a:rPr lang="en-US" dirty="0"/>
              <a:t> clinical features and suppressed endogenous HPA axis activity. </a:t>
            </a:r>
          </a:p>
          <a:p>
            <a:pPr algn="just">
              <a:lnSpc>
                <a:spcPct val="110000"/>
              </a:lnSpc>
            </a:pPr>
            <a:endParaRPr lang="en-US" dirty="0"/>
          </a:p>
          <a:p>
            <a:pPr marL="0" indent="0" algn="just">
              <a:lnSpc>
                <a:spcPct val="150000"/>
              </a:lnSpc>
              <a:buNone/>
            </a:pPr>
            <a:endParaRPr lang="en-US" dirty="0" smtClean="0"/>
          </a:p>
          <a:p>
            <a:pPr algn="just">
              <a:lnSpc>
                <a:spcPct val="150000"/>
              </a:lnSpc>
            </a:pPr>
            <a:endParaRPr lang="en-US" dirty="0"/>
          </a:p>
        </p:txBody>
      </p:sp>
    </p:spTree>
    <p:extLst>
      <p:ext uri="{BB962C8B-B14F-4D97-AF65-F5344CB8AC3E}">
        <p14:creationId xmlns:p14="http://schemas.microsoft.com/office/powerpoint/2010/main" val="1217968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1" y="268358"/>
            <a:ext cx="11628782" cy="6271590"/>
          </a:xfrm>
        </p:spPr>
        <p:txBody>
          <a:bodyPr>
            <a:normAutofit/>
          </a:bodyPr>
          <a:lstStyle/>
          <a:p>
            <a:pPr algn="just">
              <a:lnSpc>
                <a:spcPct val="100000"/>
              </a:lnSpc>
            </a:pPr>
            <a:r>
              <a:rPr lang="en-US" dirty="0"/>
              <a:t>If </a:t>
            </a:r>
            <a:r>
              <a:rPr lang="en-US" dirty="0" err="1"/>
              <a:t>hypercortisolism</a:t>
            </a:r>
            <a:r>
              <a:rPr lang="en-US" dirty="0"/>
              <a:t> testing is considered, we recommend a 1 mg overnight dexamethasone suppression test as first screening </a:t>
            </a:r>
            <a:r>
              <a:rPr lang="en-US" dirty="0" err="1" smtClean="0"/>
              <a:t>tool.The</a:t>
            </a:r>
            <a:r>
              <a:rPr lang="en-US" dirty="0" smtClean="0"/>
              <a:t> </a:t>
            </a:r>
            <a:r>
              <a:rPr lang="en-US" dirty="0"/>
              <a:t>risk of </a:t>
            </a:r>
            <a:r>
              <a:rPr lang="en-US" dirty="0">
                <a:solidFill>
                  <a:srgbClr val="F41C73"/>
                </a:solidFill>
              </a:rPr>
              <a:t>false-positive</a:t>
            </a:r>
            <a:r>
              <a:rPr lang="en-US" dirty="0"/>
              <a:t> tests in </a:t>
            </a:r>
            <a:r>
              <a:rPr lang="en-US" dirty="0">
                <a:solidFill>
                  <a:srgbClr val="F41C73"/>
                </a:solidFill>
              </a:rPr>
              <a:t>severely obese </a:t>
            </a:r>
            <a:r>
              <a:rPr lang="en-US" dirty="0"/>
              <a:t>patients is increased, but the specificity is still relatively high even in patients with severe obesity </a:t>
            </a:r>
            <a:r>
              <a:rPr lang="en-US" dirty="0" smtClean="0"/>
              <a:t>.</a:t>
            </a:r>
          </a:p>
          <a:p>
            <a:pPr marL="0" indent="0" algn="just">
              <a:lnSpc>
                <a:spcPct val="100000"/>
              </a:lnSpc>
              <a:buNone/>
            </a:pPr>
            <a:endParaRPr lang="en-US" dirty="0" smtClean="0"/>
          </a:p>
          <a:p>
            <a:pPr algn="just">
              <a:lnSpc>
                <a:spcPct val="100000"/>
              </a:lnSpc>
            </a:pPr>
            <a:r>
              <a:rPr lang="en-US" dirty="0" smtClean="0"/>
              <a:t>This </a:t>
            </a:r>
            <a:r>
              <a:rPr lang="en-US" dirty="0"/>
              <a:t>test is sufficiently sensitive to rule out </a:t>
            </a:r>
            <a:r>
              <a:rPr lang="en-US" dirty="0" err="1"/>
              <a:t>hypercortisolism</a:t>
            </a:r>
            <a:r>
              <a:rPr lang="en-US" dirty="0"/>
              <a:t> with the threshold of post dexamethasone levels ≤50 </a:t>
            </a:r>
            <a:r>
              <a:rPr lang="en-US" dirty="0" err="1"/>
              <a:t>nmol</a:t>
            </a:r>
            <a:r>
              <a:rPr lang="en-US" dirty="0"/>
              <a:t>/L (≤1.8 </a:t>
            </a:r>
            <a:r>
              <a:rPr lang="en-US" dirty="0" err="1"/>
              <a:t>μg</a:t>
            </a:r>
            <a:r>
              <a:rPr lang="en-US" dirty="0"/>
              <a:t>/</a:t>
            </a:r>
            <a:r>
              <a:rPr lang="en-US" dirty="0" err="1"/>
              <a:t>dL</a:t>
            </a:r>
            <a:r>
              <a:rPr lang="en-US" dirty="0"/>
              <a:t>) </a:t>
            </a:r>
            <a:r>
              <a:rPr lang="en-US" dirty="0" smtClean="0"/>
              <a:t>.</a:t>
            </a:r>
          </a:p>
          <a:p>
            <a:pPr marL="0" indent="0" algn="just">
              <a:lnSpc>
                <a:spcPct val="100000"/>
              </a:lnSpc>
              <a:buNone/>
            </a:pPr>
            <a:r>
              <a:rPr lang="en-US" dirty="0"/>
              <a:t> </a:t>
            </a:r>
            <a:r>
              <a:rPr lang="en-US" dirty="0" smtClean="0"/>
              <a:t> </a:t>
            </a:r>
            <a:r>
              <a:rPr lang="en-US" dirty="0" smtClean="0"/>
              <a:t>A </a:t>
            </a:r>
            <a:r>
              <a:rPr lang="en-US" dirty="0"/>
              <a:t>recent study did not find significant advantage of using </a:t>
            </a:r>
            <a:r>
              <a:rPr lang="en-US" dirty="0">
                <a:solidFill>
                  <a:srgbClr val="F41C73"/>
                </a:solidFill>
              </a:rPr>
              <a:t>2 mg vs 1 mg </a:t>
            </a:r>
            <a:r>
              <a:rPr lang="en-US" dirty="0" smtClean="0">
                <a:solidFill>
                  <a:srgbClr val="F41C73"/>
                </a:solidFill>
              </a:rPr>
              <a:t> </a:t>
            </a:r>
            <a:r>
              <a:rPr lang="en-US" dirty="0" smtClean="0"/>
              <a:t>suppression </a:t>
            </a:r>
            <a:r>
              <a:rPr lang="en-US" dirty="0"/>
              <a:t>test in patients with obesity </a:t>
            </a:r>
            <a:r>
              <a:rPr lang="en-US" dirty="0" smtClean="0"/>
              <a:t>.</a:t>
            </a:r>
            <a:endParaRPr lang="en-US" dirty="0"/>
          </a:p>
        </p:txBody>
      </p:sp>
    </p:spTree>
    <p:extLst>
      <p:ext uri="{BB962C8B-B14F-4D97-AF65-F5344CB8AC3E}">
        <p14:creationId xmlns:p14="http://schemas.microsoft.com/office/powerpoint/2010/main" val="410179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453"/>
            <a:ext cx="10515600" cy="715618"/>
          </a:xfrm>
        </p:spPr>
        <p:txBody>
          <a:bodyPr>
            <a:normAutofit/>
          </a:bodyPr>
          <a:lstStyle/>
          <a:p>
            <a:pPr algn="ctr"/>
            <a:r>
              <a:rPr lang="en-US" sz="3600" b="1" dirty="0" smtClean="0">
                <a:solidFill>
                  <a:srgbClr val="F41C73"/>
                </a:solidFill>
              </a:rPr>
              <a:t>introduction</a:t>
            </a:r>
            <a:r>
              <a:rPr lang="en-US" b="1" dirty="0" smtClean="0">
                <a:solidFill>
                  <a:srgbClr val="464646"/>
                </a:solidFill>
              </a:rPr>
              <a:t> </a:t>
            </a:r>
            <a:endParaRPr lang="en-US" dirty="0">
              <a:solidFill>
                <a:srgbClr val="464646"/>
              </a:solidFill>
            </a:endParaRPr>
          </a:p>
        </p:txBody>
      </p:sp>
      <p:sp>
        <p:nvSpPr>
          <p:cNvPr id="3" name="Content Placeholder 2"/>
          <p:cNvSpPr>
            <a:spLocks noGrp="1"/>
          </p:cNvSpPr>
          <p:nvPr>
            <p:ph idx="1"/>
          </p:nvPr>
        </p:nvSpPr>
        <p:spPr>
          <a:xfrm>
            <a:off x="198783" y="805071"/>
            <a:ext cx="11827565" cy="5804451"/>
          </a:xfrm>
        </p:spPr>
        <p:txBody>
          <a:bodyPr>
            <a:normAutofit/>
          </a:bodyPr>
          <a:lstStyle/>
          <a:p>
            <a:pPr algn="just">
              <a:lnSpc>
                <a:spcPct val="150000"/>
              </a:lnSpc>
            </a:pPr>
            <a:r>
              <a:rPr lang="en-US" sz="2400" dirty="0"/>
              <a:t>Obesity is an emerging condition and plays a central role in the development of non-communicable diseases like diabetes, </a:t>
            </a:r>
            <a:r>
              <a:rPr lang="en-US" sz="2400" dirty="0" err="1"/>
              <a:t>hyperlipidaemia</a:t>
            </a:r>
            <a:r>
              <a:rPr lang="en-US" sz="2400" dirty="0"/>
              <a:t>, hypertension, cardiovascular disease and cancer </a:t>
            </a:r>
            <a:r>
              <a:rPr lang="en-US" sz="2400" dirty="0" smtClean="0"/>
              <a:t>.</a:t>
            </a:r>
          </a:p>
          <a:p>
            <a:pPr algn="just">
              <a:lnSpc>
                <a:spcPct val="150000"/>
              </a:lnSpc>
            </a:pPr>
            <a:r>
              <a:rPr lang="en-US" sz="2400" dirty="0" smtClean="0"/>
              <a:t>Due </a:t>
            </a:r>
            <a:r>
              <a:rPr lang="en-US" sz="2400" dirty="0"/>
              <a:t>to the tight relation with type 2 diabetes, the combination of the two diseases is often called ‘</a:t>
            </a:r>
            <a:r>
              <a:rPr lang="en-US" sz="2400" dirty="0" err="1"/>
              <a:t>diabesity</a:t>
            </a:r>
            <a:r>
              <a:rPr lang="en-US" sz="2400" dirty="0" smtClean="0"/>
              <a:t>’.</a:t>
            </a:r>
            <a:r>
              <a:rPr lang="en-US" sz="2400" dirty="0" smtClean="0"/>
              <a:t>Following</a:t>
            </a:r>
            <a:r>
              <a:rPr lang="en-US" sz="2400" dirty="0"/>
              <a:t>, it is important for obesity to become an integral part of medicine, and multidisciplinary European guidelines have been released </a:t>
            </a:r>
            <a:r>
              <a:rPr lang="en-US" sz="2400" dirty="0" smtClean="0"/>
              <a:t>.</a:t>
            </a:r>
          </a:p>
          <a:p>
            <a:pPr algn="just">
              <a:lnSpc>
                <a:spcPct val="150000"/>
              </a:lnSpc>
            </a:pPr>
            <a:r>
              <a:rPr lang="en-US" sz="2400" dirty="0"/>
              <a:t>The actual prevalence of obesity in most European countries is around </a:t>
            </a:r>
            <a:r>
              <a:rPr lang="en-US" sz="2400" dirty="0">
                <a:solidFill>
                  <a:srgbClr val="FF0000"/>
                </a:solidFill>
              </a:rPr>
              <a:t>20</a:t>
            </a:r>
            <a:r>
              <a:rPr lang="en-US" sz="2400" dirty="0" smtClean="0">
                <a:solidFill>
                  <a:srgbClr val="FF0000"/>
                </a:solidFill>
              </a:rPr>
              <a:t>%</a:t>
            </a:r>
            <a:r>
              <a:rPr lang="en-US" sz="2400" dirty="0" smtClean="0"/>
              <a:t>. The </a:t>
            </a:r>
            <a:r>
              <a:rPr lang="en-US" sz="2400" dirty="0"/>
              <a:t>numbers have almost tripled since 1986 when the European Association for the Study of Obesity </a:t>
            </a:r>
            <a:r>
              <a:rPr lang="en-US" sz="2400" dirty="0">
                <a:solidFill>
                  <a:srgbClr val="F41C73"/>
                </a:solidFill>
              </a:rPr>
              <a:t>(EASO) </a:t>
            </a:r>
            <a:r>
              <a:rPr lang="en-US" sz="2400" dirty="0"/>
              <a:t>was founded to address the emerging obesity </a:t>
            </a:r>
            <a:r>
              <a:rPr lang="en-US" sz="2400" dirty="0" smtClean="0"/>
              <a:t>problem.</a:t>
            </a:r>
            <a:endParaRPr lang="en-US" sz="2400" dirty="0"/>
          </a:p>
        </p:txBody>
      </p:sp>
    </p:spTree>
    <p:extLst>
      <p:ext uri="{BB962C8B-B14F-4D97-AF65-F5344CB8AC3E}">
        <p14:creationId xmlns:p14="http://schemas.microsoft.com/office/powerpoint/2010/main" val="1478464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1" y="256854"/>
            <a:ext cx="11767930" cy="6114129"/>
          </a:xfrm>
        </p:spPr>
        <p:txBody>
          <a:bodyPr>
            <a:normAutofit fontScale="92500" lnSpcReduction="10000"/>
          </a:bodyPr>
          <a:lstStyle/>
          <a:p>
            <a:pPr algn="just">
              <a:lnSpc>
                <a:spcPct val="150000"/>
              </a:lnSpc>
            </a:pPr>
            <a:r>
              <a:rPr lang="en-US" dirty="0"/>
              <a:t>In line, a study has shown that </a:t>
            </a:r>
            <a:r>
              <a:rPr lang="en-US" dirty="0">
                <a:solidFill>
                  <a:srgbClr val="F41C73"/>
                </a:solidFill>
              </a:rPr>
              <a:t>adjustment</a:t>
            </a:r>
            <a:r>
              <a:rPr lang="en-US" dirty="0"/>
              <a:t> of the dexamethasone dose to body weight does </a:t>
            </a:r>
            <a:r>
              <a:rPr lang="en-US" dirty="0">
                <a:solidFill>
                  <a:srgbClr val="F41C73"/>
                </a:solidFill>
              </a:rPr>
              <a:t>not</a:t>
            </a:r>
            <a:r>
              <a:rPr lang="en-US" dirty="0"/>
              <a:t> seem to </a:t>
            </a:r>
            <a:r>
              <a:rPr lang="en-US" dirty="0" smtClean="0"/>
              <a:t>improve </a:t>
            </a:r>
            <a:r>
              <a:rPr lang="en-US" dirty="0"/>
              <a:t>the </a:t>
            </a:r>
            <a:r>
              <a:rPr lang="en-US" dirty="0">
                <a:solidFill>
                  <a:srgbClr val="F41C73"/>
                </a:solidFill>
              </a:rPr>
              <a:t>sensitivity</a:t>
            </a:r>
            <a:r>
              <a:rPr lang="en-US" dirty="0"/>
              <a:t> of the test, even in individuals with </a:t>
            </a:r>
            <a:r>
              <a:rPr lang="en-US" dirty="0" smtClean="0"/>
              <a:t>obesity. </a:t>
            </a:r>
          </a:p>
          <a:p>
            <a:pPr algn="just">
              <a:lnSpc>
                <a:spcPct val="150000"/>
              </a:lnSpc>
            </a:pPr>
            <a:r>
              <a:rPr lang="en-US" dirty="0" smtClean="0"/>
              <a:t>In </a:t>
            </a:r>
            <a:r>
              <a:rPr lang="en-US" dirty="0"/>
              <a:t>addition, an effect of </a:t>
            </a:r>
            <a:r>
              <a:rPr lang="en-US" dirty="0">
                <a:solidFill>
                  <a:srgbClr val="F41C73"/>
                </a:solidFill>
              </a:rPr>
              <a:t>sex </a:t>
            </a:r>
            <a:r>
              <a:rPr lang="en-US" dirty="0"/>
              <a:t>on post-dexamethasone cortisol concentrations, suppression of the HPA axis, and dexamethasone levels has been found, which may be dependent on differences in both cortisol and dexamethasone metabolism</a:t>
            </a:r>
            <a:r>
              <a:rPr lang="en-US" dirty="0" smtClean="0"/>
              <a:t>.</a:t>
            </a:r>
          </a:p>
          <a:p>
            <a:pPr marL="0" indent="0" algn="just">
              <a:lnSpc>
                <a:spcPct val="150000"/>
              </a:lnSpc>
              <a:buNone/>
            </a:pPr>
            <a:r>
              <a:rPr lang="en-US" dirty="0" smtClean="0"/>
              <a:t> </a:t>
            </a:r>
          </a:p>
          <a:p>
            <a:pPr algn="just">
              <a:lnSpc>
                <a:spcPct val="150000"/>
              </a:lnSpc>
            </a:pPr>
            <a:r>
              <a:rPr lang="en-US" dirty="0" smtClean="0"/>
              <a:t>On </a:t>
            </a:r>
            <a:r>
              <a:rPr lang="en-US" dirty="0"/>
              <a:t>the other hand, at least in </a:t>
            </a:r>
            <a:r>
              <a:rPr lang="en-US" dirty="0">
                <a:solidFill>
                  <a:srgbClr val="F41C73"/>
                </a:solidFill>
              </a:rPr>
              <a:t>women</a:t>
            </a:r>
            <a:r>
              <a:rPr lang="en-US" dirty="0"/>
              <a:t>, abdominal fat distribution may partially counteract the </a:t>
            </a:r>
            <a:r>
              <a:rPr lang="en-US" dirty="0" smtClean="0"/>
              <a:t>greater </a:t>
            </a:r>
            <a:r>
              <a:rPr lang="en-US" dirty="0" err="1"/>
              <a:t>suppressibility</a:t>
            </a:r>
            <a:r>
              <a:rPr lang="en-US" dirty="0"/>
              <a:t> of the HPA axis that would be expected according to increasing BMI </a:t>
            </a:r>
            <a:r>
              <a:rPr lang="en-US" dirty="0" smtClean="0"/>
              <a:t>.</a:t>
            </a:r>
            <a:endParaRPr lang="en-US" dirty="0"/>
          </a:p>
        </p:txBody>
      </p:sp>
    </p:spTree>
    <p:extLst>
      <p:ext uri="{BB962C8B-B14F-4D97-AF65-F5344CB8AC3E}">
        <p14:creationId xmlns:p14="http://schemas.microsoft.com/office/powerpoint/2010/main" val="4262720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43" y="318052"/>
            <a:ext cx="11698357" cy="6231835"/>
          </a:xfrm>
        </p:spPr>
        <p:txBody>
          <a:bodyPr>
            <a:normAutofit fontScale="92500" lnSpcReduction="10000"/>
          </a:bodyPr>
          <a:lstStyle/>
          <a:p>
            <a:pPr algn="just">
              <a:lnSpc>
                <a:spcPct val="110000"/>
              </a:lnSpc>
            </a:pPr>
            <a:r>
              <a:rPr lang="en-US" dirty="0"/>
              <a:t>If the 1 mg overnight dexamethasone suppression test is positive, we recommend a second biochemical test; </a:t>
            </a:r>
            <a:r>
              <a:rPr lang="en-US" dirty="0" smtClean="0"/>
              <a:t> </a:t>
            </a:r>
            <a:r>
              <a:rPr lang="en-US" dirty="0" smtClean="0"/>
              <a:t>This </a:t>
            </a:r>
            <a:r>
              <a:rPr lang="en-US" dirty="0"/>
              <a:t>can be either </a:t>
            </a:r>
            <a:r>
              <a:rPr lang="en-US" dirty="0">
                <a:solidFill>
                  <a:srgbClr val="F41C73"/>
                </a:solidFill>
              </a:rPr>
              <a:t>24-h </a:t>
            </a:r>
            <a:r>
              <a:rPr lang="en-US" dirty="0" smtClean="0">
                <a:solidFill>
                  <a:srgbClr val="F41C73"/>
                </a:solidFill>
              </a:rPr>
              <a:t>urinary free </a:t>
            </a:r>
            <a:r>
              <a:rPr lang="en-US" dirty="0"/>
              <a:t>cortisol </a:t>
            </a:r>
            <a:r>
              <a:rPr lang="en-US" dirty="0" smtClean="0"/>
              <a:t>or</a:t>
            </a:r>
            <a:r>
              <a:rPr lang="fa-IR" dirty="0" smtClean="0"/>
              <a:t>/</a:t>
            </a:r>
            <a:r>
              <a:rPr lang="en-US" dirty="0" smtClean="0"/>
              <a:t>and </a:t>
            </a:r>
            <a:r>
              <a:rPr lang="en-US" dirty="0">
                <a:solidFill>
                  <a:srgbClr val="F41C73"/>
                </a:solidFill>
              </a:rPr>
              <a:t>late-night salivary </a:t>
            </a:r>
            <a:r>
              <a:rPr lang="en-US" dirty="0" smtClean="0"/>
              <a:t>cortisol</a:t>
            </a:r>
            <a:r>
              <a:rPr lang="en-US" dirty="0" smtClean="0"/>
              <a:t>.</a:t>
            </a:r>
          </a:p>
          <a:p>
            <a:pPr marL="0" indent="0" algn="just">
              <a:lnSpc>
                <a:spcPct val="110000"/>
              </a:lnSpc>
              <a:buNone/>
            </a:pPr>
            <a:r>
              <a:rPr lang="en-US" dirty="0" smtClean="0"/>
              <a:t> </a:t>
            </a:r>
            <a:endParaRPr lang="en-US" dirty="0" smtClean="0"/>
          </a:p>
          <a:p>
            <a:pPr algn="just">
              <a:lnSpc>
                <a:spcPct val="110000"/>
              </a:lnSpc>
            </a:pPr>
            <a:r>
              <a:rPr lang="en-US" dirty="0" smtClean="0"/>
              <a:t>The </a:t>
            </a:r>
            <a:r>
              <a:rPr lang="en-US" dirty="0"/>
              <a:t>positivity of 1 mg overnight dexamethasone suppression test can be influenced by the presence of other comorbidities such as </a:t>
            </a:r>
            <a:r>
              <a:rPr lang="en-US" dirty="0">
                <a:solidFill>
                  <a:srgbClr val="F41C73"/>
                </a:solidFill>
              </a:rPr>
              <a:t>depression</a:t>
            </a:r>
            <a:r>
              <a:rPr lang="en-US" dirty="0"/>
              <a:t> </a:t>
            </a:r>
            <a:r>
              <a:rPr lang="en-US" dirty="0" smtClean="0"/>
              <a:t>,</a:t>
            </a:r>
            <a:r>
              <a:rPr lang="en-US" dirty="0" smtClean="0">
                <a:solidFill>
                  <a:srgbClr val="F41C73"/>
                </a:solidFill>
              </a:rPr>
              <a:t>alcoholism</a:t>
            </a:r>
            <a:r>
              <a:rPr lang="en-US" dirty="0" smtClean="0"/>
              <a:t> and </a:t>
            </a:r>
            <a:r>
              <a:rPr lang="en-US" dirty="0">
                <a:solidFill>
                  <a:srgbClr val="F41C73"/>
                </a:solidFill>
              </a:rPr>
              <a:t>obstructive sleep </a:t>
            </a:r>
            <a:r>
              <a:rPr lang="en-US" dirty="0" smtClean="0">
                <a:solidFill>
                  <a:srgbClr val="F41C73"/>
                </a:solidFill>
              </a:rPr>
              <a:t>apnea</a:t>
            </a:r>
            <a:r>
              <a:rPr lang="en-US" dirty="0" smtClean="0"/>
              <a:t> that </a:t>
            </a:r>
            <a:r>
              <a:rPr lang="en-US" dirty="0"/>
              <a:t>are common in patients with obesity. </a:t>
            </a:r>
            <a:endParaRPr lang="en-US" dirty="0" smtClean="0"/>
          </a:p>
          <a:p>
            <a:pPr marL="0" indent="0" algn="just">
              <a:lnSpc>
                <a:spcPct val="110000"/>
              </a:lnSpc>
              <a:buNone/>
            </a:pPr>
            <a:endParaRPr lang="en-US" dirty="0" smtClean="0"/>
          </a:p>
          <a:p>
            <a:pPr algn="just">
              <a:lnSpc>
                <a:spcPct val="110000"/>
              </a:lnSpc>
            </a:pPr>
            <a:r>
              <a:rPr lang="en-US" dirty="0" smtClean="0"/>
              <a:t>Therefore</a:t>
            </a:r>
            <a:r>
              <a:rPr lang="en-US" dirty="0"/>
              <a:t>, additional biochemical tests are needed in particular in patients with </a:t>
            </a:r>
            <a:r>
              <a:rPr lang="en-US" dirty="0">
                <a:solidFill>
                  <a:srgbClr val="F41C73"/>
                </a:solidFill>
              </a:rPr>
              <a:t>borderline </a:t>
            </a:r>
            <a:r>
              <a:rPr lang="en-US" dirty="0"/>
              <a:t>cortisol </a:t>
            </a:r>
            <a:r>
              <a:rPr lang="en-US" dirty="0" smtClean="0"/>
              <a:t>post </a:t>
            </a:r>
            <a:r>
              <a:rPr lang="en-US" dirty="0"/>
              <a:t>dexamethasone levels </a:t>
            </a:r>
            <a:r>
              <a:rPr lang="en-US" dirty="0" smtClean="0"/>
              <a:t>(</a:t>
            </a:r>
            <a:r>
              <a:rPr lang="en-US" dirty="0"/>
              <a:t>1.9–5.0 </a:t>
            </a:r>
            <a:r>
              <a:rPr lang="en-US" dirty="0" err="1"/>
              <a:t>μg</a:t>
            </a:r>
            <a:r>
              <a:rPr lang="en-US" dirty="0"/>
              <a:t>/</a:t>
            </a:r>
            <a:r>
              <a:rPr lang="en-US" dirty="0" err="1"/>
              <a:t>dL</a:t>
            </a:r>
            <a:r>
              <a:rPr lang="en-US" dirty="0" smtClean="0"/>
              <a:t>). </a:t>
            </a:r>
          </a:p>
          <a:p>
            <a:pPr algn="just">
              <a:lnSpc>
                <a:spcPct val="110000"/>
              </a:lnSpc>
            </a:pPr>
            <a:r>
              <a:rPr lang="en-US" dirty="0"/>
              <a:t> Mind that urinary-free cortisol values are inconsistently elevated in patients with obesity ,though some studies have shown a relationship between </a:t>
            </a:r>
            <a:r>
              <a:rPr lang="en-US" dirty="0">
                <a:solidFill>
                  <a:srgbClr val="F41C73"/>
                </a:solidFill>
              </a:rPr>
              <a:t>BMI and waist circumference and UFC .</a:t>
            </a:r>
          </a:p>
          <a:p>
            <a:pPr algn="just">
              <a:lnSpc>
                <a:spcPct val="110000"/>
              </a:lnSpc>
            </a:pPr>
            <a:endParaRPr lang="en-US" dirty="0" smtClean="0"/>
          </a:p>
          <a:p>
            <a:pPr algn="just">
              <a:lnSpc>
                <a:spcPct val="110000"/>
              </a:lnSpc>
            </a:pPr>
            <a:endParaRPr lang="en-US" dirty="0"/>
          </a:p>
        </p:txBody>
      </p:sp>
    </p:spTree>
    <p:extLst>
      <p:ext uri="{BB962C8B-B14F-4D97-AF65-F5344CB8AC3E}">
        <p14:creationId xmlns:p14="http://schemas.microsoft.com/office/powerpoint/2010/main" val="297364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209" y="238539"/>
            <a:ext cx="11706619" cy="6430618"/>
          </a:xfrm>
        </p:spPr>
        <p:txBody>
          <a:bodyPr>
            <a:normAutofit fontScale="77500" lnSpcReduction="20000"/>
          </a:bodyPr>
          <a:lstStyle/>
          <a:p>
            <a:pPr algn="just">
              <a:lnSpc>
                <a:spcPct val="160000"/>
              </a:lnSpc>
            </a:pPr>
            <a:r>
              <a:rPr lang="en-US" sz="3100" dirty="0"/>
              <a:t>In all patients with confirmed </a:t>
            </a:r>
            <a:r>
              <a:rPr lang="en-US" sz="3100" dirty="0" err="1"/>
              <a:t>hypercortisolism</a:t>
            </a:r>
            <a:r>
              <a:rPr lang="en-US" sz="3100" dirty="0"/>
              <a:t>, an </a:t>
            </a:r>
            <a:r>
              <a:rPr lang="en-US" sz="3100" dirty="0">
                <a:solidFill>
                  <a:srgbClr val="F41C73"/>
                </a:solidFill>
              </a:rPr>
              <a:t>ACTH</a:t>
            </a:r>
            <a:r>
              <a:rPr lang="en-US" sz="3100" dirty="0"/>
              <a:t> should be measured </a:t>
            </a:r>
            <a:r>
              <a:rPr lang="en-US" sz="3100" dirty="0" smtClean="0"/>
              <a:t>.ACTH </a:t>
            </a:r>
            <a:r>
              <a:rPr lang="en-US" sz="3100" dirty="0"/>
              <a:t>measurements, which are not altered by </a:t>
            </a:r>
            <a:r>
              <a:rPr lang="en-US" sz="3100" dirty="0" smtClean="0"/>
              <a:t>obesity </a:t>
            </a:r>
            <a:r>
              <a:rPr lang="fa-IR" sz="3100" dirty="0" smtClean="0"/>
              <a:t>.</a:t>
            </a:r>
            <a:endParaRPr lang="en-US" sz="3100" dirty="0" smtClean="0"/>
          </a:p>
          <a:p>
            <a:pPr algn="just">
              <a:lnSpc>
                <a:spcPct val="160000"/>
              </a:lnSpc>
            </a:pPr>
            <a:r>
              <a:rPr lang="en-US" sz="3100" dirty="0" smtClean="0"/>
              <a:t>In </a:t>
            </a:r>
            <a:r>
              <a:rPr lang="en-US" sz="3100" dirty="0"/>
              <a:t>cases of </a:t>
            </a:r>
            <a:r>
              <a:rPr lang="en-US" sz="3100" dirty="0">
                <a:solidFill>
                  <a:srgbClr val="F41C73"/>
                </a:solidFill>
              </a:rPr>
              <a:t>ACTH-independent </a:t>
            </a:r>
            <a:r>
              <a:rPr lang="en-US" sz="3100" dirty="0" err="1"/>
              <a:t>hypercortisolism</a:t>
            </a:r>
            <a:r>
              <a:rPr lang="en-US" sz="3100" dirty="0">
                <a:solidFill>
                  <a:srgbClr val="F41C73"/>
                </a:solidFill>
              </a:rPr>
              <a:t> </a:t>
            </a:r>
            <a:r>
              <a:rPr lang="en-US" sz="3100" dirty="0"/>
              <a:t>the </a:t>
            </a:r>
            <a:r>
              <a:rPr lang="en-US" sz="3100" dirty="0" smtClean="0"/>
              <a:t>imaging </a:t>
            </a:r>
            <a:r>
              <a:rPr lang="en-US" sz="3100" dirty="0"/>
              <a:t>methods (non-contrast </a:t>
            </a:r>
            <a:r>
              <a:rPr lang="en-US" sz="3100" dirty="0" smtClean="0"/>
              <a:t>CT) </a:t>
            </a:r>
            <a:r>
              <a:rPr lang="en-US" sz="3100" dirty="0"/>
              <a:t>are necessary to distinguish between benign or </a:t>
            </a:r>
            <a:r>
              <a:rPr lang="en-US" sz="3100" dirty="0" smtClean="0"/>
              <a:t>malignant </a:t>
            </a:r>
            <a:r>
              <a:rPr lang="en-US" sz="3100" dirty="0"/>
              <a:t>type of adrenal mass </a:t>
            </a:r>
            <a:r>
              <a:rPr lang="en-US" sz="3100" dirty="0" smtClean="0"/>
              <a:t>.When </a:t>
            </a:r>
            <a:r>
              <a:rPr lang="en-US" sz="3100" dirty="0"/>
              <a:t>normal or </a:t>
            </a:r>
            <a:r>
              <a:rPr lang="en-US" sz="3100" dirty="0">
                <a:solidFill>
                  <a:srgbClr val="F41C73"/>
                </a:solidFill>
              </a:rPr>
              <a:t>high ACTH </a:t>
            </a:r>
            <a:r>
              <a:rPr lang="en-US" sz="3100" dirty="0"/>
              <a:t>values are detected in patients with confirmed </a:t>
            </a:r>
            <a:r>
              <a:rPr lang="en-US" sz="3100" dirty="0" err="1"/>
              <a:t>hypercortisolism</a:t>
            </a:r>
            <a:r>
              <a:rPr lang="en-US" sz="3100" dirty="0"/>
              <a:t> pituitary MR </a:t>
            </a:r>
            <a:r>
              <a:rPr lang="en-US" sz="3100" dirty="0" smtClean="0"/>
              <a:t>should </a:t>
            </a:r>
            <a:r>
              <a:rPr lang="en-US" sz="3100" dirty="0"/>
              <a:t>be performed to differentiate Cushing’s disease of pituitary vs ectopic origin . </a:t>
            </a:r>
            <a:endParaRPr lang="en-US" sz="3100" dirty="0" smtClean="0"/>
          </a:p>
          <a:p>
            <a:pPr marL="0" indent="0" algn="just">
              <a:lnSpc>
                <a:spcPct val="160000"/>
              </a:lnSpc>
              <a:buNone/>
            </a:pPr>
            <a:endParaRPr lang="en-US" sz="3100" dirty="0" smtClean="0"/>
          </a:p>
          <a:p>
            <a:pPr algn="just">
              <a:lnSpc>
                <a:spcPct val="160000"/>
              </a:lnSpc>
            </a:pPr>
            <a:r>
              <a:rPr lang="en-US" sz="3100" dirty="0" smtClean="0"/>
              <a:t>Although </a:t>
            </a:r>
            <a:r>
              <a:rPr lang="en-US" sz="3100" dirty="0"/>
              <a:t>endogenous </a:t>
            </a:r>
            <a:r>
              <a:rPr lang="en-US" sz="3100" dirty="0" err="1"/>
              <a:t>hypercortisolism</a:t>
            </a:r>
            <a:r>
              <a:rPr lang="en-US" sz="3100" dirty="0"/>
              <a:t> contributes to weight gain, its treatment (surgical or conservative) does </a:t>
            </a:r>
            <a:r>
              <a:rPr lang="en-US" sz="3100" dirty="0">
                <a:solidFill>
                  <a:srgbClr val="F41C73"/>
                </a:solidFill>
              </a:rPr>
              <a:t>not lead to normalization </a:t>
            </a:r>
            <a:r>
              <a:rPr lang="en-US" sz="3100" dirty="0"/>
              <a:t>of BMI in the majority of patients </a:t>
            </a:r>
            <a:r>
              <a:rPr lang="en-US" sz="3100" dirty="0" smtClean="0"/>
              <a:t>.</a:t>
            </a:r>
            <a:r>
              <a:rPr lang="en-US" sz="3100" dirty="0"/>
              <a:t> </a:t>
            </a:r>
            <a:r>
              <a:rPr lang="en-US" sz="3100" dirty="0" smtClean="0"/>
              <a:t>These </a:t>
            </a:r>
            <a:r>
              <a:rPr lang="en-US" sz="3100" dirty="0"/>
              <a:t>findings suggest that endogenous </a:t>
            </a:r>
            <a:r>
              <a:rPr lang="en-US" sz="3100" dirty="0" err="1"/>
              <a:t>hypercortisolism</a:t>
            </a:r>
            <a:r>
              <a:rPr lang="en-US" sz="3100" dirty="0"/>
              <a:t> is in most of the patients a contributing factor rather than a sole cause of obesity. </a:t>
            </a:r>
          </a:p>
          <a:p>
            <a:pPr algn="just">
              <a:lnSpc>
                <a:spcPct val="160000"/>
              </a:lnSpc>
            </a:pPr>
            <a:endParaRPr lang="en-US" dirty="0"/>
          </a:p>
          <a:p>
            <a:pPr algn="just">
              <a:lnSpc>
                <a:spcPct val="160000"/>
              </a:lnSpc>
            </a:pPr>
            <a:endParaRPr lang="en-US" dirty="0" smtClean="0"/>
          </a:p>
          <a:p>
            <a:pPr algn="just">
              <a:lnSpc>
                <a:spcPct val="160000"/>
              </a:lnSpc>
            </a:pPr>
            <a:endParaRPr lang="en-US" dirty="0"/>
          </a:p>
        </p:txBody>
      </p:sp>
    </p:spTree>
    <p:extLst>
      <p:ext uri="{BB962C8B-B14F-4D97-AF65-F5344CB8AC3E}">
        <p14:creationId xmlns:p14="http://schemas.microsoft.com/office/powerpoint/2010/main" val="106366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087"/>
            <a:ext cx="10894888" cy="556591"/>
          </a:xfrm>
        </p:spPr>
        <p:txBody>
          <a:bodyPr>
            <a:noAutofit/>
          </a:bodyPr>
          <a:lstStyle/>
          <a:p>
            <a:pPr algn="ctr"/>
            <a:r>
              <a:rPr lang="en-US" sz="2800" b="1" dirty="0" smtClean="0">
                <a:solidFill>
                  <a:srgbClr val="F41C73"/>
                </a:solidFill>
              </a:rPr>
              <a:t>Testing </a:t>
            </a:r>
            <a:r>
              <a:rPr lang="en-US" sz="2800" b="1" dirty="0">
                <a:solidFill>
                  <a:srgbClr val="F41C73"/>
                </a:solidFill>
              </a:rPr>
              <a:t>for hypogonadism in males </a:t>
            </a:r>
            <a:r>
              <a:rPr lang="en-US" sz="2800" dirty="0">
                <a:solidFill>
                  <a:srgbClr val="F41C73"/>
                </a:solidFill>
              </a:rPr>
              <a:t/>
            </a:r>
            <a:br>
              <a:rPr lang="en-US" sz="2800" dirty="0">
                <a:solidFill>
                  <a:srgbClr val="F41C73"/>
                </a:solidFill>
              </a:rPr>
            </a:br>
            <a:endParaRPr lang="en-US" sz="2800" dirty="0">
              <a:solidFill>
                <a:srgbClr val="F41C73"/>
              </a:solidFill>
            </a:endParaRPr>
          </a:p>
        </p:txBody>
      </p:sp>
      <p:sp>
        <p:nvSpPr>
          <p:cNvPr id="3" name="Content Placeholder 2"/>
          <p:cNvSpPr>
            <a:spLocks noGrp="1"/>
          </p:cNvSpPr>
          <p:nvPr>
            <p:ph idx="1"/>
          </p:nvPr>
        </p:nvSpPr>
        <p:spPr>
          <a:xfrm>
            <a:off x="139147" y="586409"/>
            <a:ext cx="11897139" cy="5999326"/>
          </a:xfrm>
        </p:spPr>
        <p:txBody>
          <a:bodyPr>
            <a:normAutofit/>
          </a:bodyPr>
          <a:lstStyle/>
          <a:p>
            <a:pPr>
              <a:lnSpc>
                <a:spcPct val="100000"/>
              </a:lnSpc>
            </a:pPr>
            <a:r>
              <a:rPr lang="en-US" dirty="0" smtClean="0"/>
              <a:t>Male </a:t>
            </a:r>
            <a:r>
              <a:rPr lang="en-US" dirty="0"/>
              <a:t>obesity-secondary hypogonadism (low plasma </a:t>
            </a:r>
            <a:r>
              <a:rPr lang="en-US" dirty="0" smtClean="0"/>
              <a:t>testosterone) </a:t>
            </a:r>
            <a:r>
              <a:rPr lang="en-US" dirty="0"/>
              <a:t>has been reported in </a:t>
            </a:r>
            <a:r>
              <a:rPr lang="en-US" dirty="0">
                <a:solidFill>
                  <a:srgbClr val="00B0F0"/>
                </a:solidFill>
              </a:rPr>
              <a:t>up to 45% </a:t>
            </a:r>
            <a:r>
              <a:rPr lang="en-US" dirty="0"/>
              <a:t>of patients with moderate-to-severe </a:t>
            </a:r>
            <a:r>
              <a:rPr lang="en-US" dirty="0" smtClean="0"/>
              <a:t>obesity. </a:t>
            </a:r>
            <a:r>
              <a:rPr lang="en-US" dirty="0" smtClean="0"/>
              <a:t>Moreover</a:t>
            </a:r>
            <a:r>
              <a:rPr lang="en-US" dirty="0"/>
              <a:t>, obesity impairs sperm concentration, motility and morphology </a:t>
            </a:r>
            <a:r>
              <a:rPr lang="en-US" dirty="0" smtClean="0"/>
              <a:t>.</a:t>
            </a:r>
          </a:p>
          <a:p>
            <a:pPr marL="0" indent="0" algn="just">
              <a:lnSpc>
                <a:spcPct val="150000"/>
              </a:lnSpc>
              <a:buNone/>
            </a:pPr>
            <a:endParaRPr lang="en-US" dirty="0"/>
          </a:p>
          <a:p>
            <a:pPr algn="just">
              <a:lnSpc>
                <a:spcPct val="100000"/>
              </a:lnSpc>
            </a:pPr>
            <a:r>
              <a:rPr lang="en-US" dirty="0"/>
              <a:t>Patients with </a:t>
            </a:r>
            <a:r>
              <a:rPr lang="en-US" dirty="0" smtClean="0">
                <a:solidFill>
                  <a:srgbClr val="F41C73"/>
                </a:solidFill>
              </a:rPr>
              <a:t>low </a:t>
            </a:r>
            <a:r>
              <a:rPr lang="en-US" dirty="0">
                <a:solidFill>
                  <a:srgbClr val="F41C73"/>
                </a:solidFill>
              </a:rPr>
              <a:t>testosterone </a:t>
            </a:r>
            <a:r>
              <a:rPr lang="en-US" dirty="0"/>
              <a:t>plasma values are associated with obesity, metabolic syndrome and type 2 diabetes </a:t>
            </a:r>
            <a:r>
              <a:rPr lang="en-US" dirty="0" smtClean="0"/>
              <a:t>.Severe </a:t>
            </a:r>
            <a:r>
              <a:rPr lang="en-US" dirty="0"/>
              <a:t>obesity is listed as a cause of functional secondary hypogonadism </a:t>
            </a:r>
            <a:r>
              <a:rPr lang="en-US" dirty="0" smtClean="0"/>
              <a:t>.</a:t>
            </a:r>
          </a:p>
          <a:p>
            <a:pPr marL="0" indent="0" algn="just">
              <a:lnSpc>
                <a:spcPct val="100000"/>
              </a:lnSpc>
              <a:buNone/>
            </a:pPr>
            <a:endParaRPr lang="en-US" dirty="0" smtClean="0"/>
          </a:p>
          <a:p>
            <a:pPr algn="just">
              <a:lnSpc>
                <a:spcPct val="100000"/>
              </a:lnSpc>
            </a:pPr>
            <a:r>
              <a:rPr lang="en-US" dirty="0"/>
              <a:t>The increase in </a:t>
            </a:r>
            <a:r>
              <a:rPr lang="en-US" dirty="0">
                <a:solidFill>
                  <a:srgbClr val="F41C73"/>
                </a:solidFill>
              </a:rPr>
              <a:t>aromatase activity </a:t>
            </a:r>
            <a:r>
              <a:rPr lang="en-US" dirty="0"/>
              <a:t>in adipose tissue, responsible for converting testosterone into estradiol, may also contribute to inhibit LH secretion and reduce testosterone ,as well as estradiol blood levels .</a:t>
            </a:r>
          </a:p>
          <a:p>
            <a:pPr algn="just">
              <a:lnSpc>
                <a:spcPct val="160000"/>
              </a:lnSpc>
            </a:pPr>
            <a:endParaRPr lang="en-US" dirty="0"/>
          </a:p>
          <a:p>
            <a:pPr algn="just">
              <a:lnSpc>
                <a:spcPct val="100000"/>
              </a:lnSpc>
            </a:pPr>
            <a:endParaRPr lang="en-US" dirty="0"/>
          </a:p>
          <a:p>
            <a:pPr algn="just">
              <a:lnSpc>
                <a:spcPct val="160000"/>
              </a:lnSpc>
            </a:pPr>
            <a:endParaRPr lang="en-US" dirty="0" smtClean="0"/>
          </a:p>
          <a:p>
            <a:pPr algn="just">
              <a:lnSpc>
                <a:spcPct val="160000"/>
              </a:lnSpc>
            </a:pPr>
            <a:endParaRPr lang="en-US" dirty="0"/>
          </a:p>
          <a:p>
            <a:pPr algn="just">
              <a:lnSpc>
                <a:spcPct val="150000"/>
              </a:lnSpc>
            </a:pPr>
            <a:endParaRPr lang="en-US" dirty="0"/>
          </a:p>
        </p:txBody>
      </p:sp>
    </p:spTree>
    <p:extLst>
      <p:ext uri="{BB962C8B-B14F-4D97-AF65-F5344CB8AC3E}">
        <p14:creationId xmlns:p14="http://schemas.microsoft.com/office/powerpoint/2010/main" val="4132917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84934"/>
            <a:ext cx="11708965" cy="6394769"/>
          </a:xfrm>
        </p:spPr>
        <p:txBody>
          <a:bodyPr>
            <a:normAutofit/>
          </a:bodyPr>
          <a:lstStyle/>
          <a:p>
            <a:pPr algn="just">
              <a:lnSpc>
                <a:spcPct val="100000"/>
              </a:lnSpc>
            </a:pPr>
            <a:r>
              <a:rPr lang="en-US" dirty="0" smtClean="0"/>
              <a:t>A </a:t>
            </a:r>
            <a:r>
              <a:rPr lang="en-US" dirty="0"/>
              <a:t>dysregulation of the </a:t>
            </a:r>
            <a:r>
              <a:rPr lang="en-US" dirty="0">
                <a:solidFill>
                  <a:srgbClr val="F41C73"/>
                </a:solidFill>
              </a:rPr>
              <a:t>hypothalamic–pituitary–adrenal</a:t>
            </a:r>
            <a:r>
              <a:rPr lang="en-US" dirty="0"/>
              <a:t> axis inducing functional </a:t>
            </a:r>
            <a:r>
              <a:rPr lang="en-US" dirty="0" err="1"/>
              <a:t>hypercortisolism</a:t>
            </a:r>
            <a:r>
              <a:rPr lang="en-US" dirty="0"/>
              <a:t> in obesity may also play a role in gonadotrophin inhibition and, reduced testosterone levels </a:t>
            </a:r>
            <a:r>
              <a:rPr lang="en-US" dirty="0" smtClean="0"/>
              <a:t>.</a:t>
            </a:r>
          </a:p>
          <a:p>
            <a:pPr marL="0" indent="0" algn="just">
              <a:lnSpc>
                <a:spcPct val="100000"/>
              </a:lnSpc>
              <a:buNone/>
            </a:pPr>
            <a:endParaRPr lang="en-US" dirty="0" smtClean="0"/>
          </a:p>
          <a:p>
            <a:pPr algn="just">
              <a:lnSpc>
                <a:spcPct val="100000"/>
              </a:lnSpc>
            </a:pPr>
            <a:r>
              <a:rPr lang="en-US" dirty="0"/>
              <a:t>As for the general population ,a routine hormonal screening for male hypogonadism is </a:t>
            </a:r>
            <a:r>
              <a:rPr lang="en-US" dirty="0">
                <a:solidFill>
                  <a:srgbClr val="F41C73"/>
                </a:solidFill>
              </a:rPr>
              <a:t>not recommended </a:t>
            </a:r>
            <a:r>
              <a:rPr lang="en-US" dirty="0"/>
              <a:t>in patients with obesity .</a:t>
            </a:r>
          </a:p>
          <a:p>
            <a:pPr marL="0" indent="0">
              <a:lnSpc>
                <a:spcPct val="100000"/>
              </a:lnSpc>
              <a:buNone/>
            </a:pPr>
            <a:r>
              <a:rPr lang="en-US" dirty="0" smtClean="0"/>
              <a:t>  We </a:t>
            </a:r>
            <a:r>
              <a:rPr lang="en-US" dirty="0"/>
              <a:t>recommend investigating </a:t>
            </a:r>
            <a:r>
              <a:rPr lang="en-US" dirty="0" smtClean="0">
                <a:solidFill>
                  <a:srgbClr val="F41C73"/>
                </a:solidFill>
              </a:rPr>
              <a:t>key </a:t>
            </a:r>
            <a:r>
              <a:rPr lang="en-US" dirty="0">
                <a:solidFill>
                  <a:srgbClr val="F41C73"/>
                </a:solidFill>
              </a:rPr>
              <a:t>clinical symptoms/signs </a:t>
            </a:r>
            <a:r>
              <a:rPr lang="en-US" dirty="0"/>
              <a:t>of  </a:t>
            </a:r>
            <a:r>
              <a:rPr lang="en-US" dirty="0" smtClean="0"/>
              <a:t>   hypogonadism  in </a:t>
            </a:r>
            <a:r>
              <a:rPr lang="en-US" dirty="0"/>
              <a:t>all men with </a:t>
            </a:r>
            <a:r>
              <a:rPr lang="en-US" dirty="0" smtClean="0"/>
              <a:t>obesity.</a:t>
            </a:r>
          </a:p>
          <a:p>
            <a:pPr marL="0" indent="0" algn="just">
              <a:lnSpc>
                <a:spcPct val="100000"/>
              </a:lnSpc>
              <a:buNone/>
            </a:pPr>
            <a:endParaRPr lang="en-US" dirty="0"/>
          </a:p>
          <a:p>
            <a:pPr algn="just">
              <a:lnSpc>
                <a:spcPct val="100000"/>
              </a:lnSpc>
            </a:pPr>
            <a:r>
              <a:rPr lang="en-US" dirty="0"/>
              <a:t>In line, we suggest that obese patients with metabolic syndrome and/or insulin resistance and/or type 2 diabetes are tested for the presence of hypogonadism especially if the clinical picture is suspicious of hypogonadism.</a:t>
            </a:r>
          </a:p>
          <a:p>
            <a:pPr algn="just">
              <a:lnSpc>
                <a:spcPct val="100000"/>
              </a:lnSpc>
            </a:pPr>
            <a:endParaRPr lang="en-US" sz="2400" dirty="0"/>
          </a:p>
          <a:p>
            <a:pPr algn="just">
              <a:lnSpc>
                <a:spcPct val="160000"/>
              </a:lnSpc>
            </a:pPr>
            <a:endParaRPr lang="en-US" dirty="0" smtClean="0"/>
          </a:p>
        </p:txBody>
      </p:sp>
    </p:spTree>
    <p:extLst>
      <p:ext uri="{BB962C8B-B14F-4D97-AF65-F5344CB8AC3E}">
        <p14:creationId xmlns:p14="http://schemas.microsoft.com/office/powerpoint/2010/main" val="3743454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8904" y="208722"/>
            <a:ext cx="11847444" cy="6579704"/>
          </a:xfrm>
          <a:prstGeom prst="rect">
            <a:avLst/>
          </a:prstGeom>
        </p:spPr>
      </p:pic>
    </p:spTree>
    <p:extLst>
      <p:ext uri="{BB962C8B-B14F-4D97-AF65-F5344CB8AC3E}">
        <p14:creationId xmlns:p14="http://schemas.microsoft.com/office/powerpoint/2010/main" val="3344368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53" y="99392"/>
            <a:ext cx="11612812" cy="6404150"/>
          </a:xfrm>
        </p:spPr>
        <p:txBody>
          <a:bodyPr>
            <a:normAutofit fontScale="92500"/>
          </a:bodyPr>
          <a:lstStyle/>
          <a:p>
            <a:pPr algn="just">
              <a:lnSpc>
                <a:spcPct val="150000"/>
              </a:lnSpc>
            </a:pPr>
            <a:r>
              <a:rPr lang="en-US" dirty="0"/>
              <a:t>In male patients with obesity with clinical features of hypogonadism we suggest measuring total and free testosterone (or calculated), SHBG, FSH and LH. </a:t>
            </a:r>
            <a:endParaRPr lang="en-US" dirty="0" smtClean="0"/>
          </a:p>
          <a:p>
            <a:pPr algn="just">
              <a:lnSpc>
                <a:spcPct val="150000"/>
              </a:lnSpc>
            </a:pPr>
            <a:r>
              <a:rPr lang="en-US" dirty="0" smtClean="0">
                <a:solidFill>
                  <a:srgbClr val="F41C73"/>
                </a:solidFill>
              </a:rPr>
              <a:t>Total </a:t>
            </a:r>
            <a:r>
              <a:rPr lang="en-US" dirty="0">
                <a:solidFill>
                  <a:srgbClr val="F41C73"/>
                </a:solidFill>
              </a:rPr>
              <a:t>testosterone </a:t>
            </a:r>
            <a:r>
              <a:rPr lang="en-US" dirty="0"/>
              <a:t>plasma concentrations represent the initial tool for investigating </a:t>
            </a:r>
            <a:r>
              <a:rPr lang="en-US" dirty="0" smtClean="0"/>
              <a:t>hypogonadism.</a:t>
            </a:r>
          </a:p>
          <a:p>
            <a:pPr algn="just">
              <a:lnSpc>
                <a:spcPct val="150000"/>
              </a:lnSpc>
            </a:pPr>
            <a:r>
              <a:rPr lang="en-US" dirty="0" smtClean="0"/>
              <a:t> Since </a:t>
            </a:r>
            <a:r>
              <a:rPr lang="en-US" dirty="0"/>
              <a:t>there is a circadian rhythm of testosterone secretion, the sample should be taken in the morning between </a:t>
            </a:r>
            <a:r>
              <a:rPr lang="en-US" dirty="0" smtClean="0">
                <a:solidFill>
                  <a:srgbClr val="F41C73"/>
                </a:solidFill>
              </a:rPr>
              <a:t>7 </a:t>
            </a:r>
            <a:r>
              <a:rPr lang="en-US" dirty="0">
                <a:solidFill>
                  <a:srgbClr val="F41C73"/>
                </a:solidFill>
              </a:rPr>
              <a:t>and </a:t>
            </a:r>
            <a:r>
              <a:rPr lang="en-US" dirty="0" smtClean="0">
                <a:solidFill>
                  <a:srgbClr val="F41C73"/>
                </a:solidFill>
              </a:rPr>
              <a:t>11 </a:t>
            </a:r>
            <a:r>
              <a:rPr lang="en-US" dirty="0">
                <a:solidFill>
                  <a:srgbClr val="F41C73"/>
                </a:solidFill>
              </a:rPr>
              <a:t>h or within 3 h after waking-up </a:t>
            </a:r>
            <a:r>
              <a:rPr lang="en-US" dirty="0"/>
              <a:t>in case of shift workers </a:t>
            </a:r>
            <a:r>
              <a:rPr lang="en-US" dirty="0" smtClean="0"/>
              <a:t>.</a:t>
            </a:r>
          </a:p>
          <a:p>
            <a:pPr algn="just">
              <a:lnSpc>
                <a:spcPct val="150000"/>
              </a:lnSpc>
            </a:pPr>
            <a:r>
              <a:rPr lang="en-US" dirty="0" smtClean="0"/>
              <a:t>On </a:t>
            </a:r>
            <a:r>
              <a:rPr lang="en-US" dirty="0"/>
              <a:t>the other hand, daily circadian rhythm and pulsatile LH and testosterone pattern tend </a:t>
            </a:r>
            <a:r>
              <a:rPr lang="en-US" dirty="0">
                <a:solidFill>
                  <a:srgbClr val="F41C73"/>
                </a:solidFill>
              </a:rPr>
              <a:t>to flatten with increasing age </a:t>
            </a:r>
            <a:r>
              <a:rPr lang="en-US" dirty="0" smtClean="0"/>
              <a:t>.</a:t>
            </a:r>
            <a:endParaRPr lang="en-US" dirty="0"/>
          </a:p>
        </p:txBody>
      </p:sp>
    </p:spTree>
    <p:extLst>
      <p:ext uri="{BB962C8B-B14F-4D97-AF65-F5344CB8AC3E}">
        <p14:creationId xmlns:p14="http://schemas.microsoft.com/office/powerpoint/2010/main" val="2602285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52" y="139148"/>
            <a:ext cx="11956773" cy="6490251"/>
          </a:xfrm>
        </p:spPr>
        <p:txBody>
          <a:bodyPr>
            <a:normAutofit/>
          </a:bodyPr>
          <a:lstStyle/>
          <a:p>
            <a:pPr algn="just">
              <a:lnSpc>
                <a:spcPct val="100000"/>
              </a:lnSpc>
            </a:pPr>
            <a:r>
              <a:rPr lang="en-US" dirty="0" smtClean="0">
                <a:solidFill>
                  <a:srgbClr val="F41C73"/>
                </a:solidFill>
              </a:rPr>
              <a:t>Low testosterone </a:t>
            </a:r>
            <a:r>
              <a:rPr lang="en-US" dirty="0" smtClean="0"/>
              <a:t>concentrations should be </a:t>
            </a:r>
            <a:r>
              <a:rPr lang="en-US" dirty="0" smtClean="0">
                <a:solidFill>
                  <a:srgbClr val="F41C73"/>
                </a:solidFill>
              </a:rPr>
              <a:t>confirmed</a:t>
            </a:r>
            <a:r>
              <a:rPr lang="en-US" dirty="0" smtClean="0"/>
              <a:t> by taking morning samples in </a:t>
            </a:r>
            <a:r>
              <a:rPr lang="en-US" dirty="0" smtClean="0">
                <a:solidFill>
                  <a:srgbClr val="F41C73"/>
                </a:solidFill>
              </a:rPr>
              <a:t>two separate days in fasting </a:t>
            </a:r>
            <a:r>
              <a:rPr lang="en-US" dirty="0" smtClean="0"/>
              <a:t>state, since food intake suppresses testosterone levels .</a:t>
            </a:r>
          </a:p>
          <a:p>
            <a:pPr algn="just">
              <a:lnSpc>
                <a:spcPct val="100000"/>
              </a:lnSpc>
            </a:pPr>
            <a:r>
              <a:rPr lang="en-US" dirty="0" smtClean="0"/>
              <a:t>It </a:t>
            </a:r>
            <a:r>
              <a:rPr lang="en-US" dirty="0"/>
              <a:t>is recommended to measure </a:t>
            </a:r>
            <a:r>
              <a:rPr lang="en-US" dirty="0">
                <a:solidFill>
                  <a:srgbClr val="F41C73"/>
                </a:solidFill>
              </a:rPr>
              <a:t>free testosterone </a:t>
            </a:r>
            <a:r>
              <a:rPr lang="en-US" dirty="0"/>
              <a:t>levels when total testosterone is found to be near the lower limit of the normal range </a:t>
            </a:r>
            <a:r>
              <a:rPr lang="en-US" dirty="0" smtClean="0"/>
              <a:t>.</a:t>
            </a:r>
          </a:p>
          <a:p>
            <a:pPr marL="0" indent="0" algn="just">
              <a:lnSpc>
                <a:spcPct val="100000"/>
              </a:lnSpc>
              <a:buNone/>
            </a:pPr>
            <a:endParaRPr lang="en-US" dirty="0" smtClean="0"/>
          </a:p>
          <a:p>
            <a:pPr algn="just">
              <a:lnSpc>
                <a:spcPct val="100000"/>
              </a:lnSpc>
            </a:pPr>
            <a:r>
              <a:rPr lang="en-US" dirty="0" smtClean="0"/>
              <a:t>In </a:t>
            </a:r>
            <a:r>
              <a:rPr lang="en-US" dirty="0"/>
              <a:t>those situations, </a:t>
            </a:r>
            <a:r>
              <a:rPr lang="en-US" dirty="0">
                <a:solidFill>
                  <a:srgbClr val="F41C73"/>
                </a:solidFill>
              </a:rPr>
              <a:t>SHBG and free testosterone </a:t>
            </a:r>
            <a:r>
              <a:rPr lang="en-US" dirty="0"/>
              <a:t>concentrations determine biochemical basis for the diagnosis of male hypogonadism </a:t>
            </a:r>
            <a:r>
              <a:rPr lang="en-US" dirty="0" smtClean="0"/>
              <a:t>.</a:t>
            </a:r>
          </a:p>
          <a:p>
            <a:pPr marL="0" indent="0" algn="just">
              <a:lnSpc>
                <a:spcPct val="100000"/>
              </a:lnSpc>
              <a:buNone/>
            </a:pPr>
            <a:endParaRPr lang="en-US" dirty="0" smtClean="0"/>
          </a:p>
          <a:p>
            <a:pPr algn="just">
              <a:lnSpc>
                <a:spcPct val="100000"/>
              </a:lnSpc>
            </a:pPr>
            <a:r>
              <a:rPr lang="en-US" dirty="0"/>
              <a:t>However, since the gold standard procedure to measure free testosterone (</a:t>
            </a:r>
            <a:r>
              <a:rPr lang="en-US" dirty="0">
                <a:solidFill>
                  <a:srgbClr val="F41C73"/>
                </a:solidFill>
              </a:rPr>
              <a:t>equilibrium dialysis</a:t>
            </a:r>
            <a:r>
              <a:rPr lang="en-US" dirty="0"/>
              <a:t>) is not widely available, it may be </a:t>
            </a:r>
            <a:r>
              <a:rPr lang="en-US" dirty="0" smtClean="0"/>
              <a:t>preferable </a:t>
            </a:r>
            <a:r>
              <a:rPr lang="en-US" dirty="0"/>
              <a:t>to calculate bioavailable testosterone by using testosterone, sex hormone-binding globulin (</a:t>
            </a:r>
            <a:r>
              <a:rPr lang="en-US" dirty="0">
                <a:solidFill>
                  <a:srgbClr val="F41C73"/>
                </a:solidFill>
              </a:rPr>
              <a:t>SHBG</a:t>
            </a:r>
            <a:r>
              <a:rPr lang="en-US" dirty="0"/>
              <a:t>) and </a:t>
            </a:r>
            <a:r>
              <a:rPr lang="en-US" dirty="0">
                <a:solidFill>
                  <a:srgbClr val="F41C73"/>
                </a:solidFill>
              </a:rPr>
              <a:t>albumin</a:t>
            </a:r>
            <a:r>
              <a:rPr lang="en-US" dirty="0"/>
              <a:t> concentrations .</a:t>
            </a:r>
          </a:p>
          <a:p>
            <a:pPr algn="just">
              <a:lnSpc>
                <a:spcPct val="150000"/>
              </a:lnSpc>
            </a:pPr>
            <a:endParaRPr lang="en-US" dirty="0"/>
          </a:p>
        </p:txBody>
      </p:sp>
    </p:spTree>
    <p:extLst>
      <p:ext uri="{BB962C8B-B14F-4D97-AF65-F5344CB8AC3E}">
        <p14:creationId xmlns:p14="http://schemas.microsoft.com/office/powerpoint/2010/main" val="1496839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47" y="143838"/>
            <a:ext cx="11807687" cy="6236414"/>
          </a:xfrm>
        </p:spPr>
        <p:txBody>
          <a:bodyPr>
            <a:normAutofit/>
          </a:bodyPr>
          <a:lstStyle/>
          <a:p>
            <a:pPr algn="just">
              <a:lnSpc>
                <a:spcPct val="100000"/>
              </a:lnSpc>
            </a:pPr>
            <a:r>
              <a:rPr lang="en-US" dirty="0" smtClean="0"/>
              <a:t>This </a:t>
            </a:r>
            <a:r>
              <a:rPr lang="en-US" dirty="0"/>
              <a:t>suggestion applies especially to obesity, since </a:t>
            </a:r>
            <a:r>
              <a:rPr lang="en-US" dirty="0">
                <a:solidFill>
                  <a:srgbClr val="F41C73"/>
                </a:solidFill>
              </a:rPr>
              <a:t>body fat excess </a:t>
            </a:r>
            <a:r>
              <a:rPr lang="en-US" dirty="0"/>
              <a:t>and insulin </a:t>
            </a:r>
            <a:r>
              <a:rPr lang="en-US" dirty="0">
                <a:solidFill>
                  <a:srgbClr val="F41C73"/>
                </a:solidFill>
              </a:rPr>
              <a:t>resistance</a:t>
            </a:r>
            <a:r>
              <a:rPr lang="en-US" dirty="0"/>
              <a:t> are commonly associated with </a:t>
            </a:r>
            <a:r>
              <a:rPr lang="en-US" dirty="0">
                <a:solidFill>
                  <a:srgbClr val="F41C73"/>
                </a:solidFill>
              </a:rPr>
              <a:t>low SHBG </a:t>
            </a:r>
            <a:r>
              <a:rPr lang="en-US" dirty="0"/>
              <a:t>circulating values </a:t>
            </a:r>
            <a:r>
              <a:rPr lang="en-US" dirty="0" smtClean="0"/>
              <a:t>,complicating </a:t>
            </a:r>
            <a:r>
              <a:rPr lang="en-US" dirty="0"/>
              <a:t>the interpretation of testosterone concentrations</a:t>
            </a:r>
            <a:r>
              <a:rPr lang="en-US" dirty="0" smtClean="0"/>
              <a:t>.</a:t>
            </a:r>
          </a:p>
          <a:p>
            <a:pPr marL="0" indent="0" algn="just">
              <a:lnSpc>
                <a:spcPct val="100000"/>
              </a:lnSpc>
              <a:buNone/>
            </a:pPr>
            <a:r>
              <a:rPr lang="en-US" dirty="0" smtClean="0"/>
              <a:t> </a:t>
            </a:r>
          </a:p>
          <a:p>
            <a:pPr algn="just">
              <a:lnSpc>
                <a:spcPct val="110000"/>
              </a:lnSpc>
            </a:pPr>
            <a:r>
              <a:rPr lang="en-US" dirty="0" smtClean="0"/>
              <a:t>In </a:t>
            </a:r>
            <a:r>
              <a:rPr lang="en-US" dirty="0"/>
              <a:t>general, a combination of low testosterone levels with clinical features of hypogonadism such as </a:t>
            </a:r>
            <a:r>
              <a:rPr lang="en-US" dirty="0">
                <a:solidFill>
                  <a:srgbClr val="F41C73"/>
                </a:solidFill>
              </a:rPr>
              <a:t>decreased sexual thoughts</a:t>
            </a:r>
            <a:r>
              <a:rPr lang="en-US" dirty="0"/>
              <a:t>, </a:t>
            </a:r>
            <a:r>
              <a:rPr lang="en-US" dirty="0">
                <a:solidFill>
                  <a:srgbClr val="F41C73"/>
                </a:solidFill>
              </a:rPr>
              <a:t>erectile dysfunction </a:t>
            </a:r>
            <a:r>
              <a:rPr lang="en-US" dirty="0"/>
              <a:t>and </a:t>
            </a:r>
            <a:r>
              <a:rPr lang="en-US" dirty="0">
                <a:solidFill>
                  <a:srgbClr val="F41C73"/>
                </a:solidFill>
              </a:rPr>
              <a:t>reduced morning erections </a:t>
            </a:r>
            <a:r>
              <a:rPr lang="en-US" dirty="0"/>
              <a:t>is required for a </a:t>
            </a:r>
            <a:r>
              <a:rPr lang="en-US" dirty="0" smtClean="0"/>
              <a:t>male </a:t>
            </a:r>
            <a:r>
              <a:rPr lang="en-US" dirty="0"/>
              <a:t>obesity-secondary </a:t>
            </a:r>
            <a:r>
              <a:rPr lang="en-US" dirty="0" smtClean="0"/>
              <a:t>hypogonadism diagnosis.</a:t>
            </a:r>
          </a:p>
          <a:p>
            <a:pPr algn="just">
              <a:lnSpc>
                <a:spcPct val="110000"/>
              </a:lnSpc>
            </a:pPr>
            <a:r>
              <a:rPr lang="en-US" dirty="0" smtClean="0"/>
              <a:t> Male </a:t>
            </a:r>
            <a:r>
              <a:rPr lang="en-US" dirty="0"/>
              <a:t>obesity-secondary hypogonadism is associated with </a:t>
            </a:r>
            <a:r>
              <a:rPr lang="en-US" dirty="0">
                <a:solidFill>
                  <a:srgbClr val="F41C73"/>
                </a:solidFill>
              </a:rPr>
              <a:t>low plasma gonadotrophin </a:t>
            </a:r>
            <a:r>
              <a:rPr lang="en-US" dirty="0"/>
              <a:t>concentrations, in contrast with primary hypogonadism, where gonadotrophins are elevated. </a:t>
            </a:r>
          </a:p>
          <a:p>
            <a:pPr marL="0" indent="0" algn="just">
              <a:lnSpc>
                <a:spcPct val="110000"/>
              </a:lnSpc>
              <a:buNone/>
            </a:pPr>
            <a:endParaRPr lang="en-US" dirty="0" smtClean="0"/>
          </a:p>
          <a:p>
            <a:pPr algn="just">
              <a:lnSpc>
                <a:spcPct val="160000"/>
              </a:lnSpc>
            </a:pPr>
            <a:endParaRPr lang="en-US" dirty="0"/>
          </a:p>
        </p:txBody>
      </p:sp>
    </p:spTree>
    <p:extLst>
      <p:ext uri="{BB962C8B-B14F-4D97-AF65-F5344CB8AC3E}">
        <p14:creationId xmlns:p14="http://schemas.microsoft.com/office/powerpoint/2010/main" val="177246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1877261" cy="6659217"/>
          </a:xfrm>
        </p:spPr>
        <p:txBody>
          <a:bodyPr>
            <a:normAutofit lnSpcReduction="10000"/>
          </a:bodyPr>
          <a:lstStyle/>
          <a:p>
            <a:pPr algn="just">
              <a:lnSpc>
                <a:spcPct val="150000"/>
              </a:lnSpc>
            </a:pPr>
            <a:r>
              <a:rPr lang="en-US" dirty="0" smtClean="0"/>
              <a:t>Once </a:t>
            </a:r>
            <a:r>
              <a:rPr lang="en-US" dirty="0" err="1" smtClean="0"/>
              <a:t>hypogonadotrophic</a:t>
            </a:r>
            <a:r>
              <a:rPr lang="en-US" dirty="0" smtClean="0"/>
              <a:t> hypogonadism has been diagnosed, other causes of secondary hypogonadism should be excluded before attributing the hormonal disorder to obesity; especially </a:t>
            </a:r>
            <a:r>
              <a:rPr lang="en-US" dirty="0" err="1" smtClean="0">
                <a:solidFill>
                  <a:srgbClr val="F41C73"/>
                </a:solidFill>
              </a:rPr>
              <a:t>hyperprolactinaemia</a:t>
            </a:r>
            <a:r>
              <a:rPr lang="en-US" dirty="0" smtClean="0"/>
              <a:t>, </a:t>
            </a:r>
            <a:r>
              <a:rPr lang="en-US" dirty="0" smtClean="0">
                <a:solidFill>
                  <a:srgbClr val="F41C73"/>
                </a:solidFill>
              </a:rPr>
              <a:t>leptin signaling abnormalities</a:t>
            </a:r>
            <a:r>
              <a:rPr lang="en-US" dirty="0" smtClean="0"/>
              <a:t>, </a:t>
            </a:r>
            <a:r>
              <a:rPr lang="en-US" dirty="0" smtClean="0">
                <a:solidFill>
                  <a:srgbClr val="F41C73"/>
                </a:solidFill>
              </a:rPr>
              <a:t>syndromic</a:t>
            </a:r>
            <a:r>
              <a:rPr lang="en-US" dirty="0" smtClean="0"/>
              <a:t> or </a:t>
            </a:r>
            <a:r>
              <a:rPr lang="en-US" dirty="0" smtClean="0">
                <a:solidFill>
                  <a:srgbClr val="F41C73"/>
                </a:solidFill>
              </a:rPr>
              <a:t>hypothalamic</a:t>
            </a:r>
            <a:r>
              <a:rPr lang="en-US" dirty="0" smtClean="0"/>
              <a:t> </a:t>
            </a:r>
            <a:r>
              <a:rPr lang="en-US" dirty="0" smtClean="0">
                <a:solidFill>
                  <a:srgbClr val="F41C73"/>
                </a:solidFill>
              </a:rPr>
              <a:t>obesity</a:t>
            </a:r>
            <a:r>
              <a:rPr lang="en-US" dirty="0" smtClean="0"/>
              <a:t> are frequently associated with </a:t>
            </a:r>
            <a:r>
              <a:rPr lang="en-US" dirty="0" err="1" smtClean="0"/>
              <a:t>hypogonadotrophic</a:t>
            </a:r>
            <a:r>
              <a:rPr lang="en-US" dirty="0" smtClean="0"/>
              <a:t> </a:t>
            </a:r>
            <a:r>
              <a:rPr lang="en-US" dirty="0"/>
              <a:t>hypogonadism </a:t>
            </a:r>
            <a:r>
              <a:rPr lang="en-US" dirty="0" smtClean="0"/>
              <a:t>.</a:t>
            </a:r>
            <a:endParaRPr lang="fa-IR" dirty="0" smtClean="0"/>
          </a:p>
          <a:p>
            <a:pPr marL="0" indent="0" algn="just">
              <a:lnSpc>
                <a:spcPct val="150000"/>
              </a:lnSpc>
              <a:buNone/>
            </a:pPr>
            <a:r>
              <a:rPr lang="en-US" dirty="0" smtClean="0"/>
              <a:t> </a:t>
            </a:r>
            <a:endParaRPr lang="en-US" dirty="0" smtClean="0"/>
          </a:p>
          <a:p>
            <a:pPr algn="just">
              <a:lnSpc>
                <a:spcPct val="150000"/>
              </a:lnSpc>
            </a:pPr>
            <a:r>
              <a:rPr lang="en-US" dirty="0" smtClean="0"/>
              <a:t>Exploration </a:t>
            </a:r>
            <a:r>
              <a:rPr lang="en-US" dirty="0"/>
              <a:t>of the hypothalamic–pituitary region by </a:t>
            </a:r>
            <a:r>
              <a:rPr lang="en-US" dirty="0">
                <a:solidFill>
                  <a:srgbClr val="F41C73"/>
                </a:solidFill>
              </a:rPr>
              <a:t>MRI</a:t>
            </a:r>
            <a:r>
              <a:rPr lang="en-US" dirty="0"/>
              <a:t> may also be needed in selected patients </a:t>
            </a:r>
            <a:r>
              <a:rPr lang="en-US" dirty="0" smtClean="0"/>
              <a:t>.If </a:t>
            </a:r>
            <a:r>
              <a:rPr lang="en-US" dirty="0"/>
              <a:t>imaging exploration is negative </a:t>
            </a:r>
            <a:r>
              <a:rPr lang="en-US" dirty="0">
                <a:solidFill>
                  <a:srgbClr val="F41C73"/>
                </a:solidFill>
              </a:rPr>
              <a:t>leptin assessment </a:t>
            </a:r>
            <a:r>
              <a:rPr lang="en-US" dirty="0"/>
              <a:t>and </a:t>
            </a:r>
            <a:r>
              <a:rPr lang="en-US" dirty="0">
                <a:solidFill>
                  <a:srgbClr val="F41C73"/>
                </a:solidFill>
              </a:rPr>
              <a:t>genetic evaluation </a:t>
            </a:r>
            <a:r>
              <a:rPr lang="en-US" dirty="0"/>
              <a:t>have to be considered</a:t>
            </a:r>
            <a:r>
              <a:rPr lang="en-US" dirty="0" smtClean="0"/>
              <a:t>.</a:t>
            </a:r>
          </a:p>
          <a:p>
            <a:pPr marL="0" indent="0" algn="just">
              <a:lnSpc>
                <a:spcPct val="150000"/>
              </a:lnSpc>
              <a:buNone/>
            </a:pPr>
            <a:r>
              <a:rPr lang="en-US" dirty="0"/>
              <a:t> </a:t>
            </a:r>
          </a:p>
          <a:p>
            <a:pPr algn="just">
              <a:lnSpc>
                <a:spcPct val="160000"/>
              </a:lnSpc>
            </a:pPr>
            <a:endParaRPr lang="en-US" dirty="0"/>
          </a:p>
        </p:txBody>
      </p:sp>
    </p:spTree>
    <p:extLst>
      <p:ext uri="{BB962C8B-B14F-4D97-AF65-F5344CB8AC3E}">
        <p14:creationId xmlns:p14="http://schemas.microsoft.com/office/powerpoint/2010/main" val="147144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 y="248478"/>
            <a:ext cx="11927840" cy="6370983"/>
          </a:xfrm>
        </p:spPr>
        <p:txBody>
          <a:bodyPr>
            <a:normAutofit fontScale="92500" lnSpcReduction="20000"/>
          </a:bodyPr>
          <a:lstStyle/>
          <a:p>
            <a:pPr marL="0" indent="0" algn="just">
              <a:lnSpc>
                <a:spcPct val="150000"/>
              </a:lnSpc>
              <a:buNone/>
            </a:pPr>
            <a:r>
              <a:rPr lang="en-US" sz="2600" b="1" dirty="0" smtClean="0">
                <a:solidFill>
                  <a:srgbClr val="F41C73"/>
                </a:solidFill>
              </a:rPr>
              <a:t>General recommendations </a:t>
            </a:r>
            <a:endParaRPr lang="en-US" sz="2600" dirty="0" smtClean="0">
              <a:solidFill>
                <a:srgbClr val="F41C73"/>
              </a:solidFill>
            </a:endParaRPr>
          </a:p>
          <a:p>
            <a:pPr algn="just">
              <a:lnSpc>
                <a:spcPct val="120000"/>
              </a:lnSpc>
            </a:pPr>
            <a:r>
              <a:rPr lang="en-US" sz="2600" dirty="0" smtClean="0"/>
              <a:t>We suggest that for all patients it is of value to measure weight and height to calculate BMI. </a:t>
            </a:r>
            <a:r>
              <a:rPr lang="en-US" sz="2600" dirty="0" smtClean="0">
                <a:solidFill>
                  <a:srgbClr val="F41C73"/>
                </a:solidFill>
              </a:rPr>
              <a:t>Obesity, defined by a BMI &gt;30 kg/m2</a:t>
            </a:r>
            <a:r>
              <a:rPr lang="en-US" sz="2600" dirty="0" smtClean="0"/>
              <a:t>, is in most cases associated with high fat mass and thus BMI is considered an adequate indicator of obesity and sufficient as first diagnostic measure.</a:t>
            </a:r>
          </a:p>
          <a:p>
            <a:pPr algn="just">
              <a:lnSpc>
                <a:spcPct val="120000"/>
              </a:lnSpc>
            </a:pPr>
            <a:r>
              <a:rPr lang="en-US" sz="2600" dirty="0" smtClean="0"/>
              <a:t> Also, a grading in obesity</a:t>
            </a:r>
            <a:r>
              <a:rPr lang="en-US" sz="2600" dirty="0" smtClean="0">
                <a:solidFill>
                  <a:srgbClr val="F41C73"/>
                </a:solidFill>
              </a:rPr>
              <a:t> I</a:t>
            </a:r>
            <a:r>
              <a:rPr lang="en-US" sz="2600" dirty="0" smtClean="0"/>
              <a:t> (&gt;30 kg/m2), obesity</a:t>
            </a:r>
            <a:r>
              <a:rPr lang="en-US" sz="2600" dirty="0" smtClean="0">
                <a:solidFill>
                  <a:srgbClr val="F41C73"/>
                </a:solidFill>
              </a:rPr>
              <a:t> II </a:t>
            </a:r>
            <a:r>
              <a:rPr lang="en-US" sz="2600" dirty="0" smtClean="0"/>
              <a:t>(&gt;35 kg/m2) and obesity </a:t>
            </a:r>
            <a:r>
              <a:rPr lang="en-US" sz="2600" dirty="0" smtClean="0">
                <a:solidFill>
                  <a:srgbClr val="F41C73"/>
                </a:solidFill>
              </a:rPr>
              <a:t>III </a:t>
            </a:r>
            <a:r>
              <a:rPr lang="en-US" sz="2600" dirty="0" smtClean="0"/>
              <a:t>(&gt;40 kg/m2) is proposed and should be used in clinical practice. </a:t>
            </a:r>
          </a:p>
          <a:p>
            <a:pPr algn="just">
              <a:lnSpc>
                <a:spcPct val="120000"/>
              </a:lnSpc>
            </a:pPr>
            <a:r>
              <a:rPr lang="en-US" sz="2600" dirty="0" smtClean="0"/>
              <a:t>Recently, EASO has suggested to grade further with obesity </a:t>
            </a:r>
            <a:r>
              <a:rPr lang="en-US" sz="2600" dirty="0" smtClean="0">
                <a:solidFill>
                  <a:srgbClr val="F41C73"/>
                </a:solidFill>
              </a:rPr>
              <a:t>IV-VI </a:t>
            </a:r>
            <a:r>
              <a:rPr lang="en-US" sz="2600" dirty="0" smtClean="0"/>
              <a:t>accordingly because of the increasing prevalence of obesity related complications with more severe obesity.</a:t>
            </a:r>
            <a:endParaRPr lang="fa-IR" sz="2600" dirty="0" smtClean="0"/>
          </a:p>
          <a:p>
            <a:pPr marL="0" indent="0" algn="just">
              <a:lnSpc>
                <a:spcPct val="120000"/>
              </a:lnSpc>
              <a:buNone/>
            </a:pPr>
            <a:endParaRPr lang="fa-IR" sz="2600" dirty="0" smtClean="0"/>
          </a:p>
          <a:p>
            <a:pPr algn="just">
              <a:lnSpc>
                <a:spcPct val="120000"/>
              </a:lnSpc>
            </a:pPr>
            <a:r>
              <a:rPr lang="en-US" sz="3000" dirty="0" smtClean="0"/>
              <a:t> </a:t>
            </a:r>
            <a:r>
              <a:rPr lang="en-US" sz="2600" dirty="0"/>
              <a:t>Especially in subjects with BMI &lt;30 kg/m2 increased body fat mass (with sarcopenia) may be suggested by </a:t>
            </a:r>
            <a:r>
              <a:rPr lang="en-US" sz="2600" dirty="0">
                <a:solidFill>
                  <a:srgbClr val="F41C73"/>
                </a:solidFill>
              </a:rPr>
              <a:t>increased waist circumference </a:t>
            </a:r>
            <a:r>
              <a:rPr lang="en-US" sz="2600" dirty="0"/>
              <a:t>(in Caucasian </a:t>
            </a:r>
            <a:r>
              <a:rPr lang="en-US" sz="2600" dirty="0">
                <a:solidFill>
                  <a:srgbClr val="00B0F0"/>
                </a:solidFill>
              </a:rPr>
              <a:t>females</a:t>
            </a:r>
            <a:r>
              <a:rPr lang="en-US" sz="2600" dirty="0"/>
              <a:t> a waist &lt;80 cm is regarded normal, 80-88 cm as elevated and &gt;88 cm is regarded equally important as a BMI &gt;30 kg/m2, in </a:t>
            </a:r>
            <a:r>
              <a:rPr lang="en-US" sz="2600" dirty="0">
                <a:solidFill>
                  <a:srgbClr val="00B0F0"/>
                </a:solidFill>
              </a:rPr>
              <a:t>males</a:t>
            </a:r>
            <a:r>
              <a:rPr lang="en-US" sz="2600" dirty="0"/>
              <a:t> the respective cut-offs are </a:t>
            </a:r>
            <a:r>
              <a:rPr lang="en-US" sz="2600" dirty="0">
                <a:solidFill>
                  <a:srgbClr val="F41C73"/>
                </a:solidFill>
              </a:rPr>
              <a:t>94 and 102 cm</a:t>
            </a:r>
            <a:r>
              <a:rPr lang="en-US" sz="2600" dirty="0"/>
              <a:t>).</a:t>
            </a:r>
          </a:p>
          <a:p>
            <a:pPr marL="0" indent="0" algn="just">
              <a:lnSpc>
                <a:spcPct val="120000"/>
              </a:lnSpc>
              <a:buNone/>
            </a:pPr>
            <a:r>
              <a:rPr lang="en-US" sz="2400" dirty="0"/>
              <a:t> </a:t>
            </a:r>
          </a:p>
          <a:p>
            <a:pPr algn="just">
              <a:lnSpc>
                <a:spcPct val="150000"/>
              </a:lnSpc>
            </a:pPr>
            <a:endParaRPr lang="en-US" sz="2600" dirty="0" smtClean="0"/>
          </a:p>
          <a:p>
            <a:pPr marL="0" indent="0" algn="just">
              <a:lnSpc>
                <a:spcPct val="150000"/>
              </a:lnSpc>
              <a:buNone/>
            </a:pPr>
            <a:endParaRPr lang="en-US" dirty="0"/>
          </a:p>
        </p:txBody>
      </p:sp>
    </p:spTree>
    <p:extLst>
      <p:ext uri="{BB962C8B-B14F-4D97-AF65-F5344CB8AC3E}">
        <p14:creationId xmlns:p14="http://schemas.microsoft.com/office/powerpoint/2010/main" val="2081196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965" y="228600"/>
            <a:ext cx="11787809" cy="6629400"/>
          </a:xfrm>
        </p:spPr>
        <p:txBody>
          <a:bodyPr>
            <a:normAutofit/>
          </a:bodyPr>
          <a:lstStyle/>
          <a:p>
            <a:pPr algn="just">
              <a:lnSpc>
                <a:spcPct val="100000"/>
              </a:lnSpc>
            </a:pPr>
            <a:r>
              <a:rPr lang="en-US" dirty="0"/>
              <a:t>In obesity we suggest applying </a:t>
            </a:r>
            <a:r>
              <a:rPr lang="en-US" dirty="0">
                <a:solidFill>
                  <a:srgbClr val="F41C73"/>
                </a:solidFill>
              </a:rPr>
              <a:t>age specific reference</a:t>
            </a:r>
            <a:r>
              <a:rPr lang="en-US" dirty="0"/>
              <a:t> ranges for testosterone.</a:t>
            </a:r>
            <a:endParaRPr lang="en-US" dirty="0" smtClean="0"/>
          </a:p>
          <a:p>
            <a:pPr marL="0" indent="0" algn="just">
              <a:lnSpc>
                <a:spcPct val="100000"/>
              </a:lnSpc>
              <a:buNone/>
            </a:pPr>
            <a:r>
              <a:rPr lang="en-US" dirty="0" smtClean="0"/>
              <a:t>  Male </a:t>
            </a:r>
            <a:r>
              <a:rPr lang="en-US" dirty="0"/>
              <a:t>testosterone levels decrease with </a:t>
            </a:r>
            <a:r>
              <a:rPr lang="en-US" dirty="0" smtClean="0"/>
              <a:t>age .</a:t>
            </a:r>
          </a:p>
          <a:p>
            <a:pPr marL="0" indent="0" algn="just">
              <a:lnSpc>
                <a:spcPct val="100000"/>
              </a:lnSpc>
              <a:buNone/>
            </a:pPr>
            <a:endParaRPr lang="en-US" dirty="0" smtClean="0"/>
          </a:p>
          <a:p>
            <a:pPr algn="just">
              <a:lnSpc>
                <a:spcPct val="100000"/>
              </a:lnSpc>
            </a:pPr>
            <a:r>
              <a:rPr lang="en-US" dirty="0" smtClean="0"/>
              <a:t>Although </a:t>
            </a:r>
            <a:r>
              <a:rPr lang="en-US" dirty="0"/>
              <a:t>obesity is associated with an increased prevalence of hypogonadism, </a:t>
            </a:r>
            <a:r>
              <a:rPr lang="en-US" dirty="0">
                <a:solidFill>
                  <a:srgbClr val="F41C73"/>
                </a:solidFill>
              </a:rPr>
              <a:t>no adjustments for BMI </a:t>
            </a:r>
            <a:r>
              <a:rPr lang="en-US" dirty="0"/>
              <a:t>are used to confirm the biochemical diagnosis of hypogonadism </a:t>
            </a:r>
            <a:r>
              <a:rPr lang="en-US" dirty="0" smtClean="0"/>
              <a:t>.</a:t>
            </a:r>
          </a:p>
          <a:p>
            <a:pPr algn="just">
              <a:lnSpc>
                <a:spcPct val="100000"/>
              </a:lnSpc>
            </a:pPr>
            <a:r>
              <a:rPr lang="en-US" dirty="0" smtClean="0"/>
              <a:t>Moreover</a:t>
            </a:r>
            <a:r>
              <a:rPr lang="en-US" dirty="0"/>
              <a:t>, testosterone measurements are affected by chronic diseases, medications, genetics, lifestyle, and intra-individual variations </a:t>
            </a:r>
            <a:r>
              <a:rPr lang="en-US" dirty="0" smtClean="0"/>
              <a:t>.All </a:t>
            </a:r>
            <a:r>
              <a:rPr lang="en-US" dirty="0"/>
              <a:t>these aspects should be considered when interpreting a testosterone result</a:t>
            </a:r>
            <a:r>
              <a:rPr lang="en-US" dirty="0" smtClean="0"/>
              <a:t>.</a:t>
            </a:r>
          </a:p>
          <a:p>
            <a:pPr algn="just">
              <a:lnSpc>
                <a:spcPct val="110000"/>
              </a:lnSpc>
            </a:pPr>
            <a:r>
              <a:rPr lang="en-US" dirty="0" smtClean="0"/>
              <a:t> </a:t>
            </a:r>
            <a:r>
              <a:rPr lang="en-US" dirty="0">
                <a:solidFill>
                  <a:srgbClr val="F41C73"/>
                </a:solidFill>
              </a:rPr>
              <a:t>Equilibrium dialysis </a:t>
            </a:r>
            <a:r>
              <a:rPr lang="en-US" dirty="0"/>
              <a:t>represents the gold standard method to measure free testosterone but is expensive and technically challenging. </a:t>
            </a:r>
          </a:p>
        </p:txBody>
      </p:sp>
    </p:spTree>
    <p:extLst>
      <p:ext uri="{BB962C8B-B14F-4D97-AF65-F5344CB8AC3E}">
        <p14:creationId xmlns:p14="http://schemas.microsoft.com/office/powerpoint/2010/main" val="4184748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31" y="168966"/>
            <a:ext cx="11877260" cy="6361044"/>
          </a:xfrm>
        </p:spPr>
        <p:txBody>
          <a:bodyPr>
            <a:normAutofit/>
          </a:bodyPr>
          <a:lstStyle/>
          <a:p>
            <a:pPr marL="0" indent="0" algn="just">
              <a:lnSpc>
                <a:spcPct val="100000"/>
              </a:lnSpc>
              <a:buNone/>
            </a:pPr>
            <a:endParaRPr lang="fa-IR" dirty="0" smtClean="0"/>
          </a:p>
          <a:p>
            <a:pPr algn="just">
              <a:lnSpc>
                <a:spcPct val="100000"/>
              </a:lnSpc>
            </a:pPr>
            <a:r>
              <a:rPr lang="en-US" dirty="0" smtClean="0"/>
              <a:t>Regarding </a:t>
            </a:r>
            <a:r>
              <a:rPr lang="en-US" dirty="0"/>
              <a:t>normal reference ranges for testosterone, the </a:t>
            </a:r>
            <a:r>
              <a:rPr lang="en-US" dirty="0">
                <a:solidFill>
                  <a:srgbClr val="F41C73"/>
                </a:solidFill>
              </a:rPr>
              <a:t>Endocrine Society </a:t>
            </a:r>
            <a:r>
              <a:rPr lang="en-US" dirty="0"/>
              <a:t>proposes 9.2−31.8 </a:t>
            </a:r>
            <a:r>
              <a:rPr lang="en-US" dirty="0" err="1"/>
              <a:t>nmol</a:t>
            </a:r>
            <a:r>
              <a:rPr lang="en-US" dirty="0"/>
              <a:t>/L in healthy men aged 19−39 years </a:t>
            </a:r>
            <a:r>
              <a:rPr lang="en-US" dirty="0" smtClean="0"/>
              <a:t>.</a:t>
            </a:r>
          </a:p>
          <a:p>
            <a:pPr algn="just">
              <a:lnSpc>
                <a:spcPct val="100000"/>
              </a:lnSpc>
            </a:pPr>
            <a:r>
              <a:rPr lang="en-US" dirty="0" smtClean="0"/>
              <a:t>Whereas </a:t>
            </a:r>
            <a:r>
              <a:rPr lang="en-US" dirty="0"/>
              <a:t>the </a:t>
            </a:r>
            <a:r>
              <a:rPr lang="en-US" dirty="0">
                <a:solidFill>
                  <a:srgbClr val="F41C73"/>
                </a:solidFill>
              </a:rPr>
              <a:t>Endocrine Society of Australia </a:t>
            </a:r>
            <a:r>
              <a:rPr lang="en-US" dirty="0"/>
              <a:t>considers a range of </a:t>
            </a:r>
            <a:r>
              <a:rPr lang="en-US" dirty="0">
                <a:solidFill>
                  <a:srgbClr val="0070C0"/>
                </a:solidFill>
              </a:rPr>
              <a:t>10.4-30.1</a:t>
            </a:r>
            <a:r>
              <a:rPr lang="en-US" dirty="0"/>
              <a:t> </a:t>
            </a:r>
            <a:r>
              <a:rPr lang="en-US" dirty="0" err="1">
                <a:solidFill>
                  <a:srgbClr val="0070C0"/>
                </a:solidFill>
              </a:rPr>
              <a:t>nmol</a:t>
            </a:r>
            <a:r>
              <a:rPr lang="en-US" dirty="0">
                <a:solidFill>
                  <a:srgbClr val="0070C0"/>
                </a:solidFill>
              </a:rPr>
              <a:t>/L </a:t>
            </a:r>
            <a:r>
              <a:rPr lang="en-US" dirty="0"/>
              <a:t>for men aged 21-35 years and </a:t>
            </a:r>
            <a:r>
              <a:rPr lang="en-US" dirty="0">
                <a:solidFill>
                  <a:srgbClr val="0070C0"/>
                </a:solidFill>
              </a:rPr>
              <a:t>6.4-25.7 </a:t>
            </a:r>
            <a:r>
              <a:rPr lang="en-US" dirty="0" err="1">
                <a:solidFill>
                  <a:srgbClr val="0070C0"/>
                </a:solidFill>
              </a:rPr>
              <a:t>nmol</a:t>
            </a:r>
            <a:r>
              <a:rPr lang="en-US" dirty="0">
                <a:solidFill>
                  <a:srgbClr val="0070C0"/>
                </a:solidFill>
              </a:rPr>
              <a:t>/L </a:t>
            </a:r>
            <a:r>
              <a:rPr lang="en-US" dirty="0"/>
              <a:t>for men aged 70-89 years measured by mass-spectrometry without specific reference to obese people </a:t>
            </a:r>
            <a:r>
              <a:rPr lang="en-US" dirty="0" smtClean="0"/>
              <a:t>.</a:t>
            </a:r>
          </a:p>
          <a:p>
            <a:pPr algn="just">
              <a:lnSpc>
                <a:spcPct val="100000"/>
              </a:lnSpc>
            </a:pPr>
            <a:r>
              <a:rPr lang="en-US" dirty="0" smtClean="0"/>
              <a:t>The </a:t>
            </a:r>
            <a:r>
              <a:rPr lang="en-US" dirty="0">
                <a:solidFill>
                  <a:srgbClr val="F41C73"/>
                </a:solidFill>
              </a:rPr>
              <a:t>European Male Aging Study </a:t>
            </a:r>
            <a:r>
              <a:rPr lang="en-US" dirty="0"/>
              <a:t>has suggested a cut-off value of total testosterone of </a:t>
            </a:r>
            <a:r>
              <a:rPr lang="en-US" dirty="0">
                <a:solidFill>
                  <a:srgbClr val="F41C73"/>
                </a:solidFill>
              </a:rPr>
              <a:t>11 </a:t>
            </a:r>
            <a:r>
              <a:rPr lang="en-US" dirty="0" err="1">
                <a:solidFill>
                  <a:srgbClr val="F41C73"/>
                </a:solidFill>
              </a:rPr>
              <a:t>nmol</a:t>
            </a:r>
            <a:r>
              <a:rPr lang="en-US" dirty="0">
                <a:solidFill>
                  <a:srgbClr val="F41C73"/>
                </a:solidFill>
              </a:rPr>
              <a:t>/L (3.2 ng/mL) </a:t>
            </a:r>
            <a:r>
              <a:rPr lang="en-US" dirty="0"/>
              <a:t>to define </a:t>
            </a:r>
            <a:r>
              <a:rPr lang="en-US" dirty="0">
                <a:solidFill>
                  <a:srgbClr val="F41C73"/>
                </a:solidFill>
              </a:rPr>
              <a:t>hypogonadism</a:t>
            </a:r>
            <a:r>
              <a:rPr lang="en-US" dirty="0"/>
              <a:t> associated to the presence of </a:t>
            </a:r>
            <a:r>
              <a:rPr lang="en-US" dirty="0" smtClean="0"/>
              <a:t>sexual </a:t>
            </a:r>
            <a:r>
              <a:rPr lang="en-US" dirty="0"/>
              <a:t>symptoms </a:t>
            </a:r>
            <a:r>
              <a:rPr lang="en-US" dirty="0" smtClean="0"/>
              <a:t>,which </a:t>
            </a:r>
            <a:r>
              <a:rPr lang="en-US" dirty="0"/>
              <a:t>is probably applicable for the general male European population including patients with obesity. </a:t>
            </a:r>
          </a:p>
        </p:txBody>
      </p:sp>
    </p:spTree>
    <p:extLst>
      <p:ext uri="{BB962C8B-B14F-4D97-AF65-F5344CB8AC3E}">
        <p14:creationId xmlns:p14="http://schemas.microsoft.com/office/powerpoint/2010/main" val="669206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05861" cy="6524090"/>
          </a:xfrm>
        </p:spPr>
        <p:txBody>
          <a:bodyPr>
            <a:normAutofit/>
          </a:bodyPr>
          <a:lstStyle/>
          <a:p>
            <a:pPr algn="just">
              <a:lnSpc>
                <a:spcPct val="110000"/>
              </a:lnSpc>
            </a:pPr>
            <a:r>
              <a:rPr lang="en-US" b="1" dirty="0"/>
              <a:t>We recommend emphasizing the importance of </a:t>
            </a:r>
            <a:r>
              <a:rPr lang="en-US" b="1" dirty="0">
                <a:solidFill>
                  <a:srgbClr val="F41C73"/>
                </a:solidFill>
              </a:rPr>
              <a:t>weight loss </a:t>
            </a:r>
            <a:r>
              <a:rPr lang="en-US" b="1" dirty="0"/>
              <a:t>to restore </a:t>
            </a:r>
            <a:r>
              <a:rPr lang="en-US" b="1" dirty="0" err="1"/>
              <a:t>eugonadism</a:t>
            </a:r>
            <a:r>
              <a:rPr lang="en-US" b="1" dirty="0"/>
              <a:t> in obese patients with biochemical and clinical hypogonadism </a:t>
            </a:r>
            <a:r>
              <a:rPr lang="fa-IR" b="1" dirty="0" smtClean="0"/>
              <a:t>.</a:t>
            </a:r>
          </a:p>
          <a:p>
            <a:pPr marL="0" indent="0" algn="just">
              <a:lnSpc>
                <a:spcPct val="110000"/>
              </a:lnSpc>
              <a:buNone/>
            </a:pPr>
            <a:endParaRPr lang="en-US" b="1" dirty="0" smtClean="0"/>
          </a:p>
          <a:p>
            <a:pPr algn="just">
              <a:lnSpc>
                <a:spcPct val="110000"/>
              </a:lnSpc>
            </a:pPr>
            <a:r>
              <a:rPr lang="en-US" dirty="0" smtClean="0"/>
              <a:t>Weight </a:t>
            </a:r>
            <a:r>
              <a:rPr lang="en-US" dirty="0"/>
              <a:t>loss should be the first-line therapeutic approach aiming to reverse functional male hypogonadism in obesity. However, health care practitioners must be aware that conservative interventions with lifestyle modification, diet and exercise, achieving 5% weight loss may be insufficient to normalize testosterone levels </a:t>
            </a:r>
            <a:endParaRPr lang="en-US" dirty="0"/>
          </a:p>
          <a:p>
            <a:pPr marL="0" indent="0" algn="just">
              <a:lnSpc>
                <a:spcPct val="110000"/>
              </a:lnSpc>
              <a:buNone/>
            </a:pPr>
            <a:r>
              <a:rPr lang="en-US" dirty="0" smtClean="0"/>
              <a:t> </a:t>
            </a:r>
            <a:endParaRPr lang="en-US" dirty="0"/>
          </a:p>
          <a:p>
            <a:pPr algn="just">
              <a:lnSpc>
                <a:spcPct val="110000"/>
              </a:lnSpc>
            </a:pPr>
            <a:r>
              <a:rPr lang="en-US" dirty="0"/>
              <a:t>Given the limited evidence for </a:t>
            </a:r>
            <a:r>
              <a:rPr lang="en-US" dirty="0">
                <a:solidFill>
                  <a:srgbClr val="F41C73"/>
                </a:solidFill>
              </a:rPr>
              <a:t>benefits along with the potential risks</a:t>
            </a:r>
            <a:r>
              <a:rPr lang="en-US" dirty="0"/>
              <a:t>, </a:t>
            </a:r>
            <a:r>
              <a:rPr lang="en-US" dirty="0">
                <a:solidFill>
                  <a:srgbClr val="F41C73"/>
                </a:solidFill>
              </a:rPr>
              <a:t>testosterone</a:t>
            </a:r>
            <a:r>
              <a:rPr lang="en-US" dirty="0"/>
              <a:t> therapy along with lifestyle interventions is </a:t>
            </a:r>
            <a:r>
              <a:rPr lang="en-US" dirty="0">
                <a:solidFill>
                  <a:srgbClr val="F41C73"/>
                </a:solidFill>
              </a:rPr>
              <a:t>not recommended </a:t>
            </a:r>
            <a:r>
              <a:rPr lang="en-US" dirty="0"/>
              <a:t>in patients with functional male hypogonadism .</a:t>
            </a:r>
            <a:endParaRPr lang="en-US" b="1" dirty="0" smtClean="0"/>
          </a:p>
          <a:p>
            <a:pPr algn="just">
              <a:lnSpc>
                <a:spcPct val="150000"/>
              </a:lnSpc>
            </a:pPr>
            <a:endParaRPr lang="en-US" dirty="0" smtClean="0"/>
          </a:p>
        </p:txBody>
      </p:sp>
    </p:spTree>
    <p:extLst>
      <p:ext uri="{BB962C8B-B14F-4D97-AF65-F5344CB8AC3E}">
        <p14:creationId xmlns:p14="http://schemas.microsoft.com/office/powerpoint/2010/main" val="4120343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087" y="195209"/>
            <a:ext cx="11807687" cy="5981754"/>
          </a:xfrm>
        </p:spPr>
        <p:txBody>
          <a:bodyPr>
            <a:normAutofit/>
          </a:bodyPr>
          <a:lstStyle/>
          <a:p>
            <a:pPr algn="just">
              <a:lnSpc>
                <a:spcPct val="100000"/>
              </a:lnSpc>
            </a:pPr>
            <a:r>
              <a:rPr lang="en-US" dirty="0"/>
              <a:t>In severely obese patients, </a:t>
            </a:r>
            <a:r>
              <a:rPr lang="en-US" dirty="0">
                <a:solidFill>
                  <a:srgbClr val="F41C73"/>
                </a:solidFill>
              </a:rPr>
              <a:t>bariatric surgery </a:t>
            </a:r>
            <a:r>
              <a:rPr lang="en-US" dirty="0"/>
              <a:t>is a very effective means of increasing testosterone levels and recovery of the hypothalamic−pituitary gonadal axis function besides achieving significant and sustained weight </a:t>
            </a:r>
            <a:r>
              <a:rPr lang="en-US" dirty="0" smtClean="0"/>
              <a:t>loss.</a:t>
            </a:r>
          </a:p>
          <a:p>
            <a:pPr marL="0" indent="0" algn="just">
              <a:lnSpc>
                <a:spcPct val="100000"/>
              </a:lnSpc>
              <a:buNone/>
            </a:pPr>
            <a:endParaRPr lang="en-US" dirty="0" smtClean="0"/>
          </a:p>
          <a:p>
            <a:pPr algn="just">
              <a:lnSpc>
                <a:spcPct val="100000"/>
              </a:lnSpc>
            </a:pPr>
            <a:r>
              <a:rPr lang="en-US" dirty="0" smtClean="0"/>
              <a:t> In </a:t>
            </a:r>
            <a:r>
              <a:rPr lang="en-US" dirty="0"/>
              <a:t>addition, </a:t>
            </a:r>
            <a:r>
              <a:rPr lang="en-US" dirty="0" err="1"/>
              <a:t>hypogonadal</a:t>
            </a:r>
            <a:r>
              <a:rPr lang="en-US" dirty="0"/>
              <a:t> men with obesity submitted to bariatric surgery are reported to </a:t>
            </a:r>
            <a:r>
              <a:rPr lang="en-US" dirty="0">
                <a:solidFill>
                  <a:srgbClr val="F41C73"/>
                </a:solidFill>
              </a:rPr>
              <a:t>lose more weight </a:t>
            </a:r>
            <a:r>
              <a:rPr lang="en-US" dirty="0"/>
              <a:t>than </a:t>
            </a:r>
            <a:r>
              <a:rPr lang="en-US" dirty="0" err="1"/>
              <a:t>eugonadal</a:t>
            </a:r>
            <a:r>
              <a:rPr lang="en-US" dirty="0"/>
              <a:t> men </a:t>
            </a:r>
            <a:r>
              <a:rPr lang="en-US" dirty="0" smtClean="0"/>
              <a:t>.However</a:t>
            </a:r>
            <a:r>
              <a:rPr lang="en-US" dirty="0"/>
              <a:t>, despite the improvement in gonadal function, this is </a:t>
            </a:r>
            <a:r>
              <a:rPr lang="en-US" dirty="0">
                <a:solidFill>
                  <a:srgbClr val="0070C0"/>
                </a:solidFill>
              </a:rPr>
              <a:t>no warranty </a:t>
            </a:r>
            <a:r>
              <a:rPr lang="en-US" dirty="0"/>
              <a:t>that </a:t>
            </a:r>
            <a:r>
              <a:rPr lang="en-US" dirty="0">
                <a:solidFill>
                  <a:srgbClr val="F41C73"/>
                </a:solidFill>
              </a:rPr>
              <a:t>sperm</a:t>
            </a:r>
            <a:r>
              <a:rPr lang="en-US" dirty="0"/>
              <a:t> characteristics will also improve </a:t>
            </a:r>
            <a:r>
              <a:rPr lang="en-US" dirty="0" smtClean="0"/>
              <a:t>.</a:t>
            </a:r>
          </a:p>
          <a:p>
            <a:pPr marL="0" indent="0" algn="just">
              <a:lnSpc>
                <a:spcPct val="100000"/>
              </a:lnSpc>
              <a:buNone/>
            </a:pPr>
            <a:endParaRPr lang="en-US" dirty="0" smtClean="0"/>
          </a:p>
          <a:p>
            <a:pPr algn="just">
              <a:lnSpc>
                <a:spcPct val="100000"/>
              </a:lnSpc>
            </a:pPr>
            <a:r>
              <a:rPr lang="en-US" b="1" dirty="0"/>
              <a:t>We suggest </a:t>
            </a:r>
            <a:r>
              <a:rPr lang="en-US" dirty="0"/>
              <a:t>that if weight loss cannot be achieved and if clinical and biochemical hypogonadism persists, treatment with </a:t>
            </a:r>
            <a:r>
              <a:rPr lang="en-US" dirty="0">
                <a:solidFill>
                  <a:srgbClr val="F41C73"/>
                </a:solidFill>
              </a:rPr>
              <a:t>testosterone </a:t>
            </a:r>
            <a:r>
              <a:rPr lang="en-US" dirty="0"/>
              <a:t>can be considered in individual cases; </a:t>
            </a:r>
          </a:p>
          <a:p>
            <a:pPr algn="just">
              <a:lnSpc>
                <a:spcPct val="100000"/>
              </a:lnSpc>
            </a:pPr>
            <a:endParaRPr lang="en-US" dirty="0"/>
          </a:p>
        </p:txBody>
      </p:sp>
    </p:spTree>
    <p:extLst>
      <p:ext uri="{BB962C8B-B14F-4D97-AF65-F5344CB8AC3E}">
        <p14:creationId xmlns:p14="http://schemas.microsoft.com/office/powerpoint/2010/main" val="3294414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69" y="0"/>
            <a:ext cx="11847443" cy="6647379"/>
          </a:xfrm>
        </p:spPr>
        <p:txBody>
          <a:bodyPr>
            <a:normAutofit/>
          </a:bodyPr>
          <a:lstStyle/>
          <a:p>
            <a:pPr algn="just">
              <a:lnSpc>
                <a:spcPct val="100000"/>
              </a:lnSpc>
            </a:pPr>
            <a:r>
              <a:rPr lang="en-US" dirty="0" smtClean="0"/>
              <a:t>Contra-indications </a:t>
            </a:r>
            <a:r>
              <a:rPr lang="en-US" dirty="0"/>
              <a:t>should be considered and other causes of hypogonadism should have been ruled out. </a:t>
            </a:r>
            <a:r>
              <a:rPr lang="en-US" dirty="0" smtClean="0"/>
              <a:t>The </a:t>
            </a:r>
            <a:r>
              <a:rPr lang="en-US" dirty="0" smtClean="0">
                <a:solidFill>
                  <a:srgbClr val="F41C73"/>
                </a:solidFill>
              </a:rPr>
              <a:t>sole </a:t>
            </a:r>
            <a:r>
              <a:rPr lang="en-US" dirty="0" smtClean="0"/>
              <a:t>presence of obesity is not enough reason to start testosterone .</a:t>
            </a:r>
          </a:p>
          <a:p>
            <a:pPr marL="0" indent="0" algn="just">
              <a:lnSpc>
                <a:spcPct val="100000"/>
              </a:lnSpc>
              <a:buNone/>
            </a:pPr>
            <a:endParaRPr lang="en-US" dirty="0" smtClean="0"/>
          </a:p>
          <a:p>
            <a:pPr algn="just">
              <a:lnSpc>
                <a:spcPct val="100000"/>
              </a:lnSpc>
            </a:pPr>
            <a:r>
              <a:rPr lang="en-US" dirty="0" smtClean="0"/>
              <a:t>Although </a:t>
            </a:r>
            <a:r>
              <a:rPr lang="en-US" dirty="0"/>
              <a:t>TRT given to men with hypogonadism is associated with weight loss and body composition improvement, no evidence of this beneficial effect is observed in </a:t>
            </a:r>
            <a:r>
              <a:rPr lang="en-US" dirty="0" err="1">
                <a:solidFill>
                  <a:srgbClr val="F41C73"/>
                </a:solidFill>
              </a:rPr>
              <a:t>eugonadal</a:t>
            </a:r>
            <a:r>
              <a:rPr lang="en-US" dirty="0"/>
              <a:t> </a:t>
            </a:r>
            <a:r>
              <a:rPr lang="en-US" dirty="0" err="1" smtClean="0"/>
              <a:t>subjects.Therefore</a:t>
            </a:r>
            <a:r>
              <a:rPr lang="en-US" dirty="0"/>
              <a:t>, TRT is not indicated for men with obesity and </a:t>
            </a:r>
            <a:r>
              <a:rPr lang="en-US" dirty="0" smtClean="0">
                <a:solidFill>
                  <a:srgbClr val="F41C73"/>
                </a:solidFill>
              </a:rPr>
              <a:t>normal </a:t>
            </a:r>
            <a:r>
              <a:rPr lang="en-US" dirty="0" smtClean="0"/>
              <a:t>hypothalamic</a:t>
            </a:r>
            <a:r>
              <a:rPr lang="en-US" dirty="0"/>
              <a:t>−pituitary gonadal function.</a:t>
            </a:r>
          </a:p>
          <a:p>
            <a:pPr marL="0" indent="0" algn="just">
              <a:lnSpc>
                <a:spcPct val="100000"/>
              </a:lnSpc>
              <a:buNone/>
            </a:pPr>
            <a:endParaRPr lang="en-US" dirty="0"/>
          </a:p>
          <a:p>
            <a:pPr marL="0" indent="0" algn="just">
              <a:lnSpc>
                <a:spcPct val="100000"/>
              </a:lnSpc>
              <a:buNone/>
            </a:pPr>
            <a:r>
              <a:rPr lang="en-US" dirty="0"/>
              <a:t>The injectable preparation of testosterone </a:t>
            </a:r>
            <a:r>
              <a:rPr lang="en-US" dirty="0" err="1"/>
              <a:t>undecanoate</a:t>
            </a:r>
            <a:r>
              <a:rPr lang="en-US" dirty="0"/>
              <a:t> (</a:t>
            </a:r>
            <a:r>
              <a:rPr lang="en-US" dirty="0">
                <a:solidFill>
                  <a:srgbClr val="F41C73"/>
                </a:solidFill>
              </a:rPr>
              <a:t>1000 mg every 12 weeks</a:t>
            </a:r>
            <a:r>
              <a:rPr lang="en-US" dirty="0"/>
              <a:t>) is widely used as treatment of hypogonadism .</a:t>
            </a:r>
          </a:p>
          <a:p>
            <a:pPr marL="0" indent="0" algn="just">
              <a:lnSpc>
                <a:spcPct val="100000"/>
              </a:lnSpc>
              <a:buNone/>
            </a:pPr>
            <a:endParaRPr lang="en-US" dirty="0" smtClean="0"/>
          </a:p>
        </p:txBody>
      </p:sp>
    </p:spTree>
    <p:extLst>
      <p:ext uri="{BB962C8B-B14F-4D97-AF65-F5344CB8AC3E}">
        <p14:creationId xmlns:p14="http://schemas.microsoft.com/office/powerpoint/2010/main" val="25026037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18661" y="198783"/>
            <a:ext cx="10446026" cy="5218043"/>
          </a:xfrm>
          <a:prstGeom prst="rect">
            <a:avLst/>
          </a:prstGeom>
        </p:spPr>
      </p:pic>
    </p:spTree>
    <p:extLst>
      <p:ext uri="{BB962C8B-B14F-4D97-AF65-F5344CB8AC3E}">
        <p14:creationId xmlns:p14="http://schemas.microsoft.com/office/powerpoint/2010/main" val="3393490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48" y="288234"/>
            <a:ext cx="11817626" cy="6251713"/>
          </a:xfrm>
        </p:spPr>
        <p:txBody>
          <a:bodyPr>
            <a:normAutofit/>
          </a:bodyPr>
          <a:lstStyle/>
          <a:p>
            <a:pPr marL="0" indent="0" algn="just">
              <a:lnSpc>
                <a:spcPct val="100000"/>
              </a:lnSpc>
              <a:buNone/>
            </a:pPr>
            <a:r>
              <a:rPr lang="en-US" b="1" dirty="0" smtClean="0"/>
              <a:t>We suggest treatment with testosterone aiming at testosterone levels in the normal range .</a:t>
            </a:r>
          </a:p>
          <a:p>
            <a:pPr algn="just">
              <a:lnSpc>
                <a:spcPct val="100000"/>
              </a:lnSpc>
            </a:pPr>
            <a:r>
              <a:rPr lang="en-US" dirty="0" smtClean="0"/>
              <a:t>The </a:t>
            </a:r>
            <a:r>
              <a:rPr lang="en-US" dirty="0"/>
              <a:t>main aim of TRT is to reverse the symptoms and signs </a:t>
            </a:r>
            <a:r>
              <a:rPr lang="en-US" dirty="0" smtClean="0"/>
              <a:t>related </a:t>
            </a:r>
            <a:r>
              <a:rPr lang="en-US" dirty="0" smtClean="0"/>
              <a:t>to </a:t>
            </a:r>
            <a:r>
              <a:rPr lang="en-US" dirty="0"/>
              <a:t>testosterone deficiency (Table 5</a:t>
            </a:r>
            <a:r>
              <a:rPr lang="en-US" dirty="0" smtClean="0"/>
              <a:t>).Although </a:t>
            </a:r>
            <a:r>
              <a:rPr lang="en-US" dirty="0"/>
              <a:t>there are no sufficient data to establish the testosterone concentration that should be achieved, the </a:t>
            </a:r>
            <a:r>
              <a:rPr lang="en-US" dirty="0" smtClean="0"/>
              <a:t>goal </a:t>
            </a:r>
            <a:r>
              <a:rPr lang="en-US" dirty="0"/>
              <a:t>is to restore testosterone values to the </a:t>
            </a:r>
            <a:r>
              <a:rPr lang="en-US" dirty="0">
                <a:solidFill>
                  <a:srgbClr val="F41C73"/>
                </a:solidFill>
              </a:rPr>
              <a:t>mid-normal range of a specific age</a:t>
            </a:r>
            <a:r>
              <a:rPr lang="en-US" dirty="0" smtClean="0"/>
              <a:t>.</a:t>
            </a:r>
          </a:p>
          <a:p>
            <a:pPr marL="0" indent="0" algn="just">
              <a:lnSpc>
                <a:spcPct val="100000"/>
              </a:lnSpc>
              <a:buNone/>
            </a:pPr>
            <a:r>
              <a:rPr lang="en-US" dirty="0" smtClean="0"/>
              <a:t> </a:t>
            </a:r>
          </a:p>
          <a:p>
            <a:pPr algn="just">
              <a:lnSpc>
                <a:spcPct val="100000"/>
              </a:lnSpc>
            </a:pPr>
            <a:r>
              <a:rPr lang="en-US" dirty="0" err="1" smtClean="0"/>
              <a:t>Haematocrit</a:t>
            </a:r>
            <a:r>
              <a:rPr lang="en-US" dirty="0"/>
              <a:t>, prostate health status and the cardiovascular situation should be evaluated regularly after starting TRT to monitor potential side effects. </a:t>
            </a:r>
          </a:p>
        </p:txBody>
      </p:sp>
    </p:spTree>
    <p:extLst>
      <p:ext uri="{BB962C8B-B14F-4D97-AF65-F5344CB8AC3E}">
        <p14:creationId xmlns:p14="http://schemas.microsoft.com/office/powerpoint/2010/main" val="3513451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087" y="149086"/>
            <a:ext cx="11777870" cy="6599583"/>
          </a:xfrm>
        </p:spPr>
        <p:txBody>
          <a:bodyPr>
            <a:normAutofit/>
          </a:bodyPr>
          <a:lstStyle/>
          <a:p>
            <a:pPr>
              <a:lnSpc>
                <a:spcPct val="100000"/>
              </a:lnSpc>
            </a:pPr>
            <a:r>
              <a:rPr lang="en-US" sz="2400" dirty="0" smtClean="0"/>
              <a:t>We </a:t>
            </a:r>
            <a:r>
              <a:rPr lang="en-US" sz="2400" dirty="0"/>
              <a:t>suggest </a:t>
            </a:r>
            <a:r>
              <a:rPr lang="en-US" sz="2400" dirty="0">
                <a:solidFill>
                  <a:srgbClr val="F41C73"/>
                </a:solidFill>
              </a:rPr>
              <a:t>stopping</a:t>
            </a:r>
            <a:r>
              <a:rPr lang="en-US" sz="2400" dirty="0"/>
              <a:t> testosterone treatment if clinical features are not improving despite biochemical restoration </a:t>
            </a:r>
            <a:r>
              <a:rPr lang="en-US" sz="2400" dirty="0">
                <a:solidFill>
                  <a:srgbClr val="F41C73"/>
                </a:solidFill>
              </a:rPr>
              <a:t>for 6−12 months </a:t>
            </a:r>
            <a:r>
              <a:rPr lang="en-US" sz="2400" dirty="0" smtClean="0"/>
              <a:t>.</a:t>
            </a:r>
          </a:p>
          <a:p>
            <a:pPr marL="0" indent="0">
              <a:lnSpc>
                <a:spcPct val="100000"/>
              </a:lnSpc>
              <a:buNone/>
            </a:pPr>
            <a:endParaRPr lang="en-US" sz="2400" dirty="0"/>
          </a:p>
          <a:p>
            <a:pPr algn="just">
              <a:lnSpc>
                <a:spcPct val="100000"/>
              </a:lnSpc>
            </a:pPr>
            <a:r>
              <a:rPr lang="en-US" sz="2400" dirty="0" smtClean="0"/>
              <a:t>TRT </a:t>
            </a:r>
            <a:r>
              <a:rPr lang="en-US" sz="2400" dirty="0"/>
              <a:t>may be associated </a:t>
            </a:r>
            <a:r>
              <a:rPr lang="en-US" sz="2400" dirty="0" smtClean="0"/>
              <a:t>with side </a:t>
            </a:r>
            <a:r>
              <a:rPr lang="en-US" sz="2400" dirty="0"/>
              <a:t>effects such as </a:t>
            </a:r>
            <a:r>
              <a:rPr lang="en-US" sz="2400" dirty="0" err="1"/>
              <a:t>erythrocytosis</a:t>
            </a:r>
            <a:r>
              <a:rPr lang="en-US" sz="2400" dirty="0"/>
              <a:t> (</a:t>
            </a:r>
            <a:r>
              <a:rPr lang="en-US" sz="2400" dirty="0" err="1"/>
              <a:t>haematocrit</a:t>
            </a:r>
            <a:r>
              <a:rPr lang="en-US" sz="2400" dirty="0"/>
              <a:t> higher than 54%), androgenic manifestations such as acne and male pattern balding, prostatic growth, reduced sperm production, worsening of sleep </a:t>
            </a:r>
            <a:r>
              <a:rPr lang="en-US" sz="2400" dirty="0" err="1"/>
              <a:t>apnoea</a:t>
            </a:r>
            <a:r>
              <a:rPr lang="en-US" sz="2400" dirty="0"/>
              <a:t>, </a:t>
            </a:r>
            <a:r>
              <a:rPr lang="en-US" sz="2400" dirty="0" err="1"/>
              <a:t>gynaecomastia</a:t>
            </a:r>
            <a:r>
              <a:rPr lang="en-US" sz="2400" dirty="0"/>
              <a:t>, and growth of breast cancer </a:t>
            </a:r>
            <a:r>
              <a:rPr lang="en-US" sz="2400" dirty="0" smtClean="0"/>
              <a:t>.Appearance </a:t>
            </a:r>
            <a:r>
              <a:rPr lang="en-US" sz="2400" dirty="0"/>
              <a:t>of these signs may lead to </a:t>
            </a:r>
            <a:r>
              <a:rPr lang="en-US" sz="2400" dirty="0">
                <a:solidFill>
                  <a:srgbClr val="F41C73"/>
                </a:solidFill>
              </a:rPr>
              <a:t>reduction </a:t>
            </a:r>
            <a:r>
              <a:rPr lang="en-US" sz="2400" dirty="0"/>
              <a:t>of testosterone dose or termination of treatment. </a:t>
            </a:r>
            <a:endParaRPr lang="en-US" sz="2400" dirty="0" smtClean="0"/>
          </a:p>
          <a:p>
            <a:pPr marL="0" indent="0" algn="just">
              <a:lnSpc>
                <a:spcPct val="100000"/>
              </a:lnSpc>
              <a:buNone/>
            </a:pPr>
            <a:endParaRPr lang="en-US" sz="2400" dirty="0"/>
          </a:p>
          <a:p>
            <a:pPr algn="just">
              <a:lnSpc>
                <a:spcPct val="100000"/>
              </a:lnSpc>
            </a:pPr>
            <a:r>
              <a:rPr lang="en-US" sz="2400" dirty="0"/>
              <a:t>The effects of TRT on </a:t>
            </a:r>
            <a:r>
              <a:rPr lang="en-US" sz="2400" dirty="0">
                <a:solidFill>
                  <a:srgbClr val="F41C73"/>
                </a:solidFill>
              </a:rPr>
              <a:t>sexual desire </a:t>
            </a:r>
            <a:r>
              <a:rPr lang="en-US" sz="2400" dirty="0"/>
              <a:t>are usually clear after </a:t>
            </a:r>
            <a:r>
              <a:rPr lang="en-US" sz="2400" dirty="0">
                <a:solidFill>
                  <a:srgbClr val="F41C73"/>
                </a:solidFill>
              </a:rPr>
              <a:t>3 weeks </a:t>
            </a:r>
            <a:r>
              <a:rPr lang="en-US" sz="2400" dirty="0"/>
              <a:t>of treatment, but the improvement in </a:t>
            </a:r>
            <a:r>
              <a:rPr lang="en-US" sz="2400" dirty="0">
                <a:solidFill>
                  <a:srgbClr val="F41C73"/>
                </a:solidFill>
              </a:rPr>
              <a:t>mood</a:t>
            </a:r>
            <a:r>
              <a:rPr lang="en-US" sz="2400" dirty="0"/>
              <a:t> may be evident from the </a:t>
            </a:r>
            <a:r>
              <a:rPr lang="en-US" sz="2400" dirty="0">
                <a:solidFill>
                  <a:srgbClr val="F41C73"/>
                </a:solidFill>
              </a:rPr>
              <a:t>first month </a:t>
            </a:r>
            <a:r>
              <a:rPr lang="en-US" sz="2400" dirty="0"/>
              <a:t>of </a:t>
            </a:r>
            <a:r>
              <a:rPr lang="en-US" sz="2400" dirty="0" err="1"/>
              <a:t>therapy.</a:t>
            </a:r>
            <a:r>
              <a:rPr lang="en-US" sz="2400" dirty="0" err="1">
                <a:solidFill>
                  <a:srgbClr val="F41C73"/>
                </a:solidFill>
              </a:rPr>
              <a:t>Erectile</a:t>
            </a:r>
            <a:r>
              <a:rPr lang="en-US" sz="2400" dirty="0">
                <a:solidFill>
                  <a:srgbClr val="F41C73"/>
                </a:solidFill>
              </a:rPr>
              <a:t> dysfunction </a:t>
            </a:r>
            <a:r>
              <a:rPr lang="en-US" sz="2400" dirty="0"/>
              <a:t>may require </a:t>
            </a:r>
            <a:r>
              <a:rPr lang="en-US" sz="2400" dirty="0">
                <a:solidFill>
                  <a:srgbClr val="F41C73"/>
                </a:solidFill>
              </a:rPr>
              <a:t>6 months </a:t>
            </a:r>
            <a:r>
              <a:rPr lang="en-US" sz="2400" dirty="0"/>
              <a:t>of treatment to recover.</a:t>
            </a:r>
          </a:p>
          <a:p>
            <a:pPr algn="just">
              <a:lnSpc>
                <a:spcPct val="100000"/>
              </a:lnSpc>
            </a:pPr>
            <a:r>
              <a:rPr lang="en-US" sz="2400" dirty="0"/>
              <a:t>Following TRT, a </a:t>
            </a:r>
            <a:r>
              <a:rPr lang="en-US" sz="2400" dirty="0">
                <a:solidFill>
                  <a:srgbClr val="F41C73"/>
                </a:solidFill>
              </a:rPr>
              <a:t>reduction</a:t>
            </a:r>
            <a:r>
              <a:rPr lang="en-US" sz="2400" dirty="0"/>
              <a:t> in fat mass and an </a:t>
            </a:r>
            <a:r>
              <a:rPr lang="en-US" sz="2400" dirty="0">
                <a:solidFill>
                  <a:srgbClr val="F41C73"/>
                </a:solidFill>
              </a:rPr>
              <a:t>increase</a:t>
            </a:r>
            <a:r>
              <a:rPr lang="en-US" sz="2400" dirty="0"/>
              <a:t> in lean body mass are expected as well as improvements in insulin resistance, lipid profile and BMI. </a:t>
            </a:r>
          </a:p>
          <a:p>
            <a:pPr marL="0" indent="0" algn="just">
              <a:lnSpc>
                <a:spcPct val="150000"/>
              </a:lnSpc>
              <a:buNone/>
            </a:pPr>
            <a:endParaRPr lang="en-US" dirty="0"/>
          </a:p>
          <a:p>
            <a:pPr algn="just">
              <a:lnSpc>
                <a:spcPct val="100000"/>
              </a:lnSpc>
            </a:pPr>
            <a:endParaRPr lang="en-US" dirty="0" smtClean="0"/>
          </a:p>
        </p:txBody>
      </p:sp>
    </p:spTree>
    <p:extLst>
      <p:ext uri="{BB962C8B-B14F-4D97-AF65-F5344CB8AC3E}">
        <p14:creationId xmlns:p14="http://schemas.microsoft.com/office/powerpoint/2010/main" val="2914345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903" y="159026"/>
            <a:ext cx="11877261" cy="6370983"/>
          </a:xfrm>
        </p:spPr>
        <p:txBody>
          <a:bodyPr>
            <a:normAutofit/>
          </a:bodyPr>
          <a:lstStyle/>
          <a:p>
            <a:pPr marL="0" indent="0" algn="just">
              <a:lnSpc>
                <a:spcPct val="100000"/>
              </a:lnSpc>
              <a:buNone/>
            </a:pPr>
            <a:r>
              <a:rPr lang="en-US" b="1" dirty="0"/>
              <a:t>We do not recommend testosterone treatment as a first therapeutic measure in </a:t>
            </a:r>
            <a:r>
              <a:rPr lang="en-US" b="1" dirty="0" err="1"/>
              <a:t>hypogonadal</a:t>
            </a:r>
            <a:r>
              <a:rPr lang="en-US" b="1" dirty="0"/>
              <a:t> male patients with obesity </a:t>
            </a:r>
            <a:r>
              <a:rPr lang="en-US" b="1" dirty="0" smtClean="0"/>
              <a:t>want </a:t>
            </a:r>
            <a:r>
              <a:rPr lang="en-US" b="1" dirty="0"/>
              <a:t>fertility </a:t>
            </a:r>
            <a:r>
              <a:rPr lang="en-US" b="1" dirty="0" smtClean="0"/>
              <a:t>.</a:t>
            </a:r>
          </a:p>
          <a:p>
            <a:pPr marL="0" indent="0" algn="just">
              <a:lnSpc>
                <a:spcPct val="100000"/>
              </a:lnSpc>
              <a:buNone/>
            </a:pPr>
            <a:endParaRPr lang="en-US" dirty="0" smtClean="0"/>
          </a:p>
          <a:p>
            <a:pPr algn="just">
              <a:lnSpc>
                <a:spcPct val="100000"/>
              </a:lnSpc>
            </a:pPr>
            <a:r>
              <a:rPr lang="en-US" dirty="0" smtClean="0"/>
              <a:t>After testosterone </a:t>
            </a:r>
            <a:r>
              <a:rPr lang="en-US" dirty="0"/>
              <a:t>administration </a:t>
            </a:r>
            <a:r>
              <a:rPr lang="en-US" dirty="0" smtClean="0">
                <a:solidFill>
                  <a:srgbClr val="F41C73"/>
                </a:solidFill>
              </a:rPr>
              <a:t>inhibition </a:t>
            </a:r>
            <a:r>
              <a:rPr lang="en-US" dirty="0"/>
              <a:t>of gonadotrophin secretion and </a:t>
            </a:r>
            <a:r>
              <a:rPr lang="en-US" dirty="0">
                <a:solidFill>
                  <a:srgbClr val="F41C73"/>
                </a:solidFill>
              </a:rPr>
              <a:t>suppression of </a:t>
            </a:r>
            <a:r>
              <a:rPr lang="en-US" dirty="0" smtClean="0">
                <a:solidFill>
                  <a:srgbClr val="F41C73"/>
                </a:solidFill>
              </a:rPr>
              <a:t>spermatogenesis </a:t>
            </a:r>
            <a:r>
              <a:rPr lang="en-US" dirty="0" smtClean="0"/>
              <a:t>occur</a:t>
            </a:r>
            <a:r>
              <a:rPr lang="en-US" dirty="0" smtClean="0">
                <a:solidFill>
                  <a:srgbClr val="F41C73"/>
                </a:solidFill>
              </a:rPr>
              <a:t> </a:t>
            </a:r>
            <a:r>
              <a:rPr lang="en-US" dirty="0" err="1" smtClean="0"/>
              <a:t>and,so</a:t>
            </a:r>
            <a:r>
              <a:rPr lang="en-US" dirty="0" smtClean="0"/>
              <a:t>, </a:t>
            </a:r>
            <a:r>
              <a:rPr lang="en-US" dirty="0"/>
              <a:t>is contraindicated as monotherapy when males with </a:t>
            </a:r>
            <a:r>
              <a:rPr lang="en-US" dirty="0" err="1"/>
              <a:t>hypogonadotrophic</a:t>
            </a:r>
            <a:r>
              <a:rPr lang="en-US" dirty="0"/>
              <a:t> hypogonadism </a:t>
            </a:r>
            <a:r>
              <a:rPr lang="en-US" dirty="0" smtClean="0"/>
              <a:t>want fertility </a:t>
            </a:r>
            <a:r>
              <a:rPr lang="en-US" dirty="0"/>
              <a:t>over the next year </a:t>
            </a:r>
            <a:r>
              <a:rPr lang="en-US" dirty="0" smtClean="0"/>
              <a:t>.</a:t>
            </a:r>
          </a:p>
          <a:p>
            <a:pPr marL="0" indent="0" algn="just">
              <a:lnSpc>
                <a:spcPct val="100000"/>
              </a:lnSpc>
              <a:buNone/>
            </a:pPr>
            <a:endParaRPr lang="en-US" dirty="0" smtClean="0"/>
          </a:p>
          <a:p>
            <a:pPr algn="just">
              <a:lnSpc>
                <a:spcPct val="100000"/>
              </a:lnSpc>
            </a:pPr>
            <a:r>
              <a:rPr lang="en-US" dirty="0" smtClean="0"/>
              <a:t>Therefore </a:t>
            </a:r>
            <a:r>
              <a:rPr lang="en-US" dirty="0"/>
              <a:t>treatment with gonadotropins should be the first-line therapy, </a:t>
            </a:r>
            <a:r>
              <a:rPr lang="en-US" dirty="0" smtClean="0"/>
              <a:t>to </a:t>
            </a:r>
            <a:r>
              <a:rPr lang="en-US" dirty="0"/>
              <a:t>ensure or recover spermatogenesis </a:t>
            </a:r>
            <a:r>
              <a:rPr lang="en-US" dirty="0" smtClean="0"/>
              <a:t>.</a:t>
            </a:r>
            <a:endParaRPr lang="en-US" dirty="0"/>
          </a:p>
        </p:txBody>
      </p:sp>
    </p:spTree>
    <p:extLst>
      <p:ext uri="{BB962C8B-B14F-4D97-AF65-F5344CB8AC3E}">
        <p14:creationId xmlns:p14="http://schemas.microsoft.com/office/powerpoint/2010/main" val="4134300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73426"/>
          </a:xfrm>
        </p:spPr>
        <p:txBody>
          <a:bodyPr>
            <a:noAutofit/>
          </a:bodyPr>
          <a:lstStyle/>
          <a:p>
            <a:pPr algn="ctr"/>
            <a:r>
              <a:rPr lang="en-US" sz="2800" b="1" dirty="0" smtClean="0">
                <a:solidFill>
                  <a:srgbClr val="F41C73"/>
                </a:solidFill>
              </a:rPr>
              <a:t>Testing </a:t>
            </a:r>
            <a:r>
              <a:rPr lang="en-US" sz="2800" b="1" dirty="0">
                <a:solidFill>
                  <a:srgbClr val="F41C73"/>
                </a:solidFill>
              </a:rPr>
              <a:t>for gonadal dysfunction in females </a:t>
            </a:r>
            <a:r>
              <a:rPr lang="en-US" sz="2800" dirty="0"/>
              <a:t/>
            </a:r>
            <a:br>
              <a:rPr lang="en-US" sz="2800" dirty="0"/>
            </a:br>
            <a:endParaRPr lang="en-US" sz="2800" dirty="0"/>
          </a:p>
        </p:txBody>
      </p:sp>
      <p:sp>
        <p:nvSpPr>
          <p:cNvPr id="3" name="Content Placeholder 2"/>
          <p:cNvSpPr>
            <a:spLocks noGrp="1"/>
          </p:cNvSpPr>
          <p:nvPr>
            <p:ph idx="1"/>
          </p:nvPr>
        </p:nvSpPr>
        <p:spPr>
          <a:xfrm>
            <a:off x="119269" y="516835"/>
            <a:ext cx="11897139" cy="6027803"/>
          </a:xfrm>
        </p:spPr>
        <p:txBody>
          <a:bodyPr>
            <a:normAutofit fontScale="92500" lnSpcReduction="10000"/>
          </a:bodyPr>
          <a:lstStyle/>
          <a:p>
            <a:pPr marL="0" indent="0" algn="just">
              <a:lnSpc>
                <a:spcPct val="150000"/>
              </a:lnSpc>
              <a:buNone/>
            </a:pPr>
            <a:r>
              <a:rPr lang="en-US" b="1" dirty="0"/>
              <a:t>We recommend that testing for gonadal dysfunction is not routinely applied in female patients with obesity .</a:t>
            </a:r>
            <a:endParaRPr lang="en-US" b="1" dirty="0" smtClean="0"/>
          </a:p>
          <a:p>
            <a:pPr algn="just">
              <a:lnSpc>
                <a:spcPct val="150000"/>
              </a:lnSpc>
            </a:pPr>
            <a:r>
              <a:rPr lang="en-US" dirty="0" smtClean="0"/>
              <a:t>Unless </a:t>
            </a:r>
            <a:r>
              <a:rPr lang="en-US" dirty="0"/>
              <a:t>there is relevant clinical suspicion, such as </a:t>
            </a:r>
            <a:r>
              <a:rPr lang="en-US" dirty="0">
                <a:solidFill>
                  <a:srgbClr val="F41C73"/>
                </a:solidFill>
              </a:rPr>
              <a:t>menstrual abnormalities</a:t>
            </a:r>
            <a:r>
              <a:rPr lang="en-US" dirty="0"/>
              <a:t>, </a:t>
            </a:r>
            <a:r>
              <a:rPr lang="en-US" dirty="0">
                <a:solidFill>
                  <a:srgbClr val="F41C73"/>
                </a:solidFill>
              </a:rPr>
              <a:t>infertility</a:t>
            </a:r>
            <a:r>
              <a:rPr lang="en-US" dirty="0"/>
              <a:t> or symptoms/signs of </a:t>
            </a:r>
            <a:r>
              <a:rPr lang="en-US" dirty="0" err="1">
                <a:solidFill>
                  <a:srgbClr val="F41C73"/>
                </a:solidFill>
              </a:rPr>
              <a:t>hyperandrogenism</a:t>
            </a:r>
            <a:r>
              <a:rPr lang="en-US" dirty="0" smtClean="0"/>
              <a:t>.</a:t>
            </a:r>
          </a:p>
          <a:p>
            <a:pPr algn="just">
              <a:lnSpc>
                <a:spcPct val="150000"/>
              </a:lnSpc>
            </a:pPr>
            <a:r>
              <a:rPr lang="en-US" dirty="0" smtClean="0"/>
              <a:t> </a:t>
            </a:r>
            <a:r>
              <a:rPr lang="en-US" dirty="0"/>
              <a:t>Nevertheless, it should be noticed that polycystic ovary syndrome </a:t>
            </a:r>
            <a:r>
              <a:rPr lang="en-US" dirty="0">
                <a:solidFill>
                  <a:srgbClr val="00B0F0"/>
                </a:solidFill>
              </a:rPr>
              <a:t>(PCOS) </a:t>
            </a:r>
            <a:r>
              <a:rPr lang="en-US" dirty="0"/>
              <a:t>occurs in 29% of female patients with obesity </a:t>
            </a:r>
            <a:r>
              <a:rPr lang="en-US" dirty="0" smtClean="0"/>
              <a:t>reaching </a:t>
            </a:r>
            <a:r>
              <a:rPr lang="en-US" dirty="0"/>
              <a:t>up to 36% of women with severe obesity </a:t>
            </a:r>
            <a:r>
              <a:rPr lang="en-US" dirty="0" smtClean="0"/>
              <a:t>.</a:t>
            </a:r>
          </a:p>
          <a:p>
            <a:pPr algn="just">
              <a:lnSpc>
                <a:spcPct val="150000"/>
              </a:lnSpc>
            </a:pPr>
            <a:r>
              <a:rPr lang="en-US" dirty="0" smtClean="0"/>
              <a:t>Obesity </a:t>
            </a:r>
            <a:r>
              <a:rPr lang="en-US" dirty="0"/>
              <a:t>in females can be associated with relative functional </a:t>
            </a:r>
            <a:r>
              <a:rPr lang="en-US" dirty="0" err="1" smtClean="0"/>
              <a:t>hyperandrogenism</a:t>
            </a:r>
            <a:r>
              <a:rPr lang="en-US" dirty="0" smtClean="0"/>
              <a:t>, women </a:t>
            </a:r>
            <a:r>
              <a:rPr lang="en-US" dirty="0"/>
              <a:t>should undergo further evaluation when suggestive symptoms or signs such as </a:t>
            </a:r>
            <a:r>
              <a:rPr lang="en-US" dirty="0">
                <a:solidFill>
                  <a:srgbClr val="F41C73"/>
                </a:solidFill>
              </a:rPr>
              <a:t>acne</a:t>
            </a:r>
            <a:r>
              <a:rPr lang="en-US" dirty="0"/>
              <a:t>, </a:t>
            </a:r>
            <a:r>
              <a:rPr lang="en-US" dirty="0">
                <a:solidFill>
                  <a:srgbClr val="F41C73"/>
                </a:solidFill>
              </a:rPr>
              <a:t>hirsutism,</a:t>
            </a:r>
            <a:r>
              <a:rPr lang="en-US" dirty="0"/>
              <a:t> or </a:t>
            </a:r>
            <a:r>
              <a:rPr lang="en-US" dirty="0">
                <a:solidFill>
                  <a:srgbClr val="F41C73"/>
                </a:solidFill>
              </a:rPr>
              <a:t>androgenic alopecia </a:t>
            </a:r>
            <a:r>
              <a:rPr lang="en-US" dirty="0"/>
              <a:t>are present. </a:t>
            </a:r>
          </a:p>
        </p:txBody>
      </p:sp>
    </p:spTree>
    <p:extLst>
      <p:ext uri="{BB962C8B-B14F-4D97-AF65-F5344CB8AC3E}">
        <p14:creationId xmlns:p14="http://schemas.microsoft.com/office/powerpoint/2010/main" val="4039858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563" y="208722"/>
            <a:ext cx="11835829" cy="6400800"/>
          </a:xfrm>
        </p:spPr>
        <p:txBody>
          <a:bodyPr>
            <a:noAutofit/>
          </a:bodyPr>
          <a:lstStyle/>
          <a:p>
            <a:pPr algn="just">
              <a:lnSpc>
                <a:spcPct val="100000"/>
              </a:lnSpc>
            </a:pPr>
            <a:r>
              <a:rPr lang="en-US" dirty="0"/>
              <a:t>We recommend that </a:t>
            </a:r>
            <a:r>
              <a:rPr lang="en-US" dirty="0">
                <a:solidFill>
                  <a:srgbClr val="F41C73"/>
                </a:solidFill>
              </a:rPr>
              <a:t>not all patients </a:t>
            </a:r>
            <a:r>
              <a:rPr lang="en-US" dirty="0"/>
              <a:t>with obesity are routinely referred to an </a:t>
            </a:r>
            <a:r>
              <a:rPr lang="en-US" dirty="0" smtClean="0"/>
              <a:t>endocrinologist.</a:t>
            </a:r>
          </a:p>
          <a:p>
            <a:pPr algn="just">
              <a:lnSpc>
                <a:spcPct val="100000"/>
              </a:lnSpc>
            </a:pPr>
            <a:r>
              <a:rPr lang="en-US" dirty="0" smtClean="0"/>
              <a:t>In </a:t>
            </a:r>
            <a:r>
              <a:rPr lang="en-US" dirty="0"/>
              <a:t>most cases, despite obesity being a condition of endocrine and metabolic imbalance, obesity is not caused by other endocrine diseases or hormonal disturbances</a:t>
            </a:r>
            <a:r>
              <a:rPr lang="en-US" dirty="0" smtClean="0"/>
              <a:t>.</a:t>
            </a:r>
          </a:p>
          <a:p>
            <a:pPr algn="just">
              <a:lnSpc>
                <a:spcPct val="100000"/>
              </a:lnSpc>
            </a:pPr>
            <a:r>
              <a:rPr lang="en-US" dirty="0" smtClean="0"/>
              <a:t>In </a:t>
            </a:r>
            <a:r>
              <a:rPr lang="en-US" dirty="0"/>
              <a:t>addition, because the prevalence of endocrine disturbances is related to obesity severity, and because clinical signs and symptoms of endocrine conditions can be difficult to distinguish from obesity, we suggest that in patients with </a:t>
            </a:r>
            <a:r>
              <a:rPr lang="en-US" dirty="0">
                <a:solidFill>
                  <a:srgbClr val="F41C73"/>
                </a:solidFill>
              </a:rPr>
              <a:t>morbid obesity </a:t>
            </a:r>
            <a:r>
              <a:rPr lang="en-US" dirty="0"/>
              <a:t>a referral to an endocrinologist is considered</a:t>
            </a:r>
            <a:r>
              <a:rPr lang="en-US" dirty="0" smtClean="0"/>
              <a:t>.</a:t>
            </a:r>
            <a:endParaRPr lang="fa-IR" dirty="0" smtClean="0"/>
          </a:p>
          <a:p>
            <a:pPr algn="just">
              <a:lnSpc>
                <a:spcPct val="100000"/>
              </a:lnSpc>
            </a:pPr>
            <a:r>
              <a:rPr lang="en-US" dirty="0">
                <a:solidFill>
                  <a:srgbClr val="F41C73"/>
                </a:solidFill>
              </a:rPr>
              <a:t>Further reasons </a:t>
            </a:r>
            <a:r>
              <a:rPr lang="en-US" dirty="0"/>
              <a:t>for referral to the endocrinologist include therapy-resistant obesity and /or rapid weight gain and candidates for bariatric surgery.</a:t>
            </a:r>
            <a:endParaRPr lang="fa-IR" dirty="0"/>
          </a:p>
          <a:p>
            <a:pPr marL="0" indent="0" algn="just">
              <a:lnSpc>
                <a:spcPct val="100000"/>
              </a:lnSpc>
              <a:buNone/>
            </a:pPr>
            <a:endParaRPr lang="en-US" dirty="0"/>
          </a:p>
          <a:p>
            <a:pPr algn="just">
              <a:lnSpc>
                <a:spcPct val="100000"/>
              </a:lnSpc>
            </a:pPr>
            <a:endParaRPr lang="en-US" dirty="0"/>
          </a:p>
        </p:txBody>
      </p:sp>
    </p:spTree>
    <p:extLst>
      <p:ext uri="{BB962C8B-B14F-4D97-AF65-F5344CB8AC3E}">
        <p14:creationId xmlns:p14="http://schemas.microsoft.com/office/powerpoint/2010/main" val="3689758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51" y="113016"/>
            <a:ext cx="11897139" cy="6369977"/>
          </a:xfrm>
        </p:spPr>
        <p:txBody>
          <a:bodyPr>
            <a:normAutofit/>
          </a:bodyPr>
          <a:lstStyle/>
          <a:p>
            <a:pPr algn="just">
              <a:lnSpc>
                <a:spcPct val="110000"/>
              </a:lnSpc>
            </a:pPr>
            <a:r>
              <a:rPr lang="en-US" dirty="0"/>
              <a:t>In fact, obesity plays a major role in determining female </a:t>
            </a:r>
            <a:r>
              <a:rPr lang="en-US" dirty="0" err="1" smtClean="0"/>
              <a:t>hyperandrogenaemia</a:t>
            </a:r>
            <a:r>
              <a:rPr lang="en-US" dirty="0" smtClean="0"/>
              <a:t>. Although </a:t>
            </a:r>
            <a:r>
              <a:rPr lang="en-US" dirty="0"/>
              <a:t>the </a:t>
            </a:r>
            <a:r>
              <a:rPr lang="en-US" dirty="0" smtClean="0"/>
              <a:t>mechanisms </a:t>
            </a:r>
            <a:r>
              <a:rPr lang="en-US" dirty="0"/>
              <a:t>remain unclear, these are likely related to the </a:t>
            </a:r>
            <a:r>
              <a:rPr lang="en-US" dirty="0">
                <a:solidFill>
                  <a:srgbClr val="F41C73"/>
                </a:solidFill>
              </a:rPr>
              <a:t>effects of insulin on steroidogenic cells </a:t>
            </a:r>
            <a:r>
              <a:rPr lang="en-US" dirty="0"/>
              <a:t>that </a:t>
            </a:r>
            <a:r>
              <a:rPr lang="en-US" dirty="0" smtClean="0"/>
              <a:t>keep </a:t>
            </a:r>
            <a:r>
              <a:rPr lang="en-US" dirty="0"/>
              <a:t>insulin sensitivity </a:t>
            </a:r>
            <a:r>
              <a:rPr lang="en-US" dirty="0" smtClean="0"/>
              <a:t>.</a:t>
            </a:r>
          </a:p>
          <a:p>
            <a:pPr marL="0" indent="0" algn="just">
              <a:lnSpc>
                <a:spcPct val="110000"/>
              </a:lnSpc>
              <a:buNone/>
            </a:pPr>
            <a:endParaRPr lang="en-US" dirty="0" smtClean="0"/>
          </a:p>
          <a:p>
            <a:pPr algn="just">
              <a:lnSpc>
                <a:spcPct val="110000"/>
              </a:lnSpc>
            </a:pPr>
            <a:r>
              <a:rPr lang="en-US" dirty="0" smtClean="0"/>
              <a:t>In </a:t>
            </a:r>
            <a:r>
              <a:rPr lang="en-US" dirty="0"/>
              <a:t>addition, </a:t>
            </a:r>
            <a:r>
              <a:rPr lang="en-US" dirty="0">
                <a:solidFill>
                  <a:srgbClr val="F41C73"/>
                </a:solidFill>
              </a:rPr>
              <a:t>infertility</a:t>
            </a:r>
            <a:r>
              <a:rPr lang="en-US" dirty="0"/>
              <a:t> and a medical history of </a:t>
            </a:r>
            <a:r>
              <a:rPr lang="en-US" dirty="0">
                <a:solidFill>
                  <a:srgbClr val="F41C73"/>
                </a:solidFill>
              </a:rPr>
              <a:t>recurrent miscarriages </a:t>
            </a:r>
            <a:r>
              <a:rPr lang="en-US" dirty="0"/>
              <a:t>can also be clinical manifestations of obesity-related gonadal dysfunction </a:t>
            </a:r>
            <a:r>
              <a:rPr lang="en-US" dirty="0" smtClean="0"/>
              <a:t>.Particularly </a:t>
            </a:r>
            <a:r>
              <a:rPr lang="en-US" dirty="0"/>
              <a:t>when accompanied with visceral fat excess, PCOS is frequently associated with insulin resistance and metabolic sequelae, such as type 2 diabetes, </a:t>
            </a:r>
            <a:r>
              <a:rPr lang="en-US" dirty="0" err="1"/>
              <a:t>dyslipidaemia</a:t>
            </a:r>
            <a:r>
              <a:rPr lang="en-US" dirty="0"/>
              <a:t> and cardiovascular risk factors that can affect women across the lifespan .</a:t>
            </a:r>
          </a:p>
          <a:p>
            <a:pPr algn="just">
              <a:lnSpc>
                <a:spcPct val="160000"/>
              </a:lnSpc>
            </a:pPr>
            <a:endParaRPr lang="en-US" dirty="0" smtClean="0"/>
          </a:p>
        </p:txBody>
      </p:sp>
    </p:spTree>
    <p:extLst>
      <p:ext uri="{BB962C8B-B14F-4D97-AF65-F5344CB8AC3E}">
        <p14:creationId xmlns:p14="http://schemas.microsoft.com/office/powerpoint/2010/main" val="3568516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66104" cy="6708913"/>
          </a:xfrm>
        </p:spPr>
        <p:txBody>
          <a:bodyPr>
            <a:normAutofit/>
          </a:bodyPr>
          <a:lstStyle/>
          <a:p>
            <a:pPr algn="just">
              <a:lnSpc>
                <a:spcPct val="100000"/>
              </a:lnSpc>
            </a:pPr>
            <a:r>
              <a:rPr lang="en-US" dirty="0"/>
              <a:t>We suggest to </a:t>
            </a:r>
            <a:r>
              <a:rPr lang="en-US" dirty="0">
                <a:solidFill>
                  <a:srgbClr val="F41C73"/>
                </a:solidFill>
              </a:rPr>
              <a:t>assess gonadal function </a:t>
            </a:r>
            <a:r>
              <a:rPr lang="en-US" dirty="0"/>
              <a:t>in female patients with obesity with menstrual irregularities and chronic </a:t>
            </a:r>
            <a:r>
              <a:rPr lang="en-US" dirty="0" smtClean="0"/>
              <a:t>anovulation/infertility.</a:t>
            </a:r>
          </a:p>
          <a:p>
            <a:pPr marL="0" indent="0" algn="just">
              <a:lnSpc>
                <a:spcPct val="100000"/>
              </a:lnSpc>
              <a:buNone/>
            </a:pPr>
            <a:endParaRPr lang="en-US" dirty="0" smtClean="0"/>
          </a:p>
          <a:p>
            <a:pPr algn="just">
              <a:lnSpc>
                <a:spcPct val="100000"/>
              </a:lnSpc>
            </a:pPr>
            <a:r>
              <a:rPr lang="en-US" dirty="0" smtClean="0"/>
              <a:t>Obesity </a:t>
            </a:r>
            <a:r>
              <a:rPr lang="en-US" dirty="0"/>
              <a:t>is associated with fertility impairment and increased risk of miscarriages, even in the absence of a formal diagnosis of PCOS </a:t>
            </a:r>
            <a:r>
              <a:rPr lang="en-US" dirty="0" smtClean="0"/>
              <a:t>.Diverse </a:t>
            </a:r>
            <a:r>
              <a:rPr lang="en-US" dirty="0"/>
              <a:t>pathological factors may mediate these phenomena, which include </a:t>
            </a:r>
            <a:r>
              <a:rPr lang="en-US" dirty="0">
                <a:solidFill>
                  <a:srgbClr val="F41C73"/>
                </a:solidFill>
              </a:rPr>
              <a:t>insulin resistance </a:t>
            </a:r>
            <a:r>
              <a:rPr lang="en-US" dirty="0"/>
              <a:t>and </a:t>
            </a:r>
            <a:r>
              <a:rPr lang="en-US" dirty="0">
                <a:solidFill>
                  <a:srgbClr val="F41C73"/>
                </a:solidFill>
              </a:rPr>
              <a:t>low-grade inflammation </a:t>
            </a:r>
            <a:r>
              <a:rPr lang="en-US" dirty="0" smtClean="0"/>
              <a:t>.</a:t>
            </a:r>
          </a:p>
          <a:p>
            <a:pPr marL="0" indent="0" algn="just">
              <a:lnSpc>
                <a:spcPct val="100000"/>
              </a:lnSpc>
              <a:buNone/>
            </a:pPr>
            <a:endParaRPr lang="en-US" dirty="0" smtClean="0"/>
          </a:p>
          <a:p>
            <a:pPr algn="just">
              <a:lnSpc>
                <a:spcPct val="100000"/>
              </a:lnSpc>
            </a:pPr>
            <a:r>
              <a:rPr lang="en-US" dirty="0" smtClean="0"/>
              <a:t>The </a:t>
            </a:r>
            <a:r>
              <a:rPr lang="en-US" dirty="0"/>
              <a:t>presence of irregular periods, infertility should </a:t>
            </a:r>
            <a:r>
              <a:rPr lang="en-US" dirty="0" smtClean="0"/>
              <a:t>be investigated to </a:t>
            </a:r>
            <a:r>
              <a:rPr lang="en-US" dirty="0"/>
              <a:t>confirm or exclude </a:t>
            </a:r>
            <a:r>
              <a:rPr lang="en-US" dirty="0" err="1">
                <a:solidFill>
                  <a:srgbClr val="F41C73"/>
                </a:solidFill>
              </a:rPr>
              <a:t>hyperandrogenaemia</a:t>
            </a:r>
            <a:r>
              <a:rPr lang="en-US" dirty="0"/>
              <a:t>, </a:t>
            </a:r>
            <a:r>
              <a:rPr lang="en-US" dirty="0">
                <a:solidFill>
                  <a:srgbClr val="F41C73"/>
                </a:solidFill>
              </a:rPr>
              <a:t>anovulation,</a:t>
            </a:r>
            <a:r>
              <a:rPr lang="en-US" dirty="0"/>
              <a:t> </a:t>
            </a:r>
            <a:r>
              <a:rPr lang="en-US" dirty="0">
                <a:solidFill>
                  <a:srgbClr val="F41C73"/>
                </a:solidFill>
              </a:rPr>
              <a:t>PCOS </a:t>
            </a:r>
            <a:r>
              <a:rPr lang="en-US" dirty="0" smtClean="0">
                <a:solidFill>
                  <a:srgbClr val="F41C73"/>
                </a:solidFill>
              </a:rPr>
              <a:t>,</a:t>
            </a:r>
            <a:r>
              <a:rPr lang="en-US" dirty="0" smtClean="0"/>
              <a:t> </a:t>
            </a:r>
            <a:r>
              <a:rPr lang="en-US" dirty="0"/>
              <a:t>insulin </a:t>
            </a:r>
            <a:r>
              <a:rPr lang="en-US" dirty="0" smtClean="0"/>
              <a:t>resistance and other </a:t>
            </a:r>
            <a:r>
              <a:rPr lang="en-US" dirty="0"/>
              <a:t>secondary causes of female gonadal </a:t>
            </a:r>
            <a:r>
              <a:rPr lang="en-US" dirty="0" smtClean="0"/>
              <a:t>dysfunction, </a:t>
            </a:r>
            <a:r>
              <a:rPr lang="en-US" dirty="0"/>
              <a:t>include assessment of </a:t>
            </a:r>
            <a:r>
              <a:rPr lang="en-US" dirty="0" err="1">
                <a:solidFill>
                  <a:srgbClr val="F41C73"/>
                </a:solidFill>
              </a:rPr>
              <a:t>hyperprolactinaemia</a:t>
            </a:r>
            <a:r>
              <a:rPr lang="en-US" dirty="0">
                <a:solidFill>
                  <a:srgbClr val="F41C73"/>
                </a:solidFill>
              </a:rPr>
              <a:t>,</a:t>
            </a:r>
            <a:r>
              <a:rPr lang="en-US" dirty="0"/>
              <a:t> </a:t>
            </a:r>
            <a:r>
              <a:rPr lang="en-US" dirty="0">
                <a:solidFill>
                  <a:srgbClr val="F41C73"/>
                </a:solidFill>
              </a:rPr>
              <a:t>thyroid dysfunction </a:t>
            </a:r>
            <a:r>
              <a:rPr lang="en-US" dirty="0"/>
              <a:t>and </a:t>
            </a:r>
            <a:r>
              <a:rPr lang="en-US" dirty="0" err="1" smtClean="0">
                <a:solidFill>
                  <a:srgbClr val="F41C73"/>
                </a:solidFill>
              </a:rPr>
              <a:t>hypercortisolism</a:t>
            </a:r>
            <a:r>
              <a:rPr lang="en-US" dirty="0" smtClean="0">
                <a:solidFill>
                  <a:srgbClr val="F41C73"/>
                </a:solidFill>
              </a:rPr>
              <a:t>.</a:t>
            </a:r>
          </a:p>
        </p:txBody>
      </p:sp>
    </p:spTree>
    <p:extLst>
      <p:ext uri="{BB962C8B-B14F-4D97-AF65-F5344CB8AC3E}">
        <p14:creationId xmlns:p14="http://schemas.microsoft.com/office/powerpoint/2010/main" val="334579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 y="119270"/>
            <a:ext cx="11907078" cy="6549887"/>
          </a:xfrm>
        </p:spPr>
        <p:txBody>
          <a:bodyPr>
            <a:normAutofit fontScale="70000" lnSpcReduction="20000"/>
          </a:bodyPr>
          <a:lstStyle/>
          <a:p>
            <a:pPr algn="just">
              <a:lnSpc>
                <a:spcPct val="100000"/>
              </a:lnSpc>
            </a:pPr>
            <a:r>
              <a:rPr lang="en-US" sz="3400" dirty="0"/>
              <a:t> In case of androgen excess other clinical entities apart from PCOS should be excluded, such as </a:t>
            </a:r>
            <a:r>
              <a:rPr lang="en-US" sz="3400" dirty="0">
                <a:solidFill>
                  <a:srgbClr val="F41C73"/>
                </a:solidFill>
              </a:rPr>
              <a:t>congenital adrenal hyperplasia</a:t>
            </a:r>
            <a:r>
              <a:rPr lang="en-US" sz="3400" dirty="0"/>
              <a:t>, </a:t>
            </a:r>
            <a:r>
              <a:rPr lang="en-US" sz="3400" dirty="0">
                <a:solidFill>
                  <a:srgbClr val="F41C73"/>
                </a:solidFill>
              </a:rPr>
              <a:t>severe insulin resistance</a:t>
            </a:r>
            <a:r>
              <a:rPr lang="en-US" sz="3400" dirty="0"/>
              <a:t>, </a:t>
            </a:r>
            <a:r>
              <a:rPr lang="en-US" sz="3400" dirty="0">
                <a:solidFill>
                  <a:srgbClr val="F41C73"/>
                </a:solidFill>
              </a:rPr>
              <a:t>adrenal disorders </a:t>
            </a:r>
            <a:r>
              <a:rPr lang="en-US" sz="3400" dirty="0"/>
              <a:t>and </a:t>
            </a:r>
            <a:r>
              <a:rPr lang="en-US" sz="3400" dirty="0">
                <a:solidFill>
                  <a:srgbClr val="F41C73"/>
                </a:solidFill>
              </a:rPr>
              <a:t>iatrogenic factors. </a:t>
            </a:r>
            <a:endParaRPr lang="en-US" sz="3400" dirty="0" smtClean="0">
              <a:solidFill>
                <a:srgbClr val="F41C73"/>
              </a:solidFill>
            </a:endParaRPr>
          </a:p>
          <a:p>
            <a:pPr marL="0" indent="0" algn="just">
              <a:lnSpc>
                <a:spcPct val="100000"/>
              </a:lnSpc>
              <a:buNone/>
            </a:pPr>
            <a:endParaRPr lang="en-US" sz="3400" dirty="0" smtClean="0"/>
          </a:p>
          <a:p>
            <a:pPr algn="just">
              <a:lnSpc>
                <a:spcPct val="100000"/>
              </a:lnSpc>
            </a:pPr>
            <a:r>
              <a:rPr lang="en-US" sz="3400" dirty="0" smtClean="0"/>
              <a:t>For </a:t>
            </a:r>
            <a:r>
              <a:rPr lang="en-US" sz="3400" dirty="0"/>
              <a:t>evaluation of menstrual irregularity we suggest to assess gonadal function by measuring </a:t>
            </a:r>
            <a:r>
              <a:rPr lang="en-US" sz="3400" dirty="0">
                <a:solidFill>
                  <a:srgbClr val="F41C73"/>
                </a:solidFill>
              </a:rPr>
              <a:t>LH,</a:t>
            </a:r>
            <a:r>
              <a:rPr lang="en-US" sz="3400" dirty="0"/>
              <a:t> </a:t>
            </a:r>
            <a:r>
              <a:rPr lang="en-US" sz="3400" dirty="0">
                <a:solidFill>
                  <a:srgbClr val="F41C73"/>
                </a:solidFill>
              </a:rPr>
              <a:t>FSH, total testosterone</a:t>
            </a:r>
            <a:r>
              <a:rPr lang="en-US" sz="3400" dirty="0"/>
              <a:t>, </a:t>
            </a:r>
            <a:r>
              <a:rPr lang="en-US" sz="3400" dirty="0">
                <a:solidFill>
                  <a:srgbClr val="F41C73"/>
                </a:solidFill>
              </a:rPr>
              <a:t>SHBG, Δ 4androstenedione, </a:t>
            </a:r>
            <a:r>
              <a:rPr lang="en-US" sz="3400" dirty="0" smtClean="0">
                <a:solidFill>
                  <a:srgbClr val="F41C73"/>
                </a:solidFill>
              </a:rPr>
              <a:t>estradiol</a:t>
            </a:r>
            <a:r>
              <a:rPr lang="en-US" sz="3400" dirty="0"/>
              <a:t>, </a:t>
            </a:r>
            <a:r>
              <a:rPr lang="en-US" sz="3400" dirty="0">
                <a:solidFill>
                  <a:srgbClr val="F41C73"/>
                </a:solidFill>
              </a:rPr>
              <a:t>17-hydroxyprogesterone</a:t>
            </a:r>
            <a:r>
              <a:rPr lang="en-US" sz="3400" dirty="0"/>
              <a:t> and </a:t>
            </a:r>
            <a:r>
              <a:rPr lang="en-US" sz="3400" dirty="0">
                <a:solidFill>
                  <a:srgbClr val="F41C73"/>
                </a:solidFill>
              </a:rPr>
              <a:t>prolactin</a:t>
            </a:r>
            <a:r>
              <a:rPr lang="en-US" sz="3400" dirty="0" smtClean="0">
                <a:solidFill>
                  <a:srgbClr val="F41C73"/>
                </a:solidFill>
              </a:rPr>
              <a:t>.</a:t>
            </a:r>
            <a:endParaRPr lang="fa-IR" sz="3400" dirty="0" smtClean="0">
              <a:solidFill>
                <a:srgbClr val="F41C73"/>
              </a:solidFill>
            </a:endParaRPr>
          </a:p>
          <a:p>
            <a:pPr algn="just">
              <a:lnSpc>
                <a:spcPct val="100000"/>
              </a:lnSpc>
            </a:pPr>
            <a:r>
              <a:rPr lang="en-US" sz="3400" dirty="0" smtClean="0"/>
              <a:t>These </a:t>
            </a:r>
            <a:r>
              <a:rPr lang="en-US" sz="3400" dirty="0"/>
              <a:t>measurements are primarily aimed to establish or exclude PCOS, since obesity is commonly associated with clinical and biochemical characteristics of this </a:t>
            </a:r>
            <a:r>
              <a:rPr lang="en-US" sz="3400" dirty="0" smtClean="0"/>
              <a:t>syndrome</a:t>
            </a:r>
            <a:r>
              <a:rPr lang="fa-IR" sz="3400" dirty="0" smtClean="0"/>
              <a:t>.</a:t>
            </a:r>
            <a:endParaRPr lang="en-US" sz="3400" dirty="0" smtClean="0"/>
          </a:p>
          <a:p>
            <a:pPr algn="just">
              <a:lnSpc>
                <a:spcPct val="100000"/>
              </a:lnSpc>
            </a:pPr>
            <a:endParaRPr lang="en-US" sz="3400" dirty="0"/>
          </a:p>
          <a:p>
            <a:pPr algn="just">
              <a:lnSpc>
                <a:spcPct val="120000"/>
              </a:lnSpc>
            </a:pPr>
            <a:r>
              <a:rPr lang="en-US" sz="3400" dirty="0" smtClean="0"/>
              <a:t> We </a:t>
            </a:r>
            <a:r>
              <a:rPr lang="en-US" sz="3400" dirty="0"/>
              <a:t>suggest that </a:t>
            </a:r>
            <a:r>
              <a:rPr lang="en-US" sz="3400" dirty="0" err="1"/>
              <a:t>gynaecological</a:t>
            </a:r>
            <a:r>
              <a:rPr lang="en-US" sz="3400" dirty="0"/>
              <a:t> assessment, including ovarian ultrasound scan (US) evaluation should be considered to define </a:t>
            </a:r>
            <a:r>
              <a:rPr lang="en-US" sz="3400" dirty="0" smtClean="0"/>
              <a:t>PCO </a:t>
            </a:r>
            <a:r>
              <a:rPr lang="en-US" sz="3400" dirty="0"/>
              <a:t>in order to </a:t>
            </a:r>
            <a:r>
              <a:rPr lang="en-US" sz="3400" dirty="0" smtClean="0"/>
              <a:t>diagnosis </a:t>
            </a:r>
            <a:r>
              <a:rPr lang="en-US" sz="3400" dirty="0"/>
              <a:t>by applying the established Rotterdam Criteria .</a:t>
            </a:r>
          </a:p>
          <a:p>
            <a:pPr marL="0" indent="0" algn="just">
              <a:lnSpc>
                <a:spcPct val="120000"/>
              </a:lnSpc>
              <a:buNone/>
            </a:pPr>
            <a:endParaRPr lang="en-US" sz="3400" dirty="0" smtClean="0"/>
          </a:p>
          <a:p>
            <a:pPr algn="just">
              <a:lnSpc>
                <a:spcPct val="100000"/>
              </a:lnSpc>
            </a:pPr>
            <a:endParaRPr lang="en-US" dirty="0"/>
          </a:p>
          <a:p>
            <a:pPr marL="0" indent="0" algn="just">
              <a:lnSpc>
                <a:spcPct val="100000"/>
              </a:lnSpc>
              <a:buNone/>
            </a:pPr>
            <a:r>
              <a:rPr lang="en-US" dirty="0" smtClean="0"/>
              <a:t> </a:t>
            </a:r>
            <a:endParaRPr lang="en-US" dirty="0"/>
          </a:p>
        </p:txBody>
      </p:sp>
    </p:spTree>
    <p:extLst>
      <p:ext uri="{BB962C8B-B14F-4D97-AF65-F5344CB8AC3E}">
        <p14:creationId xmlns:p14="http://schemas.microsoft.com/office/powerpoint/2010/main" val="2784885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6030"/>
            <a:ext cx="11907078" cy="6522639"/>
          </a:xfrm>
        </p:spPr>
        <p:txBody>
          <a:bodyPr>
            <a:normAutofit/>
          </a:bodyPr>
          <a:lstStyle/>
          <a:p>
            <a:pPr algn="just">
              <a:lnSpc>
                <a:spcPct val="100000"/>
              </a:lnSpc>
            </a:pPr>
            <a:r>
              <a:rPr lang="en-US" dirty="0" smtClean="0"/>
              <a:t>This </a:t>
            </a:r>
            <a:r>
              <a:rPr lang="en-US" dirty="0"/>
              <a:t>biochemical profile should also be investigated in </a:t>
            </a:r>
            <a:r>
              <a:rPr lang="en-US" dirty="0">
                <a:solidFill>
                  <a:srgbClr val="F41C73"/>
                </a:solidFill>
              </a:rPr>
              <a:t>symptomatic adolescent </a:t>
            </a:r>
            <a:r>
              <a:rPr lang="en-US" dirty="0"/>
              <a:t>women with obesity</a:t>
            </a:r>
            <a:r>
              <a:rPr lang="en-US" dirty="0" smtClean="0"/>
              <a:t>.</a:t>
            </a:r>
          </a:p>
          <a:p>
            <a:pPr algn="just">
              <a:lnSpc>
                <a:spcPct val="100000"/>
              </a:lnSpc>
            </a:pPr>
            <a:r>
              <a:rPr lang="en-US" dirty="0" smtClean="0"/>
              <a:t> </a:t>
            </a:r>
            <a:r>
              <a:rPr lang="en-US" dirty="0"/>
              <a:t>Although less common, since patients with late-onset congenital adrenal hyperplasia may present clinical features similar to PCOS, plasma 17-hydroxyprogesterone should also be included to rule out 21-hydroxylase deficiency </a:t>
            </a:r>
            <a:r>
              <a:rPr lang="en-US" dirty="0" smtClean="0"/>
              <a:t>.</a:t>
            </a:r>
          </a:p>
          <a:p>
            <a:pPr algn="just">
              <a:lnSpc>
                <a:spcPct val="100000"/>
              </a:lnSpc>
            </a:pPr>
            <a:r>
              <a:rPr lang="en-US" dirty="0"/>
              <a:t>We recommend hormonal assessments to be performed in the </a:t>
            </a:r>
            <a:r>
              <a:rPr lang="en-US" dirty="0">
                <a:solidFill>
                  <a:srgbClr val="F41C73"/>
                </a:solidFill>
              </a:rPr>
              <a:t>early follicular phase</a:t>
            </a:r>
            <a:r>
              <a:rPr lang="en-US" dirty="0"/>
              <a:t> of the menstrual cycle (</a:t>
            </a:r>
            <a:r>
              <a:rPr lang="en-US" dirty="0">
                <a:solidFill>
                  <a:srgbClr val="F41C73"/>
                </a:solidFill>
              </a:rPr>
              <a:t>1st to 5th </a:t>
            </a:r>
            <a:r>
              <a:rPr lang="en-US" dirty="0"/>
              <a:t>day of the menstrual cycle) values </a:t>
            </a:r>
            <a:r>
              <a:rPr lang="en-US" dirty="0" smtClean="0"/>
              <a:t>, if </a:t>
            </a:r>
            <a:r>
              <a:rPr lang="en-US" dirty="0"/>
              <a:t>the menstrual cycle is irregular but somewhat </a:t>
            </a:r>
            <a:r>
              <a:rPr lang="en-US" dirty="0" smtClean="0"/>
              <a:t>predictable.</a:t>
            </a:r>
            <a:endParaRPr lang="en-US" dirty="0"/>
          </a:p>
          <a:p>
            <a:pPr algn="just">
              <a:lnSpc>
                <a:spcPct val="100000"/>
              </a:lnSpc>
            </a:pPr>
            <a:r>
              <a:rPr lang="en-US" dirty="0"/>
              <a:t>In the presence of </a:t>
            </a:r>
            <a:r>
              <a:rPr lang="en-US" dirty="0" err="1">
                <a:solidFill>
                  <a:srgbClr val="F41C73"/>
                </a:solidFill>
              </a:rPr>
              <a:t>amenorrhoea</a:t>
            </a:r>
            <a:r>
              <a:rPr lang="en-US" dirty="0"/>
              <a:t> and unpredictable menstrual cycles, these hormonal assessments can be performed at any time. </a:t>
            </a:r>
          </a:p>
        </p:txBody>
      </p:sp>
    </p:spTree>
    <p:extLst>
      <p:ext uri="{BB962C8B-B14F-4D97-AF65-F5344CB8AC3E}">
        <p14:creationId xmlns:p14="http://schemas.microsoft.com/office/powerpoint/2010/main" val="2032649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500"/>
          </a:xfrm>
        </p:spPr>
        <p:txBody>
          <a:bodyPr>
            <a:normAutofit/>
          </a:bodyPr>
          <a:lstStyle/>
          <a:p>
            <a:r>
              <a:rPr lang="en-US" b="1" dirty="0" smtClean="0"/>
              <a:t> </a:t>
            </a:r>
            <a:endParaRPr lang="en-US" dirty="0"/>
          </a:p>
        </p:txBody>
      </p:sp>
      <p:sp>
        <p:nvSpPr>
          <p:cNvPr id="3" name="Content Placeholder 2"/>
          <p:cNvSpPr>
            <a:spLocks noGrp="1"/>
          </p:cNvSpPr>
          <p:nvPr>
            <p:ph idx="1"/>
          </p:nvPr>
        </p:nvSpPr>
        <p:spPr>
          <a:xfrm>
            <a:off x="119270" y="178904"/>
            <a:ext cx="11817626" cy="6520070"/>
          </a:xfrm>
        </p:spPr>
        <p:txBody>
          <a:bodyPr>
            <a:normAutofit fontScale="92500"/>
          </a:bodyPr>
          <a:lstStyle/>
          <a:p>
            <a:pPr>
              <a:lnSpc>
                <a:spcPct val="110000"/>
              </a:lnSpc>
            </a:pPr>
            <a:r>
              <a:rPr lang="en-US" dirty="0"/>
              <a:t>For evaluation of </a:t>
            </a:r>
            <a:r>
              <a:rPr lang="en-US" dirty="0">
                <a:solidFill>
                  <a:srgbClr val="F41C73"/>
                </a:solidFill>
              </a:rPr>
              <a:t>anovulation </a:t>
            </a:r>
            <a:r>
              <a:rPr lang="en-US" dirty="0"/>
              <a:t>we suggest gonadal function to be assessed by measuring LH, FSH, </a:t>
            </a:r>
            <a:r>
              <a:rPr lang="en-US" dirty="0" smtClean="0"/>
              <a:t>estradiol, progesterone and prolactin.</a:t>
            </a:r>
            <a:endParaRPr lang="fa-IR" dirty="0" smtClean="0"/>
          </a:p>
          <a:p>
            <a:pPr marL="0" indent="0">
              <a:lnSpc>
                <a:spcPct val="110000"/>
              </a:lnSpc>
              <a:buNone/>
            </a:pPr>
            <a:r>
              <a:rPr lang="en-US" dirty="0" smtClean="0"/>
              <a:t> </a:t>
            </a:r>
          </a:p>
          <a:p>
            <a:pPr algn="just">
              <a:lnSpc>
                <a:spcPct val="110000"/>
              </a:lnSpc>
            </a:pPr>
            <a:r>
              <a:rPr lang="en-US" dirty="0" smtClean="0"/>
              <a:t>Although </a:t>
            </a:r>
            <a:r>
              <a:rPr lang="en-US" dirty="0"/>
              <a:t>obesity-associated gonadal dysfunction is due to </a:t>
            </a:r>
            <a:r>
              <a:rPr lang="en-US" dirty="0" smtClean="0">
                <a:solidFill>
                  <a:srgbClr val="F41C73"/>
                </a:solidFill>
              </a:rPr>
              <a:t>hypothalamic</a:t>
            </a:r>
            <a:r>
              <a:rPr lang="fa-IR" dirty="0" smtClean="0">
                <a:solidFill>
                  <a:srgbClr val="F41C73"/>
                </a:solidFill>
              </a:rPr>
              <a:t> </a:t>
            </a:r>
            <a:r>
              <a:rPr lang="en-US" dirty="0" smtClean="0">
                <a:solidFill>
                  <a:srgbClr val="F41C73"/>
                </a:solidFill>
              </a:rPr>
              <a:t>dysfunction </a:t>
            </a:r>
            <a:r>
              <a:rPr lang="en-US" dirty="0"/>
              <a:t>patients with primary ovarian failure may also develop obesity. </a:t>
            </a:r>
            <a:r>
              <a:rPr lang="en-US" dirty="0" smtClean="0"/>
              <a:t>In </a:t>
            </a:r>
            <a:r>
              <a:rPr lang="en-US" dirty="0" smtClean="0">
                <a:solidFill>
                  <a:srgbClr val="F41C73"/>
                </a:solidFill>
              </a:rPr>
              <a:t>primary</a:t>
            </a:r>
            <a:r>
              <a:rPr lang="fa-IR" dirty="0" smtClean="0">
                <a:solidFill>
                  <a:srgbClr val="F41C73"/>
                </a:solidFill>
              </a:rPr>
              <a:t> </a:t>
            </a:r>
            <a:r>
              <a:rPr lang="en-US" dirty="0" smtClean="0">
                <a:solidFill>
                  <a:srgbClr val="F41C73"/>
                </a:solidFill>
              </a:rPr>
              <a:t>hypogonadism</a:t>
            </a:r>
            <a:r>
              <a:rPr lang="en-US" dirty="0"/>
              <a:t>, high levels of FSH and LH are found in contrast with central hypogonadism, where low gonadotrophin values arise</a:t>
            </a:r>
            <a:r>
              <a:rPr lang="en-US" dirty="0" smtClean="0"/>
              <a:t>.</a:t>
            </a:r>
          </a:p>
          <a:p>
            <a:pPr algn="just">
              <a:lnSpc>
                <a:spcPct val="110000"/>
              </a:lnSpc>
            </a:pPr>
            <a:r>
              <a:rPr lang="en-US" dirty="0" smtClean="0"/>
              <a:t> </a:t>
            </a:r>
            <a:r>
              <a:rPr lang="en-US" dirty="0"/>
              <a:t>Special attention should be paid to </a:t>
            </a:r>
            <a:r>
              <a:rPr lang="en-US" dirty="0">
                <a:solidFill>
                  <a:srgbClr val="F41C73"/>
                </a:solidFill>
              </a:rPr>
              <a:t>FSH,</a:t>
            </a:r>
            <a:r>
              <a:rPr lang="en-US" dirty="0"/>
              <a:t> which is differentially high in primary ovarian failure, whereas it is low in a typical PCOS presentation as well as in central hypogonadism</a:t>
            </a:r>
            <a:r>
              <a:rPr lang="en-US" dirty="0" smtClean="0"/>
              <a:t>.</a:t>
            </a:r>
          </a:p>
          <a:p>
            <a:pPr algn="just">
              <a:lnSpc>
                <a:spcPct val="110000"/>
              </a:lnSpc>
            </a:pPr>
            <a:r>
              <a:rPr lang="en-US" dirty="0" smtClean="0"/>
              <a:t> </a:t>
            </a:r>
            <a:r>
              <a:rPr lang="en-US" dirty="0"/>
              <a:t>In contrast, </a:t>
            </a:r>
            <a:r>
              <a:rPr lang="en-US" dirty="0">
                <a:solidFill>
                  <a:srgbClr val="F41C73"/>
                </a:solidFill>
              </a:rPr>
              <a:t>high LH </a:t>
            </a:r>
            <a:r>
              <a:rPr lang="en-US" dirty="0"/>
              <a:t>values are characteristic of primary hypogonadism, but may also be present in some patients with PCOS as a consequence of hypothalamic−pituitary dysfunction</a:t>
            </a:r>
            <a:r>
              <a:rPr lang="en-US" dirty="0" smtClean="0"/>
              <a:t>, </a:t>
            </a:r>
            <a:r>
              <a:rPr lang="en-US" dirty="0"/>
              <a:t>either primary or induced by peripheral androgen imbalance </a:t>
            </a:r>
            <a:r>
              <a:rPr lang="en-US" dirty="0" smtClean="0"/>
              <a:t>.</a:t>
            </a:r>
            <a:endParaRPr lang="en-US" dirty="0"/>
          </a:p>
        </p:txBody>
      </p:sp>
    </p:spTree>
    <p:extLst>
      <p:ext uri="{BB962C8B-B14F-4D97-AF65-F5344CB8AC3E}">
        <p14:creationId xmlns:p14="http://schemas.microsoft.com/office/powerpoint/2010/main" val="3922515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721" y="82192"/>
            <a:ext cx="11807687" cy="6328881"/>
          </a:xfrm>
        </p:spPr>
        <p:txBody>
          <a:bodyPr>
            <a:normAutofit fontScale="92500" lnSpcReduction="20000"/>
          </a:bodyPr>
          <a:lstStyle/>
          <a:p>
            <a:pPr algn="just">
              <a:lnSpc>
                <a:spcPct val="120000"/>
              </a:lnSpc>
            </a:pPr>
            <a:r>
              <a:rPr lang="en-US" dirty="0" err="1">
                <a:solidFill>
                  <a:srgbClr val="F41C73"/>
                </a:solidFill>
              </a:rPr>
              <a:t>Hyperprolactinaemia</a:t>
            </a:r>
            <a:r>
              <a:rPr lang="en-US" dirty="0"/>
              <a:t> is a recognized cause of anovulation and infertility. Therefore, prolactin plasma concentrations should be measured and the potential causes for </a:t>
            </a:r>
            <a:r>
              <a:rPr lang="en-US" dirty="0" err="1"/>
              <a:t>hyperprolactinaemia</a:t>
            </a:r>
            <a:r>
              <a:rPr lang="en-US" dirty="0"/>
              <a:t> should be further investigated</a:t>
            </a:r>
            <a:r>
              <a:rPr lang="en-US" dirty="0" smtClean="0"/>
              <a:t>.</a:t>
            </a:r>
          </a:p>
          <a:p>
            <a:pPr marL="0" indent="0" algn="just">
              <a:lnSpc>
                <a:spcPct val="120000"/>
              </a:lnSpc>
              <a:buNone/>
            </a:pPr>
            <a:endParaRPr lang="en-US" dirty="0" smtClean="0"/>
          </a:p>
          <a:p>
            <a:pPr algn="just">
              <a:lnSpc>
                <a:spcPct val="120000"/>
              </a:lnSpc>
            </a:pPr>
            <a:r>
              <a:rPr lang="en-US" dirty="0" smtClean="0"/>
              <a:t> </a:t>
            </a:r>
            <a:r>
              <a:rPr lang="en-US" dirty="0"/>
              <a:t>When ovulation assessment is the objective, measurement of </a:t>
            </a:r>
            <a:r>
              <a:rPr lang="en-US" dirty="0">
                <a:solidFill>
                  <a:srgbClr val="F41C73"/>
                </a:solidFill>
              </a:rPr>
              <a:t>progesterone</a:t>
            </a:r>
            <a:r>
              <a:rPr lang="en-US" dirty="0"/>
              <a:t> in the </a:t>
            </a:r>
            <a:r>
              <a:rPr lang="en-US" dirty="0">
                <a:solidFill>
                  <a:srgbClr val="F41C73"/>
                </a:solidFill>
              </a:rPr>
              <a:t>mid-luteal phase </a:t>
            </a:r>
            <a:r>
              <a:rPr lang="en-US" dirty="0"/>
              <a:t>of the menstrual cycle should also be performed </a:t>
            </a:r>
            <a:r>
              <a:rPr lang="en-US" dirty="0" smtClean="0"/>
              <a:t>.</a:t>
            </a:r>
          </a:p>
          <a:p>
            <a:pPr marL="0" indent="0" algn="just">
              <a:lnSpc>
                <a:spcPct val="120000"/>
              </a:lnSpc>
              <a:buNone/>
            </a:pPr>
            <a:endParaRPr lang="en-US" dirty="0"/>
          </a:p>
          <a:p>
            <a:pPr algn="just">
              <a:lnSpc>
                <a:spcPct val="120000"/>
              </a:lnSpc>
            </a:pPr>
            <a:r>
              <a:rPr lang="en-US" dirty="0"/>
              <a:t>When hormonal evaluation is compatible with central hypogonadism, a possible global impairment of hypothalamic−pituitary function affecting </a:t>
            </a:r>
            <a:r>
              <a:rPr lang="en-US" dirty="0">
                <a:solidFill>
                  <a:srgbClr val="F41C73"/>
                </a:solidFill>
              </a:rPr>
              <a:t>other hormonal axis </a:t>
            </a:r>
            <a:r>
              <a:rPr lang="en-US" dirty="0"/>
              <a:t>should be investigated and </a:t>
            </a:r>
            <a:r>
              <a:rPr lang="en-US" dirty="0">
                <a:solidFill>
                  <a:srgbClr val="F41C73"/>
                </a:solidFill>
              </a:rPr>
              <a:t>imaging </a:t>
            </a:r>
            <a:r>
              <a:rPr lang="en-US" dirty="0"/>
              <a:t>of the hypothalamic−pituitary region may be needed to rule out </a:t>
            </a:r>
            <a:r>
              <a:rPr lang="en-US" dirty="0" err="1"/>
              <a:t>tumours</a:t>
            </a:r>
            <a:r>
              <a:rPr lang="en-US" dirty="0" smtClean="0"/>
              <a:t>;</a:t>
            </a:r>
          </a:p>
          <a:p>
            <a:pPr algn="just">
              <a:lnSpc>
                <a:spcPct val="120000"/>
              </a:lnSpc>
            </a:pPr>
            <a:r>
              <a:rPr lang="en-US" dirty="0" smtClean="0"/>
              <a:t> Other </a:t>
            </a:r>
            <a:r>
              <a:rPr lang="en-US" dirty="0"/>
              <a:t>functional disturbances potentially leading to biochemical central hypogonadism are </a:t>
            </a:r>
            <a:r>
              <a:rPr lang="en-US" dirty="0">
                <a:solidFill>
                  <a:srgbClr val="F41C73"/>
                </a:solidFill>
              </a:rPr>
              <a:t>chronic stress</a:t>
            </a:r>
            <a:r>
              <a:rPr lang="en-US" dirty="0"/>
              <a:t>, </a:t>
            </a:r>
            <a:r>
              <a:rPr lang="en-US" dirty="0">
                <a:solidFill>
                  <a:srgbClr val="F41C73"/>
                </a:solidFill>
              </a:rPr>
              <a:t>eating disorders </a:t>
            </a:r>
            <a:r>
              <a:rPr lang="en-US" dirty="0"/>
              <a:t>or </a:t>
            </a:r>
            <a:r>
              <a:rPr lang="en-US" dirty="0">
                <a:solidFill>
                  <a:srgbClr val="F41C73"/>
                </a:solidFill>
              </a:rPr>
              <a:t>severe chronic systemic diseases</a:t>
            </a:r>
            <a:r>
              <a:rPr lang="en-US" dirty="0"/>
              <a:t>.</a:t>
            </a:r>
          </a:p>
        </p:txBody>
      </p:sp>
    </p:spTree>
    <p:extLst>
      <p:ext uri="{BB962C8B-B14F-4D97-AF65-F5344CB8AC3E}">
        <p14:creationId xmlns:p14="http://schemas.microsoft.com/office/powerpoint/2010/main" val="2916782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8417"/>
            <a:ext cx="12115800" cy="6450496"/>
          </a:xfrm>
        </p:spPr>
        <p:txBody>
          <a:bodyPr>
            <a:normAutofit/>
          </a:bodyPr>
          <a:lstStyle/>
          <a:p>
            <a:pPr algn="just">
              <a:lnSpc>
                <a:spcPct val="110000"/>
              </a:lnSpc>
            </a:pPr>
            <a:r>
              <a:rPr lang="en-US" dirty="0" smtClean="0"/>
              <a:t>We recommend to assess </a:t>
            </a:r>
            <a:r>
              <a:rPr lang="en-US" dirty="0" smtClean="0">
                <a:solidFill>
                  <a:srgbClr val="F41C73"/>
                </a:solidFill>
              </a:rPr>
              <a:t>androgen excess </a:t>
            </a:r>
            <a:r>
              <a:rPr lang="en-US" dirty="0" smtClean="0"/>
              <a:t>when PCOS is considered based on the clinical features.</a:t>
            </a:r>
            <a:endParaRPr lang="fa-IR" dirty="0" smtClean="0"/>
          </a:p>
          <a:p>
            <a:pPr algn="just">
              <a:lnSpc>
                <a:spcPct val="110000"/>
              </a:lnSpc>
            </a:pPr>
            <a:r>
              <a:rPr lang="en-US" dirty="0" smtClean="0"/>
              <a:t> Clinical </a:t>
            </a:r>
            <a:r>
              <a:rPr lang="en-US" dirty="0"/>
              <a:t>features that </a:t>
            </a:r>
            <a:r>
              <a:rPr lang="en-US" dirty="0">
                <a:solidFill>
                  <a:srgbClr val="F41C73"/>
                </a:solidFill>
              </a:rPr>
              <a:t>raise PCOS </a:t>
            </a:r>
            <a:r>
              <a:rPr lang="en-US" dirty="0"/>
              <a:t>suspicion include acne, hirsutism, androgenic alopecia, acanthosis </a:t>
            </a:r>
            <a:r>
              <a:rPr lang="en-US" dirty="0" err="1"/>
              <a:t>nigricans</a:t>
            </a:r>
            <a:r>
              <a:rPr lang="en-US" dirty="0"/>
              <a:t>, menstrual abnormalities, oligo-anovulation, infertility and obesity</a:t>
            </a:r>
            <a:r>
              <a:rPr lang="en-US" dirty="0" smtClean="0"/>
              <a:t>.</a:t>
            </a:r>
          </a:p>
          <a:p>
            <a:pPr algn="just">
              <a:lnSpc>
                <a:spcPct val="110000"/>
              </a:lnSpc>
            </a:pPr>
            <a:r>
              <a:rPr lang="en-US" dirty="0" smtClean="0"/>
              <a:t> </a:t>
            </a:r>
            <a:r>
              <a:rPr lang="en-US" dirty="0"/>
              <a:t>If there is clinical suspicion of PCOS, </a:t>
            </a:r>
            <a:r>
              <a:rPr lang="en-US" dirty="0" err="1">
                <a:solidFill>
                  <a:srgbClr val="F41C73"/>
                </a:solidFill>
              </a:rPr>
              <a:t>hyperandrogenism</a:t>
            </a:r>
            <a:r>
              <a:rPr lang="en-US" dirty="0"/>
              <a:t> (either clinical or hormonal), </a:t>
            </a:r>
            <a:r>
              <a:rPr lang="en-US" dirty="0">
                <a:solidFill>
                  <a:srgbClr val="F41C73"/>
                </a:solidFill>
              </a:rPr>
              <a:t>anovulation</a:t>
            </a:r>
            <a:r>
              <a:rPr lang="en-US" dirty="0"/>
              <a:t> and </a:t>
            </a:r>
            <a:r>
              <a:rPr lang="en-US" dirty="0" err="1">
                <a:solidFill>
                  <a:srgbClr val="F41C73"/>
                </a:solidFill>
              </a:rPr>
              <a:t>ultrasonographic</a:t>
            </a:r>
            <a:r>
              <a:rPr lang="en-US" dirty="0">
                <a:solidFill>
                  <a:srgbClr val="F41C73"/>
                </a:solidFill>
              </a:rPr>
              <a:t> features </a:t>
            </a:r>
            <a:r>
              <a:rPr lang="en-US" dirty="0"/>
              <a:t>of polycystic ovaries (</a:t>
            </a:r>
            <a:r>
              <a:rPr lang="en-US" dirty="0" err="1"/>
              <a:t>PCOm</a:t>
            </a:r>
            <a:r>
              <a:rPr lang="en-US" dirty="0"/>
              <a:t>) need to be investigated, </a:t>
            </a:r>
            <a:r>
              <a:rPr lang="en-US" dirty="0" smtClean="0"/>
              <a:t>to </a:t>
            </a:r>
            <a:r>
              <a:rPr lang="en-US" dirty="0"/>
              <a:t>confirm the diagnosis of PCOS according with Rotterdam criteria</a:t>
            </a:r>
            <a:r>
              <a:rPr lang="en-US" dirty="0" smtClean="0"/>
              <a:t>.</a:t>
            </a:r>
            <a:endParaRPr lang="fa-IR" dirty="0" smtClean="0"/>
          </a:p>
          <a:p>
            <a:pPr algn="just">
              <a:lnSpc>
                <a:spcPct val="110000"/>
              </a:lnSpc>
            </a:pPr>
            <a:r>
              <a:rPr lang="en-US" dirty="0"/>
              <a:t>Androgen plasma levels including </a:t>
            </a:r>
            <a:r>
              <a:rPr lang="en-US" dirty="0">
                <a:solidFill>
                  <a:srgbClr val="F41C73"/>
                </a:solidFill>
              </a:rPr>
              <a:t>total testosterone</a:t>
            </a:r>
            <a:r>
              <a:rPr lang="en-US" dirty="0"/>
              <a:t>, </a:t>
            </a:r>
            <a:r>
              <a:rPr lang="en-US" dirty="0">
                <a:solidFill>
                  <a:srgbClr val="F41C73"/>
                </a:solidFill>
              </a:rPr>
              <a:t>free testosterone </a:t>
            </a:r>
            <a:r>
              <a:rPr lang="en-US" dirty="0" smtClean="0"/>
              <a:t>, </a:t>
            </a:r>
            <a:r>
              <a:rPr lang="en-US" dirty="0" smtClean="0">
                <a:solidFill>
                  <a:srgbClr val="F41C73"/>
                </a:solidFill>
              </a:rPr>
              <a:t>SHBG</a:t>
            </a:r>
            <a:r>
              <a:rPr lang="en-US" dirty="0"/>
              <a:t>, </a:t>
            </a:r>
            <a:r>
              <a:rPr lang="en-US" dirty="0">
                <a:solidFill>
                  <a:srgbClr val="F41C73"/>
                </a:solidFill>
              </a:rPr>
              <a:t>Δ 4androstenedione </a:t>
            </a:r>
            <a:r>
              <a:rPr lang="en-US" dirty="0"/>
              <a:t>should be measured to confirm biochemical </a:t>
            </a:r>
            <a:r>
              <a:rPr lang="en-US" dirty="0" err="1"/>
              <a:t>hyperandrogenaemia</a:t>
            </a:r>
            <a:r>
              <a:rPr lang="en-US" dirty="0"/>
              <a:t> .</a:t>
            </a:r>
          </a:p>
          <a:p>
            <a:pPr marL="0" indent="0" algn="just">
              <a:lnSpc>
                <a:spcPct val="110000"/>
              </a:lnSpc>
              <a:buNone/>
            </a:pPr>
            <a:endParaRPr lang="en-US" dirty="0"/>
          </a:p>
        </p:txBody>
      </p:sp>
    </p:spTree>
    <p:extLst>
      <p:ext uri="{BB962C8B-B14F-4D97-AF65-F5344CB8AC3E}">
        <p14:creationId xmlns:p14="http://schemas.microsoft.com/office/powerpoint/2010/main" val="25361030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965" y="359596"/>
            <a:ext cx="11837505" cy="6359256"/>
          </a:xfrm>
        </p:spPr>
        <p:txBody>
          <a:bodyPr>
            <a:normAutofit/>
          </a:bodyPr>
          <a:lstStyle/>
          <a:p>
            <a:pPr algn="just">
              <a:lnSpc>
                <a:spcPct val="100000"/>
              </a:lnSpc>
            </a:pPr>
            <a:r>
              <a:rPr lang="en-US" dirty="0" smtClean="0"/>
              <a:t>PCOS </a:t>
            </a:r>
            <a:r>
              <a:rPr lang="en-US" dirty="0"/>
              <a:t>is </a:t>
            </a:r>
            <a:r>
              <a:rPr lang="en-US" dirty="0" smtClean="0"/>
              <a:t>associated </a:t>
            </a:r>
            <a:r>
              <a:rPr lang="en-US" dirty="0"/>
              <a:t>with insulin resistance and increased risk for type 2 diabetes. Fasting glucose values should be measured and the AE-PCOS Society recommends to perform an </a:t>
            </a:r>
            <a:r>
              <a:rPr lang="en-US" dirty="0">
                <a:solidFill>
                  <a:srgbClr val="F41C73"/>
                </a:solidFill>
              </a:rPr>
              <a:t>oral glucose tolerance test </a:t>
            </a:r>
            <a:r>
              <a:rPr lang="en-US" dirty="0"/>
              <a:t>in obese patients and in those patients with risk factors for type 2 diabetes</a:t>
            </a:r>
            <a:r>
              <a:rPr lang="en-US" dirty="0" smtClean="0"/>
              <a:t>.</a:t>
            </a:r>
          </a:p>
          <a:p>
            <a:pPr algn="just">
              <a:lnSpc>
                <a:spcPct val="100000"/>
              </a:lnSpc>
            </a:pPr>
            <a:r>
              <a:rPr lang="en-US" dirty="0" smtClean="0"/>
              <a:t>Fasting </a:t>
            </a:r>
            <a:r>
              <a:rPr lang="en-US" dirty="0"/>
              <a:t>insulin measurement gives the opportunity to calculate the </a:t>
            </a:r>
            <a:r>
              <a:rPr lang="en-US" dirty="0">
                <a:solidFill>
                  <a:srgbClr val="F41C73"/>
                </a:solidFill>
              </a:rPr>
              <a:t>HOMA-IR </a:t>
            </a:r>
            <a:r>
              <a:rPr lang="en-US" dirty="0"/>
              <a:t>index to evaluate insulin resistance. HbA1c measurement may be useful to characterize glucose tolerance status</a:t>
            </a:r>
            <a:r>
              <a:rPr lang="en-US" dirty="0" smtClean="0"/>
              <a:t>.</a:t>
            </a:r>
          </a:p>
          <a:p>
            <a:pPr marL="0" indent="0" algn="just">
              <a:lnSpc>
                <a:spcPct val="100000"/>
              </a:lnSpc>
              <a:buNone/>
            </a:pPr>
            <a:endParaRPr lang="en-US" dirty="0" smtClean="0"/>
          </a:p>
          <a:p>
            <a:pPr algn="just">
              <a:lnSpc>
                <a:spcPct val="110000"/>
              </a:lnSpc>
            </a:pPr>
            <a:r>
              <a:rPr lang="en-US" dirty="0"/>
              <a:t>We suggest to initiate </a:t>
            </a:r>
            <a:r>
              <a:rPr lang="en-US" dirty="0">
                <a:solidFill>
                  <a:srgbClr val="F41C73"/>
                </a:solidFill>
              </a:rPr>
              <a:t>metformin</a:t>
            </a:r>
            <a:r>
              <a:rPr lang="en-US" dirty="0"/>
              <a:t> treatment in women with PCOS that additionally present metabolic syndrome features </a:t>
            </a:r>
            <a:r>
              <a:rPr lang="en-US" dirty="0" smtClean="0"/>
              <a:t>.Metformin </a:t>
            </a:r>
            <a:r>
              <a:rPr lang="en-US" dirty="0"/>
              <a:t>acts by </a:t>
            </a:r>
            <a:r>
              <a:rPr lang="en-US" dirty="0">
                <a:solidFill>
                  <a:srgbClr val="F41C73"/>
                </a:solidFill>
              </a:rPr>
              <a:t>increasing insulin sensitivity </a:t>
            </a:r>
            <a:r>
              <a:rPr lang="en-US" dirty="0"/>
              <a:t>predominantly in liver, muscle and adipose tissue, thus improving </a:t>
            </a:r>
            <a:r>
              <a:rPr lang="en-US" dirty="0" err="1"/>
              <a:t>cardiometabolic</a:t>
            </a:r>
            <a:r>
              <a:rPr lang="en-US" dirty="0"/>
              <a:t> risk factors, menstrual abnormalities and fertility.</a:t>
            </a:r>
          </a:p>
          <a:p>
            <a:pPr algn="just">
              <a:lnSpc>
                <a:spcPct val="100000"/>
              </a:lnSpc>
            </a:pPr>
            <a:endParaRPr lang="en-US" dirty="0" smtClean="0"/>
          </a:p>
        </p:txBody>
      </p:sp>
    </p:spTree>
    <p:extLst>
      <p:ext uri="{BB962C8B-B14F-4D97-AF65-F5344CB8AC3E}">
        <p14:creationId xmlns:p14="http://schemas.microsoft.com/office/powerpoint/2010/main" val="2634178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5" y="198784"/>
            <a:ext cx="11857383" cy="5978180"/>
          </a:xfrm>
        </p:spPr>
        <p:txBody>
          <a:bodyPr>
            <a:normAutofit fontScale="92500"/>
          </a:bodyPr>
          <a:lstStyle/>
          <a:p>
            <a:pPr>
              <a:lnSpc>
                <a:spcPct val="100000"/>
              </a:lnSpc>
            </a:pPr>
            <a:r>
              <a:rPr lang="en-US" dirty="0"/>
              <a:t>Therefore, in addition to lifestyle intervention, metformin represents a </a:t>
            </a:r>
            <a:r>
              <a:rPr lang="en-US" dirty="0" smtClean="0"/>
              <a:t>better </a:t>
            </a:r>
            <a:r>
              <a:rPr lang="en-US" dirty="0" smtClean="0"/>
              <a:t>option </a:t>
            </a:r>
            <a:r>
              <a:rPr lang="en-US" dirty="0"/>
              <a:t>to treat patients with PCOS </a:t>
            </a:r>
            <a:r>
              <a:rPr lang="en-US" dirty="0" smtClean="0"/>
              <a:t>showing insulin </a:t>
            </a:r>
            <a:r>
              <a:rPr lang="en-US" dirty="0"/>
              <a:t>resistance .</a:t>
            </a:r>
          </a:p>
          <a:p>
            <a:pPr marL="0" indent="0">
              <a:lnSpc>
                <a:spcPct val="100000"/>
              </a:lnSpc>
              <a:buNone/>
            </a:pPr>
            <a:endParaRPr lang="en-US" dirty="0" smtClean="0"/>
          </a:p>
          <a:p>
            <a:pPr>
              <a:lnSpc>
                <a:spcPct val="100000"/>
              </a:lnSpc>
            </a:pPr>
            <a:r>
              <a:rPr lang="en-US" dirty="0" smtClean="0"/>
              <a:t>We </a:t>
            </a:r>
            <a:r>
              <a:rPr lang="en-US" dirty="0"/>
              <a:t>recommend </a:t>
            </a:r>
            <a:r>
              <a:rPr lang="en-US" dirty="0">
                <a:solidFill>
                  <a:srgbClr val="F41C73"/>
                </a:solidFill>
              </a:rPr>
              <a:t>not to start metformin </a:t>
            </a:r>
            <a:r>
              <a:rPr lang="en-US" dirty="0"/>
              <a:t>with the sole aim to reduce body </a:t>
            </a:r>
            <a:r>
              <a:rPr lang="en-US" dirty="0" smtClean="0"/>
              <a:t>weight.</a:t>
            </a:r>
          </a:p>
          <a:p>
            <a:pPr>
              <a:lnSpc>
                <a:spcPct val="100000"/>
              </a:lnSpc>
            </a:pPr>
            <a:r>
              <a:rPr lang="en-US" dirty="0" smtClean="0"/>
              <a:t>Other </a:t>
            </a:r>
            <a:r>
              <a:rPr lang="en-US" dirty="0"/>
              <a:t>medications, such as </a:t>
            </a:r>
            <a:r>
              <a:rPr lang="en-US" dirty="0" err="1">
                <a:solidFill>
                  <a:srgbClr val="F41C73"/>
                </a:solidFill>
              </a:rPr>
              <a:t>liraglutide</a:t>
            </a:r>
            <a:r>
              <a:rPr lang="en-US" dirty="0"/>
              <a:t> or </a:t>
            </a:r>
            <a:r>
              <a:rPr lang="en-US" dirty="0">
                <a:solidFill>
                  <a:srgbClr val="F41C73"/>
                </a:solidFill>
              </a:rPr>
              <a:t>orlistat,</a:t>
            </a:r>
            <a:r>
              <a:rPr lang="en-US" dirty="0"/>
              <a:t> are available for obesity treatment as adjuvants to lifestyle interventions and can be used to promote weight loss </a:t>
            </a:r>
            <a:r>
              <a:rPr lang="en-US" dirty="0" smtClean="0"/>
              <a:t>.</a:t>
            </a:r>
          </a:p>
          <a:p>
            <a:pPr marL="0" indent="0">
              <a:lnSpc>
                <a:spcPct val="100000"/>
              </a:lnSpc>
              <a:buNone/>
            </a:pPr>
            <a:endParaRPr lang="en-US" dirty="0" smtClean="0"/>
          </a:p>
          <a:p>
            <a:pPr algn="just">
              <a:lnSpc>
                <a:spcPct val="100000"/>
              </a:lnSpc>
            </a:pPr>
            <a:r>
              <a:rPr lang="en-US" dirty="0"/>
              <a:t>We recommend </a:t>
            </a:r>
            <a:r>
              <a:rPr lang="en-US" dirty="0">
                <a:solidFill>
                  <a:srgbClr val="F41C73"/>
                </a:solidFill>
              </a:rPr>
              <a:t>not to start estrogen </a:t>
            </a:r>
            <a:r>
              <a:rPr lang="en-US" dirty="0"/>
              <a:t>substitution in postmenopausal obese women with the sole aim to reduce body weight .</a:t>
            </a:r>
          </a:p>
          <a:p>
            <a:pPr algn="just">
              <a:lnSpc>
                <a:spcPct val="100000"/>
              </a:lnSpc>
            </a:pPr>
            <a:r>
              <a:rPr lang="en-US" dirty="0">
                <a:solidFill>
                  <a:srgbClr val="F41C73"/>
                </a:solidFill>
              </a:rPr>
              <a:t>Oral contraceptives </a:t>
            </a:r>
            <a:r>
              <a:rPr lang="en-US" dirty="0"/>
              <a:t>can be used to reduce androgen blood levels in women with PCOS . However, despite most formulations containing low doses of estrogens and although very rare, a potential risk of venous thromboembolism does exist .</a:t>
            </a:r>
          </a:p>
          <a:p>
            <a:pPr marL="0" indent="0" algn="just">
              <a:lnSpc>
                <a:spcPct val="10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129568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9" y="159026"/>
            <a:ext cx="11817626" cy="6450496"/>
          </a:xfrm>
        </p:spPr>
        <p:txBody>
          <a:bodyPr>
            <a:normAutofit lnSpcReduction="10000"/>
          </a:bodyPr>
          <a:lstStyle/>
          <a:p>
            <a:pPr marL="0" indent="0">
              <a:lnSpc>
                <a:spcPct val="150000"/>
              </a:lnSpc>
              <a:buNone/>
            </a:pPr>
            <a:r>
              <a:rPr lang="en-US" b="1" dirty="0" smtClean="0">
                <a:solidFill>
                  <a:srgbClr val="F41C73"/>
                </a:solidFill>
              </a:rPr>
              <a:t>  Other </a:t>
            </a:r>
            <a:r>
              <a:rPr lang="en-US" b="1" dirty="0">
                <a:solidFill>
                  <a:srgbClr val="F41C73"/>
                </a:solidFill>
              </a:rPr>
              <a:t>hormones </a:t>
            </a:r>
            <a:endParaRPr lang="en-US" b="1" dirty="0" smtClean="0">
              <a:solidFill>
                <a:srgbClr val="F41C73"/>
              </a:solidFill>
            </a:endParaRPr>
          </a:p>
          <a:p>
            <a:pPr algn="just">
              <a:lnSpc>
                <a:spcPct val="100000"/>
              </a:lnSpc>
            </a:pPr>
            <a:r>
              <a:rPr lang="en-US" dirty="0" smtClean="0"/>
              <a:t>We </a:t>
            </a:r>
            <a:r>
              <a:rPr lang="en-US" dirty="0"/>
              <a:t>recommend that testing for </a:t>
            </a:r>
            <a:r>
              <a:rPr lang="en-US" dirty="0">
                <a:solidFill>
                  <a:srgbClr val="F41C73"/>
                </a:solidFill>
              </a:rPr>
              <a:t>IGF1/GH is not </a:t>
            </a:r>
            <a:r>
              <a:rPr lang="en-US" dirty="0"/>
              <a:t>routinely applied in </a:t>
            </a:r>
            <a:r>
              <a:rPr lang="en-US" dirty="0" smtClean="0"/>
              <a:t>obesity.</a:t>
            </a:r>
            <a:r>
              <a:rPr lang="en-US" dirty="0"/>
              <a:t/>
            </a:r>
            <a:br>
              <a:rPr lang="en-US" dirty="0"/>
            </a:br>
            <a:r>
              <a:rPr lang="en-US" dirty="0" smtClean="0"/>
              <a:t>We </a:t>
            </a:r>
            <a:r>
              <a:rPr lang="en-US" dirty="0"/>
              <a:t>suggest testing for </a:t>
            </a:r>
            <a:r>
              <a:rPr lang="en-US" sz="2400" dirty="0"/>
              <a:t>IGF1/GH</a:t>
            </a:r>
            <a:r>
              <a:rPr lang="en-US" dirty="0"/>
              <a:t> only in patients with </a:t>
            </a:r>
            <a:r>
              <a:rPr lang="en-US" dirty="0" smtClean="0"/>
              <a:t>suspected </a:t>
            </a:r>
            <a:r>
              <a:rPr lang="en-US" dirty="0" smtClean="0">
                <a:solidFill>
                  <a:srgbClr val="F41C73"/>
                </a:solidFill>
              </a:rPr>
              <a:t>hypopituitarism</a:t>
            </a:r>
            <a:r>
              <a:rPr lang="en-US" dirty="0"/>
              <a:t>; </a:t>
            </a:r>
            <a:r>
              <a:rPr lang="en-US" sz="2400" dirty="0" smtClean="0"/>
              <a:t>We</a:t>
            </a:r>
            <a:r>
              <a:rPr lang="en-US" dirty="0" smtClean="0"/>
              <a:t> </a:t>
            </a:r>
            <a:r>
              <a:rPr lang="en-US" dirty="0"/>
              <a:t>recommend </a:t>
            </a:r>
            <a:r>
              <a:rPr lang="en-US" dirty="0">
                <a:solidFill>
                  <a:srgbClr val="F41C73"/>
                </a:solidFill>
              </a:rPr>
              <a:t>not to use GH </a:t>
            </a:r>
            <a:r>
              <a:rPr lang="en-US" dirty="0"/>
              <a:t>to treat obesity in patients with normal </a:t>
            </a:r>
            <a:r>
              <a:rPr lang="en-US" dirty="0" smtClean="0"/>
              <a:t>GH</a:t>
            </a:r>
            <a:r>
              <a:rPr lang="en-US" sz="2400" dirty="0"/>
              <a:t> </a:t>
            </a:r>
            <a:r>
              <a:rPr lang="en-US" dirty="0" smtClean="0"/>
              <a:t>levels</a:t>
            </a:r>
            <a:r>
              <a:rPr lang="en-US" dirty="0" smtClean="0"/>
              <a:t>.</a:t>
            </a:r>
          </a:p>
          <a:p>
            <a:pPr marL="0" indent="0">
              <a:lnSpc>
                <a:spcPct val="100000"/>
              </a:lnSpc>
              <a:buNone/>
            </a:pPr>
            <a:endParaRPr lang="en-US" dirty="0" smtClean="0"/>
          </a:p>
          <a:p>
            <a:pPr algn="just">
              <a:lnSpc>
                <a:spcPct val="100000"/>
              </a:lnSpc>
            </a:pPr>
            <a:r>
              <a:rPr lang="en-US" dirty="0"/>
              <a:t>Growth hormone (GH) secretion is pulsatile with strong 24-h variations, then basal GH levels are not useful for evaluating the </a:t>
            </a:r>
            <a:r>
              <a:rPr lang="en-US" dirty="0" err="1"/>
              <a:t>somatotrope</a:t>
            </a:r>
            <a:r>
              <a:rPr lang="en-US" dirty="0"/>
              <a:t> axis. </a:t>
            </a:r>
            <a:r>
              <a:rPr lang="en-US" dirty="0" smtClean="0"/>
              <a:t>That </a:t>
            </a:r>
            <a:r>
              <a:rPr lang="en-US" dirty="0"/>
              <a:t>requires the use of stimulation tests, such as </a:t>
            </a:r>
            <a:r>
              <a:rPr lang="en-US" dirty="0">
                <a:solidFill>
                  <a:srgbClr val="F41C73"/>
                </a:solidFill>
              </a:rPr>
              <a:t>GHRH</a:t>
            </a:r>
            <a:r>
              <a:rPr lang="en-US" dirty="0"/>
              <a:t>, </a:t>
            </a:r>
            <a:r>
              <a:rPr lang="en-US" dirty="0">
                <a:solidFill>
                  <a:srgbClr val="F41C73"/>
                </a:solidFill>
              </a:rPr>
              <a:t>arginine</a:t>
            </a:r>
            <a:r>
              <a:rPr lang="en-US" dirty="0"/>
              <a:t> or </a:t>
            </a:r>
            <a:r>
              <a:rPr lang="en-US" dirty="0">
                <a:solidFill>
                  <a:srgbClr val="F41C73"/>
                </a:solidFill>
              </a:rPr>
              <a:t>insulin-induced </a:t>
            </a:r>
            <a:r>
              <a:rPr lang="en-US" dirty="0" err="1">
                <a:solidFill>
                  <a:srgbClr val="F41C73"/>
                </a:solidFill>
              </a:rPr>
              <a:t>hypoglycaemia</a:t>
            </a:r>
            <a:r>
              <a:rPr lang="en-US" dirty="0"/>
              <a:t>. </a:t>
            </a:r>
            <a:endParaRPr lang="en-US" dirty="0" smtClean="0"/>
          </a:p>
          <a:p>
            <a:pPr algn="just">
              <a:lnSpc>
                <a:spcPct val="100000"/>
              </a:lnSpc>
            </a:pPr>
            <a:r>
              <a:rPr lang="en-US" dirty="0"/>
              <a:t>The interest for GH in obesity </a:t>
            </a:r>
            <a:r>
              <a:rPr lang="en-US" dirty="0" smtClean="0"/>
              <a:t>was seen  </a:t>
            </a:r>
            <a:r>
              <a:rPr lang="en-US" dirty="0"/>
              <a:t>after the observation that stimulated GH secretion is blocked in adults and children with excess of weight .</a:t>
            </a:r>
          </a:p>
          <a:p>
            <a:pPr algn="just">
              <a:lnSpc>
                <a:spcPct val="100000"/>
              </a:lnSpc>
            </a:pPr>
            <a:r>
              <a:rPr lang="en-US" dirty="0" smtClean="0"/>
              <a:t>Also, this </a:t>
            </a:r>
            <a:r>
              <a:rPr lang="en-US" dirty="0"/>
              <a:t>blockade vanishes when the patient loses weight or returns to normal weight .</a:t>
            </a:r>
          </a:p>
          <a:p>
            <a:pPr algn="just">
              <a:lnSpc>
                <a:spcPct val="100000"/>
              </a:lnSpc>
            </a:pPr>
            <a:endParaRPr lang="en-US" dirty="0"/>
          </a:p>
          <a:p>
            <a:pPr>
              <a:lnSpc>
                <a:spcPct val="150000"/>
              </a:lnSpc>
            </a:pPr>
            <a:endParaRPr lang="en-US" dirty="0"/>
          </a:p>
        </p:txBody>
      </p:sp>
    </p:spTree>
    <p:extLst>
      <p:ext uri="{BB962C8B-B14F-4D97-AF65-F5344CB8AC3E}">
        <p14:creationId xmlns:p14="http://schemas.microsoft.com/office/powerpoint/2010/main" val="3367316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67" y="0"/>
            <a:ext cx="11989942" cy="6589643"/>
          </a:xfrm>
        </p:spPr>
        <p:txBody>
          <a:bodyPr>
            <a:normAutofit/>
          </a:bodyPr>
          <a:lstStyle/>
          <a:p>
            <a:pPr>
              <a:lnSpc>
                <a:spcPct val="100000"/>
              </a:lnSpc>
            </a:pPr>
            <a:r>
              <a:rPr lang="en-US" dirty="0" smtClean="0"/>
              <a:t>We </a:t>
            </a:r>
            <a:r>
              <a:rPr lang="en-US" dirty="0"/>
              <a:t>recommend that </a:t>
            </a:r>
            <a:r>
              <a:rPr lang="en-US" dirty="0">
                <a:solidFill>
                  <a:srgbClr val="F41C73"/>
                </a:solidFill>
              </a:rPr>
              <a:t>weight loss </a:t>
            </a:r>
            <a:r>
              <a:rPr lang="en-US" dirty="0"/>
              <a:t>in obesity is emphasized as key to restoration of hormonal imbalances. </a:t>
            </a:r>
          </a:p>
          <a:p>
            <a:pPr algn="just">
              <a:lnSpc>
                <a:spcPct val="100000"/>
              </a:lnSpc>
            </a:pPr>
            <a:r>
              <a:rPr lang="en-US" dirty="0"/>
              <a:t>For most hormones (TSH, cortisol, testosterone), the proper equilibrium is usually restored following weight reduction, irrespective of therapeutic strategy</a:t>
            </a:r>
            <a:r>
              <a:rPr lang="en-US" dirty="0" smtClean="0"/>
              <a:t>.</a:t>
            </a:r>
            <a:endParaRPr lang="fa-IR" dirty="0" smtClean="0"/>
          </a:p>
          <a:p>
            <a:pPr marL="0" indent="0" algn="just">
              <a:lnSpc>
                <a:spcPct val="100000"/>
              </a:lnSpc>
              <a:buNone/>
            </a:pPr>
            <a:endParaRPr lang="fa-IR" dirty="0" smtClean="0"/>
          </a:p>
          <a:p>
            <a:pPr algn="just"/>
            <a:r>
              <a:rPr lang="en-US" dirty="0"/>
              <a:t>We recommend considering </a:t>
            </a:r>
            <a:r>
              <a:rPr lang="en-US" dirty="0">
                <a:solidFill>
                  <a:srgbClr val="F41C73"/>
                </a:solidFill>
              </a:rPr>
              <a:t>drugs and dietary </a:t>
            </a:r>
            <a:r>
              <a:rPr lang="en-US" dirty="0"/>
              <a:t>supplements that interfere with hormone measurements as part of the hormonal evaluation in obesity. </a:t>
            </a:r>
            <a:r>
              <a:rPr lang="en-US" dirty="0" smtClean="0"/>
              <a:t>Beside </a:t>
            </a:r>
            <a:r>
              <a:rPr lang="en-US" dirty="0"/>
              <a:t>general drugs used to manage obesity complications, several dietary supplements are commonly taken by patients with obesity, with the aim of facilitating weight loss or well-being, controlling glucose metabolism or preventing cardiovascular events. </a:t>
            </a:r>
          </a:p>
          <a:p>
            <a:pPr marL="0" indent="0" algn="just">
              <a:lnSpc>
                <a:spcPct val="100000"/>
              </a:lnSpc>
              <a:buNone/>
            </a:pPr>
            <a:endParaRPr lang="en-US" dirty="0"/>
          </a:p>
          <a:p>
            <a:pPr algn="just">
              <a:lnSpc>
                <a:spcPct val="100000"/>
              </a:lnSpc>
            </a:pPr>
            <a:r>
              <a:rPr lang="en-US" dirty="0"/>
              <a:t>Some of these exogenous substances may </a:t>
            </a:r>
            <a:r>
              <a:rPr lang="en-US" dirty="0">
                <a:solidFill>
                  <a:srgbClr val="F41C73"/>
                </a:solidFill>
              </a:rPr>
              <a:t>interfere</a:t>
            </a:r>
            <a:r>
              <a:rPr lang="en-US" dirty="0"/>
              <a:t> with the </a:t>
            </a:r>
            <a:r>
              <a:rPr lang="en-US" dirty="0">
                <a:solidFill>
                  <a:srgbClr val="F41C73"/>
                </a:solidFill>
              </a:rPr>
              <a:t>regulation</a:t>
            </a:r>
            <a:r>
              <a:rPr lang="en-US" dirty="0"/>
              <a:t> of various hormonal axes as well as with hormonal assays. </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20443255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 y="215756"/>
            <a:ext cx="11926956" cy="6344069"/>
          </a:xfrm>
        </p:spPr>
        <p:txBody>
          <a:bodyPr>
            <a:normAutofit lnSpcReduction="10000"/>
          </a:bodyPr>
          <a:lstStyle/>
          <a:p>
            <a:pPr algn="just">
              <a:lnSpc>
                <a:spcPct val="150000"/>
              </a:lnSpc>
            </a:pPr>
            <a:r>
              <a:rPr lang="en-US" dirty="0"/>
              <a:t>These observations led some scientists to debate whether obesity </a:t>
            </a:r>
            <a:r>
              <a:rPr lang="en-US" i="1" dirty="0"/>
              <a:t>per se </a:t>
            </a:r>
            <a:r>
              <a:rPr lang="en-US" dirty="0"/>
              <a:t>is a state of </a:t>
            </a:r>
            <a:r>
              <a:rPr lang="en-US" dirty="0">
                <a:solidFill>
                  <a:srgbClr val="F41C73"/>
                </a:solidFill>
              </a:rPr>
              <a:t>true GH deficiency</a:t>
            </a:r>
            <a:r>
              <a:rPr lang="en-US" dirty="0"/>
              <a:t>. </a:t>
            </a:r>
            <a:endParaRPr lang="en-US" dirty="0" smtClean="0"/>
          </a:p>
          <a:p>
            <a:pPr algn="just">
              <a:lnSpc>
                <a:spcPct val="150000"/>
              </a:lnSpc>
            </a:pPr>
            <a:r>
              <a:rPr lang="en-US" dirty="0" smtClean="0"/>
              <a:t>The </a:t>
            </a:r>
            <a:r>
              <a:rPr lang="en-US" dirty="0"/>
              <a:t>conclusion was negative, based in the following data: </a:t>
            </a:r>
            <a:r>
              <a:rPr lang="en-US" dirty="0">
                <a:solidFill>
                  <a:srgbClr val="F41C73"/>
                </a:solidFill>
              </a:rPr>
              <a:t>(a)</a:t>
            </a:r>
            <a:r>
              <a:rPr lang="en-US" dirty="0"/>
              <a:t> basal GH levels are </a:t>
            </a:r>
            <a:r>
              <a:rPr lang="en-US" dirty="0" smtClean="0"/>
              <a:t>generally </a:t>
            </a:r>
            <a:r>
              <a:rPr lang="en-US" dirty="0"/>
              <a:t>low but mostly similar to </a:t>
            </a:r>
            <a:r>
              <a:rPr lang="en-US" dirty="0"/>
              <a:t>GH levels </a:t>
            </a:r>
            <a:r>
              <a:rPr lang="en-US" dirty="0" smtClean="0"/>
              <a:t>of </a:t>
            </a:r>
            <a:r>
              <a:rPr lang="en-US" dirty="0"/>
              <a:t>non-obese normal subjects of similar age </a:t>
            </a:r>
            <a:r>
              <a:rPr lang="en-US" dirty="0" smtClean="0">
                <a:solidFill>
                  <a:srgbClr val="F41C73"/>
                </a:solidFill>
              </a:rPr>
              <a:t>,(</a:t>
            </a:r>
            <a:r>
              <a:rPr lang="en-US" dirty="0">
                <a:solidFill>
                  <a:srgbClr val="F41C73"/>
                </a:solidFill>
              </a:rPr>
              <a:t>b)</a:t>
            </a:r>
            <a:r>
              <a:rPr lang="en-US" dirty="0"/>
              <a:t> IGF-I levels are normal in obesity </a:t>
            </a:r>
            <a:r>
              <a:rPr lang="en-US" dirty="0" smtClean="0">
                <a:solidFill>
                  <a:srgbClr val="F41C73"/>
                </a:solidFill>
              </a:rPr>
              <a:t>,(</a:t>
            </a:r>
            <a:r>
              <a:rPr lang="en-US" dirty="0">
                <a:solidFill>
                  <a:srgbClr val="F41C73"/>
                </a:solidFill>
              </a:rPr>
              <a:t>c)</a:t>
            </a:r>
            <a:r>
              <a:rPr lang="en-US" dirty="0"/>
              <a:t> only few of the signs and symptoms of adult GH deficiency is present in adult obese subjects, and </a:t>
            </a:r>
            <a:r>
              <a:rPr lang="en-US" dirty="0">
                <a:solidFill>
                  <a:srgbClr val="F41C73"/>
                </a:solidFill>
              </a:rPr>
              <a:t>(d)</a:t>
            </a:r>
            <a:r>
              <a:rPr lang="en-US" dirty="0"/>
              <a:t> obese children with such absent GH secretion have a normal growth, or even, sometimes greater than that observed in non-obese children. </a:t>
            </a:r>
            <a:endParaRPr lang="en-US" dirty="0" smtClean="0"/>
          </a:p>
          <a:p>
            <a:pPr algn="just">
              <a:lnSpc>
                <a:spcPct val="150000"/>
              </a:lnSpc>
            </a:pPr>
            <a:r>
              <a:rPr lang="en-US" dirty="0" smtClean="0"/>
              <a:t>Small </a:t>
            </a:r>
            <a:r>
              <a:rPr lang="en-US" dirty="0">
                <a:solidFill>
                  <a:srgbClr val="F41C73"/>
                </a:solidFill>
              </a:rPr>
              <a:t>reduction in IGF-I </a:t>
            </a:r>
            <a:r>
              <a:rPr lang="en-US" dirty="0"/>
              <a:t>levels are observed in patients with severe obesity, but complete recovery was observed after weight loss achieved by bariatric </a:t>
            </a:r>
            <a:r>
              <a:rPr lang="en-US" dirty="0" smtClean="0"/>
              <a:t>surgery. </a:t>
            </a:r>
            <a:endParaRPr lang="en-US" dirty="0"/>
          </a:p>
        </p:txBody>
      </p:sp>
    </p:spTree>
    <p:extLst>
      <p:ext uri="{BB962C8B-B14F-4D97-AF65-F5344CB8AC3E}">
        <p14:creationId xmlns:p14="http://schemas.microsoft.com/office/powerpoint/2010/main" val="2124944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67128"/>
            <a:ext cx="12036287" cy="5909835"/>
          </a:xfrm>
        </p:spPr>
        <p:txBody>
          <a:bodyPr/>
          <a:lstStyle/>
          <a:p>
            <a:pPr algn="just">
              <a:lnSpc>
                <a:spcPct val="150000"/>
              </a:lnSpc>
            </a:pPr>
            <a:r>
              <a:rPr lang="en-US" dirty="0"/>
              <a:t>Although </a:t>
            </a:r>
            <a:r>
              <a:rPr lang="en-US" dirty="0">
                <a:solidFill>
                  <a:srgbClr val="F41C73"/>
                </a:solidFill>
              </a:rPr>
              <a:t>true GH deficiency </a:t>
            </a:r>
            <a:r>
              <a:rPr lang="en-US" dirty="0"/>
              <a:t>tends to modestly increase adipose tissue and decrease muscle mass, and these minor effects are reversible after GH replacement, obesity cannot be </a:t>
            </a:r>
            <a:r>
              <a:rPr lang="en-US" dirty="0" smtClean="0"/>
              <a:t>related </a:t>
            </a:r>
            <a:r>
              <a:rPr lang="en-US" dirty="0"/>
              <a:t>to GH deficiency </a:t>
            </a:r>
            <a:r>
              <a:rPr lang="en-US" i="1" dirty="0" err="1" smtClean="0"/>
              <a:t>alone,</a:t>
            </a:r>
            <a:r>
              <a:rPr lang="en-US" dirty="0" err="1" smtClean="0"/>
              <a:t>GH</a:t>
            </a:r>
            <a:r>
              <a:rPr lang="en-US" dirty="0" smtClean="0"/>
              <a:t> deficiency is not </a:t>
            </a:r>
            <a:r>
              <a:rPr lang="en-US" dirty="0"/>
              <a:t>a major contributor for obesity </a:t>
            </a:r>
            <a:r>
              <a:rPr lang="en-US" dirty="0" smtClean="0"/>
              <a:t>.</a:t>
            </a:r>
          </a:p>
          <a:p>
            <a:pPr algn="just">
              <a:lnSpc>
                <a:spcPct val="150000"/>
              </a:lnSpc>
            </a:pPr>
            <a:r>
              <a:rPr lang="en-US" dirty="0" smtClean="0"/>
              <a:t>For </a:t>
            </a:r>
            <a:r>
              <a:rPr lang="en-US" dirty="0"/>
              <a:t>all of the above, neither basal IGF-I nor basal or stimulated GH should be measured when evaluating obese patients, </a:t>
            </a:r>
            <a:r>
              <a:rPr lang="en-US" dirty="0" smtClean="0"/>
              <a:t>GH </a:t>
            </a:r>
            <a:r>
              <a:rPr lang="en-US" dirty="0"/>
              <a:t>treatment </a:t>
            </a:r>
            <a:r>
              <a:rPr lang="en-US" dirty="0"/>
              <a:t>should </a:t>
            </a:r>
            <a:r>
              <a:rPr lang="en-US" dirty="0" smtClean="0"/>
              <a:t>not be </a:t>
            </a:r>
            <a:r>
              <a:rPr lang="en-US" dirty="0"/>
              <a:t>considered an option for the treatment of obesity. </a:t>
            </a:r>
          </a:p>
        </p:txBody>
      </p:sp>
    </p:spTree>
    <p:extLst>
      <p:ext uri="{BB962C8B-B14F-4D97-AF65-F5344CB8AC3E}">
        <p14:creationId xmlns:p14="http://schemas.microsoft.com/office/powerpoint/2010/main" val="28002241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13" y="139148"/>
            <a:ext cx="11926957" cy="6549887"/>
          </a:xfrm>
        </p:spPr>
        <p:txBody>
          <a:bodyPr>
            <a:normAutofit fontScale="92500"/>
          </a:bodyPr>
          <a:lstStyle/>
          <a:p>
            <a:pPr algn="just">
              <a:lnSpc>
                <a:spcPct val="150000"/>
              </a:lnSpc>
            </a:pPr>
            <a:r>
              <a:rPr lang="en-US" sz="2600" b="1" dirty="0" smtClean="0"/>
              <a:t>We </a:t>
            </a:r>
            <a:r>
              <a:rPr lang="en-US" sz="2600" b="1" dirty="0"/>
              <a:t>suggest not to perform routine tests for </a:t>
            </a:r>
            <a:r>
              <a:rPr lang="en-US" sz="2600" b="1" dirty="0">
                <a:solidFill>
                  <a:srgbClr val="F41C73"/>
                </a:solidFill>
              </a:rPr>
              <a:t>vitamin D deficiency </a:t>
            </a:r>
            <a:r>
              <a:rPr lang="en-US" sz="2600" b="1" dirty="0"/>
              <a:t>in patients with obesity </a:t>
            </a:r>
            <a:r>
              <a:rPr lang="en-US" sz="2600" b="1" dirty="0" smtClean="0"/>
              <a:t>.</a:t>
            </a:r>
          </a:p>
          <a:p>
            <a:pPr algn="just">
              <a:lnSpc>
                <a:spcPct val="150000"/>
              </a:lnSpc>
            </a:pPr>
            <a:r>
              <a:rPr lang="en-US" dirty="0" smtClean="0"/>
              <a:t>Vitamin </a:t>
            </a:r>
            <a:r>
              <a:rPr lang="en-US" dirty="0"/>
              <a:t>D deficiency defined based on the presence of low serum 25-hydroxyvitamin D (25OHD) levels is </a:t>
            </a:r>
            <a:r>
              <a:rPr lang="en-US" dirty="0">
                <a:solidFill>
                  <a:srgbClr val="F41C73"/>
                </a:solidFill>
              </a:rPr>
              <a:t>very frequent in obesity </a:t>
            </a:r>
            <a:r>
              <a:rPr lang="en-US" dirty="0"/>
              <a:t>and was reported to occur in </a:t>
            </a:r>
            <a:r>
              <a:rPr lang="en-US" dirty="0">
                <a:solidFill>
                  <a:srgbClr val="F41C73"/>
                </a:solidFill>
              </a:rPr>
              <a:t>55–97% </a:t>
            </a:r>
            <a:r>
              <a:rPr lang="en-US" dirty="0" smtClean="0"/>
              <a:t>.</a:t>
            </a:r>
          </a:p>
          <a:p>
            <a:pPr algn="just">
              <a:lnSpc>
                <a:spcPct val="150000"/>
              </a:lnSpc>
            </a:pPr>
            <a:r>
              <a:rPr lang="en-US" dirty="0" smtClean="0"/>
              <a:t>Vitamin </a:t>
            </a:r>
            <a:r>
              <a:rPr lang="en-US" dirty="0"/>
              <a:t>D is a fat-soluble vitamin, so the lower 25OHD levels in obese individuals can be </a:t>
            </a:r>
            <a:r>
              <a:rPr lang="en-US" dirty="0" smtClean="0"/>
              <a:t>related </a:t>
            </a:r>
            <a:r>
              <a:rPr lang="en-US" dirty="0"/>
              <a:t>to a volumetric dilution effect, while vitamin D stores can be adequate</a:t>
            </a:r>
            <a:r>
              <a:rPr lang="en-US" dirty="0" smtClean="0"/>
              <a:t>.</a:t>
            </a:r>
          </a:p>
          <a:p>
            <a:pPr algn="just">
              <a:lnSpc>
                <a:spcPct val="150000"/>
              </a:lnSpc>
            </a:pPr>
            <a:r>
              <a:rPr lang="en-US" dirty="0" smtClean="0"/>
              <a:t>Other </a:t>
            </a:r>
            <a:r>
              <a:rPr lang="en-US" dirty="0"/>
              <a:t>obesity-related factors may </a:t>
            </a:r>
            <a:r>
              <a:rPr lang="en-US" dirty="0" smtClean="0"/>
              <a:t>affect on </a:t>
            </a:r>
            <a:r>
              <a:rPr lang="en-US" dirty="0"/>
              <a:t>true vitamin D deficiency such as </a:t>
            </a:r>
            <a:r>
              <a:rPr lang="en-US" dirty="0">
                <a:solidFill>
                  <a:srgbClr val="F41C73"/>
                </a:solidFill>
              </a:rPr>
              <a:t>malnutrition</a:t>
            </a:r>
            <a:r>
              <a:rPr lang="en-US" dirty="0"/>
              <a:t> with a low vitamin D intake, </a:t>
            </a:r>
            <a:r>
              <a:rPr lang="en-US" dirty="0">
                <a:solidFill>
                  <a:srgbClr val="F41C73"/>
                </a:solidFill>
              </a:rPr>
              <a:t>sun avoidance </a:t>
            </a:r>
            <a:r>
              <a:rPr lang="en-US" dirty="0"/>
              <a:t>and lower skin </a:t>
            </a:r>
            <a:r>
              <a:rPr lang="en-US" dirty="0" smtClean="0"/>
              <a:t>synthesis.</a:t>
            </a:r>
          </a:p>
          <a:p>
            <a:pPr algn="just">
              <a:lnSpc>
                <a:spcPct val="150000"/>
              </a:lnSpc>
            </a:pPr>
            <a:r>
              <a:rPr lang="en-US" dirty="0"/>
              <a:t>Patients with obesity also need </a:t>
            </a:r>
            <a:r>
              <a:rPr lang="en-US" dirty="0">
                <a:solidFill>
                  <a:srgbClr val="F41C73"/>
                </a:solidFill>
              </a:rPr>
              <a:t>higher</a:t>
            </a:r>
            <a:r>
              <a:rPr lang="en-US" dirty="0"/>
              <a:t> loading doses of vitamin D to achieve the same serum 25-hydroxyvitamin D. </a:t>
            </a:r>
          </a:p>
        </p:txBody>
      </p:sp>
    </p:spTree>
    <p:extLst>
      <p:ext uri="{BB962C8B-B14F-4D97-AF65-F5344CB8AC3E}">
        <p14:creationId xmlns:p14="http://schemas.microsoft.com/office/powerpoint/2010/main" val="41925485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47" y="0"/>
            <a:ext cx="11936895" cy="6609522"/>
          </a:xfrm>
        </p:spPr>
        <p:txBody>
          <a:bodyPr>
            <a:normAutofit/>
          </a:bodyPr>
          <a:lstStyle/>
          <a:p>
            <a:pPr algn="just">
              <a:lnSpc>
                <a:spcPct val="150000"/>
              </a:lnSpc>
            </a:pPr>
            <a:r>
              <a:rPr lang="en-US" dirty="0"/>
              <a:t>The </a:t>
            </a:r>
            <a:r>
              <a:rPr lang="en-US" dirty="0">
                <a:solidFill>
                  <a:srgbClr val="F41C73"/>
                </a:solidFill>
              </a:rPr>
              <a:t>relationship of vitamin D deficiency </a:t>
            </a:r>
            <a:r>
              <a:rPr lang="en-US" dirty="0"/>
              <a:t>with obesity, diabetes, insulin resistance, and metabolic syndrome has been considered likely based of the fact that </a:t>
            </a:r>
            <a:r>
              <a:rPr lang="en-US" dirty="0">
                <a:solidFill>
                  <a:srgbClr val="00B0F0"/>
                </a:solidFill>
              </a:rPr>
              <a:t>vitamin D receptors and the 1-alpha hydroxylase enzyme </a:t>
            </a:r>
            <a:r>
              <a:rPr lang="en-US" dirty="0"/>
              <a:t>are distributed </a:t>
            </a:r>
            <a:r>
              <a:rPr lang="en-US" dirty="0" smtClean="0"/>
              <a:t>wildly </a:t>
            </a:r>
            <a:r>
              <a:rPr lang="en-US" dirty="0"/>
              <a:t>in all tissues suggesting a </a:t>
            </a:r>
            <a:r>
              <a:rPr lang="en-US" dirty="0" smtClean="0"/>
              <a:t>different functions </a:t>
            </a:r>
            <a:r>
              <a:rPr lang="en-US" dirty="0"/>
              <a:t>of vitamin D, while vitamin D plays an indirect but an important role in carbohydrate and lipid metabolism </a:t>
            </a:r>
            <a:r>
              <a:rPr lang="en-US" dirty="0" smtClean="0"/>
              <a:t>.</a:t>
            </a:r>
          </a:p>
          <a:p>
            <a:pPr algn="just">
              <a:lnSpc>
                <a:spcPct val="150000"/>
              </a:lnSpc>
            </a:pPr>
            <a:r>
              <a:rPr lang="en-US" dirty="0"/>
              <a:t>Therefore, vitamin D supplementation with the sole purpose of helping  weight loss, decreasing the risk of obesity-related co-morbidities or improve ongoing metabolic conditions </a:t>
            </a:r>
            <a:r>
              <a:rPr lang="en-US" dirty="0">
                <a:solidFill>
                  <a:srgbClr val="F41C73"/>
                </a:solidFill>
              </a:rPr>
              <a:t>cannot </a:t>
            </a:r>
            <a:r>
              <a:rPr lang="en-US" dirty="0"/>
              <a:t>be recommended. </a:t>
            </a:r>
          </a:p>
          <a:p>
            <a:pPr algn="just">
              <a:lnSpc>
                <a:spcPct val="150000"/>
              </a:lnSpc>
            </a:pPr>
            <a:endParaRPr lang="en-US" dirty="0" smtClean="0"/>
          </a:p>
        </p:txBody>
      </p:sp>
    </p:spTree>
    <p:extLst>
      <p:ext uri="{BB962C8B-B14F-4D97-AF65-F5344CB8AC3E}">
        <p14:creationId xmlns:p14="http://schemas.microsoft.com/office/powerpoint/2010/main" val="3241920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28600"/>
            <a:ext cx="12036287" cy="6520070"/>
          </a:xfrm>
        </p:spPr>
        <p:txBody>
          <a:bodyPr>
            <a:normAutofit fontScale="85000" lnSpcReduction="10000"/>
          </a:bodyPr>
          <a:lstStyle/>
          <a:p>
            <a:pPr algn="just">
              <a:lnSpc>
                <a:spcPct val="160000"/>
              </a:lnSpc>
            </a:pPr>
            <a:r>
              <a:rPr lang="en-US" b="1" dirty="0"/>
              <a:t>We suggest not to test for hyperparathyroidism routinely in patients with obesity </a:t>
            </a:r>
            <a:r>
              <a:rPr lang="en-US" dirty="0"/>
              <a:t>.</a:t>
            </a:r>
            <a:br>
              <a:rPr lang="en-US" dirty="0"/>
            </a:br>
            <a:r>
              <a:rPr lang="en-US" dirty="0" smtClean="0"/>
              <a:t>Vitamin </a:t>
            </a:r>
            <a:r>
              <a:rPr lang="en-US" dirty="0"/>
              <a:t>D deficiency </a:t>
            </a:r>
            <a:r>
              <a:rPr lang="en-US" dirty="0" smtClean="0"/>
              <a:t>causes a </a:t>
            </a:r>
            <a:r>
              <a:rPr lang="en-US" dirty="0"/>
              <a:t>compensatory </a:t>
            </a:r>
            <a:r>
              <a:rPr lang="en-US" dirty="0" smtClean="0">
                <a:solidFill>
                  <a:srgbClr val="F41C73"/>
                </a:solidFill>
              </a:rPr>
              <a:t>increase</a:t>
            </a:r>
            <a:r>
              <a:rPr lang="en-US" dirty="0" smtClean="0"/>
              <a:t> </a:t>
            </a:r>
            <a:r>
              <a:rPr lang="en-US" dirty="0"/>
              <a:t>in parathyroid hormone </a:t>
            </a:r>
            <a:r>
              <a:rPr lang="en-US" dirty="0">
                <a:solidFill>
                  <a:srgbClr val="F41C73"/>
                </a:solidFill>
              </a:rPr>
              <a:t>(PTH), </a:t>
            </a:r>
            <a:r>
              <a:rPr lang="en-US" dirty="0"/>
              <a:t>which increases bone turnover and calcium mobilization from the skeleton, leading to a decrease in bone mineral density and increase in the risk of osteopenia and osteoporosis </a:t>
            </a:r>
            <a:r>
              <a:rPr lang="en-US" dirty="0" smtClean="0"/>
              <a:t>.</a:t>
            </a:r>
          </a:p>
          <a:p>
            <a:pPr algn="just">
              <a:lnSpc>
                <a:spcPct val="160000"/>
              </a:lnSpc>
            </a:pPr>
            <a:r>
              <a:rPr lang="en-US" dirty="0" smtClean="0"/>
              <a:t>The </a:t>
            </a:r>
            <a:r>
              <a:rPr lang="en-US" dirty="0"/>
              <a:t>prevalence of secondary hyperparathyroidism </a:t>
            </a:r>
            <a:r>
              <a:rPr lang="en-US" dirty="0">
                <a:solidFill>
                  <a:srgbClr val="F41C73"/>
                </a:solidFill>
              </a:rPr>
              <a:t>(</a:t>
            </a:r>
            <a:r>
              <a:rPr lang="en-US" dirty="0" err="1">
                <a:solidFill>
                  <a:srgbClr val="F41C73"/>
                </a:solidFill>
              </a:rPr>
              <a:t>sHPT</a:t>
            </a:r>
            <a:r>
              <a:rPr lang="en-US" dirty="0"/>
              <a:t>) related to vitamin D deficiency in obesity was </a:t>
            </a:r>
            <a:r>
              <a:rPr lang="en-US" dirty="0">
                <a:solidFill>
                  <a:srgbClr val="F41C73"/>
                </a:solidFill>
              </a:rPr>
              <a:t>reported</a:t>
            </a:r>
            <a:r>
              <a:rPr lang="en-US" dirty="0"/>
              <a:t> to be over </a:t>
            </a:r>
            <a:r>
              <a:rPr lang="en-US" dirty="0">
                <a:solidFill>
                  <a:srgbClr val="F41C73"/>
                </a:solidFill>
              </a:rPr>
              <a:t>20%</a:t>
            </a:r>
            <a:r>
              <a:rPr lang="en-US" dirty="0"/>
              <a:t> </a:t>
            </a:r>
            <a:r>
              <a:rPr lang="en-US" dirty="0" smtClean="0"/>
              <a:t>and </a:t>
            </a:r>
            <a:r>
              <a:rPr lang="en-US" dirty="0"/>
              <a:t>increased up to 71% depending on vitamin D status</a:t>
            </a:r>
            <a:r>
              <a:rPr lang="en-US" dirty="0" smtClean="0"/>
              <a:t>.</a:t>
            </a:r>
          </a:p>
          <a:p>
            <a:pPr algn="just">
              <a:lnSpc>
                <a:spcPct val="160000"/>
              </a:lnSpc>
            </a:pPr>
            <a:r>
              <a:rPr lang="en-US" dirty="0" smtClean="0"/>
              <a:t> Also obesity </a:t>
            </a:r>
            <a:r>
              <a:rPr lang="en-US" dirty="0"/>
              <a:t>may involve other mechanisms affecting PTH regulation that are incompletely understood. </a:t>
            </a:r>
            <a:endParaRPr lang="en-US" dirty="0" smtClean="0"/>
          </a:p>
          <a:p>
            <a:pPr algn="just">
              <a:lnSpc>
                <a:spcPct val="160000"/>
              </a:lnSpc>
            </a:pPr>
            <a:r>
              <a:rPr lang="en-US" dirty="0" smtClean="0"/>
              <a:t>For </a:t>
            </a:r>
            <a:r>
              <a:rPr lang="en-US" dirty="0"/>
              <a:t>example, obesity is associated with reductions in total and free 25OHD but unchanged vitamin-D binding </a:t>
            </a:r>
            <a:r>
              <a:rPr lang="en-US" dirty="0" err="1"/>
              <a:t>proteins.Therefore</a:t>
            </a:r>
            <a:r>
              <a:rPr lang="en-US" dirty="0"/>
              <a:t>, the etiology of </a:t>
            </a:r>
            <a:r>
              <a:rPr lang="en-US" dirty="0" err="1"/>
              <a:t>sHPT</a:t>
            </a:r>
            <a:r>
              <a:rPr lang="en-US" dirty="0"/>
              <a:t> in obesity is not well established. </a:t>
            </a:r>
          </a:p>
          <a:p>
            <a:pPr algn="just">
              <a:lnSpc>
                <a:spcPct val="160000"/>
              </a:lnSpc>
            </a:pPr>
            <a:endParaRPr lang="en-US" dirty="0"/>
          </a:p>
        </p:txBody>
      </p:sp>
    </p:spTree>
    <p:extLst>
      <p:ext uri="{BB962C8B-B14F-4D97-AF65-F5344CB8AC3E}">
        <p14:creationId xmlns:p14="http://schemas.microsoft.com/office/powerpoint/2010/main" val="2585527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 y="188842"/>
            <a:ext cx="12016409" cy="6579705"/>
          </a:xfrm>
        </p:spPr>
        <p:txBody>
          <a:bodyPr>
            <a:normAutofit lnSpcReduction="10000"/>
          </a:bodyPr>
          <a:lstStyle/>
          <a:p>
            <a:pPr algn="just">
              <a:lnSpc>
                <a:spcPct val="150000"/>
              </a:lnSpc>
            </a:pPr>
            <a:r>
              <a:rPr lang="en-US" dirty="0" smtClean="0">
                <a:solidFill>
                  <a:srgbClr val="F41C73"/>
                </a:solidFill>
              </a:rPr>
              <a:t>PTH </a:t>
            </a:r>
            <a:r>
              <a:rPr lang="en-US" dirty="0">
                <a:solidFill>
                  <a:srgbClr val="F41C73"/>
                </a:solidFill>
              </a:rPr>
              <a:t>levels </a:t>
            </a:r>
            <a:r>
              <a:rPr lang="en-US" dirty="0"/>
              <a:t>should </a:t>
            </a:r>
            <a:r>
              <a:rPr lang="en-US" dirty="0">
                <a:solidFill>
                  <a:srgbClr val="F41C73"/>
                </a:solidFill>
              </a:rPr>
              <a:t>not </a:t>
            </a:r>
            <a:r>
              <a:rPr lang="en-US" dirty="0"/>
              <a:t>be routinely assessed in obese patients, unless in </a:t>
            </a:r>
            <a:r>
              <a:rPr lang="en-US" dirty="0" smtClean="0"/>
              <a:t>the presence of </a:t>
            </a:r>
            <a:r>
              <a:rPr lang="en-US" dirty="0" smtClean="0">
                <a:solidFill>
                  <a:srgbClr val="F41C73"/>
                </a:solidFill>
              </a:rPr>
              <a:t>signs</a:t>
            </a:r>
            <a:r>
              <a:rPr lang="en-US" dirty="0" smtClean="0"/>
              <a:t> </a:t>
            </a:r>
            <a:r>
              <a:rPr lang="en-US" dirty="0"/>
              <a:t>which lead to the clinical suspicion of </a:t>
            </a:r>
            <a:r>
              <a:rPr lang="en-US" dirty="0" smtClean="0"/>
              <a:t>hyperparathyroidism,</a:t>
            </a:r>
          </a:p>
          <a:p>
            <a:pPr marL="0" indent="0" algn="just">
              <a:lnSpc>
                <a:spcPct val="150000"/>
              </a:lnSpc>
              <a:buNone/>
            </a:pPr>
            <a:r>
              <a:rPr lang="en-US" dirty="0"/>
              <a:t> </a:t>
            </a:r>
            <a:r>
              <a:rPr lang="en-US" dirty="0" smtClean="0"/>
              <a:t> such as </a:t>
            </a:r>
            <a:r>
              <a:rPr lang="en-US" dirty="0" err="1" smtClean="0"/>
              <a:t>hypercalcaemia</a:t>
            </a:r>
            <a:r>
              <a:rPr lang="en-US" dirty="0" smtClean="0"/>
              <a:t>, osteoporosis and nephrolithiasis. </a:t>
            </a:r>
          </a:p>
          <a:p>
            <a:pPr algn="just">
              <a:lnSpc>
                <a:spcPct val="150000"/>
              </a:lnSpc>
            </a:pPr>
            <a:r>
              <a:rPr lang="en-US" dirty="0" smtClean="0"/>
              <a:t>Still</a:t>
            </a:r>
            <a:r>
              <a:rPr lang="en-US" dirty="0"/>
              <a:t>, it should be noticed that an </a:t>
            </a:r>
            <a:r>
              <a:rPr lang="en-US" dirty="0">
                <a:solidFill>
                  <a:srgbClr val="F41C73"/>
                </a:solidFill>
              </a:rPr>
              <a:t>exception</a:t>
            </a:r>
            <a:r>
              <a:rPr lang="en-US" dirty="0"/>
              <a:t> for routine measurement of 25OHD and PTH should be made for patients with obesity submitted to </a:t>
            </a:r>
            <a:r>
              <a:rPr lang="en-US" dirty="0">
                <a:solidFill>
                  <a:srgbClr val="F41C73"/>
                </a:solidFill>
              </a:rPr>
              <a:t>bariatric procedures</a:t>
            </a:r>
            <a:r>
              <a:rPr lang="en-US" dirty="0"/>
              <a:t>. </a:t>
            </a:r>
            <a:endParaRPr lang="en-US" dirty="0" smtClean="0"/>
          </a:p>
          <a:p>
            <a:pPr algn="just">
              <a:lnSpc>
                <a:spcPct val="150000"/>
              </a:lnSpc>
            </a:pPr>
            <a:r>
              <a:rPr lang="en-US" dirty="0" smtClean="0"/>
              <a:t>The </a:t>
            </a:r>
            <a:r>
              <a:rPr lang="en-US" dirty="0"/>
              <a:t>prevalence of </a:t>
            </a:r>
            <a:r>
              <a:rPr lang="en-US" dirty="0" err="1">
                <a:solidFill>
                  <a:srgbClr val="F41C73"/>
                </a:solidFill>
              </a:rPr>
              <a:t>sHPT</a:t>
            </a:r>
            <a:r>
              <a:rPr lang="en-US" dirty="0"/>
              <a:t> was observed to increase up to 50% in patients 2 years after bariatric surgical interventions</a:t>
            </a:r>
            <a:r>
              <a:rPr lang="en-US" dirty="0" smtClean="0"/>
              <a:t>.</a:t>
            </a:r>
          </a:p>
          <a:p>
            <a:pPr algn="just">
              <a:lnSpc>
                <a:spcPct val="150000"/>
              </a:lnSpc>
            </a:pPr>
            <a:r>
              <a:rPr lang="en-US" dirty="0"/>
              <a:t>However, the ideal vitamin D replacement therapy and target 25OHD concentrations in the obese or bariatric populations are </a:t>
            </a:r>
            <a:r>
              <a:rPr lang="en-US" dirty="0">
                <a:solidFill>
                  <a:srgbClr val="F41C73"/>
                </a:solidFill>
              </a:rPr>
              <a:t>unknown.</a:t>
            </a:r>
          </a:p>
          <a:p>
            <a:pPr algn="just">
              <a:lnSpc>
                <a:spcPct val="150000"/>
              </a:lnSpc>
            </a:pPr>
            <a:endParaRPr lang="en-US" dirty="0"/>
          </a:p>
        </p:txBody>
      </p:sp>
    </p:spTree>
    <p:extLst>
      <p:ext uri="{BB962C8B-B14F-4D97-AF65-F5344CB8AC3E}">
        <p14:creationId xmlns:p14="http://schemas.microsoft.com/office/powerpoint/2010/main" val="39432142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178903" y="178904"/>
            <a:ext cx="11767931" cy="6351105"/>
          </a:xfrm>
        </p:spPr>
        <p:txBody>
          <a:bodyPr>
            <a:normAutofit fontScale="85000" lnSpcReduction="20000"/>
          </a:bodyPr>
          <a:lstStyle/>
          <a:p>
            <a:pPr algn="just">
              <a:lnSpc>
                <a:spcPct val="150000"/>
              </a:lnSpc>
            </a:pPr>
            <a:r>
              <a:rPr lang="en-US" b="1" dirty="0"/>
              <a:t>We recommend not to test routinely other hormones, such as leptin and ghrelin, unless there is suspicion of a syndromic obesity.</a:t>
            </a:r>
            <a:endParaRPr lang="en-US" dirty="0" smtClean="0"/>
          </a:p>
          <a:p>
            <a:pPr algn="just">
              <a:lnSpc>
                <a:spcPct val="150000"/>
              </a:lnSpc>
            </a:pPr>
            <a:r>
              <a:rPr lang="en-US" dirty="0" smtClean="0"/>
              <a:t>Serum </a:t>
            </a:r>
            <a:r>
              <a:rPr lang="en-US" dirty="0">
                <a:solidFill>
                  <a:srgbClr val="F41C73"/>
                </a:solidFill>
              </a:rPr>
              <a:t>leptin</a:t>
            </a:r>
            <a:r>
              <a:rPr lang="en-US" dirty="0"/>
              <a:t> concentration is </a:t>
            </a:r>
            <a:r>
              <a:rPr lang="en-US" dirty="0">
                <a:solidFill>
                  <a:srgbClr val="F41C73"/>
                </a:solidFill>
              </a:rPr>
              <a:t>increased </a:t>
            </a:r>
            <a:r>
              <a:rPr lang="en-US" dirty="0"/>
              <a:t>in patients with simple obesity and correlates with BMI and body fat content </a:t>
            </a:r>
            <a:r>
              <a:rPr lang="en-US" dirty="0" smtClean="0"/>
              <a:t>.</a:t>
            </a:r>
          </a:p>
          <a:p>
            <a:pPr algn="just">
              <a:lnSpc>
                <a:spcPct val="150000"/>
              </a:lnSpc>
            </a:pPr>
            <a:r>
              <a:rPr lang="en-US" dirty="0" smtClean="0"/>
              <a:t>Measurements </a:t>
            </a:r>
            <a:r>
              <a:rPr lang="en-US" dirty="0"/>
              <a:t>of serum leptin levels should only be considered in severe early-onset obesity to rule-out missense leptin gene mutations </a:t>
            </a:r>
            <a:r>
              <a:rPr lang="en-US" dirty="0" smtClean="0"/>
              <a:t>.These </a:t>
            </a:r>
            <a:r>
              <a:rPr lang="en-US" dirty="0"/>
              <a:t>mutations are extremely rare and lead to </a:t>
            </a:r>
            <a:r>
              <a:rPr lang="en-US" dirty="0">
                <a:solidFill>
                  <a:srgbClr val="F41C73"/>
                </a:solidFill>
              </a:rPr>
              <a:t>undetectable circulating leptin </a:t>
            </a:r>
            <a:r>
              <a:rPr lang="en-US" dirty="0"/>
              <a:t>levels </a:t>
            </a:r>
            <a:r>
              <a:rPr lang="en-US" dirty="0" smtClean="0"/>
              <a:t>.</a:t>
            </a:r>
          </a:p>
          <a:p>
            <a:pPr algn="just">
              <a:lnSpc>
                <a:spcPct val="150000"/>
              </a:lnSpc>
            </a:pPr>
            <a:r>
              <a:rPr lang="en-US" dirty="0" smtClean="0"/>
              <a:t>Typical </a:t>
            </a:r>
            <a:r>
              <a:rPr lang="en-US" dirty="0"/>
              <a:t>features suggestive of missense </a:t>
            </a:r>
            <a:r>
              <a:rPr lang="en-US" dirty="0">
                <a:solidFill>
                  <a:srgbClr val="00B0F0"/>
                </a:solidFill>
              </a:rPr>
              <a:t>leptin gene mutations </a:t>
            </a:r>
            <a:r>
              <a:rPr lang="en-US" dirty="0"/>
              <a:t>are normal birth weight with rapid weight gain in the first months after delivery leading to </a:t>
            </a:r>
            <a:r>
              <a:rPr lang="en-US" dirty="0">
                <a:solidFill>
                  <a:srgbClr val="F41C73"/>
                </a:solidFill>
              </a:rPr>
              <a:t>severe obesity </a:t>
            </a:r>
            <a:r>
              <a:rPr lang="en-US" dirty="0"/>
              <a:t>(mean BMI SDS: 5.8–7.8) along with </a:t>
            </a:r>
            <a:r>
              <a:rPr lang="en-US" dirty="0">
                <a:solidFill>
                  <a:srgbClr val="F41C73"/>
                </a:solidFill>
              </a:rPr>
              <a:t>extreme </a:t>
            </a:r>
            <a:r>
              <a:rPr lang="en-US" dirty="0" err="1">
                <a:solidFill>
                  <a:srgbClr val="F41C73"/>
                </a:solidFill>
              </a:rPr>
              <a:t>hyperphagia</a:t>
            </a:r>
            <a:r>
              <a:rPr lang="en-US" dirty="0">
                <a:solidFill>
                  <a:srgbClr val="F41C73"/>
                </a:solidFill>
              </a:rPr>
              <a:t> </a:t>
            </a:r>
            <a:r>
              <a:rPr lang="en-US" dirty="0"/>
              <a:t>(food intake 3–5-fold higher compared to healthy children), and T-cell number and function abnormalities with </a:t>
            </a:r>
            <a:r>
              <a:rPr lang="en-US" dirty="0">
                <a:solidFill>
                  <a:srgbClr val="F41C73"/>
                </a:solidFill>
              </a:rPr>
              <a:t>higher rates of infections </a:t>
            </a:r>
            <a:r>
              <a:rPr lang="en-US" dirty="0" smtClean="0">
                <a:solidFill>
                  <a:srgbClr val="F41C73"/>
                </a:solidFill>
              </a:rPr>
              <a:t>.</a:t>
            </a:r>
            <a:endParaRPr lang="en-US" dirty="0">
              <a:solidFill>
                <a:srgbClr val="F41C73"/>
              </a:solidFill>
            </a:endParaRPr>
          </a:p>
        </p:txBody>
      </p:sp>
    </p:spTree>
    <p:extLst>
      <p:ext uri="{BB962C8B-B14F-4D97-AF65-F5344CB8AC3E}">
        <p14:creationId xmlns:p14="http://schemas.microsoft.com/office/powerpoint/2010/main" val="5279448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1" y="407504"/>
            <a:ext cx="11648661" cy="6689035"/>
          </a:xfrm>
        </p:spPr>
        <p:txBody>
          <a:bodyPr>
            <a:normAutofit fontScale="92500" lnSpcReduction="10000"/>
          </a:bodyPr>
          <a:lstStyle/>
          <a:p>
            <a:pPr algn="just">
              <a:lnSpc>
                <a:spcPct val="150000"/>
              </a:lnSpc>
            </a:pPr>
            <a:r>
              <a:rPr lang="en-US" dirty="0"/>
              <a:t>Patients with </a:t>
            </a:r>
            <a:r>
              <a:rPr lang="en-US" dirty="0">
                <a:solidFill>
                  <a:srgbClr val="00B0F0"/>
                </a:solidFill>
              </a:rPr>
              <a:t>leptin receptor gene mutations </a:t>
            </a:r>
            <a:r>
              <a:rPr lang="en-US" dirty="0"/>
              <a:t>have a similar phenotype to </a:t>
            </a:r>
            <a:r>
              <a:rPr lang="en-US" dirty="0">
                <a:solidFill>
                  <a:srgbClr val="F41C73"/>
                </a:solidFill>
              </a:rPr>
              <a:t>leptin gene mutation </a:t>
            </a:r>
            <a:r>
              <a:rPr lang="en-US" dirty="0"/>
              <a:t>patients but their serum leptin concentrations are usually appropriate for the degree of obesity </a:t>
            </a:r>
            <a:r>
              <a:rPr lang="en-US" dirty="0" smtClean="0"/>
              <a:t>. </a:t>
            </a:r>
          </a:p>
          <a:p>
            <a:pPr algn="just">
              <a:lnSpc>
                <a:spcPct val="150000"/>
              </a:lnSpc>
            </a:pPr>
            <a:r>
              <a:rPr lang="en-US" dirty="0" smtClean="0"/>
              <a:t>Both </a:t>
            </a:r>
            <a:r>
              <a:rPr lang="en-US" dirty="0"/>
              <a:t>leptin- and leptin-receptor gene mutations are associated with hypothalamic hypothyroidism (low FT4 and TSH levels), growth hormone deficiency (in some patients) and lack of normal pubertal development </a:t>
            </a:r>
            <a:r>
              <a:rPr lang="en-US" dirty="0" smtClean="0"/>
              <a:t>in </a:t>
            </a:r>
            <a:r>
              <a:rPr lang="en-US" dirty="0"/>
              <a:t>majority of </a:t>
            </a:r>
            <a:r>
              <a:rPr lang="en-US" dirty="0" smtClean="0"/>
              <a:t>patients.</a:t>
            </a:r>
          </a:p>
          <a:p>
            <a:pPr algn="just">
              <a:lnSpc>
                <a:spcPct val="150000"/>
              </a:lnSpc>
            </a:pPr>
            <a:r>
              <a:rPr lang="en-US" dirty="0"/>
              <a:t>Circulating </a:t>
            </a:r>
            <a:r>
              <a:rPr lang="en-US" dirty="0">
                <a:solidFill>
                  <a:srgbClr val="F41C73"/>
                </a:solidFill>
              </a:rPr>
              <a:t>ghrelin</a:t>
            </a:r>
            <a:r>
              <a:rPr lang="en-US" dirty="0"/>
              <a:t> levels are </a:t>
            </a:r>
            <a:r>
              <a:rPr lang="en-US" dirty="0">
                <a:solidFill>
                  <a:srgbClr val="F41C73"/>
                </a:solidFill>
              </a:rPr>
              <a:t>decreased</a:t>
            </a:r>
            <a:r>
              <a:rPr lang="en-US" dirty="0"/>
              <a:t> in patients with obesity compared to normal subjects and they tend to normalize in patients able to recover ideal body weight .</a:t>
            </a:r>
          </a:p>
          <a:p>
            <a:pPr algn="just">
              <a:lnSpc>
                <a:spcPct val="150000"/>
              </a:lnSpc>
            </a:pPr>
            <a:r>
              <a:rPr lang="en-US" dirty="0">
                <a:solidFill>
                  <a:srgbClr val="F41C73"/>
                </a:solidFill>
              </a:rPr>
              <a:t>Bariatric surgery </a:t>
            </a:r>
            <a:r>
              <a:rPr lang="en-US" dirty="0" smtClean="0"/>
              <a:t>the </a:t>
            </a:r>
            <a:r>
              <a:rPr lang="en-US" dirty="0"/>
              <a:t>operations that include resection of gastric fundus </a:t>
            </a:r>
            <a:r>
              <a:rPr lang="en-US" dirty="0">
                <a:solidFill>
                  <a:srgbClr val="F41C73"/>
                </a:solidFill>
              </a:rPr>
              <a:t>decrease </a:t>
            </a:r>
            <a:r>
              <a:rPr lang="en-US" dirty="0"/>
              <a:t>ghrelin</a:t>
            </a:r>
            <a:r>
              <a:rPr lang="en-US" dirty="0">
                <a:solidFill>
                  <a:srgbClr val="F41C73"/>
                </a:solidFill>
              </a:rPr>
              <a:t> </a:t>
            </a:r>
            <a:r>
              <a:rPr lang="en-US" dirty="0"/>
              <a:t>levels while </a:t>
            </a:r>
            <a:r>
              <a:rPr lang="en-US" dirty="0">
                <a:solidFill>
                  <a:srgbClr val="F41C73"/>
                </a:solidFill>
              </a:rPr>
              <a:t>diet-induced </a:t>
            </a:r>
            <a:r>
              <a:rPr lang="en-US" dirty="0"/>
              <a:t>weight loss </a:t>
            </a:r>
            <a:r>
              <a:rPr lang="en-US" dirty="0" smtClean="0">
                <a:solidFill>
                  <a:srgbClr val="F41C73"/>
                </a:solidFill>
              </a:rPr>
              <a:t>increases </a:t>
            </a:r>
            <a:r>
              <a:rPr lang="en-US" dirty="0" smtClean="0"/>
              <a:t>ghrelin concentration.</a:t>
            </a:r>
            <a:endParaRPr lang="en-US" dirty="0"/>
          </a:p>
        </p:txBody>
      </p:sp>
    </p:spTree>
    <p:extLst>
      <p:ext uri="{BB962C8B-B14F-4D97-AF65-F5344CB8AC3E}">
        <p14:creationId xmlns:p14="http://schemas.microsoft.com/office/powerpoint/2010/main" val="30758038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477" y="0"/>
            <a:ext cx="11648661" cy="6609522"/>
          </a:xfrm>
        </p:spPr>
        <p:txBody>
          <a:bodyPr>
            <a:normAutofit lnSpcReduction="10000"/>
          </a:bodyPr>
          <a:lstStyle/>
          <a:p>
            <a:pPr algn="just">
              <a:lnSpc>
                <a:spcPct val="150000"/>
              </a:lnSpc>
            </a:pPr>
            <a:r>
              <a:rPr lang="en-US" dirty="0"/>
              <a:t>The only specific obesity syndrome where </a:t>
            </a:r>
            <a:r>
              <a:rPr lang="en-US" dirty="0">
                <a:solidFill>
                  <a:srgbClr val="F41C73"/>
                </a:solidFill>
              </a:rPr>
              <a:t>increased ghrelin </a:t>
            </a:r>
            <a:r>
              <a:rPr lang="en-US" dirty="0"/>
              <a:t>levels were described and could </a:t>
            </a:r>
            <a:r>
              <a:rPr lang="en-US" dirty="0" smtClean="0"/>
              <a:t>contribute </a:t>
            </a:r>
            <a:r>
              <a:rPr lang="en-US" dirty="0"/>
              <a:t>to weight gain are patients with </a:t>
            </a:r>
            <a:r>
              <a:rPr lang="en-US" dirty="0" err="1">
                <a:solidFill>
                  <a:srgbClr val="F41C73"/>
                </a:solidFill>
              </a:rPr>
              <a:t>Prader</a:t>
            </a:r>
            <a:r>
              <a:rPr lang="en-US" dirty="0">
                <a:solidFill>
                  <a:srgbClr val="F41C73"/>
                </a:solidFill>
              </a:rPr>
              <a:t>–Willi syndrome </a:t>
            </a:r>
            <a:r>
              <a:rPr lang="en-US" dirty="0" smtClean="0"/>
              <a:t>.</a:t>
            </a:r>
          </a:p>
          <a:p>
            <a:pPr algn="just">
              <a:lnSpc>
                <a:spcPct val="150000"/>
              </a:lnSpc>
            </a:pPr>
            <a:r>
              <a:rPr lang="en-US" dirty="0" smtClean="0"/>
              <a:t>These </a:t>
            </a:r>
            <a:r>
              <a:rPr lang="en-US" dirty="0"/>
              <a:t>patients typically present with significant weight gain in childhood, significantly increased appetite, GH deficiency, hypogonadism, sleep disturbances and other abnormalities. </a:t>
            </a:r>
            <a:endParaRPr lang="en-US" dirty="0" smtClean="0"/>
          </a:p>
          <a:p>
            <a:pPr algn="just">
              <a:lnSpc>
                <a:spcPct val="150000"/>
              </a:lnSpc>
            </a:pPr>
            <a:r>
              <a:rPr lang="en-US" dirty="0" smtClean="0"/>
              <a:t>The </a:t>
            </a:r>
            <a:r>
              <a:rPr lang="en-US" dirty="0"/>
              <a:t>diagnosis of this syndrome can be established based on clinical features, hormonal abnormalities and genetic testing. </a:t>
            </a:r>
            <a:endParaRPr lang="en-US" dirty="0" smtClean="0"/>
          </a:p>
          <a:p>
            <a:pPr algn="just">
              <a:lnSpc>
                <a:spcPct val="150000"/>
              </a:lnSpc>
            </a:pPr>
            <a:r>
              <a:rPr lang="en-US" dirty="0" smtClean="0"/>
              <a:t>Therefore</a:t>
            </a:r>
            <a:r>
              <a:rPr lang="en-US" dirty="0"/>
              <a:t>, </a:t>
            </a:r>
            <a:r>
              <a:rPr lang="en-US" dirty="0">
                <a:solidFill>
                  <a:srgbClr val="F41C73"/>
                </a:solidFill>
              </a:rPr>
              <a:t>measuring ghrelin </a:t>
            </a:r>
            <a:r>
              <a:rPr lang="en-US" dirty="0"/>
              <a:t>levels in </a:t>
            </a:r>
            <a:r>
              <a:rPr lang="en-US" dirty="0" err="1"/>
              <a:t>Prader</a:t>
            </a:r>
            <a:r>
              <a:rPr lang="en-US" dirty="0"/>
              <a:t>–Willi patients has little additional diagnostic value and should not be done in routine clinical settings. </a:t>
            </a:r>
          </a:p>
        </p:txBody>
      </p:sp>
    </p:spTree>
    <p:extLst>
      <p:ext uri="{BB962C8B-B14F-4D97-AF65-F5344CB8AC3E}">
        <p14:creationId xmlns:p14="http://schemas.microsoft.com/office/powerpoint/2010/main" val="23607730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89452"/>
            <a:ext cx="11807687" cy="6579705"/>
          </a:xfrm>
        </p:spPr>
        <p:txBody>
          <a:bodyPr>
            <a:normAutofit fontScale="85000" lnSpcReduction="10000"/>
          </a:bodyPr>
          <a:lstStyle/>
          <a:p>
            <a:pPr marL="0" indent="0">
              <a:lnSpc>
                <a:spcPct val="110000"/>
              </a:lnSpc>
              <a:buNone/>
            </a:pPr>
            <a:r>
              <a:rPr lang="en-US" b="1" dirty="0" smtClean="0"/>
              <a:t> </a:t>
            </a:r>
            <a:r>
              <a:rPr lang="en-US" sz="3300" b="1" dirty="0" smtClean="0"/>
              <a:t>We </a:t>
            </a:r>
            <a:r>
              <a:rPr lang="en-US" sz="3300" b="1" dirty="0"/>
              <a:t>suggest to consider secondary causes of hypertension in the context of </a:t>
            </a:r>
            <a:r>
              <a:rPr lang="en-US" sz="3300" b="1" dirty="0" smtClean="0"/>
              <a:t>therapy-   resistant </a:t>
            </a:r>
            <a:r>
              <a:rPr lang="en-US" sz="3300" b="1" dirty="0"/>
              <a:t>hypertension in obesity. </a:t>
            </a:r>
            <a:endParaRPr lang="en-US" sz="3300" b="1" dirty="0" smtClean="0"/>
          </a:p>
          <a:p>
            <a:pPr marL="0" indent="0">
              <a:lnSpc>
                <a:spcPct val="120000"/>
              </a:lnSpc>
              <a:buNone/>
            </a:pPr>
            <a:endParaRPr lang="en-US" dirty="0"/>
          </a:p>
          <a:p>
            <a:pPr algn="just">
              <a:lnSpc>
                <a:spcPct val="170000"/>
              </a:lnSpc>
            </a:pPr>
            <a:r>
              <a:rPr lang="en-US" dirty="0" smtClean="0"/>
              <a:t>There </a:t>
            </a:r>
            <a:r>
              <a:rPr lang="en-US" dirty="0"/>
              <a:t>are some endocrine disorders associated with both hypertension and obesity </a:t>
            </a:r>
            <a:r>
              <a:rPr lang="en-US" dirty="0" smtClean="0"/>
              <a:t>where </a:t>
            </a:r>
            <a:r>
              <a:rPr lang="en-US" dirty="0"/>
              <a:t>testing for secondary endocrine hypertension should be considered. </a:t>
            </a:r>
            <a:endParaRPr lang="en-US" dirty="0" smtClean="0"/>
          </a:p>
          <a:p>
            <a:pPr algn="just">
              <a:lnSpc>
                <a:spcPct val="170000"/>
              </a:lnSpc>
            </a:pPr>
            <a:r>
              <a:rPr lang="en-US" dirty="0" smtClean="0"/>
              <a:t>These </a:t>
            </a:r>
            <a:r>
              <a:rPr lang="en-US" dirty="0"/>
              <a:t>include in particular primary </a:t>
            </a:r>
            <a:r>
              <a:rPr lang="en-US" dirty="0" err="1"/>
              <a:t>aldosteronism</a:t>
            </a:r>
            <a:r>
              <a:rPr lang="en-US" dirty="0"/>
              <a:t>, Cushing syndrome and hypothyroidism</a:t>
            </a:r>
            <a:r>
              <a:rPr lang="en-US" dirty="0" smtClean="0"/>
              <a:t>.</a:t>
            </a:r>
          </a:p>
          <a:p>
            <a:pPr algn="just">
              <a:lnSpc>
                <a:spcPct val="170000"/>
              </a:lnSpc>
            </a:pPr>
            <a:r>
              <a:rPr lang="en-US" dirty="0" smtClean="0">
                <a:solidFill>
                  <a:srgbClr val="F41C73"/>
                </a:solidFill>
              </a:rPr>
              <a:t>Testing</a:t>
            </a:r>
            <a:r>
              <a:rPr lang="en-US" dirty="0" smtClean="0"/>
              <a:t> </a:t>
            </a:r>
            <a:r>
              <a:rPr lang="en-US" dirty="0"/>
              <a:t>for primary </a:t>
            </a:r>
            <a:r>
              <a:rPr lang="en-US" dirty="0" err="1"/>
              <a:t>aldosteronism</a:t>
            </a:r>
            <a:r>
              <a:rPr lang="en-US" dirty="0"/>
              <a:t> should be considered in patients with persisting high blood pressure despite treatment with three antihypertensive drugs and other suggestive features of primary </a:t>
            </a:r>
            <a:r>
              <a:rPr lang="en-US" dirty="0" err="1"/>
              <a:t>aldosteronism</a:t>
            </a:r>
            <a:r>
              <a:rPr lang="en-US" dirty="0"/>
              <a:t> such as hypokalemia, family history or early-onset hypertension, adrenal </a:t>
            </a:r>
            <a:r>
              <a:rPr lang="en-US" dirty="0" err="1"/>
              <a:t>incidentaloma</a:t>
            </a:r>
            <a:r>
              <a:rPr lang="en-US" dirty="0"/>
              <a:t> or presence of obstructive sleep </a:t>
            </a:r>
            <a:r>
              <a:rPr lang="en-US" dirty="0" err="1"/>
              <a:t>apnoea</a:t>
            </a:r>
            <a:r>
              <a:rPr lang="en-US" dirty="0"/>
              <a:t> </a:t>
            </a:r>
            <a:r>
              <a:rPr lang="en-US" dirty="0" smtClean="0"/>
              <a:t>.</a:t>
            </a:r>
            <a:endParaRPr lang="en-US" dirty="0"/>
          </a:p>
        </p:txBody>
      </p:sp>
    </p:spTree>
    <p:extLst>
      <p:ext uri="{BB962C8B-B14F-4D97-AF65-F5344CB8AC3E}">
        <p14:creationId xmlns:p14="http://schemas.microsoft.com/office/powerpoint/2010/main" val="24494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209"/>
            <a:ext cx="12056165" cy="6410739"/>
          </a:xfrm>
        </p:spPr>
        <p:txBody>
          <a:bodyPr>
            <a:normAutofit fontScale="92500" lnSpcReduction="10000"/>
          </a:bodyPr>
          <a:lstStyle/>
          <a:p>
            <a:pPr marL="0" indent="0" algn="ctr">
              <a:buNone/>
            </a:pPr>
            <a:r>
              <a:rPr lang="fa-IR" b="1" dirty="0" smtClean="0"/>
              <a:t>  </a:t>
            </a:r>
            <a:r>
              <a:rPr lang="en-US" b="1" dirty="0" smtClean="0"/>
              <a:t>Testing </a:t>
            </a:r>
            <a:r>
              <a:rPr lang="en-US" b="1" dirty="0"/>
              <a:t>for thyroid function </a:t>
            </a:r>
            <a:endParaRPr lang="fa-IR" dirty="0" smtClean="0"/>
          </a:p>
          <a:p>
            <a:pPr marL="0" indent="0">
              <a:lnSpc>
                <a:spcPct val="150000"/>
              </a:lnSpc>
              <a:buNone/>
            </a:pPr>
            <a:r>
              <a:rPr lang="fa-IR" dirty="0" smtClean="0"/>
              <a:t>  </a:t>
            </a:r>
            <a:r>
              <a:rPr lang="en-US" dirty="0" smtClean="0"/>
              <a:t>We </a:t>
            </a:r>
            <a:r>
              <a:rPr lang="en-US" dirty="0"/>
              <a:t>recommend that all patients with obesity are tested for </a:t>
            </a:r>
            <a:r>
              <a:rPr lang="en-US" dirty="0">
                <a:solidFill>
                  <a:srgbClr val="F41C73"/>
                </a:solidFill>
              </a:rPr>
              <a:t>thyroid function </a:t>
            </a:r>
            <a:r>
              <a:rPr lang="en-US" dirty="0" smtClean="0"/>
              <a:t>.</a:t>
            </a:r>
            <a:endParaRPr lang="en-US" dirty="0"/>
          </a:p>
          <a:p>
            <a:pPr algn="just">
              <a:lnSpc>
                <a:spcPct val="150000"/>
              </a:lnSpc>
            </a:pPr>
            <a:r>
              <a:rPr lang="en-US" dirty="0" smtClean="0"/>
              <a:t>Thyroid </a:t>
            </a:r>
            <a:r>
              <a:rPr lang="en-US" dirty="0"/>
              <a:t>function is commonly assessed, independently of obesity, because hypothyroidism is one of the most common endocrine diseases</a:t>
            </a:r>
            <a:r>
              <a:rPr lang="en-US" dirty="0" smtClean="0"/>
              <a:t>.</a:t>
            </a:r>
          </a:p>
          <a:p>
            <a:pPr algn="just">
              <a:lnSpc>
                <a:spcPct val="150000"/>
              </a:lnSpc>
            </a:pPr>
            <a:r>
              <a:rPr lang="en-US" dirty="0" smtClean="0"/>
              <a:t> </a:t>
            </a:r>
            <a:r>
              <a:rPr lang="en-US" dirty="0"/>
              <a:t>In Europe, the prevalence of overt </a:t>
            </a:r>
            <a:r>
              <a:rPr lang="en-US" dirty="0">
                <a:solidFill>
                  <a:srgbClr val="F41C73"/>
                </a:solidFill>
              </a:rPr>
              <a:t>hypothyroidism</a:t>
            </a:r>
            <a:r>
              <a:rPr lang="en-US" dirty="0"/>
              <a:t> varies between </a:t>
            </a:r>
            <a:r>
              <a:rPr lang="en-US" dirty="0">
                <a:solidFill>
                  <a:srgbClr val="F41C73"/>
                </a:solidFill>
              </a:rPr>
              <a:t>0.2 and 5.3% </a:t>
            </a:r>
            <a:r>
              <a:rPr lang="en-US" dirty="0" smtClean="0"/>
              <a:t>and </a:t>
            </a:r>
            <a:r>
              <a:rPr lang="en-US" dirty="0"/>
              <a:t>that of </a:t>
            </a:r>
            <a:r>
              <a:rPr lang="en-US" dirty="0">
                <a:solidFill>
                  <a:srgbClr val="F41C73"/>
                </a:solidFill>
              </a:rPr>
              <a:t>subclinical</a:t>
            </a:r>
            <a:r>
              <a:rPr lang="en-US" dirty="0"/>
              <a:t> hypothyroidism between </a:t>
            </a:r>
            <a:r>
              <a:rPr lang="en-US" dirty="0">
                <a:solidFill>
                  <a:srgbClr val="F41C73"/>
                </a:solidFill>
              </a:rPr>
              <a:t>4 and 10</a:t>
            </a:r>
            <a:r>
              <a:rPr lang="en-US" dirty="0" smtClean="0">
                <a:solidFill>
                  <a:srgbClr val="F41C73"/>
                </a:solidFill>
              </a:rPr>
              <a:t>%; </a:t>
            </a:r>
            <a:r>
              <a:rPr lang="en-US" dirty="0"/>
              <a:t>the prevalence of undiagnosed hypothyroidism in Europe was estimated around </a:t>
            </a:r>
            <a:r>
              <a:rPr lang="en-US" dirty="0">
                <a:solidFill>
                  <a:srgbClr val="F41C73"/>
                </a:solidFill>
              </a:rPr>
              <a:t>5% </a:t>
            </a:r>
            <a:r>
              <a:rPr lang="en-US" dirty="0" smtClean="0"/>
              <a:t>.</a:t>
            </a:r>
            <a:endParaRPr lang="fa-IR" dirty="0" smtClean="0"/>
          </a:p>
          <a:p>
            <a:pPr marL="0" indent="0" algn="just">
              <a:lnSpc>
                <a:spcPct val="150000"/>
              </a:lnSpc>
              <a:buNone/>
            </a:pPr>
            <a:endParaRPr lang="en-US" dirty="0" smtClean="0"/>
          </a:p>
          <a:p>
            <a:pPr algn="just">
              <a:lnSpc>
                <a:spcPct val="150000"/>
              </a:lnSpc>
            </a:pPr>
            <a:r>
              <a:rPr lang="en-US" dirty="0" smtClean="0"/>
              <a:t>Symptoms </a:t>
            </a:r>
            <a:r>
              <a:rPr lang="en-US" dirty="0"/>
              <a:t>of hypothyroidism (such as fatigue, depression, cramps, menstrual disturbance or weight gain) are nonspecific and can be confused with those of obesity. </a:t>
            </a:r>
            <a:endParaRPr lang="en-US" dirty="0" smtClean="0"/>
          </a:p>
        </p:txBody>
      </p:sp>
    </p:spTree>
    <p:extLst>
      <p:ext uri="{BB962C8B-B14F-4D97-AF65-F5344CB8AC3E}">
        <p14:creationId xmlns:p14="http://schemas.microsoft.com/office/powerpoint/2010/main" val="25422539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3" y="0"/>
            <a:ext cx="11877261" cy="6689035"/>
          </a:xfrm>
        </p:spPr>
        <p:txBody>
          <a:bodyPr>
            <a:normAutofit lnSpcReduction="10000"/>
          </a:bodyPr>
          <a:lstStyle/>
          <a:p>
            <a:pPr algn="just">
              <a:lnSpc>
                <a:spcPct val="150000"/>
              </a:lnSpc>
            </a:pPr>
            <a:r>
              <a:rPr lang="en-US" dirty="0"/>
              <a:t>Primary </a:t>
            </a:r>
            <a:r>
              <a:rPr lang="en-US" dirty="0" err="1"/>
              <a:t>aldosteronism</a:t>
            </a:r>
            <a:r>
              <a:rPr lang="en-US" dirty="0"/>
              <a:t> may </a:t>
            </a:r>
            <a:r>
              <a:rPr lang="en-US" dirty="0" smtClean="0"/>
              <a:t>be the reason </a:t>
            </a:r>
            <a:r>
              <a:rPr lang="en-US" dirty="0"/>
              <a:t>for </a:t>
            </a:r>
            <a:r>
              <a:rPr lang="en-US" dirty="0">
                <a:solidFill>
                  <a:srgbClr val="F41C73"/>
                </a:solidFill>
              </a:rPr>
              <a:t>5–10% </a:t>
            </a:r>
            <a:r>
              <a:rPr lang="en-US" dirty="0"/>
              <a:t>of hypertensive patients is often associated with obesity </a:t>
            </a:r>
            <a:r>
              <a:rPr lang="en-US" dirty="0" smtClean="0"/>
              <a:t>.</a:t>
            </a:r>
            <a:endParaRPr lang="en-US" dirty="0" smtClean="0">
              <a:solidFill>
                <a:srgbClr val="F41C73"/>
              </a:solidFill>
            </a:endParaRPr>
          </a:p>
          <a:p>
            <a:pPr algn="just">
              <a:lnSpc>
                <a:spcPct val="150000"/>
              </a:lnSpc>
            </a:pPr>
            <a:r>
              <a:rPr lang="en-US" dirty="0" smtClean="0">
                <a:solidFill>
                  <a:srgbClr val="F41C73"/>
                </a:solidFill>
              </a:rPr>
              <a:t>Cushing </a:t>
            </a:r>
            <a:r>
              <a:rPr lang="en-US" dirty="0">
                <a:solidFill>
                  <a:srgbClr val="F41C73"/>
                </a:solidFill>
              </a:rPr>
              <a:t>syndrome </a:t>
            </a:r>
            <a:r>
              <a:rPr lang="en-US" dirty="0"/>
              <a:t>has many overlapping features with </a:t>
            </a:r>
            <a:r>
              <a:rPr lang="en-US" dirty="0">
                <a:solidFill>
                  <a:srgbClr val="F41C73"/>
                </a:solidFill>
              </a:rPr>
              <a:t>obesity </a:t>
            </a:r>
            <a:r>
              <a:rPr lang="en-US" dirty="0"/>
              <a:t>including the presence of </a:t>
            </a:r>
            <a:r>
              <a:rPr lang="en-US" dirty="0">
                <a:solidFill>
                  <a:srgbClr val="F41C73"/>
                </a:solidFill>
              </a:rPr>
              <a:t>hypertension</a:t>
            </a:r>
            <a:r>
              <a:rPr lang="en-US" dirty="0"/>
              <a:t> in majority of patients </a:t>
            </a:r>
            <a:r>
              <a:rPr lang="en-US" dirty="0" smtClean="0"/>
              <a:t>,testing </a:t>
            </a:r>
            <a:r>
              <a:rPr lang="en-US" dirty="0"/>
              <a:t>for Cushing syndrome should be performed in patients presenting with signs or symptoms consistent with this clinical presentation </a:t>
            </a:r>
            <a:r>
              <a:rPr lang="en-US" dirty="0" smtClean="0"/>
              <a:t>.</a:t>
            </a:r>
          </a:p>
          <a:p>
            <a:pPr algn="just">
              <a:lnSpc>
                <a:spcPct val="150000"/>
              </a:lnSpc>
            </a:pPr>
            <a:r>
              <a:rPr lang="en-US" dirty="0" smtClean="0">
                <a:solidFill>
                  <a:srgbClr val="F41C73"/>
                </a:solidFill>
              </a:rPr>
              <a:t>Hypothyroidism </a:t>
            </a:r>
            <a:r>
              <a:rPr lang="en-US" dirty="0"/>
              <a:t>can be accompanied by both obesity and hypertension although none of these conditions is usually severe. Hypertension in hypothyroidism is usually diastolic and may </a:t>
            </a:r>
            <a:r>
              <a:rPr lang="en-US" dirty="0"/>
              <a:t>be the reason </a:t>
            </a:r>
            <a:r>
              <a:rPr lang="en-US" dirty="0" smtClean="0"/>
              <a:t>for </a:t>
            </a:r>
            <a:r>
              <a:rPr lang="en-US" dirty="0"/>
              <a:t>up to 1% of cases of diastolic hypertension </a:t>
            </a:r>
            <a:r>
              <a:rPr lang="en-US" dirty="0" smtClean="0"/>
              <a:t>.</a:t>
            </a:r>
          </a:p>
        </p:txBody>
      </p:sp>
    </p:spTree>
    <p:extLst>
      <p:ext uri="{BB962C8B-B14F-4D97-AF65-F5344CB8AC3E}">
        <p14:creationId xmlns:p14="http://schemas.microsoft.com/office/powerpoint/2010/main" val="2402627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49087"/>
            <a:ext cx="11840817" cy="6067633"/>
          </a:xfrm>
        </p:spPr>
        <p:txBody>
          <a:bodyPr>
            <a:normAutofit/>
          </a:bodyPr>
          <a:lstStyle/>
          <a:p>
            <a:pPr marL="0" indent="0">
              <a:buNone/>
            </a:pPr>
            <a:r>
              <a:rPr lang="en-US" b="1" dirty="0" smtClean="0"/>
              <a:t>Specific </a:t>
            </a:r>
            <a:r>
              <a:rPr lang="en-US" b="1" dirty="0"/>
              <a:t>conditions </a:t>
            </a:r>
            <a:endParaRPr lang="en-US" dirty="0"/>
          </a:p>
          <a:p>
            <a:pPr algn="just">
              <a:lnSpc>
                <a:spcPct val="150000"/>
              </a:lnSpc>
            </a:pPr>
            <a:r>
              <a:rPr lang="en-US" dirty="0" smtClean="0">
                <a:solidFill>
                  <a:srgbClr val="F41C73"/>
                </a:solidFill>
              </a:rPr>
              <a:t>Pregnancy</a:t>
            </a:r>
            <a:r>
              <a:rPr lang="en-US" dirty="0" smtClean="0"/>
              <a:t> </a:t>
            </a:r>
            <a:r>
              <a:rPr lang="en-US" dirty="0"/>
              <a:t>induces </a:t>
            </a:r>
            <a:r>
              <a:rPr lang="en-US" dirty="0" smtClean="0"/>
              <a:t>important </a:t>
            </a:r>
            <a:r>
              <a:rPr lang="en-US" dirty="0"/>
              <a:t>changes in endocrine functions that affect not only the gonadotropic axis </a:t>
            </a:r>
            <a:r>
              <a:rPr lang="en-US" dirty="0" smtClean="0"/>
              <a:t>(increase </a:t>
            </a:r>
            <a:r>
              <a:rPr lang="en-US" dirty="0"/>
              <a:t>in </a:t>
            </a:r>
            <a:r>
              <a:rPr lang="en-US" dirty="0" smtClean="0"/>
              <a:t>estrogens</a:t>
            </a:r>
            <a:r>
              <a:rPr lang="en-US" dirty="0"/>
              <a:t>, progesterone and androgens), hormones of lactation</a:t>
            </a:r>
            <a:r>
              <a:rPr lang="en-US" dirty="0">
                <a:solidFill>
                  <a:srgbClr val="F41C73"/>
                </a:solidFill>
              </a:rPr>
              <a:t> </a:t>
            </a:r>
            <a:r>
              <a:rPr lang="en-US" dirty="0"/>
              <a:t>(increase in oxytocin and prolactin) and placental hormones </a:t>
            </a:r>
            <a:r>
              <a:rPr lang="en-US" dirty="0" smtClean="0"/>
              <a:t>(human </a:t>
            </a:r>
            <a:r>
              <a:rPr lang="en-US" dirty="0"/>
              <a:t>chorionic gonadotropin: HCG), but also other endocrine glands such as the </a:t>
            </a:r>
            <a:r>
              <a:rPr lang="en-US" dirty="0">
                <a:solidFill>
                  <a:srgbClr val="F41C73"/>
                </a:solidFill>
              </a:rPr>
              <a:t>adrenal</a:t>
            </a:r>
            <a:r>
              <a:rPr lang="en-US" dirty="0"/>
              <a:t> and </a:t>
            </a:r>
            <a:r>
              <a:rPr lang="en-US" dirty="0">
                <a:solidFill>
                  <a:srgbClr val="F41C73"/>
                </a:solidFill>
              </a:rPr>
              <a:t>thyroid</a:t>
            </a:r>
            <a:r>
              <a:rPr lang="en-US" dirty="0"/>
              <a:t> glands. </a:t>
            </a:r>
            <a:endParaRPr lang="en-US" dirty="0" smtClean="0"/>
          </a:p>
          <a:p>
            <a:pPr algn="just">
              <a:lnSpc>
                <a:spcPct val="150000"/>
              </a:lnSpc>
            </a:pPr>
            <a:r>
              <a:rPr lang="en-US" dirty="0" smtClean="0"/>
              <a:t>This </a:t>
            </a:r>
            <a:r>
              <a:rPr lang="en-US" dirty="0"/>
              <a:t>can lead to false interpretation of hormonal assessments during pregnancy, while most endocrine disorders have heavy </a:t>
            </a:r>
            <a:r>
              <a:rPr lang="en-US" dirty="0" smtClean="0"/>
              <a:t>results </a:t>
            </a:r>
            <a:r>
              <a:rPr lang="en-US" dirty="0"/>
              <a:t>on </a:t>
            </a:r>
            <a:r>
              <a:rPr lang="en-US" dirty="0" smtClean="0"/>
              <a:t>fetal </a:t>
            </a:r>
            <a:r>
              <a:rPr lang="en-US" dirty="0"/>
              <a:t>development .</a:t>
            </a:r>
          </a:p>
        </p:txBody>
      </p:sp>
    </p:spTree>
    <p:extLst>
      <p:ext uri="{BB962C8B-B14F-4D97-AF65-F5344CB8AC3E}">
        <p14:creationId xmlns:p14="http://schemas.microsoft.com/office/powerpoint/2010/main" val="27079679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209" y="318052"/>
            <a:ext cx="11837504" cy="6301409"/>
          </a:xfrm>
        </p:spPr>
        <p:txBody>
          <a:bodyPr>
            <a:normAutofit/>
          </a:bodyPr>
          <a:lstStyle/>
          <a:p>
            <a:pPr algn="just">
              <a:lnSpc>
                <a:spcPct val="150000"/>
              </a:lnSpc>
            </a:pPr>
            <a:r>
              <a:rPr lang="en-US" dirty="0"/>
              <a:t>The </a:t>
            </a:r>
            <a:r>
              <a:rPr lang="en-US" dirty="0" smtClean="0"/>
              <a:t>harmful </a:t>
            </a:r>
            <a:r>
              <a:rPr lang="en-US" dirty="0"/>
              <a:t>effects of obesity on pregnancy outcomes have been widely </a:t>
            </a:r>
            <a:r>
              <a:rPr lang="en-US" dirty="0" smtClean="0"/>
              <a:t>described. However</a:t>
            </a:r>
            <a:r>
              <a:rPr lang="en-US" dirty="0"/>
              <a:t>, few studies have reported the effects of interactions between obesity and pregnancy on endocrine functions. </a:t>
            </a:r>
          </a:p>
          <a:p>
            <a:pPr algn="just">
              <a:lnSpc>
                <a:spcPct val="150000"/>
              </a:lnSpc>
            </a:pPr>
            <a:r>
              <a:rPr lang="en-US" dirty="0" smtClean="0"/>
              <a:t>About </a:t>
            </a:r>
            <a:r>
              <a:rPr lang="en-US" dirty="0">
                <a:solidFill>
                  <a:srgbClr val="F41C73"/>
                </a:solidFill>
              </a:rPr>
              <a:t>thyroid function</a:t>
            </a:r>
            <a:r>
              <a:rPr lang="en-US" dirty="0"/>
              <a:t>, during the 1st trimester, HCG induces a transient increase in free thyroid hormones levels and a decrease in TSH</a:t>
            </a:r>
            <a:r>
              <a:rPr lang="en-US" dirty="0" smtClean="0"/>
              <a:t>. </a:t>
            </a:r>
            <a:r>
              <a:rPr lang="en-US" dirty="0"/>
              <a:t>Later, serum free hormones concentrations decrease of approximately </a:t>
            </a:r>
            <a:r>
              <a:rPr lang="en-US" sz="2600" dirty="0"/>
              <a:t>10–15%</a:t>
            </a:r>
            <a:r>
              <a:rPr lang="en-US" dirty="0"/>
              <a:t>, and TSH returns </a:t>
            </a:r>
            <a:r>
              <a:rPr lang="en-US" dirty="0" smtClean="0"/>
              <a:t>to normal</a:t>
            </a:r>
            <a:r>
              <a:rPr lang="en-US" dirty="0"/>
              <a:t>. </a:t>
            </a:r>
            <a:endParaRPr lang="en-US" dirty="0" smtClean="0"/>
          </a:p>
        </p:txBody>
      </p:sp>
    </p:spTree>
    <p:extLst>
      <p:ext uri="{BB962C8B-B14F-4D97-AF65-F5344CB8AC3E}">
        <p14:creationId xmlns:p14="http://schemas.microsoft.com/office/powerpoint/2010/main" val="28067757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30" y="149086"/>
            <a:ext cx="11897140" cy="6530009"/>
          </a:xfrm>
        </p:spPr>
        <p:txBody>
          <a:bodyPr>
            <a:normAutofit fontScale="92500"/>
          </a:bodyPr>
          <a:lstStyle/>
          <a:p>
            <a:pPr algn="just">
              <a:lnSpc>
                <a:spcPct val="160000"/>
              </a:lnSpc>
            </a:pPr>
            <a:r>
              <a:rPr lang="en-US" dirty="0"/>
              <a:t>Glucocorticoids are vital for normal </a:t>
            </a:r>
            <a:r>
              <a:rPr lang="en-US" dirty="0" smtClean="0"/>
              <a:t>fetal </a:t>
            </a:r>
            <a:r>
              <a:rPr lang="en-US" dirty="0"/>
              <a:t>growth. During pregnancy, a number of endocrine changes induce activation in maternal hypothalamic–pituitary– adrenal </a:t>
            </a:r>
            <a:r>
              <a:rPr lang="en-US" dirty="0">
                <a:solidFill>
                  <a:srgbClr val="F41C73"/>
                </a:solidFill>
              </a:rPr>
              <a:t>(HPA) axis</a:t>
            </a:r>
            <a:r>
              <a:rPr lang="en-US" dirty="0"/>
              <a:t>. The </a:t>
            </a:r>
            <a:r>
              <a:rPr lang="en-US" dirty="0" err="1" smtClean="0"/>
              <a:t>feto</a:t>
            </a:r>
            <a:r>
              <a:rPr lang="en-US" dirty="0" smtClean="0"/>
              <a:t>-placental </a:t>
            </a:r>
            <a:r>
              <a:rPr lang="en-US" dirty="0"/>
              <a:t>unit produces large amounts of </a:t>
            </a:r>
            <a:r>
              <a:rPr lang="en-US" dirty="0">
                <a:solidFill>
                  <a:srgbClr val="F41C73"/>
                </a:solidFill>
              </a:rPr>
              <a:t>steroid and peptide hormones including CRH</a:t>
            </a:r>
            <a:r>
              <a:rPr lang="en-US" dirty="0" smtClean="0"/>
              <a:t>.</a:t>
            </a:r>
          </a:p>
          <a:p>
            <a:pPr algn="just">
              <a:lnSpc>
                <a:spcPct val="160000"/>
              </a:lnSpc>
            </a:pPr>
            <a:r>
              <a:rPr lang="en-US" dirty="0" smtClean="0"/>
              <a:t> </a:t>
            </a:r>
            <a:r>
              <a:rPr lang="en-US" dirty="0"/>
              <a:t>The increase in CBG </a:t>
            </a:r>
            <a:r>
              <a:rPr lang="en-US" dirty="0" smtClean="0"/>
              <a:t>,result </a:t>
            </a:r>
            <a:r>
              <a:rPr lang="en-US" dirty="0"/>
              <a:t>in a </a:t>
            </a:r>
            <a:r>
              <a:rPr lang="en-US" dirty="0">
                <a:solidFill>
                  <a:srgbClr val="F41C73"/>
                </a:solidFill>
              </a:rPr>
              <a:t>two to threefold </a:t>
            </a:r>
            <a:r>
              <a:rPr lang="en-US" dirty="0"/>
              <a:t>increase of plasma </a:t>
            </a:r>
            <a:r>
              <a:rPr lang="en-US" dirty="0">
                <a:solidFill>
                  <a:srgbClr val="F41C73"/>
                </a:solidFill>
              </a:rPr>
              <a:t>cortisol</a:t>
            </a:r>
            <a:r>
              <a:rPr lang="en-US" dirty="0"/>
              <a:t> levels and a lesser increase in free cortisol </a:t>
            </a:r>
            <a:r>
              <a:rPr lang="en-US" dirty="0" smtClean="0"/>
              <a:t>. </a:t>
            </a:r>
            <a:r>
              <a:rPr lang="en-US" dirty="0" smtClean="0">
                <a:solidFill>
                  <a:srgbClr val="F41C73"/>
                </a:solidFill>
              </a:rPr>
              <a:t>HPA </a:t>
            </a:r>
            <a:r>
              <a:rPr lang="en-US" dirty="0">
                <a:solidFill>
                  <a:srgbClr val="F41C73"/>
                </a:solidFill>
              </a:rPr>
              <a:t>axis </a:t>
            </a:r>
            <a:r>
              <a:rPr lang="en-US" dirty="0"/>
              <a:t>activity is </a:t>
            </a:r>
            <a:r>
              <a:rPr lang="en-US" dirty="0">
                <a:solidFill>
                  <a:srgbClr val="F41C73"/>
                </a:solidFill>
              </a:rPr>
              <a:t>reduced </a:t>
            </a:r>
            <a:r>
              <a:rPr lang="en-US" dirty="0"/>
              <a:t>in obese pregnancy that could </a:t>
            </a:r>
            <a:r>
              <a:rPr lang="en-US" dirty="0" smtClean="0"/>
              <a:t>cause </a:t>
            </a:r>
            <a:r>
              <a:rPr lang="en-US" dirty="0"/>
              <a:t>to </a:t>
            </a:r>
            <a:r>
              <a:rPr lang="en-US" dirty="0" smtClean="0"/>
              <a:t>fetal </a:t>
            </a:r>
            <a:r>
              <a:rPr lang="en-US" dirty="0"/>
              <a:t>complications, including </a:t>
            </a:r>
            <a:r>
              <a:rPr lang="en-US" dirty="0">
                <a:solidFill>
                  <a:srgbClr val="F41C73"/>
                </a:solidFill>
              </a:rPr>
              <a:t>macrosomia </a:t>
            </a:r>
            <a:r>
              <a:rPr lang="en-US" dirty="0" smtClean="0"/>
              <a:t>.The </a:t>
            </a:r>
            <a:r>
              <a:rPr lang="en-US" dirty="0"/>
              <a:t>systematic assessment of cortisol during pregnancy is not recommended, but obesity can further increase the difficulty to interpret usual tests during pregnancy. </a:t>
            </a:r>
          </a:p>
        </p:txBody>
      </p:sp>
    </p:spTree>
    <p:extLst>
      <p:ext uri="{BB962C8B-B14F-4D97-AF65-F5344CB8AC3E}">
        <p14:creationId xmlns:p14="http://schemas.microsoft.com/office/powerpoint/2010/main" val="9773456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38539"/>
            <a:ext cx="12036287" cy="6311348"/>
          </a:xfrm>
        </p:spPr>
        <p:txBody>
          <a:bodyPr>
            <a:normAutofit fontScale="92500" lnSpcReduction="10000"/>
          </a:bodyPr>
          <a:lstStyle/>
          <a:p>
            <a:pPr algn="just">
              <a:lnSpc>
                <a:spcPct val="150000"/>
              </a:lnSpc>
            </a:pPr>
            <a:r>
              <a:rPr lang="en-US" dirty="0"/>
              <a:t>Renin-angiotensin-aldosterone </a:t>
            </a:r>
            <a:r>
              <a:rPr lang="en-US" dirty="0">
                <a:solidFill>
                  <a:srgbClr val="F41C73"/>
                </a:solidFill>
              </a:rPr>
              <a:t>(RAA) axis </a:t>
            </a:r>
            <a:r>
              <a:rPr lang="en-US" dirty="0"/>
              <a:t>is activated during pregnancy to compensate vasodilation and to increase extracellular fluid volume. Because, during pregnancy, </a:t>
            </a:r>
            <a:r>
              <a:rPr lang="en-US" dirty="0">
                <a:solidFill>
                  <a:srgbClr val="F41C73"/>
                </a:solidFill>
              </a:rPr>
              <a:t>urine</a:t>
            </a:r>
            <a:r>
              <a:rPr lang="en-US" dirty="0"/>
              <a:t> and </a:t>
            </a:r>
            <a:r>
              <a:rPr lang="en-US" dirty="0">
                <a:solidFill>
                  <a:srgbClr val="F41C73"/>
                </a:solidFill>
              </a:rPr>
              <a:t>plasma aldosterone increase</a:t>
            </a:r>
            <a:r>
              <a:rPr lang="en-US" dirty="0"/>
              <a:t>, biochemical test results must be correlated with the normal values for pregnancy </a:t>
            </a:r>
            <a:r>
              <a:rPr lang="en-US" dirty="0" smtClean="0"/>
              <a:t>.</a:t>
            </a:r>
          </a:p>
          <a:p>
            <a:pPr algn="just">
              <a:lnSpc>
                <a:spcPct val="150000"/>
              </a:lnSpc>
            </a:pPr>
            <a:r>
              <a:rPr lang="en-US" dirty="0" smtClean="0"/>
              <a:t>Alterations </a:t>
            </a:r>
            <a:r>
              <a:rPr lang="en-US" dirty="0"/>
              <a:t>of RAA axis have been incriminated in the pathophysiology of </a:t>
            </a:r>
            <a:r>
              <a:rPr lang="en-US" dirty="0">
                <a:solidFill>
                  <a:srgbClr val="F41C73"/>
                </a:solidFill>
              </a:rPr>
              <a:t>preeclampsia</a:t>
            </a:r>
            <a:r>
              <a:rPr lang="en-US" dirty="0"/>
              <a:t> that is more prevalent in </a:t>
            </a:r>
            <a:r>
              <a:rPr lang="en-US" dirty="0">
                <a:solidFill>
                  <a:srgbClr val="F41C73"/>
                </a:solidFill>
              </a:rPr>
              <a:t>obese pregnant </a:t>
            </a:r>
            <a:r>
              <a:rPr lang="en-US" dirty="0"/>
              <a:t>women. It was notably shown that levels of aldosterone in the third trimester are </a:t>
            </a:r>
            <a:r>
              <a:rPr lang="en-US" dirty="0">
                <a:solidFill>
                  <a:srgbClr val="F41C73"/>
                </a:solidFill>
              </a:rPr>
              <a:t>decreased in obese </a:t>
            </a:r>
            <a:r>
              <a:rPr lang="en-US" dirty="0"/>
              <a:t>women with preeclampsia </a:t>
            </a:r>
            <a:r>
              <a:rPr lang="en-US" dirty="0" smtClean="0"/>
              <a:t>.</a:t>
            </a:r>
          </a:p>
          <a:p>
            <a:pPr marL="0" indent="0" algn="just">
              <a:lnSpc>
                <a:spcPct val="150000"/>
              </a:lnSpc>
              <a:buNone/>
            </a:pPr>
            <a:endParaRPr lang="en-US" dirty="0"/>
          </a:p>
          <a:p>
            <a:pPr algn="just">
              <a:lnSpc>
                <a:spcPct val="150000"/>
              </a:lnSpc>
            </a:pPr>
            <a:r>
              <a:rPr lang="en-US" dirty="0">
                <a:solidFill>
                  <a:srgbClr val="F41C73"/>
                </a:solidFill>
              </a:rPr>
              <a:t>GH decreases </a:t>
            </a:r>
            <a:r>
              <a:rPr lang="en-US" dirty="0"/>
              <a:t>during pregnancy but </a:t>
            </a:r>
            <a:r>
              <a:rPr lang="en-US" dirty="0">
                <a:solidFill>
                  <a:srgbClr val="F41C73"/>
                </a:solidFill>
              </a:rPr>
              <a:t>IGF1 increases </a:t>
            </a:r>
            <a:r>
              <a:rPr lang="en-US" dirty="0"/>
              <a:t>because of placental growth hormone production </a:t>
            </a:r>
            <a:r>
              <a:rPr lang="en-US" dirty="0" smtClean="0"/>
              <a:t>.Obesity </a:t>
            </a:r>
            <a:r>
              <a:rPr lang="en-US" dirty="0"/>
              <a:t>can further decrease GH, but the </a:t>
            </a:r>
            <a:r>
              <a:rPr lang="en-US" dirty="0" smtClean="0"/>
              <a:t>results are </a:t>
            </a:r>
            <a:r>
              <a:rPr lang="en-US" dirty="0"/>
              <a:t>not known. </a:t>
            </a:r>
          </a:p>
        </p:txBody>
      </p:sp>
    </p:spTree>
    <p:extLst>
      <p:ext uri="{BB962C8B-B14F-4D97-AF65-F5344CB8AC3E}">
        <p14:creationId xmlns:p14="http://schemas.microsoft.com/office/powerpoint/2010/main" val="35764251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1" y="178904"/>
            <a:ext cx="11648661" cy="5998059"/>
          </a:xfrm>
        </p:spPr>
        <p:txBody>
          <a:bodyPr>
            <a:normAutofit/>
          </a:bodyPr>
          <a:lstStyle/>
          <a:p>
            <a:pPr algn="just">
              <a:lnSpc>
                <a:spcPct val="100000"/>
              </a:lnSpc>
            </a:pPr>
            <a:r>
              <a:rPr lang="en-US" dirty="0">
                <a:solidFill>
                  <a:srgbClr val="F41C73"/>
                </a:solidFill>
              </a:rPr>
              <a:t>PTH increases </a:t>
            </a:r>
            <a:r>
              <a:rPr lang="en-US" dirty="0"/>
              <a:t>during pregnancy in face of increased calcium and vitamin D demand </a:t>
            </a:r>
            <a:r>
              <a:rPr lang="en-US" dirty="0" smtClean="0"/>
              <a:t>.Around </a:t>
            </a:r>
            <a:r>
              <a:rPr lang="en-US" dirty="0">
                <a:solidFill>
                  <a:srgbClr val="F41C73"/>
                </a:solidFill>
              </a:rPr>
              <a:t>30 g of calcium </a:t>
            </a:r>
            <a:r>
              <a:rPr lang="en-US" dirty="0"/>
              <a:t>is transferred to the </a:t>
            </a:r>
            <a:r>
              <a:rPr lang="en-US" dirty="0" smtClean="0"/>
              <a:t>fetus</a:t>
            </a:r>
            <a:r>
              <a:rPr lang="en-US" dirty="0"/>
              <a:t>, especially in the last trimester of pregnancy, needed for bone mineralization</a:t>
            </a:r>
            <a:r>
              <a:rPr lang="en-US" dirty="0" smtClean="0"/>
              <a:t>.</a:t>
            </a:r>
          </a:p>
          <a:p>
            <a:pPr algn="just">
              <a:lnSpc>
                <a:spcPct val="100000"/>
              </a:lnSpc>
            </a:pPr>
            <a:r>
              <a:rPr lang="en-US" dirty="0" smtClean="0"/>
              <a:t> </a:t>
            </a:r>
            <a:r>
              <a:rPr lang="en-US" dirty="0"/>
              <a:t>No specific data is available in the literature </a:t>
            </a:r>
            <a:r>
              <a:rPr lang="en-US" dirty="0" smtClean="0"/>
              <a:t>about the </a:t>
            </a:r>
            <a:r>
              <a:rPr lang="en-US" dirty="0"/>
              <a:t>impact of obesity on PTH regulation during pregnancy, but the decrease of bioavailable </a:t>
            </a:r>
            <a:r>
              <a:rPr lang="en-US" dirty="0">
                <a:solidFill>
                  <a:srgbClr val="F41C73"/>
                </a:solidFill>
              </a:rPr>
              <a:t>vitamin D </a:t>
            </a:r>
            <a:r>
              <a:rPr lang="en-US" dirty="0"/>
              <a:t>may impact calcium supply to the </a:t>
            </a:r>
            <a:r>
              <a:rPr lang="en-US" dirty="0" smtClean="0"/>
              <a:t>fetus.</a:t>
            </a:r>
          </a:p>
          <a:p>
            <a:pPr marL="0" indent="0" algn="just">
              <a:lnSpc>
                <a:spcPct val="100000"/>
              </a:lnSpc>
              <a:buNone/>
            </a:pPr>
            <a:endParaRPr lang="en-US" dirty="0" smtClean="0"/>
          </a:p>
          <a:p>
            <a:pPr marL="0" indent="0">
              <a:buNone/>
            </a:pPr>
            <a:r>
              <a:rPr lang="en-US" i="1" dirty="0">
                <a:solidFill>
                  <a:srgbClr val="F41C73"/>
                </a:solidFill>
              </a:rPr>
              <a:t>The elderly </a:t>
            </a:r>
            <a:endParaRPr lang="en-US" dirty="0">
              <a:solidFill>
                <a:srgbClr val="F41C73"/>
              </a:solidFill>
            </a:endParaRPr>
          </a:p>
          <a:p>
            <a:pPr algn="just">
              <a:lnSpc>
                <a:spcPct val="100000"/>
              </a:lnSpc>
            </a:pPr>
            <a:r>
              <a:rPr lang="en-US" dirty="0"/>
              <a:t> </a:t>
            </a:r>
            <a:r>
              <a:rPr lang="en-US" dirty="0" smtClean="0"/>
              <a:t>Obesity </a:t>
            </a:r>
            <a:r>
              <a:rPr lang="en-US" dirty="0"/>
              <a:t>may alter the results of age-related hormonal changes. Unfortunately, no study has specifically studied the hormonal modification induced by age in obese people. The details of endocrine changes in elderly and potential interactions with obesity is provided in Table 7. </a:t>
            </a:r>
          </a:p>
          <a:p>
            <a:pPr algn="just">
              <a:lnSpc>
                <a:spcPct val="100000"/>
              </a:lnSpc>
            </a:pPr>
            <a:endParaRPr lang="en-US" dirty="0"/>
          </a:p>
        </p:txBody>
      </p:sp>
    </p:spTree>
    <p:extLst>
      <p:ext uri="{BB962C8B-B14F-4D97-AF65-F5344CB8AC3E}">
        <p14:creationId xmlns:p14="http://schemas.microsoft.com/office/powerpoint/2010/main" val="28706551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9391" y="168965"/>
            <a:ext cx="12092609" cy="6559825"/>
          </a:xfrm>
          <a:prstGeom prst="rect">
            <a:avLst/>
          </a:prstGeom>
        </p:spPr>
      </p:pic>
    </p:spTree>
    <p:extLst>
      <p:ext uri="{BB962C8B-B14F-4D97-AF65-F5344CB8AC3E}">
        <p14:creationId xmlns:p14="http://schemas.microsoft.com/office/powerpoint/2010/main" val="8399138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1" y="129209"/>
            <a:ext cx="11807686" cy="6619461"/>
          </a:xfrm>
          <a:prstGeom prst="rect">
            <a:avLst/>
          </a:prstGeom>
        </p:spPr>
      </p:pic>
    </p:spTree>
    <p:extLst>
      <p:ext uri="{BB962C8B-B14F-4D97-AF65-F5344CB8AC3E}">
        <p14:creationId xmlns:p14="http://schemas.microsoft.com/office/powerpoint/2010/main" val="3736716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9148" y="0"/>
            <a:ext cx="12052852" cy="6858000"/>
          </a:xfrm>
          <a:prstGeom prst="rect">
            <a:avLst/>
          </a:prstGeom>
        </p:spPr>
      </p:pic>
    </p:spTree>
    <p:extLst>
      <p:ext uri="{BB962C8B-B14F-4D97-AF65-F5344CB8AC3E}">
        <p14:creationId xmlns:p14="http://schemas.microsoft.com/office/powerpoint/2010/main" val="37181263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9026" y="0"/>
            <a:ext cx="12032973" cy="6728791"/>
          </a:xfrm>
          <a:prstGeom prst="rect">
            <a:avLst/>
          </a:prstGeom>
        </p:spPr>
      </p:pic>
    </p:spTree>
    <p:extLst>
      <p:ext uri="{BB962C8B-B14F-4D97-AF65-F5344CB8AC3E}">
        <p14:creationId xmlns:p14="http://schemas.microsoft.com/office/powerpoint/2010/main" val="3410761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47" y="208722"/>
            <a:ext cx="11917017" cy="6351104"/>
          </a:xfrm>
        </p:spPr>
        <p:txBody>
          <a:bodyPr>
            <a:normAutofit fontScale="92500" lnSpcReduction="10000"/>
          </a:bodyPr>
          <a:lstStyle/>
          <a:p>
            <a:pPr algn="just">
              <a:lnSpc>
                <a:spcPct val="150000"/>
              </a:lnSpc>
            </a:pPr>
            <a:r>
              <a:rPr lang="en-US" dirty="0"/>
              <a:t>Furthermore, </a:t>
            </a:r>
            <a:r>
              <a:rPr lang="en-US" dirty="0">
                <a:solidFill>
                  <a:srgbClr val="F41C73"/>
                </a:solidFill>
              </a:rPr>
              <a:t>TSH screening </a:t>
            </a:r>
            <a:r>
              <a:rPr lang="en-US" dirty="0"/>
              <a:t>is recommended in patients with </a:t>
            </a:r>
            <a:r>
              <a:rPr lang="en-US" dirty="0">
                <a:solidFill>
                  <a:srgbClr val="F41C73"/>
                </a:solidFill>
              </a:rPr>
              <a:t>severe obesity </a:t>
            </a:r>
            <a:r>
              <a:rPr lang="en-US" dirty="0"/>
              <a:t>before bariatric surgery. A higher prevalence of subclinical hypothyroidism in obesity has been shown</a:t>
            </a:r>
          </a:p>
          <a:p>
            <a:pPr algn="just">
              <a:lnSpc>
                <a:spcPct val="150000"/>
              </a:lnSpc>
            </a:pPr>
            <a:r>
              <a:rPr lang="en-US" dirty="0" smtClean="0"/>
              <a:t>Thyroid </a:t>
            </a:r>
            <a:r>
              <a:rPr lang="en-US" dirty="0"/>
              <a:t>function is frequently assessed in patients with obesity with the hope to identify a </a:t>
            </a:r>
            <a:r>
              <a:rPr lang="en-US" dirty="0">
                <a:solidFill>
                  <a:srgbClr val="F41C73"/>
                </a:solidFill>
              </a:rPr>
              <a:t>cause</a:t>
            </a:r>
            <a:r>
              <a:rPr lang="en-US" dirty="0"/>
              <a:t> of obesity and/or a </a:t>
            </a:r>
            <a:r>
              <a:rPr lang="en-US" dirty="0">
                <a:solidFill>
                  <a:srgbClr val="F41C73"/>
                </a:solidFill>
              </a:rPr>
              <a:t>reason for resistance</a:t>
            </a:r>
            <a:r>
              <a:rPr lang="en-US" dirty="0"/>
              <a:t> to weight loss efforts. </a:t>
            </a:r>
            <a:endParaRPr lang="en-US" dirty="0" smtClean="0"/>
          </a:p>
          <a:p>
            <a:pPr marL="0" indent="0" algn="just">
              <a:lnSpc>
                <a:spcPct val="150000"/>
              </a:lnSpc>
              <a:buNone/>
            </a:pPr>
            <a:endParaRPr lang="en-US" dirty="0" smtClean="0"/>
          </a:p>
          <a:p>
            <a:pPr algn="just">
              <a:lnSpc>
                <a:spcPct val="150000"/>
              </a:lnSpc>
            </a:pPr>
            <a:r>
              <a:rPr lang="en-US" dirty="0" smtClean="0"/>
              <a:t>Certainly</a:t>
            </a:r>
            <a:r>
              <a:rPr lang="en-US" dirty="0"/>
              <a:t>, thyroid hormones have an important role in </a:t>
            </a:r>
            <a:r>
              <a:rPr lang="en-US" dirty="0">
                <a:solidFill>
                  <a:srgbClr val="F41C73"/>
                </a:solidFill>
              </a:rPr>
              <a:t>energy metabolism </a:t>
            </a:r>
            <a:r>
              <a:rPr lang="en-US" dirty="0"/>
              <a:t>and hypothyroidism could indeed </a:t>
            </a:r>
            <a:r>
              <a:rPr lang="en-US" dirty="0">
                <a:solidFill>
                  <a:srgbClr val="F41C73"/>
                </a:solidFill>
              </a:rPr>
              <a:t>induce weight gain </a:t>
            </a:r>
            <a:r>
              <a:rPr lang="en-US" dirty="0"/>
              <a:t>by means of both an increasing </a:t>
            </a:r>
            <a:r>
              <a:rPr lang="en-US" dirty="0">
                <a:solidFill>
                  <a:srgbClr val="F41C73"/>
                </a:solidFill>
              </a:rPr>
              <a:t>fat mass</a:t>
            </a:r>
            <a:r>
              <a:rPr lang="en-US" dirty="0"/>
              <a:t>, due to mild decrease in resting energy expenditure and reduced physical activity, and also </a:t>
            </a:r>
            <a:r>
              <a:rPr lang="en-US" dirty="0" smtClean="0">
                <a:solidFill>
                  <a:srgbClr val="F41C73"/>
                </a:solidFill>
              </a:rPr>
              <a:t>fluid retention</a:t>
            </a:r>
            <a:r>
              <a:rPr lang="en-US" dirty="0" smtClean="0"/>
              <a:t>, </a:t>
            </a:r>
            <a:r>
              <a:rPr lang="en-US" dirty="0"/>
              <a:t>due to </a:t>
            </a:r>
            <a:r>
              <a:rPr lang="en-US" dirty="0" err="1"/>
              <a:t>glycosaminoglycans</a:t>
            </a:r>
            <a:r>
              <a:rPr lang="en-US" dirty="0"/>
              <a:t> </a:t>
            </a:r>
            <a:r>
              <a:rPr lang="en-US" dirty="0" smtClean="0"/>
              <a:t>accumulation.</a:t>
            </a:r>
            <a:endParaRPr lang="en-US" dirty="0"/>
          </a:p>
        </p:txBody>
      </p:sp>
    </p:spTree>
    <p:extLst>
      <p:ext uri="{BB962C8B-B14F-4D97-AF65-F5344CB8AC3E}">
        <p14:creationId xmlns:p14="http://schemas.microsoft.com/office/powerpoint/2010/main" val="7274137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9330"/>
            <a:ext cx="12191999" cy="6748670"/>
          </a:xfrm>
          <a:prstGeom prst="rect">
            <a:avLst/>
          </a:prstGeom>
        </p:spPr>
      </p:pic>
    </p:spTree>
    <p:extLst>
      <p:ext uri="{BB962C8B-B14F-4D97-AF65-F5344CB8AC3E}">
        <p14:creationId xmlns:p14="http://schemas.microsoft.com/office/powerpoint/2010/main" val="12100185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54308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8052"/>
            <a:ext cx="11887200" cy="6341165"/>
          </a:xfrm>
        </p:spPr>
        <p:txBody>
          <a:bodyPr>
            <a:normAutofit fontScale="85000" lnSpcReduction="20000"/>
          </a:bodyPr>
          <a:lstStyle/>
          <a:p>
            <a:pPr algn="just">
              <a:lnSpc>
                <a:spcPct val="120000"/>
              </a:lnSpc>
            </a:pPr>
            <a:r>
              <a:rPr lang="en-US" dirty="0"/>
              <a:t>However, despite weight gain being a frequent complaint in hypothyroidism </a:t>
            </a:r>
            <a:r>
              <a:rPr lang="en-US" dirty="0" smtClean="0"/>
              <a:t>,it </a:t>
            </a:r>
            <a:r>
              <a:rPr lang="en-US" dirty="0"/>
              <a:t>is usually of limited extent </a:t>
            </a:r>
            <a:r>
              <a:rPr lang="en-US" dirty="0" smtClean="0"/>
              <a:t>.In </a:t>
            </a:r>
            <a:r>
              <a:rPr lang="en-US" dirty="0"/>
              <a:t>line, treatment of overt hypothyroidism produces only a modest weight loss (</a:t>
            </a:r>
            <a:r>
              <a:rPr lang="en-US" dirty="0">
                <a:solidFill>
                  <a:srgbClr val="F41C73"/>
                </a:solidFill>
              </a:rPr>
              <a:t>usually of less than 10%) </a:t>
            </a:r>
            <a:r>
              <a:rPr lang="en-US" dirty="0" smtClean="0"/>
              <a:t>,indicating </a:t>
            </a:r>
            <a:r>
              <a:rPr lang="en-US" dirty="0"/>
              <a:t>that severe obesity is usually not secondary to hypothyroidism</a:t>
            </a:r>
            <a:r>
              <a:rPr lang="en-US" dirty="0" smtClean="0"/>
              <a:t>.</a:t>
            </a:r>
          </a:p>
          <a:p>
            <a:pPr marL="0" indent="0" algn="just">
              <a:lnSpc>
                <a:spcPct val="120000"/>
              </a:lnSpc>
              <a:buNone/>
            </a:pPr>
            <a:endParaRPr lang="en-US" dirty="0" smtClean="0"/>
          </a:p>
          <a:p>
            <a:pPr algn="just">
              <a:lnSpc>
                <a:spcPct val="120000"/>
              </a:lnSpc>
            </a:pPr>
            <a:r>
              <a:rPr lang="en-US" dirty="0"/>
              <a:t>However, some longitudinal studies suggest that changes in thyroid hormones are </a:t>
            </a:r>
            <a:r>
              <a:rPr lang="en-US" dirty="0">
                <a:solidFill>
                  <a:srgbClr val="F41C73"/>
                </a:solidFill>
              </a:rPr>
              <a:t>side effects </a:t>
            </a:r>
            <a:r>
              <a:rPr lang="en-US" dirty="0"/>
              <a:t>of increasing body weight (BW) </a:t>
            </a:r>
            <a:r>
              <a:rPr lang="en-US" dirty="0">
                <a:solidFill>
                  <a:srgbClr val="F41C73"/>
                </a:solidFill>
              </a:rPr>
              <a:t>rather than the </a:t>
            </a:r>
            <a:r>
              <a:rPr lang="en-US" dirty="0" smtClean="0">
                <a:solidFill>
                  <a:srgbClr val="F41C73"/>
                </a:solidFill>
              </a:rPr>
              <a:t>cause</a:t>
            </a:r>
            <a:r>
              <a:rPr lang="en-US" dirty="0" smtClean="0"/>
              <a:t>.</a:t>
            </a:r>
          </a:p>
          <a:p>
            <a:pPr algn="just">
              <a:lnSpc>
                <a:spcPct val="120000"/>
              </a:lnSpc>
            </a:pPr>
            <a:r>
              <a:rPr lang="en-US" dirty="0" smtClean="0"/>
              <a:t> Furthermore</a:t>
            </a:r>
            <a:r>
              <a:rPr lang="en-US" dirty="0"/>
              <a:t>, abnormal thyroid function usually improves after weight loss obtained by calorie restriction or by bariatric surgery</a:t>
            </a:r>
            <a:r>
              <a:rPr lang="en-US" dirty="0" smtClean="0"/>
              <a:t>.</a:t>
            </a:r>
          </a:p>
          <a:p>
            <a:pPr marL="0" indent="0" algn="just">
              <a:lnSpc>
                <a:spcPct val="120000"/>
              </a:lnSpc>
              <a:buNone/>
            </a:pPr>
            <a:endParaRPr lang="en-US" dirty="0" smtClean="0"/>
          </a:p>
          <a:p>
            <a:pPr algn="just">
              <a:lnSpc>
                <a:spcPct val="120000"/>
              </a:lnSpc>
            </a:pPr>
            <a:r>
              <a:rPr lang="en-US" dirty="0"/>
              <a:t>This suggests that in obesity the </a:t>
            </a:r>
            <a:r>
              <a:rPr lang="en-US" dirty="0">
                <a:solidFill>
                  <a:srgbClr val="F41C73"/>
                </a:solidFill>
              </a:rPr>
              <a:t>increase in serum TSH </a:t>
            </a:r>
            <a:r>
              <a:rPr lang="en-US" dirty="0"/>
              <a:t>(in the absence of thyroid autoantibodies) is likely an </a:t>
            </a:r>
            <a:r>
              <a:rPr lang="en-US" dirty="0">
                <a:solidFill>
                  <a:srgbClr val="F41C73"/>
                </a:solidFill>
              </a:rPr>
              <a:t>adaptive response </a:t>
            </a:r>
            <a:r>
              <a:rPr lang="en-US" dirty="0"/>
              <a:t>rather than the primary event.</a:t>
            </a:r>
          </a:p>
          <a:p>
            <a:pPr algn="just">
              <a:lnSpc>
                <a:spcPct val="120000"/>
              </a:lnSpc>
            </a:pPr>
            <a:endParaRPr lang="en-US" dirty="0"/>
          </a:p>
          <a:p>
            <a:pPr marL="0" indent="0" algn="just">
              <a:lnSpc>
                <a:spcPct val="150000"/>
              </a:lnSpc>
              <a:buNone/>
            </a:pPr>
            <a:r>
              <a:rPr lang="en-US" dirty="0" smtClean="0"/>
              <a:t> </a:t>
            </a:r>
            <a:endParaRPr lang="en-US" dirty="0"/>
          </a:p>
        </p:txBody>
      </p:sp>
    </p:spTree>
    <p:extLst>
      <p:ext uri="{BB962C8B-B14F-4D97-AF65-F5344CB8AC3E}">
        <p14:creationId xmlns:p14="http://schemas.microsoft.com/office/powerpoint/2010/main" val="1859899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7989</TotalTime>
  <Words>7516</Words>
  <Application>Microsoft Office PowerPoint</Application>
  <PresentationFormat>Widescreen</PresentationFormat>
  <Paragraphs>344</Paragraphs>
  <Slides>81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Calibri Light</vt:lpstr>
      <vt:lpstr>Times New Roman</vt:lpstr>
      <vt:lpstr>Office Theme</vt:lpstr>
      <vt:lpstr>PowerPoint Presentation</vt:lpstr>
      <vt:lpstr>  European Society of Endocrinology Clinical Practice      European Society of Endocrinology Clinical Practice Guideline: Endocrine work-up in obesity   European Journal of Endocrinology (2020) DR.Leila ASHRAFI </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Testing for hypercortisolism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for hypogonadism in males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for gonadal dysfunction in females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Society of Endocrinology Clinical Practice Guideline: Endocrine work-up in obesity</dc:title>
  <dc:creator>Ahmad jafari</dc:creator>
  <cp:lastModifiedBy>Ahmad jafari</cp:lastModifiedBy>
  <cp:revision>502</cp:revision>
  <dcterms:created xsi:type="dcterms:W3CDTF">2020-02-14T06:52:45Z</dcterms:created>
  <dcterms:modified xsi:type="dcterms:W3CDTF">2020-04-07T21:21:54Z</dcterms:modified>
</cp:coreProperties>
</file>