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36" r:id="rId4"/>
    <p:sldId id="257" r:id="rId5"/>
    <p:sldId id="353" r:id="rId6"/>
    <p:sldId id="258" r:id="rId7"/>
    <p:sldId id="259" r:id="rId8"/>
    <p:sldId id="262" r:id="rId9"/>
    <p:sldId id="263" r:id="rId10"/>
    <p:sldId id="34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339" r:id="rId25"/>
    <p:sldId id="337" r:id="rId26"/>
    <p:sldId id="338" r:id="rId27"/>
    <p:sldId id="340" r:id="rId28"/>
    <p:sldId id="278" r:id="rId29"/>
    <p:sldId id="279" r:id="rId30"/>
    <p:sldId id="280" r:id="rId31"/>
    <p:sldId id="348" r:id="rId32"/>
    <p:sldId id="349" r:id="rId33"/>
    <p:sldId id="350" r:id="rId34"/>
    <p:sldId id="351" r:id="rId35"/>
    <p:sldId id="346" r:id="rId36"/>
    <p:sldId id="281" r:id="rId37"/>
    <p:sldId id="282" r:id="rId38"/>
    <p:sldId id="283" r:id="rId39"/>
    <p:sldId id="285" r:id="rId40"/>
    <p:sldId id="286" r:id="rId41"/>
    <p:sldId id="287" r:id="rId42"/>
    <p:sldId id="341" r:id="rId43"/>
    <p:sldId id="290" r:id="rId44"/>
    <p:sldId id="288" r:id="rId45"/>
    <p:sldId id="289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2" r:id="rId57"/>
    <p:sldId id="303" r:id="rId58"/>
    <p:sldId id="304" r:id="rId59"/>
    <p:sldId id="305" r:id="rId60"/>
    <p:sldId id="306" r:id="rId61"/>
    <p:sldId id="309" r:id="rId62"/>
    <p:sldId id="307" r:id="rId63"/>
    <p:sldId id="308" r:id="rId64"/>
    <p:sldId id="310" r:id="rId65"/>
    <p:sldId id="311" r:id="rId66"/>
    <p:sldId id="313" r:id="rId67"/>
    <p:sldId id="314" r:id="rId68"/>
    <p:sldId id="315" r:id="rId69"/>
    <p:sldId id="316" r:id="rId70"/>
    <p:sldId id="317" r:id="rId71"/>
    <p:sldId id="318" r:id="rId72"/>
    <p:sldId id="345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efe" initials="A" lastIdx="0" clrIdx="0">
    <p:extLst>
      <p:ext uri="{19B8F6BF-5375-455C-9EA6-DF929625EA0E}">
        <p15:presenceInfo xmlns:p15="http://schemas.microsoft.com/office/powerpoint/2012/main" userId="Ate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ommentAuthors" Target="commentAuthor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3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7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9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8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7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2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BD48-27AA-4259-8D94-1A01C19DD40C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453E-EB84-40A9-BD41-BC8D0ADD1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3" y="1122363"/>
            <a:ext cx="11471563" cy="229971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Evaluation and Treatment of Hirsutism in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Premenopausal Women: An Endocrine Society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Clinical Practice Guideline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by: </a:t>
            </a:r>
            <a:r>
              <a:rPr lang="en-US" b="1" i="1" dirty="0" err="1"/>
              <a:t>atefeh</a:t>
            </a:r>
            <a:r>
              <a:rPr lang="en-US" b="1" i="1" dirty="0"/>
              <a:t> </a:t>
            </a:r>
            <a:r>
              <a:rPr lang="en-US" b="1" i="1" dirty="0" err="1"/>
              <a:t>rezaeifar</a:t>
            </a:r>
            <a:r>
              <a:rPr lang="en-US" b="1" i="1" dirty="0"/>
              <a:t>    </a:t>
            </a:r>
          </a:p>
          <a:p>
            <a:r>
              <a:rPr lang="en-US" b="1" i="1" dirty="0"/>
              <a:t>Endocrinology fellow</a:t>
            </a:r>
          </a:p>
          <a:p>
            <a:r>
              <a:rPr lang="en-US" b="1" i="1" dirty="0" smtClean="0"/>
              <a:t>Feb 2020</a:t>
            </a:r>
            <a:endParaRPr lang="en-US" b="1" i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59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-1"/>
            <a:ext cx="10515600" cy="2355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4" y="0"/>
            <a:ext cx="11582400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6" y="762000"/>
            <a:ext cx="11804073" cy="58743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Etiology of hirsutism:</a:t>
            </a:r>
          </a:p>
          <a:p>
            <a:pPr marL="0" indent="0">
              <a:buNone/>
            </a:pPr>
            <a:r>
              <a:rPr lang="en-US" dirty="0" smtClean="0"/>
              <a:t>The majority of hirsutism is due to </a:t>
            </a:r>
            <a:r>
              <a:rPr lang="en-US" dirty="0" smtClean="0">
                <a:solidFill>
                  <a:srgbClr val="FF0000"/>
                </a:solidFill>
              </a:rPr>
              <a:t>androgen excess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≥80%), </a:t>
            </a:r>
            <a:r>
              <a:rPr lang="en-US" dirty="0" smtClean="0"/>
              <a:t>and the majority </a:t>
            </a:r>
          </a:p>
          <a:p>
            <a:pPr marL="0" indent="0">
              <a:buNone/>
            </a:pPr>
            <a:r>
              <a:rPr lang="en-US" dirty="0" smtClean="0"/>
              <a:t>of women with hirsutism (</a:t>
            </a:r>
            <a:r>
              <a:rPr lang="en-US" dirty="0" smtClean="0">
                <a:solidFill>
                  <a:srgbClr val="FF0000"/>
                </a:solidFill>
              </a:rPr>
              <a:t>70%to 80%) 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rgbClr val="FF0000"/>
                </a:solidFill>
              </a:rPr>
              <a:t>PCOS</a:t>
            </a:r>
            <a:r>
              <a:rPr lang="en-US" dirty="0" smtClean="0"/>
              <a:t>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PCOS is defined by the presence of a combination of </a:t>
            </a:r>
            <a:r>
              <a:rPr lang="en-US" dirty="0" smtClean="0">
                <a:solidFill>
                  <a:srgbClr val="FF0000"/>
                </a:solidFill>
              </a:rPr>
              <a:t>two of three </a:t>
            </a:r>
            <a:r>
              <a:rPr lang="en-US" dirty="0" smtClean="0"/>
              <a:t>symptoms </a:t>
            </a:r>
          </a:p>
          <a:p>
            <a:pPr marL="0" indent="0">
              <a:buNone/>
            </a:pPr>
            <a:r>
              <a:rPr lang="en-US" dirty="0" err="1" smtClean="0"/>
              <a:t>orfindings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unexplained chronic </a:t>
            </a:r>
            <a:r>
              <a:rPr lang="en-US" dirty="0" err="1" smtClean="0">
                <a:solidFill>
                  <a:srgbClr val="0070C0"/>
                </a:solidFill>
              </a:rPr>
              <a:t>hyperandrogenism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oligoovulation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0070C0"/>
                </a:solidFill>
              </a:rPr>
              <a:t>ultrasonographic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polycystic ovarian morphology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91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734292"/>
            <a:ext cx="11859491" cy="544267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PCOS is frequently associated with a </a:t>
            </a:r>
            <a:r>
              <a:rPr lang="en-US" dirty="0" smtClean="0">
                <a:solidFill>
                  <a:srgbClr val="FF0000"/>
                </a:solidFill>
              </a:rPr>
              <a:t>metabolic syndrome </a:t>
            </a:r>
            <a:r>
              <a:rPr lang="en-US" dirty="0" smtClean="0"/>
              <a:t>that results from</a:t>
            </a:r>
          </a:p>
          <a:p>
            <a:pPr marL="0" indent="0">
              <a:buNone/>
            </a:pPr>
            <a:r>
              <a:rPr lang="en-US" dirty="0" smtClean="0"/>
              <a:t>insulin resistance and/or central obesity and that requires considerations</a:t>
            </a:r>
          </a:p>
          <a:p>
            <a:pPr marL="0" indent="0">
              <a:buNone/>
            </a:pPr>
            <a:r>
              <a:rPr lang="en-US" dirty="0" smtClean="0"/>
              <a:t>distinct from those for hirsutism itself.</a:t>
            </a:r>
          </a:p>
          <a:p>
            <a:pPr marL="0" indent="0">
              <a:buNone/>
            </a:pPr>
            <a:r>
              <a:rPr lang="en-US" dirty="0" smtClean="0"/>
              <a:t>Obesity may worsen or cause features of PCOS .</a:t>
            </a:r>
          </a:p>
        </p:txBody>
      </p:sp>
    </p:spTree>
    <p:extLst>
      <p:ext uri="{BB962C8B-B14F-4D97-AF65-F5344CB8AC3E}">
        <p14:creationId xmlns:p14="http://schemas.microsoft.com/office/powerpoint/2010/main" val="18177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831273"/>
            <a:ext cx="11956473" cy="58466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Many women have hirsutism without </a:t>
            </a:r>
            <a:r>
              <a:rPr lang="en-US" dirty="0" err="1" smtClean="0"/>
              <a:t>hyperandrogenemia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We term this “</a:t>
            </a:r>
            <a:r>
              <a:rPr lang="en-US" dirty="0" smtClean="0">
                <a:solidFill>
                  <a:srgbClr val="FF0000"/>
                </a:solidFill>
              </a:rPr>
              <a:t>idiopathic hirsutism</a:t>
            </a:r>
            <a:r>
              <a:rPr lang="en-US" dirty="0" smtClean="0"/>
              <a:t>” in </a:t>
            </a:r>
            <a:r>
              <a:rPr lang="en-US" dirty="0" err="1" smtClean="0">
                <a:solidFill>
                  <a:srgbClr val="0070C0"/>
                </a:solidFill>
              </a:rPr>
              <a:t>eumenorrheic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women who have </a:t>
            </a:r>
            <a:r>
              <a:rPr lang="en-US" dirty="0" smtClean="0">
                <a:solidFill>
                  <a:srgbClr val="0070C0"/>
                </a:solidFill>
              </a:rPr>
              <a:t>no </a:t>
            </a:r>
            <a:r>
              <a:rPr lang="en-US" dirty="0"/>
              <a:t>other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clinical evidence suggesting </a:t>
            </a:r>
            <a:r>
              <a:rPr lang="en-US" dirty="0" smtClean="0">
                <a:solidFill>
                  <a:srgbClr val="0070C0"/>
                </a:solidFill>
              </a:rPr>
              <a:t>PCOS or other </a:t>
            </a:r>
            <a:r>
              <a:rPr lang="en-US" dirty="0" err="1" smtClean="0">
                <a:solidFill>
                  <a:srgbClr val="0070C0"/>
                </a:solidFill>
              </a:rPr>
              <a:t>hyperandrogenic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endocrine Disorder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although some may have polycystic ovary morphology on ultrasound and thus  </a:t>
            </a:r>
          </a:p>
          <a:p>
            <a:pPr marL="0" indent="0">
              <a:buNone/>
            </a:pPr>
            <a:r>
              <a:rPr lang="en-US" dirty="0" smtClean="0"/>
              <a:t>meet a Rotterdam criterion for “ovulatory PCOS”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Idiopathic hirsutism constitutes </a:t>
            </a:r>
            <a:r>
              <a:rPr lang="en-US" dirty="0" smtClean="0">
                <a:solidFill>
                  <a:srgbClr val="FF0000"/>
                </a:solidFill>
              </a:rPr>
              <a:t>5% to 20%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hirsute women.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Available data </a:t>
            </a:r>
            <a:r>
              <a:rPr lang="en-US" dirty="0"/>
              <a:t>suggest that among </a:t>
            </a:r>
            <a:r>
              <a:rPr lang="en-US" dirty="0" err="1">
                <a:solidFill>
                  <a:srgbClr val="FF0000"/>
                </a:solidFill>
              </a:rPr>
              <a:t>eumenorrheic</a:t>
            </a:r>
            <a:r>
              <a:rPr lang="en-US" dirty="0">
                <a:solidFill>
                  <a:srgbClr val="FF0000"/>
                </a:solidFill>
              </a:rPr>
              <a:t> women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mild hirsutism </a:t>
            </a:r>
          </a:p>
          <a:p>
            <a:pPr marL="0" indent="0">
              <a:buNone/>
            </a:pPr>
            <a:r>
              <a:rPr lang="en-US" dirty="0"/>
              <a:t>(a </a:t>
            </a:r>
            <a:r>
              <a:rPr lang="en-US" dirty="0" err="1"/>
              <a:t>Ferriman</a:t>
            </a:r>
            <a:r>
              <a:rPr lang="en-US" dirty="0"/>
              <a:t>–Gallwey hirsutism </a:t>
            </a:r>
            <a:r>
              <a:rPr lang="en-US" dirty="0" err="1"/>
              <a:t>scoreof</a:t>
            </a:r>
            <a:r>
              <a:rPr lang="en-US" dirty="0"/>
              <a:t> 8 to 15 in the United States), </a:t>
            </a:r>
          </a:p>
          <a:p>
            <a:pPr marL="0" indent="0">
              <a:buNone/>
            </a:pPr>
            <a:r>
              <a:rPr lang="en-US" dirty="0"/>
              <a:t>approximately </a:t>
            </a:r>
            <a:r>
              <a:rPr lang="en-US" dirty="0">
                <a:solidFill>
                  <a:srgbClr val="FF0000"/>
                </a:solidFill>
              </a:rPr>
              <a:t>half</a:t>
            </a:r>
            <a:r>
              <a:rPr lang="en-US" dirty="0"/>
              <a:t> have idiopathic hirsutism.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5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623455"/>
            <a:ext cx="11859491" cy="6068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However, the percentage </a:t>
            </a:r>
            <a:r>
              <a:rPr lang="en-US" dirty="0" smtClean="0"/>
              <a:t>of women </a:t>
            </a:r>
            <a:r>
              <a:rPr lang="en-US" dirty="0"/>
              <a:t>with </a:t>
            </a:r>
            <a:r>
              <a:rPr lang="en-US" dirty="0" smtClean="0"/>
              <a:t>idiopathic hirsutism </a:t>
            </a:r>
            <a:r>
              <a:rPr lang="en-US" dirty="0"/>
              <a:t>who meet </a:t>
            </a:r>
            <a:r>
              <a:rPr lang="en-US" dirty="0" smtClean="0"/>
              <a:t>Rotterdam criteria </a:t>
            </a:r>
            <a:r>
              <a:rPr lang="en-US" dirty="0"/>
              <a:t>for “ovulatory PCOS” remains </a:t>
            </a:r>
            <a:r>
              <a:rPr lang="en-US" dirty="0" smtClean="0">
                <a:solidFill>
                  <a:srgbClr val="FF0000"/>
                </a:solidFill>
              </a:rPr>
              <a:t>unclear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It is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unclear </a:t>
            </a:r>
            <a:r>
              <a:rPr lang="en-US" dirty="0"/>
              <a:t>whether idiopathic hirsutism is due to </a:t>
            </a:r>
            <a:r>
              <a:rPr lang="en-US" dirty="0" smtClean="0"/>
              <a:t>altered androgen mechanism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action within the hair </a:t>
            </a:r>
            <a:r>
              <a:rPr lang="en-US" dirty="0" smtClean="0"/>
              <a:t>follicle</a:t>
            </a:r>
            <a:r>
              <a:rPr lang="en-US" dirty="0"/>
              <a:t>(referred to as cutaneous </a:t>
            </a:r>
            <a:r>
              <a:rPr lang="en-US" dirty="0" err="1"/>
              <a:t>hyperandrogenism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to </a:t>
            </a:r>
            <a:r>
              <a:rPr lang="en-US" dirty="0" smtClean="0"/>
              <a:t>other alterations </a:t>
            </a:r>
            <a:r>
              <a:rPr lang="en-US" dirty="0"/>
              <a:t>in hair biology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Serum </a:t>
            </a:r>
            <a:r>
              <a:rPr lang="en-US" dirty="0">
                <a:solidFill>
                  <a:srgbClr val="FF0000"/>
                </a:solidFill>
              </a:rPr>
              <a:t>total testosterone </a:t>
            </a:r>
            <a:r>
              <a:rPr lang="en-US" dirty="0"/>
              <a:t>is similar to </a:t>
            </a:r>
            <a:r>
              <a:rPr lang="en-US" dirty="0" smtClean="0"/>
              <a:t>and correlates </a:t>
            </a:r>
            <a:r>
              <a:rPr lang="en-US" dirty="0"/>
              <a:t>well with </a:t>
            </a:r>
            <a:r>
              <a:rPr lang="en-US" dirty="0" smtClean="0"/>
              <a:t>serum androgenic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bioactivity </a:t>
            </a:r>
            <a:r>
              <a:rPr lang="en-US" dirty="0"/>
              <a:t>in </a:t>
            </a:r>
            <a:r>
              <a:rPr lang="en-US" dirty="0" smtClean="0"/>
              <a:t>young women with </a:t>
            </a:r>
            <a:r>
              <a:rPr lang="en-US" dirty="0"/>
              <a:t>and without PCOS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Thus,</a:t>
            </a:r>
            <a:r>
              <a:rPr lang="en-US" dirty="0"/>
              <a:t> hirsutism cannot currently be considered </a:t>
            </a:r>
            <a:r>
              <a:rPr lang="en-US" dirty="0" smtClean="0"/>
              <a:t>synonymous with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clinical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evidence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/>
              <a:t>” if </a:t>
            </a:r>
            <a:r>
              <a:rPr lang="en-US" dirty="0" smtClean="0"/>
              <a:t>serum total </a:t>
            </a:r>
            <a:r>
              <a:rPr lang="en-US" dirty="0"/>
              <a:t>and free testosterone are normal.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803564"/>
            <a:ext cx="12081165" cy="5860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Further workup </a:t>
            </a:r>
            <a:r>
              <a:rPr lang="en-US" dirty="0"/>
              <a:t>of the </a:t>
            </a:r>
            <a:r>
              <a:rPr lang="en-US" dirty="0" err="1"/>
              <a:t>eumenorrheic</a:t>
            </a:r>
            <a:r>
              <a:rPr lang="en-US" dirty="0"/>
              <a:t> patient for </a:t>
            </a:r>
            <a:r>
              <a:rPr lang="en-US" dirty="0" smtClean="0"/>
              <a:t>mild hirsutism </a:t>
            </a:r>
            <a:r>
              <a:rPr lang="en-US" dirty="0"/>
              <a:t>and a normal serum total testosterone is </a:t>
            </a:r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clinically</a:t>
            </a:r>
            <a:r>
              <a:rPr lang="en-US" dirty="0" smtClean="0"/>
              <a:t> </a:t>
            </a:r>
            <a:r>
              <a:rPr lang="en-US" dirty="0"/>
              <a:t>indicated if there is other clinical </a:t>
            </a:r>
            <a:r>
              <a:rPr lang="en-US" dirty="0" smtClean="0"/>
              <a:t>evidence to </a:t>
            </a:r>
            <a:r>
              <a:rPr lang="en-US" dirty="0"/>
              <a:t>suggest the etiology is a </a:t>
            </a:r>
            <a:r>
              <a:rPr lang="en-US" dirty="0" err="1"/>
              <a:t>hyperandrogenic</a:t>
            </a:r>
            <a:r>
              <a:rPr lang="en-US" dirty="0"/>
              <a:t> </a:t>
            </a:r>
            <a:r>
              <a:rPr lang="en-US" dirty="0" smtClean="0"/>
              <a:t>endocrine disorder.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among </a:t>
            </a:r>
            <a:r>
              <a:rPr lang="en-US" dirty="0"/>
              <a:t>women with </a:t>
            </a:r>
            <a:r>
              <a:rPr lang="en-US" dirty="0">
                <a:solidFill>
                  <a:srgbClr val="FF0000"/>
                </a:solidFill>
              </a:rPr>
              <a:t>mild hirsutism</a:t>
            </a:r>
            <a:r>
              <a:rPr lang="en-US" dirty="0"/>
              <a:t>, </a:t>
            </a:r>
            <a:r>
              <a:rPr lang="en-US" dirty="0" smtClean="0"/>
              <a:t>approximately </a:t>
            </a:r>
            <a:r>
              <a:rPr lang="en-US" dirty="0" smtClean="0">
                <a:solidFill>
                  <a:srgbClr val="FF0000"/>
                </a:solidFill>
              </a:rPr>
              <a:t>half </a:t>
            </a:r>
            <a:r>
              <a:rPr lang="en-US" dirty="0"/>
              <a:t>have idiopathic hirsutism.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Plasma total and/or </a:t>
            </a:r>
            <a:r>
              <a:rPr lang="en-US" dirty="0"/>
              <a:t>free testosterone levels are </a:t>
            </a:r>
            <a:r>
              <a:rPr lang="en-US" dirty="0" smtClean="0"/>
              <a:t>elevated in </a:t>
            </a:r>
            <a:r>
              <a:rPr lang="en-US" dirty="0"/>
              <a:t>the remainder of cases </a:t>
            </a:r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mild </a:t>
            </a:r>
            <a:r>
              <a:rPr lang="en-US" dirty="0" smtClean="0"/>
              <a:t>hirsutism and </a:t>
            </a:r>
            <a:r>
              <a:rPr lang="en-US" dirty="0"/>
              <a:t>in most cases </a:t>
            </a:r>
            <a:r>
              <a:rPr lang="en-US" dirty="0" smtClean="0"/>
              <a:t>of more </a:t>
            </a:r>
            <a:r>
              <a:rPr lang="en-US" dirty="0"/>
              <a:t>severe </a:t>
            </a:r>
            <a:r>
              <a:rPr lang="en-US" dirty="0" smtClean="0"/>
              <a:t>hirsutism.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Most women with a </a:t>
            </a:r>
            <a:r>
              <a:rPr lang="en-US" dirty="0" smtClean="0">
                <a:solidFill>
                  <a:srgbClr val="0070C0"/>
                </a:solidFill>
              </a:rPr>
              <a:t>two fold </a:t>
            </a:r>
            <a:r>
              <a:rPr lang="en-US" dirty="0"/>
              <a:t>or </a:t>
            </a:r>
            <a:r>
              <a:rPr lang="en-US" dirty="0" smtClean="0"/>
              <a:t>greater elevation </a:t>
            </a:r>
            <a:r>
              <a:rPr lang="en-US" dirty="0"/>
              <a:t>of serum </a:t>
            </a:r>
            <a:r>
              <a:rPr lang="en-US" dirty="0">
                <a:solidFill>
                  <a:srgbClr val="0070C0"/>
                </a:solidFill>
              </a:rPr>
              <a:t>androgen </a:t>
            </a:r>
            <a:r>
              <a:rPr lang="en-US" dirty="0"/>
              <a:t>levels </a:t>
            </a:r>
          </a:p>
          <a:p>
            <a:pPr marL="0" indent="0">
              <a:buNone/>
            </a:pPr>
            <a:r>
              <a:rPr lang="en-US" dirty="0"/>
              <a:t>have some degree </a:t>
            </a:r>
            <a:r>
              <a:rPr lang="en-US" dirty="0" smtClean="0"/>
              <a:t>of hirsutism </a:t>
            </a:r>
            <a:r>
              <a:rPr lang="en-US" dirty="0"/>
              <a:t>or an alternative </a:t>
            </a:r>
            <a:r>
              <a:rPr lang="en-US" dirty="0" err="1">
                <a:solidFill>
                  <a:srgbClr val="0070C0"/>
                </a:solidFill>
              </a:rPr>
              <a:t>pilosebaceous</a:t>
            </a:r>
            <a:r>
              <a:rPr lang="en-US" dirty="0">
                <a:solidFill>
                  <a:srgbClr val="0070C0"/>
                </a:solidFill>
              </a:rPr>
              <a:t> response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smtClean="0"/>
              <a:t>Such as </a:t>
            </a:r>
            <a:r>
              <a:rPr lang="en-US" dirty="0"/>
              <a:t>excessive </a:t>
            </a:r>
            <a:r>
              <a:rPr lang="en-US" dirty="0">
                <a:solidFill>
                  <a:srgbClr val="0070C0"/>
                </a:solidFill>
              </a:rPr>
              <a:t>acne</a:t>
            </a:r>
            <a:r>
              <a:rPr lang="en-US" dirty="0"/>
              <a:t> vulgaris, </a:t>
            </a:r>
            <a:r>
              <a:rPr lang="en-US" dirty="0">
                <a:solidFill>
                  <a:srgbClr val="0070C0"/>
                </a:solidFill>
              </a:rPr>
              <a:t>seborrhea</a:t>
            </a:r>
            <a:r>
              <a:rPr lang="en-US" dirty="0" smtClean="0"/>
              <a:t>,</a:t>
            </a:r>
            <a:r>
              <a:rPr lang="en-US" dirty="0"/>
              <a:t> or female- or </a:t>
            </a:r>
            <a:r>
              <a:rPr lang="en-US" dirty="0" smtClean="0"/>
              <a:t>male pattern</a:t>
            </a:r>
            <a:r>
              <a:rPr lang="en-US" dirty="0" smtClean="0">
                <a:solidFill>
                  <a:srgbClr val="0070C0"/>
                </a:solidFill>
              </a:rPr>
              <a:t> alopecia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59574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Other causes of androgen overproduction are </a:t>
            </a:r>
            <a:r>
              <a:rPr lang="en-US" dirty="0" smtClean="0">
                <a:solidFill>
                  <a:srgbClr val="FF0000"/>
                </a:solidFill>
              </a:rPr>
              <a:t>infrequent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b="1" dirty="0" smtClean="0"/>
              <a:t>NCCAH</a:t>
            </a:r>
            <a:r>
              <a:rPr lang="en-US" dirty="0"/>
              <a:t>, the most common of these disorders, is present in </a:t>
            </a:r>
            <a:r>
              <a:rPr lang="en-US" dirty="0">
                <a:solidFill>
                  <a:srgbClr val="FF0000"/>
                </a:solidFill>
              </a:rPr>
              <a:t>4.2% </a:t>
            </a:r>
            <a:r>
              <a:rPr lang="en-US" dirty="0"/>
              <a:t>of </a:t>
            </a:r>
            <a:r>
              <a:rPr lang="en-US" dirty="0" err="1"/>
              <a:t>hyperandrogenic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womenworldwide</a:t>
            </a:r>
            <a:r>
              <a:rPr lang="en-US" dirty="0"/>
              <a:t>, although specific</a:t>
            </a:r>
            <a:r>
              <a:rPr lang="en-US" dirty="0">
                <a:solidFill>
                  <a:srgbClr val="FF0000"/>
                </a:solidFill>
              </a:rPr>
              <a:t> ethnic </a:t>
            </a:r>
            <a:r>
              <a:rPr lang="en-US" dirty="0"/>
              <a:t>groups are at lower or higher risk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Androgen-secreting tumors </a:t>
            </a:r>
            <a:r>
              <a:rPr lang="en-US" dirty="0"/>
              <a:t>are present in </a:t>
            </a:r>
            <a:r>
              <a:rPr lang="en-US" dirty="0">
                <a:solidFill>
                  <a:srgbClr val="FF0000"/>
                </a:solidFill>
              </a:rPr>
              <a:t>~0.2% </a:t>
            </a:r>
            <a:r>
              <a:rPr lang="en-US" dirty="0"/>
              <a:t>of </a:t>
            </a:r>
            <a:r>
              <a:rPr lang="en-US" dirty="0" err="1"/>
              <a:t>hyperandrogenic</a:t>
            </a:r>
            <a:r>
              <a:rPr lang="en-US" dirty="0"/>
              <a:t> women; </a:t>
            </a:r>
          </a:p>
          <a:p>
            <a:pPr marL="0" indent="0">
              <a:buNone/>
            </a:pPr>
            <a:r>
              <a:rPr lang="en-US" dirty="0"/>
              <a:t>over </a:t>
            </a:r>
            <a:r>
              <a:rPr lang="en-US" dirty="0">
                <a:solidFill>
                  <a:srgbClr val="FF0000"/>
                </a:solidFill>
              </a:rPr>
              <a:t>half</a:t>
            </a:r>
            <a:r>
              <a:rPr lang="en-US" dirty="0"/>
              <a:t> are malignant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Clinicians must </a:t>
            </a:r>
            <a:r>
              <a:rPr lang="en-US" dirty="0" smtClean="0"/>
              <a:t>consider </a:t>
            </a:r>
            <a:r>
              <a:rPr lang="en-US" dirty="0">
                <a:solidFill>
                  <a:srgbClr val="FF0000"/>
                </a:solidFill>
              </a:rPr>
              <a:t>Cushing</a:t>
            </a:r>
            <a:r>
              <a:rPr lang="en-US" dirty="0"/>
              <a:t> syndrome</a:t>
            </a:r>
            <a:r>
              <a:rPr lang="en-US" dirty="0" smtClean="0"/>
              <a:t>, </a:t>
            </a:r>
            <a:r>
              <a:rPr lang="en-US" dirty="0">
                <a:solidFill>
                  <a:srgbClr val="FF0000"/>
                </a:solidFill>
              </a:rPr>
              <a:t>acromegaly</a:t>
            </a:r>
            <a:r>
              <a:rPr lang="en-US" dirty="0" smtClean="0"/>
              <a:t>,</a:t>
            </a:r>
            <a:r>
              <a:rPr lang="en-US" dirty="0">
                <a:solidFill>
                  <a:srgbClr val="FF0000"/>
                </a:solidFill>
              </a:rPr>
              <a:t> hypothyroidism</a:t>
            </a:r>
            <a:r>
              <a:rPr lang="en-US" dirty="0"/>
              <a:t>, and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rarely)</a:t>
            </a:r>
            <a:r>
              <a:rPr lang="en-US" dirty="0">
                <a:solidFill>
                  <a:srgbClr val="FF0000"/>
                </a:solidFill>
              </a:rPr>
              <a:t> hyperprolactinemia </a:t>
            </a:r>
            <a:r>
              <a:rPr lang="en-US" dirty="0" smtClean="0"/>
              <a:t>in the differential </a:t>
            </a:r>
            <a:r>
              <a:rPr lang="en-US" dirty="0"/>
              <a:t>diagnosis of hirsutism, 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patients </a:t>
            </a:r>
            <a:r>
              <a:rPr lang="en-US" dirty="0" smtClean="0"/>
              <a:t>typically will </a:t>
            </a:r>
            <a:r>
              <a:rPr lang="en-US" dirty="0"/>
              <a:t>present with the features specific to these disorders.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Clinicians </a:t>
            </a:r>
            <a:r>
              <a:rPr lang="en-US" dirty="0"/>
              <a:t>must consider </a:t>
            </a:r>
            <a:r>
              <a:rPr lang="en-US" dirty="0">
                <a:solidFill>
                  <a:srgbClr val="FF0000"/>
                </a:solidFill>
              </a:rPr>
              <a:t>topical androgen </a:t>
            </a:r>
            <a:r>
              <a:rPr lang="en-US" dirty="0"/>
              <a:t>use by a </a:t>
            </a:r>
            <a:r>
              <a:rPr lang="en-US" dirty="0" err="1" smtClean="0"/>
              <a:t>partner</a:t>
            </a:r>
            <a:r>
              <a:rPr lang="en-US" dirty="0" err="1">
                <a:solidFill>
                  <a:srgbClr val="FF0000"/>
                </a:solidFill>
              </a:rPr>
              <a:t>,exogenous</a:t>
            </a:r>
            <a:r>
              <a:rPr lang="en-US" dirty="0">
                <a:solidFill>
                  <a:srgbClr val="FF0000"/>
                </a:solidFill>
              </a:rPr>
              <a:t> androgens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>
                <a:solidFill>
                  <a:srgbClr val="FF0000"/>
                </a:solidFill>
              </a:rPr>
              <a:t>anabolic steroids 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valproic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acid </a:t>
            </a:r>
            <a:r>
              <a:rPr lang="en-US" dirty="0"/>
              <a:t>when evaluating patients with hirsutism.</a:t>
            </a:r>
          </a:p>
        </p:txBody>
      </p:sp>
    </p:spTree>
    <p:extLst>
      <p:ext uri="{BB962C8B-B14F-4D97-AF65-F5344CB8AC3E}">
        <p14:creationId xmlns:p14="http://schemas.microsoft.com/office/powerpoint/2010/main" val="312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651164"/>
            <a:ext cx="11748655" cy="60128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suggest testing for elevated androgen </a:t>
            </a:r>
            <a:r>
              <a:rPr lang="en-US" dirty="0" smtClean="0"/>
              <a:t>levels in </a:t>
            </a:r>
            <a:r>
              <a:rPr lang="en-US" dirty="0"/>
              <a:t>all women with an </a:t>
            </a:r>
          </a:p>
          <a:p>
            <a:pPr marL="0" indent="0">
              <a:buNone/>
            </a:pPr>
            <a:r>
              <a:rPr lang="en-US" dirty="0" smtClean="0"/>
              <a:t>abnormal </a:t>
            </a:r>
            <a:r>
              <a:rPr lang="en-US" dirty="0"/>
              <a:t>hirsutism </a:t>
            </a:r>
            <a:r>
              <a:rPr lang="en-US" dirty="0" smtClean="0"/>
              <a:t>score.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those cases where serum total </a:t>
            </a:r>
            <a:r>
              <a:rPr lang="en-US" dirty="0" smtClean="0"/>
              <a:t>testosterone levels </a:t>
            </a:r>
            <a:r>
              <a:rPr lang="en-US" dirty="0"/>
              <a:t>are normal, 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>
                <a:solidFill>
                  <a:srgbClr val="FF0000"/>
                </a:solidFill>
              </a:rPr>
              <a:t>sexual hair growth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moderate/severe</a:t>
            </a:r>
            <a:r>
              <a:rPr lang="en-US" dirty="0" smtClean="0"/>
              <a:t> or </a:t>
            </a:r>
            <a:r>
              <a:rPr lang="en-US" dirty="0"/>
              <a:t>sexual hair growth is </a:t>
            </a:r>
            <a:r>
              <a:rPr lang="en-US" dirty="0">
                <a:solidFill>
                  <a:srgbClr val="FF0000"/>
                </a:solidFill>
              </a:rPr>
              <a:t>mild but</a:t>
            </a:r>
          </a:p>
          <a:p>
            <a:pPr marL="0" indent="0">
              <a:buNone/>
            </a:pPr>
            <a:r>
              <a:rPr lang="en-US" dirty="0"/>
              <a:t>there is clinical </a:t>
            </a:r>
            <a:r>
              <a:rPr lang="en-US" dirty="0">
                <a:solidFill>
                  <a:srgbClr val="FF0000"/>
                </a:solidFill>
              </a:rPr>
              <a:t>evidence of a </a:t>
            </a:r>
            <a:r>
              <a:rPr lang="en-US" dirty="0" err="1">
                <a:solidFill>
                  <a:srgbClr val="FF0000"/>
                </a:solidFill>
              </a:rPr>
              <a:t>hyperandrogenic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endocrine disorder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(such as </a:t>
            </a:r>
            <a:r>
              <a:rPr lang="en-US" dirty="0">
                <a:solidFill>
                  <a:srgbClr val="FF0000"/>
                </a:solidFill>
              </a:rPr>
              <a:t>menstrual disturbance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0000"/>
                </a:solidFill>
              </a:rPr>
              <a:t> progression </a:t>
            </a:r>
            <a:r>
              <a:rPr lang="en-US" dirty="0"/>
              <a:t>in spite of therapy),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suggest </a:t>
            </a:r>
            <a:r>
              <a:rPr lang="en-US" dirty="0" smtClean="0"/>
              <a:t>measuring an </a:t>
            </a:r>
            <a:r>
              <a:rPr lang="en-US" dirty="0"/>
              <a:t>early </a:t>
            </a:r>
            <a:r>
              <a:rPr lang="en-US" dirty="0">
                <a:solidFill>
                  <a:srgbClr val="FF0000"/>
                </a:solidFill>
              </a:rPr>
              <a:t>morning serum total and free testosterone</a:t>
            </a:r>
          </a:p>
          <a:p>
            <a:pPr marL="0" indent="0">
              <a:buNone/>
            </a:pPr>
            <a:r>
              <a:rPr lang="en-US" dirty="0"/>
              <a:t>by a </a:t>
            </a:r>
            <a:r>
              <a:rPr lang="en-US" dirty="0">
                <a:solidFill>
                  <a:srgbClr val="FF0000"/>
                </a:solidFill>
              </a:rPr>
              <a:t>reliable specialty assay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09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0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6" y="872836"/>
            <a:ext cx="11859491" cy="57357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suggest screening </a:t>
            </a:r>
            <a:r>
              <a:rPr lang="en-US" dirty="0" err="1"/>
              <a:t>hyperandrogenemic</a:t>
            </a:r>
            <a:r>
              <a:rPr lang="en-US" dirty="0"/>
              <a:t> </a:t>
            </a:r>
            <a:r>
              <a:rPr lang="en-US" dirty="0" smtClean="0"/>
              <a:t>women for </a:t>
            </a:r>
            <a:r>
              <a:rPr lang="en-US" dirty="0"/>
              <a:t>NCCAH due to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21-hydroxylase </a:t>
            </a:r>
            <a:r>
              <a:rPr lang="en-US" dirty="0">
                <a:solidFill>
                  <a:srgbClr val="FF0000"/>
                </a:solidFill>
              </a:rPr>
              <a:t>deficiency </a:t>
            </a:r>
            <a:r>
              <a:rPr lang="en-US" dirty="0" smtClean="0"/>
              <a:t>by measuring </a:t>
            </a:r>
            <a:r>
              <a:rPr lang="en-US" dirty="0"/>
              <a:t>early </a:t>
            </a:r>
            <a:r>
              <a:rPr lang="en-US" dirty="0" smtClean="0">
                <a:solidFill>
                  <a:srgbClr val="FF0000"/>
                </a:solidFill>
              </a:rPr>
              <a:t>morning 17-hydroxy </a:t>
            </a:r>
            <a:r>
              <a:rPr lang="en-US" dirty="0">
                <a:solidFill>
                  <a:srgbClr val="FF0000"/>
                </a:solidFill>
              </a:rPr>
              <a:t>progesterone</a:t>
            </a:r>
          </a:p>
          <a:p>
            <a:pPr marL="0" indent="0">
              <a:buNone/>
            </a:pPr>
            <a:r>
              <a:rPr lang="en-US" dirty="0"/>
              <a:t>levels in the follicular phase or on a random </a:t>
            </a:r>
            <a:r>
              <a:rPr lang="en-US" dirty="0" smtClean="0"/>
              <a:t>day for </a:t>
            </a:r>
            <a:r>
              <a:rPr lang="en-US" dirty="0"/>
              <a:t>those with amenorrhea </a:t>
            </a:r>
          </a:p>
          <a:p>
            <a:pPr marL="0" indent="0">
              <a:buNone/>
            </a:pPr>
            <a:r>
              <a:rPr lang="en-US" dirty="0"/>
              <a:t>or infrequent </a:t>
            </a:r>
            <a:r>
              <a:rPr lang="en-US" dirty="0" smtClean="0"/>
              <a:t>menses.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hirsute patients with a high </a:t>
            </a:r>
            <a:r>
              <a:rPr lang="en-US" dirty="0" smtClean="0"/>
              <a:t>risk of </a:t>
            </a:r>
            <a:r>
              <a:rPr lang="en-US" dirty="0">
                <a:solidFill>
                  <a:srgbClr val="FF0000"/>
                </a:solidFill>
              </a:rPr>
              <a:t>congenital adrenal hyperplasia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positive </a:t>
            </a:r>
            <a:r>
              <a:rPr lang="en-US" dirty="0" smtClean="0">
                <a:solidFill>
                  <a:srgbClr val="FF0000"/>
                </a:solidFill>
              </a:rPr>
              <a:t>family history</a:t>
            </a:r>
            <a:r>
              <a:rPr lang="en-US" dirty="0"/>
              <a:t>, member of a </a:t>
            </a:r>
            <a:r>
              <a:rPr lang="en-US" dirty="0">
                <a:solidFill>
                  <a:srgbClr val="FF0000"/>
                </a:solidFill>
              </a:rPr>
              <a:t>high-risk ethnic </a:t>
            </a:r>
            <a:r>
              <a:rPr lang="en-US" dirty="0"/>
              <a:t>group), We suggest this </a:t>
            </a:r>
          </a:p>
          <a:p>
            <a:pPr marL="0" indent="0">
              <a:buNone/>
            </a:pPr>
            <a:r>
              <a:rPr lang="en-US" dirty="0" smtClean="0"/>
              <a:t>screening </a:t>
            </a:r>
            <a:r>
              <a:rPr lang="en-US" dirty="0"/>
              <a:t>even if serum total and </a:t>
            </a:r>
            <a:r>
              <a:rPr lang="en-US" dirty="0" smtClean="0"/>
              <a:t>free testosterone </a:t>
            </a:r>
            <a:r>
              <a:rPr lang="en-US" dirty="0"/>
              <a:t>are normal.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8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951" y="734291"/>
            <a:ext cx="11830085" cy="59990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suggest against testing </a:t>
            </a:r>
            <a:r>
              <a:rPr lang="en-US" dirty="0"/>
              <a:t>for elevated </a:t>
            </a:r>
            <a:r>
              <a:rPr lang="en-US" dirty="0" smtClean="0"/>
              <a:t>androgen levels </a:t>
            </a:r>
            <a:r>
              <a:rPr lang="en-US" dirty="0"/>
              <a:t>in </a:t>
            </a:r>
            <a:r>
              <a:rPr lang="en-US" dirty="0" err="1">
                <a:solidFill>
                  <a:srgbClr val="FF0000"/>
                </a:solidFill>
              </a:rPr>
              <a:t>eumenorrheic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women with </a:t>
            </a:r>
            <a:r>
              <a:rPr lang="en-US" dirty="0" smtClean="0">
                <a:solidFill>
                  <a:srgbClr val="FF0000"/>
                </a:solidFill>
              </a:rPr>
              <a:t>unwanted </a:t>
            </a:r>
            <a:r>
              <a:rPr lang="en-US" dirty="0">
                <a:solidFill>
                  <a:srgbClr val="FF0000"/>
                </a:solidFill>
              </a:rPr>
              <a:t>local hair growth </a:t>
            </a:r>
            <a:r>
              <a:rPr lang="en-US" dirty="0"/>
              <a:t>(in the absence of an abnormal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hirsutism </a:t>
            </a:r>
            <a:r>
              <a:rPr lang="en-US" dirty="0"/>
              <a:t>score) because </a:t>
            </a:r>
            <a:r>
              <a:rPr lang="en-US" dirty="0" smtClean="0"/>
              <a:t>of the </a:t>
            </a:r>
            <a:r>
              <a:rPr lang="en-US" dirty="0"/>
              <a:t>low likelihood of identifying a </a:t>
            </a:r>
            <a:r>
              <a:rPr lang="en-US" dirty="0" smtClean="0"/>
              <a:t>medical disorder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that would change management </a:t>
            </a:r>
            <a:r>
              <a:rPr lang="en-US" dirty="0" smtClean="0"/>
              <a:t>or outcome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prstClr val="black"/>
                </a:solidFill>
              </a:rPr>
              <a:t>hirsutism is a </a:t>
            </a:r>
            <a:r>
              <a:rPr lang="en-US" dirty="0">
                <a:solidFill>
                  <a:srgbClr val="FF0000"/>
                </a:solidFill>
              </a:rPr>
              <a:t>potential indication </a:t>
            </a:r>
            <a:r>
              <a:rPr lang="en-US" dirty="0">
                <a:solidFill>
                  <a:prstClr val="black"/>
                </a:solidFill>
              </a:rPr>
              <a:t>of an </a:t>
            </a:r>
            <a:r>
              <a:rPr lang="en-US" dirty="0">
                <a:solidFill>
                  <a:srgbClr val="FF0000"/>
                </a:solidFill>
              </a:rPr>
              <a:t>underlying </a:t>
            </a:r>
            <a:r>
              <a:rPr lang="en-US" dirty="0" err="1">
                <a:solidFill>
                  <a:srgbClr val="FF0000"/>
                </a:solidFill>
              </a:rPr>
              <a:t>hyperandrogenic</a:t>
            </a:r>
            <a:endParaRPr lang="en-US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disorder that may require specific treatment and may have distinct implications for </a:t>
            </a:r>
            <a:r>
              <a:rPr lang="en-US" dirty="0">
                <a:solidFill>
                  <a:srgbClr val="FF0000"/>
                </a:solidFill>
              </a:rPr>
              <a:t>fertility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medical risks</a:t>
            </a:r>
            <a:r>
              <a:rPr lang="en-US" dirty="0">
                <a:solidFill>
                  <a:prstClr val="black"/>
                </a:solidFill>
              </a:rPr>
              <a:t>, and </a:t>
            </a:r>
            <a:r>
              <a:rPr lang="en-US" dirty="0">
                <a:solidFill>
                  <a:srgbClr val="FF0000"/>
                </a:solidFill>
              </a:rPr>
              <a:t>genetic counseling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568036"/>
            <a:ext cx="11942618" cy="6109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Definition, Pathogenesis, and Etiology of Hirsutism :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Hirsutism is a clinical diagnosis defined by the presence of </a:t>
            </a:r>
            <a:r>
              <a:rPr lang="en-US" dirty="0">
                <a:solidFill>
                  <a:srgbClr val="FF0000"/>
                </a:solidFill>
              </a:rPr>
              <a:t>excess terminal hair </a:t>
            </a:r>
            <a:r>
              <a:rPr lang="en-US" dirty="0"/>
              <a:t>growth (dark, coarse hairs) in androgen-dependent areas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/>
              <a:t>upper lip, chin, </a:t>
            </a:r>
            <a:r>
              <a:rPr lang="en-US" dirty="0" err="1"/>
              <a:t>midsternum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upper abdomen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/>
              <a:t>lower </a:t>
            </a:r>
            <a:r>
              <a:rPr lang="en-US" dirty="0" err="1" smtClean="0"/>
              <a:t>abdomen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dirty="0" err="1" smtClean="0"/>
              <a:t>upper</a:t>
            </a:r>
            <a:r>
              <a:rPr lang="en-US" dirty="0" smtClean="0"/>
              <a:t> and lower </a:t>
            </a:r>
            <a:r>
              <a:rPr lang="en-US" dirty="0" err="1" smtClean="0"/>
              <a:t>back</a:t>
            </a:r>
            <a:r>
              <a:rPr lang="en-US" dirty="0" err="1" smtClean="0">
                <a:solidFill>
                  <a:srgbClr val="FF0000"/>
                </a:solidFill>
              </a:rPr>
              <a:t>,</a:t>
            </a:r>
            <a:r>
              <a:rPr lang="en-US" dirty="0" err="1" smtClean="0"/>
              <a:t>inner</a:t>
            </a:r>
            <a:r>
              <a:rPr lang="en-US" dirty="0" smtClean="0"/>
              <a:t> </a:t>
            </a:r>
            <a:r>
              <a:rPr lang="en-US" dirty="0" err="1" smtClean="0"/>
              <a:t>thight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upper arm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in which women </a:t>
            </a:r>
            <a:r>
              <a:rPr lang="en-US" dirty="0" smtClean="0"/>
              <a:t>typically have </a:t>
            </a:r>
            <a:r>
              <a:rPr lang="en-US" dirty="0"/>
              <a:t>little or no hair.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Hirsutism is an important clinical problem because: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5 to 10 </a:t>
            </a:r>
            <a:r>
              <a:rPr lang="en-US" dirty="0"/>
              <a:t>percent of women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significant </a:t>
            </a:r>
            <a:r>
              <a:rPr lang="en-US" dirty="0">
                <a:solidFill>
                  <a:srgbClr val="FF0000"/>
                </a:solidFill>
              </a:rPr>
              <a:t>emotional distress </a:t>
            </a:r>
            <a:r>
              <a:rPr lang="en-US" dirty="0"/>
              <a:t>and depression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underlying </a:t>
            </a:r>
            <a:r>
              <a:rPr lang="en-US" dirty="0"/>
              <a:t>endocrine disorder (</a:t>
            </a:r>
            <a:r>
              <a:rPr lang="en-US" dirty="0" smtClean="0"/>
              <a:t>most[PCOS</a:t>
            </a:r>
            <a:r>
              <a:rPr lang="en-US" dirty="0"/>
              <a:t>])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77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" y="706581"/>
            <a:ext cx="11817927" cy="59851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goal in assessing hirsutism is to attempt to </a:t>
            </a:r>
            <a:r>
              <a:rPr lang="en-US" dirty="0" smtClean="0"/>
              <a:t>determine  the </a:t>
            </a:r>
            <a:r>
              <a:rPr lang="en-US" dirty="0">
                <a:solidFill>
                  <a:srgbClr val="FF0000"/>
                </a:solidFill>
              </a:rPr>
              <a:t>specific etiology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to provide a </a:t>
            </a:r>
            <a:r>
              <a:rPr lang="en-US" dirty="0">
                <a:solidFill>
                  <a:srgbClr val="FF0000"/>
                </a:solidFill>
              </a:rPr>
              <a:t>baseline</a:t>
            </a:r>
            <a:r>
              <a:rPr lang="en-US" dirty="0"/>
              <a:t> </a:t>
            </a:r>
            <a:r>
              <a:rPr lang="en-US" dirty="0" smtClean="0"/>
              <a:t>in case </a:t>
            </a:r>
            <a:r>
              <a:rPr lang="en-US" dirty="0"/>
              <a:t>it becomes necessary to reassess the patient.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provides </a:t>
            </a:r>
            <a:r>
              <a:rPr lang="en-US" dirty="0"/>
              <a:t>an approach to assessing </a:t>
            </a:r>
            <a:r>
              <a:rPr lang="en-US" dirty="0" err="1" smtClean="0"/>
              <a:t>hyperandrogenemia</a:t>
            </a:r>
            <a:r>
              <a:rPr lang="en-US" dirty="0" smtClean="0"/>
              <a:t> that </a:t>
            </a:r>
            <a:r>
              <a:rPr lang="en-US" dirty="0"/>
              <a:t>depends on both </a:t>
            </a:r>
          </a:p>
          <a:p>
            <a:pPr marL="0" indent="0">
              <a:buNone/>
            </a:pPr>
            <a:r>
              <a:rPr lang="en-US" dirty="0" smtClean="0"/>
              <a:t>determining </a:t>
            </a:r>
            <a:r>
              <a:rPr lang="en-US" dirty="0"/>
              <a:t>the</a:t>
            </a:r>
            <a:r>
              <a:rPr lang="en-US" dirty="0">
                <a:solidFill>
                  <a:srgbClr val="FF0000"/>
                </a:solidFill>
              </a:rPr>
              <a:t> presence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degree </a:t>
            </a:r>
            <a:r>
              <a:rPr lang="en-US" dirty="0" smtClean="0"/>
              <a:t>of hirsutism and assessing whether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there </a:t>
            </a:r>
            <a:r>
              <a:rPr lang="en-US" dirty="0"/>
              <a:t>is clinical </a:t>
            </a:r>
            <a:r>
              <a:rPr lang="en-US" dirty="0" smtClean="0"/>
              <a:t>evidence of </a:t>
            </a:r>
            <a:r>
              <a:rPr lang="en-US" dirty="0">
                <a:solidFill>
                  <a:srgbClr val="FF0000"/>
                </a:solidFill>
              </a:rPr>
              <a:t>PCOS</a:t>
            </a:r>
            <a:r>
              <a:rPr lang="en-US" dirty="0"/>
              <a:t>, other </a:t>
            </a:r>
            <a:r>
              <a:rPr lang="en-US" dirty="0" err="1">
                <a:solidFill>
                  <a:srgbClr val="FF0000"/>
                </a:solidFill>
              </a:rPr>
              <a:t>hyperandrogenic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endocrinopathies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Virilizing</a:t>
            </a:r>
            <a:r>
              <a:rPr lang="en-US" dirty="0" smtClean="0"/>
              <a:t> disorders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androgenic medication </a:t>
            </a:r>
            <a:r>
              <a:rPr lang="en-US" dirty="0"/>
              <a:t>use.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9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21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4" y="762000"/>
            <a:ext cx="11901055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Menstrual </a:t>
            </a:r>
            <a:r>
              <a:rPr lang="en-US" b="1" dirty="0"/>
              <a:t>irregularity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/>
              <a:t>infertility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 err="1"/>
              <a:t>galactorrhea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smtClean="0"/>
              <a:t>central obesity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/>
              <a:t>acanthosis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nigricans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evidence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virilization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such as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clitoromegaly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deepening of the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voice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increasing muscularity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 </a:t>
            </a:r>
            <a:r>
              <a:rPr lang="en-US" b="1" dirty="0"/>
              <a:t>sudden-</a:t>
            </a:r>
            <a:r>
              <a:rPr lang="en-US" b="1" dirty="0" err="1"/>
              <a:t>onsetor</a:t>
            </a:r>
            <a:r>
              <a:rPr lang="en-US" b="1" dirty="0"/>
              <a:t> rapid-progression </a:t>
            </a:r>
            <a:r>
              <a:rPr lang="en-US" dirty="0"/>
              <a:t>hirsutism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hirsutism </a:t>
            </a:r>
            <a:r>
              <a:rPr lang="en-US" b="1" dirty="0"/>
              <a:t>progression</a:t>
            </a:r>
            <a:r>
              <a:rPr lang="en-US" dirty="0"/>
              <a:t> </a:t>
            </a:r>
            <a:r>
              <a:rPr lang="en-US" dirty="0" smtClean="0"/>
              <a:t>in spite </a:t>
            </a:r>
            <a:r>
              <a:rPr lang="en-US" dirty="0"/>
              <a:t>of therapy suggests the presence of a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hyperandrogenic</a:t>
            </a:r>
            <a:r>
              <a:rPr lang="en-US" dirty="0" smtClean="0">
                <a:solidFill>
                  <a:srgbClr val="FF0000"/>
                </a:solidFill>
              </a:rPr>
              <a:t> endocrine </a:t>
            </a:r>
            <a:r>
              <a:rPr lang="en-US" dirty="0">
                <a:solidFill>
                  <a:srgbClr val="FF0000"/>
                </a:solidFill>
              </a:rPr>
              <a:t>disorder.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standard assays </a:t>
            </a:r>
            <a:r>
              <a:rPr lang="en-US" b="1" dirty="0"/>
              <a:t>fail to detect </a:t>
            </a:r>
            <a:r>
              <a:rPr lang="en-US" b="1" dirty="0" smtClean="0"/>
              <a:t>androgenic drugs</a:t>
            </a:r>
            <a:r>
              <a:rPr lang="en-US" dirty="0"/>
              <a:t>, clinicians </a:t>
            </a:r>
          </a:p>
          <a:p>
            <a:pPr marL="0" indent="0">
              <a:buNone/>
            </a:pPr>
            <a:r>
              <a:rPr lang="en-US" dirty="0" smtClean="0"/>
              <a:t>should </a:t>
            </a:r>
            <a:r>
              <a:rPr lang="en-US" dirty="0"/>
              <a:t>be diligent in their </a:t>
            </a:r>
            <a:r>
              <a:rPr lang="en-US" dirty="0" smtClean="0"/>
              <a:t>effort to </a:t>
            </a:r>
            <a:r>
              <a:rPr lang="en-US" dirty="0"/>
              <a:t>obtain a </a:t>
            </a:r>
            <a:r>
              <a:rPr lang="en-US" dirty="0">
                <a:solidFill>
                  <a:srgbClr val="FF0000"/>
                </a:solidFill>
              </a:rPr>
              <a:t>history of anabolic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>
                <a:solidFill>
                  <a:srgbClr val="FF0000"/>
                </a:solidFill>
              </a:rPr>
              <a:t>androgenic </a:t>
            </a:r>
            <a:r>
              <a:rPr lang="en-US" dirty="0" smtClean="0">
                <a:solidFill>
                  <a:srgbClr val="FF0000"/>
                </a:solidFill>
              </a:rPr>
              <a:t>steroid </a:t>
            </a:r>
            <a:r>
              <a:rPr lang="en-US" dirty="0" smtClean="0"/>
              <a:t>use</a:t>
            </a:r>
            <a:r>
              <a:rPr lang="en-US" dirty="0"/>
              <a:t>, particularly among </a:t>
            </a:r>
            <a:r>
              <a:rPr lang="en-US" dirty="0">
                <a:solidFill>
                  <a:srgbClr val="FF0000"/>
                </a:solidFill>
              </a:rPr>
              <a:t>athletes </a:t>
            </a:r>
            <a:r>
              <a:rPr lang="en-US" dirty="0"/>
              <a:t>and patients </a:t>
            </a:r>
            <a:r>
              <a:rPr lang="en-US" dirty="0" smtClean="0"/>
              <a:t>who have </a:t>
            </a:r>
            <a:r>
              <a:rPr lang="en-US" dirty="0">
                <a:solidFill>
                  <a:srgbClr val="FF0000"/>
                </a:solidFill>
              </a:rPr>
              <a:t>endometriosis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sexual dysfunction</a:t>
            </a:r>
            <a:r>
              <a:rPr lang="en-US" dirty="0"/>
              <a:t>, or partners who may use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testosterone gel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Valproic</a:t>
            </a:r>
            <a:r>
              <a:rPr lang="en-US" dirty="0">
                <a:solidFill>
                  <a:srgbClr val="FF0000"/>
                </a:solidFill>
              </a:rPr>
              <a:t> acid </a:t>
            </a:r>
            <a:r>
              <a:rPr lang="en-US" dirty="0"/>
              <a:t>is the only anticonvulsant medication that </a:t>
            </a:r>
            <a:r>
              <a:rPr lang="en-US" dirty="0">
                <a:solidFill>
                  <a:srgbClr val="FF0000"/>
                </a:solidFill>
              </a:rPr>
              <a:t>raises plasma 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testosterone</a:t>
            </a:r>
            <a:r>
              <a:rPr lang="en-US" dirty="0" err="1"/>
              <a:t>levels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609600"/>
            <a:ext cx="11776364" cy="556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Because of the high frequency of PCOS, </a:t>
            </a:r>
            <a:r>
              <a:rPr lang="en-US" dirty="0" smtClean="0"/>
              <a:t>clinicians should </a:t>
            </a:r>
            <a:r>
              <a:rPr lang="en-US" dirty="0"/>
              <a:t>check all hirsute women for evidence of </a:t>
            </a:r>
            <a:r>
              <a:rPr lang="en-US" dirty="0">
                <a:solidFill>
                  <a:srgbClr val="FF0000"/>
                </a:solidFill>
              </a:rPr>
              <a:t>anovulation</a:t>
            </a:r>
            <a:r>
              <a:rPr lang="en-US" dirty="0"/>
              <a:t>(menstrual irregularity) or more subtle ovarian dysfunction</a:t>
            </a:r>
          </a:p>
          <a:p>
            <a:pPr marL="0" indent="0">
              <a:buNone/>
            </a:pPr>
            <a:r>
              <a:rPr lang="en-US" dirty="0" smtClean="0"/>
              <a:t>that </a:t>
            </a:r>
            <a:r>
              <a:rPr lang="en-US" dirty="0"/>
              <a:t>may present as </a:t>
            </a:r>
            <a:r>
              <a:rPr lang="en-US" b="1" dirty="0"/>
              <a:t>infertility</a:t>
            </a:r>
            <a:r>
              <a:rPr lang="en-US" dirty="0"/>
              <a:t> ,</a:t>
            </a:r>
            <a:r>
              <a:rPr lang="en-US" b="1" dirty="0"/>
              <a:t>central obesity</a:t>
            </a:r>
            <a:r>
              <a:rPr lang="en-US" dirty="0"/>
              <a:t>, </a:t>
            </a:r>
            <a:r>
              <a:rPr lang="en-US" b="1" dirty="0"/>
              <a:t>abnormal carbohydrate </a:t>
            </a:r>
            <a:r>
              <a:rPr lang="en-US" dirty="0"/>
              <a:t>and </a:t>
            </a:r>
            <a:r>
              <a:rPr lang="en-US" b="1" dirty="0"/>
              <a:t>lipid </a:t>
            </a:r>
          </a:p>
          <a:p>
            <a:pPr marL="0" indent="0">
              <a:buNone/>
            </a:pPr>
            <a:r>
              <a:rPr lang="en-US" b="1" dirty="0" smtClean="0"/>
              <a:t>metabolism</a:t>
            </a:r>
            <a:r>
              <a:rPr lang="en-US" dirty="0"/>
              <a:t>, </a:t>
            </a:r>
            <a:r>
              <a:rPr lang="en-US" b="1" dirty="0"/>
              <a:t>acanthosis </a:t>
            </a:r>
            <a:r>
              <a:rPr lang="en-US" b="1" dirty="0" err="1"/>
              <a:t>nigricans</a:t>
            </a:r>
            <a:r>
              <a:rPr lang="en-US" dirty="0"/>
              <a:t>, or a </a:t>
            </a:r>
            <a:r>
              <a:rPr lang="en-US" b="1" dirty="0"/>
              <a:t>family history of type 2 diabetes </a:t>
            </a:r>
            <a:r>
              <a:rPr lang="en-US" dirty="0"/>
              <a:t>mellitus.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Clinicians </a:t>
            </a:r>
            <a:r>
              <a:rPr lang="en-US" dirty="0"/>
              <a:t>can make a diagnosis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ovulatory </a:t>
            </a:r>
            <a:r>
              <a:rPr lang="en-US" dirty="0">
                <a:solidFill>
                  <a:srgbClr val="FF0000"/>
                </a:solidFill>
              </a:rPr>
              <a:t>PCOS </a:t>
            </a:r>
            <a:r>
              <a:rPr lang="en-US" dirty="0"/>
              <a:t>in </a:t>
            </a:r>
            <a:r>
              <a:rPr lang="en-US" dirty="0" err="1">
                <a:solidFill>
                  <a:srgbClr val="0070C0"/>
                </a:solidFill>
              </a:rPr>
              <a:t>eumenorrheic</a:t>
            </a:r>
            <a:r>
              <a:rPr lang="en-US" dirty="0"/>
              <a:t> women with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hirsutism</a:t>
            </a:r>
            <a:r>
              <a:rPr lang="en-US" dirty="0" smtClean="0"/>
              <a:t>,</a:t>
            </a:r>
            <a:r>
              <a:rPr lang="en-US" dirty="0">
                <a:solidFill>
                  <a:srgbClr val="0070C0"/>
                </a:solidFill>
              </a:rPr>
              <a:t> polycystic ovary morphology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normal levels of </a:t>
            </a:r>
            <a:r>
              <a:rPr lang="en-US" dirty="0" smtClean="0">
                <a:solidFill>
                  <a:srgbClr val="0070C0"/>
                </a:solidFill>
              </a:rPr>
              <a:t>testosterone.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</a:t>
            </a:r>
            <a:r>
              <a:rPr lang="en-US" dirty="0">
                <a:solidFill>
                  <a:srgbClr val="FF0000"/>
                </a:solidFill>
              </a:rPr>
              <a:t> unclear </a:t>
            </a:r>
            <a:r>
              <a:rPr lang="en-US" dirty="0"/>
              <a:t>whether pelvic </a:t>
            </a:r>
            <a:r>
              <a:rPr lang="en-US" dirty="0" smtClean="0"/>
              <a:t>ultrasonography is </a:t>
            </a:r>
            <a:r>
              <a:rPr lang="en-US" dirty="0"/>
              <a:t>cost effective in the management </a:t>
            </a:r>
            <a:r>
              <a:rPr lang="en-US" dirty="0" smtClean="0"/>
              <a:t>of idiopathic </a:t>
            </a:r>
            <a:r>
              <a:rPr lang="en-US" dirty="0"/>
              <a:t>hirsutism (</a:t>
            </a:r>
            <a:r>
              <a:rPr lang="en-US" dirty="0" err="1"/>
              <a:t>eumenorrheic</a:t>
            </a:r>
            <a:r>
              <a:rPr lang="en-US" dirty="0"/>
              <a:t> hirsute women with normal testosterone levels and no other clinical evidence of PCOS).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1801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290945"/>
            <a:ext cx="11845636" cy="6470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Biochemical testing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suggest measuring </a:t>
            </a:r>
            <a:r>
              <a:rPr lang="en-US" dirty="0">
                <a:solidFill>
                  <a:srgbClr val="0070C0"/>
                </a:solidFill>
              </a:rPr>
              <a:t>serum androgens </a:t>
            </a:r>
            <a:r>
              <a:rPr lang="en-US" dirty="0"/>
              <a:t>in all women with clinical evidence of </a:t>
            </a:r>
            <a:r>
              <a:rPr lang="en-US" dirty="0" smtClean="0"/>
              <a:t>hirsutism.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choice of additional tests is </a:t>
            </a:r>
            <a:r>
              <a:rPr lang="en-US" dirty="0" smtClean="0"/>
              <a:t>based upon </a:t>
            </a:r>
            <a:r>
              <a:rPr lang="en-US" dirty="0"/>
              <a:t>the patient's presentation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time of onset, pace of progression, presence or absence of </a:t>
            </a:r>
            <a:r>
              <a:rPr lang="en-US" dirty="0" err="1"/>
              <a:t>virilization</a:t>
            </a:r>
            <a:r>
              <a:rPr lang="en-US" dirty="0"/>
              <a:t>, and </a:t>
            </a:r>
            <a:r>
              <a:rPr lang="en-US" dirty="0" err="1" smtClean="0"/>
              <a:t>menstrual</a:t>
            </a:r>
            <a:r>
              <a:rPr lang="en-US" dirty="0" err="1"/>
              <a:t>cycle</a:t>
            </a:r>
            <a:r>
              <a:rPr lang="en-US" dirty="0"/>
              <a:t> status). </a:t>
            </a:r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noted, 75 to 80 percent of women who present with hirsutism have PCOS, but it is essential to </a:t>
            </a:r>
            <a:r>
              <a:rPr lang="en-US" dirty="0" err="1" smtClean="0"/>
              <a:t>identify</a:t>
            </a:r>
            <a:r>
              <a:rPr lang="en-US" dirty="0" err="1"/>
              <a:t>those</a:t>
            </a:r>
            <a:r>
              <a:rPr lang="en-US" dirty="0"/>
              <a:t> who have a more serious cause (androgen-secreting tumors and ovarian </a:t>
            </a:r>
            <a:r>
              <a:rPr lang="en-US" dirty="0" err="1"/>
              <a:t>hyperthecosis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"</a:t>
            </a:r>
            <a:r>
              <a:rPr lang="en-US" dirty="0">
                <a:solidFill>
                  <a:srgbClr val="0070C0"/>
                </a:solidFill>
              </a:rPr>
              <a:t>Unwanted hair"</a:t>
            </a:r>
          </a:p>
          <a:p>
            <a:pPr marL="0" indent="0">
              <a:buNone/>
            </a:pPr>
            <a:r>
              <a:rPr lang="en-US" dirty="0"/>
              <a:t>— Excess hair that is </a:t>
            </a:r>
            <a:r>
              <a:rPr lang="en-US" dirty="0">
                <a:solidFill>
                  <a:srgbClr val="FF0000"/>
                </a:solidFill>
              </a:rPr>
              <a:t>not true hirsutism</a:t>
            </a:r>
            <a:r>
              <a:rPr lang="en-US" dirty="0"/>
              <a:t>, </a:t>
            </a:r>
            <a:r>
              <a:rPr lang="en-US" dirty="0" err="1"/>
              <a:t>ie</a:t>
            </a:r>
            <a:r>
              <a:rPr lang="en-US" dirty="0"/>
              <a:t>, is not dark, coarse, and in androgen-dependent areas, does </a:t>
            </a:r>
            <a:r>
              <a:rPr lang="en-US" dirty="0">
                <a:solidFill>
                  <a:srgbClr val="FF0000"/>
                </a:solidFill>
              </a:rPr>
              <a:t>not need </a:t>
            </a:r>
            <a:r>
              <a:rPr lang="en-US" dirty="0"/>
              <a:t>biochemical evaluation and does </a:t>
            </a:r>
            <a:r>
              <a:rPr lang="en-US" dirty="0">
                <a:solidFill>
                  <a:srgbClr val="FF0000"/>
                </a:solidFill>
              </a:rPr>
              <a:t>not respond </a:t>
            </a:r>
            <a:r>
              <a:rPr lang="en-US" dirty="0"/>
              <a:t>to the pharmacologic therapies for androgen-dependent hair. </a:t>
            </a:r>
          </a:p>
          <a:p>
            <a:pPr marL="0" indent="0" algn="ctr">
              <a:buNone/>
            </a:pPr>
            <a:r>
              <a:rPr lang="en-US" sz="2400" dirty="0"/>
              <a:t>2020 </a:t>
            </a:r>
            <a:r>
              <a:rPr lang="en-US" sz="2400" dirty="0" err="1"/>
              <a:t>UpToDate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37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831273"/>
            <a:ext cx="11984182" cy="5830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Hirsutism and normal menstrual </a:t>
            </a:r>
            <a:r>
              <a:rPr lang="en-US" b="1" dirty="0" smtClean="0">
                <a:solidFill>
                  <a:srgbClr val="FF0000"/>
                </a:solidFill>
              </a:rPr>
              <a:t>cycles: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Women </a:t>
            </a:r>
            <a:r>
              <a:rPr lang="en-US" dirty="0"/>
              <a:t>with hirsutism and normal menstrual cycles are most likely to fall into the category of PCOS or </a:t>
            </a:r>
            <a:r>
              <a:rPr lang="en-US" dirty="0" smtClean="0"/>
              <a:t>idiopathic hirsutism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are unlikely to have a more serious cause for their hirsutism. We suggest measuring only a </a:t>
            </a:r>
            <a:r>
              <a:rPr lang="en-US" dirty="0">
                <a:solidFill>
                  <a:srgbClr val="0070C0"/>
                </a:solidFill>
              </a:rPr>
              <a:t>serum </a:t>
            </a:r>
            <a:r>
              <a:rPr lang="en-US" dirty="0" smtClean="0">
                <a:solidFill>
                  <a:srgbClr val="0070C0"/>
                </a:solidFill>
              </a:rPr>
              <a:t>total testosterone.</a:t>
            </a:r>
          </a:p>
          <a:p>
            <a:r>
              <a:rPr lang="en-US" b="1" dirty="0">
                <a:solidFill>
                  <a:srgbClr val="FF0000"/>
                </a:solidFill>
              </a:rPr>
              <a:t>Hirsutism with </a:t>
            </a:r>
            <a:r>
              <a:rPr lang="en-US" b="1" dirty="0" err="1" smtClean="0">
                <a:solidFill>
                  <a:srgbClr val="FF0000"/>
                </a:solidFill>
              </a:rPr>
              <a:t>oligomenorrhea</a:t>
            </a:r>
            <a:r>
              <a:rPr lang="en-US" b="1" dirty="0" smtClean="0">
                <a:solidFill>
                  <a:srgbClr val="FF0000"/>
                </a:solidFill>
              </a:rPr>
              <a:t>/amenorrhea: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serum </a:t>
            </a:r>
            <a:r>
              <a:rPr lang="en-US" dirty="0">
                <a:solidFill>
                  <a:srgbClr val="0070C0"/>
                </a:solidFill>
              </a:rPr>
              <a:t>total testosterone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BhCG</a:t>
            </a:r>
            <a:r>
              <a:rPr lang="en-US" dirty="0" smtClean="0"/>
              <a:t>],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prolactin</a:t>
            </a:r>
            <a:r>
              <a:rPr lang="en-US" dirty="0"/>
              <a:t>,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dirty="0">
                <a:solidFill>
                  <a:srgbClr val="0070C0"/>
                </a:solidFill>
              </a:rPr>
              <a:t>FSH], </a:t>
            </a:r>
            <a:r>
              <a:rPr lang="en-US" dirty="0" smtClean="0"/>
              <a:t>[</a:t>
            </a:r>
            <a:r>
              <a:rPr lang="en-US" dirty="0">
                <a:solidFill>
                  <a:srgbClr val="0070C0"/>
                </a:solidFill>
              </a:rPr>
              <a:t>TSH</a:t>
            </a:r>
            <a:r>
              <a:rPr lang="en-US" dirty="0"/>
              <a:t>]) and an </a:t>
            </a:r>
            <a:r>
              <a:rPr lang="en-US" dirty="0">
                <a:solidFill>
                  <a:srgbClr val="0070C0"/>
                </a:solidFill>
              </a:rPr>
              <a:t>early morning </a:t>
            </a:r>
            <a:r>
              <a:rPr lang="en-US" dirty="0" smtClean="0">
                <a:solidFill>
                  <a:srgbClr val="0070C0"/>
                </a:solidFill>
              </a:rPr>
              <a:t>17-</a:t>
            </a:r>
            <a:r>
              <a:rPr lang="en-US" dirty="0">
                <a:solidFill>
                  <a:srgbClr val="0070C0"/>
                </a:solidFill>
              </a:rPr>
              <a:t>hydroxyprogesterone </a:t>
            </a:r>
            <a:r>
              <a:rPr lang="en-US" dirty="0"/>
              <a:t>(around 8 AM). </a:t>
            </a: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the menstrual dysfunction will almost always be due to PCOS, or in some</a:t>
            </a:r>
          </a:p>
          <a:p>
            <a:pPr marL="0" indent="0">
              <a:buNone/>
            </a:pPr>
            <a:r>
              <a:rPr lang="en-US" dirty="0"/>
              <a:t>cases, </a:t>
            </a:r>
            <a:r>
              <a:rPr lang="en-US" dirty="0" err="1"/>
              <a:t>nonclassic</a:t>
            </a:r>
            <a:r>
              <a:rPr lang="en-US" dirty="0"/>
              <a:t> 21-hydroxylase deficiency, the possibilities of pregnancy, hyperprolactinemia, primary </a:t>
            </a:r>
            <a:r>
              <a:rPr lang="en-US" dirty="0" smtClean="0"/>
              <a:t>ovarian insufficiency</a:t>
            </a:r>
            <a:r>
              <a:rPr lang="en-US" dirty="0"/>
              <a:t>, and thyroid disease should </a:t>
            </a:r>
          </a:p>
          <a:p>
            <a:pPr marL="0" indent="0">
              <a:buNone/>
            </a:pPr>
            <a:r>
              <a:rPr lang="en-US" dirty="0" smtClean="0"/>
              <a:t>not </a:t>
            </a:r>
            <a:r>
              <a:rPr lang="en-US" dirty="0"/>
              <a:t>be overlooked.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/>
              <a:t>2020 </a:t>
            </a:r>
            <a:r>
              <a:rPr lang="en-US" dirty="0" err="1"/>
              <a:t>UpToDate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0"/>
            <a:ext cx="10647218" cy="22167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484908"/>
            <a:ext cx="11901055" cy="637309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Serum total testosterone </a:t>
            </a:r>
            <a:r>
              <a:rPr lang="en-US" dirty="0" smtClean="0"/>
              <a:t>is best assessed by liquid chromatography-tandem mass spectroscopy (</a:t>
            </a:r>
            <a:r>
              <a:rPr lang="en-US" dirty="0" smtClean="0">
                <a:solidFill>
                  <a:srgbClr val="0070C0"/>
                </a:solidFill>
              </a:rPr>
              <a:t>LC-MS/MS</a:t>
            </a:r>
            <a:r>
              <a:rPr lang="en-US" dirty="0" smtClean="0"/>
              <a:t>), an </a:t>
            </a:r>
            <a:r>
              <a:rPr lang="en-US" dirty="0" err="1" smtClean="0"/>
              <a:t>accurateand</a:t>
            </a:r>
            <a:r>
              <a:rPr lang="en-US" dirty="0" smtClean="0"/>
              <a:t> specific method. With LC-MS/MS, the upper limit of normal for serum testosterone in women is in the </a:t>
            </a:r>
            <a:r>
              <a:rPr lang="en-US" dirty="0" smtClean="0">
                <a:solidFill>
                  <a:srgbClr val="0070C0"/>
                </a:solidFill>
              </a:rPr>
              <a:t>45 to 60ng/</a:t>
            </a:r>
            <a:r>
              <a:rPr lang="en-US" dirty="0" err="1" smtClean="0">
                <a:solidFill>
                  <a:srgbClr val="0070C0"/>
                </a:solidFill>
              </a:rPr>
              <a:t>dL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range</a:t>
            </a:r>
            <a:r>
              <a:rPr lang="en-US" dirty="0"/>
              <a:t> (</a:t>
            </a:r>
            <a:r>
              <a:rPr lang="en-US" dirty="0">
                <a:solidFill>
                  <a:srgbClr val="0070C0"/>
                </a:solidFill>
              </a:rPr>
              <a:t>1.6 to 2.1 </a:t>
            </a:r>
            <a:r>
              <a:rPr lang="en-US" dirty="0" err="1">
                <a:solidFill>
                  <a:srgbClr val="0070C0"/>
                </a:solidFill>
              </a:rPr>
              <a:t>nmol</a:t>
            </a:r>
            <a:r>
              <a:rPr lang="en-US" dirty="0">
                <a:solidFill>
                  <a:srgbClr val="0070C0"/>
                </a:solidFill>
              </a:rPr>
              <a:t>/L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rgbClr val="0070C0"/>
                </a:solidFill>
              </a:rPr>
              <a:t>immunoassays</a:t>
            </a:r>
            <a:r>
              <a:rPr lang="en-US" dirty="0"/>
              <a:t> that are available in most hospital laboratories are </a:t>
            </a:r>
            <a:r>
              <a:rPr lang="en-US" dirty="0">
                <a:solidFill>
                  <a:srgbClr val="0070C0"/>
                </a:solidFill>
              </a:rPr>
              <a:t>not suitable </a:t>
            </a:r>
            <a:r>
              <a:rPr lang="en-US" dirty="0"/>
              <a:t>to</a:t>
            </a:r>
          </a:p>
          <a:p>
            <a:pPr marL="0" indent="0">
              <a:buNone/>
            </a:pPr>
            <a:r>
              <a:rPr lang="en-US" dirty="0"/>
              <a:t>accurately measure testosterone in women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Free testosterone </a:t>
            </a:r>
            <a:r>
              <a:rPr lang="en-US" dirty="0"/>
              <a:t>measured by </a:t>
            </a:r>
            <a:r>
              <a:rPr lang="en-US" dirty="0">
                <a:solidFill>
                  <a:srgbClr val="FF0000"/>
                </a:solidFill>
              </a:rPr>
              <a:t>equilibrium dialysis </a:t>
            </a:r>
            <a:r>
              <a:rPr lang="en-US" dirty="0"/>
              <a:t>is more </a:t>
            </a:r>
            <a:r>
              <a:rPr lang="en-US" dirty="0">
                <a:solidFill>
                  <a:srgbClr val="FF0000"/>
                </a:solidFill>
              </a:rPr>
              <a:t>sensitive</a:t>
            </a:r>
            <a:r>
              <a:rPr lang="en-US" dirty="0"/>
              <a:t> but must be performed in a specialty laboratory</a:t>
            </a:r>
            <a:r>
              <a:rPr lang="en-US" dirty="0" smtClean="0"/>
              <a:t>.</a:t>
            </a:r>
            <a:r>
              <a:rPr lang="en-US" dirty="0"/>
              <a:t> Free testosterone by analog method ("</a:t>
            </a:r>
            <a:r>
              <a:rPr lang="en-US" dirty="0">
                <a:solidFill>
                  <a:srgbClr val="00B0F0"/>
                </a:solidFill>
              </a:rPr>
              <a:t>direct</a:t>
            </a:r>
            <a:r>
              <a:rPr lang="en-US" dirty="0"/>
              <a:t>") is </a:t>
            </a:r>
            <a:r>
              <a:rPr lang="en-US" dirty="0">
                <a:solidFill>
                  <a:srgbClr val="00B0F0"/>
                </a:solidFill>
              </a:rPr>
              <a:t>not accurate </a:t>
            </a:r>
            <a:r>
              <a:rPr lang="en-US" dirty="0"/>
              <a:t>and should not </a:t>
            </a:r>
            <a:r>
              <a:rPr lang="en-US" dirty="0" smtClean="0"/>
              <a:t>be ordered</a:t>
            </a:r>
            <a:r>
              <a:rPr lang="en-US" dirty="0"/>
              <a:t>. Therefore, </a:t>
            </a:r>
            <a:r>
              <a:rPr lang="en-US" dirty="0">
                <a:solidFill>
                  <a:srgbClr val="00B0F0"/>
                </a:solidFill>
              </a:rPr>
              <a:t>we do not routinely measure free </a:t>
            </a:r>
            <a:r>
              <a:rPr lang="en-US" dirty="0" smtClean="0">
                <a:solidFill>
                  <a:srgbClr val="00B0F0"/>
                </a:solidFill>
              </a:rPr>
              <a:t>testosterone.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 smtClean="0"/>
              <a:t>Women </a:t>
            </a:r>
            <a:r>
              <a:rPr lang="en-US" dirty="0"/>
              <a:t>with PCOS have </a:t>
            </a:r>
            <a:r>
              <a:rPr lang="en-US" dirty="0">
                <a:solidFill>
                  <a:srgbClr val="FF0000"/>
                </a:solidFill>
              </a:rPr>
              <a:t>serum testosterone </a:t>
            </a:r>
            <a:r>
              <a:rPr lang="en-US" dirty="0"/>
              <a:t>concentrations that may be in the normal range (10 to the upper limit </a:t>
            </a:r>
            <a:r>
              <a:rPr lang="en-US" dirty="0" err="1" smtClean="0"/>
              <a:t>of</a:t>
            </a:r>
            <a:r>
              <a:rPr lang="en-US" dirty="0" err="1"/>
              <a:t>normal</a:t>
            </a:r>
            <a:r>
              <a:rPr lang="en-US" dirty="0"/>
              <a:t>, which varies between </a:t>
            </a:r>
            <a:r>
              <a:rPr lang="en-US" dirty="0">
                <a:solidFill>
                  <a:srgbClr val="FF0000"/>
                </a:solidFill>
              </a:rPr>
              <a:t>45 and 60 ng/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depending </a:t>
            </a:r>
          </a:p>
          <a:p>
            <a:pPr marL="0" indent="0">
              <a:buNone/>
            </a:pPr>
            <a:r>
              <a:rPr lang="en-US" dirty="0" smtClean="0"/>
              <a:t>upon </a:t>
            </a:r>
            <a:r>
              <a:rPr lang="en-US" dirty="0"/>
              <a:t>the laboratory [0.69 to 2.1 </a:t>
            </a:r>
            <a:r>
              <a:rPr lang="en-US" dirty="0" err="1"/>
              <a:t>nmol</a:t>
            </a:r>
            <a:r>
              <a:rPr lang="en-US" dirty="0"/>
              <a:t>/L]), or elevated </a:t>
            </a:r>
            <a:r>
              <a:rPr lang="en-US" dirty="0" err="1" smtClean="0">
                <a:solidFill>
                  <a:srgbClr val="FF0000"/>
                </a:solidFill>
              </a:rPr>
              <a:t>but</a:t>
            </a:r>
            <a:r>
              <a:rPr lang="en-US" dirty="0" err="1">
                <a:solidFill>
                  <a:srgbClr val="FF0000"/>
                </a:solidFill>
              </a:rPr>
              <a:t>below</a:t>
            </a:r>
            <a:r>
              <a:rPr lang="en-US" dirty="0">
                <a:solidFill>
                  <a:srgbClr val="FF0000"/>
                </a:solidFill>
              </a:rPr>
              <a:t> 150 ng/</a:t>
            </a:r>
            <a:r>
              <a:rPr lang="en-US" dirty="0" err="1">
                <a:solidFill>
                  <a:srgbClr val="FF0000"/>
                </a:solidFill>
              </a:rPr>
              <a:t>dL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(5.2 </a:t>
            </a:r>
            <a:r>
              <a:rPr lang="en-US" dirty="0" err="1"/>
              <a:t>nmol</a:t>
            </a:r>
            <a:r>
              <a:rPr lang="en-US" dirty="0"/>
              <a:t>/L). </a:t>
            </a: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the degree of </a:t>
            </a:r>
            <a:r>
              <a:rPr lang="en-US" dirty="0" err="1"/>
              <a:t>hyperandrogenemia</a:t>
            </a:r>
            <a:r>
              <a:rPr lang="en-US" dirty="0"/>
              <a:t> may not correlate well with the severity of</a:t>
            </a:r>
          </a:p>
          <a:p>
            <a:pPr marL="0" indent="0" algn="ctr">
              <a:buNone/>
            </a:pPr>
            <a:r>
              <a:rPr lang="en-US" dirty="0"/>
              <a:t>hirsutism, it does appear to correlate with metabolic risks observed in women with </a:t>
            </a:r>
            <a:r>
              <a:rPr lang="en-US" dirty="0" smtClean="0"/>
              <a:t>PCOS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3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944"/>
            <a:ext cx="12081164" cy="55418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We do not suggest measuring DHEAS</a:t>
            </a:r>
            <a:r>
              <a:rPr lang="en-US" dirty="0"/>
              <a:t>, because mildly elevated levels of DHEAS are unlikely to affect management. </a:t>
            </a:r>
            <a:r>
              <a:rPr lang="en-US" dirty="0" err="1" smtClean="0"/>
              <a:t>In</a:t>
            </a:r>
            <a:r>
              <a:rPr lang="en-US" dirty="0" err="1"/>
              <a:t>addition</a:t>
            </a:r>
            <a:r>
              <a:rPr lang="en-US" dirty="0"/>
              <a:t>, elevated DHEAS concentrations </a:t>
            </a:r>
            <a:r>
              <a:rPr lang="en-US" dirty="0">
                <a:solidFill>
                  <a:srgbClr val="FF0000"/>
                </a:solidFill>
              </a:rPr>
              <a:t>do not discriminate </a:t>
            </a:r>
            <a:r>
              <a:rPr lang="en-US" dirty="0"/>
              <a:t>as well as serum testosterone between </a:t>
            </a:r>
            <a:r>
              <a:rPr lang="en-US" dirty="0">
                <a:solidFill>
                  <a:srgbClr val="FF0000"/>
                </a:solidFill>
              </a:rPr>
              <a:t>malignant </a:t>
            </a:r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benign</a:t>
            </a:r>
            <a:r>
              <a:rPr lang="en-US" dirty="0" smtClean="0"/>
              <a:t> </a:t>
            </a:r>
            <a:r>
              <a:rPr lang="en-US" dirty="0"/>
              <a:t>causes of adrenal </a:t>
            </a:r>
            <a:r>
              <a:rPr lang="en-US" dirty="0" err="1"/>
              <a:t>hyperandrogenism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role of</a:t>
            </a:r>
            <a:r>
              <a:rPr lang="en-US" dirty="0">
                <a:solidFill>
                  <a:srgbClr val="FF0000"/>
                </a:solidFill>
              </a:rPr>
              <a:t> serum androstenedione </a:t>
            </a:r>
            <a:r>
              <a:rPr lang="en-US" dirty="0"/>
              <a:t>in the evaluation of PCOS and/or hirsutism is </a:t>
            </a:r>
            <a:r>
              <a:rPr lang="en-US" dirty="0">
                <a:solidFill>
                  <a:srgbClr val="FF0000"/>
                </a:solidFill>
              </a:rPr>
              <a:t>unclear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its measurement </a:t>
            </a:r>
            <a:r>
              <a:rPr lang="en-US" dirty="0"/>
              <a:t>in some populations with PCOS, for example, </a:t>
            </a:r>
          </a:p>
          <a:p>
            <a:pPr marL="0" indent="0">
              <a:buNone/>
            </a:pPr>
            <a:r>
              <a:rPr lang="en-US" dirty="0" smtClean="0"/>
              <a:t>Icelandic </a:t>
            </a:r>
            <a:r>
              <a:rPr lang="en-US" dirty="0"/>
              <a:t>women, may be important for </a:t>
            </a:r>
            <a:r>
              <a:rPr lang="en-US" dirty="0" smtClean="0"/>
              <a:t>documenting </a:t>
            </a:r>
            <a:r>
              <a:rPr lang="en-US" dirty="0" err="1" smtClean="0"/>
              <a:t>hyperandrogenism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/>
              <a:t>2020 </a:t>
            </a:r>
            <a:r>
              <a:rPr lang="en-US" sz="2400" dirty="0" err="1" smtClean="0"/>
              <a:t>UpToDate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0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855807"/>
            <a:ext cx="11831782" cy="5669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0070C0"/>
                </a:solidFill>
              </a:rPr>
              <a:t>The evaluation </a:t>
            </a:r>
            <a:r>
              <a:rPr lang="en-US" sz="3300" b="1" dirty="0">
                <a:solidFill>
                  <a:srgbClr val="0070C0"/>
                </a:solidFill>
              </a:rPr>
              <a:t>of </a:t>
            </a:r>
            <a:r>
              <a:rPr lang="en-US" sz="3300" b="1" dirty="0" err="1">
                <a:solidFill>
                  <a:srgbClr val="0070C0"/>
                </a:solidFill>
              </a:rPr>
              <a:t>hyperandrogenemic</a:t>
            </a:r>
            <a:r>
              <a:rPr lang="en-US" sz="3300" b="1" dirty="0">
                <a:solidFill>
                  <a:srgbClr val="0070C0"/>
                </a:solidFill>
              </a:rPr>
              <a:t> women may </a:t>
            </a:r>
            <a:r>
              <a:rPr lang="en-US" sz="3300" b="1" dirty="0" smtClean="0">
                <a:solidFill>
                  <a:srgbClr val="0070C0"/>
                </a:solidFill>
              </a:rPr>
              <a:t>include the </a:t>
            </a:r>
            <a:r>
              <a:rPr lang="en-US" sz="3300" b="1" dirty="0">
                <a:solidFill>
                  <a:srgbClr val="0070C0"/>
                </a:solidFill>
              </a:rPr>
              <a:t>following: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pregnancy </a:t>
            </a:r>
            <a:r>
              <a:rPr lang="en-US" dirty="0">
                <a:solidFill>
                  <a:srgbClr val="FF0000"/>
                </a:solidFill>
              </a:rPr>
              <a:t>tests </a:t>
            </a:r>
            <a:r>
              <a:rPr lang="en-US" dirty="0"/>
              <a:t>in patients with amenorrhea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Serum </a:t>
            </a:r>
            <a:r>
              <a:rPr lang="en-US" dirty="0">
                <a:solidFill>
                  <a:srgbClr val="FF0000"/>
                </a:solidFill>
              </a:rPr>
              <a:t>total </a:t>
            </a:r>
            <a:r>
              <a:rPr lang="en-US" dirty="0" smtClean="0">
                <a:solidFill>
                  <a:srgbClr val="FF0000"/>
                </a:solidFill>
              </a:rPr>
              <a:t>testosterone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free </a:t>
            </a:r>
            <a:r>
              <a:rPr lang="en-US" dirty="0">
                <a:solidFill>
                  <a:srgbClr val="FF0000"/>
                </a:solidFill>
              </a:rPr>
              <a:t>testosterone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DHEAS</a:t>
            </a:r>
            <a:r>
              <a:rPr lang="en-US" dirty="0"/>
              <a:t>) to screen </a:t>
            </a:r>
            <a:r>
              <a:rPr lang="en-US" dirty="0" smtClean="0"/>
              <a:t>for </a:t>
            </a:r>
            <a:r>
              <a:rPr lang="en-US" dirty="0"/>
              <a:t>adrenal </a:t>
            </a:r>
            <a:r>
              <a:rPr lang="en-US" dirty="0" err="1"/>
              <a:t>hyperandrogenism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assessing for </a:t>
            </a:r>
            <a:r>
              <a:rPr lang="en-US" dirty="0">
                <a:solidFill>
                  <a:srgbClr val="FF0000"/>
                </a:solidFill>
              </a:rPr>
              <a:t>Cushing</a:t>
            </a:r>
            <a:r>
              <a:rPr lang="en-US" dirty="0"/>
              <a:t> syndrome, </a:t>
            </a:r>
            <a:r>
              <a:rPr lang="en-US" dirty="0">
                <a:solidFill>
                  <a:srgbClr val="FF0000"/>
                </a:solidFill>
              </a:rPr>
              <a:t>thyroid</a:t>
            </a:r>
            <a:r>
              <a:rPr lang="en-US" dirty="0"/>
              <a:t> dysfunction</a:t>
            </a:r>
            <a:r>
              <a:rPr lang="en-US" dirty="0" smtClean="0"/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acromegaly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hyperprolactinemia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features </a:t>
            </a:r>
            <a:r>
              <a:rPr lang="en-US" dirty="0" smtClean="0"/>
              <a:t>of these </a:t>
            </a:r>
            <a:r>
              <a:rPr lang="en-US" dirty="0"/>
              <a:t>conditions are present (however, all are </a:t>
            </a:r>
            <a:r>
              <a:rPr lang="en-US" dirty="0" smtClean="0"/>
              <a:t>uncommon causes </a:t>
            </a:r>
            <a:r>
              <a:rPr lang="en-US" dirty="0"/>
              <a:t>of hirsutism);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pelvic ultrasonography</a:t>
            </a:r>
            <a:r>
              <a:rPr lang="en-US" dirty="0"/>
              <a:t>(preferably transvaginal) to detect an </a:t>
            </a:r>
            <a:r>
              <a:rPr lang="en-US" dirty="0" smtClean="0"/>
              <a:t>ovarian neoplasm </a:t>
            </a:r>
            <a:r>
              <a:rPr lang="en-US" dirty="0"/>
              <a:t>in </a:t>
            </a:r>
          </a:p>
          <a:p>
            <a:pPr marL="0" indent="0">
              <a:buNone/>
            </a:pPr>
            <a:r>
              <a:rPr lang="en-US" dirty="0"/>
              <a:t>women with </a:t>
            </a:r>
            <a:r>
              <a:rPr lang="en-US" dirty="0">
                <a:solidFill>
                  <a:srgbClr val="FF0000"/>
                </a:solidFill>
              </a:rPr>
              <a:t>severe or progressive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/>
              <a:t>note, some androgen-secreting </a:t>
            </a:r>
            <a:r>
              <a:rPr lang="en-US" dirty="0" smtClean="0"/>
              <a:t>ovarian tumors </a:t>
            </a:r>
            <a:r>
              <a:rPr lang="en-US" dirty="0"/>
              <a:t>are too small to be detected by transvaginal</a:t>
            </a:r>
          </a:p>
          <a:p>
            <a:pPr marL="0" indent="0">
              <a:buNone/>
            </a:pPr>
            <a:r>
              <a:rPr lang="en-US" dirty="0"/>
              <a:t>ultrasound.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775855"/>
            <a:ext cx="12067309" cy="5846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Further workup to identify the origin of </a:t>
            </a:r>
            <a:r>
              <a:rPr lang="en-US" dirty="0" smtClean="0"/>
              <a:t>androgen</a:t>
            </a:r>
            <a:r>
              <a:rPr lang="en-US" dirty="0"/>
              <a:t> excess may </a:t>
            </a:r>
            <a:r>
              <a:rPr lang="en-US" dirty="0" smtClean="0"/>
              <a:t>be clinically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indicated </a:t>
            </a:r>
            <a:r>
              <a:rPr lang="en-US" dirty="0"/>
              <a:t>because of </a:t>
            </a:r>
            <a:r>
              <a:rPr lang="en-US" dirty="0" smtClean="0">
                <a:solidFill>
                  <a:srgbClr val="FF0000"/>
                </a:solidFill>
              </a:rPr>
              <a:t>atypical clinical </a:t>
            </a:r>
            <a:r>
              <a:rPr lang="en-US" dirty="0"/>
              <a:t>or laboratory findings and may include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following: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(1) </a:t>
            </a:r>
            <a:r>
              <a:rPr lang="en-US" dirty="0"/>
              <a:t>measuring </a:t>
            </a:r>
            <a:r>
              <a:rPr lang="en-US" dirty="0">
                <a:solidFill>
                  <a:srgbClr val="FF0000"/>
                </a:solidFill>
              </a:rPr>
              <a:t>serum androstenedione </a:t>
            </a:r>
            <a:r>
              <a:rPr lang="en-US" dirty="0"/>
              <a:t>(the </a:t>
            </a:r>
            <a:r>
              <a:rPr lang="en-US" dirty="0" smtClean="0"/>
              <a:t>immediate precursor </a:t>
            </a:r>
            <a:r>
              <a:rPr lang="en-US" dirty="0"/>
              <a:t>for testosterone) </a:t>
            </a:r>
          </a:p>
          <a:p>
            <a:pPr marL="0" indent="0">
              <a:buNone/>
            </a:pPr>
            <a:r>
              <a:rPr lang="en-US" dirty="0" smtClean="0"/>
              <a:t>or </a:t>
            </a:r>
            <a:r>
              <a:rPr lang="en-US" dirty="0"/>
              <a:t>other </a:t>
            </a:r>
            <a:r>
              <a:rPr lang="en-US" dirty="0" smtClean="0"/>
              <a:t>steroid intermediates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2) </a:t>
            </a:r>
            <a:r>
              <a:rPr lang="en-US" dirty="0"/>
              <a:t>assessing the response to </a:t>
            </a:r>
            <a:r>
              <a:rPr lang="en-US" dirty="0" err="1"/>
              <a:t>cosyntropin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17-hydroxyprogesterone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DHEA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17-hydroxypregnenolone</a:t>
            </a:r>
            <a:r>
              <a:rPr lang="en-US" dirty="0" smtClean="0"/>
              <a:t>,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11-deoxycortisol</a:t>
            </a:r>
            <a:r>
              <a:rPr lang="en-US" dirty="0"/>
              <a:t>, and/or </a:t>
            </a:r>
            <a:r>
              <a:rPr lang="en-US" dirty="0">
                <a:solidFill>
                  <a:srgbClr val="FF0000"/>
                </a:solidFill>
              </a:rPr>
              <a:t>genotyping</a:t>
            </a:r>
            <a:r>
              <a:rPr lang="en-US" dirty="0"/>
              <a:t> to </a:t>
            </a:r>
            <a:r>
              <a:rPr lang="en-US" dirty="0" smtClean="0"/>
              <a:t>exclude rare </a:t>
            </a:r>
            <a:r>
              <a:rPr lang="en-US" dirty="0"/>
              <a:t>forms of congenital adrenal </a:t>
            </a:r>
            <a:r>
              <a:rPr lang="en-US" dirty="0" smtClean="0"/>
              <a:t>hyperplasia.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637309"/>
            <a:ext cx="11118273" cy="55396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Elevated serum concentrations of androgens in women are referred to as </a:t>
            </a:r>
            <a:r>
              <a:rPr lang="en-US" dirty="0" err="1"/>
              <a:t>hyperandrogenemia</a:t>
            </a:r>
            <a:r>
              <a:rPr lang="en-US" dirty="0"/>
              <a:t>, which can manifest </a:t>
            </a:r>
            <a:r>
              <a:rPr lang="en-US" dirty="0" smtClean="0"/>
              <a:t>as </a:t>
            </a:r>
            <a:r>
              <a:rPr lang="en-US" dirty="0" err="1" smtClean="0"/>
              <a:t>hyperandrogenism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hirsutism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acne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androgenetic alopecia</a:t>
            </a:r>
            <a:r>
              <a:rPr lang="en-US" dirty="0"/>
              <a:t>, and </a:t>
            </a:r>
            <a:r>
              <a:rPr lang="en-US" dirty="0" err="1">
                <a:solidFill>
                  <a:srgbClr val="FF0000"/>
                </a:solidFill>
              </a:rPr>
              <a:t>virilization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Virilization</a:t>
            </a:r>
            <a:r>
              <a:rPr lang="en-US" dirty="0"/>
              <a:t>, which is </a:t>
            </a:r>
            <a:r>
              <a:rPr lang="en-US" dirty="0">
                <a:solidFill>
                  <a:srgbClr val="FF0000"/>
                </a:solidFill>
              </a:rPr>
              <a:t>rare</a:t>
            </a:r>
            <a:r>
              <a:rPr lang="en-US" dirty="0"/>
              <a:t>, occurs only with </a:t>
            </a:r>
            <a:r>
              <a:rPr lang="en-US" dirty="0">
                <a:solidFill>
                  <a:srgbClr val="FF0000"/>
                </a:solidFill>
              </a:rPr>
              <a:t>severe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includes </a:t>
            </a:r>
            <a:r>
              <a:rPr lang="en-US" dirty="0" smtClean="0">
                <a:solidFill>
                  <a:srgbClr val="FF0000"/>
                </a:solidFill>
              </a:rPr>
              <a:t>deepening</a:t>
            </a:r>
            <a:r>
              <a:rPr lang="en-US" dirty="0" smtClean="0"/>
              <a:t> of </a:t>
            </a:r>
            <a:r>
              <a:rPr lang="en-US" dirty="0"/>
              <a:t>the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voice </a:t>
            </a:r>
            <a:r>
              <a:rPr lang="en-US" dirty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clitoromegaly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554182"/>
            <a:ext cx="12011891" cy="6123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(3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assessing </a:t>
            </a:r>
            <a:r>
              <a:rPr lang="en-US" dirty="0">
                <a:solidFill>
                  <a:srgbClr val="FF0000"/>
                </a:solidFill>
              </a:rPr>
              <a:t>urinary corticoid metabolites </a:t>
            </a:r>
            <a:r>
              <a:rPr lang="en-US" dirty="0"/>
              <a:t>by mass </a:t>
            </a:r>
            <a:r>
              <a:rPr lang="en-US" dirty="0" smtClean="0"/>
              <a:t>spectrometry to </a:t>
            </a:r>
            <a:r>
              <a:rPr lang="en-US" dirty="0"/>
              <a:t>exclude </a:t>
            </a:r>
          </a:p>
          <a:p>
            <a:pPr marL="0" indent="0">
              <a:buNone/>
            </a:pPr>
            <a:r>
              <a:rPr lang="en-US" dirty="0" smtClean="0"/>
              <a:t>apparent </a:t>
            </a:r>
            <a:r>
              <a:rPr lang="en-US" dirty="0"/>
              <a:t>cortisone reductase deficiency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4) dexamethasone suppression testing </a:t>
            </a:r>
            <a:r>
              <a:rPr lang="en-US" dirty="0" smtClean="0"/>
              <a:t>to suppress </a:t>
            </a:r>
            <a:r>
              <a:rPr lang="en-US" dirty="0"/>
              <a:t>androgens arising from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functional </a:t>
            </a:r>
            <a:r>
              <a:rPr lang="en-US" dirty="0" smtClean="0"/>
              <a:t>adrenal source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5) adrenal</a:t>
            </a:r>
            <a:r>
              <a:rPr lang="en-US" dirty="0"/>
              <a:t> computed tomography, </a:t>
            </a:r>
            <a:r>
              <a:rPr lang="en-US" dirty="0" err="1" smtClean="0">
                <a:solidFill>
                  <a:srgbClr val="FF0000"/>
                </a:solidFill>
              </a:rPr>
              <a:t>ovarian</a:t>
            </a:r>
            <a:r>
              <a:rPr lang="en-US" dirty="0" err="1"/>
              <a:t>ultrasound</a:t>
            </a:r>
            <a:r>
              <a:rPr lang="en-US" dirty="0"/>
              <a:t>, or more specialized </a:t>
            </a:r>
          </a:p>
          <a:p>
            <a:pPr marL="0" indent="0">
              <a:buNone/>
            </a:pPr>
            <a:r>
              <a:rPr lang="en-US" dirty="0" smtClean="0"/>
              <a:t>imaging </a:t>
            </a:r>
            <a:r>
              <a:rPr lang="en-US" dirty="0"/>
              <a:t>studies </a:t>
            </a:r>
            <a:r>
              <a:rPr lang="en-US" dirty="0" smtClean="0"/>
              <a:t>if there </a:t>
            </a:r>
            <a:r>
              <a:rPr lang="en-US" dirty="0"/>
              <a:t>is reason to suspect an androgen-secreting tumor;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(6) </a:t>
            </a:r>
            <a:r>
              <a:rPr lang="en-US" dirty="0"/>
              <a:t>assessing the suppressive response to </a:t>
            </a:r>
            <a:r>
              <a:rPr lang="en-US" dirty="0" smtClean="0"/>
              <a:t>combined OC </a:t>
            </a:r>
            <a:r>
              <a:rPr lang="en-US" dirty="0"/>
              <a:t>or gonadotropin-releasing hormone (</a:t>
            </a:r>
            <a:r>
              <a:rPr lang="en-US" dirty="0" err="1"/>
              <a:t>GnRH</a:t>
            </a:r>
            <a:r>
              <a:rPr lang="en-US" dirty="0"/>
              <a:t>) agonist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Lastly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transvaginal ultrasound </a:t>
            </a:r>
            <a:r>
              <a:rPr lang="en-US" dirty="0"/>
              <a:t>is also </a:t>
            </a:r>
            <a:r>
              <a:rPr lang="en-US" dirty="0" smtClean="0"/>
              <a:t>helpful if </a:t>
            </a:r>
            <a:r>
              <a:rPr lang="en-US" dirty="0">
                <a:solidFill>
                  <a:srgbClr val="FF0000"/>
                </a:solidFill>
              </a:rPr>
              <a:t>ovarian </a:t>
            </a:r>
            <a:r>
              <a:rPr lang="en-US" dirty="0" err="1">
                <a:solidFill>
                  <a:srgbClr val="FF0000"/>
                </a:solidFill>
              </a:rPr>
              <a:t>hyperthecosis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suspected; </a:t>
            </a:r>
          </a:p>
          <a:p>
            <a:pPr marL="0" indent="0">
              <a:buNone/>
            </a:pPr>
            <a:r>
              <a:rPr lang="en-US" b="1" dirty="0" smtClean="0"/>
              <a:t>absence </a:t>
            </a:r>
            <a:r>
              <a:rPr lang="en-US" b="1" dirty="0"/>
              <a:t>of </a:t>
            </a:r>
            <a:r>
              <a:rPr lang="en-US" b="1" dirty="0" smtClean="0"/>
              <a:t>follicles </a:t>
            </a:r>
            <a:r>
              <a:rPr lang="en-US" dirty="0" smtClean="0"/>
              <a:t>and </a:t>
            </a:r>
            <a:r>
              <a:rPr lang="en-US" dirty="0"/>
              <a:t>or the </a:t>
            </a:r>
            <a:r>
              <a:rPr lang="en-US" b="1" dirty="0"/>
              <a:t>polycystic ovarian morphology </a:t>
            </a:r>
            <a:r>
              <a:rPr lang="en-US" dirty="0" smtClean="0"/>
              <a:t>supports the </a:t>
            </a:r>
            <a:r>
              <a:rPr lang="en-US" dirty="0"/>
              <a:t>diagnosis of </a:t>
            </a:r>
            <a:r>
              <a:rPr lang="en-US" dirty="0" err="1"/>
              <a:t>hyperthecosis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25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13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5" y="1007706"/>
            <a:ext cx="11961845" cy="56170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</a:rPr>
              <a:t>Salivary testosterone:</a:t>
            </a:r>
          </a:p>
          <a:p>
            <a:pPr marL="0" indent="0">
              <a:buNone/>
            </a:pPr>
            <a:r>
              <a:rPr lang="en-US" dirty="0" smtClean="0"/>
              <a:t>correlates </a:t>
            </a:r>
            <a:r>
              <a:rPr lang="en-US" dirty="0"/>
              <a:t>with serum-free testosterone, </a:t>
            </a:r>
            <a:r>
              <a:rPr lang="en-US" dirty="0" smtClean="0"/>
              <a:t>but methodologic </a:t>
            </a:r>
            <a:r>
              <a:rPr lang="en-US" dirty="0"/>
              <a:t>differences </a:t>
            </a:r>
          </a:p>
          <a:p>
            <a:pPr marL="0" indent="0">
              <a:buNone/>
            </a:pPr>
            <a:r>
              <a:rPr lang="en-US" dirty="0" smtClean="0"/>
              <a:t>have </a:t>
            </a:r>
            <a:r>
              <a:rPr lang="en-US" dirty="0"/>
              <a:t>led to widely </a:t>
            </a:r>
            <a:r>
              <a:rPr lang="en-US" dirty="0" smtClean="0"/>
              <a:t>divergent values </a:t>
            </a:r>
            <a:r>
              <a:rPr lang="en-US" dirty="0"/>
              <a:t>between laboratories, so we </a:t>
            </a:r>
            <a:r>
              <a:rPr lang="en-US" dirty="0">
                <a:solidFill>
                  <a:srgbClr val="FF0000"/>
                </a:solidFill>
              </a:rPr>
              <a:t>recommend </a:t>
            </a:r>
            <a:r>
              <a:rPr lang="en-US" dirty="0" smtClean="0">
                <a:solidFill>
                  <a:srgbClr val="FF0000"/>
                </a:solidFill>
              </a:rPr>
              <a:t>against </a:t>
            </a:r>
            <a:r>
              <a:rPr lang="en-US" dirty="0" smtClean="0"/>
              <a:t>this </a:t>
            </a:r>
            <a:r>
              <a:rPr lang="en-US" dirty="0"/>
              <a:t>methodology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urinary testosterone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 </a:t>
            </a:r>
            <a:r>
              <a:rPr lang="en-US" dirty="0">
                <a:solidFill>
                  <a:srgbClr val="FF0000"/>
                </a:solidFill>
              </a:rPr>
              <a:t>not </a:t>
            </a:r>
            <a:r>
              <a:rPr lang="en-US" dirty="0" smtClean="0">
                <a:solidFill>
                  <a:srgbClr val="FF0000"/>
                </a:solidFill>
              </a:rPr>
              <a:t>recommend </a:t>
            </a:r>
            <a:r>
              <a:rPr lang="en-US" dirty="0" smtClean="0"/>
              <a:t>measurements </a:t>
            </a:r>
            <a:r>
              <a:rPr lang="en-US" dirty="0"/>
              <a:t>of urinary testosterone (testosterone glucuronide</a:t>
            </a:r>
            <a:r>
              <a:rPr lang="en-US" dirty="0" smtClean="0"/>
              <a:t>),</a:t>
            </a:r>
            <a:r>
              <a:rPr lang="en-US" dirty="0"/>
              <a:t> as it is </a:t>
            </a:r>
            <a:r>
              <a:rPr lang="en-US" dirty="0">
                <a:solidFill>
                  <a:srgbClr val="FF0000"/>
                </a:solidFill>
              </a:rPr>
              <a:t>not a unique metabolite </a:t>
            </a:r>
            <a:r>
              <a:rPr lang="en-US" dirty="0"/>
              <a:t>of serum </a:t>
            </a:r>
            <a:r>
              <a:rPr lang="en-US" dirty="0" err="1" smtClean="0"/>
              <a:t>testosterone</a:t>
            </a:r>
            <a:r>
              <a:rPr lang="en-US" dirty="0" err="1"/>
              <a:t>and</a:t>
            </a:r>
            <a:r>
              <a:rPr lang="en-US" dirty="0"/>
              <a:t> therefore </a:t>
            </a:r>
          </a:p>
          <a:p>
            <a:pPr marL="0" indent="0">
              <a:buNone/>
            </a:pPr>
            <a:r>
              <a:rPr lang="en-US" dirty="0"/>
              <a:t>does not accurately </a:t>
            </a:r>
            <a:r>
              <a:rPr lang="en-US" dirty="0" smtClean="0"/>
              <a:t>reflect circulating testosterone.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730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2" y="970384"/>
            <a:ext cx="11849878" cy="56730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no uniform laboratory standard for free </a:t>
            </a:r>
            <a:r>
              <a:rPr lang="en-US" dirty="0" err="1" smtClean="0"/>
              <a:t>or</a:t>
            </a:r>
            <a:r>
              <a:rPr lang="en-US" dirty="0" err="1"/>
              <a:t>bioavailable</a:t>
            </a:r>
            <a:r>
              <a:rPr lang="en-US" dirty="0"/>
              <a:t> testosterone</a:t>
            </a:r>
          </a:p>
          <a:p>
            <a:pPr marL="0" indent="0">
              <a:buNone/>
            </a:pPr>
            <a:r>
              <a:rPr lang="en-US" dirty="0" smtClean="0"/>
              <a:t>levels</a:t>
            </a:r>
            <a:r>
              <a:rPr lang="en-US" dirty="0"/>
              <a:t>, and so </a:t>
            </a:r>
            <a:r>
              <a:rPr lang="en-US" dirty="0" smtClean="0"/>
              <a:t>assay-</a:t>
            </a:r>
            <a:r>
              <a:rPr lang="en-US" dirty="0" err="1" smtClean="0"/>
              <a:t>specific</a:t>
            </a:r>
            <a:r>
              <a:rPr lang="en-US" dirty="0" err="1"/>
              <a:t>results</a:t>
            </a:r>
            <a:r>
              <a:rPr lang="en-US" dirty="0"/>
              <a:t> differ widely.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most </a:t>
            </a:r>
            <a:r>
              <a:rPr lang="en-US" dirty="0">
                <a:solidFill>
                  <a:srgbClr val="FF0000"/>
                </a:solidFill>
              </a:rPr>
              <a:t>reliable methods </a:t>
            </a:r>
            <a:r>
              <a:rPr lang="en-US" dirty="0"/>
              <a:t>compute the free testosterone concentration from </a:t>
            </a:r>
            <a:r>
              <a:rPr lang="en-US" dirty="0">
                <a:solidFill>
                  <a:srgbClr val="FF0000"/>
                </a:solidFill>
              </a:rPr>
              <a:t>total </a:t>
            </a:r>
            <a:r>
              <a:rPr lang="en-US" dirty="0" smtClean="0">
                <a:solidFill>
                  <a:srgbClr val="FF0000"/>
                </a:solidFill>
              </a:rPr>
              <a:t>testosterone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SHBG</a:t>
            </a:r>
            <a:r>
              <a:rPr lang="en-US" dirty="0"/>
              <a:t> concentrations or as the product of </a:t>
            </a:r>
            <a:r>
              <a:rPr lang="en-US" dirty="0" err="1" smtClean="0"/>
              <a:t>the</a:t>
            </a:r>
            <a:r>
              <a:rPr lang="en-US" dirty="0" err="1"/>
              <a:t>total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testosterone concentration </a:t>
            </a:r>
            <a:r>
              <a:rPr lang="en-US" dirty="0"/>
              <a:t>and the fraction of </a:t>
            </a:r>
            <a:r>
              <a:rPr lang="en-US" dirty="0" smtClean="0"/>
              <a:t>testosterone that </a:t>
            </a:r>
            <a:r>
              <a:rPr lang="en-US" dirty="0"/>
              <a:t>is free by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equilibrium </a:t>
            </a:r>
            <a:r>
              <a:rPr lang="en-US" dirty="0">
                <a:solidFill>
                  <a:srgbClr val="FF0000"/>
                </a:solidFill>
              </a:rPr>
              <a:t>dialysis </a:t>
            </a:r>
            <a:r>
              <a:rPr lang="en-US" dirty="0"/>
              <a:t>or not </a:t>
            </a:r>
            <a:r>
              <a:rPr lang="en-US" dirty="0" smtClean="0"/>
              <a:t>bound to SHBG.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53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895738"/>
            <a:ext cx="11092543" cy="5784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Free testosterone calculator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08" y="690466"/>
            <a:ext cx="7087837" cy="616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149290"/>
            <a:ext cx="10515600" cy="21583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365124"/>
            <a:ext cx="12061371" cy="649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It has long been known that testosterone is not </a:t>
            </a:r>
            <a:r>
              <a:rPr lang="en-US" sz="2600" dirty="0" smtClean="0"/>
              <a:t>the only </a:t>
            </a:r>
            <a:r>
              <a:rPr lang="en-US" sz="2600" dirty="0"/>
              <a:t>naturally circulating androgen </a:t>
            </a:r>
          </a:p>
          <a:p>
            <a:pPr marL="0" indent="0">
              <a:buNone/>
            </a:pPr>
            <a:r>
              <a:rPr lang="en-US" sz="2600" dirty="0" smtClean="0"/>
              <a:t>However</a:t>
            </a:r>
            <a:r>
              <a:rPr lang="en-US" sz="2600" dirty="0"/>
              <a:t>, </a:t>
            </a:r>
            <a:r>
              <a:rPr lang="en-US" sz="2600" dirty="0" smtClean="0"/>
              <a:t>the routine </a:t>
            </a:r>
            <a:r>
              <a:rPr lang="en-US" sz="2600" dirty="0"/>
              <a:t>assay of other </a:t>
            </a:r>
            <a:r>
              <a:rPr lang="en-US" sz="2600" dirty="0" smtClean="0"/>
              <a:t>known.</a:t>
            </a:r>
          </a:p>
          <a:p>
            <a:pPr marL="0" indent="0">
              <a:buNone/>
            </a:pPr>
            <a:r>
              <a:rPr lang="en-US" sz="2600" dirty="0" smtClean="0"/>
              <a:t> </a:t>
            </a:r>
            <a:r>
              <a:rPr lang="en-US" sz="2600" dirty="0"/>
              <a:t>serum androgenic </a:t>
            </a:r>
            <a:r>
              <a:rPr lang="en-US" sz="2600" dirty="0" smtClean="0"/>
              <a:t>steroids or </a:t>
            </a:r>
            <a:r>
              <a:rPr lang="en-US" sz="2600" dirty="0"/>
              <a:t>precursors the </a:t>
            </a:r>
            <a:r>
              <a:rPr lang="en-US" sz="2600" dirty="0" err="1" smtClean="0"/>
              <a:t>prohormo</a:t>
            </a:r>
            <a:r>
              <a:rPr lang="en-US" sz="2600" dirty="0" smtClean="0"/>
              <a:t>(</a:t>
            </a:r>
            <a:r>
              <a:rPr lang="en-US" sz="2600" dirty="0">
                <a:solidFill>
                  <a:srgbClr val="FF0000"/>
                </a:solidFill>
              </a:rPr>
              <a:t>17-hydroxyprogesterone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FF0000"/>
                </a:solidFill>
              </a:rPr>
              <a:t>androstenedione</a:t>
            </a:r>
            <a:r>
              <a:rPr lang="en-US" sz="2600" dirty="0"/>
              <a:t> </a:t>
            </a:r>
            <a:r>
              <a:rPr lang="en-US" sz="2600" dirty="0" smtClean="0"/>
              <a:t>,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DHEA</a:t>
            </a:r>
            <a:r>
              <a:rPr lang="en-US" sz="2600" dirty="0"/>
              <a:t>, </a:t>
            </a:r>
            <a:r>
              <a:rPr lang="en-US" sz="2600" dirty="0" err="1">
                <a:solidFill>
                  <a:srgbClr val="FF0000"/>
                </a:solidFill>
              </a:rPr>
              <a:t>DHT</a:t>
            </a:r>
            <a:r>
              <a:rPr lang="en-US" sz="2600" dirty="0" err="1"/>
              <a:t>,</a:t>
            </a:r>
            <a:r>
              <a:rPr lang="en-US" sz="2600" dirty="0" err="1">
                <a:solidFill>
                  <a:srgbClr val="FF0000"/>
                </a:solidFill>
              </a:rPr>
              <a:t>androstenediol</a:t>
            </a:r>
            <a:r>
              <a:rPr lang="en-US" sz="2600" dirty="0"/>
              <a:t>) </a:t>
            </a:r>
            <a:r>
              <a:rPr lang="en-US" sz="2600" dirty="0"/>
              <a:t>has been of </a:t>
            </a:r>
            <a:r>
              <a:rPr lang="en-US" sz="2600" dirty="0">
                <a:solidFill>
                  <a:srgbClr val="FF0000"/>
                </a:solidFill>
              </a:rPr>
              <a:t>little further diagnostic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utility </a:t>
            </a:r>
            <a:r>
              <a:rPr lang="en-US" sz="2600" dirty="0"/>
              <a:t>in most, but not all, populations 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DHEAS</a:t>
            </a:r>
            <a:r>
              <a:rPr lang="en-US" sz="2400" dirty="0"/>
              <a:t> is increased in</a:t>
            </a:r>
            <a:r>
              <a:rPr lang="en-US" sz="2400" dirty="0">
                <a:solidFill>
                  <a:srgbClr val="0070C0"/>
                </a:solidFill>
              </a:rPr>
              <a:t> ≤17% </a:t>
            </a:r>
            <a:r>
              <a:rPr lang="en-US" sz="2400" dirty="0"/>
              <a:t>of hirsute women who have normal total and free testosterone levels 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mildly </a:t>
            </a:r>
            <a:r>
              <a:rPr lang="en-US" sz="2400" b="1" dirty="0"/>
              <a:t>elevated DHEAS </a:t>
            </a:r>
            <a:r>
              <a:rPr lang="en-US" sz="2400" dirty="0"/>
              <a:t>level in the setting of normal free testosterone is unlikely to affect </a:t>
            </a:r>
          </a:p>
          <a:p>
            <a:pPr marL="0" indent="0">
              <a:buNone/>
            </a:pPr>
            <a:r>
              <a:rPr lang="en-US" sz="2400" dirty="0"/>
              <a:t>management. 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err="1"/>
              <a:t>magnitudeof</a:t>
            </a:r>
            <a:r>
              <a:rPr lang="en-US" sz="2400" dirty="0"/>
              <a:t> the androgen level is of poor predictive value for tumors.</a:t>
            </a:r>
          </a:p>
          <a:p>
            <a:pPr marL="0" indent="0">
              <a:buNone/>
            </a:pPr>
            <a:r>
              <a:rPr lang="en-US" sz="2400" dirty="0"/>
              <a:t>although a </a:t>
            </a:r>
            <a:r>
              <a:rPr lang="en-US" sz="2400" dirty="0">
                <a:solidFill>
                  <a:srgbClr val="0070C0"/>
                </a:solidFill>
              </a:rPr>
              <a:t>very high testosterone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0070C0"/>
                </a:solidFill>
              </a:rPr>
              <a:t>DHEAS level </a:t>
            </a:r>
            <a:r>
              <a:rPr lang="en-US" sz="2400" dirty="0" smtClean="0">
                <a:solidFill>
                  <a:srgbClr val="0070C0"/>
                </a:solidFill>
              </a:rPr>
              <a:t>(&gt;700 µg/</a:t>
            </a:r>
            <a:r>
              <a:rPr lang="en-US" sz="2400" dirty="0" err="1" smtClean="0">
                <a:solidFill>
                  <a:srgbClr val="0070C0"/>
                </a:solidFill>
              </a:rPr>
              <a:t>dL</a:t>
            </a:r>
            <a:r>
              <a:rPr lang="en-US" sz="2400" dirty="0"/>
              <a:t>) is suggestive.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88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7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568036"/>
            <a:ext cx="9531926" cy="6068291"/>
          </a:xfrm>
        </p:spPr>
      </p:pic>
      <p:sp>
        <p:nvSpPr>
          <p:cNvPr id="5" name="TextBox 4"/>
          <p:cNvSpPr txBox="1"/>
          <p:nvPr/>
        </p:nvSpPr>
        <p:spPr>
          <a:xfrm>
            <a:off x="9946433" y="2892489"/>
            <a:ext cx="197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Williams 2020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Endocrinology</a:t>
            </a:r>
          </a:p>
        </p:txBody>
      </p:sp>
    </p:spTree>
    <p:extLst>
      <p:ext uri="{BB962C8B-B14F-4D97-AF65-F5344CB8AC3E}">
        <p14:creationId xmlns:p14="http://schemas.microsoft.com/office/powerpoint/2010/main" val="31122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04800"/>
            <a:ext cx="10515600" cy="6032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61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4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789709"/>
            <a:ext cx="1194261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Treatment of Hirsutism </a:t>
            </a:r>
            <a:r>
              <a:rPr lang="en-US" b="1" dirty="0" smtClean="0">
                <a:solidFill>
                  <a:srgbClr val="FF0000"/>
                </a:solidFill>
              </a:rPr>
              <a:t>in Premenopausal Women: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For most women </a:t>
            </a:r>
            <a:r>
              <a:rPr lang="en-US" dirty="0"/>
              <a:t>with patient-important </a:t>
            </a:r>
            <a:r>
              <a:rPr lang="en-US" dirty="0" smtClean="0"/>
              <a:t>hirsutism despite </a:t>
            </a:r>
            <a:r>
              <a:rPr lang="en-US" dirty="0"/>
              <a:t>cosmetic measures, 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suggest </a:t>
            </a:r>
            <a:r>
              <a:rPr lang="en-US" dirty="0" smtClean="0"/>
              <a:t>starting with </a:t>
            </a:r>
            <a:r>
              <a:rPr lang="en-US" dirty="0"/>
              <a:t>pharmacological therapy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for women with mild </a:t>
            </a:r>
            <a:r>
              <a:rPr lang="en-US" dirty="0" smtClean="0"/>
              <a:t>hirsutism and </a:t>
            </a:r>
            <a:r>
              <a:rPr lang="en-US" dirty="0"/>
              <a:t>no evidence of an endocrine disorder, we suggest either approach.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hirsute women with obesity, including those with PCOS, we also recommend </a:t>
            </a:r>
            <a:r>
              <a:rPr lang="en-US" dirty="0">
                <a:solidFill>
                  <a:srgbClr val="FF0000"/>
                </a:solidFill>
              </a:rPr>
              <a:t>lifestyle </a:t>
            </a:r>
            <a:r>
              <a:rPr lang="en-US" dirty="0" smtClean="0"/>
              <a:t>changes.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4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665018"/>
            <a:ext cx="11887200" cy="604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development of hirsutism is mostly dependent </a:t>
            </a:r>
            <a:r>
              <a:rPr lang="en-US" dirty="0" smtClean="0"/>
              <a:t>on </a:t>
            </a:r>
            <a:r>
              <a:rPr lang="en-US" b="1" dirty="0" smtClean="0"/>
              <a:t>circulating </a:t>
            </a:r>
            <a:r>
              <a:rPr lang="en-US" b="1" dirty="0"/>
              <a:t>androgen </a:t>
            </a:r>
          </a:p>
          <a:p>
            <a:pPr marL="0" indent="0">
              <a:buNone/>
            </a:pPr>
            <a:r>
              <a:rPr lang="en-US" dirty="0" smtClean="0"/>
              <a:t>concentrations </a:t>
            </a:r>
            <a:r>
              <a:rPr lang="en-US" dirty="0"/>
              <a:t>and the </a:t>
            </a:r>
            <a:r>
              <a:rPr lang="en-US" b="1" dirty="0"/>
              <a:t>response </a:t>
            </a:r>
            <a:r>
              <a:rPr lang="en-US" dirty="0" smtClean="0"/>
              <a:t>of the </a:t>
            </a:r>
            <a:r>
              <a:rPr lang="en-US" dirty="0"/>
              <a:t>hair follicle to the local androgen milieu.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</a:t>
            </a:r>
            <a:r>
              <a:rPr lang="en-US" dirty="0">
                <a:solidFill>
                  <a:srgbClr val="FF0000"/>
                </a:solidFill>
              </a:rPr>
              <a:t>two main approaches </a:t>
            </a:r>
            <a:r>
              <a:rPr lang="en-US" dirty="0"/>
              <a:t>to the management of </a:t>
            </a:r>
            <a:r>
              <a:rPr lang="en-US" dirty="0" smtClean="0"/>
              <a:t>hirsutism that </a:t>
            </a:r>
            <a:r>
              <a:rPr lang="en-US" dirty="0"/>
              <a:t>may </a:t>
            </a:r>
          </a:p>
          <a:p>
            <a:pPr marL="0" indent="0">
              <a:buNone/>
            </a:pPr>
            <a:r>
              <a:rPr lang="en-US" dirty="0"/>
              <a:t>be used either individually or in combination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(1) </a:t>
            </a:r>
            <a:r>
              <a:rPr lang="en-US" dirty="0">
                <a:solidFill>
                  <a:srgbClr val="FF0000"/>
                </a:solidFill>
              </a:rPr>
              <a:t>pharmacologic</a:t>
            </a:r>
            <a:r>
              <a:rPr lang="en-US" dirty="0"/>
              <a:t> therapies that target androgen </a:t>
            </a:r>
            <a:r>
              <a:rPr lang="en-US" dirty="0" smtClean="0"/>
              <a:t>production and </a:t>
            </a:r>
            <a:r>
              <a:rPr lang="en-US" dirty="0"/>
              <a:t>action,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(2) </a:t>
            </a:r>
            <a:r>
              <a:rPr lang="en-US" dirty="0">
                <a:solidFill>
                  <a:srgbClr val="FF0000"/>
                </a:solidFill>
              </a:rPr>
              <a:t>direct hair removal </a:t>
            </a:r>
            <a:r>
              <a:rPr lang="en-US" dirty="0" smtClean="0"/>
              <a:t>methods</a:t>
            </a:r>
            <a:r>
              <a:rPr lang="en-US" dirty="0"/>
              <a:t>(electrolysis and </a:t>
            </a:r>
            <a:r>
              <a:rPr lang="en-US" dirty="0" err="1"/>
              <a:t>photoepilation</a:t>
            </a:r>
            <a:r>
              <a:rPr lang="en-US" dirty="0"/>
              <a:t>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suggest </a:t>
            </a:r>
            <a:r>
              <a:rPr lang="en-US" dirty="0" smtClean="0"/>
              <a:t>pharmacotherapy as </a:t>
            </a:r>
            <a:r>
              <a:rPr lang="en-US" dirty="0">
                <a:solidFill>
                  <a:srgbClr val="FF0000"/>
                </a:solidFill>
              </a:rPr>
              <a:t>initial </a:t>
            </a:r>
            <a:r>
              <a:rPr lang="en-US" dirty="0"/>
              <a:t>therapy for most women with </a:t>
            </a:r>
            <a:r>
              <a:rPr lang="en-US" dirty="0" smtClean="0"/>
              <a:t>patient-important hirsutism </a:t>
            </a:r>
            <a:r>
              <a:rPr lang="en-US" dirty="0"/>
              <a:t>(adding direct hair removal methods later if needed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678872"/>
            <a:ext cx="11717835" cy="5929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addition to cosmetic and/or pharmacologic therapy,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lifestyle changes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obese</a:t>
            </a:r>
            <a:r>
              <a:rPr lang="en-US" dirty="0"/>
              <a:t> women with </a:t>
            </a:r>
            <a:r>
              <a:rPr lang="en-US" dirty="0">
                <a:solidFill>
                  <a:srgbClr val="FF0000"/>
                </a:solidFill>
              </a:rPr>
              <a:t>PCOS </a:t>
            </a:r>
            <a:r>
              <a:rPr lang="en-US" dirty="0"/>
              <a:t>may </a:t>
            </a:r>
            <a:r>
              <a:rPr lang="en-US" dirty="0" smtClean="0"/>
              <a:t>improve their </a:t>
            </a:r>
            <a:r>
              <a:rPr lang="en-US" dirty="0"/>
              <a:t>hirsutism.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lifestyle changes </a:t>
            </a:r>
            <a:r>
              <a:rPr lang="en-US" dirty="0"/>
              <a:t>should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 be considered a primary therapy </a:t>
            </a:r>
            <a:r>
              <a:rPr lang="en-US" dirty="0" smtClean="0"/>
              <a:t>for </a:t>
            </a:r>
            <a:r>
              <a:rPr lang="en-US" dirty="0"/>
              <a:t>hirsutism, as their impact is not clinically significant, particularly when</a:t>
            </a:r>
          </a:p>
          <a:p>
            <a:pPr marL="0" indent="0">
              <a:buNone/>
            </a:pPr>
            <a:r>
              <a:rPr lang="en-US" dirty="0" smtClean="0"/>
              <a:t>compared </a:t>
            </a:r>
            <a:r>
              <a:rPr lang="en-US" dirty="0"/>
              <a:t>with OCs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8" y="365126"/>
            <a:ext cx="11145982" cy="17520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365126"/>
            <a:ext cx="11984182" cy="6382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Hair growth can be graded as either normal or excessive based upon the </a:t>
            </a:r>
            <a:r>
              <a:rPr lang="en-US" dirty="0" err="1" smtClean="0">
                <a:solidFill>
                  <a:srgbClr val="FF0000"/>
                </a:solidFill>
              </a:rPr>
              <a:t>Ferriman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Gallwey score.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Ferriman</a:t>
            </a:r>
            <a:r>
              <a:rPr lang="en-US" dirty="0" smtClean="0">
                <a:solidFill>
                  <a:srgbClr val="FF0000"/>
                </a:solidFill>
              </a:rPr>
              <a:t>–Gallwey total scores </a:t>
            </a:r>
            <a:r>
              <a:rPr lang="en-US" dirty="0" smtClean="0"/>
              <a:t>that define hirsutism in women of reproductive</a:t>
            </a:r>
          </a:p>
          <a:p>
            <a:pPr marL="0" indent="0">
              <a:buNone/>
            </a:pPr>
            <a:r>
              <a:rPr lang="en-US" dirty="0" smtClean="0"/>
              <a:t> age are as follows: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USA and </a:t>
            </a:r>
            <a:r>
              <a:rPr lang="en-US" dirty="0" err="1" smtClean="0">
                <a:solidFill>
                  <a:srgbClr val="FF0000"/>
                </a:solidFill>
              </a:rPr>
              <a:t>uk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black or white women, </a:t>
            </a:r>
            <a:r>
              <a:rPr lang="en-US" dirty="0" smtClean="0">
                <a:solidFill>
                  <a:srgbClr val="FF0000"/>
                </a:solidFill>
              </a:rPr>
              <a:t>≥8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Mediterranean</a:t>
            </a:r>
            <a:r>
              <a:rPr lang="en-US" dirty="0" smtClean="0"/>
              <a:t>, Hispanic, and Middle Eastern women, </a:t>
            </a:r>
            <a:r>
              <a:rPr lang="en-US" dirty="0" smtClean="0">
                <a:solidFill>
                  <a:srgbClr val="FF0000"/>
                </a:solidFill>
              </a:rPr>
              <a:t>≥ 9 to 10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South American </a:t>
            </a:r>
            <a:r>
              <a:rPr lang="en-US" dirty="0" smtClean="0"/>
              <a:t>women, </a:t>
            </a:r>
            <a:r>
              <a:rPr lang="en-US" dirty="0" smtClean="0">
                <a:solidFill>
                  <a:srgbClr val="FF0000"/>
                </a:solidFill>
              </a:rPr>
              <a:t>≥6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Asian women</a:t>
            </a:r>
            <a:r>
              <a:rPr lang="en-US" dirty="0" smtClean="0"/>
              <a:t>, a range of </a:t>
            </a:r>
            <a:r>
              <a:rPr lang="en-US" dirty="0" smtClean="0">
                <a:solidFill>
                  <a:srgbClr val="FF0000"/>
                </a:solidFill>
              </a:rPr>
              <a:t>≥2 </a:t>
            </a:r>
            <a:r>
              <a:rPr lang="en-US" dirty="0" smtClean="0"/>
              <a:t>for Han Chinese women to </a:t>
            </a:r>
            <a:r>
              <a:rPr lang="en-US" dirty="0" smtClean="0">
                <a:solidFill>
                  <a:srgbClr val="FF0000"/>
                </a:solidFill>
              </a:rPr>
              <a:t>≥7 </a:t>
            </a:r>
            <a:r>
              <a:rPr lang="en-US" dirty="0" smtClean="0"/>
              <a:t>for Southern</a:t>
            </a:r>
          </a:p>
          <a:p>
            <a:pPr marL="0" indent="0">
              <a:buNone/>
            </a:pPr>
            <a:r>
              <a:rPr lang="en-US" dirty="0" smtClean="0"/>
              <a:t>Chinese women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Scores between </a:t>
            </a:r>
            <a:r>
              <a:rPr lang="en-US" dirty="0">
                <a:solidFill>
                  <a:srgbClr val="0070C0"/>
                </a:solidFill>
              </a:rPr>
              <a:t>8 and 15 </a:t>
            </a:r>
            <a:r>
              <a:rPr lang="en-US" dirty="0"/>
              <a:t>are usually considered to be </a:t>
            </a:r>
            <a:r>
              <a:rPr lang="en-US" dirty="0">
                <a:solidFill>
                  <a:srgbClr val="0070C0"/>
                </a:solidFill>
              </a:rPr>
              <a:t>mild</a:t>
            </a:r>
            <a:r>
              <a:rPr lang="en-US" dirty="0"/>
              <a:t> hirsutism, </a:t>
            </a:r>
            <a:r>
              <a:rPr lang="en-US" dirty="0">
                <a:solidFill>
                  <a:srgbClr val="C00000"/>
                </a:solidFill>
              </a:rPr>
              <a:t>16 to 25 moderate</a:t>
            </a:r>
            <a:r>
              <a:rPr lang="en-US" dirty="0"/>
              <a:t>, and </a:t>
            </a:r>
            <a:r>
              <a:rPr lang="en-US" dirty="0">
                <a:solidFill>
                  <a:srgbClr val="0070C0"/>
                </a:solidFill>
              </a:rPr>
              <a:t>scores &gt;25 </a:t>
            </a:r>
            <a:r>
              <a:rPr lang="en-US" dirty="0" smtClean="0">
                <a:solidFill>
                  <a:srgbClr val="0070C0"/>
                </a:solidFill>
              </a:rPr>
              <a:t>severe</a:t>
            </a:r>
            <a:r>
              <a:rPr lang="en-US" dirty="0" smtClean="0"/>
              <a:t> hirsutism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38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90945"/>
            <a:ext cx="10515600" cy="7418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365126"/>
            <a:ext cx="12081164" cy="63266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FF0000"/>
                </a:solidFill>
              </a:rPr>
              <a:t>Pharmacological Treatments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Initial therapies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1)</a:t>
            </a:r>
            <a:r>
              <a:rPr lang="en-US" dirty="0" smtClean="0"/>
              <a:t>For </a:t>
            </a:r>
            <a:r>
              <a:rPr lang="en-US" dirty="0"/>
              <a:t>the majority of women with hirsutism </a:t>
            </a:r>
            <a:r>
              <a:rPr lang="en-US" dirty="0" smtClean="0"/>
              <a:t>who are </a:t>
            </a:r>
            <a:r>
              <a:rPr lang="en-US" dirty="0">
                <a:solidFill>
                  <a:srgbClr val="FF0000"/>
                </a:solidFill>
              </a:rPr>
              <a:t>not seeking fertility</a:t>
            </a:r>
            <a:r>
              <a:rPr lang="en-US" dirty="0"/>
              <a:t>, we suggest </a:t>
            </a:r>
            <a:r>
              <a:rPr lang="en-US" dirty="0">
                <a:solidFill>
                  <a:srgbClr val="FF0000"/>
                </a:solidFill>
              </a:rPr>
              <a:t>OCs</a:t>
            </a:r>
            <a:r>
              <a:rPr lang="en-US" dirty="0"/>
              <a:t> as initial therapy for treating patient-important hirsutism.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2)</a:t>
            </a:r>
            <a:r>
              <a:rPr lang="en-US" dirty="0"/>
              <a:t>For most women with hirsutism, we suggest </a:t>
            </a:r>
            <a:r>
              <a:rPr lang="en-US" dirty="0">
                <a:solidFill>
                  <a:srgbClr val="FF0000"/>
                </a:solidFill>
              </a:rPr>
              <a:t>against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antiandrogen monotherapy </a:t>
            </a:r>
            <a:r>
              <a:rPr lang="en-US" dirty="0"/>
              <a:t>as </a:t>
            </a:r>
            <a:r>
              <a:rPr lang="en-US" dirty="0">
                <a:solidFill>
                  <a:srgbClr val="FF0000"/>
                </a:solidFill>
              </a:rPr>
              <a:t>initial </a:t>
            </a:r>
            <a:r>
              <a:rPr lang="en-US" dirty="0"/>
              <a:t>therapy(because of the teratogenic potential of these medications) </a:t>
            </a:r>
            <a:r>
              <a:rPr lang="en-US" dirty="0">
                <a:solidFill>
                  <a:srgbClr val="FF0000"/>
                </a:solidFill>
              </a:rPr>
              <a:t>unless </a:t>
            </a:r>
            <a:r>
              <a:rPr lang="en-US" dirty="0"/>
              <a:t>these women use adequate </a:t>
            </a:r>
            <a:r>
              <a:rPr lang="en-US" dirty="0" smtClean="0"/>
              <a:t>contraception.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However, for women who are not sexually active, have undergone permanent sterilization, or who are using long-acting reversible contraception, we suggest using either </a:t>
            </a:r>
            <a:r>
              <a:rPr lang="en-US" dirty="0">
                <a:solidFill>
                  <a:srgbClr val="FF0000"/>
                </a:solidFill>
              </a:rPr>
              <a:t>OCs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antiandrogens</a:t>
            </a:r>
            <a:r>
              <a:rPr lang="en-US" dirty="0"/>
              <a:t> as initial therapy 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The choice between these options depends on patient </a:t>
            </a:r>
            <a:r>
              <a:rPr lang="en-US" dirty="0">
                <a:solidFill>
                  <a:srgbClr val="FF0000"/>
                </a:solidFill>
              </a:rPr>
              <a:t>preferences</a:t>
            </a:r>
            <a:r>
              <a:rPr lang="en-US" dirty="0"/>
              <a:t> regarding </a:t>
            </a:r>
            <a:r>
              <a:rPr lang="en-US" dirty="0">
                <a:solidFill>
                  <a:srgbClr val="FF0000"/>
                </a:solidFill>
              </a:rPr>
              <a:t>efficacy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side effects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cost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44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21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48144"/>
            <a:ext cx="11914909" cy="58050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For most women, we do not suggest one OC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over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another as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initial therapy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all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OCs appear to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be equally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effective for hirsutism, and the risk of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side effects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low.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higher </a:t>
            </a:r>
            <a:r>
              <a:rPr lang="en-US" dirty="0">
                <a:solidFill>
                  <a:srgbClr val="0070C0"/>
                </a:solidFill>
              </a:rPr>
              <a:t>risk for </a:t>
            </a:r>
            <a:r>
              <a:rPr lang="en-US" dirty="0" smtClean="0">
                <a:solidFill>
                  <a:srgbClr val="0070C0"/>
                </a:solidFill>
              </a:rPr>
              <a:t>VTE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(obese or over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age 39 years), we suggest initial therapy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with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an </a:t>
            </a:r>
            <a:r>
              <a:rPr lang="en-US" dirty="0">
                <a:solidFill>
                  <a:srgbClr val="FF0000"/>
                </a:solidFill>
              </a:rPr>
              <a:t>OC </a:t>
            </a:r>
            <a:r>
              <a:rPr lang="en-US" dirty="0" smtClean="0">
                <a:solidFill>
                  <a:srgbClr val="FF0000"/>
                </a:solidFill>
              </a:rPr>
              <a:t>containing the </a:t>
            </a:r>
            <a:r>
              <a:rPr lang="en-US" dirty="0">
                <a:solidFill>
                  <a:srgbClr val="FF0000"/>
                </a:solidFill>
              </a:rPr>
              <a:t>lowest </a:t>
            </a:r>
            <a:r>
              <a:rPr lang="en-US" dirty="0" smtClean="0">
                <a:solidFill>
                  <a:srgbClr val="FF0000"/>
                </a:solidFill>
              </a:rPr>
              <a:t>effective dose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of </a:t>
            </a:r>
            <a:r>
              <a:rPr lang="en-US" dirty="0" err="1">
                <a:solidFill>
                  <a:srgbClr val="FF0000"/>
                </a:solidFill>
              </a:rPr>
              <a:t>ethinyl</a:t>
            </a:r>
            <a:r>
              <a:rPr lang="en-US" dirty="0">
                <a:solidFill>
                  <a:srgbClr val="FF0000"/>
                </a:solidFill>
              </a:rPr>
              <a:t> estradiol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(EE) (usually 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20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mcg) and a </a:t>
            </a:r>
            <a:r>
              <a:rPr lang="en-US" dirty="0">
                <a:solidFill>
                  <a:srgbClr val="FF0000"/>
                </a:solidFill>
              </a:rPr>
              <a:t>low-risk progestin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hirsutism </a:t>
            </a:r>
            <a:r>
              <a:rPr lang="en-US" dirty="0">
                <a:solidFill>
                  <a:srgbClr val="FF0000"/>
                </a:solidFill>
              </a:rPr>
              <a:t>remains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despite </a:t>
            </a:r>
            <a:r>
              <a:rPr lang="en-US" dirty="0" smtClean="0">
                <a:solidFill>
                  <a:srgbClr val="FF0000"/>
                </a:solidFill>
              </a:rPr>
              <a:t>6months of monotherapy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with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OC,we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Suggest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adding </a:t>
            </a:r>
            <a:r>
              <a:rPr lang="en-US" dirty="0">
                <a:solidFill>
                  <a:srgbClr val="FF0000"/>
                </a:solidFill>
              </a:rPr>
              <a:t>an antiandrogen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3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7"/>
          <a:stretch/>
        </p:blipFill>
        <p:spPr>
          <a:xfrm>
            <a:off x="1066800" y="720436"/>
            <a:ext cx="9308841" cy="5957455"/>
          </a:xfrm>
        </p:spPr>
      </p:pic>
    </p:spTree>
    <p:extLst>
      <p:ext uri="{BB962C8B-B14F-4D97-AF65-F5344CB8AC3E}">
        <p14:creationId xmlns:p14="http://schemas.microsoft.com/office/powerpoint/2010/main" val="29916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28" y="1399309"/>
            <a:ext cx="11859490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8" y="858982"/>
            <a:ext cx="11859491" cy="56942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 do </a:t>
            </a:r>
            <a:r>
              <a:rPr lang="en-US" dirty="0">
                <a:solidFill>
                  <a:srgbClr val="FF0000"/>
                </a:solidFill>
              </a:rPr>
              <a:t>not suggest </a:t>
            </a:r>
            <a:r>
              <a:rPr lang="en-US" dirty="0"/>
              <a:t>one antiandrogen over </a:t>
            </a:r>
            <a:r>
              <a:rPr lang="en-US" dirty="0" smtClean="0"/>
              <a:t>another </a:t>
            </a:r>
            <a:r>
              <a:rPr lang="en-US" dirty="0"/>
              <a:t>However, we </a:t>
            </a:r>
            <a:r>
              <a:rPr lang="en-US" dirty="0" smtClean="0">
                <a:solidFill>
                  <a:srgbClr val="FF0000"/>
                </a:solidFill>
              </a:rPr>
              <a:t>recommend against </a:t>
            </a:r>
            <a:r>
              <a:rPr lang="en-US" dirty="0"/>
              <a:t>the use of </a:t>
            </a:r>
            <a:r>
              <a:rPr lang="en-US" dirty="0" err="1">
                <a:solidFill>
                  <a:srgbClr val="FF0000"/>
                </a:solidFill>
              </a:rPr>
              <a:t>flutamide</a:t>
            </a:r>
            <a:r>
              <a:rPr lang="en-US" dirty="0"/>
              <a:t> because of its </a:t>
            </a:r>
            <a:r>
              <a:rPr lang="en-US" dirty="0" smtClean="0"/>
              <a:t>potential hepatotoxicity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For all pharmacologic therapies for hirsutism, </a:t>
            </a:r>
            <a:r>
              <a:rPr lang="en-US" dirty="0" smtClean="0"/>
              <a:t>we suggest </a:t>
            </a:r>
            <a:r>
              <a:rPr lang="en-US" dirty="0"/>
              <a:t>a trial of at </a:t>
            </a:r>
            <a:r>
              <a:rPr lang="en-US" dirty="0">
                <a:solidFill>
                  <a:srgbClr val="FF0000"/>
                </a:solidFill>
              </a:rPr>
              <a:t>least 6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months</a:t>
            </a:r>
            <a:r>
              <a:rPr lang="en-US" dirty="0" smtClean="0"/>
              <a:t> </a:t>
            </a:r>
            <a:r>
              <a:rPr lang="en-US" dirty="0"/>
              <a:t>before </a:t>
            </a:r>
            <a:r>
              <a:rPr lang="en-US" dirty="0" smtClean="0"/>
              <a:t>making </a:t>
            </a:r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 </a:t>
            </a:r>
            <a:r>
              <a:rPr lang="en-US" dirty="0"/>
              <a:t>in dose, </a:t>
            </a:r>
            <a:r>
              <a:rPr lang="en-US" dirty="0">
                <a:solidFill>
                  <a:srgbClr val="FF0000"/>
                </a:solidFill>
              </a:rPr>
              <a:t>switching </a:t>
            </a:r>
            <a:r>
              <a:rPr lang="en-US" dirty="0"/>
              <a:t>to a new medication</a:t>
            </a:r>
            <a:r>
              <a:rPr lang="en-US" dirty="0" smtClean="0"/>
              <a:t>,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adding</a:t>
            </a:r>
            <a:r>
              <a:rPr lang="en-US" dirty="0"/>
              <a:t> </a:t>
            </a:r>
            <a:r>
              <a:rPr lang="en-US" dirty="0" smtClean="0"/>
              <a:t>medication.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combination therapy </a:t>
            </a:r>
            <a:r>
              <a:rPr lang="en-US" dirty="0" smtClean="0">
                <a:solidFill>
                  <a:srgbClr val="FF0000"/>
                </a:solidFill>
              </a:rPr>
              <a:t>(OC + antiandrogen):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severe hirsutism causing </a:t>
            </a:r>
            <a:r>
              <a:rPr lang="en-US" dirty="0" smtClean="0">
                <a:solidFill>
                  <a:srgbClr val="0070C0"/>
                </a:solidFill>
              </a:rPr>
              <a:t>emotional distress </a:t>
            </a:r>
            <a:r>
              <a:rPr lang="en-US" dirty="0"/>
              <a:t>and/or in those women who have </a:t>
            </a:r>
            <a:r>
              <a:rPr lang="en-US" dirty="0">
                <a:solidFill>
                  <a:srgbClr val="0070C0"/>
                </a:solidFill>
              </a:rPr>
              <a:t>used OCs </a:t>
            </a:r>
            <a:r>
              <a:rPr lang="en-US" dirty="0"/>
              <a:t>in the past and have </a:t>
            </a:r>
            <a:r>
              <a:rPr lang="en-US" dirty="0">
                <a:solidFill>
                  <a:srgbClr val="0070C0"/>
                </a:solidFill>
              </a:rPr>
              <a:t>not experienced sufficient </a:t>
            </a:r>
            <a:r>
              <a:rPr lang="en-US" dirty="0" smtClean="0"/>
              <a:t>improvement.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/>
              <a:t>, we </a:t>
            </a:r>
            <a:r>
              <a:rPr lang="en-US" b="1" dirty="0"/>
              <a:t>suggest against </a:t>
            </a:r>
            <a:r>
              <a:rPr lang="en-US" dirty="0" smtClean="0"/>
              <a:t>combination therapy </a:t>
            </a:r>
            <a:r>
              <a:rPr lang="en-US" dirty="0"/>
              <a:t>as a standard </a:t>
            </a:r>
            <a:r>
              <a:rPr lang="en-US" b="1" dirty="0"/>
              <a:t>first-line</a:t>
            </a:r>
            <a:r>
              <a:rPr lang="en-US" dirty="0"/>
              <a:t> </a:t>
            </a:r>
            <a:r>
              <a:rPr lang="en-US" dirty="0" smtClean="0"/>
              <a:t>approach.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3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429492"/>
            <a:ext cx="11748655" cy="626225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Combined oral estrogen–progestin contraceptives</a:t>
            </a:r>
          </a:p>
          <a:p>
            <a:pPr marL="0" indent="0">
              <a:buNone/>
            </a:pPr>
            <a:r>
              <a:rPr lang="en-US" dirty="0"/>
              <a:t>Most combined estrogen–progestin OCs contain </a:t>
            </a:r>
            <a:r>
              <a:rPr lang="en-US" dirty="0" smtClean="0"/>
              <a:t>the potent</a:t>
            </a:r>
            <a:r>
              <a:rPr lang="en-US" dirty="0"/>
              <a:t>, synthetic estrogen EE in combination with </a:t>
            </a:r>
            <a:r>
              <a:rPr lang="en-US" dirty="0" smtClean="0"/>
              <a:t>a progestin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Most </a:t>
            </a:r>
            <a:r>
              <a:rPr lang="en-US" dirty="0" err="1"/>
              <a:t>progestins</a:t>
            </a:r>
            <a:r>
              <a:rPr lang="en-US" dirty="0"/>
              <a:t> are derived from </a:t>
            </a:r>
            <a:r>
              <a:rPr lang="en-US" dirty="0" smtClean="0">
                <a:solidFill>
                  <a:srgbClr val="FF0000"/>
                </a:solidFill>
              </a:rPr>
              <a:t>19-nortestosterone</a:t>
            </a:r>
            <a:r>
              <a:rPr lang="en-US" dirty="0"/>
              <a:t>and exhibit varying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degrees </a:t>
            </a:r>
            <a:r>
              <a:rPr lang="en-US" dirty="0"/>
              <a:t>of </a:t>
            </a:r>
            <a:r>
              <a:rPr lang="en-US" dirty="0" err="1"/>
              <a:t>androgenicity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 smtClean="0"/>
              <a:t>progestins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b="1" dirty="0"/>
              <a:t>low </a:t>
            </a:r>
            <a:r>
              <a:rPr lang="en-US" b="1" dirty="0" err="1" smtClean="0"/>
              <a:t>androgenicity</a:t>
            </a:r>
            <a:r>
              <a:rPr lang="en-US" dirty="0" err="1" smtClean="0"/>
              <a:t>:</a:t>
            </a:r>
            <a:r>
              <a:rPr lang="en-US" dirty="0" err="1">
                <a:solidFill>
                  <a:srgbClr val="FF0000"/>
                </a:solidFill>
              </a:rPr>
              <a:t>norgestimate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desogestrel</a:t>
            </a:r>
            <a:r>
              <a:rPr lang="en-US" dirty="0"/>
              <a:t>, and </a:t>
            </a:r>
            <a:r>
              <a:rPr lang="en-US" dirty="0" err="1">
                <a:solidFill>
                  <a:srgbClr val="FF0000"/>
                </a:solidFill>
              </a:rPr>
              <a:t>gestodene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medium</a:t>
            </a:r>
            <a:r>
              <a:rPr lang="en-US" dirty="0" smtClean="0"/>
              <a:t> </a:t>
            </a:r>
            <a:r>
              <a:rPr lang="en-US" dirty="0" err="1"/>
              <a:t>androgenicity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>
                <a:solidFill>
                  <a:srgbClr val="FF0000"/>
                </a:solidFill>
              </a:rPr>
              <a:t>norethindrone</a:t>
            </a:r>
            <a:r>
              <a:rPr lang="en-US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relatively </a:t>
            </a:r>
            <a:r>
              <a:rPr lang="en-US" b="1" dirty="0"/>
              <a:t>high </a:t>
            </a:r>
            <a:r>
              <a:rPr lang="en-US" dirty="0" err="1"/>
              <a:t>androgenicity</a:t>
            </a:r>
            <a:r>
              <a:rPr lang="en-US" dirty="0"/>
              <a:t> </a:t>
            </a:r>
            <a:r>
              <a:rPr lang="en-US" dirty="0" smtClean="0"/>
              <a:t>:</a:t>
            </a:r>
            <a:r>
              <a:rPr lang="en-US" dirty="0" err="1" smtClean="0">
                <a:solidFill>
                  <a:srgbClr val="FF0000"/>
                </a:solidFill>
              </a:rPr>
              <a:t>norgestrel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rgbClr val="FF0000"/>
                </a:solidFill>
              </a:rPr>
              <a:t>levonorgestrel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2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1891"/>
            <a:ext cx="11998036" cy="6109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CPA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DSP</a:t>
            </a:r>
            <a:r>
              <a:rPr lang="en-US" dirty="0"/>
              <a:t> </a:t>
            </a:r>
            <a:r>
              <a:rPr lang="en-US" dirty="0" smtClean="0"/>
              <a:t>are structurally </a:t>
            </a:r>
            <a:r>
              <a:rPr lang="en-US" dirty="0"/>
              <a:t>unrelated to testosterone and function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weak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androgen </a:t>
            </a:r>
            <a:r>
              <a:rPr lang="en-US" dirty="0">
                <a:solidFill>
                  <a:srgbClr val="FF0000"/>
                </a:solidFill>
              </a:rPr>
              <a:t>receptor antagonists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 err="1" smtClean="0"/>
              <a:t>Ocs</a:t>
            </a:r>
            <a:r>
              <a:rPr lang="en-US" dirty="0" smtClean="0"/>
              <a:t> contain </a:t>
            </a:r>
            <a:r>
              <a:rPr lang="en-US" dirty="0"/>
              <a:t>DSP, a progestin structurally related to spironolactone</a:t>
            </a:r>
          </a:p>
          <a:p>
            <a:pPr marL="0" indent="0">
              <a:buNone/>
            </a:pPr>
            <a:r>
              <a:rPr lang="en-US" dirty="0"/>
              <a:t>that exhibits weak </a:t>
            </a:r>
            <a:r>
              <a:rPr lang="en-US" dirty="0" err="1"/>
              <a:t>antiandrogenic</a:t>
            </a:r>
            <a:r>
              <a:rPr lang="en-US" dirty="0"/>
              <a:t> activity.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rgbClr val="FF0000"/>
                </a:solidFill>
              </a:rPr>
              <a:t>mg DSP </a:t>
            </a:r>
            <a:r>
              <a:rPr lang="en-US" dirty="0"/>
              <a:t>(the dose used in OCs) </a:t>
            </a:r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9 </a:t>
            </a:r>
            <a:r>
              <a:rPr lang="en-US" dirty="0">
                <a:solidFill>
                  <a:srgbClr val="FF0000"/>
                </a:solidFill>
              </a:rPr>
              <a:t>to 10 mg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spironolactone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comparison</a:t>
            </a:r>
            <a:r>
              <a:rPr lang="en-US" dirty="0"/>
              <a:t>, 100 to 200 mg spironolactone is </a:t>
            </a:r>
            <a:r>
              <a:rPr lang="en-US" dirty="0" smtClean="0"/>
              <a:t>the therapeutic </a:t>
            </a:r>
            <a:r>
              <a:rPr lang="en-US" dirty="0"/>
              <a:t>dose for hirsutism.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</a:rPr>
              <a:t>mg CPA </a:t>
            </a:r>
            <a:r>
              <a:rPr lang="en-US" dirty="0"/>
              <a:t>(</a:t>
            </a:r>
            <a:r>
              <a:rPr lang="en-US" dirty="0" smtClean="0"/>
              <a:t>the dose </a:t>
            </a:r>
            <a:r>
              <a:rPr lang="en-US" dirty="0"/>
              <a:t>used in OCs)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50 </a:t>
            </a:r>
            <a:r>
              <a:rPr lang="en-US" dirty="0">
                <a:solidFill>
                  <a:srgbClr val="FF0000"/>
                </a:solidFill>
              </a:rPr>
              <a:t>mg </a:t>
            </a:r>
            <a:r>
              <a:rPr lang="en-US" dirty="0"/>
              <a:t>spironolactone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7" y="1149927"/>
            <a:ext cx="11804073" cy="5708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OC therapy reduces </a:t>
            </a:r>
            <a:r>
              <a:rPr lang="en-US" b="1" dirty="0" err="1">
                <a:solidFill>
                  <a:srgbClr val="FF0000"/>
                </a:solidFill>
              </a:rPr>
              <a:t>hyperandrogenism</a:t>
            </a:r>
            <a:r>
              <a:rPr lang="en-US" b="1" dirty="0">
                <a:solidFill>
                  <a:srgbClr val="FF0000"/>
                </a:solidFill>
              </a:rPr>
              <a:t> by the following mechanisms: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1)Suppression of luteinizing hormone secretion </a:t>
            </a:r>
            <a:r>
              <a:rPr lang="en-US" dirty="0" smtClean="0">
                <a:solidFill>
                  <a:srgbClr val="0070C0"/>
                </a:solidFill>
              </a:rPr>
              <a:t>             </a:t>
            </a:r>
            <a:r>
              <a:rPr lang="en-US" dirty="0" smtClean="0"/>
              <a:t>(</a:t>
            </a:r>
            <a:r>
              <a:rPr lang="en-US" dirty="0"/>
              <a:t>and therefore ovarian androgen secretion)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) Increased SHBG </a:t>
            </a:r>
            <a:r>
              <a:rPr lang="en-US" dirty="0"/>
              <a:t>– Stimulation of the </a:t>
            </a:r>
            <a:r>
              <a:rPr lang="en-US" dirty="0">
                <a:solidFill>
                  <a:srgbClr val="FF0000"/>
                </a:solidFill>
              </a:rPr>
              <a:t>hepatic production of </a:t>
            </a:r>
            <a:r>
              <a:rPr lang="en-US" dirty="0" smtClean="0">
                <a:solidFill>
                  <a:srgbClr val="FF0000"/>
                </a:solidFill>
              </a:rPr>
              <a:t>(SHBG)                 </a:t>
            </a:r>
            <a:r>
              <a:rPr lang="en-US" dirty="0" smtClean="0"/>
              <a:t>increasing </a:t>
            </a:r>
            <a:r>
              <a:rPr lang="en-US" dirty="0"/>
              <a:t>androgen binding in serum and reducing serum free androgen concentrations.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Androgens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insulin </a:t>
            </a:r>
            <a:r>
              <a:rPr lang="en-US" dirty="0"/>
              <a:t>both </a:t>
            </a:r>
            <a:r>
              <a:rPr lang="en-US" dirty="0">
                <a:solidFill>
                  <a:srgbClr val="FF0000"/>
                </a:solidFill>
              </a:rPr>
              <a:t>decrease the hepatic production of SHBG</a:t>
            </a:r>
            <a:r>
              <a:rPr lang="en-US" dirty="0"/>
              <a:t>. Since both </a:t>
            </a:r>
            <a:r>
              <a:rPr lang="en-US" dirty="0" smtClean="0"/>
              <a:t>are often </a:t>
            </a:r>
            <a:r>
              <a:rPr lang="en-US" dirty="0"/>
              <a:t>increased in </a:t>
            </a:r>
            <a:r>
              <a:rPr lang="en-US" dirty="0" err="1"/>
              <a:t>hyperandrogenic</a:t>
            </a:r>
            <a:r>
              <a:rPr lang="en-US" dirty="0"/>
              <a:t> women, these women have lower serum SHBG concentrations than normal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Estrogen </a:t>
            </a:r>
            <a:r>
              <a:rPr lang="en-US" dirty="0">
                <a:solidFill>
                  <a:srgbClr val="FF0000"/>
                </a:solidFill>
              </a:rPr>
              <a:t>(and OCs) </a:t>
            </a:r>
            <a:r>
              <a:rPr lang="en-US" dirty="0"/>
              <a:t>causes a dose-dependent </a:t>
            </a:r>
            <a:r>
              <a:rPr lang="en-US" dirty="0">
                <a:solidFill>
                  <a:srgbClr val="FF0000"/>
                </a:solidFill>
              </a:rPr>
              <a:t>increase in serum SHBG </a:t>
            </a:r>
            <a:r>
              <a:rPr lang="en-US" dirty="0"/>
              <a:t>concentrations over </a:t>
            </a:r>
            <a:r>
              <a:rPr lang="en-US" dirty="0">
                <a:solidFill>
                  <a:srgbClr val="FF0000"/>
                </a:solidFill>
              </a:rPr>
              <a:t>three to four weeks </a:t>
            </a:r>
            <a:r>
              <a:rPr lang="en-US" dirty="0" smtClean="0"/>
              <a:t>in </a:t>
            </a:r>
            <a:r>
              <a:rPr lang="en-US" dirty="0" err="1" smtClean="0"/>
              <a:t>hyperandrogenic</a:t>
            </a:r>
            <a:r>
              <a:rPr lang="en-US" dirty="0" smtClean="0"/>
              <a:t> women.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121237" y="157941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5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789710"/>
            <a:ext cx="11790219" cy="53872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3)Secondary </a:t>
            </a:r>
            <a:r>
              <a:rPr lang="en-US" dirty="0">
                <a:solidFill>
                  <a:srgbClr val="0070C0"/>
                </a:solidFill>
              </a:rPr>
              <a:t>mechanisms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decreasing </a:t>
            </a:r>
            <a:r>
              <a:rPr lang="en-US" dirty="0">
                <a:solidFill>
                  <a:srgbClr val="FF0000"/>
                </a:solidFill>
              </a:rPr>
              <a:t>adrenal androgen </a:t>
            </a:r>
            <a:r>
              <a:rPr lang="en-US" dirty="0"/>
              <a:t>secretion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inhibiting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peripheral conversion </a:t>
            </a:r>
            <a:r>
              <a:rPr lang="en-US" dirty="0"/>
              <a:t>of testosterone to </a:t>
            </a:r>
            <a:r>
              <a:rPr lang="en-US" dirty="0" err="1"/>
              <a:t>dihydrotestosterone</a:t>
            </a:r>
            <a:r>
              <a:rPr lang="en-US" dirty="0"/>
              <a:t> (DHT</a:t>
            </a:r>
            <a:r>
              <a:rPr lang="en-US" dirty="0" smtClean="0"/>
              <a:t>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inhibiting the </a:t>
            </a:r>
            <a:r>
              <a:rPr lang="en-US" dirty="0" smtClean="0">
                <a:solidFill>
                  <a:srgbClr val="FF0000"/>
                </a:solidFill>
              </a:rPr>
              <a:t>binding </a:t>
            </a:r>
            <a:r>
              <a:rPr lang="en-US" dirty="0">
                <a:solidFill>
                  <a:srgbClr val="FF0000"/>
                </a:solidFill>
              </a:rPr>
              <a:t>of DHT to androgen </a:t>
            </a:r>
            <a:r>
              <a:rPr lang="en-US" dirty="0"/>
              <a:t>receptors.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the metabolic </a:t>
            </a:r>
            <a:r>
              <a:rPr lang="en-US" dirty="0">
                <a:solidFill>
                  <a:srgbClr val="FF0000"/>
                </a:solidFill>
              </a:rPr>
              <a:t>clearance of testosterone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2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665018"/>
            <a:ext cx="11901055" cy="60682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Combination OCs </a:t>
            </a:r>
            <a:r>
              <a:rPr lang="en-US" dirty="0"/>
              <a:t>carry about a </a:t>
            </a:r>
            <a:r>
              <a:rPr lang="en-US" dirty="0">
                <a:solidFill>
                  <a:srgbClr val="FF0000"/>
                </a:solidFill>
              </a:rPr>
              <a:t>threefold</a:t>
            </a:r>
            <a:r>
              <a:rPr lang="en-US" dirty="0"/>
              <a:t> </a:t>
            </a:r>
            <a:r>
              <a:rPr lang="en-US" dirty="0" smtClean="0"/>
              <a:t>increased risk </a:t>
            </a:r>
            <a:r>
              <a:rPr lang="en-US" dirty="0"/>
              <a:t>of </a:t>
            </a:r>
            <a:r>
              <a:rPr lang="en-US" dirty="0">
                <a:solidFill>
                  <a:srgbClr val="FF0000"/>
                </a:solidFill>
              </a:rPr>
              <a:t>VTE</a:t>
            </a:r>
            <a:r>
              <a:rPr lang="en-US" dirty="0"/>
              <a:t> in first-time users. </a:t>
            </a:r>
          </a:p>
          <a:p>
            <a:pPr marL="0" indent="0">
              <a:buNone/>
            </a:pPr>
            <a:r>
              <a:rPr lang="en-US" dirty="0" smtClean="0"/>
              <a:t>VTE </a:t>
            </a:r>
            <a:r>
              <a:rPr lang="en-US" dirty="0"/>
              <a:t>risk is </a:t>
            </a:r>
            <a:r>
              <a:rPr lang="en-US" dirty="0" smtClean="0"/>
              <a:t>significantly but </a:t>
            </a:r>
            <a:r>
              <a:rPr lang="en-US" dirty="0"/>
              <a:t>weakly related to </a:t>
            </a:r>
            <a:r>
              <a:rPr lang="en-US" dirty="0">
                <a:solidFill>
                  <a:srgbClr val="FF0000"/>
                </a:solidFill>
              </a:rPr>
              <a:t>estrogen dose </a:t>
            </a:r>
            <a:r>
              <a:rPr lang="en-US" dirty="0"/>
              <a:t>and may wane with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duration</a:t>
            </a:r>
            <a:r>
              <a:rPr lang="en-US" dirty="0"/>
              <a:t> of estrogen use.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use </a:t>
            </a:r>
            <a:r>
              <a:rPr lang="en-US" dirty="0" smtClean="0"/>
              <a:t>of OCs </a:t>
            </a:r>
            <a:r>
              <a:rPr lang="en-US" dirty="0"/>
              <a:t>containing </a:t>
            </a:r>
            <a:r>
              <a:rPr lang="en-US" dirty="0" smtClean="0"/>
              <a:t>some of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recent-generation low-</a:t>
            </a:r>
            <a:r>
              <a:rPr lang="en-US" dirty="0" err="1">
                <a:solidFill>
                  <a:srgbClr val="FF0000"/>
                </a:solidFill>
              </a:rPr>
              <a:t>androgenicity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progestins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desogestrel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gestodene</a:t>
            </a:r>
            <a:r>
              <a:rPr lang="en-US" dirty="0"/>
              <a:t>), and </a:t>
            </a:r>
            <a:r>
              <a:rPr lang="en-US" dirty="0">
                <a:solidFill>
                  <a:srgbClr val="FF0000"/>
                </a:solidFill>
              </a:rPr>
              <a:t>androgen receptor antagonists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(CPA, DSP) </a:t>
            </a:r>
            <a:r>
              <a:rPr lang="en-US" dirty="0"/>
              <a:t>may confer a</a:t>
            </a:r>
            <a:r>
              <a:rPr lang="en-US" dirty="0">
                <a:solidFill>
                  <a:srgbClr val="0070C0"/>
                </a:solidFill>
              </a:rPr>
              <a:t> 50% to 100% </a:t>
            </a:r>
            <a:r>
              <a:rPr lang="en-US" dirty="0" smtClean="0">
                <a:solidFill>
                  <a:srgbClr val="0070C0"/>
                </a:solidFill>
              </a:rPr>
              <a:t>increased </a:t>
            </a:r>
            <a:r>
              <a:rPr lang="en-US" dirty="0" smtClean="0"/>
              <a:t>risk </a:t>
            </a:r>
            <a:r>
              <a:rPr lang="en-US" dirty="0"/>
              <a:t>of VTE compared with OCs </a:t>
            </a:r>
          </a:p>
          <a:p>
            <a:pPr marL="0" indent="0">
              <a:buNone/>
            </a:pPr>
            <a:r>
              <a:rPr lang="en-US" dirty="0" smtClean="0"/>
              <a:t>containing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C00000"/>
                </a:solidFill>
              </a:rPr>
              <a:t>second </a:t>
            </a:r>
            <a:r>
              <a:rPr lang="en-US" dirty="0" err="1" smtClean="0">
                <a:solidFill>
                  <a:srgbClr val="C00000"/>
                </a:solidFill>
              </a:rPr>
              <a:t>generationprogestin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levonorgestrel</a:t>
            </a:r>
            <a:r>
              <a:rPr lang="en-US" dirty="0"/>
              <a:t>, according to reviews of large-scale comparative </a:t>
            </a:r>
            <a:r>
              <a:rPr lang="en-US" dirty="0" smtClean="0"/>
              <a:t>analyses.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8646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Ferriman</a:t>
            </a:r>
            <a:r>
              <a:rPr lang="en-US" sz="2800" dirty="0">
                <a:solidFill>
                  <a:srgbClr val="FF0000"/>
                </a:solidFill>
              </a:rPr>
              <a:t>–Gallwey hirsutism scoring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92" y="933060"/>
            <a:ext cx="11028784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665018"/>
            <a:ext cx="11859490" cy="599901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Increased age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obesity </a:t>
            </a:r>
            <a:r>
              <a:rPr lang="en-US" dirty="0"/>
              <a:t>are additional factors </a:t>
            </a:r>
            <a:r>
              <a:rPr lang="en-US" dirty="0" smtClean="0"/>
              <a:t>associated with </a:t>
            </a:r>
            <a:r>
              <a:rPr lang="en-US" dirty="0"/>
              <a:t>an increased risk of VTE.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risk in </a:t>
            </a:r>
            <a:r>
              <a:rPr lang="en-US" dirty="0" smtClean="0">
                <a:solidFill>
                  <a:srgbClr val="FF0000"/>
                </a:solidFill>
              </a:rPr>
              <a:t>women over </a:t>
            </a:r>
            <a:r>
              <a:rPr lang="en-US" dirty="0">
                <a:solidFill>
                  <a:srgbClr val="FF0000"/>
                </a:solidFill>
              </a:rPr>
              <a:t>age 39 years </a:t>
            </a:r>
            <a:r>
              <a:rPr lang="en-US" dirty="0"/>
              <a:t>taking OCs is approximately </a:t>
            </a:r>
            <a:r>
              <a:rPr lang="en-US" dirty="0">
                <a:solidFill>
                  <a:srgbClr val="FF0000"/>
                </a:solidFill>
              </a:rPr>
              <a:t>fourfold</a:t>
            </a:r>
          </a:p>
          <a:p>
            <a:pPr marL="0" indent="0">
              <a:buNone/>
            </a:pPr>
            <a:r>
              <a:rPr lang="en-US" dirty="0"/>
              <a:t>higher than in younger women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risk in </a:t>
            </a:r>
            <a:r>
              <a:rPr lang="en-US" dirty="0">
                <a:solidFill>
                  <a:srgbClr val="FF0000"/>
                </a:solidFill>
              </a:rPr>
              <a:t>obese women </a:t>
            </a:r>
            <a:r>
              <a:rPr lang="en-US" dirty="0"/>
              <a:t>taking </a:t>
            </a:r>
            <a:r>
              <a:rPr lang="en-US" dirty="0" err="1" smtClean="0"/>
              <a:t>Ocs</a:t>
            </a:r>
            <a:r>
              <a:rPr lang="en-US" dirty="0" smtClean="0"/>
              <a:t> has </a:t>
            </a:r>
            <a:r>
              <a:rPr lang="en-US" dirty="0"/>
              <a:t>been estimated to be </a:t>
            </a:r>
            <a:r>
              <a:rPr lang="en-US" dirty="0">
                <a:solidFill>
                  <a:srgbClr val="FF0000"/>
                </a:solidFill>
              </a:rPr>
              <a:t>2- to 10-fold </a:t>
            </a:r>
            <a:r>
              <a:rPr lang="en-US" dirty="0"/>
              <a:t>higher </a:t>
            </a:r>
            <a:r>
              <a:rPr lang="en-US" dirty="0" smtClean="0"/>
              <a:t>than </a:t>
            </a:r>
            <a:r>
              <a:rPr lang="en-US" dirty="0" err="1" smtClean="0"/>
              <a:t>nonobese</a:t>
            </a:r>
            <a:r>
              <a:rPr lang="en-US" dirty="0" smtClean="0"/>
              <a:t> </a:t>
            </a:r>
            <a:r>
              <a:rPr lang="en-US" dirty="0"/>
              <a:t>women taking OCs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7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14400"/>
            <a:ext cx="12011891" cy="5777345"/>
          </a:xfrm>
        </p:spPr>
        <p:txBody>
          <a:bodyPr>
            <a:normAutofit fontScale="77500" lnSpcReduction="20000"/>
          </a:bodyPr>
          <a:lstStyle/>
          <a:p>
            <a:r>
              <a:rPr lang="en-US" sz="3300" b="1" dirty="0">
                <a:solidFill>
                  <a:srgbClr val="FF0000"/>
                </a:solidFill>
              </a:rPr>
              <a:t>Which OCs should be used for hirsutism?</a:t>
            </a:r>
            <a:endParaRPr lang="en-US" sz="33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There were no clinically important advantages </a:t>
            </a:r>
            <a:r>
              <a:rPr lang="en-US" dirty="0" smtClean="0"/>
              <a:t>of OCs </a:t>
            </a:r>
            <a:r>
              <a:rPr lang="en-US" dirty="0"/>
              <a:t>containing the antiandrogen </a:t>
            </a:r>
            <a:r>
              <a:rPr lang="en-US" dirty="0" err="1"/>
              <a:t>progestins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CPA </a:t>
            </a:r>
            <a:r>
              <a:rPr lang="en-US" dirty="0"/>
              <a:t>or </a:t>
            </a:r>
            <a:r>
              <a:rPr lang="en-US" dirty="0" smtClean="0"/>
              <a:t>DSP in </a:t>
            </a:r>
            <a:r>
              <a:rPr lang="en-US" dirty="0"/>
              <a:t>our </a:t>
            </a:r>
            <a:r>
              <a:rPr lang="en-US" dirty="0" smtClean="0"/>
              <a:t>meta-analysis.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Although </a:t>
            </a:r>
            <a:r>
              <a:rPr lang="en-US" dirty="0"/>
              <a:t>we were concerned </a:t>
            </a:r>
            <a:r>
              <a:rPr lang="en-US" dirty="0" smtClean="0"/>
              <a:t>that </a:t>
            </a:r>
            <a:r>
              <a:rPr lang="en-US" dirty="0" smtClean="0">
                <a:solidFill>
                  <a:srgbClr val="FF0000"/>
                </a:solidFill>
              </a:rPr>
              <a:t>OCs </a:t>
            </a:r>
            <a:r>
              <a:rPr lang="en-US" dirty="0">
                <a:solidFill>
                  <a:srgbClr val="FF0000"/>
                </a:solidFill>
              </a:rPr>
              <a:t>containing </a:t>
            </a:r>
            <a:r>
              <a:rPr lang="en-US" dirty="0" err="1">
                <a:solidFill>
                  <a:srgbClr val="FF0000"/>
                </a:solidFill>
              </a:rPr>
              <a:t>levonorgestrel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(the most </a:t>
            </a:r>
            <a:r>
              <a:rPr lang="en-US" dirty="0" err="1"/>
              <a:t>androgenicprogestin</a:t>
            </a:r>
            <a:r>
              <a:rPr lang="en-US" dirty="0"/>
              <a:t>) </a:t>
            </a:r>
            <a:r>
              <a:rPr lang="en-US" dirty="0" err="1" smtClean="0"/>
              <a:t>would</a:t>
            </a:r>
            <a:r>
              <a:rPr lang="en-US" dirty="0" err="1"/>
              <a:t>be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less effective for </a:t>
            </a:r>
            <a:r>
              <a:rPr lang="en-US" dirty="0" err="1" smtClean="0">
                <a:solidFill>
                  <a:srgbClr val="FF0000"/>
                </a:solidFill>
              </a:rPr>
              <a:t>hirsutism</a:t>
            </a:r>
            <a:r>
              <a:rPr lang="en-US" dirty="0" err="1"/>
              <a:t>Whereas</a:t>
            </a:r>
            <a:r>
              <a:rPr lang="en-US" dirty="0"/>
              <a:t> a potential benefit of OCs containing </a:t>
            </a:r>
            <a:r>
              <a:rPr lang="en-US" dirty="0" err="1"/>
              <a:t>levonorgestrel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   is </a:t>
            </a:r>
            <a:r>
              <a:rPr lang="en-US" dirty="0"/>
              <a:t>their </a:t>
            </a:r>
            <a:r>
              <a:rPr lang="en-US" dirty="0">
                <a:solidFill>
                  <a:srgbClr val="FF0000"/>
                </a:solidFill>
              </a:rPr>
              <a:t>lower VTE risk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an important concern is the adverse effects of </a:t>
            </a:r>
            <a:r>
              <a:rPr lang="en-US" dirty="0" err="1"/>
              <a:t>levonorgestrel</a:t>
            </a:r>
            <a:r>
              <a:rPr lang="en-US" dirty="0"/>
              <a:t> on </a:t>
            </a:r>
            <a:r>
              <a:rPr lang="en-US" dirty="0">
                <a:solidFill>
                  <a:srgbClr val="FF0000"/>
                </a:solidFill>
              </a:rPr>
              <a:t>metabolic biomarkers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Although there are </a:t>
            </a:r>
            <a:r>
              <a:rPr lang="en-US" b="1" dirty="0"/>
              <a:t>no data to suggest that the metabolic effects are associated with adverse clinical outcomes</a:t>
            </a:r>
            <a:r>
              <a:rPr lang="en-US" dirty="0"/>
              <a:t>, we tend to </a:t>
            </a:r>
            <a:r>
              <a:rPr lang="en-US" dirty="0">
                <a:solidFill>
                  <a:srgbClr val="FF0000"/>
                </a:solidFill>
              </a:rPr>
              <a:t>avoid this progestin in women with PCOS, a </a:t>
            </a:r>
            <a:r>
              <a:rPr lang="en-US" dirty="0" err="1">
                <a:solidFill>
                  <a:srgbClr val="FF0000"/>
                </a:solidFill>
              </a:rPr>
              <a:t>populationwith</a:t>
            </a:r>
            <a:r>
              <a:rPr lang="en-US" dirty="0">
                <a:solidFill>
                  <a:srgbClr val="FF0000"/>
                </a:solidFill>
              </a:rPr>
              <a:t> metabolic concerns at baseline.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5" y="762000"/>
            <a:ext cx="11859491" cy="587432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noted previously</a:t>
            </a:r>
            <a:r>
              <a:rPr lang="en-US" dirty="0" smtClean="0"/>
              <a:t>,</a:t>
            </a:r>
            <a:r>
              <a:rPr lang="en-US" dirty="0"/>
              <a:t> for women with </a:t>
            </a:r>
            <a:r>
              <a:rPr lang="en-US" b="1" dirty="0"/>
              <a:t>hirsutism at higher risk for VTE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b="1" dirty="0" smtClean="0"/>
              <a:t>obese</a:t>
            </a:r>
            <a:r>
              <a:rPr lang="en-US" dirty="0" smtClean="0"/>
              <a:t> </a:t>
            </a:r>
            <a:r>
              <a:rPr lang="en-US" dirty="0"/>
              <a:t>or over </a:t>
            </a:r>
            <a:r>
              <a:rPr lang="en-US" b="1" dirty="0"/>
              <a:t>age 39 years</a:t>
            </a:r>
            <a:r>
              <a:rPr lang="en-US" dirty="0"/>
              <a:t>), we suggest</a:t>
            </a:r>
          </a:p>
          <a:p>
            <a:pPr marL="0" indent="0">
              <a:buNone/>
            </a:pPr>
            <a:r>
              <a:rPr lang="en-US" dirty="0"/>
              <a:t>initial therapy with an </a:t>
            </a:r>
            <a:r>
              <a:rPr lang="en-US" dirty="0">
                <a:solidFill>
                  <a:srgbClr val="FF0000"/>
                </a:solidFill>
              </a:rPr>
              <a:t>OC containing the lowest </a:t>
            </a:r>
            <a:r>
              <a:rPr lang="en-US" dirty="0" err="1" smtClean="0">
                <a:solidFill>
                  <a:srgbClr val="FF0000"/>
                </a:solidFill>
              </a:rPr>
              <a:t>effective</a:t>
            </a:r>
            <a:r>
              <a:rPr lang="en-US" dirty="0" err="1">
                <a:solidFill>
                  <a:srgbClr val="FF0000"/>
                </a:solidFill>
              </a:rPr>
              <a:t>dose</a:t>
            </a:r>
            <a:r>
              <a:rPr lang="en-US" dirty="0">
                <a:solidFill>
                  <a:srgbClr val="FF0000"/>
                </a:solidFill>
              </a:rPr>
              <a:t> of EE </a:t>
            </a:r>
            <a:r>
              <a:rPr lang="en-US" dirty="0"/>
              <a:t>(usually </a:t>
            </a:r>
            <a:r>
              <a:rPr lang="en-US" dirty="0">
                <a:solidFill>
                  <a:srgbClr val="FF0000"/>
                </a:solidFill>
              </a:rPr>
              <a:t>20 mcg</a:t>
            </a:r>
            <a:r>
              <a:rPr lang="en-US" dirty="0"/>
              <a:t>) and a </a:t>
            </a:r>
            <a:r>
              <a:rPr lang="en-US" dirty="0">
                <a:solidFill>
                  <a:srgbClr val="FF0000"/>
                </a:solidFill>
              </a:rPr>
              <a:t>low-risk progestin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9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91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3" y="900545"/>
            <a:ext cx="11901055" cy="5276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Ovarian androgen suppression </a:t>
            </a:r>
            <a:r>
              <a:rPr lang="en-US" dirty="0"/>
              <a:t>may be similar </a:t>
            </a:r>
            <a:r>
              <a:rPr lang="en-US" dirty="0" smtClean="0"/>
              <a:t>with OCs </a:t>
            </a:r>
            <a:r>
              <a:rPr lang="en-US" dirty="0"/>
              <a:t>containing different </a:t>
            </a:r>
          </a:p>
          <a:p>
            <a:pPr marL="0" indent="0">
              <a:buNone/>
            </a:pPr>
            <a:r>
              <a:rPr lang="en-US" dirty="0" smtClean="0"/>
              <a:t>doses </a:t>
            </a:r>
            <a:r>
              <a:rPr lang="en-US" dirty="0"/>
              <a:t>of EE.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smtClean="0"/>
              <a:t>meta-analysis of </a:t>
            </a:r>
            <a:r>
              <a:rPr lang="en-US" dirty="0"/>
              <a:t>42 studies, the suppression of serum total and free testosterone concentrations was similar with OCs </a:t>
            </a:r>
            <a:r>
              <a:rPr lang="en-US" dirty="0" smtClean="0"/>
              <a:t>containing 20 </a:t>
            </a:r>
            <a:r>
              <a:rPr lang="en-US" dirty="0"/>
              <a:t>vs 30/35 mcg </a:t>
            </a:r>
            <a:r>
              <a:rPr lang="en-US" dirty="0" smtClean="0"/>
              <a:t>EE.</a:t>
            </a:r>
          </a:p>
          <a:p>
            <a:pPr marL="0" indent="0">
              <a:buNone/>
            </a:pPr>
            <a:r>
              <a:rPr lang="en-US" dirty="0" smtClean="0"/>
              <a:t> Limited </a:t>
            </a:r>
            <a:r>
              <a:rPr lang="en-US" dirty="0"/>
              <a:t>data suggest that OCs containing DSP with 20 or 30 mcg EE have a</a:t>
            </a:r>
          </a:p>
          <a:p>
            <a:pPr marL="0" indent="0">
              <a:buNone/>
            </a:pPr>
            <a:r>
              <a:rPr lang="en-US" dirty="0"/>
              <a:t>similar effect on </a:t>
            </a:r>
            <a:r>
              <a:rPr lang="en-US" dirty="0" err="1"/>
              <a:t>Ferriman</a:t>
            </a:r>
            <a:r>
              <a:rPr lang="en-US" dirty="0"/>
              <a:t>–Gallwey scores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0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886690"/>
            <a:ext cx="11873345" cy="597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typically choose </a:t>
            </a:r>
            <a:r>
              <a:rPr lang="en-US" dirty="0"/>
              <a:t>an OC that contains a </a:t>
            </a:r>
            <a:r>
              <a:rPr lang="en-US" b="1" dirty="0"/>
              <a:t>progestin with low </a:t>
            </a:r>
            <a:r>
              <a:rPr lang="en-US" b="1" dirty="0" err="1"/>
              <a:t>androgenicity</a:t>
            </a:r>
            <a:r>
              <a:rPr lang="en-US" b="1" dirty="0"/>
              <a:t> </a:t>
            </a:r>
            <a:r>
              <a:rPr lang="en-US" dirty="0"/>
              <a:t>(or a progestin that has </a:t>
            </a:r>
            <a:r>
              <a:rPr lang="en-US" b="1" dirty="0" err="1" smtClean="0"/>
              <a:t>antia</a:t>
            </a:r>
            <a:r>
              <a:rPr lang="en-US" b="1" dirty="0" smtClean="0"/>
              <a:t> </a:t>
            </a:r>
            <a:r>
              <a:rPr lang="en-US" b="1" dirty="0" err="1" smtClean="0"/>
              <a:t>ndrogenic</a:t>
            </a:r>
            <a:r>
              <a:rPr lang="en-US" b="1" dirty="0" smtClean="0"/>
              <a:t> properties </a:t>
            </a:r>
            <a:r>
              <a:rPr lang="en-US" dirty="0"/>
              <a:t>such as </a:t>
            </a:r>
            <a:r>
              <a:rPr lang="en-US" dirty="0" err="1"/>
              <a:t>cyproterone</a:t>
            </a:r>
            <a:r>
              <a:rPr lang="en-US" dirty="0"/>
              <a:t> acetate [</a:t>
            </a:r>
            <a:r>
              <a:rPr lang="en-US" b="1" dirty="0"/>
              <a:t>CPA</a:t>
            </a:r>
            <a:r>
              <a:rPr lang="en-US" dirty="0"/>
              <a:t>]).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OCs contain the progestin,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drospirenone</a:t>
            </a:r>
            <a:r>
              <a:rPr lang="en-US" dirty="0"/>
              <a:t>, which is structurally</a:t>
            </a:r>
          </a:p>
          <a:p>
            <a:pPr marL="0" indent="0">
              <a:buNone/>
            </a:pPr>
            <a:r>
              <a:rPr lang="en-US" dirty="0"/>
              <a:t>related to spironolactone. </a:t>
            </a:r>
            <a:r>
              <a:rPr lang="en-US" dirty="0" err="1"/>
              <a:t>Drospirenone</a:t>
            </a:r>
            <a:r>
              <a:rPr lang="en-US" dirty="0"/>
              <a:t> is a </a:t>
            </a:r>
            <a:r>
              <a:rPr lang="en-US" dirty="0">
                <a:solidFill>
                  <a:srgbClr val="FF0000"/>
                </a:solidFill>
              </a:rPr>
              <a:t>very weak antiandrogen </a:t>
            </a:r>
            <a:r>
              <a:rPr lang="en-US" dirty="0"/>
              <a:t>at the dose employed </a:t>
            </a:r>
            <a:r>
              <a:rPr lang="en-US" dirty="0" smtClean="0"/>
              <a:t>.Data </a:t>
            </a:r>
            <a:r>
              <a:rPr lang="en-US" dirty="0"/>
              <a:t>comparing </a:t>
            </a:r>
            <a:r>
              <a:rPr lang="en-US" dirty="0" err="1" smtClean="0"/>
              <a:t>Ocs</a:t>
            </a:r>
            <a:r>
              <a:rPr lang="en-US" dirty="0" smtClean="0"/>
              <a:t> containing </a:t>
            </a:r>
            <a:r>
              <a:rPr lang="en-US" dirty="0" err="1"/>
              <a:t>drospirenone</a:t>
            </a:r>
            <a:r>
              <a:rPr lang="en-US" dirty="0"/>
              <a:t> with OCs containing other </a:t>
            </a:r>
            <a:r>
              <a:rPr lang="en-US" dirty="0" err="1"/>
              <a:t>progestins</a:t>
            </a:r>
            <a:r>
              <a:rPr lang="en-US" dirty="0"/>
              <a:t> are</a:t>
            </a:r>
            <a:r>
              <a:rPr lang="en-US" dirty="0">
                <a:solidFill>
                  <a:srgbClr val="FF0000"/>
                </a:solidFill>
              </a:rPr>
              <a:t> limited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do not suggest a clinical advantage </a:t>
            </a:r>
            <a:r>
              <a:rPr lang="en-US" dirty="0"/>
              <a:t>of </a:t>
            </a:r>
            <a:r>
              <a:rPr lang="en-US" dirty="0" err="1"/>
              <a:t>drospirenone</a:t>
            </a:r>
            <a:r>
              <a:rPr lang="en-US" dirty="0"/>
              <a:t>-OCs for hirsutism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addition, there have been concerns about a possible excess risk of VTE </a:t>
            </a:r>
            <a:r>
              <a:rPr lang="en-US" dirty="0" smtClean="0"/>
              <a:t>when compared </a:t>
            </a:r>
            <a:r>
              <a:rPr lang="en-US" dirty="0"/>
              <a:t>with other OCs. </a:t>
            </a:r>
            <a:endParaRPr lang="en-US" dirty="0" smtClean="0"/>
          </a:p>
          <a:p>
            <a:pPr marL="0" indent="0" algn="ctr">
              <a:buNone/>
            </a:pPr>
            <a:r>
              <a:rPr lang="en-US" sz="2400" dirty="0"/>
              <a:t>2020 </a:t>
            </a:r>
            <a:r>
              <a:rPr lang="en-US" sz="2400" dirty="0" err="1" smtClean="0"/>
              <a:t>UpToDate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33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748144"/>
            <a:ext cx="11901054" cy="6012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suggest a trial of at least </a:t>
            </a:r>
            <a:r>
              <a:rPr lang="en-US" dirty="0">
                <a:solidFill>
                  <a:srgbClr val="FF0000"/>
                </a:solidFill>
              </a:rPr>
              <a:t>six months </a:t>
            </a:r>
            <a:r>
              <a:rPr lang="en-US" dirty="0"/>
              <a:t>before making any changes in dose, adding a medication, or switching to </a:t>
            </a:r>
            <a:r>
              <a:rPr lang="en-US" dirty="0" smtClean="0"/>
              <a:t>a</a:t>
            </a:r>
            <a:r>
              <a:rPr lang="fa-IR" dirty="0" smtClean="0"/>
              <a:t> </a:t>
            </a:r>
            <a:r>
              <a:rPr lang="en-US" dirty="0" smtClean="0"/>
              <a:t>new </a:t>
            </a:r>
            <a:r>
              <a:rPr lang="en-US" dirty="0"/>
              <a:t>medication.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patient's assessment of her response to therapy is the most important outcome. At each </a:t>
            </a:r>
            <a:r>
              <a:rPr lang="en-US" dirty="0" smtClean="0"/>
              <a:t>follow-up</a:t>
            </a:r>
            <a:r>
              <a:rPr lang="fa-IR" dirty="0" smtClean="0"/>
              <a:t> </a:t>
            </a:r>
            <a:r>
              <a:rPr lang="en-US" dirty="0" smtClean="0"/>
              <a:t>visit</a:t>
            </a:r>
            <a:r>
              <a:rPr lang="en-US" dirty="0"/>
              <a:t>, the patient should be asked whether she has noted any </a:t>
            </a:r>
            <a:r>
              <a:rPr lang="en-US" dirty="0">
                <a:solidFill>
                  <a:srgbClr val="FF0000"/>
                </a:solidFill>
              </a:rPr>
              <a:t>decreased need for cosmetic methods </a:t>
            </a:r>
            <a:r>
              <a:rPr lang="en-US" dirty="0"/>
              <a:t>(shaving, plucking, waxing) 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manage her hirsutism.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>
                <a:solidFill>
                  <a:srgbClr val="FF0000"/>
                </a:solidFill>
              </a:rPr>
              <a:t>do not suggest </a:t>
            </a:r>
            <a:r>
              <a:rPr lang="en-US" dirty="0"/>
              <a:t>routine </a:t>
            </a:r>
            <a:r>
              <a:rPr lang="en-US" dirty="0">
                <a:solidFill>
                  <a:srgbClr val="FF0000"/>
                </a:solidFill>
              </a:rPr>
              <a:t>monitoring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serum androgens </a:t>
            </a:r>
            <a:r>
              <a:rPr lang="en-US" dirty="0"/>
              <a:t>to assess the response to drug therapy. However, if there </a:t>
            </a:r>
            <a:r>
              <a:rPr lang="en-US" dirty="0" smtClean="0"/>
              <a:t>is</a:t>
            </a:r>
            <a:r>
              <a:rPr lang="fa-IR" dirty="0" smtClean="0"/>
              <a:t> </a:t>
            </a:r>
            <a:r>
              <a:rPr lang="en-US" b="1" dirty="0" smtClean="0"/>
              <a:t>progression</a:t>
            </a:r>
            <a:r>
              <a:rPr lang="en-US" dirty="0" smtClean="0"/>
              <a:t> </a:t>
            </a:r>
            <a:r>
              <a:rPr lang="en-US" dirty="0"/>
              <a:t>of hirsutism during therapy, repeat biochemical evaluation is warranted. </a:t>
            </a:r>
            <a:endParaRPr lang="fa-IR" dirty="0" smtClean="0"/>
          </a:p>
          <a:p>
            <a:pPr marL="0" indent="0">
              <a:buNone/>
            </a:pPr>
            <a:endParaRPr lang="fa-IR" dirty="0" smtClean="0"/>
          </a:p>
          <a:p>
            <a:pPr marL="0" indent="0" algn="ctr">
              <a:buNone/>
            </a:pPr>
            <a:r>
              <a:rPr lang="en-US" sz="2400" dirty="0"/>
              <a:t>2020 </a:t>
            </a:r>
            <a:r>
              <a:rPr lang="en-US" sz="2400" dirty="0" err="1"/>
              <a:t>UpToDate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0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886690"/>
            <a:ext cx="11734800" cy="5818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Antiandrogen therapy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Although antiandrogens appear to be as effective as OCs for hirsutism </a:t>
            </a:r>
            <a:r>
              <a:rPr lang="en-US" dirty="0" smtClean="0"/>
              <a:t>,we </a:t>
            </a:r>
            <a:r>
              <a:rPr lang="en-US" dirty="0">
                <a:solidFill>
                  <a:srgbClr val="FF0000"/>
                </a:solidFill>
              </a:rPr>
              <a:t>suggest not </a:t>
            </a:r>
            <a:r>
              <a:rPr lang="en-US" dirty="0"/>
              <a:t>using them </a:t>
            </a:r>
            <a:r>
              <a:rPr lang="en-US" dirty="0" smtClean="0"/>
              <a:t>as </a:t>
            </a:r>
            <a:r>
              <a:rPr lang="en-US" dirty="0" smtClean="0">
                <a:solidFill>
                  <a:srgbClr val="FF0000"/>
                </a:solidFill>
              </a:rPr>
              <a:t>monotherapy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because of the </a:t>
            </a:r>
            <a:r>
              <a:rPr lang="en-US" dirty="0">
                <a:solidFill>
                  <a:srgbClr val="FF0000"/>
                </a:solidFill>
              </a:rPr>
              <a:t>potential adverse effects </a:t>
            </a:r>
            <a:r>
              <a:rPr lang="en-US" dirty="0"/>
              <a:t>on a developing </a:t>
            </a:r>
            <a:r>
              <a:rPr lang="en-US" dirty="0">
                <a:solidFill>
                  <a:srgbClr val="FF0000"/>
                </a:solidFill>
              </a:rPr>
              <a:t>male fetus </a:t>
            </a:r>
            <a:r>
              <a:rPr lang="en-US" dirty="0"/>
              <a:t>in utero.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/>
              <a:t>, in women </a:t>
            </a:r>
            <a:r>
              <a:rPr lang="en-US" dirty="0" smtClean="0"/>
              <a:t>who </a:t>
            </a:r>
            <a:r>
              <a:rPr lang="en-US" b="1" dirty="0" smtClean="0"/>
              <a:t>cannot </a:t>
            </a:r>
            <a:r>
              <a:rPr lang="en-US" b="1" dirty="0"/>
              <a:t>conceive </a:t>
            </a:r>
            <a:r>
              <a:rPr lang="en-US" dirty="0"/>
              <a:t>or who are using a </a:t>
            </a:r>
            <a:r>
              <a:rPr lang="en-US" b="1" dirty="0"/>
              <a:t>reliable contraceptive </a:t>
            </a:r>
            <a:r>
              <a:rPr lang="en-US" dirty="0"/>
              <a:t>method, either an</a:t>
            </a:r>
            <a:r>
              <a:rPr lang="en-US" b="1" i="1" dirty="0"/>
              <a:t> OC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an </a:t>
            </a:r>
            <a:r>
              <a:rPr lang="en-US" b="1" dirty="0"/>
              <a:t>antiandrogen</a:t>
            </a:r>
            <a:r>
              <a:rPr lang="en-US" dirty="0"/>
              <a:t> can be used as initial therapy as they appear to have similar efficacy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women with </a:t>
            </a:r>
            <a:r>
              <a:rPr lang="en-US" dirty="0">
                <a:solidFill>
                  <a:srgbClr val="FF0000"/>
                </a:solidFill>
              </a:rPr>
              <a:t>contraindications to OC use</a:t>
            </a:r>
            <a:r>
              <a:rPr lang="en-US" dirty="0"/>
              <a:t>, </a:t>
            </a:r>
            <a:r>
              <a:rPr lang="en-US" b="1" dirty="0" smtClean="0"/>
              <a:t>antiandrogens</a:t>
            </a:r>
            <a:r>
              <a:rPr lang="en-US" dirty="0" smtClean="0"/>
              <a:t> may </a:t>
            </a:r>
            <a:r>
              <a:rPr lang="en-US" dirty="0"/>
              <a:t>be given as</a:t>
            </a:r>
            <a:r>
              <a:rPr lang="en-US" b="1" dirty="0"/>
              <a:t> initial </a:t>
            </a:r>
            <a:r>
              <a:rPr lang="en-US" dirty="0"/>
              <a:t>therapy, as long as the individual is using some form of </a:t>
            </a:r>
            <a:r>
              <a:rPr lang="en-US" dirty="0">
                <a:solidFill>
                  <a:srgbClr val="FF0000"/>
                </a:solidFill>
              </a:rPr>
              <a:t>reliable contraception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we </a:t>
            </a:r>
            <a:r>
              <a:rPr lang="en-US" dirty="0"/>
              <a:t>most commonly </a:t>
            </a:r>
            <a:r>
              <a:rPr lang="en-US" dirty="0">
                <a:solidFill>
                  <a:srgbClr val="FF0000"/>
                </a:solidFill>
              </a:rPr>
              <a:t>add</a:t>
            </a:r>
            <a:r>
              <a:rPr lang="en-US" dirty="0"/>
              <a:t> an </a:t>
            </a:r>
            <a:r>
              <a:rPr lang="en-US" dirty="0">
                <a:solidFill>
                  <a:srgbClr val="FF0000"/>
                </a:solidFill>
              </a:rPr>
              <a:t>antiandrogen to an OC </a:t>
            </a:r>
            <a:r>
              <a:rPr lang="en-US" dirty="0"/>
              <a:t>when the initial response to </a:t>
            </a:r>
            <a:r>
              <a:rPr lang="en-US" dirty="0">
                <a:solidFill>
                  <a:srgbClr val="FF0000"/>
                </a:solidFill>
              </a:rPr>
              <a:t>six </a:t>
            </a:r>
            <a:r>
              <a:rPr lang="en-US" dirty="0"/>
              <a:t>months of </a:t>
            </a:r>
            <a:r>
              <a:rPr lang="en-US" dirty="0" smtClean="0"/>
              <a:t>OC monotherapy </a:t>
            </a:r>
            <a:r>
              <a:rPr lang="en-US" dirty="0"/>
              <a:t>has been </a:t>
            </a:r>
            <a:r>
              <a:rPr lang="en-US" dirty="0" smtClean="0">
                <a:solidFill>
                  <a:srgbClr val="FF0000"/>
                </a:solidFill>
              </a:rPr>
              <a:t>inadequate 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3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0" y="789709"/>
            <a:ext cx="11894127" cy="59297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Available antiandrogens include the following:</a:t>
            </a:r>
          </a:p>
          <a:p>
            <a:pPr marL="0" indent="0">
              <a:buNone/>
            </a:pPr>
            <a:r>
              <a:rPr lang="en-US" b="1" dirty="0" smtClean="0"/>
              <a:t>1)</a:t>
            </a:r>
            <a:r>
              <a:rPr lang="en-US" b="1" dirty="0" smtClean="0">
                <a:solidFill>
                  <a:srgbClr val="0070C0"/>
                </a:solidFill>
              </a:rPr>
              <a:t>Spironolactone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first </a:t>
            </a:r>
            <a:r>
              <a:rPr lang="en-US" dirty="0">
                <a:solidFill>
                  <a:srgbClr val="C00000"/>
                </a:solidFill>
              </a:rPr>
              <a:t>choice </a:t>
            </a:r>
            <a:r>
              <a:rPr lang="en-US" dirty="0"/>
              <a:t>of antiandrogen, is an </a:t>
            </a:r>
            <a:r>
              <a:rPr lang="en-US" dirty="0">
                <a:solidFill>
                  <a:srgbClr val="C00000"/>
                </a:solidFill>
              </a:rPr>
              <a:t>aldosterone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androgen receptor antagonist </a:t>
            </a:r>
            <a:r>
              <a:rPr lang="en-US" dirty="0"/>
              <a:t>that </a:t>
            </a:r>
            <a:r>
              <a:rPr lang="en-US" dirty="0" smtClean="0"/>
              <a:t>is structurally </a:t>
            </a:r>
            <a:r>
              <a:rPr lang="en-US" dirty="0">
                <a:solidFill>
                  <a:srgbClr val="C00000"/>
                </a:solidFill>
              </a:rPr>
              <a:t>similar to progestin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>
                <a:solidFill>
                  <a:srgbClr val="C00000"/>
                </a:solidFill>
              </a:rPr>
              <a:t>competes with DHT for binding to the androgen receptor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inhibits enzymes</a:t>
            </a:r>
          </a:p>
          <a:p>
            <a:pPr marL="0" indent="0">
              <a:buNone/>
            </a:pPr>
            <a:r>
              <a:rPr lang="en-US" dirty="0"/>
              <a:t>involved 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androgen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biosynthesis(5</a:t>
            </a:r>
            <a:r>
              <a:rPr lang="el-G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ᾳ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reductase).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We start with </a:t>
            </a:r>
            <a:r>
              <a:rPr lang="en-US" dirty="0">
                <a:solidFill>
                  <a:srgbClr val="C00000"/>
                </a:solidFill>
              </a:rPr>
              <a:t>50 mg twice daily </a:t>
            </a:r>
            <a:r>
              <a:rPr lang="en-US" dirty="0"/>
              <a:t>and increase to </a:t>
            </a:r>
            <a:r>
              <a:rPr lang="en-US" dirty="0">
                <a:solidFill>
                  <a:srgbClr val="C00000"/>
                </a:solidFill>
              </a:rPr>
              <a:t>100 mg twice daily </a:t>
            </a:r>
            <a:r>
              <a:rPr lang="en-US" dirty="0"/>
              <a:t>as needed.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drug is generally </a:t>
            </a:r>
            <a:r>
              <a:rPr lang="en-US" dirty="0">
                <a:solidFill>
                  <a:srgbClr val="C00000"/>
                </a:solidFill>
              </a:rPr>
              <a:t>well tolerated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but </a:t>
            </a:r>
            <a:r>
              <a:rPr lang="en-US" dirty="0">
                <a:solidFill>
                  <a:srgbClr val="C00000"/>
                </a:solidFill>
              </a:rPr>
              <a:t>should not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used if there is </a:t>
            </a:r>
            <a:r>
              <a:rPr lang="en-US" dirty="0">
                <a:solidFill>
                  <a:srgbClr val="C00000"/>
                </a:solidFill>
              </a:rPr>
              <a:t>renal impairment.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Spironolactone may have a </a:t>
            </a:r>
            <a:r>
              <a:rPr lang="en-US" dirty="0">
                <a:solidFill>
                  <a:srgbClr val="C00000"/>
                </a:solidFill>
              </a:rPr>
              <a:t>dose-dependent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association with </a:t>
            </a:r>
            <a:r>
              <a:rPr lang="en-US" dirty="0">
                <a:solidFill>
                  <a:srgbClr val="C00000"/>
                </a:solidFill>
              </a:rPr>
              <a:t>menstrual irregularity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unless the patient uses an </a:t>
            </a:r>
            <a:r>
              <a:rPr lang="en-US" dirty="0">
                <a:solidFill>
                  <a:srgbClr val="C00000"/>
                </a:solidFill>
              </a:rPr>
              <a:t>OC concomitantly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3" y="734290"/>
            <a:ext cx="11942618" cy="5971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Spironolactone use may rarely </a:t>
            </a:r>
            <a:r>
              <a:rPr lang="en-US" dirty="0"/>
              <a:t>result in </a:t>
            </a:r>
            <a:r>
              <a:rPr lang="en-US" dirty="0">
                <a:solidFill>
                  <a:srgbClr val="C00000"/>
                </a:solidFill>
              </a:rPr>
              <a:t>hyperkalemia</a:t>
            </a:r>
            <a:r>
              <a:rPr lang="en-US" dirty="0"/>
              <a:t>, and it may cause </a:t>
            </a:r>
            <a:r>
              <a:rPr lang="en-US" dirty="0" smtClean="0">
                <a:solidFill>
                  <a:srgbClr val="C00000"/>
                </a:solidFill>
              </a:rPr>
              <a:t>increased diuresis </a:t>
            </a:r>
            <a:r>
              <a:rPr lang="en-US" dirty="0"/>
              <a:t>and occasionally </a:t>
            </a:r>
            <a:r>
              <a:rPr lang="en-US" dirty="0">
                <a:solidFill>
                  <a:srgbClr val="C00000"/>
                </a:solidFill>
              </a:rPr>
              <a:t>postural hypotension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dizziness early in treatment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As with all antiandrogens, if a patient </a:t>
            </a:r>
            <a:r>
              <a:rPr lang="en-US" dirty="0" smtClean="0"/>
              <a:t>inadvertently </a:t>
            </a:r>
            <a:r>
              <a:rPr lang="en-US" dirty="0"/>
              <a:t>uses </a:t>
            </a:r>
            <a:r>
              <a:rPr lang="en-US" dirty="0">
                <a:solidFill>
                  <a:srgbClr val="FF0000"/>
                </a:solidFill>
              </a:rPr>
              <a:t>spironolactone</a:t>
            </a:r>
            <a:r>
              <a:rPr lang="en-US" dirty="0"/>
              <a:t> during early pregnancy, there is a </a:t>
            </a:r>
            <a:r>
              <a:rPr lang="en-US" dirty="0">
                <a:solidFill>
                  <a:srgbClr val="FF0000"/>
                </a:solidFill>
              </a:rPr>
              <a:t>danger that a male fetus could be feminized </a:t>
            </a:r>
            <a:r>
              <a:rPr lang="en-US" dirty="0"/>
              <a:t>because of the exquisite sensitivity of the fetal genitalia to exposure to maternal </a:t>
            </a:r>
          </a:p>
          <a:p>
            <a:pPr marL="0" indent="0">
              <a:buNone/>
            </a:pPr>
            <a:r>
              <a:rPr lang="en-US" dirty="0" smtClean="0"/>
              <a:t>synthetic </a:t>
            </a:r>
            <a:r>
              <a:rPr lang="en-US" dirty="0"/>
              <a:t>sex hormone ingestion although the </a:t>
            </a:r>
            <a:r>
              <a:rPr lang="en-US" dirty="0">
                <a:solidFill>
                  <a:srgbClr val="FF0000"/>
                </a:solidFill>
              </a:rPr>
              <a:t>absolute risk of this is not known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817418"/>
            <a:ext cx="12053456" cy="583276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2)</a:t>
            </a:r>
            <a:r>
              <a:rPr lang="en-US" b="1" dirty="0" err="1" smtClean="0">
                <a:solidFill>
                  <a:srgbClr val="0070C0"/>
                </a:solidFill>
              </a:rPr>
              <a:t>Drospirenone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progestin used in some OCs</a:t>
            </a:r>
            <a:r>
              <a:rPr lang="en-US" dirty="0"/>
              <a:t>, is a </a:t>
            </a:r>
            <a:r>
              <a:rPr lang="en-US" dirty="0">
                <a:solidFill>
                  <a:srgbClr val="FF0000"/>
                </a:solidFill>
              </a:rPr>
              <a:t>very weak antiandrogen</a:t>
            </a:r>
            <a:r>
              <a:rPr lang="en-US" dirty="0"/>
              <a:t>. The dose used </a:t>
            </a:r>
            <a:r>
              <a:rPr lang="en-US" dirty="0">
                <a:solidFill>
                  <a:srgbClr val="FF0000"/>
                </a:solidFill>
              </a:rPr>
              <a:t>with </a:t>
            </a:r>
            <a:r>
              <a:rPr lang="en-US" dirty="0" err="1">
                <a:solidFill>
                  <a:srgbClr val="FF0000"/>
                </a:solidFill>
              </a:rPr>
              <a:t>ethinyl</a:t>
            </a:r>
            <a:r>
              <a:rPr lang="en-US" dirty="0">
                <a:solidFill>
                  <a:srgbClr val="FF0000"/>
                </a:solidFill>
              </a:rPr>
              <a:t> estradiol </a:t>
            </a:r>
            <a:r>
              <a:rPr lang="en-US" dirty="0" smtClean="0"/>
              <a:t>in OCs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3 mg</a:t>
            </a:r>
            <a:r>
              <a:rPr lang="en-US" dirty="0"/>
              <a:t>) is equivalent to approximately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25 </a:t>
            </a:r>
            <a:r>
              <a:rPr lang="en-US" dirty="0">
                <a:solidFill>
                  <a:srgbClr val="FF0000"/>
                </a:solidFill>
              </a:rPr>
              <a:t>mg of spironolactone </a:t>
            </a:r>
            <a:r>
              <a:rPr lang="en-US" dirty="0" smtClean="0"/>
              <a:t>.</a:t>
            </a:r>
            <a:r>
              <a:rPr lang="en-US" dirty="0" err="1" smtClean="0"/>
              <a:t>Drospirenone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alone is not available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3) </a:t>
            </a:r>
            <a:r>
              <a:rPr lang="en-US" b="1" dirty="0" err="1" smtClean="0">
                <a:solidFill>
                  <a:srgbClr val="0070C0"/>
                </a:solidFill>
              </a:rPr>
              <a:t>CPA: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17-hydroxyprogesterone</a:t>
            </a:r>
            <a:r>
              <a:rPr lang="en-US" dirty="0" smtClean="0"/>
              <a:t> derivative, competes with </a:t>
            </a:r>
            <a:r>
              <a:rPr lang="en-US" dirty="0" smtClean="0">
                <a:solidFill>
                  <a:srgbClr val="C00000"/>
                </a:solidFill>
              </a:rPr>
              <a:t>DHT for binding </a:t>
            </a:r>
            <a:r>
              <a:rPr lang="en-US" dirty="0" smtClean="0"/>
              <a:t>to the </a:t>
            </a:r>
            <a:r>
              <a:rPr lang="en-US" dirty="0" smtClean="0">
                <a:solidFill>
                  <a:srgbClr val="C00000"/>
                </a:solidFill>
              </a:rPr>
              <a:t>androgen receptor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reduces serum LH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0000"/>
                </a:solidFill>
              </a:rPr>
              <a:t>ovarian androgen </a:t>
            </a:r>
          </a:p>
          <a:p>
            <a:pPr marL="0" indent="0">
              <a:buNone/>
            </a:pPr>
            <a:r>
              <a:rPr lang="en-US" dirty="0" smtClean="0"/>
              <a:t>concentrations.</a:t>
            </a:r>
          </a:p>
          <a:p>
            <a:pPr marL="0" indent="0">
              <a:buNone/>
            </a:pPr>
            <a:r>
              <a:rPr lang="en-US" dirty="0" smtClean="0"/>
              <a:t> It is used in a </a:t>
            </a:r>
            <a:r>
              <a:rPr lang="en-US" dirty="0" smtClean="0">
                <a:solidFill>
                  <a:srgbClr val="C00000"/>
                </a:solidFill>
              </a:rPr>
              <a:t>low dose (2 mg) </a:t>
            </a:r>
            <a:r>
              <a:rPr lang="en-US" dirty="0" smtClean="0"/>
              <a:t>as the progestin component of </a:t>
            </a:r>
            <a:r>
              <a:rPr lang="en-US" dirty="0" smtClean="0">
                <a:solidFill>
                  <a:srgbClr val="C00000"/>
                </a:solidFill>
              </a:rPr>
              <a:t>OCs</a:t>
            </a:r>
            <a:r>
              <a:rPr lang="en-US" dirty="0" smtClean="0"/>
              <a:t>,</a:t>
            </a:r>
            <a:r>
              <a:rPr lang="en-US" dirty="0"/>
              <a:t> or as a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higher </a:t>
            </a:r>
            <a:r>
              <a:rPr lang="en-US" dirty="0">
                <a:solidFill>
                  <a:srgbClr val="C00000"/>
                </a:solidFill>
              </a:rPr>
              <a:t>dose (12.5 to 100 mg</a:t>
            </a:r>
            <a:r>
              <a:rPr lang="en-US" dirty="0"/>
              <a:t>) as </a:t>
            </a:r>
            <a:r>
              <a:rPr lang="en-US" dirty="0">
                <a:solidFill>
                  <a:srgbClr val="C00000"/>
                </a:solidFill>
              </a:rPr>
              <a:t>monotherapy</a:t>
            </a:r>
            <a:r>
              <a:rPr lang="en-US" dirty="0"/>
              <a:t> or with estrogen. It is available in almost all countries </a:t>
            </a:r>
            <a:r>
              <a:rPr lang="en-US" dirty="0" smtClean="0"/>
              <a:t>but the </a:t>
            </a:r>
            <a:r>
              <a:rPr lang="en-US" dirty="0"/>
              <a:t>United States.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734291"/>
            <a:ext cx="11610109" cy="5442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Limitations: </a:t>
            </a:r>
          </a:p>
          <a:p>
            <a:pPr marL="0" indent="0">
              <a:buNone/>
            </a:pPr>
            <a:r>
              <a:rPr lang="en-US" dirty="0" smtClean="0"/>
              <a:t>1-failure to account for a </a:t>
            </a:r>
            <a:r>
              <a:rPr lang="en-US" dirty="0" smtClean="0">
                <a:solidFill>
                  <a:srgbClr val="FF0000"/>
                </a:solidFill>
              </a:rPr>
              <a:t>locally high score </a:t>
            </a:r>
            <a:r>
              <a:rPr lang="en-US" dirty="0" smtClean="0"/>
              <a:t>that does </a:t>
            </a:r>
            <a:r>
              <a:rPr lang="en-US" dirty="0"/>
              <a:t>not raise the total score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an abnormal extent,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2-lack of consideration </a:t>
            </a:r>
            <a:r>
              <a:rPr lang="en-US" dirty="0">
                <a:solidFill>
                  <a:srgbClr val="FF0000"/>
                </a:solidFill>
              </a:rPr>
              <a:t>of such androgen sensitive areas </a:t>
            </a:r>
            <a:r>
              <a:rPr lang="en-US" dirty="0"/>
              <a:t>such as the sides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the face from the </a:t>
            </a:r>
            <a:r>
              <a:rPr lang="en-US" b="1" dirty="0" smtClean="0"/>
              <a:t>hairline </a:t>
            </a:r>
            <a:r>
              <a:rPr lang="en-US" b="1" dirty="0"/>
              <a:t>to below the ear </a:t>
            </a:r>
            <a:r>
              <a:rPr lang="en-US" dirty="0"/>
              <a:t>(sideburns) and the buttocks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3-Many </a:t>
            </a:r>
            <a:r>
              <a:rPr lang="en-US" dirty="0"/>
              <a:t>clinicians are </a:t>
            </a:r>
            <a:r>
              <a:rPr lang="en-US" dirty="0">
                <a:solidFill>
                  <a:srgbClr val="FF0000"/>
                </a:solidFill>
              </a:rPr>
              <a:t>unfamiliar</a:t>
            </a:r>
            <a:r>
              <a:rPr lang="en-US" dirty="0"/>
              <a:t> with the </a:t>
            </a:r>
            <a:r>
              <a:rPr lang="en-US" dirty="0" err="1"/>
              <a:t>Ferriman</a:t>
            </a:r>
            <a:r>
              <a:rPr lang="en-US" dirty="0"/>
              <a:t>-Gallwey score and are therefore </a:t>
            </a:r>
            <a:r>
              <a:rPr lang="en-US" dirty="0" smtClean="0"/>
              <a:t>unlikely </a:t>
            </a:r>
            <a:r>
              <a:rPr lang="en-US" dirty="0"/>
              <a:t>to use 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4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775854"/>
            <a:ext cx="11928763" cy="608214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4) </a:t>
            </a:r>
            <a:r>
              <a:rPr lang="en-US" b="1" dirty="0">
                <a:solidFill>
                  <a:srgbClr val="0070C0"/>
                </a:solidFill>
              </a:rPr>
              <a:t>Finasteride 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inhibits </a:t>
            </a:r>
            <a:r>
              <a:rPr lang="en-US" dirty="0">
                <a:solidFill>
                  <a:srgbClr val="FF0000"/>
                </a:solidFill>
              </a:rPr>
              <a:t>type 2 5-alpha-reductase</a:t>
            </a:r>
            <a:r>
              <a:rPr lang="en-US" dirty="0"/>
              <a:t>, the enzyme that converts testosterone to DHT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Only a </a:t>
            </a:r>
            <a:r>
              <a:rPr lang="en-US" dirty="0" smtClean="0">
                <a:solidFill>
                  <a:srgbClr val="FF0000"/>
                </a:solidFill>
              </a:rPr>
              <a:t>partial inhibitory </a:t>
            </a:r>
            <a:r>
              <a:rPr lang="en-US" dirty="0">
                <a:solidFill>
                  <a:srgbClr val="FF0000"/>
                </a:solidFill>
              </a:rPr>
              <a:t>effect </a:t>
            </a:r>
            <a:r>
              <a:rPr lang="en-US" dirty="0"/>
              <a:t>occurs when used for excess hair growth because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enhanced 5-alpha-reductase activity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hirsutism </a:t>
            </a:r>
            <a:r>
              <a:rPr lang="en-US" dirty="0"/>
              <a:t>involves both the </a:t>
            </a:r>
            <a:r>
              <a:rPr lang="en-US" dirty="0">
                <a:solidFill>
                  <a:srgbClr val="FF0000"/>
                </a:solidFill>
              </a:rPr>
              <a:t>type 1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type 2 </a:t>
            </a:r>
            <a:r>
              <a:rPr lang="en-US" dirty="0"/>
              <a:t>enzymes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>
                <a:solidFill>
                  <a:srgbClr val="FF0000"/>
                </a:solidFill>
              </a:rPr>
              <a:t>mg </a:t>
            </a:r>
            <a:r>
              <a:rPr lang="en-US" dirty="0"/>
              <a:t>finasteride is the </a:t>
            </a:r>
            <a:r>
              <a:rPr lang="en-US" dirty="0">
                <a:solidFill>
                  <a:srgbClr val="FF0000"/>
                </a:solidFill>
              </a:rPr>
              <a:t>most commonly </a:t>
            </a:r>
            <a:r>
              <a:rPr lang="en-US" dirty="0"/>
              <a:t>used dose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678872"/>
            <a:ext cx="11831782" cy="606829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5 mg/day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) is used by some clinicians, but there are particular concerns about its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inadvertent use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in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early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pregnancy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given the essential role of DHT in the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development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of male external genitalia.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warns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that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pregnant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women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should not touch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any pill that has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been crushed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broken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because of the potential risk to the fetus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In addition, many clinicians have limited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experience with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its use in women, and it is considerably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more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expensive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than spironolactone. 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2020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UpToDate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2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825625"/>
            <a:ext cx="10979727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Dutasteride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an inhibitor of both </a:t>
            </a:r>
            <a:r>
              <a:rPr lang="en-US" dirty="0">
                <a:solidFill>
                  <a:srgbClr val="C00000"/>
                </a:solidFill>
              </a:rPr>
              <a:t>types 1 and 2 5-alphareductase</a:t>
            </a:r>
            <a:r>
              <a:rPr lang="en-US" dirty="0">
                <a:solidFill>
                  <a:prstClr val="black"/>
                </a:solidFill>
              </a:rPr>
              <a:t>, is available for the treatment of </a:t>
            </a:r>
            <a:r>
              <a:rPr lang="en-US" dirty="0">
                <a:solidFill>
                  <a:srgbClr val="C00000"/>
                </a:solidFill>
              </a:rPr>
              <a:t>benign prostatic hyperplasia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No </a:t>
            </a:r>
            <a:r>
              <a:rPr lang="en-US" b="1" dirty="0">
                <a:solidFill>
                  <a:prstClr val="black"/>
                </a:solidFill>
              </a:rPr>
              <a:t>clinical trial data are available </a:t>
            </a:r>
            <a:r>
              <a:rPr lang="en-US" b="1" dirty="0" err="1">
                <a:solidFill>
                  <a:prstClr val="black"/>
                </a:solidFill>
              </a:rPr>
              <a:t>fordutasteride</a:t>
            </a:r>
            <a:r>
              <a:rPr lang="en-US" b="1" dirty="0">
                <a:solidFill>
                  <a:prstClr val="black"/>
                </a:solidFill>
              </a:rPr>
              <a:t> use in hirsute women.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5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706582"/>
            <a:ext cx="11693237" cy="5470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5) </a:t>
            </a:r>
            <a:r>
              <a:rPr lang="en-US" dirty="0" err="1">
                <a:solidFill>
                  <a:srgbClr val="0070C0"/>
                </a:solidFill>
              </a:rPr>
              <a:t>Flutamide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“pure” </a:t>
            </a:r>
            <a:r>
              <a:rPr lang="en-US" dirty="0" smtClean="0"/>
              <a:t>antiandrogen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nonsteroidal </a:t>
            </a:r>
            <a:r>
              <a:rPr lang="en-US" dirty="0"/>
              <a:t>androgen receptor antagonist. It is used primarily in the management of </a:t>
            </a:r>
            <a:r>
              <a:rPr lang="en-US" dirty="0" smtClean="0">
                <a:solidFill>
                  <a:srgbClr val="FF0000"/>
                </a:solidFill>
              </a:rPr>
              <a:t>prostate cancer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has been used </a:t>
            </a:r>
            <a:r>
              <a:rPr lang="en-US" dirty="0">
                <a:solidFill>
                  <a:srgbClr val="FF0000"/>
                </a:solidFill>
              </a:rPr>
              <a:t>off-label for managing hirsutism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>
                <a:solidFill>
                  <a:srgbClr val="FF0000"/>
                </a:solidFill>
              </a:rPr>
              <a:t>recommend against </a:t>
            </a:r>
            <a:r>
              <a:rPr lang="en-US" dirty="0"/>
              <a:t>its use because of </a:t>
            </a:r>
            <a:r>
              <a:rPr lang="en-US" dirty="0" smtClean="0">
                <a:solidFill>
                  <a:srgbClr val="FF0000"/>
                </a:solidFill>
              </a:rPr>
              <a:t>potential hepatotoxicity.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0" y="845126"/>
            <a:ext cx="12067309" cy="57080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250 to 750 mg/day</a:t>
            </a:r>
            <a:r>
              <a:rPr lang="en-US" dirty="0" smtClean="0"/>
              <a:t>) is equally or even </a:t>
            </a:r>
            <a:r>
              <a:rPr lang="en-US" dirty="0" smtClean="0">
                <a:solidFill>
                  <a:srgbClr val="FF0000"/>
                </a:solidFill>
              </a:rPr>
              <a:t>more effective </a:t>
            </a:r>
            <a:r>
              <a:rPr lang="en-US" dirty="0" smtClean="0"/>
              <a:t>than </a:t>
            </a:r>
            <a:r>
              <a:rPr lang="en-US" b="1" dirty="0" smtClean="0"/>
              <a:t>spironolactone </a:t>
            </a:r>
            <a:r>
              <a:rPr lang="en-US" dirty="0" smtClean="0"/>
              <a:t>(100 mg/day) or </a:t>
            </a:r>
            <a:r>
              <a:rPr lang="en-US" b="1" dirty="0" smtClean="0"/>
              <a:t>finasteride</a:t>
            </a:r>
            <a:r>
              <a:rPr lang="en-US" dirty="0" smtClean="0"/>
              <a:t>(5 mg/day)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we suggest against its use for hirsutism since it has been associated with </a:t>
            </a:r>
            <a:r>
              <a:rPr lang="en-US" dirty="0" smtClean="0">
                <a:solidFill>
                  <a:srgbClr val="FF0000"/>
                </a:solidFill>
              </a:rPr>
              <a:t>hepatotoxicity</a:t>
            </a:r>
            <a:r>
              <a:rPr lang="en-US" dirty="0" smtClean="0"/>
              <a:t> </a:t>
            </a:r>
            <a:r>
              <a:rPr lang="en-US" dirty="0"/>
              <a:t>even at doses as </a:t>
            </a:r>
            <a:r>
              <a:rPr lang="en-US" dirty="0">
                <a:solidFill>
                  <a:srgbClr val="FF0000"/>
                </a:solidFill>
              </a:rPr>
              <a:t>low as 62.5 mg </a:t>
            </a:r>
            <a:r>
              <a:rPr lang="en-US" dirty="0"/>
              <a:t>(a dose that has not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been shown to be effective for hirsutism </a:t>
            </a:r>
            <a:r>
              <a:rPr lang="en-US" dirty="0"/>
              <a:t>in randomized, clinical trials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dirty="0"/>
              <a:t>2020 </a:t>
            </a:r>
            <a:r>
              <a:rPr lang="en-US" sz="2400" dirty="0" err="1"/>
              <a:t>UpToDate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4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53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914400"/>
            <a:ext cx="11873345" cy="56803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Addition of antiandrogens to </a:t>
            </a:r>
            <a:r>
              <a:rPr lang="en-US" b="1" dirty="0" err="1" smtClean="0">
                <a:solidFill>
                  <a:srgbClr val="FF0000"/>
                </a:solidFill>
              </a:rPr>
              <a:t>Ocs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If hirsutism has </a:t>
            </a:r>
            <a:r>
              <a:rPr lang="en-US" dirty="0">
                <a:solidFill>
                  <a:srgbClr val="FF0000"/>
                </a:solidFill>
              </a:rPr>
              <a:t>not improved </a:t>
            </a:r>
            <a:r>
              <a:rPr lang="en-US" dirty="0"/>
              <a:t>despite </a:t>
            </a:r>
            <a:r>
              <a:rPr lang="en-US" dirty="0">
                <a:solidFill>
                  <a:srgbClr val="FF0000"/>
                </a:solidFill>
              </a:rPr>
              <a:t>6 or </a:t>
            </a:r>
            <a:r>
              <a:rPr lang="en-US" dirty="0" smtClean="0">
                <a:solidFill>
                  <a:srgbClr val="FF0000"/>
                </a:solidFill>
              </a:rPr>
              <a:t>more months </a:t>
            </a:r>
            <a:r>
              <a:rPr lang="en-US" dirty="0"/>
              <a:t>of monotherapy </a:t>
            </a:r>
          </a:p>
          <a:p>
            <a:pPr marL="0" indent="0">
              <a:buNone/>
            </a:pPr>
            <a:r>
              <a:rPr lang="en-US" dirty="0" smtClean="0"/>
              <a:t>with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OC</a:t>
            </a:r>
            <a:r>
              <a:rPr lang="en-US" dirty="0"/>
              <a:t>, we suggest </a:t>
            </a:r>
            <a:r>
              <a:rPr lang="en-US" dirty="0" smtClean="0">
                <a:solidFill>
                  <a:srgbClr val="FF0000"/>
                </a:solidFill>
              </a:rPr>
              <a:t>adding</a:t>
            </a:r>
            <a:r>
              <a:rPr lang="en-US" dirty="0" smtClean="0"/>
              <a:t> an </a:t>
            </a:r>
            <a:r>
              <a:rPr lang="en-US" dirty="0">
                <a:solidFill>
                  <a:srgbClr val="FF0000"/>
                </a:solidFill>
              </a:rPr>
              <a:t>antiandrogen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Our </a:t>
            </a:r>
            <a:r>
              <a:rPr lang="en-US" dirty="0"/>
              <a:t>2008 updated systematic </a:t>
            </a:r>
            <a:r>
              <a:rPr lang="en-US" dirty="0" smtClean="0"/>
              <a:t>reviews identified </a:t>
            </a:r>
            <a:r>
              <a:rPr lang="en-US" dirty="0"/>
              <a:t>five RCTs of antiandrogens </a:t>
            </a:r>
          </a:p>
          <a:p>
            <a:pPr marL="0" indent="0">
              <a:buNone/>
            </a:pPr>
            <a:r>
              <a:rPr lang="en-US" dirty="0" smtClean="0"/>
              <a:t>combined </a:t>
            </a:r>
            <a:r>
              <a:rPr lang="en-US" dirty="0" err="1" smtClean="0"/>
              <a:t>with</a:t>
            </a:r>
            <a:r>
              <a:rPr lang="en-US" dirty="0" err="1"/>
              <a:t>OCs</a:t>
            </a:r>
            <a:r>
              <a:rPr lang="en-US" dirty="0"/>
              <a:t> </a:t>
            </a:r>
            <a:r>
              <a:rPr lang="en-US" dirty="0" smtClean="0"/>
              <a:t>vs OCs </a:t>
            </a:r>
            <a:r>
              <a:rPr lang="en-US" dirty="0"/>
              <a:t>alone.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addition of antiandrogen </a:t>
            </a:r>
            <a:r>
              <a:rPr lang="en-US" dirty="0" smtClean="0">
                <a:solidFill>
                  <a:srgbClr val="FF0000"/>
                </a:solidFill>
              </a:rPr>
              <a:t>therapy to </a:t>
            </a:r>
            <a:r>
              <a:rPr lang="en-US" dirty="0">
                <a:solidFill>
                  <a:srgbClr val="FF0000"/>
                </a:solidFill>
              </a:rPr>
              <a:t>OCs </a:t>
            </a:r>
            <a:r>
              <a:rPr lang="en-US" dirty="0"/>
              <a:t>was </a:t>
            </a:r>
            <a:r>
              <a:rPr lang="en-US" dirty="0">
                <a:solidFill>
                  <a:srgbClr val="FF0000"/>
                </a:solidFill>
              </a:rPr>
              <a:t>slightly more effective </a:t>
            </a:r>
            <a:r>
              <a:rPr lang="en-US" dirty="0"/>
              <a:t>for </a:t>
            </a:r>
          </a:p>
          <a:p>
            <a:pPr marL="0" indent="0">
              <a:buNone/>
            </a:pPr>
            <a:r>
              <a:rPr lang="en-US" dirty="0" smtClean="0"/>
              <a:t>hirsutism </a:t>
            </a:r>
            <a:r>
              <a:rPr lang="en-US" dirty="0"/>
              <a:t>than </a:t>
            </a:r>
            <a:r>
              <a:rPr lang="en-US" dirty="0" smtClean="0">
                <a:solidFill>
                  <a:srgbClr val="FF0000"/>
                </a:solidFill>
              </a:rPr>
              <a:t>OC therapy </a:t>
            </a:r>
            <a:r>
              <a:rPr lang="en-US" dirty="0">
                <a:solidFill>
                  <a:srgbClr val="FF0000"/>
                </a:solidFill>
              </a:rPr>
              <a:t>alone </a:t>
            </a:r>
            <a:r>
              <a:rPr lang="en-US" dirty="0"/>
              <a:t>(five trials) and was associated with </a:t>
            </a:r>
            <a:r>
              <a:rPr lang="en-US" dirty="0" smtClean="0"/>
              <a:t>incremental reduction </a:t>
            </a:r>
            <a:r>
              <a:rPr lang="en-US" dirty="0"/>
              <a:t>of hirsutism </a:t>
            </a:r>
            <a:r>
              <a:rPr lang="en-US" dirty="0" smtClean="0"/>
              <a:t>scores.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21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817418"/>
            <a:ext cx="11984182" cy="5874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Duration of drug therapy</a:t>
            </a:r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drug therapy is begun, a significant reduction in hair growth may not occur for up to six months, </a:t>
            </a:r>
            <a:r>
              <a:rPr lang="en-US" dirty="0" smtClean="0"/>
              <a:t>the approximate </a:t>
            </a:r>
            <a:r>
              <a:rPr lang="en-US" dirty="0"/>
              <a:t>growth phase of a hair follicle. </a:t>
            </a:r>
          </a:p>
          <a:p>
            <a:pPr marL="0" indent="0">
              <a:buNone/>
            </a:pPr>
            <a:r>
              <a:rPr lang="en-US" b="1" dirty="0" smtClean="0"/>
              <a:t>After </a:t>
            </a:r>
            <a:r>
              <a:rPr lang="en-US" b="1" dirty="0"/>
              <a:t>six months</a:t>
            </a:r>
            <a:r>
              <a:rPr lang="en-US" dirty="0"/>
              <a:t>, if the patient feels that the response has been </a:t>
            </a:r>
            <a:r>
              <a:rPr lang="en-US" b="1" dirty="0"/>
              <a:t>suboptimal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options to consider include a </a:t>
            </a:r>
            <a:r>
              <a:rPr lang="en-US" dirty="0">
                <a:solidFill>
                  <a:srgbClr val="FF0000"/>
                </a:solidFill>
              </a:rPr>
              <a:t>change</a:t>
            </a:r>
            <a:r>
              <a:rPr lang="en-US" dirty="0"/>
              <a:t> in </a:t>
            </a:r>
            <a:r>
              <a:rPr lang="en-US" dirty="0">
                <a:solidFill>
                  <a:srgbClr val="FF0000"/>
                </a:solidFill>
              </a:rPr>
              <a:t>dose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drug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addition of a second agent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Pharmacologic therapy is usually </a:t>
            </a:r>
            <a:r>
              <a:rPr lang="en-US" dirty="0">
                <a:solidFill>
                  <a:srgbClr val="FF0000"/>
                </a:solidFill>
              </a:rPr>
              <a:t>continued during the reproductive years </a:t>
            </a:r>
            <a:r>
              <a:rPr lang="en-US" dirty="0"/>
              <a:t>as the underlying condition typically </a:t>
            </a:r>
            <a:r>
              <a:rPr lang="en-US" dirty="0" smtClean="0"/>
              <a:t>persists during </a:t>
            </a:r>
            <a:r>
              <a:rPr lang="en-US" dirty="0"/>
              <a:t>this window, and hirsutism recurs </a:t>
            </a:r>
            <a:r>
              <a:rPr lang="en-US" dirty="0" smtClean="0"/>
              <a:t>when treatment </a:t>
            </a:r>
            <a:r>
              <a:rPr lang="en-US" dirty="0"/>
              <a:t>is discontinued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</a:t>
            </a:r>
            <a:r>
              <a:rPr lang="en-US" dirty="0" smtClean="0">
                <a:solidFill>
                  <a:srgbClr val="FF0000"/>
                </a:solidFill>
              </a:rPr>
              <a:t> pregnancy </a:t>
            </a:r>
            <a:r>
              <a:rPr lang="en-US" dirty="0" smtClean="0"/>
              <a:t>is desired, all pharmacologic treatments for hirsutism must be </a:t>
            </a:r>
            <a:r>
              <a:rPr lang="en-US" dirty="0" smtClean="0">
                <a:solidFill>
                  <a:srgbClr val="FF0000"/>
                </a:solidFill>
              </a:rPr>
              <a:t>discontinued</a:t>
            </a:r>
            <a:r>
              <a:rPr lang="en-US" dirty="0" smtClean="0"/>
              <a:t>. </a:t>
            </a:r>
            <a:r>
              <a:rPr lang="en-US" dirty="0">
                <a:solidFill>
                  <a:srgbClr val="FF0000"/>
                </a:solidFill>
              </a:rPr>
              <a:t>Antiandrogens</a:t>
            </a:r>
            <a:r>
              <a:rPr lang="en-US" dirty="0" smtClean="0"/>
              <a:t>, in particular</a:t>
            </a:r>
            <a:r>
              <a:rPr lang="en-US" dirty="0"/>
              <a:t>, are </a:t>
            </a:r>
            <a:r>
              <a:rPr lang="en-US" dirty="0">
                <a:solidFill>
                  <a:srgbClr val="FF0000"/>
                </a:solidFill>
              </a:rPr>
              <a:t>contraindicated</a:t>
            </a:r>
            <a:r>
              <a:rPr lang="en-US" dirty="0"/>
              <a:t> in women trying </a:t>
            </a:r>
          </a:p>
          <a:p>
            <a:pPr marL="0" indent="0">
              <a:buNone/>
            </a:pPr>
            <a:r>
              <a:rPr lang="en-US" dirty="0" smtClean="0"/>
              <a:t>to conceive because of potential adverse effects on male sexual development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sz="2000" dirty="0"/>
              <a:t>2020 </a:t>
            </a:r>
            <a:r>
              <a:rPr lang="en-US" sz="2000" dirty="0" err="1"/>
              <a:t>UpToDate</a:t>
            </a: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605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595746"/>
            <a:ext cx="11859491" cy="6026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Glucocorticoid therapy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Clinicians administer glucocorticoids long-term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suppress </a:t>
            </a:r>
            <a:r>
              <a:rPr lang="en-US" dirty="0">
                <a:solidFill>
                  <a:srgbClr val="FF0000"/>
                </a:solidFill>
              </a:rPr>
              <a:t>adrenal androgens </a:t>
            </a:r>
            <a:r>
              <a:rPr lang="en-US" dirty="0"/>
              <a:t>in women with </a:t>
            </a:r>
            <a:r>
              <a:rPr lang="en-US" dirty="0">
                <a:solidFill>
                  <a:srgbClr val="FF0000"/>
                </a:solidFill>
              </a:rPr>
              <a:t>classic congenital adrenal hyperplasia </a:t>
            </a:r>
            <a:r>
              <a:rPr lang="en-US" dirty="0"/>
              <a:t>due to 21-hydroxylase deficiency.</a:t>
            </a:r>
          </a:p>
          <a:p>
            <a:pPr marL="0" indent="0">
              <a:buNone/>
            </a:pPr>
            <a:r>
              <a:rPr lang="en-US" dirty="0"/>
              <a:t>In these patients, glucocorticoids help </a:t>
            </a:r>
            <a:r>
              <a:rPr lang="en-US" dirty="0">
                <a:solidFill>
                  <a:srgbClr val="FF0000"/>
                </a:solidFill>
              </a:rPr>
              <a:t>prevent or manage hirsutism</a:t>
            </a:r>
            <a:r>
              <a:rPr lang="en-US" dirty="0"/>
              <a:t>, and they </a:t>
            </a:r>
          </a:p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dirty="0"/>
              <a:t>effective for maintaining </a:t>
            </a:r>
            <a:r>
              <a:rPr lang="en-US" dirty="0">
                <a:solidFill>
                  <a:srgbClr val="FF0000"/>
                </a:solidFill>
              </a:rPr>
              <a:t>normal ovulatory cycles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 women with the </a:t>
            </a:r>
            <a:r>
              <a:rPr lang="en-US" dirty="0" err="1">
                <a:solidFill>
                  <a:srgbClr val="0070C0"/>
                </a:solidFill>
              </a:rPr>
              <a:t>nonclassic</a:t>
            </a:r>
            <a:r>
              <a:rPr lang="en-US" dirty="0">
                <a:solidFill>
                  <a:srgbClr val="0070C0"/>
                </a:solidFill>
              </a:rPr>
              <a:t> form of 21-hydroxylase deficiency</a:t>
            </a:r>
            <a:r>
              <a:rPr lang="en-US" dirty="0"/>
              <a:t>, glucocorticoids </a:t>
            </a:r>
            <a:r>
              <a:rPr lang="en-US" dirty="0" smtClean="0"/>
              <a:t>are effective </a:t>
            </a:r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ovulation</a:t>
            </a:r>
            <a:r>
              <a:rPr lang="en-US" dirty="0"/>
              <a:t> induction, but their role in the </a:t>
            </a:r>
            <a:r>
              <a:rPr lang="en-US" dirty="0" smtClean="0"/>
              <a:t>management of </a:t>
            </a:r>
            <a:r>
              <a:rPr lang="en-US" dirty="0">
                <a:solidFill>
                  <a:srgbClr val="0070C0"/>
                </a:solidFill>
              </a:rPr>
              <a:t>hirsutism is less clear.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30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3" y="955964"/>
            <a:ext cx="11887200" cy="570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Women with </a:t>
            </a:r>
            <a:r>
              <a:rPr lang="en-US" b="1" dirty="0" smtClean="0">
                <a:solidFill>
                  <a:srgbClr val="FF0000"/>
                </a:solidFill>
              </a:rPr>
              <a:t>NCCAH: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Our approach to </a:t>
            </a:r>
            <a:r>
              <a:rPr lang="en-US" dirty="0">
                <a:solidFill>
                  <a:srgbClr val="FF0000"/>
                </a:solidFill>
              </a:rPr>
              <a:t>treating hirsutism </a:t>
            </a:r>
            <a:r>
              <a:rPr lang="en-US" dirty="0"/>
              <a:t>in women </a:t>
            </a:r>
            <a:r>
              <a:rPr lang="en-US" dirty="0" smtClean="0"/>
              <a:t>with </a:t>
            </a:r>
            <a:r>
              <a:rPr lang="en-US" dirty="0" err="1" smtClean="0"/>
              <a:t>NCCAHis</a:t>
            </a:r>
            <a:r>
              <a:rPr lang="en-US" dirty="0" smtClean="0"/>
              <a:t> </a:t>
            </a:r>
            <a:r>
              <a:rPr lang="en-US" dirty="0"/>
              <a:t>the same as </a:t>
            </a:r>
            <a:r>
              <a:rPr lang="en-US" dirty="0" smtClean="0"/>
              <a:t>for women with </a:t>
            </a:r>
            <a:r>
              <a:rPr lang="en-US" dirty="0">
                <a:solidFill>
                  <a:srgbClr val="FF0000"/>
                </a:solidFill>
              </a:rPr>
              <a:t>PCOS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starting </a:t>
            </a:r>
            <a:r>
              <a:rPr lang="en-US" dirty="0"/>
              <a:t>with an </a:t>
            </a:r>
            <a:r>
              <a:rPr lang="en-US" dirty="0">
                <a:solidFill>
                  <a:srgbClr val="FF0000"/>
                </a:solidFill>
              </a:rPr>
              <a:t>OC and adding an antiandrogen </a:t>
            </a:r>
            <a:r>
              <a:rPr lang="en-US" dirty="0" smtClean="0">
                <a:solidFill>
                  <a:srgbClr val="FF0000"/>
                </a:solidFill>
              </a:rPr>
              <a:t>after</a:t>
            </a:r>
            <a:r>
              <a:rPr lang="en-US" dirty="0">
                <a:solidFill>
                  <a:srgbClr val="FF0000"/>
                </a:solidFill>
              </a:rPr>
              <a:t>6 months </a:t>
            </a:r>
            <a:r>
              <a:rPr lang="en-US" dirty="0"/>
              <a:t>if necessary. </a:t>
            </a:r>
          </a:p>
          <a:p>
            <a:pPr marL="0" indent="0">
              <a:buNone/>
            </a:pPr>
            <a:r>
              <a:rPr lang="en-US" dirty="0" smtClean="0"/>
              <a:t>Clinicians </a:t>
            </a:r>
            <a:r>
              <a:rPr lang="en-US" dirty="0"/>
              <a:t>can administer an </a:t>
            </a:r>
            <a:r>
              <a:rPr lang="en-US" dirty="0" smtClean="0"/>
              <a:t>antiandrogen as </a:t>
            </a:r>
            <a:r>
              <a:rPr lang="en-US" dirty="0"/>
              <a:t>initial therapy if the woman is not </a:t>
            </a:r>
            <a:r>
              <a:rPr lang="en-US" dirty="0" smtClean="0"/>
              <a:t>pursuing pregnancy </a:t>
            </a:r>
            <a:r>
              <a:rPr lang="en-US" dirty="0"/>
              <a:t>and has a reliable form of contraception.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>
                <a:solidFill>
                  <a:srgbClr val="FF0000"/>
                </a:solidFill>
              </a:rPr>
              <a:t>suggest glucocorticoids </a:t>
            </a:r>
            <a:r>
              <a:rPr lang="en-US" dirty="0"/>
              <a:t>for the management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hirsutism</a:t>
            </a:r>
            <a:r>
              <a:rPr lang="en-US" dirty="0" smtClean="0"/>
              <a:t> </a:t>
            </a:r>
            <a:r>
              <a:rPr lang="en-US" dirty="0"/>
              <a:t>in women who have a </a:t>
            </a:r>
            <a:r>
              <a:rPr lang="en-US" dirty="0">
                <a:solidFill>
                  <a:srgbClr val="FF0000"/>
                </a:solidFill>
              </a:rPr>
              <a:t>suboptimal response </a:t>
            </a:r>
            <a:r>
              <a:rPr lang="en-US" dirty="0" smtClean="0">
                <a:solidFill>
                  <a:srgbClr val="FF0000"/>
                </a:solidFill>
              </a:rPr>
              <a:t>to OCs </a:t>
            </a:r>
            <a:r>
              <a:rPr lang="en-US" dirty="0">
                <a:solidFill>
                  <a:srgbClr val="FF0000"/>
                </a:solidFill>
              </a:rPr>
              <a:t>and/or antiandrogens</a:t>
            </a:r>
            <a:r>
              <a:rPr lang="en-US" dirty="0"/>
              <a:t>, or </a:t>
            </a:r>
            <a:r>
              <a:rPr lang="en-US" dirty="0">
                <a:solidFill>
                  <a:srgbClr val="FF0000"/>
                </a:solidFill>
              </a:rPr>
              <a:t>cannot tolerate </a:t>
            </a:r>
            <a:r>
              <a:rPr lang="en-US" dirty="0"/>
              <a:t>them.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5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136071"/>
            <a:ext cx="11956473" cy="555567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hirsutism</a:t>
            </a:r>
            <a:r>
              <a:rPr lang="en-US" dirty="0"/>
              <a:t>, we use </a:t>
            </a:r>
            <a:r>
              <a:rPr lang="en-US" dirty="0">
                <a:solidFill>
                  <a:srgbClr val="FF0000"/>
                </a:solidFill>
              </a:rPr>
              <a:t>prednisone 4 to 6 mg daily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dexamethasone 0.25 mg/d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Clinicians should counsel women that are considering pregnancy about the teratogenic risks of antiandrogens.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For ovulation induction</a:t>
            </a:r>
            <a:r>
              <a:rPr lang="en-US" dirty="0"/>
              <a:t>, we suggest glucocorticoid </a:t>
            </a:r>
            <a:r>
              <a:rPr lang="en-US" dirty="0" smtClean="0"/>
              <a:t>therapy: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1)</a:t>
            </a:r>
            <a:r>
              <a:rPr lang="en-US" dirty="0"/>
              <a:t>We typically start with </a:t>
            </a:r>
            <a:r>
              <a:rPr lang="en-US" dirty="0">
                <a:solidFill>
                  <a:srgbClr val="FF0000"/>
                </a:solidFill>
              </a:rPr>
              <a:t>prednisone 5 mg </a:t>
            </a:r>
            <a:r>
              <a:rPr lang="en-US" dirty="0"/>
              <a:t>daily If</a:t>
            </a:r>
            <a:r>
              <a:rPr lang="en-US" dirty="0">
                <a:solidFill>
                  <a:srgbClr val="FF0000"/>
                </a:solidFill>
              </a:rPr>
              <a:t> ovulation </a:t>
            </a:r>
            <a:r>
              <a:rPr lang="en-US" dirty="0"/>
              <a:t>has not occurred, the dose can be increased to 7.5 mg.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2) Clomiphene citrate </a:t>
            </a:r>
            <a:r>
              <a:rPr lang="en-US" dirty="0"/>
              <a:t>is then added if ovulation does not occur with prednisone alone. </a:t>
            </a:r>
          </a:p>
          <a:p>
            <a:pPr marL="0" indent="0">
              <a:buNone/>
            </a:pPr>
            <a:r>
              <a:rPr lang="en-US" dirty="0"/>
              <a:t>We </a:t>
            </a:r>
            <a:r>
              <a:rPr lang="en-US" dirty="0">
                <a:solidFill>
                  <a:srgbClr val="0070C0"/>
                </a:solidFill>
              </a:rPr>
              <a:t>do not suggest dexamethasone </a:t>
            </a:r>
            <a:r>
              <a:rPr lang="en-US" dirty="0"/>
              <a:t>because it is not inactivated by placental 11-</a:t>
            </a:r>
          </a:p>
          <a:p>
            <a:pPr marL="0" indent="0">
              <a:buNone/>
            </a:pPr>
            <a:r>
              <a:rPr lang="en-US" dirty="0"/>
              <a:t>b-</a:t>
            </a:r>
            <a:r>
              <a:rPr lang="en-US" dirty="0" err="1"/>
              <a:t>hydroxysteroid</a:t>
            </a:r>
            <a:r>
              <a:rPr lang="en-US" dirty="0"/>
              <a:t> dehydrogenase type 2 (</a:t>
            </a:r>
            <a:r>
              <a:rPr lang="en-US" dirty="0">
                <a:solidFill>
                  <a:srgbClr val="0070C0"/>
                </a:solidFill>
              </a:rPr>
              <a:t>fetal exposure occurs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637308"/>
            <a:ext cx="11928763" cy="59713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Hirsutism must be distinguished from </a:t>
            </a:r>
            <a:r>
              <a:rPr lang="en-US" dirty="0" err="1" smtClean="0">
                <a:solidFill>
                  <a:srgbClr val="FF0000"/>
                </a:solidFill>
              </a:rPr>
              <a:t>hypertrichosis</a:t>
            </a:r>
            <a:r>
              <a:rPr lang="en-US" dirty="0" smtClean="0"/>
              <a:t>—generalized Excessive</a:t>
            </a:r>
          </a:p>
          <a:p>
            <a:pPr marL="0" indent="0">
              <a:buNone/>
            </a:pPr>
            <a:r>
              <a:rPr lang="en-US" dirty="0" smtClean="0"/>
              <a:t>hair growth that may be hereditary or result from certain medications(</a:t>
            </a:r>
            <a:r>
              <a:rPr lang="en-US" dirty="0" smtClean="0">
                <a:solidFill>
                  <a:srgbClr val="FF0000"/>
                </a:solidFill>
              </a:rPr>
              <a:t>phenytoin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cyclosporine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Hypertrichosis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/>
              <a:t>is distributed in a </a:t>
            </a:r>
            <a:r>
              <a:rPr lang="en-US" b="1" dirty="0" smtClean="0"/>
              <a:t>generalized</a:t>
            </a:r>
            <a:r>
              <a:rPr lang="en-US" dirty="0" smtClean="0"/>
              <a:t>, </a:t>
            </a:r>
            <a:r>
              <a:rPr lang="en-US" b="1" dirty="0" smtClean="0"/>
              <a:t>nonsexual pattern </a:t>
            </a:r>
          </a:p>
          <a:p>
            <a:pPr marL="0" indent="0">
              <a:buNone/>
            </a:pPr>
            <a:r>
              <a:rPr lang="en-US" dirty="0" smtClean="0"/>
              <a:t>(predominantly on </a:t>
            </a:r>
            <a:r>
              <a:rPr lang="en-US" dirty="0" smtClean="0">
                <a:solidFill>
                  <a:srgbClr val="FF0000"/>
                </a:solidFill>
              </a:rPr>
              <a:t>forearms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lower legs</a:t>
            </a:r>
            <a:r>
              <a:rPr lang="en-US" dirty="0" smtClean="0"/>
              <a:t>) and is </a:t>
            </a:r>
            <a:r>
              <a:rPr lang="en-US" dirty="0" smtClean="0">
                <a:solidFill>
                  <a:srgbClr val="FF0000"/>
                </a:solidFill>
              </a:rPr>
              <a:t>not caused </a:t>
            </a:r>
            <a:r>
              <a:rPr lang="en-US" dirty="0" smtClean="0"/>
              <a:t>by excess </a:t>
            </a:r>
            <a:r>
              <a:rPr lang="en-US" dirty="0"/>
              <a:t>androgen (although </a:t>
            </a:r>
            <a:r>
              <a:rPr lang="en-US" dirty="0" err="1"/>
              <a:t>hyperandrogenemia</a:t>
            </a:r>
            <a:r>
              <a:rPr lang="en-US" dirty="0"/>
              <a:t> may aggravate it).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45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218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831273"/>
            <a:ext cx="11956473" cy="534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Treatments not recommended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Insulin-lowering drugs </a:t>
            </a:r>
            <a:r>
              <a:rPr lang="en-US" dirty="0"/>
              <a:t>– Insulin-lowering drugs, which have been used for a number of indications, </a:t>
            </a:r>
            <a:r>
              <a:rPr lang="en-US" dirty="0">
                <a:solidFill>
                  <a:srgbClr val="FF0000"/>
                </a:solidFill>
              </a:rPr>
              <a:t>do </a:t>
            </a:r>
            <a:r>
              <a:rPr lang="en-US" dirty="0" smtClean="0">
                <a:solidFill>
                  <a:srgbClr val="FF0000"/>
                </a:solidFill>
              </a:rPr>
              <a:t>not appear </a:t>
            </a:r>
            <a:r>
              <a:rPr lang="en-US" dirty="0">
                <a:solidFill>
                  <a:srgbClr val="FF0000"/>
                </a:solidFill>
              </a:rPr>
              <a:t>to be effective for hirsutism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Metformin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rosiglitazone</a:t>
            </a:r>
            <a:r>
              <a:rPr lang="en-US" dirty="0"/>
              <a:t> are used primarily for blood glucose control in</a:t>
            </a:r>
          </a:p>
          <a:p>
            <a:pPr marL="0" indent="0">
              <a:buNone/>
            </a:pPr>
            <a:r>
              <a:rPr lang="en-US" dirty="0"/>
              <a:t>patients with type 2 diabetes but have also been used for a number of indications in women with PCOS, </a:t>
            </a:r>
            <a:r>
              <a:rPr lang="en-US" dirty="0" smtClean="0"/>
              <a:t>including </a:t>
            </a:r>
            <a:r>
              <a:rPr lang="en-US" dirty="0" smtClean="0">
                <a:solidFill>
                  <a:srgbClr val="FF0000"/>
                </a:solidFill>
              </a:rPr>
              <a:t>restoration </a:t>
            </a:r>
            <a:r>
              <a:rPr lang="en-US" dirty="0">
                <a:solidFill>
                  <a:srgbClr val="FF0000"/>
                </a:solidFill>
              </a:rPr>
              <a:t>of ovulatory cycles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addition to lowering serum insulin concentrations, both agents reduce serum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androgen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concentrations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have therefore been used as a </a:t>
            </a:r>
            <a:r>
              <a:rPr lang="en-US" dirty="0">
                <a:solidFill>
                  <a:srgbClr val="FF0000"/>
                </a:solidFill>
              </a:rPr>
              <a:t>potential treatment for </a:t>
            </a:r>
            <a:r>
              <a:rPr lang="en-US" dirty="0" smtClean="0">
                <a:solidFill>
                  <a:srgbClr val="FF0000"/>
                </a:solidFill>
              </a:rPr>
              <a:t>hirsutism.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858982"/>
            <a:ext cx="11804073" cy="5777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Meta-analysis </a:t>
            </a:r>
            <a:r>
              <a:rPr lang="en-US" dirty="0">
                <a:solidFill>
                  <a:srgbClr val="000000"/>
                </a:solidFill>
              </a:rPr>
              <a:t>of eight </a:t>
            </a:r>
            <a:r>
              <a:rPr lang="en-US" dirty="0">
                <a:solidFill>
                  <a:srgbClr val="FF0000"/>
                </a:solidFill>
              </a:rPr>
              <a:t>metformin</a:t>
            </a:r>
            <a:r>
              <a:rPr lang="en-US" dirty="0">
                <a:solidFill>
                  <a:srgbClr val="009F6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trials found </a:t>
            </a:r>
            <a:r>
              <a:rPr lang="en-US" dirty="0">
                <a:solidFill>
                  <a:srgbClr val="FF0000"/>
                </a:solidFill>
              </a:rPr>
              <a:t>no significant reduction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err="1">
                <a:solidFill>
                  <a:srgbClr val="000000"/>
                </a:solidFill>
              </a:rPr>
              <a:t>Ferriman</a:t>
            </a:r>
            <a:r>
              <a:rPr lang="en-US" dirty="0">
                <a:solidFill>
                  <a:srgbClr val="000000"/>
                </a:solidFill>
              </a:rPr>
              <a:t>-Gallwey </a:t>
            </a:r>
            <a:r>
              <a:rPr lang="en-US" dirty="0" smtClean="0">
                <a:solidFill>
                  <a:srgbClr val="000000"/>
                </a:solidFill>
              </a:rPr>
              <a:t>scores with </a:t>
            </a:r>
            <a:r>
              <a:rPr lang="en-US" dirty="0">
                <a:solidFill>
                  <a:srgbClr val="000000"/>
                </a:solidFill>
              </a:rPr>
              <a:t>metformin when compared with placebo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We </a:t>
            </a:r>
            <a:r>
              <a:rPr lang="en-US" dirty="0">
                <a:solidFill>
                  <a:srgbClr val="000000"/>
                </a:solidFill>
              </a:rPr>
              <a:t>agree with the 2008 Endocrine Society guidelines and </a:t>
            </a:r>
            <a:r>
              <a:rPr lang="en-US" dirty="0">
                <a:solidFill>
                  <a:srgbClr val="FF0000"/>
                </a:solidFill>
              </a:rPr>
              <a:t>suggest against </a:t>
            </a:r>
            <a:r>
              <a:rPr lang="en-US" dirty="0">
                <a:solidFill>
                  <a:srgbClr val="000000"/>
                </a:solidFill>
              </a:rPr>
              <a:t>their routine use for hirsutism 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smtClean="0"/>
              <a:t>metformin</a:t>
            </a:r>
            <a:r>
              <a:rPr lang="en-US" dirty="0" smtClean="0">
                <a:solidFill>
                  <a:srgbClr val="009F6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has </a:t>
            </a:r>
            <a:r>
              <a:rPr lang="en-US" dirty="0">
                <a:solidFill>
                  <a:srgbClr val="FF0000"/>
                </a:solidFill>
              </a:rPr>
              <a:t>minimal or no benefit 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troglitazone</a:t>
            </a:r>
            <a:r>
              <a:rPr lang="en-US" dirty="0">
                <a:solidFill>
                  <a:srgbClr val="FF0000"/>
                </a:solidFill>
              </a:rPr>
              <a:t> and rosiglitazone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 had </a:t>
            </a:r>
            <a:r>
              <a:rPr lang="en-US" dirty="0">
                <a:solidFill>
                  <a:srgbClr val="FF0000"/>
                </a:solidFill>
              </a:rPr>
              <a:t>no significant effect </a:t>
            </a:r>
            <a:r>
              <a:rPr lang="en-US" dirty="0">
                <a:solidFill>
                  <a:srgbClr val="000000"/>
                </a:solidFill>
              </a:rPr>
              <a:t>on hirsutism. </a:t>
            </a:r>
          </a:p>
        </p:txBody>
      </p:sp>
    </p:spTree>
    <p:extLst>
      <p:ext uri="{BB962C8B-B14F-4D97-AF65-F5344CB8AC3E}">
        <p14:creationId xmlns:p14="http://schemas.microsoft.com/office/powerpoint/2010/main" val="31301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66255"/>
            <a:ext cx="8326582" cy="6276109"/>
          </a:xfrm>
        </p:spPr>
      </p:pic>
      <p:sp>
        <p:nvSpPr>
          <p:cNvPr id="5" name="TextBox 4"/>
          <p:cNvSpPr txBox="1"/>
          <p:nvPr/>
        </p:nvSpPr>
        <p:spPr>
          <a:xfrm>
            <a:off x="9739745" y="2978727"/>
            <a:ext cx="235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Williams 2020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Endocrinology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9708"/>
            <a:ext cx="11928764" cy="6068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Gonadotropin-releasing hormone (</a:t>
            </a:r>
            <a:r>
              <a:rPr lang="en-US" b="1" dirty="0" err="1">
                <a:solidFill>
                  <a:srgbClr val="FF0000"/>
                </a:solidFill>
              </a:rPr>
              <a:t>GnRH</a:t>
            </a:r>
            <a:r>
              <a:rPr lang="en-US" b="1" dirty="0">
                <a:solidFill>
                  <a:srgbClr val="FF0000"/>
                </a:solidFill>
              </a:rPr>
              <a:t>) agonists 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Uncontrolled </a:t>
            </a:r>
            <a:r>
              <a:rPr lang="en-US" dirty="0"/>
              <a:t>trials of </a:t>
            </a:r>
            <a:r>
              <a:rPr lang="en-US" dirty="0" err="1"/>
              <a:t>GnRH</a:t>
            </a:r>
            <a:r>
              <a:rPr lang="en-US" dirty="0"/>
              <a:t> agonist therapy </a:t>
            </a:r>
            <a:r>
              <a:rPr lang="en-US" dirty="0" smtClean="0"/>
              <a:t>in women </a:t>
            </a:r>
            <a:r>
              <a:rPr lang="en-US" dirty="0"/>
              <a:t>with ovarian </a:t>
            </a:r>
            <a:r>
              <a:rPr lang="en-US" dirty="0" smtClean="0"/>
              <a:t>hyper </a:t>
            </a:r>
            <a:r>
              <a:rPr lang="en-US" dirty="0" err="1" smtClean="0"/>
              <a:t>androgenism</a:t>
            </a:r>
            <a:r>
              <a:rPr lang="en-US" dirty="0" smtClean="0"/>
              <a:t> </a:t>
            </a:r>
            <a:r>
              <a:rPr lang="en-US" dirty="0"/>
              <a:t>have </a:t>
            </a:r>
            <a:r>
              <a:rPr lang="en-US" dirty="0" smtClean="0"/>
              <a:t>reported significant </a:t>
            </a:r>
            <a:r>
              <a:rPr lang="en-US" dirty="0"/>
              <a:t>reductions in </a:t>
            </a:r>
            <a:r>
              <a:rPr lang="en-US" dirty="0">
                <a:solidFill>
                  <a:srgbClr val="FF0000"/>
                </a:solidFill>
              </a:rPr>
              <a:t>luteinizing hormone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ovarian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androgens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Ferriman</a:t>
            </a:r>
            <a:r>
              <a:rPr lang="en-US" dirty="0" smtClean="0">
                <a:solidFill>
                  <a:srgbClr val="FF0000"/>
                </a:solidFill>
              </a:rPr>
              <a:t>–Gallwey </a:t>
            </a:r>
            <a:r>
              <a:rPr lang="en-US" dirty="0">
                <a:solidFill>
                  <a:srgbClr val="FF0000"/>
                </a:solidFill>
              </a:rPr>
              <a:t>scores 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compared with OC therapy, </a:t>
            </a:r>
            <a:r>
              <a:rPr lang="en-US" dirty="0" err="1"/>
              <a:t>GnRH</a:t>
            </a:r>
            <a:r>
              <a:rPr lang="en-US" dirty="0"/>
              <a:t> </a:t>
            </a:r>
            <a:r>
              <a:rPr lang="en-US" dirty="0" smtClean="0"/>
              <a:t>agonist therapy </a:t>
            </a:r>
            <a:r>
              <a:rPr lang="en-US" dirty="0"/>
              <a:t>alone seems to have </a:t>
            </a:r>
            <a:r>
              <a:rPr lang="en-US" dirty="0">
                <a:solidFill>
                  <a:srgbClr val="FF0000"/>
                </a:solidFill>
              </a:rPr>
              <a:t>similar </a:t>
            </a:r>
            <a:r>
              <a:rPr lang="en-US" dirty="0"/>
              <a:t>benefit for </a:t>
            </a:r>
            <a:r>
              <a:rPr lang="en-US" dirty="0" smtClean="0"/>
              <a:t>reducing hirsutism scores.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</a:t>
            </a:r>
            <a:r>
              <a:rPr lang="en-US" dirty="0" err="1"/>
              <a:t>GnRH</a:t>
            </a:r>
            <a:r>
              <a:rPr lang="en-US" dirty="0"/>
              <a:t> agonists </a:t>
            </a:r>
            <a:r>
              <a:rPr lang="en-US" dirty="0" smtClean="0"/>
              <a:t>alone result </a:t>
            </a:r>
            <a:r>
              <a:rPr lang="en-US" dirty="0"/>
              <a:t>in severe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hypoestrogenism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eventual </a:t>
            </a:r>
            <a:r>
              <a:rPr lang="en-US" dirty="0">
                <a:solidFill>
                  <a:srgbClr val="FF0000"/>
                </a:solidFill>
              </a:rPr>
              <a:t>bone </a:t>
            </a:r>
            <a:r>
              <a:rPr lang="en-US" dirty="0" smtClean="0">
                <a:solidFill>
                  <a:srgbClr val="FF0000"/>
                </a:solidFill>
              </a:rPr>
              <a:t>loss </a:t>
            </a:r>
            <a:r>
              <a:rPr lang="en-US" dirty="0" smtClean="0"/>
              <a:t>clinicians </a:t>
            </a:r>
            <a:r>
              <a:rPr lang="en-US" dirty="0"/>
              <a:t>prescribe low doses of estrogen or estrogen plus progestin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in women with a uterus) as </a:t>
            </a:r>
            <a:r>
              <a:rPr lang="en-US" dirty="0" smtClean="0"/>
              <a:t>add back therapy.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4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3" y="748144"/>
            <a:ext cx="11970326" cy="58466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Although </a:t>
            </a:r>
            <a:r>
              <a:rPr lang="en-US" dirty="0" err="1"/>
              <a:t>GnRH</a:t>
            </a:r>
            <a:r>
              <a:rPr lang="en-US" dirty="0"/>
              <a:t> agonist therapy is more effective </a:t>
            </a:r>
            <a:r>
              <a:rPr lang="en-US" dirty="0" smtClean="0"/>
              <a:t>than placebo </a:t>
            </a:r>
            <a:r>
              <a:rPr lang="en-US" dirty="0"/>
              <a:t>or no therapy 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hirsutism, it appears to have </a:t>
            </a:r>
            <a:r>
              <a:rPr lang="en-US" dirty="0" smtClean="0">
                <a:solidFill>
                  <a:srgbClr val="FF0000"/>
                </a:solidFill>
              </a:rPr>
              <a:t>no advantages </a:t>
            </a:r>
            <a:r>
              <a:rPr lang="en-US" dirty="0"/>
              <a:t>when compared with other </a:t>
            </a:r>
          </a:p>
          <a:p>
            <a:pPr marL="0" indent="0">
              <a:buNone/>
            </a:pPr>
            <a:r>
              <a:rPr lang="en-US" dirty="0" smtClean="0"/>
              <a:t>available agents (</a:t>
            </a:r>
            <a:r>
              <a:rPr lang="en-US" dirty="0"/>
              <a:t>such as OCs and antiandrogens).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addition, </a:t>
            </a:r>
            <a:r>
              <a:rPr lang="en-US" dirty="0" err="1" smtClean="0"/>
              <a:t>GnRH</a:t>
            </a:r>
            <a:r>
              <a:rPr lang="en-US" dirty="0" smtClean="0"/>
              <a:t> agonist </a:t>
            </a:r>
            <a:r>
              <a:rPr lang="en-US" dirty="0"/>
              <a:t>therapy is </a:t>
            </a:r>
            <a:r>
              <a:rPr lang="en-US" dirty="0">
                <a:solidFill>
                  <a:srgbClr val="FF0000"/>
                </a:solidFill>
              </a:rPr>
              <a:t>expensive</a:t>
            </a:r>
            <a:r>
              <a:rPr lang="en-US" dirty="0"/>
              <a:t>, requires </a:t>
            </a:r>
            <a:r>
              <a:rPr lang="en-US" dirty="0">
                <a:solidFill>
                  <a:srgbClr val="FF0000"/>
                </a:solidFill>
              </a:rPr>
              <a:t>injections</a:t>
            </a:r>
            <a:r>
              <a:rPr lang="en-US" dirty="0"/>
              <a:t>, and</a:t>
            </a:r>
            <a:r>
              <a:rPr lang="en-US" dirty="0" smtClean="0"/>
              <a:t>,</a:t>
            </a:r>
            <a:r>
              <a:rPr lang="en-US" dirty="0"/>
              <a:t> unless</a:t>
            </a:r>
          </a:p>
          <a:p>
            <a:pPr marL="0" indent="0">
              <a:buNone/>
            </a:pPr>
            <a:r>
              <a:rPr lang="en-US" dirty="0"/>
              <a:t>clinicians add some form of estrogen, results in </a:t>
            </a:r>
            <a:r>
              <a:rPr lang="en-US" dirty="0">
                <a:solidFill>
                  <a:srgbClr val="FF0000"/>
                </a:solidFill>
              </a:rPr>
              <a:t>severe estrogen deficiency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menopausal </a:t>
            </a:r>
            <a:r>
              <a:rPr lang="en-US" dirty="0" smtClean="0">
                <a:solidFill>
                  <a:srgbClr val="FF0000"/>
                </a:solidFill>
              </a:rPr>
              <a:t>symptoms </a:t>
            </a:r>
            <a:r>
              <a:rPr lang="en-US" dirty="0" smtClean="0"/>
              <a:t>(</a:t>
            </a:r>
            <a:r>
              <a:rPr lang="en-US" dirty="0"/>
              <a:t>such as hot flashes and bone loss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We </a:t>
            </a:r>
            <a:r>
              <a:rPr lang="en-US" dirty="0"/>
              <a:t>therefore </a:t>
            </a:r>
            <a:r>
              <a:rPr lang="en-US" dirty="0" smtClean="0">
                <a:solidFill>
                  <a:srgbClr val="0070C0"/>
                </a:solidFill>
              </a:rPr>
              <a:t>suggest against </a:t>
            </a:r>
            <a:r>
              <a:rPr lang="en-US" dirty="0"/>
              <a:t>using </a:t>
            </a:r>
            <a:r>
              <a:rPr lang="en-US" dirty="0" err="1"/>
              <a:t>GnRH</a:t>
            </a:r>
            <a:r>
              <a:rPr lang="en-US" dirty="0"/>
              <a:t> agonists</a:t>
            </a:r>
            <a:r>
              <a:rPr lang="en-US" dirty="0">
                <a:solidFill>
                  <a:srgbClr val="0070C0"/>
                </a:solidFill>
              </a:rPr>
              <a:t> except </a:t>
            </a:r>
            <a:r>
              <a:rPr lang="en-US" dirty="0"/>
              <a:t>in women </a:t>
            </a:r>
            <a:r>
              <a:rPr lang="en-US" dirty="0" smtClean="0"/>
              <a:t>with severe </a:t>
            </a:r>
            <a:r>
              <a:rPr lang="en-US" dirty="0"/>
              <a:t>forms of </a:t>
            </a:r>
            <a:r>
              <a:rPr lang="en-US" dirty="0" err="1">
                <a:solidFill>
                  <a:srgbClr val="0070C0"/>
                </a:solidFill>
              </a:rPr>
              <a:t>hyperandrogenemia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(such as </a:t>
            </a:r>
            <a:r>
              <a:rPr lang="en-US" dirty="0" smtClean="0"/>
              <a:t>ovarian </a:t>
            </a:r>
            <a:r>
              <a:rPr lang="en-US" dirty="0" err="1" smtClean="0"/>
              <a:t>hyperthecosis</a:t>
            </a:r>
            <a:r>
              <a:rPr lang="en-US" dirty="0"/>
              <a:t>) who have a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suboptimal </a:t>
            </a:r>
            <a:r>
              <a:rPr lang="en-US" dirty="0" smtClean="0"/>
              <a:t>response </a:t>
            </a:r>
            <a:r>
              <a:rPr lang="en-US" dirty="0"/>
              <a:t>to </a:t>
            </a:r>
            <a:r>
              <a:rPr lang="en-US" dirty="0" err="1" smtClean="0"/>
              <a:t>Ocs</a:t>
            </a:r>
            <a:r>
              <a:rPr lang="en-US" dirty="0" smtClean="0"/>
              <a:t> and </a:t>
            </a:r>
            <a:r>
              <a:rPr lang="en-US" dirty="0"/>
              <a:t>antiandrogens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67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831273"/>
            <a:ext cx="11845636" cy="5345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Topical </a:t>
            </a:r>
            <a:r>
              <a:rPr lang="en-US" dirty="0" smtClean="0">
                <a:solidFill>
                  <a:srgbClr val="FF0000"/>
                </a:solidFill>
              </a:rPr>
              <a:t>antiandrogens:</a:t>
            </a:r>
          </a:p>
          <a:p>
            <a:pPr marL="0" indent="0">
              <a:buNone/>
            </a:pPr>
            <a:r>
              <a:rPr lang="en-US" dirty="0" smtClean="0"/>
              <a:t>Limited </a:t>
            </a:r>
            <a:r>
              <a:rPr lang="en-US" dirty="0"/>
              <a:t>data suggest that topical </a:t>
            </a:r>
            <a:r>
              <a:rPr lang="en-US" b="1" dirty="0" err="1"/>
              <a:t>canrenone</a:t>
            </a:r>
            <a:r>
              <a:rPr lang="en-US" b="1" dirty="0"/>
              <a:t> </a:t>
            </a:r>
            <a:r>
              <a:rPr lang="en-US" dirty="0"/>
              <a:t>(the active metabolite of spironolactone</a:t>
            </a:r>
            <a:r>
              <a:rPr lang="en-US" dirty="0" smtClean="0"/>
              <a:t>)</a:t>
            </a:r>
            <a:r>
              <a:rPr lang="en-US" dirty="0"/>
              <a:t> and</a:t>
            </a:r>
            <a:r>
              <a:rPr lang="en-US" b="1" dirty="0"/>
              <a:t> finasteride </a:t>
            </a:r>
            <a:r>
              <a:rPr lang="en-US" dirty="0"/>
              <a:t>provide </a:t>
            </a:r>
            <a:r>
              <a:rPr lang="en-US" dirty="0">
                <a:solidFill>
                  <a:srgbClr val="FF0000"/>
                </a:solidFill>
              </a:rPr>
              <a:t>little or no </a:t>
            </a:r>
            <a:r>
              <a:rPr lang="en-US" dirty="0" smtClean="0">
                <a:solidFill>
                  <a:srgbClr val="FF0000"/>
                </a:solidFill>
              </a:rPr>
              <a:t>benefit </a:t>
            </a:r>
            <a:r>
              <a:rPr lang="en-US" dirty="0" smtClean="0"/>
              <a:t>for </a:t>
            </a:r>
            <a:r>
              <a:rPr lang="en-US" dirty="0"/>
              <a:t>hirsutism 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Thus</a:t>
            </a:r>
            <a:r>
              <a:rPr lang="en-US" dirty="0"/>
              <a:t>, we </a:t>
            </a:r>
            <a:r>
              <a:rPr lang="en-US" dirty="0">
                <a:solidFill>
                  <a:srgbClr val="FF0000"/>
                </a:solidFill>
              </a:rPr>
              <a:t>suggest against </a:t>
            </a:r>
            <a:r>
              <a:rPr lang="en-US" dirty="0"/>
              <a:t>their use.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62000"/>
            <a:ext cx="12095018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Special populations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Obesity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hirsute women with obesity, including those with PCOS, we recommend </a:t>
            </a:r>
            <a:r>
              <a:rPr lang="en-US" dirty="0">
                <a:solidFill>
                  <a:srgbClr val="0070C0"/>
                </a:solidFill>
              </a:rPr>
              <a:t>lifestyle</a:t>
            </a:r>
            <a:r>
              <a:rPr lang="en-US" dirty="0"/>
              <a:t> changes in addition to </a:t>
            </a:r>
            <a:r>
              <a:rPr lang="en-US" dirty="0" smtClean="0"/>
              <a:t>starting pharmacologic </a:t>
            </a:r>
            <a:r>
              <a:rPr lang="en-US" dirty="0"/>
              <a:t>therapy. </a:t>
            </a:r>
          </a:p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>
                <a:solidFill>
                  <a:srgbClr val="0070C0"/>
                </a:solidFill>
              </a:rPr>
              <a:t>avoid OCs </a:t>
            </a:r>
            <a:r>
              <a:rPr lang="en-US" dirty="0"/>
              <a:t>in women who are </a:t>
            </a:r>
            <a:r>
              <a:rPr lang="en-US" dirty="0">
                <a:solidFill>
                  <a:srgbClr val="0070C0"/>
                </a:solidFill>
              </a:rPr>
              <a:t>obese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over age 39 years </a:t>
            </a:r>
            <a:r>
              <a:rPr lang="en-US" dirty="0"/>
              <a:t>(or who</a:t>
            </a:r>
            <a:r>
              <a:rPr lang="en-US" dirty="0">
                <a:solidFill>
                  <a:srgbClr val="0070C0"/>
                </a:solidFill>
              </a:rPr>
              <a:t> smoke</a:t>
            </a:r>
            <a:r>
              <a:rPr lang="en-US" dirty="0"/>
              <a:t>) because of </a:t>
            </a:r>
            <a:r>
              <a:rPr lang="en-US" dirty="0" smtClean="0"/>
              <a:t>an</a:t>
            </a:r>
            <a:r>
              <a:rPr lang="en-US" dirty="0"/>
              <a:t> excess risk of VTE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Coexisting depression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Depression and anxiety symptoms are common in women with hirsutism, but the optimal management of the </a:t>
            </a:r>
            <a:r>
              <a:rPr lang="en-US" dirty="0" smtClean="0"/>
              <a:t>mood disorder </a:t>
            </a:r>
            <a:r>
              <a:rPr lang="en-US" dirty="0"/>
              <a:t>is unclear. 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important to monitor the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patient's</a:t>
            </a:r>
            <a:r>
              <a:rPr lang="en-US" dirty="0">
                <a:solidFill>
                  <a:srgbClr val="0070C0"/>
                </a:solidFill>
              </a:rPr>
              <a:t> mood symptoms </a:t>
            </a:r>
            <a:r>
              <a:rPr lang="en-US" dirty="0"/>
              <a:t>during treatment. If they do not improve (</a:t>
            </a:r>
            <a:r>
              <a:rPr lang="en-US" dirty="0" err="1" smtClean="0"/>
              <a:t>or</a:t>
            </a:r>
            <a:r>
              <a:rPr lang="en-US" dirty="0" err="1"/>
              <a:t>worsen</a:t>
            </a:r>
            <a:r>
              <a:rPr lang="en-US" dirty="0"/>
              <a:t>), the patient should be referred for further evaluation and treatment. </a:t>
            </a:r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studies suggest that treatment of </a:t>
            </a:r>
            <a:r>
              <a:rPr lang="en-US" dirty="0" smtClean="0"/>
              <a:t>the hirsutism </a:t>
            </a:r>
            <a:r>
              <a:rPr lang="en-US" dirty="0"/>
              <a:t>can improve </a:t>
            </a:r>
            <a:r>
              <a:rPr lang="en-US" dirty="0">
                <a:solidFill>
                  <a:srgbClr val="0070C0"/>
                </a:solidFill>
              </a:rPr>
              <a:t>quality of life </a:t>
            </a:r>
            <a:r>
              <a:rPr lang="en-US" dirty="0"/>
              <a:t>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reduce </a:t>
            </a:r>
            <a:r>
              <a:rPr lang="en-US" dirty="0">
                <a:solidFill>
                  <a:srgbClr val="0070C0"/>
                </a:solidFill>
              </a:rPr>
              <a:t>depression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anxiety</a:t>
            </a:r>
            <a:r>
              <a:rPr lang="en-US" dirty="0"/>
              <a:t> </a:t>
            </a:r>
            <a:r>
              <a:rPr lang="en-US" dirty="0" smtClean="0"/>
              <a:t>symptoms.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7418"/>
            <a:ext cx="12039600" cy="5359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Women with NCCAH</a:t>
            </a:r>
          </a:p>
          <a:p>
            <a:pPr marL="0" indent="0">
              <a:buNone/>
            </a:pPr>
            <a:r>
              <a:rPr lang="en-US" dirty="0" smtClean="0"/>
              <a:t>Exogenous </a:t>
            </a:r>
            <a:r>
              <a:rPr lang="en-US" dirty="0"/>
              <a:t>glucocorticoids are used long term to manage hirsutism and maintain ovulatory cycles in women </a:t>
            </a:r>
            <a:r>
              <a:rPr lang="en-US" dirty="0" smtClean="0"/>
              <a:t>with CYP21A2 </a:t>
            </a:r>
            <a:r>
              <a:rPr lang="en-US" dirty="0"/>
              <a:t>deficiency </a:t>
            </a:r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have also been used to treat hirsutism in women with the </a:t>
            </a:r>
            <a:r>
              <a:rPr lang="en-US" dirty="0" err="1"/>
              <a:t>nonclassic</a:t>
            </a:r>
            <a:r>
              <a:rPr lang="en-US" dirty="0"/>
              <a:t> form of </a:t>
            </a:r>
            <a:r>
              <a:rPr lang="en-US" dirty="0" smtClean="0"/>
              <a:t>CYP21A2 deficiency </a:t>
            </a:r>
            <a:r>
              <a:rPr lang="en-US" dirty="0"/>
              <a:t>(NCCAH).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two trials of glucocorticoid therapy in women with NCCAH (one randomized, </a:t>
            </a:r>
            <a:r>
              <a:rPr lang="en-US" dirty="0" smtClean="0"/>
              <a:t>one nonrandomized</a:t>
            </a:r>
            <a:r>
              <a:rPr lang="en-US" dirty="0"/>
              <a:t>),</a:t>
            </a:r>
            <a:r>
              <a:rPr lang="en-US" dirty="0">
                <a:solidFill>
                  <a:srgbClr val="0070C0"/>
                </a:solidFill>
              </a:rPr>
              <a:t> glucocorticoids</a:t>
            </a:r>
            <a:r>
              <a:rPr lang="en-US" dirty="0"/>
              <a:t> were more effective than OCs or antiandrogens for </a:t>
            </a:r>
            <a:r>
              <a:rPr lang="en-US" dirty="0">
                <a:solidFill>
                  <a:srgbClr val="0070C0"/>
                </a:solidFill>
              </a:rPr>
              <a:t>suppressing serum </a:t>
            </a:r>
            <a:r>
              <a:rPr lang="en-US" dirty="0" smtClean="0">
                <a:solidFill>
                  <a:srgbClr val="0070C0"/>
                </a:solidFill>
              </a:rPr>
              <a:t>adrenal androgen </a:t>
            </a:r>
            <a:r>
              <a:rPr lang="en-US" dirty="0"/>
              <a:t>concentrations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[DHEA</a:t>
            </a:r>
            <a:r>
              <a:rPr lang="en-US" dirty="0"/>
              <a:t>] and [</a:t>
            </a:r>
            <a:r>
              <a:rPr lang="en-US" dirty="0">
                <a:solidFill>
                  <a:srgbClr val="0070C0"/>
                </a:solidFill>
              </a:rPr>
              <a:t>DHEAS</a:t>
            </a:r>
            <a:r>
              <a:rPr lang="en-US" dirty="0"/>
              <a:t>]) but </a:t>
            </a:r>
            <a:r>
              <a:rPr lang="en-US" dirty="0">
                <a:solidFill>
                  <a:srgbClr val="0070C0"/>
                </a:solidFill>
              </a:rPr>
              <a:t>less effective for decreasing hirsutism </a:t>
            </a:r>
            <a:r>
              <a:rPr lang="en-US" dirty="0" smtClean="0">
                <a:solidFill>
                  <a:srgbClr val="0070C0"/>
                </a:solidFill>
              </a:rPr>
              <a:t>scores.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4" y="720436"/>
            <a:ext cx="12053455" cy="55950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their relative lack of benefit for hirsutism and their potential side effects, we </a:t>
            </a:r>
            <a:r>
              <a:rPr lang="en-US" dirty="0">
                <a:solidFill>
                  <a:srgbClr val="0070C0"/>
                </a:solidFill>
              </a:rPr>
              <a:t>suggest against </a:t>
            </a:r>
            <a:r>
              <a:rPr lang="en-US" dirty="0" smtClean="0"/>
              <a:t>glucocorticoid therapy </a:t>
            </a:r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routine treatment of hirsutism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Like </a:t>
            </a:r>
            <a:r>
              <a:rPr lang="en-US" dirty="0"/>
              <a:t>other women with hirsutism, we suggest </a:t>
            </a:r>
            <a:r>
              <a:rPr lang="en-US" dirty="0">
                <a:solidFill>
                  <a:srgbClr val="0070C0"/>
                </a:solidFill>
              </a:rPr>
              <a:t>OCs</a:t>
            </a:r>
            <a:r>
              <a:rPr lang="en-US" dirty="0"/>
              <a:t> as</a:t>
            </a:r>
            <a:r>
              <a:rPr lang="en-US" dirty="0">
                <a:solidFill>
                  <a:srgbClr val="0070C0"/>
                </a:solidFill>
              </a:rPr>
              <a:t> first-line </a:t>
            </a:r>
            <a:r>
              <a:rPr lang="en-US" dirty="0"/>
              <a:t>therapy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An exception </a:t>
            </a:r>
            <a:r>
              <a:rPr lang="en-US" dirty="0"/>
              <a:t>is in women with NCCAH who </a:t>
            </a:r>
            <a:r>
              <a:rPr lang="en-US" b="1" dirty="0"/>
              <a:t>do not respond </a:t>
            </a:r>
            <a:r>
              <a:rPr lang="en-US" dirty="0"/>
              <a:t>to or </a:t>
            </a:r>
            <a:r>
              <a:rPr lang="en-US" b="1" dirty="0"/>
              <a:t>cannot tolerate OC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antiandrogen</a:t>
            </a:r>
            <a:r>
              <a:rPr lang="en-US" dirty="0"/>
              <a:t> therapies 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Glucocorticoids</a:t>
            </a:r>
            <a:r>
              <a:rPr lang="en-US" dirty="0"/>
              <a:t> are also indicated for </a:t>
            </a:r>
            <a:r>
              <a:rPr lang="en-US" dirty="0">
                <a:solidFill>
                  <a:srgbClr val="0070C0"/>
                </a:solidFill>
              </a:rPr>
              <a:t>ovulation induction </a:t>
            </a:r>
            <a:r>
              <a:rPr lang="en-US" dirty="0"/>
              <a:t>in women with </a:t>
            </a:r>
            <a:r>
              <a:rPr lang="en-US" dirty="0" smtClean="0"/>
              <a:t>NCCAH.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651164"/>
            <a:ext cx="11831782" cy="552579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Postmenopausal women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postmenopausal women with new hirsutism that is severe or rapidly progressive, the possibility of an </a:t>
            </a:r>
            <a:r>
              <a:rPr lang="en-US" dirty="0" smtClean="0">
                <a:solidFill>
                  <a:srgbClr val="FF0000"/>
                </a:solidFill>
              </a:rPr>
              <a:t>androgen secreting tumor </a:t>
            </a:r>
            <a:r>
              <a:rPr lang="en-US" dirty="0"/>
              <a:t>must be </a:t>
            </a:r>
          </a:p>
          <a:p>
            <a:pPr marL="0" indent="0">
              <a:buNone/>
            </a:pPr>
            <a:r>
              <a:rPr lang="en-US" dirty="0" smtClean="0"/>
              <a:t>excluded </a:t>
            </a:r>
            <a:r>
              <a:rPr lang="en-US" dirty="0"/>
              <a:t>before initiating treatment.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there is no evidence of a tumor, treatment options include </a:t>
            </a:r>
            <a:r>
              <a:rPr lang="en-US" dirty="0">
                <a:solidFill>
                  <a:srgbClr val="FF0000"/>
                </a:solidFill>
              </a:rPr>
              <a:t>antiandrogens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direct hair removal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menopausal women with ovarian stromal </a:t>
            </a:r>
            <a:r>
              <a:rPr lang="en-US" dirty="0" err="1"/>
              <a:t>hyperthecosis</a:t>
            </a:r>
            <a:r>
              <a:rPr lang="en-US" dirty="0"/>
              <a:t> and </a:t>
            </a:r>
            <a:r>
              <a:rPr lang="en-US" dirty="0" smtClean="0"/>
              <a:t>severe hirsutism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bilateral oophorectomy </a:t>
            </a:r>
            <a:r>
              <a:rPr lang="en-US" dirty="0"/>
              <a:t>may be </a:t>
            </a:r>
            <a:r>
              <a:rPr lang="en-US" dirty="0" smtClean="0"/>
              <a:t>considered.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/>
              <a:t>2020 </a:t>
            </a:r>
            <a:r>
              <a:rPr lang="en-US" sz="2400" dirty="0" err="1"/>
              <a:t>UpToDate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93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665018"/>
            <a:ext cx="11901055" cy="6192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Pathogenesis of hirsutism:</a:t>
            </a:r>
          </a:p>
          <a:p>
            <a:pPr marL="0" indent="0">
              <a:buNone/>
            </a:pPr>
            <a:r>
              <a:rPr lang="en-US" dirty="0" smtClean="0"/>
              <a:t>The growth of sexual hair is entirely dependent on the presence of androgen</a:t>
            </a:r>
          </a:p>
          <a:p>
            <a:pPr marL="0" indent="0">
              <a:buNone/>
            </a:pPr>
            <a:r>
              <a:rPr lang="en-US" dirty="0" smtClean="0"/>
              <a:t>Androgens appear to induce </a:t>
            </a:r>
            <a:r>
              <a:rPr lang="en-US" dirty="0" err="1" smtClean="0">
                <a:solidFill>
                  <a:srgbClr val="FF0000"/>
                </a:solidFill>
              </a:rPr>
              <a:t>vellus</a:t>
            </a:r>
            <a:r>
              <a:rPr lang="en-US" dirty="0" smtClean="0">
                <a:solidFill>
                  <a:srgbClr val="FF0000"/>
                </a:solidFill>
              </a:rPr>
              <a:t> follicles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sex specific areas </a:t>
            </a:r>
            <a:r>
              <a:rPr lang="en-US" dirty="0" smtClean="0"/>
              <a:t>to develop</a:t>
            </a:r>
          </a:p>
          <a:p>
            <a:pPr marL="0" indent="0">
              <a:buNone/>
            </a:pPr>
            <a:r>
              <a:rPr lang="en-US" dirty="0" smtClean="0"/>
              <a:t>into </a:t>
            </a:r>
            <a:r>
              <a:rPr lang="en-US" dirty="0" smtClean="0">
                <a:solidFill>
                  <a:srgbClr val="FF0000"/>
                </a:solidFill>
              </a:rPr>
              <a:t>terminal</a:t>
            </a:r>
            <a:r>
              <a:rPr lang="en-US" dirty="0" smtClean="0"/>
              <a:t> hairs, which are larger and more </a:t>
            </a:r>
            <a:r>
              <a:rPr lang="en-US" dirty="0" smtClean="0">
                <a:solidFill>
                  <a:srgbClr val="FF0000"/>
                </a:solidFill>
              </a:rPr>
              <a:t>heavily pigmented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Hairs grow in nonsynchronous cycles, and the growth (</a:t>
            </a:r>
            <a:r>
              <a:rPr lang="en-US" dirty="0" err="1" smtClean="0"/>
              <a:t>anagen</a:t>
            </a:r>
            <a:r>
              <a:rPr lang="en-US" dirty="0" smtClean="0"/>
              <a:t>) phase</a:t>
            </a:r>
          </a:p>
          <a:p>
            <a:pPr marL="0" indent="0">
              <a:buNone/>
            </a:pPr>
            <a:r>
              <a:rPr lang="en-US" dirty="0" smtClean="0"/>
              <a:t>(which varies with body area) </a:t>
            </a:r>
            <a:r>
              <a:rPr lang="en-US" dirty="0" smtClean="0">
                <a:solidFill>
                  <a:srgbClr val="FF0000"/>
                </a:solidFill>
              </a:rPr>
              <a:t>~4 months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facial </a:t>
            </a:r>
            <a:r>
              <a:rPr lang="en-US" dirty="0" smtClean="0"/>
              <a:t>hair.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Due to the long hair growth cycle, it takes </a:t>
            </a:r>
            <a:r>
              <a:rPr lang="en-US" b="1" dirty="0" smtClean="0">
                <a:solidFill>
                  <a:srgbClr val="00B0F0"/>
                </a:solidFill>
              </a:rPr>
              <a:t>~6 months </a:t>
            </a:r>
            <a:r>
              <a:rPr lang="en-US" dirty="0" smtClean="0"/>
              <a:t>to detect the effects of </a:t>
            </a:r>
          </a:p>
          <a:p>
            <a:pPr marL="0" indent="0">
              <a:buNone/>
            </a:pPr>
            <a:r>
              <a:rPr lang="en-US" dirty="0" smtClean="0"/>
              <a:t>hormonal therapy and </a:t>
            </a:r>
            <a:r>
              <a:rPr lang="en-US" dirty="0" smtClean="0">
                <a:solidFill>
                  <a:srgbClr val="00B0F0"/>
                </a:solidFill>
              </a:rPr>
              <a:t>~9 months </a:t>
            </a:r>
            <a:r>
              <a:rPr lang="en-US" dirty="0" smtClean="0"/>
              <a:t>for these effects to become</a:t>
            </a:r>
            <a:r>
              <a:rPr lang="en-US" dirty="0" smtClean="0">
                <a:solidFill>
                  <a:srgbClr val="00B0F0"/>
                </a:solidFill>
              </a:rPr>
              <a:t> maximal</a:t>
            </a:r>
            <a:r>
              <a:rPr lang="en-US" dirty="0" smtClean="0"/>
              <a:t>. Hirsutism results from an interaction between the plasma androgens and </a:t>
            </a:r>
          </a:p>
          <a:p>
            <a:pPr marL="0" indent="0">
              <a:buNone/>
            </a:pPr>
            <a:r>
              <a:rPr lang="en-US" dirty="0" smtClean="0"/>
              <a:t>the apparent sensitivity of the hair follicle to androgen.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55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775855"/>
            <a:ext cx="12067309" cy="59158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Direct Hair Removal Methods</a:t>
            </a:r>
          </a:p>
          <a:p>
            <a:pPr marL="514350" indent="-514350"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women who choose hair removal </a:t>
            </a:r>
            <a:r>
              <a:rPr lang="en-US" dirty="0" smtClean="0"/>
              <a:t>therapy: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photoepilation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for those whose unwanted hair is auburn, brown, or black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electrolysis </a:t>
            </a:r>
            <a:r>
              <a:rPr lang="en-US" dirty="0"/>
              <a:t>for those with </a:t>
            </a:r>
            <a:r>
              <a:rPr lang="en-US" dirty="0">
                <a:solidFill>
                  <a:srgbClr val="FF0000"/>
                </a:solidFill>
              </a:rPr>
              <a:t>white or blonde hair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For women of color who choose </a:t>
            </a:r>
            <a:r>
              <a:rPr lang="en-US" dirty="0" err="1" smtClean="0"/>
              <a:t>photoepilation</a:t>
            </a:r>
            <a:r>
              <a:rPr lang="en-US" dirty="0" smtClean="0"/>
              <a:t> treatment</a:t>
            </a:r>
            <a:r>
              <a:rPr lang="en-US" dirty="0"/>
              <a:t>, we suggest using a </a:t>
            </a:r>
          </a:p>
          <a:p>
            <a:pPr marL="0" indent="0">
              <a:buNone/>
            </a:pPr>
            <a:r>
              <a:rPr lang="en-US" dirty="0" smtClean="0"/>
              <a:t>long-wavelength,</a:t>
            </a:r>
            <a:r>
              <a:rPr lang="en-US" dirty="0"/>
              <a:t> long pulse-duration light source such as </a:t>
            </a:r>
            <a:r>
              <a:rPr lang="en-US" dirty="0" err="1" smtClean="0"/>
              <a:t>Nd:</a:t>
            </a:r>
            <a:r>
              <a:rPr lang="en-US" dirty="0" err="1"/>
              <a:t>YAG</a:t>
            </a:r>
            <a:r>
              <a:rPr lang="en-US" dirty="0"/>
              <a:t> or diode laser </a:t>
            </a:r>
            <a:r>
              <a:rPr lang="en-US" dirty="0" smtClean="0"/>
              <a:t>delivered with </a:t>
            </a:r>
            <a:r>
              <a:rPr lang="en-US" dirty="0"/>
              <a:t>appropriate skin cooling 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Clinicians should warn </a:t>
            </a:r>
            <a:r>
              <a:rPr lang="en-US" dirty="0"/>
              <a:t>Mediterranean and Middle Eastern </a:t>
            </a:r>
            <a:r>
              <a:rPr lang="en-US" dirty="0" smtClean="0"/>
              <a:t>women with </a:t>
            </a:r>
            <a:r>
              <a:rPr lang="en-US" dirty="0"/>
              <a:t>facial hirsutism </a:t>
            </a:r>
          </a:p>
          <a:p>
            <a:pPr marL="0" indent="0">
              <a:buNone/>
            </a:pPr>
            <a:r>
              <a:rPr lang="en-US" dirty="0"/>
              <a:t>about the increased </a:t>
            </a:r>
            <a:r>
              <a:rPr lang="en-US" dirty="0" smtClean="0"/>
              <a:t>risk of </a:t>
            </a:r>
            <a:r>
              <a:rPr lang="en-US" dirty="0">
                <a:solidFill>
                  <a:srgbClr val="FF0000"/>
                </a:solidFill>
              </a:rPr>
              <a:t>developing PH (Paradoxical </a:t>
            </a:r>
            <a:r>
              <a:rPr lang="en-US" dirty="0" err="1">
                <a:solidFill>
                  <a:srgbClr val="FF0000"/>
                </a:solidFill>
              </a:rPr>
              <a:t>hypertrichosis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with </a:t>
            </a:r>
            <a:r>
              <a:rPr lang="en-US" dirty="0" err="1"/>
              <a:t>photoepilation</a:t>
            </a:r>
            <a:r>
              <a:rPr lang="en-US" dirty="0"/>
              <a:t> therapy.</a:t>
            </a:r>
          </a:p>
          <a:p>
            <a:pPr marL="0" indent="0">
              <a:buNone/>
            </a:pPr>
            <a:r>
              <a:rPr lang="en-US" dirty="0"/>
              <a:t>We often suggest </a:t>
            </a:r>
            <a:r>
              <a:rPr lang="en-US" dirty="0">
                <a:solidFill>
                  <a:srgbClr val="FF0000"/>
                </a:solidFill>
              </a:rPr>
              <a:t>topical treatment </a:t>
            </a:r>
            <a:r>
              <a:rPr lang="en-US" dirty="0"/>
              <a:t>or </a:t>
            </a:r>
            <a:r>
              <a:rPr lang="en-US" dirty="0" smtClean="0">
                <a:solidFill>
                  <a:srgbClr val="FF0000"/>
                </a:solidFill>
              </a:rPr>
              <a:t>electrolysis </a:t>
            </a:r>
            <a:r>
              <a:rPr lang="en-US" dirty="0" smtClean="0"/>
              <a:t>over </a:t>
            </a:r>
            <a:r>
              <a:rPr lang="en-US" dirty="0" err="1"/>
              <a:t>photoepilation</a:t>
            </a:r>
            <a:r>
              <a:rPr lang="en-US" dirty="0"/>
              <a:t> with these patients.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734291"/>
            <a:ext cx="11956473" cy="5999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3-For women who desire more rapid response </a:t>
            </a:r>
            <a:r>
              <a:rPr lang="en-US" dirty="0" smtClean="0"/>
              <a:t>to </a:t>
            </a:r>
            <a:r>
              <a:rPr lang="en-US" dirty="0" err="1" smtClean="0"/>
              <a:t>photoepilation</a:t>
            </a:r>
            <a:r>
              <a:rPr lang="en-US" dirty="0"/>
              <a:t>, we suggest </a:t>
            </a:r>
          </a:p>
          <a:p>
            <a:pPr marL="0" indent="0">
              <a:buNone/>
            </a:pPr>
            <a:r>
              <a:rPr lang="en-US" dirty="0" smtClean="0"/>
              <a:t>adding </a:t>
            </a:r>
            <a:r>
              <a:rPr lang="en-US" dirty="0" err="1" smtClean="0">
                <a:solidFill>
                  <a:srgbClr val="FF0000"/>
                </a:solidFill>
              </a:rPr>
              <a:t>eflornithine</a:t>
            </a:r>
            <a:r>
              <a:rPr lang="en-US" dirty="0" smtClean="0"/>
              <a:t> topical </a:t>
            </a:r>
            <a:r>
              <a:rPr lang="en-US" dirty="0"/>
              <a:t>cream during treatment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Temporary methods of hair </a:t>
            </a:r>
            <a:r>
              <a:rPr lang="en-US" b="1" dirty="0" smtClean="0">
                <a:solidFill>
                  <a:srgbClr val="FF0000"/>
                </a:solidFill>
              </a:rPr>
              <a:t>removal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/>
              <a:t>(cosmetic methods)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Depilation</a:t>
            </a:r>
            <a:r>
              <a:rPr lang="en-US" dirty="0" smtClean="0"/>
              <a:t> </a:t>
            </a:r>
            <a:r>
              <a:rPr lang="en-US" dirty="0"/>
              <a:t>is the removal of the hair shaft from the </a:t>
            </a:r>
            <a:r>
              <a:rPr lang="en-US" dirty="0" smtClean="0"/>
              <a:t>skin surface</a:t>
            </a:r>
            <a:r>
              <a:rPr lang="en-US" dirty="0"/>
              <a:t>, for example by shaving. Depilation in humans has </a:t>
            </a:r>
            <a:r>
              <a:rPr lang="en-US" dirty="0">
                <a:solidFill>
                  <a:srgbClr val="FF0000"/>
                </a:solidFill>
              </a:rPr>
              <a:t>no known biological effect </a:t>
            </a:r>
            <a:r>
              <a:rPr lang="en-US" dirty="0"/>
              <a:t>on the hair follicle, </a:t>
            </a:r>
          </a:p>
          <a:p>
            <a:pPr marL="0" indent="0">
              <a:buNone/>
            </a:pPr>
            <a:r>
              <a:rPr lang="en-US" dirty="0" smtClean="0"/>
              <a:t>producing </a:t>
            </a:r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>
                <a:solidFill>
                  <a:srgbClr val="FF0000"/>
                </a:solidFill>
              </a:rPr>
              <a:t>change </a:t>
            </a:r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hair growth</a:t>
            </a:r>
            <a:r>
              <a:rPr lang="en-US" dirty="0"/>
              <a:t>, hair </a:t>
            </a:r>
            <a:r>
              <a:rPr lang="en-US" dirty="0">
                <a:solidFill>
                  <a:srgbClr val="FF0000"/>
                </a:solidFill>
              </a:rPr>
              <a:t>diamete</a:t>
            </a:r>
            <a:r>
              <a:rPr lang="en-US" dirty="0"/>
              <a:t>r, or hair</a:t>
            </a:r>
            <a:r>
              <a:rPr lang="en-US" dirty="0">
                <a:solidFill>
                  <a:srgbClr val="FF0000"/>
                </a:solidFill>
              </a:rPr>
              <a:t> color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603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845127"/>
            <a:ext cx="11790218" cy="5331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Chemical depilatory agents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dissolve </a:t>
            </a:r>
            <a:r>
              <a:rPr lang="en-US" dirty="0"/>
              <a:t>the hair.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thioglycolates</a:t>
            </a:r>
            <a:r>
              <a:rPr lang="en-US" dirty="0"/>
              <a:t>, which disrupt disulfide bonds in the hair.</a:t>
            </a:r>
          </a:p>
          <a:p>
            <a:pPr marL="0" indent="0">
              <a:buNone/>
            </a:pPr>
            <a:r>
              <a:rPr lang="en-US" dirty="0"/>
              <a:t>Side effects include emission of a </a:t>
            </a:r>
            <a:r>
              <a:rPr lang="en-US" dirty="0">
                <a:solidFill>
                  <a:srgbClr val="FF0000"/>
                </a:solidFill>
              </a:rPr>
              <a:t>sulfurous odor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irritant </a:t>
            </a:r>
            <a:r>
              <a:rPr lang="en-US" dirty="0">
                <a:solidFill>
                  <a:srgbClr val="FF0000"/>
                </a:solidFill>
              </a:rPr>
              <a:t>dermatitis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especially on the face), which may </a:t>
            </a:r>
            <a:r>
              <a:rPr lang="en-US" dirty="0" smtClean="0"/>
              <a:t>be followed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hyperpigmentation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Although </a:t>
            </a:r>
            <a:r>
              <a:rPr lang="en-US" dirty="0"/>
              <a:t>not a method of hair removal, </a:t>
            </a:r>
            <a:r>
              <a:rPr lang="en-US" dirty="0" smtClean="0">
                <a:solidFill>
                  <a:srgbClr val="FF0000"/>
                </a:solidFill>
              </a:rPr>
              <a:t>bleaching </a:t>
            </a:r>
            <a:r>
              <a:rPr lang="en-US" dirty="0" smtClean="0"/>
              <a:t>with </a:t>
            </a:r>
            <a:r>
              <a:rPr lang="en-US" dirty="0"/>
              <a:t>products containing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hydrogen </a:t>
            </a:r>
            <a:r>
              <a:rPr lang="en-US" dirty="0">
                <a:solidFill>
                  <a:srgbClr val="FF0000"/>
                </a:solidFill>
              </a:rPr>
              <a:t>peroxide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sulfates </a:t>
            </a:r>
            <a:r>
              <a:rPr lang="en-US" dirty="0" smtClean="0"/>
              <a:t>is </a:t>
            </a:r>
            <a:r>
              <a:rPr lang="en-US" dirty="0"/>
              <a:t>a method for masking the appearance</a:t>
            </a:r>
          </a:p>
          <a:p>
            <a:pPr marL="0" indent="0">
              <a:buNone/>
            </a:pPr>
            <a:r>
              <a:rPr lang="en-US" dirty="0" smtClean="0"/>
              <a:t>of pigmented hair</a:t>
            </a:r>
            <a:r>
              <a:rPr lang="en-US" dirty="0"/>
              <a:t>. Side effects include irritation, pruritus, and possible</a:t>
            </a:r>
          </a:p>
          <a:p>
            <a:pPr marL="0" indent="0">
              <a:buNone/>
            </a:pPr>
            <a:r>
              <a:rPr lang="en-US" dirty="0"/>
              <a:t>skin </a:t>
            </a:r>
            <a:r>
              <a:rPr lang="en-US" dirty="0" smtClean="0"/>
              <a:t>discoloration.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06581"/>
            <a:ext cx="12039600" cy="54703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</a:rPr>
              <a:t>Permanent methods of hair reduction</a:t>
            </a:r>
            <a:r>
              <a:rPr lang="en-US" sz="4400" b="1" dirty="0"/>
              <a:t>: </a:t>
            </a:r>
            <a:r>
              <a:rPr lang="en-US" sz="4400" dirty="0"/>
              <a:t>Electrolysis and </a:t>
            </a:r>
            <a:r>
              <a:rPr lang="en-US" sz="4400" dirty="0" err="1"/>
              <a:t>photoepilation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(FDA) has approved a large number of </a:t>
            </a:r>
            <a:r>
              <a:rPr lang="en-US" sz="4400" dirty="0" err="1">
                <a:solidFill>
                  <a:srgbClr val="FF0000"/>
                </a:solidFill>
              </a:rPr>
              <a:t>photoepilation</a:t>
            </a:r>
            <a:r>
              <a:rPr lang="en-US" sz="4400" dirty="0"/>
              <a:t> devices [laser and intense pulsed light (IPL)] for permanent hair </a:t>
            </a:r>
            <a:r>
              <a:rPr lang="en-US" sz="4400" dirty="0" smtClean="0"/>
              <a:t>reduction.</a:t>
            </a: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They define permanent hair reduction as attaining at </a:t>
            </a:r>
            <a:r>
              <a:rPr lang="en-US" sz="4400" dirty="0">
                <a:solidFill>
                  <a:srgbClr val="FF0000"/>
                </a:solidFill>
              </a:rPr>
              <a:t>least a 30% reduction of terminal hairs </a:t>
            </a:r>
            <a:r>
              <a:rPr lang="en-US" sz="4400" dirty="0"/>
              <a:t>and </a:t>
            </a:r>
            <a:r>
              <a:rPr lang="en-US" sz="4400" dirty="0">
                <a:solidFill>
                  <a:srgbClr val="FF0000"/>
                </a:solidFill>
              </a:rPr>
              <a:t>sustaining </a:t>
            </a:r>
            <a:r>
              <a:rPr lang="en-US" sz="4400" dirty="0"/>
              <a:t>this reduction for a period longer than the complete growth cycle of hair </a:t>
            </a:r>
            <a:r>
              <a:rPr lang="en-US" sz="4400" dirty="0" smtClean="0"/>
              <a:t>follicles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(4 to 12 months</a:t>
            </a:r>
            <a:r>
              <a:rPr lang="en-US" sz="4400" dirty="0"/>
              <a:t>, depending on body site).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err="1">
                <a:solidFill>
                  <a:srgbClr val="FF0000"/>
                </a:solidFill>
              </a:rPr>
              <a:t>Photoepilation</a:t>
            </a:r>
            <a:r>
              <a:rPr lang="en-US" sz="4400" dirty="0"/>
              <a:t> : rapidly treating </a:t>
            </a:r>
            <a:r>
              <a:rPr lang="en-US" sz="4400" dirty="0">
                <a:solidFill>
                  <a:srgbClr val="FF0000"/>
                </a:solidFill>
              </a:rPr>
              <a:t>large areas</a:t>
            </a:r>
            <a:r>
              <a:rPr lang="en-US" sz="4400" dirty="0"/>
              <a:t>; it requires the presence of </a:t>
            </a:r>
            <a:r>
              <a:rPr lang="en-US" sz="4400" dirty="0">
                <a:solidFill>
                  <a:srgbClr val="FF0000"/>
                </a:solidFill>
              </a:rPr>
              <a:t>pigmented</a:t>
            </a:r>
            <a:r>
              <a:rPr lang="en-US" sz="4400" dirty="0"/>
              <a:t>, </a:t>
            </a:r>
            <a:r>
              <a:rPr lang="en-US" sz="4400" dirty="0">
                <a:solidFill>
                  <a:srgbClr val="FF0000"/>
                </a:solidFill>
              </a:rPr>
              <a:t>terminal hair. 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Electrolysis :</a:t>
            </a:r>
          </a:p>
          <a:p>
            <a:pPr marL="0" indent="0">
              <a:buNone/>
            </a:pPr>
            <a:r>
              <a:rPr lang="en-US" sz="4400" dirty="0"/>
              <a:t>limited to </a:t>
            </a:r>
            <a:r>
              <a:rPr lang="en-US" sz="4400" dirty="0">
                <a:solidFill>
                  <a:srgbClr val="FF0000"/>
                </a:solidFill>
              </a:rPr>
              <a:t>small treatment areas</a:t>
            </a:r>
            <a:r>
              <a:rPr lang="en-US" sz="4400" dirty="0"/>
              <a:t>, and it </a:t>
            </a:r>
            <a:r>
              <a:rPr lang="en-US" sz="4400" dirty="0">
                <a:solidFill>
                  <a:srgbClr val="FF0000"/>
                </a:solidFill>
              </a:rPr>
              <a:t>does not </a:t>
            </a:r>
            <a:r>
              <a:rPr lang="en-US" sz="4400" dirty="0"/>
              <a:t>depend on </a:t>
            </a:r>
            <a:r>
              <a:rPr lang="en-US" sz="4400" dirty="0">
                <a:solidFill>
                  <a:srgbClr val="FF0000"/>
                </a:solidFill>
              </a:rPr>
              <a:t>hair pigmentation</a:t>
            </a:r>
            <a:r>
              <a:rPr lang="en-US" sz="4400" dirty="0"/>
              <a:t>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365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4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0" y="512618"/>
            <a:ext cx="11727873" cy="566434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Side effects and risks of </a:t>
            </a:r>
            <a:r>
              <a:rPr lang="en-US" dirty="0" err="1" smtClean="0">
                <a:solidFill>
                  <a:srgbClr val="FF0000"/>
                </a:solidFill>
              </a:rPr>
              <a:t>photoepilation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inflammation, burns, blistering, hyperpigmentation,</a:t>
            </a:r>
          </a:p>
          <a:p>
            <a:pPr marL="0" indent="0">
              <a:buNone/>
            </a:pPr>
            <a:r>
              <a:rPr lang="en-US" dirty="0"/>
              <a:t>hypopigmentation, and/or scarring (rarely). perifollicular erythema and/or edema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Skin cooling</a:t>
            </a:r>
            <a:r>
              <a:rPr lang="en-US" dirty="0" smtClean="0"/>
              <a:t>,</a:t>
            </a:r>
            <a:r>
              <a:rPr lang="en-US" dirty="0"/>
              <a:t> lower </a:t>
            </a:r>
            <a:r>
              <a:rPr lang="en-US" dirty="0" err="1" smtClean="0"/>
              <a:t>fluence</a:t>
            </a:r>
            <a:r>
              <a:rPr lang="en-US" dirty="0"/>
              <a:t>, longer pulse duration, and/or </a:t>
            </a:r>
            <a:r>
              <a:rPr lang="en-US" dirty="0" err="1" smtClean="0"/>
              <a:t>longer</a:t>
            </a:r>
            <a:r>
              <a:rPr lang="en-US" dirty="0" err="1"/>
              <a:t>wavelength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can reduce the relative risk of skin </a:t>
            </a:r>
            <a:r>
              <a:rPr lang="en-US" dirty="0" smtClean="0"/>
              <a:t>injury during </a:t>
            </a:r>
            <a:r>
              <a:rPr lang="en-US" dirty="0" err="1"/>
              <a:t>photoepilation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2" y="817418"/>
            <a:ext cx="11984182" cy="58819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Paradoxical </a:t>
            </a:r>
            <a:r>
              <a:rPr lang="en-US" b="1" dirty="0" err="1">
                <a:solidFill>
                  <a:srgbClr val="FF0000"/>
                </a:solidFill>
              </a:rPr>
              <a:t>hypertrichosis</a:t>
            </a:r>
            <a:r>
              <a:rPr lang="en-US" b="1" dirty="0">
                <a:solidFill>
                  <a:srgbClr val="FF0000"/>
                </a:solidFill>
              </a:rPr>
              <a:t> after </a:t>
            </a:r>
            <a:r>
              <a:rPr lang="en-US" b="1" dirty="0" err="1">
                <a:solidFill>
                  <a:srgbClr val="FF0000"/>
                </a:solidFill>
              </a:rPr>
              <a:t>photoepilation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 women </a:t>
            </a:r>
            <a:r>
              <a:rPr lang="en-US" b="1" dirty="0">
                <a:solidFill>
                  <a:srgbClr val="FF0000"/>
                </a:solidFill>
              </a:rPr>
              <a:t>with facial </a:t>
            </a:r>
            <a:r>
              <a:rPr lang="en-US" b="1" dirty="0" smtClean="0">
                <a:solidFill>
                  <a:srgbClr val="FF0000"/>
                </a:solidFill>
              </a:rPr>
              <a:t>hirsutism: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PH </a:t>
            </a:r>
            <a:r>
              <a:rPr lang="en-US" dirty="0"/>
              <a:t>is an </a:t>
            </a:r>
            <a:r>
              <a:rPr lang="en-US" dirty="0">
                <a:solidFill>
                  <a:srgbClr val="FF0000"/>
                </a:solidFill>
              </a:rPr>
              <a:t>infrequent</a:t>
            </a:r>
            <a:r>
              <a:rPr lang="en-US" dirty="0"/>
              <a:t>, but psychologically profound</a:t>
            </a:r>
            <a:r>
              <a:rPr lang="en-US" dirty="0" smtClean="0"/>
              <a:t>,</a:t>
            </a:r>
            <a:r>
              <a:rPr lang="en-US" dirty="0"/>
              <a:t> long-lasting, and potentially permanent side effect </a:t>
            </a:r>
            <a:r>
              <a:rPr lang="en-US" dirty="0" err="1"/>
              <a:t>ofphotoepilation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 </a:t>
            </a:r>
            <a:r>
              <a:rPr lang="en-US" dirty="0"/>
              <a:t>is the paradoxical occurrence of </a:t>
            </a:r>
            <a:r>
              <a:rPr lang="en-US" dirty="0" smtClean="0"/>
              <a:t>hair growth </a:t>
            </a:r>
            <a:r>
              <a:rPr lang="en-US" dirty="0"/>
              <a:t>after laser epilation (instead of the expected </a:t>
            </a:r>
            <a:r>
              <a:rPr lang="en-US" dirty="0" err="1" smtClean="0"/>
              <a:t>hair</a:t>
            </a:r>
            <a:r>
              <a:rPr lang="en-US" dirty="0" err="1"/>
              <a:t>removal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Women </a:t>
            </a:r>
            <a:r>
              <a:rPr lang="en-US" dirty="0"/>
              <a:t>with </a:t>
            </a:r>
            <a:r>
              <a:rPr lang="en-US" dirty="0" err="1">
                <a:solidFill>
                  <a:srgbClr val="FF0000"/>
                </a:solidFill>
              </a:rPr>
              <a:t>hyperandrogenism</a:t>
            </a:r>
            <a:r>
              <a:rPr lang="en-US" dirty="0"/>
              <a:t> are </a:t>
            </a:r>
            <a:r>
              <a:rPr lang="en-US" dirty="0" err="1" smtClean="0"/>
              <a:t>apparently</a:t>
            </a:r>
            <a:r>
              <a:rPr lang="en-US" dirty="0" err="1"/>
              <a:t>at</a:t>
            </a:r>
            <a:r>
              <a:rPr lang="en-US" dirty="0"/>
              <a:t> higher risk for </a:t>
            </a:r>
            <a:r>
              <a:rPr lang="en-US" dirty="0">
                <a:solidFill>
                  <a:srgbClr val="FF0000"/>
                </a:solidFill>
              </a:rPr>
              <a:t>unclear</a:t>
            </a:r>
            <a:r>
              <a:rPr lang="en-US" dirty="0"/>
              <a:t> reasons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Studies have</a:t>
            </a:r>
            <a:r>
              <a:rPr lang="en-US" dirty="0" smtClean="0">
                <a:solidFill>
                  <a:srgbClr val="FF0000"/>
                </a:solidFill>
              </a:rPr>
              <a:t> not </a:t>
            </a:r>
            <a:r>
              <a:rPr lang="en-US" dirty="0"/>
              <a:t>reported PH in</a:t>
            </a:r>
            <a:r>
              <a:rPr lang="en-US" dirty="0">
                <a:solidFill>
                  <a:srgbClr val="FF0000"/>
                </a:solidFill>
              </a:rPr>
              <a:t> men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most </a:t>
            </a:r>
            <a:r>
              <a:rPr lang="en-US" dirty="0"/>
              <a:t>commonly on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face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neck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Mediterranean </a:t>
            </a:r>
            <a:r>
              <a:rPr lang="en-US" dirty="0"/>
              <a:t>or </a:t>
            </a:r>
            <a:r>
              <a:rPr lang="en-US" dirty="0">
                <a:solidFill>
                  <a:srgbClr val="FF0000"/>
                </a:solidFill>
              </a:rPr>
              <a:t>Middle Eastern </a:t>
            </a:r>
            <a:r>
              <a:rPr lang="en-US" dirty="0"/>
              <a:t>background,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reported prevalence ranges from </a:t>
            </a:r>
            <a:r>
              <a:rPr lang="en-US" dirty="0" smtClean="0">
                <a:solidFill>
                  <a:srgbClr val="FF0000"/>
                </a:solidFill>
              </a:rPr>
              <a:t>0.6%</a:t>
            </a:r>
            <a:r>
              <a:rPr lang="en-US" dirty="0">
                <a:solidFill>
                  <a:srgbClr val="FF0000"/>
                </a:solidFill>
              </a:rPr>
              <a:t>to 10% 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further </a:t>
            </a:r>
            <a:r>
              <a:rPr lang="en-US" dirty="0" err="1"/>
              <a:t>photoepilation</a:t>
            </a:r>
            <a:r>
              <a:rPr lang="en-US" dirty="0"/>
              <a:t> </a:t>
            </a:r>
            <a:r>
              <a:rPr lang="en-US" dirty="0" smtClean="0"/>
              <a:t>can potentially </a:t>
            </a:r>
            <a:r>
              <a:rPr lang="en-US" dirty="0"/>
              <a:t>reduce PH a repeated cycle of partial </a:t>
            </a:r>
          </a:p>
          <a:p>
            <a:pPr marL="0" indent="0">
              <a:buNone/>
            </a:pPr>
            <a:r>
              <a:rPr lang="en-US" dirty="0" smtClean="0"/>
              <a:t>removal </a:t>
            </a:r>
            <a:r>
              <a:rPr lang="en-US" dirty="0"/>
              <a:t>followed by more PH can occur.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374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0" y="872836"/>
            <a:ext cx="11831783" cy="57357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Eye injury</a:t>
            </a:r>
          </a:p>
          <a:p>
            <a:pPr marL="0" indent="0">
              <a:buNone/>
            </a:pPr>
            <a:r>
              <a:rPr lang="en-US" dirty="0"/>
              <a:t>Because the highest concentration of melanin in </a:t>
            </a:r>
            <a:r>
              <a:rPr lang="en-US" dirty="0" smtClean="0"/>
              <a:t>the body </a:t>
            </a:r>
            <a:r>
              <a:rPr lang="en-US" dirty="0"/>
              <a:t>exists in retina and uvea, they can be damaged </a:t>
            </a:r>
            <a:r>
              <a:rPr lang="en-US" dirty="0" smtClean="0"/>
              <a:t>by light </a:t>
            </a:r>
            <a:r>
              <a:rPr lang="en-US" dirty="0"/>
              <a:t>passing through a closed eyelid or soft </a:t>
            </a:r>
          </a:p>
          <a:p>
            <a:pPr marL="0" indent="0">
              <a:buNone/>
            </a:pPr>
            <a:r>
              <a:rPr lang="en-US" dirty="0" smtClean="0"/>
              <a:t>Tissues around </a:t>
            </a:r>
            <a:r>
              <a:rPr lang="en-US" dirty="0"/>
              <a:t>the eye.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Proper</a:t>
            </a:r>
            <a:r>
              <a:rPr lang="en-US" dirty="0" err="1"/>
              <a:t>placement</a:t>
            </a:r>
            <a:r>
              <a:rPr lang="en-US" dirty="0"/>
              <a:t> of fully occlusive, opaque scleral shields </a:t>
            </a:r>
            <a:r>
              <a:rPr lang="en-US" dirty="0" smtClean="0"/>
              <a:t>can prevent </a:t>
            </a:r>
            <a:r>
              <a:rPr lang="en-US" dirty="0"/>
              <a:t>this injury.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91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7" y="720436"/>
            <a:ext cx="11970328" cy="5456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Topical treatment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Eflornithine</a:t>
            </a:r>
            <a:r>
              <a:rPr lang="en-US" dirty="0"/>
              <a:t> reduces the rate of hair growth by </a:t>
            </a:r>
            <a:r>
              <a:rPr lang="en-US" dirty="0" smtClean="0">
                <a:solidFill>
                  <a:srgbClr val="FF0000"/>
                </a:solidFill>
              </a:rPr>
              <a:t>irreversibly inhibiting </a:t>
            </a:r>
            <a:r>
              <a:rPr lang="en-US" dirty="0">
                <a:solidFill>
                  <a:srgbClr val="FF0000"/>
                </a:solidFill>
              </a:rPr>
              <a:t>ornithine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decarboxylase</a:t>
            </a:r>
            <a:r>
              <a:rPr lang="en-US" dirty="0"/>
              <a:t>, which </a:t>
            </a:r>
            <a:r>
              <a:rPr lang="en-US" dirty="0" smtClean="0"/>
              <a:t>catalyzes the </a:t>
            </a:r>
            <a:r>
              <a:rPr lang="en-US" dirty="0"/>
              <a:t>rate-limiting step for </a:t>
            </a:r>
            <a:r>
              <a:rPr lang="en-US" dirty="0" err="1" smtClean="0"/>
              <a:t>follicular</a:t>
            </a:r>
            <a:r>
              <a:rPr lang="en-US" dirty="0" err="1"/>
              <a:t>polyamine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synthesis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topical preparation, </a:t>
            </a:r>
            <a:r>
              <a:rPr lang="en-US" dirty="0" err="1"/>
              <a:t>eflornithine</a:t>
            </a:r>
            <a:r>
              <a:rPr lang="en-US" dirty="0"/>
              <a:t> </a:t>
            </a:r>
            <a:r>
              <a:rPr lang="en-US" dirty="0" smtClean="0"/>
              <a:t>hydrochloride cream </a:t>
            </a:r>
            <a:r>
              <a:rPr lang="en-US" dirty="0"/>
              <a:t>13.9%, </a:t>
            </a:r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/>
              <a:t>FDA approved for the </a:t>
            </a:r>
            <a:r>
              <a:rPr lang="en-US" dirty="0" smtClean="0"/>
              <a:t>treatment of </a:t>
            </a:r>
            <a:r>
              <a:rPr lang="en-US" dirty="0"/>
              <a:t>unwanted facial hair in women.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facial </a:t>
            </a:r>
            <a:r>
              <a:rPr lang="en-US" dirty="0">
                <a:solidFill>
                  <a:srgbClr val="FF0000"/>
                </a:solidFill>
              </a:rPr>
              <a:t>hair </a:t>
            </a:r>
            <a:r>
              <a:rPr lang="en-US" dirty="0"/>
              <a:t>and helps to </a:t>
            </a:r>
            <a:r>
              <a:rPr lang="en-US" dirty="0">
                <a:solidFill>
                  <a:srgbClr val="FF0000"/>
                </a:solidFill>
              </a:rPr>
              <a:t>improve quality of life.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Noticeable results take </a:t>
            </a:r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en-US" dirty="0">
                <a:solidFill>
                  <a:srgbClr val="FF0000"/>
                </a:solidFill>
              </a:rPr>
              <a:t>to 8 </a:t>
            </a:r>
            <a:r>
              <a:rPr lang="en-US" dirty="0" smtClean="0">
                <a:solidFill>
                  <a:srgbClr val="FF0000"/>
                </a:solidFill>
              </a:rPr>
              <a:t>weeks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after </a:t>
            </a:r>
            <a:r>
              <a:rPr lang="en-US" dirty="0"/>
              <a:t>discontinuation </a:t>
            </a:r>
            <a:r>
              <a:rPr lang="en-US" dirty="0" smtClean="0"/>
              <a:t>of treatment</a:t>
            </a:r>
            <a:r>
              <a:rPr lang="en-US" dirty="0"/>
              <a:t>, hair returns to pretreatment levels </a:t>
            </a:r>
            <a:r>
              <a:rPr lang="en-US" dirty="0" smtClean="0"/>
              <a:t>after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en-US" dirty="0">
                <a:solidFill>
                  <a:srgbClr val="FF0000"/>
                </a:solidFill>
              </a:rPr>
              <a:t>weeks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989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886691"/>
            <a:ext cx="11817927" cy="56942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sensitivity of the hair follicle is determined in part by the local metabolism </a:t>
            </a:r>
          </a:p>
          <a:p>
            <a:pPr marL="0" indent="0">
              <a:buNone/>
            </a:pPr>
            <a:r>
              <a:rPr lang="en-US" dirty="0" smtClean="0"/>
              <a:t>of androgens, particularly by conversion of </a:t>
            </a:r>
            <a:r>
              <a:rPr lang="en-US" dirty="0" smtClean="0">
                <a:solidFill>
                  <a:srgbClr val="FF0000"/>
                </a:solidFill>
              </a:rPr>
              <a:t>testosterone to </a:t>
            </a:r>
            <a:r>
              <a:rPr lang="en-US" dirty="0" err="1" smtClean="0">
                <a:solidFill>
                  <a:srgbClr val="FF0000"/>
                </a:solidFill>
              </a:rPr>
              <a:t>dihydrotestosterone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by the enzyme </a:t>
            </a:r>
            <a:r>
              <a:rPr lang="en-US" dirty="0" smtClean="0">
                <a:solidFill>
                  <a:srgbClr val="FF0000"/>
                </a:solidFill>
              </a:rPr>
              <a:t>5a-reductase </a:t>
            </a:r>
            <a:r>
              <a:rPr lang="en-US" dirty="0" smtClean="0"/>
              <a:t>and subsequent binding of these molecules to the androgen receptor.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hirsutism score </a:t>
            </a:r>
            <a:r>
              <a:rPr lang="en-US" dirty="0" smtClean="0">
                <a:solidFill>
                  <a:srgbClr val="FF0000"/>
                </a:solidFill>
              </a:rPr>
              <a:t>does not correlate </a:t>
            </a:r>
            <a:r>
              <a:rPr lang="en-US" dirty="0" smtClean="0"/>
              <a:t>well with the </a:t>
            </a:r>
            <a:r>
              <a:rPr lang="en-US" dirty="0" smtClean="0">
                <a:solidFill>
                  <a:srgbClr val="FF0000"/>
                </a:solidFill>
              </a:rPr>
              <a:t>androgen level </a:t>
            </a:r>
          </a:p>
          <a:p>
            <a:pPr marL="0" indent="0">
              <a:buNone/>
            </a:pPr>
            <a:r>
              <a:rPr lang="en-US" dirty="0" smtClean="0"/>
              <a:t>apparently because the androgen-dependent </a:t>
            </a:r>
            <a:r>
              <a:rPr lang="en-US" dirty="0" err="1" smtClean="0"/>
              <a:t>pilosebaceous</a:t>
            </a:r>
            <a:r>
              <a:rPr lang="en-US" dirty="0" smtClean="0"/>
              <a:t> follicle response to</a:t>
            </a:r>
          </a:p>
          <a:p>
            <a:pPr marL="0" indent="0">
              <a:buNone/>
            </a:pPr>
            <a:r>
              <a:rPr lang="en-US" dirty="0" smtClean="0"/>
              <a:t>androgen varies considerably.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11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6478</Words>
  <Application>Microsoft Office PowerPoint</Application>
  <PresentationFormat>Widescreen</PresentationFormat>
  <Paragraphs>704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3" baseType="lpstr">
      <vt:lpstr>Arial</vt:lpstr>
      <vt:lpstr>Calibri</vt:lpstr>
      <vt:lpstr>Calibri Light</vt:lpstr>
      <vt:lpstr>Wingdings</vt:lpstr>
      <vt:lpstr>Office Theme</vt:lpstr>
      <vt:lpstr>Evaluation and Treatment of Hirsutism in Premenopausal Women: An Endocrine Society Clinical Practice Guideline</vt:lpstr>
      <vt:lpstr>PowerPoint Presentation</vt:lpstr>
      <vt:lpstr>PowerPoint Presentation</vt:lpstr>
      <vt:lpstr>  </vt:lpstr>
      <vt:lpstr>Ferriman–Gallwey hirsutism scoring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Treatment of Hirsutism in Premenopausal Women: An Endocrine Society* Clinical Practice Guideline</dc:title>
  <dc:creator>Atefe</dc:creator>
  <cp:lastModifiedBy>Atefe</cp:lastModifiedBy>
  <cp:revision>172</cp:revision>
  <dcterms:created xsi:type="dcterms:W3CDTF">2020-02-08T18:57:28Z</dcterms:created>
  <dcterms:modified xsi:type="dcterms:W3CDTF">2020-02-18T02:58:39Z</dcterms:modified>
</cp:coreProperties>
</file>