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305" r:id="rId4"/>
    <p:sldId id="282" r:id="rId5"/>
    <p:sldId id="283" r:id="rId6"/>
    <p:sldId id="301" r:id="rId7"/>
    <p:sldId id="257" r:id="rId8"/>
    <p:sldId id="287" r:id="rId9"/>
    <p:sldId id="258" r:id="rId10"/>
    <p:sldId id="259" r:id="rId11"/>
    <p:sldId id="306" r:id="rId12"/>
    <p:sldId id="288" r:id="rId13"/>
    <p:sldId id="289" r:id="rId14"/>
    <p:sldId id="290" r:id="rId15"/>
    <p:sldId id="291" r:id="rId16"/>
    <p:sldId id="292" r:id="rId17"/>
    <p:sldId id="293" r:id="rId18"/>
    <p:sldId id="295" r:id="rId19"/>
    <p:sldId id="296" r:id="rId20"/>
    <p:sldId id="297" r:id="rId21"/>
    <p:sldId id="298" r:id="rId22"/>
    <p:sldId id="317" r:id="rId23"/>
    <p:sldId id="263" r:id="rId24"/>
    <p:sldId id="300" r:id="rId25"/>
    <p:sldId id="264" r:id="rId26"/>
    <p:sldId id="265" r:id="rId27"/>
    <p:sldId id="266" r:id="rId28"/>
    <p:sldId id="267" r:id="rId29"/>
    <p:sldId id="268" r:id="rId30"/>
    <p:sldId id="269" r:id="rId31"/>
    <p:sldId id="270" r:id="rId32"/>
    <p:sldId id="271" r:id="rId33"/>
    <p:sldId id="280" r:id="rId34"/>
    <p:sldId id="272" r:id="rId35"/>
    <p:sldId id="310" r:id="rId36"/>
    <p:sldId id="273" r:id="rId37"/>
    <p:sldId id="274" r:id="rId38"/>
    <p:sldId id="275" r:id="rId39"/>
    <p:sldId id="276" r:id="rId40"/>
    <p:sldId id="277" r:id="rId41"/>
    <p:sldId id="278" r:id="rId42"/>
    <p:sldId id="279" r:id="rId43"/>
    <p:sldId id="309" r:id="rId44"/>
    <p:sldId id="311" r:id="rId45"/>
    <p:sldId id="313" r:id="rId46"/>
    <p:sldId id="316" r:id="rId47"/>
    <p:sldId id="312" r:id="rId48"/>
    <p:sldId id="308" r:id="rId49"/>
    <p:sldId id="28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4660"/>
  </p:normalViewPr>
  <p:slideViewPr>
    <p:cSldViewPr snapToGrid="0">
      <p:cViewPr varScale="1">
        <p:scale>
          <a:sx n="63" d="100"/>
          <a:sy n="63" d="100"/>
        </p:scale>
        <p:origin x="4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5699-C235-4CD5-BF1A-940E6C47E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9B8E4-808E-44B1-AA1D-DDA8FDFDB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74263D-A34D-4E5D-BA3B-57D22DBD3CE7}"/>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5" name="Footer Placeholder 4">
            <a:extLst>
              <a:ext uri="{FF2B5EF4-FFF2-40B4-BE49-F238E27FC236}">
                <a16:creationId xmlns:a16="http://schemas.microsoft.com/office/drawing/2014/main" id="{BBF6043B-0672-4362-AB45-8D153C5A9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8283A-7EAA-430B-81F6-7E9704BFA36D}"/>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907306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D6E4-758E-4845-9DD0-84A1CE0294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98139C-91CC-4713-8011-0C0B5E8A8A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F6854-5663-4140-8562-19A36807A831}"/>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5" name="Footer Placeholder 4">
            <a:extLst>
              <a:ext uri="{FF2B5EF4-FFF2-40B4-BE49-F238E27FC236}">
                <a16:creationId xmlns:a16="http://schemas.microsoft.com/office/drawing/2014/main" id="{0F5968DA-B2C6-431B-B678-068BE59B7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53EA7-B300-4E62-A11D-C93CE0F18001}"/>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454964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5A1286-1A33-409B-8B71-AC82F03820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4CDD4-279E-46F8-9FCE-34E448844B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4AED5-0E61-41FD-9FD4-BEE622A39042}"/>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5" name="Footer Placeholder 4">
            <a:extLst>
              <a:ext uri="{FF2B5EF4-FFF2-40B4-BE49-F238E27FC236}">
                <a16:creationId xmlns:a16="http://schemas.microsoft.com/office/drawing/2014/main" id="{D698263C-CFFD-4C20-9525-54EFF4102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5B6A3-EE7B-410C-BD51-30C2E6A7E3A6}"/>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309757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AD8B-5E92-4387-B0F6-F20BC3DA15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AA3E8-FDCA-47BD-BF36-815D39A6B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0E977-62D9-45C9-85C0-61F679BFEEF8}"/>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5" name="Footer Placeholder 4">
            <a:extLst>
              <a:ext uri="{FF2B5EF4-FFF2-40B4-BE49-F238E27FC236}">
                <a16:creationId xmlns:a16="http://schemas.microsoft.com/office/drawing/2014/main" id="{AEE462DE-1283-45DB-A738-B5F7B8E46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C84B3-75EA-493A-98A6-437307886350}"/>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221566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DEA1B-E3ED-491D-81DE-1A8CC901F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2DE8E-8934-4E9E-9FBC-57EC165065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6BE33D-029F-40C6-9B90-E2C321D1C1A9}"/>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5" name="Footer Placeholder 4">
            <a:extLst>
              <a:ext uri="{FF2B5EF4-FFF2-40B4-BE49-F238E27FC236}">
                <a16:creationId xmlns:a16="http://schemas.microsoft.com/office/drawing/2014/main" id="{3DD56328-7ECF-4D45-A140-5A02523AB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7F34B-F632-4E7C-9BFE-6D8E25A369F0}"/>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19824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A457-8030-4D98-A9E3-57AD24157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516E7-0D67-4F7D-89B1-1DE50D0142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764E2-560E-4EB6-ABC4-D2BB2F34C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500EB-3B47-4E47-B7EE-AFCDB1D0FA4C}"/>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6" name="Footer Placeholder 5">
            <a:extLst>
              <a:ext uri="{FF2B5EF4-FFF2-40B4-BE49-F238E27FC236}">
                <a16:creationId xmlns:a16="http://schemas.microsoft.com/office/drawing/2014/main" id="{05CA5033-7A95-4F9B-A844-B5422138E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295560-9C3F-4BEE-AEA7-368E854591B9}"/>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204127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8BA8-46BE-4E41-8B0E-F58518FE6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0B13F9-A7AD-448B-80F4-9FA10C6FC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308650-61F4-45D9-9CE2-2E370F0ED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F659B-A4DF-4F0E-9569-02DDD2666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43242-29AB-4B9B-97C9-6E023E9552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CB8F9A-F62E-405A-A2A2-362BC4326BEE}"/>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8" name="Footer Placeholder 7">
            <a:extLst>
              <a:ext uri="{FF2B5EF4-FFF2-40B4-BE49-F238E27FC236}">
                <a16:creationId xmlns:a16="http://schemas.microsoft.com/office/drawing/2014/main" id="{74D5A902-D621-463D-B06E-F6E70CF515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12ADD2-0FBB-42A6-99E1-1A6A2AB25D27}"/>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101849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48BCE-41EE-4935-98A5-3E1CBC309D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75FEE7-98EA-4869-A9C6-ACA9B8F18D91}"/>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4" name="Footer Placeholder 3">
            <a:extLst>
              <a:ext uri="{FF2B5EF4-FFF2-40B4-BE49-F238E27FC236}">
                <a16:creationId xmlns:a16="http://schemas.microsoft.com/office/drawing/2014/main" id="{BE052B93-6A51-4F00-A890-3E908D1D3C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5DFFF5-6F4A-4F21-A27B-A56396F62C25}"/>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128857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CC31DD-25AC-42F6-AE5C-180B2A38D249}"/>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3" name="Footer Placeholder 2">
            <a:extLst>
              <a:ext uri="{FF2B5EF4-FFF2-40B4-BE49-F238E27FC236}">
                <a16:creationId xmlns:a16="http://schemas.microsoft.com/office/drawing/2014/main" id="{48CD8307-8EB2-423D-8FAF-C6F16D3EB0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C50BA-77B9-44A9-AB90-8FBE95B5D0DC}"/>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1663629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ADEC-5D76-44FB-AFDA-ECA207650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860448-181D-4E7D-8C01-050A052DF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BF21A-6FBA-4E4A-B892-996E431E5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36E02-34D7-47A6-AF7C-4B92507E3C29}"/>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6" name="Footer Placeholder 5">
            <a:extLst>
              <a:ext uri="{FF2B5EF4-FFF2-40B4-BE49-F238E27FC236}">
                <a16:creationId xmlns:a16="http://schemas.microsoft.com/office/drawing/2014/main" id="{587A5D40-FA84-466C-B23B-4A43E56FE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D63F4-FC96-49B7-BEC3-6E5B66401D2D}"/>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393595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E2DA1-7AE1-4886-862B-F8ACDBB254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89951-8E5B-42A4-9199-CA96569AD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6C6491-22D2-4F86-BD6F-77DD945F6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5C79D-B925-4C9D-8E54-F0AE497AE573}"/>
              </a:ext>
            </a:extLst>
          </p:cNvPr>
          <p:cNvSpPr>
            <a:spLocks noGrp="1"/>
          </p:cNvSpPr>
          <p:nvPr>
            <p:ph type="dt" sz="half" idx="10"/>
          </p:nvPr>
        </p:nvSpPr>
        <p:spPr/>
        <p:txBody>
          <a:bodyPr/>
          <a:lstStyle/>
          <a:p>
            <a:fld id="{60048D04-08DA-48C7-8D0F-51231F4025A0}" type="datetimeFigureOut">
              <a:rPr lang="en-US" smtClean="0"/>
              <a:t>2/2/2020</a:t>
            </a:fld>
            <a:endParaRPr lang="en-US"/>
          </a:p>
        </p:txBody>
      </p:sp>
      <p:sp>
        <p:nvSpPr>
          <p:cNvPr id="6" name="Footer Placeholder 5">
            <a:extLst>
              <a:ext uri="{FF2B5EF4-FFF2-40B4-BE49-F238E27FC236}">
                <a16:creationId xmlns:a16="http://schemas.microsoft.com/office/drawing/2014/main" id="{58EC4F86-11F1-448F-BF7C-E0187F2B4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4C7AC-3813-4835-A3FE-0703F226F54E}"/>
              </a:ext>
            </a:extLst>
          </p:cNvPr>
          <p:cNvSpPr>
            <a:spLocks noGrp="1"/>
          </p:cNvSpPr>
          <p:nvPr>
            <p:ph type="sldNum" sz="quarter" idx="12"/>
          </p:nvPr>
        </p:nvSpPr>
        <p:spPr/>
        <p:txBody>
          <a:bodyPr/>
          <a:lstStyle/>
          <a:p>
            <a:fld id="{874780C6-08B8-4F9D-859B-C85098292935}" type="slidenum">
              <a:rPr lang="en-US" smtClean="0"/>
              <a:t>‹#›</a:t>
            </a:fld>
            <a:endParaRPr lang="en-US"/>
          </a:p>
        </p:txBody>
      </p:sp>
    </p:spTree>
    <p:extLst>
      <p:ext uri="{BB962C8B-B14F-4D97-AF65-F5344CB8AC3E}">
        <p14:creationId xmlns:p14="http://schemas.microsoft.com/office/powerpoint/2010/main" val="99395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FDA81-005C-4D66-A9D2-E9C4B44C8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2AA3CE-6A73-4090-AD4E-B72F7EE6B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BF9E-D62B-49C2-8500-A5A77AFEE5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48D04-08DA-48C7-8D0F-51231F4025A0}" type="datetimeFigureOut">
              <a:rPr lang="en-US" smtClean="0"/>
              <a:t>2/2/2020</a:t>
            </a:fld>
            <a:endParaRPr lang="en-US"/>
          </a:p>
        </p:txBody>
      </p:sp>
      <p:sp>
        <p:nvSpPr>
          <p:cNvPr id="5" name="Footer Placeholder 4">
            <a:extLst>
              <a:ext uri="{FF2B5EF4-FFF2-40B4-BE49-F238E27FC236}">
                <a16:creationId xmlns:a16="http://schemas.microsoft.com/office/drawing/2014/main" id="{0E33E1CC-2CFE-41FB-9ED3-8EB1E7173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F7F88-48F1-4570-864A-137971690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780C6-08B8-4F9D-859B-C85098292935}" type="slidenum">
              <a:rPr lang="en-US" smtClean="0"/>
              <a:t>‹#›</a:t>
            </a:fld>
            <a:endParaRPr lang="en-US"/>
          </a:p>
        </p:txBody>
      </p:sp>
    </p:spTree>
    <p:extLst>
      <p:ext uri="{BB962C8B-B14F-4D97-AF65-F5344CB8AC3E}">
        <p14:creationId xmlns:p14="http://schemas.microsoft.com/office/powerpoint/2010/main" val="363111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FC02-B7E6-4F6B-B5C4-AC5D1269C4D8}"/>
              </a:ext>
            </a:extLst>
          </p:cNvPr>
          <p:cNvSpPr>
            <a:spLocks noGrp="1"/>
          </p:cNvSpPr>
          <p:nvPr>
            <p:ph type="ctrTitle"/>
          </p:nvPr>
        </p:nvSpPr>
        <p:spPr/>
        <p:txBody>
          <a:bodyPr/>
          <a:lstStyle/>
          <a:p>
            <a:r>
              <a:rPr lang="en-US" dirty="0"/>
              <a:t>IN THE NAME OF GOD</a:t>
            </a:r>
          </a:p>
        </p:txBody>
      </p:sp>
      <p:sp>
        <p:nvSpPr>
          <p:cNvPr id="3" name="Subtitle 2">
            <a:extLst>
              <a:ext uri="{FF2B5EF4-FFF2-40B4-BE49-F238E27FC236}">
                <a16:creationId xmlns:a16="http://schemas.microsoft.com/office/drawing/2014/main" id="{0E889350-D8A6-46BC-A218-2E4DAF3ADE8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841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8F88-10A3-4BD1-B43F-BF01D1AE7F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D36F55C-99EF-4BFA-82F4-506345B61094}"/>
              </a:ext>
            </a:extLst>
          </p:cNvPr>
          <p:cNvSpPr>
            <a:spLocks noGrp="1"/>
          </p:cNvSpPr>
          <p:nvPr>
            <p:ph idx="1"/>
          </p:nvPr>
        </p:nvSpPr>
        <p:spPr>
          <a:xfrm>
            <a:off x="838200" y="640080"/>
            <a:ext cx="10515600" cy="6421120"/>
          </a:xfrm>
        </p:spPr>
        <p:txBody>
          <a:bodyPr>
            <a:normAutofit/>
          </a:bodyPr>
          <a:lstStyle/>
          <a:p>
            <a:pPr marL="0" indent="0">
              <a:buNone/>
            </a:pPr>
            <a:r>
              <a:rPr lang="en-US" dirty="0"/>
              <a:t>Medical treatment with dopamine agonists (DA), the gold standard approach for MIC and MAC, effectively restores </a:t>
            </a:r>
            <a:r>
              <a:rPr lang="en-US" dirty="0" err="1"/>
              <a:t>eugonadism</a:t>
            </a:r>
            <a:r>
              <a:rPr lang="en-US" dirty="0"/>
              <a:t> and promotes tumor reduction. Cabergoline (CAB), due to better tolerability and higher affinity to D2R as compared to bromocriptine (BRC), is currently the preferred DA. Nonetheless, due to its shorter half-</a:t>
            </a:r>
            <a:r>
              <a:rPr lang="en-US" dirty="0" err="1"/>
              <a:t>life,with</a:t>
            </a:r>
            <a:r>
              <a:rPr lang="en-US" dirty="0"/>
              <a:t> a faster clearance than CAB, BRC is still the recommended drug in the pregnancy context. However, although DA is usually withdrawal after pregnancy confirmation, the embryo is exposed to the drug in an important embryogenesis period, even when BRC is used.</a:t>
            </a:r>
          </a:p>
        </p:txBody>
      </p:sp>
    </p:spTree>
    <p:extLst>
      <p:ext uri="{BB962C8B-B14F-4D97-AF65-F5344CB8AC3E}">
        <p14:creationId xmlns:p14="http://schemas.microsoft.com/office/powerpoint/2010/main" val="341841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B385-29E8-4EE9-A2B6-9CA6919D0D4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F66EA69-A498-4FA4-8053-75B190E07B60}"/>
              </a:ext>
            </a:extLst>
          </p:cNvPr>
          <p:cNvPicPr>
            <a:picLocks noGrp="1" noChangeAspect="1"/>
          </p:cNvPicPr>
          <p:nvPr>
            <p:ph idx="1"/>
          </p:nvPr>
        </p:nvPicPr>
        <p:blipFill>
          <a:blip r:embed="rId2"/>
          <a:stretch>
            <a:fillRect/>
          </a:stretch>
        </p:blipFill>
        <p:spPr>
          <a:xfrm>
            <a:off x="105878" y="558265"/>
            <a:ext cx="12111062" cy="6812472"/>
          </a:xfrm>
          <a:prstGeom prst="rect">
            <a:avLst/>
          </a:prstGeom>
        </p:spPr>
      </p:pic>
    </p:spTree>
    <p:extLst>
      <p:ext uri="{BB962C8B-B14F-4D97-AF65-F5344CB8AC3E}">
        <p14:creationId xmlns:p14="http://schemas.microsoft.com/office/powerpoint/2010/main" val="144059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047D-104A-4C91-93FE-D81AAC0B6D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B12CCA-621C-4A5B-856F-D13D5966D4DB}"/>
              </a:ext>
            </a:extLst>
          </p:cNvPr>
          <p:cNvSpPr>
            <a:spLocks noGrp="1"/>
          </p:cNvSpPr>
          <p:nvPr>
            <p:ph idx="1"/>
          </p:nvPr>
        </p:nvSpPr>
        <p:spPr/>
        <p:txBody>
          <a:bodyPr/>
          <a:lstStyle/>
          <a:p>
            <a:pPr marL="0" indent="0">
              <a:buNone/>
            </a:pPr>
            <a:r>
              <a:rPr lang="en-US" dirty="0"/>
              <a:t>●For cabergoline, </a:t>
            </a:r>
            <a:r>
              <a:rPr lang="en-US" dirty="0">
                <a:solidFill>
                  <a:srgbClr val="FF0000"/>
                </a:solidFill>
              </a:rPr>
              <a:t>start at 0.25 mg twice a week</a:t>
            </a:r>
            <a:r>
              <a:rPr lang="en-US" dirty="0"/>
              <a:t>. If the serum prolactin concentration is not normal after one to two months, the dose can be increased to 0.5 mg twice a week or, if necessary, 1 mg twice a week. Sometimes, even higher doses are needed .</a:t>
            </a:r>
          </a:p>
          <a:p>
            <a:pPr marL="0" indent="0">
              <a:buNone/>
            </a:pPr>
            <a:r>
              <a:rPr lang="en-US" dirty="0"/>
              <a:t>●For bromocriptine, start </a:t>
            </a:r>
            <a:r>
              <a:rPr lang="en-US" dirty="0">
                <a:solidFill>
                  <a:srgbClr val="FF0000"/>
                </a:solidFill>
              </a:rPr>
              <a:t>with 1.25 mg at bedtime for one week</a:t>
            </a:r>
            <a:r>
              <a:rPr lang="en-US" dirty="0"/>
              <a:t>, then 1.25 mg twice a day for one to two months. If the serum prolactin concentration does not fall to near normal or normal by then, the dose can be increased to 2.5 mg twice a day and, if necessary, to 5 mg twice a day. If nausea occurs or if serum prolactin does not decrease to normal, consider changing to cabergoline.</a:t>
            </a:r>
          </a:p>
          <a:p>
            <a:endParaRPr lang="en-US" dirty="0"/>
          </a:p>
        </p:txBody>
      </p:sp>
    </p:spTree>
    <p:extLst>
      <p:ext uri="{BB962C8B-B14F-4D97-AF65-F5344CB8AC3E}">
        <p14:creationId xmlns:p14="http://schemas.microsoft.com/office/powerpoint/2010/main" val="341431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CD20-F06F-4D4A-BD2A-1955DA321C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2173CD-4BDD-4539-B212-1808D5EE2586}"/>
              </a:ext>
            </a:extLst>
          </p:cNvPr>
          <p:cNvSpPr>
            <a:spLocks noGrp="1"/>
          </p:cNvSpPr>
          <p:nvPr>
            <p:ph idx="1"/>
          </p:nvPr>
        </p:nvSpPr>
        <p:spPr/>
        <p:txBody>
          <a:bodyPr/>
          <a:lstStyle/>
          <a:p>
            <a:r>
              <a:rPr lang="en-US" dirty="0"/>
              <a:t>The occurrence of </a:t>
            </a:r>
            <a:r>
              <a:rPr lang="en-US" dirty="0">
                <a:solidFill>
                  <a:srgbClr val="FF0000"/>
                </a:solidFill>
              </a:rPr>
              <a:t>regular menstrual cycles </a:t>
            </a:r>
            <a:r>
              <a:rPr lang="en-US" dirty="0"/>
              <a:t>during treatment indicates that the woman is probably ovulating. Following correction of hyperprolactinemia, approximately </a:t>
            </a:r>
            <a:r>
              <a:rPr lang="en-US" dirty="0">
                <a:solidFill>
                  <a:srgbClr val="FF0000"/>
                </a:solidFill>
              </a:rPr>
              <a:t>80 percent </a:t>
            </a:r>
            <a:r>
              <a:rPr lang="en-US" dirty="0"/>
              <a:t>of women will ovulate, and </a:t>
            </a:r>
            <a:r>
              <a:rPr lang="en-US" dirty="0">
                <a:solidFill>
                  <a:srgbClr val="FF0000"/>
                </a:solidFill>
              </a:rPr>
              <a:t>pregnancy rates </a:t>
            </a:r>
            <a:r>
              <a:rPr lang="en-US" dirty="0"/>
              <a:t>of </a:t>
            </a:r>
            <a:r>
              <a:rPr lang="en-US" dirty="0">
                <a:solidFill>
                  <a:srgbClr val="FF0000"/>
                </a:solidFill>
              </a:rPr>
              <a:t>70 to 80 percent </a:t>
            </a:r>
            <a:r>
              <a:rPr lang="en-US" dirty="0"/>
              <a:t>can be achieved. </a:t>
            </a:r>
            <a:r>
              <a:rPr lang="en-US" dirty="0">
                <a:solidFill>
                  <a:srgbClr val="FF0000"/>
                </a:solidFill>
              </a:rPr>
              <a:t>Neither cabergoline nor bromocriptine </a:t>
            </a:r>
            <a:r>
              <a:rPr lang="en-US" dirty="0"/>
              <a:t>has been associated with an increased risk </a:t>
            </a:r>
            <a:r>
              <a:rPr lang="en-US" dirty="0">
                <a:solidFill>
                  <a:srgbClr val="FF0000"/>
                </a:solidFill>
              </a:rPr>
              <a:t>of miscarriage, congenital malformations, or pregnancy complications such as preterm deliveries.</a:t>
            </a:r>
          </a:p>
        </p:txBody>
      </p:sp>
    </p:spTree>
    <p:extLst>
      <p:ext uri="{BB962C8B-B14F-4D97-AF65-F5344CB8AC3E}">
        <p14:creationId xmlns:p14="http://schemas.microsoft.com/office/powerpoint/2010/main" val="261715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83C23-3319-4C7B-A3C9-0D32195E75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0C2D39-1618-43DB-90FD-89B4C6C54D61}"/>
              </a:ext>
            </a:extLst>
          </p:cNvPr>
          <p:cNvSpPr>
            <a:spLocks noGrp="1"/>
          </p:cNvSpPr>
          <p:nvPr>
            <p:ph idx="1"/>
          </p:nvPr>
        </p:nvSpPr>
        <p:spPr/>
        <p:txBody>
          <a:bodyPr/>
          <a:lstStyle/>
          <a:p>
            <a:r>
              <a:rPr lang="en-US" dirty="0"/>
              <a:t>For women who do not ovulate or do not conceive with dopamine agonist therapy, clomiphene citrate may be added. If unsuccessful, gonadotropin therapy may be needed, although this therapy is associated with high serum estradiol concentrations during treatment and a significant risk of multiple gestations. </a:t>
            </a:r>
          </a:p>
        </p:txBody>
      </p:sp>
    </p:spTree>
    <p:extLst>
      <p:ext uri="{BB962C8B-B14F-4D97-AF65-F5344CB8AC3E}">
        <p14:creationId xmlns:p14="http://schemas.microsoft.com/office/powerpoint/2010/main" val="216863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8E08-3CDE-454C-A168-6C4E16F303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61FADD-B261-4C01-BAFD-D7913475BCC2}"/>
              </a:ext>
            </a:extLst>
          </p:cNvPr>
          <p:cNvSpPr>
            <a:spLocks noGrp="1"/>
          </p:cNvSpPr>
          <p:nvPr>
            <p:ph idx="1"/>
          </p:nvPr>
        </p:nvSpPr>
        <p:spPr/>
        <p:txBody>
          <a:bodyPr/>
          <a:lstStyle/>
          <a:p>
            <a:r>
              <a:rPr lang="en-US" dirty="0"/>
              <a:t>Data from over </a:t>
            </a:r>
            <a:r>
              <a:rPr lang="en-US" dirty="0">
                <a:solidFill>
                  <a:srgbClr val="FF0000"/>
                </a:solidFill>
              </a:rPr>
              <a:t>6000 pregnancies </a:t>
            </a:r>
            <a:r>
              <a:rPr lang="en-US" dirty="0"/>
              <a:t>suggest that the </a:t>
            </a:r>
            <a:r>
              <a:rPr lang="en-US" dirty="0">
                <a:solidFill>
                  <a:srgbClr val="FF0000"/>
                </a:solidFill>
              </a:rPr>
              <a:t>administration of bromocriptine during the first month of pregnancy </a:t>
            </a:r>
            <a:r>
              <a:rPr lang="en-US" dirty="0"/>
              <a:t>does not harm the fetus. In this series, the incidence of spontaneous abortions (9.9 percent), multiple births (1.7 percent), and malformations (1.8 percent) </a:t>
            </a:r>
            <a:r>
              <a:rPr lang="en-US" dirty="0">
                <a:solidFill>
                  <a:srgbClr val="FF0000"/>
                </a:solidFill>
              </a:rPr>
              <a:t>was no higher than in the general population</a:t>
            </a:r>
            <a:r>
              <a:rPr lang="en-US" dirty="0"/>
              <a:t>. In addition, in a study of children followed for </a:t>
            </a:r>
            <a:r>
              <a:rPr lang="en-US" dirty="0">
                <a:solidFill>
                  <a:srgbClr val="FF0000"/>
                </a:solidFill>
              </a:rPr>
              <a:t>up to nine years </a:t>
            </a:r>
            <a:r>
              <a:rPr lang="en-US" dirty="0"/>
              <a:t>after exposure to bromocriptine in utero, no harmful effects were noted .</a:t>
            </a:r>
          </a:p>
        </p:txBody>
      </p:sp>
    </p:spTree>
    <p:extLst>
      <p:ext uri="{BB962C8B-B14F-4D97-AF65-F5344CB8AC3E}">
        <p14:creationId xmlns:p14="http://schemas.microsoft.com/office/powerpoint/2010/main" val="132224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EB257-9E0B-4637-8140-1F0474D7B6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DA3428-4C7C-400C-B42C-0346DF3735BC}"/>
              </a:ext>
            </a:extLst>
          </p:cNvPr>
          <p:cNvSpPr>
            <a:spLocks noGrp="1"/>
          </p:cNvSpPr>
          <p:nvPr>
            <p:ph idx="1"/>
          </p:nvPr>
        </p:nvSpPr>
        <p:spPr/>
        <p:txBody>
          <a:bodyPr/>
          <a:lstStyle/>
          <a:p>
            <a:r>
              <a:rPr lang="en-US" dirty="0">
                <a:solidFill>
                  <a:srgbClr val="FF0000"/>
                </a:solidFill>
              </a:rPr>
              <a:t>Continuous use of bromocriptine during pregnancy </a:t>
            </a:r>
            <a:r>
              <a:rPr lang="en-US" dirty="0"/>
              <a:t>has been reported in approximately 100 women. Although the rate of congenital malformations did not appear to be higher than nonexposed pregnancies, there was </a:t>
            </a:r>
            <a:r>
              <a:rPr lang="en-US" dirty="0">
                <a:solidFill>
                  <a:srgbClr val="FF0000"/>
                </a:solidFill>
              </a:rPr>
              <a:t>one case of undescended testis </a:t>
            </a:r>
            <a:r>
              <a:rPr lang="en-US" dirty="0"/>
              <a:t>and </a:t>
            </a:r>
            <a:r>
              <a:rPr lang="en-US" dirty="0">
                <a:solidFill>
                  <a:srgbClr val="FF0000"/>
                </a:solidFill>
              </a:rPr>
              <a:t>one of talipes deformity.</a:t>
            </a:r>
          </a:p>
        </p:txBody>
      </p:sp>
    </p:spTree>
    <p:extLst>
      <p:ext uri="{BB962C8B-B14F-4D97-AF65-F5344CB8AC3E}">
        <p14:creationId xmlns:p14="http://schemas.microsoft.com/office/powerpoint/2010/main" val="132620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147B-A4E5-40E7-9EF7-30610D45B9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2B960C-BDC4-4C09-838B-CC511843AA9B}"/>
              </a:ext>
            </a:extLst>
          </p:cNvPr>
          <p:cNvSpPr>
            <a:spLocks noGrp="1"/>
          </p:cNvSpPr>
          <p:nvPr>
            <p:ph idx="1"/>
          </p:nvPr>
        </p:nvSpPr>
        <p:spPr/>
        <p:txBody>
          <a:bodyPr/>
          <a:lstStyle/>
          <a:p>
            <a:r>
              <a:rPr lang="en-US" b="1" i="1" dirty="0">
                <a:solidFill>
                  <a:schemeClr val="bg2">
                    <a:lumMod val="10000"/>
                  </a:schemeClr>
                </a:solidFill>
              </a:rPr>
              <a:t>We also </a:t>
            </a:r>
            <a:r>
              <a:rPr lang="en-US" b="1" i="1" dirty="0">
                <a:solidFill>
                  <a:srgbClr val="FF0000"/>
                </a:solidFill>
              </a:rPr>
              <a:t>recommend surgery </a:t>
            </a:r>
            <a:r>
              <a:rPr lang="en-US" b="1" i="1" dirty="0">
                <a:solidFill>
                  <a:schemeClr val="bg2">
                    <a:lumMod val="10000"/>
                  </a:schemeClr>
                </a:solidFill>
              </a:rPr>
              <a:t>in a woman whose macroadenoma (≥10 mm) is unresponsive to bromocriptine or cabergoline, even if it is </a:t>
            </a:r>
            <a:r>
              <a:rPr lang="en-US" b="1" i="1" dirty="0">
                <a:solidFill>
                  <a:srgbClr val="FF0000"/>
                </a:solidFill>
              </a:rPr>
              <a:t>not elevating the optic chiasm</a:t>
            </a:r>
            <a:r>
              <a:rPr lang="en-US" b="1" i="1" dirty="0">
                <a:solidFill>
                  <a:schemeClr val="bg2">
                    <a:lumMod val="10000"/>
                  </a:schemeClr>
                </a:solidFill>
              </a:rPr>
              <a:t>, because medical treatment would not likely be effective if the adenoma enlarges during pregnancy.</a:t>
            </a:r>
          </a:p>
        </p:txBody>
      </p:sp>
    </p:spTree>
    <p:extLst>
      <p:ext uri="{BB962C8B-B14F-4D97-AF65-F5344CB8AC3E}">
        <p14:creationId xmlns:p14="http://schemas.microsoft.com/office/powerpoint/2010/main" val="350226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96AF8-5C68-4B97-A137-13038A001D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144D53-9125-4B77-ABE6-E13FE98CF874}"/>
              </a:ext>
            </a:extLst>
          </p:cNvPr>
          <p:cNvSpPr>
            <a:spLocks noGrp="1"/>
          </p:cNvSpPr>
          <p:nvPr>
            <p:ph idx="1"/>
          </p:nvPr>
        </p:nvSpPr>
        <p:spPr/>
        <p:txBody>
          <a:bodyPr/>
          <a:lstStyle/>
          <a:p>
            <a:r>
              <a:rPr lang="en-US" dirty="0">
                <a:solidFill>
                  <a:srgbClr val="FF0000"/>
                </a:solidFill>
              </a:rPr>
              <a:t>Serum prolactin </a:t>
            </a:r>
            <a:r>
              <a:rPr lang="en-US" dirty="0"/>
              <a:t>— During normal pregnancy, serum prolactin concentrations increase to as high as 400 ng/</a:t>
            </a:r>
            <a:r>
              <a:rPr lang="en-US" dirty="0" err="1"/>
              <a:t>mL.</a:t>
            </a:r>
            <a:r>
              <a:rPr lang="en-US" dirty="0"/>
              <a:t> </a:t>
            </a:r>
          </a:p>
          <a:p>
            <a:r>
              <a:rPr lang="en-US" dirty="0"/>
              <a:t>The Endocrine Society guidelines recommend </a:t>
            </a:r>
            <a:r>
              <a:rPr lang="en-US" dirty="0">
                <a:solidFill>
                  <a:srgbClr val="FF0000"/>
                </a:solidFill>
              </a:rPr>
              <a:t>against measuring prolactin during pregnancy,</a:t>
            </a:r>
            <a:r>
              <a:rPr lang="en-US" dirty="0"/>
              <a:t> because it can be difficult to distinguish the normal pregnancy-associated rise in prolactin from that associated with adenoma growth. However, we do measure prolactin in women with </a:t>
            </a:r>
            <a:r>
              <a:rPr lang="en-US" dirty="0">
                <a:solidFill>
                  <a:srgbClr val="FF0000"/>
                </a:solidFill>
              </a:rPr>
              <a:t>both macro- and microadenomas every three months </a:t>
            </a:r>
            <a:r>
              <a:rPr lang="en-US" dirty="0"/>
              <a:t>during pregnancy because we find it reassuring if the prolactin does not increase above 400 ng/</a:t>
            </a:r>
            <a:r>
              <a:rPr lang="en-US" dirty="0" err="1"/>
              <a:t>mL.</a:t>
            </a:r>
            <a:r>
              <a:rPr lang="en-US" dirty="0"/>
              <a:t> If the prolactin does increase to &gt;400 ng/mL, we obtain visual field testing.</a:t>
            </a:r>
          </a:p>
        </p:txBody>
      </p:sp>
    </p:spTree>
    <p:extLst>
      <p:ext uri="{BB962C8B-B14F-4D97-AF65-F5344CB8AC3E}">
        <p14:creationId xmlns:p14="http://schemas.microsoft.com/office/powerpoint/2010/main" val="49040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1B18-FB15-4408-B08F-58968BADF9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9C0CA0-2D8B-411E-9730-35D4AF07AEA4}"/>
              </a:ext>
            </a:extLst>
          </p:cNvPr>
          <p:cNvSpPr>
            <a:spLocks noGrp="1"/>
          </p:cNvSpPr>
          <p:nvPr>
            <p:ph idx="1"/>
          </p:nvPr>
        </p:nvSpPr>
        <p:spPr/>
        <p:txBody>
          <a:bodyPr>
            <a:normAutofit lnSpcReduction="10000"/>
          </a:bodyPr>
          <a:lstStyle/>
          <a:p>
            <a:r>
              <a:rPr lang="en-US" dirty="0">
                <a:solidFill>
                  <a:srgbClr val="FF0000"/>
                </a:solidFill>
              </a:rPr>
              <a:t>Visual field testing </a:t>
            </a:r>
            <a:r>
              <a:rPr lang="en-US" dirty="0"/>
              <a:t>— For most pregnant women with lactotroph adenomas, </a:t>
            </a:r>
            <a:r>
              <a:rPr lang="en-US" dirty="0">
                <a:solidFill>
                  <a:srgbClr val="FF0000"/>
                </a:solidFill>
              </a:rPr>
              <a:t>routine visual field testing is not indicated</a:t>
            </a:r>
            <a:r>
              <a:rPr lang="en-US" dirty="0"/>
              <a:t>. However, women who develop visual symptoms during pregnancy should have visual field testing. In addition, women whose </a:t>
            </a:r>
            <a:r>
              <a:rPr lang="en-US" dirty="0">
                <a:solidFill>
                  <a:srgbClr val="FF0000"/>
                </a:solidFill>
              </a:rPr>
              <a:t>macroadenomas extend above the </a:t>
            </a:r>
            <a:r>
              <a:rPr lang="en-US" dirty="0" err="1">
                <a:solidFill>
                  <a:srgbClr val="FF0000"/>
                </a:solidFill>
              </a:rPr>
              <a:t>sella</a:t>
            </a:r>
            <a:r>
              <a:rPr lang="en-US" dirty="0">
                <a:solidFill>
                  <a:srgbClr val="FF0000"/>
                </a:solidFill>
              </a:rPr>
              <a:t> should undergo visual field testing before pregnancy and every three months during the pregnancy, even if the patient has no visual symptoms</a:t>
            </a:r>
            <a:r>
              <a:rPr lang="en-US" dirty="0"/>
              <a:t>. If a visual field defect consistent with a </a:t>
            </a:r>
            <a:r>
              <a:rPr lang="en-US" dirty="0" err="1"/>
              <a:t>sellar</a:t>
            </a:r>
            <a:r>
              <a:rPr lang="en-US" dirty="0"/>
              <a:t> mass is found , (MRI) without contrast should be performed. If the adenoma has enlarged to a degree that could account for the headaches and/or visual field defect, the woman should be treated with cabergoline or bromocriptine throughout the remainder of the pregnancy.</a:t>
            </a:r>
          </a:p>
        </p:txBody>
      </p:sp>
    </p:spTree>
    <p:extLst>
      <p:ext uri="{BB962C8B-B14F-4D97-AF65-F5344CB8AC3E}">
        <p14:creationId xmlns:p14="http://schemas.microsoft.com/office/powerpoint/2010/main" val="1005226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9479FBC-3991-4AEE-84CF-457AFDA1AF0F}"/>
              </a:ext>
            </a:extLst>
          </p:cNvPr>
          <p:cNvPicPr>
            <a:picLocks noChangeAspect="1"/>
          </p:cNvPicPr>
          <p:nvPr/>
        </p:nvPicPr>
        <p:blipFill rotWithShape="1">
          <a:blip r:embed="rId2">
            <a:extLst>
              <a:ext uri="{28A0092B-C50C-407E-A947-70E740481C1C}">
                <a14:useLocalDpi xmlns:a14="http://schemas.microsoft.com/office/drawing/2010/main" val="0"/>
              </a:ext>
            </a:extLst>
          </a:blip>
          <a:srcRect r="2487"/>
          <a:stretch/>
        </p:blipFill>
        <p:spPr>
          <a:xfrm>
            <a:off x="0" y="0"/>
            <a:ext cx="11998960" cy="7548880"/>
          </a:xfrm>
          <a:prstGeom prst="rect">
            <a:avLst/>
          </a:prstGeom>
        </p:spPr>
      </p:pic>
    </p:spTree>
    <p:extLst>
      <p:ext uri="{BB962C8B-B14F-4D97-AF65-F5344CB8AC3E}">
        <p14:creationId xmlns:p14="http://schemas.microsoft.com/office/powerpoint/2010/main" val="2792534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ACD-2E59-4286-93A0-7B6A88820D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6B1165-42D7-4226-99BB-9E897271EE49}"/>
              </a:ext>
            </a:extLst>
          </p:cNvPr>
          <p:cNvSpPr>
            <a:spLocks noGrp="1"/>
          </p:cNvSpPr>
          <p:nvPr>
            <p:ph idx="1"/>
          </p:nvPr>
        </p:nvSpPr>
        <p:spPr/>
        <p:txBody>
          <a:bodyPr/>
          <a:lstStyle/>
          <a:p>
            <a:r>
              <a:rPr lang="en-US" dirty="0">
                <a:solidFill>
                  <a:srgbClr val="FF0000"/>
                </a:solidFill>
              </a:rPr>
              <a:t>Pituitary apoplexy </a:t>
            </a:r>
            <a:r>
              <a:rPr lang="en-US" dirty="0"/>
              <a:t>— Pituitary apoplexy refers to sudden hemorrhage into the pituitary, a rare event with potential serious neurologic and endocrine consequences. Apoplexy can occur in patients with pituitary micro- or macroadenomas, including women with lactotroph macroadenomas during pregnancy. In its most dramatic presentation, apoplexy causes the sudden onset of excruciating </a:t>
            </a:r>
            <a:r>
              <a:rPr lang="en-US" dirty="0">
                <a:solidFill>
                  <a:srgbClr val="FF0000"/>
                </a:solidFill>
              </a:rPr>
              <a:t>headache</a:t>
            </a:r>
            <a:r>
              <a:rPr lang="en-US" dirty="0"/>
              <a:t>, </a:t>
            </a:r>
            <a:r>
              <a:rPr lang="en-US" dirty="0">
                <a:solidFill>
                  <a:srgbClr val="FF0000"/>
                </a:solidFill>
              </a:rPr>
              <a:t>diplopia </a:t>
            </a:r>
            <a:r>
              <a:rPr lang="en-US" dirty="0"/>
              <a:t>due to pressure on the oculomotor nerves, and </a:t>
            </a:r>
            <a:r>
              <a:rPr lang="en-US" dirty="0">
                <a:solidFill>
                  <a:srgbClr val="FF0000"/>
                </a:solidFill>
              </a:rPr>
              <a:t>hypopituitarism</a:t>
            </a:r>
            <a:r>
              <a:rPr lang="en-US" dirty="0"/>
              <a:t>. All pituitary hormonal deficiencies can occur, but the sudden onset of corticotropin (ACTH) and therefore </a:t>
            </a:r>
            <a:r>
              <a:rPr lang="en-US" dirty="0">
                <a:solidFill>
                  <a:srgbClr val="FF0000"/>
                </a:solidFill>
              </a:rPr>
              <a:t>cortisol deficiency is the most serious because it can cause life-threatening hypotension</a:t>
            </a:r>
            <a:r>
              <a:rPr lang="en-US" dirty="0"/>
              <a:t>. It should be treated with high-dose hydrocortisone. </a:t>
            </a:r>
          </a:p>
        </p:txBody>
      </p:sp>
    </p:spTree>
    <p:extLst>
      <p:ext uri="{BB962C8B-B14F-4D97-AF65-F5344CB8AC3E}">
        <p14:creationId xmlns:p14="http://schemas.microsoft.com/office/powerpoint/2010/main" val="197235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40DF-4184-4A41-87E1-F606704AEE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CAB7A-F585-4E02-865A-43AE8FABE396}"/>
              </a:ext>
            </a:extLst>
          </p:cNvPr>
          <p:cNvSpPr>
            <a:spLocks noGrp="1"/>
          </p:cNvSpPr>
          <p:nvPr>
            <p:ph idx="1"/>
          </p:nvPr>
        </p:nvSpPr>
        <p:spPr/>
        <p:txBody>
          <a:bodyPr/>
          <a:lstStyle/>
          <a:p>
            <a:r>
              <a:rPr lang="en-US" dirty="0">
                <a:solidFill>
                  <a:srgbClr val="FF0000"/>
                </a:solidFill>
              </a:rPr>
              <a:t>Breastfeeding and dopamine agonists </a:t>
            </a:r>
            <a:r>
              <a:rPr lang="en-US" dirty="0"/>
              <a:t>— Breastfeeding increases serum prolactin concentrations but does </a:t>
            </a:r>
            <a:r>
              <a:rPr lang="en-US" dirty="0">
                <a:solidFill>
                  <a:srgbClr val="FF0000"/>
                </a:solidFill>
              </a:rPr>
              <a:t>not appear to increase the risk of lactotroph adenoma growth</a:t>
            </a:r>
            <a:r>
              <a:rPr lang="en-US" dirty="0"/>
              <a:t>. Therefore, breastfeeding is an option for women with micro- and macroadenomas that remained stable in size during pregnancy. Dopamine agonist therapy, which lowers serum prolactin and inhibits lactation, should be withheld until breastfeeding is completed.</a:t>
            </a:r>
          </a:p>
          <a:p>
            <a:endParaRPr lang="en-US" dirty="0"/>
          </a:p>
        </p:txBody>
      </p:sp>
    </p:spTree>
    <p:extLst>
      <p:ext uri="{BB962C8B-B14F-4D97-AF65-F5344CB8AC3E}">
        <p14:creationId xmlns:p14="http://schemas.microsoft.com/office/powerpoint/2010/main" val="341645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5363B-B866-4B50-9EB7-BD57C31BC09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73B56FA-FFD2-4401-83ED-AAC5907BB05F}"/>
              </a:ext>
            </a:extLst>
          </p:cNvPr>
          <p:cNvPicPr>
            <a:picLocks noGrp="1" noChangeAspect="1"/>
          </p:cNvPicPr>
          <p:nvPr>
            <p:ph idx="1"/>
          </p:nvPr>
        </p:nvPicPr>
        <p:blipFill>
          <a:blip r:embed="rId2"/>
          <a:stretch>
            <a:fillRect/>
          </a:stretch>
        </p:blipFill>
        <p:spPr>
          <a:xfrm>
            <a:off x="568961" y="1"/>
            <a:ext cx="12731890" cy="7161688"/>
          </a:xfrm>
          <a:prstGeom prst="rect">
            <a:avLst/>
          </a:prstGeom>
        </p:spPr>
      </p:pic>
    </p:spTree>
    <p:extLst>
      <p:ext uri="{BB962C8B-B14F-4D97-AF65-F5344CB8AC3E}">
        <p14:creationId xmlns:p14="http://schemas.microsoft.com/office/powerpoint/2010/main" val="3161580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BB11-5A3C-4ACF-A65B-11789FE4BF4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D99C6B-1A7E-4A5B-AD83-F70B918FA690}"/>
              </a:ext>
            </a:extLst>
          </p:cNvPr>
          <p:cNvSpPr>
            <a:spLocks noGrp="1"/>
          </p:cNvSpPr>
          <p:nvPr>
            <p:ph idx="1"/>
          </p:nvPr>
        </p:nvSpPr>
        <p:spPr>
          <a:xfrm>
            <a:off x="838200" y="1825625"/>
            <a:ext cx="10774680" cy="4351338"/>
          </a:xfrm>
        </p:spPr>
        <p:txBody>
          <a:bodyPr>
            <a:normAutofit/>
          </a:bodyPr>
          <a:lstStyle/>
          <a:p>
            <a:pPr marL="0" indent="0">
              <a:buNone/>
            </a:pPr>
            <a:r>
              <a:rPr lang="en-US" dirty="0"/>
              <a:t> </a:t>
            </a:r>
            <a:r>
              <a:rPr lang="en-US" dirty="0">
                <a:solidFill>
                  <a:srgbClr val="FF0000"/>
                </a:solidFill>
              </a:rPr>
              <a:t>surgical </a:t>
            </a:r>
            <a:r>
              <a:rPr lang="en-US" dirty="0"/>
              <a:t>series at child-bearing age women , data are limited. In one study, in 138 patients harboring prolactinomas younger than 40 </a:t>
            </a:r>
            <a:r>
              <a:rPr lang="en-US" dirty="0" err="1"/>
              <a:t>yrs</a:t>
            </a:r>
            <a:r>
              <a:rPr lang="en-US" dirty="0"/>
              <a:t> submitted to transsphenoidal surgery, normal PRL levels were achieved in 86% of 21 MIC and in 74% of 117 MAC, with better results in non-invasive cases. Hypopituitarism was described in only two patients (1.5%). Other authors described normal PRL values in 81% of</a:t>
            </a:r>
          </a:p>
          <a:p>
            <a:pPr marL="0" indent="0">
              <a:buNone/>
            </a:pPr>
            <a:r>
              <a:rPr lang="en-US" dirty="0"/>
              <a:t>MIC and 52% of MAC, amongst 99 females at child-bearing age operated on, and gestation was achieved in 14 from 17 patients willing this outcome.</a:t>
            </a:r>
          </a:p>
        </p:txBody>
      </p:sp>
    </p:spTree>
    <p:extLst>
      <p:ext uri="{BB962C8B-B14F-4D97-AF65-F5344CB8AC3E}">
        <p14:creationId xmlns:p14="http://schemas.microsoft.com/office/powerpoint/2010/main" val="327840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7A01-E9FC-4F59-80D0-6C565863A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971705-BF5D-44A3-97BB-C01C9791B810}"/>
              </a:ext>
            </a:extLst>
          </p:cNvPr>
          <p:cNvSpPr>
            <a:spLocks noGrp="1"/>
          </p:cNvSpPr>
          <p:nvPr>
            <p:ph idx="1"/>
          </p:nvPr>
        </p:nvSpPr>
        <p:spPr/>
        <p:txBody>
          <a:bodyPr/>
          <a:lstStyle/>
          <a:p>
            <a:r>
              <a:rPr lang="en-US" dirty="0"/>
              <a:t>In fact, surgery, by the transsphenoidal approach, does not seem to impair the gonadal axis in the majority of cases, mainly concerning MIC. Nevertheless, surgical results </a:t>
            </a:r>
            <a:r>
              <a:rPr lang="en-US" dirty="0">
                <a:solidFill>
                  <a:srgbClr val="FF0000"/>
                </a:solidFill>
              </a:rPr>
              <a:t>depend on the surgeon skillfulness and experience,</a:t>
            </a:r>
            <a:r>
              <a:rPr lang="en-US" dirty="0"/>
              <a:t> </a:t>
            </a:r>
            <a:r>
              <a:rPr lang="en-US" dirty="0" err="1"/>
              <a:t>Colao</a:t>
            </a:r>
            <a:r>
              <a:rPr lang="en-US" dirty="0"/>
              <a:t> reviewing large series from the literature, including both genders, reported hyperprolactinemia remission in 73.3% of 1211 MICs and  in 38.0% of 1480 MACs.</a:t>
            </a:r>
          </a:p>
          <a:p>
            <a:endParaRPr lang="en-US" dirty="0"/>
          </a:p>
        </p:txBody>
      </p:sp>
    </p:spTree>
    <p:extLst>
      <p:ext uri="{BB962C8B-B14F-4D97-AF65-F5344CB8AC3E}">
        <p14:creationId xmlns:p14="http://schemas.microsoft.com/office/powerpoint/2010/main" val="82659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E08BD-E347-46A5-9F52-3F7A453B8B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BD9B85-C8F4-4704-A315-93637F870713}"/>
              </a:ext>
            </a:extLst>
          </p:cNvPr>
          <p:cNvSpPr>
            <a:spLocks noGrp="1"/>
          </p:cNvSpPr>
          <p:nvPr>
            <p:ph idx="1"/>
          </p:nvPr>
        </p:nvSpPr>
        <p:spPr>
          <a:xfrm>
            <a:off x="838200" y="792480"/>
            <a:ext cx="10515600" cy="5384483"/>
          </a:xfrm>
        </p:spPr>
        <p:txBody>
          <a:bodyPr>
            <a:normAutofit/>
          </a:bodyPr>
          <a:lstStyle/>
          <a:p>
            <a:pPr marL="0" indent="0">
              <a:buNone/>
            </a:pPr>
            <a:r>
              <a:rPr lang="en-US" dirty="0"/>
              <a:t>Surgery before pregnancy can be a therapeutic option in patients resistant to DA and in those without tumor shrinkage even in the presence of PRL normalization. Despite the effectiveness and relative safety of pituitary </a:t>
            </a:r>
            <a:r>
              <a:rPr lang="en-US" dirty="0" err="1"/>
              <a:t>surgery,mainly</a:t>
            </a:r>
            <a:r>
              <a:rPr lang="en-US" dirty="0"/>
              <a:t> in MIC, this approach should be reserved for resistant/intolerant tumors or patient preference. Additionally, surgery may be indicated for another complication related to pregnancy: pituitary tumor apoplexy with severe neurologic and visual symptoms.</a:t>
            </a:r>
          </a:p>
        </p:txBody>
      </p:sp>
    </p:spTree>
    <p:extLst>
      <p:ext uri="{BB962C8B-B14F-4D97-AF65-F5344CB8AC3E}">
        <p14:creationId xmlns:p14="http://schemas.microsoft.com/office/powerpoint/2010/main" val="2462615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F264-35AE-4DC9-BA62-9387AAF3AF4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697CF9B-21F0-4706-B37F-0443F48C21C0}"/>
              </a:ext>
            </a:extLst>
          </p:cNvPr>
          <p:cNvSpPr>
            <a:spLocks noGrp="1"/>
          </p:cNvSpPr>
          <p:nvPr>
            <p:ph idx="1"/>
          </p:nvPr>
        </p:nvSpPr>
        <p:spPr/>
        <p:txBody>
          <a:bodyPr/>
          <a:lstStyle/>
          <a:p>
            <a:pPr marL="0" indent="0">
              <a:buNone/>
            </a:pPr>
            <a:r>
              <a:rPr lang="en-US" dirty="0"/>
              <a:t>Therefore, in patients with </a:t>
            </a:r>
            <a:r>
              <a:rPr lang="en-US" dirty="0" err="1"/>
              <a:t>extrasselar</a:t>
            </a:r>
            <a:r>
              <a:rPr lang="en-US" dirty="0"/>
              <a:t> tumors, pregnancy should be allowed only after tumor shrinks within </a:t>
            </a:r>
            <a:r>
              <a:rPr lang="en-US" dirty="0" err="1"/>
              <a:t>sellar</a:t>
            </a:r>
            <a:r>
              <a:rPr lang="en-US" dirty="0"/>
              <a:t> boundaries, especially those with suprasellar extension, preferably after at least 1 year of treatment . Regarding cavernous sinus extension, the potential risk of cranial nerve impairment should be considered.</a:t>
            </a:r>
          </a:p>
        </p:txBody>
      </p:sp>
    </p:spTree>
    <p:extLst>
      <p:ext uri="{BB962C8B-B14F-4D97-AF65-F5344CB8AC3E}">
        <p14:creationId xmlns:p14="http://schemas.microsoft.com/office/powerpoint/2010/main" val="1609745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9E1CB-BE8E-4500-AF7B-7D6D5F11D2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31E6F7-8786-49F0-B2C8-366AAEDDF9E6}"/>
              </a:ext>
            </a:extLst>
          </p:cNvPr>
          <p:cNvSpPr>
            <a:spLocks noGrp="1"/>
          </p:cNvSpPr>
          <p:nvPr>
            <p:ph idx="1"/>
          </p:nvPr>
        </p:nvSpPr>
        <p:spPr/>
        <p:txBody>
          <a:bodyPr/>
          <a:lstStyle/>
          <a:p>
            <a:pPr marL="0" indent="0">
              <a:buNone/>
            </a:pPr>
            <a:endParaRPr lang="en-US" dirty="0"/>
          </a:p>
          <a:p>
            <a:pPr marL="0" indent="0">
              <a:buNone/>
            </a:pPr>
            <a:r>
              <a:rPr lang="en-US" dirty="0"/>
              <a:t>BRC and CAB were formerly classified as category B by the FDA , in an Australian classification BRC is category A (no human risks, similar miscarriage rates, no increase in malformations and no teratogenic effects) and CAB is category B (no animal risks, waiting for more human data).</a:t>
            </a:r>
          </a:p>
        </p:txBody>
      </p:sp>
    </p:spTree>
    <p:extLst>
      <p:ext uri="{BB962C8B-B14F-4D97-AF65-F5344CB8AC3E}">
        <p14:creationId xmlns:p14="http://schemas.microsoft.com/office/powerpoint/2010/main" val="1165926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4970-9E0C-4BEA-AA87-F8186BEDA0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4A55E4-EBE2-4A05-AD4C-C969677AEE1D}"/>
              </a:ext>
            </a:extLst>
          </p:cNvPr>
          <p:cNvSpPr>
            <a:spLocks noGrp="1"/>
          </p:cNvSpPr>
          <p:nvPr>
            <p:ph idx="1"/>
          </p:nvPr>
        </p:nvSpPr>
        <p:spPr>
          <a:xfrm>
            <a:off x="838200" y="792480"/>
            <a:ext cx="10622280" cy="5384483"/>
          </a:xfrm>
        </p:spPr>
        <p:txBody>
          <a:bodyPr>
            <a:normAutofit/>
          </a:bodyPr>
          <a:lstStyle/>
          <a:p>
            <a:pPr marL="0" indent="0">
              <a:buNone/>
            </a:pPr>
            <a:r>
              <a:rPr lang="en-US" dirty="0">
                <a:solidFill>
                  <a:schemeClr val="tx1">
                    <a:lumMod val="95000"/>
                    <a:lumOff val="5000"/>
                  </a:schemeClr>
                </a:solidFill>
              </a:rPr>
              <a:t>In fact, DA has been used throughout pregnancy in a limited number of patients. As dopamine is a ubiquitous neurotransmitter, the impact of DA on DA brain circuitry could potentially interfere in the neuropsychological development of children. Amongst 100 women who maintained BRC, one case of cryptorchidism and another case of</a:t>
            </a:r>
          </a:p>
          <a:p>
            <a:pPr marL="0" indent="0">
              <a:buNone/>
            </a:pPr>
            <a:r>
              <a:rPr lang="en-US" dirty="0">
                <a:solidFill>
                  <a:schemeClr val="tx1">
                    <a:lumMod val="95000"/>
                    <a:lumOff val="5000"/>
                  </a:schemeClr>
                </a:solidFill>
              </a:rPr>
              <a:t>congenital talipes were described.  More recently, Rastogi et al.</a:t>
            </a:r>
          </a:p>
          <a:p>
            <a:pPr marL="0" indent="0">
              <a:buNone/>
            </a:pPr>
            <a:r>
              <a:rPr lang="en-US" dirty="0">
                <a:solidFill>
                  <a:schemeClr val="tx1">
                    <a:lumMod val="95000"/>
                    <a:lumOff val="5000"/>
                  </a:schemeClr>
                </a:solidFill>
              </a:rPr>
              <a:t>described three malformations (neural tube defect) only in the group of patients on CAB throughout gestation (n = 25), compared to no cases in the group of patients who withdrew the DA after pregnancy confirmation (n = 23) </a:t>
            </a:r>
            <a:r>
              <a:rPr lang="en-US" dirty="0"/>
              <a:t>.</a:t>
            </a:r>
          </a:p>
        </p:txBody>
      </p:sp>
    </p:spTree>
    <p:extLst>
      <p:ext uri="{BB962C8B-B14F-4D97-AF65-F5344CB8AC3E}">
        <p14:creationId xmlns:p14="http://schemas.microsoft.com/office/powerpoint/2010/main" val="374886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FA8E-2650-4092-BA41-0AF0FDB21DBA}"/>
              </a:ext>
            </a:extLst>
          </p:cNvPr>
          <p:cNvSpPr>
            <a:spLocks noGrp="1"/>
          </p:cNvSpPr>
          <p:nvPr>
            <p:ph type="title"/>
          </p:nvPr>
        </p:nvSpPr>
        <p:spPr/>
        <p:txBody>
          <a:bodyPr/>
          <a:lstStyle/>
          <a:p>
            <a:r>
              <a:rPr lang="en-US" dirty="0"/>
              <a:t>Before conception:</a:t>
            </a:r>
          </a:p>
        </p:txBody>
      </p:sp>
      <p:sp>
        <p:nvSpPr>
          <p:cNvPr id="3" name="Content Placeholder 2">
            <a:extLst>
              <a:ext uri="{FF2B5EF4-FFF2-40B4-BE49-F238E27FC236}">
                <a16:creationId xmlns:a16="http://schemas.microsoft.com/office/drawing/2014/main" id="{E7403234-CCC1-4874-8002-BCC561B14C5B}"/>
              </a:ext>
            </a:extLst>
          </p:cNvPr>
          <p:cNvSpPr>
            <a:spLocks noGrp="1"/>
          </p:cNvSpPr>
          <p:nvPr>
            <p:ph idx="1"/>
          </p:nvPr>
        </p:nvSpPr>
        <p:spPr>
          <a:xfrm>
            <a:off x="838200" y="1229360"/>
            <a:ext cx="10515600" cy="4947603"/>
          </a:xfrm>
        </p:spPr>
        <p:txBody>
          <a:bodyPr>
            <a:normAutofit/>
          </a:bodyPr>
          <a:lstStyle/>
          <a:p>
            <a:pPr marL="0" indent="0">
              <a:buNone/>
            </a:pPr>
            <a:endParaRPr lang="en-US" dirty="0">
              <a:solidFill>
                <a:srgbClr val="FF0000"/>
              </a:solidFill>
            </a:endParaRPr>
          </a:p>
          <a:p>
            <a:pPr marL="0" indent="0">
              <a:buNone/>
            </a:pPr>
            <a:r>
              <a:rPr lang="en-US" dirty="0">
                <a:solidFill>
                  <a:srgbClr val="FF0000"/>
                </a:solidFill>
              </a:rPr>
              <a:t>DA of choice</a:t>
            </a:r>
            <a:r>
              <a:rPr lang="en-US" dirty="0"/>
              <a:t>: BRC has been the recommended drug for pregnancy induction, although cumulative data do not point to harmful outcomes with CAB.  </a:t>
            </a:r>
            <a:r>
              <a:rPr lang="en-US" dirty="0">
                <a:solidFill>
                  <a:srgbClr val="FF0000"/>
                </a:solidFill>
              </a:rPr>
              <a:t>MIC and </a:t>
            </a:r>
            <a:r>
              <a:rPr lang="en-US" dirty="0" err="1">
                <a:solidFill>
                  <a:srgbClr val="FF0000"/>
                </a:solidFill>
              </a:rPr>
              <a:t>intrasselar</a:t>
            </a:r>
            <a:r>
              <a:rPr lang="en-US" dirty="0">
                <a:solidFill>
                  <a:srgbClr val="FF0000"/>
                </a:solidFill>
              </a:rPr>
              <a:t> MAC</a:t>
            </a:r>
            <a:r>
              <a:rPr lang="en-US" dirty="0"/>
              <a:t>: pregnancy can be recommended</a:t>
            </a:r>
          </a:p>
          <a:p>
            <a:pPr marL="0" indent="0">
              <a:buNone/>
            </a:pPr>
            <a:r>
              <a:rPr lang="en-US" dirty="0"/>
              <a:t>once the gonadotrophic axis is restored. </a:t>
            </a:r>
            <a:r>
              <a:rPr lang="en-US" dirty="0">
                <a:solidFill>
                  <a:srgbClr val="FF0000"/>
                </a:solidFill>
              </a:rPr>
              <a:t>Expansive/invasive MAC</a:t>
            </a:r>
            <a:r>
              <a:rPr lang="en-US" dirty="0"/>
              <a:t>: pregnancy can be recommended once the gonadotrophic axis is restored and only after tumor is reduced within the </a:t>
            </a:r>
            <a:r>
              <a:rPr lang="en-US" dirty="0" err="1"/>
              <a:t>sellar</a:t>
            </a:r>
            <a:r>
              <a:rPr lang="en-US" dirty="0"/>
              <a:t> boundaries,</a:t>
            </a:r>
          </a:p>
          <a:p>
            <a:pPr marL="0" indent="0">
              <a:buNone/>
            </a:pPr>
            <a:r>
              <a:rPr lang="en-US" dirty="0"/>
              <a:t>especially in those with suprasellar expansion. Otherwise, pituitary surgery is indicated.</a:t>
            </a:r>
          </a:p>
        </p:txBody>
      </p:sp>
    </p:spTree>
    <p:extLst>
      <p:ext uri="{BB962C8B-B14F-4D97-AF65-F5344CB8AC3E}">
        <p14:creationId xmlns:p14="http://schemas.microsoft.com/office/powerpoint/2010/main" val="164395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57CA-72B0-45EC-9233-5BADEE2CBE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A16A844-852D-408C-8E5C-AA9A2CE5F4DB}"/>
              </a:ext>
            </a:extLst>
          </p:cNvPr>
          <p:cNvSpPr>
            <a:spLocks noGrp="1"/>
          </p:cNvSpPr>
          <p:nvPr>
            <p:ph idx="1"/>
          </p:nvPr>
        </p:nvSpPr>
        <p:spPr/>
        <p:txBody>
          <a:bodyPr>
            <a:normAutofit/>
          </a:bodyPr>
          <a:lstStyle/>
          <a:p>
            <a:pPr marL="0" indent="0">
              <a:buNone/>
            </a:pPr>
            <a:r>
              <a:rPr lang="en-US" sz="6000" i="1" dirty="0">
                <a:solidFill>
                  <a:schemeClr val="tx1">
                    <a:lumMod val="95000"/>
                    <a:lumOff val="5000"/>
                  </a:schemeClr>
                </a:solidFill>
              </a:rPr>
              <a:t>PROLACTINOMA</a:t>
            </a:r>
            <a:r>
              <a:rPr lang="en-US" sz="6000" i="1" dirty="0">
                <a:solidFill>
                  <a:srgbClr val="FF0000"/>
                </a:solidFill>
              </a:rPr>
              <a:t> </a:t>
            </a:r>
            <a:r>
              <a:rPr lang="en-US" sz="6000" i="1" dirty="0">
                <a:solidFill>
                  <a:schemeClr val="tx1">
                    <a:lumMod val="95000"/>
                    <a:lumOff val="5000"/>
                  </a:schemeClr>
                </a:solidFill>
              </a:rPr>
              <a:t>IN</a:t>
            </a:r>
            <a:r>
              <a:rPr lang="en-US" sz="6000" i="1" dirty="0">
                <a:solidFill>
                  <a:srgbClr val="FF0000"/>
                </a:solidFill>
              </a:rPr>
              <a:t> PREGNANCY  </a:t>
            </a:r>
            <a:r>
              <a:rPr lang="en-US" sz="6000" i="1" dirty="0">
                <a:solidFill>
                  <a:schemeClr val="tx1">
                    <a:lumMod val="95000"/>
                    <a:lumOff val="5000"/>
                  </a:schemeClr>
                </a:solidFill>
              </a:rPr>
              <a:t>AND</a:t>
            </a:r>
            <a:r>
              <a:rPr lang="en-US" sz="6000" i="1" dirty="0">
                <a:solidFill>
                  <a:srgbClr val="FF0000"/>
                </a:solidFill>
              </a:rPr>
              <a:t>   MENOPAUSE</a:t>
            </a:r>
          </a:p>
        </p:txBody>
      </p:sp>
    </p:spTree>
    <p:extLst>
      <p:ext uri="{BB962C8B-B14F-4D97-AF65-F5344CB8AC3E}">
        <p14:creationId xmlns:p14="http://schemas.microsoft.com/office/powerpoint/2010/main" val="3443276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6B6D1-06AE-400A-8CFA-EBCFA9C3A613}"/>
              </a:ext>
            </a:extLst>
          </p:cNvPr>
          <p:cNvSpPr>
            <a:spLocks noGrp="1"/>
          </p:cNvSpPr>
          <p:nvPr>
            <p:ph type="title"/>
          </p:nvPr>
        </p:nvSpPr>
        <p:spPr/>
        <p:txBody>
          <a:bodyPr/>
          <a:lstStyle/>
          <a:p>
            <a:r>
              <a:rPr lang="en-US" dirty="0"/>
              <a:t>Pregnancy confirmation:</a:t>
            </a:r>
          </a:p>
        </p:txBody>
      </p:sp>
      <p:sp>
        <p:nvSpPr>
          <p:cNvPr id="3" name="Content Placeholder 2">
            <a:extLst>
              <a:ext uri="{FF2B5EF4-FFF2-40B4-BE49-F238E27FC236}">
                <a16:creationId xmlns:a16="http://schemas.microsoft.com/office/drawing/2014/main" id="{080C281F-3699-4AB2-A2A0-EBC7CAE49311}"/>
              </a:ext>
            </a:extLst>
          </p:cNvPr>
          <p:cNvSpPr>
            <a:spLocks noGrp="1"/>
          </p:cNvSpPr>
          <p:nvPr>
            <p:ph idx="1"/>
          </p:nvPr>
        </p:nvSpPr>
        <p:spPr/>
        <p:txBody>
          <a:bodyPr/>
          <a:lstStyle/>
          <a:p>
            <a:pPr marL="0" indent="0">
              <a:buNone/>
            </a:pPr>
            <a:r>
              <a:rPr lang="en-US" dirty="0"/>
              <a:t> </a:t>
            </a:r>
            <a:r>
              <a:rPr lang="en-US" dirty="0">
                <a:solidFill>
                  <a:srgbClr val="FF0000"/>
                </a:solidFill>
              </a:rPr>
              <a:t>MIC and </a:t>
            </a:r>
            <a:r>
              <a:rPr lang="en-US" dirty="0" err="1">
                <a:solidFill>
                  <a:srgbClr val="FF0000"/>
                </a:solidFill>
              </a:rPr>
              <a:t>intrasselar</a:t>
            </a:r>
            <a:r>
              <a:rPr lang="en-US" dirty="0">
                <a:solidFill>
                  <a:srgbClr val="FF0000"/>
                </a:solidFill>
              </a:rPr>
              <a:t> MAC</a:t>
            </a:r>
            <a:r>
              <a:rPr lang="en-US" dirty="0"/>
              <a:t>: DA should be withdrawn.</a:t>
            </a:r>
          </a:p>
          <a:p>
            <a:pPr marL="0" indent="0">
              <a:buNone/>
            </a:pPr>
            <a:r>
              <a:rPr lang="en-US" dirty="0">
                <a:solidFill>
                  <a:srgbClr val="FF0000"/>
                </a:solidFill>
              </a:rPr>
              <a:t>Expansive/invasive MAC</a:t>
            </a:r>
            <a:r>
              <a:rPr lang="en-US" dirty="0"/>
              <a:t>: DA maintenance at the physician discretion and frequent monitoring.</a:t>
            </a:r>
          </a:p>
        </p:txBody>
      </p:sp>
    </p:spTree>
    <p:extLst>
      <p:ext uri="{BB962C8B-B14F-4D97-AF65-F5344CB8AC3E}">
        <p14:creationId xmlns:p14="http://schemas.microsoft.com/office/powerpoint/2010/main" val="237074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26CA-2136-40A3-889D-3CA4E04E976F}"/>
              </a:ext>
            </a:extLst>
          </p:cNvPr>
          <p:cNvSpPr>
            <a:spLocks noGrp="1"/>
          </p:cNvSpPr>
          <p:nvPr>
            <p:ph type="title"/>
          </p:nvPr>
        </p:nvSpPr>
        <p:spPr/>
        <p:txBody>
          <a:bodyPr/>
          <a:lstStyle/>
          <a:p>
            <a:r>
              <a:rPr lang="en-US" dirty="0"/>
              <a:t>During pregnancy:</a:t>
            </a:r>
          </a:p>
        </p:txBody>
      </p:sp>
      <p:sp>
        <p:nvSpPr>
          <p:cNvPr id="3" name="Content Placeholder 2">
            <a:extLst>
              <a:ext uri="{FF2B5EF4-FFF2-40B4-BE49-F238E27FC236}">
                <a16:creationId xmlns:a16="http://schemas.microsoft.com/office/drawing/2014/main" id="{74B4DB13-4D5D-4B13-90BB-EFF1A89D4001}"/>
              </a:ext>
            </a:extLst>
          </p:cNvPr>
          <p:cNvSpPr>
            <a:spLocks noGrp="1"/>
          </p:cNvSpPr>
          <p:nvPr>
            <p:ph idx="1"/>
          </p:nvPr>
        </p:nvSpPr>
        <p:spPr>
          <a:xfrm>
            <a:off x="838200" y="1422400"/>
            <a:ext cx="10515600" cy="4754563"/>
          </a:xfrm>
        </p:spPr>
        <p:txBody>
          <a:bodyPr>
            <a:normAutofit/>
          </a:bodyPr>
          <a:lstStyle/>
          <a:p>
            <a:pPr marL="0" indent="0">
              <a:buNone/>
            </a:pPr>
            <a:r>
              <a:rPr lang="en-US" dirty="0">
                <a:solidFill>
                  <a:srgbClr val="FF0000"/>
                </a:solidFill>
              </a:rPr>
              <a:t>MIC and </a:t>
            </a:r>
            <a:r>
              <a:rPr lang="en-US" dirty="0" err="1">
                <a:solidFill>
                  <a:srgbClr val="FF0000"/>
                </a:solidFill>
              </a:rPr>
              <a:t>intrasselar</a:t>
            </a:r>
            <a:r>
              <a:rPr lang="en-US" dirty="0">
                <a:solidFill>
                  <a:srgbClr val="FF0000"/>
                </a:solidFill>
              </a:rPr>
              <a:t> MA</a:t>
            </a:r>
            <a:r>
              <a:rPr lang="en-US" dirty="0"/>
              <a:t>C: clinical evaluation each trimester, serum PRL level evaluation not indicated. If symptoms related to tumor growth as headache and/or visual impairment occur, </a:t>
            </a:r>
            <a:r>
              <a:rPr lang="en-US" dirty="0" err="1"/>
              <a:t>sellar</a:t>
            </a:r>
            <a:r>
              <a:rPr lang="en-US" dirty="0"/>
              <a:t> MRI without contrast and </a:t>
            </a:r>
            <a:r>
              <a:rPr lang="en-US" dirty="0" err="1"/>
              <a:t>neuroophtalmologic</a:t>
            </a:r>
            <a:r>
              <a:rPr lang="en-US" dirty="0"/>
              <a:t> evaluation must be performed. </a:t>
            </a:r>
            <a:r>
              <a:rPr lang="en-US" dirty="0">
                <a:solidFill>
                  <a:srgbClr val="FF0000"/>
                </a:solidFill>
              </a:rPr>
              <a:t>Expansive/invasive MAC</a:t>
            </a:r>
            <a:r>
              <a:rPr lang="en-US" dirty="0"/>
              <a:t>: DA maintenance at the physician discretion. Monthly clinical evaluation and visual assessment each trimester is recommended. If symptoms related to tumor mass effect as headache and/or visual impairment occur, </a:t>
            </a:r>
            <a:r>
              <a:rPr lang="en-US" dirty="0" err="1"/>
              <a:t>sellar</a:t>
            </a:r>
            <a:r>
              <a:rPr lang="en-US" dirty="0"/>
              <a:t> MRI without contrast must be performed.  </a:t>
            </a:r>
            <a:r>
              <a:rPr lang="en-US" dirty="0">
                <a:solidFill>
                  <a:srgbClr val="FF0000"/>
                </a:solidFill>
              </a:rPr>
              <a:t>If </a:t>
            </a:r>
            <a:r>
              <a:rPr lang="en-US" dirty="0" err="1">
                <a:solidFill>
                  <a:srgbClr val="FF0000"/>
                </a:solidFill>
              </a:rPr>
              <a:t>sellar</a:t>
            </a:r>
            <a:r>
              <a:rPr lang="en-US" dirty="0">
                <a:solidFill>
                  <a:srgbClr val="FF0000"/>
                </a:solidFill>
              </a:rPr>
              <a:t> MRI depicts significant tumor growth related to clinical picture, reintroduction of DA is the first approach</a:t>
            </a:r>
            <a:r>
              <a:rPr lang="en-US" dirty="0"/>
              <a:t>. In case of failure, neurosurgery is indicated, preferentially at the second trimester. If gestation is near-term, delivery can be considered.</a:t>
            </a:r>
          </a:p>
        </p:txBody>
      </p:sp>
    </p:spTree>
    <p:extLst>
      <p:ext uri="{BB962C8B-B14F-4D97-AF65-F5344CB8AC3E}">
        <p14:creationId xmlns:p14="http://schemas.microsoft.com/office/powerpoint/2010/main" val="2421400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35C25-7F84-4B9D-A0A4-DFC5F1E550A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54C41A48-6CCF-4ADE-AC19-C6645205C1ED}"/>
              </a:ext>
            </a:extLst>
          </p:cNvPr>
          <p:cNvPicPr>
            <a:picLocks noGrp="1" noChangeAspect="1"/>
          </p:cNvPicPr>
          <p:nvPr>
            <p:ph idx="1"/>
          </p:nvPr>
        </p:nvPicPr>
        <p:blipFill>
          <a:blip r:embed="rId2"/>
          <a:stretch>
            <a:fillRect/>
          </a:stretch>
        </p:blipFill>
        <p:spPr>
          <a:xfrm>
            <a:off x="1686560" y="335608"/>
            <a:ext cx="9281086" cy="5922951"/>
          </a:xfrm>
          <a:prstGeom prst="rect">
            <a:avLst/>
          </a:prstGeom>
        </p:spPr>
      </p:pic>
    </p:spTree>
    <p:extLst>
      <p:ext uri="{BB962C8B-B14F-4D97-AF65-F5344CB8AC3E}">
        <p14:creationId xmlns:p14="http://schemas.microsoft.com/office/powerpoint/2010/main" val="2148386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DD16-EE99-4749-A442-6E465E3849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300E11-F1CD-4E0F-A157-2A3389D21A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896357" y="-388571"/>
            <a:ext cx="6236725" cy="7416799"/>
          </a:xfrm>
        </p:spPr>
      </p:pic>
    </p:spTree>
    <p:extLst>
      <p:ext uri="{BB962C8B-B14F-4D97-AF65-F5344CB8AC3E}">
        <p14:creationId xmlns:p14="http://schemas.microsoft.com/office/powerpoint/2010/main" val="2168093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FE8A9-05C7-4A8A-922F-85292BCB02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A056CD-761D-4C3C-A744-612F9BC6F47A}"/>
              </a:ext>
            </a:extLst>
          </p:cNvPr>
          <p:cNvSpPr>
            <a:spLocks noGrp="1"/>
          </p:cNvSpPr>
          <p:nvPr>
            <p:ph idx="1"/>
          </p:nvPr>
        </p:nvSpPr>
        <p:spPr/>
        <p:txBody>
          <a:bodyPr>
            <a:normAutofit/>
          </a:bodyPr>
          <a:lstStyle/>
          <a:p>
            <a:pPr marL="0" indent="0">
              <a:buNone/>
            </a:pPr>
            <a:r>
              <a:rPr lang="en-US" sz="5400" dirty="0">
                <a:solidFill>
                  <a:srgbClr val="FF0000"/>
                </a:solidFill>
              </a:rPr>
              <a:t>Prolactinomas and menopause</a:t>
            </a:r>
          </a:p>
        </p:txBody>
      </p:sp>
    </p:spTree>
    <p:extLst>
      <p:ext uri="{BB962C8B-B14F-4D97-AF65-F5344CB8AC3E}">
        <p14:creationId xmlns:p14="http://schemas.microsoft.com/office/powerpoint/2010/main" val="1457146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D4C8-FD86-4B21-89CC-98E29D9AC0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463299-6412-47F5-9EEE-80C0A0253451}"/>
              </a:ext>
            </a:extLst>
          </p:cNvPr>
          <p:cNvSpPr>
            <a:spLocks noGrp="1"/>
          </p:cNvSpPr>
          <p:nvPr>
            <p:ph idx="1"/>
          </p:nvPr>
        </p:nvSpPr>
        <p:spPr/>
        <p:txBody>
          <a:bodyPr/>
          <a:lstStyle/>
          <a:p>
            <a:pPr marL="0" indent="0">
              <a:buNone/>
            </a:pPr>
            <a:r>
              <a:rPr lang="en-US" dirty="0"/>
              <a:t>A physiologic decrease in prolactin levels occurs after</a:t>
            </a:r>
          </a:p>
          <a:p>
            <a:pPr marL="0" indent="0">
              <a:buNone/>
            </a:pPr>
            <a:r>
              <a:rPr lang="en-US" dirty="0"/>
              <a:t>menopause  with an overall linear correlation between</a:t>
            </a:r>
          </a:p>
          <a:p>
            <a:pPr marL="0" indent="0">
              <a:buNone/>
            </a:pPr>
            <a:r>
              <a:rPr lang="en-US" dirty="0"/>
              <a:t>estradiol and prolactin levels. The question of whether</a:t>
            </a:r>
          </a:p>
          <a:p>
            <a:pPr marL="0" indent="0">
              <a:buNone/>
            </a:pPr>
            <a:r>
              <a:rPr lang="en-US" dirty="0"/>
              <a:t>the hypoestrogenic environment of menopause affects the</a:t>
            </a:r>
          </a:p>
          <a:p>
            <a:pPr marL="0" indent="0">
              <a:buNone/>
            </a:pPr>
            <a:r>
              <a:rPr lang="en-US" dirty="0"/>
              <a:t>natural course of prolactinomas arises.</a:t>
            </a:r>
          </a:p>
        </p:txBody>
      </p:sp>
    </p:spTree>
    <p:extLst>
      <p:ext uri="{BB962C8B-B14F-4D97-AF65-F5344CB8AC3E}">
        <p14:creationId xmlns:p14="http://schemas.microsoft.com/office/powerpoint/2010/main" val="2662587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1560-442B-4E18-A864-66E3844A2B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2ED44F-45AC-4991-9BD5-EBFD813B550C}"/>
              </a:ext>
            </a:extLst>
          </p:cNvPr>
          <p:cNvSpPr>
            <a:spLocks noGrp="1"/>
          </p:cNvSpPr>
          <p:nvPr>
            <p:ph idx="1"/>
          </p:nvPr>
        </p:nvSpPr>
        <p:spPr>
          <a:xfrm>
            <a:off x="838200" y="1825625"/>
            <a:ext cx="10734040" cy="4351338"/>
          </a:xfrm>
        </p:spPr>
        <p:txBody>
          <a:bodyPr/>
          <a:lstStyle/>
          <a:p>
            <a:pPr marL="0" indent="0">
              <a:buNone/>
            </a:pPr>
            <a:r>
              <a:rPr lang="en-US" dirty="0"/>
              <a:t>The higher prevalence of prolactinomas in women of reproductive age and its decline with menopause conforms to the well-recognized stimulatory effect of estrogen on prolactin secretion and lactotroph proliferation. This estrogen-driven effect underlies the high prolactin levels and pituitary enlargement during pregnancy, as well as the physiological decline of prolactin levels in post-menopausal</a:t>
            </a:r>
          </a:p>
          <a:p>
            <a:pPr marL="0" indent="0">
              <a:buNone/>
            </a:pPr>
            <a:r>
              <a:rPr lang="en-US" dirty="0"/>
              <a:t>Women.</a:t>
            </a:r>
          </a:p>
        </p:txBody>
      </p:sp>
    </p:spTree>
    <p:extLst>
      <p:ext uri="{BB962C8B-B14F-4D97-AF65-F5344CB8AC3E}">
        <p14:creationId xmlns:p14="http://schemas.microsoft.com/office/powerpoint/2010/main" val="102115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995C6-68E4-494C-BE66-21722C5CF0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C38C90-289D-42A9-8EA4-98C3945BAF15}"/>
              </a:ext>
            </a:extLst>
          </p:cNvPr>
          <p:cNvSpPr>
            <a:spLocks noGrp="1"/>
          </p:cNvSpPr>
          <p:nvPr>
            <p:ph idx="1"/>
          </p:nvPr>
        </p:nvSpPr>
        <p:spPr>
          <a:xfrm>
            <a:off x="838200" y="853440"/>
            <a:ext cx="10515600" cy="5323523"/>
          </a:xfrm>
        </p:spPr>
        <p:txBody>
          <a:bodyPr>
            <a:normAutofit/>
          </a:bodyPr>
          <a:lstStyle/>
          <a:p>
            <a:pPr marL="0" indent="0">
              <a:buNone/>
            </a:pPr>
            <a:r>
              <a:rPr lang="en-US" dirty="0"/>
              <a:t>Prolactin secreting tumors in males had a higher number of mitoses and Ki-67 index compared with tumors from female patients irrespective of tumor size . When the comparison was restricted to macroprolactinomas, still the Ki-67 immuno-reactivity index was higher in tumors from male patients. Interestingly, estrogen receptor (ER) α expression score, as analyzed by immunohistochemistry, was significantly lower in men and was inversely correlated with tumor size and proliferative activity. Low ERα expression was also a hallmark of dopamine agonist-resistant, invasive and proliferative tumors .</a:t>
            </a:r>
          </a:p>
        </p:txBody>
      </p:sp>
    </p:spTree>
    <p:extLst>
      <p:ext uri="{BB962C8B-B14F-4D97-AF65-F5344CB8AC3E}">
        <p14:creationId xmlns:p14="http://schemas.microsoft.com/office/powerpoint/2010/main" val="2613325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263B-BC33-4753-B208-83AD2A6535B8}"/>
              </a:ext>
            </a:extLst>
          </p:cNvPr>
          <p:cNvSpPr>
            <a:spLocks noGrp="1"/>
          </p:cNvSpPr>
          <p:nvPr>
            <p:ph type="title"/>
          </p:nvPr>
        </p:nvSpPr>
        <p:spPr/>
        <p:txBody>
          <a:bodyPr>
            <a:normAutofit/>
          </a:bodyPr>
          <a:lstStyle/>
          <a:p>
            <a:r>
              <a:rPr lang="en-US" sz="3600" dirty="0">
                <a:solidFill>
                  <a:srgbClr val="FF0000"/>
                </a:solidFill>
              </a:rPr>
              <a:t>Prolactinomas diagnosed in the post‑menopausal</a:t>
            </a:r>
            <a:br>
              <a:rPr lang="en-US" sz="3600" dirty="0">
                <a:solidFill>
                  <a:srgbClr val="FF0000"/>
                </a:solidFill>
              </a:rPr>
            </a:br>
            <a:r>
              <a:rPr lang="en-US" sz="3600" dirty="0">
                <a:solidFill>
                  <a:srgbClr val="FF0000"/>
                </a:solidFill>
              </a:rPr>
              <a:t>period</a:t>
            </a:r>
          </a:p>
        </p:txBody>
      </p:sp>
      <p:sp>
        <p:nvSpPr>
          <p:cNvPr id="3" name="Content Placeholder 2">
            <a:extLst>
              <a:ext uri="{FF2B5EF4-FFF2-40B4-BE49-F238E27FC236}">
                <a16:creationId xmlns:a16="http://schemas.microsoft.com/office/drawing/2014/main" id="{75E20637-7CF5-49AB-835C-C3140D3B2D89}"/>
              </a:ext>
            </a:extLst>
          </p:cNvPr>
          <p:cNvSpPr>
            <a:spLocks noGrp="1"/>
          </p:cNvSpPr>
          <p:nvPr>
            <p:ph idx="1"/>
          </p:nvPr>
        </p:nvSpPr>
        <p:spPr/>
        <p:txBody>
          <a:bodyPr>
            <a:normAutofit/>
          </a:bodyPr>
          <a:lstStyle/>
          <a:p>
            <a:pPr marL="0" indent="0">
              <a:buNone/>
            </a:pPr>
            <a:r>
              <a:rPr lang="en-US" dirty="0"/>
              <a:t>Prolactinomas diagnosed during the post-menopausal period are rare. Tumor induced menstrual disturbances that lead to the diagnosis in young patients cannot be detected in women already </a:t>
            </a:r>
            <a:r>
              <a:rPr lang="en-US" dirty="0" err="1"/>
              <a:t>amenorrheic</a:t>
            </a:r>
            <a:r>
              <a:rPr lang="en-US" dirty="0"/>
              <a:t> as a function of menopause. Tumors may remain unrecognized; therefore the true prevalence of prolactinomas during the menopausal period cannot be accurately determined. Although large tumors presenting with symptoms related to tumoral mass effects on adjacent structures are readily detected, microadenomas and small intrasellar macroadenomas are probably underdiagnosed due to the lack of endocrine manifestations.</a:t>
            </a:r>
          </a:p>
        </p:txBody>
      </p:sp>
    </p:spTree>
    <p:extLst>
      <p:ext uri="{BB962C8B-B14F-4D97-AF65-F5344CB8AC3E}">
        <p14:creationId xmlns:p14="http://schemas.microsoft.com/office/powerpoint/2010/main" val="698483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4D39-6B6C-4E7D-AC95-30DE94E65688}"/>
              </a:ext>
            </a:extLst>
          </p:cNvPr>
          <p:cNvSpPr>
            <a:spLocks noGrp="1"/>
          </p:cNvSpPr>
          <p:nvPr>
            <p:ph type="title"/>
          </p:nvPr>
        </p:nvSpPr>
        <p:spPr>
          <a:xfrm>
            <a:off x="838200" y="2766218"/>
            <a:ext cx="10784840" cy="1325563"/>
          </a:xfrm>
        </p:spPr>
        <p:txBody>
          <a:bodyPr>
            <a:noAutofit/>
          </a:bodyPr>
          <a:lstStyle/>
          <a:p>
            <a:r>
              <a:rPr lang="en-US" sz="2800" dirty="0"/>
              <a:t>Three small clinical case series encompassing 37 women diagnosed after menopause were identified  Mean age at diagnosis was 60.8 years. The vast majority had macroadenomas, one quarter of which were giant tumors. Still, 19% of tumors were diagnosed incidentally (mean diameter 17 ± 8.4 mm vs. 28.2 ± 12 mm in symptomatic patients, p = 0.054). Headaches and visual deterioration (37.8%) were the most common symptoms leading to diagnosis. Two patients presented with apoplexy.</a:t>
            </a:r>
          </a:p>
        </p:txBody>
      </p:sp>
    </p:spTree>
    <p:extLst>
      <p:ext uri="{BB962C8B-B14F-4D97-AF65-F5344CB8AC3E}">
        <p14:creationId xmlns:p14="http://schemas.microsoft.com/office/powerpoint/2010/main" val="34362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5289D-320A-4C22-82B0-A9B14DA734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BADC8E-23C1-4157-BC64-1E9A08C70D11}"/>
              </a:ext>
            </a:extLst>
          </p:cNvPr>
          <p:cNvSpPr>
            <a:spLocks noGrp="1"/>
          </p:cNvSpPr>
          <p:nvPr>
            <p:ph idx="1"/>
          </p:nvPr>
        </p:nvSpPr>
        <p:spPr/>
        <p:txBody>
          <a:bodyPr/>
          <a:lstStyle/>
          <a:p>
            <a:endParaRPr lang="en-US" dirty="0"/>
          </a:p>
        </p:txBody>
      </p:sp>
      <p:pic>
        <p:nvPicPr>
          <p:cNvPr id="4" name="Picture 5" descr="nrdp201692-f1.jpg">
            <a:extLst>
              <a:ext uri="{FF2B5EF4-FFF2-40B4-BE49-F238E27FC236}">
                <a16:creationId xmlns:a16="http://schemas.microsoft.com/office/drawing/2014/main" id="{C7147357-3ABA-4867-A0B8-47FDC41907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396" y="89547"/>
            <a:ext cx="12203363" cy="687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281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19D4-4A65-48C4-A6D6-031D29F6758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11D4834-6C41-4210-85DE-39FDC278619D}"/>
              </a:ext>
            </a:extLst>
          </p:cNvPr>
          <p:cNvPicPr>
            <a:picLocks noGrp="1" noChangeAspect="1"/>
          </p:cNvPicPr>
          <p:nvPr>
            <p:ph idx="1"/>
          </p:nvPr>
        </p:nvPicPr>
        <p:blipFill>
          <a:blip r:embed="rId2"/>
          <a:stretch>
            <a:fillRect/>
          </a:stretch>
        </p:blipFill>
        <p:spPr>
          <a:xfrm>
            <a:off x="516750" y="1027906"/>
            <a:ext cx="11158500" cy="5086934"/>
          </a:xfrm>
          <a:prstGeom prst="rect">
            <a:avLst/>
          </a:prstGeom>
        </p:spPr>
      </p:pic>
    </p:spTree>
    <p:extLst>
      <p:ext uri="{BB962C8B-B14F-4D97-AF65-F5344CB8AC3E}">
        <p14:creationId xmlns:p14="http://schemas.microsoft.com/office/powerpoint/2010/main" val="4034060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F05D7-447A-4615-BDAA-736AD1405216}"/>
              </a:ext>
            </a:extLst>
          </p:cNvPr>
          <p:cNvSpPr>
            <a:spLocks noGrp="1"/>
          </p:cNvSpPr>
          <p:nvPr>
            <p:ph idx="1"/>
          </p:nvPr>
        </p:nvSpPr>
        <p:spPr>
          <a:xfrm>
            <a:off x="838200" y="1198880"/>
            <a:ext cx="10515600" cy="4978083"/>
          </a:xfrm>
        </p:spPr>
        <p:txBody>
          <a:bodyPr>
            <a:normAutofit/>
          </a:bodyPr>
          <a:lstStyle/>
          <a:p>
            <a:pPr>
              <a:buFont typeface="Wingdings" panose="05000000000000000000" pitchFamily="2" charset="2"/>
              <a:buChar char="Ø"/>
            </a:pPr>
            <a:r>
              <a:rPr lang="en-US" sz="4000" dirty="0">
                <a:solidFill>
                  <a:srgbClr val="FF0000"/>
                </a:solidFill>
              </a:rPr>
              <a:t>Prolactinomas at menopause: should they be</a:t>
            </a:r>
            <a:br>
              <a:rPr lang="en-US" sz="4000" dirty="0">
                <a:solidFill>
                  <a:srgbClr val="FF0000"/>
                </a:solidFill>
              </a:rPr>
            </a:br>
            <a:r>
              <a:rPr lang="en-US" sz="4000" dirty="0">
                <a:solidFill>
                  <a:srgbClr val="FF0000"/>
                </a:solidFill>
              </a:rPr>
              <a:t>treated?</a:t>
            </a:r>
          </a:p>
          <a:p>
            <a:pPr>
              <a:buFont typeface="Wingdings" panose="05000000000000000000" pitchFamily="2" charset="2"/>
              <a:buChar char="Ø"/>
            </a:pPr>
            <a:endParaRPr lang="en-US" sz="4000" dirty="0">
              <a:solidFill>
                <a:srgbClr val="FF0000"/>
              </a:solidFill>
            </a:endParaRPr>
          </a:p>
          <a:p>
            <a:pPr>
              <a:buFont typeface="Wingdings" panose="05000000000000000000" pitchFamily="2" charset="2"/>
              <a:buChar char="Ø"/>
            </a:pPr>
            <a:r>
              <a:rPr lang="en-US" sz="4000" dirty="0">
                <a:solidFill>
                  <a:srgbClr val="FF0000"/>
                </a:solidFill>
              </a:rPr>
              <a:t>Is untreated hyperprolactinemia deleterious</a:t>
            </a:r>
          </a:p>
          <a:p>
            <a:pPr marL="0" indent="0">
              <a:buNone/>
            </a:pPr>
            <a:r>
              <a:rPr lang="en-US" sz="4000" dirty="0">
                <a:solidFill>
                  <a:srgbClr val="FF0000"/>
                </a:solidFill>
              </a:rPr>
              <a:t>in post‑menopausal women?</a:t>
            </a:r>
          </a:p>
        </p:txBody>
      </p:sp>
    </p:spTree>
    <p:extLst>
      <p:ext uri="{BB962C8B-B14F-4D97-AF65-F5344CB8AC3E}">
        <p14:creationId xmlns:p14="http://schemas.microsoft.com/office/powerpoint/2010/main" val="1907028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F9E6-D895-499C-9E28-4D26B2B6DDC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8C3CFE-120F-484F-9C33-13510CD08479}"/>
              </a:ext>
            </a:extLst>
          </p:cNvPr>
          <p:cNvSpPr>
            <a:spLocks noGrp="1"/>
          </p:cNvSpPr>
          <p:nvPr>
            <p:ph idx="1"/>
          </p:nvPr>
        </p:nvSpPr>
        <p:spPr>
          <a:xfrm>
            <a:off x="838200" y="1690688"/>
            <a:ext cx="10515600" cy="4486275"/>
          </a:xfrm>
        </p:spPr>
        <p:txBody>
          <a:bodyPr/>
          <a:lstStyle/>
          <a:p>
            <a:r>
              <a:rPr lang="en-US" dirty="0"/>
              <a:t>prolactin is a pleiotropic hormone with a broad range of physiologic roles in multiple species, including regulation of metabolic homeostasis, immune function, hemostasis, skin biology, and bone metabolism ,regulation of glucose metabolism, and expansion of pancreatic β-cell mass hyperprolactinemia has been associated with weight gain and metabolic syndrome.</a:t>
            </a:r>
          </a:p>
        </p:txBody>
      </p:sp>
    </p:spTree>
    <p:extLst>
      <p:ext uri="{BB962C8B-B14F-4D97-AF65-F5344CB8AC3E}">
        <p14:creationId xmlns:p14="http://schemas.microsoft.com/office/powerpoint/2010/main" val="108034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2237-D013-4BF6-8114-B0A469DDA1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2CFBB7-D859-49C6-8BC5-F768E60A8DF7}"/>
              </a:ext>
            </a:extLst>
          </p:cNvPr>
          <p:cNvSpPr>
            <a:spLocks noGrp="1"/>
          </p:cNvSpPr>
          <p:nvPr>
            <p:ph idx="1"/>
          </p:nvPr>
        </p:nvSpPr>
        <p:spPr/>
        <p:txBody>
          <a:bodyPr>
            <a:normAutofit/>
          </a:bodyPr>
          <a:lstStyle/>
          <a:p>
            <a:pPr marL="0" indent="0" algn="l">
              <a:buNone/>
            </a:pPr>
            <a:r>
              <a:rPr lang="en-US" dirty="0" err="1"/>
              <a:t>Santharam</a:t>
            </a:r>
            <a:r>
              <a:rPr lang="en-US" dirty="0"/>
              <a:t> et al reported outcomes of DA agonist withdrawal in patients entering menopause (n = 30, 24 micro- and 6 macroprolactinomas) compared with treatment interruption during the premenopausal period (n = 28,  23 micro- and five macroprolactinomas). In post-menopausal women, prolactin levels remained normal in </a:t>
            </a:r>
            <a:r>
              <a:rPr lang="en-US" dirty="0">
                <a:solidFill>
                  <a:srgbClr val="FF0000"/>
                </a:solidFill>
              </a:rPr>
              <a:t>69%</a:t>
            </a:r>
            <a:r>
              <a:rPr lang="en-US" dirty="0"/>
              <a:t> of women who were </a:t>
            </a:r>
            <a:r>
              <a:rPr lang="en-US" dirty="0" err="1"/>
              <a:t>normoprolactinemic</a:t>
            </a:r>
            <a:r>
              <a:rPr lang="en-US" dirty="0"/>
              <a:t> compared with </a:t>
            </a:r>
            <a:r>
              <a:rPr lang="en-US" dirty="0">
                <a:solidFill>
                  <a:srgbClr val="FF0000"/>
                </a:solidFill>
              </a:rPr>
              <a:t>25%</a:t>
            </a:r>
            <a:r>
              <a:rPr lang="en-US" dirty="0"/>
              <a:t> of women who were hyperprolactinemic at </a:t>
            </a:r>
            <a:r>
              <a:rPr lang="en-US" dirty="0" err="1"/>
              <a:t>thetime</a:t>
            </a:r>
            <a:r>
              <a:rPr lang="en-US" dirty="0"/>
              <a:t> of treatment withdrawal.</a:t>
            </a:r>
          </a:p>
        </p:txBody>
      </p:sp>
    </p:spTree>
    <p:extLst>
      <p:ext uri="{BB962C8B-B14F-4D97-AF65-F5344CB8AC3E}">
        <p14:creationId xmlns:p14="http://schemas.microsoft.com/office/powerpoint/2010/main" val="1228872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0AFD-AA2E-4DCA-AF95-90DC66A509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C1716E-76A7-44D7-9D4A-C8815919EE6E}"/>
              </a:ext>
            </a:extLst>
          </p:cNvPr>
          <p:cNvSpPr>
            <a:spLocks noGrp="1"/>
          </p:cNvSpPr>
          <p:nvPr>
            <p:ph idx="1"/>
          </p:nvPr>
        </p:nvSpPr>
        <p:spPr/>
        <p:txBody>
          <a:bodyPr>
            <a:normAutofit/>
          </a:bodyPr>
          <a:lstStyle/>
          <a:p>
            <a:pPr marL="0" indent="0">
              <a:buNone/>
            </a:pPr>
            <a:r>
              <a:rPr lang="en-US" dirty="0"/>
              <a:t>Prolactinoma patients treated with cabergoline experienced improvement in</a:t>
            </a:r>
            <a:r>
              <a:rPr lang="en-US" dirty="0">
                <a:solidFill>
                  <a:srgbClr val="FF0000"/>
                </a:solidFill>
              </a:rPr>
              <a:t> insulin sensitivity </a:t>
            </a:r>
            <a:r>
              <a:rPr lang="en-US" dirty="0"/>
              <a:t>and </a:t>
            </a:r>
            <a:r>
              <a:rPr lang="en-US" dirty="0">
                <a:solidFill>
                  <a:srgbClr val="FF0000"/>
                </a:solidFill>
              </a:rPr>
              <a:t>lipid profile</a:t>
            </a:r>
            <a:r>
              <a:rPr lang="en-US" dirty="0"/>
              <a:t>, and a </a:t>
            </a:r>
            <a:r>
              <a:rPr lang="en-US" dirty="0">
                <a:solidFill>
                  <a:srgbClr val="FF0000"/>
                </a:solidFill>
              </a:rPr>
              <a:t>decrease in waist circumference, inflammation markers </a:t>
            </a:r>
            <a:r>
              <a:rPr lang="en-US" dirty="0">
                <a:solidFill>
                  <a:schemeClr val="tx1">
                    <a:lumMod val="95000"/>
                    <a:lumOff val="5000"/>
                  </a:schemeClr>
                </a:solidFill>
              </a:rPr>
              <a:t>and</a:t>
            </a:r>
            <a:r>
              <a:rPr lang="en-US" dirty="0">
                <a:solidFill>
                  <a:srgbClr val="FF0000"/>
                </a:solidFill>
              </a:rPr>
              <a:t> carotid intima thickness.</a:t>
            </a:r>
            <a:r>
              <a:rPr lang="en-US" dirty="0"/>
              <a:t> The mechanisms by which DA treatment leads to improvement in metabolic parameters is not clearly understood and is</a:t>
            </a:r>
          </a:p>
          <a:p>
            <a:pPr marL="0" indent="0">
              <a:buNone/>
            </a:pPr>
            <a:r>
              <a:rPr lang="en-US" dirty="0"/>
              <a:t>probably multifactorial.  </a:t>
            </a:r>
            <a:r>
              <a:rPr lang="en-US" i="1" dirty="0">
                <a:solidFill>
                  <a:srgbClr val="FF0000"/>
                </a:solidFill>
              </a:rPr>
              <a:t>there is no data indicating that hyperprolactinemia increases cardiovascular morbidity, or that normalization of prolactin levels by medical treatment prevents</a:t>
            </a:r>
          </a:p>
          <a:p>
            <a:pPr marL="0" indent="0">
              <a:buNone/>
            </a:pPr>
            <a:r>
              <a:rPr lang="en-US" i="1" dirty="0">
                <a:solidFill>
                  <a:srgbClr val="FF0000"/>
                </a:solidFill>
              </a:rPr>
              <a:t>cardiovascular events.</a:t>
            </a:r>
          </a:p>
        </p:txBody>
      </p:sp>
    </p:spTree>
    <p:extLst>
      <p:ext uri="{BB962C8B-B14F-4D97-AF65-F5344CB8AC3E}">
        <p14:creationId xmlns:p14="http://schemas.microsoft.com/office/powerpoint/2010/main" val="3167387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B0CA5-EF1B-4FC6-BEE2-0AD200DA3F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6EF2EA-A962-4553-8D1F-193DED31B66B}"/>
              </a:ext>
            </a:extLst>
          </p:cNvPr>
          <p:cNvSpPr>
            <a:spLocks noGrp="1"/>
          </p:cNvSpPr>
          <p:nvPr>
            <p:ph idx="1"/>
          </p:nvPr>
        </p:nvSpPr>
        <p:spPr/>
        <p:txBody>
          <a:bodyPr/>
          <a:lstStyle/>
          <a:p>
            <a:pPr marL="0" indent="0">
              <a:buNone/>
            </a:pPr>
            <a:r>
              <a:rPr lang="en-US" dirty="0"/>
              <a:t>Another area of concern is the possible association</a:t>
            </a:r>
          </a:p>
          <a:p>
            <a:pPr marL="0" indent="0">
              <a:buNone/>
            </a:pPr>
            <a:r>
              <a:rPr lang="en-US" dirty="0"/>
              <a:t>between prolactin action and increased </a:t>
            </a:r>
            <a:r>
              <a:rPr lang="en-US" dirty="0">
                <a:solidFill>
                  <a:srgbClr val="FF0000"/>
                </a:solidFill>
              </a:rPr>
              <a:t>risk of malignancy</a:t>
            </a:r>
            <a:r>
              <a:rPr lang="en-US" dirty="0"/>
              <a:t>.</a:t>
            </a:r>
          </a:p>
          <a:p>
            <a:pPr marL="0" indent="0">
              <a:buNone/>
            </a:pPr>
            <a:r>
              <a:rPr lang="en-US" dirty="0"/>
              <a:t>Autocrine or paracrine activation of the prolactin receptor</a:t>
            </a:r>
          </a:p>
          <a:p>
            <a:pPr marL="0" indent="0">
              <a:buNone/>
            </a:pPr>
            <a:r>
              <a:rPr lang="en-US" dirty="0"/>
              <a:t>by locally produced extra-pituitary prolactin has been</a:t>
            </a:r>
          </a:p>
          <a:p>
            <a:pPr marL="0" indent="0">
              <a:buNone/>
            </a:pPr>
            <a:r>
              <a:rPr lang="en-US" dirty="0"/>
              <a:t>implicated in </a:t>
            </a:r>
            <a:r>
              <a:rPr lang="en-US" dirty="0">
                <a:solidFill>
                  <a:srgbClr val="FF0000"/>
                </a:solidFill>
              </a:rPr>
              <a:t>tumorigenesis of breast and prostate cancer</a:t>
            </a:r>
            <a:r>
              <a:rPr lang="en-US" dirty="0"/>
              <a:t>.</a:t>
            </a:r>
          </a:p>
        </p:txBody>
      </p:sp>
    </p:spTree>
    <p:extLst>
      <p:ext uri="{BB962C8B-B14F-4D97-AF65-F5344CB8AC3E}">
        <p14:creationId xmlns:p14="http://schemas.microsoft.com/office/powerpoint/2010/main" val="3342087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2246-C580-4F24-874D-401DFA8F10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F32EF9-0B98-40ED-9EB3-A6D554CF3BB0}"/>
              </a:ext>
            </a:extLst>
          </p:cNvPr>
          <p:cNvSpPr>
            <a:spLocks noGrp="1"/>
          </p:cNvSpPr>
          <p:nvPr>
            <p:ph idx="1"/>
          </p:nvPr>
        </p:nvSpPr>
        <p:spPr/>
        <p:txBody>
          <a:bodyPr/>
          <a:lstStyle/>
          <a:p>
            <a:pPr marL="0" indent="0">
              <a:buNone/>
            </a:pPr>
            <a:r>
              <a:rPr lang="en-US" i="1" dirty="0">
                <a:solidFill>
                  <a:schemeClr val="tx1">
                    <a:lumMod val="95000"/>
                    <a:lumOff val="5000"/>
                  </a:schemeClr>
                </a:solidFill>
              </a:rPr>
              <a:t>The prevalence of breast cancer was </a:t>
            </a:r>
            <a:r>
              <a:rPr lang="en-US" i="1" dirty="0">
                <a:solidFill>
                  <a:srgbClr val="FF0000"/>
                </a:solidFill>
              </a:rPr>
              <a:t>not increased </a:t>
            </a:r>
            <a:r>
              <a:rPr lang="en-US" i="1" dirty="0">
                <a:solidFill>
                  <a:schemeClr val="tx1">
                    <a:lumMod val="95000"/>
                    <a:lumOff val="5000"/>
                  </a:schemeClr>
                </a:solidFill>
              </a:rPr>
              <a:t>in large cohorts of women with hyperprolactinemia from the Netherlands and</a:t>
            </a:r>
          </a:p>
          <a:p>
            <a:pPr marL="0" indent="0">
              <a:buNone/>
            </a:pPr>
            <a:r>
              <a:rPr lang="en-US" i="1" dirty="0">
                <a:solidFill>
                  <a:schemeClr val="tx1">
                    <a:lumMod val="95000"/>
                    <a:lumOff val="5000"/>
                  </a:schemeClr>
                </a:solidFill>
              </a:rPr>
              <a:t>Scotland compared with the general population.</a:t>
            </a:r>
          </a:p>
        </p:txBody>
      </p:sp>
    </p:spTree>
    <p:extLst>
      <p:ext uri="{BB962C8B-B14F-4D97-AF65-F5344CB8AC3E}">
        <p14:creationId xmlns:p14="http://schemas.microsoft.com/office/powerpoint/2010/main" val="3253957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0EF5-59C4-46DF-AE4A-D90426000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BAC382-46B2-429A-B625-73BD9F236F21}"/>
              </a:ext>
            </a:extLst>
          </p:cNvPr>
          <p:cNvSpPr>
            <a:spLocks noGrp="1"/>
          </p:cNvSpPr>
          <p:nvPr>
            <p:ph idx="1"/>
          </p:nvPr>
        </p:nvSpPr>
        <p:spPr/>
        <p:txBody>
          <a:bodyPr/>
          <a:lstStyle/>
          <a:p>
            <a:pPr marL="0" indent="0">
              <a:buNone/>
            </a:pPr>
            <a:r>
              <a:rPr lang="en-US" i="1" dirty="0">
                <a:solidFill>
                  <a:srgbClr val="FF0000"/>
                </a:solidFill>
              </a:rPr>
              <a:t>steroid hormone deficiency</a:t>
            </a:r>
            <a:r>
              <a:rPr lang="en-US" i="1" dirty="0"/>
              <a:t> rather than prolactin excess is</a:t>
            </a:r>
          </a:p>
          <a:p>
            <a:pPr marL="0" indent="0">
              <a:buNone/>
            </a:pPr>
            <a:r>
              <a:rPr lang="en-US" i="1" dirty="0"/>
              <a:t>the main mediator of bone loss in hypogonadal </a:t>
            </a:r>
            <a:r>
              <a:rPr lang="en-US" i="1" dirty="0" err="1"/>
              <a:t>women.Bone</a:t>
            </a:r>
            <a:r>
              <a:rPr lang="en-US" i="1" dirty="0"/>
              <a:t> density was low in patients with amenorrhea, irrespective of the etiology,</a:t>
            </a:r>
          </a:p>
          <a:p>
            <a:pPr marL="0" indent="0">
              <a:buNone/>
            </a:pPr>
            <a:r>
              <a:rPr lang="en-US" i="1" dirty="0"/>
              <a:t>compared with patients with hyperprolactinemia with normal</a:t>
            </a:r>
          </a:p>
          <a:p>
            <a:pPr marL="0" indent="0">
              <a:buNone/>
            </a:pPr>
            <a:r>
              <a:rPr lang="en-US" i="1" dirty="0"/>
              <a:t>menses and healthy women.</a:t>
            </a:r>
          </a:p>
        </p:txBody>
      </p:sp>
    </p:spTree>
    <p:extLst>
      <p:ext uri="{BB962C8B-B14F-4D97-AF65-F5344CB8AC3E}">
        <p14:creationId xmlns:p14="http://schemas.microsoft.com/office/powerpoint/2010/main" val="860336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51C46-2144-4E43-95EC-82246BF9ABAA}"/>
              </a:ext>
            </a:extLst>
          </p:cNvPr>
          <p:cNvSpPr>
            <a:spLocks noGrp="1"/>
          </p:cNvSpPr>
          <p:nvPr>
            <p:ph type="title"/>
          </p:nvPr>
        </p:nvSpPr>
        <p:spPr/>
        <p:txBody>
          <a:bodyPr/>
          <a:lstStyle/>
          <a:p>
            <a:r>
              <a:rPr lang="en-US" dirty="0">
                <a:solidFill>
                  <a:srgbClr val="FF0000"/>
                </a:solidFill>
              </a:rPr>
              <a:t>Conclusion </a:t>
            </a:r>
          </a:p>
        </p:txBody>
      </p:sp>
      <p:sp>
        <p:nvSpPr>
          <p:cNvPr id="3" name="Content Placeholder 2">
            <a:extLst>
              <a:ext uri="{FF2B5EF4-FFF2-40B4-BE49-F238E27FC236}">
                <a16:creationId xmlns:a16="http://schemas.microsoft.com/office/drawing/2014/main" id="{741A306F-BAFF-40BC-8FCF-8C39695EC218}"/>
              </a:ext>
            </a:extLst>
          </p:cNvPr>
          <p:cNvSpPr>
            <a:spLocks noGrp="1"/>
          </p:cNvSpPr>
          <p:nvPr>
            <p:ph idx="1"/>
          </p:nvPr>
        </p:nvSpPr>
        <p:spPr/>
        <p:txBody>
          <a:bodyPr>
            <a:normAutofit/>
          </a:bodyPr>
          <a:lstStyle/>
          <a:p>
            <a:pPr marL="0" indent="0">
              <a:buNone/>
            </a:pPr>
            <a:r>
              <a:rPr lang="en-US" dirty="0"/>
              <a:t>There is no evidence that justifies changing current recommendations to withhold medical treatment of </a:t>
            </a:r>
            <a:r>
              <a:rPr lang="en-US" dirty="0" err="1"/>
              <a:t>microprolactinomas</a:t>
            </a:r>
            <a:r>
              <a:rPr lang="en-US" dirty="0"/>
              <a:t> in asymptomatic</a:t>
            </a:r>
          </a:p>
          <a:p>
            <a:pPr marL="0" indent="0">
              <a:buNone/>
            </a:pPr>
            <a:r>
              <a:rPr lang="en-US" dirty="0"/>
              <a:t>post-menopausal women. Macroprolactinoma patients should be treated according to standard clinical practice.</a:t>
            </a:r>
          </a:p>
          <a:p>
            <a:pPr marL="0" indent="0">
              <a:buNone/>
            </a:pPr>
            <a:endParaRPr lang="en-US" dirty="0"/>
          </a:p>
        </p:txBody>
      </p:sp>
    </p:spTree>
    <p:extLst>
      <p:ext uri="{BB962C8B-B14F-4D97-AF65-F5344CB8AC3E}">
        <p14:creationId xmlns:p14="http://schemas.microsoft.com/office/powerpoint/2010/main" val="1941232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B40A-46BE-4112-A812-0AADD8276E6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5EF72D5-A09F-4724-BCED-8EB461D17FCD}"/>
              </a:ext>
            </a:extLst>
          </p:cNvPr>
          <p:cNvPicPr>
            <a:picLocks noGrp="1" noChangeAspect="1"/>
          </p:cNvPicPr>
          <p:nvPr>
            <p:ph idx="1"/>
          </p:nvPr>
        </p:nvPicPr>
        <p:blipFill>
          <a:blip r:embed="rId2"/>
          <a:stretch>
            <a:fillRect/>
          </a:stretch>
        </p:blipFill>
        <p:spPr>
          <a:xfrm>
            <a:off x="0" y="0"/>
            <a:ext cx="12560300" cy="6857999"/>
          </a:xfrm>
          <a:prstGeom prst="rect">
            <a:avLst/>
          </a:prstGeom>
        </p:spPr>
      </p:pic>
    </p:spTree>
    <p:extLst>
      <p:ext uri="{BB962C8B-B14F-4D97-AF65-F5344CB8AC3E}">
        <p14:creationId xmlns:p14="http://schemas.microsoft.com/office/powerpoint/2010/main" val="416794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6D90-5CE1-458F-9E38-83CF81F4A12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EF383E-FC0E-4032-971D-B157A4159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039" y="772160"/>
            <a:ext cx="10808141" cy="5720715"/>
          </a:xfrm>
        </p:spPr>
      </p:pic>
    </p:spTree>
    <p:extLst>
      <p:ext uri="{BB962C8B-B14F-4D97-AF65-F5344CB8AC3E}">
        <p14:creationId xmlns:p14="http://schemas.microsoft.com/office/powerpoint/2010/main" val="4024366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81AF-50E7-4FAF-9ABC-4DD3260A2BC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6EA5805-FFEE-432C-AA7F-756FDB73F8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240" y="533173"/>
            <a:ext cx="8001000" cy="6081622"/>
          </a:xfrm>
        </p:spPr>
      </p:pic>
    </p:spTree>
    <p:extLst>
      <p:ext uri="{BB962C8B-B14F-4D97-AF65-F5344CB8AC3E}">
        <p14:creationId xmlns:p14="http://schemas.microsoft.com/office/powerpoint/2010/main" val="274750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5F4A-5743-471C-848D-A993739E90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72F2A3-4A37-4F74-B4CB-0350513AD525}"/>
              </a:ext>
            </a:extLst>
          </p:cNvPr>
          <p:cNvSpPr>
            <a:spLocks noGrp="1"/>
          </p:cNvSpPr>
          <p:nvPr>
            <p:ph idx="1"/>
          </p:nvPr>
        </p:nvSpPr>
        <p:spPr/>
        <p:txBody>
          <a:bodyPr/>
          <a:lstStyle/>
          <a:p>
            <a:pPr marL="0" indent="0">
              <a:buNone/>
            </a:pPr>
            <a:r>
              <a:rPr lang="en-US" dirty="0"/>
              <a:t>Prolactinomas which affect 100 cases per million-year .</a:t>
            </a:r>
          </a:p>
          <a:p>
            <a:pPr marL="0" indent="0">
              <a:buNone/>
            </a:pPr>
            <a:r>
              <a:rPr lang="en-US" dirty="0"/>
              <a:t>mostly women in their 3rd and 4th decades of life, often lead</a:t>
            </a:r>
          </a:p>
          <a:p>
            <a:pPr marL="0" indent="0">
              <a:buNone/>
            </a:pPr>
            <a:r>
              <a:rPr lang="en-US" dirty="0"/>
              <a:t>to </a:t>
            </a:r>
            <a:r>
              <a:rPr lang="en-US" dirty="0" err="1"/>
              <a:t>hypogonadotrophic</a:t>
            </a:r>
            <a:r>
              <a:rPr lang="en-US" dirty="0"/>
              <a:t> hypogonadism and infertility . The</a:t>
            </a:r>
          </a:p>
          <a:p>
            <a:pPr marL="0" indent="0">
              <a:buNone/>
            </a:pPr>
            <a:r>
              <a:rPr lang="en-US" dirty="0"/>
              <a:t>main mechanism involves inhibition of GnRH </a:t>
            </a:r>
            <a:r>
              <a:rPr lang="en-US" dirty="0" err="1"/>
              <a:t>pulsatility</a:t>
            </a:r>
            <a:r>
              <a:rPr lang="en-US" dirty="0"/>
              <a:t>,</a:t>
            </a:r>
          </a:p>
          <a:p>
            <a:pPr marL="0" indent="0">
              <a:buNone/>
            </a:pPr>
            <a:r>
              <a:rPr lang="en-US" dirty="0"/>
              <a:t>via kisspeptin , but also direct effects on inhibition of</a:t>
            </a:r>
          </a:p>
          <a:p>
            <a:pPr marL="0" indent="0">
              <a:buNone/>
            </a:pPr>
            <a:r>
              <a:rPr lang="en-US" dirty="0"/>
              <a:t>gonadotrophins secretion and gonadal steroidogenesis are</a:t>
            </a:r>
          </a:p>
          <a:p>
            <a:pPr marL="0" indent="0">
              <a:buNone/>
            </a:pPr>
            <a:r>
              <a:rPr lang="en-US" dirty="0"/>
              <a:t>described.</a:t>
            </a:r>
          </a:p>
        </p:txBody>
      </p:sp>
    </p:spTree>
    <p:extLst>
      <p:ext uri="{BB962C8B-B14F-4D97-AF65-F5344CB8AC3E}">
        <p14:creationId xmlns:p14="http://schemas.microsoft.com/office/powerpoint/2010/main" val="176885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BA46B-312B-42C1-B5A2-CD5E9C38E9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114071-F20D-49B9-BE70-709702ECD224}"/>
              </a:ext>
            </a:extLst>
          </p:cNvPr>
          <p:cNvSpPr>
            <a:spLocks noGrp="1"/>
          </p:cNvSpPr>
          <p:nvPr>
            <p:ph idx="1"/>
          </p:nvPr>
        </p:nvSpPr>
        <p:spPr/>
        <p:txBody>
          <a:bodyPr/>
          <a:lstStyle/>
          <a:p>
            <a:r>
              <a:rPr lang="en-US" dirty="0"/>
              <a:t>Hyperprolactinemia suppresses pituitary gonadotropin secretion, resulting in irregular menstrual cycles and anovulatory infertility. Serum prolactin concentrations between 50 to 100 ng/mL (normal &lt;15 to 20 ng/mL), typically cause either amenorrhea or oligomenorrhea, while levels greater than 100 ng/mL result in deficient estradiol and progesterone secretion and amenorrhea. </a:t>
            </a:r>
          </a:p>
        </p:txBody>
      </p:sp>
    </p:spTree>
    <p:extLst>
      <p:ext uri="{BB962C8B-B14F-4D97-AF65-F5344CB8AC3E}">
        <p14:creationId xmlns:p14="http://schemas.microsoft.com/office/powerpoint/2010/main" val="230959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E9BC-6801-44A6-8321-D93DE6386E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00A0BF-8180-42FF-9664-9AEDA3AB89F5}"/>
              </a:ext>
            </a:extLst>
          </p:cNvPr>
          <p:cNvSpPr>
            <a:spLocks noGrp="1"/>
          </p:cNvSpPr>
          <p:nvPr>
            <p:ph idx="1"/>
          </p:nvPr>
        </p:nvSpPr>
        <p:spPr/>
        <p:txBody>
          <a:bodyPr/>
          <a:lstStyle/>
          <a:p>
            <a:pPr marL="0" indent="0">
              <a:buNone/>
            </a:pPr>
            <a:r>
              <a:rPr lang="en-US" dirty="0"/>
              <a:t>Prolactinoma diagnosis is based on clinical, laboratory and imaging characteristics. Most women harbor </a:t>
            </a:r>
            <a:r>
              <a:rPr lang="en-US" dirty="0" err="1"/>
              <a:t>microprolactinomas</a:t>
            </a:r>
            <a:r>
              <a:rPr lang="en-US" dirty="0"/>
              <a:t> in which symptomatology is related to hypogonadism and galactorrhea. Patients with macroprolactinomas often present, in addition, mass effects symptoms, as headache, visual disturbances and additional hypopituitarism.</a:t>
            </a:r>
          </a:p>
        </p:txBody>
      </p:sp>
    </p:spTree>
    <p:extLst>
      <p:ext uri="{BB962C8B-B14F-4D97-AF65-F5344CB8AC3E}">
        <p14:creationId xmlns:p14="http://schemas.microsoft.com/office/powerpoint/2010/main" val="3066449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314</TotalTime>
  <Words>2575</Words>
  <Application>Microsoft Office PowerPoint</Application>
  <PresentationFormat>Widescreen</PresentationFormat>
  <Paragraphs>79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Wingdings</vt:lpstr>
      <vt:lpstr>Office Theme</vt:lpstr>
      <vt:lpstr>IN THE NAME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conception:</vt:lpstr>
      <vt:lpstr>Pregnancy confirmation:</vt:lpstr>
      <vt:lpstr>During pregnancy:</vt:lpstr>
      <vt:lpstr>PowerPoint Presentation</vt:lpstr>
      <vt:lpstr>PowerPoint Presentation</vt:lpstr>
      <vt:lpstr>PowerPoint Presentation</vt:lpstr>
      <vt:lpstr>PowerPoint Presentation</vt:lpstr>
      <vt:lpstr>PowerPoint Presentation</vt:lpstr>
      <vt:lpstr>PowerPoint Presentation</vt:lpstr>
      <vt:lpstr>Prolactinomas diagnosed in the post‑menopausal period</vt:lpstr>
      <vt:lpstr>Three small clinical case series encompassing 37 women diagnosed after menopause were identified  Mean age at diagnosis was 60.8 years. The vast majority had macroadenomas, one quarter of which were giant tumors. Still, 19% of tumors were diagnosed incidentally (mean diameter 17 ± 8.4 mm vs. 28.2 ± 12 mm in symptomatic patients, p = 0.054). Headaches and visual deterioration (37.8%) were the most common symptoms leading to diagnosis. Two patients presented with apoplexy.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NAME OF GOD</dc:title>
  <dc:creator>MAHYA</dc:creator>
  <cp:lastModifiedBy>MAHYA</cp:lastModifiedBy>
  <cp:revision>51</cp:revision>
  <dcterms:created xsi:type="dcterms:W3CDTF">2020-01-31T06:04:46Z</dcterms:created>
  <dcterms:modified xsi:type="dcterms:W3CDTF">2020-02-03T07:52:41Z</dcterms:modified>
</cp:coreProperties>
</file>