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5" r:id="rId3"/>
    <p:sldId id="257" r:id="rId4"/>
    <p:sldId id="258" r:id="rId5"/>
    <p:sldId id="259" r:id="rId6"/>
    <p:sldId id="260" r:id="rId7"/>
    <p:sldId id="261" r:id="rId8"/>
    <p:sldId id="370" r:id="rId9"/>
    <p:sldId id="371" r:id="rId10"/>
    <p:sldId id="372" r:id="rId11"/>
    <p:sldId id="373" r:id="rId12"/>
    <p:sldId id="262" r:id="rId13"/>
    <p:sldId id="263" r:id="rId14"/>
    <p:sldId id="264" r:id="rId15"/>
    <p:sldId id="265" r:id="rId16"/>
    <p:sldId id="365" r:id="rId17"/>
    <p:sldId id="366" r:id="rId18"/>
    <p:sldId id="367" r:id="rId19"/>
    <p:sldId id="266" r:id="rId20"/>
    <p:sldId id="267" r:id="rId21"/>
    <p:sldId id="343" r:id="rId22"/>
    <p:sldId id="268" r:id="rId23"/>
    <p:sldId id="269" r:id="rId24"/>
    <p:sldId id="270" r:id="rId25"/>
    <p:sldId id="271" r:id="rId26"/>
    <p:sldId id="272" r:id="rId27"/>
    <p:sldId id="273" r:id="rId28"/>
    <p:sldId id="274" r:id="rId29"/>
    <p:sldId id="275" r:id="rId30"/>
    <p:sldId id="342" r:id="rId31"/>
    <p:sldId id="276" r:id="rId32"/>
    <p:sldId id="277" r:id="rId33"/>
    <p:sldId id="279" r:id="rId34"/>
    <p:sldId id="346" r:id="rId35"/>
    <p:sldId id="347" r:id="rId36"/>
    <p:sldId id="280" r:id="rId37"/>
    <p:sldId id="281" r:id="rId38"/>
    <p:sldId id="282" r:id="rId39"/>
    <p:sldId id="283" r:id="rId40"/>
    <p:sldId id="284" r:id="rId41"/>
    <p:sldId id="285" r:id="rId42"/>
    <p:sldId id="286" r:id="rId43"/>
    <p:sldId id="287" r:id="rId44"/>
    <p:sldId id="376" r:id="rId45"/>
    <p:sldId id="350" r:id="rId46"/>
    <p:sldId id="349" r:id="rId47"/>
    <p:sldId id="288" r:id="rId48"/>
    <p:sldId id="289" r:id="rId49"/>
    <p:sldId id="290" r:id="rId50"/>
    <p:sldId id="291" r:id="rId51"/>
    <p:sldId id="292" r:id="rId52"/>
    <p:sldId id="293" r:id="rId53"/>
    <p:sldId id="295" r:id="rId54"/>
    <p:sldId id="294" r:id="rId55"/>
    <p:sldId id="296" r:id="rId56"/>
    <p:sldId id="297" r:id="rId57"/>
    <p:sldId id="351" r:id="rId58"/>
    <p:sldId id="299" r:id="rId59"/>
    <p:sldId id="300" r:id="rId60"/>
    <p:sldId id="301" r:id="rId61"/>
    <p:sldId id="302" r:id="rId62"/>
    <p:sldId id="303" r:id="rId63"/>
    <p:sldId id="358" r:id="rId64"/>
    <p:sldId id="305" r:id="rId65"/>
    <p:sldId id="306" r:id="rId66"/>
    <p:sldId id="307" r:id="rId67"/>
    <p:sldId id="308" r:id="rId68"/>
    <p:sldId id="309" r:id="rId69"/>
    <p:sldId id="310" r:id="rId70"/>
    <p:sldId id="311" r:id="rId71"/>
    <p:sldId id="364"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59" r:id="rId85"/>
    <p:sldId id="324" r:id="rId86"/>
    <p:sldId id="325" r:id="rId87"/>
    <p:sldId id="368" r:id="rId88"/>
    <p:sldId id="326" r:id="rId89"/>
    <p:sldId id="327" r:id="rId90"/>
    <p:sldId id="369" r:id="rId91"/>
    <p:sldId id="328" r:id="rId92"/>
    <p:sldId id="355" r:id="rId93"/>
    <p:sldId id="356" r:id="rId94"/>
    <p:sldId id="357" r:id="rId95"/>
    <p:sldId id="329" r:id="rId96"/>
    <p:sldId id="330" r:id="rId97"/>
    <p:sldId id="354" r:id="rId98"/>
    <p:sldId id="331" r:id="rId99"/>
    <p:sldId id="332" r:id="rId100"/>
    <p:sldId id="333" r:id="rId101"/>
    <p:sldId id="360" r:id="rId102"/>
    <p:sldId id="361" r:id="rId103"/>
    <p:sldId id="362" r:id="rId104"/>
    <p:sldId id="363" r:id="rId105"/>
    <p:sldId id="334" r:id="rId106"/>
    <p:sldId id="335" r:id="rId107"/>
    <p:sldId id="336" r:id="rId108"/>
    <p:sldId id="341" r:id="rId109"/>
    <p:sldId id="337" r:id="rId110"/>
    <p:sldId id="338" r:id="rId111"/>
    <p:sldId id="340" r:id="rId112"/>
    <p:sldId id="377"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83" d="100"/>
          <a:sy n="83" d="100"/>
        </p:scale>
        <p:origin x="45" y="525"/>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C445D8-D1F4-4323-AE71-973CFB53A017}"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316685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445D8-D1F4-4323-AE71-973CFB53A017}"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31393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445D8-D1F4-4323-AE71-973CFB53A017}"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186543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445D8-D1F4-4323-AE71-973CFB53A017}"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58681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C445D8-D1F4-4323-AE71-973CFB53A017}"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223059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C445D8-D1F4-4323-AE71-973CFB53A017}"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78843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C445D8-D1F4-4323-AE71-973CFB53A017}" type="datetimeFigureOut">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117486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C445D8-D1F4-4323-AE71-973CFB53A017}"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355794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445D8-D1F4-4323-AE71-973CFB53A017}" type="datetimeFigureOut">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386484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C445D8-D1F4-4323-AE71-973CFB53A017}"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123669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C445D8-D1F4-4323-AE71-973CFB53A017}"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0C407-C4DB-4F18-A9C5-E356766A0BE0}" type="slidenum">
              <a:rPr lang="en-US" smtClean="0"/>
              <a:t>‹#›</a:t>
            </a:fld>
            <a:endParaRPr lang="en-US"/>
          </a:p>
        </p:txBody>
      </p:sp>
    </p:spTree>
    <p:extLst>
      <p:ext uri="{BB962C8B-B14F-4D97-AF65-F5344CB8AC3E}">
        <p14:creationId xmlns:p14="http://schemas.microsoft.com/office/powerpoint/2010/main" val="46957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445D8-D1F4-4323-AE71-973CFB53A017}" type="datetimeFigureOut">
              <a:rPr lang="en-US" smtClean="0"/>
              <a:t>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0C407-C4DB-4F18-A9C5-E356766A0BE0}" type="slidenum">
              <a:rPr lang="en-US" smtClean="0"/>
              <a:t>‹#›</a:t>
            </a:fld>
            <a:endParaRPr lang="en-US"/>
          </a:p>
        </p:txBody>
      </p:sp>
    </p:spTree>
    <p:extLst>
      <p:ext uri="{BB962C8B-B14F-4D97-AF65-F5344CB8AC3E}">
        <p14:creationId xmlns:p14="http://schemas.microsoft.com/office/powerpoint/2010/main" val="103689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به نام خدا</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7882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5736" y="163870"/>
            <a:ext cx="10420528" cy="6794804"/>
          </a:xfrm>
          <a:prstGeom prst="rect">
            <a:avLst/>
          </a:prstGeom>
        </p:spPr>
      </p:pic>
    </p:spTree>
    <p:extLst>
      <p:ext uri="{BB962C8B-B14F-4D97-AF65-F5344CB8AC3E}">
        <p14:creationId xmlns:p14="http://schemas.microsoft.com/office/powerpoint/2010/main" val="15055136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2" y="537194"/>
            <a:ext cx="11674415" cy="5262979"/>
          </a:xfrm>
          <a:prstGeom prst="rect">
            <a:avLst/>
          </a:prstGeom>
        </p:spPr>
        <p:txBody>
          <a:bodyPr wrap="square">
            <a:spAutoFit/>
          </a:bodyPr>
          <a:lstStyle/>
          <a:p>
            <a:endParaRPr lang="en-US" sz="2800" dirty="0"/>
          </a:p>
          <a:p>
            <a:pPr marL="457200" indent="-457200">
              <a:buFont typeface="Wingdings" panose="05000000000000000000" pitchFamily="2" charset="2"/>
              <a:buChar char="q"/>
            </a:pPr>
            <a:r>
              <a:rPr lang="en-US" sz="2800" dirty="0" smtClean="0"/>
              <a:t> All patients with PitAp should have </a:t>
            </a:r>
            <a:r>
              <a:rPr lang="en-US" sz="2800" dirty="0" smtClean="0">
                <a:solidFill>
                  <a:srgbClr val="FF0000"/>
                </a:solidFill>
              </a:rPr>
              <a:t>ophthalmological </a:t>
            </a:r>
            <a:r>
              <a:rPr lang="en-US" sz="2800" dirty="0" smtClean="0"/>
              <a:t>and </a:t>
            </a:r>
            <a:r>
              <a:rPr lang="en-US" sz="2800" dirty="0" smtClean="0">
                <a:solidFill>
                  <a:srgbClr val="FF0000"/>
                </a:solidFill>
              </a:rPr>
              <a:t>hormonal</a:t>
            </a:r>
            <a:r>
              <a:rPr lang="en-US" sz="2800" dirty="0" smtClean="0"/>
              <a:t> </a:t>
            </a:r>
            <a:r>
              <a:rPr lang="en-US" sz="2800" dirty="0" smtClean="0">
                <a:solidFill>
                  <a:srgbClr val="FF0000"/>
                </a:solidFill>
              </a:rPr>
              <a:t>evaluation</a:t>
            </a:r>
            <a:r>
              <a:rPr lang="en-US" sz="2800" dirty="0" smtClean="0"/>
              <a:t> in the </a:t>
            </a:r>
            <a:r>
              <a:rPr lang="en-US" sz="2800" dirty="0" smtClean="0">
                <a:solidFill>
                  <a:srgbClr val="FF0000"/>
                </a:solidFill>
              </a:rPr>
              <a:t>immediate post-operative </a:t>
            </a:r>
            <a:r>
              <a:rPr lang="en-US" sz="2800" dirty="0" smtClean="0"/>
              <a:t>or </a:t>
            </a:r>
            <a:r>
              <a:rPr lang="en-US" sz="2800" dirty="0" smtClean="0">
                <a:solidFill>
                  <a:srgbClr val="FF0000"/>
                </a:solidFill>
              </a:rPr>
              <a:t>post-acute period </a:t>
            </a:r>
            <a:r>
              <a:rPr lang="en-US" sz="2800" dirty="0" smtClean="0"/>
              <a:t>and at </a:t>
            </a:r>
            <a:r>
              <a:rPr lang="en-US" sz="2800" dirty="0" smtClean="0">
                <a:solidFill>
                  <a:srgbClr val="FF0000"/>
                </a:solidFill>
              </a:rPr>
              <a:t>4–8 weeks</a:t>
            </a:r>
            <a:r>
              <a:rPr lang="en-US" sz="2800" dirty="0" smtClean="0"/>
              <a:t> and following the episode, and </a:t>
            </a:r>
            <a:r>
              <a:rPr lang="en-US" sz="2800" dirty="0" smtClean="0">
                <a:solidFill>
                  <a:srgbClr val="FF0000"/>
                </a:solidFill>
              </a:rPr>
              <a:t>annually </a:t>
            </a:r>
            <a:r>
              <a:rPr lang="en-US" sz="2800" dirty="0" smtClean="0"/>
              <a:t>thereafter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Approximately 80% of the patients will need hormone replacement therapy after PitAp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GHD represents the most common endocrine deficit, while GCs are replaced in 60–80%, thyroid hormone in 50–60%, DDAVP in 10–25% of patients and testosterone in 60–80% of men . </a:t>
            </a:r>
          </a:p>
          <a:p>
            <a:endParaRPr lang="en-US" sz="2800" dirty="0"/>
          </a:p>
        </p:txBody>
      </p:sp>
    </p:spTree>
    <p:extLst>
      <p:ext uri="{BB962C8B-B14F-4D97-AF65-F5344CB8AC3E}">
        <p14:creationId xmlns:p14="http://schemas.microsoft.com/office/powerpoint/2010/main" val="7259633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567" y="105808"/>
            <a:ext cx="11697418" cy="5755422"/>
          </a:xfrm>
          <a:prstGeom prst="rect">
            <a:avLst/>
          </a:prstGeom>
        </p:spPr>
        <p:txBody>
          <a:bodyPr wrap="square">
            <a:spAutoFit/>
          </a:bodyPr>
          <a:lstStyle/>
          <a:p>
            <a:r>
              <a:rPr lang="en-US" sz="3200" b="1" dirty="0">
                <a:solidFill>
                  <a:srgbClr val="FF0000"/>
                </a:solidFill>
              </a:rPr>
              <a:t>Perioperative management of hypopituitarism </a:t>
            </a:r>
            <a:endParaRPr lang="en-US" sz="3200" b="1" dirty="0" smtClean="0">
              <a:solidFill>
                <a:srgbClr val="FF0000"/>
              </a:solidFill>
            </a:endParaRPr>
          </a:p>
          <a:p>
            <a:endParaRPr lang="en-US" sz="2800" dirty="0"/>
          </a:p>
          <a:p>
            <a:r>
              <a:rPr lang="en-US" sz="2800" dirty="0" smtClean="0">
                <a:solidFill>
                  <a:srgbClr val="FF0000"/>
                </a:solidFill>
              </a:rPr>
              <a:t>Pituitary </a:t>
            </a:r>
            <a:r>
              <a:rPr lang="en-US" sz="2800" dirty="0">
                <a:solidFill>
                  <a:srgbClr val="FF0000"/>
                </a:solidFill>
              </a:rPr>
              <a:t>surgery </a:t>
            </a:r>
            <a:endParaRPr lang="en-US" sz="2800"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 </a:t>
            </a:r>
            <a:r>
              <a:rPr lang="en-US" sz="2800" dirty="0"/>
              <a:t>We recommend using </a:t>
            </a:r>
            <a:r>
              <a:rPr lang="en-US" sz="2800" dirty="0">
                <a:solidFill>
                  <a:srgbClr val="FF0000"/>
                </a:solidFill>
              </a:rPr>
              <a:t>stress doses </a:t>
            </a:r>
            <a:r>
              <a:rPr lang="en-US" sz="2800" dirty="0"/>
              <a:t>of steroids in AI before surgery and tapered doses after surgery before repeating testing.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In patients with </a:t>
            </a:r>
            <a:r>
              <a:rPr lang="en-US" sz="2800" dirty="0" smtClean="0">
                <a:solidFill>
                  <a:srgbClr val="FF0000"/>
                </a:solidFill>
              </a:rPr>
              <a:t>normal</a:t>
            </a:r>
            <a:r>
              <a:rPr lang="en-US" sz="2800" dirty="0" smtClean="0"/>
              <a:t> preoperative adrenal function</a:t>
            </a:r>
            <a:r>
              <a:rPr lang="en-US" sz="2800" dirty="0"/>
              <a:t>, we suggest an </a:t>
            </a:r>
            <a:r>
              <a:rPr lang="en-US" sz="2800" dirty="0">
                <a:solidFill>
                  <a:srgbClr val="FF0000"/>
                </a:solidFill>
              </a:rPr>
              <a:t>individualized clinical approach </a:t>
            </a:r>
            <a:r>
              <a:rPr lang="en-US" sz="2800" dirty="0"/>
              <a:t>for postoperative GC administration until the HPA axis can be evaluated.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With preoperative CH,we recommend using </a:t>
            </a:r>
            <a:r>
              <a:rPr lang="en-US" sz="2800" dirty="0" smtClean="0">
                <a:solidFill>
                  <a:srgbClr val="FF0000"/>
                </a:solidFill>
              </a:rPr>
              <a:t>L-T4</a:t>
            </a:r>
            <a:r>
              <a:rPr lang="en-US" sz="2800" dirty="0" smtClean="0"/>
              <a:t> therapy </a:t>
            </a:r>
            <a:r>
              <a:rPr lang="en-US" sz="2800" dirty="0" smtClean="0">
                <a:solidFill>
                  <a:srgbClr val="FF0000"/>
                </a:solidFill>
              </a:rPr>
              <a:t>before</a:t>
            </a:r>
            <a:r>
              <a:rPr lang="en-US" sz="2800" dirty="0" smtClean="0"/>
              <a:t> </a:t>
            </a:r>
            <a:r>
              <a:rPr lang="en-US" sz="2800" dirty="0" smtClean="0">
                <a:solidFill>
                  <a:srgbClr val="FF0000"/>
                </a:solidFill>
              </a:rPr>
              <a:t>nonemergency </a:t>
            </a:r>
            <a:r>
              <a:rPr lang="en-US" sz="2800" dirty="0" smtClean="0"/>
              <a:t>surgery and through out the </a:t>
            </a:r>
            <a:r>
              <a:rPr lang="en-US" sz="2800" dirty="0"/>
              <a:t>perioperative period. </a:t>
            </a:r>
          </a:p>
        </p:txBody>
      </p:sp>
    </p:spTree>
    <p:extLst>
      <p:ext uri="{BB962C8B-B14F-4D97-AF65-F5344CB8AC3E}">
        <p14:creationId xmlns:p14="http://schemas.microsoft.com/office/powerpoint/2010/main" val="42394971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70" y="344920"/>
            <a:ext cx="11795184"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With </a:t>
            </a:r>
            <a:r>
              <a:rPr lang="en-US" sz="2800" dirty="0">
                <a:solidFill>
                  <a:srgbClr val="FF0000"/>
                </a:solidFill>
              </a:rPr>
              <a:t>intact</a:t>
            </a:r>
            <a:r>
              <a:rPr lang="en-US" sz="2800" dirty="0">
                <a:solidFill>
                  <a:prstClr val="black"/>
                </a:solidFill>
              </a:rPr>
              <a:t> preoperative thyroid function, we </a:t>
            </a:r>
            <a:r>
              <a:rPr lang="en-US" sz="2800" dirty="0" smtClean="0">
                <a:solidFill>
                  <a:prstClr val="black"/>
                </a:solidFill>
              </a:rPr>
              <a:t>recommend measuring </a:t>
            </a:r>
            <a:r>
              <a:rPr lang="en-US" sz="2800" dirty="0" smtClean="0">
                <a:solidFill>
                  <a:srgbClr val="FF0000"/>
                </a:solidFill>
              </a:rPr>
              <a:t>fT4 </a:t>
            </a:r>
            <a:r>
              <a:rPr lang="en-US" sz="2800" dirty="0" smtClean="0">
                <a:solidFill>
                  <a:prstClr val="black"/>
                </a:solidFill>
              </a:rPr>
              <a:t>levels </a:t>
            </a:r>
            <a:r>
              <a:rPr lang="en-US" sz="2800" dirty="0" smtClean="0">
                <a:solidFill>
                  <a:srgbClr val="FF0000"/>
                </a:solidFill>
              </a:rPr>
              <a:t>6–8 weeks </a:t>
            </a:r>
            <a:r>
              <a:rPr lang="en-US" sz="2800" dirty="0" smtClean="0">
                <a:solidFill>
                  <a:prstClr val="black"/>
                </a:solidFill>
              </a:rPr>
              <a:t>postoperatively </a:t>
            </a:r>
            <a:r>
              <a:rPr lang="en-US" sz="2800" dirty="0">
                <a:solidFill>
                  <a:prstClr val="black"/>
                </a:solidFill>
              </a:rPr>
              <a:t>to assess for CH.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We suggest that initial therapy for DI utilizes </a:t>
            </a:r>
            <a:r>
              <a:rPr lang="en-US" sz="2800" dirty="0" smtClean="0">
                <a:solidFill>
                  <a:srgbClr val="FF0000"/>
                </a:solidFill>
              </a:rPr>
              <a:t>short-acting</a:t>
            </a:r>
            <a:r>
              <a:rPr lang="en-US" sz="2800" dirty="0" smtClean="0">
                <a:solidFill>
                  <a:prstClr val="black"/>
                </a:solidFill>
              </a:rPr>
              <a:t> </a:t>
            </a:r>
            <a:r>
              <a:rPr lang="en-US" sz="2800" dirty="0">
                <a:solidFill>
                  <a:prstClr val="black"/>
                </a:solidFill>
              </a:rPr>
              <a:t>sc aqueous antidiuretic hormone (ADH), allowing for safer use in the vast majority of cases in whom DI resolves spontaneously</a:t>
            </a:r>
            <a:r>
              <a:rPr lang="en-US" sz="2800" dirty="0" smtClean="0">
                <a:solidFill>
                  <a:prstClr val="black"/>
                </a:solidFill>
              </a:rPr>
              <a:t>. </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We do </a:t>
            </a:r>
            <a:r>
              <a:rPr lang="en-US" sz="2800" dirty="0" smtClean="0">
                <a:solidFill>
                  <a:srgbClr val="FF0000"/>
                </a:solidFill>
              </a:rPr>
              <a:t>not</a:t>
            </a:r>
            <a:r>
              <a:rPr lang="en-US" sz="2800" dirty="0" smtClean="0">
                <a:solidFill>
                  <a:prstClr val="black"/>
                </a:solidFill>
              </a:rPr>
              <a:t> suggest </a:t>
            </a:r>
            <a:r>
              <a:rPr lang="en-US" sz="2800" dirty="0" smtClean="0">
                <a:solidFill>
                  <a:srgbClr val="FF0000"/>
                </a:solidFill>
              </a:rPr>
              <a:t>prescheduled DDAVP </a:t>
            </a:r>
            <a:r>
              <a:rPr lang="en-US" sz="2800" dirty="0" smtClean="0">
                <a:solidFill>
                  <a:prstClr val="black"/>
                </a:solidFill>
              </a:rPr>
              <a:t>dosages </a:t>
            </a:r>
            <a:r>
              <a:rPr lang="en-US" sz="2800" dirty="0">
                <a:solidFill>
                  <a:prstClr val="black"/>
                </a:solidFill>
              </a:rPr>
              <a:t>in the </a:t>
            </a:r>
            <a:r>
              <a:rPr lang="en-US" sz="2800" dirty="0">
                <a:solidFill>
                  <a:srgbClr val="FF0000"/>
                </a:solidFill>
              </a:rPr>
              <a:t>first </a:t>
            </a:r>
            <a:r>
              <a:rPr lang="en-US" sz="2800" dirty="0">
                <a:solidFill>
                  <a:prstClr val="black"/>
                </a:solidFill>
              </a:rPr>
              <a:t>week postsurgery because of the risk of </a:t>
            </a:r>
            <a:r>
              <a:rPr lang="en-US" sz="2800" dirty="0">
                <a:solidFill>
                  <a:srgbClr val="FF0000"/>
                </a:solidFill>
              </a:rPr>
              <a:t>hyponatremia</a:t>
            </a:r>
            <a:r>
              <a:rPr lang="en-US" sz="2800" dirty="0">
                <a:solidFill>
                  <a:prstClr val="black"/>
                </a:solidFill>
              </a:rPr>
              <a:t> after transient DI resolves and the risk of </a:t>
            </a:r>
            <a:r>
              <a:rPr lang="en-US" sz="2800" dirty="0">
                <a:solidFill>
                  <a:srgbClr val="FF0000"/>
                </a:solidFill>
              </a:rPr>
              <a:t>syndrome of inappropriate ADH </a:t>
            </a:r>
            <a:r>
              <a:rPr lang="en-US" sz="2800" dirty="0">
                <a:solidFill>
                  <a:prstClr val="black"/>
                </a:solidFill>
              </a:rPr>
              <a:t>secretion that may occur </a:t>
            </a:r>
            <a:r>
              <a:rPr lang="en-US" sz="2800" dirty="0">
                <a:solidFill>
                  <a:srgbClr val="FF0000"/>
                </a:solidFill>
              </a:rPr>
              <a:t>7–10 days </a:t>
            </a:r>
            <a:r>
              <a:rPr lang="en-US" sz="2800" dirty="0">
                <a:solidFill>
                  <a:prstClr val="black"/>
                </a:solidFill>
              </a:rPr>
              <a:t>after surgery.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We </a:t>
            </a:r>
            <a:r>
              <a:rPr lang="en-US" sz="2800" dirty="0">
                <a:solidFill>
                  <a:prstClr val="black"/>
                </a:solidFill>
              </a:rPr>
              <a:t>suggest </a:t>
            </a:r>
            <a:r>
              <a:rPr lang="en-US" sz="2800" dirty="0">
                <a:solidFill>
                  <a:srgbClr val="FF0000"/>
                </a:solidFill>
              </a:rPr>
              <a:t>oral </a:t>
            </a:r>
            <a:r>
              <a:rPr lang="en-US" sz="2800" dirty="0">
                <a:solidFill>
                  <a:prstClr val="black"/>
                </a:solidFill>
              </a:rPr>
              <a:t>or </a:t>
            </a:r>
            <a:r>
              <a:rPr lang="en-US" sz="2800" dirty="0">
                <a:solidFill>
                  <a:srgbClr val="FF0000"/>
                </a:solidFill>
              </a:rPr>
              <a:t>intranasal</a:t>
            </a:r>
            <a:r>
              <a:rPr lang="en-US" sz="2800" dirty="0">
                <a:solidFill>
                  <a:prstClr val="black"/>
                </a:solidFill>
              </a:rPr>
              <a:t> DDAVP after </a:t>
            </a:r>
            <a:r>
              <a:rPr lang="en-US" sz="2800" dirty="0">
                <a:solidFill>
                  <a:srgbClr val="FF0000"/>
                </a:solidFill>
              </a:rPr>
              <a:t>discharge</a:t>
            </a:r>
            <a:r>
              <a:rPr lang="en-US" sz="2800" dirty="0">
                <a:solidFill>
                  <a:prstClr val="black"/>
                </a:solidFill>
              </a:rPr>
              <a:t>, with clear instructions that patients should </a:t>
            </a:r>
            <a:r>
              <a:rPr lang="en-US" sz="2800" dirty="0" smtClean="0">
                <a:solidFill>
                  <a:prstClr val="black"/>
                </a:solidFill>
              </a:rPr>
              <a:t>only use </a:t>
            </a:r>
            <a:r>
              <a:rPr lang="en-US" sz="2800" dirty="0">
                <a:solidFill>
                  <a:prstClr val="black"/>
                </a:solidFill>
              </a:rPr>
              <a:t>the medication if significant polyuria occurs.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32781934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81" y="1109780"/>
            <a:ext cx="11375365" cy="1384995"/>
          </a:xfrm>
          <a:prstGeom prst="rect">
            <a:avLst/>
          </a:prstGeom>
        </p:spPr>
        <p:txBody>
          <a:bodyPr wrap="square">
            <a:spAutoFit/>
          </a:bodyPr>
          <a:lstStyle/>
          <a:p>
            <a:pPr marL="457200" indent="-457200">
              <a:buFont typeface="Wingdings" panose="05000000000000000000" pitchFamily="2" charset="2"/>
              <a:buChar char="q"/>
            </a:pPr>
            <a:r>
              <a:rPr lang="en-US" sz="2800" dirty="0" smtClean="0"/>
              <a:t> </a:t>
            </a:r>
            <a:r>
              <a:rPr lang="en-US" sz="2800" dirty="0"/>
              <a:t>We suggest retesting </a:t>
            </a:r>
            <a:r>
              <a:rPr lang="en-US" sz="2800" dirty="0">
                <a:solidFill>
                  <a:srgbClr val="FF0000"/>
                </a:solidFill>
              </a:rPr>
              <a:t>all pituitary axes </a:t>
            </a:r>
            <a:r>
              <a:rPr lang="en-US" sz="2800" dirty="0"/>
              <a:t>starting </a:t>
            </a:r>
            <a:r>
              <a:rPr lang="en-US" sz="2800" dirty="0">
                <a:solidFill>
                  <a:srgbClr val="FF0000"/>
                </a:solidFill>
              </a:rPr>
              <a:t>at 6 weeks </a:t>
            </a:r>
            <a:r>
              <a:rPr lang="en-US" sz="2800" dirty="0"/>
              <a:t>after pituitary surgery and then </a:t>
            </a:r>
            <a:r>
              <a:rPr lang="en-US" sz="2800" dirty="0">
                <a:solidFill>
                  <a:srgbClr val="FF0000"/>
                </a:solidFill>
              </a:rPr>
              <a:t>periodically</a:t>
            </a:r>
            <a:r>
              <a:rPr lang="en-US" sz="2800" dirty="0"/>
              <a:t> to monitor the development or resolution of pituitary deficiencies. </a:t>
            </a:r>
          </a:p>
        </p:txBody>
      </p:sp>
    </p:spTree>
    <p:extLst>
      <p:ext uri="{BB962C8B-B14F-4D97-AF65-F5344CB8AC3E}">
        <p14:creationId xmlns:p14="http://schemas.microsoft.com/office/powerpoint/2010/main" val="14031143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63" y="549078"/>
            <a:ext cx="11582399" cy="4893647"/>
          </a:xfrm>
          <a:prstGeom prst="rect">
            <a:avLst/>
          </a:prstGeom>
        </p:spPr>
        <p:txBody>
          <a:bodyPr wrap="square">
            <a:spAutoFit/>
          </a:bodyPr>
          <a:lstStyle/>
          <a:p>
            <a:r>
              <a:rPr lang="en-US" sz="3200" b="1" dirty="0">
                <a:solidFill>
                  <a:srgbClr val="FF0000"/>
                </a:solidFill>
              </a:rPr>
              <a:t>Non-pituitary surgery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On </a:t>
            </a:r>
            <a:r>
              <a:rPr lang="en-US" sz="2800" dirty="0"/>
              <a:t>the day of surgery, we recommend adjusting GC doses according to the severity of illness and magnitude of the stressor.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In cases of minor to moderate surgical stress, we </a:t>
            </a:r>
            <a:r>
              <a:rPr lang="en-US" sz="2800" dirty="0" smtClean="0"/>
              <a:t>suggest 25–75 mg HC per 24 hours (usually for 1–2 days</a:t>
            </a:r>
            <a:r>
              <a:rPr lang="en-US" sz="2800" dirty="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In cases of major surgical stress, we suggest a 100-mg HC per iv injection followed by a continuous iv </a:t>
            </a:r>
            <a:r>
              <a:rPr lang="en-US" sz="2800" dirty="0" smtClean="0"/>
              <a:t>infusion of 200 mg HC per 24 hours(alternatively 50mg </a:t>
            </a:r>
            <a:r>
              <a:rPr lang="en-US" sz="2800" dirty="0"/>
              <a:t>every 6 hours iv or im). </a:t>
            </a:r>
            <a:r>
              <a:rPr lang="en-US" sz="2800" dirty="0" smtClean="0"/>
              <a:t> </a:t>
            </a:r>
            <a:endParaRPr lang="en-US" sz="2800" dirty="0"/>
          </a:p>
        </p:txBody>
      </p:sp>
    </p:spTree>
    <p:extLst>
      <p:ext uri="{BB962C8B-B14F-4D97-AF65-F5344CB8AC3E}">
        <p14:creationId xmlns:p14="http://schemas.microsoft.com/office/powerpoint/2010/main" val="39709066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936" y="482004"/>
            <a:ext cx="11711797" cy="5324535"/>
          </a:xfrm>
          <a:prstGeom prst="rect">
            <a:avLst/>
          </a:prstGeom>
        </p:spPr>
        <p:txBody>
          <a:bodyPr wrap="square">
            <a:spAutoFit/>
          </a:bodyPr>
          <a:lstStyle/>
          <a:p>
            <a:r>
              <a:rPr lang="en-US" sz="3200" b="1" dirty="0">
                <a:solidFill>
                  <a:srgbClr val="FF0000"/>
                </a:solidFill>
              </a:rPr>
              <a:t>4.3. Adrenal </a:t>
            </a:r>
            <a:r>
              <a:rPr lang="en-US" sz="3200" b="1" dirty="0" smtClean="0">
                <a:solidFill>
                  <a:srgbClr val="FF0000"/>
                </a:solidFill>
              </a:rPr>
              <a:t>Crisis</a:t>
            </a:r>
          </a:p>
          <a:p>
            <a:endParaRPr lang="en-US" sz="2800" dirty="0"/>
          </a:p>
          <a:p>
            <a:pPr marL="457200" indent="-457200">
              <a:buFont typeface="Wingdings" panose="05000000000000000000" pitchFamily="2" charset="2"/>
              <a:buChar char="q"/>
            </a:pPr>
            <a:r>
              <a:rPr lang="en-US" sz="2800" dirty="0" smtClean="0"/>
              <a:t> </a:t>
            </a:r>
            <a:r>
              <a:rPr lang="en-US" sz="2800" dirty="0"/>
              <a:t>When AI is presents acutely, it may be a life-threatening medical emergency.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AC </a:t>
            </a:r>
            <a:r>
              <a:rPr lang="en-US" sz="2800" dirty="0"/>
              <a:t>is presented particularly in the context of conditions with increased needs such as </a:t>
            </a:r>
            <a:r>
              <a:rPr lang="en-US" sz="2800" dirty="0">
                <a:solidFill>
                  <a:srgbClr val="FF0000"/>
                </a:solidFill>
              </a:rPr>
              <a:t>serious infection</a:t>
            </a:r>
            <a:r>
              <a:rPr lang="en-US" sz="2800" dirty="0"/>
              <a:t>, </a:t>
            </a:r>
            <a:r>
              <a:rPr lang="en-US" sz="2800" dirty="0">
                <a:solidFill>
                  <a:srgbClr val="FF0000"/>
                </a:solidFill>
              </a:rPr>
              <a:t>acute stress</a:t>
            </a:r>
            <a:r>
              <a:rPr lang="en-US" sz="2800" dirty="0"/>
              <a:t>, </a:t>
            </a:r>
            <a:r>
              <a:rPr lang="en-US" sz="2800" dirty="0">
                <a:solidFill>
                  <a:srgbClr val="FF0000"/>
                </a:solidFill>
              </a:rPr>
              <a:t>surgery</a:t>
            </a:r>
            <a:r>
              <a:rPr lang="en-US" sz="2800" dirty="0"/>
              <a:t>, </a:t>
            </a:r>
            <a:r>
              <a:rPr lang="en-US" sz="2800" dirty="0">
                <a:solidFill>
                  <a:srgbClr val="FF0000"/>
                </a:solidFill>
              </a:rPr>
              <a:t>trauma</a:t>
            </a:r>
            <a:r>
              <a:rPr lang="en-US" sz="2800" dirty="0"/>
              <a:t>, </a:t>
            </a:r>
            <a:r>
              <a:rPr lang="en-US" sz="2800" dirty="0">
                <a:solidFill>
                  <a:srgbClr val="FF0000"/>
                </a:solidFill>
              </a:rPr>
              <a:t>bilateral adrenal infarction</a:t>
            </a:r>
            <a:r>
              <a:rPr lang="en-US" sz="2800" dirty="0"/>
              <a:t>, or </a:t>
            </a:r>
            <a:r>
              <a:rPr lang="en-US" sz="2800" dirty="0">
                <a:solidFill>
                  <a:srgbClr val="FF0000"/>
                </a:solidFill>
              </a:rPr>
              <a:t>haemorrhage</a:t>
            </a:r>
            <a:r>
              <a:rPr lang="en-US" sz="2800" dirty="0"/>
              <a:t>.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Retrospective </a:t>
            </a:r>
            <a:r>
              <a:rPr lang="en-US" sz="2800" dirty="0"/>
              <a:t>and prospective analysis revealed a prevalence of 6.6–8.3 AC/100 patient-years, with mortality 0.5/100 patient-years, mainly due to gastrointestinal and other infectious diseases </a:t>
            </a:r>
            <a:r>
              <a:rPr lang="en-US" sz="2800" dirty="0" smtClean="0"/>
              <a:t>. </a:t>
            </a:r>
          </a:p>
          <a:p>
            <a:endParaRPr lang="en-US" sz="2800" dirty="0"/>
          </a:p>
        </p:txBody>
      </p:sp>
    </p:spTree>
    <p:extLst>
      <p:ext uri="{BB962C8B-B14F-4D97-AF65-F5344CB8AC3E}">
        <p14:creationId xmlns:p14="http://schemas.microsoft.com/office/powerpoint/2010/main" val="22229567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567" y="583368"/>
            <a:ext cx="11536391" cy="5262979"/>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The recently issued guidance from the Society for Endocrinology recommends on suspicion of hypoadrenalism drawing a serum sample for cortisol, immediately followed by the administration of bolus injection of </a:t>
            </a:r>
            <a:r>
              <a:rPr lang="en-US" sz="2800" dirty="0">
                <a:solidFill>
                  <a:srgbClr val="FF0000"/>
                </a:solidFill>
              </a:rPr>
              <a:t>100 mg HC IV or IM </a:t>
            </a:r>
            <a:r>
              <a:rPr lang="en-US" sz="2800" dirty="0">
                <a:solidFill>
                  <a:prstClr val="black"/>
                </a:solidFill>
              </a:rPr>
              <a:t>followed by </a:t>
            </a:r>
            <a:r>
              <a:rPr lang="en-US" sz="2800" dirty="0">
                <a:solidFill>
                  <a:srgbClr val="FF0000"/>
                </a:solidFill>
              </a:rPr>
              <a:t>continuous infusion IV of 200mg HC/24 h </a:t>
            </a:r>
            <a:r>
              <a:rPr lang="en-US" sz="2800" dirty="0">
                <a:solidFill>
                  <a:prstClr val="black"/>
                </a:solidFill>
              </a:rPr>
              <a:t>(</a:t>
            </a:r>
            <a:r>
              <a:rPr lang="en-US" sz="2800" dirty="0">
                <a:solidFill>
                  <a:srgbClr val="FF0000"/>
                </a:solidFill>
              </a:rPr>
              <a:t>or 50 mg HC injection IV or IM every 6 h</a:t>
            </a:r>
            <a:r>
              <a:rPr lang="en-US" sz="2800" dirty="0">
                <a:solidFill>
                  <a:prstClr val="black"/>
                </a:solidFill>
              </a:rPr>
              <a:t>), followed by </a:t>
            </a:r>
            <a:r>
              <a:rPr lang="en-US" sz="2800" dirty="0">
                <a:solidFill>
                  <a:srgbClr val="FF0000"/>
                </a:solidFill>
              </a:rPr>
              <a:t>rehydration</a:t>
            </a:r>
            <a:r>
              <a:rPr lang="en-US" sz="2800" dirty="0">
                <a:solidFill>
                  <a:prstClr val="black"/>
                </a:solidFill>
              </a:rPr>
              <a:t> with the rapid infusion IV of </a:t>
            </a:r>
            <a:r>
              <a:rPr lang="en-US" sz="2800" dirty="0">
                <a:solidFill>
                  <a:srgbClr val="FF0000"/>
                </a:solidFill>
              </a:rPr>
              <a:t>1000 mL of isotonic saline </a:t>
            </a:r>
            <a:r>
              <a:rPr lang="en-US" sz="2800" dirty="0">
                <a:solidFill>
                  <a:prstClr val="black"/>
                </a:solidFill>
              </a:rPr>
              <a:t>infusion within the </a:t>
            </a:r>
            <a:r>
              <a:rPr lang="en-US" sz="2800" dirty="0">
                <a:solidFill>
                  <a:srgbClr val="FF0000"/>
                </a:solidFill>
              </a:rPr>
              <a:t>first hour</a:t>
            </a:r>
            <a:r>
              <a:rPr lang="en-US" sz="2800" dirty="0">
                <a:solidFill>
                  <a:prstClr val="black"/>
                </a:solidFill>
              </a:rPr>
              <a:t>, and finally, followed by further rehydration IV as required, usually </a:t>
            </a:r>
            <a:r>
              <a:rPr lang="en-US" sz="2800" dirty="0">
                <a:solidFill>
                  <a:srgbClr val="FF0000"/>
                </a:solidFill>
              </a:rPr>
              <a:t>4–6 L </a:t>
            </a:r>
            <a:r>
              <a:rPr lang="en-US" sz="2800" dirty="0">
                <a:solidFill>
                  <a:prstClr val="black"/>
                </a:solidFill>
              </a:rPr>
              <a:t>in 24 h along with monitoring for fluid overload in case of renal impairment and in elderly patients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srgbClr val="FF0000"/>
                </a:solidFill>
              </a:rPr>
              <a:t>Hypoglycaemia</a:t>
            </a:r>
            <a:r>
              <a:rPr lang="en-US" sz="2800" dirty="0" smtClean="0">
                <a:solidFill>
                  <a:prstClr val="black"/>
                </a:solidFill>
              </a:rPr>
              <a:t> </a:t>
            </a:r>
            <a:r>
              <a:rPr lang="en-US" sz="2800" dirty="0">
                <a:solidFill>
                  <a:prstClr val="black"/>
                </a:solidFill>
              </a:rPr>
              <a:t>when present should be also treated by a </a:t>
            </a:r>
            <a:r>
              <a:rPr lang="en-US" sz="2800" dirty="0">
                <a:solidFill>
                  <a:srgbClr val="FF0000"/>
                </a:solidFill>
              </a:rPr>
              <a:t>slow dextrose infusion IV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568121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921" y="356558"/>
            <a:ext cx="11634158" cy="6124754"/>
          </a:xfrm>
          <a:prstGeom prst="rect">
            <a:avLst/>
          </a:prstGeom>
        </p:spPr>
        <p:txBody>
          <a:bodyPr wrap="square">
            <a:spAutoFit/>
          </a:bodyPr>
          <a:lstStyle/>
          <a:p>
            <a:endParaRPr lang="en-US" sz="2800" dirty="0" smtClean="0"/>
          </a:p>
          <a:p>
            <a:pPr marL="457200" indent="-457200">
              <a:buFont typeface="Wingdings" panose="05000000000000000000" pitchFamily="2" charset="2"/>
              <a:buChar char="q"/>
            </a:pPr>
            <a:r>
              <a:rPr lang="en-US" sz="2800" dirty="0" smtClean="0"/>
              <a:t>The </a:t>
            </a:r>
            <a:r>
              <a:rPr lang="en-US" sz="2800" dirty="0"/>
              <a:t>prevention of AC is of major importance</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The ‘sick-day rules’ represents the most important part of patient education. </a:t>
            </a:r>
            <a:endParaRPr lang="en-US" sz="2800" dirty="0" smtClean="0"/>
          </a:p>
          <a:p>
            <a:endParaRPr lang="en-US" sz="2800" dirty="0"/>
          </a:p>
          <a:p>
            <a:pPr marL="457200" indent="-457200">
              <a:buFont typeface="Wingdings" panose="05000000000000000000" pitchFamily="2" charset="2"/>
              <a:buChar char="q"/>
            </a:pPr>
            <a:r>
              <a:rPr lang="en-US" sz="2800" dirty="0" smtClean="0"/>
              <a:t>During </a:t>
            </a:r>
            <a:r>
              <a:rPr lang="en-US" sz="2800" dirty="0">
                <a:solidFill>
                  <a:srgbClr val="FF0000"/>
                </a:solidFill>
              </a:rPr>
              <a:t>minor illness </a:t>
            </a:r>
            <a:r>
              <a:rPr lang="en-US" sz="2800" dirty="0"/>
              <a:t>or </a:t>
            </a:r>
            <a:r>
              <a:rPr lang="en-US" sz="2800" dirty="0">
                <a:solidFill>
                  <a:srgbClr val="FF0000"/>
                </a:solidFill>
              </a:rPr>
              <a:t>minor surgery</a:t>
            </a:r>
            <a:r>
              <a:rPr lang="en-US" sz="2800" dirty="0"/>
              <a:t>, it is suggested a dose increase up to </a:t>
            </a:r>
            <a:r>
              <a:rPr lang="en-US" sz="2800" dirty="0">
                <a:solidFill>
                  <a:srgbClr val="FF0000"/>
                </a:solidFill>
              </a:rPr>
              <a:t>2–3 times </a:t>
            </a:r>
            <a:r>
              <a:rPr lang="en-US" sz="2800" dirty="0"/>
              <a:t>the normal daily dose for </a:t>
            </a:r>
            <a:r>
              <a:rPr lang="en-US" sz="2800" dirty="0">
                <a:solidFill>
                  <a:srgbClr val="FF0000"/>
                </a:solidFill>
              </a:rPr>
              <a:t>2–3 days</a:t>
            </a:r>
            <a:r>
              <a:rPr lang="en-US" sz="2800" dirty="0"/>
              <a:t>.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During </a:t>
            </a:r>
            <a:r>
              <a:rPr lang="en-US" sz="2800" dirty="0">
                <a:solidFill>
                  <a:srgbClr val="FF0000"/>
                </a:solidFill>
              </a:rPr>
              <a:t>major illness </a:t>
            </a:r>
            <a:r>
              <a:rPr lang="en-US" sz="2800" dirty="0"/>
              <a:t>or </a:t>
            </a:r>
            <a:r>
              <a:rPr lang="en-US" sz="2800" dirty="0">
                <a:solidFill>
                  <a:srgbClr val="FF0000"/>
                </a:solidFill>
              </a:rPr>
              <a:t>major surgery</a:t>
            </a:r>
            <a:r>
              <a:rPr lang="en-US" sz="2800" dirty="0"/>
              <a:t>, it is suggested to be covered with HC </a:t>
            </a:r>
            <a:r>
              <a:rPr lang="en-US" sz="2800" dirty="0">
                <a:solidFill>
                  <a:srgbClr val="FF0000"/>
                </a:solidFill>
              </a:rPr>
              <a:t>50–100 mg 6-hourly </a:t>
            </a:r>
            <a:r>
              <a:rPr lang="en-US" sz="2800" dirty="0"/>
              <a:t>parenterally, then tapering down to a double normal oral dose daily for a couple of days, contingent upon full consciousness and eating and drinking normally. </a:t>
            </a:r>
            <a:endParaRPr lang="en-US" sz="2800" dirty="0" smtClean="0"/>
          </a:p>
          <a:p>
            <a:endParaRPr lang="en-US" sz="2800" dirty="0"/>
          </a:p>
        </p:txBody>
      </p:sp>
    </p:spTree>
    <p:extLst>
      <p:ext uri="{BB962C8B-B14F-4D97-AF65-F5344CB8AC3E}">
        <p14:creationId xmlns:p14="http://schemas.microsoft.com/office/powerpoint/2010/main" val="35234663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25" y="961631"/>
            <a:ext cx="11450127" cy="4401205"/>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Regarding uncomplicated, </a:t>
            </a:r>
            <a:r>
              <a:rPr lang="en-US" sz="2800" dirty="0">
                <a:solidFill>
                  <a:srgbClr val="FF0000"/>
                </a:solidFill>
              </a:rPr>
              <a:t>outpatient dental procedures </a:t>
            </a:r>
            <a:r>
              <a:rPr lang="en-US" sz="2800" dirty="0">
                <a:solidFill>
                  <a:prstClr val="black"/>
                </a:solidFill>
              </a:rPr>
              <a:t>under local anaesthesia and most radiologic studies, </a:t>
            </a:r>
            <a:r>
              <a:rPr lang="en-US" sz="2800" dirty="0">
                <a:solidFill>
                  <a:srgbClr val="FF0000"/>
                </a:solidFill>
              </a:rPr>
              <a:t>no</a:t>
            </a:r>
            <a:r>
              <a:rPr lang="en-US" sz="2800" dirty="0">
                <a:solidFill>
                  <a:prstClr val="black"/>
                </a:solidFill>
              </a:rPr>
              <a:t> additional dosage is suggested. </a:t>
            </a:r>
          </a:p>
          <a:p>
            <a:pPr lvl="0"/>
            <a:endParaRPr lang="en-US" sz="2800" dirty="0">
              <a:solidFill>
                <a:prstClr val="black"/>
              </a:solidFill>
            </a:endParaRPr>
          </a:p>
          <a:p>
            <a:pPr marL="457200" lvl="0" indent="-457200">
              <a:buFont typeface="Wingdings" panose="05000000000000000000" pitchFamily="2" charset="2"/>
              <a:buChar char="q"/>
            </a:pPr>
            <a:r>
              <a:rPr lang="en-US" sz="2800" dirty="0">
                <a:solidFill>
                  <a:prstClr val="black"/>
                </a:solidFill>
              </a:rPr>
              <a:t>In the event of a </a:t>
            </a:r>
            <a:r>
              <a:rPr lang="en-US" sz="2800" dirty="0">
                <a:solidFill>
                  <a:srgbClr val="FF0000"/>
                </a:solidFill>
              </a:rPr>
              <a:t>severe stress or trauma</a:t>
            </a:r>
            <a:r>
              <a:rPr lang="en-US" sz="2800" dirty="0">
                <a:solidFill>
                  <a:prstClr val="black"/>
                </a:solidFill>
              </a:rPr>
              <a:t>, use of a prefilled syringe for injection is recommended</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In the event of </a:t>
            </a:r>
            <a:r>
              <a:rPr lang="en-US" sz="2800" dirty="0">
                <a:solidFill>
                  <a:srgbClr val="FF0000"/>
                </a:solidFill>
              </a:rPr>
              <a:t>moderately stressful procedures </a:t>
            </a:r>
            <a:r>
              <a:rPr lang="en-US" sz="2800" dirty="0">
                <a:solidFill>
                  <a:prstClr val="black"/>
                </a:solidFill>
              </a:rPr>
              <a:t>(</a:t>
            </a:r>
            <a:r>
              <a:rPr lang="en-US" sz="2800" dirty="0">
                <a:solidFill>
                  <a:srgbClr val="FF0000"/>
                </a:solidFill>
              </a:rPr>
              <a:t>barium enema</a:t>
            </a:r>
            <a:r>
              <a:rPr lang="en-US" sz="2800" dirty="0">
                <a:solidFill>
                  <a:prstClr val="black"/>
                </a:solidFill>
              </a:rPr>
              <a:t>, </a:t>
            </a:r>
            <a:r>
              <a:rPr lang="en-US" sz="2800" dirty="0">
                <a:solidFill>
                  <a:srgbClr val="FF0000"/>
                </a:solidFill>
              </a:rPr>
              <a:t>endoscopy</a:t>
            </a:r>
            <a:r>
              <a:rPr lang="en-US" sz="2800" dirty="0">
                <a:solidFill>
                  <a:prstClr val="black"/>
                </a:solidFill>
              </a:rPr>
              <a:t>, or </a:t>
            </a:r>
            <a:r>
              <a:rPr lang="en-US" sz="2800" dirty="0">
                <a:solidFill>
                  <a:srgbClr val="FF0000"/>
                </a:solidFill>
              </a:rPr>
              <a:t>arteriography</a:t>
            </a:r>
            <a:r>
              <a:rPr lang="en-US" sz="2800" dirty="0">
                <a:solidFill>
                  <a:prstClr val="black"/>
                </a:solidFill>
              </a:rPr>
              <a:t>) an </a:t>
            </a:r>
            <a:r>
              <a:rPr lang="en-US" sz="2800" dirty="0">
                <a:solidFill>
                  <a:srgbClr val="FF0000"/>
                </a:solidFill>
              </a:rPr>
              <a:t>IV</a:t>
            </a:r>
            <a:r>
              <a:rPr lang="en-US" sz="2800" dirty="0">
                <a:solidFill>
                  <a:prstClr val="black"/>
                </a:solidFill>
              </a:rPr>
              <a:t> administration of </a:t>
            </a:r>
            <a:r>
              <a:rPr lang="en-US" sz="2800" dirty="0">
                <a:solidFill>
                  <a:srgbClr val="FF0000"/>
                </a:solidFill>
              </a:rPr>
              <a:t>100 mg </a:t>
            </a:r>
            <a:r>
              <a:rPr lang="en-US" sz="2800" dirty="0">
                <a:solidFill>
                  <a:prstClr val="black"/>
                </a:solidFill>
              </a:rPr>
              <a:t>HC is recommended just before the procedure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12074572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2" y="647350"/>
            <a:ext cx="11674416" cy="5324535"/>
          </a:xfrm>
          <a:prstGeom prst="rect">
            <a:avLst/>
          </a:prstGeom>
        </p:spPr>
        <p:txBody>
          <a:bodyPr wrap="square">
            <a:spAutoFit/>
          </a:bodyPr>
          <a:lstStyle/>
          <a:p>
            <a:r>
              <a:rPr lang="en-US" sz="3200" b="1" dirty="0">
                <a:solidFill>
                  <a:srgbClr val="FF0000"/>
                </a:solidFill>
              </a:rPr>
              <a:t>4.4. Pituitary Metastases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The </a:t>
            </a:r>
            <a:r>
              <a:rPr lang="en-US" sz="2800" dirty="0"/>
              <a:t>increase in the lifespan of cancer patients has resulted in an increased prevalence of metastases to otherwise rare sites. </a:t>
            </a:r>
            <a:endParaRPr lang="en-US" sz="2800" dirty="0" smtClean="0"/>
          </a:p>
          <a:p>
            <a:endParaRPr lang="en-US" sz="2800" dirty="0"/>
          </a:p>
          <a:p>
            <a:pPr marL="457200" indent="-457200">
              <a:buFont typeface="Wingdings" panose="05000000000000000000" pitchFamily="2" charset="2"/>
              <a:buChar char="q"/>
            </a:pPr>
            <a:r>
              <a:rPr lang="en-US" sz="2800" dirty="0" smtClean="0"/>
              <a:t>Pituitary </a:t>
            </a:r>
            <a:r>
              <a:rPr lang="en-US" sz="2800" dirty="0"/>
              <a:t>metastases have been described in a range </a:t>
            </a:r>
            <a:r>
              <a:rPr lang="en-US" sz="2800" b="1" dirty="0">
                <a:solidFill>
                  <a:srgbClr val="FF0000"/>
                </a:solidFill>
              </a:rPr>
              <a:t>3–27%</a:t>
            </a:r>
            <a:r>
              <a:rPr lang="en-US" sz="2800" dirty="0"/>
              <a:t> in </a:t>
            </a:r>
            <a:r>
              <a:rPr lang="en-US" sz="2800" dirty="0">
                <a:solidFill>
                  <a:srgbClr val="FF0000"/>
                </a:solidFill>
              </a:rPr>
              <a:t>autopsy</a:t>
            </a:r>
            <a:r>
              <a:rPr lang="en-US" sz="2800" dirty="0"/>
              <a:t> series in the context of disseminated malignancy </a:t>
            </a:r>
            <a:r>
              <a:rPr lang="en-US" sz="2800" dirty="0" smtClean="0"/>
              <a:t>, </a:t>
            </a:r>
            <a:r>
              <a:rPr lang="en-US" sz="2800" dirty="0"/>
              <a:t>occurring mostly in patients with </a:t>
            </a:r>
            <a:r>
              <a:rPr lang="en-US" sz="2800" dirty="0">
                <a:solidFill>
                  <a:srgbClr val="FF0000"/>
                </a:solidFill>
              </a:rPr>
              <a:t>breast </a:t>
            </a:r>
            <a:r>
              <a:rPr lang="en-US" sz="2800" dirty="0"/>
              <a:t>(37.2%) and </a:t>
            </a:r>
            <a:r>
              <a:rPr lang="en-US" sz="2800" dirty="0">
                <a:solidFill>
                  <a:srgbClr val="FF0000"/>
                </a:solidFill>
              </a:rPr>
              <a:t>lung</a:t>
            </a:r>
            <a:r>
              <a:rPr lang="en-US" sz="2800" dirty="0"/>
              <a:t> (24.2%) </a:t>
            </a:r>
            <a:r>
              <a:rPr lang="en-US" sz="2800" dirty="0" smtClean="0"/>
              <a:t>cancer. </a:t>
            </a:r>
          </a:p>
          <a:p>
            <a:endParaRPr lang="en-US" sz="2800" dirty="0"/>
          </a:p>
          <a:p>
            <a:pPr marL="457200" indent="-457200">
              <a:buFont typeface="Wingdings" panose="05000000000000000000" pitchFamily="2" charset="2"/>
              <a:buChar char="q"/>
            </a:pPr>
            <a:r>
              <a:rPr lang="en-US" sz="2800" dirty="0" smtClean="0">
                <a:solidFill>
                  <a:srgbClr val="FF0000"/>
                </a:solidFill>
              </a:rPr>
              <a:t>Panhypopituitarism</a:t>
            </a:r>
            <a:r>
              <a:rPr lang="en-US" sz="2800" dirty="0" smtClean="0"/>
              <a:t> </a:t>
            </a:r>
            <a:r>
              <a:rPr lang="en-US" sz="2800" dirty="0"/>
              <a:t>(27.7%) and </a:t>
            </a:r>
            <a:r>
              <a:rPr lang="en-US" sz="2800" dirty="0">
                <a:solidFill>
                  <a:srgbClr val="FF0000"/>
                </a:solidFill>
              </a:rPr>
              <a:t>DI</a:t>
            </a:r>
            <a:r>
              <a:rPr lang="en-US" sz="2800" dirty="0"/>
              <a:t> (27.7–70%) were between the most common clinical presentation following </a:t>
            </a:r>
            <a:r>
              <a:rPr lang="en-US" sz="2800" dirty="0">
                <a:solidFill>
                  <a:srgbClr val="FF0000"/>
                </a:solidFill>
              </a:rPr>
              <a:t>visual abnormalities </a:t>
            </a:r>
            <a:r>
              <a:rPr lang="en-US" sz="2800" dirty="0" smtClean="0"/>
              <a:t>. </a:t>
            </a:r>
          </a:p>
          <a:p>
            <a:endParaRPr lang="en-US" sz="2800" dirty="0"/>
          </a:p>
        </p:txBody>
      </p:sp>
    </p:spTree>
    <p:extLst>
      <p:ext uri="{BB962C8B-B14F-4D97-AF65-F5344CB8AC3E}">
        <p14:creationId xmlns:p14="http://schemas.microsoft.com/office/powerpoint/2010/main" val="347809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0604" y="1250565"/>
            <a:ext cx="8350791" cy="4356869"/>
          </a:xfrm>
          <a:prstGeom prst="rect">
            <a:avLst/>
          </a:prstGeom>
        </p:spPr>
      </p:pic>
    </p:spTree>
    <p:extLst>
      <p:ext uri="{BB962C8B-B14F-4D97-AF65-F5344CB8AC3E}">
        <p14:creationId xmlns:p14="http://schemas.microsoft.com/office/powerpoint/2010/main" val="5858189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539" y="867823"/>
            <a:ext cx="11708921" cy="5262979"/>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When </a:t>
            </a:r>
            <a:r>
              <a:rPr lang="en-US" sz="2800" dirty="0">
                <a:solidFill>
                  <a:srgbClr val="FF0000"/>
                </a:solidFill>
              </a:rPr>
              <a:t>DI</a:t>
            </a:r>
            <a:r>
              <a:rPr lang="en-US" sz="2800" dirty="0">
                <a:solidFill>
                  <a:prstClr val="black"/>
                </a:solidFill>
              </a:rPr>
              <a:t> presents </a:t>
            </a:r>
            <a:r>
              <a:rPr lang="en-US" sz="2800" dirty="0">
                <a:solidFill>
                  <a:srgbClr val="FF0000"/>
                </a:solidFill>
              </a:rPr>
              <a:t>rapidly</a:t>
            </a:r>
            <a:r>
              <a:rPr lang="en-US" sz="2800" dirty="0">
                <a:solidFill>
                  <a:prstClr val="black"/>
                </a:solidFill>
              </a:rPr>
              <a:t> in patients </a:t>
            </a:r>
            <a:r>
              <a:rPr lang="en-US" sz="2800" dirty="0">
                <a:solidFill>
                  <a:srgbClr val="FF0000"/>
                </a:solidFill>
              </a:rPr>
              <a:t>over 50 </a:t>
            </a:r>
            <a:r>
              <a:rPr lang="en-US" sz="2800" dirty="0">
                <a:solidFill>
                  <a:prstClr val="black"/>
                </a:solidFill>
              </a:rPr>
              <a:t>years of age, </a:t>
            </a:r>
            <a:r>
              <a:rPr lang="en-US" sz="2800" dirty="0">
                <a:solidFill>
                  <a:srgbClr val="FF0000"/>
                </a:solidFill>
              </a:rPr>
              <a:t>pituitary metastases</a:t>
            </a:r>
            <a:r>
              <a:rPr lang="en-US" sz="2800" dirty="0">
                <a:solidFill>
                  <a:prstClr val="black"/>
                </a:solidFill>
              </a:rPr>
              <a:t> has to be considered in the differential diagnosis even in the absence of an obvious primary </a:t>
            </a:r>
            <a:r>
              <a:rPr lang="en-US" sz="2800" dirty="0" smtClean="0">
                <a:solidFill>
                  <a:prstClr val="black"/>
                </a:solidFill>
              </a:rPr>
              <a:t>, </a:t>
            </a:r>
            <a:r>
              <a:rPr lang="en-US" sz="2800" dirty="0">
                <a:solidFill>
                  <a:prstClr val="black"/>
                </a:solidFill>
              </a:rPr>
              <a:t>noting that symptoms may be masked by ACTH deficiency and become more evident after GC replacement </a:t>
            </a:r>
            <a:r>
              <a:rPr lang="en-US" sz="2800" dirty="0" smtClean="0">
                <a:solidFill>
                  <a:prstClr val="black"/>
                </a:solidFill>
              </a:rPr>
              <a:t>therapy.</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PitAp </a:t>
            </a:r>
            <a:r>
              <a:rPr lang="en-US" sz="2800" dirty="0">
                <a:solidFill>
                  <a:prstClr val="black"/>
                </a:solidFill>
              </a:rPr>
              <a:t>may also occur with a pituitary metastasis or a metastasis may be located in a pituitary adenoma </a:t>
            </a:r>
            <a:r>
              <a:rPr lang="en-US" sz="2800" dirty="0" smtClean="0">
                <a:solidFill>
                  <a:prstClr val="black"/>
                </a:solidFill>
              </a:rPr>
              <a:t>.</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Regarding the management of hypopituitarism due to a pituitary metastasis, </a:t>
            </a:r>
            <a:r>
              <a:rPr lang="en-US" sz="2800" dirty="0">
                <a:solidFill>
                  <a:srgbClr val="FF0000"/>
                </a:solidFill>
              </a:rPr>
              <a:t>deficient hormone replacement treatment </a:t>
            </a:r>
            <a:r>
              <a:rPr lang="en-US" sz="2800" dirty="0">
                <a:solidFill>
                  <a:prstClr val="black"/>
                </a:solidFill>
              </a:rPr>
              <a:t>should be given together with </a:t>
            </a:r>
            <a:r>
              <a:rPr lang="en-US" sz="2800" dirty="0">
                <a:solidFill>
                  <a:srgbClr val="FF0000"/>
                </a:solidFill>
              </a:rPr>
              <a:t>surgery, radiosurgery</a:t>
            </a:r>
            <a:r>
              <a:rPr lang="en-US" sz="2800" dirty="0">
                <a:solidFill>
                  <a:prstClr val="black"/>
                </a:solidFill>
              </a:rPr>
              <a:t>, </a:t>
            </a:r>
            <a:r>
              <a:rPr lang="en-US" sz="2800" dirty="0">
                <a:solidFill>
                  <a:srgbClr val="FF0000"/>
                </a:solidFill>
              </a:rPr>
              <a:t>radiation therapy </a:t>
            </a:r>
            <a:r>
              <a:rPr lang="en-US" sz="2800" dirty="0">
                <a:solidFill>
                  <a:prstClr val="black"/>
                </a:solidFill>
              </a:rPr>
              <a:t>and </a:t>
            </a:r>
            <a:r>
              <a:rPr lang="en-US" sz="2800" dirty="0">
                <a:solidFill>
                  <a:srgbClr val="FF0000"/>
                </a:solidFill>
              </a:rPr>
              <a:t>chemotherapy</a:t>
            </a:r>
            <a:r>
              <a:rPr lang="en-US" sz="2800" dirty="0">
                <a:solidFill>
                  <a:prstClr val="black"/>
                </a:solidFill>
              </a:rPr>
              <a:t>, as appropriate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24625574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820" y="207035"/>
            <a:ext cx="11536391" cy="5755422"/>
          </a:xfrm>
          <a:prstGeom prst="rect">
            <a:avLst/>
          </a:prstGeom>
        </p:spPr>
        <p:txBody>
          <a:bodyPr wrap="square">
            <a:spAutoFit/>
          </a:bodyPr>
          <a:lstStyle/>
          <a:p>
            <a:r>
              <a:rPr lang="en-US" sz="3200" b="1" dirty="0">
                <a:solidFill>
                  <a:srgbClr val="FF0000"/>
                </a:solidFill>
              </a:rPr>
              <a:t>6. Conclusions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The </a:t>
            </a:r>
            <a:r>
              <a:rPr lang="en-US" sz="2800" dirty="0"/>
              <a:t>management of pituitary insufficiency focuses on two important issues.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first refers to the immediate clinical suspicion particularly in situations of ACTH and TSH- insufficiency, since their lack that may be life-threatening.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second important issue refers to the magnitude of replacement, to the ease of replacement, and finally to the ability to mimic the physiological rhythm of secretion, where necessary. </a:t>
            </a:r>
            <a:endParaRPr lang="en-US" sz="2800" dirty="0" smtClean="0"/>
          </a:p>
          <a:p>
            <a:endParaRPr lang="en-US" sz="2800" dirty="0"/>
          </a:p>
        </p:txBody>
      </p:sp>
    </p:spTree>
    <p:extLst>
      <p:ext uri="{BB962C8B-B14F-4D97-AF65-F5344CB8AC3E}">
        <p14:creationId xmlns:p14="http://schemas.microsoft.com/office/powerpoint/2010/main" val="4089855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4500"/>
            <a:ext cx="12191999" cy="10287000"/>
          </a:xfrm>
          <a:prstGeom prst="rect">
            <a:avLst/>
          </a:prstGeom>
        </p:spPr>
      </p:pic>
      <p:sp>
        <p:nvSpPr>
          <p:cNvPr id="3" name="Rectangle 2"/>
          <p:cNvSpPr/>
          <p:nvPr/>
        </p:nvSpPr>
        <p:spPr>
          <a:xfrm>
            <a:off x="5041063" y="684052"/>
            <a:ext cx="2109873" cy="1015663"/>
          </a:xfrm>
          <a:prstGeom prst="rect">
            <a:avLst/>
          </a:prstGeom>
        </p:spPr>
        <p:txBody>
          <a:bodyPr wrap="none">
            <a:spAutoFit/>
          </a:bodyPr>
          <a:lstStyle/>
          <a:p>
            <a:r>
              <a:rPr lang="fa-IR" sz="6000" dirty="0">
                <a:solidFill>
                  <a:srgbClr val="FFC000"/>
                </a:solidFill>
                <a:latin typeface="Calibri Light" panose="020F0302020204030204"/>
                <a:ea typeface="+mj-ea"/>
                <a:cs typeface="Times New Roman" panose="02020603050405020304" pitchFamily="18" charset="0"/>
              </a:rPr>
              <a:t>با تشکر</a:t>
            </a:r>
            <a:endParaRPr lang="en-US" dirty="0">
              <a:solidFill>
                <a:srgbClr val="FFC000"/>
              </a:solidFill>
            </a:endParaRPr>
          </a:p>
        </p:txBody>
      </p:sp>
    </p:spTree>
    <p:extLst>
      <p:ext uri="{BB962C8B-B14F-4D97-AF65-F5344CB8AC3E}">
        <p14:creationId xmlns:p14="http://schemas.microsoft.com/office/powerpoint/2010/main" val="3350786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309" y="311383"/>
            <a:ext cx="11628407" cy="6124754"/>
          </a:xfrm>
          <a:prstGeom prst="rect">
            <a:avLst/>
          </a:prstGeom>
        </p:spPr>
        <p:txBody>
          <a:bodyPr wrap="square">
            <a:spAutoFit/>
          </a:bodyPr>
          <a:lstStyle/>
          <a:p>
            <a:pPr marL="457200" indent="-457200">
              <a:buFont typeface="Wingdings" panose="05000000000000000000" pitchFamily="2" charset="2"/>
              <a:buChar char="q"/>
            </a:pPr>
            <a:r>
              <a:rPr lang="en-US" sz="2800" dirty="0" smtClean="0"/>
              <a:t>ICIs are used in the management of a number of solid and haematological malignancies and are monoclonal antibodies targeting immune checkpoints such as the </a:t>
            </a:r>
            <a:r>
              <a:rPr lang="en-US" sz="2800" dirty="0" smtClean="0">
                <a:solidFill>
                  <a:srgbClr val="FF0000"/>
                </a:solidFill>
              </a:rPr>
              <a:t>cytotoxic T lymphocyte antigen-4 </a:t>
            </a:r>
            <a:r>
              <a:rPr lang="en-US" sz="2800" dirty="0" smtClean="0"/>
              <a:t>(CTLA-4)—CD28 and the </a:t>
            </a:r>
            <a:r>
              <a:rPr lang="en-US" sz="2800" dirty="0" smtClean="0">
                <a:solidFill>
                  <a:srgbClr val="FF0000"/>
                </a:solidFill>
              </a:rPr>
              <a:t>programmed cell-death-1 </a:t>
            </a:r>
            <a:r>
              <a:rPr lang="en-US" sz="2800" dirty="0" smtClean="0"/>
              <a:t>(PD-1)— PD-1 ligand 1 (PD-L1)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They cause a T-lymphocyte activation and proliferation causing a restoration of antitumour immunity, reversing immune escape or evasion and promoting tumour cell death. </a:t>
            </a:r>
          </a:p>
          <a:p>
            <a:endParaRPr lang="en-US" sz="2800" dirty="0"/>
          </a:p>
          <a:p>
            <a:pPr marL="457200" indent="-457200">
              <a:buFont typeface="Wingdings" panose="05000000000000000000" pitchFamily="2" charset="2"/>
              <a:buChar char="q"/>
            </a:pPr>
            <a:r>
              <a:rPr lang="en-US" sz="2800" dirty="0" smtClean="0"/>
              <a:t>Their disadvantages are the </a:t>
            </a:r>
            <a:r>
              <a:rPr lang="en-US" sz="2800" dirty="0" smtClean="0">
                <a:solidFill>
                  <a:srgbClr val="FF0000"/>
                </a:solidFill>
              </a:rPr>
              <a:t>immune-related adverse events </a:t>
            </a:r>
            <a:r>
              <a:rPr lang="en-US" sz="2800" dirty="0" smtClean="0"/>
              <a:t>(AEs) that, in the endocrine glands, are mostly represented by </a:t>
            </a:r>
            <a:r>
              <a:rPr lang="en-US" sz="2800" dirty="0" smtClean="0">
                <a:solidFill>
                  <a:srgbClr val="FF0000"/>
                </a:solidFill>
              </a:rPr>
              <a:t>hypophysitis</a:t>
            </a:r>
            <a:r>
              <a:rPr lang="en-US" sz="2800" dirty="0" smtClean="0"/>
              <a:t> and consequent </a:t>
            </a:r>
            <a:r>
              <a:rPr lang="en-US" sz="2800" dirty="0" smtClean="0">
                <a:solidFill>
                  <a:srgbClr val="FF0000"/>
                </a:solidFill>
              </a:rPr>
              <a:t>pituitary hormonal deficiencies </a:t>
            </a:r>
            <a:r>
              <a:rPr lang="en-US" sz="2800" dirty="0" smtClean="0"/>
              <a:t>that are usually </a:t>
            </a:r>
            <a:r>
              <a:rPr lang="en-US" sz="2800" dirty="0" smtClean="0">
                <a:solidFill>
                  <a:srgbClr val="FF0000"/>
                </a:solidFill>
              </a:rPr>
              <a:t>permanent</a:t>
            </a:r>
            <a:r>
              <a:rPr lang="en-US" sz="2800" dirty="0" smtClean="0"/>
              <a:t> . However, other induced endocrine deficiencies include </a:t>
            </a:r>
            <a:r>
              <a:rPr lang="en-US" sz="2800" dirty="0" smtClean="0">
                <a:solidFill>
                  <a:srgbClr val="FF0000"/>
                </a:solidFill>
              </a:rPr>
              <a:t>thyroiditis </a:t>
            </a:r>
            <a:r>
              <a:rPr lang="en-US" sz="2800" dirty="0" smtClean="0"/>
              <a:t>and a </a:t>
            </a:r>
            <a:r>
              <a:rPr lang="en-US" sz="2800" dirty="0" smtClean="0">
                <a:solidFill>
                  <a:srgbClr val="FF0000"/>
                </a:solidFill>
              </a:rPr>
              <a:t>form of DM type 1</a:t>
            </a:r>
            <a:r>
              <a:rPr lang="en-US" sz="2800" dirty="0" smtClean="0"/>
              <a:t>.</a:t>
            </a:r>
            <a:endParaRPr lang="en-US" sz="2800" dirty="0"/>
          </a:p>
        </p:txBody>
      </p:sp>
    </p:spTree>
    <p:extLst>
      <p:ext uri="{BB962C8B-B14F-4D97-AF65-F5344CB8AC3E}">
        <p14:creationId xmlns:p14="http://schemas.microsoft.com/office/powerpoint/2010/main" val="2016775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057" y="400508"/>
            <a:ext cx="11754928" cy="6124754"/>
          </a:xfrm>
          <a:prstGeom prst="rect">
            <a:avLst/>
          </a:prstGeom>
        </p:spPr>
        <p:txBody>
          <a:bodyPr wrap="square">
            <a:spAutoFit/>
          </a:bodyPr>
          <a:lstStyle/>
          <a:p>
            <a:pPr marL="457200" indent="-457200">
              <a:buFont typeface="Wingdings" panose="05000000000000000000" pitchFamily="2" charset="2"/>
              <a:buChar char="q"/>
            </a:pPr>
            <a:r>
              <a:rPr lang="en-US" sz="2800" dirty="0" smtClean="0"/>
              <a:t>Non-functioning pituitary adenomas (NFPAs) have been extensively studied, resulting in at least one pituitary deficiency due to either a </a:t>
            </a:r>
            <a:r>
              <a:rPr lang="en-US" sz="2800" dirty="0" smtClean="0">
                <a:solidFill>
                  <a:srgbClr val="FF0000"/>
                </a:solidFill>
              </a:rPr>
              <a:t>mass effect </a:t>
            </a:r>
            <a:r>
              <a:rPr lang="en-US" sz="2800" dirty="0" smtClean="0"/>
              <a:t>from the compression of normal pituitary or/and </a:t>
            </a:r>
            <a:r>
              <a:rPr lang="en-US" sz="2800" dirty="0" smtClean="0">
                <a:solidFill>
                  <a:srgbClr val="FF0000"/>
                </a:solidFill>
              </a:rPr>
              <a:t>functional abnormalities</a:t>
            </a:r>
            <a:r>
              <a:rPr lang="en-US" sz="2800" dirty="0" smtClean="0"/>
              <a:t> which may distort or compress the pituitary stalk.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solidFill>
                  <a:srgbClr val="FF0000"/>
                </a:solidFill>
              </a:rPr>
              <a:t>Hypogonadism </a:t>
            </a:r>
            <a:r>
              <a:rPr lang="en-US" sz="2800" dirty="0" smtClean="0"/>
              <a:t>may result either from </a:t>
            </a:r>
            <a:r>
              <a:rPr lang="en-US" sz="2800" dirty="0" smtClean="0">
                <a:solidFill>
                  <a:srgbClr val="FF0000"/>
                </a:solidFill>
              </a:rPr>
              <a:t>compression of gonadotroph cells </a:t>
            </a:r>
            <a:r>
              <a:rPr lang="en-US" sz="2800" dirty="0" smtClean="0"/>
              <a:t>or from the </a:t>
            </a:r>
            <a:r>
              <a:rPr lang="en-US" sz="2800" dirty="0" smtClean="0">
                <a:solidFill>
                  <a:srgbClr val="FF0000"/>
                </a:solidFill>
              </a:rPr>
              <a:t>stalk-compression-induced hyperprolactinaemia </a:t>
            </a:r>
            <a:r>
              <a:rPr lang="en-US" sz="2800" dirty="0" smtClean="0"/>
              <a:t>seen with NFPA: in the latter case, hyperprolactinaemia results from the inability of dopamine to be delivered to lactotroph cells and hence a loss of its inhibitory control.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Radiotherapy is occasionally used for residual or recurrent pituitary adenomas post-surgery. Moreover, it has also been utilised in the management of parasellar lesions (craniopharyngiomas, meningiomas, germinomas), other brain tumours, brain metastases and lymphomas. </a:t>
            </a:r>
            <a:endParaRPr lang="en-US" sz="2800" dirty="0"/>
          </a:p>
        </p:txBody>
      </p:sp>
    </p:spTree>
    <p:extLst>
      <p:ext uri="{BB962C8B-B14F-4D97-AF65-F5344CB8AC3E}">
        <p14:creationId xmlns:p14="http://schemas.microsoft.com/office/powerpoint/2010/main" val="1222338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691" y="521421"/>
            <a:ext cx="11576648" cy="5109091"/>
          </a:xfrm>
          <a:prstGeom prst="rect">
            <a:avLst/>
          </a:prstGeom>
        </p:spPr>
        <p:txBody>
          <a:bodyPr wrap="square">
            <a:spAutoFit/>
          </a:bodyPr>
          <a:lstStyle/>
          <a:p>
            <a:endParaRPr lang="en-US" sz="2800" dirty="0"/>
          </a:p>
          <a:p>
            <a:pPr marL="457200" indent="-457200">
              <a:buFont typeface="Wingdings" panose="05000000000000000000" pitchFamily="2" charset="2"/>
              <a:buChar char="q"/>
            </a:pPr>
            <a:r>
              <a:rPr lang="en-US" sz="2800" dirty="0" smtClean="0"/>
              <a:t>Pituitary insufficiency represents a well-documented </a:t>
            </a:r>
            <a:r>
              <a:rPr lang="en-US" sz="2800" dirty="0" smtClean="0">
                <a:solidFill>
                  <a:srgbClr val="FF0000"/>
                </a:solidFill>
              </a:rPr>
              <a:t>late</a:t>
            </a:r>
            <a:r>
              <a:rPr lang="en-US" sz="2800" dirty="0" smtClean="0"/>
              <a:t> complication of radiotherapy, usually occurring </a:t>
            </a:r>
            <a:r>
              <a:rPr lang="en-US" sz="2800" dirty="0" smtClean="0">
                <a:solidFill>
                  <a:srgbClr val="FF0000"/>
                </a:solidFill>
              </a:rPr>
              <a:t>several years </a:t>
            </a:r>
            <a:r>
              <a:rPr lang="en-US" sz="2800" dirty="0" smtClean="0"/>
              <a:t>after the radiotherapy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Somatotroph cells seem to be the most vulnerable to damage followed by gonadotroph, thyrotroph and corticotroph cells ; although the major locus of damage may be vasculitis in the hypothalamus, the posterior pituitary gland is less sensitive to radiation injury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Monitoring for such effects should be initiated not more than one year after radiotherapy by clinical evaluation and pituitary hormone assessment. </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781527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215" y="715855"/>
            <a:ext cx="11093569" cy="3970318"/>
          </a:xfrm>
          <a:prstGeom prst="rect">
            <a:avLst/>
          </a:prstGeom>
        </p:spPr>
        <p:txBody>
          <a:bodyPr wrap="square">
            <a:spAutoFit/>
          </a:bodyPr>
          <a:lstStyle/>
          <a:p>
            <a:pPr marL="457200" indent="-457200">
              <a:buFont typeface="Wingdings" panose="05000000000000000000" pitchFamily="2" charset="2"/>
              <a:buChar char="q"/>
            </a:pPr>
            <a:r>
              <a:rPr lang="en-US" sz="2800" dirty="0" smtClean="0"/>
              <a:t>Advanced radiation technologies such as stereotactic radiosurgery, cyber knife, fractionated stereotactic radiotherapy and proton beam therapy have been considered to be less harmful for healthy tissues , but this may not actually be the case.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solidFill>
                  <a:srgbClr val="FF0000"/>
                </a:solidFill>
              </a:rPr>
              <a:t>Empty sella </a:t>
            </a:r>
            <a:r>
              <a:rPr lang="en-US" sz="2800" dirty="0" smtClean="0"/>
              <a:t>may be </a:t>
            </a:r>
            <a:r>
              <a:rPr lang="en-US" sz="2800" dirty="0" smtClean="0">
                <a:solidFill>
                  <a:srgbClr val="FF0000"/>
                </a:solidFill>
              </a:rPr>
              <a:t>secondary</a:t>
            </a:r>
            <a:r>
              <a:rPr lang="en-US" sz="2800" dirty="0" smtClean="0"/>
              <a:t>, commonly associated with </a:t>
            </a:r>
            <a:r>
              <a:rPr lang="en-US" sz="2800" dirty="0" smtClean="0">
                <a:solidFill>
                  <a:srgbClr val="FF0000"/>
                </a:solidFill>
              </a:rPr>
              <a:t>partial</a:t>
            </a:r>
            <a:r>
              <a:rPr lang="en-US" sz="2800" dirty="0" smtClean="0"/>
              <a:t> or </a:t>
            </a:r>
            <a:r>
              <a:rPr lang="en-US" sz="2800" dirty="0" smtClean="0">
                <a:solidFill>
                  <a:srgbClr val="FF0000"/>
                </a:solidFill>
              </a:rPr>
              <a:t>complete hypopituitarism</a:t>
            </a:r>
            <a:r>
              <a:rPr lang="en-US" sz="2800" dirty="0" smtClean="0"/>
              <a:t>, </a:t>
            </a:r>
            <a:r>
              <a:rPr lang="en-US" sz="2800" dirty="0" smtClean="0">
                <a:solidFill>
                  <a:srgbClr val="FF0000"/>
                </a:solidFill>
              </a:rPr>
              <a:t>with or without hyperprolactinaemia </a:t>
            </a:r>
            <a:r>
              <a:rPr lang="en-US" sz="2800" dirty="0" smtClean="0"/>
              <a:t>or </a:t>
            </a:r>
            <a:r>
              <a:rPr lang="en-US" sz="2800" dirty="0" smtClean="0">
                <a:solidFill>
                  <a:srgbClr val="FF0000"/>
                </a:solidFill>
              </a:rPr>
              <a:t>primary</a:t>
            </a:r>
            <a:r>
              <a:rPr lang="en-US" sz="2800" dirty="0" smtClean="0"/>
              <a:t>, usually with </a:t>
            </a:r>
            <a:r>
              <a:rPr lang="en-US" sz="2800" dirty="0" smtClean="0">
                <a:solidFill>
                  <a:srgbClr val="FF0000"/>
                </a:solidFill>
              </a:rPr>
              <a:t>normal pituitary function </a:t>
            </a:r>
            <a:r>
              <a:rPr lang="en-US" sz="2800" dirty="0" smtClean="0"/>
              <a:t>. </a:t>
            </a:r>
            <a:endParaRPr lang="en-US" dirty="0" smtClean="0"/>
          </a:p>
          <a:p>
            <a:endParaRPr lang="en-US" sz="2800" dirty="0" smtClean="0"/>
          </a:p>
        </p:txBody>
      </p:sp>
    </p:spTree>
    <p:extLst>
      <p:ext uri="{BB962C8B-B14F-4D97-AF65-F5344CB8AC3E}">
        <p14:creationId xmlns:p14="http://schemas.microsoft.com/office/powerpoint/2010/main" val="3292729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0869" y="743956"/>
            <a:ext cx="6318685" cy="4910014"/>
          </a:xfrm>
          <a:prstGeom prst="rect">
            <a:avLst/>
          </a:prstGeom>
        </p:spPr>
      </p:pic>
    </p:spTree>
    <p:extLst>
      <p:ext uri="{BB962C8B-B14F-4D97-AF65-F5344CB8AC3E}">
        <p14:creationId xmlns:p14="http://schemas.microsoft.com/office/powerpoint/2010/main" val="3471923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2282" y="308346"/>
            <a:ext cx="6099738" cy="6057277"/>
          </a:xfrm>
          <a:prstGeom prst="rect">
            <a:avLst/>
          </a:prstGeom>
        </p:spPr>
      </p:pic>
    </p:spTree>
    <p:extLst>
      <p:ext uri="{BB962C8B-B14F-4D97-AF65-F5344CB8AC3E}">
        <p14:creationId xmlns:p14="http://schemas.microsoft.com/office/powerpoint/2010/main" val="1452645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0651" y="1531425"/>
            <a:ext cx="6127106" cy="2656461"/>
          </a:xfrm>
          <a:prstGeom prst="rect">
            <a:avLst/>
          </a:prstGeom>
        </p:spPr>
      </p:pic>
    </p:spTree>
    <p:extLst>
      <p:ext uri="{BB962C8B-B14F-4D97-AF65-F5344CB8AC3E}">
        <p14:creationId xmlns:p14="http://schemas.microsoft.com/office/powerpoint/2010/main" val="3042660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688" y="466658"/>
            <a:ext cx="11588150" cy="5755422"/>
          </a:xfrm>
          <a:prstGeom prst="rect">
            <a:avLst/>
          </a:prstGeom>
        </p:spPr>
        <p:txBody>
          <a:bodyPr wrap="square">
            <a:spAutoFit/>
          </a:bodyPr>
          <a:lstStyle/>
          <a:p>
            <a:r>
              <a:rPr lang="en-US" sz="3200" b="1" dirty="0" smtClean="0">
                <a:solidFill>
                  <a:srgbClr val="FF0000"/>
                </a:solidFill>
              </a:rPr>
              <a:t>3. Management of Hypopituitarism </a:t>
            </a:r>
          </a:p>
          <a:p>
            <a:endParaRPr lang="en-US" sz="2800" dirty="0"/>
          </a:p>
          <a:p>
            <a:endParaRPr lang="en-US" sz="2800" dirty="0"/>
          </a:p>
          <a:p>
            <a:pPr marL="457200" indent="-457200">
              <a:buFont typeface="Wingdings" panose="05000000000000000000" pitchFamily="2" charset="2"/>
              <a:buChar char="q"/>
            </a:pPr>
            <a:r>
              <a:rPr lang="en-US" sz="2800" dirty="0" smtClean="0"/>
              <a:t>The aim of hypopituitarism management is usually to replace the target-hormone of the disturbed hypothalamo-pituitary-endocrine gland axis. </a:t>
            </a:r>
          </a:p>
          <a:p>
            <a:endParaRPr lang="en-US" sz="2800" dirty="0"/>
          </a:p>
          <a:p>
            <a:pPr marL="457200" indent="-457200">
              <a:buFont typeface="Wingdings" panose="05000000000000000000" pitchFamily="2" charset="2"/>
              <a:buChar char="q"/>
            </a:pPr>
            <a:r>
              <a:rPr lang="en-US" sz="2800" dirty="0" smtClean="0"/>
              <a:t>However, there are exceptions to this rule, such as GHD </a:t>
            </a:r>
            <a:r>
              <a:rPr lang="en-US" sz="2800" dirty="0"/>
              <a:t> </a:t>
            </a:r>
            <a:r>
              <a:rPr lang="en-US" sz="2800" dirty="0" smtClean="0"/>
              <a:t>(growth </a:t>
            </a:r>
            <a:r>
              <a:rPr lang="en-US" sz="2800" dirty="0"/>
              <a:t>hormone deficiency </a:t>
            </a:r>
            <a:r>
              <a:rPr lang="en-US" sz="2800" dirty="0" smtClean="0"/>
              <a:t>)and </a:t>
            </a:r>
            <a:r>
              <a:rPr lang="en-US" sz="2800" dirty="0"/>
              <a:t>SHG </a:t>
            </a:r>
            <a:r>
              <a:rPr lang="en-US" sz="2800" dirty="0" smtClean="0"/>
              <a:t>( </a:t>
            </a:r>
            <a:r>
              <a:rPr lang="en-US" sz="2800" dirty="0"/>
              <a:t>secondary hypogonadism </a:t>
            </a:r>
            <a:r>
              <a:rPr lang="en-US" sz="2800" dirty="0" smtClean="0"/>
              <a:t>) when fertility is the primary concern.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Moreover, while hypopituitarism is usually permanent it may be also </a:t>
            </a:r>
            <a:r>
              <a:rPr lang="en-US" sz="2800" dirty="0" smtClean="0">
                <a:solidFill>
                  <a:srgbClr val="FF0000"/>
                </a:solidFill>
              </a:rPr>
              <a:t>transient</a:t>
            </a:r>
            <a:r>
              <a:rPr lang="en-US" sz="2800" dirty="0" smtClean="0"/>
              <a:t> in cases of </a:t>
            </a:r>
            <a:r>
              <a:rPr lang="en-US" sz="2800" dirty="0" smtClean="0">
                <a:solidFill>
                  <a:srgbClr val="FF0000"/>
                </a:solidFill>
              </a:rPr>
              <a:t>compression</a:t>
            </a:r>
            <a:r>
              <a:rPr lang="en-US" sz="2800" dirty="0" smtClean="0"/>
              <a:t>, </a:t>
            </a:r>
            <a:r>
              <a:rPr lang="en-US" sz="2800" dirty="0" smtClean="0">
                <a:solidFill>
                  <a:srgbClr val="FF0000"/>
                </a:solidFill>
              </a:rPr>
              <a:t>inflammation</a:t>
            </a:r>
            <a:r>
              <a:rPr lang="en-US" sz="2800" dirty="0" smtClean="0"/>
              <a:t> (hypophysitis), </a:t>
            </a:r>
            <a:r>
              <a:rPr lang="en-US" sz="2800" dirty="0" smtClean="0">
                <a:solidFill>
                  <a:srgbClr val="FF0000"/>
                </a:solidFill>
              </a:rPr>
              <a:t>surgery</a:t>
            </a:r>
            <a:r>
              <a:rPr lang="en-US" sz="2800" dirty="0" smtClean="0"/>
              <a:t> or </a:t>
            </a:r>
            <a:r>
              <a:rPr lang="en-US" sz="2800" dirty="0" smtClean="0">
                <a:solidFill>
                  <a:srgbClr val="FF0000"/>
                </a:solidFill>
              </a:rPr>
              <a:t>functional suppression</a:t>
            </a:r>
            <a:r>
              <a:rPr lang="en-US" sz="2800" dirty="0" smtClean="0"/>
              <a:t>. </a:t>
            </a:r>
            <a:endParaRPr lang="en-US" sz="2800" dirty="0"/>
          </a:p>
        </p:txBody>
      </p:sp>
    </p:spTree>
    <p:extLst>
      <p:ext uri="{BB962C8B-B14F-4D97-AF65-F5344CB8AC3E}">
        <p14:creationId xmlns:p14="http://schemas.microsoft.com/office/powerpoint/2010/main" val="2901563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2956" y="2317155"/>
            <a:ext cx="8551636" cy="830997"/>
          </a:xfrm>
          <a:prstGeom prst="rect">
            <a:avLst/>
          </a:prstGeom>
        </p:spPr>
        <p:txBody>
          <a:bodyPr wrap="none">
            <a:spAutoFit/>
          </a:bodyPr>
          <a:lstStyle/>
          <a:p>
            <a:r>
              <a:rPr lang="en-US" sz="4800" b="1" dirty="0">
                <a:solidFill>
                  <a:srgbClr val="FF0000"/>
                </a:solidFill>
              </a:rPr>
              <a:t>Management of Hypopituitarism</a:t>
            </a:r>
          </a:p>
        </p:txBody>
      </p:sp>
      <p:sp>
        <p:nvSpPr>
          <p:cNvPr id="3" name="Rectangle 2"/>
          <p:cNvSpPr/>
          <p:nvPr/>
        </p:nvSpPr>
        <p:spPr>
          <a:xfrm>
            <a:off x="3672451" y="3388107"/>
            <a:ext cx="4996624" cy="369332"/>
          </a:xfrm>
          <a:prstGeom prst="rect">
            <a:avLst/>
          </a:prstGeom>
        </p:spPr>
        <p:txBody>
          <a:bodyPr wrap="none">
            <a:spAutoFit/>
          </a:bodyPr>
          <a:lstStyle/>
          <a:p>
            <a:r>
              <a:rPr lang="en-US" dirty="0"/>
              <a:t>Krystallenia I. Alexandraki 1 and AshleyB. Grossman</a:t>
            </a:r>
          </a:p>
        </p:txBody>
      </p:sp>
      <p:pic>
        <p:nvPicPr>
          <p:cNvPr id="4" name="Picture 3"/>
          <p:cNvPicPr>
            <a:picLocks noChangeAspect="1"/>
          </p:cNvPicPr>
          <p:nvPr/>
        </p:nvPicPr>
        <p:blipFill>
          <a:blip r:embed="rId2"/>
          <a:stretch>
            <a:fillRect/>
          </a:stretch>
        </p:blipFill>
        <p:spPr>
          <a:xfrm>
            <a:off x="1132152" y="4828391"/>
            <a:ext cx="4084738" cy="1123362"/>
          </a:xfrm>
          <a:prstGeom prst="rect">
            <a:avLst/>
          </a:prstGeom>
        </p:spPr>
      </p:pic>
    </p:spTree>
    <p:extLst>
      <p:ext uri="{BB962C8B-B14F-4D97-AF65-F5344CB8AC3E}">
        <p14:creationId xmlns:p14="http://schemas.microsoft.com/office/powerpoint/2010/main" val="3983867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628" y="810371"/>
            <a:ext cx="11237342" cy="1815882"/>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The aim of hormone replacement is to minimise both symptoms and clinical signs of specific hormone deficiencies with safety, minimise inconvenience, and to maximise QoL</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p:txBody>
      </p:sp>
    </p:spTree>
    <p:extLst>
      <p:ext uri="{BB962C8B-B14F-4D97-AF65-F5344CB8AC3E}">
        <p14:creationId xmlns:p14="http://schemas.microsoft.com/office/powerpoint/2010/main" val="2861741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570" y="224641"/>
            <a:ext cx="11191336" cy="6247864"/>
          </a:xfrm>
          <a:prstGeom prst="rect">
            <a:avLst/>
          </a:prstGeom>
        </p:spPr>
        <p:txBody>
          <a:bodyPr wrap="square">
            <a:spAutoFit/>
          </a:bodyPr>
          <a:lstStyle/>
          <a:p>
            <a:r>
              <a:rPr lang="en-US" sz="3200" b="1" dirty="0">
                <a:solidFill>
                  <a:srgbClr val="FF0000"/>
                </a:solidFill>
              </a:rPr>
              <a:t>Diagnosis of hypopituitarism </a:t>
            </a:r>
            <a:endParaRPr lang="en-US" sz="3200" b="1" dirty="0" smtClean="0">
              <a:solidFill>
                <a:srgbClr val="FF0000"/>
              </a:solidFill>
            </a:endParaRPr>
          </a:p>
          <a:p>
            <a:r>
              <a:rPr lang="en-US" sz="3200" dirty="0" smtClean="0">
                <a:solidFill>
                  <a:srgbClr val="FF0000"/>
                </a:solidFill>
              </a:rPr>
              <a:t>Central </a:t>
            </a:r>
            <a:r>
              <a:rPr lang="en-US" sz="3200" dirty="0">
                <a:solidFill>
                  <a:srgbClr val="FF0000"/>
                </a:solidFill>
              </a:rPr>
              <a:t>adrenal </a:t>
            </a:r>
            <a:r>
              <a:rPr lang="en-US" sz="3200" dirty="0" smtClean="0">
                <a:solidFill>
                  <a:srgbClr val="FF0000"/>
                </a:solidFill>
              </a:rPr>
              <a:t>insufficiency</a:t>
            </a:r>
          </a:p>
          <a:p>
            <a:endParaRPr lang="en-US" sz="2800" dirty="0"/>
          </a:p>
          <a:p>
            <a:pPr marL="457200" indent="-457200">
              <a:buFont typeface="Wingdings" panose="05000000000000000000" pitchFamily="2" charset="2"/>
              <a:buChar char="q"/>
            </a:pPr>
            <a:r>
              <a:rPr lang="en-US" sz="2800" dirty="0" smtClean="0"/>
              <a:t> We </a:t>
            </a:r>
            <a:r>
              <a:rPr lang="en-US" sz="2800" dirty="0"/>
              <a:t>suggest measuring </a:t>
            </a:r>
            <a:r>
              <a:rPr lang="en-US" sz="2800" dirty="0">
                <a:solidFill>
                  <a:srgbClr val="FF0000"/>
                </a:solidFill>
              </a:rPr>
              <a:t>serum cortisol levels </a:t>
            </a:r>
            <a:r>
              <a:rPr lang="en-US" sz="2800" dirty="0"/>
              <a:t>at </a:t>
            </a:r>
            <a:r>
              <a:rPr lang="en-US" sz="2800" dirty="0">
                <a:solidFill>
                  <a:srgbClr val="FF0000"/>
                </a:solidFill>
              </a:rPr>
              <a:t>8 –9 AM </a:t>
            </a:r>
            <a:r>
              <a:rPr lang="en-US" sz="2800" dirty="0"/>
              <a:t>as the first-line test for diagnosing central adrenal insufficiency (AI). </a:t>
            </a:r>
          </a:p>
          <a:p>
            <a:r>
              <a:rPr lang="en-US" sz="2800" dirty="0" smtClean="0"/>
              <a:t> </a:t>
            </a:r>
            <a:endParaRPr lang="fa-IR" sz="2800" dirty="0" smtClean="0"/>
          </a:p>
          <a:p>
            <a:pPr marL="457200" indent="-457200">
              <a:buFont typeface="Wingdings" panose="05000000000000000000" pitchFamily="2" charset="2"/>
              <a:buChar char="q"/>
            </a:pPr>
            <a:r>
              <a:rPr lang="en-US" sz="2800" dirty="0" smtClean="0"/>
              <a:t>We </a:t>
            </a:r>
            <a:r>
              <a:rPr lang="en-US" sz="2800" dirty="0"/>
              <a:t>recommend against using a random cortisol level to diagnose AI.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We suggest that a cortisol </a:t>
            </a:r>
            <a:r>
              <a:rPr lang="en-US" sz="2800" dirty="0" smtClean="0"/>
              <a:t>level&lt; </a:t>
            </a:r>
            <a:r>
              <a:rPr lang="en-US" sz="2800" dirty="0">
                <a:solidFill>
                  <a:srgbClr val="FF0000"/>
                </a:solidFill>
              </a:rPr>
              <a:t>3 </a:t>
            </a:r>
            <a:r>
              <a:rPr lang="el-GR" sz="2800" dirty="0">
                <a:solidFill>
                  <a:srgbClr val="FF0000"/>
                </a:solidFill>
              </a:rPr>
              <a:t>μ</a:t>
            </a:r>
            <a:r>
              <a:rPr lang="en-US" sz="2800" dirty="0">
                <a:solidFill>
                  <a:srgbClr val="FF0000"/>
                </a:solidFill>
              </a:rPr>
              <a:t>g </a:t>
            </a:r>
            <a:r>
              <a:rPr lang="en-US" sz="2800" dirty="0" smtClean="0">
                <a:solidFill>
                  <a:srgbClr val="FF0000"/>
                </a:solidFill>
              </a:rPr>
              <a:t>/</a:t>
            </a:r>
            <a:r>
              <a:rPr lang="en-US" sz="2800" dirty="0" smtClean="0">
                <a:solidFill>
                  <a:srgbClr val="FF0000"/>
                </a:solidFill>
              </a:rPr>
              <a:t>dL </a:t>
            </a:r>
            <a:r>
              <a:rPr lang="en-US" sz="2800" dirty="0"/>
              <a:t>is indicative of </a:t>
            </a:r>
            <a:r>
              <a:rPr lang="en-US" sz="2800" dirty="0">
                <a:solidFill>
                  <a:srgbClr val="FF0000"/>
                </a:solidFill>
              </a:rPr>
              <a:t>AI</a:t>
            </a:r>
            <a:r>
              <a:rPr lang="en-US" sz="2800" dirty="0"/>
              <a:t> and a cortisol level </a:t>
            </a:r>
            <a:r>
              <a:rPr lang="en-US" sz="2800" dirty="0" smtClean="0"/>
              <a:t>&gt;</a:t>
            </a:r>
            <a:r>
              <a:rPr lang="en-US" sz="2800" dirty="0" smtClean="0">
                <a:solidFill>
                  <a:srgbClr val="FF0000"/>
                </a:solidFill>
              </a:rPr>
              <a:t>15 </a:t>
            </a:r>
            <a:r>
              <a:rPr lang="el-GR" sz="2800" dirty="0">
                <a:solidFill>
                  <a:srgbClr val="FF0000"/>
                </a:solidFill>
              </a:rPr>
              <a:t>μ</a:t>
            </a:r>
            <a:r>
              <a:rPr lang="en-US" sz="2800" dirty="0">
                <a:solidFill>
                  <a:srgbClr val="FF0000"/>
                </a:solidFill>
              </a:rPr>
              <a:t>g </a:t>
            </a:r>
            <a:r>
              <a:rPr lang="en-US" sz="2800" dirty="0" smtClean="0">
                <a:solidFill>
                  <a:srgbClr val="FF0000"/>
                </a:solidFill>
              </a:rPr>
              <a:t>/</a:t>
            </a:r>
            <a:r>
              <a:rPr lang="en-US" sz="2800" dirty="0">
                <a:solidFill>
                  <a:srgbClr val="FF0000"/>
                </a:solidFill>
              </a:rPr>
              <a:t>dL </a:t>
            </a:r>
            <a:r>
              <a:rPr lang="en-US" sz="2800" dirty="0"/>
              <a:t>likely excludes an AI diagnosis.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We </a:t>
            </a:r>
            <a:r>
              <a:rPr lang="en-US" sz="2800" dirty="0"/>
              <a:t>suggest performing a corticotropin stimulation test when morning cortisol values are between </a:t>
            </a:r>
            <a:r>
              <a:rPr lang="en-US" sz="2800" dirty="0">
                <a:solidFill>
                  <a:srgbClr val="FF0000"/>
                </a:solidFill>
              </a:rPr>
              <a:t>3 and 15 </a:t>
            </a:r>
            <a:r>
              <a:rPr lang="el-GR" sz="2800" dirty="0">
                <a:solidFill>
                  <a:srgbClr val="FF0000"/>
                </a:solidFill>
              </a:rPr>
              <a:t>μ</a:t>
            </a:r>
            <a:r>
              <a:rPr lang="en-US" sz="2800" dirty="0">
                <a:solidFill>
                  <a:srgbClr val="FF0000"/>
                </a:solidFill>
              </a:rPr>
              <a:t>g </a:t>
            </a:r>
            <a:r>
              <a:rPr lang="en-US" sz="2800" dirty="0" smtClean="0">
                <a:solidFill>
                  <a:srgbClr val="FF0000"/>
                </a:solidFill>
              </a:rPr>
              <a:t>/</a:t>
            </a:r>
            <a:r>
              <a:rPr lang="en-US" sz="2800" dirty="0">
                <a:solidFill>
                  <a:srgbClr val="FF0000"/>
                </a:solidFill>
              </a:rPr>
              <a:t>dL </a:t>
            </a:r>
            <a:r>
              <a:rPr lang="en-US" sz="2800" dirty="0"/>
              <a:t>to diagnose AI. </a:t>
            </a:r>
            <a:r>
              <a:rPr lang="en-US" sz="2800" dirty="0" smtClean="0"/>
              <a:t>Peak </a:t>
            </a:r>
            <a:r>
              <a:rPr lang="en-US" sz="2800" dirty="0"/>
              <a:t>cortisol levels </a:t>
            </a:r>
            <a:r>
              <a:rPr lang="en-US" sz="2800" dirty="0" smtClean="0"/>
              <a:t> &lt;18.1 </a:t>
            </a:r>
            <a:r>
              <a:rPr lang="el-GR" sz="2800" dirty="0">
                <a:solidFill>
                  <a:schemeClr val="bg2">
                    <a:lumMod val="10000"/>
                  </a:schemeClr>
                </a:solidFill>
              </a:rPr>
              <a:t>μ</a:t>
            </a:r>
            <a:r>
              <a:rPr lang="en-US" sz="2800" dirty="0">
                <a:solidFill>
                  <a:schemeClr val="bg2">
                    <a:lumMod val="10000"/>
                  </a:schemeClr>
                </a:solidFill>
              </a:rPr>
              <a:t>g </a:t>
            </a:r>
            <a:r>
              <a:rPr lang="en-US" sz="2800" dirty="0" smtClean="0"/>
              <a:t>/</a:t>
            </a:r>
            <a:r>
              <a:rPr lang="en-US" sz="2800" dirty="0"/>
              <a:t>dL (500 nmol/L) at 30 or 60 minutes indicate AI</a:t>
            </a:r>
            <a:r>
              <a:rPr lang="en-US" sz="2800" dirty="0" smtClean="0"/>
              <a:t>.</a:t>
            </a:r>
            <a:endParaRPr lang="en-US" dirty="0"/>
          </a:p>
        </p:txBody>
      </p:sp>
    </p:spTree>
    <p:extLst>
      <p:ext uri="{BB962C8B-B14F-4D97-AF65-F5344CB8AC3E}">
        <p14:creationId xmlns:p14="http://schemas.microsoft.com/office/powerpoint/2010/main" val="2703704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47" y="186320"/>
            <a:ext cx="11616906" cy="6617196"/>
          </a:xfrm>
          <a:prstGeom prst="rect">
            <a:avLst/>
          </a:prstGeom>
        </p:spPr>
        <p:txBody>
          <a:bodyPr wrap="square">
            <a:spAutoFit/>
          </a:bodyPr>
          <a:lstStyle/>
          <a:p>
            <a:pPr lvl="0"/>
            <a:r>
              <a:rPr lang="en-US" sz="3200" b="1" dirty="0">
                <a:solidFill>
                  <a:srgbClr val="FF0000"/>
                </a:solidFill>
              </a:rPr>
              <a:t> 3.1. Adrenocorticotropic Hormone (ACTH) Deficiency Replacement </a:t>
            </a:r>
            <a:endParaRPr lang="en-US" sz="3200" b="1" dirty="0" smtClean="0">
              <a:solidFill>
                <a:srgbClr val="FF0000"/>
              </a:solidFill>
            </a:endParaRPr>
          </a:p>
          <a:p>
            <a:pPr lvl="0"/>
            <a:r>
              <a:rPr lang="en-US" sz="3200" b="1" dirty="0" smtClean="0">
                <a:solidFill>
                  <a:srgbClr val="FF0000"/>
                </a:solidFill>
              </a:rPr>
              <a:t>Treatment </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endogenous secretion of glucocorticoids (GCs) follows a 24-h circadian rhythm, with a </a:t>
            </a:r>
            <a:r>
              <a:rPr lang="en-US" sz="2800" dirty="0">
                <a:solidFill>
                  <a:srgbClr val="FF0000"/>
                </a:solidFill>
              </a:rPr>
              <a:t>morning</a:t>
            </a:r>
            <a:r>
              <a:rPr lang="en-US" sz="2800" dirty="0">
                <a:solidFill>
                  <a:prstClr val="black"/>
                </a:solidFill>
              </a:rPr>
              <a:t> </a:t>
            </a:r>
            <a:r>
              <a:rPr lang="en-US" sz="2800" dirty="0">
                <a:solidFill>
                  <a:srgbClr val="FF0000"/>
                </a:solidFill>
              </a:rPr>
              <a:t>peak</a:t>
            </a:r>
            <a:r>
              <a:rPr lang="en-US" sz="2800" dirty="0">
                <a:solidFill>
                  <a:prstClr val="black"/>
                </a:solidFill>
              </a:rPr>
              <a:t> at the point of sleep-to-waking and a </a:t>
            </a:r>
            <a:r>
              <a:rPr lang="en-US" sz="2800" dirty="0">
                <a:solidFill>
                  <a:srgbClr val="FF0000"/>
                </a:solidFill>
              </a:rPr>
              <a:t>nadir </a:t>
            </a:r>
            <a:r>
              <a:rPr lang="en-US" sz="2800" dirty="0">
                <a:solidFill>
                  <a:prstClr val="black"/>
                </a:solidFill>
              </a:rPr>
              <a:t>at </a:t>
            </a:r>
            <a:r>
              <a:rPr lang="en-US" sz="2800" dirty="0">
                <a:solidFill>
                  <a:srgbClr val="FF0000"/>
                </a:solidFill>
              </a:rPr>
              <a:t>midnight.</a:t>
            </a:r>
            <a:r>
              <a:rPr lang="en-US" sz="2800" dirty="0">
                <a:solidFill>
                  <a:prstClr val="black"/>
                </a:solidFill>
              </a:rPr>
              <a:t>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This </a:t>
            </a:r>
            <a:r>
              <a:rPr lang="en-US" sz="2800" dirty="0">
                <a:solidFill>
                  <a:prstClr val="black"/>
                </a:solidFill>
              </a:rPr>
              <a:t>circadian rhythm parallels the activity of a primary circadian clock sited in the suprachiasmatic nucleus of the hypothalamus, this synchronising secondary circadian rhythms in other brain areas and in peripheral centers such as the adrenals, and indeed in all cells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For </a:t>
            </a:r>
            <a:r>
              <a:rPr lang="en-US" sz="2800" dirty="0">
                <a:solidFill>
                  <a:prstClr val="black"/>
                </a:solidFill>
              </a:rPr>
              <a:t>this reason, in patients with SAI </a:t>
            </a:r>
            <a:r>
              <a:rPr lang="en-US" sz="2800" dirty="0" smtClean="0">
                <a:solidFill>
                  <a:prstClr val="black"/>
                </a:solidFill>
              </a:rPr>
              <a:t>(central </a:t>
            </a:r>
            <a:r>
              <a:rPr lang="en-US" sz="2800" dirty="0">
                <a:solidFill>
                  <a:prstClr val="black"/>
                </a:solidFill>
              </a:rPr>
              <a:t>or secondary adrenal </a:t>
            </a:r>
            <a:r>
              <a:rPr lang="en-US" sz="2800" dirty="0" smtClean="0">
                <a:solidFill>
                  <a:prstClr val="black"/>
                </a:solidFill>
              </a:rPr>
              <a:t>insufficiency) </a:t>
            </a:r>
            <a:r>
              <a:rPr lang="en-US" sz="2800" dirty="0">
                <a:solidFill>
                  <a:prstClr val="black"/>
                </a:solidFill>
              </a:rPr>
              <a:t>the cortisol rhythm may retain some residual function as opposed to primary AI (PAI), where the cyclic secretion is completely lost </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1903305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554" y="380394"/>
            <a:ext cx="11611155" cy="5693866"/>
          </a:xfrm>
          <a:prstGeom prst="rect">
            <a:avLst/>
          </a:prstGeom>
        </p:spPr>
        <p:txBody>
          <a:bodyPr wrap="square">
            <a:spAutoFit/>
          </a:bodyPr>
          <a:lstStyle/>
          <a:p>
            <a:pPr marL="285750" indent="-285750">
              <a:buFont typeface="Wingdings" panose="05000000000000000000" pitchFamily="2" charset="2"/>
              <a:buChar char="q"/>
            </a:pPr>
            <a:r>
              <a:rPr lang="en-US" dirty="0" smtClean="0"/>
              <a:t> </a:t>
            </a:r>
            <a:r>
              <a:rPr lang="en-US" sz="2800" dirty="0" smtClean="0"/>
              <a:t>This latter fact, along with the fact that the physiological daily production of cortisol may be lower than previously believed , can readily result in overtreatment of patients with AI unless great care is taken. </a:t>
            </a:r>
          </a:p>
          <a:p>
            <a:endParaRPr lang="en-US" sz="2800" dirty="0"/>
          </a:p>
          <a:p>
            <a:pPr marL="457200" indent="-457200">
              <a:buFont typeface="Wingdings" panose="05000000000000000000" pitchFamily="2" charset="2"/>
              <a:buChar char="q"/>
            </a:pPr>
            <a:r>
              <a:rPr lang="en-US" sz="2800" dirty="0" smtClean="0"/>
              <a:t>The GC most widely used for cortisol replacement therapy worldwide is immediate-release oral GC hydrocortisone (HC) in daily divided doses.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current recommendations suggest </a:t>
            </a:r>
            <a:r>
              <a:rPr lang="en-US" sz="2800" dirty="0" smtClean="0">
                <a:solidFill>
                  <a:srgbClr val="FF0000"/>
                </a:solidFill>
              </a:rPr>
              <a:t>total daily replacement doses </a:t>
            </a:r>
            <a:r>
              <a:rPr lang="en-US" sz="2800" dirty="0" smtClean="0"/>
              <a:t>for HC of </a:t>
            </a:r>
            <a:r>
              <a:rPr lang="en-US" sz="2800" dirty="0" smtClean="0">
                <a:solidFill>
                  <a:srgbClr val="FF0000"/>
                </a:solidFill>
              </a:rPr>
              <a:t>10—12</a:t>
            </a:r>
            <a:r>
              <a:rPr lang="en-US" sz="2800" dirty="0" smtClean="0"/>
              <a:t> mg/m2 body surface area (BSA) ; in adults, the suggested HC dose is </a:t>
            </a:r>
            <a:r>
              <a:rPr lang="en-US" sz="2800" dirty="0" smtClean="0">
                <a:solidFill>
                  <a:srgbClr val="FF0000"/>
                </a:solidFill>
              </a:rPr>
              <a:t>15–20 mg </a:t>
            </a:r>
            <a:r>
              <a:rPr lang="en-US" sz="2800" dirty="0" smtClean="0"/>
              <a:t>as a total daily dose with the highest HC dose (</a:t>
            </a:r>
            <a:r>
              <a:rPr lang="en-US" sz="2800" dirty="0" smtClean="0">
                <a:solidFill>
                  <a:srgbClr val="FF0000"/>
                </a:solidFill>
              </a:rPr>
              <a:t>half or two-thirds of the total daily dose</a:t>
            </a:r>
            <a:r>
              <a:rPr lang="en-US" sz="2800" dirty="0" smtClean="0"/>
              <a:t>) given immediately on </a:t>
            </a:r>
            <a:r>
              <a:rPr lang="en-US" sz="2800" dirty="0" smtClean="0">
                <a:solidFill>
                  <a:srgbClr val="FF0000"/>
                </a:solidFill>
              </a:rPr>
              <a:t>waking </a:t>
            </a:r>
            <a:r>
              <a:rPr lang="en-US" sz="2800" dirty="0" smtClean="0"/>
              <a:t>(morning) and the other </a:t>
            </a:r>
            <a:r>
              <a:rPr lang="en-US" sz="2800" dirty="0" smtClean="0">
                <a:solidFill>
                  <a:srgbClr val="FF0000"/>
                </a:solidFill>
              </a:rPr>
              <a:t>2– 3 (</a:t>
            </a:r>
            <a:r>
              <a:rPr lang="en-US" sz="2800" dirty="0" smtClean="0"/>
              <a:t>and rarely 4) </a:t>
            </a:r>
            <a:r>
              <a:rPr lang="en-US" sz="2800" dirty="0" smtClean="0">
                <a:solidFill>
                  <a:srgbClr val="FF0000"/>
                </a:solidFill>
              </a:rPr>
              <a:t>doses</a:t>
            </a:r>
            <a:r>
              <a:rPr lang="en-US" sz="2800" dirty="0" smtClean="0"/>
              <a:t> given later at lunch and then late afternoon (or an additional early afternoon), respectively </a:t>
            </a:r>
            <a:r>
              <a:rPr lang="en-US" dirty="0" smtClean="0"/>
              <a:t>.</a:t>
            </a:r>
            <a:endParaRPr lang="en-US" dirty="0"/>
          </a:p>
        </p:txBody>
      </p:sp>
    </p:spTree>
    <p:extLst>
      <p:ext uri="{BB962C8B-B14F-4D97-AF65-F5344CB8AC3E}">
        <p14:creationId xmlns:p14="http://schemas.microsoft.com/office/powerpoint/2010/main" val="1517098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279" y="274608"/>
            <a:ext cx="11835441" cy="6124754"/>
          </a:xfrm>
          <a:prstGeom prst="rect">
            <a:avLst/>
          </a:prstGeom>
        </p:spPr>
        <p:txBody>
          <a:bodyPr wrap="square">
            <a:spAutoFit/>
          </a:bodyPr>
          <a:lstStyle/>
          <a:p>
            <a:pPr marL="457200" indent="-457200">
              <a:buFont typeface="Wingdings" panose="05000000000000000000" pitchFamily="2" charset="2"/>
              <a:buChar char="q"/>
            </a:pPr>
            <a:r>
              <a:rPr lang="en-US" sz="2800" dirty="0" smtClean="0"/>
              <a:t>In general, </a:t>
            </a:r>
            <a:r>
              <a:rPr lang="en-US" sz="2800" dirty="0" smtClean="0">
                <a:solidFill>
                  <a:srgbClr val="FF0000"/>
                </a:solidFill>
              </a:rPr>
              <a:t>dose adjustments </a:t>
            </a:r>
            <a:r>
              <a:rPr lang="en-US" sz="2800" dirty="0" smtClean="0"/>
              <a:t>depend on </a:t>
            </a:r>
            <a:r>
              <a:rPr lang="en-US" sz="2800" dirty="0" smtClean="0">
                <a:solidFill>
                  <a:srgbClr val="FF0000"/>
                </a:solidFill>
              </a:rPr>
              <a:t>clinical status</a:t>
            </a:r>
            <a:r>
              <a:rPr lang="en-US" sz="2800" dirty="0" smtClean="0"/>
              <a:t>, </a:t>
            </a:r>
            <a:r>
              <a:rPr lang="en-US" sz="2800" dirty="0" smtClean="0">
                <a:solidFill>
                  <a:srgbClr val="FF0000"/>
                </a:solidFill>
              </a:rPr>
              <a:t>patient preference</a:t>
            </a:r>
            <a:r>
              <a:rPr lang="en-US" sz="2800" dirty="0" smtClean="0"/>
              <a:t>, and </a:t>
            </a:r>
            <a:r>
              <a:rPr lang="en-US" sz="2800" dirty="0" smtClean="0">
                <a:solidFill>
                  <a:srgbClr val="FF0000"/>
                </a:solidFill>
              </a:rPr>
              <a:t>comorbidities</a:t>
            </a:r>
            <a:r>
              <a:rPr lang="en-US" sz="2800" dirty="0" smtClean="0"/>
              <a:t>: a HC ‘day-curve’ (HCDC) may have some merit in selected cases to establish the actual serum cortisol levels. </a:t>
            </a:r>
          </a:p>
          <a:p>
            <a:endParaRPr lang="en-US" sz="2800" dirty="0"/>
          </a:p>
          <a:p>
            <a:pPr marL="457200" indent="-457200">
              <a:buFont typeface="Wingdings" panose="05000000000000000000" pitchFamily="2" charset="2"/>
              <a:buChar char="q"/>
            </a:pPr>
            <a:r>
              <a:rPr lang="en-US" sz="2800" dirty="0" smtClean="0"/>
              <a:t>However, even with these regimes minimising the overall daily dose and dividing the doses, patients still report problems with replacement therapy in both PAI and SAI, complaining of an impaired health-related QoL, specifically of fatigue.</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smtClean="0">
                <a:solidFill>
                  <a:srgbClr val="FF0000"/>
                </a:solidFill>
              </a:rPr>
              <a:t>last dose </a:t>
            </a:r>
            <a:r>
              <a:rPr lang="en-US" sz="2800" dirty="0" smtClean="0"/>
              <a:t>should be taken in </a:t>
            </a:r>
            <a:r>
              <a:rPr lang="en-US" sz="2800" dirty="0" smtClean="0">
                <a:solidFill>
                  <a:srgbClr val="FF0000"/>
                </a:solidFill>
              </a:rPr>
              <a:t>at least 6 h </a:t>
            </a:r>
            <a:r>
              <a:rPr lang="en-US" sz="2800" dirty="0" smtClean="0"/>
              <a:t>away from </a:t>
            </a:r>
            <a:r>
              <a:rPr lang="en-US" sz="2800" dirty="0" smtClean="0">
                <a:solidFill>
                  <a:srgbClr val="FF0000"/>
                </a:solidFill>
              </a:rPr>
              <a:t>bedtime</a:t>
            </a:r>
            <a:r>
              <a:rPr lang="en-US" sz="2800" dirty="0" smtClean="0"/>
              <a:t> to avoid sleep disorders or metabolic side-effects.</a:t>
            </a:r>
          </a:p>
          <a:p>
            <a:endParaRPr lang="en-US" sz="2800" dirty="0"/>
          </a:p>
          <a:p>
            <a:pPr marL="457200" indent="-457200">
              <a:buFont typeface="Wingdings" panose="05000000000000000000" pitchFamily="2" charset="2"/>
              <a:buChar char="q"/>
            </a:pPr>
            <a:r>
              <a:rPr lang="en-US" sz="2800" dirty="0" smtClean="0"/>
              <a:t>Increased HC doses may need to be considered when enzyme-inducing drugs are coadministered since they increase GCs metabolism.</a:t>
            </a:r>
            <a:endParaRPr lang="en-US" sz="2800" dirty="0"/>
          </a:p>
        </p:txBody>
      </p:sp>
    </p:spTree>
    <p:extLst>
      <p:ext uri="{BB962C8B-B14F-4D97-AF65-F5344CB8AC3E}">
        <p14:creationId xmlns:p14="http://schemas.microsoft.com/office/powerpoint/2010/main" val="558001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59" y="671755"/>
            <a:ext cx="11289102" cy="3970318"/>
          </a:xfrm>
          <a:prstGeom prst="rect">
            <a:avLst/>
          </a:prstGeom>
        </p:spPr>
        <p:txBody>
          <a:bodyPr wrap="square">
            <a:spAutoFit/>
          </a:bodyPr>
          <a:lstStyle/>
          <a:p>
            <a:pPr marL="457200" indent="-457200">
              <a:buFont typeface="Wingdings" panose="05000000000000000000" pitchFamily="2" charset="2"/>
              <a:buChar char="q"/>
            </a:pPr>
            <a:r>
              <a:rPr lang="en-US" sz="2800" dirty="0" smtClean="0"/>
              <a:t>Urinary free cortisol (UFC) measurement has the disadvantage in being used to adjust the HC dose as saturation of corticosteroid-binding globulin (CBG) following oral HC results in supraphysiological UFC excretion , resulting in a wide inter and intra-variability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As noted above, a HCDC which measures serum cortisol levels throughout the day may be helpful in dose adjustments with targets to avoid excess peaks (&gt; 1000 nmol/l) or troughs (&lt; 100 nmol/l) levels .</a:t>
            </a:r>
          </a:p>
          <a:p>
            <a:endParaRPr lang="en-US" sz="2800" dirty="0"/>
          </a:p>
        </p:txBody>
      </p:sp>
    </p:spTree>
    <p:extLst>
      <p:ext uri="{BB962C8B-B14F-4D97-AF65-F5344CB8AC3E}">
        <p14:creationId xmlns:p14="http://schemas.microsoft.com/office/powerpoint/2010/main" val="3249363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304" y="954657"/>
            <a:ext cx="11680165" cy="4832092"/>
          </a:xfrm>
          <a:prstGeom prst="rect">
            <a:avLst/>
          </a:prstGeom>
        </p:spPr>
        <p:txBody>
          <a:bodyPr wrap="square">
            <a:spAutoFit/>
          </a:bodyPr>
          <a:lstStyle/>
          <a:p>
            <a:pPr marL="457200" indent="-457200">
              <a:buFont typeface="Wingdings" panose="05000000000000000000" pitchFamily="2" charset="2"/>
              <a:buChar char="q"/>
            </a:pPr>
            <a:r>
              <a:rPr lang="en-US" sz="2800" dirty="0" smtClean="0"/>
              <a:t>In the context of longer-acting GCs, the recent guideline reports that </a:t>
            </a:r>
            <a:r>
              <a:rPr lang="en-US" sz="2800" dirty="0" smtClean="0">
                <a:solidFill>
                  <a:srgbClr val="FF0000"/>
                </a:solidFill>
              </a:rPr>
              <a:t>dexamethasone</a:t>
            </a:r>
            <a:r>
              <a:rPr lang="en-US" sz="2800" dirty="0" smtClean="0"/>
              <a:t> should be </a:t>
            </a:r>
            <a:r>
              <a:rPr lang="en-US" sz="2800" dirty="0" smtClean="0">
                <a:solidFill>
                  <a:srgbClr val="FF0000"/>
                </a:solidFill>
              </a:rPr>
              <a:t>avoided</a:t>
            </a:r>
            <a:r>
              <a:rPr lang="en-US" sz="2800" dirty="0" smtClean="0"/>
              <a:t>, whereas </a:t>
            </a:r>
            <a:r>
              <a:rPr lang="en-US" sz="2800" dirty="0" smtClean="0">
                <a:solidFill>
                  <a:srgbClr val="FF0000"/>
                </a:solidFill>
              </a:rPr>
              <a:t>prednisolone </a:t>
            </a:r>
            <a:r>
              <a:rPr lang="en-US" sz="2800" dirty="0" smtClean="0"/>
              <a:t>can be given in patients with </a:t>
            </a:r>
            <a:r>
              <a:rPr lang="en-US" sz="2800" dirty="0" smtClean="0">
                <a:solidFill>
                  <a:srgbClr val="FF0000"/>
                </a:solidFill>
              </a:rPr>
              <a:t>reduced compliance </a:t>
            </a:r>
            <a:r>
              <a:rPr lang="en-US" sz="2800" dirty="0" smtClean="0"/>
              <a:t>or the </a:t>
            </a:r>
            <a:r>
              <a:rPr lang="en-US" sz="2800" dirty="0" smtClean="0">
                <a:solidFill>
                  <a:srgbClr val="FF0000"/>
                </a:solidFill>
              </a:rPr>
              <a:t>nonavailability of HC</a:t>
            </a:r>
            <a:r>
              <a:rPr lang="en-US" sz="2800" dirty="0" smtClean="0"/>
              <a:t>, and may be considerably cheaper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Prednisolone is given in the </a:t>
            </a:r>
            <a:r>
              <a:rPr lang="en-US" sz="2800" dirty="0" smtClean="0">
                <a:solidFill>
                  <a:srgbClr val="FF0000"/>
                </a:solidFill>
              </a:rPr>
              <a:t>morning</a:t>
            </a:r>
            <a:r>
              <a:rPr lang="en-US" sz="2800" dirty="0" smtClean="0"/>
              <a:t> as a </a:t>
            </a:r>
            <a:r>
              <a:rPr lang="en-US" sz="2800" dirty="0" smtClean="0">
                <a:solidFill>
                  <a:srgbClr val="FF0000"/>
                </a:solidFill>
              </a:rPr>
              <a:t>single-doses</a:t>
            </a:r>
            <a:r>
              <a:rPr lang="en-US" sz="2800" dirty="0" smtClean="0"/>
              <a:t> ranging </a:t>
            </a:r>
            <a:r>
              <a:rPr lang="en-US" sz="2800" dirty="0" smtClean="0">
                <a:solidFill>
                  <a:srgbClr val="FF0000"/>
                </a:solidFill>
              </a:rPr>
              <a:t>3–5 mg</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Its advantage is represented by the unique administration and its prolonged action </a:t>
            </a:r>
            <a:r>
              <a:rPr lang="en-US" sz="2800" dirty="0" smtClean="0">
                <a:solidFill>
                  <a:srgbClr val="FF0000"/>
                </a:solidFill>
              </a:rPr>
              <a:t>12–36 h</a:t>
            </a:r>
            <a:r>
              <a:rPr lang="en-US" sz="2800" dirty="0" smtClean="0"/>
              <a:t>, 4 to 5 times higher compared to </a:t>
            </a:r>
            <a:r>
              <a:rPr lang="en-US" sz="2800" dirty="0" smtClean="0">
                <a:solidFill>
                  <a:srgbClr val="FF0000"/>
                </a:solidFill>
              </a:rPr>
              <a:t>6–10 h</a:t>
            </a:r>
            <a:r>
              <a:rPr lang="en-US" sz="2800" dirty="0" smtClean="0"/>
              <a:t> for HC. </a:t>
            </a:r>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4010060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81" y="236145"/>
            <a:ext cx="11697419" cy="6555641"/>
          </a:xfrm>
          <a:prstGeom prst="rect">
            <a:avLst/>
          </a:prstGeom>
        </p:spPr>
        <p:txBody>
          <a:bodyPr wrap="square">
            <a:spAutoFit/>
          </a:bodyPr>
          <a:lstStyle/>
          <a:p>
            <a:pPr marL="457200" lvl="0" indent="-457200">
              <a:buFont typeface="Wingdings" panose="05000000000000000000" pitchFamily="2" charset="2"/>
              <a:buChar char="q"/>
            </a:pPr>
            <a:r>
              <a:rPr lang="en-US" sz="2800" dirty="0">
                <a:solidFill>
                  <a:srgbClr val="FF0000"/>
                </a:solidFill>
              </a:rPr>
              <a:t>Cortisone acetate </a:t>
            </a:r>
            <a:r>
              <a:rPr lang="en-US" sz="2800" dirty="0">
                <a:solidFill>
                  <a:prstClr val="black"/>
                </a:solidFill>
              </a:rPr>
              <a:t>is another </a:t>
            </a:r>
            <a:r>
              <a:rPr lang="en-US" sz="2800" dirty="0">
                <a:solidFill>
                  <a:srgbClr val="FF0000"/>
                </a:solidFill>
              </a:rPr>
              <a:t>immediate-release oral </a:t>
            </a:r>
            <a:r>
              <a:rPr lang="en-US" sz="2800" dirty="0">
                <a:solidFill>
                  <a:prstClr val="black"/>
                </a:solidFill>
              </a:rPr>
              <a:t>GC that has to be converted to HC by the </a:t>
            </a:r>
            <a:r>
              <a:rPr lang="en-US" sz="2800" dirty="0">
                <a:solidFill>
                  <a:srgbClr val="FF0000"/>
                </a:solidFill>
              </a:rPr>
              <a:t>enzyme 11</a:t>
            </a:r>
            <a:r>
              <a:rPr lang="el-GR" sz="2800" dirty="0">
                <a:solidFill>
                  <a:srgbClr val="FF0000"/>
                </a:solidFill>
              </a:rPr>
              <a:t>β-</a:t>
            </a:r>
            <a:r>
              <a:rPr lang="en-US" sz="2800" dirty="0">
                <a:solidFill>
                  <a:srgbClr val="FF0000"/>
                </a:solidFill>
              </a:rPr>
              <a:t>hydroxysteroid dehydrogenase </a:t>
            </a:r>
            <a:r>
              <a:rPr lang="en-US" sz="2800" dirty="0">
                <a:solidFill>
                  <a:prstClr val="black"/>
                </a:solidFill>
              </a:rPr>
              <a:t>(11</a:t>
            </a:r>
            <a:r>
              <a:rPr lang="el-GR" sz="2800" dirty="0">
                <a:solidFill>
                  <a:prstClr val="black"/>
                </a:solidFill>
              </a:rPr>
              <a:t>β-</a:t>
            </a:r>
            <a:r>
              <a:rPr lang="en-US" sz="2800" dirty="0">
                <a:solidFill>
                  <a:prstClr val="black"/>
                </a:solidFill>
              </a:rPr>
              <a:t>HSD1) type 1, and possesses GC activity </a:t>
            </a:r>
            <a:r>
              <a:rPr lang="en-US" sz="2800" dirty="0">
                <a:solidFill>
                  <a:srgbClr val="FF0000"/>
                </a:solidFill>
              </a:rPr>
              <a:t>0.8 times </a:t>
            </a:r>
            <a:r>
              <a:rPr lang="en-US" sz="2800" dirty="0">
                <a:solidFill>
                  <a:prstClr val="black"/>
                </a:solidFill>
              </a:rPr>
              <a:t>that of HC </a:t>
            </a:r>
            <a:r>
              <a:rPr lang="en-US" sz="2800" dirty="0" smtClean="0">
                <a:solidFill>
                  <a:prstClr val="black"/>
                </a:solidFill>
              </a:rPr>
              <a:t>, </a:t>
            </a:r>
            <a:r>
              <a:rPr lang="en-US" sz="2800" dirty="0">
                <a:solidFill>
                  <a:prstClr val="black"/>
                </a:solidFill>
              </a:rPr>
              <a:t>but is of limited use in Europe.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However</a:t>
            </a:r>
            <a:r>
              <a:rPr lang="en-US" sz="2800" dirty="0">
                <a:solidFill>
                  <a:prstClr val="black"/>
                </a:solidFill>
              </a:rPr>
              <a:t>, in patients with </a:t>
            </a:r>
            <a:r>
              <a:rPr lang="en-US" sz="2800" dirty="0">
                <a:solidFill>
                  <a:srgbClr val="FF0000"/>
                </a:solidFill>
              </a:rPr>
              <a:t>documented 11</a:t>
            </a:r>
            <a:r>
              <a:rPr lang="el-GR" sz="2800" dirty="0">
                <a:solidFill>
                  <a:srgbClr val="FF0000"/>
                </a:solidFill>
              </a:rPr>
              <a:t>β-</a:t>
            </a:r>
            <a:r>
              <a:rPr lang="en-US" sz="2800" dirty="0">
                <a:solidFill>
                  <a:srgbClr val="FF0000"/>
                </a:solidFill>
              </a:rPr>
              <a:t>HSD1 deficiency </a:t>
            </a:r>
            <a:r>
              <a:rPr lang="en-US" sz="2800" dirty="0">
                <a:solidFill>
                  <a:prstClr val="black"/>
                </a:solidFill>
              </a:rPr>
              <a:t>only </a:t>
            </a:r>
            <a:r>
              <a:rPr lang="en-US" sz="2800" dirty="0">
                <a:solidFill>
                  <a:srgbClr val="FF0000"/>
                </a:solidFill>
              </a:rPr>
              <a:t>HC</a:t>
            </a:r>
            <a:r>
              <a:rPr lang="en-US" sz="2800" dirty="0">
                <a:solidFill>
                  <a:prstClr val="black"/>
                </a:solidFill>
              </a:rPr>
              <a:t> is recommended.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 </a:t>
            </a:r>
            <a:r>
              <a:rPr lang="en-US" sz="2800" dirty="0">
                <a:solidFill>
                  <a:prstClr val="black"/>
                </a:solidFill>
              </a:rPr>
              <a:t>retrospective study in PAI and SAI patients reported a similar cardiometabolic risk between patients treated by HC (mean dose 20.5 mg daily) and prednisolone (mean dose 3.7 mg daily).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However</a:t>
            </a:r>
            <a:r>
              <a:rPr lang="en-US" sz="2800" dirty="0">
                <a:solidFill>
                  <a:prstClr val="black"/>
                </a:solidFill>
              </a:rPr>
              <a:t>, satisfaction scores were higher in the prednisolone group, suggesting that the </a:t>
            </a:r>
            <a:r>
              <a:rPr lang="en-US" sz="2800" dirty="0" smtClean="0">
                <a:solidFill>
                  <a:prstClr val="black"/>
                </a:solidFill>
              </a:rPr>
              <a:t>once-daily </a:t>
            </a:r>
            <a:r>
              <a:rPr lang="en-US" sz="2800" dirty="0">
                <a:solidFill>
                  <a:prstClr val="black"/>
                </a:solidFill>
              </a:rPr>
              <a:t>dose is more convenient than HC three-times daily </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2911584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574" y="708152"/>
            <a:ext cx="11294851" cy="5262979"/>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When a patient is already taking GC replacement, biochemical testing for dose titration should be performed </a:t>
            </a:r>
            <a:r>
              <a:rPr lang="en-US" sz="2800" dirty="0">
                <a:solidFill>
                  <a:srgbClr val="FF0000"/>
                </a:solidFill>
              </a:rPr>
              <a:t>at least 18–24 h</a:t>
            </a:r>
            <a:r>
              <a:rPr lang="en-US" sz="2800" dirty="0">
                <a:solidFill>
                  <a:prstClr val="black"/>
                </a:solidFill>
              </a:rPr>
              <a:t> </a:t>
            </a:r>
            <a:r>
              <a:rPr lang="en-US" sz="2800" dirty="0">
                <a:solidFill>
                  <a:srgbClr val="FF0000"/>
                </a:solidFill>
              </a:rPr>
              <a:t>after the HC </a:t>
            </a:r>
            <a:r>
              <a:rPr lang="en-US" sz="2800" dirty="0">
                <a:solidFill>
                  <a:prstClr val="black"/>
                </a:solidFill>
              </a:rPr>
              <a:t>dose or </a:t>
            </a:r>
            <a:r>
              <a:rPr lang="en-US" sz="2800" dirty="0">
                <a:solidFill>
                  <a:srgbClr val="FF0000"/>
                </a:solidFill>
              </a:rPr>
              <a:t>longer</a:t>
            </a:r>
            <a:r>
              <a:rPr lang="en-US" sz="2800" dirty="0">
                <a:solidFill>
                  <a:prstClr val="black"/>
                </a:solidFill>
              </a:rPr>
              <a:t> for synthetic GCs, such as </a:t>
            </a:r>
            <a:r>
              <a:rPr lang="en-US" sz="2800" dirty="0">
                <a:solidFill>
                  <a:srgbClr val="FF0000"/>
                </a:solidFill>
              </a:rPr>
              <a:t>&gt; 36 h for prednisolone</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However, the recent guideline is in favour of using </a:t>
            </a:r>
            <a:r>
              <a:rPr lang="en-US" sz="2800" dirty="0">
                <a:solidFill>
                  <a:srgbClr val="FF0000"/>
                </a:solidFill>
              </a:rPr>
              <a:t>clinical features </a:t>
            </a:r>
            <a:r>
              <a:rPr lang="en-US" sz="2800" dirty="0">
                <a:solidFill>
                  <a:prstClr val="black"/>
                </a:solidFill>
              </a:rPr>
              <a:t>in the primary assessment of under-treatment or overtreatment than the HCDC previously used and UFC measurement .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Once-daily </a:t>
            </a:r>
            <a:r>
              <a:rPr lang="en-US" sz="2800" dirty="0">
                <a:solidFill>
                  <a:prstClr val="black"/>
                </a:solidFill>
              </a:rPr>
              <a:t>modified-release HC (</a:t>
            </a:r>
            <a:r>
              <a:rPr lang="en-US" sz="2800" dirty="0">
                <a:solidFill>
                  <a:srgbClr val="FF0000"/>
                </a:solidFill>
              </a:rPr>
              <a:t>MRHC</a:t>
            </a:r>
            <a:r>
              <a:rPr lang="en-US" sz="2800" dirty="0">
                <a:solidFill>
                  <a:prstClr val="black"/>
                </a:solidFill>
              </a:rPr>
              <a:t>) formulation (Plenadren) has been recently introduced and it is composed </a:t>
            </a:r>
            <a:r>
              <a:rPr lang="en-US" sz="2800" dirty="0" smtClean="0">
                <a:solidFill>
                  <a:prstClr val="black"/>
                </a:solidFill>
              </a:rPr>
              <a:t>of an </a:t>
            </a:r>
            <a:r>
              <a:rPr lang="en-US" sz="2800" dirty="0">
                <a:solidFill>
                  <a:prstClr val="black"/>
                </a:solidFill>
              </a:rPr>
              <a:t>immediate-release coating combined with an extended-release core. </a:t>
            </a:r>
            <a:endParaRPr lang="en-US" sz="2800" dirty="0" smtClean="0">
              <a:solidFill>
                <a:prstClr val="black"/>
              </a:solidFill>
            </a:endParaRPr>
          </a:p>
          <a:p>
            <a:pPr lvl="0"/>
            <a:endParaRPr lang="en-US" sz="2800" dirty="0">
              <a:solidFill>
                <a:prstClr val="black"/>
              </a:solidFill>
            </a:endParaRPr>
          </a:p>
        </p:txBody>
      </p:sp>
    </p:spTree>
    <p:extLst>
      <p:ext uri="{BB962C8B-B14F-4D97-AF65-F5344CB8AC3E}">
        <p14:creationId xmlns:p14="http://schemas.microsoft.com/office/powerpoint/2010/main" val="496391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24" y="438294"/>
            <a:ext cx="11588151"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This formulation aims to model a more physiological cortisol secretion profile without troughs and peaks but with higher concentrations during the morning in the first 4 h of its administration and a period without cortisol-exposure at night, resulting in decreased 24-h exposure to cortisol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Plenadren results </a:t>
            </a:r>
            <a:r>
              <a:rPr lang="en-US" sz="2800" dirty="0">
                <a:solidFill>
                  <a:prstClr val="black"/>
                </a:solidFill>
              </a:rPr>
              <a:t>in </a:t>
            </a:r>
            <a:r>
              <a:rPr lang="en-US" sz="2800" dirty="0">
                <a:solidFill>
                  <a:srgbClr val="FF0000"/>
                </a:solidFill>
              </a:rPr>
              <a:t>less recurrent infections </a:t>
            </a:r>
            <a:r>
              <a:rPr lang="en-US" sz="2800" dirty="0">
                <a:solidFill>
                  <a:prstClr val="black"/>
                </a:solidFill>
              </a:rPr>
              <a:t>and a </a:t>
            </a:r>
            <a:r>
              <a:rPr lang="en-US" sz="2800" dirty="0">
                <a:solidFill>
                  <a:srgbClr val="FF0000"/>
                </a:solidFill>
              </a:rPr>
              <a:t>better metabolic profile </a:t>
            </a:r>
            <a:r>
              <a:rPr lang="en-US" sz="2800" dirty="0">
                <a:solidFill>
                  <a:prstClr val="black"/>
                </a:solidFill>
              </a:rPr>
              <a:t>along with a </a:t>
            </a:r>
            <a:r>
              <a:rPr lang="en-US" sz="2800" dirty="0">
                <a:solidFill>
                  <a:srgbClr val="FF0000"/>
                </a:solidFill>
              </a:rPr>
              <a:t>less impaired QoL </a:t>
            </a:r>
            <a:r>
              <a:rPr lang="en-US" sz="2800" dirty="0" smtClean="0">
                <a:solidFill>
                  <a:prstClr val="black"/>
                </a:solidFill>
              </a:rPr>
              <a:t>.</a:t>
            </a:r>
            <a:endParaRPr lang="en-US" sz="2800" dirty="0">
              <a:solidFill>
                <a:prstClr val="black"/>
              </a:solidFill>
            </a:endParaRP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Another MRHC (</a:t>
            </a:r>
            <a:r>
              <a:rPr lang="en-US" sz="2800" dirty="0">
                <a:solidFill>
                  <a:srgbClr val="FF0000"/>
                </a:solidFill>
              </a:rPr>
              <a:t>Chronocort</a:t>
            </a:r>
            <a:r>
              <a:rPr lang="en-US" sz="2800" dirty="0">
                <a:solidFill>
                  <a:prstClr val="black"/>
                </a:solidFill>
              </a:rPr>
              <a:t>) administered </a:t>
            </a:r>
            <a:r>
              <a:rPr lang="en-US" sz="2800" dirty="0">
                <a:solidFill>
                  <a:srgbClr val="FF0000"/>
                </a:solidFill>
              </a:rPr>
              <a:t>twice-daily</a:t>
            </a:r>
            <a:r>
              <a:rPr lang="en-US" sz="2800" dirty="0">
                <a:solidFill>
                  <a:prstClr val="black"/>
                </a:solidFill>
              </a:rPr>
              <a:t> mimics also the physiological cortisol circadian rhythm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An </a:t>
            </a:r>
            <a:r>
              <a:rPr lang="en-US" sz="2800" dirty="0">
                <a:solidFill>
                  <a:prstClr val="black"/>
                </a:solidFill>
              </a:rPr>
              <a:t>oral immediate-release granule formulation of HC (</a:t>
            </a:r>
            <a:r>
              <a:rPr lang="en-US" sz="2800" dirty="0">
                <a:solidFill>
                  <a:srgbClr val="FF0000"/>
                </a:solidFill>
              </a:rPr>
              <a:t>Alkindi</a:t>
            </a:r>
            <a:r>
              <a:rPr lang="en-US" sz="2800" dirty="0">
                <a:solidFill>
                  <a:prstClr val="black"/>
                </a:solidFill>
              </a:rPr>
              <a:t>) has also been developed for </a:t>
            </a:r>
            <a:r>
              <a:rPr lang="en-US" sz="2800" dirty="0">
                <a:solidFill>
                  <a:srgbClr val="FF0000"/>
                </a:solidFill>
              </a:rPr>
              <a:t>paediatric use</a:t>
            </a:r>
            <a:r>
              <a:rPr lang="en-US" sz="2800" dirty="0">
                <a:solidFill>
                  <a:prstClr val="black"/>
                </a:solidFill>
              </a:rPr>
              <a:t>, with the advantage of available doses of 0.5 mg, 1 mg, 2 mg and 5 mg </a:t>
            </a:r>
            <a:r>
              <a:rPr lang="en-US" sz="2800" dirty="0" smtClean="0">
                <a:solidFill>
                  <a:prstClr val="black"/>
                </a:solidFill>
              </a:rPr>
              <a:t> </a:t>
            </a:r>
            <a:r>
              <a:rPr lang="en-US" sz="2800" dirty="0">
                <a:solidFill>
                  <a:prstClr val="black"/>
                </a:solidFill>
              </a:rPr>
              <a:t>(Table 2). </a:t>
            </a:r>
          </a:p>
        </p:txBody>
      </p:sp>
    </p:spTree>
    <p:extLst>
      <p:ext uri="{BB962C8B-B14F-4D97-AF65-F5344CB8AC3E}">
        <p14:creationId xmlns:p14="http://schemas.microsoft.com/office/powerpoint/2010/main" val="2543840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60" y="151179"/>
            <a:ext cx="12065479" cy="6555641"/>
          </a:xfrm>
          <a:prstGeom prst="rect">
            <a:avLst/>
          </a:prstGeom>
        </p:spPr>
        <p:txBody>
          <a:bodyPr wrap="square">
            <a:spAutoFit/>
          </a:bodyPr>
          <a:lstStyle/>
          <a:p>
            <a:pPr marL="457200" indent="-457200">
              <a:buFont typeface="Wingdings" panose="05000000000000000000" pitchFamily="2" charset="2"/>
              <a:buChar char="q"/>
            </a:pPr>
            <a:r>
              <a:rPr lang="en-US" sz="2800" dirty="0" smtClean="0"/>
              <a:t>Hypopituitarism or pituitary insufficiency includes all clinical conditions that result in partial or complete failure of the anterior and rarely of the posterior lobe of the pituitary gland to secrete hormones.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Hypopituitarism may be the result either of </a:t>
            </a:r>
            <a:r>
              <a:rPr lang="en-US" sz="2800" dirty="0" smtClean="0">
                <a:solidFill>
                  <a:srgbClr val="FF0000"/>
                </a:solidFill>
              </a:rPr>
              <a:t>pituitary </a:t>
            </a:r>
            <a:r>
              <a:rPr lang="en-US" sz="2800" dirty="0" smtClean="0"/>
              <a:t>or </a:t>
            </a:r>
            <a:r>
              <a:rPr lang="en-US" sz="2800" dirty="0" smtClean="0">
                <a:solidFill>
                  <a:srgbClr val="FF0000"/>
                </a:solidFill>
              </a:rPr>
              <a:t>hypothalamic dysfunction</a:t>
            </a:r>
            <a:r>
              <a:rPr lang="en-US" sz="2800" dirty="0" smtClean="0"/>
              <a:t>, the former interfering with pituitary hormone secretion (secondary dysfunction) and the latter with hypothalamic pituitary-releasing hormone secretion (tertiary dysfunction).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 number of congenital or acquired, inherited or sporadic clinical entities may result in isolated deficiency (IHD) or multiple pituitary hormone deficiency (MPHD).</a:t>
            </a:r>
          </a:p>
          <a:p>
            <a:endParaRPr lang="en-US" sz="2800" dirty="0"/>
          </a:p>
          <a:p>
            <a:pPr marL="457200" indent="-457200">
              <a:buFont typeface="Wingdings" panose="05000000000000000000" pitchFamily="2" charset="2"/>
              <a:buChar char="q"/>
            </a:pPr>
            <a:r>
              <a:rPr lang="en-US" sz="2800" dirty="0" smtClean="0"/>
              <a:t> Novel mutations are now recognised to be responsible for many patients with congenital hypopituitarism, although their presentation may be delayed. </a:t>
            </a:r>
            <a:endParaRPr lang="en-US" sz="2800" dirty="0"/>
          </a:p>
        </p:txBody>
      </p:sp>
    </p:spTree>
    <p:extLst>
      <p:ext uri="{BB962C8B-B14F-4D97-AF65-F5344CB8AC3E}">
        <p14:creationId xmlns:p14="http://schemas.microsoft.com/office/powerpoint/2010/main" val="3057166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130" y="1069598"/>
            <a:ext cx="11429739" cy="4718803"/>
          </a:xfrm>
          <a:prstGeom prst="rect">
            <a:avLst/>
          </a:prstGeom>
        </p:spPr>
      </p:pic>
    </p:spTree>
    <p:extLst>
      <p:ext uri="{BB962C8B-B14F-4D97-AF65-F5344CB8AC3E}">
        <p14:creationId xmlns:p14="http://schemas.microsoft.com/office/powerpoint/2010/main" val="1853315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02" y="208688"/>
            <a:ext cx="11864195" cy="6555641"/>
          </a:xfrm>
          <a:prstGeom prst="rect">
            <a:avLst/>
          </a:prstGeom>
        </p:spPr>
        <p:txBody>
          <a:bodyPr wrap="square">
            <a:spAutoFit/>
          </a:bodyPr>
          <a:lstStyle/>
          <a:p>
            <a:pPr marL="457200" indent="-457200">
              <a:buFont typeface="Wingdings" panose="05000000000000000000" pitchFamily="2" charset="2"/>
              <a:buChar char="q"/>
            </a:pPr>
            <a:r>
              <a:rPr lang="en-US" sz="2800" dirty="0" smtClean="0"/>
              <a:t>In cases of </a:t>
            </a:r>
            <a:r>
              <a:rPr lang="en-US" sz="2800" dirty="0" smtClean="0">
                <a:solidFill>
                  <a:srgbClr val="FF0000"/>
                </a:solidFill>
              </a:rPr>
              <a:t>post-surgical </a:t>
            </a:r>
            <a:r>
              <a:rPr lang="en-US" sz="2800" dirty="0" smtClean="0"/>
              <a:t>or other presumed </a:t>
            </a:r>
            <a:r>
              <a:rPr lang="en-US" sz="2800" dirty="0" smtClean="0">
                <a:solidFill>
                  <a:srgbClr val="FF0000"/>
                </a:solidFill>
              </a:rPr>
              <a:t>transient hypopituitarism</a:t>
            </a:r>
            <a:r>
              <a:rPr lang="en-US" sz="2800" dirty="0" smtClean="0"/>
              <a:t>, SAI replacement with an MRHC is </a:t>
            </a:r>
            <a:r>
              <a:rPr lang="en-US" sz="2800" dirty="0" smtClean="0">
                <a:solidFill>
                  <a:srgbClr val="FF0000"/>
                </a:solidFill>
              </a:rPr>
              <a:t>not</a:t>
            </a:r>
            <a:r>
              <a:rPr lang="en-US" sz="2800" dirty="0" smtClean="0"/>
              <a:t> recommended for the practical reasons that there are no commercially available low or intermediate dose MRHC formulations; a switch to MRHC may be tried when SAI lasts more than 12 months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use of a </a:t>
            </a:r>
            <a:r>
              <a:rPr lang="en-US" sz="2800" dirty="0" smtClean="0">
                <a:solidFill>
                  <a:srgbClr val="FF0000"/>
                </a:solidFill>
              </a:rPr>
              <a:t>continuous subcutaneous HC infusion </a:t>
            </a:r>
            <a:r>
              <a:rPr lang="en-US" sz="2800" dirty="0" smtClean="0"/>
              <a:t>(CSHI) has been reported in patients with </a:t>
            </a:r>
            <a:r>
              <a:rPr lang="en-US" sz="2800" dirty="0" smtClean="0">
                <a:solidFill>
                  <a:srgbClr val="FF0000"/>
                </a:solidFill>
              </a:rPr>
              <a:t>PAI</a:t>
            </a:r>
            <a:r>
              <a:rPr lang="en-US" sz="2800" dirty="0" smtClean="0"/>
              <a:t>, demonstrating a more physiological cortisol circadian rhythm, a normalisation of morning ACTH and restoration of nocturnal serum cortisol levels, along with a better QoL profile compared to conventional HC doses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However, the use of CSHI is an expensive and invasive technique, but it may be an option in particular patients with </a:t>
            </a:r>
            <a:r>
              <a:rPr lang="en-US" sz="2800" dirty="0" smtClean="0">
                <a:solidFill>
                  <a:srgbClr val="FF0000"/>
                </a:solidFill>
              </a:rPr>
              <a:t>difficulty in swallowing</a:t>
            </a:r>
            <a:r>
              <a:rPr lang="en-US" sz="2800" dirty="0" smtClean="0"/>
              <a:t> or with </a:t>
            </a:r>
            <a:r>
              <a:rPr lang="en-US" sz="2800" dirty="0" smtClean="0">
                <a:solidFill>
                  <a:srgbClr val="FF0000"/>
                </a:solidFill>
              </a:rPr>
              <a:t>allergies</a:t>
            </a:r>
            <a:r>
              <a:rPr lang="en-US" sz="2800" dirty="0" smtClean="0"/>
              <a:t> to currently used GCs.</a:t>
            </a:r>
            <a:endParaRPr lang="en-US" sz="2800" dirty="0"/>
          </a:p>
        </p:txBody>
      </p:sp>
    </p:spTree>
    <p:extLst>
      <p:ext uri="{BB962C8B-B14F-4D97-AF65-F5344CB8AC3E}">
        <p14:creationId xmlns:p14="http://schemas.microsoft.com/office/powerpoint/2010/main" val="1585160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03" y="202114"/>
            <a:ext cx="11536393" cy="6555641"/>
          </a:xfrm>
          <a:prstGeom prst="rect">
            <a:avLst/>
          </a:prstGeom>
        </p:spPr>
        <p:txBody>
          <a:bodyPr wrap="square">
            <a:spAutoFit/>
          </a:bodyPr>
          <a:lstStyle/>
          <a:p>
            <a:pPr marL="457200" indent="-457200">
              <a:buFont typeface="Wingdings" panose="05000000000000000000" pitchFamily="2" charset="2"/>
              <a:buChar char="q"/>
            </a:pPr>
            <a:r>
              <a:rPr lang="en-US" sz="2800" dirty="0" smtClean="0"/>
              <a:t>It is relevant to especially emphasise the use of replacement in patients with ICIs as their therapeutic indications are continuously increasing.</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As mentioned above, hypophysitis related to ICI’s early affects ACTH secretion, and this needs to be promptly recognised and treated to avoid an AC. </a:t>
            </a:r>
          </a:p>
          <a:p>
            <a:endParaRPr lang="en-US" sz="2800" dirty="0"/>
          </a:p>
          <a:p>
            <a:pPr marL="457200" indent="-457200">
              <a:buFont typeface="Wingdings" panose="05000000000000000000" pitchFamily="2" charset="2"/>
              <a:buChar char="q"/>
            </a:pPr>
            <a:r>
              <a:rPr lang="en-US" sz="2800" dirty="0" smtClean="0"/>
              <a:t>Besides hypopituitarism, </a:t>
            </a:r>
            <a:r>
              <a:rPr lang="en-US" sz="2800" dirty="0" smtClean="0">
                <a:solidFill>
                  <a:srgbClr val="FF0000"/>
                </a:solidFill>
              </a:rPr>
              <a:t>pituitary inflammation </a:t>
            </a:r>
            <a:r>
              <a:rPr lang="en-US" sz="2800" dirty="0" smtClean="0"/>
              <a:t>may cause </a:t>
            </a:r>
            <a:r>
              <a:rPr lang="en-US" sz="2800" dirty="0" smtClean="0">
                <a:solidFill>
                  <a:srgbClr val="FF0000"/>
                </a:solidFill>
              </a:rPr>
              <a:t>compression</a:t>
            </a:r>
            <a:r>
              <a:rPr lang="en-US" sz="2800" dirty="0" smtClean="0"/>
              <a:t> of </a:t>
            </a:r>
            <a:r>
              <a:rPr lang="en-US" sz="2800" dirty="0" smtClean="0">
                <a:solidFill>
                  <a:srgbClr val="FF0000"/>
                </a:solidFill>
              </a:rPr>
              <a:t>sella</a:t>
            </a:r>
            <a:r>
              <a:rPr lang="en-US" sz="2800" dirty="0" smtClean="0"/>
              <a:t> and </a:t>
            </a:r>
            <a:r>
              <a:rPr lang="en-US" sz="2800" dirty="0" smtClean="0">
                <a:solidFill>
                  <a:srgbClr val="FF0000"/>
                </a:solidFill>
              </a:rPr>
              <a:t>parasellar</a:t>
            </a:r>
            <a:r>
              <a:rPr lang="en-US" sz="2800" dirty="0" smtClean="0"/>
              <a:t> structures and </a:t>
            </a:r>
            <a:r>
              <a:rPr lang="en-US" sz="2800" b="1" dirty="0" smtClean="0">
                <a:solidFill>
                  <a:srgbClr val="FF0000"/>
                </a:solidFill>
              </a:rPr>
              <a:t>high-dose GCs </a:t>
            </a:r>
            <a:r>
              <a:rPr lang="en-US" sz="2800" dirty="0" smtClean="0"/>
              <a:t>treatment may be needed not only as replacement but also as antiinflammatory therapy, although the rationale for this is not strong and they are rarely necessary.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solidFill>
                  <a:srgbClr val="FF0000"/>
                </a:solidFill>
              </a:rPr>
              <a:t>Pituitary surgery </a:t>
            </a:r>
            <a:r>
              <a:rPr lang="en-US" sz="2800" dirty="0" smtClean="0"/>
              <a:t>may be needed in patients </a:t>
            </a:r>
            <a:r>
              <a:rPr lang="en-US" sz="2800" dirty="0" smtClean="0">
                <a:solidFill>
                  <a:srgbClr val="FF0000"/>
                </a:solidFill>
              </a:rPr>
              <a:t>resistant to GCs</a:t>
            </a:r>
            <a:r>
              <a:rPr lang="en-US" sz="2800" dirty="0" smtClean="0"/>
              <a:t>. There may be permanent hypopituitarism due to the pituitary fibrosis and atrophy that develop following the inflammation . </a:t>
            </a:r>
            <a:endParaRPr lang="en-US" sz="2800" dirty="0"/>
          </a:p>
        </p:txBody>
      </p:sp>
    </p:spTree>
    <p:extLst>
      <p:ext uri="{BB962C8B-B14F-4D97-AF65-F5344CB8AC3E}">
        <p14:creationId xmlns:p14="http://schemas.microsoft.com/office/powerpoint/2010/main" val="3564248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63" y="172528"/>
            <a:ext cx="11645660" cy="6986528"/>
          </a:xfrm>
          <a:prstGeom prst="rect">
            <a:avLst/>
          </a:prstGeom>
        </p:spPr>
        <p:txBody>
          <a:bodyPr wrap="square">
            <a:spAutoFit/>
          </a:bodyPr>
          <a:lstStyle/>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Importantly, it is crucial to consider the appropriate patients’ education regarding stress-dose and emergency GC administration, with the emergency card/bracelet/necklace regarding AI and an emergency kit containing injectable high-dose GC </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When </a:t>
            </a:r>
            <a:r>
              <a:rPr lang="en-US" sz="2800" dirty="0">
                <a:solidFill>
                  <a:prstClr val="black"/>
                </a:solidFill>
              </a:rPr>
              <a:t>an AC due to SAI is suspected, </a:t>
            </a:r>
            <a:r>
              <a:rPr lang="en-US" sz="2800" dirty="0">
                <a:solidFill>
                  <a:srgbClr val="FF0000"/>
                </a:solidFill>
              </a:rPr>
              <a:t>parenteral injection </a:t>
            </a:r>
            <a:r>
              <a:rPr lang="en-US" sz="2800" dirty="0">
                <a:solidFill>
                  <a:prstClr val="black"/>
                </a:solidFill>
              </a:rPr>
              <a:t>of </a:t>
            </a:r>
            <a:r>
              <a:rPr lang="en-US" sz="2800" dirty="0">
                <a:solidFill>
                  <a:srgbClr val="FF0000"/>
                </a:solidFill>
              </a:rPr>
              <a:t>50–100 </a:t>
            </a:r>
            <a:r>
              <a:rPr lang="en-US" sz="2800" dirty="0">
                <a:solidFill>
                  <a:prstClr val="black"/>
                </a:solidFill>
              </a:rPr>
              <a:t>mg HC should be given immediately, either intramuscularly (IM) or subcutaneously (SC)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Inappropriately </a:t>
            </a:r>
            <a:r>
              <a:rPr lang="en-US" sz="2800" dirty="0">
                <a:solidFill>
                  <a:prstClr val="black"/>
                </a:solidFill>
              </a:rPr>
              <a:t>high or a lack of emergency increased dosing during GC replacement therapy is the major cause for the increased morbidity and mortality in AI </a:t>
            </a:r>
            <a:r>
              <a:rPr lang="en-US" sz="2800" dirty="0" smtClean="0">
                <a:solidFill>
                  <a:prstClr val="black"/>
                </a:solidFill>
              </a:rPr>
              <a:t>.</a:t>
            </a: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We recommend against using fludrocortisone in patients with secondary AI. </a:t>
            </a:r>
          </a:p>
          <a:p>
            <a:pPr marL="457200" lvl="0" indent="-457200">
              <a:buFont typeface="Wingdings" panose="05000000000000000000" pitchFamily="2" charset="2"/>
              <a:buChar char="q"/>
            </a:pPr>
            <a:endParaRPr lang="en-US" sz="2800" dirty="0">
              <a:solidFill>
                <a:prstClr val="black"/>
              </a:solidFill>
            </a:endParaRPr>
          </a:p>
        </p:txBody>
      </p:sp>
    </p:spTree>
    <p:extLst>
      <p:ext uri="{BB962C8B-B14F-4D97-AF65-F5344CB8AC3E}">
        <p14:creationId xmlns:p14="http://schemas.microsoft.com/office/powerpoint/2010/main" val="763027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049" y="335845"/>
            <a:ext cx="11691667" cy="6186309"/>
          </a:xfrm>
          <a:prstGeom prst="rect">
            <a:avLst/>
          </a:prstGeom>
        </p:spPr>
        <p:txBody>
          <a:bodyPr wrap="square">
            <a:spAutoFit/>
          </a:bodyPr>
          <a:lstStyle/>
          <a:p>
            <a:r>
              <a:rPr lang="en-US" sz="3200" dirty="0">
                <a:solidFill>
                  <a:srgbClr val="FF0000"/>
                </a:solidFill>
                <a:latin typeface="Arial" panose="020B0604020202020204" pitchFamily="34" charset="0"/>
              </a:rPr>
              <a:t>Assessment of dose adequacy</a:t>
            </a:r>
            <a:r>
              <a:rPr lang="en-US" dirty="0">
                <a:solidFill>
                  <a:srgbClr val="000000"/>
                </a:solidFill>
                <a:latin typeface="Arial" panose="020B0604020202020204" pitchFamily="34" charset="0"/>
              </a:rPr>
              <a:t> </a:t>
            </a:r>
            <a:endParaRPr lang="en-US" dirty="0" smtClean="0">
              <a:solidFill>
                <a:srgbClr val="000000"/>
              </a:solidFill>
              <a:latin typeface="Arial" panose="020B0604020202020204" pitchFamily="34" charset="0"/>
            </a:endParaRPr>
          </a:p>
          <a:p>
            <a:endParaRPr lang="en-US" sz="2800" dirty="0" smtClean="0">
              <a:solidFill>
                <a:srgbClr val="000000"/>
              </a:solidFill>
              <a:latin typeface="Arial" panose="020B0604020202020204" pitchFamily="34" charset="0"/>
            </a:endParaRPr>
          </a:p>
          <a:p>
            <a:r>
              <a:rPr lang="en-US" sz="2800" dirty="0" smtClean="0">
                <a:solidFill>
                  <a:schemeClr val="bg2">
                    <a:lumMod val="10000"/>
                  </a:schemeClr>
                </a:solidFill>
                <a:latin typeface="Arial" panose="020B0604020202020204" pitchFamily="34" charset="0"/>
              </a:rPr>
              <a:t>Unlike </a:t>
            </a:r>
            <a:r>
              <a:rPr lang="en-US" sz="2800" dirty="0">
                <a:solidFill>
                  <a:schemeClr val="bg2">
                    <a:lumMod val="10000"/>
                  </a:schemeClr>
                </a:solidFill>
                <a:latin typeface="Arial" panose="020B0604020202020204" pitchFamily="34" charset="0"/>
              </a:rPr>
              <a:t>replacement of other pituitary-dependent hormones, no tests exist to assess objectively the adequacy of the replacement of cortisol, as illustrated by the following:</a:t>
            </a:r>
          </a:p>
          <a:p>
            <a:endParaRPr lang="en-US" sz="2800" dirty="0" smtClean="0">
              <a:solidFill>
                <a:schemeClr val="bg2">
                  <a:lumMod val="10000"/>
                </a:schemeClr>
              </a:solidFill>
              <a:latin typeface="Times New Roman" panose="02020603050405020304" pitchFamily="18" charset="0"/>
            </a:endParaRPr>
          </a:p>
          <a:p>
            <a:pPr marL="457200" indent="-457200">
              <a:buFont typeface="Wingdings" panose="05000000000000000000" pitchFamily="2" charset="2"/>
              <a:buChar char="§"/>
            </a:pPr>
            <a:r>
              <a:rPr lang="en-US" sz="2800" dirty="0" smtClean="0">
                <a:solidFill>
                  <a:srgbClr val="FF0000"/>
                </a:solidFill>
                <a:latin typeface="Arial" panose="020B0604020202020204" pitchFamily="34" charset="0"/>
              </a:rPr>
              <a:t>Plasma </a:t>
            </a:r>
            <a:r>
              <a:rPr lang="en-US" sz="2800" dirty="0">
                <a:solidFill>
                  <a:srgbClr val="FF0000"/>
                </a:solidFill>
                <a:latin typeface="Arial" panose="020B0604020202020204" pitchFamily="34" charset="0"/>
              </a:rPr>
              <a:t>ACTH </a:t>
            </a:r>
            <a:r>
              <a:rPr lang="en-US" sz="2800" dirty="0">
                <a:solidFill>
                  <a:schemeClr val="bg2">
                    <a:lumMod val="10000"/>
                  </a:schemeClr>
                </a:solidFill>
                <a:latin typeface="Arial" panose="020B0604020202020204" pitchFamily="34" charset="0"/>
              </a:rPr>
              <a:t>measurements cannot be used, because the values are low or normal before treatment.</a:t>
            </a:r>
          </a:p>
          <a:p>
            <a:pPr marL="457200" indent="-457200">
              <a:buFont typeface="Wingdings" panose="05000000000000000000" pitchFamily="2" charset="2"/>
              <a:buChar char="§"/>
            </a:pPr>
            <a:endParaRPr lang="en-US" sz="2800" dirty="0" smtClean="0">
              <a:solidFill>
                <a:schemeClr val="bg2">
                  <a:lumMod val="10000"/>
                </a:schemeClr>
              </a:solidFill>
              <a:latin typeface="Times New Roman" panose="02020603050405020304" pitchFamily="18" charset="0"/>
            </a:endParaRPr>
          </a:p>
          <a:p>
            <a:pPr marL="457200" indent="-457200">
              <a:buFont typeface="Wingdings" panose="05000000000000000000" pitchFamily="2" charset="2"/>
              <a:buChar char="§"/>
            </a:pPr>
            <a:r>
              <a:rPr lang="en-US" sz="2800" dirty="0" smtClean="0">
                <a:solidFill>
                  <a:srgbClr val="FF0000"/>
                </a:solidFill>
                <a:latin typeface="Arial" panose="020B0604020202020204" pitchFamily="34" charset="0"/>
              </a:rPr>
              <a:t>Serum </a:t>
            </a:r>
            <a:r>
              <a:rPr lang="en-US" sz="2800" dirty="0">
                <a:solidFill>
                  <a:srgbClr val="FF0000"/>
                </a:solidFill>
                <a:latin typeface="Arial" panose="020B0604020202020204" pitchFamily="34" charset="0"/>
              </a:rPr>
              <a:t>cortisol </a:t>
            </a:r>
            <a:r>
              <a:rPr lang="en-US" sz="2800" dirty="0">
                <a:solidFill>
                  <a:schemeClr val="bg2">
                    <a:lumMod val="10000"/>
                  </a:schemeClr>
                </a:solidFill>
                <a:latin typeface="Arial" panose="020B0604020202020204" pitchFamily="34" charset="0"/>
              </a:rPr>
              <a:t>values vary from patient to patient and in relation to the timing of the hydrocortisone dose. </a:t>
            </a:r>
            <a:endParaRPr lang="en-US" sz="2800" dirty="0" smtClean="0">
              <a:solidFill>
                <a:schemeClr val="bg2">
                  <a:lumMod val="10000"/>
                </a:schemeClr>
              </a:solidFill>
              <a:latin typeface="Arial" panose="020B0604020202020204" pitchFamily="34" charset="0"/>
            </a:endParaRPr>
          </a:p>
          <a:p>
            <a:endParaRPr lang="en-US" sz="2800" dirty="0">
              <a:solidFill>
                <a:schemeClr val="bg2">
                  <a:lumMod val="10000"/>
                </a:schemeClr>
              </a:solidFill>
              <a:latin typeface="Arial" panose="020B0604020202020204" pitchFamily="34" charset="0"/>
            </a:endParaRPr>
          </a:p>
          <a:p>
            <a:pPr marL="457200" indent="-457200">
              <a:buFont typeface="Wingdings" panose="05000000000000000000" pitchFamily="2" charset="2"/>
              <a:buChar char="§"/>
            </a:pPr>
            <a:r>
              <a:rPr lang="en-US" sz="2800" dirty="0" smtClean="0">
                <a:solidFill>
                  <a:srgbClr val="FF0000"/>
                </a:solidFill>
                <a:latin typeface="Arial" panose="020B0604020202020204" pitchFamily="34" charset="0"/>
              </a:rPr>
              <a:t>Salivary </a:t>
            </a:r>
            <a:r>
              <a:rPr lang="en-US" sz="2800" dirty="0">
                <a:solidFill>
                  <a:srgbClr val="FF0000"/>
                </a:solidFill>
                <a:latin typeface="Arial" panose="020B0604020202020204" pitchFamily="34" charset="0"/>
              </a:rPr>
              <a:t>cortisol values </a:t>
            </a:r>
            <a:r>
              <a:rPr lang="en-US" sz="2800" dirty="0">
                <a:solidFill>
                  <a:srgbClr val="000000"/>
                </a:solidFill>
                <a:latin typeface="Arial" panose="020B0604020202020204" pitchFamily="34" charset="0"/>
              </a:rPr>
              <a:t>also fluctuate widely and do not correlate with plasma values after oral </a:t>
            </a:r>
            <a:r>
              <a:rPr lang="en-US" sz="2800" dirty="0" smtClean="0">
                <a:solidFill>
                  <a:srgbClr val="000000"/>
                </a:solidFill>
                <a:latin typeface="Arial" panose="020B0604020202020204" pitchFamily="34" charset="0"/>
              </a:rPr>
              <a:t>administration.</a:t>
            </a:r>
            <a:endParaRPr lang="en-US" sz="2800" b="0" i="0" dirty="0">
              <a:solidFill>
                <a:schemeClr val="bg2">
                  <a:lumMod val="10000"/>
                </a:schemeClr>
              </a:solidFill>
              <a:effectLst/>
              <a:latin typeface="Arial" panose="020B0604020202020204" pitchFamily="34" charset="0"/>
            </a:endParaRPr>
          </a:p>
        </p:txBody>
      </p:sp>
    </p:spTree>
    <p:extLst>
      <p:ext uri="{BB962C8B-B14F-4D97-AF65-F5344CB8AC3E}">
        <p14:creationId xmlns:p14="http://schemas.microsoft.com/office/powerpoint/2010/main" val="1873473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15" y="967495"/>
            <a:ext cx="11720423" cy="3108543"/>
          </a:xfrm>
          <a:prstGeom prst="rect">
            <a:avLst/>
          </a:prstGeom>
        </p:spPr>
        <p:txBody>
          <a:bodyPr wrap="square">
            <a:spAutoFit/>
          </a:bodyPr>
          <a:lstStyle/>
          <a:p>
            <a:pPr marL="457200" lvl="0" indent="-457200">
              <a:buFont typeface="Wingdings" panose="05000000000000000000" pitchFamily="2" charset="2"/>
              <a:buChar char="§"/>
            </a:pPr>
            <a:r>
              <a:rPr lang="en-US" sz="2800" dirty="0" smtClean="0">
                <a:solidFill>
                  <a:srgbClr val="FF0000"/>
                </a:solidFill>
                <a:latin typeface="Arial" panose="020B0604020202020204" pitchFamily="34" charset="0"/>
              </a:rPr>
              <a:t>Urinary </a:t>
            </a:r>
            <a:r>
              <a:rPr lang="en-US" sz="2800" dirty="0">
                <a:solidFill>
                  <a:srgbClr val="FF0000"/>
                </a:solidFill>
                <a:latin typeface="Arial" panose="020B0604020202020204" pitchFamily="34" charset="0"/>
              </a:rPr>
              <a:t>cortisol values </a:t>
            </a:r>
            <a:r>
              <a:rPr lang="en-US" sz="2800" dirty="0">
                <a:solidFill>
                  <a:srgbClr val="000000"/>
                </a:solidFill>
                <a:latin typeface="Arial" panose="020B0604020202020204" pitchFamily="34" charset="0"/>
              </a:rPr>
              <a:t>are also unreliable for the assessment of adequacy of </a:t>
            </a:r>
            <a:r>
              <a:rPr lang="en-US" sz="2800" dirty="0">
                <a:solidFill>
                  <a:schemeClr val="bg2">
                    <a:lumMod val="10000"/>
                  </a:schemeClr>
                </a:solidFill>
                <a:latin typeface="Arial" panose="020B0604020202020204" pitchFamily="34" charset="0"/>
              </a:rPr>
              <a:t>hydrocortisone </a:t>
            </a:r>
            <a:r>
              <a:rPr lang="en-US" sz="2800" dirty="0">
                <a:solidFill>
                  <a:srgbClr val="000000"/>
                </a:solidFill>
                <a:latin typeface="Arial" panose="020B0604020202020204" pitchFamily="34" charset="0"/>
              </a:rPr>
              <a:t>dose.</a:t>
            </a:r>
          </a:p>
          <a:p>
            <a:pPr marL="457200" lvl="0" indent="-457200">
              <a:buFont typeface="Wingdings" panose="05000000000000000000" pitchFamily="2" charset="2"/>
              <a:buChar char="§"/>
            </a:pPr>
            <a:endParaRPr lang="en-US" sz="2800" dirty="0" smtClean="0">
              <a:solidFill>
                <a:srgbClr val="000000"/>
              </a:solidFill>
              <a:latin typeface="Times New Roman" panose="02020603050405020304" pitchFamily="18" charset="0"/>
            </a:endParaRPr>
          </a:p>
          <a:p>
            <a:pPr marL="457200" lvl="0" indent="-457200">
              <a:buFont typeface="Wingdings" panose="05000000000000000000" pitchFamily="2" charset="2"/>
              <a:buChar char="§"/>
            </a:pPr>
            <a:r>
              <a:rPr lang="en-US" sz="2800" dirty="0" smtClean="0">
                <a:solidFill>
                  <a:srgbClr val="000000"/>
                </a:solidFill>
                <a:latin typeface="Arial" panose="020B0604020202020204" pitchFamily="34" charset="0"/>
              </a:rPr>
              <a:t>Consequently</a:t>
            </a:r>
            <a:r>
              <a:rPr lang="en-US" sz="2800" dirty="0">
                <a:solidFill>
                  <a:srgbClr val="000000"/>
                </a:solidFill>
                <a:latin typeface="Arial" panose="020B0604020202020204" pitchFamily="34" charset="0"/>
              </a:rPr>
              <a:t>, the adequacy of the replacement dose must be judged by the much </a:t>
            </a:r>
            <a:r>
              <a:rPr lang="en-US" sz="2800" dirty="0">
                <a:solidFill>
                  <a:srgbClr val="FF0000"/>
                </a:solidFill>
                <a:latin typeface="Arial" panose="020B0604020202020204" pitchFamily="34" charset="0"/>
              </a:rPr>
              <a:t>cruder clinical criteria</a:t>
            </a:r>
            <a:r>
              <a:rPr lang="en-US" sz="2800" dirty="0">
                <a:solidFill>
                  <a:srgbClr val="000000"/>
                </a:solidFill>
                <a:latin typeface="Arial" panose="020B0604020202020204" pitchFamily="34" charset="0"/>
              </a:rPr>
              <a:t>, such as </a:t>
            </a:r>
            <a:r>
              <a:rPr lang="en-US" sz="2800" dirty="0">
                <a:solidFill>
                  <a:srgbClr val="FF0000"/>
                </a:solidFill>
                <a:latin typeface="Arial" panose="020B0604020202020204" pitchFamily="34" charset="0"/>
              </a:rPr>
              <a:t>Cushingoid features </a:t>
            </a:r>
            <a:r>
              <a:rPr lang="en-US" sz="2800" dirty="0">
                <a:solidFill>
                  <a:srgbClr val="000000"/>
                </a:solidFill>
                <a:latin typeface="Arial" panose="020B0604020202020204" pitchFamily="34" charset="0"/>
              </a:rPr>
              <a:t>when the dose is quite excessive and symptoms of </a:t>
            </a:r>
            <a:r>
              <a:rPr lang="en-US" sz="2800" dirty="0">
                <a:solidFill>
                  <a:srgbClr val="FF0000"/>
                </a:solidFill>
                <a:latin typeface="Arial" panose="020B0604020202020204" pitchFamily="34" charset="0"/>
              </a:rPr>
              <a:t>adrenal insufficiency </a:t>
            </a:r>
            <a:r>
              <a:rPr lang="en-US" sz="2800" dirty="0">
                <a:solidFill>
                  <a:srgbClr val="000000"/>
                </a:solidFill>
                <a:latin typeface="Arial" panose="020B0604020202020204" pitchFamily="34" charset="0"/>
              </a:rPr>
              <a:t>when the dose is quite insufficient.</a:t>
            </a:r>
          </a:p>
        </p:txBody>
      </p:sp>
    </p:spTree>
    <p:extLst>
      <p:ext uri="{BB962C8B-B14F-4D97-AF65-F5344CB8AC3E}">
        <p14:creationId xmlns:p14="http://schemas.microsoft.com/office/powerpoint/2010/main" val="772854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96" y="218169"/>
            <a:ext cx="11857008" cy="6186309"/>
          </a:xfrm>
          <a:prstGeom prst="rect">
            <a:avLst/>
          </a:prstGeom>
        </p:spPr>
        <p:txBody>
          <a:bodyPr wrap="square">
            <a:spAutoFit/>
          </a:bodyPr>
          <a:lstStyle/>
          <a:p>
            <a:r>
              <a:rPr lang="en-US" sz="2800" dirty="0" smtClean="0"/>
              <a:t> </a:t>
            </a:r>
            <a:r>
              <a:rPr lang="en-US" sz="3200" b="1" dirty="0" smtClean="0">
                <a:solidFill>
                  <a:srgbClr val="FF0000"/>
                </a:solidFill>
              </a:rPr>
              <a:t>Growth Hormone (GH) Deficiency Replacement Treatment</a:t>
            </a:r>
          </a:p>
          <a:p>
            <a:endParaRPr lang="en-US" sz="2800" dirty="0"/>
          </a:p>
          <a:p>
            <a:pPr marL="457200" indent="-457200">
              <a:buFont typeface="Wingdings" panose="05000000000000000000" pitchFamily="2" charset="2"/>
              <a:buChar char="q"/>
            </a:pPr>
            <a:r>
              <a:rPr lang="en-US" sz="2800" dirty="0" smtClean="0"/>
              <a:t> When GHD is suspected, </a:t>
            </a:r>
            <a:r>
              <a:rPr lang="en-US" sz="2800" dirty="0" smtClean="0">
                <a:solidFill>
                  <a:srgbClr val="FF0000"/>
                </a:solidFill>
              </a:rPr>
              <a:t>GH stimulation tests </a:t>
            </a:r>
            <a:r>
              <a:rPr lang="en-US" sz="2800" dirty="0" smtClean="0"/>
              <a:t>are usually essential to confirm the deficiency as compared to single GH measurements. </a:t>
            </a:r>
            <a:r>
              <a:rPr lang="en-US" sz="2800" dirty="0">
                <a:solidFill>
                  <a:prstClr val="black"/>
                </a:solidFill>
              </a:rPr>
              <a:t>Single GH measurements are </a:t>
            </a:r>
            <a:r>
              <a:rPr lang="en-US" sz="2800" dirty="0">
                <a:solidFill>
                  <a:srgbClr val="FF0000"/>
                </a:solidFill>
              </a:rPr>
              <a:t>not</a:t>
            </a:r>
            <a:r>
              <a:rPr lang="en-US" sz="2800" dirty="0">
                <a:solidFill>
                  <a:prstClr val="black"/>
                </a:solidFill>
              </a:rPr>
              <a:t> helpful. </a:t>
            </a:r>
            <a:endParaRPr lang="en-US" sz="2800" dirty="0" smtClean="0"/>
          </a:p>
          <a:p>
            <a:endParaRPr lang="en-US" sz="2800" dirty="0"/>
          </a:p>
          <a:p>
            <a:pPr marL="457200" indent="-457200">
              <a:buFont typeface="Wingdings" panose="05000000000000000000" pitchFamily="2" charset="2"/>
              <a:buChar char="q"/>
            </a:pPr>
            <a:r>
              <a:rPr lang="en-US" sz="2800" dirty="0" smtClean="0"/>
              <a:t>However, biochemical testing may </a:t>
            </a:r>
            <a:r>
              <a:rPr lang="en-US" sz="2800" dirty="0" smtClean="0">
                <a:solidFill>
                  <a:srgbClr val="FF0000"/>
                </a:solidFill>
              </a:rPr>
              <a:t>not be </a:t>
            </a:r>
            <a:r>
              <a:rPr lang="en-US" sz="2800" dirty="0" smtClean="0"/>
              <a:t>required in patients with </a:t>
            </a:r>
            <a:r>
              <a:rPr lang="en-US" sz="2800" dirty="0" smtClean="0">
                <a:solidFill>
                  <a:srgbClr val="FF0000"/>
                </a:solidFill>
              </a:rPr>
              <a:t>clear-cut features of GHD </a:t>
            </a:r>
            <a:r>
              <a:rPr lang="en-US" sz="2800" dirty="0" smtClean="0"/>
              <a:t>and </a:t>
            </a:r>
            <a:r>
              <a:rPr lang="en-US" sz="2800" dirty="0" smtClean="0">
                <a:solidFill>
                  <a:srgbClr val="FF0000"/>
                </a:solidFill>
              </a:rPr>
              <a:t>three other </a:t>
            </a:r>
            <a:r>
              <a:rPr lang="en-US" sz="2800" dirty="0" smtClean="0"/>
              <a:t>documented pituitary hormone deficiencies: </a:t>
            </a:r>
          </a:p>
          <a:p>
            <a:pPr marL="457200" indent="-457200">
              <a:buFont typeface="Wingdings" panose="05000000000000000000" pitchFamily="2" charset="2"/>
              <a:buChar char="§"/>
            </a:pPr>
            <a:r>
              <a:rPr lang="en-US" sz="2800" dirty="0" smtClean="0"/>
              <a:t>in patients with a clear pituitary lesion and a </a:t>
            </a:r>
            <a:r>
              <a:rPr lang="en-US" sz="2800" dirty="0" smtClean="0">
                <a:solidFill>
                  <a:srgbClr val="FF0000"/>
                </a:solidFill>
              </a:rPr>
              <a:t>markedly</a:t>
            </a:r>
            <a:r>
              <a:rPr lang="en-US" sz="2800" dirty="0" smtClean="0"/>
              <a:t> subnormal insulin-like growth factor (IGF)1, a </a:t>
            </a:r>
            <a:r>
              <a:rPr lang="en-US" sz="2800" dirty="0" smtClean="0">
                <a:solidFill>
                  <a:srgbClr val="FF0000"/>
                </a:solidFill>
              </a:rPr>
              <a:t>stimulation test </a:t>
            </a:r>
            <a:r>
              <a:rPr lang="en-US" sz="2800" dirty="0" smtClean="0"/>
              <a:t>may also not be absolutely necessary. </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q"/>
            </a:pPr>
            <a:r>
              <a:rPr lang="en-US" sz="2800" dirty="0" smtClean="0"/>
              <a:t>GH replacement is then administered to patients with </a:t>
            </a:r>
            <a:r>
              <a:rPr lang="en-US" sz="2800" b="1" dirty="0" smtClean="0">
                <a:solidFill>
                  <a:srgbClr val="FF0000"/>
                </a:solidFill>
              </a:rPr>
              <a:t>no</a:t>
            </a:r>
            <a:r>
              <a:rPr lang="en-US" sz="2800" dirty="0" smtClean="0"/>
              <a:t> </a:t>
            </a:r>
            <a:r>
              <a:rPr lang="en-US" sz="2800" dirty="0" smtClean="0">
                <a:solidFill>
                  <a:srgbClr val="FF0000"/>
                </a:solidFill>
              </a:rPr>
              <a:t>contraindications</a:t>
            </a:r>
            <a:r>
              <a:rPr lang="en-US" sz="2800" dirty="0" smtClean="0"/>
              <a:t> at a starting dose of </a:t>
            </a:r>
            <a:r>
              <a:rPr lang="en-US" sz="2800" b="1" dirty="0" smtClean="0">
                <a:solidFill>
                  <a:srgbClr val="FF0000"/>
                </a:solidFill>
              </a:rPr>
              <a:t>0.2–0.4 mg/day </a:t>
            </a:r>
            <a:r>
              <a:rPr lang="en-US" sz="2800" dirty="0" smtClean="0"/>
              <a:t>for patients </a:t>
            </a:r>
            <a:r>
              <a:rPr lang="en-US" sz="2800" dirty="0" smtClean="0">
                <a:solidFill>
                  <a:srgbClr val="FF0000"/>
                </a:solidFill>
              </a:rPr>
              <a:t>younger than 60 </a:t>
            </a:r>
            <a:r>
              <a:rPr lang="en-US" sz="2800" dirty="0" smtClean="0"/>
              <a:t>years and </a:t>
            </a:r>
            <a:r>
              <a:rPr lang="en-US" sz="2800" b="1" dirty="0" smtClean="0">
                <a:solidFill>
                  <a:srgbClr val="FF0000"/>
                </a:solidFill>
              </a:rPr>
              <a:t>0.1–0.2 mg/day </a:t>
            </a:r>
            <a:r>
              <a:rPr lang="en-US" sz="2800" dirty="0" smtClean="0"/>
              <a:t>for patients </a:t>
            </a:r>
            <a:r>
              <a:rPr lang="en-US" sz="2800" dirty="0" smtClean="0">
                <a:solidFill>
                  <a:srgbClr val="FF0000"/>
                </a:solidFill>
              </a:rPr>
              <a:t>older than 60 years</a:t>
            </a:r>
            <a:r>
              <a:rPr lang="en-US" sz="2800" dirty="0" smtClean="0"/>
              <a:t>. </a:t>
            </a:r>
            <a:endParaRPr lang="en-US" sz="2800" dirty="0"/>
          </a:p>
        </p:txBody>
      </p:sp>
    </p:spTree>
    <p:extLst>
      <p:ext uri="{BB962C8B-B14F-4D97-AF65-F5344CB8AC3E}">
        <p14:creationId xmlns:p14="http://schemas.microsoft.com/office/powerpoint/2010/main" val="954212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565" y="680210"/>
            <a:ext cx="11496135" cy="5262979"/>
          </a:xfrm>
          <a:prstGeom prst="rect">
            <a:avLst/>
          </a:prstGeom>
        </p:spPr>
        <p:txBody>
          <a:bodyPr wrap="square">
            <a:spAutoFit/>
          </a:bodyPr>
          <a:lstStyle/>
          <a:p>
            <a:pPr marL="457200" indent="-457200">
              <a:buFont typeface="Wingdings" panose="05000000000000000000" pitchFamily="2" charset="2"/>
              <a:buChar char="q"/>
            </a:pPr>
            <a:r>
              <a:rPr lang="en-US" sz="2800" dirty="0">
                <a:solidFill>
                  <a:prstClr val="black"/>
                </a:solidFill>
              </a:rPr>
              <a:t>GH doses are </a:t>
            </a:r>
            <a:r>
              <a:rPr lang="en-US" sz="2800" dirty="0">
                <a:solidFill>
                  <a:srgbClr val="FF0000"/>
                </a:solidFill>
              </a:rPr>
              <a:t>titrating</a:t>
            </a:r>
            <a:r>
              <a:rPr lang="en-US" sz="2800" dirty="0">
                <a:solidFill>
                  <a:prstClr val="black"/>
                </a:solidFill>
              </a:rPr>
              <a:t> to maintain </a:t>
            </a:r>
            <a:r>
              <a:rPr lang="en-US" sz="2800" dirty="0">
                <a:solidFill>
                  <a:srgbClr val="FF0000"/>
                </a:solidFill>
              </a:rPr>
              <a:t>IGF-1</a:t>
            </a:r>
            <a:r>
              <a:rPr lang="en-US" sz="2800" dirty="0">
                <a:solidFill>
                  <a:prstClr val="black"/>
                </a:solidFill>
              </a:rPr>
              <a:t> levels </a:t>
            </a:r>
            <a:r>
              <a:rPr lang="en-US" sz="2800" dirty="0">
                <a:solidFill>
                  <a:srgbClr val="FF0000"/>
                </a:solidFill>
              </a:rPr>
              <a:t>above</a:t>
            </a:r>
            <a:r>
              <a:rPr lang="en-US" sz="2800" dirty="0">
                <a:solidFill>
                  <a:prstClr val="black"/>
                </a:solidFill>
              </a:rPr>
              <a:t> the </a:t>
            </a:r>
            <a:r>
              <a:rPr lang="en-US" sz="2800" dirty="0">
                <a:solidFill>
                  <a:srgbClr val="FF0000"/>
                </a:solidFill>
              </a:rPr>
              <a:t>mean/median</a:t>
            </a:r>
            <a:r>
              <a:rPr lang="en-US" sz="2800" dirty="0">
                <a:solidFill>
                  <a:prstClr val="black"/>
                </a:solidFill>
              </a:rPr>
              <a:t> for that age and sex group, but </a:t>
            </a:r>
            <a:r>
              <a:rPr lang="en-US" sz="2800" dirty="0">
                <a:solidFill>
                  <a:srgbClr val="FF0000"/>
                </a:solidFill>
              </a:rPr>
              <a:t>below</a:t>
            </a:r>
            <a:r>
              <a:rPr lang="en-US" sz="2800" dirty="0">
                <a:solidFill>
                  <a:prstClr val="black"/>
                </a:solidFill>
              </a:rPr>
              <a:t> the upper limit of normal (ULN), reducing the dose if AEs appear. </a:t>
            </a:r>
            <a:endParaRPr lang="en-US" sz="2800" dirty="0" smtClean="0">
              <a:solidFill>
                <a:prstClr val="black"/>
              </a:solidFill>
            </a:endParaRPr>
          </a:p>
          <a:p>
            <a:pPr marL="45720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r>
              <a:rPr lang="en-US" sz="2800" dirty="0" smtClean="0">
                <a:solidFill>
                  <a:prstClr val="black"/>
                </a:solidFill>
              </a:rPr>
              <a:t>Elderly </a:t>
            </a:r>
            <a:r>
              <a:rPr lang="en-US" sz="2800" dirty="0">
                <a:solidFill>
                  <a:prstClr val="black"/>
                </a:solidFill>
              </a:rPr>
              <a:t>adults with age-adjusted low IGF-1 levels and no history of pituitary or hypothalamic disease are </a:t>
            </a:r>
            <a:r>
              <a:rPr lang="en-US" sz="2800" dirty="0">
                <a:solidFill>
                  <a:srgbClr val="FF0000"/>
                </a:solidFill>
              </a:rPr>
              <a:t>not</a:t>
            </a:r>
            <a:r>
              <a:rPr lang="en-US" sz="2800" dirty="0">
                <a:solidFill>
                  <a:prstClr val="black"/>
                </a:solidFill>
              </a:rPr>
              <a:t> candidates for GH replacement. </a:t>
            </a:r>
            <a:endParaRPr lang="en-US" sz="2800" dirty="0" smtClean="0">
              <a:solidFill>
                <a:prstClr val="black"/>
              </a:solidFill>
            </a:endParaRPr>
          </a:p>
          <a:p>
            <a:pPr marL="45720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r>
              <a:rPr lang="en-US" sz="2800" dirty="0" smtClean="0">
                <a:solidFill>
                  <a:prstClr val="black"/>
                </a:solidFill>
              </a:rPr>
              <a:t>Starting </a:t>
            </a:r>
            <a:r>
              <a:rPr lang="en-US" sz="2800" dirty="0">
                <a:solidFill>
                  <a:prstClr val="black"/>
                </a:solidFill>
              </a:rPr>
              <a:t>doses should be </a:t>
            </a:r>
            <a:r>
              <a:rPr lang="en-US" sz="2800" dirty="0">
                <a:solidFill>
                  <a:srgbClr val="FF0000"/>
                </a:solidFill>
              </a:rPr>
              <a:t>increased slowly </a:t>
            </a:r>
            <a:r>
              <a:rPr lang="en-US" sz="2800" dirty="0">
                <a:solidFill>
                  <a:prstClr val="black"/>
                </a:solidFill>
              </a:rPr>
              <a:t>since fluid retention, a well-documented AE, depends from dose. </a:t>
            </a:r>
            <a:endParaRPr lang="en-US" sz="2800" dirty="0" smtClean="0">
              <a:solidFill>
                <a:prstClr val="black"/>
              </a:solidFill>
            </a:endParaRPr>
          </a:p>
          <a:p>
            <a:pPr marL="45720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r>
              <a:rPr lang="en-US" sz="2800" dirty="0" smtClean="0">
                <a:solidFill>
                  <a:prstClr val="black"/>
                </a:solidFill>
              </a:rPr>
              <a:t>Females </a:t>
            </a:r>
            <a:r>
              <a:rPr lang="en-US" sz="2800" dirty="0">
                <a:solidFill>
                  <a:prstClr val="black"/>
                </a:solidFill>
              </a:rPr>
              <a:t>display relative GH resistance, requiring </a:t>
            </a:r>
            <a:r>
              <a:rPr lang="en-US" sz="2800" dirty="0">
                <a:solidFill>
                  <a:srgbClr val="FF0000"/>
                </a:solidFill>
              </a:rPr>
              <a:t>higher starting </a:t>
            </a:r>
            <a:r>
              <a:rPr lang="en-US" sz="2800" dirty="0">
                <a:solidFill>
                  <a:prstClr val="black"/>
                </a:solidFill>
              </a:rPr>
              <a:t>and </a:t>
            </a:r>
            <a:r>
              <a:rPr lang="en-US" sz="2800" dirty="0">
                <a:solidFill>
                  <a:srgbClr val="FF0000"/>
                </a:solidFill>
              </a:rPr>
              <a:t>maintenance GH doses</a:t>
            </a:r>
            <a:r>
              <a:rPr lang="en-US" sz="2800" dirty="0">
                <a:solidFill>
                  <a:prstClr val="black"/>
                </a:solidFill>
              </a:rPr>
              <a:t>, similar to women receiving oral </a:t>
            </a:r>
            <a:r>
              <a:rPr lang="en-US" sz="2800" dirty="0" smtClean="0">
                <a:solidFill>
                  <a:prstClr val="black"/>
                </a:solidFill>
              </a:rPr>
              <a:t>estrogens</a:t>
            </a:r>
            <a:r>
              <a:rPr lang="en-US" sz="2800" dirty="0">
                <a:solidFill>
                  <a:prstClr val="black"/>
                </a:solidFill>
              </a:rPr>
              <a:t>. </a:t>
            </a:r>
            <a:endParaRPr lang="en-US" dirty="0"/>
          </a:p>
        </p:txBody>
      </p:sp>
    </p:spTree>
    <p:extLst>
      <p:ext uri="{BB962C8B-B14F-4D97-AF65-F5344CB8AC3E}">
        <p14:creationId xmlns:p14="http://schemas.microsoft.com/office/powerpoint/2010/main" val="2331053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076" y="254263"/>
            <a:ext cx="11490384" cy="6555641"/>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Persons with </a:t>
            </a:r>
            <a:r>
              <a:rPr lang="en-US" sz="2800" dirty="0">
                <a:solidFill>
                  <a:srgbClr val="FF0000"/>
                </a:solidFill>
              </a:rPr>
              <a:t>morbid obesity </a:t>
            </a:r>
            <a:r>
              <a:rPr lang="en-US" sz="2800" dirty="0">
                <a:solidFill>
                  <a:prstClr val="black"/>
                </a:solidFill>
              </a:rPr>
              <a:t>may also require </a:t>
            </a:r>
            <a:r>
              <a:rPr lang="en-US" sz="2800" dirty="0">
                <a:solidFill>
                  <a:srgbClr val="FF0000"/>
                </a:solidFill>
              </a:rPr>
              <a:t>increased</a:t>
            </a:r>
            <a:r>
              <a:rPr lang="en-US" sz="2800" dirty="0">
                <a:solidFill>
                  <a:prstClr val="black"/>
                </a:solidFill>
              </a:rPr>
              <a:t> GH dosing.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clinical effects of appropriate GH replacement are usually manifest within </a:t>
            </a:r>
            <a:r>
              <a:rPr lang="en-US" sz="2800" dirty="0">
                <a:solidFill>
                  <a:srgbClr val="FF0000"/>
                </a:solidFill>
              </a:rPr>
              <a:t>6 weeks </a:t>
            </a:r>
            <a:r>
              <a:rPr lang="en-US" sz="2800" dirty="0">
                <a:solidFill>
                  <a:prstClr val="black"/>
                </a:solidFill>
              </a:rPr>
              <a:t>of initiating therapy, but may require a longer time period for maximum </a:t>
            </a:r>
            <a:r>
              <a:rPr lang="en-US" sz="2800" dirty="0" smtClean="0">
                <a:solidFill>
                  <a:prstClr val="black"/>
                </a:solidFill>
              </a:rPr>
              <a:t>benefit.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In </a:t>
            </a:r>
            <a:r>
              <a:rPr lang="en-US" sz="2800" dirty="0">
                <a:solidFill>
                  <a:prstClr val="black"/>
                </a:solidFill>
              </a:rPr>
              <a:t>509 adults with GHD (AGHD) (47% females) enrolled in the observational German </a:t>
            </a:r>
            <a:r>
              <a:rPr lang="en-US" sz="2800" dirty="0" smtClean="0">
                <a:solidFill>
                  <a:prstClr val="black"/>
                </a:solidFill>
              </a:rPr>
              <a:t>Nordi Win </a:t>
            </a:r>
            <a:r>
              <a:rPr lang="en-US" sz="2800" dirty="0">
                <a:solidFill>
                  <a:prstClr val="black"/>
                </a:solidFill>
              </a:rPr>
              <a:t>study over the years 2003– 2013, it was confirmed that </a:t>
            </a:r>
            <a:r>
              <a:rPr lang="en-US" sz="2800" dirty="0">
                <a:solidFill>
                  <a:srgbClr val="FF0000"/>
                </a:solidFill>
              </a:rPr>
              <a:t>females</a:t>
            </a:r>
            <a:r>
              <a:rPr lang="en-US" sz="2800" dirty="0">
                <a:solidFill>
                  <a:prstClr val="black"/>
                </a:solidFill>
              </a:rPr>
              <a:t> and </a:t>
            </a:r>
            <a:r>
              <a:rPr lang="en-US" sz="2800" dirty="0">
                <a:solidFill>
                  <a:srgbClr val="FF0000"/>
                </a:solidFill>
              </a:rPr>
              <a:t>younger </a:t>
            </a:r>
            <a:r>
              <a:rPr lang="en-US" sz="2800" dirty="0">
                <a:solidFill>
                  <a:prstClr val="black"/>
                </a:solidFill>
              </a:rPr>
              <a:t>patients need </a:t>
            </a:r>
            <a:r>
              <a:rPr lang="en-US" sz="2800" dirty="0">
                <a:solidFill>
                  <a:srgbClr val="FF0000"/>
                </a:solidFill>
              </a:rPr>
              <a:t>higher GH </a:t>
            </a:r>
            <a:r>
              <a:rPr lang="en-US" sz="2800" dirty="0">
                <a:solidFill>
                  <a:prstClr val="black"/>
                </a:solidFill>
              </a:rPr>
              <a:t>doses when compared to males and older </a:t>
            </a:r>
            <a:r>
              <a:rPr lang="en-US" sz="2800" dirty="0" smtClean="0">
                <a:solidFill>
                  <a:prstClr val="black"/>
                </a:solidFill>
              </a:rPr>
              <a:t>patients</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more recent guidelines date back to 2011 and recommend GH dosing regimens to be individualised rather than previously-used weight-based regimens, starting with low doses and titrated according to clinical response, AEs, and IGF-I levels </a:t>
            </a:r>
            <a:r>
              <a:rPr lang="en-US" sz="2800"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4020944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8" y="246691"/>
            <a:ext cx="11625532" cy="6555641"/>
          </a:xfrm>
          <a:prstGeom prst="rect">
            <a:avLst/>
          </a:prstGeom>
        </p:spPr>
        <p:txBody>
          <a:bodyPr wrap="square">
            <a:spAutoFit/>
          </a:bodyPr>
          <a:lstStyle/>
          <a:p>
            <a:pPr marL="457200" indent="-457200">
              <a:buFont typeface="Wingdings" panose="05000000000000000000" pitchFamily="2" charset="2"/>
              <a:buChar char="q"/>
            </a:pPr>
            <a:r>
              <a:rPr lang="en-US" sz="2800" dirty="0" smtClean="0"/>
              <a:t> GH dosing should also take </a:t>
            </a:r>
            <a:r>
              <a:rPr lang="en-US" sz="2800" dirty="0" smtClean="0">
                <a:solidFill>
                  <a:srgbClr val="FF0000"/>
                </a:solidFill>
              </a:rPr>
              <a:t>gender</a:t>
            </a:r>
            <a:r>
              <a:rPr lang="en-US" sz="2800" dirty="0" smtClean="0"/>
              <a:t>, </a:t>
            </a:r>
            <a:r>
              <a:rPr lang="en-US" sz="2800" dirty="0" smtClean="0">
                <a:solidFill>
                  <a:srgbClr val="FF0000"/>
                </a:solidFill>
              </a:rPr>
              <a:t>estrogen status</a:t>
            </a:r>
            <a:r>
              <a:rPr lang="en-US" sz="2800" dirty="0" smtClean="0"/>
              <a:t>, and </a:t>
            </a:r>
            <a:r>
              <a:rPr lang="en-US" sz="2800" dirty="0" smtClean="0">
                <a:solidFill>
                  <a:srgbClr val="FF0000"/>
                </a:solidFill>
              </a:rPr>
              <a:t>age</a:t>
            </a:r>
            <a:r>
              <a:rPr lang="en-US" sz="2800" dirty="0" smtClean="0"/>
              <a:t> into consideration.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After GH treatment initiation, </a:t>
            </a:r>
            <a:r>
              <a:rPr lang="en-US" sz="2800" dirty="0" smtClean="0">
                <a:solidFill>
                  <a:srgbClr val="FF0000"/>
                </a:solidFill>
              </a:rPr>
              <a:t>monitoring</a:t>
            </a:r>
            <a:r>
              <a:rPr lang="en-US" sz="2800" dirty="0" smtClean="0"/>
              <a:t> is performed at </a:t>
            </a:r>
            <a:r>
              <a:rPr lang="en-US" sz="2800" dirty="0" smtClean="0">
                <a:solidFill>
                  <a:srgbClr val="FF0000"/>
                </a:solidFill>
              </a:rPr>
              <a:t>1- to 2-month </a:t>
            </a:r>
            <a:r>
              <a:rPr lang="en-US" sz="2800" dirty="0" smtClean="0"/>
              <a:t>intervals and then </a:t>
            </a:r>
            <a:r>
              <a:rPr lang="en-US" sz="2800" dirty="0" smtClean="0">
                <a:solidFill>
                  <a:srgbClr val="FF0000"/>
                </a:solidFill>
              </a:rPr>
              <a:t>at 6-month </a:t>
            </a:r>
            <a:r>
              <a:rPr lang="en-US" sz="2800" dirty="0" smtClean="0"/>
              <a:t>intervals with a </a:t>
            </a:r>
            <a:r>
              <a:rPr lang="en-US" sz="2800" dirty="0" smtClean="0">
                <a:solidFill>
                  <a:srgbClr val="FF0000"/>
                </a:solidFill>
              </a:rPr>
              <a:t>clinical evaluation </a:t>
            </a:r>
            <a:r>
              <a:rPr lang="en-US" sz="2800" dirty="0" smtClean="0"/>
              <a:t>and </a:t>
            </a:r>
            <a:r>
              <a:rPr lang="en-US" sz="2800" dirty="0" smtClean="0">
                <a:solidFill>
                  <a:srgbClr val="FF0000"/>
                </a:solidFill>
              </a:rPr>
              <a:t>assessment for AEs</a:t>
            </a:r>
            <a:r>
              <a:rPr lang="en-US" sz="2800" dirty="0" smtClean="0"/>
              <a:t>, </a:t>
            </a:r>
            <a:r>
              <a:rPr lang="en-US" sz="2800" dirty="0" smtClean="0">
                <a:solidFill>
                  <a:srgbClr val="FF0000"/>
                </a:solidFill>
              </a:rPr>
              <a:t>IGF-I levels</a:t>
            </a:r>
            <a:r>
              <a:rPr lang="en-US" sz="2800" dirty="0" smtClean="0"/>
              <a:t>, and </a:t>
            </a:r>
            <a:r>
              <a:rPr lang="en-US" sz="2800" dirty="0" smtClean="0">
                <a:solidFill>
                  <a:srgbClr val="FF0000"/>
                </a:solidFill>
              </a:rPr>
              <a:t>clinico-metabolic parameters </a:t>
            </a:r>
            <a:r>
              <a:rPr lang="en-US" sz="2800" dirty="0" smtClean="0"/>
              <a:t>of GH response. </a:t>
            </a:r>
          </a:p>
          <a:p>
            <a:endParaRPr lang="en-US" sz="2800" dirty="0"/>
          </a:p>
          <a:p>
            <a:pPr marL="457200" indent="-457200">
              <a:buFont typeface="Wingdings" panose="05000000000000000000" pitchFamily="2" charset="2"/>
              <a:buChar char="q"/>
            </a:pPr>
            <a:r>
              <a:rPr lang="en-US" sz="2800" dirty="0" smtClean="0"/>
              <a:t>GH replacement AEs at the recommended doses (</a:t>
            </a:r>
            <a:r>
              <a:rPr lang="en-US" sz="2800" dirty="0" smtClean="0">
                <a:solidFill>
                  <a:srgbClr val="FF0000"/>
                </a:solidFill>
              </a:rPr>
              <a:t>fluid retention</a:t>
            </a:r>
            <a:r>
              <a:rPr lang="en-US" sz="2800" dirty="0" smtClean="0"/>
              <a:t>, </a:t>
            </a:r>
            <a:r>
              <a:rPr lang="en-US" sz="2800" dirty="0" smtClean="0">
                <a:solidFill>
                  <a:srgbClr val="FF0000"/>
                </a:solidFill>
              </a:rPr>
              <a:t>arthralgias</a:t>
            </a:r>
            <a:r>
              <a:rPr lang="en-US" sz="2800" dirty="0" smtClean="0"/>
              <a:t>, </a:t>
            </a:r>
            <a:r>
              <a:rPr lang="en-US" sz="2800" dirty="0" smtClean="0">
                <a:solidFill>
                  <a:srgbClr val="FF0000"/>
                </a:solidFill>
              </a:rPr>
              <a:t>myalgias, paresthesias</a:t>
            </a:r>
            <a:r>
              <a:rPr lang="en-US" sz="2800" dirty="0" smtClean="0"/>
              <a:t>, </a:t>
            </a:r>
            <a:r>
              <a:rPr lang="en-US" sz="2800" dirty="0" smtClean="0">
                <a:solidFill>
                  <a:srgbClr val="FF0000"/>
                </a:solidFill>
              </a:rPr>
              <a:t>carpal tunnel syndrome</a:t>
            </a:r>
            <a:r>
              <a:rPr lang="en-US" sz="2800" dirty="0" smtClean="0"/>
              <a:t>, </a:t>
            </a:r>
            <a:r>
              <a:rPr lang="en-US" sz="2800" dirty="0" smtClean="0">
                <a:solidFill>
                  <a:srgbClr val="FF0000"/>
                </a:solidFill>
              </a:rPr>
              <a:t>sleep apnea</a:t>
            </a:r>
            <a:r>
              <a:rPr lang="en-US" sz="2800" dirty="0" smtClean="0"/>
              <a:t>, </a:t>
            </a:r>
            <a:r>
              <a:rPr lang="en-US" sz="2800" dirty="0" smtClean="0">
                <a:solidFill>
                  <a:srgbClr val="FF0000"/>
                </a:solidFill>
              </a:rPr>
              <a:t>sleep disturbances</a:t>
            </a:r>
            <a:r>
              <a:rPr lang="en-US" sz="2800" dirty="0" smtClean="0"/>
              <a:t>, </a:t>
            </a:r>
            <a:r>
              <a:rPr lang="en-US" sz="2800" dirty="0" smtClean="0">
                <a:solidFill>
                  <a:srgbClr val="FF0000"/>
                </a:solidFill>
              </a:rPr>
              <a:t>dyspnea</a:t>
            </a:r>
            <a:r>
              <a:rPr lang="en-US" sz="2800" dirty="0" smtClean="0"/>
              <a:t>) are reported in approximately </a:t>
            </a:r>
            <a:r>
              <a:rPr lang="en-US" sz="2800" dirty="0" smtClean="0">
                <a:solidFill>
                  <a:srgbClr val="FF0000"/>
                </a:solidFill>
              </a:rPr>
              <a:t>20%</a:t>
            </a:r>
            <a:r>
              <a:rPr lang="en-US" sz="2800" dirty="0" smtClean="0"/>
              <a:t> of patients but remit on lowering the GH dose.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However, </a:t>
            </a:r>
            <a:r>
              <a:rPr lang="en-US" sz="2800" dirty="0" smtClean="0">
                <a:solidFill>
                  <a:srgbClr val="FF0000"/>
                </a:solidFill>
              </a:rPr>
              <a:t>high doses </a:t>
            </a:r>
            <a:r>
              <a:rPr lang="en-US" sz="2800" dirty="0" smtClean="0"/>
              <a:t>of replacement may result to </a:t>
            </a:r>
            <a:r>
              <a:rPr lang="en-US" sz="2800" dirty="0" smtClean="0">
                <a:solidFill>
                  <a:srgbClr val="FF0000"/>
                </a:solidFill>
              </a:rPr>
              <a:t>insulin resistance </a:t>
            </a:r>
            <a:r>
              <a:rPr lang="en-US" sz="2800" dirty="0" smtClean="0"/>
              <a:t>and/or </a:t>
            </a:r>
            <a:r>
              <a:rPr lang="en-US" sz="2800" dirty="0" smtClean="0">
                <a:solidFill>
                  <a:srgbClr val="FF0000"/>
                </a:solidFill>
              </a:rPr>
              <a:t>new-onset diabetes </a:t>
            </a:r>
            <a:r>
              <a:rPr lang="en-US" sz="2800" dirty="0" smtClean="0"/>
              <a:t>. </a:t>
            </a:r>
            <a:endParaRPr lang="en-US" sz="2800" dirty="0"/>
          </a:p>
        </p:txBody>
      </p:sp>
    </p:spTree>
    <p:extLst>
      <p:ext uri="{BB962C8B-B14F-4D97-AF65-F5344CB8AC3E}">
        <p14:creationId xmlns:p14="http://schemas.microsoft.com/office/powerpoint/2010/main" val="48871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460" y="582067"/>
            <a:ext cx="11718985" cy="5693866"/>
          </a:xfrm>
          <a:prstGeom prst="rect">
            <a:avLst/>
          </a:prstGeom>
        </p:spPr>
        <p:txBody>
          <a:bodyPr wrap="square">
            <a:spAutoFit/>
          </a:bodyPr>
          <a:lstStyle/>
          <a:p>
            <a:pPr marL="457200" lvl="0" indent="-457200">
              <a:buFont typeface="Wingdings" panose="05000000000000000000" pitchFamily="2" charset="2"/>
              <a:buChar char="q"/>
            </a:pPr>
            <a:r>
              <a:rPr lang="en-US" sz="2800" dirty="0" smtClean="0"/>
              <a:t>Hence, hypopituitarism includes </a:t>
            </a:r>
            <a:r>
              <a:rPr lang="en-US" sz="2800" dirty="0" smtClean="0">
                <a:solidFill>
                  <a:srgbClr val="FF0000"/>
                </a:solidFill>
              </a:rPr>
              <a:t>central</a:t>
            </a:r>
            <a:r>
              <a:rPr lang="en-US" sz="2800" dirty="0" smtClean="0"/>
              <a:t> or </a:t>
            </a:r>
            <a:r>
              <a:rPr lang="en-US" sz="2800" dirty="0" smtClean="0">
                <a:solidFill>
                  <a:srgbClr val="FF0000"/>
                </a:solidFill>
              </a:rPr>
              <a:t>secondary adrenal insufficiency </a:t>
            </a:r>
            <a:r>
              <a:rPr lang="en-US" sz="2800" dirty="0" smtClean="0"/>
              <a:t>(SAI) caused by adrenocorticotropic hormone (ACTH) deficiency, </a:t>
            </a:r>
            <a:r>
              <a:rPr lang="en-US" sz="2800" dirty="0" smtClean="0">
                <a:solidFill>
                  <a:srgbClr val="FF0000"/>
                </a:solidFill>
              </a:rPr>
              <a:t>secondary</a:t>
            </a:r>
            <a:r>
              <a:rPr lang="en-US" sz="2800" dirty="0" smtClean="0"/>
              <a:t> </a:t>
            </a:r>
            <a:r>
              <a:rPr lang="en-US" sz="2800" dirty="0" smtClean="0">
                <a:solidFill>
                  <a:srgbClr val="FF0000"/>
                </a:solidFill>
              </a:rPr>
              <a:t>hypothyroidism</a:t>
            </a:r>
            <a:r>
              <a:rPr lang="en-US" sz="2800" dirty="0" smtClean="0"/>
              <a:t> (SHT) caused by thyroid-stimulating hormone (TSH) deficiency, </a:t>
            </a:r>
            <a:r>
              <a:rPr lang="en-US" sz="2800" dirty="0" smtClean="0">
                <a:solidFill>
                  <a:srgbClr val="FF0000"/>
                </a:solidFill>
              </a:rPr>
              <a:t>secondary hypogonadism </a:t>
            </a:r>
            <a:r>
              <a:rPr lang="en-US" sz="2800" dirty="0" smtClean="0"/>
              <a:t>(SHG) caused by deficiency of the gonadotroph hormones (Luteinising (LH) and Follicle Stimulating Hormones (FSH)), </a:t>
            </a:r>
            <a:r>
              <a:rPr lang="en-US" sz="2800" dirty="0" smtClean="0">
                <a:solidFill>
                  <a:srgbClr val="FF0000"/>
                </a:solidFill>
              </a:rPr>
              <a:t>growth hormone deficiency </a:t>
            </a:r>
            <a:r>
              <a:rPr lang="en-US" sz="2800" dirty="0" smtClean="0"/>
              <a:t>(GHD), and </a:t>
            </a:r>
            <a:r>
              <a:rPr lang="en-US" sz="2800" dirty="0" smtClean="0">
                <a:solidFill>
                  <a:srgbClr val="FF0000"/>
                </a:solidFill>
              </a:rPr>
              <a:t>central diabetes </a:t>
            </a:r>
            <a:r>
              <a:rPr lang="en-US" sz="2800" dirty="0" smtClean="0"/>
              <a:t>insipidus (CDI) caused by antidiuretic hormone (ADH or arginine vasopressin, AVP) deficiency.</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absent or insufficient replacement of pituitary hormones may not be compatible with life, particularly in the context of ACTH deficiency. </a:t>
            </a:r>
          </a:p>
          <a:p>
            <a:pPr marL="457200" lvl="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endParaRPr lang="en-US" sz="2800" dirty="0"/>
          </a:p>
        </p:txBody>
      </p:sp>
    </p:spTree>
    <p:extLst>
      <p:ext uri="{BB962C8B-B14F-4D97-AF65-F5344CB8AC3E}">
        <p14:creationId xmlns:p14="http://schemas.microsoft.com/office/powerpoint/2010/main" val="4048411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441" y="704629"/>
            <a:ext cx="11499012" cy="4832092"/>
          </a:xfrm>
          <a:prstGeom prst="rect">
            <a:avLst/>
          </a:prstGeom>
        </p:spPr>
        <p:txBody>
          <a:bodyPr wrap="square">
            <a:spAutoFit/>
          </a:bodyPr>
          <a:lstStyle/>
          <a:p>
            <a:pPr marL="457200" lvl="0" indent="-457200">
              <a:buFont typeface="Wingdings" panose="05000000000000000000" pitchFamily="2" charset="2"/>
              <a:buChar char="q"/>
            </a:pPr>
            <a:r>
              <a:rPr lang="en-US" sz="2800" dirty="0" smtClean="0">
                <a:solidFill>
                  <a:prstClr val="black"/>
                </a:solidFill>
              </a:rPr>
              <a:t>Other </a:t>
            </a:r>
            <a:r>
              <a:rPr lang="en-US" sz="2800" dirty="0">
                <a:solidFill>
                  <a:prstClr val="black"/>
                </a:solidFill>
              </a:rPr>
              <a:t>suggested complication includes the development of </a:t>
            </a:r>
            <a:r>
              <a:rPr lang="en-US" sz="2800" dirty="0">
                <a:solidFill>
                  <a:srgbClr val="FF0000"/>
                </a:solidFill>
              </a:rPr>
              <a:t>new primary cancers</a:t>
            </a:r>
            <a:r>
              <a:rPr lang="en-US" sz="2800" dirty="0">
                <a:solidFill>
                  <a:prstClr val="black"/>
                </a:solidFill>
              </a:rPr>
              <a:t> but long-term studies did </a:t>
            </a:r>
            <a:r>
              <a:rPr lang="en-US" sz="2800" dirty="0">
                <a:solidFill>
                  <a:srgbClr val="FF0000"/>
                </a:solidFill>
              </a:rPr>
              <a:t>not confirm </a:t>
            </a:r>
            <a:r>
              <a:rPr lang="en-US" sz="2800" dirty="0">
                <a:solidFill>
                  <a:prstClr val="black"/>
                </a:solidFill>
              </a:rPr>
              <a:t>an increased prevalence or recurrence of the primary tumour after GH replacement therapy, and the occurrence of new tumours, if it occurs, appears to be </a:t>
            </a:r>
            <a:r>
              <a:rPr lang="en-US" sz="2800" dirty="0">
                <a:solidFill>
                  <a:srgbClr val="FF0000"/>
                </a:solidFill>
              </a:rPr>
              <a:t>very rare </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Another issue of concern is the </a:t>
            </a:r>
            <a:r>
              <a:rPr lang="en-US" sz="2800" dirty="0">
                <a:solidFill>
                  <a:srgbClr val="FF0000"/>
                </a:solidFill>
              </a:rPr>
              <a:t>compliance rate in GH replacement </a:t>
            </a:r>
            <a:r>
              <a:rPr lang="en-US" sz="2800" dirty="0">
                <a:solidFill>
                  <a:prstClr val="black"/>
                </a:solidFill>
              </a:rPr>
              <a:t>therapy, more a problem in the paediatric and adolescent population </a:t>
            </a:r>
            <a:r>
              <a:rPr lang="en-US" sz="2800" dirty="0" smtClean="0">
                <a:solidFill>
                  <a:prstClr val="black"/>
                </a:solidFill>
              </a:rPr>
              <a:t>; </a:t>
            </a:r>
            <a:r>
              <a:rPr lang="en-US" sz="2800" dirty="0">
                <a:solidFill>
                  <a:prstClr val="black"/>
                </a:solidFill>
              </a:rPr>
              <a:t>an increased compliance was seen when patients used a specific electronic device, the easypod™ Clinical Kit, with automated-injection and a docking station for recording objectively the administration data </a:t>
            </a:r>
            <a:r>
              <a:rPr lang="en-US" sz="2800" dirty="0" smtClean="0">
                <a:solidFill>
                  <a:prstClr val="black"/>
                </a:solidFill>
              </a:rPr>
              <a:t>. </a:t>
            </a:r>
          </a:p>
          <a:p>
            <a:pPr lvl="0"/>
            <a:endParaRPr lang="en-US" sz="2800" dirty="0">
              <a:solidFill>
                <a:prstClr val="black"/>
              </a:solidFill>
            </a:endParaRPr>
          </a:p>
        </p:txBody>
      </p:sp>
    </p:spTree>
    <p:extLst>
      <p:ext uri="{BB962C8B-B14F-4D97-AF65-F5344CB8AC3E}">
        <p14:creationId xmlns:p14="http://schemas.microsoft.com/office/powerpoint/2010/main" val="1293248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88" y="505947"/>
            <a:ext cx="11651411" cy="5693866"/>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In order to increase compliance, new compounds for GH replacement treatment are under investigation aiming to increase intrainjection intervals thus resulting in increased convenience and improved compliance, particularly in the context of the paediatric population </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srgbClr val="FF0000"/>
                </a:solidFill>
              </a:rPr>
              <a:t>Somapacitan</a:t>
            </a:r>
            <a:r>
              <a:rPr lang="en-US" sz="2800" dirty="0">
                <a:solidFill>
                  <a:prstClr val="black"/>
                </a:solidFill>
              </a:rPr>
              <a:t>, a reversible albumin-binding GH derivative, was compared in once-weekly regimen with once-daily </a:t>
            </a:r>
            <a:r>
              <a:rPr lang="en-US" sz="2800" dirty="0">
                <a:solidFill>
                  <a:srgbClr val="FF0000"/>
                </a:solidFill>
              </a:rPr>
              <a:t>Norditropin</a:t>
            </a:r>
            <a:r>
              <a:rPr lang="en-US" sz="2800" dirty="0">
                <a:solidFill>
                  <a:prstClr val="black"/>
                </a:solidFill>
              </a:rPr>
              <a:t> in a 26-week randomised, controlled, phase 3, safety and tolerability trial in AGHD patients </a:t>
            </a:r>
            <a:r>
              <a:rPr lang="en-US" sz="2800" dirty="0" smtClean="0">
                <a:solidFill>
                  <a:prstClr val="black"/>
                </a:solidFill>
              </a:rPr>
              <a:t>. </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mean IGF-I standard deviation score (SDS) was similar for both formulations, whereas mild or moderate and transient AEs were seen for both drugs but somapacitan was associated with better treatment satisfaction.</a:t>
            </a:r>
          </a:p>
        </p:txBody>
      </p:sp>
    </p:spTree>
    <p:extLst>
      <p:ext uri="{BB962C8B-B14F-4D97-AF65-F5344CB8AC3E}">
        <p14:creationId xmlns:p14="http://schemas.microsoft.com/office/powerpoint/2010/main" val="4129422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49" y="797510"/>
            <a:ext cx="11289102" cy="5262979"/>
          </a:xfrm>
          <a:prstGeom prst="rect">
            <a:avLst/>
          </a:prstGeom>
        </p:spPr>
        <p:txBody>
          <a:bodyPr wrap="square">
            <a:spAutoFit/>
          </a:bodyPr>
          <a:lstStyle/>
          <a:p>
            <a:pPr marL="457200" indent="-457200">
              <a:buFont typeface="Wingdings" panose="05000000000000000000" pitchFamily="2" charset="2"/>
              <a:buChar char="q"/>
            </a:pPr>
            <a:r>
              <a:rPr lang="en-US" sz="2800" dirty="0" smtClean="0"/>
              <a:t> A </a:t>
            </a:r>
            <a:r>
              <a:rPr lang="en-US" sz="2800" dirty="0" smtClean="0">
                <a:solidFill>
                  <a:srgbClr val="FF0000"/>
                </a:solidFill>
              </a:rPr>
              <a:t>C-terminal peptide-modified human GH (MOD-4023</a:t>
            </a:r>
            <a:r>
              <a:rPr lang="en-US" sz="2800" dirty="0" smtClean="0"/>
              <a:t>) given in a once-weekly scheme in GHD, adults and children, confirmed both efficacy and safety in a phase 2 study . </a:t>
            </a:r>
          </a:p>
          <a:p>
            <a:endParaRPr lang="en-US" sz="2800" dirty="0"/>
          </a:p>
          <a:p>
            <a:pPr marL="457200" indent="-457200">
              <a:buFont typeface="Wingdings" panose="05000000000000000000" pitchFamily="2" charset="2"/>
              <a:buChar char="q"/>
            </a:pPr>
            <a:r>
              <a:rPr lang="en-US" sz="2800" dirty="0" smtClean="0"/>
              <a:t>In a multicentre, phase 2, open-label, randomised, controlled study, safety, tolerability, efficacy, pharmacokinetics and pharmacodynamics of three different once-weekly doses of MOD-4023 were compared to once-daily recombinant human GH (r-hGH) in prepubertal children with GHD for 12 months of treatment, revealing the better efficacy of 0.66 mg/kg/week dose along with a good tolerability and safety .</a:t>
            </a:r>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1946672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087" y="877156"/>
            <a:ext cx="11260347" cy="4832092"/>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In a randomised, open-label, active-controlled study of 3 doses of once-weekly </a:t>
            </a:r>
            <a:r>
              <a:rPr lang="en-US" sz="2800" dirty="0">
                <a:solidFill>
                  <a:srgbClr val="FF0000"/>
                </a:solidFill>
              </a:rPr>
              <a:t>TransCon</a:t>
            </a:r>
            <a:r>
              <a:rPr lang="en-US" sz="2800" dirty="0">
                <a:solidFill>
                  <a:prstClr val="black"/>
                </a:solidFill>
              </a:rPr>
              <a:t> GH, a long-acting sustained-release </a:t>
            </a:r>
            <a:r>
              <a:rPr lang="en-US" sz="2800" dirty="0">
                <a:solidFill>
                  <a:srgbClr val="FF0000"/>
                </a:solidFill>
              </a:rPr>
              <a:t>r-hGH</a:t>
            </a:r>
            <a:r>
              <a:rPr lang="en-US" sz="2800" dirty="0">
                <a:solidFill>
                  <a:prstClr val="black"/>
                </a:solidFill>
              </a:rPr>
              <a:t> prodrug, compared to once-daily Genotropin; both drugs were comparable in the context of safety and efficacy . </a:t>
            </a: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Finally</a:t>
            </a:r>
            <a:r>
              <a:rPr lang="en-US" sz="2800" dirty="0">
                <a:solidFill>
                  <a:prstClr val="black"/>
                </a:solidFill>
              </a:rPr>
              <a:t>, in a phase 2 and 3, open-label, multicentre, randomised studies with a </a:t>
            </a:r>
            <a:r>
              <a:rPr lang="en-US" sz="2800" dirty="0">
                <a:solidFill>
                  <a:srgbClr val="FF0000"/>
                </a:solidFill>
              </a:rPr>
              <a:t>long-acting PEGylated r-hGH </a:t>
            </a:r>
            <a:r>
              <a:rPr lang="en-US" sz="2800" dirty="0">
                <a:solidFill>
                  <a:prstClr val="black"/>
                </a:solidFill>
              </a:rPr>
              <a:t>(0.2 mg/kg/week), when compared to once-daily rhGH (0.25 mg/kg/week) for 25 weeks in children with GHD, the former was shown to be effective and safe for GHD treatment </a:t>
            </a:r>
            <a:r>
              <a:rPr lang="en-US" sz="2800" dirty="0" smtClean="0">
                <a:solidFill>
                  <a:prstClr val="black"/>
                </a:solidFill>
              </a:rPr>
              <a:t> </a:t>
            </a:r>
            <a:r>
              <a:rPr lang="en-US" sz="2800" dirty="0">
                <a:solidFill>
                  <a:prstClr val="black"/>
                </a:solidFill>
              </a:rPr>
              <a:t>(Table 3). </a:t>
            </a:r>
          </a:p>
        </p:txBody>
      </p:sp>
    </p:spTree>
    <p:extLst>
      <p:ext uri="{BB962C8B-B14F-4D97-AF65-F5344CB8AC3E}">
        <p14:creationId xmlns:p14="http://schemas.microsoft.com/office/powerpoint/2010/main" val="3902459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972" y="1376901"/>
            <a:ext cx="10896055" cy="4104198"/>
          </a:xfrm>
          <a:prstGeom prst="rect">
            <a:avLst/>
          </a:prstGeom>
        </p:spPr>
      </p:pic>
    </p:spTree>
    <p:extLst>
      <p:ext uri="{BB962C8B-B14F-4D97-AF65-F5344CB8AC3E}">
        <p14:creationId xmlns:p14="http://schemas.microsoft.com/office/powerpoint/2010/main" val="330954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955" y="878789"/>
            <a:ext cx="11220090" cy="1384995"/>
          </a:xfrm>
          <a:prstGeom prst="rect">
            <a:avLst/>
          </a:prstGeom>
        </p:spPr>
        <p:txBody>
          <a:bodyPr wrap="square">
            <a:spAutoFit/>
          </a:bodyPr>
          <a:lstStyle/>
          <a:p>
            <a:pPr marL="457200" indent="-457200">
              <a:buFont typeface="Wingdings" panose="05000000000000000000" pitchFamily="2" charset="2"/>
              <a:buChar char="q"/>
            </a:pPr>
            <a:r>
              <a:rPr lang="en-US" sz="2800" dirty="0" smtClean="0"/>
              <a:t> </a:t>
            </a:r>
            <a:r>
              <a:rPr lang="en-US" sz="2800" dirty="0"/>
              <a:t>We recommend against using GH to enhance athletic performance because this practice is illegal in the United States, has poor scientific or ethical justification, and does not have substantiated </a:t>
            </a:r>
            <a:r>
              <a:rPr lang="en-US" sz="2800" dirty="0" smtClean="0"/>
              <a:t>efficacy.</a:t>
            </a:r>
            <a:endParaRPr lang="en-US" sz="2800" dirty="0"/>
          </a:p>
        </p:txBody>
      </p:sp>
    </p:spTree>
    <p:extLst>
      <p:ext uri="{BB962C8B-B14F-4D97-AF65-F5344CB8AC3E}">
        <p14:creationId xmlns:p14="http://schemas.microsoft.com/office/powerpoint/2010/main" val="3015274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59" y="66505"/>
            <a:ext cx="11691667" cy="6617196"/>
          </a:xfrm>
          <a:prstGeom prst="rect">
            <a:avLst/>
          </a:prstGeom>
        </p:spPr>
        <p:txBody>
          <a:bodyPr wrap="square">
            <a:spAutoFit/>
          </a:bodyPr>
          <a:lstStyle/>
          <a:p>
            <a:r>
              <a:rPr lang="en-US" sz="3200" b="1" dirty="0">
                <a:solidFill>
                  <a:srgbClr val="FF0000"/>
                </a:solidFill>
                <a:latin typeface="Arial" panose="020B0604020202020204" pitchFamily="34" charset="0"/>
              </a:rPr>
              <a:t>GROWTH HORMONE </a:t>
            </a:r>
            <a:r>
              <a:rPr lang="en-US" sz="3200" b="1" dirty="0" smtClean="0">
                <a:solidFill>
                  <a:srgbClr val="FF0000"/>
                </a:solidFill>
                <a:latin typeface="Arial" panose="020B0604020202020204" pitchFamily="34" charset="0"/>
              </a:rPr>
              <a:t>DEFICIENCY</a:t>
            </a:r>
            <a:endParaRPr lang="en-US" sz="2800" dirty="0" smtClean="0">
              <a:solidFill>
                <a:schemeClr val="bg2">
                  <a:lumMod val="10000"/>
                </a:schemeClr>
              </a:solidFill>
              <a:latin typeface="Arial" panose="020B0604020202020204" pitchFamily="34" charset="0"/>
            </a:endParaRPr>
          </a:p>
          <a:p>
            <a:endParaRPr lang="en-US" sz="2800" dirty="0">
              <a:solidFill>
                <a:schemeClr val="bg2">
                  <a:lumMod val="10000"/>
                </a:schemeClr>
              </a:solidFill>
              <a:latin typeface="Arial" panose="020B0604020202020204" pitchFamily="34" charset="0"/>
            </a:endParaRPr>
          </a:p>
          <a:p>
            <a:pPr marL="457200" indent="-457200">
              <a:buFont typeface="Wingdings" panose="05000000000000000000" pitchFamily="2" charset="2"/>
              <a:buChar char="q"/>
            </a:pPr>
            <a:r>
              <a:rPr lang="en-US" sz="2800" dirty="0" smtClean="0">
                <a:solidFill>
                  <a:schemeClr val="bg2">
                    <a:lumMod val="10000"/>
                  </a:schemeClr>
                </a:solidFill>
                <a:latin typeface="Arial" panose="020B0604020202020204" pitchFamily="34" charset="0"/>
              </a:rPr>
              <a:t>We </a:t>
            </a:r>
            <a:r>
              <a:rPr lang="en-US" sz="2800" dirty="0">
                <a:solidFill>
                  <a:schemeClr val="bg2">
                    <a:lumMod val="10000"/>
                  </a:schemeClr>
                </a:solidFill>
                <a:latin typeface="Arial" panose="020B0604020202020204" pitchFamily="34" charset="0"/>
              </a:rPr>
              <a:t>do </a:t>
            </a:r>
            <a:r>
              <a:rPr lang="en-US" sz="2800" b="1" dirty="0">
                <a:solidFill>
                  <a:srgbClr val="FF0000"/>
                </a:solidFill>
                <a:latin typeface="Arial" panose="020B0604020202020204" pitchFamily="34" charset="0"/>
              </a:rPr>
              <a:t>not</a:t>
            </a:r>
            <a:r>
              <a:rPr lang="en-US" sz="2800" dirty="0">
                <a:solidFill>
                  <a:schemeClr val="bg2">
                    <a:lumMod val="10000"/>
                  </a:schemeClr>
                </a:solidFill>
                <a:latin typeface="Arial" panose="020B0604020202020204" pitchFamily="34" charset="0"/>
              </a:rPr>
              <a:t> recommend recombinant human growth hormone (GH) as routine treatment for all patients with adult-onset GH deficiency, because the weak clinical benefits do not seem to warrant daily injections and high cost. </a:t>
            </a:r>
            <a:endParaRPr lang="en-US" sz="2800" dirty="0" smtClean="0">
              <a:solidFill>
                <a:schemeClr val="bg2">
                  <a:lumMod val="10000"/>
                </a:schemeClr>
              </a:solidFill>
              <a:latin typeface="Arial" panose="020B0604020202020204" pitchFamily="34" charset="0"/>
            </a:endParaRPr>
          </a:p>
          <a:p>
            <a:pPr marL="457200" indent="-457200">
              <a:buFont typeface="Wingdings" panose="05000000000000000000" pitchFamily="2" charset="2"/>
              <a:buChar char="q"/>
            </a:pPr>
            <a:endParaRPr lang="en-US" sz="2800" dirty="0">
              <a:solidFill>
                <a:schemeClr val="bg2">
                  <a:lumMod val="10000"/>
                </a:schemeClr>
              </a:solidFill>
              <a:latin typeface="Arial" panose="020B0604020202020204" pitchFamily="34" charset="0"/>
            </a:endParaRPr>
          </a:p>
          <a:p>
            <a:pPr marL="457200" indent="-457200">
              <a:buFont typeface="Wingdings" panose="05000000000000000000" pitchFamily="2" charset="2"/>
              <a:buChar char="q"/>
            </a:pPr>
            <a:r>
              <a:rPr lang="en-US" sz="2800" dirty="0" smtClean="0">
                <a:solidFill>
                  <a:schemeClr val="bg2">
                    <a:lumMod val="10000"/>
                  </a:schemeClr>
                </a:solidFill>
                <a:latin typeface="Arial" panose="020B0604020202020204" pitchFamily="34" charset="0"/>
              </a:rPr>
              <a:t>Patients </a:t>
            </a:r>
            <a:r>
              <a:rPr lang="en-US" sz="2800" dirty="0">
                <a:solidFill>
                  <a:schemeClr val="bg2">
                    <a:lumMod val="10000"/>
                  </a:schemeClr>
                </a:solidFill>
                <a:latin typeface="Arial" panose="020B0604020202020204" pitchFamily="34" charset="0"/>
              </a:rPr>
              <a:t>with GH deficiency acquired as an adult must, to be reimbursed by insurance companies in the United States, meet at least </a:t>
            </a:r>
            <a:r>
              <a:rPr lang="en-US" sz="2800" dirty="0">
                <a:solidFill>
                  <a:srgbClr val="FF0000"/>
                </a:solidFill>
                <a:latin typeface="Arial" panose="020B0604020202020204" pitchFamily="34" charset="0"/>
              </a:rPr>
              <a:t>two criteria </a:t>
            </a:r>
            <a:r>
              <a:rPr lang="en-US" sz="2800" dirty="0">
                <a:solidFill>
                  <a:schemeClr val="bg2">
                    <a:lumMod val="10000"/>
                  </a:schemeClr>
                </a:solidFill>
                <a:latin typeface="Arial" panose="020B0604020202020204" pitchFamily="34" charset="0"/>
              </a:rPr>
              <a:t>for therapy: a </a:t>
            </a:r>
            <a:r>
              <a:rPr lang="en-US" sz="2800" dirty="0">
                <a:solidFill>
                  <a:srgbClr val="FF0000"/>
                </a:solidFill>
                <a:latin typeface="Arial" panose="020B0604020202020204" pitchFamily="34" charset="0"/>
              </a:rPr>
              <a:t>low insulin-like growth factor-1 </a:t>
            </a:r>
            <a:r>
              <a:rPr lang="en-US" sz="2800" dirty="0">
                <a:solidFill>
                  <a:schemeClr val="bg2">
                    <a:lumMod val="10000"/>
                  </a:schemeClr>
                </a:solidFill>
                <a:latin typeface="Arial" panose="020B0604020202020204" pitchFamily="34" charset="0"/>
              </a:rPr>
              <a:t>(IGF-1) concentration or </a:t>
            </a:r>
            <a:r>
              <a:rPr lang="en-US" sz="2800" dirty="0">
                <a:solidFill>
                  <a:srgbClr val="FF0000"/>
                </a:solidFill>
                <a:latin typeface="Arial" panose="020B0604020202020204" pitchFamily="34" charset="0"/>
              </a:rPr>
              <a:t>a poor GH response </a:t>
            </a:r>
            <a:r>
              <a:rPr lang="en-US" sz="2800" dirty="0">
                <a:solidFill>
                  <a:schemeClr val="bg2">
                    <a:lumMod val="10000"/>
                  </a:schemeClr>
                </a:solidFill>
                <a:latin typeface="Arial" panose="020B0604020202020204" pitchFamily="34" charset="0"/>
              </a:rPr>
              <a:t>to at least two standard stimuli, and hypopituitarism due to pituitary or hypothalamic damage. </a:t>
            </a:r>
            <a:endParaRPr lang="en-US" sz="2800" dirty="0" smtClean="0">
              <a:solidFill>
                <a:schemeClr val="bg2">
                  <a:lumMod val="10000"/>
                </a:schemeClr>
              </a:solidFill>
              <a:latin typeface="Arial" panose="020B0604020202020204" pitchFamily="34" charset="0"/>
            </a:endParaRPr>
          </a:p>
          <a:p>
            <a:pPr marL="457200" indent="-457200">
              <a:buFont typeface="Wingdings" panose="05000000000000000000" pitchFamily="2" charset="2"/>
              <a:buChar char="q"/>
            </a:pPr>
            <a:endParaRPr lang="en-US" sz="2800" dirty="0">
              <a:solidFill>
                <a:schemeClr val="bg2">
                  <a:lumMod val="10000"/>
                </a:schemeClr>
              </a:solidFill>
              <a:latin typeface="Arial" panose="020B0604020202020204" pitchFamily="34" charset="0"/>
            </a:endParaRPr>
          </a:p>
          <a:p>
            <a:pPr marL="457200" indent="-457200">
              <a:buFont typeface="Wingdings" panose="05000000000000000000" pitchFamily="2" charset="2"/>
              <a:buChar char="q"/>
            </a:pPr>
            <a:r>
              <a:rPr lang="en-US" sz="2800" dirty="0" smtClean="0">
                <a:solidFill>
                  <a:schemeClr val="bg2">
                    <a:lumMod val="10000"/>
                  </a:schemeClr>
                </a:solidFill>
                <a:latin typeface="Arial" panose="020B0604020202020204" pitchFamily="34" charset="0"/>
              </a:rPr>
              <a:t>The </a:t>
            </a:r>
            <a:r>
              <a:rPr lang="en-US" sz="2800" dirty="0">
                <a:solidFill>
                  <a:schemeClr val="bg2">
                    <a:lumMod val="10000"/>
                  </a:schemeClr>
                </a:solidFill>
                <a:latin typeface="Arial" panose="020B0604020202020204" pitchFamily="34" charset="0"/>
              </a:rPr>
              <a:t>criteria are different in children in whom GH is required for normal growth. </a:t>
            </a:r>
            <a:endParaRPr lang="en-US"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188426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679" y="197346"/>
            <a:ext cx="11631283" cy="6463308"/>
          </a:xfrm>
          <a:prstGeom prst="rect">
            <a:avLst/>
          </a:prstGeom>
        </p:spPr>
        <p:txBody>
          <a:bodyPr wrap="square">
            <a:spAutoFit/>
          </a:bodyPr>
          <a:lstStyle/>
          <a:p>
            <a:r>
              <a:rPr lang="en-US" dirty="0" smtClean="0"/>
              <a:t> </a:t>
            </a:r>
          </a:p>
          <a:p>
            <a:r>
              <a:rPr lang="en-US" sz="3200" b="1" dirty="0">
                <a:solidFill>
                  <a:srgbClr val="FF0000"/>
                </a:solidFill>
              </a:rPr>
              <a:t>3.3. Central Hypogonadism in Males </a:t>
            </a:r>
            <a:endParaRPr lang="en-US" sz="3200" b="1" dirty="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In males, SHG may be confirmed by measuring </a:t>
            </a:r>
            <a:r>
              <a:rPr lang="en-US" sz="2800" dirty="0" smtClean="0">
                <a:solidFill>
                  <a:srgbClr val="FF0000"/>
                </a:solidFill>
              </a:rPr>
              <a:t>serum testosterone</a:t>
            </a:r>
            <a:r>
              <a:rPr lang="en-US" sz="2800" dirty="0" smtClean="0"/>
              <a:t>, </a:t>
            </a:r>
            <a:r>
              <a:rPr lang="en-US" sz="2800" dirty="0" smtClean="0">
                <a:solidFill>
                  <a:srgbClr val="FF0000"/>
                </a:solidFill>
              </a:rPr>
              <a:t>FSH</a:t>
            </a:r>
            <a:r>
              <a:rPr lang="en-US" sz="2800" dirty="0" smtClean="0"/>
              <a:t>, </a:t>
            </a:r>
            <a:r>
              <a:rPr lang="en-US" sz="2800" dirty="0" smtClean="0">
                <a:solidFill>
                  <a:srgbClr val="FF0000"/>
                </a:solidFill>
              </a:rPr>
              <a:t>LH</a:t>
            </a:r>
            <a:r>
              <a:rPr lang="en-US" sz="2800" dirty="0" smtClean="0"/>
              <a:t>, and </a:t>
            </a:r>
            <a:r>
              <a:rPr lang="en-US" sz="2800" dirty="0" smtClean="0">
                <a:solidFill>
                  <a:srgbClr val="FF0000"/>
                </a:solidFill>
              </a:rPr>
              <a:t>prolactin</a:t>
            </a:r>
            <a:r>
              <a:rPr lang="en-US" sz="2800" dirty="0" smtClean="0"/>
              <a:t> (PRL) after an </a:t>
            </a:r>
            <a:r>
              <a:rPr lang="en-US" sz="2800" dirty="0" smtClean="0">
                <a:solidFill>
                  <a:srgbClr val="FF0000"/>
                </a:solidFill>
              </a:rPr>
              <a:t>overnight fast </a:t>
            </a:r>
            <a:r>
              <a:rPr lang="en-US" sz="2800" dirty="0" smtClean="0"/>
              <a:t>and </a:t>
            </a:r>
            <a:r>
              <a:rPr lang="en-US" sz="2800" dirty="0" smtClean="0">
                <a:solidFill>
                  <a:srgbClr val="FF0000"/>
                </a:solidFill>
              </a:rPr>
              <a:t>before 10:00 </a:t>
            </a:r>
            <a:r>
              <a:rPr lang="en-US" sz="2800" dirty="0" smtClean="0"/>
              <a:t>in the </a:t>
            </a:r>
            <a:r>
              <a:rPr lang="en-US" sz="2800" dirty="0" smtClean="0">
                <a:solidFill>
                  <a:srgbClr val="FF0000"/>
                </a:solidFill>
              </a:rPr>
              <a:t>absence</a:t>
            </a:r>
            <a:r>
              <a:rPr lang="en-US" sz="2800" dirty="0" smtClean="0"/>
              <a:t> of any acute or subacute illness.</a:t>
            </a:r>
          </a:p>
          <a:p>
            <a:endParaRPr lang="en-US" sz="2800" dirty="0"/>
          </a:p>
          <a:p>
            <a:pPr marL="457200" indent="-457200">
              <a:buFont typeface="Wingdings" panose="05000000000000000000" pitchFamily="2" charset="2"/>
              <a:buChar char="q"/>
            </a:pPr>
            <a:r>
              <a:rPr lang="en-US" sz="2800" dirty="0" smtClean="0"/>
              <a:t> The replacement then targets fat mass, bone, libido, sexual function, energy levels, sense of well-being, muscle mass and strength. </a:t>
            </a:r>
          </a:p>
          <a:p>
            <a:endParaRPr lang="en-US" sz="2800" dirty="0"/>
          </a:p>
          <a:p>
            <a:pPr marL="457200" indent="-457200">
              <a:buFont typeface="Wingdings" panose="05000000000000000000" pitchFamily="2" charset="2"/>
              <a:buChar char="q"/>
            </a:pPr>
            <a:r>
              <a:rPr lang="en-US" sz="2800" dirty="0" smtClean="0"/>
              <a:t>Testosterone replacement is </a:t>
            </a:r>
            <a:r>
              <a:rPr lang="en-US" sz="2800" dirty="0" smtClean="0">
                <a:solidFill>
                  <a:srgbClr val="FF0000"/>
                </a:solidFill>
              </a:rPr>
              <a:t>similar to </a:t>
            </a:r>
            <a:r>
              <a:rPr lang="en-US" sz="2800" dirty="0" smtClean="0"/>
              <a:t>male patients with </a:t>
            </a:r>
            <a:r>
              <a:rPr lang="en-US" sz="2800" dirty="0" smtClean="0">
                <a:solidFill>
                  <a:srgbClr val="FF0000"/>
                </a:solidFill>
              </a:rPr>
              <a:t>primary hypogonadism</a:t>
            </a:r>
            <a:r>
              <a:rPr lang="en-US" sz="2800" dirty="0" smtClean="0"/>
              <a:t> (PHG) and is suggested for adult males with </a:t>
            </a:r>
            <a:r>
              <a:rPr lang="en-US" sz="2800" dirty="0" smtClean="0">
                <a:solidFill>
                  <a:srgbClr val="FF0000"/>
                </a:solidFill>
              </a:rPr>
              <a:t>clear</a:t>
            </a:r>
            <a:r>
              <a:rPr lang="en-US" sz="2800" dirty="0" smtClean="0"/>
              <a:t> </a:t>
            </a:r>
            <a:r>
              <a:rPr lang="en-US" sz="2800" dirty="0" smtClean="0">
                <a:solidFill>
                  <a:srgbClr val="FF0000"/>
                </a:solidFill>
              </a:rPr>
              <a:t>biochemical deficiency </a:t>
            </a:r>
            <a:r>
              <a:rPr lang="en-US" sz="2800" dirty="0" smtClean="0"/>
              <a:t>when they do not have any contraindications in order to prevent testosterone deficiency signs and symptoms . </a:t>
            </a:r>
          </a:p>
          <a:p>
            <a:endParaRPr lang="en-US" sz="2800" dirty="0"/>
          </a:p>
        </p:txBody>
      </p:sp>
    </p:spTree>
    <p:extLst>
      <p:ext uri="{BB962C8B-B14F-4D97-AF65-F5344CB8AC3E}">
        <p14:creationId xmlns:p14="http://schemas.microsoft.com/office/powerpoint/2010/main" val="1715660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51" y="119332"/>
            <a:ext cx="11570898" cy="7417415"/>
          </a:xfrm>
          <a:prstGeom prst="rect">
            <a:avLst/>
          </a:prstGeom>
        </p:spPr>
        <p:txBody>
          <a:bodyPr wrap="square">
            <a:spAutoFit/>
          </a:bodyPr>
          <a:lstStyle/>
          <a:p>
            <a:pPr lvl="0"/>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Other </a:t>
            </a:r>
            <a:r>
              <a:rPr lang="en-US" sz="2800" dirty="0">
                <a:solidFill>
                  <a:prstClr val="black"/>
                </a:solidFill>
              </a:rPr>
              <a:t>situations to </a:t>
            </a:r>
            <a:r>
              <a:rPr lang="en-US" sz="2800" dirty="0">
                <a:solidFill>
                  <a:srgbClr val="FF0000"/>
                </a:solidFill>
              </a:rPr>
              <a:t>avoid</a:t>
            </a:r>
            <a:r>
              <a:rPr lang="en-US" sz="2800" dirty="0">
                <a:solidFill>
                  <a:prstClr val="black"/>
                </a:solidFill>
              </a:rPr>
              <a:t> testosterone replacement therapy </a:t>
            </a:r>
            <a:r>
              <a:rPr lang="en-US" sz="2800" dirty="0" smtClean="0">
                <a:solidFill>
                  <a:prstClr val="black"/>
                </a:solidFill>
              </a:rPr>
              <a:t>include:</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
            </a:pPr>
            <a:r>
              <a:rPr lang="en-US" sz="2800" dirty="0" smtClean="0">
                <a:solidFill>
                  <a:prstClr val="black"/>
                </a:solidFill>
              </a:rPr>
              <a:t> Men </a:t>
            </a:r>
            <a:r>
              <a:rPr lang="en-US" sz="2800" dirty="0">
                <a:solidFill>
                  <a:prstClr val="black"/>
                </a:solidFill>
              </a:rPr>
              <a:t>seeking </a:t>
            </a:r>
            <a:r>
              <a:rPr lang="en-US" sz="2800" dirty="0" smtClean="0">
                <a:solidFill>
                  <a:prstClr val="black"/>
                </a:solidFill>
              </a:rPr>
              <a:t>fertility</a:t>
            </a:r>
          </a:p>
          <a:p>
            <a:pPr marL="457200" lvl="0" indent="-457200">
              <a:buFont typeface="Wingdings" panose="05000000000000000000" pitchFamily="2" charset="2"/>
              <a:buChar char="§"/>
            </a:pPr>
            <a:r>
              <a:rPr lang="en-US" sz="2800" dirty="0">
                <a:solidFill>
                  <a:prstClr val="black"/>
                </a:solidFill>
              </a:rPr>
              <a:t>T</a:t>
            </a:r>
            <a:r>
              <a:rPr lang="en-US" sz="2800" dirty="0" smtClean="0">
                <a:solidFill>
                  <a:prstClr val="black"/>
                </a:solidFill>
              </a:rPr>
              <a:t>he </a:t>
            </a:r>
            <a:r>
              <a:rPr lang="en-US" sz="2800" dirty="0">
                <a:solidFill>
                  <a:prstClr val="black"/>
                </a:solidFill>
              </a:rPr>
              <a:t>presence of a hormone-related cancer (breast or prostate </a:t>
            </a:r>
            <a:r>
              <a:rPr lang="en-US" sz="2800" dirty="0" smtClean="0">
                <a:solidFill>
                  <a:prstClr val="black"/>
                </a:solidFill>
              </a:rPr>
              <a:t>cancer)</a:t>
            </a:r>
          </a:p>
          <a:p>
            <a:pPr marL="457200" lvl="0" indent="-457200">
              <a:buFont typeface="Wingdings" panose="05000000000000000000" pitchFamily="2" charset="2"/>
              <a:buChar char="§"/>
            </a:pPr>
            <a:r>
              <a:rPr lang="en-US" sz="2800" dirty="0">
                <a:solidFill>
                  <a:prstClr val="black"/>
                </a:solidFill>
              </a:rPr>
              <a:t>S</a:t>
            </a:r>
            <a:r>
              <a:rPr lang="en-US" sz="2800" dirty="0" smtClean="0">
                <a:solidFill>
                  <a:prstClr val="black"/>
                </a:solidFill>
              </a:rPr>
              <a:t>uspicion </a:t>
            </a:r>
            <a:r>
              <a:rPr lang="en-US" sz="2800" dirty="0">
                <a:solidFill>
                  <a:prstClr val="black"/>
                </a:solidFill>
              </a:rPr>
              <a:t>of prostate cancer </a:t>
            </a:r>
            <a:r>
              <a:rPr lang="en-US" sz="2800" dirty="0" smtClean="0">
                <a:solidFill>
                  <a:prstClr val="black"/>
                </a:solidFill>
              </a:rPr>
              <a:t>and/or </a:t>
            </a:r>
            <a:r>
              <a:rPr lang="en-US" sz="2800" dirty="0">
                <a:solidFill>
                  <a:prstClr val="black"/>
                </a:solidFill>
              </a:rPr>
              <a:t>lower urinary tract </a:t>
            </a:r>
            <a:r>
              <a:rPr lang="en-US" sz="2800" dirty="0" smtClean="0">
                <a:solidFill>
                  <a:prstClr val="black"/>
                </a:solidFill>
              </a:rPr>
              <a:t>symptoms</a:t>
            </a:r>
          </a:p>
          <a:p>
            <a:pPr marL="457200" lvl="0" indent="-457200">
              <a:buFont typeface="Wingdings" panose="05000000000000000000" pitchFamily="2" charset="2"/>
              <a:buChar char="§"/>
            </a:pPr>
            <a:r>
              <a:rPr lang="en-US" sz="2800" dirty="0" smtClean="0">
                <a:solidFill>
                  <a:prstClr val="black"/>
                </a:solidFill>
              </a:rPr>
              <a:t> High </a:t>
            </a:r>
            <a:r>
              <a:rPr lang="en-US" sz="2800" dirty="0">
                <a:solidFill>
                  <a:prstClr val="black"/>
                </a:solidFill>
              </a:rPr>
              <a:t>levels of prostate specific antigen (PSA) (&gt; 4 ng/mL or &gt; 3 ng/mL in men with increased </a:t>
            </a:r>
            <a:r>
              <a:rPr lang="en-US" sz="2800" dirty="0" smtClean="0">
                <a:solidFill>
                  <a:prstClr val="black"/>
                </a:solidFill>
              </a:rPr>
              <a:t>risk)</a:t>
            </a:r>
          </a:p>
          <a:p>
            <a:pPr marL="457200" lvl="0" indent="-457200">
              <a:buFont typeface="Wingdings" panose="05000000000000000000" pitchFamily="2" charset="2"/>
              <a:buChar char="§"/>
            </a:pPr>
            <a:r>
              <a:rPr lang="en-US" sz="2800" dirty="0" smtClean="0">
                <a:solidFill>
                  <a:prstClr val="black"/>
                </a:solidFill>
              </a:rPr>
              <a:t>Uncontrolled </a:t>
            </a:r>
            <a:r>
              <a:rPr lang="en-US" sz="2800" dirty="0">
                <a:solidFill>
                  <a:prstClr val="black"/>
                </a:solidFill>
              </a:rPr>
              <a:t>obstructive sleep </a:t>
            </a:r>
            <a:r>
              <a:rPr lang="en-US" sz="2800" dirty="0" smtClean="0">
                <a:solidFill>
                  <a:prstClr val="black"/>
                </a:solidFill>
              </a:rPr>
              <a:t>apnea </a:t>
            </a:r>
            <a:r>
              <a:rPr lang="en-US" sz="2800" dirty="0">
                <a:solidFill>
                  <a:prstClr val="black"/>
                </a:solidFill>
              </a:rPr>
              <a:t>or heart failure, or recent (within the last 6 months) myocardial infarction or </a:t>
            </a:r>
            <a:r>
              <a:rPr lang="en-US" sz="2800" dirty="0" smtClean="0">
                <a:solidFill>
                  <a:prstClr val="black"/>
                </a:solidFill>
              </a:rPr>
              <a:t>stroke</a:t>
            </a:r>
            <a:endParaRPr lang="en-US" sz="2800" dirty="0">
              <a:solidFill>
                <a:prstClr val="black"/>
              </a:solidFill>
            </a:endParaRPr>
          </a:p>
          <a:p>
            <a:pPr marL="457200" lvl="0" indent="-457200">
              <a:buFont typeface="Wingdings" panose="05000000000000000000" pitchFamily="2" charset="2"/>
              <a:buChar char="§"/>
            </a:pPr>
            <a:r>
              <a:rPr lang="en-US" sz="2800" dirty="0" smtClean="0">
                <a:solidFill>
                  <a:prstClr val="black"/>
                </a:solidFill>
              </a:rPr>
              <a:t>Elevated </a:t>
            </a:r>
            <a:r>
              <a:rPr lang="en-US" sz="2800" dirty="0">
                <a:solidFill>
                  <a:prstClr val="black"/>
                </a:solidFill>
              </a:rPr>
              <a:t>haematocrit or thrombophilia </a:t>
            </a:r>
            <a:r>
              <a:rPr lang="en-US" sz="2800" dirty="0" smtClean="0">
                <a:solidFill>
                  <a:prstClr val="black"/>
                </a:solidFill>
              </a:rPr>
              <a:t>.</a:t>
            </a:r>
            <a:r>
              <a:rPr lang="el-GR" sz="2800" dirty="0" smtClean="0">
                <a:solidFill>
                  <a:prstClr val="black"/>
                </a:solidFill>
              </a:rPr>
              <a:t>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l-GR" sz="2800" dirty="0" smtClean="0">
                <a:solidFill>
                  <a:prstClr val="black"/>
                </a:solidFill>
              </a:rPr>
              <a:t>Τ</a:t>
            </a:r>
            <a:r>
              <a:rPr lang="en-US" sz="2800" dirty="0">
                <a:solidFill>
                  <a:prstClr val="black"/>
                </a:solidFill>
              </a:rPr>
              <a:t>he testosterone level-target is the </a:t>
            </a:r>
            <a:r>
              <a:rPr lang="en-US" sz="2800" dirty="0">
                <a:solidFill>
                  <a:srgbClr val="FF0000"/>
                </a:solidFill>
              </a:rPr>
              <a:t>mid-normal</a:t>
            </a:r>
            <a:r>
              <a:rPr lang="en-US" sz="2800" dirty="0">
                <a:solidFill>
                  <a:prstClr val="black"/>
                </a:solidFill>
              </a:rPr>
              <a:t> range with any of the approved formulation, considering patient preference, pharmacokinetics, pharmacodynamics, AEs, cost and availability</a:t>
            </a:r>
            <a:r>
              <a:rPr lang="en-US" sz="2800" dirty="0" smtClean="0">
                <a:solidFill>
                  <a:prstClr val="black"/>
                </a:solidFill>
              </a:rPr>
              <a:t>.</a:t>
            </a:r>
          </a:p>
          <a:p>
            <a:pPr lvl="0"/>
            <a:endParaRPr lang="en-US" sz="2800" dirty="0">
              <a:solidFill>
                <a:prstClr val="black"/>
              </a:solidFill>
            </a:endParaRPr>
          </a:p>
          <a:p>
            <a:pPr lvl="0"/>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2903318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324" y="624115"/>
            <a:ext cx="11398369" cy="5693866"/>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An important tool for a good testosterone replacement treatment is to </a:t>
            </a:r>
            <a:r>
              <a:rPr lang="en-US" sz="2800" dirty="0">
                <a:solidFill>
                  <a:srgbClr val="FF0000"/>
                </a:solidFill>
              </a:rPr>
              <a:t>evaluate symptoms</a:t>
            </a:r>
            <a:r>
              <a:rPr lang="en-US" sz="2800" dirty="0">
                <a:solidFill>
                  <a:prstClr val="black"/>
                </a:solidFill>
              </a:rPr>
              <a:t>, </a:t>
            </a:r>
            <a:r>
              <a:rPr lang="en-US" sz="2800" dirty="0">
                <a:solidFill>
                  <a:srgbClr val="FF0000"/>
                </a:solidFill>
              </a:rPr>
              <a:t>AEs</a:t>
            </a:r>
            <a:r>
              <a:rPr lang="en-US" sz="2800" dirty="0">
                <a:solidFill>
                  <a:prstClr val="black"/>
                </a:solidFill>
              </a:rPr>
              <a:t>, and </a:t>
            </a:r>
            <a:r>
              <a:rPr lang="en-US" sz="2800" dirty="0">
                <a:solidFill>
                  <a:srgbClr val="FF0000"/>
                </a:solidFill>
              </a:rPr>
              <a:t>compliance</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srgbClr val="FF0000"/>
                </a:solidFill>
              </a:rPr>
              <a:t>Serum testosterone</a:t>
            </a:r>
            <a:r>
              <a:rPr lang="en-US" sz="2800" dirty="0">
                <a:solidFill>
                  <a:prstClr val="black"/>
                </a:solidFill>
              </a:rPr>
              <a:t>, </a:t>
            </a:r>
            <a:r>
              <a:rPr lang="en-US" sz="2800" dirty="0">
                <a:solidFill>
                  <a:srgbClr val="FF0000"/>
                </a:solidFill>
              </a:rPr>
              <a:t>haematocrit concentrations </a:t>
            </a:r>
            <a:r>
              <a:rPr lang="en-US" sz="2800" dirty="0">
                <a:solidFill>
                  <a:prstClr val="black"/>
                </a:solidFill>
              </a:rPr>
              <a:t>and </a:t>
            </a:r>
            <a:r>
              <a:rPr lang="en-US" sz="2800" dirty="0">
                <a:solidFill>
                  <a:srgbClr val="FF0000"/>
                </a:solidFill>
              </a:rPr>
              <a:t>prostate cancer risk </a:t>
            </a:r>
            <a:r>
              <a:rPr lang="en-US" sz="2800" dirty="0">
                <a:solidFill>
                  <a:prstClr val="black"/>
                </a:solidFill>
              </a:rPr>
              <a:t>evaluation are used to check patients with </a:t>
            </a:r>
            <a:r>
              <a:rPr lang="en-US" sz="2800" dirty="0" smtClean="0">
                <a:solidFill>
                  <a:prstClr val="black"/>
                </a:solidFill>
              </a:rPr>
              <a:t>SHG </a:t>
            </a:r>
            <a:r>
              <a:rPr lang="en-US" sz="2800" dirty="0" smtClean="0">
                <a:solidFill>
                  <a:srgbClr val="FF0000"/>
                </a:solidFill>
              </a:rPr>
              <a:t>during </a:t>
            </a:r>
            <a:r>
              <a:rPr lang="en-US" sz="2800" dirty="0">
                <a:solidFill>
                  <a:srgbClr val="FF0000"/>
                </a:solidFill>
              </a:rPr>
              <a:t>the first </a:t>
            </a:r>
            <a:r>
              <a:rPr lang="en-US" sz="2800" dirty="0">
                <a:solidFill>
                  <a:prstClr val="black"/>
                </a:solidFill>
              </a:rPr>
              <a:t>year after initiating testosterone therapy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According </a:t>
            </a:r>
            <a:r>
              <a:rPr lang="en-US" sz="2800" dirty="0">
                <a:solidFill>
                  <a:prstClr val="black"/>
                </a:solidFill>
              </a:rPr>
              <a:t>the current guideline, a cost-benefit discussion has to be addressed to hypogonadal men 55- to 69-year-old with a life expectancy &gt; 10 years, particularly in the context of prostate cancer risk with assessment before starting testosterone treatment and 3 to 12 months post-therapy. </a:t>
            </a:r>
            <a:endParaRPr lang="en-US" sz="2800" dirty="0" smtClean="0">
              <a:solidFill>
                <a:prstClr val="black"/>
              </a:solidFill>
            </a:endParaRPr>
          </a:p>
          <a:p>
            <a:pPr lvl="0"/>
            <a:endParaRPr lang="en-US" sz="2800" dirty="0">
              <a:solidFill>
                <a:prstClr val="black"/>
              </a:solidFill>
            </a:endParaRPr>
          </a:p>
        </p:txBody>
      </p:sp>
    </p:spTree>
    <p:extLst>
      <p:ext uri="{BB962C8B-B14F-4D97-AF65-F5344CB8AC3E}">
        <p14:creationId xmlns:p14="http://schemas.microsoft.com/office/powerpoint/2010/main" val="1884851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290" y="103517"/>
            <a:ext cx="11841193" cy="6555641"/>
          </a:xfrm>
          <a:prstGeom prst="rect">
            <a:avLst/>
          </a:prstGeom>
        </p:spPr>
        <p:txBody>
          <a:bodyPr wrap="square">
            <a:spAutoFit/>
          </a:bodyPr>
          <a:lstStyle/>
          <a:p>
            <a:endParaRPr lang="en-US" sz="2800" dirty="0"/>
          </a:p>
          <a:p>
            <a:pPr marL="457200" indent="-457200">
              <a:buFont typeface="Wingdings" panose="05000000000000000000" pitchFamily="2" charset="2"/>
              <a:buChar char="q"/>
            </a:pPr>
            <a:r>
              <a:rPr lang="en-US" sz="2800" dirty="0" smtClean="0"/>
              <a:t>Moreover, </a:t>
            </a:r>
            <a:r>
              <a:rPr lang="en-US" sz="2800" dirty="0" smtClean="0">
                <a:solidFill>
                  <a:srgbClr val="FF0000"/>
                </a:solidFill>
              </a:rPr>
              <a:t>hypopituitarism</a:t>
            </a:r>
            <a:r>
              <a:rPr lang="en-US" sz="2800" dirty="0" smtClean="0"/>
              <a:t> per se has been associated with an </a:t>
            </a:r>
            <a:r>
              <a:rPr lang="en-US" sz="2800" dirty="0" smtClean="0">
                <a:solidFill>
                  <a:srgbClr val="FF0000"/>
                </a:solidFill>
              </a:rPr>
              <a:t>increase</a:t>
            </a:r>
            <a:r>
              <a:rPr lang="en-US" sz="2800" dirty="0" smtClean="0"/>
              <a:t> in both </a:t>
            </a:r>
            <a:r>
              <a:rPr lang="en-US" sz="2800" dirty="0" smtClean="0">
                <a:solidFill>
                  <a:srgbClr val="FF0000"/>
                </a:solidFill>
              </a:rPr>
              <a:t>morbidity </a:t>
            </a:r>
            <a:r>
              <a:rPr lang="en-US" sz="2800" dirty="0" smtClean="0"/>
              <a:t>and </a:t>
            </a:r>
            <a:r>
              <a:rPr lang="en-US" sz="2800" dirty="0" smtClean="0">
                <a:solidFill>
                  <a:srgbClr val="FF0000"/>
                </a:solidFill>
              </a:rPr>
              <a:t>mortality</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Patients with </a:t>
            </a:r>
            <a:r>
              <a:rPr lang="en-US" sz="2800" dirty="0" smtClean="0">
                <a:solidFill>
                  <a:srgbClr val="FF0000"/>
                </a:solidFill>
              </a:rPr>
              <a:t>craniopharyngiomas</a:t>
            </a:r>
            <a:r>
              <a:rPr lang="en-US" sz="2800" dirty="0" smtClean="0"/>
              <a:t> in particular have a higher risk when compared to patients with other causes of hypopituitarism, with or without GH replacement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On the other hand, a </a:t>
            </a:r>
            <a:r>
              <a:rPr lang="en-US" sz="2800" dirty="0" smtClean="0">
                <a:solidFill>
                  <a:srgbClr val="FF0000"/>
                </a:solidFill>
              </a:rPr>
              <a:t>Swedish study </a:t>
            </a:r>
            <a:r>
              <a:rPr lang="en-US" sz="2800" dirty="0" smtClean="0"/>
              <a:t>showed that women with hypopituitarism have a relatively </a:t>
            </a:r>
            <a:r>
              <a:rPr lang="en-US" sz="2800" dirty="0" smtClean="0">
                <a:solidFill>
                  <a:srgbClr val="FF0000"/>
                </a:solidFill>
              </a:rPr>
              <a:t>higher </a:t>
            </a:r>
            <a:r>
              <a:rPr lang="en-US" sz="2800" dirty="0" smtClean="0"/>
              <a:t>risk of </a:t>
            </a:r>
            <a:r>
              <a:rPr lang="en-US" sz="2800" dirty="0" smtClean="0">
                <a:solidFill>
                  <a:srgbClr val="FF0000"/>
                </a:solidFill>
              </a:rPr>
              <a:t>diabetes mellitus (DM) type 2</a:t>
            </a:r>
            <a:r>
              <a:rPr lang="en-US" sz="2800" dirty="0" smtClean="0"/>
              <a:t>, </a:t>
            </a:r>
            <a:r>
              <a:rPr lang="en-US" sz="2800" dirty="0" smtClean="0">
                <a:solidFill>
                  <a:srgbClr val="FF0000"/>
                </a:solidFill>
              </a:rPr>
              <a:t>myocardial infarction</a:t>
            </a:r>
            <a:r>
              <a:rPr lang="en-US" sz="2800" dirty="0" smtClean="0"/>
              <a:t>, </a:t>
            </a:r>
            <a:r>
              <a:rPr lang="en-US" sz="2800" dirty="0" smtClean="0">
                <a:solidFill>
                  <a:srgbClr val="FF0000"/>
                </a:solidFill>
              </a:rPr>
              <a:t>cerebral infarction </a:t>
            </a:r>
            <a:r>
              <a:rPr lang="en-US" sz="2800" dirty="0" smtClean="0"/>
              <a:t>and </a:t>
            </a:r>
            <a:r>
              <a:rPr lang="en-US" sz="2800" dirty="0" smtClean="0">
                <a:solidFill>
                  <a:srgbClr val="FF0000"/>
                </a:solidFill>
              </a:rPr>
              <a:t>fractures</a:t>
            </a:r>
            <a:r>
              <a:rPr lang="en-US" sz="2800" dirty="0" smtClean="0"/>
              <a:t>, compared with hypopituitary men. </a:t>
            </a:r>
          </a:p>
          <a:p>
            <a:endParaRPr lang="en-US" sz="2800" dirty="0"/>
          </a:p>
          <a:p>
            <a:pPr marL="457200" indent="-457200">
              <a:buFont typeface="Wingdings" panose="05000000000000000000" pitchFamily="2" charset="2"/>
              <a:buChar char="q"/>
            </a:pPr>
            <a:r>
              <a:rPr lang="en-US" sz="2800" dirty="0" smtClean="0"/>
              <a:t>Finally, pituitary </a:t>
            </a:r>
            <a:r>
              <a:rPr lang="en-US" sz="2800" dirty="0" smtClean="0">
                <a:solidFill>
                  <a:srgbClr val="FF0000"/>
                </a:solidFill>
              </a:rPr>
              <a:t>apoplexy </a:t>
            </a:r>
            <a:r>
              <a:rPr lang="en-US" sz="2800" dirty="0" smtClean="0"/>
              <a:t>(PitAp) or </a:t>
            </a:r>
            <a:r>
              <a:rPr lang="en-US" sz="2800" dirty="0" smtClean="0">
                <a:solidFill>
                  <a:srgbClr val="FF0000"/>
                </a:solidFill>
              </a:rPr>
              <a:t>adrenal crisis </a:t>
            </a:r>
            <a:r>
              <a:rPr lang="en-US" sz="2800" dirty="0" smtClean="0"/>
              <a:t>(AC) are characteristically life-threatening clinical entities.</a:t>
            </a:r>
            <a:endParaRPr lang="en-US" sz="2800" dirty="0"/>
          </a:p>
        </p:txBody>
      </p:sp>
    </p:spTree>
    <p:extLst>
      <p:ext uri="{BB962C8B-B14F-4D97-AF65-F5344CB8AC3E}">
        <p14:creationId xmlns:p14="http://schemas.microsoft.com/office/powerpoint/2010/main" val="927928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027" y="335846"/>
            <a:ext cx="11938958" cy="6986528"/>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Similarly, younger hypogonadal patients </a:t>
            </a:r>
            <a:r>
              <a:rPr lang="en-US" sz="2800" dirty="0">
                <a:solidFill>
                  <a:srgbClr val="FF0000"/>
                </a:solidFill>
              </a:rPr>
              <a:t>40- to 69-</a:t>
            </a:r>
            <a:r>
              <a:rPr lang="en-US" sz="2800" dirty="0">
                <a:solidFill>
                  <a:prstClr val="black"/>
                </a:solidFill>
              </a:rPr>
              <a:t>year-old but at increased risk of prostate cancer should follow a similar assessment.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Patients </a:t>
            </a:r>
            <a:r>
              <a:rPr lang="en-US" sz="2800" dirty="0">
                <a:solidFill>
                  <a:prstClr val="black"/>
                </a:solidFill>
              </a:rPr>
              <a:t>more than 65 years can receive testosterone replacement therapy in an individualised manner after discussion of the risks and benefits .</a:t>
            </a:r>
          </a:p>
          <a:p>
            <a:endParaRPr lang="en-US" sz="2800" dirty="0" smtClean="0"/>
          </a:p>
          <a:p>
            <a:pPr marL="457200" indent="-457200">
              <a:buFont typeface="Wingdings" panose="05000000000000000000" pitchFamily="2" charset="2"/>
              <a:buChar char="q"/>
            </a:pPr>
            <a:r>
              <a:rPr lang="en-US" sz="2800" dirty="0" smtClean="0"/>
              <a:t>The most common formulation used worldwide is given IM as depot injection of testosterone ester, testosterone enantate or cypionate with a starting dose </a:t>
            </a:r>
            <a:r>
              <a:rPr lang="en-US" sz="2800" dirty="0" smtClean="0">
                <a:solidFill>
                  <a:srgbClr val="FF0000"/>
                </a:solidFill>
              </a:rPr>
              <a:t>150–200 mg every 2 weeks </a:t>
            </a:r>
            <a:r>
              <a:rPr lang="en-US" sz="2800" dirty="0" smtClean="0"/>
              <a:t>or </a:t>
            </a:r>
            <a:r>
              <a:rPr lang="en-US" sz="2800" dirty="0" smtClean="0">
                <a:solidFill>
                  <a:srgbClr val="FF0000"/>
                </a:solidFill>
              </a:rPr>
              <a:t>75–100 mg/week</a:t>
            </a:r>
            <a:r>
              <a:rPr lang="en-US" sz="2800" dirty="0" smtClean="0"/>
              <a:t>, with testosterone enantate usually given </a:t>
            </a:r>
            <a:r>
              <a:rPr lang="en-US" sz="2800" dirty="0" smtClean="0">
                <a:solidFill>
                  <a:srgbClr val="FF0000"/>
                </a:solidFill>
              </a:rPr>
              <a:t>250 mg IM every 3 weeks</a:t>
            </a:r>
            <a:r>
              <a:rPr lang="en-US" sz="2800" dirty="0" smtClean="0"/>
              <a:t>. </a:t>
            </a:r>
          </a:p>
          <a:p>
            <a:endParaRPr lang="en-US" sz="2800" dirty="0"/>
          </a:p>
          <a:p>
            <a:pPr marL="457200" indent="-457200">
              <a:buFont typeface="Wingdings" panose="05000000000000000000" pitchFamily="2" charset="2"/>
              <a:buChar char="q"/>
            </a:pPr>
            <a:r>
              <a:rPr lang="en-US" sz="2800" dirty="0" smtClean="0"/>
              <a:t>Its disadvantage is that </a:t>
            </a:r>
            <a:r>
              <a:rPr lang="en-US" sz="2800" dirty="0" smtClean="0">
                <a:solidFill>
                  <a:srgbClr val="FF0000"/>
                </a:solidFill>
              </a:rPr>
              <a:t>large peaks </a:t>
            </a:r>
            <a:r>
              <a:rPr lang="en-US" sz="2800" dirty="0" smtClean="0"/>
              <a:t>and </a:t>
            </a:r>
            <a:r>
              <a:rPr lang="en-US" sz="2800" dirty="0" smtClean="0">
                <a:solidFill>
                  <a:srgbClr val="FF0000"/>
                </a:solidFill>
              </a:rPr>
              <a:t>troughs</a:t>
            </a:r>
            <a:r>
              <a:rPr lang="en-US" sz="2800" dirty="0" smtClean="0"/>
              <a:t> of serum testosterone result in fluctuations in symptoms such as mood, libido and energy levels, but treatment is inexpensive, can be self-administrated with a flexibility of dosing, and is generally well tolerated. </a:t>
            </a:r>
          </a:p>
          <a:p>
            <a:pPr marL="457200" indent="-457200">
              <a:buFont typeface="Wingdings" panose="05000000000000000000" pitchFamily="2" charset="2"/>
              <a:buChar char="q"/>
            </a:pPr>
            <a:endParaRPr lang="en-US" sz="2800" dirty="0"/>
          </a:p>
        </p:txBody>
      </p:sp>
    </p:spTree>
    <p:extLst>
      <p:ext uri="{BB962C8B-B14F-4D97-AF65-F5344CB8AC3E}">
        <p14:creationId xmlns:p14="http://schemas.microsoft.com/office/powerpoint/2010/main" val="25255130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546" y="293596"/>
            <a:ext cx="11737675"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During follow-up monitoring, testosterone levels are measured </a:t>
            </a:r>
            <a:r>
              <a:rPr lang="en-US" sz="2800" dirty="0">
                <a:solidFill>
                  <a:srgbClr val="FF0000"/>
                </a:solidFill>
              </a:rPr>
              <a:t>midway</a:t>
            </a:r>
            <a:r>
              <a:rPr lang="en-US" sz="2800" dirty="0">
                <a:solidFill>
                  <a:prstClr val="black"/>
                </a:solidFill>
              </a:rPr>
              <a:t> between injections with </a:t>
            </a:r>
            <a:r>
              <a:rPr lang="en-US" sz="2800" dirty="0">
                <a:solidFill>
                  <a:srgbClr val="FF0000"/>
                </a:solidFill>
              </a:rPr>
              <a:t>mid-interval testosterone &gt; 600 ng/dL </a:t>
            </a:r>
            <a:r>
              <a:rPr lang="en-US" sz="2800" dirty="0">
                <a:solidFill>
                  <a:prstClr val="black"/>
                </a:solidFill>
              </a:rPr>
              <a:t>(24.5 nmol/L) or </a:t>
            </a:r>
            <a:r>
              <a:rPr lang="en-US" sz="2800" dirty="0">
                <a:solidFill>
                  <a:srgbClr val="FF0000"/>
                </a:solidFill>
              </a:rPr>
              <a:t>&lt; 350 ng/dL </a:t>
            </a:r>
            <a:r>
              <a:rPr lang="en-US" sz="2800" dirty="0">
                <a:solidFill>
                  <a:prstClr val="black"/>
                </a:solidFill>
              </a:rPr>
              <a:t>(14.1 nmol/L</a:t>
            </a:r>
            <a:r>
              <a:rPr lang="en-US" sz="2800" dirty="0" smtClean="0">
                <a:solidFill>
                  <a:prstClr val="black"/>
                </a:solidFill>
              </a:rPr>
              <a:t>), </a:t>
            </a:r>
            <a:r>
              <a:rPr lang="en-US" sz="2800" dirty="0">
                <a:solidFill>
                  <a:prstClr val="black"/>
                </a:solidFill>
              </a:rPr>
              <a:t>the dose and the frequency need to be accordingly adjusted </a:t>
            </a:r>
            <a:r>
              <a:rPr lang="en-US" sz="2800" dirty="0" smtClean="0">
                <a:solidFill>
                  <a:prstClr val="black"/>
                </a:solidFill>
              </a:rPr>
              <a:t> </a:t>
            </a:r>
            <a:r>
              <a:rPr lang="en-US" sz="2800" dirty="0">
                <a:solidFill>
                  <a:prstClr val="black"/>
                </a:solidFill>
              </a:rPr>
              <a:t>with some further adjustment according the trough values just before the next injection</a:t>
            </a:r>
            <a:r>
              <a:rPr lang="en-US" sz="2800" dirty="0" smtClean="0">
                <a:solidFill>
                  <a:prstClr val="black"/>
                </a:solidFill>
              </a:rPr>
              <a:t>.</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A depot </a:t>
            </a:r>
            <a:r>
              <a:rPr lang="en-US" sz="2800" dirty="0">
                <a:solidFill>
                  <a:srgbClr val="FF0000"/>
                </a:solidFill>
              </a:rPr>
              <a:t>long-acting testosterone injection </a:t>
            </a:r>
            <a:r>
              <a:rPr lang="en-US" sz="2800" dirty="0">
                <a:solidFill>
                  <a:prstClr val="black"/>
                </a:solidFill>
              </a:rPr>
              <a:t>given IM has become available in a formulation </a:t>
            </a:r>
            <a:r>
              <a:rPr lang="en-US" sz="2800" dirty="0">
                <a:solidFill>
                  <a:srgbClr val="FF0000"/>
                </a:solidFill>
              </a:rPr>
              <a:t>of testosterone undecanoate </a:t>
            </a:r>
            <a:r>
              <a:rPr lang="en-US" sz="2800" dirty="0">
                <a:solidFill>
                  <a:prstClr val="black"/>
                </a:solidFill>
              </a:rPr>
              <a:t>(Nebido), </a:t>
            </a:r>
            <a:r>
              <a:rPr lang="en-US" sz="2800" dirty="0">
                <a:solidFill>
                  <a:srgbClr val="FF0000"/>
                </a:solidFill>
              </a:rPr>
              <a:t>1000 mg IM</a:t>
            </a:r>
            <a:r>
              <a:rPr lang="en-US" sz="2800" dirty="0">
                <a:solidFill>
                  <a:prstClr val="black"/>
                </a:solidFill>
              </a:rPr>
              <a:t>, given initially then </a:t>
            </a:r>
            <a:r>
              <a:rPr lang="en-US" sz="2800" dirty="0">
                <a:solidFill>
                  <a:srgbClr val="FF0000"/>
                </a:solidFill>
              </a:rPr>
              <a:t>at 6 weeks</a:t>
            </a:r>
            <a:r>
              <a:rPr lang="en-US" sz="2800" dirty="0">
                <a:solidFill>
                  <a:prstClr val="black"/>
                </a:solidFill>
              </a:rPr>
              <a:t>, and thereafter </a:t>
            </a:r>
            <a:r>
              <a:rPr lang="en-US" sz="2800" dirty="0">
                <a:solidFill>
                  <a:srgbClr val="FF0000"/>
                </a:solidFill>
              </a:rPr>
              <a:t>every 3 months </a:t>
            </a:r>
            <a:r>
              <a:rPr lang="en-US" sz="2800" dirty="0" smtClean="0">
                <a:solidFill>
                  <a:prstClr val="black"/>
                </a:solidFill>
              </a:rPr>
              <a:t>, </a:t>
            </a:r>
            <a:r>
              <a:rPr lang="en-US" sz="2800" dirty="0">
                <a:solidFill>
                  <a:prstClr val="black"/>
                </a:solidFill>
              </a:rPr>
              <a:t>maintaining testosterone levels in normal range with minor fluctuations.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Its </a:t>
            </a:r>
            <a:r>
              <a:rPr lang="en-US" sz="2800" dirty="0">
                <a:solidFill>
                  <a:prstClr val="black"/>
                </a:solidFill>
              </a:rPr>
              <a:t>disadvantage is that it has to be injected in a </a:t>
            </a:r>
            <a:r>
              <a:rPr lang="en-US" sz="2800" dirty="0">
                <a:solidFill>
                  <a:srgbClr val="FF0000"/>
                </a:solidFill>
              </a:rPr>
              <a:t>large volume of 4 mL </a:t>
            </a:r>
            <a:r>
              <a:rPr lang="en-US" sz="2800" dirty="0">
                <a:solidFill>
                  <a:prstClr val="black"/>
                </a:solidFill>
              </a:rPr>
              <a:t>IM, and </a:t>
            </a:r>
            <a:r>
              <a:rPr lang="en-US" sz="2800" dirty="0">
                <a:solidFill>
                  <a:srgbClr val="FF0000"/>
                </a:solidFill>
              </a:rPr>
              <a:t>coughing episodes </a:t>
            </a:r>
            <a:r>
              <a:rPr lang="en-US" sz="2800" dirty="0">
                <a:solidFill>
                  <a:prstClr val="black"/>
                </a:solidFill>
              </a:rPr>
              <a:t>have been reported after injection in a small proportion of </a:t>
            </a:r>
            <a:r>
              <a:rPr lang="en-US" sz="2800" dirty="0" smtClean="0">
                <a:solidFill>
                  <a:prstClr val="black"/>
                </a:solidFill>
              </a:rPr>
              <a:t>patients.</a:t>
            </a:r>
            <a:endParaRPr lang="en-US" sz="2800" dirty="0">
              <a:solidFill>
                <a:prstClr val="black"/>
              </a:solidFill>
            </a:endParaRPr>
          </a:p>
        </p:txBody>
      </p:sp>
    </p:spTree>
    <p:extLst>
      <p:ext uri="{BB962C8B-B14F-4D97-AF65-F5344CB8AC3E}">
        <p14:creationId xmlns:p14="http://schemas.microsoft.com/office/powerpoint/2010/main" val="4008428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3" y="506943"/>
            <a:ext cx="11783682" cy="6124754"/>
          </a:xfrm>
          <a:prstGeom prst="rect">
            <a:avLst/>
          </a:prstGeom>
        </p:spPr>
        <p:txBody>
          <a:bodyPr wrap="square">
            <a:spAutoFit/>
          </a:bodyPr>
          <a:lstStyle/>
          <a:p>
            <a:pPr marL="285750" indent="-285750">
              <a:buFont typeface="Wingdings" panose="05000000000000000000" pitchFamily="2" charset="2"/>
              <a:buChar char="q"/>
            </a:pPr>
            <a:r>
              <a:rPr lang="en-US" dirty="0" smtClean="0"/>
              <a:t> </a:t>
            </a:r>
            <a:r>
              <a:rPr lang="en-US" sz="2800" dirty="0" smtClean="0"/>
              <a:t>During follow-up monitoring, the testosterone level target at the end of the dosing interval just prior to the next injection is in the </a:t>
            </a:r>
            <a:r>
              <a:rPr lang="en-US" sz="2800" dirty="0" smtClean="0">
                <a:solidFill>
                  <a:srgbClr val="FF0000"/>
                </a:solidFill>
              </a:rPr>
              <a:t>low-normal/subnormal </a:t>
            </a:r>
            <a:r>
              <a:rPr lang="en-US" sz="2800" dirty="0" smtClean="0"/>
              <a:t>range. </a:t>
            </a:r>
          </a:p>
          <a:p>
            <a:endParaRPr lang="en-US" sz="2800" dirty="0"/>
          </a:p>
          <a:p>
            <a:pPr marL="457200" indent="-457200">
              <a:buFont typeface="Wingdings" panose="05000000000000000000" pitchFamily="2" charset="2"/>
              <a:buChar char="q"/>
            </a:pPr>
            <a:r>
              <a:rPr lang="en-US" sz="2800" dirty="0" smtClean="0"/>
              <a:t>The </a:t>
            </a:r>
            <a:r>
              <a:rPr lang="en-US" sz="2800" dirty="0" smtClean="0">
                <a:solidFill>
                  <a:srgbClr val="FF0000"/>
                </a:solidFill>
              </a:rPr>
              <a:t>oral </a:t>
            </a:r>
            <a:r>
              <a:rPr lang="en-US" sz="2800" dirty="0" smtClean="0"/>
              <a:t>formulation of </a:t>
            </a:r>
            <a:r>
              <a:rPr lang="en-US" sz="2800" dirty="0" smtClean="0">
                <a:solidFill>
                  <a:srgbClr val="FF0000"/>
                </a:solidFill>
              </a:rPr>
              <a:t>testosterone undecanoate </a:t>
            </a:r>
            <a:r>
              <a:rPr lang="en-US" sz="2800" dirty="0" smtClean="0"/>
              <a:t>is administered as </a:t>
            </a:r>
            <a:r>
              <a:rPr lang="en-US" sz="2800" dirty="0" smtClean="0">
                <a:solidFill>
                  <a:srgbClr val="FF0000"/>
                </a:solidFill>
              </a:rPr>
              <a:t>80</a:t>
            </a:r>
            <a:r>
              <a:rPr lang="en-US" sz="2800" dirty="0" smtClean="0"/>
              <a:t> or </a:t>
            </a:r>
            <a:r>
              <a:rPr lang="en-US" sz="2800" dirty="0" smtClean="0">
                <a:solidFill>
                  <a:srgbClr val="FF0000"/>
                </a:solidFill>
              </a:rPr>
              <a:t>120 mg two or three times daily </a:t>
            </a:r>
            <a:r>
              <a:rPr lang="en-US" sz="2800" dirty="0" smtClean="0"/>
              <a:t>with fatty meals; it is metabolised to dihydrotestosterone in the intestine, being absorbed via the lymphatic system.</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It is well tolerated and it is most useful in patients with </a:t>
            </a:r>
            <a:r>
              <a:rPr lang="en-US" sz="2800" dirty="0" smtClean="0">
                <a:solidFill>
                  <a:srgbClr val="FF0000"/>
                </a:solidFill>
              </a:rPr>
              <a:t>partial HGT </a:t>
            </a:r>
            <a:r>
              <a:rPr lang="en-US" sz="2800" dirty="0" smtClean="0"/>
              <a:t>or with </a:t>
            </a:r>
            <a:r>
              <a:rPr lang="en-US" sz="2800" dirty="0" smtClean="0">
                <a:solidFill>
                  <a:srgbClr val="FF0000"/>
                </a:solidFill>
              </a:rPr>
              <a:t>intolerance</a:t>
            </a:r>
            <a:r>
              <a:rPr lang="en-US" sz="2800" dirty="0" smtClean="0"/>
              <a:t> to depot injections. However, it presents variability in its pharmacokinetic profile and consequently in its clinical outcomes, and it affects liver metabolism and lipid profiles. </a:t>
            </a:r>
          </a:p>
          <a:p>
            <a:endParaRPr lang="en-US" sz="2800" dirty="0"/>
          </a:p>
        </p:txBody>
      </p:sp>
    </p:spTree>
    <p:extLst>
      <p:ext uri="{BB962C8B-B14F-4D97-AF65-F5344CB8AC3E}">
        <p14:creationId xmlns:p14="http://schemas.microsoft.com/office/powerpoint/2010/main" val="33708867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812" y="151179"/>
            <a:ext cx="11559396" cy="6555641"/>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Testosterone levels are monitored </a:t>
            </a:r>
            <a:r>
              <a:rPr lang="en-US" sz="2800" dirty="0">
                <a:solidFill>
                  <a:srgbClr val="FF0000"/>
                </a:solidFill>
              </a:rPr>
              <a:t>at 3–5 h </a:t>
            </a:r>
            <a:r>
              <a:rPr lang="en-US" sz="2800" dirty="0">
                <a:solidFill>
                  <a:prstClr val="black"/>
                </a:solidFill>
              </a:rPr>
              <a:t>after ingestion with a fat-containing meal, but it is rare to obtain testosterone levels within the normal range, and there is uncertainty as to its effect on bone metabolism.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srgbClr val="FF0000"/>
                </a:solidFill>
              </a:rPr>
              <a:t>Transdermal </a:t>
            </a:r>
            <a:r>
              <a:rPr lang="en-US" sz="2800" dirty="0">
                <a:solidFill>
                  <a:srgbClr val="FF0000"/>
                </a:solidFill>
              </a:rPr>
              <a:t>gel </a:t>
            </a:r>
            <a:r>
              <a:rPr lang="en-US" sz="2800" dirty="0">
                <a:solidFill>
                  <a:prstClr val="black"/>
                </a:solidFill>
              </a:rPr>
              <a:t>formulations have been commonly used since they provide flexibility of dosing, ease of application, good skin tolerability and possibly less erythrocytosis than injectable testosterone.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Their </a:t>
            </a:r>
            <a:r>
              <a:rPr lang="en-US" sz="2800" dirty="0">
                <a:solidFill>
                  <a:prstClr val="black"/>
                </a:solidFill>
              </a:rPr>
              <a:t>disadvantages are referred to potential of transfer to other persons (females or children) by direct skin-to-skin contact, and skin irritation in a small proportion of treated men.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Testosterone </a:t>
            </a:r>
            <a:r>
              <a:rPr lang="en-US" sz="2800" dirty="0">
                <a:solidFill>
                  <a:prstClr val="black"/>
                </a:solidFill>
              </a:rPr>
              <a:t>and dihydrotestosterone concentrations are moderately increased: the current formulations are of 1%, 1.62%, or 2% with doses 50–100 mg, 20.25–81 mg, and 40–70 mg applied to skin daily.</a:t>
            </a:r>
          </a:p>
        </p:txBody>
      </p:sp>
    </p:spTree>
    <p:extLst>
      <p:ext uri="{BB962C8B-B14F-4D97-AF65-F5344CB8AC3E}">
        <p14:creationId xmlns:p14="http://schemas.microsoft.com/office/powerpoint/2010/main" val="37109191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85" y="302359"/>
            <a:ext cx="11461630" cy="5693866"/>
          </a:xfrm>
          <a:prstGeom prst="rect">
            <a:avLst/>
          </a:prstGeom>
        </p:spPr>
        <p:txBody>
          <a:bodyPr wrap="square">
            <a:spAutoFit/>
          </a:bodyPr>
          <a:lstStyle/>
          <a:p>
            <a:r>
              <a:rPr lang="en-US" sz="2800" dirty="0" smtClean="0"/>
              <a:t> </a:t>
            </a:r>
          </a:p>
          <a:p>
            <a:pPr marL="457200" indent="-457200">
              <a:buFont typeface="Wingdings" panose="05000000000000000000" pitchFamily="2" charset="2"/>
              <a:buChar char="q"/>
            </a:pPr>
            <a:r>
              <a:rPr lang="en-US" sz="2800" dirty="0" smtClean="0"/>
              <a:t>In this case, the testosterone level is evaluated </a:t>
            </a:r>
            <a:r>
              <a:rPr lang="en-US" sz="2800" dirty="0" smtClean="0">
                <a:solidFill>
                  <a:srgbClr val="FF0000"/>
                </a:solidFill>
              </a:rPr>
              <a:t>2–8 h </a:t>
            </a:r>
            <a:r>
              <a:rPr lang="en-US" sz="2800" dirty="0" smtClean="0"/>
              <a:t>following the application, and with a  treatment duration of </a:t>
            </a:r>
            <a:r>
              <a:rPr lang="en-US" sz="2800" dirty="0" smtClean="0">
                <a:solidFill>
                  <a:srgbClr val="FF0000"/>
                </a:solidFill>
              </a:rPr>
              <a:t>at least 1 week</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smtClean="0">
                <a:solidFill>
                  <a:srgbClr val="FF0000"/>
                </a:solidFill>
              </a:rPr>
              <a:t>Buccal testosterone </a:t>
            </a:r>
            <a:r>
              <a:rPr lang="en-US" sz="2800" dirty="0" smtClean="0"/>
              <a:t>is formulated in </a:t>
            </a:r>
            <a:r>
              <a:rPr lang="en-US" sz="2800" dirty="0" smtClean="0">
                <a:solidFill>
                  <a:srgbClr val="FF0000"/>
                </a:solidFill>
              </a:rPr>
              <a:t>bioadhesive tablets </a:t>
            </a:r>
            <a:r>
              <a:rPr lang="en-US" sz="2800" dirty="0" smtClean="0"/>
              <a:t>and they are placed on the buccal mucosa above the incisor tooth, allowing a slow release of testosterone </a:t>
            </a:r>
            <a:r>
              <a:rPr lang="en-US" sz="2800" dirty="0" smtClean="0">
                <a:solidFill>
                  <a:srgbClr val="FF0000"/>
                </a:solidFill>
              </a:rPr>
              <a:t>over 12 h</a:t>
            </a:r>
            <a:r>
              <a:rPr lang="en-US" sz="2800" dirty="0" smtClean="0"/>
              <a:t>, but disadvantageous </a:t>
            </a:r>
            <a:r>
              <a:rPr lang="en-US" sz="2800" dirty="0" smtClean="0">
                <a:solidFill>
                  <a:srgbClr val="FF0000"/>
                </a:solidFill>
              </a:rPr>
              <a:t>gum-related AEs </a:t>
            </a:r>
            <a:r>
              <a:rPr lang="en-US" sz="2800" dirty="0" smtClean="0"/>
              <a:t>have been reported.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Testosterone levels are assessed </a:t>
            </a:r>
            <a:r>
              <a:rPr lang="en-US" sz="2800" dirty="0" smtClean="0">
                <a:solidFill>
                  <a:srgbClr val="FF0000"/>
                </a:solidFill>
              </a:rPr>
              <a:t>immediately before </a:t>
            </a:r>
            <a:r>
              <a:rPr lang="en-US" sz="2800" dirty="0" smtClean="0"/>
              <a:t>or </a:t>
            </a:r>
            <a:r>
              <a:rPr lang="en-US" sz="2800" dirty="0" smtClean="0">
                <a:solidFill>
                  <a:srgbClr val="FF0000"/>
                </a:solidFill>
              </a:rPr>
              <a:t>after </a:t>
            </a:r>
            <a:r>
              <a:rPr lang="en-US" sz="2800" dirty="0" smtClean="0"/>
              <a:t>application of a fresh system. </a:t>
            </a:r>
          </a:p>
          <a:p>
            <a:endParaRPr lang="en-US" sz="2800" dirty="0"/>
          </a:p>
          <a:p>
            <a:r>
              <a:rPr lang="en-US" sz="2800" dirty="0" smtClean="0"/>
              <a:t> </a:t>
            </a:r>
            <a:endParaRPr lang="en-US" sz="2800" dirty="0"/>
          </a:p>
        </p:txBody>
      </p:sp>
    </p:spTree>
    <p:extLst>
      <p:ext uri="{BB962C8B-B14F-4D97-AF65-F5344CB8AC3E}">
        <p14:creationId xmlns:p14="http://schemas.microsoft.com/office/powerpoint/2010/main" val="1108150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307" y="411331"/>
            <a:ext cx="11616904"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Testosterone </a:t>
            </a:r>
            <a:r>
              <a:rPr lang="en-US" sz="2800" dirty="0">
                <a:solidFill>
                  <a:srgbClr val="FF0000"/>
                </a:solidFill>
              </a:rPr>
              <a:t>pellets</a:t>
            </a:r>
            <a:r>
              <a:rPr lang="en-US" sz="2800" dirty="0">
                <a:solidFill>
                  <a:prstClr val="black"/>
                </a:solidFill>
              </a:rPr>
              <a:t> containing </a:t>
            </a:r>
            <a:r>
              <a:rPr lang="en-US" sz="2800" dirty="0">
                <a:solidFill>
                  <a:srgbClr val="FF0000"/>
                </a:solidFill>
              </a:rPr>
              <a:t>600–1200 mg </a:t>
            </a:r>
            <a:r>
              <a:rPr lang="en-US" sz="2800" dirty="0">
                <a:solidFill>
                  <a:prstClr val="black"/>
                </a:solidFill>
              </a:rPr>
              <a:t>testosterone are implanted </a:t>
            </a:r>
            <a:r>
              <a:rPr lang="en-US" sz="2800" dirty="0">
                <a:solidFill>
                  <a:srgbClr val="FF0000"/>
                </a:solidFill>
              </a:rPr>
              <a:t>SC</a:t>
            </a:r>
            <a:r>
              <a:rPr lang="en-US" sz="2800" dirty="0">
                <a:solidFill>
                  <a:prstClr val="black"/>
                </a:solidFill>
              </a:rPr>
              <a:t>, applied usually from </a:t>
            </a:r>
            <a:r>
              <a:rPr lang="en-US" sz="2800" dirty="0">
                <a:solidFill>
                  <a:srgbClr val="FF0000"/>
                </a:solidFill>
              </a:rPr>
              <a:t>3 to 6 months </a:t>
            </a:r>
            <a:r>
              <a:rPr lang="en-US" sz="2800" dirty="0">
                <a:solidFill>
                  <a:prstClr val="black"/>
                </a:solidFill>
              </a:rPr>
              <a:t>(depending on the formulation</a:t>
            </a:r>
            <a:r>
              <a:rPr lang="en-US" sz="2800" dirty="0" smtClean="0">
                <a:solidFill>
                  <a:prstClr val="black"/>
                </a:solidFill>
              </a:rPr>
              <a:t>).</a:t>
            </a:r>
            <a:endParaRPr lang="en-US" sz="2800" dirty="0">
              <a:solidFill>
                <a:prstClr val="black"/>
              </a:solidFill>
            </a:endParaRPr>
          </a:p>
          <a:p>
            <a:pPr lvl="0"/>
            <a:r>
              <a:rPr lang="en-US" sz="2800" dirty="0">
                <a:solidFill>
                  <a:prstClr val="black"/>
                </a:solidFill>
              </a:rPr>
              <a:t> </a:t>
            </a:r>
          </a:p>
          <a:p>
            <a:pPr marL="457200" lvl="0" indent="-457200">
              <a:buFont typeface="Wingdings" panose="05000000000000000000" pitchFamily="2" charset="2"/>
              <a:buChar char="q"/>
            </a:pPr>
            <a:r>
              <a:rPr lang="en-US" sz="2800" dirty="0" smtClean="0">
                <a:solidFill>
                  <a:prstClr val="black"/>
                </a:solidFill>
              </a:rPr>
              <a:t>During </a:t>
            </a:r>
            <a:r>
              <a:rPr lang="en-US" sz="2800" dirty="0">
                <a:solidFill>
                  <a:prstClr val="black"/>
                </a:solidFill>
              </a:rPr>
              <a:t>follow-up the testosterone level is measured at the </a:t>
            </a:r>
            <a:r>
              <a:rPr lang="en-US" sz="2800" dirty="0">
                <a:solidFill>
                  <a:srgbClr val="FF0000"/>
                </a:solidFill>
              </a:rPr>
              <a:t>end</a:t>
            </a:r>
            <a:r>
              <a:rPr lang="en-US" sz="2800" dirty="0">
                <a:solidFill>
                  <a:prstClr val="black"/>
                </a:solidFill>
              </a:rPr>
              <a:t> of the dosing interval with the dosing interval accordingly adjusted</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Several other formulations such as testosterone axillary solution or nasal testosterone gel are being developed, targeting ease in </a:t>
            </a:r>
            <a:r>
              <a:rPr lang="en-US" sz="2800" dirty="0" smtClean="0">
                <a:solidFill>
                  <a:prstClr val="black"/>
                </a:solidFill>
              </a:rPr>
              <a:t>application.</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In </a:t>
            </a:r>
            <a:r>
              <a:rPr lang="en-US" sz="2800" dirty="0">
                <a:solidFill>
                  <a:prstClr val="black"/>
                </a:solidFill>
              </a:rPr>
              <a:t>patients wishing to </a:t>
            </a:r>
            <a:r>
              <a:rPr lang="en-US" sz="2800" dirty="0">
                <a:solidFill>
                  <a:srgbClr val="FF0000"/>
                </a:solidFill>
              </a:rPr>
              <a:t>become fertile</a:t>
            </a:r>
            <a:r>
              <a:rPr lang="en-US" sz="2800" dirty="0">
                <a:solidFill>
                  <a:prstClr val="black"/>
                </a:solidFill>
              </a:rPr>
              <a:t>, after discontinuation of testosterone replacement treatment, spermatogenesis can be initiated and maintained by </a:t>
            </a:r>
            <a:r>
              <a:rPr lang="en-US" sz="2800" dirty="0">
                <a:solidFill>
                  <a:srgbClr val="FF0000"/>
                </a:solidFill>
              </a:rPr>
              <a:t>gonadotropin therapy </a:t>
            </a:r>
            <a:r>
              <a:rPr lang="en-US" sz="2800" dirty="0">
                <a:solidFill>
                  <a:prstClr val="black"/>
                </a:solidFill>
              </a:rPr>
              <a:t>[human chorionic gonadotropin (</a:t>
            </a:r>
            <a:r>
              <a:rPr lang="en-US" sz="2800" dirty="0">
                <a:solidFill>
                  <a:srgbClr val="FF0000"/>
                </a:solidFill>
              </a:rPr>
              <a:t>hCG</a:t>
            </a:r>
            <a:r>
              <a:rPr lang="en-US" sz="2800" dirty="0">
                <a:solidFill>
                  <a:prstClr val="black"/>
                </a:solidFill>
              </a:rPr>
              <a:t>), human menopausal gonadotropin (</a:t>
            </a:r>
            <a:r>
              <a:rPr lang="en-US" sz="2800" dirty="0">
                <a:solidFill>
                  <a:srgbClr val="FF0000"/>
                </a:solidFill>
              </a:rPr>
              <a:t>hMG</a:t>
            </a:r>
            <a:r>
              <a:rPr lang="en-US" sz="2800" dirty="0">
                <a:solidFill>
                  <a:prstClr val="black"/>
                </a:solidFill>
              </a:rPr>
              <a:t>) or purified or </a:t>
            </a:r>
            <a:r>
              <a:rPr lang="en-US" sz="2800" dirty="0">
                <a:solidFill>
                  <a:srgbClr val="FF0000"/>
                </a:solidFill>
              </a:rPr>
              <a:t>recombinant FSH</a:t>
            </a:r>
            <a:r>
              <a:rPr lang="en-US" sz="2800" dirty="0">
                <a:solidFill>
                  <a:prstClr val="black"/>
                </a:solidFill>
              </a:rPr>
              <a:t>. </a:t>
            </a:r>
            <a:endParaRPr lang="en-US" sz="2800" dirty="0" smtClean="0">
              <a:solidFill>
                <a:prstClr val="black"/>
              </a:solidFill>
            </a:endParaRPr>
          </a:p>
          <a:p>
            <a:pPr lvl="0"/>
            <a:endParaRPr lang="en-US" sz="2800" dirty="0">
              <a:solidFill>
                <a:prstClr val="black"/>
              </a:solidFill>
            </a:endParaRPr>
          </a:p>
        </p:txBody>
      </p:sp>
    </p:spTree>
    <p:extLst>
      <p:ext uri="{BB962C8B-B14F-4D97-AF65-F5344CB8AC3E}">
        <p14:creationId xmlns:p14="http://schemas.microsoft.com/office/powerpoint/2010/main" val="4233172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309" y="1050119"/>
            <a:ext cx="11616906" cy="3539430"/>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When the abnormality emerges from the </a:t>
            </a:r>
            <a:r>
              <a:rPr lang="en-US" sz="2800" dirty="0">
                <a:solidFill>
                  <a:srgbClr val="FF0000"/>
                </a:solidFill>
              </a:rPr>
              <a:t>hypothalamic</a:t>
            </a:r>
            <a:r>
              <a:rPr lang="en-US" sz="2800" dirty="0">
                <a:solidFill>
                  <a:prstClr val="black"/>
                </a:solidFill>
              </a:rPr>
              <a:t> level, an additional option includes the stimulation by pulsatile gonadotropin-releasing hormone (</a:t>
            </a:r>
            <a:r>
              <a:rPr lang="en-US" sz="2800" dirty="0">
                <a:solidFill>
                  <a:srgbClr val="FF0000"/>
                </a:solidFill>
              </a:rPr>
              <a:t>GnRH</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Both </a:t>
            </a:r>
            <a:r>
              <a:rPr lang="en-US" sz="2800" dirty="0">
                <a:solidFill>
                  <a:prstClr val="black"/>
                </a:solidFill>
              </a:rPr>
              <a:t>schemes have to be administered on average for 7–10 months, but fertility has been maintained to last up to 46 months in particular cases until pregnancy is achieved . </a:t>
            </a:r>
            <a:endParaRPr lang="en-US" sz="2800" dirty="0" smtClean="0">
              <a:solidFill>
                <a:prstClr val="black"/>
              </a:solidFill>
            </a:endParaRPr>
          </a:p>
          <a:p>
            <a:pPr lvl="0"/>
            <a:endParaRPr lang="en-US" sz="2800" dirty="0">
              <a:solidFill>
                <a:prstClr val="black"/>
              </a:solidFill>
            </a:endParaRPr>
          </a:p>
        </p:txBody>
      </p:sp>
    </p:spTree>
    <p:extLst>
      <p:ext uri="{BB962C8B-B14F-4D97-AF65-F5344CB8AC3E}">
        <p14:creationId xmlns:p14="http://schemas.microsoft.com/office/powerpoint/2010/main" val="243381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313" y="95325"/>
            <a:ext cx="11708921" cy="6986528"/>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The marker for adequate replacement in the context of under- or overtreatment are </a:t>
            </a:r>
            <a:r>
              <a:rPr lang="en-US" sz="2800" dirty="0">
                <a:solidFill>
                  <a:srgbClr val="FF0000"/>
                </a:solidFill>
              </a:rPr>
              <a:t>serum testosterone levels </a:t>
            </a:r>
            <a:r>
              <a:rPr lang="en-US" sz="2800" dirty="0">
                <a:solidFill>
                  <a:prstClr val="black"/>
                </a:solidFill>
              </a:rPr>
              <a:t>that should be remain into </a:t>
            </a:r>
            <a:r>
              <a:rPr lang="en-US" sz="2800" dirty="0">
                <a:solidFill>
                  <a:srgbClr val="FF0000"/>
                </a:solidFill>
              </a:rPr>
              <a:t>mid-normal range </a:t>
            </a:r>
            <a:r>
              <a:rPr lang="en-US" sz="2800" dirty="0">
                <a:solidFill>
                  <a:prstClr val="black"/>
                </a:solidFill>
              </a:rPr>
              <a:t>adjusting according to the symptoms and biochemical markers. </a:t>
            </a: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There </a:t>
            </a:r>
            <a:r>
              <a:rPr lang="en-US" sz="2800" dirty="0">
                <a:solidFill>
                  <a:prstClr val="black"/>
                </a:solidFill>
              </a:rPr>
              <a:t>is no evidence that the prostate carcinoma in patients on testosterone replacement is greater than background population risk </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Referral to an urologist is recommended if the patient has </a:t>
            </a:r>
            <a:r>
              <a:rPr lang="en-US" sz="2800" dirty="0">
                <a:solidFill>
                  <a:srgbClr val="FF0000"/>
                </a:solidFill>
              </a:rPr>
              <a:t>prostatic symptoms </a:t>
            </a:r>
            <a:r>
              <a:rPr lang="en-US" sz="2800" dirty="0">
                <a:solidFill>
                  <a:prstClr val="black"/>
                </a:solidFill>
              </a:rPr>
              <a:t>or </a:t>
            </a:r>
            <a:r>
              <a:rPr lang="en-US" sz="2800" dirty="0">
                <a:solidFill>
                  <a:srgbClr val="FF0000"/>
                </a:solidFill>
              </a:rPr>
              <a:t>elevated serum PSA increasing &gt; 1.4 ng/mL over 12 months</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It </a:t>
            </a:r>
            <a:r>
              <a:rPr lang="en-US" sz="2800" dirty="0">
                <a:solidFill>
                  <a:prstClr val="black"/>
                </a:solidFill>
              </a:rPr>
              <a:t>is also important to monitor the hematocrit and in case of polycythaemia detection, treatment has to be discontinued till the haematocrit becomes normal, whereas </a:t>
            </a:r>
            <a:r>
              <a:rPr lang="en-US" sz="2800" dirty="0">
                <a:solidFill>
                  <a:srgbClr val="FF0000"/>
                </a:solidFill>
              </a:rPr>
              <a:t>phlebotomy</a:t>
            </a:r>
            <a:r>
              <a:rPr lang="en-US" sz="2800" dirty="0">
                <a:solidFill>
                  <a:prstClr val="black"/>
                </a:solidFill>
              </a:rPr>
              <a:t> may be needed to prevent cardiovascular events </a:t>
            </a:r>
            <a:r>
              <a:rPr lang="en-US" sz="2800" dirty="0" smtClean="0">
                <a:solidFill>
                  <a:prstClr val="black"/>
                </a:solidFill>
              </a:rPr>
              <a:t>; </a:t>
            </a:r>
            <a:r>
              <a:rPr lang="en-US" sz="2800" dirty="0">
                <a:solidFill>
                  <a:prstClr val="black"/>
                </a:solidFill>
              </a:rPr>
              <a:t>careful dose titration may prevent this complication. </a:t>
            </a:r>
          </a:p>
          <a:p>
            <a:pPr marL="457200" lvl="0" indent="-457200">
              <a:buFont typeface="Wingdings" panose="05000000000000000000" pitchFamily="2" charset="2"/>
              <a:buChar char="q"/>
            </a:pPr>
            <a:endParaRPr lang="en-US" sz="2800" dirty="0">
              <a:solidFill>
                <a:prstClr val="black"/>
              </a:solidFill>
            </a:endParaRPr>
          </a:p>
        </p:txBody>
      </p:sp>
    </p:spTree>
    <p:extLst>
      <p:ext uri="{BB962C8B-B14F-4D97-AF65-F5344CB8AC3E}">
        <p14:creationId xmlns:p14="http://schemas.microsoft.com/office/powerpoint/2010/main" val="23269739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796" y="151179"/>
            <a:ext cx="11800936" cy="6124754"/>
          </a:xfrm>
          <a:prstGeom prst="rect">
            <a:avLst/>
          </a:prstGeom>
        </p:spPr>
        <p:txBody>
          <a:bodyPr wrap="square">
            <a:spAutoFit/>
          </a:bodyPr>
          <a:lstStyle/>
          <a:p>
            <a:pPr marL="457200" indent="-457200">
              <a:buFont typeface="Wingdings" panose="05000000000000000000" pitchFamily="2" charset="2"/>
              <a:buChar char="q"/>
            </a:pPr>
            <a:r>
              <a:rPr lang="en-US" sz="2800" dirty="0" smtClean="0"/>
              <a:t>In one recent cohort of a large series of 40 patients with combined pituitary hormone deficiency, pulsatile GnRH therapy restored pituitary–testis axis function in approximately 60% of them, implying that pulsatile GnRH therapy may be equal or superior to combined gonadotropin therapy, at least in some patients, since more physiologic levels of gonadotropins are produced.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However, intact gonadotroph cells are necessary for this action.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Testosterone levels increase in some, but not in all, cases, indicating the need of a treatment lasting more than 3 months in specific cases .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 useful predictor index for the response to treatment was suggested from this later study, since all patients with </a:t>
            </a:r>
            <a:r>
              <a:rPr lang="en-US" sz="2800" dirty="0" smtClean="0">
                <a:solidFill>
                  <a:srgbClr val="FF0000"/>
                </a:solidFill>
              </a:rPr>
              <a:t>LH levels &gt; 3.0 </a:t>
            </a:r>
            <a:r>
              <a:rPr lang="en-US" sz="2800" dirty="0" smtClean="0"/>
              <a:t>IU/L after 1 month of treatment were responders. </a:t>
            </a:r>
            <a:endParaRPr lang="en-US" sz="2800" dirty="0"/>
          </a:p>
        </p:txBody>
      </p:sp>
    </p:spTree>
    <p:extLst>
      <p:ext uri="{BB962C8B-B14F-4D97-AF65-F5344CB8AC3E}">
        <p14:creationId xmlns:p14="http://schemas.microsoft.com/office/powerpoint/2010/main" val="45919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940" y="705177"/>
            <a:ext cx="11404120" cy="5447645"/>
          </a:xfrm>
          <a:prstGeom prst="rect">
            <a:avLst/>
          </a:prstGeom>
        </p:spPr>
        <p:txBody>
          <a:bodyPr wrap="square">
            <a:spAutoFit/>
          </a:bodyPr>
          <a:lstStyle/>
          <a:p>
            <a:r>
              <a:rPr lang="en-US" sz="3200" b="1" dirty="0">
                <a:solidFill>
                  <a:srgbClr val="FF0000"/>
                </a:solidFill>
              </a:rPr>
              <a:t>3.4. Central Hypogonadism in Females </a:t>
            </a:r>
            <a:endParaRPr lang="en-US" sz="3200" b="1" dirty="0" smtClean="0">
              <a:solidFill>
                <a:srgbClr val="FF0000"/>
              </a:solidFill>
            </a:endParaRPr>
          </a:p>
          <a:p>
            <a:endParaRPr lang="en-US" sz="3200" b="1" dirty="0">
              <a:solidFill>
                <a:srgbClr val="FF0000"/>
              </a:solidFill>
            </a:endParaRPr>
          </a:p>
          <a:p>
            <a:pPr marL="457200" indent="-457200">
              <a:buFont typeface="Wingdings" panose="05000000000000000000" pitchFamily="2" charset="2"/>
              <a:buChar char="q"/>
            </a:pPr>
            <a:r>
              <a:rPr lang="en-US" sz="3200" dirty="0" smtClean="0">
                <a:solidFill>
                  <a:schemeClr val="tx1">
                    <a:lumMod val="95000"/>
                    <a:lumOff val="5000"/>
                  </a:schemeClr>
                </a:solidFill>
              </a:rPr>
              <a:t>In females</a:t>
            </a:r>
            <a:r>
              <a:rPr lang="en-US" sz="2800" dirty="0" smtClean="0">
                <a:solidFill>
                  <a:schemeClr val="tx1">
                    <a:lumMod val="95000"/>
                    <a:lumOff val="5000"/>
                  </a:schemeClr>
                </a:solidFill>
              </a:rPr>
              <a:t> </a:t>
            </a:r>
            <a:r>
              <a:rPr lang="en-US" sz="2800" dirty="0" smtClean="0"/>
              <a:t>SHG </a:t>
            </a:r>
            <a:r>
              <a:rPr lang="en-US" sz="2800" dirty="0"/>
              <a:t>is confirmed by measurement of </a:t>
            </a:r>
            <a:r>
              <a:rPr lang="en-US" sz="2800" dirty="0" smtClean="0">
                <a:solidFill>
                  <a:srgbClr val="FF0000"/>
                </a:solidFill>
              </a:rPr>
              <a:t>estradiol</a:t>
            </a:r>
            <a:r>
              <a:rPr lang="en-US" sz="2800" dirty="0" smtClean="0"/>
              <a:t> </a:t>
            </a:r>
            <a:r>
              <a:rPr lang="en-US" sz="2800" dirty="0"/>
              <a:t>(E2), </a:t>
            </a:r>
            <a:r>
              <a:rPr lang="en-US" sz="2800" dirty="0">
                <a:solidFill>
                  <a:srgbClr val="FF0000"/>
                </a:solidFill>
              </a:rPr>
              <a:t>FSH</a:t>
            </a:r>
            <a:r>
              <a:rPr lang="en-US" sz="2800" dirty="0"/>
              <a:t>, and </a:t>
            </a:r>
            <a:r>
              <a:rPr lang="en-US" sz="2800" dirty="0">
                <a:solidFill>
                  <a:srgbClr val="FF0000"/>
                </a:solidFill>
              </a:rPr>
              <a:t>LH,</a:t>
            </a:r>
            <a:r>
              <a:rPr lang="en-US" sz="2800" dirty="0"/>
              <a:t> assessment in the presence of </a:t>
            </a:r>
            <a:r>
              <a:rPr lang="en-US" sz="2800" dirty="0">
                <a:solidFill>
                  <a:srgbClr val="FF0000"/>
                </a:solidFill>
              </a:rPr>
              <a:t>oligomenorrhoea or amenorrhoea </a:t>
            </a:r>
            <a:r>
              <a:rPr lang="en-US" sz="2800" dirty="0"/>
              <a:t>after </a:t>
            </a:r>
            <a:r>
              <a:rPr lang="en-US" sz="2800" dirty="0">
                <a:solidFill>
                  <a:srgbClr val="FF0000"/>
                </a:solidFill>
              </a:rPr>
              <a:t>excluding</a:t>
            </a:r>
            <a:r>
              <a:rPr lang="en-US" sz="2800" dirty="0"/>
              <a:t> </a:t>
            </a:r>
            <a:r>
              <a:rPr lang="en-US" sz="2800" dirty="0">
                <a:solidFill>
                  <a:srgbClr val="FF0000"/>
                </a:solidFill>
              </a:rPr>
              <a:t>pregnancy</a:t>
            </a:r>
            <a:r>
              <a:rPr lang="en-US" sz="2800" dirty="0"/>
              <a:t> and </a:t>
            </a:r>
            <a:r>
              <a:rPr lang="en-US" sz="2800" dirty="0">
                <a:solidFill>
                  <a:srgbClr val="FF0000"/>
                </a:solidFill>
              </a:rPr>
              <a:t>other causes </a:t>
            </a:r>
            <a:r>
              <a:rPr lang="en-US" sz="2800" dirty="0"/>
              <a:t>of menstrual abnormality (such as hyperandrogenaemia, hyperprolactinaemia, thyroid disorders), particularly when no other pituitary hormone deficiency has been documented.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One </a:t>
            </a:r>
            <a:r>
              <a:rPr lang="en-US" sz="2800" dirty="0"/>
              <a:t>should also consider hypothalamic amenorrhoea due to weight loss, excessive exercise or stress. </a:t>
            </a:r>
            <a:endParaRPr lang="en-US" sz="2800" dirty="0" smtClean="0"/>
          </a:p>
          <a:p>
            <a:endParaRPr lang="en-US" sz="2800" dirty="0"/>
          </a:p>
        </p:txBody>
      </p:sp>
    </p:spTree>
    <p:extLst>
      <p:ext uri="{BB962C8B-B14F-4D97-AF65-F5344CB8AC3E}">
        <p14:creationId xmlns:p14="http://schemas.microsoft.com/office/powerpoint/2010/main" val="25384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071" y="1041751"/>
            <a:ext cx="11634159" cy="3970318"/>
          </a:xfrm>
          <a:prstGeom prst="rect">
            <a:avLst/>
          </a:prstGeom>
        </p:spPr>
        <p:txBody>
          <a:bodyPr wrap="square">
            <a:spAutoFit/>
          </a:bodyPr>
          <a:lstStyle/>
          <a:p>
            <a:pPr marL="457200" indent="-457200">
              <a:buFont typeface="Wingdings" panose="05000000000000000000" pitchFamily="2" charset="2"/>
              <a:buChar char="q"/>
            </a:pPr>
            <a:r>
              <a:rPr lang="en-US" sz="2800" dirty="0" smtClean="0"/>
              <a:t>These risks have mandated the need for evidence-based guideline for hormonal replacement in hypopituitary adults, either of isolated or combined hormonal insufficiency, and Endocrine Society Clinical Practice Guidelines have been recently issued for the management of hypopituitarism but also for each target-hormone deficiency either at a primary or a secondary level of hypothalamo-pituitary target endocrine gland axis. </a:t>
            </a:r>
          </a:p>
          <a:p>
            <a:pPr marL="457200" indent="-457200">
              <a:buFont typeface="Wingdings" panose="05000000000000000000" pitchFamily="2" charset="2"/>
              <a:buChar char="q"/>
            </a:pPr>
            <a:endParaRPr lang="en-US" sz="2800" dirty="0"/>
          </a:p>
          <a:p>
            <a:endParaRPr lang="en-US" sz="2800" dirty="0" smtClean="0"/>
          </a:p>
        </p:txBody>
      </p:sp>
    </p:spTree>
    <p:extLst>
      <p:ext uri="{BB962C8B-B14F-4D97-AF65-F5344CB8AC3E}">
        <p14:creationId xmlns:p14="http://schemas.microsoft.com/office/powerpoint/2010/main" val="36822042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920" y="458639"/>
            <a:ext cx="11634159"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In </a:t>
            </a:r>
            <a:r>
              <a:rPr lang="en-US" sz="2800" dirty="0">
                <a:solidFill>
                  <a:srgbClr val="FF0000"/>
                </a:solidFill>
              </a:rPr>
              <a:t>postmenopausal women</a:t>
            </a:r>
            <a:r>
              <a:rPr lang="en-US" sz="2800" dirty="0">
                <a:solidFill>
                  <a:prstClr val="black"/>
                </a:solidFill>
              </a:rPr>
              <a:t>, the </a:t>
            </a:r>
            <a:r>
              <a:rPr lang="en-US" sz="2800" dirty="0">
                <a:solidFill>
                  <a:srgbClr val="FF0000"/>
                </a:solidFill>
              </a:rPr>
              <a:t>absence</a:t>
            </a:r>
            <a:r>
              <a:rPr lang="en-US" sz="2800" dirty="0">
                <a:solidFill>
                  <a:prstClr val="black"/>
                </a:solidFill>
              </a:rPr>
              <a:t> of an </a:t>
            </a:r>
            <a:r>
              <a:rPr lang="en-US" sz="2800" dirty="0">
                <a:solidFill>
                  <a:srgbClr val="FF0000"/>
                </a:solidFill>
              </a:rPr>
              <a:t>elevated serum FSH </a:t>
            </a:r>
            <a:r>
              <a:rPr lang="en-US" sz="2800" dirty="0">
                <a:solidFill>
                  <a:prstClr val="black"/>
                </a:solidFill>
              </a:rPr>
              <a:t>and </a:t>
            </a:r>
            <a:r>
              <a:rPr lang="en-US" sz="2800" dirty="0">
                <a:solidFill>
                  <a:srgbClr val="FF0000"/>
                </a:solidFill>
              </a:rPr>
              <a:t>LH</a:t>
            </a:r>
            <a:r>
              <a:rPr lang="en-US" sz="2800" dirty="0">
                <a:solidFill>
                  <a:prstClr val="black"/>
                </a:solidFill>
              </a:rPr>
              <a:t> (inappropriately-low) is sufficient for a diagnosis of gonadotroph dysfunction. </a:t>
            </a: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In </a:t>
            </a:r>
            <a:r>
              <a:rPr lang="en-US" sz="2800" dirty="0">
                <a:solidFill>
                  <a:srgbClr val="FF0000"/>
                </a:solidFill>
              </a:rPr>
              <a:t>pre-menopausal</a:t>
            </a:r>
            <a:r>
              <a:rPr lang="en-US" sz="2800" dirty="0">
                <a:solidFill>
                  <a:prstClr val="black"/>
                </a:solidFill>
              </a:rPr>
              <a:t> women with SHG, hormonal replacement therapy (HRT) as </a:t>
            </a:r>
            <a:r>
              <a:rPr lang="en-US" sz="2800" dirty="0">
                <a:solidFill>
                  <a:srgbClr val="FF0000"/>
                </a:solidFill>
              </a:rPr>
              <a:t>oral </a:t>
            </a:r>
            <a:r>
              <a:rPr lang="en-US" sz="2800" dirty="0" smtClean="0">
                <a:solidFill>
                  <a:srgbClr val="FF0000"/>
                </a:solidFill>
              </a:rPr>
              <a:t>estrogen </a:t>
            </a:r>
            <a:r>
              <a:rPr lang="en-US" sz="2800" dirty="0">
                <a:solidFill>
                  <a:prstClr val="black"/>
                </a:solidFill>
              </a:rPr>
              <a:t>(unopposed </a:t>
            </a:r>
            <a:r>
              <a:rPr lang="en-US" sz="2800" dirty="0" smtClean="0">
                <a:solidFill>
                  <a:prstClr val="black"/>
                </a:solidFill>
              </a:rPr>
              <a:t>estrogens </a:t>
            </a:r>
            <a:r>
              <a:rPr lang="en-US" sz="2800" dirty="0">
                <a:solidFill>
                  <a:prstClr val="black"/>
                </a:solidFill>
              </a:rPr>
              <a:t>only for women who have undergone hysterectomy), or </a:t>
            </a:r>
            <a:r>
              <a:rPr lang="en-US" sz="2800" dirty="0">
                <a:solidFill>
                  <a:srgbClr val="FF0000"/>
                </a:solidFill>
              </a:rPr>
              <a:t>combined </a:t>
            </a:r>
            <a:r>
              <a:rPr lang="en-US" sz="2800" dirty="0" smtClean="0">
                <a:solidFill>
                  <a:srgbClr val="FF0000"/>
                </a:solidFill>
              </a:rPr>
              <a:t>estrogen </a:t>
            </a:r>
            <a:r>
              <a:rPr lang="en-US" sz="2800" dirty="0">
                <a:solidFill>
                  <a:prstClr val="black"/>
                </a:solidFill>
              </a:rPr>
              <a:t>and </a:t>
            </a:r>
            <a:r>
              <a:rPr lang="en-US" sz="2800" dirty="0">
                <a:solidFill>
                  <a:srgbClr val="FF0000"/>
                </a:solidFill>
              </a:rPr>
              <a:t>progestogen</a:t>
            </a:r>
            <a:r>
              <a:rPr lang="en-US" sz="2800" dirty="0">
                <a:solidFill>
                  <a:prstClr val="black"/>
                </a:solidFill>
              </a:rPr>
              <a:t> therapy (women with an intact uterus to prevent endometrial hyperplasia) is recommended, assuming that no contraindications (particularly related to breast carcinoma or thrombosis) are present </a:t>
            </a:r>
            <a:r>
              <a:rPr lang="en-US" sz="2800" dirty="0" smtClean="0">
                <a:solidFill>
                  <a:prstClr val="black"/>
                </a:solidFill>
              </a:rPr>
              <a:t>.</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The goals of treatment differ according to age: in </a:t>
            </a:r>
            <a:r>
              <a:rPr lang="en-US" sz="2800" dirty="0">
                <a:solidFill>
                  <a:srgbClr val="FF0000"/>
                </a:solidFill>
              </a:rPr>
              <a:t>older women </a:t>
            </a:r>
            <a:r>
              <a:rPr lang="en-US" sz="2800" dirty="0">
                <a:solidFill>
                  <a:prstClr val="black"/>
                </a:solidFill>
              </a:rPr>
              <a:t>the indication is the </a:t>
            </a:r>
            <a:r>
              <a:rPr lang="en-US" sz="2800" dirty="0">
                <a:solidFill>
                  <a:srgbClr val="FF0000"/>
                </a:solidFill>
              </a:rPr>
              <a:t>control of hot flushes </a:t>
            </a:r>
            <a:r>
              <a:rPr lang="en-US" sz="2800" dirty="0">
                <a:solidFill>
                  <a:prstClr val="black"/>
                </a:solidFill>
              </a:rPr>
              <a:t>and not to prevent the harm that the </a:t>
            </a:r>
            <a:r>
              <a:rPr lang="en-US" sz="2800" dirty="0" smtClean="0">
                <a:solidFill>
                  <a:prstClr val="black"/>
                </a:solidFill>
              </a:rPr>
              <a:t>estrogen </a:t>
            </a:r>
            <a:r>
              <a:rPr lang="en-US" sz="2800" dirty="0">
                <a:solidFill>
                  <a:prstClr val="black"/>
                </a:solidFill>
              </a:rPr>
              <a:t>deficiency carries as in the case of young women. </a:t>
            </a:r>
            <a:endParaRPr lang="en-US" sz="2800" dirty="0" smtClean="0">
              <a:solidFill>
                <a:prstClr val="black"/>
              </a:solidFill>
            </a:endParaRPr>
          </a:p>
        </p:txBody>
      </p:sp>
    </p:spTree>
    <p:extLst>
      <p:ext uri="{BB962C8B-B14F-4D97-AF65-F5344CB8AC3E}">
        <p14:creationId xmlns:p14="http://schemas.microsoft.com/office/powerpoint/2010/main" val="2858329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98" y="195532"/>
            <a:ext cx="11680165" cy="6986528"/>
          </a:xfrm>
          <a:prstGeom prst="rect">
            <a:avLst/>
          </a:prstGeom>
        </p:spPr>
        <p:txBody>
          <a:bodyPr wrap="square">
            <a:spAutoFit/>
          </a:bodyPr>
          <a:lstStyle/>
          <a:p>
            <a:pPr marL="285750" lvl="0" indent="-285750">
              <a:buFont typeface="Wingdings" panose="05000000000000000000" pitchFamily="2" charset="2"/>
              <a:buChar char="q"/>
            </a:pPr>
            <a:r>
              <a:rPr lang="en-US" sz="2800" dirty="0"/>
              <a:t> </a:t>
            </a:r>
            <a:r>
              <a:rPr lang="en-US" sz="2800" dirty="0">
                <a:solidFill>
                  <a:prstClr val="black"/>
                </a:solidFill>
              </a:rPr>
              <a:t>Specifically, estrogen is administrated </a:t>
            </a:r>
            <a:r>
              <a:rPr lang="en-US" sz="2800" dirty="0">
                <a:solidFill>
                  <a:srgbClr val="FF0000"/>
                </a:solidFill>
              </a:rPr>
              <a:t>daily</a:t>
            </a:r>
            <a:r>
              <a:rPr lang="en-US" sz="2800" dirty="0">
                <a:solidFill>
                  <a:prstClr val="black"/>
                </a:solidFill>
              </a:rPr>
              <a:t> with </a:t>
            </a:r>
            <a:r>
              <a:rPr lang="en-US" sz="2800" dirty="0">
                <a:solidFill>
                  <a:srgbClr val="FF0000"/>
                </a:solidFill>
              </a:rPr>
              <a:t>co-administration </a:t>
            </a:r>
            <a:r>
              <a:rPr lang="en-US" sz="2800" dirty="0">
                <a:solidFill>
                  <a:prstClr val="black"/>
                </a:solidFill>
              </a:rPr>
              <a:t>of progesterone for </a:t>
            </a:r>
            <a:r>
              <a:rPr lang="en-US" sz="2800" dirty="0">
                <a:solidFill>
                  <a:srgbClr val="FF0000"/>
                </a:solidFill>
              </a:rPr>
              <a:t>12–14</a:t>
            </a:r>
            <a:r>
              <a:rPr lang="en-US" sz="2800" dirty="0">
                <a:solidFill>
                  <a:prstClr val="black"/>
                </a:solidFill>
              </a:rPr>
              <a:t> consecutive days during a 4-week cycle; menses occur cyclically after progesterone withdrawal.</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A </a:t>
            </a:r>
            <a:r>
              <a:rPr lang="en-US" sz="2800" dirty="0"/>
              <a:t>continuous regimen in which </a:t>
            </a:r>
            <a:r>
              <a:rPr lang="en-US" sz="2800" dirty="0" smtClean="0"/>
              <a:t>estrogen </a:t>
            </a:r>
            <a:r>
              <a:rPr lang="en-US" sz="2800" dirty="0"/>
              <a:t>and progesterone are combined may be associated by unpredictable menstrual bleeding the first months of therapy </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HRT </a:t>
            </a:r>
            <a:r>
              <a:rPr lang="en-US" sz="2800" dirty="0"/>
              <a:t>is very effective in alleviating vasomotor symptoms of hypoestrogenism (hot flushes and night sweats), improving vaginal atrophy, urinary frequency and dysuria.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Treatment </a:t>
            </a:r>
            <a:r>
              <a:rPr lang="en-US" sz="2800" dirty="0"/>
              <a:t>with </a:t>
            </a:r>
            <a:r>
              <a:rPr lang="en-US" sz="2800" dirty="0" smtClean="0"/>
              <a:t>estrogens </a:t>
            </a:r>
            <a:r>
              <a:rPr lang="en-US" sz="2800" dirty="0"/>
              <a:t>until the age of 45 years or longer may </a:t>
            </a:r>
            <a:r>
              <a:rPr lang="en-US" sz="2800" dirty="0">
                <a:solidFill>
                  <a:srgbClr val="FF0000"/>
                </a:solidFill>
              </a:rPr>
              <a:t>reduce</a:t>
            </a:r>
            <a:r>
              <a:rPr lang="en-US" sz="2800" dirty="0"/>
              <a:t> the </a:t>
            </a:r>
            <a:r>
              <a:rPr lang="en-US" sz="2800" dirty="0">
                <a:solidFill>
                  <a:srgbClr val="FF0000"/>
                </a:solidFill>
              </a:rPr>
              <a:t>risk of cardiovascular disease </a:t>
            </a:r>
            <a:r>
              <a:rPr lang="en-US" sz="2800" dirty="0"/>
              <a:t>and </a:t>
            </a:r>
            <a:r>
              <a:rPr lang="en-US" sz="2800" dirty="0">
                <a:solidFill>
                  <a:srgbClr val="FF0000"/>
                </a:solidFill>
              </a:rPr>
              <a:t>mortality</a:t>
            </a:r>
            <a:r>
              <a:rPr lang="en-US" sz="2800" dirty="0"/>
              <a:t>, along with </a:t>
            </a:r>
            <a:r>
              <a:rPr lang="en-US" sz="2800" dirty="0">
                <a:solidFill>
                  <a:srgbClr val="FF0000"/>
                </a:solidFill>
              </a:rPr>
              <a:t>bone mineral density </a:t>
            </a:r>
            <a:r>
              <a:rPr lang="en-US" sz="2800" dirty="0"/>
              <a:t>impairment </a:t>
            </a:r>
            <a:r>
              <a:rPr lang="en-US" sz="2800" dirty="0" smtClean="0"/>
              <a:t>. </a:t>
            </a:r>
          </a:p>
          <a:p>
            <a:endParaRPr lang="en-US" sz="2800" dirty="0"/>
          </a:p>
        </p:txBody>
      </p:sp>
    </p:spTree>
    <p:extLst>
      <p:ext uri="{BB962C8B-B14F-4D97-AF65-F5344CB8AC3E}">
        <p14:creationId xmlns:p14="http://schemas.microsoft.com/office/powerpoint/2010/main" val="35634337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828" y="1096993"/>
            <a:ext cx="11726172" cy="4832092"/>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The combined estrogen-progestin contraceptive pill seems to more acceptable by the younger females.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The </a:t>
            </a:r>
            <a:r>
              <a:rPr lang="en-US" sz="2800" dirty="0"/>
              <a:t>available </a:t>
            </a:r>
            <a:r>
              <a:rPr lang="en-US" sz="2800" dirty="0" smtClean="0"/>
              <a:t>estrogen </a:t>
            </a:r>
            <a:r>
              <a:rPr lang="en-US" sz="2800" dirty="0"/>
              <a:t>formulations have variable potency, AEs, cost, tolerability (oral, transdermal, topical gels and lotions, intravaginal creams and tablets, vaginal rings).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 </a:t>
            </a:r>
            <a:r>
              <a:rPr lang="en-US" sz="2800" dirty="0"/>
              <a:t>disadvantage of oral </a:t>
            </a:r>
            <a:r>
              <a:rPr lang="en-US" sz="2800" dirty="0" smtClean="0"/>
              <a:t>estrogen </a:t>
            </a:r>
            <a:r>
              <a:rPr lang="en-US" sz="2800" dirty="0"/>
              <a:t>is the extensive </a:t>
            </a:r>
            <a:r>
              <a:rPr lang="en-US" sz="2800" dirty="0">
                <a:solidFill>
                  <a:srgbClr val="FF0000"/>
                </a:solidFill>
              </a:rPr>
              <a:t>hepatic first-pass </a:t>
            </a:r>
            <a:r>
              <a:rPr lang="en-US" sz="2800" dirty="0"/>
              <a:t>metabolism necessitating average doses of </a:t>
            </a:r>
            <a:r>
              <a:rPr lang="en-US" sz="2800" dirty="0">
                <a:solidFill>
                  <a:srgbClr val="FF0000"/>
                </a:solidFill>
              </a:rPr>
              <a:t>1–2 mg E2</a:t>
            </a:r>
            <a:r>
              <a:rPr lang="en-US" sz="2800" dirty="0"/>
              <a:t>, or equivalent, daily. </a:t>
            </a:r>
            <a:endParaRPr lang="en-US" sz="2800" dirty="0" smtClean="0"/>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2117164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04" y="302359"/>
            <a:ext cx="11536392" cy="7417415"/>
          </a:xfrm>
          <a:prstGeom prst="rect">
            <a:avLst/>
          </a:prstGeom>
        </p:spPr>
        <p:txBody>
          <a:bodyPr wrap="square">
            <a:spAutoFit/>
          </a:bodyPr>
          <a:lstStyle/>
          <a:p>
            <a:pPr marL="457200" lvl="0" indent="-457200">
              <a:buFont typeface="Wingdings" panose="05000000000000000000" pitchFamily="2" charset="2"/>
              <a:buChar char="q"/>
            </a:pPr>
            <a:r>
              <a:rPr lang="en-US" sz="2800" dirty="0">
                <a:solidFill>
                  <a:srgbClr val="FF0000"/>
                </a:solidFill>
              </a:rPr>
              <a:t>Transdermal</a:t>
            </a:r>
            <a:r>
              <a:rPr lang="en-US" sz="2800" dirty="0">
                <a:solidFill>
                  <a:prstClr val="black"/>
                </a:solidFill>
              </a:rPr>
              <a:t> preparations are usually applied </a:t>
            </a:r>
            <a:r>
              <a:rPr lang="en-US" sz="2800" dirty="0">
                <a:solidFill>
                  <a:srgbClr val="FF0000"/>
                </a:solidFill>
              </a:rPr>
              <a:t>twice weekly </a:t>
            </a:r>
            <a:r>
              <a:rPr lang="en-US" sz="2800" dirty="0">
                <a:solidFill>
                  <a:prstClr val="black"/>
                </a:solidFill>
              </a:rPr>
              <a:t>and provide </a:t>
            </a:r>
            <a:r>
              <a:rPr lang="en-US" sz="2800" dirty="0">
                <a:solidFill>
                  <a:srgbClr val="FF0000"/>
                </a:solidFill>
              </a:rPr>
              <a:t>50-100 </a:t>
            </a:r>
            <a:r>
              <a:rPr lang="el-GR" sz="2800" dirty="0">
                <a:solidFill>
                  <a:srgbClr val="FF0000"/>
                </a:solidFill>
              </a:rPr>
              <a:t>μ</a:t>
            </a:r>
            <a:r>
              <a:rPr lang="en-US" sz="2800" dirty="0">
                <a:solidFill>
                  <a:srgbClr val="FF0000"/>
                </a:solidFill>
              </a:rPr>
              <a:t>g</a:t>
            </a:r>
            <a:r>
              <a:rPr lang="en-US" sz="2800" dirty="0">
                <a:solidFill>
                  <a:prstClr val="black"/>
                </a:solidFill>
              </a:rPr>
              <a:t> of E2 daily in a cyclical combination with a progestogen.</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a:solidFill>
                  <a:prstClr val="black"/>
                </a:solidFill>
              </a:rPr>
              <a:t> Its disadvantage is possible </a:t>
            </a:r>
            <a:r>
              <a:rPr lang="en-US" sz="2800" dirty="0">
                <a:solidFill>
                  <a:srgbClr val="FF0000"/>
                </a:solidFill>
              </a:rPr>
              <a:t>skin irritation</a:t>
            </a:r>
            <a:r>
              <a:rPr lang="en-US" sz="2800" dirty="0">
                <a:solidFill>
                  <a:prstClr val="black"/>
                </a:solidFill>
              </a:rPr>
              <a:t>, as opposed to its advantage being the treatment of choice in patients with complex pituitary disease, since it avoids the effects of oral </a:t>
            </a:r>
            <a:r>
              <a:rPr lang="en-US" sz="2800" dirty="0" smtClean="0">
                <a:solidFill>
                  <a:prstClr val="black"/>
                </a:solidFill>
              </a:rPr>
              <a:t>estrogen </a:t>
            </a:r>
            <a:r>
              <a:rPr lang="en-US" sz="2800" dirty="0">
                <a:solidFill>
                  <a:prstClr val="black"/>
                </a:solidFill>
              </a:rPr>
              <a:t>on other hormone binding proteins and mimic better the physiological release of </a:t>
            </a:r>
            <a:r>
              <a:rPr lang="en-US" sz="2800" dirty="0" smtClean="0">
                <a:solidFill>
                  <a:prstClr val="black"/>
                </a:solidFill>
              </a:rPr>
              <a:t>estrogen </a:t>
            </a:r>
            <a:r>
              <a:rPr lang="en-US" sz="2800" dirty="0">
                <a:solidFill>
                  <a:prstClr val="black"/>
                </a:solidFill>
              </a:rPr>
              <a:t>to the systemic circulation as is seen with normal intact ovarian secretion .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Furthermore</a:t>
            </a:r>
            <a:r>
              <a:rPr lang="en-US" sz="2800" dirty="0">
                <a:solidFill>
                  <a:prstClr val="black"/>
                </a:solidFill>
              </a:rPr>
              <a:t>, in women on concomitant GH replacement, IGF-I generation is greater when transdermal rather than oral estrogen is used, thereby decreasing the dose of GH required.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Subcutaneous </a:t>
            </a:r>
            <a:r>
              <a:rPr lang="en-US" sz="2800" dirty="0">
                <a:solidFill>
                  <a:prstClr val="black"/>
                </a:solidFill>
              </a:rPr>
              <a:t>implants inserted on a 6-month basis may show </a:t>
            </a:r>
            <a:r>
              <a:rPr lang="en-US" sz="2800" dirty="0">
                <a:solidFill>
                  <a:srgbClr val="FF0000"/>
                </a:solidFill>
              </a:rPr>
              <a:t>tachyphylaxis</a:t>
            </a:r>
            <a:r>
              <a:rPr lang="en-US" sz="2800" dirty="0">
                <a:solidFill>
                  <a:prstClr val="black"/>
                </a:solidFill>
              </a:rPr>
              <a:t> and are </a:t>
            </a:r>
            <a:r>
              <a:rPr lang="en-US" sz="2800" dirty="0">
                <a:solidFill>
                  <a:srgbClr val="FF0000"/>
                </a:solidFill>
              </a:rPr>
              <a:t>difficult to reverse </a:t>
            </a:r>
            <a:r>
              <a:rPr lang="en-US" sz="2800" dirty="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endParaRPr lang="en-US" sz="2800" dirty="0">
              <a:solidFill>
                <a:prstClr val="black"/>
              </a:solidFill>
            </a:endParaRPr>
          </a:p>
        </p:txBody>
      </p:sp>
    </p:spTree>
    <p:extLst>
      <p:ext uri="{BB962C8B-B14F-4D97-AF65-F5344CB8AC3E}">
        <p14:creationId xmlns:p14="http://schemas.microsoft.com/office/powerpoint/2010/main" val="1309691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37" y="64915"/>
            <a:ext cx="12036726" cy="8279190"/>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 The choice of the estrogen (and progestin) preparation relies on the risk of AEs, cost, and patient convenience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In </a:t>
            </a:r>
            <a:r>
              <a:rPr lang="en-US" sz="2800" dirty="0"/>
              <a:t>patients with combined deficiencies such as gonadotrophin and ACTH deficiency, poor libido may be a problem due to androgen deficiency despite </a:t>
            </a:r>
            <a:r>
              <a:rPr lang="en-US" sz="2800" dirty="0" smtClean="0"/>
              <a:t>estrogen </a:t>
            </a:r>
            <a:r>
              <a:rPr lang="en-US" sz="2800" dirty="0"/>
              <a:t>and progesterone replacement </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Women with hypopituitarism with concomitant AI have a </a:t>
            </a:r>
            <a:r>
              <a:rPr lang="en-US" sz="2800" dirty="0">
                <a:solidFill>
                  <a:srgbClr val="FF0000"/>
                </a:solidFill>
              </a:rPr>
              <a:t>more severe androgen deficiency </a:t>
            </a:r>
            <a:r>
              <a:rPr lang="en-US" sz="2800" dirty="0"/>
              <a:t>than those with PAI. </a:t>
            </a:r>
            <a:endParaRPr lang="en-US" sz="2800" dirty="0" smtClean="0"/>
          </a:p>
          <a:p>
            <a:pPr marL="457200" indent="-457200">
              <a:buFont typeface="Wingdings" panose="05000000000000000000" pitchFamily="2" charset="2"/>
              <a:buChar char="q"/>
            </a:pPr>
            <a:endParaRPr lang="en-US" sz="2800" dirty="0"/>
          </a:p>
          <a:p>
            <a:pPr marL="457200" lvl="0" indent="-457200">
              <a:buFont typeface="Wingdings" panose="05000000000000000000" pitchFamily="2" charset="2"/>
              <a:buChar char="q"/>
            </a:pPr>
            <a:r>
              <a:rPr lang="el-GR" sz="2800" dirty="0" smtClean="0"/>
              <a:t>Τ</a:t>
            </a:r>
            <a:r>
              <a:rPr lang="en-US" sz="2800" dirty="0"/>
              <a:t>he recent guidelines recommended against the routine use of dehydroepiandrosterone (DHEA) and testosterone in women with hypopituitarism </a:t>
            </a:r>
            <a:r>
              <a:rPr lang="en-US" sz="2800" dirty="0" smtClean="0"/>
              <a:t>. </a:t>
            </a:r>
          </a:p>
          <a:p>
            <a:pPr marL="457200" lvl="0" indent="-457200">
              <a:buFont typeface="Wingdings" panose="05000000000000000000" pitchFamily="2" charset="2"/>
              <a:buChar char="q"/>
            </a:pPr>
            <a:endParaRPr lang="en-US" sz="2800" dirty="0">
              <a:solidFill>
                <a:srgbClr val="FF0000"/>
              </a:solidFill>
            </a:endParaRPr>
          </a:p>
          <a:p>
            <a:pPr marL="457200" lvl="0" indent="-457200">
              <a:buFont typeface="Wingdings" panose="05000000000000000000" pitchFamily="2" charset="2"/>
              <a:buChar char="q"/>
            </a:pPr>
            <a:r>
              <a:rPr lang="en-US" sz="2800" dirty="0" smtClean="0">
                <a:solidFill>
                  <a:srgbClr val="FF0000"/>
                </a:solidFill>
              </a:rPr>
              <a:t>DHEA</a:t>
            </a:r>
            <a:r>
              <a:rPr lang="en-US" sz="2800" dirty="0" smtClean="0">
                <a:solidFill>
                  <a:prstClr val="black"/>
                </a:solidFill>
              </a:rPr>
              <a:t> </a:t>
            </a:r>
            <a:r>
              <a:rPr lang="en-US" sz="2800" dirty="0">
                <a:solidFill>
                  <a:prstClr val="black"/>
                </a:solidFill>
              </a:rPr>
              <a:t>is an androgen synthesised by the adrenal cortex and is regulated also by ACTH . </a:t>
            </a:r>
          </a:p>
          <a:p>
            <a:pPr marL="457200" lvl="0" indent="-457200">
              <a:buFont typeface="Wingdings" panose="05000000000000000000" pitchFamily="2" charset="2"/>
              <a:buChar char="q"/>
            </a:pPr>
            <a:endParaRPr lang="en-US" sz="2800" dirty="0">
              <a:solidFill>
                <a:prstClr val="black"/>
              </a:solidFill>
            </a:endParaRPr>
          </a:p>
          <a:p>
            <a:endParaRPr lang="en-US" sz="2800" dirty="0" smtClean="0"/>
          </a:p>
          <a:p>
            <a:endParaRPr lang="en-US" sz="2800" dirty="0"/>
          </a:p>
        </p:txBody>
      </p:sp>
    </p:spTree>
    <p:extLst>
      <p:ext uri="{BB962C8B-B14F-4D97-AF65-F5344CB8AC3E}">
        <p14:creationId xmlns:p14="http://schemas.microsoft.com/office/powerpoint/2010/main" val="4125887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5" y="350294"/>
            <a:ext cx="11513388" cy="5693866"/>
          </a:xfrm>
          <a:prstGeom prst="rect">
            <a:avLst/>
          </a:prstGeom>
        </p:spPr>
        <p:txBody>
          <a:bodyPr wrap="square">
            <a:spAutoFit/>
          </a:bodyPr>
          <a:lstStyle/>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treatment dose of DHEA used in most studies is between </a:t>
            </a:r>
            <a:r>
              <a:rPr lang="en-US" sz="2800" dirty="0">
                <a:solidFill>
                  <a:srgbClr val="FF0000"/>
                </a:solidFill>
              </a:rPr>
              <a:t>25 and 50 mg </a:t>
            </a:r>
            <a:r>
              <a:rPr lang="en-US" sz="2800" dirty="0">
                <a:solidFill>
                  <a:prstClr val="black"/>
                </a:solidFill>
              </a:rPr>
              <a:t>once daily.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first randomised controlled trial of DHEA in 24 female patients with PAI or SAI showed that DHEA 50 mg daily for 4 months led to an improvement in sexual function, decreased depression scores and improved well-being when compared with placebo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DHEA </a:t>
            </a:r>
            <a:r>
              <a:rPr lang="en-US" sz="2800" dirty="0">
                <a:solidFill>
                  <a:prstClr val="black"/>
                </a:solidFill>
              </a:rPr>
              <a:t>supplementation in hypopituitarism has shown benefit in terms of </a:t>
            </a:r>
            <a:r>
              <a:rPr lang="en-US" sz="2800" dirty="0">
                <a:solidFill>
                  <a:srgbClr val="FF0000"/>
                </a:solidFill>
              </a:rPr>
              <a:t>well-being </a:t>
            </a:r>
            <a:r>
              <a:rPr lang="en-US" sz="2800" dirty="0">
                <a:solidFill>
                  <a:prstClr val="black"/>
                </a:solidFill>
              </a:rPr>
              <a:t>and </a:t>
            </a:r>
            <a:r>
              <a:rPr lang="en-US" sz="2800" dirty="0">
                <a:solidFill>
                  <a:srgbClr val="FF0000"/>
                </a:solidFill>
              </a:rPr>
              <a:t>sexual function </a:t>
            </a:r>
            <a:r>
              <a:rPr lang="en-US" sz="2800" dirty="0" smtClean="0">
                <a:solidFill>
                  <a:prstClr val="black"/>
                </a:solidFill>
              </a:rPr>
              <a:t>. </a:t>
            </a:r>
            <a:r>
              <a:rPr lang="en-US" sz="2800" dirty="0">
                <a:solidFill>
                  <a:prstClr val="black"/>
                </a:solidFill>
              </a:rPr>
              <a:t>However, further studies with DHEA replacement in patients with AI, did not show similarly positive results in terms of sexual function and QoL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6716021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59" y="366623"/>
            <a:ext cx="11473131" cy="6555641"/>
          </a:xfrm>
          <a:prstGeom prst="rect">
            <a:avLst/>
          </a:prstGeom>
        </p:spPr>
        <p:txBody>
          <a:bodyPr wrap="square">
            <a:spAutoFit/>
          </a:bodyPr>
          <a:lstStyle/>
          <a:p>
            <a:pPr marL="457200" indent="-457200">
              <a:buFont typeface="Wingdings" panose="05000000000000000000" pitchFamily="2" charset="2"/>
              <a:buChar char="q"/>
            </a:pPr>
            <a:r>
              <a:rPr lang="en-US" sz="2800" dirty="0">
                <a:solidFill>
                  <a:prstClr val="black"/>
                </a:solidFill>
              </a:rPr>
              <a:t>In patients on GH replacement therapy, DHEA augments the IGF-I response thus resulting in decreased GH doses in females </a:t>
            </a:r>
            <a:r>
              <a:rPr lang="en-US" sz="2800" dirty="0" smtClean="0">
                <a:solidFill>
                  <a:prstClr val="black"/>
                </a:solidFill>
              </a:rPr>
              <a:t>. </a:t>
            </a:r>
          </a:p>
          <a:p>
            <a:pPr marL="45720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r>
              <a:rPr lang="en-US" sz="2800" dirty="0" smtClean="0">
                <a:solidFill>
                  <a:prstClr val="black"/>
                </a:solidFill>
              </a:rPr>
              <a:t>Clinical </a:t>
            </a:r>
            <a:r>
              <a:rPr lang="en-US" sz="2800" dirty="0">
                <a:solidFill>
                  <a:prstClr val="black"/>
                </a:solidFill>
              </a:rPr>
              <a:t>assessment of well-being, skin and axillary and pubic hair, as well as plasma DHEA sulfate (DHEAS) trough levels and plasma testosterone, can be measured to monitor DHEA dose </a:t>
            </a:r>
            <a:r>
              <a:rPr lang="en-US" sz="2800" dirty="0" smtClean="0">
                <a:solidFill>
                  <a:prstClr val="black"/>
                </a:solidFill>
              </a:rPr>
              <a:t>.</a:t>
            </a:r>
          </a:p>
          <a:p>
            <a:endParaRPr lang="en-US" sz="2800" dirty="0">
              <a:solidFill>
                <a:prstClr val="black"/>
              </a:solidFill>
            </a:endParaRPr>
          </a:p>
          <a:p>
            <a:pPr marL="457200" indent="-457200">
              <a:buFont typeface="Wingdings" panose="05000000000000000000" pitchFamily="2" charset="2"/>
              <a:buChar char="q"/>
            </a:pPr>
            <a:r>
              <a:rPr lang="en-US" sz="2800" dirty="0" smtClean="0">
                <a:solidFill>
                  <a:prstClr val="black"/>
                </a:solidFill>
              </a:rPr>
              <a:t> </a:t>
            </a:r>
            <a:r>
              <a:rPr lang="en-US" sz="2800" dirty="0">
                <a:solidFill>
                  <a:srgbClr val="FF0000"/>
                </a:solidFill>
              </a:rPr>
              <a:t>Morning serum DHEAS </a:t>
            </a:r>
            <a:r>
              <a:rPr lang="en-US" sz="2800" dirty="0">
                <a:solidFill>
                  <a:prstClr val="black"/>
                </a:solidFill>
              </a:rPr>
              <a:t>levels should be measured </a:t>
            </a:r>
            <a:r>
              <a:rPr lang="en-US" sz="2800" dirty="0">
                <a:solidFill>
                  <a:srgbClr val="FF0000"/>
                </a:solidFill>
              </a:rPr>
              <a:t>before</a:t>
            </a:r>
            <a:r>
              <a:rPr lang="en-US" sz="2800" dirty="0">
                <a:solidFill>
                  <a:prstClr val="black"/>
                </a:solidFill>
              </a:rPr>
              <a:t> the intake of the daily dose, aiming at the </a:t>
            </a:r>
            <a:r>
              <a:rPr lang="en-US" sz="2800" dirty="0">
                <a:solidFill>
                  <a:srgbClr val="FF0000"/>
                </a:solidFill>
              </a:rPr>
              <a:t>mid-normal range </a:t>
            </a:r>
            <a:r>
              <a:rPr lang="en-US" sz="2800" dirty="0" smtClean="0">
                <a:solidFill>
                  <a:prstClr val="black"/>
                </a:solidFill>
              </a:rPr>
              <a:t>. </a:t>
            </a:r>
            <a:r>
              <a:rPr lang="en-US" sz="2800" dirty="0">
                <a:solidFill>
                  <a:prstClr val="black"/>
                </a:solidFill>
              </a:rPr>
              <a:t>Currently, DHEA is considered as a food supplement. </a:t>
            </a:r>
            <a:endParaRPr lang="en-US" sz="2800" dirty="0" smtClean="0">
              <a:solidFill>
                <a:prstClr val="black"/>
              </a:solidFill>
            </a:endParaRPr>
          </a:p>
          <a:p>
            <a:pPr marL="457200" indent="-457200">
              <a:buFont typeface="Wingdings" panose="05000000000000000000" pitchFamily="2" charset="2"/>
              <a:buChar char="q"/>
            </a:pPr>
            <a:endParaRPr lang="en-US" sz="2800" dirty="0">
              <a:solidFill>
                <a:prstClr val="black"/>
              </a:solidFill>
            </a:endParaRPr>
          </a:p>
          <a:p>
            <a:pPr marL="457200" indent="-457200">
              <a:buFont typeface="Wingdings" panose="05000000000000000000" pitchFamily="2" charset="2"/>
              <a:buChar char="q"/>
            </a:pPr>
            <a:r>
              <a:rPr lang="en-US" sz="2800" dirty="0" smtClean="0">
                <a:solidFill>
                  <a:prstClr val="black"/>
                </a:solidFill>
              </a:rPr>
              <a:t>The </a:t>
            </a:r>
            <a:r>
              <a:rPr lang="en-US" sz="2800" dirty="0">
                <a:solidFill>
                  <a:srgbClr val="FF0000"/>
                </a:solidFill>
              </a:rPr>
              <a:t>AEs</a:t>
            </a:r>
            <a:r>
              <a:rPr lang="en-US" sz="2800" dirty="0">
                <a:solidFill>
                  <a:prstClr val="black"/>
                </a:solidFill>
              </a:rPr>
              <a:t> of DHEA replacement include </a:t>
            </a:r>
            <a:r>
              <a:rPr lang="en-US" sz="2800" dirty="0">
                <a:solidFill>
                  <a:srgbClr val="FF0000"/>
                </a:solidFill>
              </a:rPr>
              <a:t>greasy skin</a:t>
            </a:r>
            <a:r>
              <a:rPr lang="en-US" sz="2800" dirty="0">
                <a:solidFill>
                  <a:prstClr val="black"/>
                </a:solidFill>
              </a:rPr>
              <a:t>, </a:t>
            </a:r>
            <a:r>
              <a:rPr lang="en-US" sz="2800" dirty="0">
                <a:solidFill>
                  <a:srgbClr val="FF0000"/>
                </a:solidFill>
              </a:rPr>
              <a:t>acne</a:t>
            </a:r>
            <a:r>
              <a:rPr lang="en-US" sz="2800" dirty="0">
                <a:solidFill>
                  <a:prstClr val="black"/>
                </a:solidFill>
              </a:rPr>
              <a:t>, </a:t>
            </a:r>
            <a:r>
              <a:rPr lang="en-US" sz="2800" dirty="0">
                <a:solidFill>
                  <a:srgbClr val="FF0000"/>
                </a:solidFill>
              </a:rPr>
              <a:t>hirsutism</a:t>
            </a:r>
            <a:r>
              <a:rPr lang="en-US" sz="2800" dirty="0">
                <a:solidFill>
                  <a:prstClr val="black"/>
                </a:solidFill>
              </a:rPr>
              <a:t>, </a:t>
            </a:r>
            <a:r>
              <a:rPr lang="en-US" sz="2800" dirty="0">
                <a:solidFill>
                  <a:srgbClr val="FF0000"/>
                </a:solidFill>
              </a:rPr>
              <a:t>alopecia</a:t>
            </a:r>
            <a:r>
              <a:rPr lang="en-US" sz="2800" dirty="0">
                <a:solidFill>
                  <a:prstClr val="black"/>
                </a:solidFill>
              </a:rPr>
              <a:t>, </a:t>
            </a:r>
            <a:r>
              <a:rPr lang="en-US" sz="2800" dirty="0">
                <a:solidFill>
                  <a:srgbClr val="FF0000"/>
                </a:solidFill>
              </a:rPr>
              <a:t>itching scalp/skin</a:t>
            </a:r>
            <a:r>
              <a:rPr lang="en-US" sz="2800" dirty="0">
                <a:solidFill>
                  <a:prstClr val="black"/>
                </a:solidFill>
              </a:rPr>
              <a:t> and </a:t>
            </a:r>
            <a:r>
              <a:rPr lang="en-US" sz="2800" dirty="0">
                <a:solidFill>
                  <a:srgbClr val="FF0000"/>
                </a:solidFill>
              </a:rPr>
              <a:t>increased sweat odour </a:t>
            </a:r>
            <a:r>
              <a:rPr lang="en-US" sz="2800" dirty="0">
                <a:solidFill>
                  <a:prstClr val="black"/>
                </a:solidFill>
              </a:rPr>
              <a:t>when the dose is too high, occurring not infrequently in elderly women but are generally responsive to dose reduction </a:t>
            </a:r>
            <a:r>
              <a:rPr lang="en-US" sz="2800" dirty="0" smtClean="0">
                <a:solidFill>
                  <a:prstClr val="black"/>
                </a:solidFill>
              </a:rPr>
              <a:t>. </a:t>
            </a:r>
            <a:endParaRPr lang="en-US" dirty="0"/>
          </a:p>
        </p:txBody>
      </p:sp>
    </p:spTree>
    <p:extLst>
      <p:ext uri="{BB962C8B-B14F-4D97-AF65-F5344CB8AC3E}">
        <p14:creationId xmlns:p14="http://schemas.microsoft.com/office/powerpoint/2010/main" val="3081159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755"/>
            <a:ext cx="11409871" cy="4401205"/>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DHEA replacement could be tried in patients with </a:t>
            </a:r>
            <a:r>
              <a:rPr lang="en-US" sz="2800" dirty="0">
                <a:solidFill>
                  <a:srgbClr val="FF0000"/>
                </a:solidFill>
              </a:rPr>
              <a:t>persistent</a:t>
            </a:r>
            <a:r>
              <a:rPr lang="en-US" sz="2800" dirty="0">
                <a:solidFill>
                  <a:prstClr val="black"/>
                </a:solidFill>
              </a:rPr>
              <a:t> and </a:t>
            </a:r>
            <a:r>
              <a:rPr lang="en-US" sz="2800" dirty="0">
                <a:solidFill>
                  <a:srgbClr val="FF0000"/>
                </a:solidFill>
              </a:rPr>
              <a:t>seriously impaired QoL </a:t>
            </a:r>
            <a:r>
              <a:rPr lang="en-US" sz="2800" dirty="0">
                <a:solidFill>
                  <a:prstClr val="black"/>
                </a:solidFill>
              </a:rPr>
              <a:t>and </a:t>
            </a:r>
            <a:r>
              <a:rPr lang="en-US" sz="2800" dirty="0">
                <a:solidFill>
                  <a:srgbClr val="FF0000"/>
                </a:solidFill>
              </a:rPr>
              <a:t>reduced libido </a:t>
            </a:r>
            <a:r>
              <a:rPr lang="en-US" sz="2800" dirty="0">
                <a:solidFill>
                  <a:prstClr val="black"/>
                </a:solidFill>
              </a:rPr>
              <a:t>despite optimised conventional GC and mineralcorticoid replacement.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However</a:t>
            </a:r>
            <a:r>
              <a:rPr lang="en-US" sz="2800" dirty="0">
                <a:solidFill>
                  <a:prstClr val="black"/>
                </a:solidFill>
              </a:rPr>
              <a:t>, when no positive subjective effects are experienced by the patients </a:t>
            </a:r>
            <a:r>
              <a:rPr lang="en-US" sz="2800" dirty="0">
                <a:solidFill>
                  <a:srgbClr val="FF0000"/>
                </a:solidFill>
              </a:rPr>
              <a:t>within 3 months</a:t>
            </a:r>
            <a:r>
              <a:rPr lang="en-US" sz="2800" dirty="0">
                <a:solidFill>
                  <a:prstClr val="black"/>
                </a:solidFill>
              </a:rPr>
              <a:t>, the therapy may be discontinued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FSH </a:t>
            </a:r>
            <a:r>
              <a:rPr lang="en-US" sz="2800" dirty="0">
                <a:solidFill>
                  <a:prstClr val="black"/>
                </a:solidFill>
              </a:rPr>
              <a:t>and LH or their equivalent (recombinant forms) are administered by injections and are necessary for fertility. </a:t>
            </a:r>
            <a:endParaRPr lang="en-US" sz="2800" dirty="0" smtClean="0">
              <a:solidFill>
                <a:prstClr val="black"/>
              </a:solidFill>
            </a:endParaRPr>
          </a:p>
          <a:p>
            <a:pPr lvl="0"/>
            <a:endParaRPr lang="en-US" sz="2800" dirty="0">
              <a:solidFill>
                <a:prstClr val="black"/>
              </a:solidFill>
            </a:endParaRPr>
          </a:p>
        </p:txBody>
      </p:sp>
    </p:spTree>
    <p:extLst>
      <p:ext uri="{BB962C8B-B14F-4D97-AF65-F5344CB8AC3E}">
        <p14:creationId xmlns:p14="http://schemas.microsoft.com/office/powerpoint/2010/main" val="12339658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040" y="368061"/>
            <a:ext cx="11777933" cy="6678751"/>
          </a:xfrm>
          <a:prstGeom prst="rect">
            <a:avLst/>
          </a:prstGeom>
        </p:spPr>
        <p:txBody>
          <a:bodyPr wrap="square">
            <a:spAutoFit/>
          </a:bodyPr>
          <a:lstStyle/>
          <a:p>
            <a:r>
              <a:rPr lang="en-US" sz="3200" b="1" dirty="0">
                <a:solidFill>
                  <a:srgbClr val="FF0000"/>
                </a:solidFill>
              </a:rPr>
              <a:t>3.5. Thyroid-Stimulating Hormone (TSH) Deficiency Replacement Treatment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The </a:t>
            </a:r>
            <a:r>
              <a:rPr lang="en-US" sz="2800" dirty="0"/>
              <a:t>recent guidelines suggest measuring serum </a:t>
            </a:r>
            <a:r>
              <a:rPr lang="en-US" sz="2800" dirty="0">
                <a:solidFill>
                  <a:srgbClr val="FF0000"/>
                </a:solidFill>
              </a:rPr>
              <a:t>free T4 </a:t>
            </a:r>
            <a:r>
              <a:rPr lang="en-US" sz="2800" dirty="0"/>
              <a:t>(fT4) and </a:t>
            </a:r>
            <a:r>
              <a:rPr lang="en-US" sz="2800" dirty="0">
                <a:solidFill>
                  <a:srgbClr val="FF0000"/>
                </a:solidFill>
              </a:rPr>
              <a:t>TSH</a:t>
            </a:r>
            <a:r>
              <a:rPr lang="en-US" sz="2800" dirty="0"/>
              <a:t> to evaluate SHT</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A </a:t>
            </a:r>
            <a:r>
              <a:rPr lang="en-US" sz="2800" dirty="0">
                <a:solidFill>
                  <a:srgbClr val="FF0000"/>
                </a:solidFill>
              </a:rPr>
              <a:t>fT4</a:t>
            </a:r>
            <a:r>
              <a:rPr lang="en-US" sz="2800" dirty="0"/>
              <a:t> level </a:t>
            </a:r>
            <a:r>
              <a:rPr lang="en-US" sz="2800" dirty="0">
                <a:solidFill>
                  <a:srgbClr val="FF0000"/>
                </a:solidFill>
              </a:rPr>
              <a:t>below</a:t>
            </a:r>
            <a:r>
              <a:rPr lang="en-US" sz="2800" dirty="0"/>
              <a:t> the laboratory reference range in conjunction with a </a:t>
            </a:r>
            <a:r>
              <a:rPr lang="en-US" sz="2800" dirty="0">
                <a:solidFill>
                  <a:srgbClr val="FF0000"/>
                </a:solidFill>
              </a:rPr>
              <a:t>low</a:t>
            </a:r>
            <a:r>
              <a:rPr lang="en-US" sz="2800" dirty="0"/>
              <a:t>, </a:t>
            </a:r>
            <a:r>
              <a:rPr lang="en-US" sz="2800" dirty="0">
                <a:solidFill>
                  <a:srgbClr val="FF0000"/>
                </a:solidFill>
              </a:rPr>
              <a:t>normal</a:t>
            </a:r>
            <a:r>
              <a:rPr lang="en-US" sz="2800" dirty="0"/>
              <a:t>, or </a:t>
            </a:r>
            <a:r>
              <a:rPr lang="en-US" sz="2800" dirty="0">
                <a:solidFill>
                  <a:srgbClr val="FF0000"/>
                </a:solidFill>
              </a:rPr>
              <a:t>mildly elevated TSH </a:t>
            </a:r>
            <a:r>
              <a:rPr lang="en-US" sz="2800" dirty="0"/>
              <a:t>(inappropriately low-TSH) in the setting of </a:t>
            </a:r>
            <a:r>
              <a:rPr lang="en-US" sz="2800" dirty="0">
                <a:solidFill>
                  <a:srgbClr val="FF0000"/>
                </a:solidFill>
              </a:rPr>
              <a:t>pituitary disease </a:t>
            </a:r>
            <a:r>
              <a:rPr lang="en-US" sz="2800" dirty="0"/>
              <a:t>usually confirms a diagnosis of SHT</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In general, </a:t>
            </a:r>
            <a:r>
              <a:rPr lang="en-US" sz="2800" dirty="0">
                <a:solidFill>
                  <a:srgbClr val="FF0000"/>
                </a:solidFill>
              </a:rPr>
              <a:t>levothyroxine (L-T4</a:t>
            </a:r>
            <a:r>
              <a:rPr lang="en-US" sz="2800" dirty="0"/>
              <a:t>) replacement in SHT is </a:t>
            </a:r>
            <a:r>
              <a:rPr lang="en-US" sz="2800" dirty="0">
                <a:solidFill>
                  <a:srgbClr val="FF0000"/>
                </a:solidFill>
              </a:rPr>
              <a:t>similar </a:t>
            </a:r>
            <a:r>
              <a:rPr lang="en-US" sz="2800" dirty="0"/>
              <a:t>to that in </a:t>
            </a:r>
            <a:r>
              <a:rPr lang="en-US" sz="2800" dirty="0">
                <a:solidFill>
                  <a:srgbClr val="FF0000"/>
                </a:solidFill>
              </a:rPr>
              <a:t>primary </a:t>
            </a:r>
            <a:r>
              <a:rPr lang="en-US" sz="2800" dirty="0"/>
              <a:t>hypothyroidism </a:t>
            </a:r>
            <a:r>
              <a:rPr lang="en-US" sz="2800" dirty="0" smtClean="0"/>
              <a:t>, </a:t>
            </a:r>
            <a:r>
              <a:rPr lang="en-US" sz="2800" dirty="0"/>
              <a:t>but </a:t>
            </a:r>
            <a:r>
              <a:rPr lang="en-US" sz="2800" dirty="0">
                <a:solidFill>
                  <a:srgbClr val="FF0000"/>
                </a:solidFill>
              </a:rPr>
              <a:t>serum TSH cannot</a:t>
            </a:r>
            <a:r>
              <a:rPr lang="en-US" sz="2800" dirty="0"/>
              <a:t> be </a:t>
            </a:r>
            <a:r>
              <a:rPr lang="en-US" sz="2800" dirty="0">
                <a:solidFill>
                  <a:srgbClr val="FF0000"/>
                </a:solidFill>
              </a:rPr>
              <a:t>used </a:t>
            </a:r>
            <a:r>
              <a:rPr lang="en-US" sz="2800" dirty="0"/>
              <a:t>to assess adequacy of replacement</a:t>
            </a:r>
            <a:r>
              <a:rPr lang="en-US" sz="2800" dirty="0" smtClean="0"/>
              <a:t>.</a:t>
            </a:r>
          </a:p>
          <a:p>
            <a:pPr marL="457200" indent="-457200">
              <a:buFont typeface="Wingdings" panose="05000000000000000000" pitchFamily="2" charset="2"/>
              <a:buChar char="q"/>
            </a:pPr>
            <a:endParaRPr lang="en-US" sz="2800" dirty="0"/>
          </a:p>
          <a:p>
            <a:endParaRPr lang="en-US" dirty="0"/>
          </a:p>
        </p:txBody>
      </p:sp>
    </p:spTree>
    <p:extLst>
      <p:ext uri="{BB962C8B-B14F-4D97-AF65-F5344CB8AC3E}">
        <p14:creationId xmlns:p14="http://schemas.microsoft.com/office/powerpoint/2010/main" val="757299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049" y="478898"/>
            <a:ext cx="11818189"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 L-T4 has a long half-life, allowing once-daily dosing but difficulties in its absorption suggest administration fasting, whereas absorption is also inhibited by proton pump inhibitors.</a:t>
            </a:r>
            <a:endParaRPr lang="en-US" dirty="0">
              <a:solidFill>
                <a:prstClr val="black"/>
              </a:solidFill>
            </a:endParaRP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Novel </a:t>
            </a:r>
            <a:r>
              <a:rPr lang="en-US" sz="2800" dirty="0">
                <a:solidFill>
                  <a:prstClr val="black"/>
                </a:solidFill>
              </a:rPr>
              <a:t>forms, soft gel or liquid preparations allow its administration without food restriction.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goal of treatment is to keep </a:t>
            </a:r>
            <a:r>
              <a:rPr lang="en-US" sz="2800" dirty="0">
                <a:solidFill>
                  <a:srgbClr val="FF0000"/>
                </a:solidFill>
              </a:rPr>
              <a:t>fT4</a:t>
            </a:r>
            <a:r>
              <a:rPr lang="en-US" sz="2800" dirty="0">
                <a:solidFill>
                  <a:prstClr val="black"/>
                </a:solidFill>
              </a:rPr>
              <a:t> levels in the </a:t>
            </a:r>
            <a:r>
              <a:rPr lang="en-US" sz="2800" dirty="0">
                <a:solidFill>
                  <a:srgbClr val="FF0000"/>
                </a:solidFill>
              </a:rPr>
              <a:t>mid-to-upper half </a:t>
            </a:r>
            <a:r>
              <a:rPr lang="en-US" sz="2800" dirty="0">
                <a:solidFill>
                  <a:prstClr val="black"/>
                </a:solidFill>
              </a:rPr>
              <a:t>of the reference range.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This </a:t>
            </a:r>
            <a:r>
              <a:rPr lang="en-US" sz="2800" dirty="0">
                <a:solidFill>
                  <a:prstClr val="black"/>
                </a:solidFill>
              </a:rPr>
              <a:t>target is mostly achieved in average by L-T4 doses </a:t>
            </a:r>
            <a:r>
              <a:rPr lang="en-US" sz="2800" dirty="0">
                <a:solidFill>
                  <a:srgbClr val="FF0000"/>
                </a:solidFill>
              </a:rPr>
              <a:t>1.6 </a:t>
            </a:r>
            <a:r>
              <a:rPr lang="el-GR" sz="2800" dirty="0">
                <a:solidFill>
                  <a:srgbClr val="FF0000"/>
                </a:solidFill>
              </a:rPr>
              <a:t>μ</a:t>
            </a:r>
            <a:r>
              <a:rPr lang="en-US" sz="2800" dirty="0">
                <a:solidFill>
                  <a:srgbClr val="FF0000"/>
                </a:solidFill>
              </a:rPr>
              <a:t>g/kg/d </a:t>
            </a:r>
            <a:r>
              <a:rPr lang="en-US" sz="2800" dirty="0" smtClean="0">
                <a:solidFill>
                  <a:prstClr val="black"/>
                </a:solidFill>
              </a:rPr>
              <a:t>, </a:t>
            </a:r>
            <a:r>
              <a:rPr lang="en-US" sz="2800" dirty="0">
                <a:solidFill>
                  <a:prstClr val="black"/>
                </a:solidFill>
              </a:rPr>
              <a:t>with dose adjustments affected by </a:t>
            </a:r>
            <a:r>
              <a:rPr lang="en-US" sz="2800" dirty="0">
                <a:solidFill>
                  <a:srgbClr val="FF0000"/>
                </a:solidFill>
              </a:rPr>
              <a:t>age</a:t>
            </a:r>
            <a:r>
              <a:rPr lang="en-US" sz="2800" dirty="0">
                <a:solidFill>
                  <a:prstClr val="black"/>
                </a:solidFill>
              </a:rPr>
              <a:t>, </a:t>
            </a:r>
            <a:r>
              <a:rPr lang="en-US" sz="2800" dirty="0">
                <a:solidFill>
                  <a:srgbClr val="FF0000"/>
                </a:solidFill>
              </a:rPr>
              <a:t>weight</a:t>
            </a:r>
            <a:r>
              <a:rPr lang="en-US" sz="2800" dirty="0">
                <a:solidFill>
                  <a:prstClr val="black"/>
                </a:solidFill>
              </a:rPr>
              <a:t>, </a:t>
            </a:r>
            <a:r>
              <a:rPr lang="en-US" sz="2800" dirty="0">
                <a:solidFill>
                  <a:srgbClr val="FF0000"/>
                </a:solidFill>
              </a:rPr>
              <a:t>co-morbidities</a:t>
            </a:r>
            <a:r>
              <a:rPr lang="en-US" sz="2800" dirty="0">
                <a:solidFill>
                  <a:prstClr val="black"/>
                </a:solidFill>
              </a:rPr>
              <a:t> and </a:t>
            </a:r>
            <a:r>
              <a:rPr lang="en-US" sz="2800" dirty="0">
                <a:solidFill>
                  <a:srgbClr val="FF0000"/>
                </a:solidFill>
              </a:rPr>
              <a:t>physical</a:t>
            </a:r>
            <a:r>
              <a:rPr lang="en-US" sz="2800" dirty="0">
                <a:solidFill>
                  <a:prstClr val="black"/>
                </a:solidFill>
              </a:rPr>
              <a:t> </a:t>
            </a:r>
            <a:r>
              <a:rPr lang="en-US" sz="2800" dirty="0">
                <a:solidFill>
                  <a:srgbClr val="FF0000"/>
                </a:solidFill>
              </a:rPr>
              <a:t>activity</a:t>
            </a:r>
            <a:r>
              <a:rPr lang="en-US" sz="2800" dirty="0">
                <a:solidFill>
                  <a:prstClr val="black"/>
                </a:solidFill>
              </a:rPr>
              <a:t>, since TSH is not available as a marker of L-T4 replacement. </a:t>
            </a:r>
            <a:endParaRPr lang="en-US" sz="2800" dirty="0" smtClean="0">
              <a:solidFill>
                <a:prstClr val="black"/>
              </a:solidFill>
            </a:endParaRPr>
          </a:p>
          <a:p>
            <a:pPr lvl="0"/>
            <a:endParaRPr lang="en-US" sz="2800" dirty="0">
              <a:solidFill>
                <a:prstClr val="black"/>
              </a:solidFill>
            </a:endParaRPr>
          </a:p>
        </p:txBody>
      </p:sp>
    </p:spTree>
    <p:extLst>
      <p:ext uri="{BB962C8B-B14F-4D97-AF65-F5344CB8AC3E}">
        <p14:creationId xmlns:p14="http://schemas.microsoft.com/office/powerpoint/2010/main" val="157645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682" y="380531"/>
            <a:ext cx="11614030" cy="6186309"/>
          </a:xfrm>
          <a:prstGeom prst="rect">
            <a:avLst/>
          </a:prstGeom>
        </p:spPr>
        <p:txBody>
          <a:bodyPr wrap="square">
            <a:spAutoFit/>
          </a:bodyPr>
          <a:lstStyle/>
          <a:p>
            <a:r>
              <a:rPr lang="en-US" sz="3200" b="1" dirty="0" smtClean="0">
                <a:solidFill>
                  <a:srgbClr val="FF0000"/>
                </a:solidFill>
              </a:rPr>
              <a:t>2. Aetiology </a:t>
            </a:r>
          </a:p>
          <a:p>
            <a:pPr marL="285750" indent="-285750">
              <a:buFont typeface="Wingdings" panose="05000000000000000000" pitchFamily="2" charset="2"/>
              <a:buChar char="q"/>
            </a:pPr>
            <a:endParaRPr lang="en-US" sz="2800" dirty="0"/>
          </a:p>
          <a:p>
            <a:endParaRPr lang="en-US" sz="2800" dirty="0"/>
          </a:p>
          <a:p>
            <a:pPr marL="285750" indent="-285750">
              <a:buFont typeface="Wingdings" panose="05000000000000000000" pitchFamily="2" charset="2"/>
              <a:buChar char="q"/>
            </a:pPr>
            <a:r>
              <a:rPr lang="en-US" sz="2800" dirty="0" smtClean="0"/>
              <a:t> Generally, the usual sequential pattern for hormonal deficiencies starts from the loss of </a:t>
            </a:r>
            <a:r>
              <a:rPr lang="en-US" sz="2800" b="1" dirty="0" smtClean="0">
                <a:solidFill>
                  <a:srgbClr val="FF0000"/>
                </a:solidFill>
              </a:rPr>
              <a:t>GH</a:t>
            </a:r>
            <a:r>
              <a:rPr lang="en-US" sz="2800" dirty="0" smtClean="0"/>
              <a:t>, followed by the </a:t>
            </a:r>
            <a:r>
              <a:rPr lang="en-US" sz="2800" dirty="0" smtClean="0">
                <a:solidFill>
                  <a:srgbClr val="FF0000"/>
                </a:solidFill>
              </a:rPr>
              <a:t>gonadotropins</a:t>
            </a:r>
            <a:r>
              <a:rPr lang="en-US" sz="2800" dirty="0" smtClean="0"/>
              <a:t>, then </a:t>
            </a:r>
            <a:r>
              <a:rPr lang="en-US" sz="2800" dirty="0" smtClean="0">
                <a:solidFill>
                  <a:srgbClr val="FF0000"/>
                </a:solidFill>
              </a:rPr>
              <a:t>TSH</a:t>
            </a:r>
            <a:r>
              <a:rPr lang="en-US" sz="2800" dirty="0" smtClean="0"/>
              <a:t> and </a:t>
            </a:r>
            <a:r>
              <a:rPr lang="en-US" sz="2800" dirty="0" smtClean="0">
                <a:solidFill>
                  <a:srgbClr val="FF0000"/>
                </a:solidFill>
              </a:rPr>
              <a:t>ACTH</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There are several exceptions to this order , such as the case of </a:t>
            </a:r>
            <a:r>
              <a:rPr lang="en-US" sz="2800" dirty="0" smtClean="0">
                <a:solidFill>
                  <a:srgbClr val="FF0000"/>
                </a:solidFill>
              </a:rPr>
              <a:t>hypophysitis</a:t>
            </a:r>
            <a:r>
              <a:rPr lang="en-US" sz="2800" dirty="0" smtClean="0"/>
              <a:t> in which, independently of the cause, especially </a:t>
            </a:r>
            <a:r>
              <a:rPr lang="en-US" sz="2800" dirty="0" smtClean="0">
                <a:solidFill>
                  <a:srgbClr val="FF0000"/>
                </a:solidFill>
              </a:rPr>
              <a:t>ACTH</a:t>
            </a:r>
            <a:r>
              <a:rPr lang="en-US" sz="2800" dirty="0" smtClean="0"/>
              <a:t> and </a:t>
            </a:r>
            <a:r>
              <a:rPr lang="en-US" sz="2800" dirty="0" smtClean="0">
                <a:solidFill>
                  <a:srgbClr val="FF0000"/>
                </a:solidFill>
              </a:rPr>
              <a:t>TSH </a:t>
            </a:r>
            <a:r>
              <a:rPr lang="en-US" sz="2800" dirty="0" smtClean="0"/>
              <a:t>deficiencies are frequently the presenting deficits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Hypophysitis, as an inflammation of the pituitary, may be caused by different triggers. It may be </a:t>
            </a:r>
            <a:r>
              <a:rPr lang="en-US" sz="2800" dirty="0" smtClean="0">
                <a:solidFill>
                  <a:srgbClr val="FF0000"/>
                </a:solidFill>
              </a:rPr>
              <a:t>primary</a:t>
            </a:r>
            <a:r>
              <a:rPr lang="en-US" sz="2800" dirty="0" smtClean="0"/>
              <a:t>, or </a:t>
            </a:r>
            <a:r>
              <a:rPr lang="en-US" sz="2800" dirty="0" smtClean="0">
                <a:solidFill>
                  <a:srgbClr val="FF0000"/>
                </a:solidFill>
              </a:rPr>
              <a:t>secondary to sella </a:t>
            </a:r>
            <a:r>
              <a:rPr lang="en-US" sz="2800" dirty="0" smtClean="0"/>
              <a:t>and </a:t>
            </a:r>
            <a:r>
              <a:rPr lang="en-US" sz="2800" dirty="0" smtClean="0">
                <a:solidFill>
                  <a:srgbClr val="FF0000"/>
                </a:solidFill>
              </a:rPr>
              <a:t>parasellar lesions</a:t>
            </a:r>
            <a:r>
              <a:rPr lang="en-US" sz="2800" dirty="0" smtClean="0"/>
              <a:t>, </a:t>
            </a:r>
            <a:r>
              <a:rPr lang="en-US" sz="2800" dirty="0" smtClean="0">
                <a:solidFill>
                  <a:srgbClr val="FF0000"/>
                </a:solidFill>
              </a:rPr>
              <a:t>systemic diseases</a:t>
            </a:r>
            <a:r>
              <a:rPr lang="en-US" sz="2800" dirty="0" smtClean="0"/>
              <a:t>, or </a:t>
            </a:r>
            <a:r>
              <a:rPr lang="en-US" sz="2800" dirty="0" smtClean="0">
                <a:solidFill>
                  <a:srgbClr val="FF0000"/>
                </a:solidFill>
              </a:rPr>
              <a:t>drugs</a:t>
            </a:r>
            <a:r>
              <a:rPr lang="en-US" sz="2800" dirty="0" smtClean="0"/>
              <a:t> (recently the main cause is the use of </a:t>
            </a:r>
            <a:r>
              <a:rPr lang="en-US" sz="2800" dirty="0" smtClean="0">
                <a:solidFill>
                  <a:srgbClr val="FF0000"/>
                </a:solidFill>
              </a:rPr>
              <a:t>immune checkpoint inhibitors</a:t>
            </a:r>
            <a:r>
              <a:rPr lang="en-US" sz="2800" dirty="0" smtClean="0"/>
              <a:t>, ICI). </a:t>
            </a:r>
            <a:endParaRPr lang="en-US" dirty="0"/>
          </a:p>
        </p:txBody>
      </p:sp>
    </p:spTree>
    <p:extLst>
      <p:ext uri="{BB962C8B-B14F-4D97-AF65-F5344CB8AC3E}">
        <p14:creationId xmlns:p14="http://schemas.microsoft.com/office/powerpoint/2010/main" val="1384710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177" y="837737"/>
            <a:ext cx="11461630" cy="3108543"/>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Triiodothyronine (L-T3) displays better gastrointestinal absorption, and it can be used for </a:t>
            </a:r>
            <a:r>
              <a:rPr lang="en-US" sz="2800" dirty="0">
                <a:solidFill>
                  <a:srgbClr val="FF0000"/>
                </a:solidFill>
              </a:rPr>
              <a:t>short periods </a:t>
            </a:r>
            <a:r>
              <a:rPr lang="en-US" sz="2800" dirty="0">
                <a:solidFill>
                  <a:prstClr val="black"/>
                </a:solidFill>
              </a:rPr>
              <a:t>of time for dose initiation, but it is not generally used for long-term replacement </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lvl="0"/>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Other </a:t>
            </a:r>
            <a:r>
              <a:rPr lang="en-US" sz="2800" dirty="0">
                <a:solidFill>
                  <a:prstClr val="black"/>
                </a:solidFill>
              </a:rPr>
              <a:t>formulations of thyroid hormones, such as thyroid extracts, are not recommended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18691792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158" y="595562"/>
            <a:ext cx="11783683" cy="4893647"/>
          </a:xfrm>
          <a:prstGeom prst="rect">
            <a:avLst/>
          </a:prstGeom>
        </p:spPr>
        <p:txBody>
          <a:bodyPr wrap="square">
            <a:spAutoFit/>
          </a:bodyPr>
          <a:lstStyle/>
          <a:p>
            <a:r>
              <a:rPr lang="en-US" sz="3200" b="1" dirty="0">
                <a:solidFill>
                  <a:srgbClr val="FF0000"/>
                </a:solidFill>
              </a:rPr>
              <a:t>Prolactin </a:t>
            </a:r>
            <a:r>
              <a:rPr lang="en-US" sz="3200" b="1" dirty="0" smtClean="0">
                <a:solidFill>
                  <a:srgbClr val="FF0000"/>
                </a:solidFill>
              </a:rPr>
              <a:t>deficiency</a:t>
            </a:r>
          </a:p>
          <a:p>
            <a:endParaRPr lang="en-US" sz="2800" dirty="0"/>
          </a:p>
          <a:p>
            <a:pPr marL="457200" indent="-457200">
              <a:buFont typeface="Wingdings" panose="05000000000000000000" pitchFamily="2" charset="2"/>
              <a:buChar char="q"/>
            </a:pPr>
            <a:r>
              <a:rPr lang="en-US" sz="2800" dirty="0" smtClean="0"/>
              <a:t> </a:t>
            </a:r>
            <a:r>
              <a:rPr lang="en-US" sz="2800" dirty="0"/>
              <a:t>PRL deficiency is frequently seen in patients with </a:t>
            </a:r>
            <a:r>
              <a:rPr lang="en-US" sz="2800" dirty="0">
                <a:solidFill>
                  <a:srgbClr val="FF0000"/>
                </a:solidFill>
              </a:rPr>
              <a:t>hypothalamic-pituitary disease </a:t>
            </a:r>
            <a:r>
              <a:rPr lang="en-US" sz="2800" dirty="0"/>
              <a:t>at presentation or after surgical and radiation treatment</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Acquired PRL deficiency </a:t>
            </a:r>
            <a:r>
              <a:rPr lang="en-US" sz="2800" dirty="0" smtClean="0"/>
              <a:t>has been suggested as a marker for pituitary damage with a more severe degree of pituitary hypofunction.</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However</a:t>
            </a:r>
            <a:r>
              <a:rPr lang="en-US" sz="2800" dirty="0"/>
              <a:t>, many cases of hypopituitarism are associated with </a:t>
            </a:r>
            <a:r>
              <a:rPr lang="en-US" sz="2800" dirty="0">
                <a:solidFill>
                  <a:srgbClr val="FF0000"/>
                </a:solidFill>
              </a:rPr>
              <a:t>hyperprolactinemia</a:t>
            </a:r>
            <a:r>
              <a:rPr lang="en-US" sz="2800" dirty="0"/>
              <a:t> that occurs due to </a:t>
            </a:r>
            <a:r>
              <a:rPr lang="en-US" sz="2800" dirty="0">
                <a:solidFill>
                  <a:srgbClr val="FF0000"/>
                </a:solidFill>
              </a:rPr>
              <a:t>stalk interruption </a:t>
            </a:r>
            <a:r>
              <a:rPr lang="en-US" sz="2800" dirty="0" smtClean="0"/>
              <a:t>and </a:t>
            </a:r>
            <a:r>
              <a:rPr lang="en-US" sz="2800" dirty="0">
                <a:solidFill>
                  <a:srgbClr val="FF0000"/>
                </a:solidFill>
              </a:rPr>
              <a:t>the absence of dopamine inhibition</a:t>
            </a:r>
            <a:r>
              <a:rPr lang="en-US" sz="2800" dirty="0"/>
              <a:t>.</a:t>
            </a:r>
          </a:p>
        </p:txBody>
      </p:sp>
    </p:spTree>
    <p:extLst>
      <p:ext uri="{BB962C8B-B14F-4D97-AF65-F5344CB8AC3E}">
        <p14:creationId xmlns:p14="http://schemas.microsoft.com/office/powerpoint/2010/main" val="3895138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934" y="496727"/>
            <a:ext cx="11648537" cy="4832092"/>
          </a:xfrm>
          <a:prstGeom prst="rect">
            <a:avLst/>
          </a:prstGeom>
        </p:spPr>
        <p:txBody>
          <a:bodyPr wrap="square">
            <a:spAutoFit/>
          </a:bodyPr>
          <a:lstStyle/>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PRL </a:t>
            </a:r>
            <a:r>
              <a:rPr lang="en-US" sz="2800" dirty="0">
                <a:solidFill>
                  <a:prstClr val="black"/>
                </a:solidFill>
              </a:rPr>
              <a:t>deficiency is defined by its levels the </a:t>
            </a:r>
            <a:r>
              <a:rPr lang="en-US" sz="2800" dirty="0">
                <a:solidFill>
                  <a:srgbClr val="FF0000"/>
                </a:solidFill>
              </a:rPr>
              <a:t>below the normal </a:t>
            </a:r>
            <a:r>
              <a:rPr lang="en-US" sz="2800" dirty="0">
                <a:solidFill>
                  <a:prstClr val="black"/>
                </a:solidFill>
              </a:rPr>
              <a:t>reference </a:t>
            </a:r>
            <a:r>
              <a:rPr lang="en-US" sz="2800" dirty="0" smtClean="0">
                <a:solidFill>
                  <a:prstClr val="black"/>
                </a:solidFill>
              </a:rPr>
              <a:t>range.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Since </a:t>
            </a:r>
            <a:r>
              <a:rPr lang="en-US" sz="2800" dirty="0">
                <a:solidFill>
                  <a:prstClr val="black"/>
                </a:solidFill>
              </a:rPr>
              <a:t>the major role of PRL is limited to lactation post-delivery, it was only investigated in one study </a:t>
            </a:r>
            <a:r>
              <a:rPr lang="en-US" sz="2800" dirty="0">
                <a:solidFill>
                  <a:srgbClr val="FF0000"/>
                </a:solidFill>
              </a:rPr>
              <a:t>subcutaneous injection </a:t>
            </a:r>
            <a:r>
              <a:rPr lang="en-US" sz="2800" dirty="0">
                <a:solidFill>
                  <a:prstClr val="black"/>
                </a:solidFill>
              </a:rPr>
              <a:t>of </a:t>
            </a:r>
            <a:r>
              <a:rPr lang="en-US" sz="2800" dirty="0">
                <a:solidFill>
                  <a:srgbClr val="FF0000"/>
                </a:solidFill>
              </a:rPr>
              <a:t>recombinant </a:t>
            </a:r>
            <a:r>
              <a:rPr lang="en-US" sz="2800" dirty="0">
                <a:solidFill>
                  <a:prstClr val="black"/>
                </a:solidFill>
              </a:rPr>
              <a:t>human PRL (60 </a:t>
            </a:r>
            <a:r>
              <a:rPr lang="el-GR" sz="2800" dirty="0">
                <a:solidFill>
                  <a:prstClr val="black"/>
                </a:solidFill>
              </a:rPr>
              <a:t>μ</a:t>
            </a:r>
            <a:r>
              <a:rPr lang="en-US" sz="2800" dirty="0">
                <a:solidFill>
                  <a:prstClr val="black"/>
                </a:solidFill>
              </a:rPr>
              <a:t>g/kg) in a twice-daily administration every 12 h in mothers with PRL deficiency.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At </a:t>
            </a:r>
            <a:r>
              <a:rPr lang="en-US" sz="2800" dirty="0">
                <a:solidFill>
                  <a:prstClr val="black"/>
                </a:solidFill>
              </a:rPr>
              <a:t>the end of the 28-day study, PRL increased significantly, and milk volume increased from 3.4 ± 1.6 to 66.1 ± 8.3 mL/d with changes in milk composition similar to normal lactogenesis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31675094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40804"/>
            <a:ext cx="11685917" cy="6617196"/>
          </a:xfrm>
          <a:prstGeom prst="rect">
            <a:avLst/>
          </a:prstGeom>
        </p:spPr>
        <p:txBody>
          <a:bodyPr wrap="square">
            <a:spAutoFit/>
          </a:bodyPr>
          <a:lstStyle/>
          <a:p>
            <a:r>
              <a:rPr lang="en-US" sz="3200" b="1" dirty="0">
                <a:solidFill>
                  <a:srgbClr val="FF0000"/>
                </a:solidFill>
              </a:rPr>
              <a:t>3.7. Central Diabetes Insipidus (CDI)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Central </a:t>
            </a:r>
            <a:r>
              <a:rPr lang="en-US" sz="2800" dirty="0"/>
              <a:t>DI (CDI) is due to the </a:t>
            </a:r>
            <a:r>
              <a:rPr lang="en-US" sz="2800" dirty="0">
                <a:solidFill>
                  <a:srgbClr val="FF0000"/>
                </a:solidFill>
              </a:rPr>
              <a:t>partial</a:t>
            </a:r>
            <a:r>
              <a:rPr lang="en-US" sz="2800" dirty="0"/>
              <a:t> or </a:t>
            </a:r>
            <a:r>
              <a:rPr lang="en-US" sz="2800" dirty="0">
                <a:solidFill>
                  <a:srgbClr val="FF0000"/>
                </a:solidFill>
              </a:rPr>
              <a:t>complete</a:t>
            </a:r>
            <a:r>
              <a:rPr lang="en-US" sz="2800" dirty="0"/>
              <a:t> absence of posterior pituitary hormone AVP, also known as ADH, resulting in uncontrolled diuresis which can be life-threatening if not recognised</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The </a:t>
            </a:r>
            <a:r>
              <a:rPr lang="en-US" sz="2800" dirty="0">
                <a:solidFill>
                  <a:srgbClr val="FF0000"/>
                </a:solidFill>
              </a:rPr>
              <a:t>diagnosis</a:t>
            </a:r>
            <a:r>
              <a:rPr lang="en-US" sz="2800" dirty="0"/>
              <a:t> of DI is made by </a:t>
            </a:r>
            <a:r>
              <a:rPr lang="en-US" sz="2800" dirty="0">
                <a:solidFill>
                  <a:srgbClr val="FF0000"/>
                </a:solidFill>
              </a:rPr>
              <a:t>assessment of serum and urine osmolarity </a:t>
            </a:r>
            <a:r>
              <a:rPr lang="en-US" sz="2800" dirty="0"/>
              <a:t>in the </a:t>
            </a:r>
            <a:r>
              <a:rPr lang="en-US" sz="2800" dirty="0">
                <a:solidFill>
                  <a:srgbClr val="FF0000"/>
                </a:solidFill>
              </a:rPr>
              <a:t>presence of polyuria </a:t>
            </a:r>
            <a:r>
              <a:rPr lang="en-US" sz="2800" dirty="0"/>
              <a:t>(&gt; 50 mL/kg body weight (BW)/24 h corresponding to 3.5 </a:t>
            </a:r>
            <a:r>
              <a:rPr lang="en-US" sz="2800" dirty="0" smtClean="0"/>
              <a:t>L /</a:t>
            </a:r>
            <a:r>
              <a:rPr lang="en-US" sz="2800" dirty="0"/>
              <a:t>day in a 70-kg person). </a:t>
            </a:r>
            <a:endParaRPr lang="en-US" sz="2800" dirty="0" smtClean="0"/>
          </a:p>
          <a:p>
            <a:endParaRPr lang="en-US" sz="2800" dirty="0"/>
          </a:p>
          <a:p>
            <a:pPr marL="457200" indent="-457200">
              <a:buFont typeface="Wingdings" panose="05000000000000000000" pitchFamily="2" charset="2"/>
              <a:buChar char="q"/>
            </a:pPr>
            <a:r>
              <a:rPr lang="en-US" sz="2800" dirty="0" smtClean="0"/>
              <a:t>When </a:t>
            </a:r>
            <a:r>
              <a:rPr lang="en-US" sz="2800" dirty="0">
                <a:solidFill>
                  <a:srgbClr val="FF0000"/>
                </a:solidFill>
              </a:rPr>
              <a:t>serum osmolarity </a:t>
            </a:r>
            <a:r>
              <a:rPr lang="en-US" sz="2800" dirty="0"/>
              <a:t>is </a:t>
            </a:r>
            <a:r>
              <a:rPr lang="en-US" sz="2800" dirty="0">
                <a:solidFill>
                  <a:srgbClr val="FF0000"/>
                </a:solidFill>
              </a:rPr>
              <a:t>elevated</a:t>
            </a:r>
            <a:r>
              <a:rPr lang="en-US" sz="2800" dirty="0"/>
              <a:t> </a:t>
            </a:r>
            <a:r>
              <a:rPr lang="en-US" sz="2800" b="1" dirty="0">
                <a:solidFill>
                  <a:srgbClr val="FF0000"/>
                </a:solidFill>
              </a:rPr>
              <a:t>(&gt; 295 mOsmol/L</a:t>
            </a:r>
            <a:r>
              <a:rPr lang="en-US" sz="2800" dirty="0"/>
              <a:t>), </a:t>
            </a:r>
            <a:r>
              <a:rPr lang="en-US" sz="2800" dirty="0">
                <a:solidFill>
                  <a:srgbClr val="FF0000"/>
                </a:solidFill>
              </a:rPr>
              <a:t>urine osmolarity </a:t>
            </a:r>
            <a:r>
              <a:rPr lang="en-US" sz="2800" dirty="0"/>
              <a:t>should be </a:t>
            </a:r>
            <a:r>
              <a:rPr lang="en-US" sz="2800" b="1" dirty="0">
                <a:solidFill>
                  <a:srgbClr val="FF0000"/>
                </a:solidFill>
              </a:rPr>
              <a:t>at least 600 </a:t>
            </a:r>
            <a:r>
              <a:rPr lang="en-US" sz="2800" dirty="0"/>
              <a:t>mOsmol/L (urine osmolarity-to-plasma osmolarity ratio </a:t>
            </a:r>
            <a:r>
              <a:rPr lang="en-US" sz="2800" dirty="0">
                <a:solidFill>
                  <a:srgbClr val="FF0000"/>
                </a:solidFill>
              </a:rPr>
              <a:t>≥ 2</a:t>
            </a:r>
            <a:r>
              <a:rPr lang="en-US" sz="2800" dirty="0"/>
              <a:t>), after exclusion of glycosuria</a:t>
            </a:r>
            <a:r>
              <a:rPr lang="en-US" sz="2800" dirty="0" smtClean="0"/>
              <a:t>.</a:t>
            </a:r>
          </a:p>
          <a:p>
            <a:endParaRPr lang="en-US" sz="2800" dirty="0"/>
          </a:p>
          <a:p>
            <a:endParaRPr lang="en-US" sz="2800" dirty="0"/>
          </a:p>
        </p:txBody>
      </p:sp>
    </p:spTree>
    <p:extLst>
      <p:ext uri="{BB962C8B-B14F-4D97-AF65-F5344CB8AC3E}">
        <p14:creationId xmlns:p14="http://schemas.microsoft.com/office/powerpoint/2010/main" val="28410965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539" y="571864"/>
            <a:ext cx="11708921" cy="6124754"/>
          </a:xfrm>
          <a:prstGeom prst="rect">
            <a:avLst/>
          </a:prstGeom>
        </p:spPr>
        <p:txBody>
          <a:bodyPr wrap="square">
            <a:spAutoFit/>
          </a:bodyPr>
          <a:lstStyle/>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Recently, the diagnostic performance of the test measuring </a:t>
            </a:r>
            <a:r>
              <a:rPr lang="en-US" sz="2800" dirty="0">
                <a:solidFill>
                  <a:srgbClr val="FF0000"/>
                </a:solidFill>
              </a:rPr>
              <a:t>copeptin</a:t>
            </a:r>
            <a:r>
              <a:rPr lang="en-US" sz="2800" dirty="0">
                <a:solidFill>
                  <a:prstClr val="black"/>
                </a:solidFill>
              </a:rPr>
              <a:t>, the C-terminal segment of the AVP prohormone which can be precisely measured as opposed to AVP per se, osmotically stimulated either by </a:t>
            </a:r>
            <a:r>
              <a:rPr lang="en-US" sz="2800" dirty="0">
                <a:solidFill>
                  <a:srgbClr val="FF0000"/>
                </a:solidFill>
              </a:rPr>
              <a:t>water</a:t>
            </a:r>
            <a:r>
              <a:rPr lang="en-US" sz="2800" dirty="0">
                <a:solidFill>
                  <a:prstClr val="black"/>
                </a:solidFill>
              </a:rPr>
              <a:t> </a:t>
            </a:r>
            <a:r>
              <a:rPr lang="en-US" sz="2800" dirty="0">
                <a:solidFill>
                  <a:srgbClr val="FF0000"/>
                </a:solidFill>
              </a:rPr>
              <a:t>deprivation </a:t>
            </a:r>
            <a:r>
              <a:rPr lang="en-US" sz="2800" dirty="0">
                <a:solidFill>
                  <a:prstClr val="black"/>
                </a:solidFill>
              </a:rPr>
              <a:t>or by </a:t>
            </a:r>
            <a:r>
              <a:rPr lang="en-US" sz="2800" dirty="0">
                <a:solidFill>
                  <a:srgbClr val="FF0000"/>
                </a:solidFill>
              </a:rPr>
              <a:t>hypertonic saline infusion</a:t>
            </a:r>
            <a:r>
              <a:rPr lang="en-US" sz="2800" dirty="0">
                <a:solidFill>
                  <a:prstClr val="black"/>
                </a:solidFill>
              </a:rPr>
              <a:t>, was proven to be </a:t>
            </a:r>
            <a:r>
              <a:rPr lang="en-US" sz="2800" dirty="0">
                <a:solidFill>
                  <a:srgbClr val="FF0000"/>
                </a:solidFill>
              </a:rPr>
              <a:t>superior </a:t>
            </a:r>
            <a:r>
              <a:rPr lang="en-US" sz="2800" dirty="0">
                <a:solidFill>
                  <a:prstClr val="black"/>
                </a:solidFill>
              </a:rPr>
              <a:t>to the classic indirect water-deprivation test in distinguishing CDI from primary polydipsia in patients with hypotonic polyuria </a:t>
            </a:r>
            <a:r>
              <a:rPr lang="en-US" sz="2800" dirty="0" smtClean="0">
                <a:solidFill>
                  <a:prstClr val="black"/>
                </a:solidFill>
              </a:rPr>
              <a:t>.</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1-desamino-8-D-arginine-vasopressin </a:t>
            </a:r>
            <a:r>
              <a:rPr lang="en-US" sz="2800" dirty="0">
                <a:solidFill>
                  <a:prstClr val="black"/>
                </a:solidFill>
              </a:rPr>
              <a:t>(</a:t>
            </a:r>
            <a:r>
              <a:rPr lang="en-US" sz="2800" dirty="0">
                <a:solidFill>
                  <a:srgbClr val="FF0000"/>
                </a:solidFill>
              </a:rPr>
              <a:t>desmopressin or DDAVP</a:t>
            </a:r>
            <a:r>
              <a:rPr lang="en-US" sz="2800" dirty="0">
                <a:solidFill>
                  <a:prstClr val="black"/>
                </a:solidFill>
              </a:rPr>
              <a:t>), is the </a:t>
            </a:r>
            <a:r>
              <a:rPr lang="en-US" sz="2800" dirty="0">
                <a:solidFill>
                  <a:srgbClr val="FF0000"/>
                </a:solidFill>
              </a:rPr>
              <a:t>synthetic analogue </a:t>
            </a:r>
            <a:r>
              <a:rPr lang="en-US" sz="2800" dirty="0">
                <a:solidFill>
                  <a:prstClr val="black"/>
                </a:solidFill>
              </a:rPr>
              <a:t>of AVP and its use results in effective antidiuresis after intranasal or oral administration in patients </a:t>
            </a:r>
            <a:r>
              <a:rPr lang="en-US" sz="2800" dirty="0" smtClean="0">
                <a:solidFill>
                  <a:prstClr val="black"/>
                </a:solidFill>
              </a:rPr>
              <a:t>with CDI.</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 </a:t>
            </a:r>
            <a:r>
              <a:rPr lang="en-US" sz="2800" dirty="0">
                <a:solidFill>
                  <a:prstClr val="black"/>
                </a:solidFill>
              </a:rPr>
              <a:t>therapeutic trial of DDAVP, </a:t>
            </a:r>
            <a:r>
              <a:rPr lang="en-US" sz="2800" dirty="0">
                <a:solidFill>
                  <a:srgbClr val="FF0000"/>
                </a:solidFill>
              </a:rPr>
              <a:t>10–20 </a:t>
            </a:r>
            <a:r>
              <a:rPr lang="el-GR" sz="2800" dirty="0">
                <a:solidFill>
                  <a:srgbClr val="FF0000"/>
                </a:solidFill>
              </a:rPr>
              <a:t>μ</a:t>
            </a:r>
            <a:r>
              <a:rPr lang="en-US" sz="2800" dirty="0">
                <a:solidFill>
                  <a:srgbClr val="FF0000"/>
                </a:solidFill>
              </a:rPr>
              <a:t>g</a:t>
            </a:r>
            <a:r>
              <a:rPr lang="en-US" sz="2800" dirty="0">
                <a:solidFill>
                  <a:prstClr val="black"/>
                </a:solidFill>
              </a:rPr>
              <a:t> intranasally may control polyuria for up to 16 h. </a:t>
            </a:r>
          </a:p>
          <a:p>
            <a:pPr marL="457200" lvl="0" indent="-457200">
              <a:buFont typeface="Wingdings" panose="05000000000000000000" pitchFamily="2" charset="2"/>
              <a:buChar char="q"/>
            </a:pPr>
            <a:endParaRPr lang="en-US" sz="2800" dirty="0">
              <a:solidFill>
                <a:prstClr val="black"/>
              </a:solidFill>
            </a:endParaRPr>
          </a:p>
        </p:txBody>
      </p:sp>
    </p:spTree>
    <p:extLst>
      <p:ext uri="{BB962C8B-B14F-4D97-AF65-F5344CB8AC3E}">
        <p14:creationId xmlns:p14="http://schemas.microsoft.com/office/powerpoint/2010/main" val="4602345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83" y="209325"/>
            <a:ext cx="11628408" cy="6124754"/>
          </a:xfrm>
          <a:prstGeom prst="rect">
            <a:avLst/>
          </a:prstGeom>
        </p:spPr>
        <p:txBody>
          <a:bodyPr wrap="square">
            <a:spAutoFit/>
          </a:bodyPr>
          <a:lstStyle/>
          <a:p>
            <a:endParaRPr lang="en-US" sz="2800" dirty="0"/>
          </a:p>
          <a:p>
            <a:pPr marL="457200" indent="-457200">
              <a:buFont typeface="Wingdings" panose="05000000000000000000" pitchFamily="2" charset="2"/>
              <a:buChar char="q"/>
            </a:pPr>
            <a:r>
              <a:rPr lang="en-US" sz="2800" dirty="0" smtClean="0"/>
              <a:t>Complete </a:t>
            </a:r>
            <a:r>
              <a:rPr lang="en-US" sz="2800" dirty="0"/>
              <a:t>AVP deficiency can lead to polyuria exceeding 10 L/24 h</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When </a:t>
            </a:r>
            <a:r>
              <a:rPr lang="en-US" sz="2800" dirty="0"/>
              <a:t>the thirst mechanism is working well and there is free access to water, patients can maintain water balance by increased drinking. </a:t>
            </a:r>
            <a:endParaRPr lang="en-US" sz="2800" dirty="0" smtClean="0"/>
          </a:p>
          <a:p>
            <a:endParaRPr lang="en-US" sz="2800" dirty="0"/>
          </a:p>
          <a:p>
            <a:pPr marL="457200" indent="-457200">
              <a:buFont typeface="Wingdings" panose="05000000000000000000" pitchFamily="2" charset="2"/>
              <a:buChar char="q"/>
            </a:pPr>
            <a:r>
              <a:rPr lang="en-US" sz="2800" dirty="0" smtClean="0"/>
              <a:t>Patients </a:t>
            </a:r>
            <a:r>
              <a:rPr lang="en-US" sz="2800" dirty="0"/>
              <a:t>with </a:t>
            </a:r>
            <a:r>
              <a:rPr lang="en-US" sz="2800" dirty="0">
                <a:solidFill>
                  <a:srgbClr val="FF0000"/>
                </a:solidFill>
              </a:rPr>
              <a:t>partial DI </a:t>
            </a:r>
            <a:r>
              <a:rPr lang="en-US" sz="2800" dirty="0"/>
              <a:t>who can tolerate polyuria may choose no treatment. </a:t>
            </a:r>
            <a:endParaRPr lang="en-US" sz="2800" dirty="0" smtClean="0"/>
          </a:p>
          <a:p>
            <a:endParaRPr lang="en-US" sz="2800" dirty="0"/>
          </a:p>
          <a:p>
            <a:pPr marL="457200" lvl="0" indent="-457200">
              <a:buFont typeface="Wingdings" panose="05000000000000000000" pitchFamily="2" charset="2"/>
              <a:buChar char="q"/>
            </a:pPr>
            <a:r>
              <a:rPr lang="en-US" sz="2800" dirty="0" smtClean="0"/>
              <a:t>It </a:t>
            </a:r>
            <a:r>
              <a:rPr lang="en-US" sz="2800" dirty="0"/>
              <a:t>has been stated that 25% of DI patients with an intact thirst mechanism treated with DDAVP had mild hyponatraemia due to the inability to reverse the antidiuretic effect of the drug when fluid intake exceeds requirements </a:t>
            </a:r>
            <a:r>
              <a:rPr lang="en-US" sz="2800" dirty="0" smtClean="0"/>
              <a:t>.</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 </a:t>
            </a:r>
            <a:r>
              <a:rPr lang="en-US" sz="2800" dirty="0">
                <a:solidFill>
                  <a:prstClr val="black"/>
                </a:solidFill>
              </a:rPr>
              <a:t>once-weekly phase of polyuria may further decrease this risk. </a:t>
            </a:r>
          </a:p>
          <a:p>
            <a:pPr marL="457200" indent="-457200">
              <a:buFont typeface="Wingdings" panose="05000000000000000000" pitchFamily="2" charset="2"/>
              <a:buChar char="q"/>
            </a:pPr>
            <a:endParaRPr lang="en-US" sz="2800" dirty="0"/>
          </a:p>
        </p:txBody>
      </p:sp>
    </p:spTree>
    <p:extLst>
      <p:ext uri="{BB962C8B-B14F-4D97-AF65-F5344CB8AC3E}">
        <p14:creationId xmlns:p14="http://schemas.microsoft.com/office/powerpoint/2010/main" val="1003765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051" y="306456"/>
            <a:ext cx="11691666" cy="6555641"/>
          </a:xfrm>
          <a:prstGeom prst="rect">
            <a:avLst/>
          </a:prstGeom>
        </p:spPr>
        <p:txBody>
          <a:bodyPr wrap="square">
            <a:spAutoFit/>
          </a:bodyPr>
          <a:lstStyle/>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If </a:t>
            </a:r>
            <a:r>
              <a:rPr lang="en-US" sz="2800" dirty="0">
                <a:solidFill>
                  <a:prstClr val="black"/>
                </a:solidFill>
              </a:rPr>
              <a:t>DI is accompanied by a reduced thirst threshold, resulting in adipsic hypernatraemia, it is most important to monitor </a:t>
            </a:r>
            <a:r>
              <a:rPr lang="en-US" sz="2800" dirty="0">
                <a:solidFill>
                  <a:srgbClr val="FF0000"/>
                </a:solidFill>
              </a:rPr>
              <a:t>BW</a:t>
            </a:r>
            <a:r>
              <a:rPr lang="en-US" sz="2800" dirty="0">
                <a:solidFill>
                  <a:prstClr val="black"/>
                </a:solidFill>
              </a:rPr>
              <a:t> and </a:t>
            </a:r>
            <a:r>
              <a:rPr lang="en-US" sz="2800" dirty="0">
                <a:solidFill>
                  <a:srgbClr val="FF0000"/>
                </a:solidFill>
              </a:rPr>
              <a:t>urine output </a:t>
            </a:r>
            <a:r>
              <a:rPr lang="en-US" sz="2800" dirty="0">
                <a:solidFill>
                  <a:prstClr val="black"/>
                </a:solidFill>
              </a:rPr>
              <a:t>on a fixed dose of DDAVP and adjust fluid intake as appropriate</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In the </a:t>
            </a:r>
            <a:r>
              <a:rPr lang="en-US" sz="2800" dirty="0">
                <a:solidFill>
                  <a:srgbClr val="FF0000"/>
                </a:solidFill>
              </a:rPr>
              <a:t>outpatient</a:t>
            </a:r>
            <a:r>
              <a:rPr lang="en-US" sz="2800" dirty="0">
                <a:solidFill>
                  <a:prstClr val="black"/>
                </a:solidFill>
              </a:rPr>
              <a:t> setting in patients with an intact thirst mechanism, clinicians should administer the </a:t>
            </a:r>
            <a:r>
              <a:rPr lang="en-US" sz="2800" dirty="0">
                <a:solidFill>
                  <a:srgbClr val="FF0000"/>
                </a:solidFill>
              </a:rPr>
              <a:t>lowest dose of DDAVP </a:t>
            </a:r>
            <a:r>
              <a:rPr lang="en-US" sz="2800" dirty="0">
                <a:solidFill>
                  <a:prstClr val="black"/>
                </a:solidFill>
              </a:rPr>
              <a:t>dose that results in minimal disruption of sleep at night with and minimal disruption of activities at daytime.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In </a:t>
            </a:r>
            <a:r>
              <a:rPr lang="en-US" sz="2800" dirty="0">
                <a:solidFill>
                  <a:prstClr val="black"/>
                </a:solidFill>
              </a:rPr>
              <a:t>cases of </a:t>
            </a:r>
            <a:r>
              <a:rPr lang="en-US" sz="2800" dirty="0">
                <a:solidFill>
                  <a:srgbClr val="FF0000"/>
                </a:solidFill>
              </a:rPr>
              <a:t>mild DI</a:t>
            </a:r>
            <a:r>
              <a:rPr lang="en-US" sz="2800" dirty="0">
                <a:solidFill>
                  <a:prstClr val="black"/>
                </a:solidFill>
              </a:rPr>
              <a:t>, many patients will demonstrate adequate control with a </a:t>
            </a:r>
            <a:r>
              <a:rPr lang="en-US" sz="2800" dirty="0">
                <a:solidFill>
                  <a:srgbClr val="FF0000"/>
                </a:solidFill>
              </a:rPr>
              <a:t>single bedtime dose </a:t>
            </a:r>
            <a:r>
              <a:rPr lang="en-US" sz="2800" dirty="0">
                <a:solidFill>
                  <a:prstClr val="black"/>
                </a:solidFill>
              </a:rPr>
              <a:t>of intranasal DDAVP but an additional morning dose may be required</a:t>
            </a:r>
            <a:r>
              <a:rPr lang="en-US" sz="2800" dirty="0" smtClean="0">
                <a:solidFill>
                  <a:prstClr val="black"/>
                </a:solidFill>
              </a:rPr>
              <a:t>.</a:t>
            </a:r>
          </a:p>
          <a:p>
            <a:pPr lvl="0"/>
            <a:endParaRPr lang="en-US" sz="2800" dirty="0">
              <a:solidFill>
                <a:prstClr val="black"/>
              </a:solidFill>
            </a:endParaRPr>
          </a:p>
          <a:p>
            <a:pPr lvl="0"/>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41260558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060" y="674516"/>
            <a:ext cx="11662913" cy="4832092"/>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For </a:t>
            </a:r>
            <a:r>
              <a:rPr lang="en-US" sz="2800" dirty="0">
                <a:solidFill>
                  <a:srgbClr val="FF0000"/>
                </a:solidFill>
              </a:rPr>
              <a:t>follow-up</a:t>
            </a:r>
            <a:r>
              <a:rPr lang="en-US" sz="2800" dirty="0">
                <a:solidFill>
                  <a:prstClr val="black"/>
                </a:solidFill>
              </a:rPr>
              <a:t> monitoring, </a:t>
            </a:r>
            <a:r>
              <a:rPr lang="en-US" sz="2800" dirty="0">
                <a:solidFill>
                  <a:srgbClr val="FF0000"/>
                </a:solidFill>
              </a:rPr>
              <a:t>sodium</a:t>
            </a:r>
            <a:r>
              <a:rPr lang="en-US" sz="2800" dirty="0">
                <a:solidFill>
                  <a:prstClr val="black"/>
                </a:solidFill>
              </a:rPr>
              <a:t>, </a:t>
            </a:r>
            <a:r>
              <a:rPr lang="en-US" sz="2800" dirty="0">
                <a:solidFill>
                  <a:srgbClr val="FF0000"/>
                </a:solidFill>
              </a:rPr>
              <a:t>urea</a:t>
            </a:r>
            <a:r>
              <a:rPr lang="en-US" sz="2800" dirty="0">
                <a:solidFill>
                  <a:prstClr val="black"/>
                </a:solidFill>
              </a:rPr>
              <a:t>, </a:t>
            </a:r>
            <a:r>
              <a:rPr lang="en-US" sz="2800" dirty="0">
                <a:solidFill>
                  <a:srgbClr val="FF0000"/>
                </a:solidFill>
              </a:rPr>
              <a:t>creatinine</a:t>
            </a:r>
            <a:r>
              <a:rPr lang="en-US" sz="2800" dirty="0">
                <a:solidFill>
                  <a:prstClr val="black"/>
                </a:solidFill>
              </a:rPr>
              <a:t>, </a:t>
            </a:r>
            <a:r>
              <a:rPr lang="en-US" sz="2800" dirty="0">
                <a:solidFill>
                  <a:srgbClr val="FF0000"/>
                </a:solidFill>
              </a:rPr>
              <a:t>uric acid</a:t>
            </a:r>
            <a:r>
              <a:rPr lang="en-US" sz="2800" dirty="0">
                <a:solidFill>
                  <a:prstClr val="black"/>
                </a:solidFill>
              </a:rPr>
              <a:t>, </a:t>
            </a:r>
            <a:r>
              <a:rPr lang="en-US" sz="2800" dirty="0">
                <a:solidFill>
                  <a:srgbClr val="FF0000"/>
                </a:solidFill>
              </a:rPr>
              <a:t>hypokalemia</a:t>
            </a:r>
            <a:r>
              <a:rPr lang="en-US" sz="2800" dirty="0">
                <a:solidFill>
                  <a:prstClr val="black"/>
                </a:solidFill>
              </a:rPr>
              <a:t> and the </a:t>
            </a:r>
            <a:r>
              <a:rPr lang="en-US" sz="2800" dirty="0">
                <a:solidFill>
                  <a:srgbClr val="FF0000"/>
                </a:solidFill>
              </a:rPr>
              <a:t>presence or the absence of polyuria</a:t>
            </a:r>
            <a:r>
              <a:rPr lang="en-US" sz="2800" dirty="0">
                <a:solidFill>
                  <a:prstClr val="black"/>
                </a:solidFill>
              </a:rPr>
              <a:t>, all need to be assessed.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In </a:t>
            </a:r>
            <a:r>
              <a:rPr lang="en-US" sz="2800" dirty="0">
                <a:solidFill>
                  <a:prstClr val="black"/>
                </a:solidFill>
              </a:rPr>
              <a:t>cases of </a:t>
            </a:r>
            <a:r>
              <a:rPr lang="en-US" sz="2800" dirty="0">
                <a:solidFill>
                  <a:srgbClr val="FF0000"/>
                </a:solidFill>
              </a:rPr>
              <a:t>adipsic DI</a:t>
            </a:r>
            <a:r>
              <a:rPr lang="en-US" sz="2800" dirty="0">
                <a:solidFill>
                  <a:prstClr val="black"/>
                </a:solidFill>
              </a:rPr>
              <a:t>, </a:t>
            </a:r>
            <a:r>
              <a:rPr lang="en-US" sz="2800" dirty="0">
                <a:solidFill>
                  <a:srgbClr val="FF0000"/>
                </a:solidFill>
              </a:rPr>
              <a:t>DDAVP</a:t>
            </a:r>
            <a:r>
              <a:rPr lang="en-US" sz="2800" dirty="0">
                <a:solidFill>
                  <a:prstClr val="black"/>
                </a:solidFill>
              </a:rPr>
              <a:t> and </a:t>
            </a:r>
            <a:r>
              <a:rPr lang="en-US" sz="2800" dirty="0">
                <a:solidFill>
                  <a:srgbClr val="FF0000"/>
                </a:solidFill>
              </a:rPr>
              <a:t>fluid intake </a:t>
            </a:r>
            <a:r>
              <a:rPr lang="en-US" sz="2800" dirty="0">
                <a:solidFill>
                  <a:prstClr val="black"/>
                </a:solidFill>
              </a:rPr>
              <a:t>have to be carefully titrated, with frequent </a:t>
            </a:r>
            <a:r>
              <a:rPr lang="en-US" sz="2800" dirty="0">
                <a:solidFill>
                  <a:srgbClr val="FF0000"/>
                </a:solidFill>
              </a:rPr>
              <a:t>weighing</a:t>
            </a:r>
            <a:r>
              <a:rPr lang="en-US" sz="2800" dirty="0">
                <a:solidFill>
                  <a:prstClr val="black"/>
                </a:solidFill>
              </a:rPr>
              <a:t> and </a:t>
            </a:r>
            <a:r>
              <a:rPr lang="en-US" sz="2800" dirty="0">
                <a:solidFill>
                  <a:srgbClr val="FF0000"/>
                </a:solidFill>
              </a:rPr>
              <a:t>serum sodium </a:t>
            </a:r>
            <a:r>
              <a:rPr lang="en-US" sz="2800" dirty="0">
                <a:solidFill>
                  <a:prstClr val="black"/>
                </a:solidFill>
              </a:rPr>
              <a:t>level monitoring.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Following </a:t>
            </a:r>
            <a:r>
              <a:rPr lang="en-US" sz="2800" dirty="0">
                <a:solidFill>
                  <a:prstClr val="black"/>
                </a:solidFill>
              </a:rPr>
              <a:t>pituitary surgery, attempts to discontinue DDAVP should be attempted to determine whether posterior pituitary function has recovered.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Some </a:t>
            </a:r>
            <a:r>
              <a:rPr lang="en-US" sz="2800" dirty="0">
                <a:solidFill>
                  <a:prstClr val="black"/>
                </a:solidFill>
              </a:rPr>
              <a:t>suggest that all patients with DI should wear a bracelet to protect them in case of </a:t>
            </a:r>
            <a:r>
              <a:rPr lang="en-US" sz="2800" dirty="0" smtClean="0">
                <a:solidFill>
                  <a:prstClr val="black"/>
                </a:solidFill>
              </a:rPr>
              <a:t>emergency . </a:t>
            </a:r>
            <a:endParaRPr lang="en-US" sz="2800" dirty="0">
              <a:solidFill>
                <a:prstClr val="black"/>
              </a:solidFill>
            </a:endParaRPr>
          </a:p>
        </p:txBody>
      </p:sp>
    </p:spTree>
    <p:extLst>
      <p:ext uri="{BB962C8B-B14F-4D97-AF65-F5344CB8AC3E}">
        <p14:creationId xmlns:p14="http://schemas.microsoft.com/office/powerpoint/2010/main" val="28477185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928" y="256763"/>
            <a:ext cx="11542143" cy="6555641"/>
          </a:xfrm>
          <a:prstGeom prst="rect">
            <a:avLst/>
          </a:prstGeom>
        </p:spPr>
        <p:txBody>
          <a:bodyPr wrap="square">
            <a:spAutoFit/>
          </a:bodyPr>
          <a:lstStyle/>
          <a:p>
            <a:endParaRPr lang="en-US" sz="2800" dirty="0" smtClean="0"/>
          </a:p>
          <a:p>
            <a:pPr marL="457200" indent="-457200">
              <a:buFont typeface="Wingdings" panose="05000000000000000000" pitchFamily="2" charset="2"/>
              <a:buChar char="q"/>
            </a:pPr>
            <a:r>
              <a:rPr lang="en-US" sz="2800" dirty="0" smtClean="0"/>
              <a:t>DI </a:t>
            </a:r>
            <a:r>
              <a:rPr lang="en-US" sz="2800" dirty="0"/>
              <a:t>represents a life-threatening entity when the thirst mechanism is impaired, as in cases of </a:t>
            </a:r>
            <a:r>
              <a:rPr lang="en-US" sz="2800" dirty="0">
                <a:solidFill>
                  <a:srgbClr val="FF0000"/>
                </a:solidFill>
              </a:rPr>
              <a:t>hypothalamic disorder </a:t>
            </a:r>
            <a:r>
              <a:rPr lang="en-US" sz="2800" dirty="0"/>
              <a:t>or </a:t>
            </a:r>
            <a:r>
              <a:rPr lang="en-US" sz="2800" dirty="0">
                <a:solidFill>
                  <a:srgbClr val="FF0000"/>
                </a:solidFill>
              </a:rPr>
              <a:t>reduced consciousness </a:t>
            </a:r>
            <a:r>
              <a:rPr lang="en-US" sz="2800" dirty="0"/>
              <a:t>or </a:t>
            </a:r>
            <a:r>
              <a:rPr lang="en-US" sz="2800" dirty="0">
                <a:solidFill>
                  <a:srgbClr val="FF0000"/>
                </a:solidFill>
              </a:rPr>
              <a:t>lack of water availability </a:t>
            </a:r>
            <a:r>
              <a:rPr lang="en-US" sz="2800" dirty="0"/>
              <a:t>such as in cases of physical disability resulting in severe dehydration and death</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For this reason, a Society for Endocrinology guideline has been recently issued for the in-patient management of patients with CDI </a:t>
            </a:r>
            <a:r>
              <a:rPr lang="en-US" sz="2800" dirty="0" smtClean="0"/>
              <a:t>. </a:t>
            </a:r>
          </a:p>
          <a:p>
            <a:endParaRPr lang="en-US" sz="2800" dirty="0"/>
          </a:p>
          <a:p>
            <a:pPr marL="457200" indent="-457200">
              <a:buFont typeface="Wingdings" panose="05000000000000000000" pitchFamily="2" charset="2"/>
              <a:buChar char="q"/>
            </a:pPr>
            <a:r>
              <a:rPr lang="en-US" sz="2800" dirty="0" smtClean="0"/>
              <a:t>Treatment </a:t>
            </a:r>
            <a:r>
              <a:rPr lang="en-US" sz="2800" dirty="0"/>
              <a:t>AEs includes </a:t>
            </a:r>
            <a:r>
              <a:rPr lang="en-US" sz="2800" dirty="0">
                <a:solidFill>
                  <a:srgbClr val="FF0000"/>
                </a:solidFill>
              </a:rPr>
              <a:t>hyponatraemia</a:t>
            </a:r>
            <a:r>
              <a:rPr lang="en-US" sz="2800" dirty="0"/>
              <a:t> due to overdosing. </a:t>
            </a:r>
            <a:endParaRPr lang="en-US" sz="2800" dirty="0" smtClean="0"/>
          </a:p>
          <a:p>
            <a:endParaRPr lang="en-US" sz="2800" dirty="0"/>
          </a:p>
          <a:p>
            <a:pPr marL="457200" indent="-457200">
              <a:buFont typeface="Wingdings" panose="05000000000000000000" pitchFamily="2" charset="2"/>
              <a:buChar char="q"/>
            </a:pPr>
            <a:r>
              <a:rPr lang="en-US" sz="2800" dirty="0" smtClean="0"/>
              <a:t>This </a:t>
            </a:r>
            <a:r>
              <a:rPr lang="en-US" sz="2800" dirty="0"/>
              <a:t>complication is more problematic in the </a:t>
            </a:r>
            <a:r>
              <a:rPr lang="en-US" sz="2800" dirty="0">
                <a:solidFill>
                  <a:srgbClr val="FF0000"/>
                </a:solidFill>
              </a:rPr>
              <a:t>elderly </a:t>
            </a:r>
            <a:r>
              <a:rPr lang="en-US" sz="2800" dirty="0"/>
              <a:t>who may have increased renal sensitivity to the drug and/or may have abnormalities in osmoregulation. </a:t>
            </a:r>
            <a:endParaRPr lang="en-US" sz="2800" dirty="0" smtClean="0"/>
          </a:p>
          <a:p>
            <a:pPr marL="457200" indent="-457200">
              <a:buFont typeface="Wingdings" panose="05000000000000000000" pitchFamily="2" charset="2"/>
              <a:buChar char="q"/>
            </a:pPr>
            <a:endParaRPr lang="en-US" sz="2800" dirty="0"/>
          </a:p>
        </p:txBody>
      </p:sp>
    </p:spTree>
    <p:extLst>
      <p:ext uri="{BB962C8B-B14F-4D97-AF65-F5344CB8AC3E}">
        <p14:creationId xmlns:p14="http://schemas.microsoft.com/office/powerpoint/2010/main" val="42418630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312" y="708154"/>
            <a:ext cx="11611155" cy="3108543"/>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The thirst mechanism may be altered by damaged hypothalamic osmoreceptors, resulting in a high risk of both hypernatraemia and hyponatraemia since patients cannot adjust fluid intake according to thirst.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As </a:t>
            </a:r>
            <a:r>
              <a:rPr lang="en-US" sz="2800" dirty="0">
                <a:solidFill>
                  <a:prstClr val="black"/>
                </a:solidFill>
              </a:rPr>
              <a:t>noted above, a fixed dose of DDAVP and a constant amount of fluid intake together with consistent environmental temperature and humidity conditions are suggested to result in ‘water-balance’. </a:t>
            </a:r>
          </a:p>
        </p:txBody>
      </p:sp>
    </p:spTree>
    <p:extLst>
      <p:ext uri="{BB962C8B-B14F-4D97-AF65-F5344CB8AC3E}">
        <p14:creationId xmlns:p14="http://schemas.microsoft.com/office/powerpoint/2010/main" val="3786754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7783" y="1358565"/>
            <a:ext cx="10057897" cy="3899330"/>
          </a:xfrm>
          <a:prstGeom prst="rect">
            <a:avLst/>
          </a:prstGeom>
        </p:spPr>
      </p:pic>
    </p:spTree>
    <p:extLst>
      <p:ext uri="{BB962C8B-B14F-4D97-AF65-F5344CB8AC3E}">
        <p14:creationId xmlns:p14="http://schemas.microsoft.com/office/powerpoint/2010/main" val="30093310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2" y="197346"/>
            <a:ext cx="11772181" cy="6678751"/>
          </a:xfrm>
          <a:prstGeom prst="rect">
            <a:avLst/>
          </a:prstGeom>
        </p:spPr>
        <p:txBody>
          <a:bodyPr wrap="square">
            <a:spAutoFit/>
          </a:bodyPr>
          <a:lstStyle/>
          <a:p>
            <a:r>
              <a:rPr lang="en-US" sz="3200" b="1" dirty="0">
                <a:solidFill>
                  <a:srgbClr val="FF0000"/>
                </a:solidFill>
              </a:rPr>
              <a:t>3.8. Considerations Regarding Combinations of Hormone Replacement Therapies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In </a:t>
            </a:r>
            <a:r>
              <a:rPr lang="en-US" sz="2800" dirty="0"/>
              <a:t>cases of simultaneous AI and thyroid dysfunction, </a:t>
            </a:r>
            <a:r>
              <a:rPr lang="en-US" sz="2800" dirty="0">
                <a:solidFill>
                  <a:srgbClr val="FF0000"/>
                </a:solidFill>
              </a:rPr>
              <a:t>GC replacement </a:t>
            </a:r>
            <a:r>
              <a:rPr lang="en-US" sz="2800" dirty="0"/>
              <a:t>should be started </a:t>
            </a:r>
            <a:r>
              <a:rPr lang="en-US" sz="2800" dirty="0">
                <a:solidFill>
                  <a:srgbClr val="FF0000"/>
                </a:solidFill>
              </a:rPr>
              <a:t>first</a:t>
            </a:r>
            <a:r>
              <a:rPr lang="en-US" sz="2800" dirty="0"/>
              <a:t> to avoid precipitating acute AI </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When </a:t>
            </a:r>
            <a:r>
              <a:rPr lang="en-US" sz="2800" dirty="0"/>
              <a:t>there is no time to wait for a diagnosis, empiric GC therapy may be given along with starting L-T4 therapy taking blood for a later measurement of cortisol until there is a definitive laboratory confirmation of cortisol reserve. </a:t>
            </a:r>
            <a:endParaRPr lang="en-US" sz="2800" dirty="0" smtClean="0"/>
          </a:p>
          <a:p>
            <a:endParaRPr lang="en-US" sz="2800" dirty="0"/>
          </a:p>
          <a:p>
            <a:pPr marL="457200" indent="-457200">
              <a:buFont typeface="Wingdings" panose="05000000000000000000" pitchFamily="2" charset="2"/>
              <a:buChar char="q"/>
            </a:pPr>
            <a:r>
              <a:rPr lang="en-US" sz="2800" dirty="0" smtClean="0"/>
              <a:t>Thyroid </a:t>
            </a:r>
            <a:r>
              <a:rPr lang="en-US" sz="2800" dirty="0"/>
              <a:t>hormone accelerates endogenous cortisol clearance, and patients with low adrenal reserve may be rendered hypoadrenal precipitating an AC. </a:t>
            </a:r>
            <a:r>
              <a:rPr lang="en-US" sz="2800" dirty="0" smtClean="0"/>
              <a:t>Moreover</a:t>
            </a:r>
            <a:r>
              <a:rPr lang="en-US" sz="2800" dirty="0"/>
              <a:t>, physiological and pharmacological doses of GC suppress TSH levels. </a:t>
            </a:r>
          </a:p>
        </p:txBody>
      </p:sp>
    </p:spTree>
    <p:extLst>
      <p:ext uri="{BB962C8B-B14F-4D97-AF65-F5344CB8AC3E}">
        <p14:creationId xmlns:p14="http://schemas.microsoft.com/office/powerpoint/2010/main" val="32571534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796" y="151179"/>
            <a:ext cx="11749177" cy="6555641"/>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In addition, </a:t>
            </a:r>
            <a:r>
              <a:rPr lang="en-US" sz="2800" dirty="0">
                <a:solidFill>
                  <a:srgbClr val="FF0000"/>
                </a:solidFill>
              </a:rPr>
              <a:t>cortisol sufficiency </a:t>
            </a:r>
            <a:r>
              <a:rPr lang="en-US" sz="2800" dirty="0">
                <a:solidFill>
                  <a:prstClr val="black"/>
                </a:solidFill>
              </a:rPr>
              <a:t>has to be tested </a:t>
            </a:r>
            <a:r>
              <a:rPr lang="en-US" sz="2800" dirty="0">
                <a:solidFill>
                  <a:srgbClr val="FF0000"/>
                </a:solidFill>
              </a:rPr>
              <a:t>before</a:t>
            </a:r>
            <a:r>
              <a:rPr lang="en-US" sz="2800" dirty="0">
                <a:solidFill>
                  <a:prstClr val="black"/>
                </a:solidFill>
              </a:rPr>
              <a:t> and </a:t>
            </a:r>
            <a:r>
              <a:rPr lang="en-US" sz="2800" dirty="0">
                <a:solidFill>
                  <a:srgbClr val="FF0000"/>
                </a:solidFill>
              </a:rPr>
              <a:t>after GH </a:t>
            </a:r>
            <a:r>
              <a:rPr lang="en-US" sz="2800" dirty="0">
                <a:solidFill>
                  <a:prstClr val="black"/>
                </a:solidFill>
              </a:rPr>
              <a:t>replacement initiation.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Patients </a:t>
            </a:r>
            <a:r>
              <a:rPr lang="en-US" sz="2800" dirty="0">
                <a:solidFill>
                  <a:prstClr val="black"/>
                </a:solidFill>
              </a:rPr>
              <a:t>with GHD demonstrate an </a:t>
            </a:r>
            <a:r>
              <a:rPr lang="en-US" sz="2800" dirty="0">
                <a:solidFill>
                  <a:srgbClr val="FF0000"/>
                </a:solidFill>
              </a:rPr>
              <a:t>increased cortisol/cortisone metabolite ratio</a:t>
            </a:r>
            <a:r>
              <a:rPr lang="en-US" sz="2800" dirty="0">
                <a:solidFill>
                  <a:prstClr val="black"/>
                </a:solidFill>
              </a:rPr>
              <a:t>, whereas since GH suppresses the conversion of cortisone to cortisol patients starting GH replacement therapy may need increased doses of GC replacement therapy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In </a:t>
            </a:r>
            <a:r>
              <a:rPr lang="en-US" sz="2800" dirty="0">
                <a:solidFill>
                  <a:prstClr val="black"/>
                </a:solidFill>
              </a:rPr>
              <a:t>patients on GH replacement therapy, DHEA augments the IGF-I response thus resulting in decreased GH doses in females </a:t>
            </a:r>
            <a:r>
              <a:rPr lang="en-US" sz="2800" dirty="0" smtClean="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When </a:t>
            </a:r>
            <a:r>
              <a:rPr lang="en-US" sz="2800" dirty="0">
                <a:solidFill>
                  <a:prstClr val="black"/>
                </a:solidFill>
              </a:rPr>
              <a:t>not already treated, AI may become apparent because of reduced adrenal reserves. Moreover, in women taking HRT, </a:t>
            </a:r>
            <a:r>
              <a:rPr lang="en-US" sz="2800" dirty="0" smtClean="0">
                <a:solidFill>
                  <a:prstClr val="black"/>
                </a:solidFill>
              </a:rPr>
              <a:t>estrogen-increased </a:t>
            </a:r>
            <a:r>
              <a:rPr lang="en-US" sz="2800" dirty="0">
                <a:solidFill>
                  <a:prstClr val="black"/>
                </a:solidFill>
              </a:rPr>
              <a:t>CBG results in increased total serum cortisol levels, but not the unbound active fraction. </a:t>
            </a:r>
          </a:p>
        </p:txBody>
      </p:sp>
    </p:spTree>
    <p:extLst>
      <p:ext uri="{BB962C8B-B14F-4D97-AF65-F5344CB8AC3E}">
        <p14:creationId xmlns:p14="http://schemas.microsoft.com/office/powerpoint/2010/main" val="16412797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19" y="358213"/>
            <a:ext cx="11570898" cy="6555641"/>
          </a:xfrm>
          <a:prstGeom prst="rect">
            <a:avLst/>
          </a:prstGeom>
        </p:spPr>
        <p:txBody>
          <a:bodyPr wrap="square">
            <a:spAutoFit/>
          </a:bodyPr>
          <a:lstStyle/>
          <a:p>
            <a:pPr marL="457200" indent="-457200">
              <a:buFont typeface="Wingdings" panose="05000000000000000000" pitchFamily="2" charset="2"/>
              <a:buChar char="q"/>
            </a:pPr>
            <a:r>
              <a:rPr lang="en-US" sz="2800" dirty="0"/>
              <a:t>This can be avoided by using transdermal </a:t>
            </a:r>
            <a:r>
              <a:rPr lang="en-US" sz="2800" dirty="0" smtClean="0"/>
              <a:t>estrogen </a:t>
            </a:r>
            <a:r>
              <a:rPr lang="en-US" sz="2800" dirty="0"/>
              <a:t>therapy.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Similarly</a:t>
            </a:r>
            <a:r>
              <a:rPr lang="en-US" sz="2800" dirty="0"/>
              <a:t>, an adjustment in L-T4 therapy and an increase in GC doses may be needed in women starting HRT or an increase in GC doses may be needed in both females and males starting HRT</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E</a:t>
            </a:r>
            <a:r>
              <a:rPr lang="en-US" sz="2800" dirty="0" smtClean="0"/>
              <a:t>strogen-dependent </a:t>
            </a:r>
            <a:r>
              <a:rPr lang="en-US" sz="2800" dirty="0"/>
              <a:t>liver production of thyroid-binding globulin (TBG) result in increased requirements for L-T4 dose requirements from 1.3 to 1.8 </a:t>
            </a:r>
            <a:r>
              <a:rPr lang="el-GR" sz="2800" dirty="0"/>
              <a:t>μ</a:t>
            </a:r>
            <a:r>
              <a:rPr lang="en-US" sz="2800" dirty="0"/>
              <a:t>g/kg/d </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In </a:t>
            </a:r>
            <a:r>
              <a:rPr lang="en-US" sz="2800" dirty="0"/>
              <a:t>addition, </a:t>
            </a:r>
            <a:r>
              <a:rPr lang="en-US" sz="2800" dirty="0">
                <a:solidFill>
                  <a:srgbClr val="FF0000"/>
                </a:solidFill>
              </a:rPr>
              <a:t>thyroid replacement </a:t>
            </a:r>
            <a:r>
              <a:rPr lang="en-US" sz="2800" dirty="0"/>
              <a:t>treatment should be checked and possibly </a:t>
            </a:r>
            <a:r>
              <a:rPr lang="en-US" sz="2800" dirty="0">
                <a:solidFill>
                  <a:srgbClr val="FF0000"/>
                </a:solidFill>
              </a:rPr>
              <a:t>increased </a:t>
            </a:r>
            <a:r>
              <a:rPr lang="en-US" sz="2800" dirty="0"/>
              <a:t>in patients </a:t>
            </a:r>
            <a:r>
              <a:rPr lang="en-US" sz="2800" dirty="0">
                <a:solidFill>
                  <a:srgbClr val="FF0000"/>
                </a:solidFill>
              </a:rPr>
              <a:t>before GH replacement </a:t>
            </a:r>
            <a:r>
              <a:rPr lang="en-US" sz="2800" dirty="0"/>
              <a:t>therapy, since patients with a borderline SHT may necessitate immediate treatment or within 3–6 months of GH replacement therapy initiation. </a:t>
            </a:r>
            <a:endParaRPr lang="en-US" sz="2800" dirty="0" smtClean="0"/>
          </a:p>
          <a:p>
            <a:endParaRPr lang="en-US" sz="2800" dirty="0"/>
          </a:p>
        </p:txBody>
      </p:sp>
    </p:spTree>
    <p:extLst>
      <p:ext uri="{BB962C8B-B14F-4D97-AF65-F5344CB8AC3E}">
        <p14:creationId xmlns:p14="http://schemas.microsoft.com/office/powerpoint/2010/main" val="22735849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080" y="757065"/>
            <a:ext cx="11513388" cy="3539430"/>
          </a:xfrm>
          <a:prstGeom prst="rect">
            <a:avLst/>
          </a:prstGeom>
        </p:spPr>
        <p:txBody>
          <a:bodyPr wrap="square">
            <a:spAutoFit/>
          </a:bodyPr>
          <a:lstStyle/>
          <a:p>
            <a:endParaRPr lang="en-US" sz="2800" dirty="0"/>
          </a:p>
          <a:p>
            <a:pPr marL="457200" indent="-457200">
              <a:buFont typeface="Wingdings" panose="05000000000000000000" pitchFamily="2" charset="2"/>
              <a:buChar char="q"/>
            </a:pPr>
            <a:r>
              <a:rPr lang="en-US" sz="2800" dirty="0" smtClean="0"/>
              <a:t>Conversely</a:t>
            </a:r>
            <a:r>
              <a:rPr lang="en-US" sz="2800" dirty="0"/>
              <a:t>, abnormal GH and IGF-1 secretion occur in hypothyroidism</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Finally, AI may mask the presence of partial DI and monitoring for the development of DI is needed after the initiation of GC replacement; similarly, when DI improves without any intervention AI has to be excluded: since deficits in GC causes reduced free renal water clearance, a borderline polyuria caused by DI may be </a:t>
            </a:r>
            <a:r>
              <a:rPr lang="en-US" sz="2800" dirty="0" smtClean="0"/>
              <a:t>masked </a:t>
            </a:r>
            <a:r>
              <a:rPr lang="en-US" sz="2800" dirty="0"/>
              <a:t>(Table 4). </a:t>
            </a:r>
          </a:p>
        </p:txBody>
      </p:sp>
    </p:spTree>
    <p:extLst>
      <p:ext uri="{BB962C8B-B14F-4D97-AF65-F5344CB8AC3E}">
        <p14:creationId xmlns:p14="http://schemas.microsoft.com/office/powerpoint/2010/main" val="11529042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5806" y="123680"/>
            <a:ext cx="9346318" cy="1584316"/>
          </a:xfrm>
          <a:prstGeom prst="rect">
            <a:avLst/>
          </a:prstGeom>
        </p:spPr>
      </p:pic>
      <p:pic>
        <p:nvPicPr>
          <p:cNvPr id="3" name="Picture 2"/>
          <p:cNvPicPr>
            <a:picLocks noChangeAspect="1"/>
          </p:cNvPicPr>
          <p:nvPr/>
        </p:nvPicPr>
        <p:blipFill>
          <a:blip r:embed="rId3"/>
          <a:stretch>
            <a:fillRect/>
          </a:stretch>
        </p:blipFill>
        <p:spPr>
          <a:xfrm>
            <a:off x="1258247" y="1069632"/>
            <a:ext cx="9986055" cy="6248488"/>
          </a:xfrm>
          <a:prstGeom prst="rect">
            <a:avLst/>
          </a:prstGeom>
        </p:spPr>
      </p:pic>
    </p:spTree>
    <p:extLst>
      <p:ext uri="{BB962C8B-B14F-4D97-AF65-F5344CB8AC3E}">
        <p14:creationId xmlns:p14="http://schemas.microsoft.com/office/powerpoint/2010/main" val="24334834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049" y="451342"/>
            <a:ext cx="11892951" cy="5693866"/>
          </a:xfrm>
          <a:prstGeom prst="rect">
            <a:avLst/>
          </a:prstGeom>
        </p:spPr>
        <p:txBody>
          <a:bodyPr wrap="square">
            <a:spAutoFit/>
          </a:bodyPr>
          <a:lstStyle/>
          <a:p>
            <a:r>
              <a:rPr lang="en-US" sz="2800" b="1" dirty="0">
                <a:solidFill>
                  <a:srgbClr val="FF0000"/>
                </a:solidFill>
              </a:rPr>
              <a:t>4. Considerations Concerning Specific Populations with Hypopituitarism </a:t>
            </a:r>
            <a:endParaRPr lang="en-US" sz="2800" b="1" dirty="0" smtClean="0">
              <a:solidFill>
                <a:srgbClr val="FF0000"/>
              </a:solidFill>
            </a:endParaRPr>
          </a:p>
          <a:p>
            <a:endParaRPr lang="en-US" sz="2800" dirty="0" smtClean="0"/>
          </a:p>
          <a:p>
            <a:r>
              <a:rPr lang="en-US" sz="2800" dirty="0" smtClean="0">
                <a:solidFill>
                  <a:srgbClr val="FF0000"/>
                </a:solidFill>
              </a:rPr>
              <a:t>4.1</a:t>
            </a:r>
            <a:r>
              <a:rPr lang="en-US" sz="2800" dirty="0">
                <a:solidFill>
                  <a:srgbClr val="FF0000"/>
                </a:solidFill>
              </a:rPr>
              <a:t>. </a:t>
            </a:r>
            <a:r>
              <a:rPr lang="en-US" sz="2800" dirty="0" smtClean="0">
                <a:solidFill>
                  <a:srgbClr val="FF0000"/>
                </a:solidFill>
              </a:rPr>
              <a:t>Pregnancy </a:t>
            </a:r>
          </a:p>
          <a:p>
            <a:endParaRPr lang="en-US" sz="2800" dirty="0" smtClean="0"/>
          </a:p>
          <a:p>
            <a:pPr marL="457200" indent="-457200">
              <a:buFont typeface="Wingdings" panose="05000000000000000000" pitchFamily="2" charset="2"/>
              <a:buChar char="q"/>
            </a:pPr>
            <a:r>
              <a:rPr lang="en-US" sz="2800" dirty="0" smtClean="0"/>
              <a:t>Woman </a:t>
            </a:r>
            <a:r>
              <a:rPr lang="en-US" sz="2800" dirty="0"/>
              <a:t>with </a:t>
            </a:r>
            <a:r>
              <a:rPr lang="en-US" sz="2800" dirty="0">
                <a:solidFill>
                  <a:srgbClr val="FF0000"/>
                </a:solidFill>
              </a:rPr>
              <a:t>AI </a:t>
            </a:r>
            <a:r>
              <a:rPr lang="en-US" sz="2800" dirty="0"/>
              <a:t>usually </a:t>
            </a:r>
            <a:r>
              <a:rPr lang="en-US" sz="2800" dirty="0">
                <a:solidFill>
                  <a:srgbClr val="FF0000"/>
                </a:solidFill>
              </a:rPr>
              <a:t>do not </a:t>
            </a:r>
            <a:r>
              <a:rPr lang="en-US" sz="2800" dirty="0"/>
              <a:t>need to alter </a:t>
            </a:r>
            <a:r>
              <a:rPr lang="en-US" sz="2800" dirty="0">
                <a:solidFill>
                  <a:srgbClr val="FF0000"/>
                </a:solidFill>
              </a:rPr>
              <a:t>GC </a:t>
            </a:r>
            <a:r>
              <a:rPr lang="en-US" sz="2800" dirty="0"/>
              <a:t>doses during the </a:t>
            </a:r>
            <a:r>
              <a:rPr lang="en-US" sz="2800" dirty="0">
                <a:solidFill>
                  <a:srgbClr val="FF0000"/>
                </a:solidFill>
              </a:rPr>
              <a:t>first two trimesters</a:t>
            </a:r>
            <a:r>
              <a:rPr lang="en-US" sz="2800" dirty="0"/>
              <a:t> of pregnancy.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An </a:t>
            </a:r>
            <a:r>
              <a:rPr lang="en-US" sz="2800" dirty="0"/>
              <a:t>increase by </a:t>
            </a:r>
            <a:r>
              <a:rPr lang="en-US" sz="2800" dirty="0">
                <a:solidFill>
                  <a:srgbClr val="FF0000"/>
                </a:solidFill>
              </a:rPr>
              <a:t>20–40%</a:t>
            </a:r>
            <a:r>
              <a:rPr lang="en-US" sz="2800" dirty="0"/>
              <a:t> in the dosing of </a:t>
            </a:r>
            <a:r>
              <a:rPr lang="en-US" sz="2800" dirty="0">
                <a:solidFill>
                  <a:srgbClr val="FF0000"/>
                </a:solidFill>
              </a:rPr>
              <a:t>HC</a:t>
            </a:r>
            <a:r>
              <a:rPr lang="en-US" sz="2800" dirty="0"/>
              <a:t> </a:t>
            </a:r>
            <a:r>
              <a:rPr lang="en-US" sz="2800" dirty="0" smtClean="0"/>
              <a:t>may be </a:t>
            </a:r>
            <a:r>
              <a:rPr lang="en-US" sz="2800" dirty="0"/>
              <a:t>needed during the </a:t>
            </a:r>
            <a:r>
              <a:rPr lang="en-US" sz="2800" dirty="0">
                <a:solidFill>
                  <a:srgbClr val="FF0000"/>
                </a:solidFill>
              </a:rPr>
              <a:t>third</a:t>
            </a:r>
            <a:r>
              <a:rPr lang="en-US" sz="2800" dirty="0"/>
              <a:t> </a:t>
            </a:r>
            <a:r>
              <a:rPr lang="en-US" sz="2800" dirty="0">
                <a:solidFill>
                  <a:srgbClr val="FF0000"/>
                </a:solidFill>
              </a:rPr>
              <a:t>trimester</a:t>
            </a:r>
            <a:r>
              <a:rPr lang="en-US" sz="2800" dirty="0"/>
              <a:t> since free cortisol normally increases during this period </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Lower </a:t>
            </a:r>
            <a:r>
              <a:rPr lang="en-US" sz="2800" dirty="0"/>
              <a:t>doses of HC might be needed in women with hypopituitarism who have a borderline cortisol reserve. </a:t>
            </a:r>
            <a:endParaRPr lang="en-US" sz="2800" dirty="0" smtClean="0"/>
          </a:p>
          <a:p>
            <a:endParaRPr lang="en-US" sz="2800" dirty="0"/>
          </a:p>
        </p:txBody>
      </p:sp>
    </p:spTree>
    <p:extLst>
      <p:ext uri="{BB962C8B-B14F-4D97-AF65-F5344CB8AC3E}">
        <p14:creationId xmlns:p14="http://schemas.microsoft.com/office/powerpoint/2010/main" val="16072913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555" y="302359"/>
            <a:ext cx="11703169"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It is very important to </a:t>
            </a:r>
            <a:r>
              <a:rPr lang="en-US" sz="2800" dirty="0">
                <a:solidFill>
                  <a:srgbClr val="FF0000"/>
                </a:solidFill>
              </a:rPr>
              <a:t>closely follow-up </a:t>
            </a:r>
            <a:r>
              <a:rPr lang="en-US" sz="2800" dirty="0">
                <a:solidFill>
                  <a:prstClr val="black"/>
                </a:solidFill>
              </a:rPr>
              <a:t>pregnant women with AI in order to document clinical symptoms and signs of GC over- and under-replacement by measuring </a:t>
            </a:r>
            <a:r>
              <a:rPr lang="en-US" sz="2800" dirty="0">
                <a:solidFill>
                  <a:srgbClr val="FF0000"/>
                </a:solidFill>
              </a:rPr>
              <a:t>weight gain</a:t>
            </a:r>
            <a:r>
              <a:rPr lang="en-US" sz="2800" dirty="0">
                <a:solidFill>
                  <a:prstClr val="black"/>
                </a:solidFill>
              </a:rPr>
              <a:t>, </a:t>
            </a:r>
            <a:r>
              <a:rPr lang="en-US" sz="2800" dirty="0">
                <a:solidFill>
                  <a:srgbClr val="FF0000"/>
                </a:solidFill>
              </a:rPr>
              <a:t>postural hypotension </a:t>
            </a:r>
            <a:r>
              <a:rPr lang="en-US" sz="2800" dirty="0">
                <a:solidFill>
                  <a:prstClr val="black"/>
                </a:solidFill>
              </a:rPr>
              <a:t>or </a:t>
            </a:r>
            <a:r>
              <a:rPr lang="en-US" sz="2800" dirty="0">
                <a:solidFill>
                  <a:srgbClr val="FF0000"/>
                </a:solidFill>
              </a:rPr>
              <a:t>hypertension</a:t>
            </a:r>
            <a:r>
              <a:rPr lang="en-US" sz="2800" dirty="0">
                <a:solidFill>
                  <a:prstClr val="black"/>
                </a:solidFill>
              </a:rPr>
              <a:t>, </a:t>
            </a:r>
            <a:r>
              <a:rPr lang="en-US" sz="2800" dirty="0">
                <a:solidFill>
                  <a:srgbClr val="FF0000"/>
                </a:solidFill>
              </a:rPr>
              <a:t>hyperglycaemia </a:t>
            </a:r>
            <a:r>
              <a:rPr lang="en-US" sz="2800" dirty="0">
                <a:solidFill>
                  <a:schemeClr val="bg2">
                    <a:lumMod val="10000"/>
                  </a:schemeClr>
                </a:solidFill>
              </a:rPr>
              <a:t>and</a:t>
            </a:r>
            <a:r>
              <a:rPr lang="en-US" sz="2800" dirty="0">
                <a:solidFill>
                  <a:srgbClr val="FF0000"/>
                </a:solidFill>
              </a:rPr>
              <a:t> fatigue</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Only </a:t>
            </a:r>
            <a:r>
              <a:rPr lang="en-US" sz="2800" dirty="0">
                <a:solidFill>
                  <a:srgbClr val="FF0000"/>
                </a:solidFill>
              </a:rPr>
              <a:t>HC</a:t>
            </a:r>
            <a:r>
              <a:rPr lang="en-US" sz="2800" dirty="0">
                <a:solidFill>
                  <a:prstClr val="black"/>
                </a:solidFill>
              </a:rPr>
              <a:t> should be </a:t>
            </a:r>
            <a:r>
              <a:rPr lang="en-US" sz="2800" dirty="0">
                <a:solidFill>
                  <a:srgbClr val="FF0000"/>
                </a:solidFill>
              </a:rPr>
              <a:t>used</a:t>
            </a:r>
            <a:r>
              <a:rPr lang="en-US" sz="2800" dirty="0">
                <a:solidFill>
                  <a:prstClr val="black"/>
                </a:solidFill>
              </a:rPr>
              <a:t> in pregnancy since it is degraded by the enzyme 11</a:t>
            </a:r>
            <a:r>
              <a:rPr lang="el-GR" sz="2800" dirty="0">
                <a:solidFill>
                  <a:prstClr val="black"/>
                </a:solidFill>
              </a:rPr>
              <a:t>β-</a:t>
            </a:r>
            <a:r>
              <a:rPr lang="en-US" sz="2800" dirty="0">
                <a:solidFill>
                  <a:prstClr val="black"/>
                </a:solidFill>
              </a:rPr>
              <a:t>HSD1, and does not cross the placenta, as opposed to dexamethasone which has to be avoided since it is not inactivated in the placenta</a:t>
            </a:r>
            <a:r>
              <a:rPr lang="en-US" sz="2800" dirty="0" smtClean="0">
                <a:solidFill>
                  <a:prstClr val="black"/>
                </a:solidFill>
              </a:rPr>
              <a:t>.</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During the </a:t>
            </a:r>
            <a:r>
              <a:rPr lang="en-US" sz="2800" dirty="0">
                <a:solidFill>
                  <a:srgbClr val="FF0000"/>
                </a:solidFill>
              </a:rPr>
              <a:t>active phase of labour</a:t>
            </a:r>
            <a:r>
              <a:rPr lang="en-US" sz="2800" dirty="0">
                <a:solidFill>
                  <a:prstClr val="black"/>
                </a:solidFill>
              </a:rPr>
              <a:t>, doses should be </a:t>
            </a:r>
            <a:r>
              <a:rPr lang="en-US" sz="2800" dirty="0">
                <a:solidFill>
                  <a:srgbClr val="FF0000"/>
                </a:solidFill>
              </a:rPr>
              <a:t>adjusted</a:t>
            </a:r>
            <a:r>
              <a:rPr lang="en-US" sz="2800" dirty="0">
                <a:solidFill>
                  <a:prstClr val="black"/>
                </a:solidFill>
              </a:rPr>
              <a:t> to that used in </a:t>
            </a:r>
            <a:r>
              <a:rPr lang="en-US" sz="2800" dirty="0">
                <a:solidFill>
                  <a:srgbClr val="FF0000"/>
                </a:solidFill>
              </a:rPr>
              <a:t>major surgical stress </a:t>
            </a:r>
            <a:r>
              <a:rPr lang="en-US" sz="2800" dirty="0">
                <a:solidFill>
                  <a:prstClr val="black"/>
                </a:solidFill>
              </a:rPr>
              <a:t>by administering </a:t>
            </a:r>
            <a:r>
              <a:rPr lang="en-US" sz="2800" dirty="0">
                <a:solidFill>
                  <a:srgbClr val="FF0000"/>
                </a:solidFill>
              </a:rPr>
              <a:t>50 mg</a:t>
            </a:r>
            <a:r>
              <a:rPr lang="en-US" sz="2800" dirty="0">
                <a:solidFill>
                  <a:prstClr val="black"/>
                </a:solidFill>
              </a:rPr>
              <a:t> HC intravenously (IV) in the </a:t>
            </a:r>
            <a:r>
              <a:rPr lang="en-US" sz="2800" dirty="0">
                <a:solidFill>
                  <a:srgbClr val="FF0000"/>
                </a:solidFill>
              </a:rPr>
              <a:t>second stage of labour</a:t>
            </a:r>
            <a:r>
              <a:rPr lang="en-US" sz="2800" dirty="0">
                <a:solidFill>
                  <a:prstClr val="black"/>
                </a:solidFill>
              </a:rPr>
              <a:t>.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For </a:t>
            </a:r>
            <a:r>
              <a:rPr lang="en-US" sz="2800" dirty="0">
                <a:solidFill>
                  <a:srgbClr val="FF0000"/>
                </a:solidFill>
              </a:rPr>
              <a:t>Caesarean </a:t>
            </a:r>
            <a:r>
              <a:rPr lang="en-US" sz="2800" dirty="0">
                <a:solidFill>
                  <a:prstClr val="black"/>
                </a:solidFill>
              </a:rPr>
              <a:t>section, a dose of </a:t>
            </a:r>
            <a:r>
              <a:rPr lang="en-US" sz="2800" dirty="0">
                <a:solidFill>
                  <a:srgbClr val="FF0000"/>
                </a:solidFill>
              </a:rPr>
              <a:t>50–100 m</a:t>
            </a:r>
            <a:r>
              <a:rPr lang="en-US" sz="2800" dirty="0">
                <a:solidFill>
                  <a:prstClr val="black"/>
                </a:solidFill>
              </a:rPr>
              <a:t>g every </a:t>
            </a:r>
            <a:r>
              <a:rPr lang="en-US" sz="2800" dirty="0">
                <a:solidFill>
                  <a:srgbClr val="FF0000"/>
                </a:solidFill>
              </a:rPr>
              <a:t>6–8 h</a:t>
            </a:r>
            <a:r>
              <a:rPr lang="en-US" sz="2800" dirty="0">
                <a:solidFill>
                  <a:prstClr val="black"/>
                </a:solidFill>
              </a:rPr>
              <a:t> is recommended. </a:t>
            </a:r>
          </a:p>
        </p:txBody>
      </p:sp>
    </p:spTree>
    <p:extLst>
      <p:ext uri="{BB962C8B-B14F-4D97-AF65-F5344CB8AC3E}">
        <p14:creationId xmlns:p14="http://schemas.microsoft.com/office/powerpoint/2010/main" val="40614831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204" y="302742"/>
            <a:ext cx="11484633" cy="6124754"/>
          </a:xfrm>
          <a:prstGeom prst="rect">
            <a:avLst/>
          </a:prstGeom>
        </p:spPr>
        <p:txBody>
          <a:bodyPr wrap="square">
            <a:spAutoFit/>
          </a:bodyPr>
          <a:lstStyle/>
          <a:p>
            <a:pPr marL="457200" indent="-457200">
              <a:buFont typeface="Wingdings" panose="05000000000000000000" pitchFamily="2" charset="2"/>
              <a:buChar char="q"/>
            </a:pPr>
            <a:r>
              <a:rPr lang="en-US" sz="2800" dirty="0" smtClean="0"/>
              <a:t>The diagnosis of AI may be missed in the first trimester </a:t>
            </a:r>
            <a:r>
              <a:rPr lang="en-US" sz="2800" dirty="0"/>
              <a:t>due to confounding symptoms of normal pregnancy. </a:t>
            </a:r>
            <a:endParaRPr lang="en-US" sz="2800" dirty="0" smtClean="0"/>
          </a:p>
          <a:p>
            <a:endParaRPr lang="en-US" sz="2800" dirty="0"/>
          </a:p>
          <a:p>
            <a:pPr marL="457200" indent="-457200">
              <a:buFont typeface="Wingdings" panose="05000000000000000000" pitchFamily="2" charset="2"/>
              <a:buChar char="q"/>
            </a:pPr>
            <a:r>
              <a:rPr lang="en-US" sz="2800" dirty="0" smtClean="0"/>
              <a:t>A </a:t>
            </a:r>
            <a:r>
              <a:rPr lang="en-US" sz="2800" dirty="0"/>
              <a:t>low morning </a:t>
            </a:r>
            <a:r>
              <a:rPr lang="en-US" sz="2800" dirty="0">
                <a:solidFill>
                  <a:srgbClr val="FF0000"/>
                </a:solidFill>
              </a:rPr>
              <a:t>cortisol </a:t>
            </a:r>
            <a:r>
              <a:rPr lang="en-US" sz="2800" dirty="0" smtClean="0">
                <a:solidFill>
                  <a:srgbClr val="FF0000"/>
                </a:solidFill>
              </a:rPr>
              <a:t>&lt; 3 </a:t>
            </a:r>
            <a:r>
              <a:rPr lang="el-GR" sz="2800" dirty="0">
                <a:solidFill>
                  <a:prstClr val="black"/>
                </a:solidFill>
              </a:rPr>
              <a:t>μ</a:t>
            </a:r>
            <a:r>
              <a:rPr lang="en-US" sz="2800" dirty="0">
                <a:solidFill>
                  <a:prstClr val="black"/>
                </a:solidFill>
              </a:rPr>
              <a:t>g</a:t>
            </a:r>
            <a:r>
              <a:rPr lang="en-US" sz="2800" dirty="0" smtClean="0"/>
              <a:t>/dL </a:t>
            </a:r>
            <a:r>
              <a:rPr lang="en-US" sz="2800" dirty="0"/>
              <a:t>in the presence of </a:t>
            </a:r>
            <a:r>
              <a:rPr lang="en-US" sz="2800" dirty="0">
                <a:solidFill>
                  <a:srgbClr val="FF0000"/>
                </a:solidFill>
              </a:rPr>
              <a:t>typical </a:t>
            </a:r>
            <a:r>
              <a:rPr lang="en-US" sz="2800" dirty="0" smtClean="0">
                <a:solidFill>
                  <a:srgbClr val="FF0000"/>
                </a:solidFill>
              </a:rPr>
              <a:t>clinical presentation</a:t>
            </a:r>
            <a:r>
              <a:rPr lang="en-US" sz="2800" dirty="0" smtClean="0"/>
              <a:t> is diagnostic of AI.</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Plasma cortisol can </a:t>
            </a:r>
            <a:r>
              <a:rPr lang="en-US" sz="2800" dirty="0" smtClean="0">
                <a:solidFill>
                  <a:srgbClr val="FF0000"/>
                </a:solidFill>
              </a:rPr>
              <a:t>be falsely“normal</a:t>
            </a:r>
            <a:r>
              <a:rPr lang="en-US" sz="2800" dirty="0" smtClean="0"/>
              <a:t>”because of </a:t>
            </a:r>
            <a:r>
              <a:rPr lang="en-US" sz="2800" dirty="0" smtClean="0">
                <a:solidFill>
                  <a:srgbClr val="FF0000"/>
                </a:solidFill>
              </a:rPr>
              <a:t>increased CBG </a:t>
            </a:r>
            <a:r>
              <a:rPr lang="en-US" sz="2800" dirty="0" smtClean="0"/>
              <a:t>in the </a:t>
            </a:r>
            <a:r>
              <a:rPr lang="en-US" sz="2800" dirty="0" smtClean="0">
                <a:solidFill>
                  <a:srgbClr val="FF0000"/>
                </a:solidFill>
              </a:rPr>
              <a:t>second</a:t>
            </a:r>
            <a:r>
              <a:rPr lang="en-US" sz="2800" dirty="0" smtClean="0"/>
              <a:t> and </a:t>
            </a:r>
            <a:r>
              <a:rPr lang="en-US" sz="2800" dirty="0" smtClean="0">
                <a:solidFill>
                  <a:srgbClr val="FF0000"/>
                </a:solidFill>
              </a:rPr>
              <a:t>third</a:t>
            </a:r>
            <a:r>
              <a:rPr lang="en-US" sz="2800" dirty="0" smtClean="0"/>
              <a:t> </a:t>
            </a:r>
            <a:r>
              <a:rPr lang="en-US" sz="2800" dirty="0" smtClean="0">
                <a:solidFill>
                  <a:srgbClr val="FF0000"/>
                </a:solidFill>
              </a:rPr>
              <a:t>trimesters</a:t>
            </a:r>
            <a:r>
              <a:rPr lang="en-US" sz="2800" dirty="0" smtClean="0"/>
              <a:t>.</a:t>
            </a:r>
          </a:p>
          <a:p>
            <a:endParaRPr lang="en-US" sz="2800" dirty="0"/>
          </a:p>
          <a:p>
            <a:pPr marL="457200" indent="-457200">
              <a:buFont typeface="Wingdings" panose="05000000000000000000" pitchFamily="2" charset="2"/>
              <a:buChar char="q"/>
            </a:pPr>
            <a:r>
              <a:rPr lang="en-US" sz="2800" dirty="0" smtClean="0"/>
              <a:t>One study suggests </a:t>
            </a:r>
            <a:r>
              <a:rPr lang="en-US" sz="2800" dirty="0"/>
              <a:t>new normal ranges for cortisol in pregnancy </a:t>
            </a:r>
            <a:r>
              <a:rPr lang="en-US" sz="2800" dirty="0" smtClean="0"/>
              <a:t>. (</a:t>
            </a:r>
            <a:r>
              <a:rPr lang="en-US" sz="2800" dirty="0"/>
              <a:t>GUIDLINE) </a:t>
            </a: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solidFill>
                  <a:srgbClr val="FF0000"/>
                </a:solidFill>
              </a:rPr>
              <a:t>Lower </a:t>
            </a:r>
            <a:r>
              <a:rPr lang="en-US" sz="2800" dirty="0">
                <a:solidFill>
                  <a:srgbClr val="FF0000"/>
                </a:solidFill>
              </a:rPr>
              <a:t>doses </a:t>
            </a:r>
            <a:r>
              <a:rPr lang="en-US" sz="2800" dirty="0"/>
              <a:t>of HC might be needed in women with </a:t>
            </a:r>
            <a:r>
              <a:rPr lang="en-US" sz="2800" dirty="0" smtClean="0">
                <a:solidFill>
                  <a:srgbClr val="FF0000"/>
                </a:solidFill>
              </a:rPr>
              <a:t>hypopituitarism</a:t>
            </a:r>
            <a:r>
              <a:rPr lang="en-US" sz="2800" dirty="0" smtClean="0"/>
              <a:t> (compared with primary AI) who are not </a:t>
            </a:r>
            <a:r>
              <a:rPr lang="en-US" sz="2800" dirty="0"/>
              <a:t>treated with GC replacement </a:t>
            </a:r>
            <a:r>
              <a:rPr lang="en-US" sz="2800" dirty="0" smtClean="0"/>
              <a:t>.</a:t>
            </a:r>
            <a:endParaRPr lang="en-US" sz="2800" dirty="0"/>
          </a:p>
        </p:txBody>
      </p:sp>
    </p:spTree>
    <p:extLst>
      <p:ext uri="{BB962C8B-B14F-4D97-AF65-F5344CB8AC3E}">
        <p14:creationId xmlns:p14="http://schemas.microsoft.com/office/powerpoint/2010/main" val="8830760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17" y="366623"/>
            <a:ext cx="11593900" cy="6124754"/>
          </a:xfrm>
          <a:prstGeom prst="rect">
            <a:avLst/>
          </a:prstGeom>
        </p:spPr>
        <p:txBody>
          <a:bodyPr wrap="square">
            <a:spAutoFit/>
          </a:bodyPr>
          <a:lstStyle/>
          <a:p>
            <a:pPr marL="457200" indent="-457200">
              <a:buFont typeface="Wingdings" panose="05000000000000000000" pitchFamily="2" charset="2"/>
              <a:buChar char="q"/>
            </a:pPr>
            <a:r>
              <a:rPr lang="en-US" sz="2800" dirty="0"/>
              <a:t>Thyroid replacement should be monitored </a:t>
            </a:r>
            <a:r>
              <a:rPr lang="en-US" sz="2800" dirty="0">
                <a:solidFill>
                  <a:srgbClr val="FF0000"/>
                </a:solidFill>
              </a:rPr>
              <a:t>every 4–6 weeks </a:t>
            </a:r>
            <a:r>
              <a:rPr lang="en-US" sz="2800" dirty="0"/>
              <a:t>since increased L-T4 doses may be required to maintain serum fT4 or total T4 levels within target ranges </a:t>
            </a:r>
            <a:r>
              <a:rPr lang="en-US" sz="2800" dirty="0" smtClean="0"/>
              <a:t>. </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Current </a:t>
            </a:r>
            <a:r>
              <a:rPr lang="en-US" sz="2800" dirty="0"/>
              <a:t>recommendations include </a:t>
            </a:r>
            <a:r>
              <a:rPr lang="en-US" sz="2800" dirty="0">
                <a:solidFill>
                  <a:srgbClr val="FF0000"/>
                </a:solidFill>
              </a:rPr>
              <a:t>increasing L-T4 </a:t>
            </a:r>
            <a:r>
              <a:rPr lang="en-US" sz="2800" dirty="0"/>
              <a:t>doses by </a:t>
            </a:r>
            <a:r>
              <a:rPr lang="en-US" sz="2800" dirty="0">
                <a:solidFill>
                  <a:srgbClr val="FF0000"/>
                </a:solidFill>
              </a:rPr>
              <a:t>doubling</a:t>
            </a:r>
            <a:r>
              <a:rPr lang="en-US" sz="2800" dirty="0"/>
              <a:t> the dose </a:t>
            </a:r>
            <a:r>
              <a:rPr lang="en-US" sz="2800" dirty="0">
                <a:solidFill>
                  <a:srgbClr val="FF0000"/>
                </a:solidFill>
              </a:rPr>
              <a:t>at weekends </a:t>
            </a:r>
            <a:r>
              <a:rPr lang="en-US" sz="2800" dirty="0"/>
              <a:t>on confirmation of pregnancy with further dose adjustments to achieve target levels.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Since </a:t>
            </a:r>
            <a:r>
              <a:rPr lang="en-US" sz="2800" dirty="0"/>
              <a:t>many fT4 assays do not perform well during pregnancy, it is suggested to use </a:t>
            </a:r>
            <a:r>
              <a:rPr lang="en-US" sz="2800" dirty="0">
                <a:solidFill>
                  <a:srgbClr val="FF0000"/>
                </a:solidFill>
              </a:rPr>
              <a:t>total T4 </a:t>
            </a:r>
            <a:r>
              <a:rPr lang="en-US" sz="2800" dirty="0"/>
              <a:t>reference ranges adjusted upward by </a:t>
            </a:r>
            <a:r>
              <a:rPr lang="en-US" sz="2800" dirty="0">
                <a:solidFill>
                  <a:srgbClr val="FF0000"/>
                </a:solidFill>
              </a:rPr>
              <a:t>50%</a:t>
            </a:r>
            <a:r>
              <a:rPr lang="en-US" sz="2800" dirty="0"/>
              <a:t> if </a:t>
            </a:r>
            <a:r>
              <a:rPr lang="en-US" sz="2800" dirty="0" smtClean="0"/>
              <a:t>pregnancy specific </a:t>
            </a:r>
            <a:r>
              <a:rPr lang="en-US" sz="2800" dirty="0"/>
              <a:t>fT4 reference ranges are not available</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Clinicians should </a:t>
            </a:r>
            <a:r>
              <a:rPr lang="en-US" sz="2800" dirty="0">
                <a:solidFill>
                  <a:srgbClr val="FF0000"/>
                </a:solidFill>
              </a:rPr>
              <a:t>reduce L-T4 </a:t>
            </a:r>
            <a:r>
              <a:rPr lang="en-US" sz="2800" dirty="0"/>
              <a:t>doses back to prepregnancy levels </a:t>
            </a:r>
            <a:r>
              <a:rPr lang="en-US" sz="2800" dirty="0">
                <a:solidFill>
                  <a:srgbClr val="FF0000"/>
                </a:solidFill>
              </a:rPr>
              <a:t>immediately</a:t>
            </a:r>
            <a:r>
              <a:rPr lang="en-US" sz="2800" dirty="0"/>
              <a:t> after </a:t>
            </a:r>
            <a:r>
              <a:rPr lang="en-US" sz="2800" dirty="0">
                <a:solidFill>
                  <a:srgbClr val="FF0000"/>
                </a:solidFill>
              </a:rPr>
              <a:t>delivery</a:t>
            </a:r>
            <a:r>
              <a:rPr lang="en-US" sz="2800" dirty="0"/>
              <a:t> to avoid iatrogenic </a:t>
            </a:r>
            <a:r>
              <a:rPr lang="en-US" sz="2800" dirty="0" smtClean="0"/>
              <a:t>hyperthyroidism. </a:t>
            </a:r>
            <a:endParaRPr lang="en-US" sz="2800" dirty="0"/>
          </a:p>
        </p:txBody>
      </p:sp>
    </p:spTree>
    <p:extLst>
      <p:ext uri="{BB962C8B-B14F-4D97-AF65-F5344CB8AC3E}">
        <p14:creationId xmlns:p14="http://schemas.microsoft.com/office/powerpoint/2010/main" val="9590712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795" y="617613"/>
            <a:ext cx="11628409" cy="5262979"/>
          </a:xfrm>
          <a:prstGeom prst="rect">
            <a:avLst/>
          </a:prstGeom>
        </p:spPr>
        <p:txBody>
          <a:bodyPr wrap="square">
            <a:spAutoFit/>
          </a:bodyPr>
          <a:lstStyle/>
          <a:p>
            <a:pPr marL="457200" indent="-457200">
              <a:buFont typeface="Wingdings" panose="05000000000000000000" pitchFamily="2" charset="2"/>
              <a:buChar char="q"/>
            </a:pPr>
            <a:r>
              <a:rPr lang="en-US" sz="2800" dirty="0"/>
              <a:t>In pregnant women with DI, it is suggested to </a:t>
            </a:r>
            <a:r>
              <a:rPr lang="en-US" sz="2800" dirty="0">
                <a:solidFill>
                  <a:srgbClr val="FF0000"/>
                </a:solidFill>
              </a:rPr>
              <a:t>continue DDAVP </a:t>
            </a:r>
            <a:r>
              <a:rPr lang="en-US" sz="2800" dirty="0"/>
              <a:t>administration during pregnancy, adjusting the dose if required, since the different water-balance which is established by a decreased threshold for AVP release and thirst mechanism results in decreased serum sodium and osmolality </a:t>
            </a:r>
            <a:r>
              <a:rPr lang="en-US" sz="2800" dirty="0" smtClean="0"/>
              <a:t>. </a:t>
            </a:r>
          </a:p>
          <a:p>
            <a:endParaRPr lang="en-US" sz="2800" dirty="0"/>
          </a:p>
          <a:p>
            <a:pPr marL="457200" indent="-457200">
              <a:buFont typeface="Wingdings" panose="05000000000000000000" pitchFamily="2" charset="2"/>
              <a:buChar char="q"/>
            </a:pPr>
            <a:r>
              <a:rPr lang="en-US" sz="2800" dirty="0" smtClean="0"/>
              <a:t>Moreover</a:t>
            </a:r>
            <a:r>
              <a:rPr lang="en-US" sz="2800" dirty="0"/>
              <a:t>, the enzyme vasopressinase, which degrades endogenous AVP, is increased as it is produced by the placenta.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However</a:t>
            </a:r>
            <a:r>
              <a:rPr lang="en-US" sz="2800" dirty="0"/>
              <a:t>, pregnancy may unmask mild forms of DI, often recurring with subsequent pregnancies. </a:t>
            </a:r>
            <a:endParaRPr lang="en-US" sz="2800" dirty="0" smtClean="0"/>
          </a:p>
          <a:p>
            <a:endParaRPr lang="en-US" sz="2800" dirty="0"/>
          </a:p>
        </p:txBody>
      </p:sp>
    </p:spTree>
    <p:extLst>
      <p:ext uri="{BB962C8B-B14F-4D97-AF65-F5344CB8AC3E}">
        <p14:creationId xmlns:p14="http://schemas.microsoft.com/office/powerpoint/2010/main" val="3616996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071" y="400361"/>
            <a:ext cx="10256318" cy="6057277"/>
          </a:xfrm>
          <a:prstGeom prst="rect">
            <a:avLst/>
          </a:prstGeom>
        </p:spPr>
      </p:pic>
    </p:spTree>
    <p:extLst>
      <p:ext uri="{BB962C8B-B14F-4D97-AF65-F5344CB8AC3E}">
        <p14:creationId xmlns:p14="http://schemas.microsoft.com/office/powerpoint/2010/main" val="10597170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62" y="1162478"/>
            <a:ext cx="11542144" cy="3539430"/>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Usually, the requirement for DDAVP does </a:t>
            </a:r>
            <a:r>
              <a:rPr lang="en-US" sz="2800" dirty="0">
                <a:solidFill>
                  <a:srgbClr val="FF0000"/>
                </a:solidFill>
              </a:rPr>
              <a:t>not</a:t>
            </a:r>
            <a:r>
              <a:rPr lang="en-US" sz="2800" dirty="0">
                <a:solidFill>
                  <a:prstClr val="black"/>
                </a:solidFill>
              </a:rPr>
              <a:t> change but it sometimes might be </a:t>
            </a:r>
            <a:r>
              <a:rPr lang="en-US" sz="2800" dirty="0">
                <a:solidFill>
                  <a:srgbClr val="FF0000"/>
                </a:solidFill>
              </a:rPr>
              <a:t>slightly higher </a:t>
            </a:r>
            <a:r>
              <a:rPr lang="en-US" sz="2800" dirty="0">
                <a:solidFill>
                  <a:prstClr val="black"/>
                </a:solidFill>
              </a:rPr>
              <a:t>. </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a:solidFill>
                  <a:prstClr val="black"/>
                </a:solidFill>
              </a:rPr>
              <a:t>DDAVP is generally considered safe during pregnancy and for the newborn in lactating mothers .</a:t>
            </a: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srgbClr val="FF0000"/>
                </a:solidFill>
              </a:rPr>
              <a:t>GH replacement </a:t>
            </a:r>
            <a:r>
              <a:rPr lang="en-US" sz="2800" dirty="0">
                <a:solidFill>
                  <a:prstClr val="black"/>
                </a:solidFill>
              </a:rPr>
              <a:t>is </a:t>
            </a:r>
            <a:r>
              <a:rPr lang="en-US" sz="2800" dirty="0">
                <a:solidFill>
                  <a:srgbClr val="FF0000"/>
                </a:solidFill>
              </a:rPr>
              <a:t>discontinued</a:t>
            </a:r>
            <a:r>
              <a:rPr lang="en-US" sz="2800" dirty="0">
                <a:solidFill>
                  <a:prstClr val="black"/>
                </a:solidFill>
              </a:rPr>
              <a:t> during pregnancy because there is no evidence as yet for its safety, whereas the placenta produces GH. </a:t>
            </a:r>
          </a:p>
        </p:txBody>
      </p:sp>
    </p:spTree>
    <p:extLst>
      <p:ext uri="{BB962C8B-B14F-4D97-AF65-F5344CB8AC3E}">
        <p14:creationId xmlns:p14="http://schemas.microsoft.com/office/powerpoint/2010/main" val="12766251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548" y="652148"/>
            <a:ext cx="11800935" cy="6617196"/>
          </a:xfrm>
          <a:prstGeom prst="rect">
            <a:avLst/>
          </a:prstGeom>
        </p:spPr>
        <p:txBody>
          <a:bodyPr wrap="square">
            <a:spAutoFit/>
          </a:bodyPr>
          <a:lstStyle/>
          <a:p>
            <a:r>
              <a:rPr lang="en-US" sz="3200" b="1" dirty="0">
                <a:solidFill>
                  <a:srgbClr val="FF0000"/>
                </a:solidFill>
              </a:rPr>
              <a:t>4.2. Pituitary Apoplexy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Classical </a:t>
            </a:r>
            <a:r>
              <a:rPr lang="en-US" sz="2800" dirty="0"/>
              <a:t>pituitary apoplexy (PitAp) may be a life-threatening situation and rapid replacement with HC may be life-saving.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PitAp </a:t>
            </a:r>
            <a:r>
              <a:rPr lang="en-US" sz="2800" dirty="0"/>
              <a:t>can be caused either by </a:t>
            </a:r>
            <a:r>
              <a:rPr lang="en-US" sz="2800" dirty="0">
                <a:solidFill>
                  <a:srgbClr val="FF0000"/>
                </a:solidFill>
              </a:rPr>
              <a:t>haemorrhage</a:t>
            </a:r>
            <a:r>
              <a:rPr lang="en-US" sz="2800" dirty="0"/>
              <a:t> and/or by </a:t>
            </a:r>
            <a:r>
              <a:rPr lang="en-US" sz="2800" dirty="0">
                <a:solidFill>
                  <a:srgbClr val="FF0000"/>
                </a:solidFill>
              </a:rPr>
              <a:t>infarction of a tumour </a:t>
            </a:r>
            <a:r>
              <a:rPr lang="en-US" sz="2800" dirty="0"/>
              <a:t>within the pituitary gland followed by a clinical syndrome which includes the </a:t>
            </a:r>
            <a:r>
              <a:rPr lang="en-US" sz="2800" dirty="0">
                <a:solidFill>
                  <a:srgbClr val="FF0000"/>
                </a:solidFill>
              </a:rPr>
              <a:t>sudden onset of a headache along with vomiting</a:t>
            </a:r>
            <a:r>
              <a:rPr lang="en-US" sz="2800" dirty="0"/>
              <a:t>, </a:t>
            </a:r>
            <a:r>
              <a:rPr lang="en-US" sz="2800" dirty="0">
                <a:solidFill>
                  <a:srgbClr val="FF0000"/>
                </a:solidFill>
              </a:rPr>
              <a:t>visual disturbances </a:t>
            </a:r>
            <a:r>
              <a:rPr lang="en-US" sz="2800" dirty="0"/>
              <a:t>and </a:t>
            </a:r>
            <a:r>
              <a:rPr lang="en-US" sz="2800" dirty="0">
                <a:solidFill>
                  <a:srgbClr val="FF0000"/>
                </a:solidFill>
              </a:rPr>
              <a:t>neurological symptoms </a:t>
            </a:r>
            <a:r>
              <a:rPr lang="en-US" sz="2800" dirty="0"/>
              <a:t>including </a:t>
            </a:r>
            <a:r>
              <a:rPr lang="en-US" sz="2800" dirty="0">
                <a:solidFill>
                  <a:srgbClr val="FF0000"/>
                </a:solidFill>
              </a:rPr>
              <a:t>reduced consciousness</a:t>
            </a:r>
            <a:r>
              <a:rPr lang="en-US" sz="2800" dirty="0"/>
              <a:t> or </a:t>
            </a:r>
            <a:r>
              <a:rPr lang="en-US" sz="2800" dirty="0">
                <a:solidFill>
                  <a:srgbClr val="FF0000"/>
                </a:solidFill>
              </a:rPr>
              <a:t>impairment of cranial nerves. </a:t>
            </a:r>
            <a:endParaRPr lang="en-US" sz="2800" dirty="0" smtClean="0">
              <a:solidFill>
                <a:srgbClr val="FF0000"/>
              </a:solidFill>
            </a:endParaRPr>
          </a:p>
          <a:p>
            <a:pPr marL="457200" indent="-457200">
              <a:buFont typeface="Wingdings" panose="05000000000000000000" pitchFamily="2" charset="2"/>
              <a:buChar char="q"/>
            </a:pPr>
            <a:endParaRPr lang="en-US" sz="2800" dirty="0">
              <a:solidFill>
                <a:srgbClr val="FF0000"/>
              </a:solidFill>
            </a:endParaRPr>
          </a:p>
          <a:p>
            <a:pPr marL="457200" indent="-457200">
              <a:buFont typeface="Wingdings" panose="05000000000000000000" pitchFamily="2" charset="2"/>
              <a:buChar char="q"/>
            </a:pPr>
            <a:r>
              <a:rPr lang="en-US" sz="2800" dirty="0" smtClean="0">
                <a:solidFill>
                  <a:prstClr val="black">
                    <a:lumMod val="95000"/>
                    <a:lumOff val="5000"/>
                  </a:prstClr>
                </a:solidFill>
              </a:rPr>
              <a:t>Partial </a:t>
            </a:r>
            <a:r>
              <a:rPr lang="en-US" sz="2800" dirty="0">
                <a:solidFill>
                  <a:prstClr val="black">
                    <a:lumMod val="95000"/>
                    <a:lumOff val="5000"/>
                  </a:prstClr>
                </a:solidFill>
              </a:rPr>
              <a:t>or complete hypopituitarism is a prominent feature and contributes to high mortality </a:t>
            </a:r>
            <a:endParaRPr lang="en-US" sz="2800" dirty="0" smtClean="0">
              <a:solidFill>
                <a:srgbClr val="FF0000"/>
              </a:solidFill>
            </a:endParaRPr>
          </a:p>
          <a:p>
            <a:pPr marL="457200" indent="-457200">
              <a:buFont typeface="Wingdings" panose="05000000000000000000" pitchFamily="2" charset="2"/>
              <a:buChar char="q"/>
            </a:pPr>
            <a:endParaRPr lang="en-US" sz="2800" dirty="0"/>
          </a:p>
          <a:p>
            <a:endParaRPr lang="en-US" sz="2800" dirty="0"/>
          </a:p>
        </p:txBody>
      </p:sp>
    </p:spTree>
    <p:extLst>
      <p:ext uri="{BB962C8B-B14F-4D97-AF65-F5344CB8AC3E}">
        <p14:creationId xmlns:p14="http://schemas.microsoft.com/office/powerpoint/2010/main" val="14884121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98" y="-218536"/>
            <a:ext cx="11685917" cy="7417415"/>
          </a:xfrm>
          <a:prstGeom prst="rect">
            <a:avLst/>
          </a:prstGeom>
        </p:spPr>
        <p:txBody>
          <a:bodyPr wrap="square">
            <a:spAutoFit/>
          </a:bodyPr>
          <a:lstStyle/>
          <a:p>
            <a:endParaRPr lang="en-US" sz="2800" dirty="0">
              <a:solidFill>
                <a:srgbClr val="FF0000"/>
              </a:solidFill>
            </a:endParaRPr>
          </a:p>
          <a:p>
            <a:endParaRPr lang="en-US" sz="2800" dirty="0">
              <a:solidFill>
                <a:schemeClr val="tx1">
                  <a:lumMod val="95000"/>
                  <a:lumOff val="5000"/>
                </a:schemeClr>
              </a:solidFill>
            </a:endParaRPr>
          </a:p>
          <a:p>
            <a:pPr marL="457200" indent="-457200">
              <a:buFont typeface="Wingdings" panose="05000000000000000000" pitchFamily="2" charset="2"/>
              <a:buChar char="q"/>
            </a:pPr>
            <a:r>
              <a:rPr lang="en-US" sz="2800" dirty="0" smtClean="0">
                <a:solidFill>
                  <a:schemeClr val="tx1">
                    <a:lumMod val="95000"/>
                    <a:lumOff val="5000"/>
                  </a:schemeClr>
                </a:solidFill>
              </a:rPr>
              <a:t>Pituitary </a:t>
            </a:r>
            <a:r>
              <a:rPr lang="en-US" sz="2800" dirty="0">
                <a:solidFill>
                  <a:schemeClr val="tx1">
                    <a:lumMod val="95000"/>
                    <a:lumOff val="5000"/>
                  </a:schemeClr>
                </a:solidFill>
              </a:rPr>
              <a:t>apoplexy should be diagnosed early and treated promptly. </a:t>
            </a:r>
            <a:endParaRPr lang="en-US" sz="2800" dirty="0" smtClean="0">
              <a:solidFill>
                <a:schemeClr val="tx1">
                  <a:lumMod val="95000"/>
                  <a:lumOff val="5000"/>
                </a:schemeClr>
              </a:solidFill>
            </a:endParaRPr>
          </a:p>
          <a:p>
            <a:pPr marL="457200" indent="-457200">
              <a:buFont typeface="Wingdings" panose="05000000000000000000" pitchFamily="2" charset="2"/>
              <a:buChar char="q"/>
            </a:pPr>
            <a:endParaRPr lang="en-US" sz="2800" dirty="0">
              <a:solidFill>
                <a:schemeClr val="tx1">
                  <a:lumMod val="95000"/>
                  <a:lumOff val="5000"/>
                </a:schemeClr>
              </a:solidFill>
            </a:endParaRPr>
          </a:p>
          <a:p>
            <a:pPr marL="457200" indent="-457200">
              <a:buFont typeface="Wingdings" panose="05000000000000000000" pitchFamily="2" charset="2"/>
              <a:buChar char="q"/>
            </a:pPr>
            <a:r>
              <a:rPr lang="en-US" sz="2800" dirty="0" smtClean="0">
                <a:solidFill>
                  <a:schemeClr val="tx1">
                    <a:lumMod val="95000"/>
                    <a:lumOff val="5000"/>
                  </a:schemeClr>
                </a:solidFill>
              </a:rPr>
              <a:t>Pituitary </a:t>
            </a:r>
            <a:r>
              <a:rPr lang="en-US" sz="2800" dirty="0">
                <a:solidFill>
                  <a:schemeClr val="tx1">
                    <a:lumMod val="95000"/>
                    <a:lumOff val="5000"/>
                  </a:schemeClr>
                </a:solidFill>
              </a:rPr>
              <a:t>dysfunction may be due to </a:t>
            </a:r>
            <a:r>
              <a:rPr lang="en-US" sz="2800" dirty="0">
                <a:solidFill>
                  <a:srgbClr val="FF0000"/>
                </a:solidFill>
              </a:rPr>
              <a:t>pre-existing deficiencies </a:t>
            </a:r>
            <a:r>
              <a:rPr lang="en-US" sz="2800" dirty="0" smtClean="0">
                <a:solidFill>
                  <a:schemeClr val="tx1">
                    <a:lumMod val="95000"/>
                    <a:lumOff val="5000"/>
                  </a:schemeClr>
                </a:solidFill>
              </a:rPr>
              <a:t>or </a:t>
            </a:r>
            <a:r>
              <a:rPr lang="en-US" sz="2800" dirty="0">
                <a:solidFill>
                  <a:schemeClr val="tx1">
                    <a:lumMod val="95000"/>
                    <a:lumOff val="5000"/>
                  </a:schemeClr>
                </a:solidFill>
              </a:rPr>
              <a:t>may occur quickly from a </a:t>
            </a:r>
            <a:r>
              <a:rPr lang="en-US" sz="2800" dirty="0">
                <a:solidFill>
                  <a:srgbClr val="FF0000"/>
                </a:solidFill>
              </a:rPr>
              <a:t>rapid increase of intrasellar pressure </a:t>
            </a:r>
            <a:r>
              <a:rPr lang="en-US" sz="2800" dirty="0" smtClean="0">
                <a:solidFill>
                  <a:schemeClr val="tx1">
                    <a:lumMod val="95000"/>
                    <a:lumOff val="5000"/>
                  </a:schemeClr>
                </a:solidFill>
              </a:rPr>
              <a:t>.</a:t>
            </a:r>
          </a:p>
          <a:p>
            <a:endParaRPr lang="en-US" sz="2800" dirty="0" smtClean="0">
              <a:solidFill>
                <a:schemeClr val="tx1">
                  <a:lumMod val="95000"/>
                  <a:lumOff val="5000"/>
                </a:schemeClr>
              </a:solidFill>
            </a:endParaRPr>
          </a:p>
          <a:p>
            <a:pPr marL="457200" indent="-457200">
              <a:buFont typeface="Wingdings" panose="05000000000000000000" pitchFamily="2" charset="2"/>
              <a:buChar char="q"/>
            </a:pPr>
            <a:r>
              <a:rPr lang="en-US" sz="2800" dirty="0" smtClean="0">
                <a:solidFill>
                  <a:schemeClr val="tx1">
                    <a:lumMod val="95000"/>
                    <a:lumOff val="5000"/>
                  </a:schemeClr>
                </a:solidFill>
              </a:rPr>
              <a:t>Patients </a:t>
            </a:r>
            <a:r>
              <a:rPr lang="en-US" sz="2800" dirty="0">
                <a:solidFill>
                  <a:schemeClr val="tx1">
                    <a:lumMod val="95000"/>
                    <a:lumOff val="5000"/>
                  </a:schemeClr>
                </a:solidFill>
              </a:rPr>
              <a:t>present with </a:t>
            </a:r>
            <a:r>
              <a:rPr lang="en-US" sz="2800" dirty="0">
                <a:solidFill>
                  <a:srgbClr val="FF0000"/>
                </a:solidFill>
              </a:rPr>
              <a:t>variable </a:t>
            </a:r>
            <a:r>
              <a:rPr lang="en-US" sz="2800" dirty="0">
                <a:solidFill>
                  <a:schemeClr val="tx1">
                    <a:lumMod val="95000"/>
                    <a:lumOff val="5000"/>
                  </a:schemeClr>
                </a:solidFill>
              </a:rPr>
              <a:t>decreases in pituitary hormones; however, DI is </a:t>
            </a:r>
            <a:r>
              <a:rPr lang="en-US" sz="2800" dirty="0" smtClean="0">
                <a:solidFill>
                  <a:schemeClr val="tx1">
                    <a:lumMod val="95000"/>
                    <a:lumOff val="5000"/>
                  </a:schemeClr>
                </a:solidFill>
              </a:rPr>
              <a:t>uncommon , </a:t>
            </a:r>
            <a:r>
              <a:rPr lang="en-US" sz="2800" dirty="0">
                <a:solidFill>
                  <a:schemeClr val="tx1">
                    <a:lumMod val="95000"/>
                    <a:lumOff val="5000"/>
                  </a:schemeClr>
                </a:solidFill>
              </a:rPr>
              <a:t>with an incidence of 4% for transient and 2% for persistent DI. </a:t>
            </a:r>
            <a:endParaRPr lang="en-US" sz="2800" dirty="0" smtClean="0">
              <a:solidFill>
                <a:schemeClr val="tx1">
                  <a:lumMod val="95000"/>
                  <a:lumOff val="5000"/>
                </a:schemeClr>
              </a:solidFill>
            </a:endParaRPr>
          </a:p>
          <a:p>
            <a:endParaRPr lang="en-US" sz="2800" dirty="0">
              <a:solidFill>
                <a:schemeClr val="tx1">
                  <a:lumMod val="95000"/>
                  <a:lumOff val="5000"/>
                </a:schemeClr>
              </a:solidFill>
            </a:endParaRPr>
          </a:p>
          <a:p>
            <a:pPr marL="457200" lvl="0" indent="-457200">
              <a:buFont typeface="Wingdings" panose="05000000000000000000" pitchFamily="2" charset="2"/>
              <a:buChar char="q"/>
            </a:pPr>
            <a:r>
              <a:rPr lang="en-US" sz="2800" dirty="0" smtClean="0">
                <a:solidFill>
                  <a:schemeClr val="tx1">
                    <a:lumMod val="95000"/>
                    <a:lumOff val="5000"/>
                  </a:schemeClr>
                </a:solidFill>
              </a:rPr>
              <a:t>Differences </a:t>
            </a:r>
            <a:r>
              <a:rPr lang="en-US" sz="2800" dirty="0">
                <a:solidFill>
                  <a:schemeClr val="tx1">
                    <a:lumMod val="95000"/>
                    <a:lumOff val="5000"/>
                  </a:schemeClr>
                </a:solidFill>
              </a:rPr>
              <a:t>in anterior and posterior pituitary blood supply may explain the relative sparing of ADH </a:t>
            </a:r>
            <a:r>
              <a:rPr lang="en-US" sz="2800" dirty="0" smtClean="0">
                <a:solidFill>
                  <a:schemeClr val="tx1">
                    <a:lumMod val="95000"/>
                    <a:lumOff val="5000"/>
                  </a:schemeClr>
                </a:solidFill>
              </a:rPr>
              <a:t>secretion.</a:t>
            </a:r>
            <a:r>
              <a:rPr lang="en-US" sz="2800" dirty="0">
                <a:solidFill>
                  <a:prstClr val="black">
                    <a:lumMod val="95000"/>
                    <a:lumOff val="5000"/>
                  </a:prstClr>
                </a:solidFill>
              </a:rPr>
              <a:t> </a:t>
            </a:r>
            <a:endParaRPr lang="en-US" sz="2800" dirty="0" smtClean="0">
              <a:solidFill>
                <a:prstClr val="black">
                  <a:lumMod val="95000"/>
                  <a:lumOff val="5000"/>
                </a:prstClr>
              </a:solidFill>
            </a:endParaRPr>
          </a:p>
          <a:p>
            <a:pPr marL="457200" lvl="0" indent="-457200">
              <a:buFont typeface="Wingdings" panose="05000000000000000000" pitchFamily="2" charset="2"/>
              <a:buChar char="q"/>
            </a:pPr>
            <a:endParaRPr lang="en-US" sz="2800" dirty="0">
              <a:solidFill>
                <a:prstClr val="black">
                  <a:lumMod val="95000"/>
                  <a:lumOff val="5000"/>
                </a:prstClr>
              </a:solidFill>
            </a:endParaRPr>
          </a:p>
          <a:p>
            <a:pPr marL="457200" lvl="0" indent="-457200">
              <a:buFont typeface="Wingdings" panose="05000000000000000000" pitchFamily="2" charset="2"/>
              <a:buChar char="q"/>
            </a:pPr>
            <a:r>
              <a:rPr lang="en-US" sz="2800" dirty="0" smtClean="0">
                <a:solidFill>
                  <a:prstClr val="black">
                    <a:lumMod val="95000"/>
                    <a:lumOff val="5000"/>
                  </a:prstClr>
                </a:solidFill>
              </a:rPr>
              <a:t>Transsphenoidal </a:t>
            </a:r>
            <a:r>
              <a:rPr lang="en-US" sz="2800" dirty="0">
                <a:solidFill>
                  <a:prstClr val="black">
                    <a:lumMod val="95000"/>
                    <a:lumOff val="5000"/>
                  </a:prstClr>
                </a:solidFill>
              </a:rPr>
              <a:t>decompression and immediate high dose iv corticosteroid replacement therapy are the standard of care .</a:t>
            </a:r>
          </a:p>
          <a:p>
            <a:pPr marL="457200" indent="-457200">
              <a:buFont typeface="Wingdings" panose="05000000000000000000" pitchFamily="2" charset="2"/>
              <a:buChar char="q"/>
            </a:pPr>
            <a:endParaRPr lang="en-US" sz="2800" dirty="0">
              <a:solidFill>
                <a:schemeClr val="tx1">
                  <a:lumMod val="95000"/>
                  <a:lumOff val="5000"/>
                </a:schemeClr>
              </a:solidFill>
            </a:endParaRPr>
          </a:p>
        </p:txBody>
      </p:sp>
    </p:spTree>
    <p:extLst>
      <p:ext uri="{BB962C8B-B14F-4D97-AF65-F5344CB8AC3E}">
        <p14:creationId xmlns:p14="http://schemas.microsoft.com/office/powerpoint/2010/main" val="30018648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041" y="-128528"/>
            <a:ext cx="11800936" cy="6986528"/>
          </a:xfrm>
          <a:prstGeom prst="rect">
            <a:avLst/>
          </a:prstGeom>
        </p:spPr>
        <p:txBody>
          <a:bodyPr wrap="square">
            <a:spAutoFit/>
          </a:bodyPr>
          <a:lstStyle/>
          <a:p>
            <a:endParaRPr lang="en-US" sz="2800" dirty="0">
              <a:solidFill>
                <a:schemeClr val="tx1">
                  <a:lumMod val="95000"/>
                  <a:lumOff val="5000"/>
                </a:schemeClr>
              </a:solidFill>
            </a:endParaRPr>
          </a:p>
          <a:p>
            <a:pPr marL="457200" indent="-457200">
              <a:buFont typeface="Wingdings" panose="05000000000000000000" pitchFamily="2" charset="2"/>
              <a:buChar char="q"/>
            </a:pPr>
            <a:r>
              <a:rPr lang="en-US" sz="2800" dirty="0" smtClean="0">
                <a:solidFill>
                  <a:schemeClr val="tx1">
                    <a:lumMod val="95000"/>
                    <a:lumOff val="5000"/>
                  </a:schemeClr>
                </a:solidFill>
              </a:rPr>
              <a:t> </a:t>
            </a:r>
            <a:r>
              <a:rPr lang="en-US" sz="2800" dirty="0">
                <a:solidFill>
                  <a:schemeClr val="tx1">
                    <a:lumMod val="95000"/>
                    <a:lumOff val="5000"/>
                  </a:schemeClr>
                </a:solidFill>
              </a:rPr>
              <a:t>However, we also advocate conservative management in a carefully selected group of patients </a:t>
            </a:r>
            <a:r>
              <a:rPr lang="en-US" sz="2800" dirty="0" smtClean="0">
                <a:solidFill>
                  <a:schemeClr val="tx1">
                    <a:lumMod val="95000"/>
                    <a:lumOff val="5000"/>
                  </a:schemeClr>
                </a:solidFill>
              </a:rPr>
              <a:t>. </a:t>
            </a:r>
          </a:p>
          <a:p>
            <a:pPr marL="457200" indent="-457200">
              <a:buFont typeface="Wingdings" panose="05000000000000000000" pitchFamily="2" charset="2"/>
              <a:buChar char="q"/>
            </a:pPr>
            <a:endParaRPr lang="en-US" sz="2800" dirty="0">
              <a:solidFill>
                <a:schemeClr val="tx1">
                  <a:lumMod val="95000"/>
                  <a:lumOff val="5000"/>
                </a:schemeClr>
              </a:solidFill>
            </a:endParaRPr>
          </a:p>
          <a:p>
            <a:pPr marL="457200" indent="-457200">
              <a:buFont typeface="Wingdings" panose="05000000000000000000" pitchFamily="2" charset="2"/>
              <a:buChar char="q"/>
            </a:pPr>
            <a:r>
              <a:rPr lang="en-US" sz="2800" dirty="0" smtClean="0">
                <a:solidFill>
                  <a:schemeClr val="tx1">
                    <a:lumMod val="95000"/>
                    <a:lumOff val="5000"/>
                  </a:schemeClr>
                </a:solidFill>
              </a:rPr>
              <a:t>Recognizing </a:t>
            </a:r>
            <a:r>
              <a:rPr lang="en-US" sz="2800" dirty="0">
                <a:solidFill>
                  <a:schemeClr val="tx1">
                    <a:lumMod val="95000"/>
                    <a:lumOff val="5000"/>
                  </a:schemeClr>
                </a:solidFill>
              </a:rPr>
              <a:t>acute secondary AI is critical, and patients should begin GC therapy promptly to prevent AC. </a:t>
            </a:r>
            <a:endParaRPr lang="en-US" sz="2800" dirty="0" smtClean="0">
              <a:solidFill>
                <a:schemeClr val="tx1">
                  <a:lumMod val="95000"/>
                  <a:lumOff val="5000"/>
                </a:schemeClr>
              </a:solidFill>
            </a:endParaRPr>
          </a:p>
          <a:p>
            <a:pPr marL="457200" indent="-457200">
              <a:buFont typeface="Wingdings" panose="05000000000000000000" pitchFamily="2" charset="2"/>
              <a:buChar char="q"/>
            </a:pPr>
            <a:endParaRPr lang="en-US" sz="2800" dirty="0">
              <a:solidFill>
                <a:schemeClr val="tx1">
                  <a:lumMod val="95000"/>
                  <a:lumOff val="5000"/>
                </a:schemeClr>
              </a:solidFill>
            </a:endParaRPr>
          </a:p>
          <a:p>
            <a:pPr marL="457200" indent="-457200">
              <a:buFont typeface="Wingdings" panose="05000000000000000000" pitchFamily="2" charset="2"/>
              <a:buChar char="q"/>
            </a:pPr>
            <a:r>
              <a:rPr lang="en-US" sz="2800" dirty="0" smtClean="0">
                <a:solidFill>
                  <a:srgbClr val="FF0000"/>
                </a:solidFill>
              </a:rPr>
              <a:t>Highdose </a:t>
            </a:r>
            <a:r>
              <a:rPr lang="en-US" sz="2800" dirty="0">
                <a:solidFill>
                  <a:srgbClr val="FF0000"/>
                </a:solidFill>
              </a:rPr>
              <a:t>GC </a:t>
            </a:r>
            <a:r>
              <a:rPr lang="en-US" sz="2800" dirty="0">
                <a:solidFill>
                  <a:schemeClr val="tx1">
                    <a:lumMod val="95000"/>
                    <a:lumOff val="5000"/>
                  </a:schemeClr>
                </a:solidFill>
              </a:rPr>
              <a:t>may also </a:t>
            </a:r>
            <a:r>
              <a:rPr lang="en-US" sz="2800" dirty="0">
                <a:solidFill>
                  <a:srgbClr val="FF0000"/>
                </a:solidFill>
              </a:rPr>
              <a:t>improve</a:t>
            </a:r>
            <a:r>
              <a:rPr lang="en-US" sz="2800" dirty="0">
                <a:solidFill>
                  <a:schemeClr val="tx1">
                    <a:lumMod val="95000"/>
                    <a:lumOff val="5000"/>
                  </a:schemeClr>
                </a:solidFill>
              </a:rPr>
              <a:t> visual outcomes </a:t>
            </a:r>
            <a:r>
              <a:rPr lang="en-US" sz="2800" dirty="0" smtClean="0">
                <a:solidFill>
                  <a:schemeClr val="tx1">
                    <a:lumMod val="95000"/>
                    <a:lumOff val="5000"/>
                  </a:schemeClr>
                </a:solidFill>
              </a:rPr>
              <a:t>.</a:t>
            </a:r>
          </a:p>
          <a:p>
            <a:r>
              <a:rPr lang="en-US" sz="2800" dirty="0" smtClean="0">
                <a:solidFill>
                  <a:schemeClr val="tx1">
                    <a:lumMod val="95000"/>
                    <a:lumOff val="5000"/>
                  </a:schemeClr>
                </a:solidFill>
              </a:rPr>
              <a:t> </a:t>
            </a:r>
          </a:p>
          <a:p>
            <a:pPr marL="457200" indent="-457200">
              <a:buFont typeface="Wingdings" panose="05000000000000000000" pitchFamily="2" charset="2"/>
              <a:buChar char="q"/>
            </a:pPr>
            <a:r>
              <a:rPr lang="en-US" sz="2800" dirty="0" smtClean="0">
                <a:solidFill>
                  <a:schemeClr val="tx1">
                    <a:lumMod val="95000"/>
                    <a:lumOff val="5000"/>
                  </a:schemeClr>
                </a:solidFill>
              </a:rPr>
              <a:t>When patients cannot tolerate oral medications, they should begin with a 100 –200 mg iv HC bolus followed by 2– 4 mg/h by continuous infusion or 50 –100 mg injections every 6 hours .</a:t>
            </a:r>
          </a:p>
          <a:p>
            <a:pPr marL="457200" indent="-457200">
              <a:buFont typeface="Wingdings" panose="05000000000000000000" pitchFamily="2" charset="2"/>
              <a:buChar char="q"/>
            </a:pPr>
            <a:endParaRPr lang="en-US" sz="2800" dirty="0">
              <a:solidFill>
                <a:schemeClr val="tx1">
                  <a:lumMod val="95000"/>
                  <a:lumOff val="5000"/>
                </a:schemeClr>
              </a:solidFill>
            </a:endParaRPr>
          </a:p>
          <a:p>
            <a:pPr marL="457200" indent="-457200">
              <a:buFont typeface="Wingdings" panose="05000000000000000000" pitchFamily="2" charset="2"/>
              <a:buChar char="q"/>
            </a:pPr>
            <a:r>
              <a:rPr lang="en-US" sz="2800" dirty="0" smtClean="0">
                <a:solidFill>
                  <a:schemeClr val="tx1">
                    <a:lumMod val="95000"/>
                    <a:lumOff val="5000"/>
                  </a:schemeClr>
                </a:solidFill>
              </a:rPr>
              <a:t> Clinicians should quickly taper HC as indicated and initiate standard oral maintenance doses. Clinicians have also used high doses of dexamethasone to treat pituitary apoplexy.</a:t>
            </a:r>
            <a:endParaRPr lang="en-US" sz="2800" dirty="0">
              <a:solidFill>
                <a:srgbClr val="FF0000"/>
              </a:solidFill>
            </a:endParaRPr>
          </a:p>
        </p:txBody>
      </p:sp>
    </p:spTree>
    <p:extLst>
      <p:ext uri="{BB962C8B-B14F-4D97-AF65-F5344CB8AC3E}">
        <p14:creationId xmlns:p14="http://schemas.microsoft.com/office/powerpoint/2010/main" val="6703728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70" y="247291"/>
            <a:ext cx="11645660" cy="6986528"/>
          </a:xfrm>
          <a:prstGeom prst="rect">
            <a:avLst/>
          </a:prstGeom>
        </p:spPr>
        <p:txBody>
          <a:bodyPr wrap="square">
            <a:spAutoFit/>
          </a:bodyPr>
          <a:lstStyle/>
          <a:p>
            <a:pPr marL="457200" indent="-457200">
              <a:buFont typeface="Wingdings" panose="05000000000000000000" pitchFamily="2" charset="2"/>
              <a:buChar char="q"/>
            </a:pPr>
            <a:r>
              <a:rPr lang="en-US" sz="2800" dirty="0">
                <a:solidFill>
                  <a:schemeClr val="bg2">
                    <a:lumMod val="10000"/>
                  </a:schemeClr>
                </a:solidFill>
              </a:rPr>
              <a:t>Hypopituitarism may be permanent or transient after pituitary apoplexy, with recovery occurring from weeks to months from the initial event </a:t>
            </a:r>
            <a:r>
              <a:rPr lang="en-US" sz="2800" dirty="0" smtClean="0">
                <a:solidFill>
                  <a:schemeClr val="bg2">
                    <a:lumMod val="10000"/>
                  </a:schemeClr>
                </a:solidFill>
              </a:rPr>
              <a:t>. </a:t>
            </a:r>
          </a:p>
          <a:p>
            <a:pPr marL="457200" indent="-457200">
              <a:buFont typeface="Wingdings" panose="05000000000000000000" pitchFamily="2" charset="2"/>
              <a:buChar char="q"/>
            </a:pPr>
            <a:endParaRPr lang="en-US" sz="2800" dirty="0">
              <a:solidFill>
                <a:schemeClr val="bg2">
                  <a:lumMod val="10000"/>
                </a:schemeClr>
              </a:solidFill>
            </a:endParaRPr>
          </a:p>
          <a:p>
            <a:pPr marL="457200" indent="-457200">
              <a:buFont typeface="Wingdings" panose="05000000000000000000" pitchFamily="2" charset="2"/>
              <a:buChar char="q"/>
            </a:pPr>
            <a:r>
              <a:rPr lang="en-US" sz="2800" dirty="0" smtClean="0">
                <a:solidFill>
                  <a:schemeClr val="bg2">
                    <a:lumMod val="10000"/>
                  </a:schemeClr>
                </a:solidFill>
              </a:rPr>
              <a:t>More </a:t>
            </a:r>
            <a:r>
              <a:rPr lang="en-US" sz="2800" dirty="0">
                <a:solidFill>
                  <a:schemeClr val="bg2">
                    <a:lumMod val="10000"/>
                  </a:schemeClr>
                </a:solidFill>
              </a:rPr>
              <a:t>than 50% of patients eventually require hormonal replacement </a:t>
            </a:r>
            <a:r>
              <a:rPr lang="en-US" sz="2800" dirty="0" smtClean="0">
                <a:solidFill>
                  <a:schemeClr val="bg2">
                    <a:lumMod val="10000"/>
                  </a:schemeClr>
                </a:solidFill>
              </a:rPr>
              <a:t>. </a:t>
            </a:r>
          </a:p>
          <a:p>
            <a:endParaRPr lang="en-US" sz="2800" dirty="0">
              <a:solidFill>
                <a:schemeClr val="bg2">
                  <a:lumMod val="10000"/>
                </a:schemeClr>
              </a:solidFill>
            </a:endParaRPr>
          </a:p>
          <a:p>
            <a:pPr marL="457200" lvl="0" indent="-457200">
              <a:buFont typeface="Wingdings" panose="05000000000000000000" pitchFamily="2" charset="2"/>
              <a:buChar char="q"/>
            </a:pPr>
            <a:r>
              <a:rPr lang="en-US" sz="2800" dirty="0" smtClean="0">
                <a:solidFill>
                  <a:schemeClr val="bg2">
                    <a:lumMod val="10000"/>
                  </a:schemeClr>
                </a:solidFill>
              </a:rPr>
              <a:t>There </a:t>
            </a:r>
            <a:r>
              <a:rPr lang="en-US" sz="2800" dirty="0">
                <a:solidFill>
                  <a:schemeClr val="bg2">
                    <a:lumMod val="10000"/>
                  </a:schemeClr>
                </a:solidFill>
              </a:rPr>
              <a:t>is no consensus on whether surgical treatment improves pituitary function, but one study reported an increased incidence of hormonal deficiencies with conservative management </a:t>
            </a:r>
            <a:r>
              <a:rPr lang="en-US" sz="2800" dirty="0" smtClean="0">
                <a:solidFill>
                  <a:schemeClr val="bg2">
                    <a:lumMod val="10000"/>
                  </a:schemeClr>
                </a:solidFill>
              </a:rPr>
              <a:t>.</a:t>
            </a:r>
          </a:p>
          <a:p>
            <a:pPr marL="457200" lvl="0" indent="-457200">
              <a:buFont typeface="Wingdings" panose="05000000000000000000" pitchFamily="2" charset="2"/>
              <a:buChar char="q"/>
            </a:pPr>
            <a:endParaRPr lang="en-US" sz="2800" dirty="0">
              <a:solidFill>
                <a:schemeClr val="bg2">
                  <a:lumMod val="10000"/>
                </a:schemeClr>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When PitAp is confirmed, it ideally should be referred to a multidisciplinary team (MDT) comprising both neurosurgical and endocrinological expertise since decision management may often be difficult , and in many cases it is not clear whether the best approach should be the conservative or surgical one. </a:t>
            </a:r>
          </a:p>
          <a:p>
            <a:endParaRPr lang="en-US" sz="2800" dirty="0" smtClean="0">
              <a:solidFill>
                <a:schemeClr val="bg2">
                  <a:lumMod val="10000"/>
                </a:schemeClr>
              </a:solidFill>
            </a:endParaRPr>
          </a:p>
          <a:p>
            <a:endParaRPr lang="en-US" sz="2800" dirty="0">
              <a:solidFill>
                <a:schemeClr val="bg2">
                  <a:lumMod val="10000"/>
                </a:schemeClr>
              </a:solidFill>
            </a:endParaRPr>
          </a:p>
        </p:txBody>
      </p:sp>
    </p:spTree>
    <p:extLst>
      <p:ext uri="{BB962C8B-B14F-4D97-AF65-F5344CB8AC3E}">
        <p14:creationId xmlns:p14="http://schemas.microsoft.com/office/powerpoint/2010/main" val="27367823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049" y="658128"/>
            <a:ext cx="11496136" cy="3970318"/>
          </a:xfrm>
          <a:prstGeom prst="rect">
            <a:avLst/>
          </a:prstGeom>
        </p:spPr>
        <p:txBody>
          <a:bodyPr wrap="square">
            <a:spAutoFit/>
          </a:bodyPr>
          <a:lstStyle/>
          <a:p>
            <a:pPr lvl="0"/>
            <a:endParaRPr lang="en-US" sz="2800" dirty="0">
              <a:solidFill>
                <a:prstClr val="black"/>
              </a:solidFill>
            </a:endParaRPr>
          </a:p>
          <a:p>
            <a:pPr marL="457200" lvl="0" indent="-457200">
              <a:buFont typeface="Wingdings" panose="05000000000000000000" pitchFamily="2" charset="2"/>
              <a:buChar char="q"/>
            </a:pPr>
            <a:endParaRPr lang="en-US" sz="2800" dirty="0" smtClean="0">
              <a:solidFill>
                <a:prstClr val="black"/>
              </a:solidFill>
            </a:endParaRPr>
          </a:p>
          <a:p>
            <a:pPr marL="457200" lvl="0" indent="-457200">
              <a:buFont typeface="Wingdings" panose="05000000000000000000" pitchFamily="2" charset="2"/>
              <a:buChar char="q"/>
            </a:pPr>
            <a:r>
              <a:rPr lang="en-US" sz="2800" dirty="0" smtClean="0">
                <a:solidFill>
                  <a:prstClr val="black"/>
                </a:solidFill>
              </a:rPr>
              <a:t>A </a:t>
            </a:r>
            <a:r>
              <a:rPr lang="en-US" sz="2800" dirty="0">
                <a:solidFill>
                  <a:prstClr val="black"/>
                </a:solidFill>
              </a:rPr>
              <a:t>wait-and-see approach may be appropriate, but in patients with </a:t>
            </a:r>
            <a:r>
              <a:rPr lang="en-US" sz="2800" dirty="0">
                <a:solidFill>
                  <a:srgbClr val="FF0000"/>
                </a:solidFill>
              </a:rPr>
              <a:t>severe</a:t>
            </a:r>
            <a:r>
              <a:rPr lang="en-US" sz="2800" dirty="0">
                <a:solidFill>
                  <a:prstClr val="black"/>
                </a:solidFill>
              </a:rPr>
              <a:t> and </a:t>
            </a:r>
            <a:r>
              <a:rPr lang="en-US" sz="2800" dirty="0">
                <a:solidFill>
                  <a:srgbClr val="FF0000"/>
                </a:solidFill>
              </a:rPr>
              <a:t>persistent deteriorating visual disturbances </a:t>
            </a:r>
            <a:r>
              <a:rPr lang="en-US" sz="2800" dirty="0">
                <a:solidFill>
                  <a:prstClr val="black"/>
                </a:solidFill>
              </a:rPr>
              <a:t>in the context of neuro-ophthalmic signs, visual acuity and field or with </a:t>
            </a:r>
            <a:r>
              <a:rPr lang="en-US" sz="2800" dirty="0">
                <a:solidFill>
                  <a:srgbClr val="FF0000"/>
                </a:solidFill>
              </a:rPr>
              <a:t>altered level of consciousness</a:t>
            </a:r>
            <a:r>
              <a:rPr lang="en-US" sz="2800" dirty="0">
                <a:solidFill>
                  <a:prstClr val="black"/>
                </a:solidFill>
              </a:rPr>
              <a:t>, may be switched to a surgical approach.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Similarly</a:t>
            </a:r>
            <a:r>
              <a:rPr lang="en-US" sz="2800" dirty="0">
                <a:solidFill>
                  <a:prstClr val="black"/>
                </a:solidFill>
              </a:rPr>
              <a:t>, in the </a:t>
            </a:r>
            <a:r>
              <a:rPr lang="en-US" sz="2800" dirty="0">
                <a:solidFill>
                  <a:srgbClr val="FF0000"/>
                </a:solidFill>
              </a:rPr>
              <a:t>presence of a new visual </a:t>
            </a:r>
            <a:r>
              <a:rPr lang="en-US" sz="2800" dirty="0">
                <a:solidFill>
                  <a:prstClr val="black"/>
                </a:solidFill>
              </a:rPr>
              <a:t>or </a:t>
            </a:r>
            <a:r>
              <a:rPr lang="en-US" sz="2800" dirty="0">
                <a:solidFill>
                  <a:srgbClr val="FF0000"/>
                </a:solidFill>
              </a:rPr>
              <a:t>worsening neurological </a:t>
            </a:r>
            <a:r>
              <a:rPr lang="en-US" sz="2800" dirty="0">
                <a:solidFill>
                  <a:prstClr val="black"/>
                </a:solidFill>
              </a:rPr>
              <a:t>signs or symptoms, </a:t>
            </a:r>
            <a:r>
              <a:rPr lang="en-US" sz="2800" dirty="0">
                <a:solidFill>
                  <a:srgbClr val="FF0000"/>
                </a:solidFill>
              </a:rPr>
              <a:t>surgery</a:t>
            </a:r>
            <a:r>
              <a:rPr lang="en-US" sz="2800" dirty="0">
                <a:solidFill>
                  <a:prstClr val="black"/>
                </a:solidFill>
              </a:rPr>
              <a:t> should be </a:t>
            </a:r>
            <a:r>
              <a:rPr lang="en-US" sz="2800" dirty="0">
                <a:solidFill>
                  <a:srgbClr val="FF0000"/>
                </a:solidFill>
              </a:rPr>
              <a:t>urgently</a:t>
            </a:r>
            <a:r>
              <a:rPr lang="en-US" sz="2800" dirty="0">
                <a:solidFill>
                  <a:prstClr val="black"/>
                </a:solidFill>
              </a:rPr>
              <a:t> considered </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374241536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21" y="307567"/>
            <a:ext cx="11628407" cy="6124754"/>
          </a:xfrm>
          <a:prstGeom prst="rect">
            <a:avLst/>
          </a:prstGeom>
        </p:spPr>
        <p:txBody>
          <a:bodyPr wrap="square">
            <a:spAutoFit/>
          </a:bodyPr>
          <a:lstStyle/>
          <a:p>
            <a:pPr marL="457200" indent="-457200">
              <a:buFont typeface="Wingdings" panose="05000000000000000000" pitchFamily="2" charset="2"/>
              <a:buChar char="q"/>
            </a:pPr>
            <a:r>
              <a:rPr lang="en-US" sz="2800" dirty="0"/>
              <a:t>Follow-up management also has to include </a:t>
            </a:r>
            <a:r>
              <a:rPr lang="en-US" sz="2800" dirty="0">
                <a:solidFill>
                  <a:srgbClr val="FF0000"/>
                </a:solidFill>
              </a:rPr>
              <a:t>tumour monitoring </a:t>
            </a:r>
            <a:r>
              <a:rPr lang="en-US" sz="2800" dirty="0"/>
              <a:t>to early identify </a:t>
            </a:r>
            <a:r>
              <a:rPr lang="en-US" sz="2800" dirty="0">
                <a:solidFill>
                  <a:srgbClr val="FF0000"/>
                </a:solidFill>
              </a:rPr>
              <a:t>tumour recurrence</a:t>
            </a:r>
            <a:r>
              <a:rPr lang="en-US" sz="2800" dirty="0"/>
              <a:t>, </a:t>
            </a:r>
            <a:r>
              <a:rPr lang="en-US" sz="2800" dirty="0">
                <a:solidFill>
                  <a:srgbClr val="FF0000"/>
                </a:solidFill>
              </a:rPr>
              <a:t>hormonal evaluation </a:t>
            </a:r>
            <a:r>
              <a:rPr lang="en-US" sz="2800" dirty="0"/>
              <a:t>to early identify pituitary insufficiency, and </a:t>
            </a:r>
            <a:r>
              <a:rPr lang="en-US" sz="2800" dirty="0">
                <a:solidFill>
                  <a:srgbClr val="FF0000"/>
                </a:solidFill>
              </a:rPr>
              <a:t>neurological examination </a:t>
            </a:r>
            <a:r>
              <a:rPr lang="en-US" sz="2800" dirty="0"/>
              <a:t>to document any remaining neurological deficit </a:t>
            </a:r>
            <a:r>
              <a:rPr lang="en-US" sz="2800" dirty="0" smtClean="0"/>
              <a:t>.</a:t>
            </a:r>
          </a:p>
          <a:p>
            <a:endParaRPr lang="en-US" sz="2800" dirty="0"/>
          </a:p>
          <a:p>
            <a:pPr marL="457200" indent="-457200">
              <a:buFont typeface="Wingdings" panose="05000000000000000000" pitchFamily="2" charset="2"/>
              <a:buChar char="q"/>
            </a:pPr>
            <a:r>
              <a:rPr lang="en-US" sz="2800" dirty="0" smtClean="0"/>
              <a:t> </a:t>
            </a:r>
            <a:r>
              <a:rPr lang="en-US" sz="2800" dirty="0"/>
              <a:t>In the </a:t>
            </a:r>
            <a:r>
              <a:rPr lang="en-US" sz="2800" dirty="0">
                <a:solidFill>
                  <a:srgbClr val="FF0000"/>
                </a:solidFill>
              </a:rPr>
              <a:t>acute</a:t>
            </a:r>
            <a:r>
              <a:rPr lang="en-US" sz="2800" dirty="0"/>
              <a:t> setting, the care of patients with PitAp should include </a:t>
            </a:r>
            <a:r>
              <a:rPr lang="en-US" sz="2800" dirty="0">
                <a:solidFill>
                  <a:srgbClr val="FF0000"/>
                </a:solidFill>
              </a:rPr>
              <a:t>careful</a:t>
            </a:r>
            <a:r>
              <a:rPr lang="en-US" sz="2800" dirty="0"/>
              <a:t> </a:t>
            </a:r>
            <a:r>
              <a:rPr lang="en-US" sz="2800" dirty="0">
                <a:solidFill>
                  <a:srgbClr val="FF0000"/>
                </a:solidFill>
              </a:rPr>
              <a:t>assessment of fluid </a:t>
            </a:r>
            <a:r>
              <a:rPr lang="en-US" sz="2800" dirty="0"/>
              <a:t>and </a:t>
            </a:r>
            <a:r>
              <a:rPr lang="en-US" sz="2800" dirty="0">
                <a:solidFill>
                  <a:srgbClr val="FF0000"/>
                </a:solidFill>
              </a:rPr>
              <a:t>electrolyte balance</a:t>
            </a:r>
            <a:r>
              <a:rPr lang="en-US" sz="2800" dirty="0"/>
              <a:t>, </a:t>
            </a:r>
            <a:r>
              <a:rPr lang="en-US" sz="2800" dirty="0">
                <a:solidFill>
                  <a:srgbClr val="FF0000"/>
                </a:solidFill>
              </a:rPr>
              <a:t>replacement of GCs </a:t>
            </a:r>
            <a:r>
              <a:rPr lang="en-US" sz="2800" dirty="0"/>
              <a:t>and </a:t>
            </a:r>
            <a:r>
              <a:rPr lang="en-US" sz="2800" dirty="0">
                <a:solidFill>
                  <a:srgbClr val="FF0000"/>
                </a:solidFill>
              </a:rPr>
              <a:t>supportive measures </a:t>
            </a:r>
            <a:r>
              <a:rPr lang="en-US" sz="2800" dirty="0"/>
              <a:t>for haemodynamic equilibrium </a:t>
            </a:r>
            <a:r>
              <a:rPr lang="en-US" sz="2800" dirty="0" smtClean="0"/>
              <a:t>. </a:t>
            </a:r>
          </a:p>
          <a:p>
            <a:endParaRPr lang="en-US" sz="2800" dirty="0"/>
          </a:p>
          <a:p>
            <a:pPr marL="457200" indent="-457200">
              <a:buFont typeface="Wingdings" panose="05000000000000000000" pitchFamily="2" charset="2"/>
              <a:buChar char="q"/>
            </a:pPr>
            <a:r>
              <a:rPr lang="en-US" sz="2800" dirty="0" smtClean="0"/>
              <a:t>Acute </a:t>
            </a:r>
            <a:r>
              <a:rPr lang="en-US" sz="2800" dirty="0"/>
              <a:t>SAI is seen in approximately </a:t>
            </a:r>
            <a:r>
              <a:rPr lang="en-US" sz="2800" dirty="0">
                <a:solidFill>
                  <a:srgbClr val="FF0000"/>
                </a:solidFill>
              </a:rPr>
              <a:t>two-thirds</a:t>
            </a:r>
            <a:r>
              <a:rPr lang="en-US" sz="2800" dirty="0"/>
              <a:t> of patients with PitAp and is the major source of mortality associated with the condition</a:t>
            </a:r>
            <a:r>
              <a:rPr lang="en-US" sz="2800" dirty="0" smtClean="0"/>
              <a: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Patients with PitAp may have nausea and vomiting, so oral GCs are not recommended in the acute setting. </a:t>
            </a:r>
            <a:endParaRPr lang="en-US" sz="2800" dirty="0"/>
          </a:p>
        </p:txBody>
      </p:sp>
    </p:spTree>
    <p:extLst>
      <p:ext uri="{BB962C8B-B14F-4D97-AF65-F5344CB8AC3E}">
        <p14:creationId xmlns:p14="http://schemas.microsoft.com/office/powerpoint/2010/main" val="24281446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49" y="335845"/>
            <a:ext cx="11493260" cy="5755422"/>
          </a:xfrm>
          <a:prstGeom prst="rect">
            <a:avLst/>
          </a:prstGeom>
        </p:spPr>
        <p:txBody>
          <a:bodyPr wrap="square">
            <a:spAutoFit/>
          </a:bodyPr>
          <a:lstStyle/>
          <a:p>
            <a:r>
              <a:rPr lang="en-US" sz="3200" b="1" dirty="0">
                <a:solidFill>
                  <a:srgbClr val="FF0000"/>
                </a:solidFill>
              </a:rPr>
              <a:t>Management of hypopituitarism in pituitary apoplexy </a:t>
            </a:r>
            <a:endParaRPr lang="en-US" sz="3200" b="1" dirty="0" smtClean="0">
              <a:solidFill>
                <a:srgbClr val="FF0000"/>
              </a:solidFill>
            </a:endParaRPr>
          </a:p>
          <a:p>
            <a:endParaRPr lang="en-US" sz="2800" dirty="0"/>
          </a:p>
          <a:p>
            <a:pPr marL="457200" indent="-457200">
              <a:buFont typeface="Wingdings" panose="05000000000000000000" pitchFamily="2" charset="2"/>
              <a:buChar char="q"/>
            </a:pPr>
            <a:r>
              <a:rPr lang="en-US" sz="2800" dirty="0" smtClean="0"/>
              <a:t> </a:t>
            </a:r>
            <a:r>
              <a:rPr lang="en-US" sz="2800" dirty="0"/>
              <a:t>We recommend </a:t>
            </a:r>
            <a:r>
              <a:rPr lang="en-US" sz="2800" dirty="0">
                <a:solidFill>
                  <a:srgbClr val="FF0000"/>
                </a:solidFill>
              </a:rPr>
              <a:t>testing for acute pituitary insufficiency </a:t>
            </a:r>
            <a:r>
              <a:rPr lang="en-US" sz="2800" dirty="0"/>
              <a:t>in </a:t>
            </a:r>
            <a:r>
              <a:rPr lang="en-US" sz="2800" dirty="0">
                <a:solidFill>
                  <a:srgbClr val="FF0000"/>
                </a:solidFill>
              </a:rPr>
              <a:t>all patients </a:t>
            </a:r>
            <a:r>
              <a:rPr lang="en-US" sz="2800" dirty="0"/>
              <a:t>with pituitary apoplexy.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Because </a:t>
            </a:r>
            <a:r>
              <a:rPr lang="en-US" sz="2800" dirty="0">
                <a:solidFill>
                  <a:srgbClr val="FF0000"/>
                </a:solidFill>
              </a:rPr>
              <a:t>acute AI </a:t>
            </a:r>
            <a:r>
              <a:rPr lang="en-US" sz="2800" dirty="0"/>
              <a:t>is a major cause of mortality, we recommend </a:t>
            </a:r>
            <a:r>
              <a:rPr lang="en-US" sz="2800" dirty="0">
                <a:solidFill>
                  <a:srgbClr val="FF0000"/>
                </a:solidFill>
              </a:rPr>
              <a:t>GC</a:t>
            </a:r>
            <a:r>
              <a:rPr lang="en-US" sz="2800" dirty="0"/>
              <a:t> </a:t>
            </a:r>
            <a:r>
              <a:rPr lang="en-US" sz="2800" dirty="0">
                <a:solidFill>
                  <a:srgbClr val="FF0000"/>
                </a:solidFill>
              </a:rPr>
              <a:t>therapy</a:t>
            </a:r>
            <a:r>
              <a:rPr lang="en-US" sz="2800" dirty="0"/>
              <a:t> until a laboratory diagnosis is established and the patient maintains normal pituitary function. </a:t>
            </a:r>
            <a:endParaRPr lang="en-US" sz="2800" dirty="0" smtClean="0"/>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smtClean="0"/>
              <a:t>  </a:t>
            </a:r>
            <a:r>
              <a:rPr lang="en-US" sz="2800" dirty="0"/>
              <a:t>We recommend that clinicians </a:t>
            </a:r>
            <a:r>
              <a:rPr lang="en-US" sz="2800" dirty="0">
                <a:solidFill>
                  <a:srgbClr val="FF0000"/>
                </a:solidFill>
              </a:rPr>
              <a:t>monitor pituitary axes </a:t>
            </a:r>
            <a:r>
              <a:rPr lang="en-US" sz="2800" dirty="0"/>
              <a:t>in pituitary apoplexy patients treated with either surgical decompression or conservative management because hypopituitarism may develop over time. </a:t>
            </a:r>
            <a:endParaRPr lang="en-US" sz="2800" dirty="0" smtClean="0"/>
          </a:p>
          <a:p>
            <a:r>
              <a:rPr lang="en-US" sz="2800" dirty="0" smtClean="0"/>
              <a:t>                </a:t>
            </a:r>
          </a:p>
        </p:txBody>
      </p:sp>
    </p:spTree>
    <p:extLst>
      <p:ext uri="{BB962C8B-B14F-4D97-AF65-F5344CB8AC3E}">
        <p14:creationId xmlns:p14="http://schemas.microsoft.com/office/powerpoint/2010/main" val="1885160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326" y="329459"/>
            <a:ext cx="11588150" cy="6124754"/>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Hydrocortisone </a:t>
            </a:r>
            <a:r>
              <a:rPr lang="en-US" sz="2800" dirty="0">
                <a:solidFill>
                  <a:srgbClr val="FF0000"/>
                </a:solidFill>
              </a:rPr>
              <a:t>100–200 m</a:t>
            </a:r>
            <a:r>
              <a:rPr lang="en-US" sz="2800" dirty="0">
                <a:solidFill>
                  <a:prstClr val="black"/>
                </a:solidFill>
              </a:rPr>
              <a:t>g as bolus administration given IV after taking blood for a later measurement of hormones, including </a:t>
            </a:r>
            <a:r>
              <a:rPr lang="en-US" sz="2800" dirty="0">
                <a:solidFill>
                  <a:srgbClr val="FF0000"/>
                </a:solidFill>
              </a:rPr>
              <a:t>cortisol</a:t>
            </a:r>
            <a:r>
              <a:rPr lang="en-US" sz="2800" dirty="0">
                <a:solidFill>
                  <a:prstClr val="black"/>
                </a:solidFill>
              </a:rPr>
              <a:t>, </a:t>
            </a:r>
            <a:r>
              <a:rPr lang="en-US" sz="2800" dirty="0">
                <a:solidFill>
                  <a:srgbClr val="FF0000"/>
                </a:solidFill>
              </a:rPr>
              <a:t>fT4</a:t>
            </a:r>
            <a:r>
              <a:rPr lang="en-US" sz="2800" dirty="0">
                <a:solidFill>
                  <a:prstClr val="black"/>
                </a:solidFill>
              </a:rPr>
              <a:t>, </a:t>
            </a:r>
            <a:r>
              <a:rPr lang="en-US" sz="2800" dirty="0">
                <a:solidFill>
                  <a:srgbClr val="FF0000"/>
                </a:solidFill>
              </a:rPr>
              <a:t>TSH</a:t>
            </a:r>
            <a:r>
              <a:rPr lang="en-US" sz="2800" dirty="0">
                <a:solidFill>
                  <a:prstClr val="black"/>
                </a:solidFill>
              </a:rPr>
              <a:t>, </a:t>
            </a:r>
            <a:r>
              <a:rPr lang="en-US" sz="2800" dirty="0">
                <a:solidFill>
                  <a:srgbClr val="FF0000"/>
                </a:solidFill>
              </a:rPr>
              <a:t>PRL,</a:t>
            </a:r>
            <a:r>
              <a:rPr lang="en-US" sz="2800" dirty="0">
                <a:solidFill>
                  <a:prstClr val="black"/>
                </a:solidFill>
              </a:rPr>
              <a:t> </a:t>
            </a:r>
            <a:r>
              <a:rPr lang="en-US" sz="2800" dirty="0">
                <a:solidFill>
                  <a:srgbClr val="FF0000"/>
                </a:solidFill>
              </a:rPr>
              <a:t>IGF1</a:t>
            </a:r>
            <a:r>
              <a:rPr lang="en-US" sz="2800" dirty="0">
                <a:solidFill>
                  <a:prstClr val="black"/>
                </a:solidFill>
              </a:rPr>
              <a:t>, </a:t>
            </a:r>
            <a:r>
              <a:rPr lang="en-US" sz="2800" dirty="0">
                <a:solidFill>
                  <a:srgbClr val="FF0000"/>
                </a:solidFill>
              </a:rPr>
              <a:t>GH</a:t>
            </a:r>
            <a:r>
              <a:rPr lang="en-US" sz="2800" dirty="0">
                <a:solidFill>
                  <a:prstClr val="black"/>
                </a:solidFill>
              </a:rPr>
              <a:t>, </a:t>
            </a:r>
            <a:r>
              <a:rPr lang="en-US" sz="2800" dirty="0">
                <a:solidFill>
                  <a:srgbClr val="FF0000"/>
                </a:solidFill>
              </a:rPr>
              <a:t>LH</a:t>
            </a:r>
            <a:r>
              <a:rPr lang="en-US" sz="2800" dirty="0">
                <a:solidFill>
                  <a:prstClr val="black"/>
                </a:solidFill>
              </a:rPr>
              <a:t>, </a:t>
            </a:r>
            <a:r>
              <a:rPr lang="en-US" sz="2800" dirty="0">
                <a:solidFill>
                  <a:srgbClr val="FF0000"/>
                </a:solidFill>
              </a:rPr>
              <a:t>FSH</a:t>
            </a:r>
            <a:r>
              <a:rPr lang="en-US" sz="2800" dirty="0">
                <a:solidFill>
                  <a:prstClr val="black"/>
                </a:solidFill>
              </a:rPr>
              <a:t>, </a:t>
            </a:r>
            <a:r>
              <a:rPr lang="en-US" sz="2800" dirty="0">
                <a:solidFill>
                  <a:srgbClr val="FF0000"/>
                </a:solidFill>
              </a:rPr>
              <a:t>testosterone</a:t>
            </a:r>
            <a:r>
              <a:rPr lang="en-US" sz="2800" dirty="0">
                <a:solidFill>
                  <a:prstClr val="black"/>
                </a:solidFill>
              </a:rPr>
              <a:t> and </a:t>
            </a:r>
            <a:r>
              <a:rPr lang="en-US" sz="2800" dirty="0">
                <a:solidFill>
                  <a:srgbClr val="FF0000"/>
                </a:solidFill>
              </a:rPr>
              <a:t>E2</a:t>
            </a:r>
            <a:r>
              <a:rPr lang="en-US" sz="2800" dirty="0">
                <a:solidFill>
                  <a:prstClr val="black"/>
                </a:solidFill>
              </a:rPr>
              <a:t> (in men and women, respectively) and </a:t>
            </a:r>
            <a:r>
              <a:rPr lang="en-US" sz="2800" dirty="0">
                <a:solidFill>
                  <a:srgbClr val="FF0000"/>
                </a:solidFill>
              </a:rPr>
              <a:t>electrolytes</a:t>
            </a:r>
            <a:r>
              <a:rPr lang="en-US" sz="2800" dirty="0">
                <a:solidFill>
                  <a:prstClr val="black"/>
                </a:solidFill>
              </a:rPr>
              <a:t>, </a:t>
            </a:r>
            <a:r>
              <a:rPr lang="en-US" sz="2800" dirty="0">
                <a:solidFill>
                  <a:srgbClr val="FF0000"/>
                </a:solidFill>
              </a:rPr>
              <a:t>renal function</a:t>
            </a:r>
            <a:r>
              <a:rPr lang="en-US" sz="2800" dirty="0">
                <a:solidFill>
                  <a:prstClr val="black"/>
                </a:solidFill>
              </a:rPr>
              <a:t>, </a:t>
            </a:r>
            <a:r>
              <a:rPr lang="en-US" sz="2800" dirty="0">
                <a:solidFill>
                  <a:srgbClr val="FF0000"/>
                </a:solidFill>
              </a:rPr>
              <a:t>liver function</a:t>
            </a:r>
            <a:r>
              <a:rPr lang="en-US" sz="2800" dirty="0">
                <a:solidFill>
                  <a:prstClr val="black"/>
                </a:solidFill>
              </a:rPr>
              <a:t>, </a:t>
            </a:r>
            <a:r>
              <a:rPr lang="en-US" sz="2800" dirty="0">
                <a:solidFill>
                  <a:srgbClr val="FF0000"/>
                </a:solidFill>
              </a:rPr>
              <a:t>full blood count </a:t>
            </a:r>
            <a:r>
              <a:rPr lang="en-US" sz="2800" dirty="0">
                <a:solidFill>
                  <a:prstClr val="black"/>
                </a:solidFill>
              </a:rPr>
              <a:t>and a </a:t>
            </a:r>
            <a:r>
              <a:rPr lang="en-US" sz="2800" dirty="0">
                <a:solidFill>
                  <a:srgbClr val="FF0000"/>
                </a:solidFill>
              </a:rPr>
              <a:t>clotting screen</a:t>
            </a:r>
            <a:r>
              <a:rPr lang="en-US" sz="2800" dirty="0">
                <a:solidFill>
                  <a:prstClr val="black"/>
                </a:solidFill>
              </a:rPr>
              <a:t>. </a:t>
            </a:r>
            <a:endParaRPr lang="en-US" sz="2800" dirty="0" smtClean="0">
              <a:solidFill>
                <a:prstClr val="black"/>
              </a:solidFill>
            </a:endParaRP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The </a:t>
            </a:r>
            <a:r>
              <a:rPr lang="en-US" sz="2800" dirty="0">
                <a:solidFill>
                  <a:prstClr val="black"/>
                </a:solidFill>
              </a:rPr>
              <a:t>next step includes a </a:t>
            </a:r>
            <a:r>
              <a:rPr lang="en-US" sz="2800" dirty="0">
                <a:solidFill>
                  <a:srgbClr val="FF0000"/>
                </a:solidFill>
              </a:rPr>
              <a:t>continuous infusion </a:t>
            </a:r>
            <a:r>
              <a:rPr lang="en-US" sz="2800" dirty="0">
                <a:solidFill>
                  <a:prstClr val="black"/>
                </a:solidFill>
              </a:rPr>
              <a:t>IV </a:t>
            </a:r>
            <a:r>
              <a:rPr lang="en-US" sz="2800" dirty="0">
                <a:solidFill>
                  <a:srgbClr val="FF0000"/>
                </a:solidFill>
              </a:rPr>
              <a:t>every 2–4 mg/h </a:t>
            </a:r>
            <a:r>
              <a:rPr lang="en-US" sz="2800" dirty="0">
                <a:solidFill>
                  <a:prstClr val="black"/>
                </a:solidFill>
              </a:rPr>
              <a:t>or </a:t>
            </a:r>
            <a:r>
              <a:rPr lang="en-US" sz="2800" dirty="0">
                <a:solidFill>
                  <a:srgbClr val="FF0000"/>
                </a:solidFill>
              </a:rPr>
              <a:t>50–100 </a:t>
            </a:r>
            <a:r>
              <a:rPr lang="en-US" sz="2800" dirty="0">
                <a:solidFill>
                  <a:prstClr val="black"/>
                </a:solidFill>
              </a:rPr>
              <a:t>mg injection IM every 6 h.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Intermittent </a:t>
            </a:r>
            <a:r>
              <a:rPr lang="en-US" sz="2800" dirty="0">
                <a:solidFill>
                  <a:prstClr val="black"/>
                </a:solidFill>
              </a:rPr>
              <a:t>IV administration is not recommended since much of the administered GC will be filtered into the urine.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After </a:t>
            </a:r>
            <a:r>
              <a:rPr lang="en-US" sz="2800" dirty="0">
                <a:solidFill>
                  <a:prstClr val="black"/>
                </a:solidFill>
              </a:rPr>
              <a:t>recovery from the acute emergency, the HC dose should be quickly tapered to the maintenance dose. </a:t>
            </a:r>
          </a:p>
        </p:txBody>
      </p:sp>
    </p:spTree>
    <p:extLst>
      <p:ext uri="{BB962C8B-B14F-4D97-AF65-F5344CB8AC3E}">
        <p14:creationId xmlns:p14="http://schemas.microsoft.com/office/powerpoint/2010/main" val="3173341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17" y="551087"/>
            <a:ext cx="11628406" cy="5693866"/>
          </a:xfrm>
          <a:prstGeom prst="rect">
            <a:avLst/>
          </a:prstGeom>
        </p:spPr>
        <p:txBody>
          <a:bodyPr wrap="square">
            <a:spAutoFit/>
          </a:bodyPr>
          <a:lstStyle/>
          <a:p>
            <a:pPr marL="457200" lvl="0" indent="-457200">
              <a:buFont typeface="Wingdings" panose="05000000000000000000" pitchFamily="2" charset="2"/>
              <a:buChar char="q"/>
            </a:pPr>
            <a:r>
              <a:rPr lang="en-US" sz="2800" dirty="0">
                <a:solidFill>
                  <a:prstClr val="black"/>
                </a:solidFill>
              </a:rPr>
              <a:t>Cortisol sufficiency should be re-evaluated </a:t>
            </a:r>
            <a:r>
              <a:rPr lang="en-US" sz="2800" dirty="0">
                <a:solidFill>
                  <a:srgbClr val="FF0000"/>
                </a:solidFill>
              </a:rPr>
              <a:t>2–3 months </a:t>
            </a:r>
            <a:r>
              <a:rPr lang="en-US" sz="2800" dirty="0">
                <a:solidFill>
                  <a:prstClr val="black"/>
                </a:solidFill>
              </a:rPr>
              <a:t>post-PitAp episode</a:t>
            </a:r>
            <a:r>
              <a:rPr lang="en-US" sz="2800" dirty="0" smtClean="0">
                <a:solidFill>
                  <a:prstClr val="black"/>
                </a:solidFill>
              </a:rPr>
              <a:t>.</a:t>
            </a:r>
          </a:p>
          <a:p>
            <a:pPr lvl="0"/>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 </a:t>
            </a:r>
            <a:r>
              <a:rPr lang="en-US" sz="2800" dirty="0">
                <a:solidFill>
                  <a:prstClr val="black"/>
                </a:solidFill>
              </a:rPr>
              <a:t>As part of conservative, non-surgical management, dexamethasone can be used to reduce </a:t>
            </a:r>
            <a:r>
              <a:rPr lang="en-US" sz="2800" dirty="0" smtClean="0">
                <a:solidFill>
                  <a:prstClr val="black"/>
                </a:solidFill>
              </a:rPr>
              <a:t>edema.</a:t>
            </a: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Patients </a:t>
            </a:r>
            <a:r>
              <a:rPr lang="en-US" sz="2800" dirty="0">
                <a:solidFill>
                  <a:prstClr val="black"/>
                </a:solidFill>
              </a:rPr>
              <a:t>who do not fulfill the criteria for urgent empirical GCs therapy should be considered for treatment with </a:t>
            </a:r>
            <a:r>
              <a:rPr lang="en-US" sz="2800" dirty="0">
                <a:solidFill>
                  <a:srgbClr val="FF0000"/>
                </a:solidFill>
              </a:rPr>
              <a:t>oral GCs </a:t>
            </a:r>
            <a:r>
              <a:rPr lang="en-US" sz="2800" dirty="0">
                <a:solidFill>
                  <a:prstClr val="black"/>
                </a:solidFill>
              </a:rPr>
              <a:t>if their </a:t>
            </a:r>
            <a:r>
              <a:rPr lang="en-US" sz="2800" dirty="0">
                <a:solidFill>
                  <a:srgbClr val="FF0000"/>
                </a:solidFill>
              </a:rPr>
              <a:t>09.00 h</a:t>
            </a:r>
            <a:r>
              <a:rPr lang="en-US" sz="2800" dirty="0">
                <a:solidFill>
                  <a:prstClr val="black"/>
                </a:solidFill>
              </a:rPr>
              <a:t> serum cortisol is </a:t>
            </a:r>
            <a:r>
              <a:rPr lang="en-US" sz="2800" dirty="0">
                <a:solidFill>
                  <a:srgbClr val="FF0000"/>
                </a:solidFill>
              </a:rPr>
              <a:t>&lt; 450 nmol/L </a:t>
            </a:r>
            <a:r>
              <a:rPr lang="en-US" sz="2800" dirty="0" smtClean="0">
                <a:solidFill>
                  <a:prstClr val="black"/>
                </a:solidFill>
              </a:rPr>
              <a:t>, </a:t>
            </a:r>
            <a:r>
              <a:rPr lang="en-US" sz="2800" dirty="0">
                <a:solidFill>
                  <a:prstClr val="black"/>
                </a:solidFill>
              </a:rPr>
              <a:t>but the precise threshold will depend on the assay in use and the degree of illness. </a:t>
            </a:r>
            <a:endParaRPr lang="en-US" sz="2800" dirty="0" smtClean="0">
              <a:solidFill>
                <a:prstClr val="black"/>
              </a:solidFill>
            </a:endParaRPr>
          </a:p>
          <a:p>
            <a:pPr marL="457200" lvl="0" indent="-457200">
              <a:buFont typeface="Wingdings" panose="05000000000000000000" pitchFamily="2" charset="2"/>
              <a:buChar char="q"/>
            </a:pPr>
            <a:endParaRPr lang="en-US" sz="2800" dirty="0">
              <a:solidFill>
                <a:prstClr val="black"/>
              </a:solidFill>
            </a:endParaRPr>
          </a:p>
          <a:p>
            <a:pPr marL="457200" lvl="0" indent="-457200">
              <a:buFont typeface="Wingdings" panose="05000000000000000000" pitchFamily="2" charset="2"/>
              <a:buChar char="q"/>
            </a:pPr>
            <a:r>
              <a:rPr lang="en-US" sz="2800" dirty="0" smtClean="0">
                <a:solidFill>
                  <a:prstClr val="black"/>
                </a:solidFill>
              </a:rPr>
              <a:t>Ideally</a:t>
            </a:r>
            <a:r>
              <a:rPr lang="en-US" sz="2800" dirty="0">
                <a:solidFill>
                  <a:prstClr val="black"/>
                </a:solidFill>
              </a:rPr>
              <a:t>, any </a:t>
            </a:r>
            <a:r>
              <a:rPr lang="en-US" sz="2800" dirty="0">
                <a:solidFill>
                  <a:srgbClr val="FF0000"/>
                </a:solidFill>
              </a:rPr>
              <a:t>surgical approach </a:t>
            </a:r>
            <a:r>
              <a:rPr lang="en-US" sz="2800" dirty="0">
                <a:solidFill>
                  <a:prstClr val="black"/>
                </a:solidFill>
              </a:rPr>
              <a:t>should take place within the </a:t>
            </a:r>
            <a:r>
              <a:rPr lang="en-US" sz="2800" dirty="0">
                <a:solidFill>
                  <a:srgbClr val="FF0000"/>
                </a:solidFill>
              </a:rPr>
              <a:t>first week </a:t>
            </a:r>
            <a:r>
              <a:rPr lang="en-US" sz="2800" dirty="0">
                <a:solidFill>
                  <a:prstClr val="black"/>
                </a:solidFill>
              </a:rPr>
              <a:t>of onset of symptoms, or in case with </a:t>
            </a:r>
            <a:r>
              <a:rPr lang="en-US" sz="2800" dirty="0">
                <a:solidFill>
                  <a:srgbClr val="FF0000"/>
                </a:solidFill>
              </a:rPr>
              <a:t>resistance to GC </a:t>
            </a:r>
            <a:r>
              <a:rPr lang="en-US" sz="2800" dirty="0">
                <a:solidFill>
                  <a:prstClr val="black"/>
                </a:solidFill>
              </a:rPr>
              <a:t>therapy </a:t>
            </a:r>
            <a:r>
              <a:rPr lang="en-US" sz="2800" dirty="0">
                <a:solidFill>
                  <a:srgbClr val="FF0000"/>
                </a:solidFill>
              </a:rPr>
              <a:t>after 1 week </a:t>
            </a:r>
            <a:r>
              <a:rPr lang="en-US" sz="2800" dirty="0">
                <a:solidFill>
                  <a:prstClr val="black"/>
                </a:solidFill>
              </a:rPr>
              <a:t>of treatment </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2992893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2406</TotalTime>
  <Words>9378</Words>
  <Application>Microsoft Office PowerPoint</Application>
  <PresentationFormat>Widescreen</PresentationFormat>
  <Paragraphs>626</Paragraphs>
  <Slides>112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Arial</vt:lpstr>
      <vt:lpstr>Calibri</vt:lpstr>
      <vt:lpstr>Calibri Light</vt:lpstr>
      <vt:lpstr>Times New Roman</vt:lpstr>
      <vt:lpstr>Wingdings</vt:lpstr>
      <vt:lpstr>Office Theme</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 saremi</dc:creator>
  <cp:lastModifiedBy>mohsen saremi</cp:lastModifiedBy>
  <cp:revision>246</cp:revision>
  <dcterms:created xsi:type="dcterms:W3CDTF">2020-01-14T15:25:16Z</dcterms:created>
  <dcterms:modified xsi:type="dcterms:W3CDTF">2020-01-21T03:46:33Z</dcterms:modified>
</cp:coreProperties>
</file>