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65" r:id="rId5"/>
    <p:sldId id="266" r:id="rId6"/>
    <p:sldId id="258" r:id="rId7"/>
    <p:sldId id="259" r:id="rId8"/>
    <p:sldId id="283" r:id="rId9"/>
    <p:sldId id="262" r:id="rId10"/>
    <p:sldId id="284" r:id="rId11"/>
    <p:sldId id="285" r:id="rId12"/>
    <p:sldId id="267" r:id="rId13"/>
    <p:sldId id="316" r:id="rId14"/>
    <p:sldId id="268" r:id="rId15"/>
    <p:sldId id="269" r:id="rId16"/>
    <p:sldId id="305" r:id="rId17"/>
    <p:sldId id="270" r:id="rId18"/>
    <p:sldId id="318" r:id="rId19"/>
    <p:sldId id="317" r:id="rId20"/>
    <p:sldId id="319" r:id="rId21"/>
    <p:sldId id="271" r:id="rId22"/>
    <p:sldId id="290" r:id="rId23"/>
    <p:sldId id="320" r:id="rId24"/>
    <p:sldId id="272" r:id="rId25"/>
    <p:sldId id="321" r:id="rId26"/>
    <p:sldId id="286" r:id="rId27"/>
    <p:sldId id="261" r:id="rId28"/>
    <p:sldId id="287" r:id="rId29"/>
    <p:sldId id="323" r:id="rId30"/>
    <p:sldId id="324" r:id="rId31"/>
    <p:sldId id="325" r:id="rId32"/>
    <p:sldId id="326" r:id="rId33"/>
    <p:sldId id="327" r:id="rId34"/>
    <p:sldId id="263" r:id="rId35"/>
    <p:sldId id="275" r:id="rId36"/>
    <p:sldId id="277" r:id="rId37"/>
    <p:sldId id="276" r:id="rId38"/>
    <p:sldId id="278" r:id="rId39"/>
    <p:sldId id="279" r:id="rId40"/>
    <p:sldId id="298" r:id="rId41"/>
    <p:sldId id="280" r:id="rId42"/>
    <p:sldId id="281" r:id="rId43"/>
    <p:sldId id="307" r:id="rId44"/>
    <p:sldId id="299" r:id="rId45"/>
    <p:sldId id="300" r:id="rId46"/>
    <p:sldId id="306" r:id="rId47"/>
    <p:sldId id="308" r:id="rId48"/>
    <p:sldId id="322" r:id="rId49"/>
    <p:sldId id="301" r:id="rId50"/>
    <p:sldId id="291" r:id="rId51"/>
    <p:sldId id="292" r:id="rId52"/>
    <p:sldId id="296" r:id="rId53"/>
    <p:sldId id="294" r:id="rId54"/>
    <p:sldId id="302" r:id="rId55"/>
    <p:sldId id="293" r:id="rId56"/>
    <p:sldId id="309" r:id="rId57"/>
    <p:sldId id="304" r:id="rId58"/>
    <p:sldId id="310" r:id="rId59"/>
    <p:sldId id="311" r:id="rId60"/>
    <p:sldId id="312" r:id="rId61"/>
    <p:sldId id="313" r:id="rId62"/>
    <p:sldId id="314" r:id="rId63"/>
    <p:sldId id="295" r:id="rId64"/>
    <p:sldId id="297" r:id="rId65"/>
    <p:sldId id="315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 varScale="1">
        <p:scale>
          <a:sx n="68" d="100"/>
          <a:sy n="68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C414B-1247-4F8F-9C29-80BE9E470A88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8DA67-39F6-4BB7-A3FE-021D23D3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524000"/>
            <a:ext cx="7543800" cy="2743200"/>
            <a:chOff x="1248" y="1104"/>
            <a:chExt cx="4512" cy="1384"/>
          </a:xfrm>
        </p:grpSpPr>
        <p:sp>
          <p:nvSpPr>
            <p:cNvPr id="13317" name="Freeform 5"/>
            <p:cNvSpPr>
              <a:spLocks/>
            </p:cNvSpPr>
            <p:nvPr/>
          </p:nvSpPr>
          <p:spPr bwMode="auto">
            <a:xfrm>
              <a:off x="4371" y="1241"/>
              <a:ext cx="44" cy="81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38" y="75"/>
                </a:cxn>
                <a:cxn ang="0">
                  <a:pos x="38" y="69"/>
                </a:cxn>
                <a:cxn ang="0">
                  <a:pos x="32" y="69"/>
                </a:cxn>
                <a:cxn ang="0">
                  <a:pos x="32" y="62"/>
                </a:cxn>
                <a:cxn ang="0">
                  <a:pos x="32" y="56"/>
                </a:cxn>
                <a:cxn ang="0">
                  <a:pos x="25" y="56"/>
                </a:cxn>
                <a:cxn ang="0">
                  <a:pos x="25" y="50"/>
                </a:cxn>
                <a:cxn ang="0">
                  <a:pos x="19" y="50"/>
                </a:cxn>
                <a:cxn ang="0">
                  <a:pos x="19" y="50"/>
                </a:cxn>
                <a:cxn ang="0">
                  <a:pos x="19" y="44"/>
                </a:cxn>
                <a:cxn ang="0">
                  <a:pos x="13" y="44"/>
                </a:cxn>
                <a:cxn ang="0">
                  <a:pos x="13" y="44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3" y="6"/>
                </a:cxn>
                <a:cxn ang="0">
                  <a:pos x="13" y="6"/>
                </a:cxn>
                <a:cxn ang="0">
                  <a:pos x="13" y="13"/>
                </a:cxn>
                <a:cxn ang="0">
                  <a:pos x="19" y="19"/>
                </a:cxn>
                <a:cxn ang="0">
                  <a:pos x="19" y="25"/>
                </a:cxn>
                <a:cxn ang="0">
                  <a:pos x="25" y="31"/>
                </a:cxn>
                <a:cxn ang="0">
                  <a:pos x="25" y="38"/>
                </a:cxn>
                <a:cxn ang="0">
                  <a:pos x="32" y="44"/>
                </a:cxn>
                <a:cxn ang="0">
                  <a:pos x="32" y="50"/>
                </a:cxn>
                <a:cxn ang="0">
                  <a:pos x="38" y="56"/>
                </a:cxn>
                <a:cxn ang="0">
                  <a:pos x="38" y="69"/>
                </a:cxn>
                <a:cxn ang="0">
                  <a:pos x="38" y="75"/>
                </a:cxn>
                <a:cxn ang="0">
                  <a:pos x="44" y="81"/>
                </a:cxn>
              </a:cxnLst>
              <a:rect l="0" t="0" r="r" b="b"/>
              <a:pathLst>
                <a:path w="44" h="81">
                  <a:moveTo>
                    <a:pt x="44" y="81"/>
                  </a:moveTo>
                  <a:lnTo>
                    <a:pt x="38" y="75"/>
                  </a:lnTo>
                  <a:lnTo>
                    <a:pt x="38" y="69"/>
                  </a:lnTo>
                  <a:lnTo>
                    <a:pt x="32" y="69"/>
                  </a:lnTo>
                  <a:lnTo>
                    <a:pt x="32" y="62"/>
                  </a:lnTo>
                  <a:lnTo>
                    <a:pt x="32" y="56"/>
                  </a:lnTo>
                  <a:lnTo>
                    <a:pt x="25" y="56"/>
                  </a:lnTo>
                  <a:lnTo>
                    <a:pt x="25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9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13"/>
                  </a:lnTo>
                  <a:lnTo>
                    <a:pt x="19" y="19"/>
                  </a:lnTo>
                  <a:lnTo>
                    <a:pt x="19" y="25"/>
                  </a:lnTo>
                  <a:lnTo>
                    <a:pt x="25" y="31"/>
                  </a:lnTo>
                  <a:lnTo>
                    <a:pt x="25" y="38"/>
                  </a:lnTo>
                  <a:lnTo>
                    <a:pt x="32" y="44"/>
                  </a:lnTo>
                  <a:lnTo>
                    <a:pt x="32" y="50"/>
                  </a:lnTo>
                  <a:lnTo>
                    <a:pt x="38" y="56"/>
                  </a:lnTo>
                  <a:lnTo>
                    <a:pt x="38" y="69"/>
                  </a:lnTo>
                  <a:lnTo>
                    <a:pt x="38" y="75"/>
                  </a:lnTo>
                  <a:lnTo>
                    <a:pt x="44" y="8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auto">
            <a:xfrm>
              <a:off x="4723" y="1266"/>
              <a:ext cx="157" cy="904"/>
            </a:xfrm>
            <a:custGeom>
              <a:avLst/>
              <a:gdLst/>
              <a:ahLst/>
              <a:cxnLst>
                <a:cxn ang="0">
                  <a:pos x="25" y="25"/>
                </a:cxn>
                <a:cxn ang="0">
                  <a:pos x="44" y="69"/>
                </a:cxn>
                <a:cxn ang="0">
                  <a:pos x="50" y="94"/>
                </a:cxn>
                <a:cxn ang="0">
                  <a:pos x="50" y="106"/>
                </a:cxn>
                <a:cxn ang="0">
                  <a:pos x="50" y="112"/>
                </a:cxn>
                <a:cxn ang="0">
                  <a:pos x="44" y="119"/>
                </a:cxn>
                <a:cxn ang="0">
                  <a:pos x="38" y="119"/>
                </a:cxn>
                <a:cxn ang="0">
                  <a:pos x="38" y="119"/>
                </a:cxn>
                <a:cxn ang="0">
                  <a:pos x="50" y="187"/>
                </a:cxn>
                <a:cxn ang="0">
                  <a:pos x="69" y="306"/>
                </a:cxn>
                <a:cxn ang="0">
                  <a:pos x="94" y="405"/>
                </a:cxn>
                <a:cxn ang="0">
                  <a:pos x="113" y="499"/>
                </a:cxn>
                <a:cxn ang="0">
                  <a:pos x="126" y="574"/>
                </a:cxn>
                <a:cxn ang="0">
                  <a:pos x="138" y="642"/>
                </a:cxn>
                <a:cxn ang="0">
                  <a:pos x="151" y="711"/>
                </a:cxn>
                <a:cxn ang="0">
                  <a:pos x="157" y="773"/>
                </a:cxn>
                <a:cxn ang="0">
                  <a:pos x="157" y="804"/>
                </a:cxn>
                <a:cxn ang="0">
                  <a:pos x="157" y="811"/>
                </a:cxn>
                <a:cxn ang="0">
                  <a:pos x="157" y="817"/>
                </a:cxn>
                <a:cxn ang="0">
                  <a:pos x="151" y="829"/>
                </a:cxn>
                <a:cxn ang="0">
                  <a:pos x="151" y="842"/>
                </a:cxn>
                <a:cxn ang="0">
                  <a:pos x="145" y="854"/>
                </a:cxn>
                <a:cxn ang="0">
                  <a:pos x="138" y="873"/>
                </a:cxn>
                <a:cxn ang="0">
                  <a:pos x="138" y="892"/>
                </a:cxn>
                <a:cxn ang="0">
                  <a:pos x="132" y="848"/>
                </a:cxn>
                <a:cxn ang="0">
                  <a:pos x="113" y="736"/>
                </a:cxn>
                <a:cxn ang="0">
                  <a:pos x="101" y="624"/>
                </a:cxn>
                <a:cxn ang="0">
                  <a:pos x="76" y="511"/>
                </a:cxn>
                <a:cxn ang="0">
                  <a:pos x="57" y="399"/>
                </a:cxn>
                <a:cxn ang="0">
                  <a:pos x="38" y="293"/>
                </a:cxn>
                <a:cxn ang="0">
                  <a:pos x="19" y="193"/>
                </a:cxn>
                <a:cxn ang="0">
                  <a:pos x="6" y="100"/>
                </a:cxn>
                <a:cxn ang="0">
                  <a:pos x="0" y="50"/>
                </a:cxn>
                <a:cxn ang="0">
                  <a:pos x="0" y="37"/>
                </a:cxn>
                <a:cxn ang="0">
                  <a:pos x="6" y="31"/>
                </a:cxn>
                <a:cxn ang="0">
                  <a:pos x="6" y="25"/>
                </a:cxn>
                <a:cxn ang="0">
                  <a:pos x="6" y="13"/>
                </a:cxn>
                <a:cxn ang="0">
                  <a:pos x="13" y="13"/>
                </a:cxn>
                <a:cxn ang="0">
                  <a:pos x="13" y="6"/>
                </a:cxn>
                <a:cxn ang="0">
                  <a:pos x="13" y="0"/>
                </a:cxn>
              </a:cxnLst>
              <a:rect l="0" t="0" r="r" b="b"/>
              <a:pathLst>
                <a:path w="157" h="904">
                  <a:moveTo>
                    <a:pt x="13" y="0"/>
                  </a:moveTo>
                  <a:lnTo>
                    <a:pt x="25" y="25"/>
                  </a:lnTo>
                  <a:lnTo>
                    <a:pt x="38" y="50"/>
                  </a:lnTo>
                  <a:lnTo>
                    <a:pt x="44" y="69"/>
                  </a:lnTo>
                  <a:lnTo>
                    <a:pt x="50" y="81"/>
                  </a:lnTo>
                  <a:lnTo>
                    <a:pt x="50" y="94"/>
                  </a:lnTo>
                  <a:lnTo>
                    <a:pt x="50" y="100"/>
                  </a:lnTo>
                  <a:lnTo>
                    <a:pt x="50" y="106"/>
                  </a:lnTo>
                  <a:lnTo>
                    <a:pt x="50" y="112"/>
                  </a:lnTo>
                  <a:lnTo>
                    <a:pt x="50" y="112"/>
                  </a:lnTo>
                  <a:lnTo>
                    <a:pt x="50" y="112"/>
                  </a:lnTo>
                  <a:lnTo>
                    <a:pt x="44" y="119"/>
                  </a:lnTo>
                  <a:lnTo>
                    <a:pt x="44" y="119"/>
                  </a:lnTo>
                  <a:lnTo>
                    <a:pt x="38" y="119"/>
                  </a:lnTo>
                  <a:lnTo>
                    <a:pt x="38" y="119"/>
                  </a:lnTo>
                  <a:lnTo>
                    <a:pt x="38" y="119"/>
                  </a:lnTo>
                  <a:lnTo>
                    <a:pt x="38" y="119"/>
                  </a:lnTo>
                  <a:lnTo>
                    <a:pt x="50" y="187"/>
                  </a:lnTo>
                  <a:lnTo>
                    <a:pt x="63" y="249"/>
                  </a:lnTo>
                  <a:lnTo>
                    <a:pt x="69" y="306"/>
                  </a:lnTo>
                  <a:lnTo>
                    <a:pt x="82" y="355"/>
                  </a:lnTo>
                  <a:lnTo>
                    <a:pt x="94" y="405"/>
                  </a:lnTo>
                  <a:lnTo>
                    <a:pt x="101" y="455"/>
                  </a:lnTo>
                  <a:lnTo>
                    <a:pt x="113" y="499"/>
                  </a:lnTo>
                  <a:lnTo>
                    <a:pt x="120" y="536"/>
                  </a:lnTo>
                  <a:lnTo>
                    <a:pt x="126" y="574"/>
                  </a:lnTo>
                  <a:lnTo>
                    <a:pt x="132" y="611"/>
                  </a:lnTo>
                  <a:lnTo>
                    <a:pt x="138" y="642"/>
                  </a:lnTo>
                  <a:lnTo>
                    <a:pt x="145" y="680"/>
                  </a:lnTo>
                  <a:lnTo>
                    <a:pt x="151" y="711"/>
                  </a:lnTo>
                  <a:lnTo>
                    <a:pt x="151" y="742"/>
                  </a:lnTo>
                  <a:lnTo>
                    <a:pt x="157" y="773"/>
                  </a:lnTo>
                  <a:lnTo>
                    <a:pt x="157" y="804"/>
                  </a:lnTo>
                  <a:lnTo>
                    <a:pt x="157" y="804"/>
                  </a:lnTo>
                  <a:lnTo>
                    <a:pt x="157" y="804"/>
                  </a:lnTo>
                  <a:lnTo>
                    <a:pt x="157" y="811"/>
                  </a:lnTo>
                  <a:lnTo>
                    <a:pt x="157" y="811"/>
                  </a:lnTo>
                  <a:lnTo>
                    <a:pt x="157" y="817"/>
                  </a:lnTo>
                  <a:lnTo>
                    <a:pt x="151" y="823"/>
                  </a:lnTo>
                  <a:lnTo>
                    <a:pt x="151" y="829"/>
                  </a:lnTo>
                  <a:lnTo>
                    <a:pt x="151" y="835"/>
                  </a:lnTo>
                  <a:lnTo>
                    <a:pt x="151" y="842"/>
                  </a:lnTo>
                  <a:lnTo>
                    <a:pt x="145" y="848"/>
                  </a:lnTo>
                  <a:lnTo>
                    <a:pt x="145" y="854"/>
                  </a:lnTo>
                  <a:lnTo>
                    <a:pt x="145" y="867"/>
                  </a:lnTo>
                  <a:lnTo>
                    <a:pt x="138" y="873"/>
                  </a:lnTo>
                  <a:lnTo>
                    <a:pt x="138" y="885"/>
                  </a:lnTo>
                  <a:lnTo>
                    <a:pt x="138" y="892"/>
                  </a:lnTo>
                  <a:lnTo>
                    <a:pt x="132" y="904"/>
                  </a:lnTo>
                  <a:lnTo>
                    <a:pt x="132" y="848"/>
                  </a:lnTo>
                  <a:lnTo>
                    <a:pt x="126" y="792"/>
                  </a:lnTo>
                  <a:lnTo>
                    <a:pt x="113" y="736"/>
                  </a:lnTo>
                  <a:lnTo>
                    <a:pt x="107" y="680"/>
                  </a:lnTo>
                  <a:lnTo>
                    <a:pt x="101" y="624"/>
                  </a:lnTo>
                  <a:lnTo>
                    <a:pt x="88" y="567"/>
                  </a:lnTo>
                  <a:lnTo>
                    <a:pt x="76" y="511"/>
                  </a:lnTo>
                  <a:lnTo>
                    <a:pt x="69" y="455"/>
                  </a:lnTo>
                  <a:lnTo>
                    <a:pt x="57" y="399"/>
                  </a:lnTo>
                  <a:lnTo>
                    <a:pt x="50" y="343"/>
                  </a:lnTo>
                  <a:lnTo>
                    <a:pt x="38" y="293"/>
                  </a:lnTo>
                  <a:lnTo>
                    <a:pt x="25" y="243"/>
                  </a:lnTo>
                  <a:lnTo>
                    <a:pt x="19" y="193"/>
                  </a:lnTo>
                  <a:lnTo>
                    <a:pt x="13" y="143"/>
                  </a:lnTo>
                  <a:lnTo>
                    <a:pt x="6" y="100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6" y="31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6" y="19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13" y="13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auto">
            <a:xfrm>
              <a:off x="3994" y="1291"/>
              <a:ext cx="625" cy="805"/>
            </a:xfrm>
            <a:custGeom>
              <a:avLst/>
              <a:gdLst/>
              <a:ahLst/>
              <a:cxnLst>
                <a:cxn ang="0">
                  <a:pos x="132" y="424"/>
                </a:cxn>
                <a:cxn ang="0">
                  <a:pos x="164" y="393"/>
                </a:cxn>
                <a:cxn ang="0">
                  <a:pos x="189" y="368"/>
                </a:cxn>
                <a:cxn ang="0">
                  <a:pos x="208" y="343"/>
                </a:cxn>
                <a:cxn ang="0">
                  <a:pos x="195" y="343"/>
                </a:cxn>
                <a:cxn ang="0">
                  <a:pos x="182" y="324"/>
                </a:cxn>
                <a:cxn ang="0">
                  <a:pos x="176" y="299"/>
                </a:cxn>
                <a:cxn ang="0">
                  <a:pos x="170" y="274"/>
                </a:cxn>
                <a:cxn ang="0">
                  <a:pos x="182" y="218"/>
                </a:cxn>
                <a:cxn ang="0">
                  <a:pos x="308" y="143"/>
                </a:cxn>
                <a:cxn ang="0">
                  <a:pos x="484" y="75"/>
                </a:cxn>
                <a:cxn ang="0">
                  <a:pos x="610" y="37"/>
                </a:cxn>
                <a:cxn ang="0">
                  <a:pos x="591" y="50"/>
                </a:cxn>
                <a:cxn ang="0">
                  <a:pos x="465" y="100"/>
                </a:cxn>
                <a:cxn ang="0">
                  <a:pos x="308" y="150"/>
                </a:cxn>
                <a:cxn ang="0">
                  <a:pos x="189" y="218"/>
                </a:cxn>
                <a:cxn ang="0">
                  <a:pos x="176" y="249"/>
                </a:cxn>
                <a:cxn ang="0">
                  <a:pos x="189" y="256"/>
                </a:cxn>
                <a:cxn ang="0">
                  <a:pos x="214" y="268"/>
                </a:cxn>
                <a:cxn ang="0">
                  <a:pos x="239" y="274"/>
                </a:cxn>
                <a:cxn ang="0">
                  <a:pos x="258" y="281"/>
                </a:cxn>
                <a:cxn ang="0">
                  <a:pos x="283" y="299"/>
                </a:cxn>
                <a:cxn ang="0">
                  <a:pos x="283" y="318"/>
                </a:cxn>
                <a:cxn ang="0">
                  <a:pos x="258" y="337"/>
                </a:cxn>
                <a:cxn ang="0">
                  <a:pos x="239" y="343"/>
                </a:cxn>
                <a:cxn ang="0">
                  <a:pos x="201" y="374"/>
                </a:cxn>
                <a:cxn ang="0">
                  <a:pos x="157" y="418"/>
                </a:cxn>
                <a:cxn ang="0">
                  <a:pos x="107" y="455"/>
                </a:cxn>
                <a:cxn ang="0">
                  <a:pos x="101" y="505"/>
                </a:cxn>
                <a:cxn ang="0">
                  <a:pos x="113" y="611"/>
                </a:cxn>
                <a:cxn ang="0">
                  <a:pos x="120" y="717"/>
                </a:cxn>
                <a:cxn ang="0">
                  <a:pos x="107" y="798"/>
                </a:cxn>
                <a:cxn ang="0">
                  <a:pos x="88" y="736"/>
                </a:cxn>
                <a:cxn ang="0">
                  <a:pos x="82" y="648"/>
                </a:cxn>
                <a:cxn ang="0">
                  <a:pos x="69" y="567"/>
                </a:cxn>
                <a:cxn ang="0">
                  <a:pos x="57" y="505"/>
                </a:cxn>
                <a:cxn ang="0">
                  <a:pos x="50" y="493"/>
                </a:cxn>
                <a:cxn ang="0">
                  <a:pos x="32" y="499"/>
                </a:cxn>
                <a:cxn ang="0">
                  <a:pos x="13" y="511"/>
                </a:cxn>
                <a:cxn ang="0">
                  <a:pos x="0" y="511"/>
                </a:cxn>
                <a:cxn ang="0">
                  <a:pos x="6" y="511"/>
                </a:cxn>
                <a:cxn ang="0">
                  <a:pos x="13" y="505"/>
                </a:cxn>
                <a:cxn ang="0">
                  <a:pos x="32" y="493"/>
                </a:cxn>
                <a:cxn ang="0">
                  <a:pos x="50" y="474"/>
                </a:cxn>
                <a:cxn ang="0">
                  <a:pos x="38" y="337"/>
                </a:cxn>
                <a:cxn ang="0">
                  <a:pos x="13" y="212"/>
                </a:cxn>
                <a:cxn ang="0">
                  <a:pos x="0" y="118"/>
                </a:cxn>
                <a:cxn ang="0">
                  <a:pos x="0" y="25"/>
                </a:cxn>
                <a:cxn ang="0">
                  <a:pos x="6" y="0"/>
                </a:cxn>
                <a:cxn ang="0">
                  <a:pos x="19" y="6"/>
                </a:cxn>
                <a:cxn ang="0">
                  <a:pos x="25" y="19"/>
                </a:cxn>
                <a:cxn ang="0">
                  <a:pos x="25" y="25"/>
                </a:cxn>
                <a:cxn ang="0">
                  <a:pos x="32" y="56"/>
                </a:cxn>
                <a:cxn ang="0">
                  <a:pos x="44" y="118"/>
                </a:cxn>
                <a:cxn ang="0">
                  <a:pos x="57" y="224"/>
                </a:cxn>
                <a:cxn ang="0">
                  <a:pos x="82" y="393"/>
                </a:cxn>
              </a:cxnLst>
              <a:rect l="0" t="0" r="r" b="b"/>
              <a:pathLst>
                <a:path w="622" h="810">
                  <a:moveTo>
                    <a:pt x="94" y="443"/>
                  </a:moveTo>
                  <a:lnTo>
                    <a:pt x="107" y="436"/>
                  </a:lnTo>
                  <a:lnTo>
                    <a:pt x="120" y="430"/>
                  </a:lnTo>
                  <a:lnTo>
                    <a:pt x="132" y="424"/>
                  </a:lnTo>
                  <a:lnTo>
                    <a:pt x="138" y="411"/>
                  </a:lnTo>
                  <a:lnTo>
                    <a:pt x="145" y="405"/>
                  </a:lnTo>
                  <a:lnTo>
                    <a:pt x="157" y="405"/>
                  </a:lnTo>
                  <a:lnTo>
                    <a:pt x="164" y="393"/>
                  </a:lnTo>
                  <a:lnTo>
                    <a:pt x="170" y="387"/>
                  </a:lnTo>
                  <a:lnTo>
                    <a:pt x="176" y="380"/>
                  </a:lnTo>
                  <a:lnTo>
                    <a:pt x="182" y="374"/>
                  </a:lnTo>
                  <a:lnTo>
                    <a:pt x="189" y="368"/>
                  </a:lnTo>
                  <a:lnTo>
                    <a:pt x="195" y="362"/>
                  </a:lnTo>
                  <a:lnTo>
                    <a:pt x="201" y="355"/>
                  </a:lnTo>
                  <a:lnTo>
                    <a:pt x="208" y="349"/>
                  </a:lnTo>
                  <a:lnTo>
                    <a:pt x="208" y="343"/>
                  </a:lnTo>
                  <a:lnTo>
                    <a:pt x="214" y="337"/>
                  </a:lnTo>
                  <a:lnTo>
                    <a:pt x="208" y="343"/>
                  </a:lnTo>
                  <a:lnTo>
                    <a:pt x="201" y="343"/>
                  </a:lnTo>
                  <a:lnTo>
                    <a:pt x="195" y="343"/>
                  </a:lnTo>
                  <a:lnTo>
                    <a:pt x="189" y="343"/>
                  </a:lnTo>
                  <a:lnTo>
                    <a:pt x="189" y="337"/>
                  </a:lnTo>
                  <a:lnTo>
                    <a:pt x="182" y="330"/>
                  </a:lnTo>
                  <a:lnTo>
                    <a:pt x="182" y="324"/>
                  </a:lnTo>
                  <a:lnTo>
                    <a:pt x="176" y="318"/>
                  </a:lnTo>
                  <a:lnTo>
                    <a:pt x="176" y="312"/>
                  </a:lnTo>
                  <a:lnTo>
                    <a:pt x="176" y="306"/>
                  </a:lnTo>
                  <a:lnTo>
                    <a:pt x="176" y="299"/>
                  </a:lnTo>
                  <a:lnTo>
                    <a:pt x="170" y="293"/>
                  </a:lnTo>
                  <a:lnTo>
                    <a:pt x="170" y="287"/>
                  </a:lnTo>
                  <a:lnTo>
                    <a:pt x="170" y="281"/>
                  </a:lnTo>
                  <a:lnTo>
                    <a:pt x="170" y="274"/>
                  </a:lnTo>
                  <a:lnTo>
                    <a:pt x="170" y="274"/>
                  </a:lnTo>
                  <a:lnTo>
                    <a:pt x="164" y="256"/>
                  </a:lnTo>
                  <a:lnTo>
                    <a:pt x="164" y="237"/>
                  </a:lnTo>
                  <a:lnTo>
                    <a:pt x="182" y="218"/>
                  </a:lnTo>
                  <a:lnTo>
                    <a:pt x="201" y="200"/>
                  </a:lnTo>
                  <a:lnTo>
                    <a:pt x="233" y="181"/>
                  </a:lnTo>
                  <a:lnTo>
                    <a:pt x="264" y="162"/>
                  </a:lnTo>
                  <a:lnTo>
                    <a:pt x="308" y="143"/>
                  </a:lnTo>
                  <a:lnTo>
                    <a:pt x="352" y="125"/>
                  </a:lnTo>
                  <a:lnTo>
                    <a:pt x="396" y="106"/>
                  </a:lnTo>
                  <a:lnTo>
                    <a:pt x="440" y="94"/>
                  </a:lnTo>
                  <a:lnTo>
                    <a:pt x="484" y="75"/>
                  </a:lnTo>
                  <a:lnTo>
                    <a:pt x="522" y="62"/>
                  </a:lnTo>
                  <a:lnTo>
                    <a:pt x="559" y="50"/>
                  </a:lnTo>
                  <a:lnTo>
                    <a:pt x="591" y="44"/>
                  </a:lnTo>
                  <a:lnTo>
                    <a:pt x="610" y="37"/>
                  </a:lnTo>
                  <a:lnTo>
                    <a:pt x="622" y="31"/>
                  </a:lnTo>
                  <a:lnTo>
                    <a:pt x="622" y="37"/>
                  </a:lnTo>
                  <a:lnTo>
                    <a:pt x="610" y="44"/>
                  </a:lnTo>
                  <a:lnTo>
                    <a:pt x="591" y="50"/>
                  </a:lnTo>
                  <a:lnTo>
                    <a:pt x="566" y="62"/>
                  </a:lnTo>
                  <a:lnTo>
                    <a:pt x="534" y="75"/>
                  </a:lnTo>
                  <a:lnTo>
                    <a:pt x="497" y="81"/>
                  </a:lnTo>
                  <a:lnTo>
                    <a:pt x="465" y="100"/>
                  </a:lnTo>
                  <a:lnTo>
                    <a:pt x="427" y="106"/>
                  </a:lnTo>
                  <a:lnTo>
                    <a:pt x="390" y="125"/>
                  </a:lnTo>
                  <a:lnTo>
                    <a:pt x="346" y="137"/>
                  </a:lnTo>
                  <a:lnTo>
                    <a:pt x="308" y="150"/>
                  </a:lnTo>
                  <a:lnTo>
                    <a:pt x="277" y="168"/>
                  </a:lnTo>
                  <a:lnTo>
                    <a:pt x="239" y="187"/>
                  </a:lnTo>
                  <a:lnTo>
                    <a:pt x="214" y="200"/>
                  </a:lnTo>
                  <a:lnTo>
                    <a:pt x="189" y="218"/>
                  </a:lnTo>
                  <a:lnTo>
                    <a:pt x="170" y="237"/>
                  </a:lnTo>
                  <a:lnTo>
                    <a:pt x="170" y="237"/>
                  </a:lnTo>
                  <a:lnTo>
                    <a:pt x="170" y="243"/>
                  </a:lnTo>
                  <a:lnTo>
                    <a:pt x="176" y="249"/>
                  </a:lnTo>
                  <a:lnTo>
                    <a:pt x="176" y="249"/>
                  </a:lnTo>
                  <a:lnTo>
                    <a:pt x="182" y="256"/>
                  </a:lnTo>
                  <a:lnTo>
                    <a:pt x="182" y="256"/>
                  </a:lnTo>
                  <a:lnTo>
                    <a:pt x="189" y="256"/>
                  </a:lnTo>
                  <a:lnTo>
                    <a:pt x="195" y="262"/>
                  </a:lnTo>
                  <a:lnTo>
                    <a:pt x="201" y="262"/>
                  </a:lnTo>
                  <a:lnTo>
                    <a:pt x="208" y="268"/>
                  </a:lnTo>
                  <a:lnTo>
                    <a:pt x="214" y="268"/>
                  </a:lnTo>
                  <a:lnTo>
                    <a:pt x="220" y="268"/>
                  </a:lnTo>
                  <a:lnTo>
                    <a:pt x="226" y="274"/>
                  </a:lnTo>
                  <a:lnTo>
                    <a:pt x="233" y="274"/>
                  </a:lnTo>
                  <a:lnTo>
                    <a:pt x="239" y="274"/>
                  </a:lnTo>
                  <a:lnTo>
                    <a:pt x="245" y="274"/>
                  </a:lnTo>
                  <a:lnTo>
                    <a:pt x="245" y="274"/>
                  </a:lnTo>
                  <a:lnTo>
                    <a:pt x="252" y="274"/>
                  </a:lnTo>
                  <a:lnTo>
                    <a:pt x="258" y="281"/>
                  </a:lnTo>
                  <a:lnTo>
                    <a:pt x="264" y="287"/>
                  </a:lnTo>
                  <a:lnTo>
                    <a:pt x="270" y="287"/>
                  </a:lnTo>
                  <a:lnTo>
                    <a:pt x="277" y="293"/>
                  </a:lnTo>
                  <a:lnTo>
                    <a:pt x="283" y="299"/>
                  </a:lnTo>
                  <a:lnTo>
                    <a:pt x="283" y="306"/>
                  </a:lnTo>
                  <a:lnTo>
                    <a:pt x="289" y="312"/>
                  </a:lnTo>
                  <a:lnTo>
                    <a:pt x="289" y="312"/>
                  </a:lnTo>
                  <a:lnTo>
                    <a:pt x="283" y="318"/>
                  </a:lnTo>
                  <a:lnTo>
                    <a:pt x="283" y="324"/>
                  </a:lnTo>
                  <a:lnTo>
                    <a:pt x="277" y="330"/>
                  </a:lnTo>
                  <a:lnTo>
                    <a:pt x="270" y="330"/>
                  </a:lnTo>
                  <a:lnTo>
                    <a:pt x="258" y="337"/>
                  </a:lnTo>
                  <a:lnTo>
                    <a:pt x="245" y="337"/>
                  </a:lnTo>
                  <a:lnTo>
                    <a:pt x="239" y="337"/>
                  </a:lnTo>
                  <a:lnTo>
                    <a:pt x="239" y="337"/>
                  </a:lnTo>
                  <a:lnTo>
                    <a:pt x="239" y="343"/>
                  </a:lnTo>
                  <a:lnTo>
                    <a:pt x="226" y="349"/>
                  </a:lnTo>
                  <a:lnTo>
                    <a:pt x="220" y="355"/>
                  </a:lnTo>
                  <a:lnTo>
                    <a:pt x="214" y="368"/>
                  </a:lnTo>
                  <a:lnTo>
                    <a:pt x="201" y="374"/>
                  </a:lnTo>
                  <a:lnTo>
                    <a:pt x="189" y="387"/>
                  </a:lnTo>
                  <a:lnTo>
                    <a:pt x="182" y="399"/>
                  </a:lnTo>
                  <a:lnTo>
                    <a:pt x="170" y="405"/>
                  </a:lnTo>
                  <a:lnTo>
                    <a:pt x="157" y="418"/>
                  </a:lnTo>
                  <a:lnTo>
                    <a:pt x="145" y="430"/>
                  </a:lnTo>
                  <a:lnTo>
                    <a:pt x="132" y="443"/>
                  </a:lnTo>
                  <a:lnTo>
                    <a:pt x="120" y="449"/>
                  </a:lnTo>
                  <a:lnTo>
                    <a:pt x="107" y="455"/>
                  </a:lnTo>
                  <a:lnTo>
                    <a:pt x="94" y="461"/>
                  </a:lnTo>
                  <a:lnTo>
                    <a:pt x="94" y="474"/>
                  </a:lnTo>
                  <a:lnTo>
                    <a:pt x="101" y="486"/>
                  </a:lnTo>
                  <a:lnTo>
                    <a:pt x="101" y="505"/>
                  </a:lnTo>
                  <a:lnTo>
                    <a:pt x="107" y="530"/>
                  </a:lnTo>
                  <a:lnTo>
                    <a:pt x="107" y="555"/>
                  </a:lnTo>
                  <a:lnTo>
                    <a:pt x="113" y="580"/>
                  </a:lnTo>
                  <a:lnTo>
                    <a:pt x="113" y="611"/>
                  </a:lnTo>
                  <a:lnTo>
                    <a:pt x="120" y="636"/>
                  </a:lnTo>
                  <a:lnTo>
                    <a:pt x="120" y="661"/>
                  </a:lnTo>
                  <a:lnTo>
                    <a:pt x="120" y="692"/>
                  </a:lnTo>
                  <a:lnTo>
                    <a:pt x="120" y="717"/>
                  </a:lnTo>
                  <a:lnTo>
                    <a:pt x="120" y="742"/>
                  </a:lnTo>
                  <a:lnTo>
                    <a:pt x="120" y="767"/>
                  </a:lnTo>
                  <a:lnTo>
                    <a:pt x="113" y="786"/>
                  </a:lnTo>
                  <a:lnTo>
                    <a:pt x="107" y="798"/>
                  </a:lnTo>
                  <a:lnTo>
                    <a:pt x="94" y="810"/>
                  </a:lnTo>
                  <a:lnTo>
                    <a:pt x="94" y="786"/>
                  </a:lnTo>
                  <a:lnTo>
                    <a:pt x="94" y="761"/>
                  </a:lnTo>
                  <a:lnTo>
                    <a:pt x="88" y="736"/>
                  </a:lnTo>
                  <a:lnTo>
                    <a:pt x="88" y="717"/>
                  </a:lnTo>
                  <a:lnTo>
                    <a:pt x="82" y="692"/>
                  </a:lnTo>
                  <a:lnTo>
                    <a:pt x="82" y="667"/>
                  </a:lnTo>
                  <a:lnTo>
                    <a:pt x="82" y="648"/>
                  </a:lnTo>
                  <a:lnTo>
                    <a:pt x="76" y="630"/>
                  </a:lnTo>
                  <a:lnTo>
                    <a:pt x="76" y="611"/>
                  </a:lnTo>
                  <a:lnTo>
                    <a:pt x="69" y="586"/>
                  </a:lnTo>
                  <a:lnTo>
                    <a:pt x="69" y="567"/>
                  </a:lnTo>
                  <a:lnTo>
                    <a:pt x="63" y="555"/>
                  </a:lnTo>
                  <a:lnTo>
                    <a:pt x="63" y="536"/>
                  </a:lnTo>
                  <a:lnTo>
                    <a:pt x="63" y="517"/>
                  </a:lnTo>
                  <a:lnTo>
                    <a:pt x="57" y="505"/>
                  </a:lnTo>
                  <a:lnTo>
                    <a:pt x="57" y="493"/>
                  </a:lnTo>
                  <a:lnTo>
                    <a:pt x="57" y="486"/>
                  </a:lnTo>
                  <a:lnTo>
                    <a:pt x="50" y="493"/>
                  </a:lnTo>
                  <a:lnTo>
                    <a:pt x="50" y="493"/>
                  </a:lnTo>
                  <a:lnTo>
                    <a:pt x="44" y="493"/>
                  </a:lnTo>
                  <a:lnTo>
                    <a:pt x="44" y="493"/>
                  </a:lnTo>
                  <a:lnTo>
                    <a:pt x="38" y="499"/>
                  </a:lnTo>
                  <a:lnTo>
                    <a:pt x="32" y="499"/>
                  </a:lnTo>
                  <a:lnTo>
                    <a:pt x="25" y="505"/>
                  </a:lnTo>
                  <a:lnTo>
                    <a:pt x="25" y="505"/>
                  </a:lnTo>
                  <a:lnTo>
                    <a:pt x="19" y="511"/>
                  </a:lnTo>
                  <a:lnTo>
                    <a:pt x="13" y="511"/>
                  </a:lnTo>
                  <a:lnTo>
                    <a:pt x="6" y="511"/>
                  </a:lnTo>
                  <a:lnTo>
                    <a:pt x="6" y="511"/>
                  </a:lnTo>
                  <a:lnTo>
                    <a:pt x="6" y="511"/>
                  </a:lnTo>
                  <a:lnTo>
                    <a:pt x="0" y="511"/>
                  </a:lnTo>
                  <a:lnTo>
                    <a:pt x="6" y="511"/>
                  </a:lnTo>
                  <a:lnTo>
                    <a:pt x="6" y="511"/>
                  </a:lnTo>
                  <a:lnTo>
                    <a:pt x="6" y="511"/>
                  </a:lnTo>
                  <a:lnTo>
                    <a:pt x="6" y="511"/>
                  </a:lnTo>
                  <a:lnTo>
                    <a:pt x="6" y="511"/>
                  </a:lnTo>
                  <a:lnTo>
                    <a:pt x="13" y="511"/>
                  </a:lnTo>
                  <a:lnTo>
                    <a:pt x="13" y="505"/>
                  </a:lnTo>
                  <a:lnTo>
                    <a:pt x="13" y="505"/>
                  </a:lnTo>
                  <a:lnTo>
                    <a:pt x="19" y="499"/>
                  </a:lnTo>
                  <a:lnTo>
                    <a:pt x="19" y="499"/>
                  </a:lnTo>
                  <a:lnTo>
                    <a:pt x="25" y="499"/>
                  </a:lnTo>
                  <a:lnTo>
                    <a:pt x="32" y="493"/>
                  </a:lnTo>
                  <a:lnTo>
                    <a:pt x="32" y="486"/>
                  </a:lnTo>
                  <a:lnTo>
                    <a:pt x="38" y="486"/>
                  </a:lnTo>
                  <a:lnTo>
                    <a:pt x="44" y="480"/>
                  </a:lnTo>
                  <a:lnTo>
                    <a:pt x="50" y="474"/>
                  </a:lnTo>
                  <a:lnTo>
                    <a:pt x="57" y="468"/>
                  </a:lnTo>
                  <a:lnTo>
                    <a:pt x="50" y="418"/>
                  </a:lnTo>
                  <a:lnTo>
                    <a:pt x="44" y="374"/>
                  </a:lnTo>
                  <a:lnTo>
                    <a:pt x="38" y="337"/>
                  </a:lnTo>
                  <a:lnTo>
                    <a:pt x="32" y="299"/>
                  </a:lnTo>
                  <a:lnTo>
                    <a:pt x="25" y="268"/>
                  </a:lnTo>
                  <a:lnTo>
                    <a:pt x="19" y="243"/>
                  </a:lnTo>
                  <a:lnTo>
                    <a:pt x="13" y="212"/>
                  </a:lnTo>
                  <a:lnTo>
                    <a:pt x="13" y="187"/>
                  </a:lnTo>
                  <a:lnTo>
                    <a:pt x="6" y="162"/>
                  </a:lnTo>
                  <a:lnTo>
                    <a:pt x="6" y="143"/>
                  </a:lnTo>
                  <a:lnTo>
                    <a:pt x="0" y="118"/>
                  </a:lnTo>
                  <a:lnTo>
                    <a:pt x="0" y="100"/>
                  </a:lnTo>
                  <a:lnTo>
                    <a:pt x="0" y="75"/>
                  </a:lnTo>
                  <a:lnTo>
                    <a:pt x="0" y="50"/>
                  </a:lnTo>
                  <a:lnTo>
                    <a:pt x="0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9" y="6"/>
                  </a:lnTo>
                  <a:lnTo>
                    <a:pt x="19" y="6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25" y="12"/>
                  </a:lnTo>
                  <a:lnTo>
                    <a:pt x="25" y="19"/>
                  </a:lnTo>
                  <a:lnTo>
                    <a:pt x="25" y="19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5" y="31"/>
                  </a:lnTo>
                  <a:lnTo>
                    <a:pt x="32" y="37"/>
                  </a:lnTo>
                  <a:lnTo>
                    <a:pt x="32" y="50"/>
                  </a:lnTo>
                  <a:lnTo>
                    <a:pt x="32" y="56"/>
                  </a:lnTo>
                  <a:lnTo>
                    <a:pt x="38" y="69"/>
                  </a:lnTo>
                  <a:lnTo>
                    <a:pt x="38" y="87"/>
                  </a:lnTo>
                  <a:lnTo>
                    <a:pt x="38" y="100"/>
                  </a:lnTo>
                  <a:lnTo>
                    <a:pt x="44" y="118"/>
                  </a:lnTo>
                  <a:lnTo>
                    <a:pt x="44" y="143"/>
                  </a:lnTo>
                  <a:lnTo>
                    <a:pt x="50" y="168"/>
                  </a:lnTo>
                  <a:lnTo>
                    <a:pt x="50" y="193"/>
                  </a:lnTo>
                  <a:lnTo>
                    <a:pt x="57" y="224"/>
                  </a:lnTo>
                  <a:lnTo>
                    <a:pt x="63" y="262"/>
                  </a:lnTo>
                  <a:lnTo>
                    <a:pt x="69" y="299"/>
                  </a:lnTo>
                  <a:lnTo>
                    <a:pt x="76" y="343"/>
                  </a:lnTo>
                  <a:lnTo>
                    <a:pt x="82" y="393"/>
                  </a:lnTo>
                  <a:lnTo>
                    <a:pt x="94" y="44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auto">
            <a:xfrm>
              <a:off x="2907" y="1328"/>
              <a:ext cx="836" cy="367"/>
            </a:xfrm>
            <a:custGeom>
              <a:avLst/>
              <a:gdLst/>
              <a:ahLst/>
              <a:cxnLst>
                <a:cxn ang="0">
                  <a:pos x="830" y="7"/>
                </a:cxn>
                <a:cxn ang="0">
                  <a:pos x="804" y="13"/>
                </a:cxn>
                <a:cxn ang="0">
                  <a:pos x="767" y="25"/>
                </a:cxn>
                <a:cxn ang="0">
                  <a:pos x="716" y="44"/>
                </a:cxn>
                <a:cxn ang="0">
                  <a:pos x="654" y="63"/>
                </a:cxn>
                <a:cxn ang="0">
                  <a:pos x="584" y="81"/>
                </a:cxn>
                <a:cxn ang="0">
                  <a:pos x="515" y="106"/>
                </a:cxn>
                <a:cxn ang="0">
                  <a:pos x="440" y="131"/>
                </a:cxn>
                <a:cxn ang="0">
                  <a:pos x="358" y="163"/>
                </a:cxn>
                <a:cxn ang="0">
                  <a:pos x="270" y="194"/>
                </a:cxn>
                <a:cxn ang="0">
                  <a:pos x="195" y="225"/>
                </a:cxn>
                <a:cxn ang="0">
                  <a:pos x="126" y="256"/>
                </a:cxn>
                <a:cxn ang="0">
                  <a:pos x="75" y="287"/>
                </a:cxn>
                <a:cxn ang="0">
                  <a:pos x="38" y="312"/>
                </a:cxn>
                <a:cxn ang="0">
                  <a:pos x="25" y="337"/>
                </a:cxn>
                <a:cxn ang="0">
                  <a:pos x="44" y="362"/>
                </a:cxn>
                <a:cxn ang="0">
                  <a:pos x="63" y="368"/>
                </a:cxn>
                <a:cxn ang="0">
                  <a:pos x="57" y="368"/>
                </a:cxn>
                <a:cxn ang="0">
                  <a:pos x="44" y="368"/>
                </a:cxn>
                <a:cxn ang="0">
                  <a:pos x="31" y="368"/>
                </a:cxn>
                <a:cxn ang="0">
                  <a:pos x="25" y="368"/>
                </a:cxn>
                <a:cxn ang="0">
                  <a:pos x="13" y="362"/>
                </a:cxn>
                <a:cxn ang="0">
                  <a:pos x="6" y="356"/>
                </a:cxn>
                <a:cxn ang="0">
                  <a:pos x="0" y="337"/>
                </a:cxn>
                <a:cxn ang="0">
                  <a:pos x="6" y="318"/>
                </a:cxn>
                <a:cxn ang="0">
                  <a:pos x="25" y="293"/>
                </a:cxn>
                <a:cxn ang="0">
                  <a:pos x="69" y="269"/>
                </a:cxn>
                <a:cxn ang="0">
                  <a:pos x="126" y="237"/>
                </a:cxn>
                <a:cxn ang="0">
                  <a:pos x="189" y="212"/>
                </a:cxn>
                <a:cxn ang="0">
                  <a:pos x="270" y="181"/>
                </a:cxn>
                <a:cxn ang="0">
                  <a:pos x="352" y="150"/>
                </a:cxn>
                <a:cxn ang="0">
                  <a:pos x="434" y="119"/>
                </a:cxn>
                <a:cxn ang="0">
                  <a:pos x="509" y="94"/>
                </a:cxn>
                <a:cxn ang="0">
                  <a:pos x="578" y="69"/>
                </a:cxn>
                <a:cxn ang="0">
                  <a:pos x="641" y="50"/>
                </a:cxn>
                <a:cxn ang="0">
                  <a:pos x="704" y="32"/>
                </a:cxn>
                <a:cxn ang="0">
                  <a:pos x="754" y="19"/>
                </a:cxn>
                <a:cxn ang="0">
                  <a:pos x="792" y="7"/>
                </a:cxn>
                <a:cxn ang="0">
                  <a:pos x="823" y="0"/>
                </a:cxn>
                <a:cxn ang="0">
                  <a:pos x="836" y="0"/>
                </a:cxn>
              </a:cxnLst>
              <a:rect l="0" t="0" r="r" b="b"/>
              <a:pathLst>
                <a:path w="836" h="368">
                  <a:moveTo>
                    <a:pt x="836" y="0"/>
                  </a:moveTo>
                  <a:lnTo>
                    <a:pt x="830" y="7"/>
                  </a:lnTo>
                  <a:lnTo>
                    <a:pt x="823" y="7"/>
                  </a:lnTo>
                  <a:lnTo>
                    <a:pt x="804" y="13"/>
                  </a:lnTo>
                  <a:lnTo>
                    <a:pt x="786" y="19"/>
                  </a:lnTo>
                  <a:lnTo>
                    <a:pt x="767" y="25"/>
                  </a:lnTo>
                  <a:lnTo>
                    <a:pt x="742" y="32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63"/>
                  </a:lnTo>
                  <a:lnTo>
                    <a:pt x="622" y="75"/>
                  </a:lnTo>
                  <a:lnTo>
                    <a:pt x="584" y="81"/>
                  </a:lnTo>
                  <a:lnTo>
                    <a:pt x="553" y="94"/>
                  </a:lnTo>
                  <a:lnTo>
                    <a:pt x="515" y="106"/>
                  </a:lnTo>
                  <a:lnTo>
                    <a:pt x="478" y="119"/>
                  </a:lnTo>
                  <a:lnTo>
                    <a:pt x="440" y="131"/>
                  </a:lnTo>
                  <a:lnTo>
                    <a:pt x="402" y="144"/>
                  </a:lnTo>
                  <a:lnTo>
                    <a:pt x="358" y="163"/>
                  </a:lnTo>
                  <a:lnTo>
                    <a:pt x="314" y="175"/>
                  </a:lnTo>
                  <a:lnTo>
                    <a:pt x="270" y="194"/>
                  </a:lnTo>
                  <a:lnTo>
                    <a:pt x="233" y="212"/>
                  </a:lnTo>
                  <a:lnTo>
                    <a:pt x="195" y="225"/>
                  </a:lnTo>
                  <a:lnTo>
                    <a:pt x="157" y="237"/>
                  </a:lnTo>
                  <a:lnTo>
                    <a:pt x="126" y="256"/>
                  </a:lnTo>
                  <a:lnTo>
                    <a:pt x="94" y="269"/>
                  </a:lnTo>
                  <a:lnTo>
                    <a:pt x="75" y="287"/>
                  </a:lnTo>
                  <a:lnTo>
                    <a:pt x="50" y="300"/>
                  </a:lnTo>
                  <a:lnTo>
                    <a:pt x="38" y="312"/>
                  </a:lnTo>
                  <a:lnTo>
                    <a:pt x="31" y="325"/>
                  </a:lnTo>
                  <a:lnTo>
                    <a:pt x="25" y="337"/>
                  </a:lnTo>
                  <a:lnTo>
                    <a:pt x="31" y="350"/>
                  </a:lnTo>
                  <a:lnTo>
                    <a:pt x="44" y="362"/>
                  </a:lnTo>
                  <a:lnTo>
                    <a:pt x="63" y="368"/>
                  </a:lnTo>
                  <a:lnTo>
                    <a:pt x="63" y="368"/>
                  </a:lnTo>
                  <a:lnTo>
                    <a:pt x="57" y="368"/>
                  </a:lnTo>
                  <a:lnTo>
                    <a:pt x="57" y="368"/>
                  </a:lnTo>
                  <a:lnTo>
                    <a:pt x="50" y="368"/>
                  </a:lnTo>
                  <a:lnTo>
                    <a:pt x="44" y="368"/>
                  </a:lnTo>
                  <a:lnTo>
                    <a:pt x="38" y="368"/>
                  </a:lnTo>
                  <a:lnTo>
                    <a:pt x="31" y="368"/>
                  </a:lnTo>
                  <a:lnTo>
                    <a:pt x="25" y="368"/>
                  </a:lnTo>
                  <a:lnTo>
                    <a:pt x="25" y="368"/>
                  </a:lnTo>
                  <a:lnTo>
                    <a:pt x="19" y="368"/>
                  </a:lnTo>
                  <a:lnTo>
                    <a:pt x="13" y="362"/>
                  </a:lnTo>
                  <a:lnTo>
                    <a:pt x="6" y="362"/>
                  </a:lnTo>
                  <a:lnTo>
                    <a:pt x="6" y="356"/>
                  </a:lnTo>
                  <a:lnTo>
                    <a:pt x="0" y="343"/>
                  </a:lnTo>
                  <a:lnTo>
                    <a:pt x="0" y="337"/>
                  </a:lnTo>
                  <a:lnTo>
                    <a:pt x="0" y="325"/>
                  </a:lnTo>
                  <a:lnTo>
                    <a:pt x="6" y="318"/>
                  </a:lnTo>
                  <a:lnTo>
                    <a:pt x="13" y="306"/>
                  </a:lnTo>
                  <a:lnTo>
                    <a:pt x="25" y="293"/>
                  </a:lnTo>
                  <a:lnTo>
                    <a:pt x="44" y="281"/>
                  </a:lnTo>
                  <a:lnTo>
                    <a:pt x="69" y="269"/>
                  </a:lnTo>
                  <a:lnTo>
                    <a:pt x="94" y="256"/>
                  </a:lnTo>
                  <a:lnTo>
                    <a:pt x="126" y="237"/>
                  </a:lnTo>
                  <a:lnTo>
                    <a:pt x="157" y="225"/>
                  </a:lnTo>
                  <a:lnTo>
                    <a:pt x="189" y="212"/>
                  </a:lnTo>
                  <a:lnTo>
                    <a:pt x="226" y="194"/>
                  </a:lnTo>
                  <a:lnTo>
                    <a:pt x="270" y="181"/>
                  </a:lnTo>
                  <a:lnTo>
                    <a:pt x="308" y="163"/>
                  </a:lnTo>
                  <a:lnTo>
                    <a:pt x="352" y="150"/>
                  </a:lnTo>
                  <a:lnTo>
                    <a:pt x="390" y="131"/>
                  </a:lnTo>
                  <a:lnTo>
                    <a:pt x="434" y="119"/>
                  </a:lnTo>
                  <a:lnTo>
                    <a:pt x="478" y="106"/>
                  </a:lnTo>
                  <a:lnTo>
                    <a:pt x="509" y="94"/>
                  </a:lnTo>
                  <a:lnTo>
                    <a:pt x="547" y="81"/>
                  </a:lnTo>
                  <a:lnTo>
                    <a:pt x="578" y="69"/>
                  </a:lnTo>
                  <a:lnTo>
                    <a:pt x="610" y="63"/>
                  </a:lnTo>
                  <a:lnTo>
                    <a:pt x="641" y="50"/>
                  </a:lnTo>
                  <a:lnTo>
                    <a:pt x="672" y="44"/>
                  </a:lnTo>
                  <a:lnTo>
                    <a:pt x="704" y="32"/>
                  </a:lnTo>
                  <a:lnTo>
                    <a:pt x="729" y="25"/>
                  </a:lnTo>
                  <a:lnTo>
                    <a:pt x="754" y="19"/>
                  </a:lnTo>
                  <a:lnTo>
                    <a:pt x="773" y="13"/>
                  </a:lnTo>
                  <a:lnTo>
                    <a:pt x="792" y="7"/>
                  </a:lnTo>
                  <a:lnTo>
                    <a:pt x="811" y="7"/>
                  </a:lnTo>
                  <a:lnTo>
                    <a:pt x="823" y="0"/>
                  </a:lnTo>
                  <a:lnTo>
                    <a:pt x="830" y="0"/>
                  </a:lnTo>
                  <a:lnTo>
                    <a:pt x="836" y="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auto">
            <a:xfrm>
              <a:off x="5188" y="1640"/>
              <a:ext cx="182" cy="144"/>
            </a:xfrm>
            <a:custGeom>
              <a:avLst/>
              <a:gdLst/>
              <a:ahLst/>
              <a:cxnLst>
                <a:cxn ang="0">
                  <a:pos x="182" y="62"/>
                </a:cxn>
                <a:cxn ang="0">
                  <a:pos x="182" y="69"/>
                </a:cxn>
                <a:cxn ang="0">
                  <a:pos x="182" y="75"/>
                </a:cxn>
                <a:cxn ang="0">
                  <a:pos x="176" y="81"/>
                </a:cxn>
                <a:cxn ang="0">
                  <a:pos x="170" y="94"/>
                </a:cxn>
                <a:cxn ang="0">
                  <a:pos x="164" y="100"/>
                </a:cxn>
                <a:cxn ang="0">
                  <a:pos x="157" y="106"/>
                </a:cxn>
                <a:cxn ang="0">
                  <a:pos x="151" y="112"/>
                </a:cxn>
                <a:cxn ang="0">
                  <a:pos x="145" y="119"/>
                </a:cxn>
                <a:cxn ang="0">
                  <a:pos x="138" y="125"/>
                </a:cxn>
                <a:cxn ang="0">
                  <a:pos x="126" y="131"/>
                </a:cxn>
                <a:cxn ang="0">
                  <a:pos x="113" y="131"/>
                </a:cxn>
                <a:cxn ang="0">
                  <a:pos x="101" y="137"/>
                </a:cxn>
                <a:cxn ang="0">
                  <a:pos x="88" y="144"/>
                </a:cxn>
                <a:cxn ang="0">
                  <a:pos x="76" y="144"/>
                </a:cxn>
                <a:cxn ang="0">
                  <a:pos x="63" y="144"/>
                </a:cxn>
                <a:cxn ang="0">
                  <a:pos x="44" y="144"/>
                </a:cxn>
                <a:cxn ang="0">
                  <a:pos x="69" y="137"/>
                </a:cxn>
                <a:cxn ang="0">
                  <a:pos x="88" y="125"/>
                </a:cxn>
                <a:cxn ang="0">
                  <a:pos x="107" y="119"/>
                </a:cxn>
                <a:cxn ang="0">
                  <a:pos x="120" y="112"/>
                </a:cxn>
                <a:cxn ang="0">
                  <a:pos x="126" y="100"/>
                </a:cxn>
                <a:cxn ang="0">
                  <a:pos x="132" y="94"/>
                </a:cxn>
                <a:cxn ang="0">
                  <a:pos x="132" y="87"/>
                </a:cxn>
                <a:cxn ang="0">
                  <a:pos x="132" y="75"/>
                </a:cxn>
                <a:cxn ang="0">
                  <a:pos x="126" y="69"/>
                </a:cxn>
                <a:cxn ang="0">
                  <a:pos x="120" y="62"/>
                </a:cxn>
                <a:cxn ang="0">
                  <a:pos x="107" y="62"/>
                </a:cxn>
                <a:cxn ang="0">
                  <a:pos x="88" y="56"/>
                </a:cxn>
                <a:cxn ang="0">
                  <a:pos x="69" y="56"/>
                </a:cxn>
                <a:cxn ang="0">
                  <a:pos x="50" y="62"/>
                </a:cxn>
                <a:cxn ang="0">
                  <a:pos x="25" y="62"/>
                </a:cxn>
                <a:cxn ang="0">
                  <a:pos x="0" y="69"/>
                </a:cxn>
                <a:cxn ang="0">
                  <a:pos x="6" y="50"/>
                </a:cxn>
                <a:cxn ang="0">
                  <a:pos x="13" y="38"/>
                </a:cxn>
                <a:cxn ang="0">
                  <a:pos x="19" y="25"/>
                </a:cxn>
                <a:cxn ang="0">
                  <a:pos x="32" y="13"/>
                </a:cxn>
                <a:cxn ang="0">
                  <a:pos x="50" y="6"/>
                </a:cxn>
                <a:cxn ang="0">
                  <a:pos x="63" y="6"/>
                </a:cxn>
                <a:cxn ang="0">
                  <a:pos x="76" y="0"/>
                </a:cxn>
                <a:cxn ang="0">
                  <a:pos x="94" y="6"/>
                </a:cxn>
                <a:cxn ang="0">
                  <a:pos x="113" y="6"/>
                </a:cxn>
                <a:cxn ang="0">
                  <a:pos x="126" y="13"/>
                </a:cxn>
                <a:cxn ang="0">
                  <a:pos x="145" y="19"/>
                </a:cxn>
                <a:cxn ang="0">
                  <a:pos x="151" y="25"/>
                </a:cxn>
                <a:cxn ang="0">
                  <a:pos x="164" y="31"/>
                </a:cxn>
                <a:cxn ang="0">
                  <a:pos x="176" y="44"/>
                </a:cxn>
                <a:cxn ang="0">
                  <a:pos x="182" y="50"/>
                </a:cxn>
                <a:cxn ang="0">
                  <a:pos x="182" y="62"/>
                </a:cxn>
              </a:cxnLst>
              <a:rect l="0" t="0" r="r" b="b"/>
              <a:pathLst>
                <a:path w="182" h="144">
                  <a:moveTo>
                    <a:pt x="182" y="62"/>
                  </a:moveTo>
                  <a:lnTo>
                    <a:pt x="182" y="69"/>
                  </a:lnTo>
                  <a:lnTo>
                    <a:pt x="182" y="75"/>
                  </a:lnTo>
                  <a:lnTo>
                    <a:pt x="176" y="81"/>
                  </a:lnTo>
                  <a:lnTo>
                    <a:pt x="170" y="94"/>
                  </a:lnTo>
                  <a:lnTo>
                    <a:pt x="164" y="100"/>
                  </a:lnTo>
                  <a:lnTo>
                    <a:pt x="157" y="106"/>
                  </a:lnTo>
                  <a:lnTo>
                    <a:pt x="151" y="112"/>
                  </a:lnTo>
                  <a:lnTo>
                    <a:pt x="145" y="119"/>
                  </a:lnTo>
                  <a:lnTo>
                    <a:pt x="138" y="125"/>
                  </a:lnTo>
                  <a:lnTo>
                    <a:pt x="126" y="131"/>
                  </a:lnTo>
                  <a:lnTo>
                    <a:pt x="113" y="131"/>
                  </a:lnTo>
                  <a:lnTo>
                    <a:pt x="101" y="137"/>
                  </a:lnTo>
                  <a:lnTo>
                    <a:pt x="88" y="144"/>
                  </a:lnTo>
                  <a:lnTo>
                    <a:pt x="76" y="144"/>
                  </a:lnTo>
                  <a:lnTo>
                    <a:pt x="63" y="144"/>
                  </a:lnTo>
                  <a:lnTo>
                    <a:pt x="44" y="144"/>
                  </a:lnTo>
                  <a:lnTo>
                    <a:pt x="69" y="137"/>
                  </a:lnTo>
                  <a:lnTo>
                    <a:pt x="88" y="125"/>
                  </a:lnTo>
                  <a:lnTo>
                    <a:pt x="107" y="119"/>
                  </a:lnTo>
                  <a:lnTo>
                    <a:pt x="120" y="112"/>
                  </a:lnTo>
                  <a:lnTo>
                    <a:pt x="126" y="100"/>
                  </a:lnTo>
                  <a:lnTo>
                    <a:pt x="132" y="94"/>
                  </a:lnTo>
                  <a:lnTo>
                    <a:pt x="132" y="87"/>
                  </a:lnTo>
                  <a:lnTo>
                    <a:pt x="132" y="75"/>
                  </a:lnTo>
                  <a:lnTo>
                    <a:pt x="126" y="69"/>
                  </a:lnTo>
                  <a:lnTo>
                    <a:pt x="120" y="62"/>
                  </a:lnTo>
                  <a:lnTo>
                    <a:pt x="107" y="62"/>
                  </a:lnTo>
                  <a:lnTo>
                    <a:pt x="88" y="56"/>
                  </a:lnTo>
                  <a:lnTo>
                    <a:pt x="69" y="56"/>
                  </a:lnTo>
                  <a:lnTo>
                    <a:pt x="50" y="62"/>
                  </a:lnTo>
                  <a:lnTo>
                    <a:pt x="25" y="62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13" y="38"/>
                  </a:lnTo>
                  <a:lnTo>
                    <a:pt x="19" y="25"/>
                  </a:lnTo>
                  <a:lnTo>
                    <a:pt x="32" y="13"/>
                  </a:lnTo>
                  <a:lnTo>
                    <a:pt x="50" y="6"/>
                  </a:lnTo>
                  <a:lnTo>
                    <a:pt x="63" y="6"/>
                  </a:lnTo>
                  <a:lnTo>
                    <a:pt x="76" y="0"/>
                  </a:lnTo>
                  <a:lnTo>
                    <a:pt x="94" y="6"/>
                  </a:lnTo>
                  <a:lnTo>
                    <a:pt x="113" y="6"/>
                  </a:lnTo>
                  <a:lnTo>
                    <a:pt x="126" y="13"/>
                  </a:lnTo>
                  <a:lnTo>
                    <a:pt x="145" y="19"/>
                  </a:lnTo>
                  <a:lnTo>
                    <a:pt x="151" y="25"/>
                  </a:lnTo>
                  <a:lnTo>
                    <a:pt x="164" y="31"/>
                  </a:lnTo>
                  <a:lnTo>
                    <a:pt x="176" y="44"/>
                  </a:lnTo>
                  <a:lnTo>
                    <a:pt x="182" y="50"/>
                  </a:lnTo>
                  <a:lnTo>
                    <a:pt x="182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auto">
            <a:xfrm>
              <a:off x="3988" y="1628"/>
              <a:ext cx="1696" cy="835"/>
            </a:xfrm>
            <a:custGeom>
              <a:avLst/>
              <a:gdLst/>
              <a:ahLst/>
              <a:cxnLst>
                <a:cxn ang="0">
                  <a:pos x="1621" y="149"/>
                </a:cxn>
                <a:cxn ang="0">
                  <a:pos x="1697" y="286"/>
                </a:cxn>
                <a:cxn ang="0">
                  <a:pos x="1596" y="399"/>
                </a:cxn>
                <a:cxn ang="0">
                  <a:pos x="1495" y="355"/>
                </a:cxn>
                <a:cxn ang="0">
                  <a:pos x="1401" y="417"/>
                </a:cxn>
                <a:cxn ang="0">
                  <a:pos x="1320" y="386"/>
                </a:cxn>
                <a:cxn ang="0">
                  <a:pos x="1150" y="424"/>
                </a:cxn>
                <a:cxn ang="0">
                  <a:pos x="1081" y="330"/>
                </a:cxn>
                <a:cxn ang="0">
                  <a:pos x="993" y="405"/>
                </a:cxn>
                <a:cxn ang="0">
                  <a:pos x="1125" y="536"/>
                </a:cxn>
                <a:cxn ang="0">
                  <a:pos x="1150" y="567"/>
                </a:cxn>
                <a:cxn ang="0">
                  <a:pos x="1131" y="604"/>
                </a:cxn>
                <a:cxn ang="0">
                  <a:pos x="848" y="642"/>
                </a:cxn>
                <a:cxn ang="0">
                  <a:pos x="584" y="823"/>
                </a:cxn>
                <a:cxn ang="0">
                  <a:pos x="452" y="766"/>
                </a:cxn>
                <a:cxn ang="0">
                  <a:pos x="521" y="548"/>
                </a:cxn>
                <a:cxn ang="0">
                  <a:pos x="534" y="480"/>
                </a:cxn>
                <a:cxn ang="0">
                  <a:pos x="509" y="430"/>
                </a:cxn>
                <a:cxn ang="0">
                  <a:pos x="465" y="505"/>
                </a:cxn>
                <a:cxn ang="0">
                  <a:pos x="352" y="586"/>
                </a:cxn>
                <a:cxn ang="0">
                  <a:pos x="226" y="505"/>
                </a:cxn>
                <a:cxn ang="0">
                  <a:pos x="220" y="330"/>
                </a:cxn>
                <a:cxn ang="0">
                  <a:pos x="182" y="430"/>
                </a:cxn>
                <a:cxn ang="0">
                  <a:pos x="113" y="604"/>
                </a:cxn>
                <a:cxn ang="0">
                  <a:pos x="19" y="548"/>
                </a:cxn>
                <a:cxn ang="0">
                  <a:pos x="6" y="380"/>
                </a:cxn>
                <a:cxn ang="0">
                  <a:pos x="25" y="442"/>
                </a:cxn>
                <a:cxn ang="0">
                  <a:pos x="94" y="548"/>
                </a:cxn>
                <a:cxn ang="0">
                  <a:pos x="163" y="430"/>
                </a:cxn>
                <a:cxn ang="0">
                  <a:pos x="226" y="249"/>
                </a:cxn>
                <a:cxn ang="0">
                  <a:pos x="245" y="361"/>
                </a:cxn>
                <a:cxn ang="0">
                  <a:pos x="283" y="505"/>
                </a:cxn>
                <a:cxn ang="0">
                  <a:pos x="421" y="498"/>
                </a:cxn>
                <a:cxn ang="0">
                  <a:pos x="459" y="262"/>
                </a:cxn>
                <a:cxn ang="0">
                  <a:pos x="440" y="187"/>
                </a:cxn>
                <a:cxn ang="0">
                  <a:pos x="452" y="168"/>
                </a:cxn>
                <a:cxn ang="0">
                  <a:pos x="521" y="355"/>
                </a:cxn>
                <a:cxn ang="0">
                  <a:pos x="628" y="480"/>
                </a:cxn>
                <a:cxn ang="0">
                  <a:pos x="691" y="467"/>
                </a:cxn>
                <a:cxn ang="0">
                  <a:pos x="723" y="430"/>
                </a:cxn>
                <a:cxn ang="0">
                  <a:pos x="628" y="205"/>
                </a:cxn>
                <a:cxn ang="0">
                  <a:pos x="628" y="162"/>
                </a:cxn>
                <a:cxn ang="0">
                  <a:pos x="697" y="268"/>
                </a:cxn>
                <a:cxn ang="0">
                  <a:pos x="760" y="405"/>
                </a:cxn>
                <a:cxn ang="0">
                  <a:pos x="704" y="523"/>
                </a:cxn>
                <a:cxn ang="0">
                  <a:pos x="578" y="536"/>
                </a:cxn>
                <a:cxn ang="0">
                  <a:pos x="484" y="629"/>
                </a:cxn>
                <a:cxn ang="0">
                  <a:pos x="528" y="766"/>
                </a:cxn>
                <a:cxn ang="0">
                  <a:pos x="716" y="673"/>
                </a:cxn>
                <a:cxn ang="0">
                  <a:pos x="949" y="530"/>
                </a:cxn>
                <a:cxn ang="0">
                  <a:pos x="974" y="380"/>
                </a:cxn>
                <a:cxn ang="0">
                  <a:pos x="1068" y="262"/>
                </a:cxn>
                <a:cxn ang="0">
                  <a:pos x="1244" y="367"/>
                </a:cxn>
                <a:cxn ang="0">
                  <a:pos x="1338" y="311"/>
                </a:cxn>
                <a:cxn ang="0">
                  <a:pos x="1408" y="355"/>
                </a:cxn>
                <a:cxn ang="0">
                  <a:pos x="1495" y="280"/>
                </a:cxn>
                <a:cxn ang="0">
                  <a:pos x="1552" y="330"/>
                </a:cxn>
                <a:cxn ang="0">
                  <a:pos x="1646" y="330"/>
                </a:cxn>
                <a:cxn ang="0">
                  <a:pos x="1596" y="193"/>
                </a:cxn>
                <a:cxn ang="0">
                  <a:pos x="1527" y="56"/>
                </a:cxn>
                <a:cxn ang="0">
                  <a:pos x="1533" y="31"/>
                </a:cxn>
                <a:cxn ang="0">
                  <a:pos x="1539" y="6"/>
                </a:cxn>
              </a:cxnLst>
              <a:rect l="0" t="0" r="r" b="b"/>
              <a:pathLst>
                <a:path w="1697" h="835">
                  <a:moveTo>
                    <a:pt x="1546" y="0"/>
                  </a:moveTo>
                  <a:lnTo>
                    <a:pt x="1552" y="25"/>
                  </a:lnTo>
                  <a:lnTo>
                    <a:pt x="1558" y="43"/>
                  </a:lnTo>
                  <a:lnTo>
                    <a:pt x="1571" y="68"/>
                  </a:lnTo>
                  <a:lnTo>
                    <a:pt x="1583" y="87"/>
                  </a:lnTo>
                  <a:lnTo>
                    <a:pt x="1596" y="106"/>
                  </a:lnTo>
                  <a:lnTo>
                    <a:pt x="1609" y="124"/>
                  </a:lnTo>
                  <a:lnTo>
                    <a:pt x="1621" y="149"/>
                  </a:lnTo>
                  <a:lnTo>
                    <a:pt x="1634" y="168"/>
                  </a:lnTo>
                  <a:lnTo>
                    <a:pt x="1646" y="187"/>
                  </a:lnTo>
                  <a:lnTo>
                    <a:pt x="1659" y="205"/>
                  </a:lnTo>
                  <a:lnTo>
                    <a:pt x="1671" y="224"/>
                  </a:lnTo>
                  <a:lnTo>
                    <a:pt x="1678" y="237"/>
                  </a:lnTo>
                  <a:lnTo>
                    <a:pt x="1684" y="255"/>
                  </a:lnTo>
                  <a:lnTo>
                    <a:pt x="1690" y="274"/>
                  </a:lnTo>
                  <a:lnTo>
                    <a:pt x="1697" y="286"/>
                  </a:lnTo>
                  <a:lnTo>
                    <a:pt x="1697" y="299"/>
                  </a:lnTo>
                  <a:lnTo>
                    <a:pt x="1684" y="324"/>
                  </a:lnTo>
                  <a:lnTo>
                    <a:pt x="1671" y="343"/>
                  </a:lnTo>
                  <a:lnTo>
                    <a:pt x="1659" y="361"/>
                  </a:lnTo>
                  <a:lnTo>
                    <a:pt x="1646" y="374"/>
                  </a:lnTo>
                  <a:lnTo>
                    <a:pt x="1627" y="386"/>
                  </a:lnTo>
                  <a:lnTo>
                    <a:pt x="1615" y="392"/>
                  </a:lnTo>
                  <a:lnTo>
                    <a:pt x="1596" y="399"/>
                  </a:lnTo>
                  <a:lnTo>
                    <a:pt x="1577" y="399"/>
                  </a:lnTo>
                  <a:lnTo>
                    <a:pt x="1565" y="399"/>
                  </a:lnTo>
                  <a:lnTo>
                    <a:pt x="1546" y="399"/>
                  </a:lnTo>
                  <a:lnTo>
                    <a:pt x="1533" y="392"/>
                  </a:lnTo>
                  <a:lnTo>
                    <a:pt x="1521" y="380"/>
                  </a:lnTo>
                  <a:lnTo>
                    <a:pt x="1508" y="374"/>
                  </a:lnTo>
                  <a:lnTo>
                    <a:pt x="1502" y="367"/>
                  </a:lnTo>
                  <a:lnTo>
                    <a:pt x="1495" y="355"/>
                  </a:lnTo>
                  <a:lnTo>
                    <a:pt x="1495" y="343"/>
                  </a:lnTo>
                  <a:lnTo>
                    <a:pt x="1477" y="361"/>
                  </a:lnTo>
                  <a:lnTo>
                    <a:pt x="1464" y="374"/>
                  </a:lnTo>
                  <a:lnTo>
                    <a:pt x="1452" y="386"/>
                  </a:lnTo>
                  <a:lnTo>
                    <a:pt x="1439" y="399"/>
                  </a:lnTo>
                  <a:lnTo>
                    <a:pt x="1426" y="405"/>
                  </a:lnTo>
                  <a:lnTo>
                    <a:pt x="1414" y="411"/>
                  </a:lnTo>
                  <a:lnTo>
                    <a:pt x="1401" y="417"/>
                  </a:lnTo>
                  <a:lnTo>
                    <a:pt x="1395" y="417"/>
                  </a:lnTo>
                  <a:lnTo>
                    <a:pt x="1382" y="417"/>
                  </a:lnTo>
                  <a:lnTo>
                    <a:pt x="1370" y="417"/>
                  </a:lnTo>
                  <a:lnTo>
                    <a:pt x="1357" y="411"/>
                  </a:lnTo>
                  <a:lnTo>
                    <a:pt x="1351" y="405"/>
                  </a:lnTo>
                  <a:lnTo>
                    <a:pt x="1338" y="399"/>
                  </a:lnTo>
                  <a:lnTo>
                    <a:pt x="1332" y="392"/>
                  </a:lnTo>
                  <a:lnTo>
                    <a:pt x="1320" y="386"/>
                  </a:lnTo>
                  <a:lnTo>
                    <a:pt x="1313" y="380"/>
                  </a:lnTo>
                  <a:lnTo>
                    <a:pt x="1282" y="405"/>
                  </a:lnTo>
                  <a:lnTo>
                    <a:pt x="1250" y="424"/>
                  </a:lnTo>
                  <a:lnTo>
                    <a:pt x="1225" y="430"/>
                  </a:lnTo>
                  <a:lnTo>
                    <a:pt x="1206" y="436"/>
                  </a:lnTo>
                  <a:lnTo>
                    <a:pt x="1188" y="436"/>
                  </a:lnTo>
                  <a:lnTo>
                    <a:pt x="1169" y="430"/>
                  </a:lnTo>
                  <a:lnTo>
                    <a:pt x="1150" y="424"/>
                  </a:lnTo>
                  <a:lnTo>
                    <a:pt x="1137" y="411"/>
                  </a:lnTo>
                  <a:lnTo>
                    <a:pt x="1131" y="399"/>
                  </a:lnTo>
                  <a:lnTo>
                    <a:pt x="1118" y="380"/>
                  </a:lnTo>
                  <a:lnTo>
                    <a:pt x="1106" y="367"/>
                  </a:lnTo>
                  <a:lnTo>
                    <a:pt x="1100" y="355"/>
                  </a:lnTo>
                  <a:lnTo>
                    <a:pt x="1093" y="343"/>
                  </a:lnTo>
                  <a:lnTo>
                    <a:pt x="1087" y="336"/>
                  </a:lnTo>
                  <a:lnTo>
                    <a:pt x="1081" y="330"/>
                  </a:lnTo>
                  <a:lnTo>
                    <a:pt x="1068" y="330"/>
                  </a:lnTo>
                  <a:lnTo>
                    <a:pt x="1049" y="330"/>
                  </a:lnTo>
                  <a:lnTo>
                    <a:pt x="1030" y="336"/>
                  </a:lnTo>
                  <a:lnTo>
                    <a:pt x="1012" y="349"/>
                  </a:lnTo>
                  <a:lnTo>
                    <a:pt x="999" y="361"/>
                  </a:lnTo>
                  <a:lnTo>
                    <a:pt x="993" y="374"/>
                  </a:lnTo>
                  <a:lnTo>
                    <a:pt x="993" y="386"/>
                  </a:lnTo>
                  <a:lnTo>
                    <a:pt x="993" y="405"/>
                  </a:lnTo>
                  <a:lnTo>
                    <a:pt x="999" y="424"/>
                  </a:lnTo>
                  <a:lnTo>
                    <a:pt x="1005" y="442"/>
                  </a:lnTo>
                  <a:lnTo>
                    <a:pt x="1018" y="461"/>
                  </a:lnTo>
                  <a:lnTo>
                    <a:pt x="1030" y="473"/>
                  </a:lnTo>
                  <a:lnTo>
                    <a:pt x="1049" y="492"/>
                  </a:lnTo>
                  <a:lnTo>
                    <a:pt x="1074" y="511"/>
                  </a:lnTo>
                  <a:lnTo>
                    <a:pt x="1100" y="523"/>
                  </a:lnTo>
                  <a:lnTo>
                    <a:pt x="1125" y="536"/>
                  </a:lnTo>
                  <a:lnTo>
                    <a:pt x="1156" y="548"/>
                  </a:lnTo>
                  <a:lnTo>
                    <a:pt x="1156" y="548"/>
                  </a:lnTo>
                  <a:lnTo>
                    <a:pt x="1156" y="555"/>
                  </a:lnTo>
                  <a:lnTo>
                    <a:pt x="1156" y="555"/>
                  </a:lnTo>
                  <a:lnTo>
                    <a:pt x="1156" y="561"/>
                  </a:lnTo>
                  <a:lnTo>
                    <a:pt x="1150" y="561"/>
                  </a:lnTo>
                  <a:lnTo>
                    <a:pt x="1150" y="567"/>
                  </a:lnTo>
                  <a:lnTo>
                    <a:pt x="1150" y="567"/>
                  </a:lnTo>
                  <a:lnTo>
                    <a:pt x="1150" y="573"/>
                  </a:lnTo>
                  <a:lnTo>
                    <a:pt x="1150" y="579"/>
                  </a:lnTo>
                  <a:lnTo>
                    <a:pt x="1150" y="586"/>
                  </a:lnTo>
                  <a:lnTo>
                    <a:pt x="1144" y="586"/>
                  </a:lnTo>
                  <a:lnTo>
                    <a:pt x="1144" y="592"/>
                  </a:lnTo>
                  <a:lnTo>
                    <a:pt x="1144" y="592"/>
                  </a:lnTo>
                  <a:lnTo>
                    <a:pt x="1137" y="598"/>
                  </a:lnTo>
                  <a:lnTo>
                    <a:pt x="1131" y="604"/>
                  </a:lnTo>
                  <a:lnTo>
                    <a:pt x="1125" y="611"/>
                  </a:lnTo>
                  <a:lnTo>
                    <a:pt x="1081" y="592"/>
                  </a:lnTo>
                  <a:lnTo>
                    <a:pt x="1043" y="586"/>
                  </a:lnTo>
                  <a:lnTo>
                    <a:pt x="999" y="586"/>
                  </a:lnTo>
                  <a:lnTo>
                    <a:pt x="961" y="592"/>
                  </a:lnTo>
                  <a:lnTo>
                    <a:pt x="924" y="604"/>
                  </a:lnTo>
                  <a:lnTo>
                    <a:pt x="886" y="623"/>
                  </a:lnTo>
                  <a:lnTo>
                    <a:pt x="848" y="642"/>
                  </a:lnTo>
                  <a:lnTo>
                    <a:pt x="811" y="667"/>
                  </a:lnTo>
                  <a:lnTo>
                    <a:pt x="779" y="692"/>
                  </a:lnTo>
                  <a:lnTo>
                    <a:pt x="748" y="717"/>
                  </a:lnTo>
                  <a:lnTo>
                    <a:pt x="716" y="742"/>
                  </a:lnTo>
                  <a:lnTo>
                    <a:pt x="685" y="766"/>
                  </a:lnTo>
                  <a:lnTo>
                    <a:pt x="647" y="791"/>
                  </a:lnTo>
                  <a:lnTo>
                    <a:pt x="616" y="810"/>
                  </a:lnTo>
                  <a:lnTo>
                    <a:pt x="584" y="823"/>
                  </a:lnTo>
                  <a:lnTo>
                    <a:pt x="553" y="829"/>
                  </a:lnTo>
                  <a:lnTo>
                    <a:pt x="534" y="835"/>
                  </a:lnTo>
                  <a:lnTo>
                    <a:pt x="521" y="829"/>
                  </a:lnTo>
                  <a:lnTo>
                    <a:pt x="503" y="823"/>
                  </a:lnTo>
                  <a:lnTo>
                    <a:pt x="490" y="816"/>
                  </a:lnTo>
                  <a:lnTo>
                    <a:pt x="477" y="804"/>
                  </a:lnTo>
                  <a:lnTo>
                    <a:pt x="465" y="785"/>
                  </a:lnTo>
                  <a:lnTo>
                    <a:pt x="452" y="766"/>
                  </a:lnTo>
                  <a:lnTo>
                    <a:pt x="446" y="748"/>
                  </a:lnTo>
                  <a:lnTo>
                    <a:pt x="446" y="723"/>
                  </a:lnTo>
                  <a:lnTo>
                    <a:pt x="446" y="698"/>
                  </a:lnTo>
                  <a:lnTo>
                    <a:pt x="452" y="673"/>
                  </a:lnTo>
                  <a:lnTo>
                    <a:pt x="465" y="642"/>
                  </a:lnTo>
                  <a:lnTo>
                    <a:pt x="477" y="611"/>
                  </a:lnTo>
                  <a:lnTo>
                    <a:pt x="496" y="579"/>
                  </a:lnTo>
                  <a:lnTo>
                    <a:pt x="521" y="548"/>
                  </a:lnTo>
                  <a:lnTo>
                    <a:pt x="553" y="517"/>
                  </a:lnTo>
                  <a:lnTo>
                    <a:pt x="553" y="511"/>
                  </a:lnTo>
                  <a:lnTo>
                    <a:pt x="547" y="505"/>
                  </a:lnTo>
                  <a:lnTo>
                    <a:pt x="547" y="498"/>
                  </a:lnTo>
                  <a:lnTo>
                    <a:pt x="540" y="492"/>
                  </a:lnTo>
                  <a:lnTo>
                    <a:pt x="540" y="492"/>
                  </a:lnTo>
                  <a:lnTo>
                    <a:pt x="534" y="486"/>
                  </a:lnTo>
                  <a:lnTo>
                    <a:pt x="534" y="480"/>
                  </a:lnTo>
                  <a:lnTo>
                    <a:pt x="528" y="480"/>
                  </a:lnTo>
                  <a:lnTo>
                    <a:pt x="528" y="473"/>
                  </a:lnTo>
                  <a:lnTo>
                    <a:pt x="528" y="467"/>
                  </a:lnTo>
                  <a:lnTo>
                    <a:pt x="521" y="461"/>
                  </a:lnTo>
                  <a:lnTo>
                    <a:pt x="521" y="455"/>
                  </a:lnTo>
                  <a:lnTo>
                    <a:pt x="515" y="449"/>
                  </a:lnTo>
                  <a:lnTo>
                    <a:pt x="509" y="442"/>
                  </a:lnTo>
                  <a:lnTo>
                    <a:pt x="509" y="430"/>
                  </a:lnTo>
                  <a:lnTo>
                    <a:pt x="503" y="424"/>
                  </a:lnTo>
                  <a:lnTo>
                    <a:pt x="496" y="430"/>
                  </a:lnTo>
                  <a:lnTo>
                    <a:pt x="496" y="436"/>
                  </a:lnTo>
                  <a:lnTo>
                    <a:pt x="496" y="449"/>
                  </a:lnTo>
                  <a:lnTo>
                    <a:pt x="490" y="461"/>
                  </a:lnTo>
                  <a:lnTo>
                    <a:pt x="484" y="480"/>
                  </a:lnTo>
                  <a:lnTo>
                    <a:pt x="477" y="492"/>
                  </a:lnTo>
                  <a:lnTo>
                    <a:pt x="465" y="505"/>
                  </a:lnTo>
                  <a:lnTo>
                    <a:pt x="459" y="517"/>
                  </a:lnTo>
                  <a:lnTo>
                    <a:pt x="446" y="536"/>
                  </a:lnTo>
                  <a:lnTo>
                    <a:pt x="433" y="548"/>
                  </a:lnTo>
                  <a:lnTo>
                    <a:pt x="421" y="561"/>
                  </a:lnTo>
                  <a:lnTo>
                    <a:pt x="408" y="567"/>
                  </a:lnTo>
                  <a:lnTo>
                    <a:pt x="389" y="579"/>
                  </a:lnTo>
                  <a:lnTo>
                    <a:pt x="371" y="586"/>
                  </a:lnTo>
                  <a:lnTo>
                    <a:pt x="352" y="586"/>
                  </a:lnTo>
                  <a:lnTo>
                    <a:pt x="333" y="586"/>
                  </a:lnTo>
                  <a:lnTo>
                    <a:pt x="308" y="579"/>
                  </a:lnTo>
                  <a:lnTo>
                    <a:pt x="289" y="573"/>
                  </a:lnTo>
                  <a:lnTo>
                    <a:pt x="270" y="561"/>
                  </a:lnTo>
                  <a:lnTo>
                    <a:pt x="258" y="548"/>
                  </a:lnTo>
                  <a:lnTo>
                    <a:pt x="245" y="536"/>
                  </a:lnTo>
                  <a:lnTo>
                    <a:pt x="239" y="517"/>
                  </a:lnTo>
                  <a:lnTo>
                    <a:pt x="226" y="505"/>
                  </a:lnTo>
                  <a:lnTo>
                    <a:pt x="220" y="486"/>
                  </a:lnTo>
                  <a:lnTo>
                    <a:pt x="220" y="467"/>
                  </a:lnTo>
                  <a:lnTo>
                    <a:pt x="214" y="442"/>
                  </a:lnTo>
                  <a:lnTo>
                    <a:pt x="214" y="424"/>
                  </a:lnTo>
                  <a:lnTo>
                    <a:pt x="214" y="399"/>
                  </a:lnTo>
                  <a:lnTo>
                    <a:pt x="214" y="380"/>
                  </a:lnTo>
                  <a:lnTo>
                    <a:pt x="214" y="355"/>
                  </a:lnTo>
                  <a:lnTo>
                    <a:pt x="220" y="330"/>
                  </a:lnTo>
                  <a:lnTo>
                    <a:pt x="220" y="305"/>
                  </a:lnTo>
                  <a:lnTo>
                    <a:pt x="214" y="311"/>
                  </a:lnTo>
                  <a:lnTo>
                    <a:pt x="207" y="324"/>
                  </a:lnTo>
                  <a:lnTo>
                    <a:pt x="201" y="336"/>
                  </a:lnTo>
                  <a:lnTo>
                    <a:pt x="195" y="355"/>
                  </a:lnTo>
                  <a:lnTo>
                    <a:pt x="195" y="380"/>
                  </a:lnTo>
                  <a:lnTo>
                    <a:pt x="188" y="405"/>
                  </a:lnTo>
                  <a:lnTo>
                    <a:pt x="182" y="430"/>
                  </a:lnTo>
                  <a:lnTo>
                    <a:pt x="176" y="455"/>
                  </a:lnTo>
                  <a:lnTo>
                    <a:pt x="170" y="486"/>
                  </a:lnTo>
                  <a:lnTo>
                    <a:pt x="163" y="511"/>
                  </a:lnTo>
                  <a:lnTo>
                    <a:pt x="157" y="536"/>
                  </a:lnTo>
                  <a:lnTo>
                    <a:pt x="151" y="561"/>
                  </a:lnTo>
                  <a:lnTo>
                    <a:pt x="138" y="579"/>
                  </a:lnTo>
                  <a:lnTo>
                    <a:pt x="126" y="592"/>
                  </a:lnTo>
                  <a:lnTo>
                    <a:pt x="113" y="604"/>
                  </a:lnTo>
                  <a:lnTo>
                    <a:pt x="100" y="611"/>
                  </a:lnTo>
                  <a:lnTo>
                    <a:pt x="88" y="604"/>
                  </a:lnTo>
                  <a:lnTo>
                    <a:pt x="69" y="604"/>
                  </a:lnTo>
                  <a:lnTo>
                    <a:pt x="56" y="598"/>
                  </a:lnTo>
                  <a:lnTo>
                    <a:pt x="50" y="586"/>
                  </a:lnTo>
                  <a:lnTo>
                    <a:pt x="38" y="573"/>
                  </a:lnTo>
                  <a:lnTo>
                    <a:pt x="25" y="561"/>
                  </a:lnTo>
                  <a:lnTo>
                    <a:pt x="19" y="548"/>
                  </a:lnTo>
                  <a:lnTo>
                    <a:pt x="12" y="530"/>
                  </a:lnTo>
                  <a:lnTo>
                    <a:pt x="6" y="511"/>
                  </a:lnTo>
                  <a:lnTo>
                    <a:pt x="0" y="492"/>
                  </a:lnTo>
                  <a:lnTo>
                    <a:pt x="0" y="473"/>
                  </a:lnTo>
                  <a:lnTo>
                    <a:pt x="0" y="449"/>
                  </a:lnTo>
                  <a:lnTo>
                    <a:pt x="0" y="430"/>
                  </a:lnTo>
                  <a:lnTo>
                    <a:pt x="0" y="405"/>
                  </a:lnTo>
                  <a:lnTo>
                    <a:pt x="6" y="380"/>
                  </a:lnTo>
                  <a:lnTo>
                    <a:pt x="12" y="361"/>
                  </a:lnTo>
                  <a:lnTo>
                    <a:pt x="19" y="367"/>
                  </a:lnTo>
                  <a:lnTo>
                    <a:pt x="19" y="374"/>
                  </a:lnTo>
                  <a:lnTo>
                    <a:pt x="19" y="380"/>
                  </a:lnTo>
                  <a:lnTo>
                    <a:pt x="19" y="399"/>
                  </a:lnTo>
                  <a:lnTo>
                    <a:pt x="19" y="411"/>
                  </a:lnTo>
                  <a:lnTo>
                    <a:pt x="25" y="430"/>
                  </a:lnTo>
                  <a:lnTo>
                    <a:pt x="25" y="442"/>
                  </a:lnTo>
                  <a:lnTo>
                    <a:pt x="31" y="461"/>
                  </a:lnTo>
                  <a:lnTo>
                    <a:pt x="38" y="480"/>
                  </a:lnTo>
                  <a:lnTo>
                    <a:pt x="38" y="492"/>
                  </a:lnTo>
                  <a:lnTo>
                    <a:pt x="50" y="511"/>
                  </a:lnTo>
                  <a:lnTo>
                    <a:pt x="56" y="523"/>
                  </a:lnTo>
                  <a:lnTo>
                    <a:pt x="63" y="536"/>
                  </a:lnTo>
                  <a:lnTo>
                    <a:pt x="75" y="542"/>
                  </a:lnTo>
                  <a:lnTo>
                    <a:pt x="94" y="548"/>
                  </a:lnTo>
                  <a:lnTo>
                    <a:pt x="107" y="555"/>
                  </a:lnTo>
                  <a:lnTo>
                    <a:pt x="119" y="555"/>
                  </a:lnTo>
                  <a:lnTo>
                    <a:pt x="132" y="542"/>
                  </a:lnTo>
                  <a:lnTo>
                    <a:pt x="138" y="530"/>
                  </a:lnTo>
                  <a:lnTo>
                    <a:pt x="144" y="511"/>
                  </a:lnTo>
                  <a:lnTo>
                    <a:pt x="151" y="486"/>
                  </a:lnTo>
                  <a:lnTo>
                    <a:pt x="157" y="461"/>
                  </a:lnTo>
                  <a:lnTo>
                    <a:pt x="163" y="430"/>
                  </a:lnTo>
                  <a:lnTo>
                    <a:pt x="170" y="405"/>
                  </a:lnTo>
                  <a:lnTo>
                    <a:pt x="176" y="374"/>
                  </a:lnTo>
                  <a:lnTo>
                    <a:pt x="182" y="349"/>
                  </a:lnTo>
                  <a:lnTo>
                    <a:pt x="188" y="324"/>
                  </a:lnTo>
                  <a:lnTo>
                    <a:pt x="195" y="299"/>
                  </a:lnTo>
                  <a:lnTo>
                    <a:pt x="201" y="274"/>
                  </a:lnTo>
                  <a:lnTo>
                    <a:pt x="214" y="262"/>
                  </a:lnTo>
                  <a:lnTo>
                    <a:pt x="226" y="249"/>
                  </a:lnTo>
                  <a:lnTo>
                    <a:pt x="245" y="243"/>
                  </a:lnTo>
                  <a:lnTo>
                    <a:pt x="245" y="255"/>
                  </a:lnTo>
                  <a:lnTo>
                    <a:pt x="251" y="268"/>
                  </a:lnTo>
                  <a:lnTo>
                    <a:pt x="251" y="280"/>
                  </a:lnTo>
                  <a:lnTo>
                    <a:pt x="251" y="299"/>
                  </a:lnTo>
                  <a:lnTo>
                    <a:pt x="245" y="318"/>
                  </a:lnTo>
                  <a:lnTo>
                    <a:pt x="245" y="336"/>
                  </a:lnTo>
                  <a:lnTo>
                    <a:pt x="245" y="361"/>
                  </a:lnTo>
                  <a:lnTo>
                    <a:pt x="245" y="380"/>
                  </a:lnTo>
                  <a:lnTo>
                    <a:pt x="245" y="405"/>
                  </a:lnTo>
                  <a:lnTo>
                    <a:pt x="245" y="424"/>
                  </a:lnTo>
                  <a:lnTo>
                    <a:pt x="245" y="442"/>
                  </a:lnTo>
                  <a:lnTo>
                    <a:pt x="251" y="467"/>
                  </a:lnTo>
                  <a:lnTo>
                    <a:pt x="258" y="480"/>
                  </a:lnTo>
                  <a:lnTo>
                    <a:pt x="270" y="498"/>
                  </a:lnTo>
                  <a:lnTo>
                    <a:pt x="283" y="505"/>
                  </a:lnTo>
                  <a:lnTo>
                    <a:pt x="302" y="517"/>
                  </a:lnTo>
                  <a:lnTo>
                    <a:pt x="308" y="517"/>
                  </a:lnTo>
                  <a:lnTo>
                    <a:pt x="320" y="517"/>
                  </a:lnTo>
                  <a:lnTo>
                    <a:pt x="339" y="517"/>
                  </a:lnTo>
                  <a:lnTo>
                    <a:pt x="358" y="517"/>
                  </a:lnTo>
                  <a:lnTo>
                    <a:pt x="377" y="511"/>
                  </a:lnTo>
                  <a:lnTo>
                    <a:pt x="396" y="505"/>
                  </a:lnTo>
                  <a:lnTo>
                    <a:pt x="421" y="498"/>
                  </a:lnTo>
                  <a:lnTo>
                    <a:pt x="440" y="486"/>
                  </a:lnTo>
                  <a:lnTo>
                    <a:pt x="459" y="467"/>
                  </a:lnTo>
                  <a:lnTo>
                    <a:pt x="471" y="449"/>
                  </a:lnTo>
                  <a:lnTo>
                    <a:pt x="484" y="424"/>
                  </a:lnTo>
                  <a:lnTo>
                    <a:pt x="484" y="392"/>
                  </a:lnTo>
                  <a:lnTo>
                    <a:pt x="484" y="355"/>
                  </a:lnTo>
                  <a:lnTo>
                    <a:pt x="477" y="311"/>
                  </a:lnTo>
                  <a:lnTo>
                    <a:pt x="459" y="262"/>
                  </a:lnTo>
                  <a:lnTo>
                    <a:pt x="440" y="205"/>
                  </a:lnTo>
                  <a:lnTo>
                    <a:pt x="433" y="205"/>
                  </a:lnTo>
                  <a:lnTo>
                    <a:pt x="433" y="199"/>
                  </a:lnTo>
                  <a:lnTo>
                    <a:pt x="433" y="199"/>
                  </a:lnTo>
                  <a:lnTo>
                    <a:pt x="433" y="199"/>
                  </a:lnTo>
                  <a:lnTo>
                    <a:pt x="433" y="193"/>
                  </a:lnTo>
                  <a:lnTo>
                    <a:pt x="433" y="193"/>
                  </a:lnTo>
                  <a:lnTo>
                    <a:pt x="440" y="187"/>
                  </a:lnTo>
                  <a:lnTo>
                    <a:pt x="440" y="187"/>
                  </a:lnTo>
                  <a:lnTo>
                    <a:pt x="440" y="180"/>
                  </a:lnTo>
                  <a:lnTo>
                    <a:pt x="446" y="180"/>
                  </a:lnTo>
                  <a:lnTo>
                    <a:pt x="446" y="174"/>
                  </a:lnTo>
                  <a:lnTo>
                    <a:pt x="446" y="174"/>
                  </a:lnTo>
                  <a:lnTo>
                    <a:pt x="452" y="174"/>
                  </a:lnTo>
                  <a:lnTo>
                    <a:pt x="452" y="174"/>
                  </a:lnTo>
                  <a:lnTo>
                    <a:pt x="452" y="168"/>
                  </a:lnTo>
                  <a:lnTo>
                    <a:pt x="459" y="168"/>
                  </a:lnTo>
                  <a:lnTo>
                    <a:pt x="471" y="193"/>
                  </a:lnTo>
                  <a:lnTo>
                    <a:pt x="484" y="224"/>
                  </a:lnTo>
                  <a:lnTo>
                    <a:pt x="490" y="249"/>
                  </a:lnTo>
                  <a:lnTo>
                    <a:pt x="503" y="274"/>
                  </a:lnTo>
                  <a:lnTo>
                    <a:pt x="509" y="305"/>
                  </a:lnTo>
                  <a:lnTo>
                    <a:pt x="515" y="330"/>
                  </a:lnTo>
                  <a:lnTo>
                    <a:pt x="521" y="355"/>
                  </a:lnTo>
                  <a:lnTo>
                    <a:pt x="528" y="380"/>
                  </a:lnTo>
                  <a:lnTo>
                    <a:pt x="540" y="399"/>
                  </a:lnTo>
                  <a:lnTo>
                    <a:pt x="547" y="424"/>
                  </a:lnTo>
                  <a:lnTo>
                    <a:pt x="559" y="436"/>
                  </a:lnTo>
                  <a:lnTo>
                    <a:pt x="572" y="455"/>
                  </a:lnTo>
                  <a:lnTo>
                    <a:pt x="584" y="467"/>
                  </a:lnTo>
                  <a:lnTo>
                    <a:pt x="603" y="480"/>
                  </a:lnTo>
                  <a:lnTo>
                    <a:pt x="628" y="480"/>
                  </a:lnTo>
                  <a:lnTo>
                    <a:pt x="653" y="486"/>
                  </a:lnTo>
                  <a:lnTo>
                    <a:pt x="653" y="480"/>
                  </a:lnTo>
                  <a:lnTo>
                    <a:pt x="660" y="480"/>
                  </a:lnTo>
                  <a:lnTo>
                    <a:pt x="660" y="480"/>
                  </a:lnTo>
                  <a:lnTo>
                    <a:pt x="666" y="480"/>
                  </a:lnTo>
                  <a:lnTo>
                    <a:pt x="672" y="473"/>
                  </a:lnTo>
                  <a:lnTo>
                    <a:pt x="679" y="473"/>
                  </a:lnTo>
                  <a:lnTo>
                    <a:pt x="691" y="467"/>
                  </a:lnTo>
                  <a:lnTo>
                    <a:pt x="697" y="467"/>
                  </a:lnTo>
                  <a:lnTo>
                    <a:pt x="704" y="461"/>
                  </a:lnTo>
                  <a:lnTo>
                    <a:pt x="710" y="455"/>
                  </a:lnTo>
                  <a:lnTo>
                    <a:pt x="716" y="449"/>
                  </a:lnTo>
                  <a:lnTo>
                    <a:pt x="716" y="442"/>
                  </a:lnTo>
                  <a:lnTo>
                    <a:pt x="723" y="442"/>
                  </a:lnTo>
                  <a:lnTo>
                    <a:pt x="723" y="436"/>
                  </a:lnTo>
                  <a:lnTo>
                    <a:pt x="723" y="430"/>
                  </a:lnTo>
                  <a:lnTo>
                    <a:pt x="723" y="424"/>
                  </a:lnTo>
                  <a:lnTo>
                    <a:pt x="704" y="367"/>
                  </a:lnTo>
                  <a:lnTo>
                    <a:pt x="685" y="318"/>
                  </a:lnTo>
                  <a:lnTo>
                    <a:pt x="666" y="280"/>
                  </a:lnTo>
                  <a:lnTo>
                    <a:pt x="653" y="255"/>
                  </a:lnTo>
                  <a:lnTo>
                    <a:pt x="641" y="230"/>
                  </a:lnTo>
                  <a:lnTo>
                    <a:pt x="635" y="218"/>
                  </a:lnTo>
                  <a:lnTo>
                    <a:pt x="628" y="205"/>
                  </a:lnTo>
                  <a:lnTo>
                    <a:pt x="622" y="199"/>
                  </a:lnTo>
                  <a:lnTo>
                    <a:pt x="616" y="193"/>
                  </a:lnTo>
                  <a:lnTo>
                    <a:pt x="616" y="193"/>
                  </a:lnTo>
                  <a:lnTo>
                    <a:pt x="616" y="187"/>
                  </a:lnTo>
                  <a:lnTo>
                    <a:pt x="622" y="187"/>
                  </a:lnTo>
                  <a:lnTo>
                    <a:pt x="622" y="180"/>
                  </a:lnTo>
                  <a:lnTo>
                    <a:pt x="628" y="174"/>
                  </a:lnTo>
                  <a:lnTo>
                    <a:pt x="628" y="162"/>
                  </a:lnTo>
                  <a:lnTo>
                    <a:pt x="635" y="143"/>
                  </a:lnTo>
                  <a:lnTo>
                    <a:pt x="641" y="156"/>
                  </a:lnTo>
                  <a:lnTo>
                    <a:pt x="647" y="174"/>
                  </a:lnTo>
                  <a:lnTo>
                    <a:pt x="660" y="187"/>
                  </a:lnTo>
                  <a:lnTo>
                    <a:pt x="666" y="205"/>
                  </a:lnTo>
                  <a:lnTo>
                    <a:pt x="679" y="224"/>
                  </a:lnTo>
                  <a:lnTo>
                    <a:pt x="691" y="243"/>
                  </a:lnTo>
                  <a:lnTo>
                    <a:pt x="697" y="268"/>
                  </a:lnTo>
                  <a:lnTo>
                    <a:pt x="710" y="286"/>
                  </a:lnTo>
                  <a:lnTo>
                    <a:pt x="723" y="305"/>
                  </a:lnTo>
                  <a:lnTo>
                    <a:pt x="729" y="324"/>
                  </a:lnTo>
                  <a:lnTo>
                    <a:pt x="741" y="343"/>
                  </a:lnTo>
                  <a:lnTo>
                    <a:pt x="748" y="361"/>
                  </a:lnTo>
                  <a:lnTo>
                    <a:pt x="748" y="380"/>
                  </a:lnTo>
                  <a:lnTo>
                    <a:pt x="754" y="392"/>
                  </a:lnTo>
                  <a:lnTo>
                    <a:pt x="760" y="405"/>
                  </a:lnTo>
                  <a:lnTo>
                    <a:pt x="760" y="411"/>
                  </a:lnTo>
                  <a:lnTo>
                    <a:pt x="760" y="430"/>
                  </a:lnTo>
                  <a:lnTo>
                    <a:pt x="754" y="449"/>
                  </a:lnTo>
                  <a:lnTo>
                    <a:pt x="748" y="467"/>
                  </a:lnTo>
                  <a:lnTo>
                    <a:pt x="741" y="480"/>
                  </a:lnTo>
                  <a:lnTo>
                    <a:pt x="729" y="498"/>
                  </a:lnTo>
                  <a:lnTo>
                    <a:pt x="716" y="511"/>
                  </a:lnTo>
                  <a:lnTo>
                    <a:pt x="704" y="523"/>
                  </a:lnTo>
                  <a:lnTo>
                    <a:pt x="691" y="530"/>
                  </a:lnTo>
                  <a:lnTo>
                    <a:pt x="672" y="542"/>
                  </a:lnTo>
                  <a:lnTo>
                    <a:pt x="653" y="548"/>
                  </a:lnTo>
                  <a:lnTo>
                    <a:pt x="641" y="548"/>
                  </a:lnTo>
                  <a:lnTo>
                    <a:pt x="622" y="548"/>
                  </a:lnTo>
                  <a:lnTo>
                    <a:pt x="603" y="548"/>
                  </a:lnTo>
                  <a:lnTo>
                    <a:pt x="591" y="542"/>
                  </a:lnTo>
                  <a:lnTo>
                    <a:pt x="578" y="536"/>
                  </a:lnTo>
                  <a:lnTo>
                    <a:pt x="559" y="523"/>
                  </a:lnTo>
                  <a:lnTo>
                    <a:pt x="553" y="530"/>
                  </a:lnTo>
                  <a:lnTo>
                    <a:pt x="547" y="542"/>
                  </a:lnTo>
                  <a:lnTo>
                    <a:pt x="534" y="555"/>
                  </a:lnTo>
                  <a:lnTo>
                    <a:pt x="521" y="573"/>
                  </a:lnTo>
                  <a:lnTo>
                    <a:pt x="503" y="586"/>
                  </a:lnTo>
                  <a:lnTo>
                    <a:pt x="496" y="611"/>
                  </a:lnTo>
                  <a:lnTo>
                    <a:pt x="484" y="629"/>
                  </a:lnTo>
                  <a:lnTo>
                    <a:pt x="471" y="648"/>
                  </a:lnTo>
                  <a:lnTo>
                    <a:pt x="465" y="673"/>
                  </a:lnTo>
                  <a:lnTo>
                    <a:pt x="459" y="692"/>
                  </a:lnTo>
                  <a:lnTo>
                    <a:pt x="465" y="710"/>
                  </a:lnTo>
                  <a:lnTo>
                    <a:pt x="471" y="729"/>
                  </a:lnTo>
                  <a:lnTo>
                    <a:pt x="484" y="742"/>
                  </a:lnTo>
                  <a:lnTo>
                    <a:pt x="496" y="754"/>
                  </a:lnTo>
                  <a:lnTo>
                    <a:pt x="528" y="766"/>
                  </a:lnTo>
                  <a:lnTo>
                    <a:pt x="559" y="773"/>
                  </a:lnTo>
                  <a:lnTo>
                    <a:pt x="572" y="766"/>
                  </a:lnTo>
                  <a:lnTo>
                    <a:pt x="591" y="760"/>
                  </a:lnTo>
                  <a:lnTo>
                    <a:pt x="616" y="748"/>
                  </a:lnTo>
                  <a:lnTo>
                    <a:pt x="635" y="735"/>
                  </a:lnTo>
                  <a:lnTo>
                    <a:pt x="660" y="717"/>
                  </a:lnTo>
                  <a:lnTo>
                    <a:pt x="691" y="698"/>
                  </a:lnTo>
                  <a:lnTo>
                    <a:pt x="716" y="673"/>
                  </a:lnTo>
                  <a:lnTo>
                    <a:pt x="748" y="654"/>
                  </a:lnTo>
                  <a:lnTo>
                    <a:pt x="779" y="629"/>
                  </a:lnTo>
                  <a:lnTo>
                    <a:pt x="804" y="611"/>
                  </a:lnTo>
                  <a:lnTo>
                    <a:pt x="836" y="586"/>
                  </a:lnTo>
                  <a:lnTo>
                    <a:pt x="867" y="567"/>
                  </a:lnTo>
                  <a:lnTo>
                    <a:pt x="899" y="548"/>
                  </a:lnTo>
                  <a:lnTo>
                    <a:pt x="924" y="536"/>
                  </a:lnTo>
                  <a:lnTo>
                    <a:pt x="949" y="530"/>
                  </a:lnTo>
                  <a:lnTo>
                    <a:pt x="974" y="523"/>
                  </a:lnTo>
                  <a:lnTo>
                    <a:pt x="968" y="505"/>
                  </a:lnTo>
                  <a:lnTo>
                    <a:pt x="961" y="486"/>
                  </a:lnTo>
                  <a:lnTo>
                    <a:pt x="961" y="461"/>
                  </a:lnTo>
                  <a:lnTo>
                    <a:pt x="961" y="442"/>
                  </a:lnTo>
                  <a:lnTo>
                    <a:pt x="961" y="424"/>
                  </a:lnTo>
                  <a:lnTo>
                    <a:pt x="968" y="399"/>
                  </a:lnTo>
                  <a:lnTo>
                    <a:pt x="974" y="380"/>
                  </a:lnTo>
                  <a:lnTo>
                    <a:pt x="980" y="361"/>
                  </a:lnTo>
                  <a:lnTo>
                    <a:pt x="993" y="336"/>
                  </a:lnTo>
                  <a:lnTo>
                    <a:pt x="999" y="324"/>
                  </a:lnTo>
                  <a:lnTo>
                    <a:pt x="1012" y="305"/>
                  </a:lnTo>
                  <a:lnTo>
                    <a:pt x="1024" y="293"/>
                  </a:lnTo>
                  <a:lnTo>
                    <a:pt x="1037" y="280"/>
                  </a:lnTo>
                  <a:lnTo>
                    <a:pt x="1056" y="268"/>
                  </a:lnTo>
                  <a:lnTo>
                    <a:pt x="1068" y="262"/>
                  </a:lnTo>
                  <a:lnTo>
                    <a:pt x="1087" y="255"/>
                  </a:lnTo>
                  <a:lnTo>
                    <a:pt x="1112" y="293"/>
                  </a:lnTo>
                  <a:lnTo>
                    <a:pt x="1131" y="324"/>
                  </a:lnTo>
                  <a:lnTo>
                    <a:pt x="1156" y="343"/>
                  </a:lnTo>
                  <a:lnTo>
                    <a:pt x="1181" y="355"/>
                  </a:lnTo>
                  <a:lnTo>
                    <a:pt x="1200" y="367"/>
                  </a:lnTo>
                  <a:lnTo>
                    <a:pt x="1219" y="367"/>
                  </a:lnTo>
                  <a:lnTo>
                    <a:pt x="1244" y="367"/>
                  </a:lnTo>
                  <a:lnTo>
                    <a:pt x="1257" y="361"/>
                  </a:lnTo>
                  <a:lnTo>
                    <a:pt x="1276" y="355"/>
                  </a:lnTo>
                  <a:lnTo>
                    <a:pt x="1294" y="349"/>
                  </a:lnTo>
                  <a:lnTo>
                    <a:pt x="1307" y="336"/>
                  </a:lnTo>
                  <a:lnTo>
                    <a:pt x="1313" y="330"/>
                  </a:lnTo>
                  <a:lnTo>
                    <a:pt x="1326" y="324"/>
                  </a:lnTo>
                  <a:lnTo>
                    <a:pt x="1332" y="311"/>
                  </a:lnTo>
                  <a:lnTo>
                    <a:pt x="1338" y="311"/>
                  </a:lnTo>
                  <a:lnTo>
                    <a:pt x="1338" y="305"/>
                  </a:lnTo>
                  <a:lnTo>
                    <a:pt x="1345" y="324"/>
                  </a:lnTo>
                  <a:lnTo>
                    <a:pt x="1351" y="330"/>
                  </a:lnTo>
                  <a:lnTo>
                    <a:pt x="1357" y="343"/>
                  </a:lnTo>
                  <a:lnTo>
                    <a:pt x="1370" y="349"/>
                  </a:lnTo>
                  <a:lnTo>
                    <a:pt x="1382" y="355"/>
                  </a:lnTo>
                  <a:lnTo>
                    <a:pt x="1395" y="355"/>
                  </a:lnTo>
                  <a:lnTo>
                    <a:pt x="1408" y="355"/>
                  </a:lnTo>
                  <a:lnTo>
                    <a:pt x="1420" y="355"/>
                  </a:lnTo>
                  <a:lnTo>
                    <a:pt x="1433" y="349"/>
                  </a:lnTo>
                  <a:lnTo>
                    <a:pt x="1445" y="343"/>
                  </a:lnTo>
                  <a:lnTo>
                    <a:pt x="1452" y="330"/>
                  </a:lnTo>
                  <a:lnTo>
                    <a:pt x="1464" y="324"/>
                  </a:lnTo>
                  <a:lnTo>
                    <a:pt x="1477" y="311"/>
                  </a:lnTo>
                  <a:lnTo>
                    <a:pt x="1489" y="299"/>
                  </a:lnTo>
                  <a:lnTo>
                    <a:pt x="1495" y="280"/>
                  </a:lnTo>
                  <a:lnTo>
                    <a:pt x="1502" y="268"/>
                  </a:lnTo>
                  <a:lnTo>
                    <a:pt x="1502" y="280"/>
                  </a:lnTo>
                  <a:lnTo>
                    <a:pt x="1508" y="293"/>
                  </a:lnTo>
                  <a:lnTo>
                    <a:pt x="1514" y="305"/>
                  </a:lnTo>
                  <a:lnTo>
                    <a:pt x="1521" y="311"/>
                  </a:lnTo>
                  <a:lnTo>
                    <a:pt x="1527" y="318"/>
                  </a:lnTo>
                  <a:lnTo>
                    <a:pt x="1539" y="324"/>
                  </a:lnTo>
                  <a:lnTo>
                    <a:pt x="1552" y="330"/>
                  </a:lnTo>
                  <a:lnTo>
                    <a:pt x="1558" y="330"/>
                  </a:lnTo>
                  <a:lnTo>
                    <a:pt x="1571" y="330"/>
                  </a:lnTo>
                  <a:lnTo>
                    <a:pt x="1583" y="330"/>
                  </a:lnTo>
                  <a:lnTo>
                    <a:pt x="1596" y="330"/>
                  </a:lnTo>
                  <a:lnTo>
                    <a:pt x="1609" y="330"/>
                  </a:lnTo>
                  <a:lnTo>
                    <a:pt x="1621" y="330"/>
                  </a:lnTo>
                  <a:lnTo>
                    <a:pt x="1634" y="330"/>
                  </a:lnTo>
                  <a:lnTo>
                    <a:pt x="1646" y="330"/>
                  </a:lnTo>
                  <a:lnTo>
                    <a:pt x="1653" y="330"/>
                  </a:lnTo>
                  <a:lnTo>
                    <a:pt x="1653" y="311"/>
                  </a:lnTo>
                  <a:lnTo>
                    <a:pt x="1646" y="293"/>
                  </a:lnTo>
                  <a:lnTo>
                    <a:pt x="1634" y="274"/>
                  </a:lnTo>
                  <a:lnTo>
                    <a:pt x="1627" y="249"/>
                  </a:lnTo>
                  <a:lnTo>
                    <a:pt x="1615" y="230"/>
                  </a:lnTo>
                  <a:lnTo>
                    <a:pt x="1602" y="212"/>
                  </a:lnTo>
                  <a:lnTo>
                    <a:pt x="1596" y="193"/>
                  </a:lnTo>
                  <a:lnTo>
                    <a:pt x="1583" y="174"/>
                  </a:lnTo>
                  <a:lnTo>
                    <a:pt x="1571" y="149"/>
                  </a:lnTo>
                  <a:lnTo>
                    <a:pt x="1558" y="131"/>
                  </a:lnTo>
                  <a:lnTo>
                    <a:pt x="1552" y="118"/>
                  </a:lnTo>
                  <a:lnTo>
                    <a:pt x="1546" y="99"/>
                  </a:lnTo>
                  <a:lnTo>
                    <a:pt x="1533" y="81"/>
                  </a:lnTo>
                  <a:lnTo>
                    <a:pt x="1527" y="68"/>
                  </a:lnTo>
                  <a:lnTo>
                    <a:pt x="1527" y="56"/>
                  </a:lnTo>
                  <a:lnTo>
                    <a:pt x="1527" y="43"/>
                  </a:lnTo>
                  <a:lnTo>
                    <a:pt x="1527" y="43"/>
                  </a:lnTo>
                  <a:lnTo>
                    <a:pt x="1527" y="43"/>
                  </a:lnTo>
                  <a:lnTo>
                    <a:pt x="1527" y="37"/>
                  </a:lnTo>
                  <a:lnTo>
                    <a:pt x="1527" y="37"/>
                  </a:lnTo>
                  <a:lnTo>
                    <a:pt x="1527" y="37"/>
                  </a:lnTo>
                  <a:lnTo>
                    <a:pt x="1527" y="31"/>
                  </a:lnTo>
                  <a:lnTo>
                    <a:pt x="1533" y="31"/>
                  </a:lnTo>
                  <a:lnTo>
                    <a:pt x="1533" y="25"/>
                  </a:lnTo>
                  <a:lnTo>
                    <a:pt x="1533" y="25"/>
                  </a:lnTo>
                  <a:lnTo>
                    <a:pt x="1539" y="18"/>
                  </a:lnTo>
                  <a:lnTo>
                    <a:pt x="1539" y="18"/>
                  </a:lnTo>
                  <a:lnTo>
                    <a:pt x="1539" y="18"/>
                  </a:lnTo>
                  <a:lnTo>
                    <a:pt x="1539" y="12"/>
                  </a:lnTo>
                  <a:lnTo>
                    <a:pt x="1539" y="12"/>
                  </a:lnTo>
                  <a:lnTo>
                    <a:pt x="1539" y="6"/>
                  </a:lnTo>
                  <a:lnTo>
                    <a:pt x="154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23" name="Freeform 11"/>
            <p:cNvSpPr>
              <a:spLocks/>
            </p:cNvSpPr>
            <p:nvPr/>
          </p:nvSpPr>
          <p:spPr bwMode="auto">
            <a:xfrm>
              <a:off x="4918" y="1646"/>
              <a:ext cx="122" cy="125"/>
            </a:xfrm>
            <a:custGeom>
              <a:avLst/>
              <a:gdLst/>
              <a:ahLst/>
              <a:cxnLst>
                <a:cxn ang="0">
                  <a:pos x="119" y="19"/>
                </a:cxn>
                <a:cxn ang="0">
                  <a:pos x="113" y="25"/>
                </a:cxn>
                <a:cxn ang="0">
                  <a:pos x="107" y="32"/>
                </a:cxn>
                <a:cxn ang="0">
                  <a:pos x="107" y="44"/>
                </a:cxn>
                <a:cxn ang="0">
                  <a:pos x="100" y="56"/>
                </a:cxn>
                <a:cxn ang="0">
                  <a:pos x="94" y="69"/>
                </a:cxn>
                <a:cxn ang="0">
                  <a:pos x="94" y="94"/>
                </a:cxn>
                <a:cxn ang="0">
                  <a:pos x="88" y="113"/>
                </a:cxn>
                <a:cxn ang="0">
                  <a:pos x="75" y="113"/>
                </a:cxn>
                <a:cxn ang="0">
                  <a:pos x="56" y="88"/>
                </a:cxn>
                <a:cxn ang="0">
                  <a:pos x="38" y="75"/>
                </a:cxn>
                <a:cxn ang="0">
                  <a:pos x="25" y="56"/>
                </a:cxn>
                <a:cxn ang="0">
                  <a:pos x="19" y="50"/>
                </a:cxn>
                <a:cxn ang="0">
                  <a:pos x="6" y="44"/>
                </a:cxn>
                <a:cxn ang="0">
                  <a:pos x="0" y="44"/>
                </a:cxn>
                <a:cxn ang="0">
                  <a:pos x="0" y="38"/>
                </a:cxn>
                <a:cxn ang="0">
                  <a:pos x="0" y="32"/>
                </a:cxn>
                <a:cxn ang="0">
                  <a:pos x="6" y="25"/>
                </a:cxn>
                <a:cxn ang="0">
                  <a:pos x="12" y="25"/>
                </a:cxn>
                <a:cxn ang="0">
                  <a:pos x="19" y="32"/>
                </a:cxn>
                <a:cxn ang="0">
                  <a:pos x="25" y="38"/>
                </a:cxn>
                <a:cxn ang="0">
                  <a:pos x="38" y="50"/>
                </a:cxn>
                <a:cxn ang="0">
                  <a:pos x="50" y="63"/>
                </a:cxn>
                <a:cxn ang="0">
                  <a:pos x="63" y="75"/>
                </a:cxn>
                <a:cxn ang="0">
                  <a:pos x="75" y="75"/>
                </a:cxn>
                <a:cxn ang="0">
                  <a:pos x="82" y="63"/>
                </a:cxn>
                <a:cxn ang="0">
                  <a:pos x="82" y="44"/>
                </a:cxn>
                <a:cxn ang="0">
                  <a:pos x="88" y="25"/>
                </a:cxn>
                <a:cxn ang="0">
                  <a:pos x="94" y="13"/>
                </a:cxn>
                <a:cxn ang="0">
                  <a:pos x="100" y="0"/>
                </a:cxn>
                <a:cxn ang="0">
                  <a:pos x="107" y="0"/>
                </a:cxn>
                <a:cxn ang="0">
                  <a:pos x="113" y="13"/>
                </a:cxn>
              </a:cxnLst>
              <a:rect l="0" t="0" r="r" b="b"/>
              <a:pathLst>
                <a:path w="119" h="125">
                  <a:moveTo>
                    <a:pt x="119" y="19"/>
                  </a:moveTo>
                  <a:lnTo>
                    <a:pt x="119" y="19"/>
                  </a:lnTo>
                  <a:lnTo>
                    <a:pt x="113" y="25"/>
                  </a:lnTo>
                  <a:lnTo>
                    <a:pt x="113" y="25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7" y="38"/>
                  </a:lnTo>
                  <a:lnTo>
                    <a:pt x="107" y="44"/>
                  </a:lnTo>
                  <a:lnTo>
                    <a:pt x="100" y="50"/>
                  </a:lnTo>
                  <a:lnTo>
                    <a:pt x="100" y="56"/>
                  </a:lnTo>
                  <a:lnTo>
                    <a:pt x="100" y="63"/>
                  </a:lnTo>
                  <a:lnTo>
                    <a:pt x="94" y="69"/>
                  </a:lnTo>
                  <a:lnTo>
                    <a:pt x="94" y="81"/>
                  </a:lnTo>
                  <a:lnTo>
                    <a:pt x="94" y="94"/>
                  </a:lnTo>
                  <a:lnTo>
                    <a:pt x="88" y="100"/>
                  </a:lnTo>
                  <a:lnTo>
                    <a:pt x="88" y="113"/>
                  </a:lnTo>
                  <a:lnTo>
                    <a:pt x="88" y="125"/>
                  </a:lnTo>
                  <a:lnTo>
                    <a:pt x="75" y="113"/>
                  </a:lnTo>
                  <a:lnTo>
                    <a:pt x="69" y="100"/>
                  </a:lnTo>
                  <a:lnTo>
                    <a:pt x="56" y="88"/>
                  </a:lnTo>
                  <a:lnTo>
                    <a:pt x="50" y="81"/>
                  </a:lnTo>
                  <a:lnTo>
                    <a:pt x="38" y="75"/>
                  </a:lnTo>
                  <a:lnTo>
                    <a:pt x="31" y="63"/>
                  </a:lnTo>
                  <a:lnTo>
                    <a:pt x="25" y="56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2" y="50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9" y="32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31" y="44"/>
                  </a:lnTo>
                  <a:lnTo>
                    <a:pt x="38" y="50"/>
                  </a:lnTo>
                  <a:lnTo>
                    <a:pt x="44" y="56"/>
                  </a:lnTo>
                  <a:lnTo>
                    <a:pt x="50" y="63"/>
                  </a:lnTo>
                  <a:lnTo>
                    <a:pt x="56" y="69"/>
                  </a:lnTo>
                  <a:lnTo>
                    <a:pt x="63" y="75"/>
                  </a:lnTo>
                  <a:lnTo>
                    <a:pt x="69" y="81"/>
                  </a:lnTo>
                  <a:lnTo>
                    <a:pt x="75" y="75"/>
                  </a:lnTo>
                  <a:lnTo>
                    <a:pt x="75" y="69"/>
                  </a:lnTo>
                  <a:lnTo>
                    <a:pt x="82" y="63"/>
                  </a:lnTo>
                  <a:lnTo>
                    <a:pt x="82" y="50"/>
                  </a:lnTo>
                  <a:lnTo>
                    <a:pt x="82" y="44"/>
                  </a:lnTo>
                  <a:lnTo>
                    <a:pt x="88" y="38"/>
                  </a:lnTo>
                  <a:lnTo>
                    <a:pt x="88" y="25"/>
                  </a:lnTo>
                  <a:lnTo>
                    <a:pt x="88" y="19"/>
                  </a:lnTo>
                  <a:lnTo>
                    <a:pt x="94" y="13"/>
                  </a:lnTo>
                  <a:lnTo>
                    <a:pt x="94" y="7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07" y="0"/>
                  </a:lnTo>
                  <a:lnTo>
                    <a:pt x="107" y="7"/>
                  </a:lnTo>
                  <a:lnTo>
                    <a:pt x="113" y="13"/>
                  </a:lnTo>
                  <a:lnTo>
                    <a:pt x="119" y="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auto">
            <a:xfrm>
              <a:off x="2976" y="1914"/>
              <a:ext cx="94" cy="82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8" y="0"/>
                </a:cxn>
                <a:cxn ang="0">
                  <a:pos x="44" y="7"/>
                </a:cxn>
                <a:cxn ang="0">
                  <a:pos x="57" y="7"/>
                </a:cxn>
                <a:cxn ang="0">
                  <a:pos x="63" y="13"/>
                </a:cxn>
                <a:cxn ang="0">
                  <a:pos x="69" y="19"/>
                </a:cxn>
                <a:cxn ang="0">
                  <a:pos x="82" y="25"/>
                </a:cxn>
                <a:cxn ang="0">
                  <a:pos x="88" y="32"/>
                </a:cxn>
                <a:cxn ang="0">
                  <a:pos x="88" y="44"/>
                </a:cxn>
                <a:cxn ang="0">
                  <a:pos x="82" y="57"/>
                </a:cxn>
                <a:cxn ang="0">
                  <a:pos x="69" y="69"/>
                </a:cxn>
                <a:cxn ang="0">
                  <a:pos x="63" y="75"/>
                </a:cxn>
                <a:cxn ang="0">
                  <a:pos x="63" y="81"/>
                </a:cxn>
                <a:cxn ang="0">
                  <a:pos x="63" y="81"/>
                </a:cxn>
                <a:cxn ang="0">
                  <a:pos x="57" y="88"/>
                </a:cxn>
                <a:cxn ang="0">
                  <a:pos x="57" y="88"/>
                </a:cxn>
                <a:cxn ang="0">
                  <a:pos x="50" y="81"/>
                </a:cxn>
                <a:cxn ang="0">
                  <a:pos x="38" y="75"/>
                </a:cxn>
                <a:cxn ang="0">
                  <a:pos x="32" y="75"/>
                </a:cxn>
                <a:cxn ang="0">
                  <a:pos x="25" y="69"/>
                </a:cxn>
                <a:cxn ang="0">
                  <a:pos x="19" y="63"/>
                </a:cxn>
                <a:cxn ang="0">
                  <a:pos x="13" y="57"/>
                </a:cxn>
                <a:cxn ang="0">
                  <a:pos x="6" y="50"/>
                </a:cxn>
                <a:cxn ang="0">
                  <a:pos x="0" y="44"/>
                </a:cxn>
                <a:cxn ang="0">
                  <a:pos x="6" y="38"/>
                </a:cxn>
                <a:cxn ang="0">
                  <a:pos x="6" y="32"/>
                </a:cxn>
                <a:cxn ang="0">
                  <a:pos x="13" y="25"/>
                </a:cxn>
                <a:cxn ang="0">
                  <a:pos x="19" y="19"/>
                </a:cxn>
                <a:cxn ang="0">
                  <a:pos x="25" y="13"/>
                </a:cxn>
                <a:cxn ang="0">
                  <a:pos x="25" y="7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94" h="88">
                  <a:moveTo>
                    <a:pt x="32" y="0"/>
                  </a:moveTo>
                  <a:lnTo>
                    <a:pt x="32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44" y="7"/>
                  </a:lnTo>
                  <a:lnTo>
                    <a:pt x="50" y="7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63" y="13"/>
                  </a:lnTo>
                  <a:lnTo>
                    <a:pt x="63" y="13"/>
                  </a:lnTo>
                  <a:lnTo>
                    <a:pt x="69" y="19"/>
                  </a:lnTo>
                  <a:lnTo>
                    <a:pt x="76" y="19"/>
                  </a:lnTo>
                  <a:lnTo>
                    <a:pt x="82" y="25"/>
                  </a:lnTo>
                  <a:lnTo>
                    <a:pt x="82" y="32"/>
                  </a:lnTo>
                  <a:lnTo>
                    <a:pt x="88" y="32"/>
                  </a:lnTo>
                  <a:lnTo>
                    <a:pt x="94" y="38"/>
                  </a:lnTo>
                  <a:lnTo>
                    <a:pt x="88" y="44"/>
                  </a:lnTo>
                  <a:lnTo>
                    <a:pt x="82" y="50"/>
                  </a:lnTo>
                  <a:lnTo>
                    <a:pt x="82" y="57"/>
                  </a:lnTo>
                  <a:lnTo>
                    <a:pt x="76" y="63"/>
                  </a:lnTo>
                  <a:lnTo>
                    <a:pt x="69" y="69"/>
                  </a:lnTo>
                  <a:lnTo>
                    <a:pt x="69" y="75"/>
                  </a:lnTo>
                  <a:lnTo>
                    <a:pt x="63" y="75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57" y="88"/>
                  </a:lnTo>
                  <a:lnTo>
                    <a:pt x="57" y="88"/>
                  </a:lnTo>
                  <a:lnTo>
                    <a:pt x="57" y="88"/>
                  </a:lnTo>
                  <a:lnTo>
                    <a:pt x="57" y="88"/>
                  </a:lnTo>
                  <a:lnTo>
                    <a:pt x="57" y="81"/>
                  </a:lnTo>
                  <a:lnTo>
                    <a:pt x="50" y="81"/>
                  </a:lnTo>
                  <a:lnTo>
                    <a:pt x="44" y="81"/>
                  </a:lnTo>
                  <a:lnTo>
                    <a:pt x="38" y="75"/>
                  </a:lnTo>
                  <a:lnTo>
                    <a:pt x="38" y="75"/>
                  </a:lnTo>
                  <a:lnTo>
                    <a:pt x="32" y="75"/>
                  </a:lnTo>
                  <a:lnTo>
                    <a:pt x="32" y="69"/>
                  </a:lnTo>
                  <a:lnTo>
                    <a:pt x="25" y="69"/>
                  </a:lnTo>
                  <a:lnTo>
                    <a:pt x="25" y="69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3" y="57"/>
                  </a:lnTo>
                  <a:lnTo>
                    <a:pt x="13" y="57"/>
                  </a:lnTo>
                  <a:lnTo>
                    <a:pt x="6" y="50"/>
                  </a:lnTo>
                  <a:lnTo>
                    <a:pt x="6" y="50"/>
                  </a:lnTo>
                  <a:lnTo>
                    <a:pt x="0" y="44"/>
                  </a:lnTo>
                  <a:lnTo>
                    <a:pt x="6" y="44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6" y="32"/>
                  </a:lnTo>
                  <a:lnTo>
                    <a:pt x="13" y="32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9" y="19"/>
                  </a:lnTo>
                  <a:lnTo>
                    <a:pt x="19" y="13"/>
                  </a:lnTo>
                  <a:lnTo>
                    <a:pt x="25" y="13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32" y="7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25" name="Freeform 13"/>
            <p:cNvSpPr>
              <a:spLocks/>
            </p:cNvSpPr>
            <p:nvPr/>
          </p:nvSpPr>
          <p:spPr bwMode="auto">
            <a:xfrm>
              <a:off x="3636" y="1952"/>
              <a:ext cx="44" cy="112"/>
            </a:xfrm>
            <a:custGeom>
              <a:avLst/>
              <a:gdLst/>
              <a:ahLst/>
              <a:cxnLst>
                <a:cxn ang="0">
                  <a:pos x="44" y="75"/>
                </a:cxn>
                <a:cxn ang="0">
                  <a:pos x="44" y="81"/>
                </a:cxn>
                <a:cxn ang="0">
                  <a:pos x="44" y="81"/>
                </a:cxn>
                <a:cxn ang="0">
                  <a:pos x="44" y="87"/>
                </a:cxn>
                <a:cxn ang="0">
                  <a:pos x="38" y="87"/>
                </a:cxn>
                <a:cxn ang="0">
                  <a:pos x="38" y="93"/>
                </a:cxn>
                <a:cxn ang="0">
                  <a:pos x="38" y="93"/>
                </a:cxn>
                <a:cxn ang="0">
                  <a:pos x="38" y="100"/>
                </a:cxn>
                <a:cxn ang="0">
                  <a:pos x="38" y="100"/>
                </a:cxn>
                <a:cxn ang="0">
                  <a:pos x="38" y="100"/>
                </a:cxn>
                <a:cxn ang="0">
                  <a:pos x="38" y="106"/>
                </a:cxn>
                <a:cxn ang="0">
                  <a:pos x="38" y="106"/>
                </a:cxn>
                <a:cxn ang="0">
                  <a:pos x="38" y="106"/>
                </a:cxn>
                <a:cxn ang="0">
                  <a:pos x="31" y="106"/>
                </a:cxn>
                <a:cxn ang="0">
                  <a:pos x="31" y="106"/>
                </a:cxn>
                <a:cxn ang="0">
                  <a:pos x="31" y="112"/>
                </a:cxn>
                <a:cxn ang="0">
                  <a:pos x="31" y="112"/>
                </a:cxn>
                <a:cxn ang="0">
                  <a:pos x="25" y="106"/>
                </a:cxn>
                <a:cxn ang="0">
                  <a:pos x="13" y="93"/>
                </a:cxn>
                <a:cxn ang="0">
                  <a:pos x="6" y="87"/>
                </a:cxn>
                <a:cxn ang="0">
                  <a:pos x="6" y="75"/>
                </a:cxn>
                <a:cxn ang="0">
                  <a:pos x="0" y="68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43"/>
                </a:cxn>
                <a:cxn ang="0">
                  <a:pos x="6" y="37"/>
                </a:cxn>
                <a:cxn ang="0">
                  <a:pos x="6" y="31"/>
                </a:cxn>
                <a:cxn ang="0">
                  <a:pos x="13" y="25"/>
                </a:cxn>
                <a:cxn ang="0">
                  <a:pos x="19" y="19"/>
                </a:cxn>
                <a:cxn ang="0">
                  <a:pos x="19" y="12"/>
                </a:cxn>
                <a:cxn ang="0">
                  <a:pos x="25" y="6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9" y="12"/>
                </a:cxn>
                <a:cxn ang="0">
                  <a:pos x="19" y="25"/>
                </a:cxn>
                <a:cxn ang="0">
                  <a:pos x="13" y="37"/>
                </a:cxn>
                <a:cxn ang="0">
                  <a:pos x="13" y="50"/>
                </a:cxn>
                <a:cxn ang="0">
                  <a:pos x="13" y="56"/>
                </a:cxn>
                <a:cxn ang="0">
                  <a:pos x="13" y="62"/>
                </a:cxn>
                <a:cxn ang="0">
                  <a:pos x="13" y="68"/>
                </a:cxn>
                <a:cxn ang="0">
                  <a:pos x="19" y="75"/>
                </a:cxn>
                <a:cxn ang="0">
                  <a:pos x="19" y="75"/>
                </a:cxn>
                <a:cxn ang="0">
                  <a:pos x="19" y="81"/>
                </a:cxn>
                <a:cxn ang="0">
                  <a:pos x="25" y="81"/>
                </a:cxn>
                <a:cxn ang="0">
                  <a:pos x="31" y="81"/>
                </a:cxn>
                <a:cxn ang="0">
                  <a:pos x="31" y="81"/>
                </a:cxn>
                <a:cxn ang="0">
                  <a:pos x="38" y="81"/>
                </a:cxn>
                <a:cxn ang="0">
                  <a:pos x="38" y="75"/>
                </a:cxn>
                <a:cxn ang="0">
                  <a:pos x="44" y="75"/>
                </a:cxn>
              </a:cxnLst>
              <a:rect l="0" t="0" r="r" b="b"/>
              <a:pathLst>
                <a:path w="44" h="112">
                  <a:moveTo>
                    <a:pt x="44" y="75"/>
                  </a:moveTo>
                  <a:lnTo>
                    <a:pt x="44" y="81"/>
                  </a:lnTo>
                  <a:lnTo>
                    <a:pt x="44" y="81"/>
                  </a:lnTo>
                  <a:lnTo>
                    <a:pt x="44" y="87"/>
                  </a:lnTo>
                  <a:lnTo>
                    <a:pt x="38" y="87"/>
                  </a:lnTo>
                  <a:lnTo>
                    <a:pt x="38" y="93"/>
                  </a:lnTo>
                  <a:lnTo>
                    <a:pt x="38" y="93"/>
                  </a:lnTo>
                  <a:lnTo>
                    <a:pt x="38" y="100"/>
                  </a:lnTo>
                  <a:lnTo>
                    <a:pt x="38" y="100"/>
                  </a:lnTo>
                  <a:lnTo>
                    <a:pt x="38" y="100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1" y="106"/>
                  </a:lnTo>
                  <a:lnTo>
                    <a:pt x="31" y="106"/>
                  </a:lnTo>
                  <a:lnTo>
                    <a:pt x="31" y="112"/>
                  </a:lnTo>
                  <a:lnTo>
                    <a:pt x="31" y="112"/>
                  </a:lnTo>
                  <a:lnTo>
                    <a:pt x="25" y="106"/>
                  </a:lnTo>
                  <a:lnTo>
                    <a:pt x="13" y="93"/>
                  </a:lnTo>
                  <a:lnTo>
                    <a:pt x="6" y="87"/>
                  </a:lnTo>
                  <a:lnTo>
                    <a:pt x="6" y="75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6" y="37"/>
                  </a:lnTo>
                  <a:lnTo>
                    <a:pt x="6" y="31"/>
                  </a:lnTo>
                  <a:lnTo>
                    <a:pt x="13" y="25"/>
                  </a:lnTo>
                  <a:lnTo>
                    <a:pt x="19" y="19"/>
                  </a:lnTo>
                  <a:lnTo>
                    <a:pt x="19" y="12"/>
                  </a:lnTo>
                  <a:lnTo>
                    <a:pt x="25" y="6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9" y="12"/>
                  </a:lnTo>
                  <a:lnTo>
                    <a:pt x="19" y="25"/>
                  </a:lnTo>
                  <a:lnTo>
                    <a:pt x="13" y="37"/>
                  </a:lnTo>
                  <a:lnTo>
                    <a:pt x="13" y="50"/>
                  </a:lnTo>
                  <a:lnTo>
                    <a:pt x="13" y="56"/>
                  </a:lnTo>
                  <a:lnTo>
                    <a:pt x="13" y="62"/>
                  </a:lnTo>
                  <a:lnTo>
                    <a:pt x="13" y="68"/>
                  </a:lnTo>
                  <a:lnTo>
                    <a:pt x="19" y="75"/>
                  </a:lnTo>
                  <a:lnTo>
                    <a:pt x="19" y="75"/>
                  </a:lnTo>
                  <a:lnTo>
                    <a:pt x="19" y="81"/>
                  </a:lnTo>
                  <a:lnTo>
                    <a:pt x="25" y="81"/>
                  </a:lnTo>
                  <a:lnTo>
                    <a:pt x="31" y="81"/>
                  </a:lnTo>
                  <a:lnTo>
                    <a:pt x="31" y="81"/>
                  </a:lnTo>
                  <a:lnTo>
                    <a:pt x="38" y="81"/>
                  </a:lnTo>
                  <a:lnTo>
                    <a:pt x="38" y="75"/>
                  </a:lnTo>
                  <a:lnTo>
                    <a:pt x="44" y="7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auto">
            <a:xfrm>
              <a:off x="5584" y="2145"/>
              <a:ext cx="101" cy="10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0" y="6"/>
                </a:cxn>
                <a:cxn ang="0">
                  <a:pos x="57" y="13"/>
                </a:cxn>
                <a:cxn ang="0">
                  <a:pos x="63" y="19"/>
                </a:cxn>
                <a:cxn ang="0">
                  <a:pos x="75" y="25"/>
                </a:cxn>
                <a:cxn ang="0">
                  <a:pos x="82" y="31"/>
                </a:cxn>
                <a:cxn ang="0">
                  <a:pos x="88" y="38"/>
                </a:cxn>
                <a:cxn ang="0">
                  <a:pos x="94" y="44"/>
                </a:cxn>
                <a:cxn ang="0">
                  <a:pos x="101" y="44"/>
                </a:cxn>
                <a:cxn ang="0">
                  <a:pos x="94" y="50"/>
                </a:cxn>
                <a:cxn ang="0">
                  <a:pos x="88" y="62"/>
                </a:cxn>
                <a:cxn ang="0">
                  <a:pos x="82" y="69"/>
                </a:cxn>
                <a:cxn ang="0">
                  <a:pos x="75" y="75"/>
                </a:cxn>
                <a:cxn ang="0">
                  <a:pos x="69" y="87"/>
                </a:cxn>
                <a:cxn ang="0">
                  <a:pos x="63" y="94"/>
                </a:cxn>
                <a:cxn ang="0">
                  <a:pos x="57" y="100"/>
                </a:cxn>
                <a:cxn ang="0">
                  <a:pos x="57" y="94"/>
                </a:cxn>
                <a:cxn ang="0">
                  <a:pos x="50" y="87"/>
                </a:cxn>
                <a:cxn ang="0">
                  <a:pos x="44" y="81"/>
                </a:cxn>
                <a:cxn ang="0">
                  <a:pos x="38" y="75"/>
                </a:cxn>
                <a:cxn ang="0">
                  <a:pos x="31" y="69"/>
                </a:cxn>
                <a:cxn ang="0">
                  <a:pos x="25" y="69"/>
                </a:cxn>
                <a:cxn ang="0">
                  <a:pos x="19" y="56"/>
                </a:cxn>
                <a:cxn ang="0">
                  <a:pos x="6" y="50"/>
                </a:cxn>
                <a:cxn ang="0">
                  <a:pos x="6" y="44"/>
                </a:cxn>
                <a:cxn ang="0">
                  <a:pos x="13" y="38"/>
                </a:cxn>
                <a:cxn ang="0">
                  <a:pos x="19" y="31"/>
                </a:cxn>
                <a:cxn ang="0">
                  <a:pos x="25" y="25"/>
                </a:cxn>
                <a:cxn ang="0">
                  <a:pos x="25" y="19"/>
                </a:cxn>
                <a:cxn ang="0">
                  <a:pos x="31" y="13"/>
                </a:cxn>
                <a:cxn ang="0">
                  <a:pos x="38" y="6"/>
                </a:cxn>
                <a:cxn ang="0">
                  <a:pos x="38" y="0"/>
                </a:cxn>
              </a:cxnLst>
              <a:rect l="0" t="0" r="r" b="b"/>
              <a:pathLst>
                <a:path w="101" h="100">
                  <a:moveTo>
                    <a:pt x="44" y="0"/>
                  </a:moveTo>
                  <a:lnTo>
                    <a:pt x="44" y="0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63" y="13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5" y="25"/>
                  </a:lnTo>
                  <a:lnTo>
                    <a:pt x="75" y="25"/>
                  </a:lnTo>
                  <a:lnTo>
                    <a:pt x="82" y="31"/>
                  </a:lnTo>
                  <a:lnTo>
                    <a:pt x="88" y="31"/>
                  </a:lnTo>
                  <a:lnTo>
                    <a:pt x="88" y="38"/>
                  </a:lnTo>
                  <a:lnTo>
                    <a:pt x="94" y="38"/>
                  </a:lnTo>
                  <a:lnTo>
                    <a:pt x="94" y="44"/>
                  </a:lnTo>
                  <a:lnTo>
                    <a:pt x="101" y="44"/>
                  </a:lnTo>
                  <a:lnTo>
                    <a:pt x="101" y="44"/>
                  </a:lnTo>
                  <a:lnTo>
                    <a:pt x="94" y="50"/>
                  </a:lnTo>
                  <a:lnTo>
                    <a:pt x="94" y="50"/>
                  </a:lnTo>
                  <a:lnTo>
                    <a:pt x="94" y="56"/>
                  </a:lnTo>
                  <a:lnTo>
                    <a:pt x="88" y="62"/>
                  </a:lnTo>
                  <a:lnTo>
                    <a:pt x="88" y="62"/>
                  </a:lnTo>
                  <a:lnTo>
                    <a:pt x="82" y="69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9" y="81"/>
                  </a:lnTo>
                  <a:lnTo>
                    <a:pt x="69" y="87"/>
                  </a:lnTo>
                  <a:lnTo>
                    <a:pt x="63" y="87"/>
                  </a:lnTo>
                  <a:lnTo>
                    <a:pt x="63" y="94"/>
                  </a:lnTo>
                  <a:lnTo>
                    <a:pt x="57" y="94"/>
                  </a:lnTo>
                  <a:lnTo>
                    <a:pt x="57" y="100"/>
                  </a:lnTo>
                  <a:lnTo>
                    <a:pt x="57" y="100"/>
                  </a:lnTo>
                  <a:lnTo>
                    <a:pt x="57" y="94"/>
                  </a:lnTo>
                  <a:lnTo>
                    <a:pt x="50" y="94"/>
                  </a:lnTo>
                  <a:lnTo>
                    <a:pt x="50" y="87"/>
                  </a:lnTo>
                  <a:lnTo>
                    <a:pt x="50" y="87"/>
                  </a:lnTo>
                  <a:lnTo>
                    <a:pt x="44" y="81"/>
                  </a:lnTo>
                  <a:lnTo>
                    <a:pt x="38" y="81"/>
                  </a:lnTo>
                  <a:lnTo>
                    <a:pt x="38" y="75"/>
                  </a:lnTo>
                  <a:lnTo>
                    <a:pt x="38" y="75"/>
                  </a:lnTo>
                  <a:lnTo>
                    <a:pt x="31" y="69"/>
                  </a:lnTo>
                  <a:lnTo>
                    <a:pt x="25" y="69"/>
                  </a:lnTo>
                  <a:lnTo>
                    <a:pt x="25" y="69"/>
                  </a:lnTo>
                  <a:lnTo>
                    <a:pt x="19" y="62"/>
                  </a:lnTo>
                  <a:lnTo>
                    <a:pt x="19" y="56"/>
                  </a:lnTo>
                  <a:lnTo>
                    <a:pt x="13" y="56"/>
                  </a:lnTo>
                  <a:lnTo>
                    <a:pt x="6" y="50"/>
                  </a:lnTo>
                  <a:lnTo>
                    <a:pt x="0" y="44"/>
                  </a:lnTo>
                  <a:lnTo>
                    <a:pt x="6" y="44"/>
                  </a:lnTo>
                  <a:lnTo>
                    <a:pt x="6" y="38"/>
                  </a:lnTo>
                  <a:lnTo>
                    <a:pt x="13" y="38"/>
                  </a:lnTo>
                  <a:lnTo>
                    <a:pt x="13" y="31"/>
                  </a:lnTo>
                  <a:lnTo>
                    <a:pt x="19" y="31"/>
                  </a:lnTo>
                  <a:lnTo>
                    <a:pt x="19" y="25"/>
                  </a:lnTo>
                  <a:lnTo>
                    <a:pt x="25" y="25"/>
                  </a:lnTo>
                  <a:lnTo>
                    <a:pt x="25" y="19"/>
                  </a:lnTo>
                  <a:lnTo>
                    <a:pt x="25" y="19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auto">
            <a:xfrm>
              <a:off x="5113" y="2245"/>
              <a:ext cx="352" cy="174"/>
            </a:xfrm>
            <a:custGeom>
              <a:avLst/>
              <a:gdLst/>
              <a:ahLst/>
              <a:cxnLst>
                <a:cxn ang="0">
                  <a:pos x="295" y="56"/>
                </a:cxn>
                <a:cxn ang="0">
                  <a:pos x="283" y="68"/>
                </a:cxn>
                <a:cxn ang="0">
                  <a:pos x="276" y="68"/>
                </a:cxn>
                <a:cxn ang="0">
                  <a:pos x="257" y="75"/>
                </a:cxn>
                <a:cxn ang="0">
                  <a:pos x="245" y="68"/>
                </a:cxn>
                <a:cxn ang="0">
                  <a:pos x="226" y="68"/>
                </a:cxn>
                <a:cxn ang="0">
                  <a:pos x="201" y="93"/>
                </a:cxn>
                <a:cxn ang="0">
                  <a:pos x="169" y="118"/>
                </a:cxn>
                <a:cxn ang="0">
                  <a:pos x="138" y="137"/>
                </a:cxn>
                <a:cxn ang="0">
                  <a:pos x="113" y="156"/>
                </a:cxn>
                <a:cxn ang="0">
                  <a:pos x="81" y="168"/>
                </a:cxn>
                <a:cxn ang="0">
                  <a:pos x="56" y="174"/>
                </a:cxn>
                <a:cxn ang="0">
                  <a:pos x="37" y="174"/>
                </a:cxn>
                <a:cxn ang="0">
                  <a:pos x="19" y="174"/>
                </a:cxn>
                <a:cxn ang="0">
                  <a:pos x="6" y="174"/>
                </a:cxn>
                <a:cxn ang="0">
                  <a:pos x="6" y="168"/>
                </a:cxn>
                <a:cxn ang="0">
                  <a:pos x="37" y="162"/>
                </a:cxn>
                <a:cxn ang="0">
                  <a:pos x="94" y="137"/>
                </a:cxn>
                <a:cxn ang="0">
                  <a:pos x="151" y="106"/>
                </a:cxn>
                <a:cxn ang="0">
                  <a:pos x="195" y="75"/>
                </a:cxn>
                <a:cxn ang="0">
                  <a:pos x="226" y="50"/>
                </a:cxn>
                <a:cxn ang="0">
                  <a:pos x="245" y="50"/>
                </a:cxn>
                <a:cxn ang="0">
                  <a:pos x="270" y="56"/>
                </a:cxn>
                <a:cxn ang="0">
                  <a:pos x="276" y="50"/>
                </a:cxn>
                <a:cxn ang="0">
                  <a:pos x="283" y="31"/>
                </a:cxn>
                <a:cxn ang="0">
                  <a:pos x="289" y="25"/>
                </a:cxn>
                <a:cxn ang="0">
                  <a:pos x="301" y="19"/>
                </a:cxn>
                <a:cxn ang="0">
                  <a:pos x="308" y="37"/>
                </a:cxn>
                <a:cxn ang="0">
                  <a:pos x="308" y="50"/>
                </a:cxn>
                <a:cxn ang="0">
                  <a:pos x="314" y="50"/>
                </a:cxn>
                <a:cxn ang="0">
                  <a:pos x="320" y="44"/>
                </a:cxn>
                <a:cxn ang="0">
                  <a:pos x="327" y="44"/>
                </a:cxn>
                <a:cxn ang="0">
                  <a:pos x="333" y="37"/>
                </a:cxn>
                <a:cxn ang="0">
                  <a:pos x="333" y="25"/>
                </a:cxn>
                <a:cxn ang="0">
                  <a:pos x="333" y="12"/>
                </a:cxn>
                <a:cxn ang="0">
                  <a:pos x="333" y="6"/>
                </a:cxn>
                <a:cxn ang="0">
                  <a:pos x="339" y="0"/>
                </a:cxn>
                <a:cxn ang="0">
                  <a:pos x="352" y="6"/>
                </a:cxn>
                <a:cxn ang="0">
                  <a:pos x="352" y="25"/>
                </a:cxn>
                <a:cxn ang="0">
                  <a:pos x="345" y="50"/>
                </a:cxn>
                <a:cxn ang="0">
                  <a:pos x="333" y="62"/>
                </a:cxn>
                <a:cxn ang="0">
                  <a:pos x="320" y="68"/>
                </a:cxn>
                <a:cxn ang="0">
                  <a:pos x="301" y="56"/>
                </a:cxn>
              </a:cxnLst>
              <a:rect l="0" t="0" r="r" b="b"/>
              <a:pathLst>
                <a:path w="352" h="174">
                  <a:moveTo>
                    <a:pt x="301" y="56"/>
                  </a:moveTo>
                  <a:lnTo>
                    <a:pt x="301" y="56"/>
                  </a:lnTo>
                  <a:lnTo>
                    <a:pt x="295" y="56"/>
                  </a:lnTo>
                  <a:lnTo>
                    <a:pt x="295" y="62"/>
                  </a:lnTo>
                  <a:lnTo>
                    <a:pt x="289" y="62"/>
                  </a:lnTo>
                  <a:lnTo>
                    <a:pt x="283" y="68"/>
                  </a:lnTo>
                  <a:lnTo>
                    <a:pt x="283" y="68"/>
                  </a:lnTo>
                  <a:lnTo>
                    <a:pt x="276" y="68"/>
                  </a:lnTo>
                  <a:lnTo>
                    <a:pt x="276" y="68"/>
                  </a:lnTo>
                  <a:lnTo>
                    <a:pt x="270" y="75"/>
                  </a:lnTo>
                  <a:lnTo>
                    <a:pt x="264" y="75"/>
                  </a:lnTo>
                  <a:lnTo>
                    <a:pt x="257" y="75"/>
                  </a:lnTo>
                  <a:lnTo>
                    <a:pt x="251" y="75"/>
                  </a:lnTo>
                  <a:lnTo>
                    <a:pt x="251" y="75"/>
                  </a:lnTo>
                  <a:lnTo>
                    <a:pt x="245" y="68"/>
                  </a:lnTo>
                  <a:lnTo>
                    <a:pt x="239" y="68"/>
                  </a:lnTo>
                  <a:lnTo>
                    <a:pt x="232" y="62"/>
                  </a:lnTo>
                  <a:lnTo>
                    <a:pt x="226" y="68"/>
                  </a:lnTo>
                  <a:lnTo>
                    <a:pt x="213" y="81"/>
                  </a:lnTo>
                  <a:lnTo>
                    <a:pt x="207" y="87"/>
                  </a:lnTo>
                  <a:lnTo>
                    <a:pt x="201" y="93"/>
                  </a:lnTo>
                  <a:lnTo>
                    <a:pt x="188" y="106"/>
                  </a:lnTo>
                  <a:lnTo>
                    <a:pt x="182" y="112"/>
                  </a:lnTo>
                  <a:lnTo>
                    <a:pt x="169" y="118"/>
                  </a:lnTo>
                  <a:lnTo>
                    <a:pt x="163" y="125"/>
                  </a:lnTo>
                  <a:lnTo>
                    <a:pt x="151" y="131"/>
                  </a:lnTo>
                  <a:lnTo>
                    <a:pt x="138" y="137"/>
                  </a:lnTo>
                  <a:lnTo>
                    <a:pt x="132" y="143"/>
                  </a:lnTo>
                  <a:lnTo>
                    <a:pt x="119" y="149"/>
                  </a:lnTo>
                  <a:lnTo>
                    <a:pt x="113" y="156"/>
                  </a:lnTo>
                  <a:lnTo>
                    <a:pt x="100" y="156"/>
                  </a:lnTo>
                  <a:lnTo>
                    <a:pt x="88" y="162"/>
                  </a:lnTo>
                  <a:lnTo>
                    <a:pt x="81" y="168"/>
                  </a:lnTo>
                  <a:lnTo>
                    <a:pt x="75" y="168"/>
                  </a:lnTo>
                  <a:lnTo>
                    <a:pt x="69" y="168"/>
                  </a:lnTo>
                  <a:lnTo>
                    <a:pt x="56" y="174"/>
                  </a:lnTo>
                  <a:lnTo>
                    <a:pt x="50" y="174"/>
                  </a:lnTo>
                  <a:lnTo>
                    <a:pt x="44" y="174"/>
                  </a:lnTo>
                  <a:lnTo>
                    <a:pt x="37" y="174"/>
                  </a:lnTo>
                  <a:lnTo>
                    <a:pt x="31" y="174"/>
                  </a:lnTo>
                  <a:lnTo>
                    <a:pt x="25" y="174"/>
                  </a:lnTo>
                  <a:lnTo>
                    <a:pt x="19" y="174"/>
                  </a:lnTo>
                  <a:lnTo>
                    <a:pt x="19" y="174"/>
                  </a:lnTo>
                  <a:lnTo>
                    <a:pt x="12" y="174"/>
                  </a:lnTo>
                  <a:lnTo>
                    <a:pt x="6" y="174"/>
                  </a:lnTo>
                  <a:lnTo>
                    <a:pt x="6" y="174"/>
                  </a:lnTo>
                  <a:lnTo>
                    <a:pt x="6" y="168"/>
                  </a:lnTo>
                  <a:lnTo>
                    <a:pt x="6" y="168"/>
                  </a:lnTo>
                  <a:lnTo>
                    <a:pt x="0" y="162"/>
                  </a:lnTo>
                  <a:lnTo>
                    <a:pt x="19" y="162"/>
                  </a:lnTo>
                  <a:lnTo>
                    <a:pt x="37" y="162"/>
                  </a:lnTo>
                  <a:lnTo>
                    <a:pt x="56" y="156"/>
                  </a:lnTo>
                  <a:lnTo>
                    <a:pt x="75" y="149"/>
                  </a:lnTo>
                  <a:lnTo>
                    <a:pt x="94" y="137"/>
                  </a:lnTo>
                  <a:lnTo>
                    <a:pt x="119" y="125"/>
                  </a:lnTo>
                  <a:lnTo>
                    <a:pt x="132" y="118"/>
                  </a:lnTo>
                  <a:lnTo>
                    <a:pt x="151" y="106"/>
                  </a:lnTo>
                  <a:lnTo>
                    <a:pt x="169" y="93"/>
                  </a:lnTo>
                  <a:lnTo>
                    <a:pt x="182" y="81"/>
                  </a:lnTo>
                  <a:lnTo>
                    <a:pt x="195" y="75"/>
                  </a:lnTo>
                  <a:lnTo>
                    <a:pt x="207" y="62"/>
                  </a:lnTo>
                  <a:lnTo>
                    <a:pt x="220" y="56"/>
                  </a:lnTo>
                  <a:lnTo>
                    <a:pt x="226" y="50"/>
                  </a:lnTo>
                  <a:lnTo>
                    <a:pt x="226" y="44"/>
                  </a:lnTo>
                  <a:lnTo>
                    <a:pt x="232" y="44"/>
                  </a:lnTo>
                  <a:lnTo>
                    <a:pt x="245" y="50"/>
                  </a:lnTo>
                  <a:lnTo>
                    <a:pt x="251" y="56"/>
                  </a:lnTo>
                  <a:lnTo>
                    <a:pt x="264" y="56"/>
                  </a:lnTo>
                  <a:lnTo>
                    <a:pt x="270" y="56"/>
                  </a:lnTo>
                  <a:lnTo>
                    <a:pt x="276" y="56"/>
                  </a:lnTo>
                  <a:lnTo>
                    <a:pt x="276" y="50"/>
                  </a:lnTo>
                  <a:lnTo>
                    <a:pt x="276" y="50"/>
                  </a:lnTo>
                  <a:lnTo>
                    <a:pt x="283" y="44"/>
                  </a:lnTo>
                  <a:lnTo>
                    <a:pt x="283" y="37"/>
                  </a:lnTo>
                  <a:lnTo>
                    <a:pt x="283" y="31"/>
                  </a:lnTo>
                  <a:lnTo>
                    <a:pt x="283" y="31"/>
                  </a:lnTo>
                  <a:lnTo>
                    <a:pt x="283" y="25"/>
                  </a:lnTo>
                  <a:lnTo>
                    <a:pt x="289" y="25"/>
                  </a:lnTo>
                  <a:lnTo>
                    <a:pt x="289" y="19"/>
                  </a:lnTo>
                  <a:lnTo>
                    <a:pt x="295" y="19"/>
                  </a:lnTo>
                  <a:lnTo>
                    <a:pt x="301" y="19"/>
                  </a:lnTo>
                  <a:lnTo>
                    <a:pt x="301" y="25"/>
                  </a:lnTo>
                  <a:lnTo>
                    <a:pt x="308" y="31"/>
                  </a:lnTo>
                  <a:lnTo>
                    <a:pt x="308" y="37"/>
                  </a:lnTo>
                  <a:lnTo>
                    <a:pt x="308" y="44"/>
                  </a:lnTo>
                  <a:lnTo>
                    <a:pt x="308" y="44"/>
                  </a:lnTo>
                  <a:lnTo>
                    <a:pt x="308" y="50"/>
                  </a:lnTo>
                  <a:lnTo>
                    <a:pt x="314" y="50"/>
                  </a:lnTo>
                  <a:lnTo>
                    <a:pt x="314" y="50"/>
                  </a:lnTo>
                  <a:lnTo>
                    <a:pt x="314" y="50"/>
                  </a:lnTo>
                  <a:lnTo>
                    <a:pt x="320" y="50"/>
                  </a:lnTo>
                  <a:lnTo>
                    <a:pt x="320" y="50"/>
                  </a:lnTo>
                  <a:lnTo>
                    <a:pt x="320" y="44"/>
                  </a:lnTo>
                  <a:lnTo>
                    <a:pt x="327" y="44"/>
                  </a:lnTo>
                  <a:lnTo>
                    <a:pt x="327" y="44"/>
                  </a:lnTo>
                  <a:lnTo>
                    <a:pt x="327" y="44"/>
                  </a:lnTo>
                  <a:lnTo>
                    <a:pt x="327" y="44"/>
                  </a:lnTo>
                  <a:lnTo>
                    <a:pt x="333" y="44"/>
                  </a:lnTo>
                  <a:lnTo>
                    <a:pt x="333" y="37"/>
                  </a:lnTo>
                  <a:lnTo>
                    <a:pt x="333" y="37"/>
                  </a:lnTo>
                  <a:lnTo>
                    <a:pt x="333" y="31"/>
                  </a:lnTo>
                  <a:lnTo>
                    <a:pt x="333" y="25"/>
                  </a:lnTo>
                  <a:lnTo>
                    <a:pt x="333" y="25"/>
                  </a:lnTo>
                  <a:lnTo>
                    <a:pt x="333" y="19"/>
                  </a:lnTo>
                  <a:lnTo>
                    <a:pt x="333" y="12"/>
                  </a:lnTo>
                  <a:lnTo>
                    <a:pt x="333" y="12"/>
                  </a:lnTo>
                  <a:lnTo>
                    <a:pt x="333" y="6"/>
                  </a:lnTo>
                  <a:lnTo>
                    <a:pt x="333" y="6"/>
                  </a:lnTo>
                  <a:lnTo>
                    <a:pt x="333" y="0"/>
                  </a:lnTo>
                  <a:lnTo>
                    <a:pt x="333" y="0"/>
                  </a:lnTo>
                  <a:lnTo>
                    <a:pt x="339" y="0"/>
                  </a:lnTo>
                  <a:lnTo>
                    <a:pt x="339" y="0"/>
                  </a:lnTo>
                  <a:lnTo>
                    <a:pt x="345" y="0"/>
                  </a:lnTo>
                  <a:lnTo>
                    <a:pt x="352" y="6"/>
                  </a:lnTo>
                  <a:lnTo>
                    <a:pt x="352" y="12"/>
                  </a:lnTo>
                  <a:lnTo>
                    <a:pt x="352" y="19"/>
                  </a:lnTo>
                  <a:lnTo>
                    <a:pt x="352" y="25"/>
                  </a:lnTo>
                  <a:lnTo>
                    <a:pt x="352" y="31"/>
                  </a:lnTo>
                  <a:lnTo>
                    <a:pt x="352" y="44"/>
                  </a:lnTo>
                  <a:lnTo>
                    <a:pt x="345" y="50"/>
                  </a:lnTo>
                  <a:lnTo>
                    <a:pt x="345" y="56"/>
                  </a:lnTo>
                  <a:lnTo>
                    <a:pt x="339" y="62"/>
                  </a:lnTo>
                  <a:lnTo>
                    <a:pt x="333" y="62"/>
                  </a:lnTo>
                  <a:lnTo>
                    <a:pt x="327" y="68"/>
                  </a:lnTo>
                  <a:lnTo>
                    <a:pt x="327" y="68"/>
                  </a:lnTo>
                  <a:lnTo>
                    <a:pt x="320" y="68"/>
                  </a:lnTo>
                  <a:lnTo>
                    <a:pt x="314" y="62"/>
                  </a:lnTo>
                  <a:lnTo>
                    <a:pt x="308" y="62"/>
                  </a:lnTo>
                  <a:lnTo>
                    <a:pt x="301" y="5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auto">
            <a:xfrm>
              <a:off x="5496" y="2264"/>
              <a:ext cx="264" cy="118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258" y="6"/>
                </a:cxn>
                <a:cxn ang="0">
                  <a:pos x="264" y="6"/>
                </a:cxn>
                <a:cxn ang="0">
                  <a:pos x="264" y="12"/>
                </a:cxn>
                <a:cxn ang="0">
                  <a:pos x="264" y="12"/>
                </a:cxn>
                <a:cxn ang="0">
                  <a:pos x="264" y="18"/>
                </a:cxn>
                <a:cxn ang="0">
                  <a:pos x="264" y="18"/>
                </a:cxn>
                <a:cxn ang="0">
                  <a:pos x="264" y="25"/>
                </a:cxn>
                <a:cxn ang="0">
                  <a:pos x="258" y="31"/>
                </a:cxn>
                <a:cxn ang="0">
                  <a:pos x="258" y="31"/>
                </a:cxn>
                <a:cxn ang="0">
                  <a:pos x="251" y="37"/>
                </a:cxn>
                <a:cxn ang="0">
                  <a:pos x="245" y="37"/>
                </a:cxn>
                <a:cxn ang="0">
                  <a:pos x="245" y="43"/>
                </a:cxn>
                <a:cxn ang="0">
                  <a:pos x="239" y="49"/>
                </a:cxn>
                <a:cxn ang="0">
                  <a:pos x="233" y="49"/>
                </a:cxn>
                <a:cxn ang="0">
                  <a:pos x="226" y="56"/>
                </a:cxn>
                <a:cxn ang="0">
                  <a:pos x="220" y="56"/>
                </a:cxn>
                <a:cxn ang="0">
                  <a:pos x="207" y="62"/>
                </a:cxn>
                <a:cxn ang="0">
                  <a:pos x="189" y="74"/>
                </a:cxn>
                <a:cxn ang="0">
                  <a:pos x="176" y="81"/>
                </a:cxn>
                <a:cxn ang="0">
                  <a:pos x="157" y="87"/>
                </a:cxn>
                <a:cxn ang="0">
                  <a:pos x="138" y="93"/>
                </a:cxn>
                <a:cxn ang="0">
                  <a:pos x="119" y="99"/>
                </a:cxn>
                <a:cxn ang="0">
                  <a:pos x="101" y="99"/>
                </a:cxn>
                <a:cxn ang="0">
                  <a:pos x="88" y="106"/>
                </a:cxn>
                <a:cxn ang="0">
                  <a:pos x="69" y="112"/>
                </a:cxn>
                <a:cxn ang="0">
                  <a:pos x="57" y="112"/>
                </a:cxn>
                <a:cxn ang="0">
                  <a:pos x="44" y="118"/>
                </a:cxn>
                <a:cxn ang="0">
                  <a:pos x="31" y="118"/>
                </a:cxn>
                <a:cxn ang="0">
                  <a:pos x="19" y="118"/>
                </a:cxn>
                <a:cxn ang="0">
                  <a:pos x="13" y="118"/>
                </a:cxn>
                <a:cxn ang="0">
                  <a:pos x="6" y="118"/>
                </a:cxn>
                <a:cxn ang="0">
                  <a:pos x="0" y="118"/>
                </a:cxn>
                <a:cxn ang="0">
                  <a:pos x="6" y="112"/>
                </a:cxn>
                <a:cxn ang="0">
                  <a:pos x="6" y="112"/>
                </a:cxn>
                <a:cxn ang="0">
                  <a:pos x="19" y="112"/>
                </a:cxn>
                <a:cxn ang="0">
                  <a:pos x="25" y="106"/>
                </a:cxn>
                <a:cxn ang="0">
                  <a:pos x="38" y="106"/>
                </a:cxn>
                <a:cxn ang="0">
                  <a:pos x="50" y="99"/>
                </a:cxn>
                <a:cxn ang="0">
                  <a:pos x="69" y="93"/>
                </a:cxn>
                <a:cxn ang="0">
                  <a:pos x="88" y="87"/>
                </a:cxn>
                <a:cxn ang="0">
                  <a:pos x="107" y="81"/>
                </a:cxn>
                <a:cxn ang="0">
                  <a:pos x="126" y="74"/>
                </a:cxn>
                <a:cxn ang="0">
                  <a:pos x="145" y="62"/>
                </a:cxn>
                <a:cxn ang="0">
                  <a:pos x="170" y="56"/>
                </a:cxn>
                <a:cxn ang="0">
                  <a:pos x="189" y="43"/>
                </a:cxn>
                <a:cxn ang="0">
                  <a:pos x="214" y="31"/>
                </a:cxn>
                <a:cxn ang="0">
                  <a:pos x="233" y="18"/>
                </a:cxn>
                <a:cxn ang="0">
                  <a:pos x="251" y="0"/>
                </a:cxn>
              </a:cxnLst>
              <a:rect l="0" t="0" r="r" b="b"/>
              <a:pathLst>
                <a:path w="264" h="118">
                  <a:moveTo>
                    <a:pt x="251" y="0"/>
                  </a:moveTo>
                  <a:lnTo>
                    <a:pt x="258" y="6"/>
                  </a:lnTo>
                  <a:lnTo>
                    <a:pt x="264" y="6"/>
                  </a:lnTo>
                  <a:lnTo>
                    <a:pt x="264" y="12"/>
                  </a:lnTo>
                  <a:lnTo>
                    <a:pt x="264" y="12"/>
                  </a:lnTo>
                  <a:lnTo>
                    <a:pt x="264" y="18"/>
                  </a:lnTo>
                  <a:lnTo>
                    <a:pt x="264" y="18"/>
                  </a:lnTo>
                  <a:lnTo>
                    <a:pt x="264" y="25"/>
                  </a:lnTo>
                  <a:lnTo>
                    <a:pt x="258" y="31"/>
                  </a:lnTo>
                  <a:lnTo>
                    <a:pt x="258" y="31"/>
                  </a:lnTo>
                  <a:lnTo>
                    <a:pt x="251" y="37"/>
                  </a:lnTo>
                  <a:lnTo>
                    <a:pt x="245" y="37"/>
                  </a:lnTo>
                  <a:lnTo>
                    <a:pt x="245" y="43"/>
                  </a:lnTo>
                  <a:lnTo>
                    <a:pt x="239" y="49"/>
                  </a:lnTo>
                  <a:lnTo>
                    <a:pt x="233" y="49"/>
                  </a:lnTo>
                  <a:lnTo>
                    <a:pt x="226" y="56"/>
                  </a:lnTo>
                  <a:lnTo>
                    <a:pt x="220" y="56"/>
                  </a:lnTo>
                  <a:lnTo>
                    <a:pt x="207" y="62"/>
                  </a:lnTo>
                  <a:lnTo>
                    <a:pt x="189" y="74"/>
                  </a:lnTo>
                  <a:lnTo>
                    <a:pt x="176" y="81"/>
                  </a:lnTo>
                  <a:lnTo>
                    <a:pt x="157" y="87"/>
                  </a:lnTo>
                  <a:lnTo>
                    <a:pt x="138" y="93"/>
                  </a:lnTo>
                  <a:lnTo>
                    <a:pt x="119" y="99"/>
                  </a:lnTo>
                  <a:lnTo>
                    <a:pt x="101" y="99"/>
                  </a:lnTo>
                  <a:lnTo>
                    <a:pt x="88" y="106"/>
                  </a:lnTo>
                  <a:lnTo>
                    <a:pt x="69" y="112"/>
                  </a:lnTo>
                  <a:lnTo>
                    <a:pt x="57" y="112"/>
                  </a:lnTo>
                  <a:lnTo>
                    <a:pt x="44" y="118"/>
                  </a:lnTo>
                  <a:lnTo>
                    <a:pt x="31" y="118"/>
                  </a:lnTo>
                  <a:lnTo>
                    <a:pt x="19" y="118"/>
                  </a:lnTo>
                  <a:lnTo>
                    <a:pt x="13" y="118"/>
                  </a:lnTo>
                  <a:lnTo>
                    <a:pt x="6" y="118"/>
                  </a:lnTo>
                  <a:lnTo>
                    <a:pt x="0" y="118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19" y="112"/>
                  </a:lnTo>
                  <a:lnTo>
                    <a:pt x="25" y="106"/>
                  </a:lnTo>
                  <a:lnTo>
                    <a:pt x="38" y="106"/>
                  </a:lnTo>
                  <a:lnTo>
                    <a:pt x="50" y="99"/>
                  </a:lnTo>
                  <a:lnTo>
                    <a:pt x="69" y="93"/>
                  </a:lnTo>
                  <a:lnTo>
                    <a:pt x="88" y="87"/>
                  </a:lnTo>
                  <a:lnTo>
                    <a:pt x="107" y="81"/>
                  </a:lnTo>
                  <a:lnTo>
                    <a:pt x="126" y="74"/>
                  </a:lnTo>
                  <a:lnTo>
                    <a:pt x="145" y="62"/>
                  </a:lnTo>
                  <a:lnTo>
                    <a:pt x="170" y="56"/>
                  </a:lnTo>
                  <a:lnTo>
                    <a:pt x="189" y="43"/>
                  </a:lnTo>
                  <a:lnTo>
                    <a:pt x="214" y="31"/>
                  </a:lnTo>
                  <a:lnTo>
                    <a:pt x="233" y="18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auto">
            <a:xfrm>
              <a:off x="3925" y="2320"/>
              <a:ext cx="314" cy="138"/>
            </a:xfrm>
            <a:custGeom>
              <a:avLst/>
              <a:gdLst/>
              <a:ahLst/>
              <a:cxnLst>
                <a:cxn ang="0">
                  <a:pos x="314" y="6"/>
                </a:cxn>
                <a:cxn ang="0">
                  <a:pos x="289" y="18"/>
                </a:cxn>
                <a:cxn ang="0">
                  <a:pos x="270" y="25"/>
                </a:cxn>
                <a:cxn ang="0">
                  <a:pos x="245" y="37"/>
                </a:cxn>
                <a:cxn ang="0">
                  <a:pos x="220" y="43"/>
                </a:cxn>
                <a:cxn ang="0">
                  <a:pos x="195" y="56"/>
                </a:cxn>
                <a:cxn ang="0">
                  <a:pos x="170" y="68"/>
                </a:cxn>
                <a:cxn ang="0">
                  <a:pos x="151" y="81"/>
                </a:cxn>
                <a:cxn ang="0">
                  <a:pos x="126" y="87"/>
                </a:cxn>
                <a:cxn ang="0">
                  <a:pos x="107" y="93"/>
                </a:cxn>
                <a:cxn ang="0">
                  <a:pos x="88" y="106"/>
                </a:cxn>
                <a:cxn ang="0">
                  <a:pos x="69" y="112"/>
                </a:cxn>
                <a:cxn ang="0">
                  <a:pos x="50" y="118"/>
                </a:cxn>
                <a:cxn ang="0">
                  <a:pos x="38" y="124"/>
                </a:cxn>
                <a:cxn ang="0">
                  <a:pos x="25" y="131"/>
                </a:cxn>
                <a:cxn ang="0">
                  <a:pos x="13" y="137"/>
                </a:cxn>
                <a:cxn ang="0">
                  <a:pos x="13" y="137"/>
                </a:cxn>
                <a:cxn ang="0">
                  <a:pos x="6" y="137"/>
                </a:cxn>
                <a:cxn ang="0">
                  <a:pos x="6" y="137"/>
                </a:cxn>
                <a:cxn ang="0">
                  <a:pos x="0" y="137"/>
                </a:cxn>
                <a:cxn ang="0">
                  <a:pos x="0" y="131"/>
                </a:cxn>
                <a:cxn ang="0">
                  <a:pos x="0" y="131"/>
                </a:cxn>
                <a:cxn ang="0">
                  <a:pos x="6" y="124"/>
                </a:cxn>
                <a:cxn ang="0">
                  <a:pos x="6" y="124"/>
                </a:cxn>
                <a:cxn ang="0">
                  <a:pos x="13" y="118"/>
                </a:cxn>
                <a:cxn ang="0">
                  <a:pos x="13" y="112"/>
                </a:cxn>
                <a:cxn ang="0">
                  <a:pos x="19" y="112"/>
                </a:cxn>
                <a:cxn ang="0">
                  <a:pos x="25" y="106"/>
                </a:cxn>
                <a:cxn ang="0">
                  <a:pos x="31" y="99"/>
                </a:cxn>
                <a:cxn ang="0">
                  <a:pos x="38" y="93"/>
                </a:cxn>
                <a:cxn ang="0">
                  <a:pos x="50" y="93"/>
                </a:cxn>
                <a:cxn ang="0">
                  <a:pos x="57" y="87"/>
                </a:cxn>
                <a:cxn ang="0">
                  <a:pos x="69" y="81"/>
                </a:cxn>
                <a:cxn ang="0">
                  <a:pos x="82" y="74"/>
                </a:cxn>
                <a:cxn ang="0">
                  <a:pos x="101" y="62"/>
                </a:cxn>
                <a:cxn ang="0">
                  <a:pos x="119" y="56"/>
                </a:cxn>
                <a:cxn ang="0">
                  <a:pos x="138" y="50"/>
                </a:cxn>
                <a:cxn ang="0">
                  <a:pos x="163" y="43"/>
                </a:cxn>
                <a:cxn ang="0">
                  <a:pos x="182" y="37"/>
                </a:cxn>
                <a:cxn ang="0">
                  <a:pos x="201" y="25"/>
                </a:cxn>
                <a:cxn ang="0">
                  <a:pos x="220" y="18"/>
                </a:cxn>
                <a:cxn ang="0">
                  <a:pos x="239" y="12"/>
                </a:cxn>
                <a:cxn ang="0">
                  <a:pos x="251" y="12"/>
                </a:cxn>
                <a:cxn ang="0">
                  <a:pos x="270" y="6"/>
                </a:cxn>
                <a:cxn ang="0">
                  <a:pos x="283" y="6"/>
                </a:cxn>
                <a:cxn ang="0">
                  <a:pos x="295" y="0"/>
                </a:cxn>
                <a:cxn ang="0">
                  <a:pos x="302" y="0"/>
                </a:cxn>
                <a:cxn ang="0">
                  <a:pos x="308" y="6"/>
                </a:cxn>
                <a:cxn ang="0">
                  <a:pos x="314" y="6"/>
                </a:cxn>
              </a:cxnLst>
              <a:rect l="0" t="0" r="r" b="b"/>
              <a:pathLst>
                <a:path w="314" h="137">
                  <a:moveTo>
                    <a:pt x="314" y="6"/>
                  </a:moveTo>
                  <a:lnTo>
                    <a:pt x="289" y="18"/>
                  </a:lnTo>
                  <a:lnTo>
                    <a:pt x="270" y="25"/>
                  </a:lnTo>
                  <a:lnTo>
                    <a:pt x="245" y="37"/>
                  </a:lnTo>
                  <a:lnTo>
                    <a:pt x="220" y="43"/>
                  </a:lnTo>
                  <a:lnTo>
                    <a:pt x="195" y="56"/>
                  </a:lnTo>
                  <a:lnTo>
                    <a:pt x="170" y="68"/>
                  </a:lnTo>
                  <a:lnTo>
                    <a:pt x="151" y="81"/>
                  </a:lnTo>
                  <a:lnTo>
                    <a:pt x="126" y="87"/>
                  </a:lnTo>
                  <a:lnTo>
                    <a:pt x="107" y="93"/>
                  </a:lnTo>
                  <a:lnTo>
                    <a:pt x="88" y="106"/>
                  </a:lnTo>
                  <a:lnTo>
                    <a:pt x="69" y="112"/>
                  </a:lnTo>
                  <a:lnTo>
                    <a:pt x="50" y="118"/>
                  </a:lnTo>
                  <a:lnTo>
                    <a:pt x="38" y="124"/>
                  </a:lnTo>
                  <a:lnTo>
                    <a:pt x="25" y="131"/>
                  </a:lnTo>
                  <a:lnTo>
                    <a:pt x="13" y="137"/>
                  </a:lnTo>
                  <a:lnTo>
                    <a:pt x="13" y="137"/>
                  </a:lnTo>
                  <a:lnTo>
                    <a:pt x="6" y="137"/>
                  </a:lnTo>
                  <a:lnTo>
                    <a:pt x="6" y="137"/>
                  </a:lnTo>
                  <a:lnTo>
                    <a:pt x="0" y="137"/>
                  </a:lnTo>
                  <a:lnTo>
                    <a:pt x="0" y="131"/>
                  </a:lnTo>
                  <a:lnTo>
                    <a:pt x="0" y="131"/>
                  </a:lnTo>
                  <a:lnTo>
                    <a:pt x="6" y="124"/>
                  </a:lnTo>
                  <a:lnTo>
                    <a:pt x="6" y="124"/>
                  </a:lnTo>
                  <a:lnTo>
                    <a:pt x="13" y="118"/>
                  </a:lnTo>
                  <a:lnTo>
                    <a:pt x="13" y="112"/>
                  </a:lnTo>
                  <a:lnTo>
                    <a:pt x="19" y="112"/>
                  </a:lnTo>
                  <a:lnTo>
                    <a:pt x="25" y="106"/>
                  </a:lnTo>
                  <a:lnTo>
                    <a:pt x="31" y="99"/>
                  </a:lnTo>
                  <a:lnTo>
                    <a:pt x="38" y="93"/>
                  </a:lnTo>
                  <a:lnTo>
                    <a:pt x="50" y="93"/>
                  </a:lnTo>
                  <a:lnTo>
                    <a:pt x="57" y="87"/>
                  </a:lnTo>
                  <a:lnTo>
                    <a:pt x="69" y="81"/>
                  </a:lnTo>
                  <a:lnTo>
                    <a:pt x="82" y="74"/>
                  </a:lnTo>
                  <a:lnTo>
                    <a:pt x="101" y="62"/>
                  </a:lnTo>
                  <a:lnTo>
                    <a:pt x="119" y="56"/>
                  </a:lnTo>
                  <a:lnTo>
                    <a:pt x="138" y="50"/>
                  </a:lnTo>
                  <a:lnTo>
                    <a:pt x="163" y="43"/>
                  </a:lnTo>
                  <a:lnTo>
                    <a:pt x="182" y="37"/>
                  </a:lnTo>
                  <a:lnTo>
                    <a:pt x="201" y="25"/>
                  </a:lnTo>
                  <a:lnTo>
                    <a:pt x="220" y="18"/>
                  </a:lnTo>
                  <a:lnTo>
                    <a:pt x="239" y="12"/>
                  </a:lnTo>
                  <a:lnTo>
                    <a:pt x="251" y="12"/>
                  </a:lnTo>
                  <a:lnTo>
                    <a:pt x="270" y="6"/>
                  </a:lnTo>
                  <a:lnTo>
                    <a:pt x="283" y="6"/>
                  </a:lnTo>
                  <a:lnTo>
                    <a:pt x="295" y="0"/>
                  </a:lnTo>
                  <a:lnTo>
                    <a:pt x="302" y="0"/>
                  </a:lnTo>
                  <a:lnTo>
                    <a:pt x="308" y="6"/>
                  </a:lnTo>
                  <a:lnTo>
                    <a:pt x="314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30" name="Freeform 18"/>
            <p:cNvSpPr>
              <a:spLocks/>
            </p:cNvSpPr>
            <p:nvPr/>
          </p:nvSpPr>
          <p:spPr bwMode="auto">
            <a:xfrm>
              <a:off x="4836" y="2337"/>
              <a:ext cx="201" cy="120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201" y="7"/>
                </a:cxn>
                <a:cxn ang="0">
                  <a:pos x="201" y="7"/>
                </a:cxn>
                <a:cxn ang="0">
                  <a:pos x="195" y="13"/>
                </a:cxn>
                <a:cxn ang="0">
                  <a:pos x="195" y="13"/>
                </a:cxn>
                <a:cxn ang="0">
                  <a:pos x="189" y="19"/>
                </a:cxn>
                <a:cxn ang="0">
                  <a:pos x="189" y="19"/>
                </a:cxn>
                <a:cxn ang="0">
                  <a:pos x="182" y="25"/>
                </a:cxn>
                <a:cxn ang="0">
                  <a:pos x="182" y="25"/>
                </a:cxn>
                <a:cxn ang="0">
                  <a:pos x="176" y="25"/>
                </a:cxn>
                <a:cxn ang="0">
                  <a:pos x="170" y="25"/>
                </a:cxn>
                <a:cxn ang="0">
                  <a:pos x="170" y="32"/>
                </a:cxn>
                <a:cxn ang="0">
                  <a:pos x="164" y="32"/>
                </a:cxn>
                <a:cxn ang="0">
                  <a:pos x="157" y="38"/>
                </a:cxn>
                <a:cxn ang="0">
                  <a:pos x="151" y="38"/>
                </a:cxn>
                <a:cxn ang="0">
                  <a:pos x="145" y="44"/>
                </a:cxn>
                <a:cxn ang="0">
                  <a:pos x="138" y="44"/>
                </a:cxn>
                <a:cxn ang="0">
                  <a:pos x="132" y="50"/>
                </a:cxn>
                <a:cxn ang="0">
                  <a:pos x="126" y="50"/>
                </a:cxn>
                <a:cxn ang="0">
                  <a:pos x="113" y="56"/>
                </a:cxn>
                <a:cxn ang="0">
                  <a:pos x="107" y="56"/>
                </a:cxn>
                <a:cxn ang="0">
                  <a:pos x="101" y="63"/>
                </a:cxn>
                <a:cxn ang="0">
                  <a:pos x="94" y="63"/>
                </a:cxn>
                <a:cxn ang="0">
                  <a:pos x="82" y="69"/>
                </a:cxn>
                <a:cxn ang="0">
                  <a:pos x="76" y="75"/>
                </a:cxn>
                <a:cxn ang="0">
                  <a:pos x="63" y="75"/>
                </a:cxn>
                <a:cxn ang="0">
                  <a:pos x="57" y="81"/>
                </a:cxn>
                <a:cxn ang="0">
                  <a:pos x="51" y="88"/>
                </a:cxn>
                <a:cxn ang="0">
                  <a:pos x="38" y="94"/>
                </a:cxn>
                <a:cxn ang="0">
                  <a:pos x="25" y="100"/>
                </a:cxn>
                <a:cxn ang="0">
                  <a:pos x="19" y="106"/>
                </a:cxn>
                <a:cxn ang="0">
                  <a:pos x="7" y="113"/>
                </a:cxn>
                <a:cxn ang="0">
                  <a:pos x="0" y="119"/>
                </a:cxn>
                <a:cxn ang="0">
                  <a:pos x="0" y="113"/>
                </a:cxn>
                <a:cxn ang="0">
                  <a:pos x="7" y="106"/>
                </a:cxn>
                <a:cxn ang="0">
                  <a:pos x="19" y="94"/>
                </a:cxn>
                <a:cxn ang="0">
                  <a:pos x="32" y="81"/>
                </a:cxn>
                <a:cxn ang="0">
                  <a:pos x="51" y="75"/>
                </a:cxn>
                <a:cxn ang="0">
                  <a:pos x="63" y="63"/>
                </a:cxn>
                <a:cxn ang="0">
                  <a:pos x="82" y="56"/>
                </a:cxn>
                <a:cxn ang="0">
                  <a:pos x="101" y="44"/>
                </a:cxn>
                <a:cxn ang="0">
                  <a:pos x="113" y="38"/>
                </a:cxn>
                <a:cxn ang="0">
                  <a:pos x="132" y="25"/>
                </a:cxn>
                <a:cxn ang="0">
                  <a:pos x="151" y="19"/>
                </a:cxn>
                <a:cxn ang="0">
                  <a:pos x="164" y="13"/>
                </a:cxn>
                <a:cxn ang="0">
                  <a:pos x="176" y="7"/>
                </a:cxn>
                <a:cxn ang="0">
                  <a:pos x="189" y="7"/>
                </a:cxn>
                <a:cxn ang="0">
                  <a:pos x="195" y="0"/>
                </a:cxn>
                <a:cxn ang="0">
                  <a:pos x="201" y="0"/>
                </a:cxn>
              </a:cxnLst>
              <a:rect l="0" t="0" r="r" b="b"/>
              <a:pathLst>
                <a:path w="201" h="119">
                  <a:moveTo>
                    <a:pt x="201" y="0"/>
                  </a:moveTo>
                  <a:lnTo>
                    <a:pt x="201" y="7"/>
                  </a:lnTo>
                  <a:lnTo>
                    <a:pt x="201" y="7"/>
                  </a:lnTo>
                  <a:lnTo>
                    <a:pt x="195" y="13"/>
                  </a:lnTo>
                  <a:lnTo>
                    <a:pt x="195" y="13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82" y="25"/>
                  </a:lnTo>
                  <a:lnTo>
                    <a:pt x="182" y="25"/>
                  </a:lnTo>
                  <a:lnTo>
                    <a:pt x="176" y="25"/>
                  </a:lnTo>
                  <a:lnTo>
                    <a:pt x="170" y="25"/>
                  </a:lnTo>
                  <a:lnTo>
                    <a:pt x="170" y="32"/>
                  </a:lnTo>
                  <a:lnTo>
                    <a:pt x="164" y="32"/>
                  </a:lnTo>
                  <a:lnTo>
                    <a:pt x="157" y="38"/>
                  </a:lnTo>
                  <a:lnTo>
                    <a:pt x="151" y="38"/>
                  </a:lnTo>
                  <a:lnTo>
                    <a:pt x="145" y="44"/>
                  </a:lnTo>
                  <a:lnTo>
                    <a:pt x="138" y="44"/>
                  </a:lnTo>
                  <a:lnTo>
                    <a:pt x="132" y="50"/>
                  </a:lnTo>
                  <a:lnTo>
                    <a:pt x="126" y="50"/>
                  </a:lnTo>
                  <a:lnTo>
                    <a:pt x="113" y="56"/>
                  </a:lnTo>
                  <a:lnTo>
                    <a:pt x="107" y="56"/>
                  </a:lnTo>
                  <a:lnTo>
                    <a:pt x="101" y="63"/>
                  </a:lnTo>
                  <a:lnTo>
                    <a:pt x="94" y="63"/>
                  </a:lnTo>
                  <a:lnTo>
                    <a:pt x="82" y="69"/>
                  </a:lnTo>
                  <a:lnTo>
                    <a:pt x="76" y="75"/>
                  </a:lnTo>
                  <a:lnTo>
                    <a:pt x="63" y="75"/>
                  </a:lnTo>
                  <a:lnTo>
                    <a:pt x="57" y="81"/>
                  </a:lnTo>
                  <a:lnTo>
                    <a:pt x="51" y="88"/>
                  </a:lnTo>
                  <a:lnTo>
                    <a:pt x="38" y="94"/>
                  </a:lnTo>
                  <a:lnTo>
                    <a:pt x="25" y="100"/>
                  </a:lnTo>
                  <a:lnTo>
                    <a:pt x="19" y="106"/>
                  </a:lnTo>
                  <a:lnTo>
                    <a:pt x="7" y="113"/>
                  </a:lnTo>
                  <a:lnTo>
                    <a:pt x="0" y="119"/>
                  </a:lnTo>
                  <a:lnTo>
                    <a:pt x="0" y="113"/>
                  </a:lnTo>
                  <a:lnTo>
                    <a:pt x="7" y="106"/>
                  </a:lnTo>
                  <a:lnTo>
                    <a:pt x="19" y="94"/>
                  </a:lnTo>
                  <a:lnTo>
                    <a:pt x="32" y="81"/>
                  </a:lnTo>
                  <a:lnTo>
                    <a:pt x="51" y="75"/>
                  </a:lnTo>
                  <a:lnTo>
                    <a:pt x="63" y="63"/>
                  </a:lnTo>
                  <a:lnTo>
                    <a:pt x="82" y="56"/>
                  </a:lnTo>
                  <a:lnTo>
                    <a:pt x="101" y="44"/>
                  </a:lnTo>
                  <a:lnTo>
                    <a:pt x="113" y="38"/>
                  </a:lnTo>
                  <a:lnTo>
                    <a:pt x="132" y="25"/>
                  </a:lnTo>
                  <a:lnTo>
                    <a:pt x="151" y="19"/>
                  </a:lnTo>
                  <a:lnTo>
                    <a:pt x="164" y="13"/>
                  </a:lnTo>
                  <a:lnTo>
                    <a:pt x="176" y="7"/>
                  </a:lnTo>
                  <a:lnTo>
                    <a:pt x="189" y="7"/>
                  </a:lnTo>
                  <a:lnTo>
                    <a:pt x="195" y="0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auto">
            <a:xfrm>
              <a:off x="1374" y="2382"/>
              <a:ext cx="154" cy="106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157" y="6"/>
                </a:cxn>
                <a:cxn ang="0">
                  <a:pos x="151" y="12"/>
                </a:cxn>
                <a:cxn ang="0">
                  <a:pos x="151" y="19"/>
                </a:cxn>
                <a:cxn ang="0">
                  <a:pos x="144" y="19"/>
                </a:cxn>
                <a:cxn ang="0">
                  <a:pos x="144" y="25"/>
                </a:cxn>
                <a:cxn ang="0">
                  <a:pos x="138" y="31"/>
                </a:cxn>
                <a:cxn ang="0">
                  <a:pos x="132" y="31"/>
                </a:cxn>
                <a:cxn ang="0">
                  <a:pos x="119" y="31"/>
                </a:cxn>
                <a:cxn ang="0">
                  <a:pos x="113" y="37"/>
                </a:cxn>
                <a:cxn ang="0">
                  <a:pos x="100" y="44"/>
                </a:cxn>
                <a:cxn ang="0">
                  <a:pos x="88" y="50"/>
                </a:cxn>
                <a:cxn ang="0">
                  <a:pos x="75" y="56"/>
                </a:cxn>
                <a:cxn ang="0">
                  <a:pos x="56" y="69"/>
                </a:cxn>
                <a:cxn ang="0">
                  <a:pos x="37" y="81"/>
                </a:cxn>
                <a:cxn ang="0">
                  <a:pos x="19" y="87"/>
                </a:cxn>
                <a:cxn ang="0">
                  <a:pos x="0" y="106"/>
                </a:cxn>
                <a:cxn ang="0">
                  <a:pos x="6" y="94"/>
                </a:cxn>
                <a:cxn ang="0">
                  <a:pos x="12" y="87"/>
                </a:cxn>
                <a:cxn ang="0">
                  <a:pos x="19" y="81"/>
                </a:cxn>
                <a:cxn ang="0">
                  <a:pos x="31" y="69"/>
                </a:cxn>
                <a:cxn ang="0">
                  <a:pos x="44" y="56"/>
                </a:cxn>
                <a:cxn ang="0">
                  <a:pos x="56" y="50"/>
                </a:cxn>
                <a:cxn ang="0">
                  <a:pos x="69" y="37"/>
                </a:cxn>
                <a:cxn ang="0">
                  <a:pos x="88" y="31"/>
                </a:cxn>
                <a:cxn ang="0">
                  <a:pos x="100" y="25"/>
                </a:cxn>
                <a:cxn ang="0">
                  <a:pos x="107" y="19"/>
                </a:cxn>
                <a:cxn ang="0">
                  <a:pos x="119" y="12"/>
                </a:cxn>
                <a:cxn ang="0">
                  <a:pos x="132" y="6"/>
                </a:cxn>
                <a:cxn ang="0">
                  <a:pos x="144" y="0"/>
                </a:cxn>
                <a:cxn ang="0">
                  <a:pos x="151" y="0"/>
                </a:cxn>
                <a:cxn ang="0">
                  <a:pos x="151" y="0"/>
                </a:cxn>
                <a:cxn ang="0">
                  <a:pos x="157" y="0"/>
                </a:cxn>
              </a:cxnLst>
              <a:rect l="0" t="0" r="r" b="b"/>
              <a:pathLst>
                <a:path w="157" h="106">
                  <a:moveTo>
                    <a:pt x="157" y="0"/>
                  </a:moveTo>
                  <a:lnTo>
                    <a:pt x="157" y="6"/>
                  </a:lnTo>
                  <a:lnTo>
                    <a:pt x="151" y="12"/>
                  </a:lnTo>
                  <a:lnTo>
                    <a:pt x="151" y="19"/>
                  </a:lnTo>
                  <a:lnTo>
                    <a:pt x="144" y="19"/>
                  </a:lnTo>
                  <a:lnTo>
                    <a:pt x="144" y="25"/>
                  </a:lnTo>
                  <a:lnTo>
                    <a:pt x="138" y="31"/>
                  </a:lnTo>
                  <a:lnTo>
                    <a:pt x="132" y="31"/>
                  </a:lnTo>
                  <a:lnTo>
                    <a:pt x="119" y="31"/>
                  </a:lnTo>
                  <a:lnTo>
                    <a:pt x="113" y="37"/>
                  </a:lnTo>
                  <a:lnTo>
                    <a:pt x="100" y="44"/>
                  </a:lnTo>
                  <a:lnTo>
                    <a:pt x="88" y="50"/>
                  </a:lnTo>
                  <a:lnTo>
                    <a:pt x="75" y="56"/>
                  </a:lnTo>
                  <a:lnTo>
                    <a:pt x="56" y="69"/>
                  </a:lnTo>
                  <a:lnTo>
                    <a:pt x="37" y="81"/>
                  </a:lnTo>
                  <a:lnTo>
                    <a:pt x="19" y="87"/>
                  </a:lnTo>
                  <a:lnTo>
                    <a:pt x="0" y="106"/>
                  </a:lnTo>
                  <a:lnTo>
                    <a:pt x="6" y="94"/>
                  </a:lnTo>
                  <a:lnTo>
                    <a:pt x="12" y="87"/>
                  </a:lnTo>
                  <a:lnTo>
                    <a:pt x="19" y="81"/>
                  </a:lnTo>
                  <a:lnTo>
                    <a:pt x="31" y="69"/>
                  </a:lnTo>
                  <a:lnTo>
                    <a:pt x="44" y="56"/>
                  </a:lnTo>
                  <a:lnTo>
                    <a:pt x="56" y="50"/>
                  </a:lnTo>
                  <a:lnTo>
                    <a:pt x="69" y="37"/>
                  </a:lnTo>
                  <a:lnTo>
                    <a:pt x="88" y="31"/>
                  </a:lnTo>
                  <a:lnTo>
                    <a:pt x="100" y="25"/>
                  </a:lnTo>
                  <a:lnTo>
                    <a:pt x="107" y="19"/>
                  </a:lnTo>
                  <a:lnTo>
                    <a:pt x="119" y="12"/>
                  </a:lnTo>
                  <a:lnTo>
                    <a:pt x="132" y="6"/>
                  </a:lnTo>
                  <a:lnTo>
                    <a:pt x="144" y="0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32" name="Freeform 20"/>
            <p:cNvSpPr>
              <a:spLocks/>
            </p:cNvSpPr>
            <p:nvPr/>
          </p:nvSpPr>
          <p:spPr bwMode="auto">
            <a:xfrm>
              <a:off x="1248" y="1303"/>
              <a:ext cx="2677" cy="1155"/>
            </a:xfrm>
            <a:custGeom>
              <a:avLst/>
              <a:gdLst/>
              <a:ahLst/>
              <a:cxnLst>
                <a:cxn ang="0">
                  <a:pos x="1288" y="231"/>
                </a:cxn>
                <a:cxn ang="0">
                  <a:pos x="1288" y="44"/>
                </a:cxn>
                <a:cxn ang="0">
                  <a:pos x="1326" y="212"/>
                </a:cxn>
                <a:cxn ang="0">
                  <a:pos x="1395" y="699"/>
                </a:cxn>
                <a:cxn ang="0">
                  <a:pos x="1439" y="668"/>
                </a:cxn>
                <a:cxn ang="0">
                  <a:pos x="1282" y="936"/>
                </a:cxn>
                <a:cxn ang="0">
                  <a:pos x="1470" y="1048"/>
                </a:cxn>
                <a:cxn ang="0">
                  <a:pos x="2023" y="699"/>
                </a:cxn>
                <a:cxn ang="0">
                  <a:pos x="1948" y="587"/>
                </a:cxn>
                <a:cxn ang="0">
                  <a:pos x="1973" y="468"/>
                </a:cxn>
                <a:cxn ang="0">
                  <a:pos x="2181" y="462"/>
                </a:cxn>
                <a:cxn ang="0">
                  <a:pos x="2489" y="499"/>
                </a:cxn>
                <a:cxn ang="0">
                  <a:pos x="2501" y="574"/>
                </a:cxn>
                <a:cxn ang="0">
                  <a:pos x="2369" y="618"/>
                </a:cxn>
                <a:cxn ang="0">
                  <a:pos x="2181" y="717"/>
                </a:cxn>
                <a:cxn ang="0">
                  <a:pos x="2174" y="805"/>
                </a:cxn>
                <a:cxn ang="0">
                  <a:pos x="2105" y="774"/>
                </a:cxn>
                <a:cxn ang="0">
                  <a:pos x="2005" y="911"/>
                </a:cxn>
                <a:cxn ang="0">
                  <a:pos x="2086" y="1079"/>
                </a:cxn>
                <a:cxn ang="0">
                  <a:pos x="2432" y="830"/>
                </a:cxn>
                <a:cxn ang="0">
                  <a:pos x="2608" y="761"/>
                </a:cxn>
                <a:cxn ang="0">
                  <a:pos x="2589" y="337"/>
                </a:cxn>
                <a:cxn ang="0">
                  <a:pos x="2564" y="0"/>
                </a:cxn>
                <a:cxn ang="0">
                  <a:pos x="2589" y="32"/>
                </a:cxn>
                <a:cxn ang="0">
                  <a:pos x="2627" y="325"/>
                </a:cxn>
                <a:cxn ang="0">
                  <a:pos x="2627" y="798"/>
                </a:cxn>
                <a:cxn ang="0">
                  <a:pos x="2325" y="929"/>
                </a:cxn>
                <a:cxn ang="0">
                  <a:pos x="2017" y="1154"/>
                </a:cxn>
                <a:cxn ang="0">
                  <a:pos x="1986" y="917"/>
                </a:cxn>
                <a:cxn ang="0">
                  <a:pos x="1866" y="867"/>
                </a:cxn>
                <a:cxn ang="0">
                  <a:pos x="1276" y="1098"/>
                </a:cxn>
                <a:cxn ang="0">
                  <a:pos x="1326" y="786"/>
                </a:cxn>
                <a:cxn ang="0">
                  <a:pos x="886" y="1060"/>
                </a:cxn>
                <a:cxn ang="0">
                  <a:pos x="672" y="992"/>
                </a:cxn>
                <a:cxn ang="0">
                  <a:pos x="779" y="717"/>
                </a:cxn>
                <a:cxn ang="0">
                  <a:pos x="603" y="649"/>
                </a:cxn>
                <a:cxn ang="0">
                  <a:pos x="522" y="680"/>
                </a:cxn>
                <a:cxn ang="0">
                  <a:pos x="572" y="805"/>
                </a:cxn>
                <a:cxn ang="0">
                  <a:pos x="660" y="880"/>
                </a:cxn>
                <a:cxn ang="0">
                  <a:pos x="647" y="917"/>
                </a:cxn>
                <a:cxn ang="0">
                  <a:pos x="220" y="1029"/>
                </a:cxn>
                <a:cxn ang="0">
                  <a:pos x="6" y="1029"/>
                </a:cxn>
                <a:cxn ang="0">
                  <a:pos x="63" y="749"/>
                </a:cxn>
                <a:cxn ang="0">
                  <a:pos x="101" y="375"/>
                </a:cxn>
                <a:cxn ang="0">
                  <a:pos x="69" y="574"/>
                </a:cxn>
                <a:cxn ang="0">
                  <a:pos x="113" y="724"/>
                </a:cxn>
                <a:cxn ang="0">
                  <a:pos x="151" y="686"/>
                </a:cxn>
                <a:cxn ang="0">
                  <a:pos x="101" y="774"/>
                </a:cxn>
                <a:cxn ang="0">
                  <a:pos x="19" y="948"/>
                </a:cxn>
                <a:cxn ang="0">
                  <a:pos x="201" y="979"/>
                </a:cxn>
                <a:cxn ang="0">
                  <a:pos x="484" y="736"/>
                </a:cxn>
                <a:cxn ang="0">
                  <a:pos x="628" y="562"/>
                </a:cxn>
                <a:cxn ang="0">
                  <a:pos x="873" y="624"/>
                </a:cxn>
                <a:cxn ang="0">
                  <a:pos x="742" y="537"/>
                </a:cxn>
                <a:cxn ang="0">
                  <a:pos x="635" y="530"/>
                </a:cxn>
                <a:cxn ang="0">
                  <a:pos x="716" y="456"/>
                </a:cxn>
                <a:cxn ang="0">
                  <a:pos x="1043" y="518"/>
                </a:cxn>
                <a:cxn ang="0">
                  <a:pos x="1232" y="593"/>
                </a:cxn>
                <a:cxn ang="0">
                  <a:pos x="1056" y="611"/>
                </a:cxn>
                <a:cxn ang="0">
                  <a:pos x="848" y="692"/>
                </a:cxn>
                <a:cxn ang="0">
                  <a:pos x="698" y="1029"/>
                </a:cxn>
                <a:cxn ang="0">
                  <a:pos x="905" y="986"/>
                </a:cxn>
              </a:cxnLst>
              <a:rect l="0" t="0" r="r" b="b"/>
              <a:pathLst>
                <a:path w="2677" h="1154">
                  <a:moveTo>
                    <a:pt x="1345" y="711"/>
                  </a:moveTo>
                  <a:lnTo>
                    <a:pt x="1351" y="680"/>
                  </a:lnTo>
                  <a:lnTo>
                    <a:pt x="1357" y="643"/>
                  </a:lnTo>
                  <a:lnTo>
                    <a:pt x="1351" y="599"/>
                  </a:lnTo>
                  <a:lnTo>
                    <a:pt x="1351" y="555"/>
                  </a:lnTo>
                  <a:lnTo>
                    <a:pt x="1345" y="512"/>
                  </a:lnTo>
                  <a:lnTo>
                    <a:pt x="1332" y="468"/>
                  </a:lnTo>
                  <a:lnTo>
                    <a:pt x="1326" y="418"/>
                  </a:lnTo>
                  <a:lnTo>
                    <a:pt x="1320" y="368"/>
                  </a:lnTo>
                  <a:lnTo>
                    <a:pt x="1307" y="325"/>
                  </a:lnTo>
                  <a:lnTo>
                    <a:pt x="1301" y="275"/>
                  </a:lnTo>
                  <a:lnTo>
                    <a:pt x="1288" y="231"/>
                  </a:lnTo>
                  <a:lnTo>
                    <a:pt x="1282" y="188"/>
                  </a:lnTo>
                  <a:lnTo>
                    <a:pt x="1276" y="144"/>
                  </a:lnTo>
                  <a:lnTo>
                    <a:pt x="1276" y="100"/>
                  </a:lnTo>
                  <a:lnTo>
                    <a:pt x="1276" y="69"/>
                  </a:lnTo>
                  <a:lnTo>
                    <a:pt x="1276" y="38"/>
                  </a:lnTo>
                  <a:lnTo>
                    <a:pt x="1276" y="38"/>
                  </a:lnTo>
                  <a:lnTo>
                    <a:pt x="1282" y="38"/>
                  </a:lnTo>
                  <a:lnTo>
                    <a:pt x="1282" y="38"/>
                  </a:lnTo>
                  <a:lnTo>
                    <a:pt x="1282" y="38"/>
                  </a:lnTo>
                  <a:lnTo>
                    <a:pt x="1282" y="38"/>
                  </a:lnTo>
                  <a:lnTo>
                    <a:pt x="1288" y="44"/>
                  </a:lnTo>
                  <a:lnTo>
                    <a:pt x="1288" y="44"/>
                  </a:lnTo>
                  <a:lnTo>
                    <a:pt x="1295" y="44"/>
                  </a:lnTo>
                  <a:lnTo>
                    <a:pt x="1295" y="50"/>
                  </a:lnTo>
                  <a:lnTo>
                    <a:pt x="1295" y="50"/>
                  </a:lnTo>
                  <a:lnTo>
                    <a:pt x="1301" y="57"/>
                  </a:lnTo>
                  <a:lnTo>
                    <a:pt x="1301" y="63"/>
                  </a:lnTo>
                  <a:lnTo>
                    <a:pt x="1307" y="63"/>
                  </a:lnTo>
                  <a:lnTo>
                    <a:pt x="1307" y="69"/>
                  </a:lnTo>
                  <a:lnTo>
                    <a:pt x="1313" y="75"/>
                  </a:lnTo>
                  <a:lnTo>
                    <a:pt x="1313" y="82"/>
                  </a:lnTo>
                  <a:lnTo>
                    <a:pt x="1313" y="125"/>
                  </a:lnTo>
                  <a:lnTo>
                    <a:pt x="1320" y="169"/>
                  </a:lnTo>
                  <a:lnTo>
                    <a:pt x="1326" y="212"/>
                  </a:lnTo>
                  <a:lnTo>
                    <a:pt x="1332" y="262"/>
                  </a:lnTo>
                  <a:lnTo>
                    <a:pt x="1345" y="312"/>
                  </a:lnTo>
                  <a:lnTo>
                    <a:pt x="1351" y="356"/>
                  </a:lnTo>
                  <a:lnTo>
                    <a:pt x="1364" y="406"/>
                  </a:lnTo>
                  <a:lnTo>
                    <a:pt x="1370" y="456"/>
                  </a:lnTo>
                  <a:lnTo>
                    <a:pt x="1383" y="499"/>
                  </a:lnTo>
                  <a:lnTo>
                    <a:pt x="1389" y="543"/>
                  </a:lnTo>
                  <a:lnTo>
                    <a:pt x="1395" y="580"/>
                  </a:lnTo>
                  <a:lnTo>
                    <a:pt x="1395" y="618"/>
                  </a:lnTo>
                  <a:lnTo>
                    <a:pt x="1401" y="649"/>
                  </a:lnTo>
                  <a:lnTo>
                    <a:pt x="1401" y="674"/>
                  </a:lnTo>
                  <a:lnTo>
                    <a:pt x="1395" y="699"/>
                  </a:lnTo>
                  <a:lnTo>
                    <a:pt x="1389" y="711"/>
                  </a:lnTo>
                  <a:lnTo>
                    <a:pt x="1395" y="711"/>
                  </a:lnTo>
                  <a:lnTo>
                    <a:pt x="1395" y="705"/>
                  </a:lnTo>
                  <a:lnTo>
                    <a:pt x="1401" y="705"/>
                  </a:lnTo>
                  <a:lnTo>
                    <a:pt x="1408" y="699"/>
                  </a:lnTo>
                  <a:lnTo>
                    <a:pt x="1414" y="692"/>
                  </a:lnTo>
                  <a:lnTo>
                    <a:pt x="1420" y="692"/>
                  </a:lnTo>
                  <a:lnTo>
                    <a:pt x="1426" y="686"/>
                  </a:lnTo>
                  <a:lnTo>
                    <a:pt x="1426" y="680"/>
                  </a:lnTo>
                  <a:lnTo>
                    <a:pt x="1433" y="674"/>
                  </a:lnTo>
                  <a:lnTo>
                    <a:pt x="1433" y="668"/>
                  </a:lnTo>
                  <a:lnTo>
                    <a:pt x="1439" y="668"/>
                  </a:lnTo>
                  <a:lnTo>
                    <a:pt x="1439" y="661"/>
                  </a:lnTo>
                  <a:lnTo>
                    <a:pt x="1445" y="661"/>
                  </a:lnTo>
                  <a:lnTo>
                    <a:pt x="1445" y="661"/>
                  </a:lnTo>
                  <a:lnTo>
                    <a:pt x="1445" y="661"/>
                  </a:lnTo>
                  <a:lnTo>
                    <a:pt x="1445" y="668"/>
                  </a:lnTo>
                  <a:lnTo>
                    <a:pt x="1401" y="711"/>
                  </a:lnTo>
                  <a:lnTo>
                    <a:pt x="1370" y="755"/>
                  </a:lnTo>
                  <a:lnTo>
                    <a:pt x="1339" y="798"/>
                  </a:lnTo>
                  <a:lnTo>
                    <a:pt x="1320" y="836"/>
                  </a:lnTo>
                  <a:lnTo>
                    <a:pt x="1301" y="873"/>
                  </a:lnTo>
                  <a:lnTo>
                    <a:pt x="1288" y="904"/>
                  </a:lnTo>
                  <a:lnTo>
                    <a:pt x="1282" y="936"/>
                  </a:lnTo>
                  <a:lnTo>
                    <a:pt x="1276" y="961"/>
                  </a:lnTo>
                  <a:lnTo>
                    <a:pt x="1282" y="986"/>
                  </a:lnTo>
                  <a:lnTo>
                    <a:pt x="1282" y="1004"/>
                  </a:lnTo>
                  <a:lnTo>
                    <a:pt x="1295" y="1023"/>
                  </a:lnTo>
                  <a:lnTo>
                    <a:pt x="1301" y="1042"/>
                  </a:lnTo>
                  <a:lnTo>
                    <a:pt x="1320" y="1054"/>
                  </a:lnTo>
                  <a:lnTo>
                    <a:pt x="1332" y="1060"/>
                  </a:lnTo>
                  <a:lnTo>
                    <a:pt x="1351" y="1067"/>
                  </a:lnTo>
                  <a:lnTo>
                    <a:pt x="1370" y="1073"/>
                  </a:lnTo>
                  <a:lnTo>
                    <a:pt x="1401" y="1073"/>
                  </a:lnTo>
                  <a:lnTo>
                    <a:pt x="1433" y="1060"/>
                  </a:lnTo>
                  <a:lnTo>
                    <a:pt x="1470" y="1048"/>
                  </a:lnTo>
                  <a:lnTo>
                    <a:pt x="1514" y="1023"/>
                  </a:lnTo>
                  <a:lnTo>
                    <a:pt x="1558" y="998"/>
                  </a:lnTo>
                  <a:lnTo>
                    <a:pt x="1602" y="967"/>
                  </a:lnTo>
                  <a:lnTo>
                    <a:pt x="1653" y="936"/>
                  </a:lnTo>
                  <a:lnTo>
                    <a:pt x="1703" y="904"/>
                  </a:lnTo>
                  <a:lnTo>
                    <a:pt x="1753" y="873"/>
                  </a:lnTo>
                  <a:lnTo>
                    <a:pt x="1804" y="836"/>
                  </a:lnTo>
                  <a:lnTo>
                    <a:pt x="1854" y="805"/>
                  </a:lnTo>
                  <a:lnTo>
                    <a:pt x="1898" y="774"/>
                  </a:lnTo>
                  <a:lnTo>
                    <a:pt x="1942" y="742"/>
                  </a:lnTo>
                  <a:lnTo>
                    <a:pt x="1986" y="717"/>
                  </a:lnTo>
                  <a:lnTo>
                    <a:pt x="2023" y="699"/>
                  </a:lnTo>
                  <a:lnTo>
                    <a:pt x="2061" y="686"/>
                  </a:lnTo>
                  <a:lnTo>
                    <a:pt x="2049" y="674"/>
                  </a:lnTo>
                  <a:lnTo>
                    <a:pt x="2036" y="661"/>
                  </a:lnTo>
                  <a:lnTo>
                    <a:pt x="2023" y="655"/>
                  </a:lnTo>
                  <a:lnTo>
                    <a:pt x="2011" y="643"/>
                  </a:lnTo>
                  <a:lnTo>
                    <a:pt x="1998" y="636"/>
                  </a:lnTo>
                  <a:lnTo>
                    <a:pt x="1986" y="630"/>
                  </a:lnTo>
                  <a:lnTo>
                    <a:pt x="1979" y="618"/>
                  </a:lnTo>
                  <a:lnTo>
                    <a:pt x="1967" y="611"/>
                  </a:lnTo>
                  <a:lnTo>
                    <a:pt x="1961" y="605"/>
                  </a:lnTo>
                  <a:lnTo>
                    <a:pt x="1954" y="599"/>
                  </a:lnTo>
                  <a:lnTo>
                    <a:pt x="1948" y="587"/>
                  </a:lnTo>
                  <a:lnTo>
                    <a:pt x="1942" y="574"/>
                  </a:lnTo>
                  <a:lnTo>
                    <a:pt x="1942" y="568"/>
                  </a:lnTo>
                  <a:lnTo>
                    <a:pt x="1936" y="555"/>
                  </a:lnTo>
                  <a:lnTo>
                    <a:pt x="1936" y="543"/>
                  </a:lnTo>
                  <a:lnTo>
                    <a:pt x="1936" y="524"/>
                  </a:lnTo>
                  <a:lnTo>
                    <a:pt x="1936" y="512"/>
                  </a:lnTo>
                  <a:lnTo>
                    <a:pt x="1936" y="499"/>
                  </a:lnTo>
                  <a:lnTo>
                    <a:pt x="1942" y="493"/>
                  </a:lnTo>
                  <a:lnTo>
                    <a:pt x="1948" y="487"/>
                  </a:lnTo>
                  <a:lnTo>
                    <a:pt x="1954" y="481"/>
                  </a:lnTo>
                  <a:lnTo>
                    <a:pt x="1967" y="474"/>
                  </a:lnTo>
                  <a:lnTo>
                    <a:pt x="1973" y="468"/>
                  </a:lnTo>
                  <a:lnTo>
                    <a:pt x="1986" y="468"/>
                  </a:lnTo>
                  <a:lnTo>
                    <a:pt x="1992" y="468"/>
                  </a:lnTo>
                  <a:lnTo>
                    <a:pt x="2005" y="462"/>
                  </a:lnTo>
                  <a:lnTo>
                    <a:pt x="2017" y="462"/>
                  </a:lnTo>
                  <a:lnTo>
                    <a:pt x="2030" y="462"/>
                  </a:lnTo>
                  <a:lnTo>
                    <a:pt x="2042" y="462"/>
                  </a:lnTo>
                  <a:lnTo>
                    <a:pt x="2055" y="462"/>
                  </a:lnTo>
                  <a:lnTo>
                    <a:pt x="2067" y="462"/>
                  </a:lnTo>
                  <a:lnTo>
                    <a:pt x="2080" y="462"/>
                  </a:lnTo>
                  <a:lnTo>
                    <a:pt x="2118" y="462"/>
                  </a:lnTo>
                  <a:lnTo>
                    <a:pt x="2149" y="462"/>
                  </a:lnTo>
                  <a:lnTo>
                    <a:pt x="2181" y="462"/>
                  </a:lnTo>
                  <a:lnTo>
                    <a:pt x="2199" y="462"/>
                  </a:lnTo>
                  <a:lnTo>
                    <a:pt x="2225" y="462"/>
                  </a:lnTo>
                  <a:lnTo>
                    <a:pt x="2243" y="468"/>
                  </a:lnTo>
                  <a:lnTo>
                    <a:pt x="2262" y="468"/>
                  </a:lnTo>
                  <a:lnTo>
                    <a:pt x="2281" y="468"/>
                  </a:lnTo>
                  <a:lnTo>
                    <a:pt x="2300" y="474"/>
                  </a:lnTo>
                  <a:lnTo>
                    <a:pt x="2325" y="474"/>
                  </a:lnTo>
                  <a:lnTo>
                    <a:pt x="2350" y="481"/>
                  </a:lnTo>
                  <a:lnTo>
                    <a:pt x="2375" y="487"/>
                  </a:lnTo>
                  <a:lnTo>
                    <a:pt x="2407" y="493"/>
                  </a:lnTo>
                  <a:lnTo>
                    <a:pt x="2445" y="493"/>
                  </a:lnTo>
                  <a:lnTo>
                    <a:pt x="2489" y="499"/>
                  </a:lnTo>
                  <a:lnTo>
                    <a:pt x="2539" y="505"/>
                  </a:lnTo>
                  <a:lnTo>
                    <a:pt x="2533" y="518"/>
                  </a:lnTo>
                  <a:lnTo>
                    <a:pt x="2533" y="524"/>
                  </a:lnTo>
                  <a:lnTo>
                    <a:pt x="2533" y="530"/>
                  </a:lnTo>
                  <a:lnTo>
                    <a:pt x="2526" y="537"/>
                  </a:lnTo>
                  <a:lnTo>
                    <a:pt x="2526" y="543"/>
                  </a:lnTo>
                  <a:lnTo>
                    <a:pt x="2520" y="549"/>
                  </a:lnTo>
                  <a:lnTo>
                    <a:pt x="2520" y="555"/>
                  </a:lnTo>
                  <a:lnTo>
                    <a:pt x="2514" y="562"/>
                  </a:lnTo>
                  <a:lnTo>
                    <a:pt x="2514" y="562"/>
                  </a:lnTo>
                  <a:lnTo>
                    <a:pt x="2507" y="568"/>
                  </a:lnTo>
                  <a:lnTo>
                    <a:pt x="2501" y="574"/>
                  </a:lnTo>
                  <a:lnTo>
                    <a:pt x="2495" y="574"/>
                  </a:lnTo>
                  <a:lnTo>
                    <a:pt x="2495" y="580"/>
                  </a:lnTo>
                  <a:lnTo>
                    <a:pt x="2489" y="580"/>
                  </a:lnTo>
                  <a:lnTo>
                    <a:pt x="2482" y="580"/>
                  </a:lnTo>
                  <a:lnTo>
                    <a:pt x="2470" y="580"/>
                  </a:lnTo>
                  <a:lnTo>
                    <a:pt x="2470" y="580"/>
                  </a:lnTo>
                  <a:lnTo>
                    <a:pt x="2457" y="587"/>
                  </a:lnTo>
                  <a:lnTo>
                    <a:pt x="2445" y="593"/>
                  </a:lnTo>
                  <a:lnTo>
                    <a:pt x="2432" y="593"/>
                  </a:lnTo>
                  <a:lnTo>
                    <a:pt x="2413" y="599"/>
                  </a:lnTo>
                  <a:lnTo>
                    <a:pt x="2394" y="605"/>
                  </a:lnTo>
                  <a:lnTo>
                    <a:pt x="2369" y="618"/>
                  </a:lnTo>
                  <a:lnTo>
                    <a:pt x="2350" y="624"/>
                  </a:lnTo>
                  <a:lnTo>
                    <a:pt x="2325" y="636"/>
                  </a:lnTo>
                  <a:lnTo>
                    <a:pt x="2300" y="643"/>
                  </a:lnTo>
                  <a:lnTo>
                    <a:pt x="2275" y="649"/>
                  </a:lnTo>
                  <a:lnTo>
                    <a:pt x="2250" y="661"/>
                  </a:lnTo>
                  <a:lnTo>
                    <a:pt x="2231" y="674"/>
                  </a:lnTo>
                  <a:lnTo>
                    <a:pt x="2212" y="680"/>
                  </a:lnTo>
                  <a:lnTo>
                    <a:pt x="2193" y="686"/>
                  </a:lnTo>
                  <a:lnTo>
                    <a:pt x="2174" y="699"/>
                  </a:lnTo>
                  <a:lnTo>
                    <a:pt x="2174" y="705"/>
                  </a:lnTo>
                  <a:lnTo>
                    <a:pt x="2181" y="711"/>
                  </a:lnTo>
                  <a:lnTo>
                    <a:pt x="2181" y="717"/>
                  </a:lnTo>
                  <a:lnTo>
                    <a:pt x="2181" y="724"/>
                  </a:lnTo>
                  <a:lnTo>
                    <a:pt x="2181" y="730"/>
                  </a:lnTo>
                  <a:lnTo>
                    <a:pt x="2181" y="736"/>
                  </a:lnTo>
                  <a:lnTo>
                    <a:pt x="2181" y="749"/>
                  </a:lnTo>
                  <a:lnTo>
                    <a:pt x="2181" y="755"/>
                  </a:lnTo>
                  <a:lnTo>
                    <a:pt x="2181" y="761"/>
                  </a:lnTo>
                  <a:lnTo>
                    <a:pt x="2181" y="767"/>
                  </a:lnTo>
                  <a:lnTo>
                    <a:pt x="2174" y="774"/>
                  </a:lnTo>
                  <a:lnTo>
                    <a:pt x="2174" y="780"/>
                  </a:lnTo>
                  <a:lnTo>
                    <a:pt x="2174" y="786"/>
                  </a:lnTo>
                  <a:lnTo>
                    <a:pt x="2174" y="798"/>
                  </a:lnTo>
                  <a:lnTo>
                    <a:pt x="2174" y="805"/>
                  </a:lnTo>
                  <a:lnTo>
                    <a:pt x="2174" y="811"/>
                  </a:lnTo>
                  <a:lnTo>
                    <a:pt x="2168" y="805"/>
                  </a:lnTo>
                  <a:lnTo>
                    <a:pt x="2162" y="805"/>
                  </a:lnTo>
                  <a:lnTo>
                    <a:pt x="2149" y="805"/>
                  </a:lnTo>
                  <a:lnTo>
                    <a:pt x="2143" y="798"/>
                  </a:lnTo>
                  <a:lnTo>
                    <a:pt x="2137" y="798"/>
                  </a:lnTo>
                  <a:lnTo>
                    <a:pt x="2130" y="792"/>
                  </a:lnTo>
                  <a:lnTo>
                    <a:pt x="2124" y="792"/>
                  </a:lnTo>
                  <a:lnTo>
                    <a:pt x="2124" y="786"/>
                  </a:lnTo>
                  <a:lnTo>
                    <a:pt x="2118" y="780"/>
                  </a:lnTo>
                  <a:lnTo>
                    <a:pt x="2111" y="780"/>
                  </a:lnTo>
                  <a:lnTo>
                    <a:pt x="2105" y="774"/>
                  </a:lnTo>
                  <a:lnTo>
                    <a:pt x="2105" y="774"/>
                  </a:lnTo>
                  <a:lnTo>
                    <a:pt x="2099" y="767"/>
                  </a:lnTo>
                  <a:lnTo>
                    <a:pt x="2099" y="767"/>
                  </a:lnTo>
                  <a:lnTo>
                    <a:pt x="2099" y="767"/>
                  </a:lnTo>
                  <a:lnTo>
                    <a:pt x="2099" y="767"/>
                  </a:lnTo>
                  <a:lnTo>
                    <a:pt x="2093" y="780"/>
                  </a:lnTo>
                  <a:lnTo>
                    <a:pt x="2080" y="792"/>
                  </a:lnTo>
                  <a:lnTo>
                    <a:pt x="2067" y="811"/>
                  </a:lnTo>
                  <a:lnTo>
                    <a:pt x="2055" y="836"/>
                  </a:lnTo>
                  <a:lnTo>
                    <a:pt x="2036" y="861"/>
                  </a:lnTo>
                  <a:lnTo>
                    <a:pt x="2023" y="886"/>
                  </a:lnTo>
                  <a:lnTo>
                    <a:pt x="2005" y="911"/>
                  </a:lnTo>
                  <a:lnTo>
                    <a:pt x="1992" y="942"/>
                  </a:lnTo>
                  <a:lnTo>
                    <a:pt x="1979" y="973"/>
                  </a:lnTo>
                  <a:lnTo>
                    <a:pt x="1973" y="998"/>
                  </a:lnTo>
                  <a:lnTo>
                    <a:pt x="1967" y="1023"/>
                  </a:lnTo>
                  <a:lnTo>
                    <a:pt x="1967" y="1048"/>
                  </a:lnTo>
                  <a:lnTo>
                    <a:pt x="1973" y="1067"/>
                  </a:lnTo>
                  <a:lnTo>
                    <a:pt x="1986" y="1079"/>
                  </a:lnTo>
                  <a:lnTo>
                    <a:pt x="1998" y="1091"/>
                  </a:lnTo>
                  <a:lnTo>
                    <a:pt x="2030" y="1098"/>
                  </a:lnTo>
                  <a:lnTo>
                    <a:pt x="2042" y="1098"/>
                  </a:lnTo>
                  <a:lnTo>
                    <a:pt x="2067" y="1091"/>
                  </a:lnTo>
                  <a:lnTo>
                    <a:pt x="2086" y="1079"/>
                  </a:lnTo>
                  <a:lnTo>
                    <a:pt x="2111" y="1060"/>
                  </a:lnTo>
                  <a:lnTo>
                    <a:pt x="2137" y="1042"/>
                  </a:lnTo>
                  <a:lnTo>
                    <a:pt x="2155" y="1023"/>
                  </a:lnTo>
                  <a:lnTo>
                    <a:pt x="2187" y="998"/>
                  </a:lnTo>
                  <a:lnTo>
                    <a:pt x="2212" y="973"/>
                  </a:lnTo>
                  <a:lnTo>
                    <a:pt x="2237" y="948"/>
                  </a:lnTo>
                  <a:lnTo>
                    <a:pt x="2269" y="923"/>
                  </a:lnTo>
                  <a:lnTo>
                    <a:pt x="2300" y="898"/>
                  </a:lnTo>
                  <a:lnTo>
                    <a:pt x="2331" y="880"/>
                  </a:lnTo>
                  <a:lnTo>
                    <a:pt x="2363" y="855"/>
                  </a:lnTo>
                  <a:lnTo>
                    <a:pt x="2394" y="842"/>
                  </a:lnTo>
                  <a:lnTo>
                    <a:pt x="2432" y="830"/>
                  </a:lnTo>
                  <a:lnTo>
                    <a:pt x="2463" y="817"/>
                  </a:lnTo>
                  <a:lnTo>
                    <a:pt x="2470" y="817"/>
                  </a:lnTo>
                  <a:lnTo>
                    <a:pt x="2482" y="817"/>
                  </a:lnTo>
                  <a:lnTo>
                    <a:pt x="2489" y="811"/>
                  </a:lnTo>
                  <a:lnTo>
                    <a:pt x="2507" y="811"/>
                  </a:lnTo>
                  <a:lnTo>
                    <a:pt x="2520" y="805"/>
                  </a:lnTo>
                  <a:lnTo>
                    <a:pt x="2533" y="798"/>
                  </a:lnTo>
                  <a:lnTo>
                    <a:pt x="2551" y="792"/>
                  </a:lnTo>
                  <a:lnTo>
                    <a:pt x="2564" y="786"/>
                  </a:lnTo>
                  <a:lnTo>
                    <a:pt x="2583" y="780"/>
                  </a:lnTo>
                  <a:lnTo>
                    <a:pt x="2595" y="774"/>
                  </a:lnTo>
                  <a:lnTo>
                    <a:pt x="2608" y="761"/>
                  </a:lnTo>
                  <a:lnTo>
                    <a:pt x="2620" y="755"/>
                  </a:lnTo>
                  <a:lnTo>
                    <a:pt x="2627" y="749"/>
                  </a:lnTo>
                  <a:lnTo>
                    <a:pt x="2639" y="736"/>
                  </a:lnTo>
                  <a:lnTo>
                    <a:pt x="2639" y="724"/>
                  </a:lnTo>
                  <a:lnTo>
                    <a:pt x="2639" y="711"/>
                  </a:lnTo>
                  <a:lnTo>
                    <a:pt x="2639" y="668"/>
                  </a:lnTo>
                  <a:lnTo>
                    <a:pt x="2633" y="611"/>
                  </a:lnTo>
                  <a:lnTo>
                    <a:pt x="2627" y="562"/>
                  </a:lnTo>
                  <a:lnTo>
                    <a:pt x="2620" y="505"/>
                  </a:lnTo>
                  <a:lnTo>
                    <a:pt x="2608" y="449"/>
                  </a:lnTo>
                  <a:lnTo>
                    <a:pt x="2602" y="393"/>
                  </a:lnTo>
                  <a:lnTo>
                    <a:pt x="2589" y="337"/>
                  </a:lnTo>
                  <a:lnTo>
                    <a:pt x="2583" y="287"/>
                  </a:lnTo>
                  <a:lnTo>
                    <a:pt x="2576" y="231"/>
                  </a:lnTo>
                  <a:lnTo>
                    <a:pt x="2570" y="188"/>
                  </a:lnTo>
                  <a:lnTo>
                    <a:pt x="2558" y="138"/>
                  </a:lnTo>
                  <a:lnTo>
                    <a:pt x="2558" y="100"/>
                  </a:lnTo>
                  <a:lnTo>
                    <a:pt x="2551" y="69"/>
                  </a:lnTo>
                  <a:lnTo>
                    <a:pt x="2551" y="38"/>
                  </a:lnTo>
                  <a:lnTo>
                    <a:pt x="2551" y="13"/>
                  </a:lnTo>
                  <a:lnTo>
                    <a:pt x="2551" y="0"/>
                  </a:lnTo>
                  <a:lnTo>
                    <a:pt x="2558" y="0"/>
                  </a:lnTo>
                  <a:lnTo>
                    <a:pt x="2558" y="0"/>
                  </a:lnTo>
                  <a:lnTo>
                    <a:pt x="2564" y="0"/>
                  </a:lnTo>
                  <a:lnTo>
                    <a:pt x="2564" y="7"/>
                  </a:lnTo>
                  <a:lnTo>
                    <a:pt x="2570" y="7"/>
                  </a:lnTo>
                  <a:lnTo>
                    <a:pt x="2570" y="7"/>
                  </a:lnTo>
                  <a:lnTo>
                    <a:pt x="2570" y="7"/>
                  </a:lnTo>
                  <a:lnTo>
                    <a:pt x="2576" y="13"/>
                  </a:lnTo>
                  <a:lnTo>
                    <a:pt x="2576" y="13"/>
                  </a:lnTo>
                  <a:lnTo>
                    <a:pt x="2576" y="19"/>
                  </a:lnTo>
                  <a:lnTo>
                    <a:pt x="2583" y="19"/>
                  </a:lnTo>
                  <a:lnTo>
                    <a:pt x="2583" y="25"/>
                  </a:lnTo>
                  <a:lnTo>
                    <a:pt x="2583" y="25"/>
                  </a:lnTo>
                  <a:lnTo>
                    <a:pt x="2583" y="32"/>
                  </a:lnTo>
                  <a:lnTo>
                    <a:pt x="2589" y="32"/>
                  </a:lnTo>
                  <a:lnTo>
                    <a:pt x="2589" y="38"/>
                  </a:lnTo>
                  <a:lnTo>
                    <a:pt x="2589" y="50"/>
                  </a:lnTo>
                  <a:lnTo>
                    <a:pt x="2595" y="63"/>
                  </a:lnTo>
                  <a:lnTo>
                    <a:pt x="2595" y="82"/>
                  </a:lnTo>
                  <a:lnTo>
                    <a:pt x="2602" y="100"/>
                  </a:lnTo>
                  <a:lnTo>
                    <a:pt x="2602" y="125"/>
                  </a:lnTo>
                  <a:lnTo>
                    <a:pt x="2608" y="144"/>
                  </a:lnTo>
                  <a:lnTo>
                    <a:pt x="2608" y="175"/>
                  </a:lnTo>
                  <a:lnTo>
                    <a:pt x="2614" y="206"/>
                  </a:lnTo>
                  <a:lnTo>
                    <a:pt x="2614" y="244"/>
                  </a:lnTo>
                  <a:lnTo>
                    <a:pt x="2620" y="281"/>
                  </a:lnTo>
                  <a:lnTo>
                    <a:pt x="2627" y="325"/>
                  </a:lnTo>
                  <a:lnTo>
                    <a:pt x="2633" y="375"/>
                  </a:lnTo>
                  <a:lnTo>
                    <a:pt x="2639" y="424"/>
                  </a:lnTo>
                  <a:lnTo>
                    <a:pt x="2652" y="481"/>
                  </a:lnTo>
                  <a:lnTo>
                    <a:pt x="2658" y="543"/>
                  </a:lnTo>
                  <a:lnTo>
                    <a:pt x="2671" y="605"/>
                  </a:lnTo>
                  <a:lnTo>
                    <a:pt x="2677" y="643"/>
                  </a:lnTo>
                  <a:lnTo>
                    <a:pt x="2677" y="674"/>
                  </a:lnTo>
                  <a:lnTo>
                    <a:pt x="2677" y="705"/>
                  </a:lnTo>
                  <a:lnTo>
                    <a:pt x="2664" y="736"/>
                  </a:lnTo>
                  <a:lnTo>
                    <a:pt x="2658" y="755"/>
                  </a:lnTo>
                  <a:lnTo>
                    <a:pt x="2646" y="780"/>
                  </a:lnTo>
                  <a:lnTo>
                    <a:pt x="2627" y="798"/>
                  </a:lnTo>
                  <a:lnTo>
                    <a:pt x="2608" y="817"/>
                  </a:lnTo>
                  <a:lnTo>
                    <a:pt x="2589" y="830"/>
                  </a:lnTo>
                  <a:lnTo>
                    <a:pt x="2570" y="848"/>
                  </a:lnTo>
                  <a:lnTo>
                    <a:pt x="2545" y="855"/>
                  </a:lnTo>
                  <a:lnTo>
                    <a:pt x="2520" y="867"/>
                  </a:lnTo>
                  <a:lnTo>
                    <a:pt x="2495" y="873"/>
                  </a:lnTo>
                  <a:lnTo>
                    <a:pt x="2470" y="880"/>
                  </a:lnTo>
                  <a:lnTo>
                    <a:pt x="2438" y="886"/>
                  </a:lnTo>
                  <a:lnTo>
                    <a:pt x="2413" y="892"/>
                  </a:lnTo>
                  <a:lnTo>
                    <a:pt x="2382" y="898"/>
                  </a:lnTo>
                  <a:lnTo>
                    <a:pt x="2350" y="911"/>
                  </a:lnTo>
                  <a:lnTo>
                    <a:pt x="2325" y="929"/>
                  </a:lnTo>
                  <a:lnTo>
                    <a:pt x="2300" y="948"/>
                  </a:lnTo>
                  <a:lnTo>
                    <a:pt x="2269" y="973"/>
                  </a:lnTo>
                  <a:lnTo>
                    <a:pt x="2243" y="998"/>
                  </a:lnTo>
                  <a:lnTo>
                    <a:pt x="2218" y="1023"/>
                  </a:lnTo>
                  <a:lnTo>
                    <a:pt x="2193" y="1048"/>
                  </a:lnTo>
                  <a:lnTo>
                    <a:pt x="2168" y="1073"/>
                  </a:lnTo>
                  <a:lnTo>
                    <a:pt x="2143" y="1091"/>
                  </a:lnTo>
                  <a:lnTo>
                    <a:pt x="2118" y="1110"/>
                  </a:lnTo>
                  <a:lnTo>
                    <a:pt x="2093" y="1129"/>
                  </a:lnTo>
                  <a:lnTo>
                    <a:pt x="2067" y="1141"/>
                  </a:lnTo>
                  <a:lnTo>
                    <a:pt x="2042" y="1154"/>
                  </a:lnTo>
                  <a:lnTo>
                    <a:pt x="2017" y="1154"/>
                  </a:lnTo>
                  <a:lnTo>
                    <a:pt x="1986" y="1148"/>
                  </a:lnTo>
                  <a:lnTo>
                    <a:pt x="1967" y="1135"/>
                  </a:lnTo>
                  <a:lnTo>
                    <a:pt x="1948" y="1123"/>
                  </a:lnTo>
                  <a:lnTo>
                    <a:pt x="1936" y="1110"/>
                  </a:lnTo>
                  <a:lnTo>
                    <a:pt x="1936" y="1091"/>
                  </a:lnTo>
                  <a:lnTo>
                    <a:pt x="1929" y="1073"/>
                  </a:lnTo>
                  <a:lnTo>
                    <a:pt x="1929" y="1054"/>
                  </a:lnTo>
                  <a:lnTo>
                    <a:pt x="1936" y="1029"/>
                  </a:lnTo>
                  <a:lnTo>
                    <a:pt x="1942" y="1004"/>
                  </a:lnTo>
                  <a:lnTo>
                    <a:pt x="1954" y="979"/>
                  </a:lnTo>
                  <a:lnTo>
                    <a:pt x="1967" y="954"/>
                  </a:lnTo>
                  <a:lnTo>
                    <a:pt x="1986" y="917"/>
                  </a:lnTo>
                  <a:lnTo>
                    <a:pt x="2005" y="886"/>
                  </a:lnTo>
                  <a:lnTo>
                    <a:pt x="2023" y="855"/>
                  </a:lnTo>
                  <a:lnTo>
                    <a:pt x="2049" y="817"/>
                  </a:lnTo>
                  <a:lnTo>
                    <a:pt x="2074" y="786"/>
                  </a:lnTo>
                  <a:lnTo>
                    <a:pt x="2099" y="749"/>
                  </a:lnTo>
                  <a:lnTo>
                    <a:pt x="2093" y="730"/>
                  </a:lnTo>
                  <a:lnTo>
                    <a:pt x="2080" y="730"/>
                  </a:lnTo>
                  <a:lnTo>
                    <a:pt x="2055" y="736"/>
                  </a:lnTo>
                  <a:lnTo>
                    <a:pt x="2017" y="761"/>
                  </a:lnTo>
                  <a:lnTo>
                    <a:pt x="1973" y="786"/>
                  </a:lnTo>
                  <a:lnTo>
                    <a:pt x="1923" y="823"/>
                  </a:lnTo>
                  <a:lnTo>
                    <a:pt x="1866" y="867"/>
                  </a:lnTo>
                  <a:lnTo>
                    <a:pt x="1804" y="911"/>
                  </a:lnTo>
                  <a:lnTo>
                    <a:pt x="1741" y="954"/>
                  </a:lnTo>
                  <a:lnTo>
                    <a:pt x="1678" y="998"/>
                  </a:lnTo>
                  <a:lnTo>
                    <a:pt x="1609" y="1035"/>
                  </a:lnTo>
                  <a:lnTo>
                    <a:pt x="1546" y="1073"/>
                  </a:lnTo>
                  <a:lnTo>
                    <a:pt x="1489" y="1104"/>
                  </a:lnTo>
                  <a:lnTo>
                    <a:pt x="1433" y="1123"/>
                  </a:lnTo>
                  <a:lnTo>
                    <a:pt x="1389" y="1135"/>
                  </a:lnTo>
                  <a:lnTo>
                    <a:pt x="1345" y="1135"/>
                  </a:lnTo>
                  <a:lnTo>
                    <a:pt x="1320" y="1129"/>
                  </a:lnTo>
                  <a:lnTo>
                    <a:pt x="1295" y="1110"/>
                  </a:lnTo>
                  <a:lnTo>
                    <a:pt x="1276" y="1098"/>
                  </a:lnTo>
                  <a:lnTo>
                    <a:pt x="1263" y="1073"/>
                  </a:lnTo>
                  <a:lnTo>
                    <a:pt x="1251" y="1054"/>
                  </a:lnTo>
                  <a:lnTo>
                    <a:pt x="1251" y="1029"/>
                  </a:lnTo>
                  <a:lnTo>
                    <a:pt x="1251" y="1004"/>
                  </a:lnTo>
                  <a:lnTo>
                    <a:pt x="1251" y="973"/>
                  </a:lnTo>
                  <a:lnTo>
                    <a:pt x="1257" y="942"/>
                  </a:lnTo>
                  <a:lnTo>
                    <a:pt x="1263" y="917"/>
                  </a:lnTo>
                  <a:lnTo>
                    <a:pt x="1276" y="886"/>
                  </a:lnTo>
                  <a:lnTo>
                    <a:pt x="1288" y="861"/>
                  </a:lnTo>
                  <a:lnTo>
                    <a:pt x="1301" y="830"/>
                  </a:lnTo>
                  <a:lnTo>
                    <a:pt x="1313" y="805"/>
                  </a:lnTo>
                  <a:lnTo>
                    <a:pt x="1326" y="786"/>
                  </a:lnTo>
                  <a:lnTo>
                    <a:pt x="1332" y="767"/>
                  </a:lnTo>
                  <a:lnTo>
                    <a:pt x="1263" y="786"/>
                  </a:lnTo>
                  <a:lnTo>
                    <a:pt x="1207" y="805"/>
                  </a:lnTo>
                  <a:lnTo>
                    <a:pt x="1150" y="830"/>
                  </a:lnTo>
                  <a:lnTo>
                    <a:pt x="1100" y="855"/>
                  </a:lnTo>
                  <a:lnTo>
                    <a:pt x="1062" y="886"/>
                  </a:lnTo>
                  <a:lnTo>
                    <a:pt x="1024" y="917"/>
                  </a:lnTo>
                  <a:lnTo>
                    <a:pt x="987" y="948"/>
                  </a:lnTo>
                  <a:lnTo>
                    <a:pt x="961" y="973"/>
                  </a:lnTo>
                  <a:lnTo>
                    <a:pt x="936" y="1004"/>
                  </a:lnTo>
                  <a:lnTo>
                    <a:pt x="911" y="1035"/>
                  </a:lnTo>
                  <a:lnTo>
                    <a:pt x="886" y="1060"/>
                  </a:lnTo>
                  <a:lnTo>
                    <a:pt x="867" y="1085"/>
                  </a:lnTo>
                  <a:lnTo>
                    <a:pt x="842" y="1104"/>
                  </a:lnTo>
                  <a:lnTo>
                    <a:pt x="817" y="1123"/>
                  </a:lnTo>
                  <a:lnTo>
                    <a:pt x="792" y="1135"/>
                  </a:lnTo>
                  <a:lnTo>
                    <a:pt x="767" y="1141"/>
                  </a:lnTo>
                  <a:lnTo>
                    <a:pt x="729" y="1141"/>
                  </a:lnTo>
                  <a:lnTo>
                    <a:pt x="704" y="1129"/>
                  </a:lnTo>
                  <a:lnTo>
                    <a:pt x="685" y="1110"/>
                  </a:lnTo>
                  <a:lnTo>
                    <a:pt x="672" y="1091"/>
                  </a:lnTo>
                  <a:lnTo>
                    <a:pt x="666" y="1060"/>
                  </a:lnTo>
                  <a:lnTo>
                    <a:pt x="666" y="1029"/>
                  </a:lnTo>
                  <a:lnTo>
                    <a:pt x="672" y="992"/>
                  </a:lnTo>
                  <a:lnTo>
                    <a:pt x="679" y="954"/>
                  </a:lnTo>
                  <a:lnTo>
                    <a:pt x="698" y="917"/>
                  </a:lnTo>
                  <a:lnTo>
                    <a:pt x="710" y="880"/>
                  </a:lnTo>
                  <a:lnTo>
                    <a:pt x="729" y="842"/>
                  </a:lnTo>
                  <a:lnTo>
                    <a:pt x="742" y="805"/>
                  </a:lnTo>
                  <a:lnTo>
                    <a:pt x="760" y="774"/>
                  </a:lnTo>
                  <a:lnTo>
                    <a:pt x="773" y="749"/>
                  </a:lnTo>
                  <a:lnTo>
                    <a:pt x="786" y="730"/>
                  </a:lnTo>
                  <a:lnTo>
                    <a:pt x="798" y="711"/>
                  </a:lnTo>
                  <a:lnTo>
                    <a:pt x="792" y="711"/>
                  </a:lnTo>
                  <a:lnTo>
                    <a:pt x="792" y="717"/>
                  </a:lnTo>
                  <a:lnTo>
                    <a:pt x="779" y="717"/>
                  </a:lnTo>
                  <a:lnTo>
                    <a:pt x="773" y="724"/>
                  </a:lnTo>
                  <a:lnTo>
                    <a:pt x="760" y="724"/>
                  </a:lnTo>
                  <a:lnTo>
                    <a:pt x="748" y="724"/>
                  </a:lnTo>
                  <a:lnTo>
                    <a:pt x="735" y="730"/>
                  </a:lnTo>
                  <a:lnTo>
                    <a:pt x="723" y="730"/>
                  </a:lnTo>
                  <a:lnTo>
                    <a:pt x="704" y="724"/>
                  </a:lnTo>
                  <a:lnTo>
                    <a:pt x="685" y="717"/>
                  </a:lnTo>
                  <a:lnTo>
                    <a:pt x="672" y="711"/>
                  </a:lnTo>
                  <a:lnTo>
                    <a:pt x="654" y="705"/>
                  </a:lnTo>
                  <a:lnTo>
                    <a:pt x="635" y="692"/>
                  </a:lnTo>
                  <a:lnTo>
                    <a:pt x="622" y="674"/>
                  </a:lnTo>
                  <a:lnTo>
                    <a:pt x="603" y="649"/>
                  </a:lnTo>
                  <a:lnTo>
                    <a:pt x="591" y="624"/>
                  </a:lnTo>
                  <a:lnTo>
                    <a:pt x="584" y="624"/>
                  </a:lnTo>
                  <a:lnTo>
                    <a:pt x="584" y="630"/>
                  </a:lnTo>
                  <a:lnTo>
                    <a:pt x="578" y="636"/>
                  </a:lnTo>
                  <a:lnTo>
                    <a:pt x="572" y="636"/>
                  </a:lnTo>
                  <a:lnTo>
                    <a:pt x="559" y="643"/>
                  </a:lnTo>
                  <a:lnTo>
                    <a:pt x="553" y="649"/>
                  </a:lnTo>
                  <a:lnTo>
                    <a:pt x="547" y="655"/>
                  </a:lnTo>
                  <a:lnTo>
                    <a:pt x="540" y="661"/>
                  </a:lnTo>
                  <a:lnTo>
                    <a:pt x="534" y="668"/>
                  </a:lnTo>
                  <a:lnTo>
                    <a:pt x="528" y="674"/>
                  </a:lnTo>
                  <a:lnTo>
                    <a:pt x="522" y="680"/>
                  </a:lnTo>
                  <a:lnTo>
                    <a:pt x="522" y="686"/>
                  </a:lnTo>
                  <a:lnTo>
                    <a:pt x="515" y="699"/>
                  </a:lnTo>
                  <a:lnTo>
                    <a:pt x="509" y="705"/>
                  </a:lnTo>
                  <a:lnTo>
                    <a:pt x="509" y="705"/>
                  </a:lnTo>
                  <a:lnTo>
                    <a:pt x="509" y="711"/>
                  </a:lnTo>
                  <a:lnTo>
                    <a:pt x="509" y="730"/>
                  </a:lnTo>
                  <a:lnTo>
                    <a:pt x="515" y="749"/>
                  </a:lnTo>
                  <a:lnTo>
                    <a:pt x="522" y="761"/>
                  </a:lnTo>
                  <a:lnTo>
                    <a:pt x="534" y="774"/>
                  </a:lnTo>
                  <a:lnTo>
                    <a:pt x="540" y="786"/>
                  </a:lnTo>
                  <a:lnTo>
                    <a:pt x="559" y="798"/>
                  </a:lnTo>
                  <a:lnTo>
                    <a:pt x="572" y="805"/>
                  </a:lnTo>
                  <a:lnTo>
                    <a:pt x="584" y="817"/>
                  </a:lnTo>
                  <a:lnTo>
                    <a:pt x="597" y="823"/>
                  </a:lnTo>
                  <a:lnTo>
                    <a:pt x="610" y="836"/>
                  </a:lnTo>
                  <a:lnTo>
                    <a:pt x="628" y="842"/>
                  </a:lnTo>
                  <a:lnTo>
                    <a:pt x="635" y="848"/>
                  </a:lnTo>
                  <a:lnTo>
                    <a:pt x="647" y="855"/>
                  </a:lnTo>
                  <a:lnTo>
                    <a:pt x="654" y="861"/>
                  </a:lnTo>
                  <a:lnTo>
                    <a:pt x="660" y="867"/>
                  </a:lnTo>
                  <a:lnTo>
                    <a:pt x="660" y="873"/>
                  </a:lnTo>
                  <a:lnTo>
                    <a:pt x="660" y="873"/>
                  </a:lnTo>
                  <a:lnTo>
                    <a:pt x="660" y="880"/>
                  </a:lnTo>
                  <a:lnTo>
                    <a:pt x="660" y="880"/>
                  </a:lnTo>
                  <a:lnTo>
                    <a:pt x="660" y="886"/>
                  </a:lnTo>
                  <a:lnTo>
                    <a:pt x="660" y="892"/>
                  </a:lnTo>
                  <a:lnTo>
                    <a:pt x="660" y="892"/>
                  </a:lnTo>
                  <a:lnTo>
                    <a:pt x="660" y="898"/>
                  </a:lnTo>
                  <a:lnTo>
                    <a:pt x="660" y="898"/>
                  </a:lnTo>
                  <a:lnTo>
                    <a:pt x="660" y="904"/>
                  </a:lnTo>
                  <a:lnTo>
                    <a:pt x="660" y="904"/>
                  </a:lnTo>
                  <a:lnTo>
                    <a:pt x="654" y="911"/>
                  </a:lnTo>
                  <a:lnTo>
                    <a:pt x="654" y="911"/>
                  </a:lnTo>
                  <a:lnTo>
                    <a:pt x="654" y="917"/>
                  </a:lnTo>
                  <a:lnTo>
                    <a:pt x="654" y="917"/>
                  </a:lnTo>
                  <a:lnTo>
                    <a:pt x="647" y="917"/>
                  </a:lnTo>
                  <a:lnTo>
                    <a:pt x="647" y="923"/>
                  </a:lnTo>
                  <a:lnTo>
                    <a:pt x="597" y="904"/>
                  </a:lnTo>
                  <a:lnTo>
                    <a:pt x="553" y="892"/>
                  </a:lnTo>
                  <a:lnTo>
                    <a:pt x="509" y="892"/>
                  </a:lnTo>
                  <a:lnTo>
                    <a:pt x="465" y="898"/>
                  </a:lnTo>
                  <a:lnTo>
                    <a:pt x="427" y="911"/>
                  </a:lnTo>
                  <a:lnTo>
                    <a:pt x="383" y="923"/>
                  </a:lnTo>
                  <a:lnTo>
                    <a:pt x="352" y="942"/>
                  </a:lnTo>
                  <a:lnTo>
                    <a:pt x="320" y="961"/>
                  </a:lnTo>
                  <a:lnTo>
                    <a:pt x="283" y="986"/>
                  </a:lnTo>
                  <a:lnTo>
                    <a:pt x="251" y="1010"/>
                  </a:lnTo>
                  <a:lnTo>
                    <a:pt x="220" y="1029"/>
                  </a:lnTo>
                  <a:lnTo>
                    <a:pt x="189" y="1054"/>
                  </a:lnTo>
                  <a:lnTo>
                    <a:pt x="157" y="1073"/>
                  </a:lnTo>
                  <a:lnTo>
                    <a:pt x="132" y="1085"/>
                  </a:lnTo>
                  <a:lnTo>
                    <a:pt x="94" y="1098"/>
                  </a:lnTo>
                  <a:lnTo>
                    <a:pt x="63" y="1104"/>
                  </a:lnTo>
                  <a:lnTo>
                    <a:pt x="57" y="1104"/>
                  </a:lnTo>
                  <a:lnTo>
                    <a:pt x="44" y="1098"/>
                  </a:lnTo>
                  <a:lnTo>
                    <a:pt x="31" y="1091"/>
                  </a:lnTo>
                  <a:lnTo>
                    <a:pt x="25" y="1079"/>
                  </a:lnTo>
                  <a:lnTo>
                    <a:pt x="19" y="1067"/>
                  </a:lnTo>
                  <a:lnTo>
                    <a:pt x="13" y="1048"/>
                  </a:lnTo>
                  <a:lnTo>
                    <a:pt x="6" y="1029"/>
                  </a:lnTo>
                  <a:lnTo>
                    <a:pt x="0" y="1010"/>
                  </a:lnTo>
                  <a:lnTo>
                    <a:pt x="0" y="986"/>
                  </a:lnTo>
                  <a:lnTo>
                    <a:pt x="0" y="961"/>
                  </a:lnTo>
                  <a:lnTo>
                    <a:pt x="6" y="929"/>
                  </a:lnTo>
                  <a:lnTo>
                    <a:pt x="13" y="904"/>
                  </a:lnTo>
                  <a:lnTo>
                    <a:pt x="25" y="873"/>
                  </a:lnTo>
                  <a:lnTo>
                    <a:pt x="38" y="842"/>
                  </a:lnTo>
                  <a:lnTo>
                    <a:pt x="57" y="811"/>
                  </a:lnTo>
                  <a:lnTo>
                    <a:pt x="82" y="780"/>
                  </a:lnTo>
                  <a:lnTo>
                    <a:pt x="75" y="767"/>
                  </a:lnTo>
                  <a:lnTo>
                    <a:pt x="69" y="755"/>
                  </a:lnTo>
                  <a:lnTo>
                    <a:pt x="63" y="749"/>
                  </a:lnTo>
                  <a:lnTo>
                    <a:pt x="57" y="730"/>
                  </a:lnTo>
                  <a:lnTo>
                    <a:pt x="50" y="711"/>
                  </a:lnTo>
                  <a:lnTo>
                    <a:pt x="44" y="692"/>
                  </a:lnTo>
                  <a:lnTo>
                    <a:pt x="44" y="674"/>
                  </a:lnTo>
                  <a:lnTo>
                    <a:pt x="44" y="649"/>
                  </a:lnTo>
                  <a:lnTo>
                    <a:pt x="44" y="618"/>
                  </a:lnTo>
                  <a:lnTo>
                    <a:pt x="44" y="587"/>
                  </a:lnTo>
                  <a:lnTo>
                    <a:pt x="50" y="549"/>
                  </a:lnTo>
                  <a:lnTo>
                    <a:pt x="57" y="512"/>
                  </a:lnTo>
                  <a:lnTo>
                    <a:pt x="69" y="468"/>
                  </a:lnTo>
                  <a:lnTo>
                    <a:pt x="82" y="424"/>
                  </a:lnTo>
                  <a:lnTo>
                    <a:pt x="101" y="375"/>
                  </a:lnTo>
                  <a:lnTo>
                    <a:pt x="126" y="318"/>
                  </a:lnTo>
                  <a:lnTo>
                    <a:pt x="132" y="325"/>
                  </a:lnTo>
                  <a:lnTo>
                    <a:pt x="132" y="337"/>
                  </a:lnTo>
                  <a:lnTo>
                    <a:pt x="126" y="350"/>
                  </a:lnTo>
                  <a:lnTo>
                    <a:pt x="126" y="375"/>
                  </a:lnTo>
                  <a:lnTo>
                    <a:pt x="119" y="393"/>
                  </a:lnTo>
                  <a:lnTo>
                    <a:pt x="107" y="424"/>
                  </a:lnTo>
                  <a:lnTo>
                    <a:pt x="101" y="449"/>
                  </a:lnTo>
                  <a:lnTo>
                    <a:pt x="88" y="481"/>
                  </a:lnTo>
                  <a:lnTo>
                    <a:pt x="82" y="512"/>
                  </a:lnTo>
                  <a:lnTo>
                    <a:pt x="75" y="543"/>
                  </a:lnTo>
                  <a:lnTo>
                    <a:pt x="69" y="574"/>
                  </a:lnTo>
                  <a:lnTo>
                    <a:pt x="63" y="605"/>
                  </a:lnTo>
                  <a:lnTo>
                    <a:pt x="57" y="630"/>
                  </a:lnTo>
                  <a:lnTo>
                    <a:pt x="57" y="661"/>
                  </a:lnTo>
                  <a:lnTo>
                    <a:pt x="63" y="686"/>
                  </a:lnTo>
                  <a:lnTo>
                    <a:pt x="69" y="705"/>
                  </a:lnTo>
                  <a:lnTo>
                    <a:pt x="75" y="717"/>
                  </a:lnTo>
                  <a:lnTo>
                    <a:pt x="82" y="730"/>
                  </a:lnTo>
                  <a:lnTo>
                    <a:pt x="88" y="736"/>
                  </a:lnTo>
                  <a:lnTo>
                    <a:pt x="94" y="736"/>
                  </a:lnTo>
                  <a:lnTo>
                    <a:pt x="101" y="736"/>
                  </a:lnTo>
                  <a:lnTo>
                    <a:pt x="107" y="730"/>
                  </a:lnTo>
                  <a:lnTo>
                    <a:pt x="113" y="724"/>
                  </a:lnTo>
                  <a:lnTo>
                    <a:pt x="119" y="717"/>
                  </a:lnTo>
                  <a:lnTo>
                    <a:pt x="126" y="705"/>
                  </a:lnTo>
                  <a:lnTo>
                    <a:pt x="126" y="699"/>
                  </a:lnTo>
                  <a:lnTo>
                    <a:pt x="132" y="692"/>
                  </a:lnTo>
                  <a:lnTo>
                    <a:pt x="132" y="680"/>
                  </a:lnTo>
                  <a:lnTo>
                    <a:pt x="138" y="674"/>
                  </a:lnTo>
                  <a:lnTo>
                    <a:pt x="138" y="668"/>
                  </a:lnTo>
                  <a:lnTo>
                    <a:pt x="138" y="668"/>
                  </a:lnTo>
                  <a:lnTo>
                    <a:pt x="145" y="668"/>
                  </a:lnTo>
                  <a:lnTo>
                    <a:pt x="145" y="674"/>
                  </a:lnTo>
                  <a:lnTo>
                    <a:pt x="145" y="680"/>
                  </a:lnTo>
                  <a:lnTo>
                    <a:pt x="151" y="686"/>
                  </a:lnTo>
                  <a:lnTo>
                    <a:pt x="151" y="692"/>
                  </a:lnTo>
                  <a:lnTo>
                    <a:pt x="151" y="699"/>
                  </a:lnTo>
                  <a:lnTo>
                    <a:pt x="145" y="705"/>
                  </a:lnTo>
                  <a:lnTo>
                    <a:pt x="145" y="717"/>
                  </a:lnTo>
                  <a:lnTo>
                    <a:pt x="138" y="724"/>
                  </a:lnTo>
                  <a:lnTo>
                    <a:pt x="138" y="736"/>
                  </a:lnTo>
                  <a:lnTo>
                    <a:pt x="132" y="742"/>
                  </a:lnTo>
                  <a:lnTo>
                    <a:pt x="126" y="749"/>
                  </a:lnTo>
                  <a:lnTo>
                    <a:pt x="119" y="755"/>
                  </a:lnTo>
                  <a:lnTo>
                    <a:pt x="113" y="761"/>
                  </a:lnTo>
                  <a:lnTo>
                    <a:pt x="107" y="767"/>
                  </a:lnTo>
                  <a:lnTo>
                    <a:pt x="101" y="774"/>
                  </a:lnTo>
                  <a:lnTo>
                    <a:pt x="88" y="780"/>
                  </a:lnTo>
                  <a:lnTo>
                    <a:pt x="82" y="792"/>
                  </a:lnTo>
                  <a:lnTo>
                    <a:pt x="75" y="805"/>
                  </a:lnTo>
                  <a:lnTo>
                    <a:pt x="69" y="823"/>
                  </a:lnTo>
                  <a:lnTo>
                    <a:pt x="57" y="836"/>
                  </a:lnTo>
                  <a:lnTo>
                    <a:pt x="50" y="855"/>
                  </a:lnTo>
                  <a:lnTo>
                    <a:pt x="44" y="867"/>
                  </a:lnTo>
                  <a:lnTo>
                    <a:pt x="38" y="886"/>
                  </a:lnTo>
                  <a:lnTo>
                    <a:pt x="31" y="898"/>
                  </a:lnTo>
                  <a:lnTo>
                    <a:pt x="25" y="917"/>
                  </a:lnTo>
                  <a:lnTo>
                    <a:pt x="19" y="929"/>
                  </a:lnTo>
                  <a:lnTo>
                    <a:pt x="19" y="948"/>
                  </a:lnTo>
                  <a:lnTo>
                    <a:pt x="13" y="961"/>
                  </a:lnTo>
                  <a:lnTo>
                    <a:pt x="13" y="979"/>
                  </a:lnTo>
                  <a:lnTo>
                    <a:pt x="13" y="992"/>
                  </a:lnTo>
                  <a:lnTo>
                    <a:pt x="19" y="1010"/>
                  </a:lnTo>
                  <a:lnTo>
                    <a:pt x="25" y="1029"/>
                  </a:lnTo>
                  <a:lnTo>
                    <a:pt x="31" y="1042"/>
                  </a:lnTo>
                  <a:lnTo>
                    <a:pt x="50" y="1042"/>
                  </a:lnTo>
                  <a:lnTo>
                    <a:pt x="75" y="1042"/>
                  </a:lnTo>
                  <a:lnTo>
                    <a:pt x="101" y="1029"/>
                  </a:lnTo>
                  <a:lnTo>
                    <a:pt x="132" y="1017"/>
                  </a:lnTo>
                  <a:lnTo>
                    <a:pt x="170" y="998"/>
                  </a:lnTo>
                  <a:lnTo>
                    <a:pt x="201" y="979"/>
                  </a:lnTo>
                  <a:lnTo>
                    <a:pt x="239" y="954"/>
                  </a:lnTo>
                  <a:lnTo>
                    <a:pt x="283" y="929"/>
                  </a:lnTo>
                  <a:lnTo>
                    <a:pt x="320" y="911"/>
                  </a:lnTo>
                  <a:lnTo>
                    <a:pt x="358" y="886"/>
                  </a:lnTo>
                  <a:lnTo>
                    <a:pt x="390" y="861"/>
                  </a:lnTo>
                  <a:lnTo>
                    <a:pt x="427" y="848"/>
                  </a:lnTo>
                  <a:lnTo>
                    <a:pt x="459" y="836"/>
                  </a:lnTo>
                  <a:lnTo>
                    <a:pt x="484" y="830"/>
                  </a:lnTo>
                  <a:lnTo>
                    <a:pt x="503" y="830"/>
                  </a:lnTo>
                  <a:lnTo>
                    <a:pt x="490" y="798"/>
                  </a:lnTo>
                  <a:lnTo>
                    <a:pt x="484" y="761"/>
                  </a:lnTo>
                  <a:lnTo>
                    <a:pt x="484" y="736"/>
                  </a:lnTo>
                  <a:lnTo>
                    <a:pt x="490" y="705"/>
                  </a:lnTo>
                  <a:lnTo>
                    <a:pt x="496" y="680"/>
                  </a:lnTo>
                  <a:lnTo>
                    <a:pt x="509" y="655"/>
                  </a:lnTo>
                  <a:lnTo>
                    <a:pt x="522" y="636"/>
                  </a:lnTo>
                  <a:lnTo>
                    <a:pt x="534" y="618"/>
                  </a:lnTo>
                  <a:lnTo>
                    <a:pt x="547" y="599"/>
                  </a:lnTo>
                  <a:lnTo>
                    <a:pt x="566" y="587"/>
                  </a:lnTo>
                  <a:lnTo>
                    <a:pt x="578" y="574"/>
                  </a:lnTo>
                  <a:lnTo>
                    <a:pt x="591" y="568"/>
                  </a:lnTo>
                  <a:lnTo>
                    <a:pt x="610" y="562"/>
                  </a:lnTo>
                  <a:lnTo>
                    <a:pt x="616" y="555"/>
                  </a:lnTo>
                  <a:lnTo>
                    <a:pt x="628" y="562"/>
                  </a:lnTo>
                  <a:lnTo>
                    <a:pt x="628" y="562"/>
                  </a:lnTo>
                  <a:lnTo>
                    <a:pt x="641" y="593"/>
                  </a:lnTo>
                  <a:lnTo>
                    <a:pt x="654" y="618"/>
                  </a:lnTo>
                  <a:lnTo>
                    <a:pt x="679" y="636"/>
                  </a:lnTo>
                  <a:lnTo>
                    <a:pt x="698" y="649"/>
                  </a:lnTo>
                  <a:lnTo>
                    <a:pt x="716" y="655"/>
                  </a:lnTo>
                  <a:lnTo>
                    <a:pt x="742" y="655"/>
                  </a:lnTo>
                  <a:lnTo>
                    <a:pt x="767" y="655"/>
                  </a:lnTo>
                  <a:lnTo>
                    <a:pt x="792" y="649"/>
                  </a:lnTo>
                  <a:lnTo>
                    <a:pt x="823" y="643"/>
                  </a:lnTo>
                  <a:lnTo>
                    <a:pt x="848" y="636"/>
                  </a:lnTo>
                  <a:lnTo>
                    <a:pt x="873" y="624"/>
                  </a:lnTo>
                  <a:lnTo>
                    <a:pt x="899" y="611"/>
                  </a:lnTo>
                  <a:lnTo>
                    <a:pt x="917" y="599"/>
                  </a:lnTo>
                  <a:lnTo>
                    <a:pt x="936" y="593"/>
                  </a:lnTo>
                  <a:lnTo>
                    <a:pt x="955" y="587"/>
                  </a:lnTo>
                  <a:lnTo>
                    <a:pt x="974" y="580"/>
                  </a:lnTo>
                  <a:lnTo>
                    <a:pt x="930" y="568"/>
                  </a:lnTo>
                  <a:lnTo>
                    <a:pt x="886" y="555"/>
                  </a:lnTo>
                  <a:lnTo>
                    <a:pt x="855" y="549"/>
                  </a:lnTo>
                  <a:lnTo>
                    <a:pt x="823" y="543"/>
                  </a:lnTo>
                  <a:lnTo>
                    <a:pt x="792" y="537"/>
                  </a:lnTo>
                  <a:lnTo>
                    <a:pt x="767" y="537"/>
                  </a:lnTo>
                  <a:lnTo>
                    <a:pt x="742" y="537"/>
                  </a:lnTo>
                  <a:lnTo>
                    <a:pt x="723" y="537"/>
                  </a:lnTo>
                  <a:lnTo>
                    <a:pt x="704" y="537"/>
                  </a:lnTo>
                  <a:lnTo>
                    <a:pt x="691" y="543"/>
                  </a:lnTo>
                  <a:lnTo>
                    <a:pt x="679" y="543"/>
                  </a:lnTo>
                  <a:lnTo>
                    <a:pt x="666" y="549"/>
                  </a:lnTo>
                  <a:lnTo>
                    <a:pt x="660" y="549"/>
                  </a:lnTo>
                  <a:lnTo>
                    <a:pt x="647" y="549"/>
                  </a:lnTo>
                  <a:lnTo>
                    <a:pt x="641" y="549"/>
                  </a:lnTo>
                  <a:lnTo>
                    <a:pt x="641" y="549"/>
                  </a:lnTo>
                  <a:lnTo>
                    <a:pt x="635" y="543"/>
                  </a:lnTo>
                  <a:lnTo>
                    <a:pt x="635" y="537"/>
                  </a:lnTo>
                  <a:lnTo>
                    <a:pt x="635" y="530"/>
                  </a:lnTo>
                  <a:lnTo>
                    <a:pt x="635" y="524"/>
                  </a:lnTo>
                  <a:lnTo>
                    <a:pt x="641" y="518"/>
                  </a:lnTo>
                  <a:lnTo>
                    <a:pt x="641" y="505"/>
                  </a:lnTo>
                  <a:lnTo>
                    <a:pt x="647" y="499"/>
                  </a:lnTo>
                  <a:lnTo>
                    <a:pt x="647" y="493"/>
                  </a:lnTo>
                  <a:lnTo>
                    <a:pt x="654" y="481"/>
                  </a:lnTo>
                  <a:lnTo>
                    <a:pt x="666" y="474"/>
                  </a:lnTo>
                  <a:lnTo>
                    <a:pt x="672" y="468"/>
                  </a:lnTo>
                  <a:lnTo>
                    <a:pt x="679" y="462"/>
                  </a:lnTo>
                  <a:lnTo>
                    <a:pt x="691" y="456"/>
                  </a:lnTo>
                  <a:lnTo>
                    <a:pt x="704" y="456"/>
                  </a:lnTo>
                  <a:lnTo>
                    <a:pt x="716" y="456"/>
                  </a:lnTo>
                  <a:lnTo>
                    <a:pt x="729" y="456"/>
                  </a:lnTo>
                  <a:lnTo>
                    <a:pt x="760" y="462"/>
                  </a:lnTo>
                  <a:lnTo>
                    <a:pt x="792" y="462"/>
                  </a:lnTo>
                  <a:lnTo>
                    <a:pt x="817" y="468"/>
                  </a:lnTo>
                  <a:lnTo>
                    <a:pt x="842" y="474"/>
                  </a:lnTo>
                  <a:lnTo>
                    <a:pt x="873" y="481"/>
                  </a:lnTo>
                  <a:lnTo>
                    <a:pt x="899" y="487"/>
                  </a:lnTo>
                  <a:lnTo>
                    <a:pt x="924" y="493"/>
                  </a:lnTo>
                  <a:lnTo>
                    <a:pt x="949" y="499"/>
                  </a:lnTo>
                  <a:lnTo>
                    <a:pt x="980" y="505"/>
                  </a:lnTo>
                  <a:lnTo>
                    <a:pt x="1012" y="512"/>
                  </a:lnTo>
                  <a:lnTo>
                    <a:pt x="1043" y="518"/>
                  </a:lnTo>
                  <a:lnTo>
                    <a:pt x="1081" y="524"/>
                  </a:lnTo>
                  <a:lnTo>
                    <a:pt x="1112" y="524"/>
                  </a:lnTo>
                  <a:lnTo>
                    <a:pt x="1156" y="530"/>
                  </a:lnTo>
                  <a:lnTo>
                    <a:pt x="1200" y="537"/>
                  </a:lnTo>
                  <a:lnTo>
                    <a:pt x="1251" y="543"/>
                  </a:lnTo>
                  <a:lnTo>
                    <a:pt x="1244" y="549"/>
                  </a:lnTo>
                  <a:lnTo>
                    <a:pt x="1244" y="562"/>
                  </a:lnTo>
                  <a:lnTo>
                    <a:pt x="1244" y="568"/>
                  </a:lnTo>
                  <a:lnTo>
                    <a:pt x="1238" y="574"/>
                  </a:lnTo>
                  <a:lnTo>
                    <a:pt x="1238" y="580"/>
                  </a:lnTo>
                  <a:lnTo>
                    <a:pt x="1232" y="587"/>
                  </a:lnTo>
                  <a:lnTo>
                    <a:pt x="1232" y="593"/>
                  </a:lnTo>
                  <a:lnTo>
                    <a:pt x="1225" y="599"/>
                  </a:lnTo>
                  <a:lnTo>
                    <a:pt x="1219" y="599"/>
                  </a:lnTo>
                  <a:lnTo>
                    <a:pt x="1213" y="599"/>
                  </a:lnTo>
                  <a:lnTo>
                    <a:pt x="1200" y="599"/>
                  </a:lnTo>
                  <a:lnTo>
                    <a:pt x="1188" y="605"/>
                  </a:lnTo>
                  <a:lnTo>
                    <a:pt x="1175" y="605"/>
                  </a:lnTo>
                  <a:lnTo>
                    <a:pt x="1156" y="605"/>
                  </a:lnTo>
                  <a:lnTo>
                    <a:pt x="1137" y="605"/>
                  </a:lnTo>
                  <a:lnTo>
                    <a:pt x="1112" y="605"/>
                  </a:lnTo>
                  <a:lnTo>
                    <a:pt x="1093" y="605"/>
                  </a:lnTo>
                  <a:lnTo>
                    <a:pt x="1075" y="605"/>
                  </a:lnTo>
                  <a:lnTo>
                    <a:pt x="1056" y="611"/>
                  </a:lnTo>
                  <a:lnTo>
                    <a:pt x="1043" y="611"/>
                  </a:lnTo>
                  <a:lnTo>
                    <a:pt x="1031" y="618"/>
                  </a:lnTo>
                  <a:lnTo>
                    <a:pt x="1018" y="618"/>
                  </a:lnTo>
                  <a:lnTo>
                    <a:pt x="1005" y="624"/>
                  </a:lnTo>
                  <a:lnTo>
                    <a:pt x="993" y="630"/>
                  </a:lnTo>
                  <a:lnTo>
                    <a:pt x="980" y="636"/>
                  </a:lnTo>
                  <a:lnTo>
                    <a:pt x="961" y="649"/>
                  </a:lnTo>
                  <a:lnTo>
                    <a:pt x="943" y="655"/>
                  </a:lnTo>
                  <a:lnTo>
                    <a:pt x="930" y="661"/>
                  </a:lnTo>
                  <a:lnTo>
                    <a:pt x="905" y="674"/>
                  </a:lnTo>
                  <a:lnTo>
                    <a:pt x="880" y="680"/>
                  </a:lnTo>
                  <a:lnTo>
                    <a:pt x="848" y="692"/>
                  </a:lnTo>
                  <a:lnTo>
                    <a:pt x="817" y="705"/>
                  </a:lnTo>
                  <a:lnTo>
                    <a:pt x="798" y="736"/>
                  </a:lnTo>
                  <a:lnTo>
                    <a:pt x="779" y="767"/>
                  </a:lnTo>
                  <a:lnTo>
                    <a:pt x="760" y="798"/>
                  </a:lnTo>
                  <a:lnTo>
                    <a:pt x="742" y="830"/>
                  </a:lnTo>
                  <a:lnTo>
                    <a:pt x="729" y="861"/>
                  </a:lnTo>
                  <a:lnTo>
                    <a:pt x="716" y="892"/>
                  </a:lnTo>
                  <a:lnTo>
                    <a:pt x="710" y="923"/>
                  </a:lnTo>
                  <a:lnTo>
                    <a:pt x="698" y="954"/>
                  </a:lnTo>
                  <a:lnTo>
                    <a:pt x="698" y="979"/>
                  </a:lnTo>
                  <a:lnTo>
                    <a:pt x="698" y="1010"/>
                  </a:lnTo>
                  <a:lnTo>
                    <a:pt x="698" y="1029"/>
                  </a:lnTo>
                  <a:lnTo>
                    <a:pt x="704" y="1048"/>
                  </a:lnTo>
                  <a:lnTo>
                    <a:pt x="710" y="1060"/>
                  </a:lnTo>
                  <a:lnTo>
                    <a:pt x="729" y="1073"/>
                  </a:lnTo>
                  <a:lnTo>
                    <a:pt x="742" y="1079"/>
                  </a:lnTo>
                  <a:lnTo>
                    <a:pt x="767" y="1079"/>
                  </a:lnTo>
                  <a:lnTo>
                    <a:pt x="792" y="1073"/>
                  </a:lnTo>
                  <a:lnTo>
                    <a:pt x="817" y="1067"/>
                  </a:lnTo>
                  <a:lnTo>
                    <a:pt x="836" y="1054"/>
                  </a:lnTo>
                  <a:lnTo>
                    <a:pt x="855" y="1042"/>
                  </a:lnTo>
                  <a:lnTo>
                    <a:pt x="867" y="1029"/>
                  </a:lnTo>
                  <a:lnTo>
                    <a:pt x="886" y="1010"/>
                  </a:lnTo>
                  <a:lnTo>
                    <a:pt x="905" y="986"/>
                  </a:lnTo>
                  <a:lnTo>
                    <a:pt x="924" y="967"/>
                  </a:lnTo>
                  <a:lnTo>
                    <a:pt x="949" y="942"/>
                  </a:lnTo>
                  <a:lnTo>
                    <a:pt x="980" y="911"/>
                  </a:lnTo>
                  <a:lnTo>
                    <a:pt x="1018" y="886"/>
                  </a:lnTo>
                  <a:lnTo>
                    <a:pt x="1062" y="855"/>
                  </a:lnTo>
                  <a:lnTo>
                    <a:pt x="1112" y="817"/>
                  </a:lnTo>
                  <a:lnTo>
                    <a:pt x="1181" y="786"/>
                  </a:lnTo>
                  <a:lnTo>
                    <a:pt x="1257" y="755"/>
                  </a:lnTo>
                  <a:lnTo>
                    <a:pt x="1345" y="71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auto">
            <a:xfrm>
              <a:off x="2737" y="1322"/>
              <a:ext cx="144" cy="867"/>
            </a:xfrm>
            <a:custGeom>
              <a:avLst/>
              <a:gdLst/>
              <a:ahLst/>
              <a:cxnLst>
                <a:cxn ang="0">
                  <a:pos x="51" y="50"/>
                </a:cxn>
                <a:cxn ang="0">
                  <a:pos x="51" y="81"/>
                </a:cxn>
                <a:cxn ang="0">
                  <a:pos x="57" y="119"/>
                </a:cxn>
                <a:cxn ang="0">
                  <a:pos x="63" y="175"/>
                </a:cxn>
                <a:cxn ang="0">
                  <a:pos x="76" y="237"/>
                </a:cxn>
                <a:cxn ang="0">
                  <a:pos x="82" y="299"/>
                </a:cxn>
                <a:cxn ang="0">
                  <a:pos x="95" y="374"/>
                </a:cxn>
                <a:cxn ang="0">
                  <a:pos x="107" y="443"/>
                </a:cxn>
                <a:cxn ang="0">
                  <a:pos x="120" y="518"/>
                </a:cxn>
                <a:cxn ang="0">
                  <a:pos x="126" y="592"/>
                </a:cxn>
                <a:cxn ang="0">
                  <a:pos x="139" y="655"/>
                </a:cxn>
                <a:cxn ang="0">
                  <a:pos x="139" y="717"/>
                </a:cxn>
                <a:cxn ang="0">
                  <a:pos x="145" y="773"/>
                </a:cxn>
                <a:cxn ang="0">
                  <a:pos x="145" y="817"/>
                </a:cxn>
                <a:cxn ang="0">
                  <a:pos x="132" y="848"/>
                </a:cxn>
                <a:cxn ang="0">
                  <a:pos x="120" y="867"/>
                </a:cxn>
                <a:cxn ang="0">
                  <a:pos x="107" y="867"/>
                </a:cxn>
                <a:cxn ang="0">
                  <a:pos x="107" y="823"/>
                </a:cxn>
                <a:cxn ang="0">
                  <a:pos x="107" y="779"/>
                </a:cxn>
                <a:cxn ang="0">
                  <a:pos x="101" y="723"/>
                </a:cxn>
                <a:cxn ang="0">
                  <a:pos x="95" y="667"/>
                </a:cxn>
                <a:cxn ang="0">
                  <a:pos x="88" y="611"/>
                </a:cxn>
                <a:cxn ang="0">
                  <a:pos x="82" y="555"/>
                </a:cxn>
                <a:cxn ang="0">
                  <a:pos x="69" y="493"/>
                </a:cxn>
                <a:cxn ang="0">
                  <a:pos x="57" y="430"/>
                </a:cxn>
                <a:cxn ang="0">
                  <a:pos x="44" y="368"/>
                </a:cxn>
                <a:cxn ang="0">
                  <a:pos x="38" y="312"/>
                </a:cxn>
                <a:cxn ang="0">
                  <a:pos x="25" y="250"/>
                </a:cxn>
                <a:cxn ang="0">
                  <a:pos x="13" y="193"/>
                </a:cxn>
                <a:cxn ang="0">
                  <a:pos x="7" y="137"/>
                </a:cxn>
                <a:cxn ang="0">
                  <a:pos x="0" y="87"/>
                </a:cxn>
                <a:cxn ang="0">
                  <a:pos x="0" y="4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13" y="0"/>
                </a:cxn>
                <a:cxn ang="0">
                  <a:pos x="13" y="6"/>
                </a:cxn>
                <a:cxn ang="0">
                  <a:pos x="19" y="6"/>
                </a:cxn>
                <a:cxn ang="0">
                  <a:pos x="19" y="13"/>
                </a:cxn>
                <a:cxn ang="0">
                  <a:pos x="25" y="13"/>
                </a:cxn>
                <a:cxn ang="0">
                  <a:pos x="25" y="19"/>
                </a:cxn>
                <a:cxn ang="0">
                  <a:pos x="32" y="19"/>
                </a:cxn>
                <a:cxn ang="0">
                  <a:pos x="32" y="25"/>
                </a:cxn>
                <a:cxn ang="0">
                  <a:pos x="38" y="31"/>
                </a:cxn>
                <a:cxn ang="0">
                  <a:pos x="44" y="38"/>
                </a:cxn>
                <a:cxn ang="0">
                  <a:pos x="44" y="44"/>
                </a:cxn>
                <a:cxn ang="0">
                  <a:pos x="51" y="50"/>
                </a:cxn>
              </a:cxnLst>
              <a:rect l="0" t="0" r="r" b="b"/>
              <a:pathLst>
                <a:path w="145" h="867">
                  <a:moveTo>
                    <a:pt x="51" y="50"/>
                  </a:moveTo>
                  <a:lnTo>
                    <a:pt x="51" y="81"/>
                  </a:lnTo>
                  <a:lnTo>
                    <a:pt x="57" y="119"/>
                  </a:lnTo>
                  <a:lnTo>
                    <a:pt x="63" y="175"/>
                  </a:lnTo>
                  <a:lnTo>
                    <a:pt x="76" y="237"/>
                  </a:lnTo>
                  <a:lnTo>
                    <a:pt x="82" y="299"/>
                  </a:lnTo>
                  <a:lnTo>
                    <a:pt x="95" y="374"/>
                  </a:lnTo>
                  <a:lnTo>
                    <a:pt x="107" y="443"/>
                  </a:lnTo>
                  <a:lnTo>
                    <a:pt x="120" y="518"/>
                  </a:lnTo>
                  <a:lnTo>
                    <a:pt x="126" y="592"/>
                  </a:lnTo>
                  <a:lnTo>
                    <a:pt x="139" y="655"/>
                  </a:lnTo>
                  <a:lnTo>
                    <a:pt x="139" y="717"/>
                  </a:lnTo>
                  <a:lnTo>
                    <a:pt x="145" y="773"/>
                  </a:lnTo>
                  <a:lnTo>
                    <a:pt x="145" y="817"/>
                  </a:lnTo>
                  <a:lnTo>
                    <a:pt x="132" y="848"/>
                  </a:lnTo>
                  <a:lnTo>
                    <a:pt x="120" y="867"/>
                  </a:lnTo>
                  <a:lnTo>
                    <a:pt x="107" y="867"/>
                  </a:lnTo>
                  <a:lnTo>
                    <a:pt x="107" y="823"/>
                  </a:lnTo>
                  <a:lnTo>
                    <a:pt x="107" y="779"/>
                  </a:lnTo>
                  <a:lnTo>
                    <a:pt x="101" y="723"/>
                  </a:lnTo>
                  <a:lnTo>
                    <a:pt x="95" y="667"/>
                  </a:lnTo>
                  <a:lnTo>
                    <a:pt x="88" y="611"/>
                  </a:lnTo>
                  <a:lnTo>
                    <a:pt x="82" y="555"/>
                  </a:lnTo>
                  <a:lnTo>
                    <a:pt x="69" y="493"/>
                  </a:lnTo>
                  <a:lnTo>
                    <a:pt x="57" y="430"/>
                  </a:lnTo>
                  <a:lnTo>
                    <a:pt x="44" y="368"/>
                  </a:lnTo>
                  <a:lnTo>
                    <a:pt x="38" y="312"/>
                  </a:lnTo>
                  <a:lnTo>
                    <a:pt x="25" y="250"/>
                  </a:lnTo>
                  <a:lnTo>
                    <a:pt x="13" y="193"/>
                  </a:lnTo>
                  <a:lnTo>
                    <a:pt x="7" y="137"/>
                  </a:lnTo>
                  <a:lnTo>
                    <a:pt x="0" y="87"/>
                  </a:lnTo>
                  <a:lnTo>
                    <a:pt x="0" y="4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6"/>
                  </a:lnTo>
                  <a:lnTo>
                    <a:pt x="19" y="6"/>
                  </a:lnTo>
                  <a:lnTo>
                    <a:pt x="19" y="13"/>
                  </a:lnTo>
                  <a:lnTo>
                    <a:pt x="25" y="13"/>
                  </a:lnTo>
                  <a:lnTo>
                    <a:pt x="25" y="19"/>
                  </a:lnTo>
                  <a:lnTo>
                    <a:pt x="32" y="19"/>
                  </a:lnTo>
                  <a:lnTo>
                    <a:pt x="32" y="25"/>
                  </a:lnTo>
                  <a:lnTo>
                    <a:pt x="38" y="31"/>
                  </a:lnTo>
                  <a:lnTo>
                    <a:pt x="44" y="38"/>
                  </a:lnTo>
                  <a:lnTo>
                    <a:pt x="44" y="44"/>
                  </a:lnTo>
                  <a:lnTo>
                    <a:pt x="51" y="5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34" name="Freeform 22"/>
            <p:cNvSpPr>
              <a:spLocks/>
            </p:cNvSpPr>
            <p:nvPr/>
          </p:nvSpPr>
          <p:spPr bwMode="auto">
            <a:xfrm>
              <a:off x="3661" y="2295"/>
              <a:ext cx="154" cy="139"/>
            </a:xfrm>
            <a:custGeom>
              <a:avLst/>
              <a:gdLst/>
              <a:ahLst/>
              <a:cxnLst>
                <a:cxn ang="0">
                  <a:pos x="157" y="62"/>
                </a:cxn>
                <a:cxn ang="0">
                  <a:pos x="151" y="75"/>
                </a:cxn>
                <a:cxn ang="0">
                  <a:pos x="132" y="93"/>
                </a:cxn>
                <a:cxn ang="0">
                  <a:pos x="113" y="106"/>
                </a:cxn>
                <a:cxn ang="0">
                  <a:pos x="82" y="124"/>
                </a:cxn>
                <a:cxn ang="0">
                  <a:pos x="57" y="137"/>
                </a:cxn>
                <a:cxn ang="0">
                  <a:pos x="32" y="137"/>
                </a:cxn>
                <a:cxn ang="0">
                  <a:pos x="13" y="131"/>
                </a:cxn>
                <a:cxn ang="0">
                  <a:pos x="6" y="118"/>
                </a:cxn>
                <a:cxn ang="0">
                  <a:pos x="13" y="99"/>
                </a:cxn>
                <a:cxn ang="0">
                  <a:pos x="19" y="75"/>
                </a:cxn>
                <a:cxn ang="0">
                  <a:pos x="32" y="56"/>
                </a:cxn>
                <a:cxn ang="0">
                  <a:pos x="38" y="43"/>
                </a:cxn>
                <a:cxn ang="0">
                  <a:pos x="44" y="31"/>
                </a:cxn>
                <a:cxn ang="0">
                  <a:pos x="32" y="25"/>
                </a:cxn>
                <a:cxn ang="0">
                  <a:pos x="13" y="25"/>
                </a:cxn>
                <a:cxn ang="0">
                  <a:pos x="0" y="18"/>
                </a:cxn>
                <a:cxn ang="0">
                  <a:pos x="13" y="6"/>
                </a:cxn>
                <a:cxn ang="0">
                  <a:pos x="25" y="0"/>
                </a:cxn>
                <a:cxn ang="0">
                  <a:pos x="38" y="0"/>
                </a:cxn>
                <a:cxn ang="0">
                  <a:pos x="50" y="6"/>
                </a:cxn>
                <a:cxn ang="0">
                  <a:pos x="63" y="12"/>
                </a:cxn>
                <a:cxn ang="0">
                  <a:pos x="69" y="25"/>
                </a:cxn>
                <a:cxn ang="0">
                  <a:pos x="63" y="37"/>
                </a:cxn>
                <a:cxn ang="0">
                  <a:pos x="38" y="68"/>
                </a:cxn>
                <a:cxn ang="0">
                  <a:pos x="19" y="106"/>
                </a:cxn>
                <a:cxn ang="0">
                  <a:pos x="25" y="118"/>
                </a:cxn>
                <a:cxn ang="0">
                  <a:pos x="44" y="118"/>
                </a:cxn>
                <a:cxn ang="0">
                  <a:pos x="76" y="106"/>
                </a:cxn>
                <a:cxn ang="0">
                  <a:pos x="107" y="93"/>
                </a:cxn>
                <a:cxn ang="0">
                  <a:pos x="132" y="75"/>
                </a:cxn>
                <a:cxn ang="0">
                  <a:pos x="151" y="62"/>
                </a:cxn>
              </a:cxnLst>
              <a:rect l="0" t="0" r="r" b="b"/>
              <a:pathLst>
                <a:path w="157" h="137">
                  <a:moveTo>
                    <a:pt x="151" y="62"/>
                  </a:moveTo>
                  <a:lnTo>
                    <a:pt x="157" y="62"/>
                  </a:lnTo>
                  <a:lnTo>
                    <a:pt x="151" y="68"/>
                  </a:lnTo>
                  <a:lnTo>
                    <a:pt x="151" y="75"/>
                  </a:lnTo>
                  <a:lnTo>
                    <a:pt x="145" y="81"/>
                  </a:lnTo>
                  <a:lnTo>
                    <a:pt x="132" y="93"/>
                  </a:lnTo>
                  <a:lnTo>
                    <a:pt x="126" y="99"/>
                  </a:lnTo>
                  <a:lnTo>
                    <a:pt x="113" y="106"/>
                  </a:lnTo>
                  <a:lnTo>
                    <a:pt x="94" y="118"/>
                  </a:lnTo>
                  <a:lnTo>
                    <a:pt x="82" y="124"/>
                  </a:lnTo>
                  <a:lnTo>
                    <a:pt x="69" y="131"/>
                  </a:lnTo>
                  <a:lnTo>
                    <a:pt x="57" y="137"/>
                  </a:lnTo>
                  <a:lnTo>
                    <a:pt x="44" y="137"/>
                  </a:lnTo>
                  <a:lnTo>
                    <a:pt x="32" y="137"/>
                  </a:lnTo>
                  <a:lnTo>
                    <a:pt x="19" y="137"/>
                  </a:lnTo>
                  <a:lnTo>
                    <a:pt x="13" y="131"/>
                  </a:lnTo>
                  <a:lnTo>
                    <a:pt x="6" y="124"/>
                  </a:lnTo>
                  <a:lnTo>
                    <a:pt x="6" y="118"/>
                  </a:lnTo>
                  <a:lnTo>
                    <a:pt x="6" y="112"/>
                  </a:lnTo>
                  <a:lnTo>
                    <a:pt x="13" y="99"/>
                  </a:lnTo>
                  <a:lnTo>
                    <a:pt x="19" y="87"/>
                  </a:lnTo>
                  <a:lnTo>
                    <a:pt x="19" y="75"/>
                  </a:lnTo>
                  <a:lnTo>
                    <a:pt x="25" y="68"/>
                  </a:lnTo>
                  <a:lnTo>
                    <a:pt x="32" y="56"/>
                  </a:lnTo>
                  <a:lnTo>
                    <a:pt x="38" y="50"/>
                  </a:lnTo>
                  <a:lnTo>
                    <a:pt x="38" y="43"/>
                  </a:lnTo>
                  <a:lnTo>
                    <a:pt x="44" y="31"/>
                  </a:lnTo>
                  <a:lnTo>
                    <a:pt x="44" y="31"/>
                  </a:lnTo>
                  <a:lnTo>
                    <a:pt x="38" y="25"/>
                  </a:lnTo>
                  <a:lnTo>
                    <a:pt x="32" y="25"/>
                  </a:lnTo>
                  <a:lnTo>
                    <a:pt x="25" y="25"/>
                  </a:lnTo>
                  <a:lnTo>
                    <a:pt x="13" y="25"/>
                  </a:lnTo>
                  <a:lnTo>
                    <a:pt x="0" y="31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3" y="6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0" y="6"/>
                  </a:lnTo>
                  <a:lnTo>
                    <a:pt x="57" y="6"/>
                  </a:lnTo>
                  <a:lnTo>
                    <a:pt x="63" y="12"/>
                  </a:lnTo>
                  <a:lnTo>
                    <a:pt x="63" y="18"/>
                  </a:lnTo>
                  <a:lnTo>
                    <a:pt x="69" y="25"/>
                  </a:lnTo>
                  <a:lnTo>
                    <a:pt x="69" y="31"/>
                  </a:lnTo>
                  <a:lnTo>
                    <a:pt x="63" y="37"/>
                  </a:lnTo>
                  <a:lnTo>
                    <a:pt x="63" y="43"/>
                  </a:lnTo>
                  <a:lnTo>
                    <a:pt x="38" y="68"/>
                  </a:lnTo>
                  <a:lnTo>
                    <a:pt x="25" y="93"/>
                  </a:lnTo>
                  <a:lnTo>
                    <a:pt x="19" y="106"/>
                  </a:lnTo>
                  <a:lnTo>
                    <a:pt x="19" y="118"/>
                  </a:lnTo>
                  <a:lnTo>
                    <a:pt x="25" y="118"/>
                  </a:lnTo>
                  <a:lnTo>
                    <a:pt x="32" y="124"/>
                  </a:lnTo>
                  <a:lnTo>
                    <a:pt x="44" y="118"/>
                  </a:lnTo>
                  <a:lnTo>
                    <a:pt x="57" y="118"/>
                  </a:lnTo>
                  <a:lnTo>
                    <a:pt x="76" y="106"/>
                  </a:lnTo>
                  <a:lnTo>
                    <a:pt x="88" y="99"/>
                  </a:lnTo>
                  <a:lnTo>
                    <a:pt x="107" y="93"/>
                  </a:lnTo>
                  <a:lnTo>
                    <a:pt x="120" y="81"/>
                  </a:lnTo>
                  <a:lnTo>
                    <a:pt x="132" y="75"/>
                  </a:lnTo>
                  <a:lnTo>
                    <a:pt x="145" y="68"/>
                  </a:lnTo>
                  <a:lnTo>
                    <a:pt x="151" y="62"/>
                  </a:lnTo>
                  <a:lnTo>
                    <a:pt x="151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auto">
            <a:xfrm>
              <a:off x="4377" y="1597"/>
              <a:ext cx="126" cy="107"/>
            </a:xfrm>
            <a:custGeom>
              <a:avLst/>
              <a:gdLst/>
              <a:ahLst/>
              <a:cxnLst>
                <a:cxn ang="0">
                  <a:pos x="107" y="6"/>
                </a:cxn>
                <a:cxn ang="0">
                  <a:pos x="114" y="24"/>
                </a:cxn>
                <a:cxn ang="0">
                  <a:pos x="120" y="37"/>
                </a:cxn>
                <a:cxn ang="0">
                  <a:pos x="126" y="49"/>
                </a:cxn>
                <a:cxn ang="0">
                  <a:pos x="126" y="56"/>
                </a:cxn>
                <a:cxn ang="0">
                  <a:pos x="126" y="68"/>
                </a:cxn>
                <a:cxn ang="0">
                  <a:pos x="114" y="87"/>
                </a:cxn>
                <a:cxn ang="0">
                  <a:pos x="101" y="93"/>
                </a:cxn>
                <a:cxn ang="0">
                  <a:pos x="88" y="93"/>
                </a:cxn>
                <a:cxn ang="0">
                  <a:pos x="76" y="93"/>
                </a:cxn>
                <a:cxn ang="0">
                  <a:pos x="70" y="81"/>
                </a:cxn>
                <a:cxn ang="0">
                  <a:pos x="57" y="99"/>
                </a:cxn>
                <a:cxn ang="0">
                  <a:pos x="44" y="105"/>
                </a:cxn>
                <a:cxn ang="0">
                  <a:pos x="32" y="105"/>
                </a:cxn>
                <a:cxn ang="0">
                  <a:pos x="19" y="99"/>
                </a:cxn>
                <a:cxn ang="0">
                  <a:pos x="7" y="93"/>
                </a:cxn>
                <a:cxn ang="0">
                  <a:pos x="0" y="81"/>
                </a:cxn>
                <a:cxn ang="0">
                  <a:pos x="0" y="68"/>
                </a:cxn>
                <a:cxn ang="0">
                  <a:pos x="0" y="49"/>
                </a:cxn>
                <a:cxn ang="0">
                  <a:pos x="0" y="43"/>
                </a:cxn>
                <a:cxn ang="0">
                  <a:pos x="0" y="31"/>
                </a:cxn>
                <a:cxn ang="0">
                  <a:pos x="7" y="31"/>
                </a:cxn>
                <a:cxn ang="0">
                  <a:pos x="13" y="37"/>
                </a:cxn>
                <a:cxn ang="0">
                  <a:pos x="13" y="49"/>
                </a:cxn>
                <a:cxn ang="0">
                  <a:pos x="13" y="68"/>
                </a:cxn>
                <a:cxn ang="0">
                  <a:pos x="19" y="74"/>
                </a:cxn>
                <a:cxn ang="0">
                  <a:pos x="26" y="81"/>
                </a:cxn>
                <a:cxn ang="0">
                  <a:pos x="44" y="74"/>
                </a:cxn>
                <a:cxn ang="0">
                  <a:pos x="51" y="62"/>
                </a:cxn>
                <a:cxn ang="0">
                  <a:pos x="44" y="43"/>
                </a:cxn>
                <a:cxn ang="0">
                  <a:pos x="44" y="31"/>
                </a:cxn>
                <a:cxn ang="0">
                  <a:pos x="51" y="18"/>
                </a:cxn>
                <a:cxn ang="0">
                  <a:pos x="63" y="31"/>
                </a:cxn>
                <a:cxn ang="0">
                  <a:pos x="70" y="49"/>
                </a:cxn>
                <a:cxn ang="0">
                  <a:pos x="76" y="56"/>
                </a:cxn>
                <a:cxn ang="0">
                  <a:pos x="82" y="62"/>
                </a:cxn>
                <a:cxn ang="0">
                  <a:pos x="95" y="62"/>
                </a:cxn>
                <a:cxn ang="0">
                  <a:pos x="114" y="62"/>
                </a:cxn>
                <a:cxn ang="0">
                  <a:pos x="107" y="49"/>
                </a:cxn>
                <a:cxn ang="0">
                  <a:pos x="101" y="37"/>
                </a:cxn>
                <a:cxn ang="0">
                  <a:pos x="95" y="18"/>
                </a:cxn>
                <a:cxn ang="0">
                  <a:pos x="88" y="6"/>
                </a:cxn>
                <a:cxn ang="0">
                  <a:pos x="95" y="0"/>
                </a:cxn>
              </a:cxnLst>
              <a:rect l="0" t="0" r="r" b="b"/>
              <a:pathLst>
                <a:path w="126" h="105">
                  <a:moveTo>
                    <a:pt x="95" y="0"/>
                  </a:moveTo>
                  <a:lnTo>
                    <a:pt x="101" y="6"/>
                  </a:lnTo>
                  <a:lnTo>
                    <a:pt x="107" y="6"/>
                  </a:lnTo>
                  <a:lnTo>
                    <a:pt x="107" y="12"/>
                  </a:lnTo>
                  <a:lnTo>
                    <a:pt x="114" y="18"/>
                  </a:lnTo>
                  <a:lnTo>
                    <a:pt x="114" y="24"/>
                  </a:lnTo>
                  <a:lnTo>
                    <a:pt x="120" y="31"/>
                  </a:lnTo>
                  <a:lnTo>
                    <a:pt x="120" y="37"/>
                  </a:lnTo>
                  <a:lnTo>
                    <a:pt x="120" y="37"/>
                  </a:lnTo>
                  <a:lnTo>
                    <a:pt x="126" y="43"/>
                  </a:lnTo>
                  <a:lnTo>
                    <a:pt x="126" y="49"/>
                  </a:lnTo>
                  <a:lnTo>
                    <a:pt x="126" y="49"/>
                  </a:lnTo>
                  <a:lnTo>
                    <a:pt x="126" y="49"/>
                  </a:lnTo>
                  <a:lnTo>
                    <a:pt x="126" y="56"/>
                  </a:lnTo>
                  <a:lnTo>
                    <a:pt x="126" y="56"/>
                  </a:lnTo>
                  <a:lnTo>
                    <a:pt x="126" y="62"/>
                  </a:lnTo>
                  <a:lnTo>
                    <a:pt x="126" y="62"/>
                  </a:lnTo>
                  <a:lnTo>
                    <a:pt x="126" y="68"/>
                  </a:lnTo>
                  <a:lnTo>
                    <a:pt x="120" y="74"/>
                  </a:lnTo>
                  <a:lnTo>
                    <a:pt x="120" y="81"/>
                  </a:lnTo>
                  <a:lnTo>
                    <a:pt x="114" y="87"/>
                  </a:lnTo>
                  <a:lnTo>
                    <a:pt x="107" y="87"/>
                  </a:lnTo>
                  <a:lnTo>
                    <a:pt x="107" y="93"/>
                  </a:lnTo>
                  <a:lnTo>
                    <a:pt x="101" y="93"/>
                  </a:lnTo>
                  <a:lnTo>
                    <a:pt x="95" y="93"/>
                  </a:lnTo>
                  <a:lnTo>
                    <a:pt x="95" y="93"/>
                  </a:lnTo>
                  <a:lnTo>
                    <a:pt x="88" y="93"/>
                  </a:lnTo>
                  <a:lnTo>
                    <a:pt x="82" y="93"/>
                  </a:lnTo>
                  <a:lnTo>
                    <a:pt x="82" y="93"/>
                  </a:lnTo>
                  <a:lnTo>
                    <a:pt x="76" y="93"/>
                  </a:lnTo>
                  <a:lnTo>
                    <a:pt x="70" y="87"/>
                  </a:lnTo>
                  <a:lnTo>
                    <a:pt x="70" y="87"/>
                  </a:lnTo>
                  <a:lnTo>
                    <a:pt x="70" y="81"/>
                  </a:lnTo>
                  <a:lnTo>
                    <a:pt x="63" y="87"/>
                  </a:lnTo>
                  <a:lnTo>
                    <a:pt x="57" y="93"/>
                  </a:lnTo>
                  <a:lnTo>
                    <a:pt x="57" y="99"/>
                  </a:lnTo>
                  <a:lnTo>
                    <a:pt x="57" y="99"/>
                  </a:lnTo>
                  <a:lnTo>
                    <a:pt x="51" y="99"/>
                  </a:lnTo>
                  <a:lnTo>
                    <a:pt x="44" y="105"/>
                  </a:lnTo>
                  <a:lnTo>
                    <a:pt x="44" y="105"/>
                  </a:lnTo>
                  <a:lnTo>
                    <a:pt x="38" y="105"/>
                  </a:lnTo>
                  <a:lnTo>
                    <a:pt x="32" y="105"/>
                  </a:lnTo>
                  <a:lnTo>
                    <a:pt x="32" y="105"/>
                  </a:lnTo>
                  <a:lnTo>
                    <a:pt x="26" y="99"/>
                  </a:lnTo>
                  <a:lnTo>
                    <a:pt x="19" y="99"/>
                  </a:lnTo>
                  <a:lnTo>
                    <a:pt x="19" y="99"/>
                  </a:lnTo>
                  <a:lnTo>
                    <a:pt x="13" y="93"/>
                  </a:lnTo>
                  <a:lnTo>
                    <a:pt x="7" y="93"/>
                  </a:lnTo>
                  <a:lnTo>
                    <a:pt x="7" y="87"/>
                  </a:lnTo>
                  <a:lnTo>
                    <a:pt x="7" y="87"/>
                  </a:lnTo>
                  <a:lnTo>
                    <a:pt x="0" y="81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7" y="37"/>
                  </a:lnTo>
                  <a:lnTo>
                    <a:pt x="13" y="37"/>
                  </a:lnTo>
                  <a:lnTo>
                    <a:pt x="13" y="43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3" y="56"/>
                  </a:lnTo>
                  <a:lnTo>
                    <a:pt x="13" y="62"/>
                  </a:lnTo>
                  <a:lnTo>
                    <a:pt x="13" y="68"/>
                  </a:lnTo>
                  <a:lnTo>
                    <a:pt x="19" y="68"/>
                  </a:lnTo>
                  <a:lnTo>
                    <a:pt x="19" y="74"/>
                  </a:lnTo>
                  <a:lnTo>
                    <a:pt x="19" y="74"/>
                  </a:lnTo>
                  <a:lnTo>
                    <a:pt x="19" y="81"/>
                  </a:lnTo>
                  <a:lnTo>
                    <a:pt x="26" y="81"/>
                  </a:lnTo>
                  <a:lnTo>
                    <a:pt x="26" y="81"/>
                  </a:lnTo>
                  <a:lnTo>
                    <a:pt x="32" y="81"/>
                  </a:lnTo>
                  <a:lnTo>
                    <a:pt x="44" y="81"/>
                  </a:lnTo>
                  <a:lnTo>
                    <a:pt x="44" y="74"/>
                  </a:lnTo>
                  <a:lnTo>
                    <a:pt x="51" y="68"/>
                  </a:lnTo>
                  <a:lnTo>
                    <a:pt x="51" y="68"/>
                  </a:lnTo>
                  <a:lnTo>
                    <a:pt x="51" y="62"/>
                  </a:lnTo>
                  <a:lnTo>
                    <a:pt x="51" y="56"/>
                  </a:lnTo>
                  <a:lnTo>
                    <a:pt x="51" y="49"/>
                  </a:lnTo>
                  <a:lnTo>
                    <a:pt x="44" y="43"/>
                  </a:lnTo>
                  <a:lnTo>
                    <a:pt x="44" y="37"/>
                  </a:lnTo>
                  <a:lnTo>
                    <a:pt x="44" y="31"/>
                  </a:lnTo>
                  <a:lnTo>
                    <a:pt x="44" y="31"/>
                  </a:lnTo>
                  <a:lnTo>
                    <a:pt x="44" y="24"/>
                  </a:lnTo>
                  <a:lnTo>
                    <a:pt x="51" y="24"/>
                  </a:lnTo>
                  <a:lnTo>
                    <a:pt x="51" y="18"/>
                  </a:lnTo>
                  <a:lnTo>
                    <a:pt x="57" y="24"/>
                  </a:lnTo>
                  <a:lnTo>
                    <a:pt x="63" y="24"/>
                  </a:lnTo>
                  <a:lnTo>
                    <a:pt x="63" y="31"/>
                  </a:lnTo>
                  <a:lnTo>
                    <a:pt x="70" y="37"/>
                  </a:lnTo>
                  <a:lnTo>
                    <a:pt x="70" y="43"/>
                  </a:lnTo>
                  <a:lnTo>
                    <a:pt x="70" y="49"/>
                  </a:lnTo>
                  <a:lnTo>
                    <a:pt x="70" y="49"/>
                  </a:lnTo>
                  <a:lnTo>
                    <a:pt x="70" y="56"/>
                  </a:lnTo>
                  <a:lnTo>
                    <a:pt x="76" y="56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82" y="62"/>
                  </a:lnTo>
                  <a:lnTo>
                    <a:pt x="82" y="62"/>
                  </a:lnTo>
                  <a:lnTo>
                    <a:pt x="88" y="68"/>
                  </a:lnTo>
                  <a:lnTo>
                    <a:pt x="95" y="62"/>
                  </a:lnTo>
                  <a:lnTo>
                    <a:pt x="101" y="62"/>
                  </a:lnTo>
                  <a:lnTo>
                    <a:pt x="107" y="62"/>
                  </a:lnTo>
                  <a:lnTo>
                    <a:pt x="114" y="62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07" y="49"/>
                  </a:lnTo>
                  <a:lnTo>
                    <a:pt x="107" y="49"/>
                  </a:lnTo>
                  <a:lnTo>
                    <a:pt x="107" y="43"/>
                  </a:lnTo>
                  <a:lnTo>
                    <a:pt x="101" y="37"/>
                  </a:lnTo>
                  <a:lnTo>
                    <a:pt x="101" y="31"/>
                  </a:lnTo>
                  <a:lnTo>
                    <a:pt x="95" y="24"/>
                  </a:lnTo>
                  <a:lnTo>
                    <a:pt x="95" y="18"/>
                  </a:lnTo>
                  <a:lnTo>
                    <a:pt x="88" y="12"/>
                  </a:lnTo>
                  <a:lnTo>
                    <a:pt x="88" y="6"/>
                  </a:lnTo>
                  <a:lnTo>
                    <a:pt x="88" y="6"/>
                  </a:lnTo>
                  <a:lnTo>
                    <a:pt x="88" y="0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36" name="Freeform 24"/>
            <p:cNvSpPr>
              <a:spLocks/>
            </p:cNvSpPr>
            <p:nvPr/>
          </p:nvSpPr>
          <p:spPr bwMode="auto">
            <a:xfrm>
              <a:off x="2354" y="1578"/>
              <a:ext cx="119" cy="87"/>
            </a:xfrm>
            <a:custGeom>
              <a:avLst/>
              <a:gdLst/>
              <a:ahLst/>
              <a:cxnLst>
                <a:cxn ang="0">
                  <a:pos x="107" y="12"/>
                </a:cxn>
                <a:cxn ang="0">
                  <a:pos x="113" y="25"/>
                </a:cxn>
                <a:cxn ang="0">
                  <a:pos x="119" y="31"/>
                </a:cxn>
                <a:cxn ang="0">
                  <a:pos x="113" y="37"/>
                </a:cxn>
                <a:cxn ang="0">
                  <a:pos x="113" y="43"/>
                </a:cxn>
                <a:cxn ang="0">
                  <a:pos x="113" y="50"/>
                </a:cxn>
                <a:cxn ang="0">
                  <a:pos x="101" y="62"/>
                </a:cxn>
                <a:cxn ang="0">
                  <a:pos x="94" y="68"/>
                </a:cxn>
                <a:cxn ang="0">
                  <a:pos x="82" y="75"/>
                </a:cxn>
                <a:cxn ang="0">
                  <a:pos x="75" y="68"/>
                </a:cxn>
                <a:cxn ang="0">
                  <a:pos x="63" y="62"/>
                </a:cxn>
                <a:cxn ang="0">
                  <a:pos x="57" y="75"/>
                </a:cxn>
                <a:cxn ang="0">
                  <a:pos x="44" y="81"/>
                </a:cxn>
                <a:cxn ang="0">
                  <a:pos x="31" y="87"/>
                </a:cxn>
                <a:cxn ang="0">
                  <a:pos x="19" y="81"/>
                </a:cxn>
                <a:cxn ang="0">
                  <a:pos x="6" y="75"/>
                </a:cxn>
                <a:cxn ang="0">
                  <a:pos x="0" y="68"/>
                </a:cxn>
                <a:cxn ang="0">
                  <a:pos x="0" y="56"/>
                </a:cxn>
                <a:cxn ang="0">
                  <a:pos x="0" y="43"/>
                </a:cxn>
                <a:cxn ang="0">
                  <a:pos x="6" y="37"/>
                </a:cxn>
                <a:cxn ang="0">
                  <a:pos x="6" y="31"/>
                </a:cxn>
                <a:cxn ang="0">
                  <a:pos x="13" y="31"/>
                </a:cxn>
                <a:cxn ang="0">
                  <a:pos x="19" y="37"/>
                </a:cxn>
                <a:cxn ang="0">
                  <a:pos x="19" y="43"/>
                </a:cxn>
                <a:cxn ang="0">
                  <a:pos x="19" y="56"/>
                </a:cxn>
                <a:cxn ang="0">
                  <a:pos x="25" y="62"/>
                </a:cxn>
                <a:cxn ang="0">
                  <a:pos x="25" y="62"/>
                </a:cxn>
                <a:cxn ang="0">
                  <a:pos x="50" y="56"/>
                </a:cxn>
                <a:cxn ang="0">
                  <a:pos x="50" y="43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57" y="6"/>
                </a:cxn>
                <a:cxn ang="0">
                  <a:pos x="69" y="19"/>
                </a:cxn>
                <a:cxn ang="0">
                  <a:pos x="75" y="25"/>
                </a:cxn>
                <a:cxn ang="0">
                  <a:pos x="75" y="37"/>
                </a:cxn>
                <a:cxn ang="0">
                  <a:pos x="75" y="43"/>
                </a:cxn>
                <a:cxn ang="0">
                  <a:pos x="82" y="43"/>
                </a:cxn>
                <a:cxn ang="0">
                  <a:pos x="94" y="43"/>
                </a:cxn>
                <a:cxn ang="0">
                  <a:pos x="94" y="37"/>
                </a:cxn>
                <a:cxn ang="0">
                  <a:pos x="94" y="25"/>
                </a:cxn>
                <a:cxn ang="0">
                  <a:pos x="88" y="12"/>
                </a:cxn>
                <a:cxn ang="0">
                  <a:pos x="88" y="6"/>
                </a:cxn>
                <a:cxn ang="0">
                  <a:pos x="101" y="0"/>
                </a:cxn>
              </a:cxnLst>
              <a:rect l="0" t="0" r="r" b="b"/>
              <a:pathLst>
                <a:path w="119" h="87">
                  <a:moveTo>
                    <a:pt x="101" y="0"/>
                  </a:moveTo>
                  <a:lnTo>
                    <a:pt x="107" y="6"/>
                  </a:lnTo>
                  <a:lnTo>
                    <a:pt x="107" y="12"/>
                  </a:lnTo>
                  <a:lnTo>
                    <a:pt x="113" y="19"/>
                  </a:lnTo>
                  <a:lnTo>
                    <a:pt x="113" y="19"/>
                  </a:lnTo>
                  <a:lnTo>
                    <a:pt x="113" y="25"/>
                  </a:lnTo>
                  <a:lnTo>
                    <a:pt x="113" y="25"/>
                  </a:lnTo>
                  <a:lnTo>
                    <a:pt x="113" y="31"/>
                  </a:lnTo>
                  <a:lnTo>
                    <a:pt x="119" y="31"/>
                  </a:lnTo>
                  <a:lnTo>
                    <a:pt x="119" y="37"/>
                  </a:lnTo>
                  <a:lnTo>
                    <a:pt x="119" y="37"/>
                  </a:lnTo>
                  <a:lnTo>
                    <a:pt x="113" y="37"/>
                  </a:lnTo>
                  <a:lnTo>
                    <a:pt x="113" y="43"/>
                  </a:lnTo>
                  <a:lnTo>
                    <a:pt x="113" y="43"/>
                  </a:lnTo>
                  <a:lnTo>
                    <a:pt x="113" y="43"/>
                  </a:lnTo>
                  <a:lnTo>
                    <a:pt x="113" y="43"/>
                  </a:lnTo>
                  <a:lnTo>
                    <a:pt x="113" y="50"/>
                  </a:lnTo>
                  <a:lnTo>
                    <a:pt x="113" y="50"/>
                  </a:lnTo>
                  <a:lnTo>
                    <a:pt x="107" y="56"/>
                  </a:lnTo>
                  <a:lnTo>
                    <a:pt x="107" y="62"/>
                  </a:lnTo>
                  <a:lnTo>
                    <a:pt x="101" y="62"/>
                  </a:lnTo>
                  <a:lnTo>
                    <a:pt x="101" y="68"/>
                  </a:lnTo>
                  <a:lnTo>
                    <a:pt x="94" y="68"/>
                  </a:lnTo>
                  <a:lnTo>
                    <a:pt x="94" y="68"/>
                  </a:lnTo>
                  <a:lnTo>
                    <a:pt x="88" y="68"/>
                  </a:lnTo>
                  <a:lnTo>
                    <a:pt x="88" y="75"/>
                  </a:lnTo>
                  <a:lnTo>
                    <a:pt x="82" y="75"/>
                  </a:lnTo>
                  <a:lnTo>
                    <a:pt x="82" y="75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69" y="68"/>
                  </a:lnTo>
                  <a:lnTo>
                    <a:pt x="69" y="68"/>
                  </a:lnTo>
                  <a:lnTo>
                    <a:pt x="63" y="62"/>
                  </a:lnTo>
                  <a:lnTo>
                    <a:pt x="63" y="68"/>
                  </a:lnTo>
                  <a:lnTo>
                    <a:pt x="57" y="68"/>
                  </a:lnTo>
                  <a:lnTo>
                    <a:pt x="57" y="75"/>
                  </a:lnTo>
                  <a:lnTo>
                    <a:pt x="50" y="75"/>
                  </a:lnTo>
                  <a:lnTo>
                    <a:pt x="50" y="81"/>
                  </a:lnTo>
                  <a:lnTo>
                    <a:pt x="44" y="81"/>
                  </a:lnTo>
                  <a:lnTo>
                    <a:pt x="38" y="81"/>
                  </a:lnTo>
                  <a:lnTo>
                    <a:pt x="38" y="87"/>
                  </a:lnTo>
                  <a:lnTo>
                    <a:pt x="31" y="87"/>
                  </a:lnTo>
                  <a:lnTo>
                    <a:pt x="25" y="87"/>
                  </a:lnTo>
                  <a:lnTo>
                    <a:pt x="25" y="87"/>
                  </a:lnTo>
                  <a:lnTo>
                    <a:pt x="19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6" y="37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3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38" y="62"/>
                  </a:lnTo>
                  <a:lnTo>
                    <a:pt x="44" y="62"/>
                  </a:lnTo>
                  <a:lnTo>
                    <a:pt x="50" y="56"/>
                  </a:lnTo>
                  <a:lnTo>
                    <a:pt x="50" y="56"/>
                  </a:lnTo>
                  <a:lnTo>
                    <a:pt x="50" y="50"/>
                  </a:lnTo>
                  <a:lnTo>
                    <a:pt x="50" y="43"/>
                  </a:lnTo>
                  <a:lnTo>
                    <a:pt x="50" y="37"/>
                  </a:lnTo>
                  <a:lnTo>
                    <a:pt x="50" y="31"/>
                  </a:lnTo>
                  <a:lnTo>
                    <a:pt x="44" y="25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50" y="6"/>
                  </a:lnTo>
                  <a:lnTo>
                    <a:pt x="57" y="6"/>
                  </a:lnTo>
                  <a:lnTo>
                    <a:pt x="63" y="6"/>
                  </a:lnTo>
                  <a:lnTo>
                    <a:pt x="69" y="12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69" y="25"/>
                  </a:lnTo>
                  <a:lnTo>
                    <a:pt x="75" y="25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75" y="37"/>
                  </a:lnTo>
                  <a:lnTo>
                    <a:pt x="75" y="37"/>
                  </a:lnTo>
                  <a:lnTo>
                    <a:pt x="75" y="37"/>
                  </a:lnTo>
                  <a:lnTo>
                    <a:pt x="75" y="43"/>
                  </a:lnTo>
                  <a:lnTo>
                    <a:pt x="75" y="43"/>
                  </a:lnTo>
                  <a:lnTo>
                    <a:pt x="82" y="43"/>
                  </a:lnTo>
                  <a:lnTo>
                    <a:pt x="82" y="43"/>
                  </a:lnTo>
                  <a:lnTo>
                    <a:pt x="88" y="43"/>
                  </a:lnTo>
                  <a:lnTo>
                    <a:pt x="94" y="43"/>
                  </a:lnTo>
                  <a:lnTo>
                    <a:pt x="94" y="43"/>
                  </a:lnTo>
                  <a:lnTo>
                    <a:pt x="94" y="43"/>
                  </a:lnTo>
                  <a:lnTo>
                    <a:pt x="94" y="37"/>
                  </a:lnTo>
                  <a:lnTo>
                    <a:pt x="94" y="37"/>
                  </a:lnTo>
                  <a:lnTo>
                    <a:pt x="94" y="31"/>
                  </a:lnTo>
                  <a:lnTo>
                    <a:pt x="94" y="25"/>
                  </a:lnTo>
                  <a:lnTo>
                    <a:pt x="94" y="25"/>
                  </a:lnTo>
                  <a:lnTo>
                    <a:pt x="88" y="19"/>
                  </a:lnTo>
                  <a:lnTo>
                    <a:pt x="88" y="19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88" y="6"/>
                  </a:lnTo>
                  <a:lnTo>
                    <a:pt x="88" y="6"/>
                  </a:lnTo>
                  <a:lnTo>
                    <a:pt x="88" y="0"/>
                  </a:lnTo>
                  <a:lnTo>
                    <a:pt x="94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37" name="Freeform 25"/>
            <p:cNvSpPr>
              <a:spLocks/>
            </p:cNvSpPr>
            <p:nvPr/>
          </p:nvSpPr>
          <p:spPr bwMode="auto">
            <a:xfrm>
              <a:off x="3617" y="1528"/>
              <a:ext cx="138" cy="102"/>
            </a:xfrm>
            <a:custGeom>
              <a:avLst/>
              <a:gdLst/>
              <a:ahLst/>
              <a:cxnLst>
                <a:cxn ang="0">
                  <a:pos x="113" y="6"/>
                </a:cxn>
                <a:cxn ang="0">
                  <a:pos x="120" y="19"/>
                </a:cxn>
                <a:cxn ang="0">
                  <a:pos x="126" y="37"/>
                </a:cxn>
                <a:cxn ang="0">
                  <a:pos x="132" y="44"/>
                </a:cxn>
                <a:cxn ang="0">
                  <a:pos x="138" y="56"/>
                </a:cxn>
                <a:cxn ang="0">
                  <a:pos x="132" y="69"/>
                </a:cxn>
                <a:cxn ang="0">
                  <a:pos x="120" y="81"/>
                </a:cxn>
                <a:cxn ang="0">
                  <a:pos x="107" y="87"/>
                </a:cxn>
                <a:cxn ang="0">
                  <a:pos x="94" y="87"/>
                </a:cxn>
                <a:cxn ang="0">
                  <a:pos x="82" y="87"/>
                </a:cxn>
                <a:cxn ang="0">
                  <a:pos x="76" y="81"/>
                </a:cxn>
                <a:cxn ang="0">
                  <a:pos x="63" y="93"/>
                </a:cxn>
                <a:cxn ang="0">
                  <a:pos x="50" y="100"/>
                </a:cxn>
                <a:cxn ang="0">
                  <a:pos x="38" y="100"/>
                </a:cxn>
                <a:cxn ang="0">
                  <a:pos x="25" y="93"/>
                </a:cxn>
                <a:cxn ang="0">
                  <a:pos x="19" y="87"/>
                </a:cxn>
                <a:cxn ang="0">
                  <a:pos x="13" y="81"/>
                </a:cxn>
                <a:cxn ang="0">
                  <a:pos x="6" y="69"/>
                </a:cxn>
                <a:cxn ang="0">
                  <a:pos x="0" y="56"/>
                </a:cxn>
                <a:cxn ang="0">
                  <a:pos x="6" y="37"/>
                </a:cxn>
                <a:cxn ang="0">
                  <a:pos x="13" y="31"/>
                </a:cxn>
                <a:cxn ang="0">
                  <a:pos x="19" y="31"/>
                </a:cxn>
                <a:cxn ang="0">
                  <a:pos x="19" y="37"/>
                </a:cxn>
                <a:cxn ang="0">
                  <a:pos x="25" y="56"/>
                </a:cxn>
                <a:cxn ang="0">
                  <a:pos x="25" y="69"/>
                </a:cxn>
                <a:cxn ang="0">
                  <a:pos x="25" y="75"/>
                </a:cxn>
                <a:cxn ang="0">
                  <a:pos x="32" y="81"/>
                </a:cxn>
                <a:cxn ang="0">
                  <a:pos x="57" y="75"/>
                </a:cxn>
                <a:cxn ang="0">
                  <a:pos x="63" y="62"/>
                </a:cxn>
                <a:cxn ang="0">
                  <a:pos x="57" y="44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76" y="31"/>
                </a:cxn>
                <a:cxn ang="0">
                  <a:pos x="82" y="44"/>
                </a:cxn>
                <a:cxn ang="0">
                  <a:pos x="82" y="56"/>
                </a:cxn>
                <a:cxn ang="0">
                  <a:pos x="88" y="69"/>
                </a:cxn>
                <a:cxn ang="0">
                  <a:pos x="101" y="69"/>
                </a:cxn>
                <a:cxn ang="0">
                  <a:pos x="120" y="62"/>
                </a:cxn>
                <a:cxn ang="0">
                  <a:pos x="120" y="50"/>
                </a:cxn>
                <a:cxn ang="0">
                  <a:pos x="113" y="31"/>
                </a:cxn>
                <a:cxn ang="0">
                  <a:pos x="101" y="12"/>
                </a:cxn>
                <a:cxn ang="0">
                  <a:pos x="94" y="0"/>
                </a:cxn>
                <a:cxn ang="0">
                  <a:pos x="107" y="0"/>
                </a:cxn>
              </a:cxnLst>
              <a:rect l="0" t="0" r="r" b="b"/>
              <a:pathLst>
                <a:path w="138" h="100">
                  <a:moveTo>
                    <a:pt x="107" y="0"/>
                  </a:moveTo>
                  <a:lnTo>
                    <a:pt x="113" y="6"/>
                  </a:lnTo>
                  <a:lnTo>
                    <a:pt x="113" y="6"/>
                  </a:lnTo>
                  <a:lnTo>
                    <a:pt x="120" y="12"/>
                  </a:lnTo>
                  <a:lnTo>
                    <a:pt x="120" y="19"/>
                  </a:lnTo>
                  <a:lnTo>
                    <a:pt x="120" y="19"/>
                  </a:lnTo>
                  <a:lnTo>
                    <a:pt x="126" y="25"/>
                  </a:lnTo>
                  <a:lnTo>
                    <a:pt x="126" y="31"/>
                  </a:lnTo>
                  <a:lnTo>
                    <a:pt x="126" y="37"/>
                  </a:lnTo>
                  <a:lnTo>
                    <a:pt x="132" y="37"/>
                  </a:lnTo>
                  <a:lnTo>
                    <a:pt x="132" y="44"/>
                  </a:lnTo>
                  <a:lnTo>
                    <a:pt x="132" y="44"/>
                  </a:lnTo>
                  <a:lnTo>
                    <a:pt x="132" y="50"/>
                  </a:lnTo>
                  <a:lnTo>
                    <a:pt x="132" y="56"/>
                  </a:lnTo>
                  <a:lnTo>
                    <a:pt x="138" y="56"/>
                  </a:lnTo>
                  <a:lnTo>
                    <a:pt x="138" y="56"/>
                  </a:lnTo>
                  <a:lnTo>
                    <a:pt x="138" y="62"/>
                  </a:lnTo>
                  <a:lnTo>
                    <a:pt x="132" y="69"/>
                  </a:lnTo>
                  <a:lnTo>
                    <a:pt x="126" y="69"/>
                  </a:lnTo>
                  <a:lnTo>
                    <a:pt x="126" y="75"/>
                  </a:lnTo>
                  <a:lnTo>
                    <a:pt x="120" y="81"/>
                  </a:lnTo>
                  <a:lnTo>
                    <a:pt x="120" y="81"/>
                  </a:lnTo>
                  <a:lnTo>
                    <a:pt x="113" y="87"/>
                  </a:lnTo>
                  <a:lnTo>
                    <a:pt x="107" y="87"/>
                  </a:lnTo>
                  <a:lnTo>
                    <a:pt x="107" y="87"/>
                  </a:lnTo>
                  <a:lnTo>
                    <a:pt x="101" y="87"/>
                  </a:lnTo>
                  <a:lnTo>
                    <a:pt x="94" y="87"/>
                  </a:lnTo>
                  <a:lnTo>
                    <a:pt x="94" y="87"/>
                  </a:lnTo>
                  <a:lnTo>
                    <a:pt x="88" y="87"/>
                  </a:lnTo>
                  <a:lnTo>
                    <a:pt x="82" y="87"/>
                  </a:lnTo>
                  <a:lnTo>
                    <a:pt x="82" y="81"/>
                  </a:lnTo>
                  <a:lnTo>
                    <a:pt x="76" y="81"/>
                  </a:lnTo>
                  <a:lnTo>
                    <a:pt x="76" y="81"/>
                  </a:lnTo>
                  <a:lnTo>
                    <a:pt x="69" y="87"/>
                  </a:lnTo>
                  <a:lnTo>
                    <a:pt x="69" y="87"/>
                  </a:lnTo>
                  <a:lnTo>
                    <a:pt x="63" y="93"/>
                  </a:lnTo>
                  <a:lnTo>
                    <a:pt x="57" y="100"/>
                  </a:lnTo>
                  <a:lnTo>
                    <a:pt x="57" y="100"/>
                  </a:lnTo>
                  <a:lnTo>
                    <a:pt x="50" y="100"/>
                  </a:lnTo>
                  <a:lnTo>
                    <a:pt x="44" y="100"/>
                  </a:lnTo>
                  <a:lnTo>
                    <a:pt x="44" y="100"/>
                  </a:lnTo>
                  <a:lnTo>
                    <a:pt x="38" y="100"/>
                  </a:lnTo>
                  <a:lnTo>
                    <a:pt x="32" y="100"/>
                  </a:lnTo>
                  <a:lnTo>
                    <a:pt x="32" y="100"/>
                  </a:lnTo>
                  <a:lnTo>
                    <a:pt x="25" y="93"/>
                  </a:lnTo>
                  <a:lnTo>
                    <a:pt x="25" y="93"/>
                  </a:lnTo>
                  <a:lnTo>
                    <a:pt x="19" y="87"/>
                  </a:lnTo>
                  <a:lnTo>
                    <a:pt x="19" y="87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6" y="75"/>
                  </a:lnTo>
                  <a:lnTo>
                    <a:pt x="6" y="69"/>
                  </a:lnTo>
                  <a:lnTo>
                    <a:pt x="6" y="69"/>
                  </a:lnTo>
                  <a:lnTo>
                    <a:pt x="6" y="62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6" y="44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25" y="44"/>
                  </a:lnTo>
                  <a:lnTo>
                    <a:pt x="25" y="50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5" y="62"/>
                  </a:lnTo>
                  <a:lnTo>
                    <a:pt x="25" y="69"/>
                  </a:lnTo>
                  <a:lnTo>
                    <a:pt x="25" y="69"/>
                  </a:lnTo>
                  <a:lnTo>
                    <a:pt x="25" y="75"/>
                  </a:lnTo>
                  <a:lnTo>
                    <a:pt x="25" y="75"/>
                  </a:lnTo>
                  <a:lnTo>
                    <a:pt x="32" y="75"/>
                  </a:lnTo>
                  <a:lnTo>
                    <a:pt x="32" y="81"/>
                  </a:lnTo>
                  <a:lnTo>
                    <a:pt x="32" y="81"/>
                  </a:lnTo>
                  <a:lnTo>
                    <a:pt x="44" y="81"/>
                  </a:lnTo>
                  <a:lnTo>
                    <a:pt x="50" y="75"/>
                  </a:lnTo>
                  <a:lnTo>
                    <a:pt x="57" y="75"/>
                  </a:lnTo>
                  <a:lnTo>
                    <a:pt x="57" y="69"/>
                  </a:lnTo>
                  <a:lnTo>
                    <a:pt x="57" y="69"/>
                  </a:lnTo>
                  <a:lnTo>
                    <a:pt x="63" y="62"/>
                  </a:lnTo>
                  <a:lnTo>
                    <a:pt x="57" y="56"/>
                  </a:lnTo>
                  <a:lnTo>
                    <a:pt x="57" y="50"/>
                  </a:lnTo>
                  <a:lnTo>
                    <a:pt x="57" y="44"/>
                  </a:lnTo>
                  <a:lnTo>
                    <a:pt x="57" y="37"/>
                  </a:lnTo>
                  <a:lnTo>
                    <a:pt x="57" y="31"/>
                  </a:lnTo>
                  <a:lnTo>
                    <a:pt x="57" y="25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6" y="25"/>
                  </a:lnTo>
                  <a:lnTo>
                    <a:pt x="76" y="31"/>
                  </a:lnTo>
                  <a:lnTo>
                    <a:pt x="76" y="37"/>
                  </a:lnTo>
                  <a:lnTo>
                    <a:pt x="76" y="37"/>
                  </a:lnTo>
                  <a:lnTo>
                    <a:pt x="82" y="44"/>
                  </a:lnTo>
                  <a:lnTo>
                    <a:pt x="82" y="50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88" y="69"/>
                  </a:lnTo>
                  <a:lnTo>
                    <a:pt x="88" y="69"/>
                  </a:lnTo>
                  <a:lnTo>
                    <a:pt x="94" y="69"/>
                  </a:lnTo>
                  <a:lnTo>
                    <a:pt x="101" y="69"/>
                  </a:lnTo>
                  <a:lnTo>
                    <a:pt x="107" y="62"/>
                  </a:lnTo>
                  <a:lnTo>
                    <a:pt x="113" y="62"/>
                  </a:lnTo>
                  <a:lnTo>
                    <a:pt x="120" y="62"/>
                  </a:lnTo>
                  <a:lnTo>
                    <a:pt x="120" y="56"/>
                  </a:lnTo>
                  <a:lnTo>
                    <a:pt x="120" y="50"/>
                  </a:lnTo>
                  <a:lnTo>
                    <a:pt x="120" y="50"/>
                  </a:lnTo>
                  <a:lnTo>
                    <a:pt x="120" y="44"/>
                  </a:lnTo>
                  <a:lnTo>
                    <a:pt x="113" y="37"/>
                  </a:lnTo>
                  <a:lnTo>
                    <a:pt x="113" y="31"/>
                  </a:lnTo>
                  <a:lnTo>
                    <a:pt x="107" y="25"/>
                  </a:lnTo>
                  <a:lnTo>
                    <a:pt x="107" y="19"/>
                  </a:lnTo>
                  <a:lnTo>
                    <a:pt x="101" y="12"/>
                  </a:lnTo>
                  <a:lnTo>
                    <a:pt x="101" y="6"/>
                  </a:lnTo>
                  <a:lnTo>
                    <a:pt x="101" y="6"/>
                  </a:lnTo>
                  <a:lnTo>
                    <a:pt x="94" y="0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38" name="Freeform 26"/>
            <p:cNvSpPr>
              <a:spLocks/>
            </p:cNvSpPr>
            <p:nvPr/>
          </p:nvSpPr>
          <p:spPr bwMode="auto">
            <a:xfrm>
              <a:off x="1474" y="1360"/>
              <a:ext cx="981" cy="376"/>
            </a:xfrm>
            <a:custGeom>
              <a:avLst/>
              <a:gdLst/>
              <a:ahLst/>
              <a:cxnLst>
                <a:cxn ang="0">
                  <a:pos x="38" y="318"/>
                </a:cxn>
                <a:cxn ang="0">
                  <a:pos x="69" y="305"/>
                </a:cxn>
                <a:cxn ang="0">
                  <a:pos x="120" y="286"/>
                </a:cxn>
                <a:cxn ang="0">
                  <a:pos x="176" y="268"/>
                </a:cxn>
                <a:cxn ang="0">
                  <a:pos x="245" y="237"/>
                </a:cxn>
                <a:cxn ang="0">
                  <a:pos x="321" y="212"/>
                </a:cxn>
                <a:cxn ang="0">
                  <a:pos x="396" y="180"/>
                </a:cxn>
                <a:cxn ang="0">
                  <a:pos x="478" y="149"/>
                </a:cxn>
                <a:cxn ang="0">
                  <a:pos x="560" y="118"/>
                </a:cxn>
                <a:cxn ang="0">
                  <a:pos x="641" y="93"/>
                </a:cxn>
                <a:cxn ang="0">
                  <a:pos x="717" y="68"/>
                </a:cxn>
                <a:cxn ang="0">
                  <a:pos x="792" y="43"/>
                </a:cxn>
                <a:cxn ang="0">
                  <a:pos x="855" y="25"/>
                </a:cxn>
                <a:cxn ang="0">
                  <a:pos x="905" y="6"/>
                </a:cxn>
                <a:cxn ang="0">
                  <a:pos x="943" y="0"/>
                </a:cxn>
                <a:cxn ang="0">
                  <a:pos x="968" y="0"/>
                </a:cxn>
                <a:cxn ang="0">
                  <a:pos x="981" y="12"/>
                </a:cxn>
                <a:cxn ang="0">
                  <a:pos x="893" y="37"/>
                </a:cxn>
                <a:cxn ang="0">
                  <a:pos x="811" y="62"/>
                </a:cxn>
                <a:cxn ang="0">
                  <a:pos x="735" y="93"/>
                </a:cxn>
                <a:cxn ang="0">
                  <a:pos x="654" y="118"/>
                </a:cxn>
                <a:cxn ang="0">
                  <a:pos x="585" y="143"/>
                </a:cxn>
                <a:cxn ang="0">
                  <a:pos x="516" y="168"/>
                </a:cxn>
                <a:cxn ang="0">
                  <a:pos x="446" y="193"/>
                </a:cxn>
                <a:cxn ang="0">
                  <a:pos x="384" y="218"/>
                </a:cxn>
                <a:cxn ang="0">
                  <a:pos x="327" y="243"/>
                </a:cxn>
                <a:cxn ang="0">
                  <a:pos x="270" y="261"/>
                </a:cxn>
                <a:cxn ang="0">
                  <a:pos x="214" y="286"/>
                </a:cxn>
                <a:cxn ang="0">
                  <a:pos x="164" y="305"/>
                </a:cxn>
                <a:cxn ang="0">
                  <a:pos x="120" y="324"/>
                </a:cxn>
                <a:cxn ang="0">
                  <a:pos x="76" y="342"/>
                </a:cxn>
                <a:cxn ang="0">
                  <a:pos x="38" y="355"/>
                </a:cxn>
                <a:cxn ang="0">
                  <a:pos x="0" y="374"/>
                </a:cxn>
                <a:cxn ang="0">
                  <a:pos x="7" y="367"/>
                </a:cxn>
                <a:cxn ang="0">
                  <a:pos x="7" y="361"/>
                </a:cxn>
                <a:cxn ang="0">
                  <a:pos x="7" y="355"/>
                </a:cxn>
                <a:cxn ang="0">
                  <a:pos x="7" y="355"/>
                </a:cxn>
                <a:cxn ang="0">
                  <a:pos x="7" y="355"/>
                </a:cxn>
                <a:cxn ang="0">
                  <a:pos x="7" y="349"/>
                </a:cxn>
                <a:cxn ang="0">
                  <a:pos x="13" y="349"/>
                </a:cxn>
                <a:cxn ang="0">
                  <a:pos x="13" y="342"/>
                </a:cxn>
                <a:cxn ang="0">
                  <a:pos x="13" y="342"/>
                </a:cxn>
                <a:cxn ang="0">
                  <a:pos x="13" y="342"/>
                </a:cxn>
                <a:cxn ang="0">
                  <a:pos x="19" y="336"/>
                </a:cxn>
                <a:cxn ang="0">
                  <a:pos x="19" y="336"/>
                </a:cxn>
                <a:cxn ang="0">
                  <a:pos x="25" y="336"/>
                </a:cxn>
                <a:cxn ang="0">
                  <a:pos x="25" y="330"/>
                </a:cxn>
                <a:cxn ang="0">
                  <a:pos x="32" y="324"/>
                </a:cxn>
                <a:cxn ang="0">
                  <a:pos x="38" y="318"/>
                </a:cxn>
              </a:cxnLst>
              <a:rect l="0" t="0" r="r" b="b"/>
              <a:pathLst>
                <a:path w="981" h="374">
                  <a:moveTo>
                    <a:pt x="38" y="318"/>
                  </a:moveTo>
                  <a:lnTo>
                    <a:pt x="69" y="305"/>
                  </a:lnTo>
                  <a:lnTo>
                    <a:pt x="120" y="286"/>
                  </a:lnTo>
                  <a:lnTo>
                    <a:pt x="176" y="268"/>
                  </a:lnTo>
                  <a:lnTo>
                    <a:pt x="245" y="237"/>
                  </a:lnTo>
                  <a:lnTo>
                    <a:pt x="321" y="212"/>
                  </a:lnTo>
                  <a:lnTo>
                    <a:pt x="396" y="180"/>
                  </a:lnTo>
                  <a:lnTo>
                    <a:pt x="478" y="149"/>
                  </a:lnTo>
                  <a:lnTo>
                    <a:pt x="560" y="118"/>
                  </a:lnTo>
                  <a:lnTo>
                    <a:pt x="641" y="93"/>
                  </a:lnTo>
                  <a:lnTo>
                    <a:pt x="717" y="68"/>
                  </a:lnTo>
                  <a:lnTo>
                    <a:pt x="792" y="43"/>
                  </a:lnTo>
                  <a:lnTo>
                    <a:pt x="855" y="25"/>
                  </a:lnTo>
                  <a:lnTo>
                    <a:pt x="905" y="6"/>
                  </a:lnTo>
                  <a:lnTo>
                    <a:pt x="943" y="0"/>
                  </a:lnTo>
                  <a:lnTo>
                    <a:pt x="968" y="0"/>
                  </a:lnTo>
                  <a:lnTo>
                    <a:pt x="981" y="12"/>
                  </a:lnTo>
                  <a:lnTo>
                    <a:pt x="893" y="37"/>
                  </a:lnTo>
                  <a:lnTo>
                    <a:pt x="811" y="62"/>
                  </a:lnTo>
                  <a:lnTo>
                    <a:pt x="735" y="93"/>
                  </a:lnTo>
                  <a:lnTo>
                    <a:pt x="654" y="118"/>
                  </a:lnTo>
                  <a:lnTo>
                    <a:pt x="585" y="143"/>
                  </a:lnTo>
                  <a:lnTo>
                    <a:pt x="516" y="168"/>
                  </a:lnTo>
                  <a:lnTo>
                    <a:pt x="446" y="193"/>
                  </a:lnTo>
                  <a:lnTo>
                    <a:pt x="384" y="218"/>
                  </a:lnTo>
                  <a:lnTo>
                    <a:pt x="327" y="243"/>
                  </a:lnTo>
                  <a:lnTo>
                    <a:pt x="270" y="261"/>
                  </a:lnTo>
                  <a:lnTo>
                    <a:pt x="214" y="286"/>
                  </a:lnTo>
                  <a:lnTo>
                    <a:pt x="164" y="305"/>
                  </a:lnTo>
                  <a:lnTo>
                    <a:pt x="120" y="324"/>
                  </a:lnTo>
                  <a:lnTo>
                    <a:pt x="76" y="342"/>
                  </a:lnTo>
                  <a:lnTo>
                    <a:pt x="38" y="355"/>
                  </a:lnTo>
                  <a:lnTo>
                    <a:pt x="0" y="374"/>
                  </a:lnTo>
                  <a:lnTo>
                    <a:pt x="7" y="367"/>
                  </a:lnTo>
                  <a:lnTo>
                    <a:pt x="7" y="361"/>
                  </a:lnTo>
                  <a:lnTo>
                    <a:pt x="7" y="355"/>
                  </a:lnTo>
                  <a:lnTo>
                    <a:pt x="7" y="355"/>
                  </a:lnTo>
                  <a:lnTo>
                    <a:pt x="7" y="355"/>
                  </a:lnTo>
                  <a:lnTo>
                    <a:pt x="7" y="349"/>
                  </a:lnTo>
                  <a:lnTo>
                    <a:pt x="13" y="349"/>
                  </a:lnTo>
                  <a:lnTo>
                    <a:pt x="13" y="342"/>
                  </a:lnTo>
                  <a:lnTo>
                    <a:pt x="13" y="342"/>
                  </a:lnTo>
                  <a:lnTo>
                    <a:pt x="13" y="342"/>
                  </a:lnTo>
                  <a:lnTo>
                    <a:pt x="19" y="336"/>
                  </a:lnTo>
                  <a:lnTo>
                    <a:pt x="19" y="336"/>
                  </a:lnTo>
                  <a:lnTo>
                    <a:pt x="25" y="336"/>
                  </a:lnTo>
                  <a:lnTo>
                    <a:pt x="25" y="330"/>
                  </a:lnTo>
                  <a:lnTo>
                    <a:pt x="32" y="324"/>
                  </a:lnTo>
                  <a:lnTo>
                    <a:pt x="38" y="31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39" name="Freeform 27"/>
            <p:cNvSpPr>
              <a:spLocks/>
            </p:cNvSpPr>
            <p:nvPr/>
          </p:nvSpPr>
          <p:spPr bwMode="auto">
            <a:xfrm>
              <a:off x="5201" y="1459"/>
              <a:ext cx="105" cy="137"/>
            </a:xfrm>
            <a:custGeom>
              <a:avLst/>
              <a:gdLst/>
              <a:ahLst/>
              <a:cxnLst>
                <a:cxn ang="0">
                  <a:pos x="107" y="19"/>
                </a:cxn>
                <a:cxn ang="0">
                  <a:pos x="100" y="25"/>
                </a:cxn>
                <a:cxn ang="0">
                  <a:pos x="94" y="32"/>
                </a:cxn>
                <a:cxn ang="0">
                  <a:pos x="94" y="44"/>
                </a:cxn>
                <a:cxn ang="0">
                  <a:pos x="88" y="56"/>
                </a:cxn>
                <a:cxn ang="0">
                  <a:pos x="88" y="75"/>
                </a:cxn>
                <a:cxn ang="0">
                  <a:pos x="81" y="94"/>
                </a:cxn>
                <a:cxn ang="0">
                  <a:pos x="75" y="119"/>
                </a:cxn>
                <a:cxn ang="0">
                  <a:pos x="63" y="113"/>
                </a:cxn>
                <a:cxn ang="0">
                  <a:pos x="50" y="94"/>
                </a:cxn>
                <a:cxn ang="0">
                  <a:pos x="37" y="81"/>
                </a:cxn>
                <a:cxn ang="0">
                  <a:pos x="25" y="69"/>
                </a:cxn>
                <a:cxn ang="0">
                  <a:pos x="19" y="69"/>
                </a:cxn>
                <a:cxn ang="0">
                  <a:pos x="12" y="63"/>
                </a:cxn>
                <a:cxn ang="0">
                  <a:pos x="6" y="56"/>
                </a:cxn>
                <a:cxn ang="0">
                  <a:pos x="0" y="50"/>
                </a:cxn>
                <a:cxn ang="0">
                  <a:pos x="0" y="38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12" y="32"/>
                </a:cxn>
                <a:cxn ang="0">
                  <a:pos x="19" y="38"/>
                </a:cxn>
                <a:cxn ang="0">
                  <a:pos x="31" y="44"/>
                </a:cxn>
                <a:cxn ang="0">
                  <a:pos x="37" y="56"/>
                </a:cxn>
                <a:cxn ang="0">
                  <a:pos x="56" y="75"/>
                </a:cxn>
                <a:cxn ang="0">
                  <a:pos x="63" y="75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75" y="25"/>
                </a:cxn>
                <a:cxn ang="0">
                  <a:pos x="81" y="13"/>
                </a:cxn>
                <a:cxn ang="0">
                  <a:pos x="88" y="7"/>
                </a:cxn>
                <a:cxn ang="0">
                  <a:pos x="94" y="0"/>
                </a:cxn>
                <a:cxn ang="0">
                  <a:pos x="100" y="7"/>
                </a:cxn>
              </a:cxnLst>
              <a:rect l="0" t="0" r="r" b="b"/>
              <a:pathLst>
                <a:path w="107" h="131">
                  <a:moveTo>
                    <a:pt x="107" y="19"/>
                  </a:moveTo>
                  <a:lnTo>
                    <a:pt x="107" y="19"/>
                  </a:lnTo>
                  <a:lnTo>
                    <a:pt x="100" y="19"/>
                  </a:lnTo>
                  <a:lnTo>
                    <a:pt x="100" y="25"/>
                  </a:lnTo>
                  <a:lnTo>
                    <a:pt x="100" y="32"/>
                  </a:lnTo>
                  <a:lnTo>
                    <a:pt x="94" y="32"/>
                  </a:lnTo>
                  <a:lnTo>
                    <a:pt x="94" y="38"/>
                  </a:lnTo>
                  <a:lnTo>
                    <a:pt x="94" y="44"/>
                  </a:lnTo>
                  <a:lnTo>
                    <a:pt x="88" y="50"/>
                  </a:lnTo>
                  <a:lnTo>
                    <a:pt x="88" y="56"/>
                  </a:lnTo>
                  <a:lnTo>
                    <a:pt x="88" y="63"/>
                  </a:lnTo>
                  <a:lnTo>
                    <a:pt x="88" y="75"/>
                  </a:lnTo>
                  <a:lnTo>
                    <a:pt x="81" y="81"/>
                  </a:lnTo>
                  <a:lnTo>
                    <a:pt x="81" y="94"/>
                  </a:lnTo>
                  <a:lnTo>
                    <a:pt x="75" y="106"/>
                  </a:lnTo>
                  <a:lnTo>
                    <a:pt x="75" y="119"/>
                  </a:lnTo>
                  <a:lnTo>
                    <a:pt x="69" y="131"/>
                  </a:lnTo>
                  <a:lnTo>
                    <a:pt x="63" y="113"/>
                  </a:lnTo>
                  <a:lnTo>
                    <a:pt x="56" y="100"/>
                  </a:lnTo>
                  <a:lnTo>
                    <a:pt x="50" y="94"/>
                  </a:lnTo>
                  <a:lnTo>
                    <a:pt x="37" y="88"/>
                  </a:lnTo>
                  <a:lnTo>
                    <a:pt x="37" y="81"/>
                  </a:lnTo>
                  <a:lnTo>
                    <a:pt x="31" y="75"/>
                  </a:lnTo>
                  <a:lnTo>
                    <a:pt x="25" y="69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6" y="63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9" y="32"/>
                  </a:lnTo>
                  <a:lnTo>
                    <a:pt x="19" y="38"/>
                  </a:lnTo>
                  <a:lnTo>
                    <a:pt x="25" y="38"/>
                  </a:lnTo>
                  <a:lnTo>
                    <a:pt x="31" y="44"/>
                  </a:lnTo>
                  <a:lnTo>
                    <a:pt x="37" y="50"/>
                  </a:lnTo>
                  <a:lnTo>
                    <a:pt x="37" y="56"/>
                  </a:lnTo>
                  <a:lnTo>
                    <a:pt x="44" y="63"/>
                  </a:lnTo>
                  <a:lnTo>
                    <a:pt x="56" y="75"/>
                  </a:lnTo>
                  <a:lnTo>
                    <a:pt x="63" y="81"/>
                  </a:lnTo>
                  <a:lnTo>
                    <a:pt x="63" y="75"/>
                  </a:lnTo>
                  <a:lnTo>
                    <a:pt x="69" y="69"/>
                  </a:lnTo>
                  <a:lnTo>
                    <a:pt x="69" y="63"/>
                  </a:lnTo>
                  <a:lnTo>
                    <a:pt x="69" y="50"/>
                  </a:lnTo>
                  <a:lnTo>
                    <a:pt x="75" y="44"/>
                  </a:lnTo>
                  <a:lnTo>
                    <a:pt x="75" y="32"/>
                  </a:lnTo>
                  <a:lnTo>
                    <a:pt x="75" y="25"/>
                  </a:lnTo>
                  <a:lnTo>
                    <a:pt x="81" y="19"/>
                  </a:lnTo>
                  <a:lnTo>
                    <a:pt x="81" y="13"/>
                  </a:lnTo>
                  <a:lnTo>
                    <a:pt x="88" y="7"/>
                  </a:lnTo>
                  <a:lnTo>
                    <a:pt x="88" y="7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00" y="7"/>
                  </a:lnTo>
                  <a:lnTo>
                    <a:pt x="100" y="7"/>
                  </a:lnTo>
                  <a:lnTo>
                    <a:pt x="107" y="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40" name="Freeform 28"/>
            <p:cNvSpPr>
              <a:spLocks/>
            </p:cNvSpPr>
            <p:nvPr/>
          </p:nvSpPr>
          <p:spPr bwMode="auto">
            <a:xfrm>
              <a:off x="5163" y="1340"/>
              <a:ext cx="63" cy="75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13" y="6"/>
                </a:cxn>
                <a:cxn ang="0">
                  <a:pos x="19" y="0"/>
                </a:cxn>
                <a:cxn ang="0">
                  <a:pos x="25" y="0"/>
                </a:cxn>
                <a:cxn ang="0">
                  <a:pos x="25" y="6"/>
                </a:cxn>
                <a:cxn ang="0">
                  <a:pos x="31" y="6"/>
                </a:cxn>
                <a:cxn ang="0">
                  <a:pos x="38" y="6"/>
                </a:cxn>
                <a:cxn ang="0">
                  <a:pos x="38" y="12"/>
                </a:cxn>
                <a:cxn ang="0">
                  <a:pos x="44" y="12"/>
                </a:cxn>
                <a:cxn ang="0">
                  <a:pos x="50" y="19"/>
                </a:cxn>
                <a:cxn ang="0">
                  <a:pos x="50" y="25"/>
                </a:cxn>
                <a:cxn ang="0">
                  <a:pos x="57" y="31"/>
                </a:cxn>
                <a:cxn ang="0">
                  <a:pos x="57" y="31"/>
                </a:cxn>
                <a:cxn ang="0">
                  <a:pos x="63" y="37"/>
                </a:cxn>
                <a:cxn ang="0">
                  <a:pos x="63" y="44"/>
                </a:cxn>
                <a:cxn ang="0">
                  <a:pos x="63" y="50"/>
                </a:cxn>
                <a:cxn ang="0">
                  <a:pos x="63" y="56"/>
                </a:cxn>
                <a:cxn ang="0">
                  <a:pos x="57" y="62"/>
                </a:cxn>
                <a:cxn ang="0">
                  <a:pos x="57" y="62"/>
                </a:cxn>
                <a:cxn ang="0">
                  <a:pos x="50" y="68"/>
                </a:cxn>
                <a:cxn ang="0">
                  <a:pos x="44" y="68"/>
                </a:cxn>
                <a:cxn ang="0">
                  <a:pos x="31" y="75"/>
                </a:cxn>
                <a:cxn ang="0">
                  <a:pos x="25" y="75"/>
                </a:cxn>
                <a:cxn ang="0">
                  <a:pos x="19" y="75"/>
                </a:cxn>
                <a:cxn ang="0">
                  <a:pos x="13" y="68"/>
                </a:cxn>
                <a:cxn ang="0">
                  <a:pos x="6" y="68"/>
                </a:cxn>
                <a:cxn ang="0">
                  <a:pos x="6" y="62"/>
                </a:cxn>
                <a:cxn ang="0">
                  <a:pos x="0" y="56"/>
                </a:cxn>
                <a:cxn ang="0">
                  <a:pos x="0" y="50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6" y="12"/>
                </a:cxn>
              </a:cxnLst>
              <a:rect l="0" t="0" r="r" b="b"/>
              <a:pathLst>
                <a:path w="63" h="75">
                  <a:moveTo>
                    <a:pt x="6" y="12"/>
                  </a:moveTo>
                  <a:lnTo>
                    <a:pt x="13" y="6"/>
                  </a:lnTo>
                  <a:lnTo>
                    <a:pt x="13" y="6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5" y="6"/>
                  </a:lnTo>
                  <a:lnTo>
                    <a:pt x="31" y="6"/>
                  </a:lnTo>
                  <a:lnTo>
                    <a:pt x="38" y="6"/>
                  </a:lnTo>
                  <a:lnTo>
                    <a:pt x="38" y="12"/>
                  </a:lnTo>
                  <a:lnTo>
                    <a:pt x="44" y="12"/>
                  </a:lnTo>
                  <a:lnTo>
                    <a:pt x="50" y="19"/>
                  </a:lnTo>
                  <a:lnTo>
                    <a:pt x="50" y="25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63" y="37"/>
                  </a:lnTo>
                  <a:lnTo>
                    <a:pt x="63" y="44"/>
                  </a:lnTo>
                  <a:lnTo>
                    <a:pt x="63" y="50"/>
                  </a:lnTo>
                  <a:lnTo>
                    <a:pt x="63" y="56"/>
                  </a:lnTo>
                  <a:lnTo>
                    <a:pt x="57" y="62"/>
                  </a:lnTo>
                  <a:lnTo>
                    <a:pt x="57" y="62"/>
                  </a:lnTo>
                  <a:lnTo>
                    <a:pt x="50" y="68"/>
                  </a:lnTo>
                  <a:lnTo>
                    <a:pt x="44" y="68"/>
                  </a:lnTo>
                  <a:lnTo>
                    <a:pt x="31" y="75"/>
                  </a:lnTo>
                  <a:lnTo>
                    <a:pt x="25" y="75"/>
                  </a:lnTo>
                  <a:lnTo>
                    <a:pt x="19" y="75"/>
                  </a:lnTo>
                  <a:lnTo>
                    <a:pt x="13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41" name="Freeform 29"/>
            <p:cNvSpPr>
              <a:spLocks/>
            </p:cNvSpPr>
            <p:nvPr/>
          </p:nvSpPr>
          <p:spPr bwMode="auto">
            <a:xfrm>
              <a:off x="4937" y="1453"/>
              <a:ext cx="122" cy="102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63" y="25"/>
                </a:cxn>
                <a:cxn ang="0">
                  <a:pos x="56" y="25"/>
                </a:cxn>
                <a:cxn ang="0">
                  <a:pos x="50" y="25"/>
                </a:cxn>
                <a:cxn ang="0">
                  <a:pos x="37" y="31"/>
                </a:cxn>
                <a:cxn ang="0">
                  <a:pos x="31" y="38"/>
                </a:cxn>
                <a:cxn ang="0">
                  <a:pos x="31" y="38"/>
                </a:cxn>
                <a:cxn ang="0">
                  <a:pos x="37" y="44"/>
                </a:cxn>
                <a:cxn ang="0">
                  <a:pos x="50" y="50"/>
                </a:cxn>
                <a:cxn ang="0">
                  <a:pos x="63" y="50"/>
                </a:cxn>
                <a:cxn ang="0">
                  <a:pos x="75" y="50"/>
                </a:cxn>
                <a:cxn ang="0">
                  <a:pos x="88" y="44"/>
                </a:cxn>
                <a:cxn ang="0">
                  <a:pos x="100" y="44"/>
                </a:cxn>
                <a:cxn ang="0">
                  <a:pos x="107" y="38"/>
                </a:cxn>
                <a:cxn ang="0">
                  <a:pos x="113" y="38"/>
                </a:cxn>
                <a:cxn ang="0">
                  <a:pos x="119" y="44"/>
                </a:cxn>
                <a:cxn ang="0">
                  <a:pos x="119" y="50"/>
                </a:cxn>
                <a:cxn ang="0">
                  <a:pos x="119" y="56"/>
                </a:cxn>
                <a:cxn ang="0">
                  <a:pos x="107" y="56"/>
                </a:cxn>
                <a:cxn ang="0">
                  <a:pos x="100" y="69"/>
                </a:cxn>
                <a:cxn ang="0">
                  <a:pos x="81" y="75"/>
                </a:cxn>
                <a:cxn ang="0">
                  <a:pos x="69" y="81"/>
                </a:cxn>
                <a:cxn ang="0">
                  <a:pos x="56" y="94"/>
                </a:cxn>
                <a:cxn ang="0">
                  <a:pos x="44" y="94"/>
                </a:cxn>
                <a:cxn ang="0">
                  <a:pos x="37" y="100"/>
                </a:cxn>
                <a:cxn ang="0">
                  <a:pos x="31" y="100"/>
                </a:cxn>
                <a:cxn ang="0">
                  <a:pos x="31" y="94"/>
                </a:cxn>
                <a:cxn ang="0">
                  <a:pos x="31" y="94"/>
                </a:cxn>
                <a:cxn ang="0">
                  <a:pos x="31" y="94"/>
                </a:cxn>
                <a:cxn ang="0">
                  <a:pos x="37" y="87"/>
                </a:cxn>
                <a:cxn ang="0">
                  <a:pos x="37" y="87"/>
                </a:cxn>
                <a:cxn ang="0">
                  <a:pos x="44" y="81"/>
                </a:cxn>
                <a:cxn ang="0">
                  <a:pos x="50" y="75"/>
                </a:cxn>
                <a:cxn ang="0">
                  <a:pos x="19" y="62"/>
                </a:cxn>
                <a:cxn ang="0">
                  <a:pos x="6" y="56"/>
                </a:cxn>
                <a:cxn ang="0">
                  <a:pos x="0" y="38"/>
                </a:cxn>
                <a:cxn ang="0">
                  <a:pos x="6" y="25"/>
                </a:cxn>
                <a:cxn ang="0">
                  <a:pos x="19" y="13"/>
                </a:cxn>
                <a:cxn ang="0">
                  <a:pos x="31" y="6"/>
                </a:cxn>
                <a:cxn ang="0">
                  <a:pos x="50" y="0"/>
                </a:cxn>
                <a:cxn ang="0">
                  <a:pos x="63" y="0"/>
                </a:cxn>
              </a:cxnLst>
              <a:rect l="0" t="0" r="r" b="b"/>
              <a:pathLst>
                <a:path w="119" h="100">
                  <a:moveTo>
                    <a:pt x="63" y="0"/>
                  </a:moveTo>
                  <a:lnTo>
                    <a:pt x="63" y="25"/>
                  </a:lnTo>
                  <a:lnTo>
                    <a:pt x="63" y="25"/>
                  </a:lnTo>
                  <a:lnTo>
                    <a:pt x="63" y="25"/>
                  </a:lnTo>
                  <a:lnTo>
                    <a:pt x="56" y="25"/>
                  </a:lnTo>
                  <a:lnTo>
                    <a:pt x="56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44" y="31"/>
                  </a:lnTo>
                  <a:lnTo>
                    <a:pt x="37" y="31"/>
                  </a:lnTo>
                  <a:lnTo>
                    <a:pt x="37" y="31"/>
                  </a:lnTo>
                  <a:lnTo>
                    <a:pt x="31" y="38"/>
                  </a:lnTo>
                  <a:lnTo>
                    <a:pt x="31" y="38"/>
                  </a:lnTo>
                  <a:lnTo>
                    <a:pt x="31" y="38"/>
                  </a:lnTo>
                  <a:lnTo>
                    <a:pt x="31" y="44"/>
                  </a:lnTo>
                  <a:lnTo>
                    <a:pt x="37" y="44"/>
                  </a:lnTo>
                  <a:lnTo>
                    <a:pt x="37" y="50"/>
                  </a:lnTo>
                  <a:lnTo>
                    <a:pt x="50" y="50"/>
                  </a:lnTo>
                  <a:lnTo>
                    <a:pt x="56" y="50"/>
                  </a:lnTo>
                  <a:lnTo>
                    <a:pt x="63" y="50"/>
                  </a:lnTo>
                  <a:lnTo>
                    <a:pt x="69" y="50"/>
                  </a:lnTo>
                  <a:lnTo>
                    <a:pt x="75" y="50"/>
                  </a:lnTo>
                  <a:lnTo>
                    <a:pt x="81" y="50"/>
                  </a:lnTo>
                  <a:lnTo>
                    <a:pt x="88" y="44"/>
                  </a:lnTo>
                  <a:lnTo>
                    <a:pt x="94" y="44"/>
                  </a:lnTo>
                  <a:lnTo>
                    <a:pt x="100" y="44"/>
                  </a:lnTo>
                  <a:lnTo>
                    <a:pt x="100" y="38"/>
                  </a:lnTo>
                  <a:lnTo>
                    <a:pt x="107" y="38"/>
                  </a:lnTo>
                  <a:lnTo>
                    <a:pt x="113" y="38"/>
                  </a:lnTo>
                  <a:lnTo>
                    <a:pt x="113" y="38"/>
                  </a:lnTo>
                  <a:lnTo>
                    <a:pt x="119" y="44"/>
                  </a:lnTo>
                  <a:lnTo>
                    <a:pt x="119" y="44"/>
                  </a:lnTo>
                  <a:lnTo>
                    <a:pt x="119" y="50"/>
                  </a:lnTo>
                  <a:lnTo>
                    <a:pt x="119" y="50"/>
                  </a:lnTo>
                  <a:lnTo>
                    <a:pt x="119" y="50"/>
                  </a:lnTo>
                  <a:lnTo>
                    <a:pt x="119" y="56"/>
                  </a:lnTo>
                  <a:lnTo>
                    <a:pt x="113" y="56"/>
                  </a:lnTo>
                  <a:lnTo>
                    <a:pt x="107" y="56"/>
                  </a:lnTo>
                  <a:lnTo>
                    <a:pt x="100" y="62"/>
                  </a:lnTo>
                  <a:lnTo>
                    <a:pt x="100" y="69"/>
                  </a:lnTo>
                  <a:lnTo>
                    <a:pt x="94" y="69"/>
                  </a:lnTo>
                  <a:lnTo>
                    <a:pt x="81" y="75"/>
                  </a:lnTo>
                  <a:lnTo>
                    <a:pt x="75" y="81"/>
                  </a:lnTo>
                  <a:lnTo>
                    <a:pt x="69" y="81"/>
                  </a:lnTo>
                  <a:lnTo>
                    <a:pt x="63" y="87"/>
                  </a:lnTo>
                  <a:lnTo>
                    <a:pt x="56" y="94"/>
                  </a:lnTo>
                  <a:lnTo>
                    <a:pt x="50" y="94"/>
                  </a:lnTo>
                  <a:lnTo>
                    <a:pt x="44" y="94"/>
                  </a:lnTo>
                  <a:lnTo>
                    <a:pt x="44" y="100"/>
                  </a:lnTo>
                  <a:lnTo>
                    <a:pt x="37" y="100"/>
                  </a:lnTo>
                  <a:lnTo>
                    <a:pt x="37" y="100"/>
                  </a:lnTo>
                  <a:lnTo>
                    <a:pt x="31" y="100"/>
                  </a:lnTo>
                  <a:lnTo>
                    <a:pt x="31" y="94"/>
                  </a:lnTo>
                  <a:lnTo>
                    <a:pt x="31" y="94"/>
                  </a:lnTo>
                  <a:lnTo>
                    <a:pt x="31" y="94"/>
                  </a:lnTo>
                  <a:lnTo>
                    <a:pt x="31" y="94"/>
                  </a:lnTo>
                  <a:lnTo>
                    <a:pt x="31" y="94"/>
                  </a:lnTo>
                  <a:lnTo>
                    <a:pt x="31" y="94"/>
                  </a:lnTo>
                  <a:lnTo>
                    <a:pt x="37" y="94"/>
                  </a:lnTo>
                  <a:lnTo>
                    <a:pt x="37" y="87"/>
                  </a:lnTo>
                  <a:lnTo>
                    <a:pt x="37" y="87"/>
                  </a:lnTo>
                  <a:lnTo>
                    <a:pt x="37" y="87"/>
                  </a:lnTo>
                  <a:lnTo>
                    <a:pt x="44" y="81"/>
                  </a:lnTo>
                  <a:lnTo>
                    <a:pt x="44" y="81"/>
                  </a:lnTo>
                  <a:lnTo>
                    <a:pt x="44" y="75"/>
                  </a:lnTo>
                  <a:lnTo>
                    <a:pt x="50" y="75"/>
                  </a:lnTo>
                  <a:lnTo>
                    <a:pt x="31" y="69"/>
                  </a:lnTo>
                  <a:lnTo>
                    <a:pt x="19" y="62"/>
                  </a:lnTo>
                  <a:lnTo>
                    <a:pt x="12" y="62"/>
                  </a:lnTo>
                  <a:lnTo>
                    <a:pt x="6" y="56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25"/>
                  </a:lnTo>
                  <a:lnTo>
                    <a:pt x="12" y="19"/>
                  </a:lnTo>
                  <a:lnTo>
                    <a:pt x="19" y="13"/>
                  </a:lnTo>
                  <a:lnTo>
                    <a:pt x="25" y="13"/>
                  </a:lnTo>
                  <a:lnTo>
                    <a:pt x="31" y="6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42" name="Freeform 30"/>
            <p:cNvSpPr>
              <a:spLocks/>
            </p:cNvSpPr>
            <p:nvPr/>
          </p:nvSpPr>
          <p:spPr bwMode="auto">
            <a:xfrm>
              <a:off x="3334" y="1534"/>
              <a:ext cx="105" cy="121"/>
            </a:xfrm>
            <a:custGeom>
              <a:avLst/>
              <a:gdLst/>
              <a:ahLst/>
              <a:cxnLst>
                <a:cxn ang="0">
                  <a:pos x="107" y="13"/>
                </a:cxn>
                <a:cxn ang="0">
                  <a:pos x="101" y="19"/>
                </a:cxn>
                <a:cxn ang="0">
                  <a:pos x="101" y="25"/>
                </a:cxn>
                <a:cxn ang="0">
                  <a:pos x="95" y="38"/>
                </a:cxn>
                <a:cxn ang="0">
                  <a:pos x="95" y="50"/>
                </a:cxn>
                <a:cxn ang="0">
                  <a:pos x="88" y="69"/>
                </a:cxn>
                <a:cxn ang="0">
                  <a:pos x="82" y="87"/>
                </a:cxn>
                <a:cxn ang="0">
                  <a:pos x="82" y="112"/>
                </a:cxn>
                <a:cxn ang="0">
                  <a:pos x="69" y="112"/>
                </a:cxn>
                <a:cxn ang="0">
                  <a:pos x="51" y="87"/>
                </a:cxn>
                <a:cxn ang="0">
                  <a:pos x="38" y="75"/>
                </a:cxn>
                <a:cxn ang="0">
                  <a:pos x="32" y="63"/>
                </a:cxn>
                <a:cxn ang="0">
                  <a:pos x="25" y="63"/>
                </a:cxn>
                <a:cxn ang="0">
                  <a:pos x="13" y="63"/>
                </a:cxn>
                <a:cxn ang="0">
                  <a:pos x="7" y="63"/>
                </a:cxn>
                <a:cxn ang="0">
                  <a:pos x="0" y="56"/>
                </a:cxn>
                <a:cxn ang="0">
                  <a:pos x="0" y="44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32" y="44"/>
                </a:cxn>
                <a:cxn ang="0">
                  <a:pos x="38" y="56"/>
                </a:cxn>
                <a:cxn ang="0">
                  <a:pos x="51" y="69"/>
                </a:cxn>
                <a:cxn ang="0">
                  <a:pos x="63" y="81"/>
                </a:cxn>
                <a:cxn ang="0">
                  <a:pos x="76" y="81"/>
                </a:cxn>
                <a:cxn ang="0">
                  <a:pos x="76" y="63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88" y="13"/>
                </a:cxn>
                <a:cxn ang="0">
                  <a:pos x="95" y="6"/>
                </a:cxn>
                <a:cxn ang="0">
                  <a:pos x="101" y="0"/>
                </a:cxn>
                <a:cxn ang="0">
                  <a:pos x="101" y="6"/>
                </a:cxn>
              </a:cxnLst>
              <a:rect l="0" t="0" r="r" b="b"/>
              <a:pathLst>
                <a:path w="107" h="125">
                  <a:moveTo>
                    <a:pt x="107" y="13"/>
                  </a:moveTo>
                  <a:lnTo>
                    <a:pt x="107" y="13"/>
                  </a:lnTo>
                  <a:lnTo>
                    <a:pt x="101" y="13"/>
                  </a:lnTo>
                  <a:lnTo>
                    <a:pt x="101" y="19"/>
                  </a:lnTo>
                  <a:lnTo>
                    <a:pt x="101" y="25"/>
                  </a:lnTo>
                  <a:lnTo>
                    <a:pt x="101" y="25"/>
                  </a:lnTo>
                  <a:lnTo>
                    <a:pt x="101" y="31"/>
                  </a:lnTo>
                  <a:lnTo>
                    <a:pt x="95" y="38"/>
                  </a:lnTo>
                  <a:lnTo>
                    <a:pt x="95" y="44"/>
                  </a:lnTo>
                  <a:lnTo>
                    <a:pt x="95" y="50"/>
                  </a:lnTo>
                  <a:lnTo>
                    <a:pt x="88" y="63"/>
                  </a:lnTo>
                  <a:lnTo>
                    <a:pt x="88" y="69"/>
                  </a:lnTo>
                  <a:lnTo>
                    <a:pt x="88" y="75"/>
                  </a:lnTo>
                  <a:lnTo>
                    <a:pt x="82" y="87"/>
                  </a:lnTo>
                  <a:lnTo>
                    <a:pt x="82" y="100"/>
                  </a:lnTo>
                  <a:lnTo>
                    <a:pt x="82" y="112"/>
                  </a:lnTo>
                  <a:lnTo>
                    <a:pt x="76" y="125"/>
                  </a:lnTo>
                  <a:lnTo>
                    <a:pt x="69" y="112"/>
                  </a:lnTo>
                  <a:lnTo>
                    <a:pt x="57" y="100"/>
                  </a:lnTo>
                  <a:lnTo>
                    <a:pt x="51" y="87"/>
                  </a:lnTo>
                  <a:lnTo>
                    <a:pt x="44" y="81"/>
                  </a:lnTo>
                  <a:lnTo>
                    <a:pt x="38" y="75"/>
                  </a:lnTo>
                  <a:lnTo>
                    <a:pt x="38" y="69"/>
                  </a:lnTo>
                  <a:lnTo>
                    <a:pt x="32" y="63"/>
                  </a:lnTo>
                  <a:lnTo>
                    <a:pt x="25" y="63"/>
                  </a:lnTo>
                  <a:lnTo>
                    <a:pt x="25" y="63"/>
                  </a:lnTo>
                  <a:lnTo>
                    <a:pt x="19" y="63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7" y="63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7" y="38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19" y="38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50"/>
                  </a:lnTo>
                  <a:lnTo>
                    <a:pt x="38" y="56"/>
                  </a:lnTo>
                  <a:lnTo>
                    <a:pt x="44" y="63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3" y="81"/>
                  </a:lnTo>
                  <a:lnTo>
                    <a:pt x="76" y="87"/>
                  </a:lnTo>
                  <a:lnTo>
                    <a:pt x="76" y="81"/>
                  </a:lnTo>
                  <a:lnTo>
                    <a:pt x="76" y="75"/>
                  </a:lnTo>
                  <a:lnTo>
                    <a:pt x="76" y="63"/>
                  </a:lnTo>
                  <a:lnTo>
                    <a:pt x="76" y="56"/>
                  </a:lnTo>
                  <a:lnTo>
                    <a:pt x="82" y="50"/>
                  </a:lnTo>
                  <a:lnTo>
                    <a:pt x="82" y="38"/>
                  </a:lnTo>
                  <a:lnTo>
                    <a:pt x="82" y="31"/>
                  </a:lnTo>
                  <a:lnTo>
                    <a:pt x="82" y="25"/>
                  </a:lnTo>
                  <a:lnTo>
                    <a:pt x="88" y="13"/>
                  </a:lnTo>
                  <a:lnTo>
                    <a:pt x="88" y="13"/>
                  </a:lnTo>
                  <a:lnTo>
                    <a:pt x="95" y="6"/>
                  </a:lnTo>
                  <a:lnTo>
                    <a:pt x="95" y="0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101" y="6"/>
                  </a:lnTo>
                  <a:lnTo>
                    <a:pt x="107" y="1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43" name="Freeform 31"/>
            <p:cNvSpPr>
              <a:spLocks/>
            </p:cNvSpPr>
            <p:nvPr/>
          </p:nvSpPr>
          <p:spPr bwMode="auto">
            <a:xfrm>
              <a:off x="1594" y="1385"/>
              <a:ext cx="122" cy="124"/>
            </a:xfrm>
            <a:custGeom>
              <a:avLst/>
              <a:gdLst/>
              <a:ahLst/>
              <a:cxnLst>
                <a:cxn ang="0">
                  <a:pos x="113" y="18"/>
                </a:cxn>
                <a:cxn ang="0">
                  <a:pos x="106" y="18"/>
                </a:cxn>
                <a:cxn ang="0">
                  <a:pos x="100" y="24"/>
                </a:cxn>
                <a:cxn ang="0">
                  <a:pos x="100" y="37"/>
                </a:cxn>
                <a:cxn ang="0">
                  <a:pos x="94" y="49"/>
                </a:cxn>
                <a:cxn ang="0">
                  <a:pos x="88" y="68"/>
                </a:cxn>
                <a:cxn ang="0">
                  <a:pos x="88" y="87"/>
                </a:cxn>
                <a:cxn ang="0">
                  <a:pos x="81" y="112"/>
                </a:cxn>
                <a:cxn ang="0">
                  <a:pos x="69" y="112"/>
                </a:cxn>
                <a:cxn ang="0">
                  <a:pos x="50" y="93"/>
                </a:cxn>
                <a:cxn ang="0">
                  <a:pos x="37" y="74"/>
                </a:cxn>
                <a:cxn ang="0">
                  <a:pos x="31" y="68"/>
                </a:cxn>
                <a:cxn ang="0">
                  <a:pos x="18" y="62"/>
                </a:cxn>
                <a:cxn ang="0">
                  <a:pos x="12" y="56"/>
                </a:cxn>
                <a:cxn ang="0">
                  <a:pos x="12" y="56"/>
                </a:cxn>
                <a:cxn ang="0">
                  <a:pos x="6" y="49"/>
                </a:cxn>
                <a:cxn ang="0">
                  <a:pos x="6" y="43"/>
                </a:cxn>
                <a:cxn ang="0">
                  <a:pos x="12" y="31"/>
                </a:cxn>
                <a:cxn ang="0">
                  <a:pos x="18" y="31"/>
                </a:cxn>
                <a:cxn ang="0">
                  <a:pos x="25" y="31"/>
                </a:cxn>
                <a:cxn ang="0">
                  <a:pos x="31" y="43"/>
                </a:cxn>
                <a:cxn ang="0">
                  <a:pos x="37" y="49"/>
                </a:cxn>
                <a:cxn ang="0">
                  <a:pos x="44" y="62"/>
                </a:cxn>
                <a:cxn ang="0">
                  <a:pos x="56" y="74"/>
                </a:cxn>
                <a:cxn ang="0">
                  <a:pos x="69" y="74"/>
                </a:cxn>
                <a:cxn ang="0">
                  <a:pos x="75" y="62"/>
                </a:cxn>
                <a:cxn ang="0">
                  <a:pos x="81" y="43"/>
                </a:cxn>
                <a:cxn ang="0">
                  <a:pos x="81" y="24"/>
                </a:cxn>
                <a:cxn ang="0">
                  <a:pos x="88" y="12"/>
                </a:cxn>
                <a:cxn ang="0">
                  <a:pos x="94" y="0"/>
                </a:cxn>
                <a:cxn ang="0">
                  <a:pos x="100" y="0"/>
                </a:cxn>
                <a:cxn ang="0">
                  <a:pos x="113" y="6"/>
                </a:cxn>
              </a:cxnLst>
              <a:rect l="0" t="0" r="r" b="b"/>
              <a:pathLst>
                <a:path w="119" h="124">
                  <a:moveTo>
                    <a:pt x="119" y="12"/>
                  </a:moveTo>
                  <a:lnTo>
                    <a:pt x="113" y="18"/>
                  </a:lnTo>
                  <a:lnTo>
                    <a:pt x="113" y="18"/>
                  </a:lnTo>
                  <a:lnTo>
                    <a:pt x="106" y="18"/>
                  </a:lnTo>
                  <a:lnTo>
                    <a:pt x="106" y="24"/>
                  </a:lnTo>
                  <a:lnTo>
                    <a:pt x="100" y="24"/>
                  </a:lnTo>
                  <a:lnTo>
                    <a:pt x="100" y="31"/>
                  </a:lnTo>
                  <a:lnTo>
                    <a:pt x="100" y="37"/>
                  </a:lnTo>
                  <a:lnTo>
                    <a:pt x="94" y="43"/>
                  </a:lnTo>
                  <a:lnTo>
                    <a:pt x="94" y="49"/>
                  </a:lnTo>
                  <a:lnTo>
                    <a:pt x="88" y="56"/>
                  </a:lnTo>
                  <a:lnTo>
                    <a:pt x="88" y="68"/>
                  </a:lnTo>
                  <a:lnTo>
                    <a:pt x="88" y="74"/>
                  </a:lnTo>
                  <a:lnTo>
                    <a:pt x="88" y="87"/>
                  </a:lnTo>
                  <a:lnTo>
                    <a:pt x="81" y="99"/>
                  </a:lnTo>
                  <a:lnTo>
                    <a:pt x="81" y="112"/>
                  </a:lnTo>
                  <a:lnTo>
                    <a:pt x="81" y="124"/>
                  </a:lnTo>
                  <a:lnTo>
                    <a:pt x="69" y="112"/>
                  </a:lnTo>
                  <a:lnTo>
                    <a:pt x="62" y="99"/>
                  </a:lnTo>
                  <a:lnTo>
                    <a:pt x="50" y="93"/>
                  </a:lnTo>
                  <a:lnTo>
                    <a:pt x="44" y="81"/>
                  </a:lnTo>
                  <a:lnTo>
                    <a:pt x="37" y="74"/>
                  </a:lnTo>
                  <a:lnTo>
                    <a:pt x="31" y="74"/>
                  </a:lnTo>
                  <a:lnTo>
                    <a:pt x="31" y="68"/>
                  </a:lnTo>
                  <a:lnTo>
                    <a:pt x="25" y="62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6" y="56"/>
                  </a:lnTo>
                  <a:lnTo>
                    <a:pt x="6" y="49"/>
                  </a:lnTo>
                  <a:lnTo>
                    <a:pt x="0" y="49"/>
                  </a:lnTo>
                  <a:lnTo>
                    <a:pt x="6" y="43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25" y="31"/>
                  </a:lnTo>
                  <a:lnTo>
                    <a:pt x="25" y="37"/>
                  </a:lnTo>
                  <a:lnTo>
                    <a:pt x="31" y="43"/>
                  </a:lnTo>
                  <a:lnTo>
                    <a:pt x="37" y="43"/>
                  </a:lnTo>
                  <a:lnTo>
                    <a:pt x="37" y="49"/>
                  </a:lnTo>
                  <a:lnTo>
                    <a:pt x="44" y="56"/>
                  </a:lnTo>
                  <a:lnTo>
                    <a:pt x="44" y="62"/>
                  </a:lnTo>
                  <a:lnTo>
                    <a:pt x="50" y="68"/>
                  </a:lnTo>
                  <a:lnTo>
                    <a:pt x="56" y="74"/>
                  </a:lnTo>
                  <a:lnTo>
                    <a:pt x="69" y="81"/>
                  </a:lnTo>
                  <a:lnTo>
                    <a:pt x="69" y="74"/>
                  </a:lnTo>
                  <a:lnTo>
                    <a:pt x="69" y="68"/>
                  </a:lnTo>
                  <a:lnTo>
                    <a:pt x="75" y="62"/>
                  </a:lnTo>
                  <a:lnTo>
                    <a:pt x="75" y="56"/>
                  </a:lnTo>
                  <a:lnTo>
                    <a:pt x="81" y="43"/>
                  </a:lnTo>
                  <a:lnTo>
                    <a:pt x="81" y="37"/>
                  </a:lnTo>
                  <a:lnTo>
                    <a:pt x="81" y="24"/>
                  </a:lnTo>
                  <a:lnTo>
                    <a:pt x="88" y="18"/>
                  </a:lnTo>
                  <a:lnTo>
                    <a:pt x="88" y="12"/>
                  </a:lnTo>
                  <a:lnTo>
                    <a:pt x="94" y="6"/>
                  </a:lnTo>
                  <a:lnTo>
                    <a:pt x="94" y="0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06" y="0"/>
                  </a:lnTo>
                  <a:lnTo>
                    <a:pt x="113" y="6"/>
                  </a:lnTo>
                  <a:lnTo>
                    <a:pt x="119" y="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44" name="Freeform 32"/>
            <p:cNvSpPr>
              <a:spLocks/>
            </p:cNvSpPr>
            <p:nvPr/>
          </p:nvSpPr>
          <p:spPr bwMode="auto">
            <a:xfrm>
              <a:off x="1531" y="1833"/>
              <a:ext cx="107" cy="123"/>
            </a:xfrm>
            <a:custGeom>
              <a:avLst/>
              <a:gdLst/>
              <a:ahLst/>
              <a:cxnLst>
                <a:cxn ang="0">
                  <a:pos x="100" y="19"/>
                </a:cxn>
                <a:cxn ang="0">
                  <a:pos x="100" y="25"/>
                </a:cxn>
                <a:cxn ang="0">
                  <a:pos x="94" y="32"/>
                </a:cxn>
                <a:cxn ang="0">
                  <a:pos x="88" y="38"/>
                </a:cxn>
                <a:cxn ang="0">
                  <a:pos x="88" y="57"/>
                </a:cxn>
                <a:cxn ang="0">
                  <a:pos x="81" y="69"/>
                </a:cxn>
                <a:cxn ang="0">
                  <a:pos x="81" y="88"/>
                </a:cxn>
                <a:cxn ang="0">
                  <a:pos x="75" y="113"/>
                </a:cxn>
                <a:cxn ang="0">
                  <a:pos x="63" y="113"/>
                </a:cxn>
                <a:cxn ang="0">
                  <a:pos x="50" y="94"/>
                </a:cxn>
                <a:cxn ang="0">
                  <a:pos x="37" y="75"/>
                </a:cxn>
                <a:cxn ang="0">
                  <a:pos x="25" y="69"/>
                </a:cxn>
                <a:cxn ang="0">
                  <a:pos x="19" y="69"/>
                </a:cxn>
                <a:cxn ang="0">
                  <a:pos x="12" y="63"/>
                </a:cxn>
                <a:cxn ang="0">
                  <a:pos x="6" y="63"/>
                </a:cxn>
                <a:cxn ang="0">
                  <a:pos x="6" y="57"/>
                </a:cxn>
                <a:cxn ang="0">
                  <a:pos x="6" y="44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9" y="44"/>
                </a:cxn>
                <a:cxn ang="0">
                  <a:pos x="31" y="57"/>
                </a:cxn>
                <a:cxn ang="0">
                  <a:pos x="37" y="69"/>
                </a:cxn>
                <a:cxn ang="0">
                  <a:pos x="50" y="81"/>
                </a:cxn>
                <a:cxn ang="0">
                  <a:pos x="63" y="81"/>
                </a:cxn>
                <a:cxn ang="0">
                  <a:pos x="63" y="69"/>
                </a:cxn>
                <a:cxn ang="0">
                  <a:pos x="69" y="50"/>
                </a:cxn>
                <a:cxn ang="0">
                  <a:pos x="75" y="32"/>
                </a:cxn>
                <a:cxn ang="0">
                  <a:pos x="81" y="19"/>
                </a:cxn>
                <a:cxn ang="0">
                  <a:pos x="88" y="7"/>
                </a:cxn>
                <a:cxn ang="0">
                  <a:pos x="94" y="0"/>
                </a:cxn>
                <a:cxn ang="0">
                  <a:pos x="100" y="13"/>
                </a:cxn>
              </a:cxnLst>
              <a:rect l="0" t="0" r="r" b="b"/>
              <a:pathLst>
                <a:path w="107" h="125">
                  <a:moveTo>
                    <a:pt x="107" y="19"/>
                  </a:moveTo>
                  <a:lnTo>
                    <a:pt x="100" y="19"/>
                  </a:lnTo>
                  <a:lnTo>
                    <a:pt x="100" y="19"/>
                  </a:lnTo>
                  <a:lnTo>
                    <a:pt x="100" y="25"/>
                  </a:lnTo>
                  <a:lnTo>
                    <a:pt x="94" y="25"/>
                  </a:lnTo>
                  <a:lnTo>
                    <a:pt x="94" y="32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8" y="44"/>
                  </a:lnTo>
                  <a:lnTo>
                    <a:pt x="88" y="57"/>
                  </a:lnTo>
                  <a:lnTo>
                    <a:pt x="81" y="63"/>
                  </a:lnTo>
                  <a:lnTo>
                    <a:pt x="81" y="69"/>
                  </a:lnTo>
                  <a:lnTo>
                    <a:pt x="81" y="81"/>
                  </a:lnTo>
                  <a:lnTo>
                    <a:pt x="81" y="88"/>
                  </a:lnTo>
                  <a:lnTo>
                    <a:pt x="75" y="100"/>
                  </a:lnTo>
                  <a:lnTo>
                    <a:pt x="75" y="113"/>
                  </a:lnTo>
                  <a:lnTo>
                    <a:pt x="75" y="125"/>
                  </a:lnTo>
                  <a:lnTo>
                    <a:pt x="63" y="113"/>
                  </a:lnTo>
                  <a:lnTo>
                    <a:pt x="56" y="100"/>
                  </a:lnTo>
                  <a:lnTo>
                    <a:pt x="50" y="94"/>
                  </a:lnTo>
                  <a:lnTo>
                    <a:pt x="44" y="81"/>
                  </a:lnTo>
                  <a:lnTo>
                    <a:pt x="37" y="75"/>
                  </a:lnTo>
                  <a:lnTo>
                    <a:pt x="31" y="75"/>
                  </a:lnTo>
                  <a:lnTo>
                    <a:pt x="25" y="69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9" y="63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6" y="63"/>
                  </a:lnTo>
                  <a:lnTo>
                    <a:pt x="6" y="57"/>
                  </a:lnTo>
                  <a:lnTo>
                    <a:pt x="6" y="57"/>
                  </a:lnTo>
                  <a:lnTo>
                    <a:pt x="0" y="50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25" y="50"/>
                  </a:lnTo>
                  <a:lnTo>
                    <a:pt x="31" y="57"/>
                  </a:lnTo>
                  <a:lnTo>
                    <a:pt x="31" y="63"/>
                  </a:lnTo>
                  <a:lnTo>
                    <a:pt x="37" y="69"/>
                  </a:lnTo>
                  <a:lnTo>
                    <a:pt x="44" y="75"/>
                  </a:lnTo>
                  <a:lnTo>
                    <a:pt x="50" y="81"/>
                  </a:lnTo>
                  <a:lnTo>
                    <a:pt x="56" y="88"/>
                  </a:lnTo>
                  <a:lnTo>
                    <a:pt x="63" y="81"/>
                  </a:lnTo>
                  <a:lnTo>
                    <a:pt x="63" y="75"/>
                  </a:lnTo>
                  <a:lnTo>
                    <a:pt x="63" y="69"/>
                  </a:lnTo>
                  <a:lnTo>
                    <a:pt x="69" y="63"/>
                  </a:lnTo>
                  <a:lnTo>
                    <a:pt x="69" y="50"/>
                  </a:lnTo>
                  <a:lnTo>
                    <a:pt x="69" y="44"/>
                  </a:lnTo>
                  <a:lnTo>
                    <a:pt x="75" y="32"/>
                  </a:lnTo>
                  <a:lnTo>
                    <a:pt x="75" y="25"/>
                  </a:lnTo>
                  <a:lnTo>
                    <a:pt x="81" y="19"/>
                  </a:lnTo>
                  <a:lnTo>
                    <a:pt x="81" y="13"/>
                  </a:lnTo>
                  <a:lnTo>
                    <a:pt x="88" y="7"/>
                  </a:lnTo>
                  <a:lnTo>
                    <a:pt x="88" y="0"/>
                  </a:lnTo>
                  <a:lnTo>
                    <a:pt x="94" y="0"/>
                  </a:lnTo>
                  <a:lnTo>
                    <a:pt x="100" y="7"/>
                  </a:lnTo>
                  <a:lnTo>
                    <a:pt x="100" y="13"/>
                  </a:lnTo>
                  <a:lnTo>
                    <a:pt x="107" y="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45" name="Freeform 33"/>
            <p:cNvSpPr>
              <a:spLocks/>
            </p:cNvSpPr>
            <p:nvPr/>
          </p:nvSpPr>
          <p:spPr bwMode="auto">
            <a:xfrm>
              <a:off x="2907" y="2307"/>
              <a:ext cx="214" cy="125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207" y="6"/>
                </a:cxn>
                <a:cxn ang="0">
                  <a:pos x="201" y="13"/>
                </a:cxn>
                <a:cxn ang="0">
                  <a:pos x="195" y="19"/>
                </a:cxn>
                <a:cxn ang="0">
                  <a:pos x="189" y="25"/>
                </a:cxn>
                <a:cxn ang="0">
                  <a:pos x="176" y="31"/>
                </a:cxn>
                <a:cxn ang="0">
                  <a:pos x="170" y="38"/>
                </a:cxn>
                <a:cxn ang="0">
                  <a:pos x="157" y="44"/>
                </a:cxn>
                <a:cxn ang="0">
                  <a:pos x="145" y="50"/>
                </a:cxn>
                <a:cxn ang="0">
                  <a:pos x="126" y="56"/>
                </a:cxn>
                <a:cxn ang="0">
                  <a:pos x="113" y="63"/>
                </a:cxn>
                <a:cxn ang="0">
                  <a:pos x="101" y="69"/>
                </a:cxn>
                <a:cxn ang="0">
                  <a:pos x="82" y="81"/>
                </a:cxn>
                <a:cxn ang="0">
                  <a:pos x="63" y="87"/>
                </a:cxn>
                <a:cxn ang="0">
                  <a:pos x="44" y="100"/>
                </a:cxn>
                <a:cxn ang="0">
                  <a:pos x="25" y="112"/>
                </a:cxn>
                <a:cxn ang="0">
                  <a:pos x="0" y="125"/>
                </a:cxn>
                <a:cxn ang="0">
                  <a:pos x="6" y="119"/>
                </a:cxn>
                <a:cxn ang="0">
                  <a:pos x="13" y="112"/>
                </a:cxn>
                <a:cxn ang="0">
                  <a:pos x="13" y="106"/>
                </a:cxn>
                <a:cxn ang="0">
                  <a:pos x="25" y="100"/>
                </a:cxn>
                <a:cxn ang="0">
                  <a:pos x="25" y="94"/>
                </a:cxn>
                <a:cxn ang="0">
                  <a:pos x="38" y="87"/>
                </a:cxn>
                <a:cxn ang="0">
                  <a:pos x="44" y="81"/>
                </a:cxn>
                <a:cxn ang="0">
                  <a:pos x="57" y="75"/>
                </a:cxn>
                <a:cxn ang="0">
                  <a:pos x="69" y="63"/>
                </a:cxn>
                <a:cxn ang="0">
                  <a:pos x="75" y="56"/>
                </a:cxn>
                <a:cxn ang="0">
                  <a:pos x="88" y="50"/>
                </a:cxn>
                <a:cxn ang="0">
                  <a:pos x="101" y="44"/>
                </a:cxn>
                <a:cxn ang="0">
                  <a:pos x="113" y="38"/>
                </a:cxn>
                <a:cxn ang="0">
                  <a:pos x="126" y="31"/>
                </a:cxn>
                <a:cxn ang="0">
                  <a:pos x="132" y="25"/>
                </a:cxn>
                <a:cxn ang="0">
                  <a:pos x="145" y="19"/>
                </a:cxn>
                <a:cxn ang="0">
                  <a:pos x="151" y="19"/>
                </a:cxn>
                <a:cxn ang="0">
                  <a:pos x="157" y="13"/>
                </a:cxn>
                <a:cxn ang="0">
                  <a:pos x="163" y="13"/>
                </a:cxn>
                <a:cxn ang="0">
                  <a:pos x="170" y="6"/>
                </a:cxn>
                <a:cxn ang="0">
                  <a:pos x="176" y="6"/>
                </a:cxn>
                <a:cxn ang="0">
                  <a:pos x="176" y="6"/>
                </a:cxn>
                <a:cxn ang="0">
                  <a:pos x="182" y="6"/>
                </a:cxn>
                <a:cxn ang="0">
                  <a:pos x="189" y="6"/>
                </a:cxn>
                <a:cxn ang="0">
                  <a:pos x="195" y="0"/>
                </a:cxn>
                <a:cxn ang="0">
                  <a:pos x="195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7" y="0"/>
                </a:cxn>
                <a:cxn ang="0">
                  <a:pos x="207" y="0"/>
                </a:cxn>
                <a:cxn ang="0">
                  <a:pos x="214" y="0"/>
                </a:cxn>
                <a:cxn ang="0">
                  <a:pos x="214" y="0"/>
                </a:cxn>
              </a:cxnLst>
              <a:rect l="0" t="0" r="r" b="b"/>
              <a:pathLst>
                <a:path w="214" h="125">
                  <a:moveTo>
                    <a:pt x="214" y="0"/>
                  </a:moveTo>
                  <a:lnTo>
                    <a:pt x="207" y="6"/>
                  </a:lnTo>
                  <a:lnTo>
                    <a:pt x="201" y="13"/>
                  </a:lnTo>
                  <a:lnTo>
                    <a:pt x="195" y="19"/>
                  </a:lnTo>
                  <a:lnTo>
                    <a:pt x="189" y="25"/>
                  </a:lnTo>
                  <a:lnTo>
                    <a:pt x="176" y="31"/>
                  </a:lnTo>
                  <a:lnTo>
                    <a:pt x="170" y="38"/>
                  </a:lnTo>
                  <a:lnTo>
                    <a:pt x="157" y="44"/>
                  </a:lnTo>
                  <a:lnTo>
                    <a:pt x="145" y="50"/>
                  </a:lnTo>
                  <a:lnTo>
                    <a:pt x="126" y="56"/>
                  </a:lnTo>
                  <a:lnTo>
                    <a:pt x="113" y="63"/>
                  </a:lnTo>
                  <a:lnTo>
                    <a:pt x="101" y="69"/>
                  </a:lnTo>
                  <a:lnTo>
                    <a:pt x="82" y="81"/>
                  </a:lnTo>
                  <a:lnTo>
                    <a:pt x="63" y="87"/>
                  </a:lnTo>
                  <a:lnTo>
                    <a:pt x="44" y="100"/>
                  </a:lnTo>
                  <a:lnTo>
                    <a:pt x="25" y="112"/>
                  </a:lnTo>
                  <a:lnTo>
                    <a:pt x="0" y="125"/>
                  </a:lnTo>
                  <a:lnTo>
                    <a:pt x="6" y="119"/>
                  </a:lnTo>
                  <a:lnTo>
                    <a:pt x="13" y="112"/>
                  </a:lnTo>
                  <a:lnTo>
                    <a:pt x="13" y="106"/>
                  </a:lnTo>
                  <a:lnTo>
                    <a:pt x="25" y="100"/>
                  </a:lnTo>
                  <a:lnTo>
                    <a:pt x="25" y="94"/>
                  </a:lnTo>
                  <a:lnTo>
                    <a:pt x="38" y="87"/>
                  </a:lnTo>
                  <a:lnTo>
                    <a:pt x="44" y="81"/>
                  </a:lnTo>
                  <a:lnTo>
                    <a:pt x="57" y="75"/>
                  </a:lnTo>
                  <a:lnTo>
                    <a:pt x="69" y="63"/>
                  </a:lnTo>
                  <a:lnTo>
                    <a:pt x="75" y="56"/>
                  </a:lnTo>
                  <a:lnTo>
                    <a:pt x="88" y="50"/>
                  </a:lnTo>
                  <a:lnTo>
                    <a:pt x="101" y="44"/>
                  </a:lnTo>
                  <a:lnTo>
                    <a:pt x="113" y="38"/>
                  </a:lnTo>
                  <a:lnTo>
                    <a:pt x="126" y="31"/>
                  </a:lnTo>
                  <a:lnTo>
                    <a:pt x="132" y="25"/>
                  </a:lnTo>
                  <a:lnTo>
                    <a:pt x="145" y="19"/>
                  </a:lnTo>
                  <a:lnTo>
                    <a:pt x="151" y="19"/>
                  </a:lnTo>
                  <a:lnTo>
                    <a:pt x="157" y="13"/>
                  </a:lnTo>
                  <a:lnTo>
                    <a:pt x="163" y="13"/>
                  </a:lnTo>
                  <a:lnTo>
                    <a:pt x="170" y="6"/>
                  </a:lnTo>
                  <a:lnTo>
                    <a:pt x="176" y="6"/>
                  </a:lnTo>
                  <a:lnTo>
                    <a:pt x="176" y="6"/>
                  </a:lnTo>
                  <a:lnTo>
                    <a:pt x="182" y="6"/>
                  </a:lnTo>
                  <a:lnTo>
                    <a:pt x="189" y="6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7" y="0"/>
                  </a:lnTo>
                  <a:lnTo>
                    <a:pt x="207" y="0"/>
                  </a:lnTo>
                  <a:lnTo>
                    <a:pt x="214" y="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46" name="Freeform 34"/>
            <p:cNvSpPr>
              <a:spLocks/>
            </p:cNvSpPr>
            <p:nvPr/>
          </p:nvSpPr>
          <p:spPr bwMode="auto">
            <a:xfrm>
              <a:off x="1920" y="1340"/>
              <a:ext cx="57" cy="75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13" y="6"/>
                </a:cxn>
                <a:cxn ang="0">
                  <a:pos x="13" y="6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6" y="6"/>
                </a:cxn>
                <a:cxn ang="0">
                  <a:pos x="32" y="6"/>
                </a:cxn>
                <a:cxn ang="0">
                  <a:pos x="32" y="6"/>
                </a:cxn>
                <a:cxn ang="0">
                  <a:pos x="38" y="12"/>
                </a:cxn>
                <a:cxn ang="0">
                  <a:pos x="44" y="12"/>
                </a:cxn>
                <a:cxn ang="0">
                  <a:pos x="44" y="19"/>
                </a:cxn>
                <a:cxn ang="0">
                  <a:pos x="51" y="25"/>
                </a:cxn>
                <a:cxn ang="0">
                  <a:pos x="51" y="31"/>
                </a:cxn>
                <a:cxn ang="0">
                  <a:pos x="57" y="31"/>
                </a:cxn>
                <a:cxn ang="0">
                  <a:pos x="57" y="37"/>
                </a:cxn>
                <a:cxn ang="0">
                  <a:pos x="57" y="44"/>
                </a:cxn>
                <a:cxn ang="0">
                  <a:pos x="57" y="50"/>
                </a:cxn>
                <a:cxn ang="0">
                  <a:pos x="57" y="56"/>
                </a:cxn>
                <a:cxn ang="0">
                  <a:pos x="57" y="62"/>
                </a:cxn>
                <a:cxn ang="0">
                  <a:pos x="51" y="62"/>
                </a:cxn>
                <a:cxn ang="0">
                  <a:pos x="44" y="68"/>
                </a:cxn>
                <a:cxn ang="0">
                  <a:pos x="38" y="68"/>
                </a:cxn>
                <a:cxn ang="0">
                  <a:pos x="32" y="75"/>
                </a:cxn>
                <a:cxn ang="0">
                  <a:pos x="26" y="75"/>
                </a:cxn>
                <a:cxn ang="0">
                  <a:pos x="19" y="75"/>
                </a:cxn>
                <a:cxn ang="0">
                  <a:pos x="13" y="68"/>
                </a:cxn>
                <a:cxn ang="0">
                  <a:pos x="7" y="68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0"/>
                </a:cxn>
                <a:cxn ang="0">
                  <a:pos x="0" y="37"/>
                </a:cxn>
                <a:cxn ang="0">
                  <a:pos x="7" y="25"/>
                </a:cxn>
                <a:cxn ang="0">
                  <a:pos x="7" y="12"/>
                </a:cxn>
              </a:cxnLst>
              <a:rect l="0" t="0" r="r" b="b"/>
              <a:pathLst>
                <a:path w="57" h="75">
                  <a:moveTo>
                    <a:pt x="7" y="12"/>
                  </a:moveTo>
                  <a:lnTo>
                    <a:pt x="13" y="6"/>
                  </a:lnTo>
                  <a:lnTo>
                    <a:pt x="13" y="6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6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8" y="12"/>
                  </a:lnTo>
                  <a:lnTo>
                    <a:pt x="44" y="12"/>
                  </a:lnTo>
                  <a:lnTo>
                    <a:pt x="44" y="19"/>
                  </a:lnTo>
                  <a:lnTo>
                    <a:pt x="51" y="25"/>
                  </a:lnTo>
                  <a:lnTo>
                    <a:pt x="51" y="31"/>
                  </a:lnTo>
                  <a:lnTo>
                    <a:pt x="57" y="31"/>
                  </a:lnTo>
                  <a:lnTo>
                    <a:pt x="57" y="37"/>
                  </a:lnTo>
                  <a:lnTo>
                    <a:pt x="57" y="44"/>
                  </a:lnTo>
                  <a:lnTo>
                    <a:pt x="57" y="50"/>
                  </a:lnTo>
                  <a:lnTo>
                    <a:pt x="57" y="56"/>
                  </a:lnTo>
                  <a:lnTo>
                    <a:pt x="57" y="62"/>
                  </a:lnTo>
                  <a:lnTo>
                    <a:pt x="51" y="62"/>
                  </a:lnTo>
                  <a:lnTo>
                    <a:pt x="44" y="68"/>
                  </a:lnTo>
                  <a:lnTo>
                    <a:pt x="38" y="68"/>
                  </a:lnTo>
                  <a:lnTo>
                    <a:pt x="32" y="75"/>
                  </a:lnTo>
                  <a:lnTo>
                    <a:pt x="26" y="75"/>
                  </a:lnTo>
                  <a:lnTo>
                    <a:pt x="19" y="75"/>
                  </a:lnTo>
                  <a:lnTo>
                    <a:pt x="13" y="68"/>
                  </a:lnTo>
                  <a:lnTo>
                    <a:pt x="7" y="68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0" y="37"/>
                  </a:lnTo>
                  <a:lnTo>
                    <a:pt x="7" y="25"/>
                  </a:lnTo>
                  <a:lnTo>
                    <a:pt x="7" y="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auto">
            <a:xfrm>
              <a:off x="2323" y="2337"/>
              <a:ext cx="50" cy="139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25" y="0"/>
                </a:cxn>
                <a:cxn ang="0">
                  <a:pos x="31" y="7"/>
                </a:cxn>
                <a:cxn ang="0">
                  <a:pos x="37" y="7"/>
                </a:cxn>
                <a:cxn ang="0">
                  <a:pos x="44" y="13"/>
                </a:cxn>
                <a:cxn ang="0">
                  <a:pos x="44" y="19"/>
                </a:cxn>
                <a:cxn ang="0">
                  <a:pos x="50" y="25"/>
                </a:cxn>
                <a:cxn ang="0">
                  <a:pos x="50" y="38"/>
                </a:cxn>
                <a:cxn ang="0">
                  <a:pos x="50" y="50"/>
                </a:cxn>
                <a:cxn ang="0">
                  <a:pos x="44" y="63"/>
                </a:cxn>
                <a:cxn ang="0">
                  <a:pos x="44" y="75"/>
                </a:cxn>
                <a:cxn ang="0">
                  <a:pos x="37" y="94"/>
                </a:cxn>
                <a:cxn ang="0">
                  <a:pos x="31" y="106"/>
                </a:cxn>
                <a:cxn ang="0">
                  <a:pos x="25" y="119"/>
                </a:cxn>
                <a:cxn ang="0">
                  <a:pos x="18" y="131"/>
                </a:cxn>
                <a:cxn ang="0">
                  <a:pos x="12" y="138"/>
                </a:cxn>
                <a:cxn ang="0">
                  <a:pos x="12" y="125"/>
                </a:cxn>
                <a:cxn ang="0">
                  <a:pos x="18" y="94"/>
                </a:cxn>
                <a:cxn ang="0">
                  <a:pos x="25" y="75"/>
                </a:cxn>
                <a:cxn ang="0">
                  <a:pos x="25" y="56"/>
                </a:cxn>
                <a:cxn ang="0">
                  <a:pos x="25" y="44"/>
                </a:cxn>
                <a:cxn ang="0">
                  <a:pos x="18" y="38"/>
                </a:cxn>
                <a:cxn ang="0">
                  <a:pos x="12" y="32"/>
                </a:cxn>
                <a:cxn ang="0">
                  <a:pos x="6" y="25"/>
                </a:cxn>
              </a:cxnLst>
              <a:rect l="0" t="0" r="r" b="b"/>
              <a:pathLst>
                <a:path w="50" h="138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1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4" y="13"/>
                  </a:lnTo>
                  <a:lnTo>
                    <a:pt x="44" y="13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32"/>
                  </a:lnTo>
                  <a:lnTo>
                    <a:pt x="50" y="38"/>
                  </a:lnTo>
                  <a:lnTo>
                    <a:pt x="50" y="44"/>
                  </a:lnTo>
                  <a:lnTo>
                    <a:pt x="50" y="50"/>
                  </a:lnTo>
                  <a:lnTo>
                    <a:pt x="50" y="56"/>
                  </a:lnTo>
                  <a:lnTo>
                    <a:pt x="44" y="63"/>
                  </a:lnTo>
                  <a:lnTo>
                    <a:pt x="44" y="69"/>
                  </a:lnTo>
                  <a:lnTo>
                    <a:pt x="44" y="75"/>
                  </a:lnTo>
                  <a:lnTo>
                    <a:pt x="37" y="88"/>
                  </a:lnTo>
                  <a:lnTo>
                    <a:pt x="37" y="94"/>
                  </a:lnTo>
                  <a:lnTo>
                    <a:pt x="31" y="100"/>
                  </a:lnTo>
                  <a:lnTo>
                    <a:pt x="31" y="106"/>
                  </a:lnTo>
                  <a:lnTo>
                    <a:pt x="25" y="113"/>
                  </a:lnTo>
                  <a:lnTo>
                    <a:pt x="25" y="119"/>
                  </a:lnTo>
                  <a:lnTo>
                    <a:pt x="18" y="125"/>
                  </a:lnTo>
                  <a:lnTo>
                    <a:pt x="18" y="131"/>
                  </a:lnTo>
                  <a:lnTo>
                    <a:pt x="12" y="131"/>
                  </a:lnTo>
                  <a:lnTo>
                    <a:pt x="12" y="138"/>
                  </a:lnTo>
                  <a:lnTo>
                    <a:pt x="6" y="138"/>
                  </a:lnTo>
                  <a:lnTo>
                    <a:pt x="12" y="125"/>
                  </a:lnTo>
                  <a:lnTo>
                    <a:pt x="18" y="106"/>
                  </a:lnTo>
                  <a:lnTo>
                    <a:pt x="18" y="94"/>
                  </a:lnTo>
                  <a:lnTo>
                    <a:pt x="18" y="81"/>
                  </a:lnTo>
                  <a:lnTo>
                    <a:pt x="25" y="75"/>
                  </a:lnTo>
                  <a:lnTo>
                    <a:pt x="25" y="63"/>
                  </a:lnTo>
                  <a:lnTo>
                    <a:pt x="25" y="56"/>
                  </a:lnTo>
                  <a:lnTo>
                    <a:pt x="25" y="50"/>
                  </a:lnTo>
                  <a:lnTo>
                    <a:pt x="25" y="44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2"/>
                  </a:lnTo>
                  <a:lnTo>
                    <a:pt x="12" y="32"/>
                  </a:lnTo>
                  <a:lnTo>
                    <a:pt x="6" y="32"/>
                  </a:lnTo>
                  <a:lnTo>
                    <a:pt x="6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auto">
            <a:xfrm>
              <a:off x="2103" y="1547"/>
              <a:ext cx="41" cy="106"/>
            </a:xfrm>
            <a:custGeom>
              <a:avLst/>
              <a:gdLst/>
              <a:ahLst/>
              <a:cxnLst>
                <a:cxn ang="0">
                  <a:pos x="44" y="62"/>
                </a:cxn>
                <a:cxn ang="0">
                  <a:pos x="44" y="68"/>
                </a:cxn>
                <a:cxn ang="0">
                  <a:pos x="44" y="68"/>
                </a:cxn>
                <a:cxn ang="0">
                  <a:pos x="44" y="74"/>
                </a:cxn>
                <a:cxn ang="0">
                  <a:pos x="44" y="74"/>
                </a:cxn>
                <a:cxn ang="0">
                  <a:pos x="44" y="81"/>
                </a:cxn>
                <a:cxn ang="0">
                  <a:pos x="44" y="81"/>
                </a:cxn>
                <a:cxn ang="0">
                  <a:pos x="44" y="87"/>
                </a:cxn>
                <a:cxn ang="0">
                  <a:pos x="44" y="87"/>
                </a:cxn>
                <a:cxn ang="0">
                  <a:pos x="44" y="93"/>
                </a:cxn>
                <a:cxn ang="0">
                  <a:pos x="37" y="93"/>
                </a:cxn>
                <a:cxn ang="0">
                  <a:pos x="37" y="99"/>
                </a:cxn>
                <a:cxn ang="0">
                  <a:pos x="37" y="99"/>
                </a:cxn>
                <a:cxn ang="0">
                  <a:pos x="37" y="99"/>
                </a:cxn>
                <a:cxn ang="0">
                  <a:pos x="31" y="99"/>
                </a:cxn>
                <a:cxn ang="0">
                  <a:pos x="31" y="99"/>
                </a:cxn>
                <a:cxn ang="0">
                  <a:pos x="31" y="106"/>
                </a:cxn>
                <a:cxn ang="0">
                  <a:pos x="25" y="99"/>
                </a:cxn>
                <a:cxn ang="0">
                  <a:pos x="12" y="87"/>
                </a:cxn>
                <a:cxn ang="0">
                  <a:pos x="12" y="81"/>
                </a:cxn>
                <a:cxn ang="0">
                  <a:pos x="6" y="68"/>
                </a:cxn>
                <a:cxn ang="0">
                  <a:pos x="6" y="62"/>
                </a:cxn>
                <a:cxn ang="0">
                  <a:pos x="0" y="56"/>
                </a:cxn>
                <a:cxn ang="0">
                  <a:pos x="6" y="50"/>
                </a:cxn>
                <a:cxn ang="0">
                  <a:pos x="6" y="43"/>
                </a:cxn>
                <a:cxn ang="0">
                  <a:pos x="6" y="31"/>
                </a:cxn>
                <a:cxn ang="0">
                  <a:pos x="12" y="25"/>
                </a:cxn>
                <a:cxn ang="0">
                  <a:pos x="12" y="18"/>
                </a:cxn>
                <a:cxn ang="0">
                  <a:pos x="18" y="12"/>
                </a:cxn>
                <a:cxn ang="0">
                  <a:pos x="18" y="6"/>
                </a:cxn>
                <a:cxn ang="0">
                  <a:pos x="25" y="6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6"/>
                </a:cxn>
                <a:cxn ang="0">
                  <a:pos x="18" y="12"/>
                </a:cxn>
                <a:cxn ang="0">
                  <a:pos x="18" y="25"/>
                </a:cxn>
                <a:cxn ang="0">
                  <a:pos x="18" y="31"/>
                </a:cxn>
                <a:cxn ang="0">
                  <a:pos x="18" y="37"/>
                </a:cxn>
                <a:cxn ang="0">
                  <a:pos x="18" y="43"/>
                </a:cxn>
                <a:cxn ang="0">
                  <a:pos x="25" y="43"/>
                </a:cxn>
                <a:cxn ang="0">
                  <a:pos x="25" y="50"/>
                </a:cxn>
                <a:cxn ang="0">
                  <a:pos x="25" y="50"/>
                </a:cxn>
                <a:cxn ang="0">
                  <a:pos x="25" y="56"/>
                </a:cxn>
                <a:cxn ang="0">
                  <a:pos x="31" y="56"/>
                </a:cxn>
                <a:cxn ang="0">
                  <a:pos x="31" y="62"/>
                </a:cxn>
                <a:cxn ang="0">
                  <a:pos x="37" y="62"/>
                </a:cxn>
                <a:cxn ang="0">
                  <a:pos x="37" y="62"/>
                </a:cxn>
                <a:cxn ang="0">
                  <a:pos x="44" y="62"/>
                </a:cxn>
                <a:cxn ang="0">
                  <a:pos x="44" y="62"/>
                </a:cxn>
              </a:cxnLst>
              <a:rect l="0" t="0" r="r" b="b"/>
              <a:pathLst>
                <a:path w="44" h="106">
                  <a:moveTo>
                    <a:pt x="44" y="62"/>
                  </a:moveTo>
                  <a:lnTo>
                    <a:pt x="44" y="68"/>
                  </a:lnTo>
                  <a:lnTo>
                    <a:pt x="44" y="68"/>
                  </a:lnTo>
                  <a:lnTo>
                    <a:pt x="44" y="74"/>
                  </a:lnTo>
                  <a:lnTo>
                    <a:pt x="44" y="74"/>
                  </a:lnTo>
                  <a:lnTo>
                    <a:pt x="44" y="81"/>
                  </a:lnTo>
                  <a:lnTo>
                    <a:pt x="44" y="81"/>
                  </a:lnTo>
                  <a:lnTo>
                    <a:pt x="44" y="87"/>
                  </a:lnTo>
                  <a:lnTo>
                    <a:pt x="44" y="87"/>
                  </a:lnTo>
                  <a:lnTo>
                    <a:pt x="44" y="93"/>
                  </a:lnTo>
                  <a:lnTo>
                    <a:pt x="37" y="93"/>
                  </a:lnTo>
                  <a:lnTo>
                    <a:pt x="37" y="99"/>
                  </a:lnTo>
                  <a:lnTo>
                    <a:pt x="37" y="99"/>
                  </a:lnTo>
                  <a:lnTo>
                    <a:pt x="37" y="99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31" y="106"/>
                  </a:lnTo>
                  <a:lnTo>
                    <a:pt x="25" y="99"/>
                  </a:lnTo>
                  <a:lnTo>
                    <a:pt x="12" y="87"/>
                  </a:lnTo>
                  <a:lnTo>
                    <a:pt x="12" y="81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0" y="56"/>
                  </a:lnTo>
                  <a:lnTo>
                    <a:pt x="6" y="50"/>
                  </a:lnTo>
                  <a:lnTo>
                    <a:pt x="6" y="43"/>
                  </a:lnTo>
                  <a:lnTo>
                    <a:pt x="6" y="31"/>
                  </a:lnTo>
                  <a:lnTo>
                    <a:pt x="12" y="25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25" y="6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6"/>
                  </a:lnTo>
                  <a:lnTo>
                    <a:pt x="18" y="12"/>
                  </a:lnTo>
                  <a:lnTo>
                    <a:pt x="18" y="25"/>
                  </a:lnTo>
                  <a:lnTo>
                    <a:pt x="18" y="31"/>
                  </a:lnTo>
                  <a:lnTo>
                    <a:pt x="18" y="37"/>
                  </a:lnTo>
                  <a:lnTo>
                    <a:pt x="18" y="43"/>
                  </a:lnTo>
                  <a:lnTo>
                    <a:pt x="25" y="43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5" y="56"/>
                  </a:lnTo>
                  <a:lnTo>
                    <a:pt x="31" y="56"/>
                  </a:lnTo>
                  <a:lnTo>
                    <a:pt x="31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44" y="62"/>
                  </a:lnTo>
                  <a:lnTo>
                    <a:pt x="44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auto">
            <a:xfrm>
              <a:off x="1688" y="1721"/>
              <a:ext cx="63" cy="69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5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38" y="0"/>
                </a:cxn>
                <a:cxn ang="0">
                  <a:pos x="44" y="6"/>
                </a:cxn>
                <a:cxn ang="0">
                  <a:pos x="44" y="13"/>
                </a:cxn>
                <a:cxn ang="0">
                  <a:pos x="50" y="13"/>
                </a:cxn>
                <a:cxn ang="0">
                  <a:pos x="56" y="19"/>
                </a:cxn>
                <a:cxn ang="0">
                  <a:pos x="56" y="25"/>
                </a:cxn>
                <a:cxn ang="0">
                  <a:pos x="63" y="31"/>
                </a:cxn>
                <a:cxn ang="0">
                  <a:pos x="63" y="38"/>
                </a:cxn>
                <a:cxn ang="0">
                  <a:pos x="63" y="44"/>
                </a:cxn>
                <a:cxn ang="0">
                  <a:pos x="63" y="50"/>
                </a:cxn>
                <a:cxn ang="0">
                  <a:pos x="63" y="56"/>
                </a:cxn>
                <a:cxn ang="0">
                  <a:pos x="63" y="56"/>
                </a:cxn>
                <a:cxn ang="0">
                  <a:pos x="56" y="63"/>
                </a:cxn>
                <a:cxn ang="0">
                  <a:pos x="50" y="63"/>
                </a:cxn>
                <a:cxn ang="0">
                  <a:pos x="44" y="69"/>
                </a:cxn>
                <a:cxn ang="0">
                  <a:pos x="38" y="69"/>
                </a:cxn>
                <a:cxn ang="0">
                  <a:pos x="31" y="69"/>
                </a:cxn>
                <a:cxn ang="0">
                  <a:pos x="25" y="69"/>
                </a:cxn>
                <a:cxn ang="0">
                  <a:pos x="12" y="69"/>
                </a:cxn>
                <a:cxn ang="0">
                  <a:pos x="12" y="63"/>
                </a:cxn>
                <a:cxn ang="0">
                  <a:pos x="6" y="56"/>
                </a:cxn>
                <a:cxn ang="0">
                  <a:pos x="0" y="50"/>
                </a:cxn>
                <a:cxn ang="0">
                  <a:pos x="0" y="44"/>
                </a:cxn>
                <a:cxn ang="0">
                  <a:pos x="0" y="31"/>
                </a:cxn>
                <a:cxn ang="0">
                  <a:pos x="6" y="19"/>
                </a:cxn>
                <a:cxn ang="0">
                  <a:pos x="12" y="0"/>
                </a:cxn>
              </a:cxnLst>
              <a:rect l="0" t="0" r="r" b="b"/>
              <a:pathLst>
                <a:path w="63" h="69">
                  <a:moveTo>
                    <a:pt x="12" y="0"/>
                  </a:moveTo>
                  <a:lnTo>
                    <a:pt x="12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6"/>
                  </a:lnTo>
                  <a:lnTo>
                    <a:pt x="44" y="13"/>
                  </a:lnTo>
                  <a:lnTo>
                    <a:pt x="50" y="13"/>
                  </a:lnTo>
                  <a:lnTo>
                    <a:pt x="56" y="19"/>
                  </a:lnTo>
                  <a:lnTo>
                    <a:pt x="56" y="25"/>
                  </a:lnTo>
                  <a:lnTo>
                    <a:pt x="63" y="31"/>
                  </a:lnTo>
                  <a:lnTo>
                    <a:pt x="63" y="38"/>
                  </a:lnTo>
                  <a:lnTo>
                    <a:pt x="63" y="44"/>
                  </a:lnTo>
                  <a:lnTo>
                    <a:pt x="63" y="50"/>
                  </a:lnTo>
                  <a:lnTo>
                    <a:pt x="63" y="56"/>
                  </a:lnTo>
                  <a:lnTo>
                    <a:pt x="63" y="56"/>
                  </a:lnTo>
                  <a:lnTo>
                    <a:pt x="56" y="63"/>
                  </a:lnTo>
                  <a:lnTo>
                    <a:pt x="50" y="63"/>
                  </a:lnTo>
                  <a:lnTo>
                    <a:pt x="44" y="69"/>
                  </a:lnTo>
                  <a:lnTo>
                    <a:pt x="38" y="69"/>
                  </a:lnTo>
                  <a:lnTo>
                    <a:pt x="31" y="69"/>
                  </a:lnTo>
                  <a:lnTo>
                    <a:pt x="25" y="69"/>
                  </a:lnTo>
                  <a:lnTo>
                    <a:pt x="12" y="69"/>
                  </a:lnTo>
                  <a:lnTo>
                    <a:pt x="12" y="63"/>
                  </a:lnTo>
                  <a:lnTo>
                    <a:pt x="6" y="56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0" y="31"/>
                  </a:lnTo>
                  <a:lnTo>
                    <a:pt x="6" y="1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auto">
            <a:xfrm>
              <a:off x="2065" y="2108"/>
              <a:ext cx="57" cy="139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18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6"/>
                </a:cxn>
                <a:cxn ang="0">
                  <a:pos x="13" y="6"/>
                </a:cxn>
                <a:cxn ang="0">
                  <a:pos x="13" y="6"/>
                </a:cxn>
                <a:cxn ang="0">
                  <a:pos x="13" y="0"/>
                </a:cxn>
                <a:cxn ang="0">
                  <a:pos x="25" y="6"/>
                </a:cxn>
                <a:cxn ang="0">
                  <a:pos x="31" y="6"/>
                </a:cxn>
                <a:cxn ang="0">
                  <a:pos x="38" y="6"/>
                </a:cxn>
                <a:cxn ang="0">
                  <a:pos x="44" y="12"/>
                </a:cxn>
                <a:cxn ang="0">
                  <a:pos x="50" y="18"/>
                </a:cxn>
                <a:cxn ang="0">
                  <a:pos x="50" y="25"/>
                </a:cxn>
                <a:cxn ang="0">
                  <a:pos x="56" y="31"/>
                </a:cxn>
                <a:cxn ang="0">
                  <a:pos x="56" y="43"/>
                </a:cxn>
                <a:cxn ang="0">
                  <a:pos x="56" y="56"/>
                </a:cxn>
                <a:cxn ang="0">
                  <a:pos x="50" y="75"/>
                </a:cxn>
                <a:cxn ang="0">
                  <a:pos x="44" y="87"/>
                </a:cxn>
                <a:cxn ang="0">
                  <a:pos x="38" y="106"/>
                </a:cxn>
                <a:cxn ang="0">
                  <a:pos x="31" y="118"/>
                </a:cxn>
                <a:cxn ang="0">
                  <a:pos x="19" y="124"/>
                </a:cxn>
                <a:cxn ang="0">
                  <a:pos x="13" y="137"/>
                </a:cxn>
                <a:cxn ang="0">
                  <a:pos x="13" y="118"/>
                </a:cxn>
                <a:cxn ang="0">
                  <a:pos x="25" y="93"/>
                </a:cxn>
                <a:cxn ang="0">
                  <a:pos x="31" y="75"/>
                </a:cxn>
                <a:cxn ang="0">
                  <a:pos x="31" y="56"/>
                </a:cxn>
                <a:cxn ang="0">
                  <a:pos x="31" y="43"/>
                </a:cxn>
                <a:cxn ang="0">
                  <a:pos x="25" y="37"/>
                </a:cxn>
                <a:cxn ang="0">
                  <a:pos x="19" y="31"/>
                </a:cxn>
                <a:cxn ang="0">
                  <a:pos x="13" y="25"/>
                </a:cxn>
              </a:cxnLst>
              <a:rect l="0" t="0" r="r" b="b"/>
              <a:pathLst>
                <a:path w="56" h="137">
                  <a:moveTo>
                    <a:pt x="0" y="25"/>
                  </a:moveTo>
                  <a:lnTo>
                    <a:pt x="0" y="25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0"/>
                  </a:lnTo>
                  <a:lnTo>
                    <a:pt x="19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31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50" y="12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25"/>
                  </a:lnTo>
                  <a:lnTo>
                    <a:pt x="56" y="25"/>
                  </a:lnTo>
                  <a:lnTo>
                    <a:pt x="56" y="31"/>
                  </a:lnTo>
                  <a:lnTo>
                    <a:pt x="56" y="37"/>
                  </a:lnTo>
                  <a:lnTo>
                    <a:pt x="56" y="43"/>
                  </a:lnTo>
                  <a:lnTo>
                    <a:pt x="56" y="50"/>
                  </a:lnTo>
                  <a:lnTo>
                    <a:pt x="56" y="56"/>
                  </a:lnTo>
                  <a:lnTo>
                    <a:pt x="56" y="62"/>
                  </a:lnTo>
                  <a:lnTo>
                    <a:pt x="50" y="75"/>
                  </a:lnTo>
                  <a:lnTo>
                    <a:pt x="50" y="81"/>
                  </a:lnTo>
                  <a:lnTo>
                    <a:pt x="44" y="87"/>
                  </a:lnTo>
                  <a:lnTo>
                    <a:pt x="44" y="99"/>
                  </a:lnTo>
                  <a:lnTo>
                    <a:pt x="38" y="106"/>
                  </a:lnTo>
                  <a:lnTo>
                    <a:pt x="38" y="112"/>
                  </a:lnTo>
                  <a:lnTo>
                    <a:pt x="31" y="118"/>
                  </a:lnTo>
                  <a:lnTo>
                    <a:pt x="25" y="124"/>
                  </a:lnTo>
                  <a:lnTo>
                    <a:pt x="19" y="124"/>
                  </a:lnTo>
                  <a:lnTo>
                    <a:pt x="19" y="131"/>
                  </a:lnTo>
                  <a:lnTo>
                    <a:pt x="13" y="137"/>
                  </a:lnTo>
                  <a:lnTo>
                    <a:pt x="13" y="137"/>
                  </a:lnTo>
                  <a:lnTo>
                    <a:pt x="13" y="118"/>
                  </a:lnTo>
                  <a:lnTo>
                    <a:pt x="19" y="106"/>
                  </a:lnTo>
                  <a:lnTo>
                    <a:pt x="25" y="93"/>
                  </a:lnTo>
                  <a:lnTo>
                    <a:pt x="25" y="81"/>
                  </a:lnTo>
                  <a:lnTo>
                    <a:pt x="31" y="75"/>
                  </a:lnTo>
                  <a:lnTo>
                    <a:pt x="31" y="62"/>
                  </a:lnTo>
                  <a:lnTo>
                    <a:pt x="31" y="56"/>
                  </a:lnTo>
                  <a:lnTo>
                    <a:pt x="31" y="50"/>
                  </a:lnTo>
                  <a:lnTo>
                    <a:pt x="31" y="43"/>
                  </a:lnTo>
                  <a:lnTo>
                    <a:pt x="31" y="37"/>
                  </a:lnTo>
                  <a:lnTo>
                    <a:pt x="25" y="37"/>
                  </a:lnTo>
                  <a:lnTo>
                    <a:pt x="25" y="31"/>
                  </a:lnTo>
                  <a:lnTo>
                    <a:pt x="19" y="31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auto">
            <a:xfrm>
              <a:off x="1600" y="2357"/>
              <a:ext cx="100" cy="100"/>
            </a:xfrm>
            <a:custGeom>
              <a:avLst/>
              <a:gdLst/>
              <a:ahLst/>
              <a:cxnLst>
                <a:cxn ang="0">
                  <a:pos x="56" y="100"/>
                </a:cxn>
                <a:cxn ang="0">
                  <a:pos x="56" y="100"/>
                </a:cxn>
                <a:cxn ang="0">
                  <a:pos x="56" y="100"/>
                </a:cxn>
                <a:cxn ang="0">
                  <a:pos x="50" y="100"/>
                </a:cxn>
                <a:cxn ang="0">
                  <a:pos x="50" y="94"/>
                </a:cxn>
                <a:cxn ang="0">
                  <a:pos x="44" y="94"/>
                </a:cxn>
                <a:cxn ang="0">
                  <a:pos x="44" y="87"/>
                </a:cxn>
                <a:cxn ang="0">
                  <a:pos x="38" y="87"/>
                </a:cxn>
                <a:cxn ang="0">
                  <a:pos x="31" y="81"/>
                </a:cxn>
                <a:cxn ang="0">
                  <a:pos x="31" y="75"/>
                </a:cxn>
                <a:cxn ang="0">
                  <a:pos x="25" y="69"/>
                </a:cxn>
                <a:cxn ang="0">
                  <a:pos x="25" y="69"/>
                </a:cxn>
                <a:cxn ang="0">
                  <a:pos x="19" y="62"/>
                </a:cxn>
                <a:cxn ang="0">
                  <a:pos x="12" y="56"/>
                </a:cxn>
                <a:cxn ang="0">
                  <a:pos x="6" y="56"/>
                </a:cxn>
                <a:cxn ang="0">
                  <a:pos x="6" y="50"/>
                </a:cxn>
                <a:cxn ang="0">
                  <a:pos x="0" y="44"/>
                </a:cxn>
                <a:cxn ang="0">
                  <a:pos x="44" y="0"/>
                </a:cxn>
                <a:cxn ang="0">
                  <a:pos x="100" y="56"/>
                </a:cxn>
                <a:cxn ang="0">
                  <a:pos x="56" y="100"/>
                </a:cxn>
              </a:cxnLst>
              <a:rect l="0" t="0" r="r" b="b"/>
              <a:pathLst>
                <a:path w="100" h="100">
                  <a:moveTo>
                    <a:pt x="56" y="100"/>
                  </a:moveTo>
                  <a:lnTo>
                    <a:pt x="56" y="100"/>
                  </a:lnTo>
                  <a:lnTo>
                    <a:pt x="56" y="100"/>
                  </a:lnTo>
                  <a:lnTo>
                    <a:pt x="50" y="100"/>
                  </a:lnTo>
                  <a:lnTo>
                    <a:pt x="50" y="94"/>
                  </a:lnTo>
                  <a:lnTo>
                    <a:pt x="44" y="94"/>
                  </a:lnTo>
                  <a:lnTo>
                    <a:pt x="44" y="87"/>
                  </a:lnTo>
                  <a:lnTo>
                    <a:pt x="38" y="87"/>
                  </a:lnTo>
                  <a:lnTo>
                    <a:pt x="31" y="81"/>
                  </a:lnTo>
                  <a:lnTo>
                    <a:pt x="31" y="75"/>
                  </a:lnTo>
                  <a:lnTo>
                    <a:pt x="25" y="69"/>
                  </a:lnTo>
                  <a:lnTo>
                    <a:pt x="25" y="69"/>
                  </a:lnTo>
                  <a:lnTo>
                    <a:pt x="19" y="62"/>
                  </a:lnTo>
                  <a:lnTo>
                    <a:pt x="12" y="56"/>
                  </a:lnTo>
                  <a:lnTo>
                    <a:pt x="6" y="56"/>
                  </a:lnTo>
                  <a:lnTo>
                    <a:pt x="6" y="50"/>
                  </a:lnTo>
                  <a:lnTo>
                    <a:pt x="0" y="44"/>
                  </a:lnTo>
                  <a:lnTo>
                    <a:pt x="44" y="0"/>
                  </a:lnTo>
                  <a:lnTo>
                    <a:pt x="100" y="56"/>
                  </a:lnTo>
                  <a:lnTo>
                    <a:pt x="56" y="1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auto">
            <a:xfrm>
              <a:off x="1700" y="2363"/>
              <a:ext cx="101" cy="102"/>
            </a:xfrm>
            <a:custGeom>
              <a:avLst/>
              <a:gdLst/>
              <a:ahLst/>
              <a:cxnLst>
                <a:cxn ang="0">
                  <a:pos x="57" y="100"/>
                </a:cxn>
                <a:cxn ang="0">
                  <a:pos x="57" y="100"/>
                </a:cxn>
                <a:cxn ang="0">
                  <a:pos x="57" y="100"/>
                </a:cxn>
                <a:cxn ang="0">
                  <a:pos x="51" y="100"/>
                </a:cxn>
                <a:cxn ang="0">
                  <a:pos x="51" y="94"/>
                </a:cxn>
                <a:cxn ang="0">
                  <a:pos x="44" y="94"/>
                </a:cxn>
                <a:cxn ang="0">
                  <a:pos x="44" y="94"/>
                </a:cxn>
                <a:cxn ang="0">
                  <a:pos x="38" y="88"/>
                </a:cxn>
                <a:cxn ang="0">
                  <a:pos x="32" y="88"/>
                </a:cxn>
                <a:cxn ang="0">
                  <a:pos x="32" y="81"/>
                </a:cxn>
                <a:cxn ang="0">
                  <a:pos x="26" y="75"/>
                </a:cxn>
                <a:cxn ang="0">
                  <a:pos x="19" y="75"/>
                </a:cxn>
                <a:cxn ang="0">
                  <a:pos x="13" y="69"/>
                </a:cxn>
                <a:cxn ang="0">
                  <a:pos x="7" y="63"/>
                </a:cxn>
                <a:cxn ang="0">
                  <a:pos x="7" y="56"/>
                </a:cxn>
                <a:cxn ang="0">
                  <a:pos x="0" y="56"/>
                </a:cxn>
                <a:cxn ang="0">
                  <a:pos x="0" y="50"/>
                </a:cxn>
                <a:cxn ang="0">
                  <a:pos x="38" y="0"/>
                </a:cxn>
                <a:cxn ang="0">
                  <a:pos x="101" y="50"/>
                </a:cxn>
                <a:cxn ang="0">
                  <a:pos x="57" y="100"/>
                </a:cxn>
              </a:cxnLst>
              <a:rect l="0" t="0" r="r" b="b"/>
              <a:pathLst>
                <a:path w="101" h="100">
                  <a:moveTo>
                    <a:pt x="57" y="100"/>
                  </a:moveTo>
                  <a:lnTo>
                    <a:pt x="57" y="100"/>
                  </a:lnTo>
                  <a:lnTo>
                    <a:pt x="57" y="100"/>
                  </a:lnTo>
                  <a:lnTo>
                    <a:pt x="51" y="100"/>
                  </a:lnTo>
                  <a:lnTo>
                    <a:pt x="51" y="94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38" y="88"/>
                  </a:lnTo>
                  <a:lnTo>
                    <a:pt x="32" y="88"/>
                  </a:lnTo>
                  <a:lnTo>
                    <a:pt x="32" y="81"/>
                  </a:lnTo>
                  <a:lnTo>
                    <a:pt x="26" y="75"/>
                  </a:lnTo>
                  <a:lnTo>
                    <a:pt x="19" y="75"/>
                  </a:lnTo>
                  <a:lnTo>
                    <a:pt x="13" y="69"/>
                  </a:lnTo>
                  <a:lnTo>
                    <a:pt x="7" y="63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38" y="0"/>
                  </a:lnTo>
                  <a:lnTo>
                    <a:pt x="101" y="50"/>
                  </a:lnTo>
                  <a:lnTo>
                    <a:pt x="57" y="1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53" name="Freeform 41"/>
            <p:cNvSpPr>
              <a:spLocks/>
            </p:cNvSpPr>
            <p:nvPr/>
          </p:nvSpPr>
          <p:spPr bwMode="auto">
            <a:xfrm>
              <a:off x="2901" y="1191"/>
              <a:ext cx="666" cy="212"/>
            </a:xfrm>
            <a:custGeom>
              <a:avLst/>
              <a:gdLst/>
              <a:ahLst/>
              <a:cxnLst>
                <a:cxn ang="0">
                  <a:pos x="12" y="206"/>
                </a:cxn>
                <a:cxn ang="0">
                  <a:pos x="37" y="194"/>
                </a:cxn>
                <a:cxn ang="0">
                  <a:pos x="56" y="187"/>
                </a:cxn>
                <a:cxn ang="0">
                  <a:pos x="75" y="175"/>
                </a:cxn>
                <a:cxn ang="0">
                  <a:pos x="88" y="169"/>
                </a:cxn>
                <a:cxn ang="0">
                  <a:pos x="100" y="156"/>
                </a:cxn>
                <a:cxn ang="0">
                  <a:pos x="113" y="150"/>
                </a:cxn>
                <a:cxn ang="0">
                  <a:pos x="125" y="144"/>
                </a:cxn>
                <a:cxn ang="0">
                  <a:pos x="138" y="144"/>
                </a:cxn>
                <a:cxn ang="0">
                  <a:pos x="157" y="150"/>
                </a:cxn>
                <a:cxn ang="0">
                  <a:pos x="182" y="156"/>
                </a:cxn>
                <a:cxn ang="0">
                  <a:pos x="220" y="162"/>
                </a:cxn>
                <a:cxn ang="0">
                  <a:pos x="270" y="156"/>
                </a:cxn>
                <a:cxn ang="0">
                  <a:pos x="345" y="144"/>
                </a:cxn>
                <a:cxn ang="0">
                  <a:pos x="446" y="106"/>
                </a:cxn>
                <a:cxn ang="0">
                  <a:pos x="584" y="44"/>
                </a:cxn>
                <a:cxn ang="0">
                  <a:pos x="653" y="13"/>
                </a:cxn>
                <a:cxn ang="0">
                  <a:pos x="647" y="19"/>
                </a:cxn>
                <a:cxn ang="0">
                  <a:pos x="622" y="38"/>
                </a:cxn>
                <a:cxn ang="0">
                  <a:pos x="584" y="56"/>
                </a:cxn>
                <a:cxn ang="0">
                  <a:pos x="534" y="81"/>
                </a:cxn>
                <a:cxn ang="0">
                  <a:pos x="484" y="106"/>
                </a:cxn>
                <a:cxn ang="0">
                  <a:pos x="427" y="137"/>
                </a:cxn>
                <a:cxn ang="0">
                  <a:pos x="364" y="156"/>
                </a:cxn>
                <a:cxn ang="0">
                  <a:pos x="301" y="175"/>
                </a:cxn>
                <a:cxn ang="0">
                  <a:pos x="276" y="181"/>
                </a:cxn>
                <a:cxn ang="0">
                  <a:pos x="251" y="187"/>
                </a:cxn>
                <a:cxn ang="0">
                  <a:pos x="232" y="187"/>
                </a:cxn>
                <a:cxn ang="0">
                  <a:pos x="207" y="187"/>
                </a:cxn>
                <a:cxn ang="0">
                  <a:pos x="188" y="187"/>
                </a:cxn>
                <a:cxn ang="0">
                  <a:pos x="169" y="181"/>
                </a:cxn>
                <a:cxn ang="0">
                  <a:pos x="151" y="175"/>
                </a:cxn>
                <a:cxn ang="0">
                  <a:pos x="132" y="169"/>
                </a:cxn>
                <a:cxn ang="0">
                  <a:pos x="132" y="169"/>
                </a:cxn>
                <a:cxn ang="0">
                  <a:pos x="113" y="175"/>
                </a:cxn>
                <a:cxn ang="0">
                  <a:pos x="94" y="187"/>
                </a:cxn>
                <a:cxn ang="0">
                  <a:pos x="69" y="194"/>
                </a:cxn>
                <a:cxn ang="0">
                  <a:pos x="44" y="200"/>
                </a:cxn>
                <a:cxn ang="0">
                  <a:pos x="25" y="206"/>
                </a:cxn>
                <a:cxn ang="0">
                  <a:pos x="6" y="212"/>
                </a:cxn>
                <a:cxn ang="0">
                  <a:pos x="0" y="212"/>
                </a:cxn>
              </a:cxnLst>
              <a:rect l="0" t="0" r="r" b="b"/>
              <a:pathLst>
                <a:path w="666" h="212">
                  <a:moveTo>
                    <a:pt x="0" y="212"/>
                  </a:moveTo>
                  <a:lnTo>
                    <a:pt x="12" y="206"/>
                  </a:lnTo>
                  <a:lnTo>
                    <a:pt x="25" y="200"/>
                  </a:lnTo>
                  <a:lnTo>
                    <a:pt x="37" y="194"/>
                  </a:lnTo>
                  <a:lnTo>
                    <a:pt x="44" y="187"/>
                  </a:lnTo>
                  <a:lnTo>
                    <a:pt x="56" y="187"/>
                  </a:lnTo>
                  <a:lnTo>
                    <a:pt x="63" y="181"/>
                  </a:lnTo>
                  <a:lnTo>
                    <a:pt x="75" y="175"/>
                  </a:lnTo>
                  <a:lnTo>
                    <a:pt x="81" y="169"/>
                  </a:lnTo>
                  <a:lnTo>
                    <a:pt x="88" y="169"/>
                  </a:lnTo>
                  <a:lnTo>
                    <a:pt x="94" y="162"/>
                  </a:lnTo>
                  <a:lnTo>
                    <a:pt x="100" y="156"/>
                  </a:lnTo>
                  <a:lnTo>
                    <a:pt x="107" y="156"/>
                  </a:lnTo>
                  <a:lnTo>
                    <a:pt x="113" y="150"/>
                  </a:lnTo>
                  <a:lnTo>
                    <a:pt x="119" y="150"/>
                  </a:lnTo>
                  <a:lnTo>
                    <a:pt x="125" y="144"/>
                  </a:lnTo>
                  <a:lnTo>
                    <a:pt x="125" y="144"/>
                  </a:lnTo>
                  <a:lnTo>
                    <a:pt x="138" y="144"/>
                  </a:lnTo>
                  <a:lnTo>
                    <a:pt x="144" y="144"/>
                  </a:lnTo>
                  <a:lnTo>
                    <a:pt x="157" y="150"/>
                  </a:lnTo>
                  <a:lnTo>
                    <a:pt x="169" y="150"/>
                  </a:lnTo>
                  <a:lnTo>
                    <a:pt x="182" y="156"/>
                  </a:lnTo>
                  <a:lnTo>
                    <a:pt x="201" y="162"/>
                  </a:lnTo>
                  <a:lnTo>
                    <a:pt x="220" y="162"/>
                  </a:lnTo>
                  <a:lnTo>
                    <a:pt x="245" y="162"/>
                  </a:lnTo>
                  <a:lnTo>
                    <a:pt x="270" y="156"/>
                  </a:lnTo>
                  <a:lnTo>
                    <a:pt x="308" y="150"/>
                  </a:lnTo>
                  <a:lnTo>
                    <a:pt x="345" y="144"/>
                  </a:lnTo>
                  <a:lnTo>
                    <a:pt x="396" y="125"/>
                  </a:lnTo>
                  <a:lnTo>
                    <a:pt x="446" y="106"/>
                  </a:lnTo>
                  <a:lnTo>
                    <a:pt x="515" y="81"/>
                  </a:lnTo>
                  <a:lnTo>
                    <a:pt x="584" y="44"/>
                  </a:lnTo>
                  <a:lnTo>
                    <a:pt x="666" y="0"/>
                  </a:lnTo>
                  <a:lnTo>
                    <a:pt x="653" y="13"/>
                  </a:lnTo>
                  <a:lnTo>
                    <a:pt x="653" y="19"/>
                  </a:lnTo>
                  <a:lnTo>
                    <a:pt x="647" y="19"/>
                  </a:lnTo>
                  <a:lnTo>
                    <a:pt x="634" y="25"/>
                  </a:lnTo>
                  <a:lnTo>
                    <a:pt x="622" y="38"/>
                  </a:lnTo>
                  <a:lnTo>
                    <a:pt x="603" y="44"/>
                  </a:lnTo>
                  <a:lnTo>
                    <a:pt x="584" y="56"/>
                  </a:lnTo>
                  <a:lnTo>
                    <a:pt x="559" y="69"/>
                  </a:lnTo>
                  <a:lnTo>
                    <a:pt x="534" y="81"/>
                  </a:lnTo>
                  <a:lnTo>
                    <a:pt x="509" y="94"/>
                  </a:lnTo>
                  <a:lnTo>
                    <a:pt x="484" y="106"/>
                  </a:lnTo>
                  <a:lnTo>
                    <a:pt x="452" y="119"/>
                  </a:lnTo>
                  <a:lnTo>
                    <a:pt x="427" y="137"/>
                  </a:lnTo>
                  <a:lnTo>
                    <a:pt x="389" y="150"/>
                  </a:lnTo>
                  <a:lnTo>
                    <a:pt x="364" y="156"/>
                  </a:lnTo>
                  <a:lnTo>
                    <a:pt x="333" y="169"/>
                  </a:lnTo>
                  <a:lnTo>
                    <a:pt x="301" y="175"/>
                  </a:lnTo>
                  <a:lnTo>
                    <a:pt x="289" y="181"/>
                  </a:lnTo>
                  <a:lnTo>
                    <a:pt x="276" y="181"/>
                  </a:lnTo>
                  <a:lnTo>
                    <a:pt x="264" y="181"/>
                  </a:lnTo>
                  <a:lnTo>
                    <a:pt x="251" y="187"/>
                  </a:lnTo>
                  <a:lnTo>
                    <a:pt x="239" y="187"/>
                  </a:lnTo>
                  <a:lnTo>
                    <a:pt x="232" y="187"/>
                  </a:lnTo>
                  <a:lnTo>
                    <a:pt x="220" y="187"/>
                  </a:lnTo>
                  <a:lnTo>
                    <a:pt x="207" y="187"/>
                  </a:lnTo>
                  <a:lnTo>
                    <a:pt x="201" y="187"/>
                  </a:lnTo>
                  <a:lnTo>
                    <a:pt x="188" y="187"/>
                  </a:lnTo>
                  <a:lnTo>
                    <a:pt x="182" y="187"/>
                  </a:lnTo>
                  <a:lnTo>
                    <a:pt x="169" y="181"/>
                  </a:lnTo>
                  <a:lnTo>
                    <a:pt x="163" y="181"/>
                  </a:lnTo>
                  <a:lnTo>
                    <a:pt x="151" y="175"/>
                  </a:lnTo>
                  <a:lnTo>
                    <a:pt x="144" y="175"/>
                  </a:lnTo>
                  <a:lnTo>
                    <a:pt x="132" y="169"/>
                  </a:lnTo>
                  <a:lnTo>
                    <a:pt x="132" y="169"/>
                  </a:lnTo>
                  <a:lnTo>
                    <a:pt x="132" y="169"/>
                  </a:lnTo>
                  <a:lnTo>
                    <a:pt x="125" y="175"/>
                  </a:lnTo>
                  <a:lnTo>
                    <a:pt x="113" y="175"/>
                  </a:lnTo>
                  <a:lnTo>
                    <a:pt x="107" y="181"/>
                  </a:lnTo>
                  <a:lnTo>
                    <a:pt x="94" y="187"/>
                  </a:lnTo>
                  <a:lnTo>
                    <a:pt x="81" y="187"/>
                  </a:lnTo>
                  <a:lnTo>
                    <a:pt x="69" y="194"/>
                  </a:lnTo>
                  <a:lnTo>
                    <a:pt x="56" y="200"/>
                  </a:lnTo>
                  <a:lnTo>
                    <a:pt x="44" y="200"/>
                  </a:lnTo>
                  <a:lnTo>
                    <a:pt x="37" y="206"/>
                  </a:lnTo>
                  <a:lnTo>
                    <a:pt x="25" y="206"/>
                  </a:lnTo>
                  <a:lnTo>
                    <a:pt x="19" y="212"/>
                  </a:lnTo>
                  <a:lnTo>
                    <a:pt x="6" y="212"/>
                  </a:lnTo>
                  <a:lnTo>
                    <a:pt x="6" y="212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54" name="Freeform 42"/>
            <p:cNvSpPr>
              <a:spLocks/>
            </p:cNvSpPr>
            <p:nvPr/>
          </p:nvSpPr>
          <p:spPr bwMode="auto">
            <a:xfrm>
              <a:off x="2637" y="1141"/>
              <a:ext cx="203" cy="81"/>
            </a:xfrm>
            <a:custGeom>
              <a:avLst/>
              <a:gdLst/>
              <a:ahLst/>
              <a:cxnLst>
                <a:cxn ang="0">
                  <a:pos x="12" y="57"/>
                </a:cxn>
                <a:cxn ang="0">
                  <a:pos x="25" y="44"/>
                </a:cxn>
                <a:cxn ang="0">
                  <a:pos x="31" y="44"/>
                </a:cxn>
                <a:cxn ang="0">
                  <a:pos x="31" y="38"/>
                </a:cxn>
                <a:cxn ang="0">
                  <a:pos x="31" y="32"/>
                </a:cxn>
                <a:cxn ang="0">
                  <a:pos x="31" y="32"/>
                </a:cxn>
                <a:cxn ang="0">
                  <a:pos x="31" y="25"/>
                </a:cxn>
                <a:cxn ang="0">
                  <a:pos x="37" y="19"/>
                </a:cxn>
                <a:cxn ang="0">
                  <a:pos x="50" y="25"/>
                </a:cxn>
                <a:cxn ang="0">
                  <a:pos x="69" y="44"/>
                </a:cxn>
                <a:cxn ang="0">
                  <a:pos x="88" y="44"/>
                </a:cxn>
                <a:cxn ang="0">
                  <a:pos x="94" y="44"/>
                </a:cxn>
                <a:cxn ang="0">
                  <a:pos x="100" y="38"/>
                </a:cxn>
                <a:cxn ang="0">
                  <a:pos x="113" y="25"/>
                </a:cxn>
                <a:cxn ang="0">
                  <a:pos x="125" y="13"/>
                </a:cxn>
                <a:cxn ang="0">
                  <a:pos x="144" y="7"/>
                </a:cxn>
                <a:cxn ang="0">
                  <a:pos x="176" y="0"/>
                </a:cxn>
                <a:cxn ang="0">
                  <a:pos x="201" y="7"/>
                </a:cxn>
                <a:cxn ang="0">
                  <a:pos x="207" y="25"/>
                </a:cxn>
                <a:cxn ang="0">
                  <a:pos x="207" y="44"/>
                </a:cxn>
                <a:cxn ang="0">
                  <a:pos x="188" y="63"/>
                </a:cxn>
                <a:cxn ang="0">
                  <a:pos x="163" y="81"/>
                </a:cxn>
                <a:cxn ang="0">
                  <a:pos x="125" y="81"/>
                </a:cxn>
                <a:cxn ang="0">
                  <a:pos x="81" y="69"/>
                </a:cxn>
                <a:cxn ang="0">
                  <a:pos x="56" y="63"/>
                </a:cxn>
                <a:cxn ang="0">
                  <a:pos x="50" y="69"/>
                </a:cxn>
                <a:cxn ang="0">
                  <a:pos x="44" y="75"/>
                </a:cxn>
                <a:cxn ang="0">
                  <a:pos x="37" y="75"/>
                </a:cxn>
                <a:cxn ang="0">
                  <a:pos x="25" y="75"/>
                </a:cxn>
                <a:cxn ang="0">
                  <a:pos x="19" y="75"/>
                </a:cxn>
                <a:cxn ang="0">
                  <a:pos x="12" y="69"/>
                </a:cxn>
                <a:cxn ang="0">
                  <a:pos x="6" y="63"/>
                </a:cxn>
              </a:cxnLst>
              <a:rect l="0" t="0" r="r" b="b"/>
              <a:pathLst>
                <a:path w="207" h="81">
                  <a:moveTo>
                    <a:pt x="0" y="57"/>
                  </a:moveTo>
                  <a:lnTo>
                    <a:pt x="12" y="57"/>
                  </a:lnTo>
                  <a:lnTo>
                    <a:pt x="19" y="50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31" y="38"/>
                  </a:lnTo>
                  <a:lnTo>
                    <a:pt x="31" y="38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7" y="19"/>
                  </a:lnTo>
                  <a:lnTo>
                    <a:pt x="44" y="19"/>
                  </a:lnTo>
                  <a:lnTo>
                    <a:pt x="50" y="25"/>
                  </a:lnTo>
                  <a:lnTo>
                    <a:pt x="63" y="38"/>
                  </a:lnTo>
                  <a:lnTo>
                    <a:pt x="69" y="44"/>
                  </a:lnTo>
                  <a:lnTo>
                    <a:pt x="81" y="44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94" y="44"/>
                  </a:lnTo>
                  <a:lnTo>
                    <a:pt x="94" y="38"/>
                  </a:lnTo>
                  <a:lnTo>
                    <a:pt x="100" y="38"/>
                  </a:lnTo>
                  <a:lnTo>
                    <a:pt x="107" y="32"/>
                  </a:lnTo>
                  <a:lnTo>
                    <a:pt x="113" y="25"/>
                  </a:lnTo>
                  <a:lnTo>
                    <a:pt x="119" y="19"/>
                  </a:lnTo>
                  <a:lnTo>
                    <a:pt x="125" y="13"/>
                  </a:lnTo>
                  <a:lnTo>
                    <a:pt x="132" y="7"/>
                  </a:lnTo>
                  <a:lnTo>
                    <a:pt x="144" y="7"/>
                  </a:lnTo>
                  <a:lnTo>
                    <a:pt x="157" y="0"/>
                  </a:lnTo>
                  <a:lnTo>
                    <a:pt x="176" y="0"/>
                  </a:lnTo>
                  <a:lnTo>
                    <a:pt x="195" y="0"/>
                  </a:lnTo>
                  <a:lnTo>
                    <a:pt x="201" y="7"/>
                  </a:lnTo>
                  <a:lnTo>
                    <a:pt x="207" y="13"/>
                  </a:lnTo>
                  <a:lnTo>
                    <a:pt x="207" y="25"/>
                  </a:lnTo>
                  <a:lnTo>
                    <a:pt x="207" y="38"/>
                  </a:lnTo>
                  <a:lnTo>
                    <a:pt x="207" y="44"/>
                  </a:lnTo>
                  <a:lnTo>
                    <a:pt x="195" y="57"/>
                  </a:lnTo>
                  <a:lnTo>
                    <a:pt x="188" y="63"/>
                  </a:lnTo>
                  <a:lnTo>
                    <a:pt x="176" y="75"/>
                  </a:lnTo>
                  <a:lnTo>
                    <a:pt x="163" y="81"/>
                  </a:lnTo>
                  <a:lnTo>
                    <a:pt x="144" y="81"/>
                  </a:lnTo>
                  <a:lnTo>
                    <a:pt x="125" y="81"/>
                  </a:lnTo>
                  <a:lnTo>
                    <a:pt x="107" y="81"/>
                  </a:lnTo>
                  <a:lnTo>
                    <a:pt x="81" y="69"/>
                  </a:lnTo>
                  <a:lnTo>
                    <a:pt x="63" y="57"/>
                  </a:lnTo>
                  <a:lnTo>
                    <a:pt x="56" y="63"/>
                  </a:lnTo>
                  <a:lnTo>
                    <a:pt x="50" y="69"/>
                  </a:lnTo>
                  <a:lnTo>
                    <a:pt x="50" y="69"/>
                  </a:lnTo>
                  <a:lnTo>
                    <a:pt x="44" y="75"/>
                  </a:lnTo>
                  <a:lnTo>
                    <a:pt x="44" y="75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1" y="75"/>
                  </a:lnTo>
                  <a:lnTo>
                    <a:pt x="25" y="75"/>
                  </a:lnTo>
                  <a:lnTo>
                    <a:pt x="25" y="75"/>
                  </a:lnTo>
                  <a:lnTo>
                    <a:pt x="19" y="75"/>
                  </a:lnTo>
                  <a:lnTo>
                    <a:pt x="19" y="69"/>
                  </a:lnTo>
                  <a:lnTo>
                    <a:pt x="12" y="69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55" name="Freeform 43"/>
            <p:cNvSpPr>
              <a:spLocks/>
            </p:cNvSpPr>
            <p:nvPr/>
          </p:nvSpPr>
          <p:spPr bwMode="auto">
            <a:xfrm>
              <a:off x="2222" y="2002"/>
              <a:ext cx="126" cy="118"/>
            </a:xfrm>
            <a:custGeom>
              <a:avLst/>
              <a:gdLst/>
              <a:ahLst/>
              <a:cxnLst>
                <a:cxn ang="0">
                  <a:pos x="126" y="50"/>
                </a:cxn>
                <a:cxn ang="0">
                  <a:pos x="119" y="62"/>
                </a:cxn>
                <a:cxn ang="0">
                  <a:pos x="107" y="75"/>
                </a:cxn>
                <a:cxn ang="0">
                  <a:pos x="94" y="93"/>
                </a:cxn>
                <a:cxn ang="0">
                  <a:pos x="69" y="106"/>
                </a:cxn>
                <a:cxn ang="0">
                  <a:pos x="50" y="112"/>
                </a:cxn>
                <a:cxn ang="0">
                  <a:pos x="25" y="118"/>
                </a:cxn>
                <a:cxn ang="0">
                  <a:pos x="13" y="112"/>
                </a:cxn>
                <a:cxn ang="0">
                  <a:pos x="6" y="106"/>
                </a:cxn>
                <a:cxn ang="0">
                  <a:pos x="13" y="87"/>
                </a:cxn>
                <a:cxn ang="0">
                  <a:pos x="19" y="68"/>
                </a:cxn>
                <a:cxn ang="0">
                  <a:pos x="25" y="50"/>
                </a:cxn>
                <a:cxn ang="0">
                  <a:pos x="31" y="37"/>
                </a:cxn>
                <a:cxn ang="0">
                  <a:pos x="38" y="25"/>
                </a:cxn>
                <a:cxn ang="0">
                  <a:pos x="31" y="18"/>
                </a:cxn>
                <a:cxn ang="0">
                  <a:pos x="13" y="25"/>
                </a:cxn>
                <a:cxn ang="0">
                  <a:pos x="6" y="18"/>
                </a:cxn>
                <a:cxn ang="0">
                  <a:pos x="13" y="6"/>
                </a:cxn>
                <a:cxn ang="0">
                  <a:pos x="25" y="0"/>
                </a:cxn>
                <a:cxn ang="0">
                  <a:pos x="38" y="0"/>
                </a:cxn>
                <a:cxn ang="0">
                  <a:pos x="44" y="6"/>
                </a:cxn>
                <a:cxn ang="0">
                  <a:pos x="57" y="12"/>
                </a:cxn>
                <a:cxn ang="0">
                  <a:pos x="57" y="18"/>
                </a:cxn>
                <a:cxn ang="0">
                  <a:pos x="57" y="31"/>
                </a:cxn>
                <a:cxn ang="0">
                  <a:pos x="44" y="56"/>
                </a:cxn>
                <a:cxn ang="0">
                  <a:pos x="25" y="87"/>
                </a:cxn>
                <a:cxn ang="0">
                  <a:pos x="25" y="99"/>
                </a:cxn>
                <a:cxn ang="0">
                  <a:pos x="38" y="99"/>
                </a:cxn>
                <a:cxn ang="0">
                  <a:pos x="57" y="87"/>
                </a:cxn>
                <a:cxn ang="0">
                  <a:pos x="82" y="75"/>
                </a:cxn>
                <a:cxn ang="0">
                  <a:pos x="107" y="56"/>
                </a:cxn>
                <a:cxn ang="0">
                  <a:pos x="119" y="50"/>
                </a:cxn>
              </a:cxnLst>
              <a:rect l="0" t="0" r="r" b="b"/>
              <a:pathLst>
                <a:path w="126" h="118">
                  <a:moveTo>
                    <a:pt x="119" y="50"/>
                  </a:moveTo>
                  <a:lnTo>
                    <a:pt x="126" y="50"/>
                  </a:lnTo>
                  <a:lnTo>
                    <a:pt x="126" y="56"/>
                  </a:lnTo>
                  <a:lnTo>
                    <a:pt x="119" y="62"/>
                  </a:lnTo>
                  <a:lnTo>
                    <a:pt x="113" y="68"/>
                  </a:lnTo>
                  <a:lnTo>
                    <a:pt x="107" y="75"/>
                  </a:lnTo>
                  <a:lnTo>
                    <a:pt x="101" y="81"/>
                  </a:lnTo>
                  <a:lnTo>
                    <a:pt x="94" y="93"/>
                  </a:lnTo>
                  <a:lnTo>
                    <a:pt x="82" y="99"/>
                  </a:lnTo>
                  <a:lnTo>
                    <a:pt x="69" y="106"/>
                  </a:lnTo>
                  <a:lnTo>
                    <a:pt x="57" y="106"/>
                  </a:lnTo>
                  <a:lnTo>
                    <a:pt x="50" y="112"/>
                  </a:lnTo>
                  <a:lnTo>
                    <a:pt x="38" y="118"/>
                  </a:lnTo>
                  <a:lnTo>
                    <a:pt x="25" y="118"/>
                  </a:lnTo>
                  <a:lnTo>
                    <a:pt x="19" y="118"/>
                  </a:lnTo>
                  <a:lnTo>
                    <a:pt x="13" y="112"/>
                  </a:lnTo>
                  <a:lnTo>
                    <a:pt x="6" y="112"/>
                  </a:lnTo>
                  <a:lnTo>
                    <a:pt x="6" y="106"/>
                  </a:lnTo>
                  <a:lnTo>
                    <a:pt x="6" y="93"/>
                  </a:lnTo>
                  <a:lnTo>
                    <a:pt x="13" y="87"/>
                  </a:lnTo>
                  <a:lnTo>
                    <a:pt x="13" y="75"/>
                  </a:lnTo>
                  <a:lnTo>
                    <a:pt x="19" y="68"/>
                  </a:lnTo>
                  <a:lnTo>
                    <a:pt x="25" y="56"/>
                  </a:lnTo>
                  <a:lnTo>
                    <a:pt x="25" y="50"/>
                  </a:lnTo>
                  <a:lnTo>
                    <a:pt x="31" y="43"/>
                  </a:lnTo>
                  <a:lnTo>
                    <a:pt x="31" y="37"/>
                  </a:lnTo>
                  <a:lnTo>
                    <a:pt x="38" y="31"/>
                  </a:lnTo>
                  <a:lnTo>
                    <a:pt x="38" y="25"/>
                  </a:lnTo>
                  <a:lnTo>
                    <a:pt x="31" y="25"/>
                  </a:lnTo>
                  <a:lnTo>
                    <a:pt x="31" y="18"/>
                  </a:lnTo>
                  <a:lnTo>
                    <a:pt x="25" y="18"/>
                  </a:lnTo>
                  <a:lnTo>
                    <a:pt x="13" y="25"/>
                  </a:lnTo>
                  <a:lnTo>
                    <a:pt x="0" y="25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13" y="6"/>
                  </a:lnTo>
                  <a:lnTo>
                    <a:pt x="19" y="6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4" y="6"/>
                  </a:lnTo>
                  <a:lnTo>
                    <a:pt x="50" y="6"/>
                  </a:lnTo>
                  <a:lnTo>
                    <a:pt x="57" y="12"/>
                  </a:lnTo>
                  <a:lnTo>
                    <a:pt x="57" y="12"/>
                  </a:lnTo>
                  <a:lnTo>
                    <a:pt x="57" y="18"/>
                  </a:lnTo>
                  <a:lnTo>
                    <a:pt x="57" y="25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44" y="56"/>
                  </a:lnTo>
                  <a:lnTo>
                    <a:pt x="31" y="75"/>
                  </a:lnTo>
                  <a:lnTo>
                    <a:pt x="25" y="87"/>
                  </a:lnTo>
                  <a:lnTo>
                    <a:pt x="19" y="93"/>
                  </a:lnTo>
                  <a:lnTo>
                    <a:pt x="25" y="99"/>
                  </a:lnTo>
                  <a:lnTo>
                    <a:pt x="31" y="99"/>
                  </a:lnTo>
                  <a:lnTo>
                    <a:pt x="38" y="99"/>
                  </a:lnTo>
                  <a:lnTo>
                    <a:pt x="50" y="93"/>
                  </a:lnTo>
                  <a:lnTo>
                    <a:pt x="57" y="87"/>
                  </a:lnTo>
                  <a:lnTo>
                    <a:pt x="69" y="81"/>
                  </a:lnTo>
                  <a:lnTo>
                    <a:pt x="82" y="75"/>
                  </a:lnTo>
                  <a:lnTo>
                    <a:pt x="94" y="62"/>
                  </a:lnTo>
                  <a:lnTo>
                    <a:pt x="107" y="56"/>
                  </a:lnTo>
                  <a:lnTo>
                    <a:pt x="113" y="56"/>
                  </a:lnTo>
                  <a:lnTo>
                    <a:pt x="119" y="50"/>
                  </a:lnTo>
                  <a:lnTo>
                    <a:pt x="119" y="5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56" name="Freeform 44"/>
            <p:cNvSpPr>
              <a:spLocks/>
            </p:cNvSpPr>
            <p:nvPr/>
          </p:nvSpPr>
          <p:spPr bwMode="auto">
            <a:xfrm>
              <a:off x="3950" y="1123"/>
              <a:ext cx="219" cy="81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43"/>
                </a:cxn>
                <a:cxn ang="0">
                  <a:pos x="32" y="43"/>
                </a:cxn>
                <a:cxn ang="0">
                  <a:pos x="32" y="37"/>
                </a:cxn>
                <a:cxn ang="0">
                  <a:pos x="32" y="31"/>
                </a:cxn>
                <a:cxn ang="0">
                  <a:pos x="32" y="25"/>
                </a:cxn>
                <a:cxn ang="0">
                  <a:pos x="32" y="25"/>
                </a:cxn>
                <a:cxn ang="0">
                  <a:pos x="38" y="18"/>
                </a:cxn>
                <a:cxn ang="0">
                  <a:pos x="57" y="25"/>
                </a:cxn>
                <a:cxn ang="0">
                  <a:pos x="76" y="37"/>
                </a:cxn>
                <a:cxn ang="0">
                  <a:pos x="88" y="43"/>
                </a:cxn>
                <a:cxn ang="0">
                  <a:pos x="94" y="37"/>
                </a:cxn>
                <a:cxn ang="0">
                  <a:pos x="101" y="31"/>
                </a:cxn>
                <a:cxn ang="0">
                  <a:pos x="113" y="18"/>
                </a:cxn>
                <a:cxn ang="0">
                  <a:pos x="126" y="12"/>
                </a:cxn>
                <a:cxn ang="0">
                  <a:pos x="151" y="6"/>
                </a:cxn>
                <a:cxn ang="0">
                  <a:pos x="182" y="0"/>
                </a:cxn>
                <a:cxn ang="0">
                  <a:pos x="208" y="6"/>
                </a:cxn>
                <a:cxn ang="0">
                  <a:pos x="214" y="18"/>
                </a:cxn>
                <a:cxn ang="0">
                  <a:pos x="208" y="43"/>
                </a:cxn>
                <a:cxn ang="0">
                  <a:pos x="189" y="62"/>
                </a:cxn>
                <a:cxn ang="0">
                  <a:pos x="164" y="75"/>
                </a:cxn>
                <a:cxn ang="0">
                  <a:pos x="126" y="81"/>
                </a:cxn>
                <a:cxn ang="0">
                  <a:pos x="88" y="68"/>
                </a:cxn>
                <a:cxn ang="0">
                  <a:pos x="57" y="62"/>
                </a:cxn>
                <a:cxn ang="0">
                  <a:pos x="50" y="68"/>
                </a:cxn>
                <a:cxn ang="0">
                  <a:pos x="44" y="68"/>
                </a:cxn>
                <a:cxn ang="0">
                  <a:pos x="38" y="75"/>
                </a:cxn>
                <a:cxn ang="0">
                  <a:pos x="32" y="75"/>
                </a:cxn>
                <a:cxn ang="0">
                  <a:pos x="19" y="68"/>
                </a:cxn>
                <a:cxn ang="0">
                  <a:pos x="13" y="62"/>
                </a:cxn>
                <a:cxn ang="0">
                  <a:pos x="6" y="62"/>
                </a:cxn>
              </a:cxnLst>
              <a:rect l="0" t="0" r="r" b="b"/>
              <a:pathLst>
                <a:path w="214" h="81">
                  <a:moveTo>
                    <a:pt x="0" y="56"/>
                  </a:moveTo>
                  <a:lnTo>
                    <a:pt x="13" y="50"/>
                  </a:lnTo>
                  <a:lnTo>
                    <a:pt x="19" y="50"/>
                  </a:lnTo>
                  <a:lnTo>
                    <a:pt x="25" y="43"/>
                  </a:lnTo>
                  <a:lnTo>
                    <a:pt x="25" y="43"/>
                  </a:lnTo>
                  <a:lnTo>
                    <a:pt x="32" y="43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1"/>
                  </a:lnTo>
                  <a:lnTo>
                    <a:pt x="32" y="31"/>
                  </a:lnTo>
                  <a:lnTo>
                    <a:pt x="32" y="31"/>
                  </a:lnTo>
                  <a:lnTo>
                    <a:pt x="32" y="25"/>
                  </a:lnTo>
                  <a:lnTo>
                    <a:pt x="32" y="25"/>
                  </a:lnTo>
                  <a:lnTo>
                    <a:pt x="32" y="25"/>
                  </a:lnTo>
                  <a:lnTo>
                    <a:pt x="32" y="18"/>
                  </a:lnTo>
                  <a:lnTo>
                    <a:pt x="38" y="18"/>
                  </a:lnTo>
                  <a:lnTo>
                    <a:pt x="44" y="12"/>
                  </a:lnTo>
                  <a:lnTo>
                    <a:pt x="57" y="25"/>
                  </a:lnTo>
                  <a:lnTo>
                    <a:pt x="63" y="31"/>
                  </a:lnTo>
                  <a:lnTo>
                    <a:pt x="76" y="37"/>
                  </a:lnTo>
                  <a:lnTo>
                    <a:pt x="82" y="37"/>
                  </a:lnTo>
                  <a:lnTo>
                    <a:pt x="88" y="43"/>
                  </a:lnTo>
                  <a:lnTo>
                    <a:pt x="88" y="43"/>
                  </a:lnTo>
                  <a:lnTo>
                    <a:pt x="94" y="37"/>
                  </a:lnTo>
                  <a:lnTo>
                    <a:pt x="101" y="37"/>
                  </a:lnTo>
                  <a:lnTo>
                    <a:pt x="101" y="31"/>
                  </a:lnTo>
                  <a:lnTo>
                    <a:pt x="107" y="25"/>
                  </a:lnTo>
                  <a:lnTo>
                    <a:pt x="113" y="18"/>
                  </a:lnTo>
                  <a:lnTo>
                    <a:pt x="120" y="18"/>
                  </a:lnTo>
                  <a:lnTo>
                    <a:pt x="126" y="12"/>
                  </a:lnTo>
                  <a:lnTo>
                    <a:pt x="138" y="6"/>
                  </a:lnTo>
                  <a:lnTo>
                    <a:pt x="151" y="6"/>
                  </a:lnTo>
                  <a:lnTo>
                    <a:pt x="164" y="0"/>
                  </a:lnTo>
                  <a:lnTo>
                    <a:pt x="182" y="0"/>
                  </a:lnTo>
                  <a:lnTo>
                    <a:pt x="195" y="0"/>
                  </a:lnTo>
                  <a:lnTo>
                    <a:pt x="208" y="6"/>
                  </a:lnTo>
                  <a:lnTo>
                    <a:pt x="208" y="12"/>
                  </a:lnTo>
                  <a:lnTo>
                    <a:pt x="214" y="18"/>
                  </a:lnTo>
                  <a:lnTo>
                    <a:pt x="214" y="31"/>
                  </a:lnTo>
                  <a:lnTo>
                    <a:pt x="208" y="43"/>
                  </a:lnTo>
                  <a:lnTo>
                    <a:pt x="201" y="56"/>
                  </a:lnTo>
                  <a:lnTo>
                    <a:pt x="189" y="62"/>
                  </a:lnTo>
                  <a:lnTo>
                    <a:pt x="176" y="68"/>
                  </a:lnTo>
                  <a:lnTo>
                    <a:pt x="164" y="75"/>
                  </a:lnTo>
                  <a:lnTo>
                    <a:pt x="145" y="81"/>
                  </a:lnTo>
                  <a:lnTo>
                    <a:pt x="126" y="81"/>
                  </a:lnTo>
                  <a:lnTo>
                    <a:pt x="107" y="75"/>
                  </a:lnTo>
                  <a:lnTo>
                    <a:pt x="88" y="68"/>
                  </a:lnTo>
                  <a:lnTo>
                    <a:pt x="63" y="56"/>
                  </a:lnTo>
                  <a:lnTo>
                    <a:pt x="57" y="62"/>
                  </a:lnTo>
                  <a:lnTo>
                    <a:pt x="50" y="62"/>
                  </a:lnTo>
                  <a:lnTo>
                    <a:pt x="50" y="68"/>
                  </a:lnTo>
                  <a:lnTo>
                    <a:pt x="44" y="68"/>
                  </a:lnTo>
                  <a:lnTo>
                    <a:pt x="44" y="68"/>
                  </a:lnTo>
                  <a:lnTo>
                    <a:pt x="38" y="75"/>
                  </a:lnTo>
                  <a:lnTo>
                    <a:pt x="38" y="75"/>
                  </a:lnTo>
                  <a:lnTo>
                    <a:pt x="32" y="75"/>
                  </a:lnTo>
                  <a:lnTo>
                    <a:pt x="32" y="75"/>
                  </a:lnTo>
                  <a:lnTo>
                    <a:pt x="25" y="68"/>
                  </a:lnTo>
                  <a:lnTo>
                    <a:pt x="19" y="68"/>
                  </a:lnTo>
                  <a:lnTo>
                    <a:pt x="19" y="68"/>
                  </a:lnTo>
                  <a:lnTo>
                    <a:pt x="13" y="62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57" name="Freeform 45"/>
            <p:cNvSpPr>
              <a:spLocks/>
            </p:cNvSpPr>
            <p:nvPr/>
          </p:nvSpPr>
          <p:spPr bwMode="auto">
            <a:xfrm>
              <a:off x="4629" y="1104"/>
              <a:ext cx="219" cy="87"/>
            </a:xfrm>
            <a:custGeom>
              <a:avLst/>
              <a:gdLst/>
              <a:ahLst/>
              <a:cxnLst>
                <a:cxn ang="0">
                  <a:pos x="12" y="56"/>
                </a:cxn>
                <a:cxn ang="0">
                  <a:pos x="25" y="50"/>
                </a:cxn>
                <a:cxn ang="0">
                  <a:pos x="31" y="44"/>
                </a:cxn>
                <a:cxn ang="0">
                  <a:pos x="31" y="37"/>
                </a:cxn>
                <a:cxn ang="0">
                  <a:pos x="31" y="31"/>
                </a:cxn>
                <a:cxn ang="0">
                  <a:pos x="31" y="31"/>
                </a:cxn>
                <a:cxn ang="0">
                  <a:pos x="31" y="25"/>
                </a:cxn>
                <a:cxn ang="0">
                  <a:pos x="38" y="25"/>
                </a:cxn>
                <a:cxn ang="0">
                  <a:pos x="56" y="31"/>
                </a:cxn>
                <a:cxn ang="0">
                  <a:pos x="69" y="44"/>
                </a:cxn>
                <a:cxn ang="0">
                  <a:pos x="82" y="44"/>
                </a:cxn>
                <a:cxn ang="0">
                  <a:pos x="94" y="44"/>
                </a:cxn>
                <a:cxn ang="0">
                  <a:pos x="100" y="37"/>
                </a:cxn>
                <a:cxn ang="0">
                  <a:pos x="107" y="25"/>
                </a:cxn>
                <a:cxn ang="0">
                  <a:pos x="126" y="19"/>
                </a:cxn>
                <a:cxn ang="0">
                  <a:pos x="144" y="6"/>
                </a:cxn>
                <a:cxn ang="0">
                  <a:pos x="182" y="0"/>
                </a:cxn>
                <a:cxn ang="0">
                  <a:pos x="207" y="6"/>
                </a:cxn>
                <a:cxn ang="0">
                  <a:pos x="214" y="25"/>
                </a:cxn>
                <a:cxn ang="0">
                  <a:pos x="207" y="44"/>
                </a:cxn>
                <a:cxn ang="0">
                  <a:pos x="188" y="62"/>
                </a:cxn>
                <a:cxn ang="0">
                  <a:pos x="163" y="81"/>
                </a:cxn>
                <a:cxn ang="0">
                  <a:pos x="132" y="87"/>
                </a:cxn>
                <a:cxn ang="0">
                  <a:pos x="88" y="75"/>
                </a:cxn>
                <a:cxn ang="0">
                  <a:pos x="56" y="69"/>
                </a:cxn>
                <a:cxn ang="0">
                  <a:pos x="50" y="75"/>
                </a:cxn>
                <a:cxn ang="0">
                  <a:pos x="44" y="81"/>
                </a:cxn>
                <a:cxn ang="0">
                  <a:pos x="38" y="81"/>
                </a:cxn>
                <a:cxn ang="0">
                  <a:pos x="31" y="81"/>
                </a:cxn>
                <a:cxn ang="0">
                  <a:pos x="19" y="75"/>
                </a:cxn>
                <a:cxn ang="0">
                  <a:pos x="12" y="75"/>
                </a:cxn>
                <a:cxn ang="0">
                  <a:pos x="6" y="69"/>
                </a:cxn>
              </a:cxnLst>
              <a:rect l="0" t="0" r="r" b="b"/>
              <a:pathLst>
                <a:path w="214" h="87">
                  <a:moveTo>
                    <a:pt x="0" y="62"/>
                  </a:moveTo>
                  <a:lnTo>
                    <a:pt x="12" y="56"/>
                  </a:lnTo>
                  <a:lnTo>
                    <a:pt x="19" y="56"/>
                  </a:lnTo>
                  <a:lnTo>
                    <a:pt x="25" y="50"/>
                  </a:lnTo>
                  <a:lnTo>
                    <a:pt x="31" y="50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1"/>
                  </a:lnTo>
                  <a:lnTo>
                    <a:pt x="31" y="31"/>
                  </a:lnTo>
                  <a:lnTo>
                    <a:pt x="31" y="31"/>
                  </a:lnTo>
                  <a:lnTo>
                    <a:pt x="31" y="31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8" y="25"/>
                  </a:lnTo>
                  <a:lnTo>
                    <a:pt x="44" y="19"/>
                  </a:lnTo>
                  <a:lnTo>
                    <a:pt x="56" y="31"/>
                  </a:lnTo>
                  <a:lnTo>
                    <a:pt x="63" y="37"/>
                  </a:lnTo>
                  <a:lnTo>
                    <a:pt x="69" y="44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8" y="44"/>
                  </a:lnTo>
                  <a:lnTo>
                    <a:pt x="94" y="44"/>
                  </a:lnTo>
                  <a:lnTo>
                    <a:pt x="100" y="37"/>
                  </a:lnTo>
                  <a:lnTo>
                    <a:pt x="100" y="37"/>
                  </a:lnTo>
                  <a:lnTo>
                    <a:pt x="107" y="31"/>
                  </a:lnTo>
                  <a:lnTo>
                    <a:pt x="107" y="25"/>
                  </a:lnTo>
                  <a:lnTo>
                    <a:pt x="119" y="19"/>
                  </a:lnTo>
                  <a:lnTo>
                    <a:pt x="126" y="19"/>
                  </a:lnTo>
                  <a:lnTo>
                    <a:pt x="132" y="12"/>
                  </a:lnTo>
                  <a:lnTo>
                    <a:pt x="144" y="6"/>
                  </a:lnTo>
                  <a:lnTo>
                    <a:pt x="157" y="0"/>
                  </a:lnTo>
                  <a:lnTo>
                    <a:pt x="182" y="0"/>
                  </a:lnTo>
                  <a:lnTo>
                    <a:pt x="195" y="0"/>
                  </a:lnTo>
                  <a:lnTo>
                    <a:pt x="207" y="6"/>
                  </a:lnTo>
                  <a:lnTo>
                    <a:pt x="207" y="12"/>
                  </a:lnTo>
                  <a:lnTo>
                    <a:pt x="214" y="25"/>
                  </a:lnTo>
                  <a:lnTo>
                    <a:pt x="207" y="31"/>
                  </a:lnTo>
                  <a:lnTo>
                    <a:pt x="207" y="44"/>
                  </a:lnTo>
                  <a:lnTo>
                    <a:pt x="201" y="56"/>
                  </a:lnTo>
                  <a:lnTo>
                    <a:pt x="188" y="62"/>
                  </a:lnTo>
                  <a:lnTo>
                    <a:pt x="176" y="75"/>
                  </a:lnTo>
                  <a:lnTo>
                    <a:pt x="163" y="81"/>
                  </a:lnTo>
                  <a:lnTo>
                    <a:pt x="151" y="81"/>
                  </a:lnTo>
                  <a:lnTo>
                    <a:pt x="132" y="87"/>
                  </a:lnTo>
                  <a:lnTo>
                    <a:pt x="107" y="81"/>
                  </a:lnTo>
                  <a:lnTo>
                    <a:pt x="88" y="75"/>
                  </a:lnTo>
                  <a:lnTo>
                    <a:pt x="63" y="62"/>
                  </a:lnTo>
                  <a:lnTo>
                    <a:pt x="56" y="69"/>
                  </a:lnTo>
                  <a:lnTo>
                    <a:pt x="56" y="69"/>
                  </a:lnTo>
                  <a:lnTo>
                    <a:pt x="50" y="75"/>
                  </a:lnTo>
                  <a:lnTo>
                    <a:pt x="50" y="75"/>
                  </a:lnTo>
                  <a:lnTo>
                    <a:pt x="44" y="81"/>
                  </a:lnTo>
                  <a:lnTo>
                    <a:pt x="38" y="81"/>
                  </a:lnTo>
                  <a:lnTo>
                    <a:pt x="38" y="81"/>
                  </a:lnTo>
                  <a:lnTo>
                    <a:pt x="31" y="81"/>
                  </a:lnTo>
                  <a:lnTo>
                    <a:pt x="31" y="81"/>
                  </a:lnTo>
                  <a:lnTo>
                    <a:pt x="25" y="81"/>
                  </a:lnTo>
                  <a:lnTo>
                    <a:pt x="19" y="75"/>
                  </a:lnTo>
                  <a:lnTo>
                    <a:pt x="19" y="75"/>
                  </a:lnTo>
                  <a:lnTo>
                    <a:pt x="12" y="75"/>
                  </a:lnTo>
                  <a:lnTo>
                    <a:pt x="6" y="69"/>
                  </a:lnTo>
                  <a:lnTo>
                    <a:pt x="6" y="69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58" name="Freeform 46"/>
            <p:cNvSpPr>
              <a:spLocks/>
            </p:cNvSpPr>
            <p:nvPr/>
          </p:nvSpPr>
          <p:spPr bwMode="auto">
            <a:xfrm>
              <a:off x="2718" y="2108"/>
              <a:ext cx="41" cy="107"/>
            </a:xfrm>
            <a:custGeom>
              <a:avLst/>
              <a:gdLst/>
              <a:ahLst/>
              <a:cxnLst>
                <a:cxn ang="0">
                  <a:pos x="44" y="62"/>
                </a:cxn>
                <a:cxn ang="0">
                  <a:pos x="44" y="68"/>
                </a:cxn>
                <a:cxn ang="0">
                  <a:pos x="44" y="68"/>
                </a:cxn>
                <a:cxn ang="0">
                  <a:pos x="44" y="75"/>
                </a:cxn>
                <a:cxn ang="0">
                  <a:pos x="44" y="75"/>
                </a:cxn>
                <a:cxn ang="0">
                  <a:pos x="44" y="81"/>
                </a:cxn>
                <a:cxn ang="0">
                  <a:pos x="44" y="81"/>
                </a:cxn>
                <a:cxn ang="0">
                  <a:pos x="44" y="87"/>
                </a:cxn>
                <a:cxn ang="0">
                  <a:pos x="44" y="87"/>
                </a:cxn>
                <a:cxn ang="0">
                  <a:pos x="38" y="93"/>
                </a:cxn>
                <a:cxn ang="0">
                  <a:pos x="38" y="93"/>
                </a:cxn>
                <a:cxn ang="0">
                  <a:pos x="38" y="93"/>
                </a:cxn>
                <a:cxn ang="0">
                  <a:pos x="38" y="99"/>
                </a:cxn>
                <a:cxn ang="0">
                  <a:pos x="38" y="99"/>
                </a:cxn>
                <a:cxn ang="0">
                  <a:pos x="32" y="99"/>
                </a:cxn>
                <a:cxn ang="0">
                  <a:pos x="32" y="106"/>
                </a:cxn>
                <a:cxn ang="0">
                  <a:pos x="32" y="106"/>
                </a:cxn>
                <a:cxn ang="0">
                  <a:pos x="19" y="99"/>
                </a:cxn>
                <a:cxn ang="0">
                  <a:pos x="13" y="87"/>
                </a:cxn>
                <a:cxn ang="0">
                  <a:pos x="13" y="81"/>
                </a:cxn>
                <a:cxn ang="0">
                  <a:pos x="7" y="68"/>
                </a:cxn>
                <a:cxn ang="0">
                  <a:pos x="7" y="62"/>
                </a:cxn>
                <a:cxn ang="0">
                  <a:pos x="0" y="56"/>
                </a:cxn>
                <a:cxn ang="0">
                  <a:pos x="7" y="50"/>
                </a:cxn>
                <a:cxn ang="0">
                  <a:pos x="7" y="37"/>
                </a:cxn>
                <a:cxn ang="0">
                  <a:pos x="7" y="31"/>
                </a:cxn>
                <a:cxn ang="0">
                  <a:pos x="13" y="25"/>
                </a:cxn>
                <a:cxn ang="0">
                  <a:pos x="13" y="18"/>
                </a:cxn>
                <a:cxn ang="0">
                  <a:pos x="13" y="12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9" y="6"/>
                </a:cxn>
                <a:cxn ang="0">
                  <a:pos x="19" y="12"/>
                </a:cxn>
                <a:cxn ang="0">
                  <a:pos x="19" y="25"/>
                </a:cxn>
                <a:cxn ang="0">
                  <a:pos x="19" y="31"/>
                </a:cxn>
                <a:cxn ang="0">
                  <a:pos x="19" y="37"/>
                </a:cxn>
                <a:cxn ang="0">
                  <a:pos x="19" y="37"/>
                </a:cxn>
                <a:cxn ang="0">
                  <a:pos x="19" y="43"/>
                </a:cxn>
                <a:cxn ang="0">
                  <a:pos x="26" y="50"/>
                </a:cxn>
                <a:cxn ang="0">
                  <a:pos x="26" y="50"/>
                </a:cxn>
                <a:cxn ang="0">
                  <a:pos x="26" y="56"/>
                </a:cxn>
                <a:cxn ang="0">
                  <a:pos x="32" y="56"/>
                </a:cxn>
                <a:cxn ang="0">
                  <a:pos x="32" y="56"/>
                </a:cxn>
                <a:cxn ang="0">
                  <a:pos x="38" y="62"/>
                </a:cxn>
                <a:cxn ang="0">
                  <a:pos x="38" y="62"/>
                </a:cxn>
                <a:cxn ang="0">
                  <a:pos x="44" y="62"/>
                </a:cxn>
                <a:cxn ang="0">
                  <a:pos x="44" y="62"/>
                </a:cxn>
              </a:cxnLst>
              <a:rect l="0" t="0" r="r" b="b"/>
              <a:pathLst>
                <a:path w="44" h="106">
                  <a:moveTo>
                    <a:pt x="44" y="62"/>
                  </a:moveTo>
                  <a:lnTo>
                    <a:pt x="44" y="68"/>
                  </a:lnTo>
                  <a:lnTo>
                    <a:pt x="44" y="68"/>
                  </a:lnTo>
                  <a:lnTo>
                    <a:pt x="44" y="75"/>
                  </a:lnTo>
                  <a:lnTo>
                    <a:pt x="44" y="75"/>
                  </a:lnTo>
                  <a:lnTo>
                    <a:pt x="44" y="81"/>
                  </a:lnTo>
                  <a:lnTo>
                    <a:pt x="44" y="81"/>
                  </a:lnTo>
                  <a:lnTo>
                    <a:pt x="44" y="87"/>
                  </a:lnTo>
                  <a:lnTo>
                    <a:pt x="44" y="87"/>
                  </a:lnTo>
                  <a:lnTo>
                    <a:pt x="38" y="93"/>
                  </a:lnTo>
                  <a:lnTo>
                    <a:pt x="38" y="93"/>
                  </a:lnTo>
                  <a:lnTo>
                    <a:pt x="38" y="93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2" y="99"/>
                  </a:lnTo>
                  <a:lnTo>
                    <a:pt x="32" y="106"/>
                  </a:lnTo>
                  <a:lnTo>
                    <a:pt x="32" y="106"/>
                  </a:lnTo>
                  <a:lnTo>
                    <a:pt x="19" y="99"/>
                  </a:lnTo>
                  <a:lnTo>
                    <a:pt x="13" y="87"/>
                  </a:lnTo>
                  <a:lnTo>
                    <a:pt x="13" y="81"/>
                  </a:lnTo>
                  <a:lnTo>
                    <a:pt x="7" y="68"/>
                  </a:lnTo>
                  <a:lnTo>
                    <a:pt x="7" y="62"/>
                  </a:lnTo>
                  <a:lnTo>
                    <a:pt x="0" y="56"/>
                  </a:lnTo>
                  <a:lnTo>
                    <a:pt x="7" y="50"/>
                  </a:lnTo>
                  <a:lnTo>
                    <a:pt x="7" y="37"/>
                  </a:lnTo>
                  <a:lnTo>
                    <a:pt x="7" y="31"/>
                  </a:lnTo>
                  <a:lnTo>
                    <a:pt x="13" y="25"/>
                  </a:lnTo>
                  <a:lnTo>
                    <a:pt x="13" y="18"/>
                  </a:lnTo>
                  <a:lnTo>
                    <a:pt x="13" y="12"/>
                  </a:lnTo>
                  <a:lnTo>
                    <a:pt x="19" y="12"/>
                  </a:lnTo>
                  <a:lnTo>
                    <a:pt x="19" y="6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9" y="6"/>
                  </a:lnTo>
                  <a:lnTo>
                    <a:pt x="19" y="12"/>
                  </a:lnTo>
                  <a:lnTo>
                    <a:pt x="19" y="25"/>
                  </a:lnTo>
                  <a:lnTo>
                    <a:pt x="19" y="31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9" y="43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6" y="56"/>
                  </a:lnTo>
                  <a:lnTo>
                    <a:pt x="32" y="56"/>
                  </a:lnTo>
                  <a:lnTo>
                    <a:pt x="32" y="56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44" y="62"/>
                  </a:lnTo>
                  <a:lnTo>
                    <a:pt x="44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59" name="Freeform 47"/>
            <p:cNvSpPr>
              <a:spLocks/>
            </p:cNvSpPr>
            <p:nvPr/>
          </p:nvSpPr>
          <p:spPr bwMode="auto">
            <a:xfrm>
              <a:off x="4535" y="1459"/>
              <a:ext cx="119" cy="137"/>
            </a:xfrm>
            <a:custGeom>
              <a:avLst/>
              <a:gdLst/>
              <a:ahLst/>
              <a:cxnLst>
                <a:cxn ang="0">
                  <a:pos x="119" y="25"/>
                </a:cxn>
                <a:cxn ang="0">
                  <a:pos x="113" y="32"/>
                </a:cxn>
                <a:cxn ang="0">
                  <a:pos x="106" y="32"/>
                </a:cxn>
                <a:cxn ang="0">
                  <a:pos x="100" y="44"/>
                </a:cxn>
                <a:cxn ang="0">
                  <a:pos x="100" y="56"/>
                </a:cxn>
                <a:cxn ang="0">
                  <a:pos x="94" y="75"/>
                </a:cxn>
                <a:cxn ang="0">
                  <a:pos x="94" y="94"/>
                </a:cxn>
                <a:cxn ang="0">
                  <a:pos x="88" y="113"/>
                </a:cxn>
                <a:cxn ang="0">
                  <a:pos x="75" y="113"/>
                </a:cxn>
                <a:cxn ang="0">
                  <a:pos x="56" y="88"/>
                </a:cxn>
                <a:cxn ang="0">
                  <a:pos x="44" y="75"/>
                </a:cxn>
                <a:cxn ang="0">
                  <a:pos x="25" y="63"/>
                </a:cxn>
                <a:cxn ang="0">
                  <a:pos x="18" y="50"/>
                </a:cxn>
                <a:cxn ang="0">
                  <a:pos x="6" y="44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0" y="32"/>
                </a:cxn>
                <a:cxn ang="0">
                  <a:pos x="0" y="25"/>
                </a:cxn>
                <a:cxn ang="0">
                  <a:pos x="12" y="25"/>
                </a:cxn>
                <a:cxn ang="0">
                  <a:pos x="18" y="32"/>
                </a:cxn>
                <a:cxn ang="0">
                  <a:pos x="31" y="38"/>
                </a:cxn>
                <a:cxn ang="0">
                  <a:pos x="37" y="50"/>
                </a:cxn>
                <a:cxn ang="0">
                  <a:pos x="50" y="63"/>
                </a:cxn>
                <a:cxn ang="0">
                  <a:pos x="62" y="75"/>
                </a:cxn>
                <a:cxn ang="0">
                  <a:pos x="75" y="75"/>
                </a:cxn>
                <a:cxn ang="0">
                  <a:pos x="81" y="63"/>
                </a:cxn>
                <a:cxn ang="0">
                  <a:pos x="81" y="44"/>
                </a:cxn>
                <a:cxn ang="0">
                  <a:pos x="88" y="32"/>
                </a:cxn>
                <a:cxn ang="0">
                  <a:pos x="94" y="13"/>
                </a:cxn>
                <a:cxn ang="0">
                  <a:pos x="100" y="7"/>
                </a:cxn>
                <a:cxn ang="0">
                  <a:pos x="100" y="0"/>
                </a:cxn>
                <a:cxn ang="0">
                  <a:pos x="113" y="13"/>
                </a:cxn>
              </a:cxnLst>
              <a:rect l="0" t="0" r="r" b="b"/>
              <a:pathLst>
                <a:path w="119" h="131">
                  <a:moveTo>
                    <a:pt x="119" y="19"/>
                  </a:moveTo>
                  <a:lnTo>
                    <a:pt x="119" y="25"/>
                  </a:lnTo>
                  <a:lnTo>
                    <a:pt x="113" y="25"/>
                  </a:lnTo>
                  <a:lnTo>
                    <a:pt x="113" y="32"/>
                  </a:lnTo>
                  <a:lnTo>
                    <a:pt x="106" y="32"/>
                  </a:lnTo>
                  <a:lnTo>
                    <a:pt x="106" y="32"/>
                  </a:lnTo>
                  <a:lnTo>
                    <a:pt x="106" y="38"/>
                  </a:lnTo>
                  <a:lnTo>
                    <a:pt x="100" y="44"/>
                  </a:lnTo>
                  <a:lnTo>
                    <a:pt x="100" y="50"/>
                  </a:lnTo>
                  <a:lnTo>
                    <a:pt x="100" y="56"/>
                  </a:lnTo>
                  <a:lnTo>
                    <a:pt x="100" y="63"/>
                  </a:lnTo>
                  <a:lnTo>
                    <a:pt x="94" y="75"/>
                  </a:lnTo>
                  <a:lnTo>
                    <a:pt x="94" y="81"/>
                  </a:lnTo>
                  <a:lnTo>
                    <a:pt x="94" y="94"/>
                  </a:lnTo>
                  <a:lnTo>
                    <a:pt x="94" y="100"/>
                  </a:lnTo>
                  <a:lnTo>
                    <a:pt x="88" y="113"/>
                  </a:lnTo>
                  <a:lnTo>
                    <a:pt x="88" y="131"/>
                  </a:lnTo>
                  <a:lnTo>
                    <a:pt x="75" y="113"/>
                  </a:lnTo>
                  <a:lnTo>
                    <a:pt x="62" y="100"/>
                  </a:lnTo>
                  <a:lnTo>
                    <a:pt x="56" y="88"/>
                  </a:lnTo>
                  <a:lnTo>
                    <a:pt x="50" y="81"/>
                  </a:lnTo>
                  <a:lnTo>
                    <a:pt x="44" y="75"/>
                  </a:lnTo>
                  <a:lnTo>
                    <a:pt x="31" y="69"/>
                  </a:lnTo>
                  <a:lnTo>
                    <a:pt x="25" y="63"/>
                  </a:lnTo>
                  <a:lnTo>
                    <a:pt x="18" y="56"/>
                  </a:lnTo>
                  <a:lnTo>
                    <a:pt x="18" y="50"/>
                  </a:lnTo>
                  <a:lnTo>
                    <a:pt x="12" y="50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6" y="25"/>
                  </a:lnTo>
                  <a:lnTo>
                    <a:pt x="12" y="25"/>
                  </a:lnTo>
                  <a:lnTo>
                    <a:pt x="12" y="32"/>
                  </a:lnTo>
                  <a:lnTo>
                    <a:pt x="18" y="32"/>
                  </a:lnTo>
                  <a:lnTo>
                    <a:pt x="25" y="32"/>
                  </a:lnTo>
                  <a:lnTo>
                    <a:pt x="31" y="38"/>
                  </a:lnTo>
                  <a:lnTo>
                    <a:pt x="37" y="44"/>
                  </a:lnTo>
                  <a:lnTo>
                    <a:pt x="37" y="50"/>
                  </a:lnTo>
                  <a:lnTo>
                    <a:pt x="44" y="56"/>
                  </a:lnTo>
                  <a:lnTo>
                    <a:pt x="50" y="63"/>
                  </a:lnTo>
                  <a:lnTo>
                    <a:pt x="56" y="69"/>
                  </a:lnTo>
                  <a:lnTo>
                    <a:pt x="62" y="75"/>
                  </a:lnTo>
                  <a:lnTo>
                    <a:pt x="69" y="81"/>
                  </a:lnTo>
                  <a:lnTo>
                    <a:pt x="75" y="75"/>
                  </a:lnTo>
                  <a:lnTo>
                    <a:pt x="75" y="69"/>
                  </a:lnTo>
                  <a:lnTo>
                    <a:pt x="81" y="63"/>
                  </a:lnTo>
                  <a:lnTo>
                    <a:pt x="81" y="56"/>
                  </a:lnTo>
                  <a:lnTo>
                    <a:pt x="81" y="44"/>
                  </a:lnTo>
                  <a:lnTo>
                    <a:pt x="88" y="38"/>
                  </a:lnTo>
                  <a:lnTo>
                    <a:pt x="88" y="32"/>
                  </a:lnTo>
                  <a:lnTo>
                    <a:pt x="88" y="19"/>
                  </a:lnTo>
                  <a:lnTo>
                    <a:pt x="94" y="13"/>
                  </a:lnTo>
                  <a:lnTo>
                    <a:pt x="94" y="7"/>
                  </a:lnTo>
                  <a:lnTo>
                    <a:pt x="100" y="7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06" y="7"/>
                  </a:lnTo>
                  <a:lnTo>
                    <a:pt x="113" y="13"/>
                  </a:lnTo>
                  <a:lnTo>
                    <a:pt x="119" y="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60" name="Freeform 48"/>
            <p:cNvSpPr>
              <a:spLocks/>
            </p:cNvSpPr>
            <p:nvPr/>
          </p:nvSpPr>
          <p:spPr bwMode="auto">
            <a:xfrm>
              <a:off x="1700" y="1734"/>
              <a:ext cx="38" cy="3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7" y="37"/>
                </a:cxn>
                <a:cxn ang="0">
                  <a:pos x="7" y="37"/>
                </a:cxn>
                <a:cxn ang="0">
                  <a:pos x="13" y="37"/>
                </a:cxn>
                <a:cxn ang="0">
                  <a:pos x="13" y="37"/>
                </a:cxn>
                <a:cxn ang="0">
                  <a:pos x="19" y="37"/>
                </a:cxn>
                <a:cxn ang="0">
                  <a:pos x="19" y="37"/>
                </a:cxn>
                <a:cxn ang="0">
                  <a:pos x="26" y="37"/>
                </a:cxn>
                <a:cxn ang="0">
                  <a:pos x="26" y="37"/>
                </a:cxn>
                <a:cxn ang="0">
                  <a:pos x="26" y="31"/>
                </a:cxn>
                <a:cxn ang="0">
                  <a:pos x="32" y="31"/>
                </a:cxn>
                <a:cxn ang="0">
                  <a:pos x="32" y="31"/>
                </a:cxn>
                <a:cxn ang="0">
                  <a:pos x="32" y="31"/>
                </a:cxn>
                <a:cxn ang="0">
                  <a:pos x="32" y="31"/>
                </a:cxn>
                <a:cxn ang="0">
                  <a:pos x="32" y="31"/>
                </a:cxn>
                <a:cxn ang="0">
                  <a:pos x="32" y="25"/>
                </a:cxn>
                <a:cxn ang="0">
                  <a:pos x="32" y="25"/>
                </a:cxn>
                <a:cxn ang="0">
                  <a:pos x="38" y="25"/>
                </a:cxn>
                <a:cxn ang="0">
                  <a:pos x="38" y="25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38" h="37">
                  <a:moveTo>
                    <a:pt x="0" y="37"/>
                  </a:moveTo>
                  <a:lnTo>
                    <a:pt x="7" y="37"/>
                  </a:lnTo>
                  <a:lnTo>
                    <a:pt x="7" y="37"/>
                  </a:lnTo>
                  <a:lnTo>
                    <a:pt x="13" y="37"/>
                  </a:lnTo>
                  <a:lnTo>
                    <a:pt x="13" y="37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1"/>
                  </a:lnTo>
                  <a:lnTo>
                    <a:pt x="32" y="31"/>
                  </a:lnTo>
                  <a:lnTo>
                    <a:pt x="32" y="31"/>
                  </a:lnTo>
                  <a:lnTo>
                    <a:pt x="32" y="31"/>
                  </a:lnTo>
                  <a:lnTo>
                    <a:pt x="32" y="31"/>
                  </a:lnTo>
                  <a:lnTo>
                    <a:pt x="32" y="31"/>
                  </a:lnTo>
                  <a:lnTo>
                    <a:pt x="32" y="25"/>
                  </a:lnTo>
                  <a:lnTo>
                    <a:pt x="32" y="25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61" name="Freeform 49"/>
            <p:cNvSpPr>
              <a:spLocks/>
            </p:cNvSpPr>
            <p:nvPr/>
          </p:nvSpPr>
          <p:spPr bwMode="auto">
            <a:xfrm>
              <a:off x="1927" y="1360"/>
              <a:ext cx="37" cy="3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2" y="37"/>
                </a:cxn>
                <a:cxn ang="0">
                  <a:pos x="12" y="37"/>
                </a:cxn>
                <a:cxn ang="0">
                  <a:pos x="19" y="37"/>
                </a:cxn>
                <a:cxn ang="0">
                  <a:pos x="19" y="37"/>
                </a:cxn>
                <a:cxn ang="0">
                  <a:pos x="19" y="31"/>
                </a:cxn>
                <a:cxn ang="0">
                  <a:pos x="25" y="31"/>
                </a:cxn>
                <a:cxn ang="0">
                  <a:pos x="25" y="31"/>
                </a:cxn>
                <a:cxn ang="0">
                  <a:pos x="25" y="31"/>
                </a:cxn>
                <a:cxn ang="0">
                  <a:pos x="25" y="31"/>
                </a:cxn>
                <a:cxn ang="0">
                  <a:pos x="31" y="31"/>
                </a:cxn>
                <a:cxn ang="0">
                  <a:pos x="31" y="31"/>
                </a:cxn>
                <a:cxn ang="0">
                  <a:pos x="31" y="31"/>
                </a:cxn>
                <a:cxn ang="0">
                  <a:pos x="31" y="25"/>
                </a:cxn>
                <a:cxn ang="0">
                  <a:pos x="31" y="25"/>
                </a:cxn>
                <a:cxn ang="0">
                  <a:pos x="37" y="25"/>
                </a:cxn>
                <a:cxn ang="0">
                  <a:pos x="37" y="25"/>
                </a:cxn>
                <a:cxn ang="0">
                  <a:pos x="37" y="18"/>
                </a:cxn>
                <a:cxn ang="0">
                  <a:pos x="37" y="18"/>
                </a:cxn>
                <a:cxn ang="0">
                  <a:pos x="37" y="18"/>
                </a:cxn>
                <a:cxn ang="0">
                  <a:pos x="37" y="12"/>
                </a:cxn>
                <a:cxn ang="0">
                  <a:pos x="37" y="12"/>
                </a:cxn>
                <a:cxn ang="0">
                  <a:pos x="37" y="12"/>
                </a:cxn>
                <a:cxn ang="0">
                  <a:pos x="31" y="6"/>
                </a:cxn>
                <a:cxn ang="0">
                  <a:pos x="31" y="6"/>
                </a:cxn>
                <a:cxn ang="0">
                  <a:pos x="31" y="6"/>
                </a:cxn>
                <a:cxn ang="0">
                  <a:pos x="25" y="6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37" h="37">
                  <a:moveTo>
                    <a:pt x="0" y="37"/>
                  </a:moveTo>
                  <a:lnTo>
                    <a:pt x="6" y="37"/>
                  </a:lnTo>
                  <a:lnTo>
                    <a:pt x="6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9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31" y="31"/>
                  </a:lnTo>
                  <a:lnTo>
                    <a:pt x="31" y="31"/>
                  </a:lnTo>
                  <a:lnTo>
                    <a:pt x="31" y="31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7" y="25"/>
                  </a:lnTo>
                  <a:lnTo>
                    <a:pt x="37" y="25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25" y="6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2737" y="1129"/>
              <a:ext cx="2470" cy="823"/>
              <a:chOff x="2737" y="1129"/>
              <a:chExt cx="2470" cy="823"/>
            </a:xfrm>
          </p:grpSpPr>
          <p:sp>
            <p:nvSpPr>
              <p:cNvPr id="13363" name="Freeform 51"/>
              <p:cNvSpPr>
                <a:spLocks/>
              </p:cNvSpPr>
              <p:nvPr/>
            </p:nvSpPr>
            <p:spPr bwMode="auto">
              <a:xfrm>
                <a:off x="4183" y="1565"/>
                <a:ext cx="38" cy="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0" y="38"/>
                  </a:cxn>
                  <a:cxn ang="0">
                    <a:pos x="0" y="38"/>
                  </a:cxn>
                  <a:cxn ang="0">
                    <a:pos x="0" y="44"/>
                  </a:cxn>
                  <a:cxn ang="0">
                    <a:pos x="6" y="44"/>
                  </a:cxn>
                  <a:cxn ang="0">
                    <a:pos x="6" y="50"/>
                  </a:cxn>
                  <a:cxn ang="0">
                    <a:pos x="6" y="50"/>
                  </a:cxn>
                  <a:cxn ang="0">
                    <a:pos x="12" y="50"/>
                  </a:cxn>
                  <a:cxn ang="0">
                    <a:pos x="12" y="56"/>
                  </a:cxn>
                  <a:cxn ang="0">
                    <a:pos x="12" y="56"/>
                  </a:cxn>
                  <a:cxn ang="0">
                    <a:pos x="19" y="56"/>
                  </a:cxn>
                  <a:cxn ang="0">
                    <a:pos x="19" y="56"/>
                  </a:cxn>
                  <a:cxn ang="0">
                    <a:pos x="19" y="56"/>
                  </a:cxn>
                  <a:cxn ang="0">
                    <a:pos x="19" y="56"/>
                  </a:cxn>
                  <a:cxn ang="0">
                    <a:pos x="25" y="56"/>
                  </a:cxn>
                  <a:cxn ang="0">
                    <a:pos x="25" y="56"/>
                  </a:cxn>
                  <a:cxn ang="0">
                    <a:pos x="31" y="50"/>
                  </a:cxn>
                  <a:cxn ang="0">
                    <a:pos x="31" y="50"/>
                  </a:cxn>
                  <a:cxn ang="0">
                    <a:pos x="31" y="44"/>
                  </a:cxn>
                  <a:cxn ang="0">
                    <a:pos x="31" y="44"/>
                  </a:cxn>
                  <a:cxn ang="0">
                    <a:pos x="37" y="38"/>
                  </a:cxn>
                  <a:cxn ang="0">
                    <a:pos x="31" y="32"/>
                  </a:cxn>
                  <a:cxn ang="0">
                    <a:pos x="31" y="32"/>
                  </a:cxn>
                  <a:cxn ang="0">
                    <a:pos x="31" y="25"/>
                  </a:cxn>
                  <a:cxn ang="0">
                    <a:pos x="31" y="19"/>
                  </a:cxn>
                  <a:cxn ang="0">
                    <a:pos x="25" y="19"/>
                  </a:cxn>
                  <a:cxn ang="0">
                    <a:pos x="25" y="13"/>
                  </a:cxn>
                  <a:cxn ang="0">
                    <a:pos x="19" y="13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6" y="7"/>
                  </a:cxn>
                  <a:cxn ang="0">
                    <a:pos x="0" y="0"/>
                  </a:cxn>
                </a:cxnLst>
                <a:rect l="0" t="0" r="r" b="b"/>
                <a:pathLst>
                  <a:path w="37" h="56">
                    <a:moveTo>
                      <a:pt x="0" y="0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4"/>
                    </a:lnTo>
                    <a:lnTo>
                      <a:pt x="6" y="44"/>
                    </a:lnTo>
                    <a:lnTo>
                      <a:pt x="6" y="50"/>
                    </a:lnTo>
                    <a:lnTo>
                      <a:pt x="6" y="50"/>
                    </a:lnTo>
                    <a:lnTo>
                      <a:pt x="12" y="50"/>
                    </a:lnTo>
                    <a:lnTo>
                      <a:pt x="12" y="56"/>
                    </a:lnTo>
                    <a:lnTo>
                      <a:pt x="12" y="56"/>
                    </a:lnTo>
                    <a:lnTo>
                      <a:pt x="19" y="56"/>
                    </a:lnTo>
                    <a:lnTo>
                      <a:pt x="19" y="56"/>
                    </a:lnTo>
                    <a:lnTo>
                      <a:pt x="19" y="56"/>
                    </a:lnTo>
                    <a:lnTo>
                      <a:pt x="19" y="56"/>
                    </a:lnTo>
                    <a:lnTo>
                      <a:pt x="25" y="56"/>
                    </a:lnTo>
                    <a:lnTo>
                      <a:pt x="25" y="56"/>
                    </a:lnTo>
                    <a:lnTo>
                      <a:pt x="31" y="50"/>
                    </a:lnTo>
                    <a:lnTo>
                      <a:pt x="31" y="50"/>
                    </a:lnTo>
                    <a:lnTo>
                      <a:pt x="31" y="44"/>
                    </a:lnTo>
                    <a:lnTo>
                      <a:pt x="31" y="44"/>
                    </a:lnTo>
                    <a:lnTo>
                      <a:pt x="37" y="38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25"/>
                    </a:lnTo>
                    <a:lnTo>
                      <a:pt x="31" y="19"/>
                    </a:lnTo>
                    <a:lnTo>
                      <a:pt x="25" y="19"/>
                    </a:lnTo>
                    <a:lnTo>
                      <a:pt x="25" y="13"/>
                    </a:lnTo>
                    <a:lnTo>
                      <a:pt x="19" y="13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6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364" name="Freeform 52"/>
              <p:cNvSpPr>
                <a:spLocks/>
              </p:cNvSpPr>
              <p:nvPr/>
            </p:nvSpPr>
            <p:spPr bwMode="auto">
              <a:xfrm>
                <a:off x="3221" y="1827"/>
                <a:ext cx="396" cy="125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6" y="25"/>
                  </a:cxn>
                  <a:cxn ang="0">
                    <a:pos x="6" y="25"/>
                  </a:cxn>
                  <a:cxn ang="0">
                    <a:pos x="13" y="31"/>
                  </a:cxn>
                  <a:cxn ang="0">
                    <a:pos x="19" y="38"/>
                  </a:cxn>
                  <a:cxn ang="0">
                    <a:pos x="32" y="44"/>
                  </a:cxn>
                  <a:cxn ang="0">
                    <a:pos x="44" y="50"/>
                  </a:cxn>
                  <a:cxn ang="0">
                    <a:pos x="50" y="56"/>
                  </a:cxn>
                  <a:cxn ang="0">
                    <a:pos x="63" y="63"/>
                  </a:cxn>
                  <a:cxn ang="0">
                    <a:pos x="76" y="69"/>
                  </a:cxn>
                  <a:cxn ang="0">
                    <a:pos x="88" y="75"/>
                  </a:cxn>
                  <a:cxn ang="0">
                    <a:pos x="101" y="81"/>
                  </a:cxn>
                  <a:cxn ang="0">
                    <a:pos x="113" y="87"/>
                  </a:cxn>
                  <a:cxn ang="0">
                    <a:pos x="126" y="94"/>
                  </a:cxn>
                  <a:cxn ang="0">
                    <a:pos x="138" y="106"/>
                  </a:cxn>
                  <a:cxn ang="0">
                    <a:pos x="145" y="112"/>
                  </a:cxn>
                  <a:cxn ang="0">
                    <a:pos x="157" y="125"/>
                  </a:cxn>
                  <a:cxn ang="0">
                    <a:pos x="164" y="119"/>
                  </a:cxn>
                  <a:cxn ang="0">
                    <a:pos x="170" y="119"/>
                  </a:cxn>
                  <a:cxn ang="0">
                    <a:pos x="182" y="112"/>
                  </a:cxn>
                  <a:cxn ang="0">
                    <a:pos x="195" y="106"/>
                  </a:cxn>
                  <a:cxn ang="0">
                    <a:pos x="208" y="100"/>
                  </a:cxn>
                  <a:cxn ang="0">
                    <a:pos x="220" y="94"/>
                  </a:cxn>
                  <a:cxn ang="0">
                    <a:pos x="233" y="87"/>
                  </a:cxn>
                  <a:cxn ang="0">
                    <a:pos x="252" y="81"/>
                  </a:cxn>
                  <a:cxn ang="0">
                    <a:pos x="264" y="75"/>
                  </a:cxn>
                  <a:cxn ang="0">
                    <a:pos x="283" y="69"/>
                  </a:cxn>
                  <a:cxn ang="0">
                    <a:pos x="302" y="63"/>
                  </a:cxn>
                  <a:cxn ang="0">
                    <a:pos x="321" y="56"/>
                  </a:cxn>
                  <a:cxn ang="0">
                    <a:pos x="340" y="50"/>
                  </a:cxn>
                  <a:cxn ang="0">
                    <a:pos x="358" y="44"/>
                  </a:cxn>
                  <a:cxn ang="0">
                    <a:pos x="377" y="38"/>
                  </a:cxn>
                  <a:cxn ang="0">
                    <a:pos x="396" y="31"/>
                  </a:cxn>
                  <a:cxn ang="0">
                    <a:pos x="371" y="25"/>
                  </a:cxn>
                  <a:cxn ang="0">
                    <a:pos x="346" y="25"/>
                  </a:cxn>
                  <a:cxn ang="0">
                    <a:pos x="314" y="19"/>
                  </a:cxn>
                  <a:cxn ang="0">
                    <a:pos x="283" y="13"/>
                  </a:cxn>
                  <a:cxn ang="0">
                    <a:pos x="252" y="13"/>
                  </a:cxn>
                  <a:cxn ang="0">
                    <a:pos x="220" y="6"/>
                  </a:cxn>
                  <a:cxn ang="0">
                    <a:pos x="182" y="6"/>
                  </a:cxn>
                  <a:cxn ang="0">
                    <a:pos x="151" y="6"/>
                  </a:cxn>
                  <a:cxn ang="0">
                    <a:pos x="120" y="0"/>
                  </a:cxn>
                  <a:cxn ang="0">
                    <a:pos x="94" y="0"/>
                  </a:cxn>
                  <a:cxn ang="0">
                    <a:pos x="63" y="0"/>
                  </a:cxn>
                  <a:cxn ang="0">
                    <a:pos x="44" y="0"/>
                  </a:cxn>
                  <a:cxn ang="0">
                    <a:pos x="25" y="6"/>
                  </a:cxn>
                  <a:cxn ang="0">
                    <a:pos x="13" y="6"/>
                  </a:cxn>
                  <a:cxn ang="0">
                    <a:pos x="0" y="13"/>
                  </a:cxn>
                  <a:cxn ang="0">
                    <a:pos x="0" y="19"/>
                  </a:cxn>
                </a:cxnLst>
                <a:rect l="0" t="0" r="r" b="b"/>
                <a:pathLst>
                  <a:path w="396" h="125">
                    <a:moveTo>
                      <a:pt x="0" y="19"/>
                    </a:moveTo>
                    <a:lnTo>
                      <a:pt x="6" y="25"/>
                    </a:lnTo>
                    <a:lnTo>
                      <a:pt x="6" y="25"/>
                    </a:lnTo>
                    <a:lnTo>
                      <a:pt x="13" y="31"/>
                    </a:lnTo>
                    <a:lnTo>
                      <a:pt x="19" y="38"/>
                    </a:lnTo>
                    <a:lnTo>
                      <a:pt x="32" y="44"/>
                    </a:lnTo>
                    <a:lnTo>
                      <a:pt x="44" y="50"/>
                    </a:lnTo>
                    <a:lnTo>
                      <a:pt x="50" y="56"/>
                    </a:lnTo>
                    <a:lnTo>
                      <a:pt x="63" y="63"/>
                    </a:lnTo>
                    <a:lnTo>
                      <a:pt x="76" y="69"/>
                    </a:lnTo>
                    <a:lnTo>
                      <a:pt x="88" y="75"/>
                    </a:lnTo>
                    <a:lnTo>
                      <a:pt x="101" y="81"/>
                    </a:lnTo>
                    <a:lnTo>
                      <a:pt x="113" y="87"/>
                    </a:lnTo>
                    <a:lnTo>
                      <a:pt x="126" y="94"/>
                    </a:lnTo>
                    <a:lnTo>
                      <a:pt x="138" y="106"/>
                    </a:lnTo>
                    <a:lnTo>
                      <a:pt x="145" y="112"/>
                    </a:lnTo>
                    <a:lnTo>
                      <a:pt x="157" y="125"/>
                    </a:lnTo>
                    <a:lnTo>
                      <a:pt x="164" y="119"/>
                    </a:lnTo>
                    <a:lnTo>
                      <a:pt x="170" y="119"/>
                    </a:lnTo>
                    <a:lnTo>
                      <a:pt x="182" y="112"/>
                    </a:lnTo>
                    <a:lnTo>
                      <a:pt x="195" y="106"/>
                    </a:lnTo>
                    <a:lnTo>
                      <a:pt x="208" y="100"/>
                    </a:lnTo>
                    <a:lnTo>
                      <a:pt x="220" y="94"/>
                    </a:lnTo>
                    <a:lnTo>
                      <a:pt x="233" y="87"/>
                    </a:lnTo>
                    <a:lnTo>
                      <a:pt x="252" y="81"/>
                    </a:lnTo>
                    <a:lnTo>
                      <a:pt x="264" y="75"/>
                    </a:lnTo>
                    <a:lnTo>
                      <a:pt x="283" y="69"/>
                    </a:lnTo>
                    <a:lnTo>
                      <a:pt x="302" y="63"/>
                    </a:lnTo>
                    <a:lnTo>
                      <a:pt x="321" y="56"/>
                    </a:lnTo>
                    <a:lnTo>
                      <a:pt x="340" y="50"/>
                    </a:lnTo>
                    <a:lnTo>
                      <a:pt x="358" y="44"/>
                    </a:lnTo>
                    <a:lnTo>
                      <a:pt x="377" y="38"/>
                    </a:lnTo>
                    <a:lnTo>
                      <a:pt x="396" y="31"/>
                    </a:lnTo>
                    <a:lnTo>
                      <a:pt x="371" y="25"/>
                    </a:lnTo>
                    <a:lnTo>
                      <a:pt x="346" y="25"/>
                    </a:lnTo>
                    <a:lnTo>
                      <a:pt x="314" y="19"/>
                    </a:lnTo>
                    <a:lnTo>
                      <a:pt x="283" y="13"/>
                    </a:lnTo>
                    <a:lnTo>
                      <a:pt x="252" y="13"/>
                    </a:lnTo>
                    <a:lnTo>
                      <a:pt x="220" y="6"/>
                    </a:lnTo>
                    <a:lnTo>
                      <a:pt x="182" y="6"/>
                    </a:lnTo>
                    <a:lnTo>
                      <a:pt x="151" y="6"/>
                    </a:lnTo>
                    <a:lnTo>
                      <a:pt x="120" y="0"/>
                    </a:lnTo>
                    <a:lnTo>
                      <a:pt x="94" y="0"/>
                    </a:lnTo>
                    <a:lnTo>
                      <a:pt x="63" y="0"/>
                    </a:lnTo>
                    <a:lnTo>
                      <a:pt x="44" y="0"/>
                    </a:lnTo>
                    <a:lnTo>
                      <a:pt x="25" y="6"/>
                    </a:lnTo>
                    <a:lnTo>
                      <a:pt x="13" y="6"/>
                    </a:lnTo>
                    <a:lnTo>
                      <a:pt x="0" y="13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365" name="Freeform 53"/>
              <p:cNvSpPr>
                <a:spLocks/>
              </p:cNvSpPr>
              <p:nvPr/>
            </p:nvSpPr>
            <p:spPr bwMode="auto">
              <a:xfrm>
                <a:off x="4227" y="1581"/>
                <a:ext cx="37" cy="4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0" y="25"/>
                  </a:cxn>
                  <a:cxn ang="0">
                    <a:pos x="6" y="25"/>
                  </a:cxn>
                  <a:cxn ang="0">
                    <a:pos x="6" y="25"/>
                  </a:cxn>
                  <a:cxn ang="0">
                    <a:pos x="6" y="31"/>
                  </a:cxn>
                  <a:cxn ang="0">
                    <a:pos x="6" y="31"/>
                  </a:cxn>
                  <a:cxn ang="0">
                    <a:pos x="6" y="31"/>
                  </a:cxn>
                  <a:cxn ang="0">
                    <a:pos x="6" y="31"/>
                  </a:cxn>
                  <a:cxn ang="0">
                    <a:pos x="6" y="31"/>
                  </a:cxn>
                  <a:cxn ang="0">
                    <a:pos x="12" y="31"/>
                  </a:cxn>
                  <a:cxn ang="0">
                    <a:pos x="19" y="31"/>
                  </a:cxn>
                  <a:cxn ang="0">
                    <a:pos x="25" y="31"/>
                  </a:cxn>
                  <a:cxn ang="0">
                    <a:pos x="25" y="31"/>
                  </a:cxn>
                  <a:cxn ang="0">
                    <a:pos x="31" y="31"/>
                  </a:cxn>
                  <a:cxn ang="0">
                    <a:pos x="31" y="31"/>
                  </a:cxn>
                  <a:cxn ang="0">
                    <a:pos x="37" y="31"/>
                  </a:cxn>
                  <a:cxn ang="0">
                    <a:pos x="37" y="31"/>
                  </a:cxn>
                  <a:cxn ang="0">
                    <a:pos x="37" y="25"/>
                  </a:cxn>
                  <a:cxn ang="0">
                    <a:pos x="37" y="25"/>
                  </a:cxn>
                  <a:cxn ang="0">
                    <a:pos x="37" y="25"/>
                  </a:cxn>
                  <a:cxn ang="0">
                    <a:pos x="37" y="19"/>
                  </a:cxn>
                  <a:cxn ang="0">
                    <a:pos x="31" y="19"/>
                  </a:cxn>
                  <a:cxn ang="0">
                    <a:pos x="31" y="19"/>
                  </a:cxn>
                  <a:cxn ang="0">
                    <a:pos x="25" y="12"/>
                  </a:cxn>
                  <a:cxn ang="0">
                    <a:pos x="25" y="12"/>
                  </a:cxn>
                  <a:cxn ang="0">
                    <a:pos x="19" y="12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37" h="31">
                    <a:moveTo>
                      <a:pt x="6" y="0"/>
                    </a:moveTo>
                    <a:lnTo>
                      <a:pt x="6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31"/>
                    </a:lnTo>
                    <a:lnTo>
                      <a:pt x="6" y="31"/>
                    </a:lnTo>
                    <a:lnTo>
                      <a:pt x="6" y="31"/>
                    </a:lnTo>
                    <a:lnTo>
                      <a:pt x="6" y="31"/>
                    </a:lnTo>
                    <a:lnTo>
                      <a:pt x="6" y="31"/>
                    </a:lnTo>
                    <a:lnTo>
                      <a:pt x="12" y="31"/>
                    </a:lnTo>
                    <a:lnTo>
                      <a:pt x="19" y="31"/>
                    </a:lnTo>
                    <a:lnTo>
                      <a:pt x="25" y="31"/>
                    </a:lnTo>
                    <a:lnTo>
                      <a:pt x="25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25"/>
                    </a:lnTo>
                    <a:lnTo>
                      <a:pt x="37" y="25"/>
                    </a:lnTo>
                    <a:lnTo>
                      <a:pt x="37" y="25"/>
                    </a:lnTo>
                    <a:lnTo>
                      <a:pt x="37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19" y="12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366" name="Freeform 54"/>
              <p:cNvSpPr>
                <a:spLocks/>
              </p:cNvSpPr>
              <p:nvPr/>
            </p:nvSpPr>
            <p:spPr bwMode="auto">
              <a:xfrm>
                <a:off x="5170" y="1353"/>
                <a:ext cx="38" cy="3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7" y="38"/>
                  </a:cxn>
                  <a:cxn ang="0">
                    <a:pos x="13" y="38"/>
                  </a:cxn>
                  <a:cxn ang="0">
                    <a:pos x="13" y="38"/>
                  </a:cxn>
                  <a:cxn ang="0">
                    <a:pos x="19" y="38"/>
                  </a:cxn>
                  <a:cxn ang="0">
                    <a:pos x="19" y="38"/>
                  </a:cxn>
                  <a:cxn ang="0">
                    <a:pos x="19" y="38"/>
                  </a:cxn>
                  <a:cxn ang="0">
                    <a:pos x="19" y="38"/>
                  </a:cxn>
                  <a:cxn ang="0">
                    <a:pos x="25" y="38"/>
                  </a:cxn>
                  <a:cxn ang="0">
                    <a:pos x="25" y="38"/>
                  </a:cxn>
                  <a:cxn ang="0">
                    <a:pos x="25" y="38"/>
                  </a:cxn>
                  <a:cxn ang="0">
                    <a:pos x="32" y="38"/>
                  </a:cxn>
                  <a:cxn ang="0">
                    <a:pos x="32" y="38"/>
                  </a:cxn>
                  <a:cxn ang="0">
                    <a:pos x="32" y="32"/>
                  </a:cxn>
                  <a:cxn ang="0">
                    <a:pos x="32" y="32"/>
                  </a:cxn>
                  <a:cxn ang="0">
                    <a:pos x="38" y="32"/>
                  </a:cxn>
                  <a:cxn ang="0">
                    <a:pos x="38" y="32"/>
                  </a:cxn>
                  <a:cxn ang="0">
                    <a:pos x="38" y="32"/>
                  </a:cxn>
                  <a:cxn ang="0">
                    <a:pos x="38" y="25"/>
                  </a:cxn>
                  <a:cxn ang="0">
                    <a:pos x="38" y="25"/>
                  </a:cxn>
                  <a:cxn ang="0">
                    <a:pos x="38" y="25"/>
                  </a:cxn>
                  <a:cxn ang="0">
                    <a:pos x="38" y="19"/>
                  </a:cxn>
                  <a:cxn ang="0">
                    <a:pos x="38" y="19"/>
                  </a:cxn>
                  <a:cxn ang="0">
                    <a:pos x="38" y="19"/>
                  </a:cxn>
                  <a:cxn ang="0">
                    <a:pos x="38" y="13"/>
                  </a:cxn>
                  <a:cxn ang="0">
                    <a:pos x="32" y="13"/>
                  </a:cxn>
                  <a:cxn ang="0">
                    <a:pos x="32" y="13"/>
                  </a:cxn>
                  <a:cxn ang="0">
                    <a:pos x="32" y="7"/>
                  </a:cxn>
                  <a:cxn ang="0">
                    <a:pos x="25" y="7"/>
                  </a:cxn>
                  <a:cxn ang="0">
                    <a:pos x="25" y="7"/>
                  </a:cxn>
                  <a:cxn ang="0">
                    <a:pos x="19" y="7"/>
                  </a:cxn>
                  <a:cxn ang="0">
                    <a:pos x="19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7" y="7"/>
                  </a:cxn>
                  <a:cxn ang="0">
                    <a:pos x="7" y="7"/>
                  </a:cxn>
                  <a:cxn ang="0">
                    <a:pos x="7" y="7"/>
                  </a:cxn>
                  <a:cxn ang="0">
                    <a:pos x="7" y="13"/>
                  </a:cxn>
                  <a:cxn ang="0">
                    <a:pos x="7" y="13"/>
                  </a:cxn>
                  <a:cxn ang="0">
                    <a:pos x="0" y="19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0" y="38"/>
                  </a:cxn>
                  <a:cxn ang="0">
                    <a:pos x="0" y="38"/>
                  </a:cxn>
                  <a:cxn ang="0">
                    <a:pos x="0" y="38"/>
                  </a:cxn>
                  <a:cxn ang="0">
                    <a:pos x="0" y="38"/>
                  </a:cxn>
                </a:cxnLst>
                <a:rect l="0" t="0" r="r" b="b"/>
                <a:pathLst>
                  <a:path w="38" h="38">
                    <a:moveTo>
                      <a:pt x="0" y="38"/>
                    </a:moveTo>
                    <a:lnTo>
                      <a:pt x="7" y="38"/>
                    </a:lnTo>
                    <a:lnTo>
                      <a:pt x="13" y="38"/>
                    </a:lnTo>
                    <a:lnTo>
                      <a:pt x="13" y="38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5" y="38"/>
                    </a:lnTo>
                    <a:lnTo>
                      <a:pt x="25" y="38"/>
                    </a:lnTo>
                    <a:lnTo>
                      <a:pt x="25" y="38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8" y="25"/>
                    </a:lnTo>
                    <a:lnTo>
                      <a:pt x="38" y="25"/>
                    </a:lnTo>
                    <a:lnTo>
                      <a:pt x="38" y="25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3"/>
                    </a:lnTo>
                    <a:lnTo>
                      <a:pt x="32" y="13"/>
                    </a:lnTo>
                    <a:lnTo>
                      <a:pt x="32" y="13"/>
                    </a:lnTo>
                    <a:lnTo>
                      <a:pt x="32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19" y="7"/>
                    </a:lnTo>
                    <a:lnTo>
                      <a:pt x="19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0" y="19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367" name="Freeform 55"/>
              <p:cNvSpPr>
                <a:spLocks/>
              </p:cNvSpPr>
              <p:nvPr/>
            </p:nvSpPr>
            <p:spPr bwMode="auto">
              <a:xfrm>
                <a:off x="2737" y="1166"/>
                <a:ext cx="82" cy="38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7" y="32"/>
                  </a:cxn>
                  <a:cxn ang="0">
                    <a:pos x="13" y="38"/>
                  </a:cxn>
                  <a:cxn ang="0">
                    <a:pos x="19" y="38"/>
                  </a:cxn>
                  <a:cxn ang="0">
                    <a:pos x="25" y="38"/>
                  </a:cxn>
                  <a:cxn ang="0">
                    <a:pos x="32" y="38"/>
                  </a:cxn>
                  <a:cxn ang="0">
                    <a:pos x="38" y="38"/>
                  </a:cxn>
                  <a:cxn ang="0">
                    <a:pos x="44" y="38"/>
                  </a:cxn>
                  <a:cxn ang="0">
                    <a:pos x="51" y="38"/>
                  </a:cxn>
                  <a:cxn ang="0">
                    <a:pos x="57" y="38"/>
                  </a:cxn>
                  <a:cxn ang="0">
                    <a:pos x="63" y="32"/>
                  </a:cxn>
                  <a:cxn ang="0">
                    <a:pos x="69" y="32"/>
                  </a:cxn>
                  <a:cxn ang="0">
                    <a:pos x="76" y="25"/>
                  </a:cxn>
                  <a:cxn ang="0">
                    <a:pos x="76" y="25"/>
                  </a:cxn>
                  <a:cxn ang="0">
                    <a:pos x="82" y="25"/>
                  </a:cxn>
                  <a:cxn ang="0">
                    <a:pos x="82" y="19"/>
                  </a:cxn>
                  <a:cxn ang="0">
                    <a:pos x="82" y="19"/>
                  </a:cxn>
                  <a:cxn ang="0">
                    <a:pos x="82" y="19"/>
                  </a:cxn>
                  <a:cxn ang="0">
                    <a:pos x="82" y="13"/>
                  </a:cxn>
                  <a:cxn ang="0">
                    <a:pos x="82" y="13"/>
                  </a:cxn>
                  <a:cxn ang="0">
                    <a:pos x="82" y="7"/>
                  </a:cxn>
                  <a:cxn ang="0">
                    <a:pos x="82" y="7"/>
                  </a:cxn>
                  <a:cxn ang="0">
                    <a:pos x="76" y="7"/>
                  </a:cxn>
                  <a:cxn ang="0">
                    <a:pos x="76" y="0"/>
                  </a:cxn>
                  <a:cxn ang="0">
                    <a:pos x="76" y="0"/>
                  </a:cxn>
                  <a:cxn ang="0">
                    <a:pos x="76" y="0"/>
                  </a:cxn>
                  <a:cxn ang="0">
                    <a:pos x="69" y="0"/>
                  </a:cxn>
                  <a:cxn ang="0">
                    <a:pos x="69" y="0"/>
                  </a:cxn>
                  <a:cxn ang="0">
                    <a:pos x="63" y="0"/>
                  </a:cxn>
                  <a:cxn ang="0">
                    <a:pos x="63" y="0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1" y="0"/>
                  </a:cxn>
                  <a:cxn ang="0">
                    <a:pos x="51" y="0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38" y="7"/>
                  </a:cxn>
                  <a:cxn ang="0">
                    <a:pos x="38" y="7"/>
                  </a:cxn>
                  <a:cxn ang="0">
                    <a:pos x="32" y="7"/>
                  </a:cxn>
                  <a:cxn ang="0">
                    <a:pos x="32" y="7"/>
                  </a:cxn>
                  <a:cxn ang="0">
                    <a:pos x="25" y="13"/>
                  </a:cxn>
                  <a:cxn ang="0">
                    <a:pos x="25" y="13"/>
                  </a:cxn>
                  <a:cxn ang="0">
                    <a:pos x="19" y="13"/>
                  </a:cxn>
                  <a:cxn ang="0">
                    <a:pos x="19" y="19"/>
                  </a:cxn>
                  <a:cxn ang="0">
                    <a:pos x="13" y="19"/>
                  </a:cxn>
                  <a:cxn ang="0">
                    <a:pos x="13" y="19"/>
                  </a:cxn>
                  <a:cxn ang="0">
                    <a:pos x="7" y="25"/>
                  </a:cxn>
                  <a:cxn ang="0">
                    <a:pos x="7" y="25"/>
                  </a:cxn>
                  <a:cxn ang="0">
                    <a:pos x="0" y="25"/>
                  </a:cxn>
                </a:cxnLst>
                <a:rect l="0" t="0" r="r" b="b"/>
                <a:pathLst>
                  <a:path w="82" h="38">
                    <a:moveTo>
                      <a:pt x="0" y="25"/>
                    </a:moveTo>
                    <a:lnTo>
                      <a:pt x="7" y="32"/>
                    </a:lnTo>
                    <a:lnTo>
                      <a:pt x="13" y="38"/>
                    </a:lnTo>
                    <a:lnTo>
                      <a:pt x="19" y="38"/>
                    </a:lnTo>
                    <a:lnTo>
                      <a:pt x="25" y="38"/>
                    </a:lnTo>
                    <a:lnTo>
                      <a:pt x="32" y="38"/>
                    </a:lnTo>
                    <a:lnTo>
                      <a:pt x="38" y="38"/>
                    </a:lnTo>
                    <a:lnTo>
                      <a:pt x="44" y="38"/>
                    </a:lnTo>
                    <a:lnTo>
                      <a:pt x="51" y="38"/>
                    </a:lnTo>
                    <a:lnTo>
                      <a:pt x="57" y="38"/>
                    </a:lnTo>
                    <a:lnTo>
                      <a:pt x="63" y="32"/>
                    </a:lnTo>
                    <a:lnTo>
                      <a:pt x="69" y="32"/>
                    </a:lnTo>
                    <a:lnTo>
                      <a:pt x="76" y="25"/>
                    </a:lnTo>
                    <a:lnTo>
                      <a:pt x="76" y="25"/>
                    </a:lnTo>
                    <a:lnTo>
                      <a:pt x="82" y="25"/>
                    </a:lnTo>
                    <a:lnTo>
                      <a:pt x="82" y="19"/>
                    </a:lnTo>
                    <a:lnTo>
                      <a:pt x="82" y="19"/>
                    </a:lnTo>
                    <a:lnTo>
                      <a:pt x="82" y="19"/>
                    </a:lnTo>
                    <a:lnTo>
                      <a:pt x="82" y="13"/>
                    </a:lnTo>
                    <a:lnTo>
                      <a:pt x="82" y="13"/>
                    </a:lnTo>
                    <a:lnTo>
                      <a:pt x="82" y="7"/>
                    </a:lnTo>
                    <a:lnTo>
                      <a:pt x="82" y="7"/>
                    </a:lnTo>
                    <a:lnTo>
                      <a:pt x="76" y="7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69" y="0"/>
                    </a:lnTo>
                    <a:lnTo>
                      <a:pt x="69" y="0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32" y="7"/>
                    </a:lnTo>
                    <a:lnTo>
                      <a:pt x="32" y="7"/>
                    </a:lnTo>
                    <a:lnTo>
                      <a:pt x="25" y="13"/>
                    </a:lnTo>
                    <a:lnTo>
                      <a:pt x="25" y="13"/>
                    </a:lnTo>
                    <a:lnTo>
                      <a:pt x="19" y="13"/>
                    </a:lnTo>
                    <a:lnTo>
                      <a:pt x="19" y="19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368" name="Freeform 56"/>
              <p:cNvSpPr>
                <a:spLocks/>
              </p:cNvSpPr>
              <p:nvPr/>
            </p:nvSpPr>
            <p:spPr bwMode="auto">
              <a:xfrm>
                <a:off x="4051" y="1141"/>
                <a:ext cx="81" cy="44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6" y="38"/>
                  </a:cxn>
                  <a:cxn ang="0">
                    <a:pos x="12" y="44"/>
                  </a:cxn>
                  <a:cxn ang="0">
                    <a:pos x="19" y="44"/>
                  </a:cxn>
                  <a:cxn ang="0">
                    <a:pos x="25" y="44"/>
                  </a:cxn>
                  <a:cxn ang="0">
                    <a:pos x="31" y="44"/>
                  </a:cxn>
                  <a:cxn ang="0">
                    <a:pos x="37" y="44"/>
                  </a:cxn>
                  <a:cxn ang="0">
                    <a:pos x="44" y="44"/>
                  </a:cxn>
                  <a:cxn ang="0">
                    <a:pos x="50" y="44"/>
                  </a:cxn>
                  <a:cxn ang="0">
                    <a:pos x="56" y="38"/>
                  </a:cxn>
                  <a:cxn ang="0">
                    <a:pos x="63" y="38"/>
                  </a:cxn>
                  <a:cxn ang="0">
                    <a:pos x="69" y="38"/>
                  </a:cxn>
                  <a:cxn ang="0">
                    <a:pos x="75" y="32"/>
                  </a:cxn>
                  <a:cxn ang="0">
                    <a:pos x="75" y="32"/>
                  </a:cxn>
                  <a:cxn ang="0">
                    <a:pos x="81" y="32"/>
                  </a:cxn>
                  <a:cxn ang="0">
                    <a:pos x="81" y="25"/>
                  </a:cxn>
                  <a:cxn ang="0">
                    <a:pos x="81" y="25"/>
                  </a:cxn>
                  <a:cxn ang="0">
                    <a:pos x="81" y="19"/>
                  </a:cxn>
                  <a:cxn ang="0">
                    <a:pos x="81" y="19"/>
                  </a:cxn>
                  <a:cxn ang="0">
                    <a:pos x="81" y="13"/>
                  </a:cxn>
                  <a:cxn ang="0">
                    <a:pos x="81" y="13"/>
                  </a:cxn>
                  <a:cxn ang="0">
                    <a:pos x="81" y="7"/>
                  </a:cxn>
                  <a:cxn ang="0">
                    <a:pos x="75" y="7"/>
                  </a:cxn>
                  <a:cxn ang="0">
                    <a:pos x="75" y="7"/>
                  </a:cxn>
                  <a:cxn ang="0">
                    <a:pos x="75" y="0"/>
                  </a:cxn>
                  <a:cxn ang="0">
                    <a:pos x="69" y="0"/>
                  </a:cxn>
                  <a:cxn ang="0">
                    <a:pos x="69" y="0"/>
                  </a:cxn>
                  <a:cxn ang="0">
                    <a:pos x="63" y="0"/>
                  </a:cxn>
                  <a:cxn ang="0">
                    <a:pos x="56" y="0"/>
                  </a:cxn>
                  <a:cxn ang="0">
                    <a:pos x="56" y="0"/>
                  </a:cxn>
                  <a:cxn ang="0">
                    <a:pos x="50" y="0"/>
                  </a:cxn>
                  <a:cxn ang="0">
                    <a:pos x="50" y="0"/>
                  </a:cxn>
                  <a:cxn ang="0">
                    <a:pos x="44" y="0"/>
                  </a:cxn>
                  <a:cxn ang="0">
                    <a:pos x="37" y="0"/>
                  </a:cxn>
                  <a:cxn ang="0">
                    <a:pos x="37" y="7"/>
                  </a:cxn>
                  <a:cxn ang="0">
                    <a:pos x="37" y="7"/>
                  </a:cxn>
                  <a:cxn ang="0">
                    <a:pos x="37" y="7"/>
                  </a:cxn>
                  <a:cxn ang="0">
                    <a:pos x="31" y="7"/>
                  </a:cxn>
                  <a:cxn ang="0">
                    <a:pos x="31" y="13"/>
                  </a:cxn>
                  <a:cxn ang="0">
                    <a:pos x="25" y="13"/>
                  </a:cxn>
                  <a:cxn ang="0">
                    <a:pos x="25" y="13"/>
                  </a:cxn>
                  <a:cxn ang="0">
                    <a:pos x="19" y="13"/>
                  </a:cxn>
                  <a:cxn ang="0">
                    <a:pos x="19" y="19"/>
                  </a:cxn>
                  <a:cxn ang="0">
                    <a:pos x="19" y="19"/>
                  </a:cxn>
                  <a:cxn ang="0">
                    <a:pos x="12" y="25"/>
                  </a:cxn>
                  <a:cxn ang="0">
                    <a:pos x="12" y="25"/>
                  </a:cxn>
                  <a:cxn ang="0">
                    <a:pos x="6" y="25"/>
                  </a:cxn>
                  <a:cxn ang="0">
                    <a:pos x="6" y="32"/>
                  </a:cxn>
                  <a:cxn ang="0">
                    <a:pos x="0" y="32"/>
                  </a:cxn>
                </a:cxnLst>
                <a:rect l="0" t="0" r="r" b="b"/>
                <a:pathLst>
                  <a:path w="81" h="44">
                    <a:moveTo>
                      <a:pt x="0" y="32"/>
                    </a:moveTo>
                    <a:lnTo>
                      <a:pt x="6" y="38"/>
                    </a:lnTo>
                    <a:lnTo>
                      <a:pt x="12" y="44"/>
                    </a:lnTo>
                    <a:lnTo>
                      <a:pt x="19" y="44"/>
                    </a:lnTo>
                    <a:lnTo>
                      <a:pt x="25" y="44"/>
                    </a:lnTo>
                    <a:lnTo>
                      <a:pt x="31" y="44"/>
                    </a:lnTo>
                    <a:lnTo>
                      <a:pt x="37" y="44"/>
                    </a:lnTo>
                    <a:lnTo>
                      <a:pt x="44" y="44"/>
                    </a:lnTo>
                    <a:lnTo>
                      <a:pt x="50" y="44"/>
                    </a:lnTo>
                    <a:lnTo>
                      <a:pt x="56" y="38"/>
                    </a:lnTo>
                    <a:lnTo>
                      <a:pt x="63" y="38"/>
                    </a:lnTo>
                    <a:lnTo>
                      <a:pt x="69" y="38"/>
                    </a:lnTo>
                    <a:lnTo>
                      <a:pt x="75" y="32"/>
                    </a:lnTo>
                    <a:lnTo>
                      <a:pt x="75" y="32"/>
                    </a:lnTo>
                    <a:lnTo>
                      <a:pt x="81" y="32"/>
                    </a:lnTo>
                    <a:lnTo>
                      <a:pt x="81" y="25"/>
                    </a:lnTo>
                    <a:lnTo>
                      <a:pt x="81" y="25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3"/>
                    </a:lnTo>
                    <a:lnTo>
                      <a:pt x="81" y="13"/>
                    </a:lnTo>
                    <a:lnTo>
                      <a:pt x="81" y="7"/>
                    </a:lnTo>
                    <a:lnTo>
                      <a:pt x="75" y="7"/>
                    </a:lnTo>
                    <a:lnTo>
                      <a:pt x="75" y="7"/>
                    </a:lnTo>
                    <a:lnTo>
                      <a:pt x="75" y="0"/>
                    </a:lnTo>
                    <a:lnTo>
                      <a:pt x="69" y="0"/>
                    </a:lnTo>
                    <a:lnTo>
                      <a:pt x="69" y="0"/>
                    </a:lnTo>
                    <a:lnTo>
                      <a:pt x="63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44" y="0"/>
                    </a:lnTo>
                    <a:lnTo>
                      <a:pt x="37" y="0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1" y="7"/>
                    </a:lnTo>
                    <a:lnTo>
                      <a:pt x="31" y="13"/>
                    </a:lnTo>
                    <a:lnTo>
                      <a:pt x="25" y="13"/>
                    </a:lnTo>
                    <a:lnTo>
                      <a:pt x="25" y="13"/>
                    </a:lnTo>
                    <a:lnTo>
                      <a:pt x="19" y="13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6" y="25"/>
                    </a:lnTo>
                    <a:lnTo>
                      <a:pt x="6" y="32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369" name="Freeform 57"/>
              <p:cNvSpPr>
                <a:spLocks/>
              </p:cNvSpPr>
              <p:nvPr/>
            </p:nvSpPr>
            <p:spPr bwMode="auto">
              <a:xfrm>
                <a:off x="4736" y="1129"/>
                <a:ext cx="75" cy="44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0" y="31"/>
                  </a:cxn>
                  <a:cxn ang="0">
                    <a:pos x="6" y="37"/>
                  </a:cxn>
                  <a:cxn ang="0">
                    <a:pos x="12" y="37"/>
                  </a:cxn>
                  <a:cxn ang="0">
                    <a:pos x="19" y="44"/>
                  </a:cxn>
                  <a:cxn ang="0">
                    <a:pos x="25" y="44"/>
                  </a:cxn>
                  <a:cxn ang="0">
                    <a:pos x="31" y="44"/>
                  </a:cxn>
                  <a:cxn ang="0">
                    <a:pos x="37" y="37"/>
                  </a:cxn>
                  <a:cxn ang="0">
                    <a:pos x="44" y="37"/>
                  </a:cxn>
                  <a:cxn ang="0">
                    <a:pos x="50" y="37"/>
                  </a:cxn>
                  <a:cxn ang="0">
                    <a:pos x="50" y="31"/>
                  </a:cxn>
                  <a:cxn ang="0">
                    <a:pos x="56" y="31"/>
                  </a:cxn>
                  <a:cxn ang="0">
                    <a:pos x="63" y="31"/>
                  </a:cxn>
                  <a:cxn ang="0">
                    <a:pos x="69" y="25"/>
                  </a:cxn>
                  <a:cxn ang="0">
                    <a:pos x="69" y="25"/>
                  </a:cxn>
                  <a:cxn ang="0">
                    <a:pos x="69" y="19"/>
                  </a:cxn>
                  <a:cxn ang="0">
                    <a:pos x="75" y="19"/>
                  </a:cxn>
                  <a:cxn ang="0">
                    <a:pos x="75" y="12"/>
                  </a:cxn>
                  <a:cxn ang="0">
                    <a:pos x="75" y="12"/>
                  </a:cxn>
                  <a:cxn ang="0">
                    <a:pos x="75" y="6"/>
                  </a:cxn>
                  <a:cxn ang="0">
                    <a:pos x="69" y="6"/>
                  </a:cxn>
                  <a:cxn ang="0">
                    <a:pos x="69" y="6"/>
                  </a:cxn>
                  <a:cxn ang="0">
                    <a:pos x="69" y="0"/>
                  </a:cxn>
                  <a:cxn ang="0">
                    <a:pos x="63" y="0"/>
                  </a:cxn>
                  <a:cxn ang="0">
                    <a:pos x="63" y="0"/>
                  </a:cxn>
                  <a:cxn ang="0">
                    <a:pos x="56" y="0"/>
                  </a:cxn>
                  <a:cxn ang="0">
                    <a:pos x="50" y="0"/>
                  </a:cxn>
                  <a:cxn ang="0">
                    <a:pos x="50" y="0"/>
                  </a:cxn>
                  <a:cxn ang="0">
                    <a:pos x="44" y="0"/>
                  </a:cxn>
                  <a:cxn ang="0">
                    <a:pos x="37" y="0"/>
                  </a:cxn>
                  <a:cxn ang="0">
                    <a:pos x="37" y="6"/>
                  </a:cxn>
                  <a:cxn ang="0">
                    <a:pos x="31" y="6"/>
                  </a:cxn>
                  <a:cxn ang="0">
                    <a:pos x="25" y="6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12"/>
                  </a:cxn>
                  <a:cxn ang="0">
                    <a:pos x="19" y="12"/>
                  </a:cxn>
                  <a:cxn ang="0">
                    <a:pos x="12" y="12"/>
                  </a:cxn>
                  <a:cxn ang="0">
                    <a:pos x="12" y="12"/>
                  </a:cxn>
                  <a:cxn ang="0">
                    <a:pos x="12" y="12"/>
                  </a:cxn>
                  <a:cxn ang="0">
                    <a:pos x="12" y="19"/>
                  </a:cxn>
                  <a:cxn ang="0">
                    <a:pos x="6" y="19"/>
                  </a:cxn>
                  <a:cxn ang="0">
                    <a:pos x="6" y="19"/>
                  </a:cxn>
                  <a:cxn ang="0">
                    <a:pos x="6" y="19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31"/>
                  </a:cxn>
                </a:cxnLst>
                <a:rect l="0" t="0" r="r" b="b"/>
                <a:pathLst>
                  <a:path w="75" h="44">
                    <a:moveTo>
                      <a:pt x="0" y="31"/>
                    </a:moveTo>
                    <a:lnTo>
                      <a:pt x="0" y="31"/>
                    </a:lnTo>
                    <a:lnTo>
                      <a:pt x="6" y="37"/>
                    </a:lnTo>
                    <a:lnTo>
                      <a:pt x="12" y="37"/>
                    </a:lnTo>
                    <a:lnTo>
                      <a:pt x="19" y="44"/>
                    </a:lnTo>
                    <a:lnTo>
                      <a:pt x="25" y="44"/>
                    </a:lnTo>
                    <a:lnTo>
                      <a:pt x="31" y="44"/>
                    </a:lnTo>
                    <a:lnTo>
                      <a:pt x="37" y="37"/>
                    </a:lnTo>
                    <a:lnTo>
                      <a:pt x="44" y="37"/>
                    </a:lnTo>
                    <a:lnTo>
                      <a:pt x="50" y="37"/>
                    </a:lnTo>
                    <a:lnTo>
                      <a:pt x="50" y="31"/>
                    </a:lnTo>
                    <a:lnTo>
                      <a:pt x="56" y="31"/>
                    </a:lnTo>
                    <a:lnTo>
                      <a:pt x="63" y="31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9" y="19"/>
                    </a:lnTo>
                    <a:lnTo>
                      <a:pt x="75" y="19"/>
                    </a:lnTo>
                    <a:lnTo>
                      <a:pt x="75" y="12"/>
                    </a:lnTo>
                    <a:lnTo>
                      <a:pt x="75" y="12"/>
                    </a:lnTo>
                    <a:lnTo>
                      <a:pt x="75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0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44" y="0"/>
                    </a:lnTo>
                    <a:lnTo>
                      <a:pt x="37" y="0"/>
                    </a:lnTo>
                    <a:lnTo>
                      <a:pt x="37" y="6"/>
                    </a:lnTo>
                    <a:lnTo>
                      <a:pt x="31" y="6"/>
                    </a:lnTo>
                    <a:lnTo>
                      <a:pt x="25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2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3641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However, a large proportion (</a:t>
            </a:r>
            <a:r>
              <a:rPr lang="en-US" dirty="0">
                <a:solidFill>
                  <a:srgbClr val="FF0000"/>
                </a:solidFill>
              </a:rPr>
              <a:t>ranged 8.7 to 32 %) </a:t>
            </a:r>
            <a:r>
              <a:rPr lang="en-US" dirty="0"/>
              <a:t>of </a:t>
            </a:r>
            <a:r>
              <a:rPr lang="en-US" dirty="0" smtClean="0"/>
              <a:t>patients underwent </a:t>
            </a:r>
            <a:r>
              <a:rPr lang="en-US" dirty="0">
                <a:solidFill>
                  <a:srgbClr val="FF0000"/>
                </a:solidFill>
              </a:rPr>
              <a:t>delayed surgery</a:t>
            </a:r>
            <a:r>
              <a:rPr lang="en-US" dirty="0"/>
              <a:t>. Among them, a substantial proportion (ranging from 50 </a:t>
            </a:r>
            <a:r>
              <a:rPr lang="en-US" dirty="0" smtClean="0"/>
              <a:t>to 69</a:t>
            </a:r>
            <a:r>
              <a:rPr lang="en-US" dirty="0"/>
              <a:t>%) of the reasons for delayed surgery were distinct from size enlargement or </a:t>
            </a:r>
            <a:r>
              <a:rPr lang="en-US" dirty="0" smtClean="0"/>
              <a:t>lymph node </a:t>
            </a:r>
            <a:r>
              <a:rPr lang="en-US" dirty="0"/>
              <a:t>metastasis. </a:t>
            </a:r>
            <a:endParaRPr lang="en-US" dirty="0" smtClean="0"/>
          </a:p>
          <a:p>
            <a:endParaRPr lang="en-US" sz="4800" dirty="0" smtClean="0"/>
          </a:p>
          <a:p>
            <a:pPr algn="ctr"/>
            <a:r>
              <a:rPr lang="en-US" sz="2200" dirty="0">
                <a:solidFill>
                  <a:srgbClr val="0070C0"/>
                </a:solidFill>
              </a:rPr>
              <a:t>Cho SJ, </a:t>
            </a:r>
            <a:r>
              <a:rPr lang="en-US" sz="2200" dirty="0" err="1">
                <a:solidFill>
                  <a:srgbClr val="0070C0"/>
                </a:solidFill>
              </a:rPr>
              <a:t>Suh</a:t>
            </a:r>
            <a:r>
              <a:rPr lang="en-US" sz="2200" dirty="0">
                <a:solidFill>
                  <a:srgbClr val="0070C0"/>
                </a:solidFill>
              </a:rPr>
              <a:t> CH, </a:t>
            </a:r>
            <a:r>
              <a:rPr lang="en-US" sz="2200" dirty="0" err="1">
                <a:solidFill>
                  <a:srgbClr val="0070C0"/>
                </a:solidFill>
              </a:rPr>
              <a:t>Baek</a:t>
            </a:r>
            <a:r>
              <a:rPr lang="en-US" sz="2200" dirty="0">
                <a:solidFill>
                  <a:srgbClr val="0070C0"/>
                </a:solidFill>
              </a:rPr>
              <a:t> JH, Chung SR, </a:t>
            </a:r>
            <a:r>
              <a:rPr lang="en-US" sz="2200" dirty="0" err="1">
                <a:solidFill>
                  <a:srgbClr val="0070C0"/>
                </a:solidFill>
              </a:rPr>
              <a:t>Choi</a:t>
            </a:r>
            <a:r>
              <a:rPr lang="en-US" sz="2200" dirty="0">
                <a:solidFill>
                  <a:srgbClr val="0070C0"/>
                </a:solidFill>
              </a:rPr>
              <a:t> YJ, Chung KW, </a:t>
            </a:r>
            <a:r>
              <a:rPr lang="en-US" sz="2200" dirty="0" err="1">
                <a:solidFill>
                  <a:srgbClr val="0070C0"/>
                </a:solidFill>
              </a:rPr>
              <a:t>Shong</a:t>
            </a:r>
            <a:r>
              <a:rPr lang="en-US" sz="2200" dirty="0">
                <a:solidFill>
                  <a:srgbClr val="0070C0"/>
                </a:solidFill>
              </a:rPr>
              <a:t> Y, Lee JH 2019 </a:t>
            </a:r>
            <a:r>
              <a:rPr lang="en-US" sz="2200" dirty="0" smtClean="0">
                <a:solidFill>
                  <a:srgbClr val="0070C0"/>
                </a:solidFill>
              </a:rPr>
              <a:t>Active   Surveillance </a:t>
            </a:r>
            <a:r>
              <a:rPr lang="en-US" sz="2200" dirty="0">
                <a:solidFill>
                  <a:srgbClr val="0070C0"/>
                </a:solidFill>
              </a:rPr>
              <a:t>for Small Papillary Thyroid Cancer: A Systematic Review and </a:t>
            </a:r>
            <a:r>
              <a:rPr lang="en-US" sz="2200" dirty="0" smtClean="0">
                <a:solidFill>
                  <a:srgbClr val="0070C0"/>
                </a:solidFill>
              </a:rPr>
              <a:t>Meta‐Analysis</a:t>
            </a:r>
            <a:r>
              <a:rPr lang="en-US" sz="2200" dirty="0">
                <a:solidFill>
                  <a:srgbClr val="0070C0"/>
                </a:solidFill>
              </a:rPr>
              <a:t>. Thyroid : official journal of the American Thyroid Association.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Anxiety </a:t>
            </a:r>
            <a:r>
              <a:rPr lang="en-US" dirty="0"/>
              <a:t>is one of the main reasons for delayed </a:t>
            </a:r>
            <a:r>
              <a:rPr lang="en-US" dirty="0" smtClean="0"/>
              <a:t>surgery.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algn="ctr"/>
            <a:r>
              <a:rPr lang="en-US" dirty="0"/>
              <a:t>Moreover, the tumor could evoke </a:t>
            </a:r>
            <a:endParaRPr lang="en-US" dirty="0" smtClean="0"/>
          </a:p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 considerable </a:t>
            </a:r>
            <a:r>
              <a:rPr lang="en-US" dirty="0"/>
              <a:t>patient </a:t>
            </a:r>
            <a:r>
              <a:rPr lang="en-US" dirty="0" smtClean="0"/>
              <a:t>anxiety when </a:t>
            </a:r>
            <a:r>
              <a:rPr lang="en-US" dirty="0"/>
              <a:t>it is left </a:t>
            </a:r>
            <a:r>
              <a:rPr lang="en-US" dirty="0" smtClean="0"/>
              <a:t>untreated.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A</a:t>
            </a:r>
            <a:r>
              <a:rPr lang="en-US" dirty="0" smtClean="0"/>
              <a:t>ctive surveillance does not seem to be a perfect strategy for all patients.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 recent years, image-guided ablations including </a:t>
            </a:r>
            <a:r>
              <a:rPr lang="en-US" dirty="0" smtClean="0"/>
              <a:t>ethanol injection</a:t>
            </a:r>
            <a:r>
              <a:rPr lang="en-US" dirty="0"/>
              <a:t>, radiofrequency ablation (RFA) and microwave ablation</a:t>
            </a:r>
          </a:p>
          <a:p>
            <a:pPr algn="ctr">
              <a:buNone/>
            </a:pPr>
            <a:r>
              <a:rPr lang="en-US" dirty="0" smtClean="0"/>
              <a:t>    (</a:t>
            </a:r>
            <a:r>
              <a:rPr lang="en-US" dirty="0"/>
              <a:t>MWA) have attracted much interest in the </a:t>
            </a:r>
            <a:r>
              <a:rPr lang="en-US" dirty="0" smtClean="0"/>
              <a:t>minimally invasive </a:t>
            </a:r>
            <a:r>
              <a:rPr lang="en-US" dirty="0"/>
              <a:t>treatment of various tumors such as </a:t>
            </a:r>
            <a:r>
              <a:rPr lang="en-US" dirty="0" smtClean="0"/>
              <a:t>neoplasm's of the </a:t>
            </a:r>
            <a:r>
              <a:rPr lang="en-US" dirty="0"/>
              <a:t>liver, kidney and </a:t>
            </a:r>
            <a:r>
              <a:rPr lang="en-US" dirty="0" smtClean="0"/>
              <a:t>lung.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These </a:t>
            </a:r>
            <a:r>
              <a:rPr lang="en-US" dirty="0"/>
              <a:t>techniques </a:t>
            </a:r>
            <a:r>
              <a:rPr lang="en-US" dirty="0" smtClean="0"/>
              <a:t>have been </a:t>
            </a:r>
            <a:r>
              <a:rPr lang="en-US" dirty="0"/>
              <a:t>regarded as an alternative to surgery. Several studies</a:t>
            </a:r>
          </a:p>
          <a:p>
            <a:pPr algn="ctr">
              <a:buNone/>
            </a:pPr>
            <a:r>
              <a:rPr lang="en-US" dirty="0" smtClean="0"/>
              <a:t>    showed </a:t>
            </a:r>
            <a:r>
              <a:rPr lang="en-US" dirty="0"/>
              <a:t>that RFA and MWA have been used to treat </a:t>
            </a:r>
            <a:r>
              <a:rPr lang="en-US" dirty="0" smtClean="0"/>
              <a:t>thyroid nodules </a:t>
            </a:r>
            <a:r>
              <a:rPr lang="en-US" dirty="0"/>
              <a:t>and metastatic lymph nodes from PTC, </a:t>
            </a:r>
            <a:r>
              <a:rPr lang="en-US" dirty="0" smtClean="0"/>
              <a:t>yielding favorable results.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Thermal ablation included </a:t>
            </a:r>
            <a:r>
              <a:rPr lang="en-US" dirty="0" smtClean="0">
                <a:solidFill>
                  <a:srgbClr val="FF0000"/>
                </a:solidFill>
              </a:rPr>
              <a:t>MWA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LA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RFA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US-guided laser ablation (LA) </a:t>
            </a:r>
            <a:r>
              <a:rPr lang="en-US" dirty="0" smtClean="0"/>
              <a:t>has also </a:t>
            </a:r>
            <a:r>
              <a:rPr lang="en-US" dirty="0"/>
              <a:t>been demonstrated to be an effective method to </a:t>
            </a:r>
            <a:r>
              <a:rPr lang="en-US" dirty="0" smtClean="0"/>
              <a:t>reduce the </a:t>
            </a:r>
            <a:r>
              <a:rPr lang="en-US" dirty="0"/>
              <a:t>volume of benign thyroid nodules </a:t>
            </a:r>
            <a:r>
              <a:rPr lang="en-US" dirty="0" smtClean="0"/>
              <a:t>, </a:t>
            </a:r>
            <a:r>
              <a:rPr lang="en-US" dirty="0"/>
              <a:t>and to </a:t>
            </a:r>
            <a:r>
              <a:rPr lang="en-US" dirty="0" smtClean="0"/>
              <a:t>treat malignant </a:t>
            </a:r>
            <a:r>
              <a:rPr lang="en-US" dirty="0"/>
              <a:t>diseases such as early </a:t>
            </a:r>
            <a:r>
              <a:rPr lang="en-US" dirty="0" err="1"/>
              <a:t>hepatocellular</a:t>
            </a:r>
            <a:r>
              <a:rPr lang="en-US" dirty="0"/>
              <a:t> </a:t>
            </a:r>
            <a:r>
              <a:rPr lang="en-US" dirty="0" smtClean="0"/>
              <a:t>carcinoma and </a:t>
            </a:r>
            <a:r>
              <a:rPr lang="en-US" dirty="0"/>
              <a:t>metastatic lymph nodes from </a:t>
            </a:r>
            <a:r>
              <a:rPr lang="en-US" dirty="0" smtClean="0"/>
              <a:t>PTC.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59276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However, several recent </a:t>
            </a:r>
            <a:r>
              <a:rPr lang="en-US" sz="2800" dirty="0" smtClean="0"/>
              <a:t>studies have </a:t>
            </a:r>
            <a:r>
              <a:rPr lang="en-US" sz="2800" dirty="0"/>
              <a:t>suggested </a:t>
            </a:r>
            <a:r>
              <a:rPr lang="en-US" sz="2800" dirty="0" smtClean="0"/>
              <a:t>the application </a:t>
            </a:r>
            <a:r>
              <a:rPr lang="en-US" sz="2800" dirty="0"/>
              <a:t>of </a:t>
            </a:r>
            <a:r>
              <a:rPr lang="en-US" sz="2800" dirty="0">
                <a:solidFill>
                  <a:srgbClr val="FF0000"/>
                </a:solidFill>
              </a:rPr>
              <a:t>RFA</a:t>
            </a:r>
            <a:r>
              <a:rPr lang="en-US" sz="2800" dirty="0"/>
              <a:t> for low-risk PMC</a:t>
            </a:r>
          </a:p>
          <a:p>
            <a:pPr algn="ctr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>
                <a:solidFill>
                  <a:srgbClr val="0070C0"/>
                </a:solidFill>
              </a:rPr>
              <a:t>Kim et al. </a:t>
            </a:r>
            <a:r>
              <a:rPr lang="en-US" sz="2800" dirty="0" smtClean="0">
                <a:solidFill>
                  <a:srgbClr val="0070C0"/>
                </a:solidFill>
              </a:rPr>
              <a:t>reported </a:t>
            </a:r>
            <a:r>
              <a:rPr lang="en-US" sz="2800" dirty="0">
                <a:solidFill>
                  <a:srgbClr val="0070C0"/>
                </a:solidFill>
              </a:rPr>
              <a:t>their indications as </a:t>
            </a:r>
            <a:r>
              <a:rPr lang="en-US" sz="2800" dirty="0" smtClean="0">
                <a:solidFill>
                  <a:srgbClr val="0070C0"/>
                </a:solidFill>
              </a:rPr>
              <a:t>follows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dirty="0" smtClean="0"/>
              <a:t> Pathologically confirmed PTC without  cytological aggressiveness,</a:t>
            </a:r>
          </a:p>
          <a:p>
            <a:pPr>
              <a:buNone/>
            </a:pPr>
            <a:r>
              <a:rPr lang="en-US" dirty="0" smtClean="0"/>
              <a:t>  Single </a:t>
            </a:r>
            <a:r>
              <a:rPr lang="en-US" dirty="0"/>
              <a:t>PTC without </a:t>
            </a:r>
            <a:r>
              <a:rPr lang="en-US" dirty="0" err="1"/>
              <a:t>extrathyroidal</a:t>
            </a:r>
            <a:r>
              <a:rPr lang="en-US" dirty="0"/>
              <a:t> extension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No </a:t>
            </a:r>
            <a:r>
              <a:rPr lang="en-US" dirty="0"/>
              <a:t>metastatic </a:t>
            </a:r>
            <a:r>
              <a:rPr lang="en-US" dirty="0" err="1" smtClean="0"/>
              <a:t>tumours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Ineligibility for </a:t>
            </a:r>
            <a:r>
              <a:rPr lang="en-US" dirty="0" smtClean="0"/>
              <a:t>surgery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Zhang M, </a:t>
            </a:r>
            <a:r>
              <a:rPr lang="en-US" dirty="0" err="1"/>
              <a:t>Luo</a:t>
            </a:r>
            <a:r>
              <a:rPr lang="en-US" dirty="0"/>
              <a:t> Y, Zhang Y, et al. (2016). Efficacy and safety of</a:t>
            </a:r>
          </a:p>
          <a:p>
            <a:pPr>
              <a:buNone/>
            </a:pPr>
            <a:r>
              <a:rPr lang="en-US" dirty="0"/>
              <a:t>ultrasound-guided radiofrequency ablation for treating low-risk</a:t>
            </a:r>
          </a:p>
          <a:p>
            <a:pPr>
              <a:buNone/>
            </a:pPr>
            <a:r>
              <a:rPr lang="en-US" dirty="0"/>
              <a:t>papillary thyroid </a:t>
            </a:r>
            <a:r>
              <a:rPr lang="en-US" dirty="0" err="1"/>
              <a:t>microcarcinoma</a:t>
            </a:r>
            <a:r>
              <a:rPr lang="en-US" dirty="0"/>
              <a:t>: a prospective study. Thyroid</a:t>
            </a:r>
          </a:p>
          <a:p>
            <a:pPr>
              <a:buNone/>
            </a:pPr>
            <a:r>
              <a:rPr lang="en-US" dirty="0"/>
              <a:t>26:1581–7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Sun J, Liu X, Zhang Q, et al. (2016). Papillary thyroid carcinoma</a:t>
            </a:r>
          </a:p>
          <a:p>
            <a:pPr>
              <a:buNone/>
            </a:pPr>
            <a:r>
              <a:rPr lang="en-US" dirty="0"/>
              <a:t>treated with radiofrequency ablation in a patient with hypertrophic</a:t>
            </a:r>
          </a:p>
          <a:p>
            <a:pPr>
              <a:buNone/>
            </a:pPr>
            <a:r>
              <a:rPr lang="en-US" dirty="0" err="1"/>
              <a:t>cardiomyopathy</a:t>
            </a:r>
            <a:r>
              <a:rPr lang="en-US" dirty="0"/>
              <a:t>: a case report. Korean J </a:t>
            </a:r>
            <a:r>
              <a:rPr lang="en-US" dirty="0" err="1"/>
              <a:t>Radiol</a:t>
            </a:r>
            <a:r>
              <a:rPr lang="en-US" dirty="0"/>
              <a:t> 17:558–61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Kim </a:t>
            </a:r>
            <a:r>
              <a:rPr lang="en-US" dirty="0"/>
              <a:t>JH, </a:t>
            </a:r>
            <a:r>
              <a:rPr lang="en-US" dirty="0" err="1"/>
              <a:t>Baek</a:t>
            </a:r>
            <a:r>
              <a:rPr lang="en-US" dirty="0"/>
              <a:t> JH, Sung JY, et al. (2017). Radiofrequency ablation</a:t>
            </a:r>
          </a:p>
          <a:p>
            <a:pPr>
              <a:buNone/>
            </a:pPr>
            <a:r>
              <a:rPr lang="en-US" dirty="0"/>
              <a:t>of low-risk small papillary </a:t>
            </a:r>
            <a:r>
              <a:rPr lang="en-US" dirty="0" err="1"/>
              <a:t>thyroidcarcinoma</a:t>
            </a:r>
            <a:r>
              <a:rPr lang="en-US" dirty="0"/>
              <a:t>: preliminary results</a:t>
            </a:r>
          </a:p>
          <a:p>
            <a:pPr>
              <a:buNone/>
            </a:pPr>
            <a:r>
              <a:rPr lang="en-US" dirty="0"/>
              <a:t>for patients ineligible for surgery. </a:t>
            </a:r>
            <a:r>
              <a:rPr lang="en-US" dirty="0" err="1"/>
              <a:t>Int</a:t>
            </a:r>
            <a:r>
              <a:rPr lang="en-US" dirty="0"/>
              <a:t> J Hyperthermia 33:212–19.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36219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Thermal Ablation for Papillary Thyroid </a:t>
            </a:r>
            <a:r>
              <a:rPr lang="en-US" sz="4000" b="1" dirty="0" err="1" smtClean="0">
                <a:solidFill>
                  <a:srgbClr val="002060"/>
                </a:solidFill>
              </a:rPr>
              <a:t>Microcarcinomas</a:t>
            </a:r>
            <a:r>
              <a:rPr lang="en-US" sz="4000" b="1" dirty="0" smtClean="0">
                <a:solidFill>
                  <a:srgbClr val="002060"/>
                </a:solidFill>
              </a:rPr>
              <a:t/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PTMCs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err="1" smtClean="0">
                <a:solidFill>
                  <a:srgbClr val="002060"/>
                </a:solidFill>
              </a:rPr>
              <a:t>Bijan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Iraj,MD</a:t>
            </a:r>
            <a:endParaRPr lang="en-US" sz="48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sz="2600" dirty="0" smtClean="0">
                <a:solidFill>
                  <a:srgbClr val="002060"/>
                </a:solidFill>
              </a:rPr>
              <a:t>Assistant Professor of Internal Medicine  and        Endocrinology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   Department of Endocrinology and Metabolism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    Isfahan Medical School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Techniques: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Before </a:t>
            </a:r>
            <a:r>
              <a:rPr lang="en-US" dirty="0"/>
              <a:t>starting ablation, the </a:t>
            </a:r>
            <a:r>
              <a:rPr lang="en-US" dirty="0" smtClean="0"/>
              <a:t>target </a:t>
            </a:r>
            <a:r>
              <a:rPr lang="en-US" dirty="0" smtClean="0"/>
              <a:t>tumor </a:t>
            </a:r>
            <a:r>
              <a:rPr lang="en-US" dirty="0"/>
              <a:t>is divided into multiple conceptual ablation </a:t>
            </a:r>
            <a:r>
              <a:rPr lang="en-US" dirty="0" smtClean="0"/>
              <a:t>units, and </a:t>
            </a:r>
            <a:r>
              <a:rPr lang="en-US" dirty="0"/>
              <a:t>RFA is performed in a unit-by-unit manner by </a:t>
            </a:r>
            <a:r>
              <a:rPr lang="en-US" dirty="0" smtClean="0"/>
              <a:t>moving the </a:t>
            </a:r>
            <a:r>
              <a:rPr lang="en-US" dirty="0"/>
              <a:t>electrode </a:t>
            </a:r>
            <a:r>
              <a:rPr lang="en-US" dirty="0" smtClean="0"/>
              <a:t>tip.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use of local </a:t>
            </a:r>
            <a:r>
              <a:rPr lang="en-US" dirty="0" err="1" smtClean="0"/>
              <a:t>anaesthesia</a:t>
            </a:r>
            <a:r>
              <a:rPr lang="en-US" dirty="0" smtClean="0"/>
              <a:t> rather </a:t>
            </a:r>
            <a:r>
              <a:rPr lang="en-US" dirty="0"/>
              <a:t>than general </a:t>
            </a:r>
            <a:r>
              <a:rPr lang="en-US" dirty="0" err="1"/>
              <a:t>anaesthesia</a:t>
            </a:r>
            <a:r>
              <a:rPr lang="en-US" dirty="0"/>
              <a:t> or </a:t>
            </a:r>
            <a:r>
              <a:rPr lang="en-US" dirty="0" smtClean="0"/>
              <a:t>sedation.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a </a:t>
            </a:r>
            <a:r>
              <a:rPr lang="en-US" dirty="0"/>
              <a:t>metastatic </a:t>
            </a:r>
            <a:r>
              <a:rPr lang="en-US" dirty="0" err="1"/>
              <a:t>tumour</a:t>
            </a:r>
            <a:r>
              <a:rPr lang="en-US" dirty="0"/>
              <a:t> exists adjacent to these nerves, </a:t>
            </a:r>
            <a:r>
              <a:rPr lang="en-US" dirty="0" smtClean="0"/>
              <a:t>the </a:t>
            </a:r>
            <a:r>
              <a:rPr lang="en-US" dirty="0" err="1" smtClean="0"/>
              <a:t>hydrodissection</a:t>
            </a:r>
            <a:r>
              <a:rPr lang="en-US" dirty="0" smtClean="0"/>
              <a:t> </a:t>
            </a:r>
            <a:r>
              <a:rPr lang="en-US" dirty="0"/>
              <a:t>technique is useful to prevent thermal </a:t>
            </a:r>
            <a:r>
              <a:rPr lang="en-US" dirty="0" smtClean="0"/>
              <a:t>injury.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. Iraj\Desktop\(17) (PDF) Radiofrequency Ablation in the Treatment of Benign Thyroid Nodules_ An Efficient and Safe Alternative to Surgery_files\The-thyroid-nodule-dark-gray-oval-is-divided-into-multiple-small-conceptual-ablation_W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75438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i="1" dirty="0" smtClean="0"/>
              <a:t>Danger </a:t>
            </a:r>
            <a:r>
              <a:rPr lang="en-US" i="1" dirty="0"/>
              <a:t>triangle, i.e. the </a:t>
            </a:r>
            <a:r>
              <a:rPr lang="en-US" i="1" dirty="0" err="1"/>
              <a:t>tracheoesophageal</a:t>
            </a:r>
            <a:endParaRPr lang="en-US" i="1" dirty="0"/>
          </a:p>
          <a:p>
            <a:pPr algn="ctr">
              <a:buNone/>
            </a:pPr>
            <a:r>
              <a:rPr lang="en-US" dirty="0" smtClean="0"/>
              <a:t>    groove </a:t>
            </a:r>
            <a:r>
              <a:rPr lang="en-US" dirty="0"/>
              <a:t>including the RLN, trachea, and </a:t>
            </a:r>
            <a:r>
              <a:rPr lang="en-US" dirty="0" smtClean="0"/>
              <a:t>esophagus.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Ablation should </a:t>
            </a:r>
            <a:r>
              <a:rPr lang="en-US" dirty="0"/>
              <a:t>be terminated when all conceptual units </a:t>
            </a:r>
            <a:r>
              <a:rPr lang="en-US" dirty="0" smtClean="0"/>
              <a:t>have changed </a:t>
            </a:r>
            <a:r>
              <a:rPr lang="en-US" dirty="0"/>
              <a:t>to transient </a:t>
            </a:r>
            <a:r>
              <a:rPr lang="en-US" dirty="0" smtClean="0"/>
              <a:t>hyper echoic </a:t>
            </a:r>
            <a:r>
              <a:rPr lang="en-US" dirty="0"/>
              <a:t>zones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RFA is usually </a:t>
            </a:r>
            <a:r>
              <a:rPr lang="en-US" dirty="0" smtClean="0"/>
              <a:t>performed on </a:t>
            </a:r>
            <a:r>
              <a:rPr lang="en-US" dirty="0"/>
              <a:t>both the </a:t>
            </a:r>
            <a:r>
              <a:rPr lang="en-US" dirty="0" smtClean="0"/>
              <a:t>tumor </a:t>
            </a:r>
            <a:r>
              <a:rPr lang="en-US" dirty="0"/>
              <a:t>and the surrounding normal </a:t>
            </a:r>
            <a:r>
              <a:rPr lang="en-US" dirty="0" smtClean="0"/>
              <a:t>tissue in </a:t>
            </a:r>
            <a:r>
              <a:rPr lang="en-US" dirty="0"/>
              <a:t>order to prevent local </a:t>
            </a:r>
            <a:r>
              <a:rPr lang="en-US" dirty="0" smtClean="0"/>
              <a:t>recurrence.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Dr. Iraj\Desktop\(17) (PDF) Radiofrequency Ablation in the Treatment of Benign Thyroid Nodules_ An Efficient and Safe Alternative to Surgery_files\a-Pretreatment-nodule-volume-357-cm-3-and-b-enhanced-vascularization-by_W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096250" cy="585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If patients cannot tolerate the pain during ablation, </a:t>
            </a:r>
            <a:r>
              <a:rPr lang="en-US" dirty="0" err="1" smtClean="0"/>
              <a:t>lidocaine</a:t>
            </a:r>
            <a:r>
              <a:rPr lang="en-US" dirty="0" smtClean="0"/>
              <a:t> injection </a:t>
            </a:r>
            <a:r>
              <a:rPr lang="en-US" dirty="0"/>
              <a:t>around the </a:t>
            </a:r>
            <a:r>
              <a:rPr lang="en-US" dirty="0" err="1"/>
              <a:t>tumour</a:t>
            </a:r>
            <a:r>
              <a:rPr lang="en-US" dirty="0"/>
              <a:t> is recommended.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</a:t>
            </a:r>
            <a:r>
              <a:rPr lang="en-US" dirty="0"/>
              <a:t>the clinical framework for risk stratification in determining whether AS is appropriate </a:t>
            </a:r>
            <a:r>
              <a:rPr lang="en-US" dirty="0" smtClean="0"/>
              <a:t>for PTMC </a:t>
            </a:r>
            <a:r>
              <a:rPr lang="en-US" dirty="0"/>
              <a:t>categorized patients as </a:t>
            </a:r>
            <a:r>
              <a:rPr lang="en-US" dirty="0">
                <a:solidFill>
                  <a:srgbClr val="FF0000"/>
                </a:solidFill>
              </a:rPr>
              <a:t>ideal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appropriate</a:t>
            </a:r>
            <a:r>
              <a:rPr lang="en-US" dirty="0"/>
              <a:t>, or </a:t>
            </a:r>
            <a:r>
              <a:rPr lang="en-US" dirty="0">
                <a:solidFill>
                  <a:srgbClr val="FF0000"/>
                </a:solidFill>
              </a:rPr>
              <a:t>inappropriate </a:t>
            </a:r>
            <a:r>
              <a:rPr lang="en-US" dirty="0"/>
              <a:t>for AS based on </a:t>
            </a:r>
            <a:r>
              <a:rPr lang="en-US" dirty="0" smtClean="0"/>
              <a:t>imaging findings</a:t>
            </a:r>
            <a:r>
              <a:rPr lang="en-US" dirty="0"/>
              <a:t>, and the characteristics of the patient and/or medical </a:t>
            </a:r>
            <a:r>
              <a:rPr lang="en-US" dirty="0" smtClean="0"/>
              <a:t>          team.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“</a:t>
            </a:r>
            <a:r>
              <a:rPr lang="en-US" dirty="0" smtClean="0"/>
              <a:t>low-risk” has </a:t>
            </a:r>
            <a:r>
              <a:rPr lang="en-US" dirty="0"/>
              <a:t>been described as the absence of clinically evident </a:t>
            </a:r>
            <a:r>
              <a:rPr lang="en-US" dirty="0" smtClean="0"/>
              <a:t>metastases, local </a:t>
            </a:r>
            <a:r>
              <a:rPr lang="en-US" dirty="0"/>
              <a:t>invasion and aggressive cytological </a:t>
            </a:r>
            <a:r>
              <a:rPr lang="en-US" dirty="0" smtClean="0"/>
              <a:t>evidence.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Based on </a:t>
            </a:r>
            <a:r>
              <a:rPr lang="en-US" dirty="0" smtClean="0"/>
              <a:t>strict stratification</a:t>
            </a:r>
            <a:r>
              <a:rPr lang="en-US" dirty="0"/>
              <a:t>, the patients classified as </a:t>
            </a:r>
            <a:r>
              <a:rPr lang="en-US" dirty="0">
                <a:solidFill>
                  <a:srgbClr val="FF0000"/>
                </a:solidFill>
              </a:rPr>
              <a:t>inappropriate for AS </a:t>
            </a:r>
            <a:r>
              <a:rPr lang="en-US" dirty="0"/>
              <a:t>should not be considered </a:t>
            </a:r>
            <a:r>
              <a:rPr lang="en-US" dirty="0" smtClean="0"/>
              <a:t>for thermal </a:t>
            </a:r>
            <a:r>
              <a:rPr lang="en-US" dirty="0"/>
              <a:t>ablation. However, patients with a fear of undergoing surgery can be </a:t>
            </a:r>
            <a:r>
              <a:rPr lang="en-US" dirty="0" smtClean="0"/>
              <a:t>considered for </a:t>
            </a:r>
            <a:r>
              <a:rPr lang="en-US" dirty="0"/>
              <a:t>thermal </a:t>
            </a:r>
            <a:r>
              <a:rPr lang="en-US" dirty="0" smtClean="0"/>
              <a:t>ablation.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However, patients with a fear of undergoing surgery can be </a:t>
            </a:r>
            <a:r>
              <a:rPr lang="en-US" dirty="0" smtClean="0"/>
              <a:t>considered for </a:t>
            </a:r>
            <a:r>
              <a:rPr lang="en-US" dirty="0"/>
              <a:t>thermal ablation.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The incidence of papillary thyroid carcinoma (PTC) and the number of these patients</a:t>
            </a:r>
          </a:p>
          <a:p>
            <a:pPr algn="ctr">
              <a:buNone/>
            </a:pPr>
            <a:r>
              <a:rPr lang="en-US" dirty="0"/>
              <a:t>requiring subsequent surgery have markedly increased over the past 20 years. These</a:t>
            </a:r>
          </a:p>
          <a:p>
            <a:pPr algn="ctr">
              <a:buNone/>
            </a:pPr>
            <a:r>
              <a:rPr lang="en-US" dirty="0"/>
              <a:t>increases are due primarily to the incidental detection of small, subclinical PTCs and/or</a:t>
            </a:r>
          </a:p>
          <a:p>
            <a:pPr algn="ctr">
              <a:buNone/>
            </a:pPr>
            <a:r>
              <a:rPr lang="en-US" dirty="0"/>
              <a:t>early ultrasound </a:t>
            </a:r>
            <a:r>
              <a:rPr lang="en-US" dirty="0" smtClean="0"/>
              <a:t>screening.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Treatment </a:t>
            </a:r>
            <a:r>
              <a:rPr lang="en-US" sz="3600" dirty="0" smtClean="0">
                <a:solidFill>
                  <a:srgbClr val="0070C0"/>
                </a:solidFill>
              </a:rPr>
              <a:t>efficacy: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Volume reduction , </a:t>
            </a:r>
            <a:r>
              <a:rPr lang="en-US" dirty="0" smtClean="0"/>
              <a:t>therapeutic success rate (volume </a:t>
            </a:r>
            <a:r>
              <a:rPr lang="en-US" dirty="0" smtClean="0"/>
              <a:t>reduction &gt;50</a:t>
            </a:r>
            <a:r>
              <a:rPr lang="en-US" dirty="0" smtClean="0"/>
              <a:t>%) </a:t>
            </a:r>
            <a:r>
              <a:rPr lang="en-US" dirty="0" smtClean="0"/>
              <a:t>, </a:t>
            </a:r>
            <a:r>
              <a:rPr lang="en-US" dirty="0" smtClean="0"/>
              <a:t>complete disappearance of the </a:t>
            </a:r>
            <a:r>
              <a:rPr lang="en-US" dirty="0" smtClean="0"/>
              <a:t>treated cancer</a:t>
            </a:r>
            <a:r>
              <a:rPr lang="en-US" dirty="0" smtClean="0"/>
              <a:t>, serum </a:t>
            </a:r>
            <a:r>
              <a:rPr lang="en-US" dirty="0" err="1" smtClean="0"/>
              <a:t>thyroglobulin</a:t>
            </a:r>
            <a:r>
              <a:rPr lang="en-US" dirty="0" smtClean="0"/>
              <a:t> concentration, cancer perfusion,</a:t>
            </a:r>
          </a:p>
          <a:p>
            <a:pPr algn="ctr"/>
            <a:r>
              <a:rPr lang="en-US" dirty="0" smtClean="0"/>
              <a:t>and changes in </a:t>
            </a:r>
            <a:r>
              <a:rPr lang="en-US" dirty="0" err="1" smtClean="0"/>
              <a:t>echogenicity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   </a:t>
            </a:r>
            <a:endParaRPr lang="en-US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Ethanol </a:t>
            </a:r>
            <a:r>
              <a:rPr lang="en-US" sz="2400" dirty="0" smtClean="0">
                <a:solidFill>
                  <a:srgbClr val="7030A0"/>
                </a:solidFill>
              </a:rPr>
              <a:t>and thermal ablation for malignant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So </a:t>
            </a:r>
            <a:r>
              <a:rPr lang="en-US" sz="1600" dirty="0" err="1" smtClean="0">
                <a:solidFill>
                  <a:srgbClr val="7030A0"/>
                </a:solidFill>
              </a:rPr>
              <a:t>Yeong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Jeong</a:t>
            </a:r>
            <a:r>
              <a:rPr lang="en-US" sz="1600" dirty="0" smtClean="0">
                <a:solidFill>
                  <a:srgbClr val="7030A0"/>
                </a:solidFill>
              </a:rPr>
              <a:t>, Jung Hwan </a:t>
            </a:r>
            <a:r>
              <a:rPr lang="en-US" sz="1600" dirty="0" err="1" smtClean="0">
                <a:solidFill>
                  <a:srgbClr val="7030A0"/>
                </a:solidFill>
              </a:rPr>
              <a:t>Baek</a:t>
            </a:r>
            <a:r>
              <a:rPr lang="en-US" sz="1600" dirty="0" smtClean="0">
                <a:solidFill>
                  <a:srgbClr val="7030A0"/>
                </a:solidFill>
              </a:rPr>
              <a:t>, Young Jun </a:t>
            </a:r>
            <a:r>
              <a:rPr lang="en-US" sz="1600" dirty="0" err="1" smtClean="0">
                <a:solidFill>
                  <a:srgbClr val="7030A0"/>
                </a:solidFill>
              </a:rPr>
              <a:t>Choi</a:t>
            </a:r>
            <a:r>
              <a:rPr lang="en-US" sz="1600" dirty="0" smtClean="0">
                <a:solidFill>
                  <a:srgbClr val="7030A0"/>
                </a:solidFill>
              </a:rPr>
              <a:t> &amp; </a:t>
            </a:r>
            <a:r>
              <a:rPr lang="en-US" sz="1600" dirty="0" err="1" smtClean="0">
                <a:solidFill>
                  <a:srgbClr val="7030A0"/>
                </a:solidFill>
              </a:rPr>
              <a:t>Jeong</a:t>
            </a:r>
            <a:r>
              <a:rPr lang="en-US" sz="1600" dirty="0" smtClean="0">
                <a:solidFill>
                  <a:srgbClr val="7030A0"/>
                </a:solidFill>
              </a:rPr>
              <a:t> Hyun </a:t>
            </a:r>
            <a:r>
              <a:rPr lang="en-US" sz="1600" dirty="0" smtClean="0">
                <a:solidFill>
                  <a:srgbClr val="7030A0"/>
                </a:solidFill>
              </a:rPr>
              <a:t>Lee</a:t>
            </a:r>
          </a:p>
          <a:p>
            <a:pPr algn="ctr">
              <a:buNone/>
            </a:pPr>
            <a:r>
              <a:rPr lang="en-US" sz="1800" dirty="0" smtClean="0"/>
              <a:t>International Journal of </a:t>
            </a:r>
            <a:r>
              <a:rPr lang="en-US" sz="1800" dirty="0" smtClean="0"/>
              <a:t>Hyperthermia</a:t>
            </a:r>
          </a:p>
          <a:p>
            <a:pPr algn="ctr">
              <a:buNone/>
            </a:pPr>
            <a:r>
              <a:rPr lang="en-US" sz="1600" dirty="0" smtClean="0"/>
              <a:t>2017</a:t>
            </a:r>
          </a:p>
          <a:p>
            <a:pPr algn="ctr"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The efficacy of </a:t>
            </a:r>
            <a:r>
              <a:rPr lang="en-US" sz="3600" dirty="0" smtClean="0">
                <a:solidFill>
                  <a:srgbClr val="0070C0"/>
                </a:solidFill>
              </a:rPr>
              <a:t>RFA: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mean reduction in </a:t>
            </a:r>
            <a:r>
              <a:rPr lang="en-US" dirty="0" err="1" smtClean="0"/>
              <a:t>tumour</a:t>
            </a:r>
            <a:r>
              <a:rPr lang="en-US" dirty="0" smtClean="0"/>
              <a:t> volume ranged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</a:rPr>
              <a:t>50.9</a:t>
            </a:r>
            <a:r>
              <a:rPr lang="en-US" dirty="0" smtClean="0">
                <a:solidFill>
                  <a:srgbClr val="FF0000"/>
                </a:solidFill>
              </a:rPr>
              <a:t>% to </a:t>
            </a:r>
            <a:r>
              <a:rPr lang="en-US" dirty="0" smtClean="0">
                <a:solidFill>
                  <a:srgbClr val="FF0000"/>
                </a:solidFill>
              </a:rPr>
              <a:t>84%; </a:t>
            </a:r>
            <a:r>
              <a:rPr lang="en-US" dirty="0" smtClean="0"/>
              <a:t>complete disappearance is noted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25–94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r>
              <a:rPr lang="en-US" dirty="0" smtClean="0"/>
              <a:t> of cancers </a:t>
            </a:r>
            <a:r>
              <a:rPr lang="en-US" dirty="0" smtClean="0"/>
              <a:t>; </a:t>
            </a:r>
            <a:r>
              <a:rPr lang="en-US" dirty="0" smtClean="0"/>
              <a:t>therapeutic success </a:t>
            </a:r>
            <a:r>
              <a:rPr lang="en-US" dirty="0" smtClean="0"/>
              <a:t>rates range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</a:rPr>
              <a:t>75% to 97% </a:t>
            </a:r>
            <a:r>
              <a:rPr lang="en-US" dirty="0" smtClean="0"/>
              <a:t>; </a:t>
            </a:r>
            <a:r>
              <a:rPr lang="en-US" dirty="0" smtClean="0"/>
              <a:t>symptom </a:t>
            </a:r>
            <a:r>
              <a:rPr lang="en-US" dirty="0" smtClean="0"/>
              <a:t>improvement is </a:t>
            </a:r>
            <a:r>
              <a:rPr lang="en-US" dirty="0" smtClean="0"/>
              <a:t>observed in 64% of patients </a:t>
            </a:r>
            <a:r>
              <a:rPr lang="en-US" dirty="0" smtClean="0"/>
              <a:t>; </a:t>
            </a:r>
            <a:r>
              <a:rPr lang="en-US" dirty="0" smtClean="0"/>
              <a:t>and decreases in </a:t>
            </a:r>
            <a:r>
              <a:rPr lang="en-US" dirty="0" smtClean="0"/>
              <a:t>serum </a:t>
            </a:r>
            <a:r>
              <a:rPr lang="en-US" dirty="0" err="1" smtClean="0"/>
              <a:t>thyroglobulin</a:t>
            </a:r>
            <a:r>
              <a:rPr lang="en-US" dirty="0" smtClean="0"/>
              <a:t> </a:t>
            </a:r>
            <a:r>
              <a:rPr lang="en-US" dirty="0" smtClean="0"/>
              <a:t>concentration are noted in most </a:t>
            </a:r>
            <a:r>
              <a:rPr lang="en-US" dirty="0" smtClean="0"/>
              <a:t>patients.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The efficacy of </a:t>
            </a:r>
            <a:r>
              <a:rPr lang="en-US" sz="4000" dirty="0" smtClean="0">
                <a:solidFill>
                  <a:srgbClr val="0070C0"/>
                </a:solidFill>
              </a:rPr>
              <a:t>EA: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reduction in </a:t>
            </a:r>
            <a:r>
              <a:rPr lang="en-US" dirty="0" smtClean="0"/>
              <a:t>the mean cancer volume following EA reportedly </a:t>
            </a:r>
            <a:r>
              <a:rPr lang="en-US" dirty="0" smtClean="0"/>
              <a:t>ranges from </a:t>
            </a:r>
            <a:r>
              <a:rPr lang="en-US" dirty="0" smtClean="0">
                <a:solidFill>
                  <a:srgbClr val="FF0000"/>
                </a:solidFill>
              </a:rPr>
              <a:t>37.5% to 96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r>
              <a:rPr lang="en-US" dirty="0" smtClean="0"/>
              <a:t>; </a:t>
            </a:r>
            <a:r>
              <a:rPr lang="en-US" dirty="0" smtClean="0"/>
              <a:t>complete disappearance is noted </a:t>
            </a:r>
            <a:r>
              <a:rPr lang="en-US" dirty="0" smtClean="0"/>
              <a:t>in</a:t>
            </a:r>
            <a:r>
              <a:rPr lang="en-US" dirty="0" smtClean="0">
                <a:solidFill>
                  <a:srgbClr val="FF0000"/>
                </a:solidFill>
              </a:rPr>
              <a:t>31–65</a:t>
            </a:r>
            <a:r>
              <a:rPr lang="en-US" dirty="0" smtClean="0">
                <a:solidFill>
                  <a:srgbClr val="FF0000"/>
                </a:solidFill>
              </a:rPr>
              <a:t>% </a:t>
            </a:r>
            <a:r>
              <a:rPr lang="en-US" dirty="0" smtClean="0"/>
              <a:t>of treated cancers </a:t>
            </a:r>
            <a:r>
              <a:rPr lang="en-US" dirty="0" smtClean="0"/>
              <a:t>; </a:t>
            </a:r>
            <a:r>
              <a:rPr lang="en-US" dirty="0" smtClean="0"/>
              <a:t>therapeutic success </a:t>
            </a:r>
            <a:r>
              <a:rPr lang="en-US" dirty="0" smtClean="0"/>
              <a:t>rates range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</a:rPr>
              <a:t>70.8% to 98% </a:t>
            </a:r>
            <a:r>
              <a:rPr lang="en-US" dirty="0" smtClean="0"/>
              <a:t>; </a:t>
            </a:r>
            <a:r>
              <a:rPr lang="en-US" dirty="0" smtClean="0"/>
              <a:t>and reductions in </a:t>
            </a:r>
            <a:r>
              <a:rPr lang="en-US" dirty="0" smtClean="0"/>
              <a:t>serum </a:t>
            </a:r>
            <a:r>
              <a:rPr lang="en-US" dirty="0" err="1" smtClean="0"/>
              <a:t>thyroglobulin</a:t>
            </a:r>
            <a:r>
              <a:rPr lang="en-US" dirty="0" smtClean="0"/>
              <a:t> </a:t>
            </a:r>
            <a:r>
              <a:rPr lang="en-US" dirty="0" smtClean="0"/>
              <a:t>concentration are noted in some </a:t>
            </a:r>
            <a:r>
              <a:rPr lang="en-US" dirty="0" smtClean="0"/>
              <a:t>patients.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RFA</a:t>
            </a:r>
            <a:r>
              <a:rPr lang="en-US" dirty="0" smtClean="0"/>
              <a:t> is superior to </a:t>
            </a:r>
            <a:r>
              <a:rPr lang="en-US" dirty="0" smtClean="0">
                <a:solidFill>
                  <a:srgbClr val="FF0000"/>
                </a:solidFill>
              </a:rPr>
              <a:t>EA</a:t>
            </a:r>
            <a:r>
              <a:rPr lang="en-US" dirty="0" smtClean="0"/>
              <a:t> because of its better efficacy, </a:t>
            </a:r>
            <a:r>
              <a:rPr lang="en-US" dirty="0" smtClean="0"/>
              <a:t>fewer mean </a:t>
            </a:r>
            <a:r>
              <a:rPr lang="en-US" dirty="0" smtClean="0"/>
              <a:t>number of treatment sessions required, and </a:t>
            </a:r>
            <a:r>
              <a:rPr lang="en-US" dirty="0" smtClean="0"/>
              <a:t>wider extent </a:t>
            </a:r>
            <a:r>
              <a:rPr lang="en-US" dirty="0" smtClean="0"/>
              <a:t>of the ablation zone. However, RFA demonstrates a</a:t>
            </a:r>
          </a:p>
          <a:p>
            <a:pPr algn="ctr">
              <a:buNone/>
            </a:pPr>
            <a:r>
              <a:rPr lang="en-US" dirty="0" smtClean="0"/>
              <a:t>    higher </a:t>
            </a:r>
            <a:r>
              <a:rPr lang="en-US" dirty="0" smtClean="0"/>
              <a:t>tendency and severity of voice complications than </a:t>
            </a:r>
            <a:r>
              <a:rPr lang="en-US" dirty="0" smtClean="0"/>
              <a:t>EA in </a:t>
            </a:r>
            <a:r>
              <a:rPr lang="en-US" dirty="0" smtClean="0"/>
              <a:t>the treatment of central neck </a:t>
            </a:r>
            <a:r>
              <a:rPr lang="en-US" dirty="0" smtClean="0"/>
              <a:t>lesions.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848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114800"/>
          </a:xfrm>
        </p:spPr>
        <p:txBody>
          <a:bodyPr/>
          <a:lstStyle/>
          <a:p>
            <a:pPr algn="ctr"/>
            <a:r>
              <a:rPr lang="en-US" sz="2800" b="1" dirty="0" smtClean="0"/>
              <a:t>Thermal Ablation for Papillary Thyroid </a:t>
            </a:r>
            <a:r>
              <a:rPr lang="en-US" sz="2800" b="1" dirty="0" err="1" smtClean="0"/>
              <a:t>Microcarcinomas</a:t>
            </a:r>
            <a:r>
              <a:rPr lang="en-US" sz="2800" b="1" dirty="0" smtClean="0"/>
              <a:t>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Systematic Review and Meta‐Analysis:</a:t>
            </a:r>
          </a:p>
          <a:p>
            <a:pPr algn="ctr">
              <a:buNone/>
            </a:pPr>
            <a:endParaRPr lang="en-US" b="1" dirty="0"/>
          </a:p>
          <a:p>
            <a:pPr algn="ctr"/>
            <a:r>
              <a:rPr lang="en-US" dirty="0" smtClean="0"/>
              <a:t>THYROID-2019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503 low‐risk PTMCs in 470 patients treated by</a:t>
            </a:r>
          </a:p>
          <a:p>
            <a:pPr algn="ctr">
              <a:buNone/>
            </a:pPr>
            <a:r>
              <a:rPr lang="en-US" dirty="0"/>
              <a:t>thermal ablation from 9 studies.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381000"/>
            <a:ext cx="81724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0000"/>
                </a:solidFill>
              </a:rPr>
              <a:t>Inclusion </a:t>
            </a:r>
            <a:r>
              <a:rPr lang="en-US" sz="3600" b="1" i="1" dirty="0" smtClean="0">
                <a:solidFill>
                  <a:srgbClr val="FF0000"/>
                </a:solidFill>
              </a:rPr>
              <a:t>Criteria: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- Greatest </a:t>
            </a:r>
            <a:r>
              <a:rPr lang="en-US" dirty="0"/>
              <a:t>tumor dimension ≤ 10 mm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- Diagnosis by cytology </a:t>
            </a:r>
            <a:r>
              <a:rPr lang="en-US" dirty="0"/>
              <a:t>or biopsy,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-Absence </a:t>
            </a:r>
            <a:r>
              <a:rPr lang="en-US" dirty="0"/>
              <a:t>of lymph node (LN) metastasis, distant metastasis, </a:t>
            </a:r>
            <a:r>
              <a:rPr lang="en-US" dirty="0" smtClean="0"/>
              <a:t>and gross extra thyroidal extension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-Included </a:t>
            </a:r>
            <a:r>
              <a:rPr lang="en-US" dirty="0"/>
              <a:t>evaluation of efficacy after thermal </a:t>
            </a:r>
            <a:r>
              <a:rPr lang="en-US" dirty="0" smtClean="0"/>
              <a:t>ablation.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Thermal </a:t>
            </a:r>
            <a:r>
              <a:rPr lang="en-US" dirty="0"/>
              <a:t>ablation included </a:t>
            </a:r>
            <a:r>
              <a:rPr lang="en-US" dirty="0">
                <a:solidFill>
                  <a:srgbClr val="FF0000"/>
                </a:solidFill>
              </a:rPr>
              <a:t>MWA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LA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RFA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/>
              <a:t>Results of </a:t>
            </a:r>
            <a:r>
              <a:rPr lang="en-US" sz="3600" b="1" i="1" dirty="0" smtClean="0"/>
              <a:t>Ablation: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The mean FU duration after ablation ranged from </a:t>
            </a:r>
            <a:r>
              <a:rPr lang="en-US" dirty="0">
                <a:solidFill>
                  <a:srgbClr val="FF0000"/>
                </a:solidFill>
              </a:rPr>
              <a:t>7.8</a:t>
            </a:r>
            <a:r>
              <a:rPr lang="en-US" dirty="0"/>
              <a:t> months to over </a:t>
            </a:r>
            <a:r>
              <a:rPr lang="en-US" dirty="0">
                <a:solidFill>
                  <a:srgbClr val="FF0000"/>
                </a:solidFill>
              </a:rPr>
              <a:t>53 </a:t>
            </a:r>
            <a:r>
              <a:rPr lang="en-US" dirty="0"/>
              <a:t>months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The mean </a:t>
            </a:r>
            <a:r>
              <a:rPr lang="en-US" dirty="0"/>
              <a:t>size of the index tumor before and immediately after ablation and at last FU </a:t>
            </a:r>
            <a:r>
              <a:rPr lang="en-US" dirty="0" smtClean="0"/>
              <a:t>ranged from </a:t>
            </a:r>
            <a:r>
              <a:rPr lang="en-US" dirty="0">
                <a:solidFill>
                  <a:srgbClr val="FF0000"/>
                </a:solidFill>
              </a:rPr>
              <a:t>4.3 to 7.5 mm </a:t>
            </a:r>
            <a:r>
              <a:rPr lang="en-US" dirty="0"/>
              <a:t>(41 to 157 mm3), 11.8 to 14.1 mm (517.6 to 3099.4 mm3), and </a:t>
            </a:r>
            <a:r>
              <a:rPr lang="en-US" dirty="0">
                <a:solidFill>
                  <a:srgbClr val="FF0000"/>
                </a:solidFill>
              </a:rPr>
              <a:t>0 to </a:t>
            </a:r>
            <a:r>
              <a:rPr lang="en-US" dirty="0" smtClean="0">
                <a:solidFill>
                  <a:srgbClr val="FF0000"/>
                </a:solidFill>
              </a:rPr>
              <a:t>4mm </a:t>
            </a:r>
            <a:r>
              <a:rPr lang="en-US" dirty="0"/>
              <a:t>(0 to 70 mm3), respectively.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PTMC </a:t>
            </a:r>
            <a:r>
              <a:rPr lang="en-US" dirty="0" smtClean="0"/>
              <a:t>usually does </a:t>
            </a:r>
            <a:r>
              <a:rPr lang="en-US" dirty="0"/>
              <a:t>not become clinically evident and is associated with an</a:t>
            </a:r>
          </a:p>
          <a:p>
            <a:pPr algn="ctr">
              <a:buNone/>
            </a:pPr>
            <a:r>
              <a:rPr lang="en-US" dirty="0" smtClean="0"/>
              <a:t>    excellent </a:t>
            </a:r>
            <a:r>
              <a:rPr lang="en-US" dirty="0"/>
              <a:t>prognosis, either because the rate of progression </a:t>
            </a:r>
            <a:r>
              <a:rPr lang="en-US" dirty="0" smtClean="0"/>
              <a:t>is very </a:t>
            </a:r>
            <a:r>
              <a:rPr lang="en-US" dirty="0"/>
              <a:t>slow or because the tumor does not progress.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1"/>
            <a:ext cx="8686800" cy="3657600"/>
          </a:xfrm>
        </p:spPr>
        <p:txBody>
          <a:bodyPr/>
          <a:lstStyle/>
          <a:p>
            <a:pPr algn="ctr"/>
            <a:r>
              <a:rPr lang="en-US" dirty="0" smtClean="0"/>
              <a:t>Disappearance rates ranged from </a:t>
            </a:r>
            <a:r>
              <a:rPr lang="en-US" dirty="0" smtClean="0">
                <a:solidFill>
                  <a:srgbClr val="FF0000"/>
                </a:solidFill>
              </a:rPr>
              <a:t>33.7% </a:t>
            </a:r>
            <a:r>
              <a:rPr lang="en-US" dirty="0" smtClean="0"/>
              <a:t>to</a:t>
            </a:r>
            <a:r>
              <a:rPr lang="en-US" dirty="0" smtClean="0">
                <a:solidFill>
                  <a:srgbClr val="FF0000"/>
                </a:solidFill>
              </a:rPr>
              <a:t> 100%.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Disappearance </a:t>
            </a:r>
            <a:r>
              <a:rPr lang="en-US" dirty="0"/>
              <a:t>rate was defined as complete tumor disappearance or </a:t>
            </a:r>
            <a:r>
              <a:rPr lang="en-US" dirty="0" smtClean="0"/>
              <a:t>the </a:t>
            </a:r>
            <a:r>
              <a:rPr lang="en-US" dirty="0"/>
              <a:t>presence of residual scar‐like </a:t>
            </a:r>
            <a:r>
              <a:rPr lang="en-US" dirty="0" smtClean="0"/>
              <a:t>changes.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 of these patients experienced local tumor recurrence </a:t>
            </a:r>
            <a:r>
              <a:rPr lang="en-US" dirty="0" smtClean="0"/>
              <a:t>or distant </a:t>
            </a:r>
            <a:r>
              <a:rPr lang="en-US" dirty="0"/>
              <a:t>metastasis. However, </a:t>
            </a:r>
            <a:r>
              <a:rPr lang="en-US" dirty="0">
                <a:solidFill>
                  <a:srgbClr val="FF0000"/>
                </a:solidFill>
              </a:rPr>
              <a:t>two</a:t>
            </a:r>
            <a:r>
              <a:rPr lang="en-US" dirty="0"/>
              <a:t> patients developed LN metastasis during FU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/>
              <a:t>In </a:t>
            </a:r>
            <a:r>
              <a:rPr lang="en-US" dirty="0" smtClean="0"/>
              <a:t>addition, one </a:t>
            </a:r>
            <a:r>
              <a:rPr lang="en-US" dirty="0"/>
              <a:t>patient developed a new cancer, which completely disappeared </a:t>
            </a:r>
            <a:r>
              <a:rPr lang="en-US" dirty="0" smtClean="0"/>
              <a:t>  following additional ablation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During follow‐up, no patient experienced local tumor</a:t>
            </a:r>
          </a:p>
          <a:p>
            <a:pPr>
              <a:buNone/>
            </a:pPr>
            <a:r>
              <a:rPr lang="en-US" sz="2400" dirty="0"/>
              <a:t>recurrence or distant metastasis, whereas two patients (</a:t>
            </a:r>
            <a:r>
              <a:rPr lang="en-US" sz="2400" dirty="0">
                <a:solidFill>
                  <a:srgbClr val="FF0000"/>
                </a:solidFill>
              </a:rPr>
              <a:t>0.4</a:t>
            </a:r>
            <a:r>
              <a:rPr lang="en-US" sz="2400" dirty="0" smtClean="0">
                <a:solidFill>
                  <a:srgbClr val="FF0000"/>
                </a:solidFill>
              </a:rPr>
              <a:t>%</a:t>
            </a:r>
            <a:r>
              <a:rPr lang="en-US" sz="2400" dirty="0" smtClean="0"/>
              <a:t>) experienced </a:t>
            </a:r>
            <a:r>
              <a:rPr lang="en-US" sz="2400" dirty="0"/>
              <a:t>lymph </a:t>
            </a:r>
            <a:r>
              <a:rPr lang="en-US" sz="2400" dirty="0" smtClean="0"/>
              <a:t>node metastasis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One </a:t>
            </a:r>
            <a:r>
              <a:rPr lang="en-US" sz="2400" dirty="0"/>
              <a:t>patient (</a:t>
            </a:r>
            <a:r>
              <a:rPr lang="en-US" sz="2400" dirty="0">
                <a:solidFill>
                  <a:srgbClr val="FF0000"/>
                </a:solidFill>
              </a:rPr>
              <a:t>0.2%</a:t>
            </a:r>
            <a:r>
              <a:rPr lang="en-US" sz="2400" dirty="0"/>
              <a:t>) developed a new PTMC, which was successfully treated </a:t>
            </a:r>
            <a:r>
              <a:rPr lang="en-US" sz="2400" dirty="0" smtClean="0"/>
              <a:t>by additional </a:t>
            </a:r>
            <a:r>
              <a:rPr lang="en-US" sz="2400" dirty="0"/>
              <a:t>ablation.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Five </a:t>
            </a:r>
            <a:r>
              <a:rPr lang="en-US" sz="2400" dirty="0"/>
              <a:t>patients (</a:t>
            </a:r>
            <a:r>
              <a:rPr lang="en-US" sz="2400" dirty="0">
                <a:solidFill>
                  <a:srgbClr val="FF0000"/>
                </a:solidFill>
              </a:rPr>
              <a:t>1.1%</a:t>
            </a:r>
            <a:r>
              <a:rPr lang="en-US" sz="2400" dirty="0"/>
              <a:t>) underwent delayed surgery after </a:t>
            </a:r>
            <a:r>
              <a:rPr lang="en-US" sz="2400" dirty="0" smtClean="0"/>
              <a:t>ablation, including </a:t>
            </a:r>
            <a:r>
              <a:rPr lang="en-US" sz="2400" dirty="0"/>
              <a:t>the two patients with lymph node metastasis and three additional patients </a:t>
            </a:r>
            <a:r>
              <a:rPr lang="en-US" sz="2400" dirty="0" smtClean="0"/>
              <a:t>with unknown </a:t>
            </a:r>
            <a:r>
              <a:rPr lang="en-US" sz="2400" dirty="0"/>
              <a:t>etiology.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finding, that most </a:t>
            </a:r>
            <a:r>
              <a:rPr lang="en-US" dirty="0" smtClean="0"/>
              <a:t>of the </a:t>
            </a:r>
            <a:r>
              <a:rPr lang="en-US" dirty="0"/>
              <a:t>complications were minor, with transient hoarseness being the most </a:t>
            </a:r>
            <a:r>
              <a:rPr lang="en-US" dirty="0" smtClean="0"/>
              <a:t>frequent complication</a:t>
            </a:r>
            <a:r>
              <a:rPr lang="en-US" dirty="0"/>
              <a:t>, indicates that the operator should be thoroughly trained in </a:t>
            </a:r>
            <a:r>
              <a:rPr lang="en-US" dirty="0" smtClean="0"/>
              <a:t>US‐based anatomy</a:t>
            </a:r>
            <a:r>
              <a:rPr lang="en-US" dirty="0"/>
              <a:t>, especially in the evaluation of the </a:t>
            </a:r>
            <a:r>
              <a:rPr lang="en-US" i="1" dirty="0">
                <a:solidFill>
                  <a:srgbClr val="FF0000"/>
                </a:solidFill>
              </a:rPr>
              <a:t>danger </a:t>
            </a:r>
            <a:r>
              <a:rPr lang="en-US" i="1" dirty="0" smtClean="0">
                <a:solidFill>
                  <a:srgbClr val="FF0000"/>
                </a:solidFill>
              </a:rPr>
              <a:t>triangle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The rate of minor complications per tumor</a:t>
            </a:r>
          </a:p>
          <a:p>
            <a:pPr algn="ctr">
              <a:buNone/>
            </a:pPr>
            <a:r>
              <a:rPr lang="en-US" dirty="0"/>
              <a:t>in the other four studies were 3.4%, 4.3%, 5.4%, and 19%, respectively, with the most</a:t>
            </a:r>
          </a:p>
          <a:p>
            <a:pPr algn="ctr">
              <a:buNone/>
            </a:pPr>
            <a:r>
              <a:rPr lang="en-US" dirty="0"/>
              <a:t>common complication being </a:t>
            </a:r>
            <a:r>
              <a:rPr lang="en-US" dirty="0">
                <a:solidFill>
                  <a:srgbClr val="FF0000"/>
                </a:solidFill>
              </a:rPr>
              <a:t>transient </a:t>
            </a:r>
            <a:r>
              <a:rPr lang="en-US" dirty="0" smtClean="0">
                <a:solidFill>
                  <a:srgbClr val="FF0000"/>
                </a:solidFill>
              </a:rPr>
              <a:t>hoarseness.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b="1" dirty="0" smtClean="0"/>
              <a:t> </a:t>
            </a:r>
            <a:r>
              <a:rPr lang="en-US" sz="1200" b="1" dirty="0"/>
              <a:t>Li J, Liu Y, Liu J, </a:t>
            </a:r>
            <a:r>
              <a:rPr lang="en-US" sz="1200" b="1" dirty="0" err="1"/>
              <a:t>Qian</a:t>
            </a:r>
            <a:r>
              <a:rPr lang="en-US" sz="1200" b="1" dirty="0"/>
              <a:t> L 2018 Ultrasound‐guided </a:t>
            </a:r>
            <a:r>
              <a:rPr lang="en-US" sz="1200" b="1" dirty="0" err="1"/>
              <a:t>percutaneous</a:t>
            </a:r>
            <a:r>
              <a:rPr lang="en-US" sz="1200" b="1" dirty="0"/>
              <a:t> microwave ablation</a:t>
            </a:r>
          </a:p>
          <a:p>
            <a:pPr>
              <a:buNone/>
            </a:pPr>
            <a:r>
              <a:rPr lang="en-US" sz="1200" dirty="0"/>
              <a:t>versus surgery for papillary thyroid </a:t>
            </a:r>
            <a:r>
              <a:rPr lang="en-US" sz="1200" dirty="0" err="1"/>
              <a:t>microcarcinoma</a:t>
            </a:r>
            <a:r>
              <a:rPr lang="en-US" sz="1200" dirty="0"/>
              <a:t>. International journal of</a:t>
            </a:r>
          </a:p>
          <a:p>
            <a:pPr>
              <a:buNone/>
            </a:pPr>
            <a:r>
              <a:rPr lang="en-US" sz="1200" dirty="0"/>
              <a:t>hyperthermia : the official journal of European Society for </a:t>
            </a:r>
            <a:r>
              <a:rPr lang="en-US" sz="1200" dirty="0" err="1"/>
              <a:t>Hyperthermic</a:t>
            </a:r>
            <a:r>
              <a:rPr lang="en-US" sz="1200" dirty="0"/>
              <a:t> Oncology,</a:t>
            </a:r>
          </a:p>
          <a:p>
            <a:pPr>
              <a:buNone/>
            </a:pPr>
            <a:r>
              <a:rPr lang="en-US" sz="1200" dirty="0"/>
              <a:t>North American Hyperthermia Group </a:t>
            </a:r>
            <a:r>
              <a:rPr lang="en-US" sz="1200" b="1" dirty="0"/>
              <a:t>34:653‐659</a:t>
            </a:r>
            <a:r>
              <a:rPr lang="en-US" sz="1200" b="1" dirty="0" smtClean="0"/>
              <a:t>.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sz="1200" b="1" dirty="0" smtClean="0"/>
              <a:t> </a:t>
            </a:r>
            <a:r>
              <a:rPr lang="en-US" sz="1200" b="1" dirty="0" err="1"/>
              <a:t>Teng</a:t>
            </a:r>
            <a:r>
              <a:rPr lang="en-US" sz="1200" b="1" dirty="0"/>
              <a:t> D, Sui G, Liu C, Wang Y, Xia Y, Wang H 2018 Long‐term efficacy of </a:t>
            </a:r>
            <a:r>
              <a:rPr lang="en-US" sz="1200" b="1" dirty="0" err="1"/>
              <a:t>ultrasoundguided</a:t>
            </a:r>
            <a:endParaRPr lang="en-US" sz="1200" b="1" dirty="0"/>
          </a:p>
          <a:p>
            <a:pPr>
              <a:buNone/>
            </a:pPr>
            <a:r>
              <a:rPr lang="en-US" sz="1200" dirty="0"/>
              <a:t>low power microwave ablation for the treatment of primary papillary</a:t>
            </a:r>
          </a:p>
          <a:p>
            <a:pPr>
              <a:buNone/>
            </a:pPr>
            <a:r>
              <a:rPr lang="en-US" sz="1200" dirty="0"/>
              <a:t>thyroid </a:t>
            </a:r>
            <a:r>
              <a:rPr lang="en-US" sz="1200" dirty="0" err="1"/>
              <a:t>microcarcinoma</a:t>
            </a:r>
            <a:r>
              <a:rPr lang="en-US" sz="1200" dirty="0"/>
              <a:t>: a 3‐year follow‐up study. Journal of cancer research and</a:t>
            </a:r>
          </a:p>
          <a:p>
            <a:pPr>
              <a:buNone/>
            </a:pPr>
            <a:r>
              <a:rPr lang="en-US" sz="1200" dirty="0"/>
              <a:t>clinical oncology </a:t>
            </a:r>
            <a:r>
              <a:rPr lang="en-US" sz="1200" b="1" dirty="0"/>
              <a:t>144:771‐779</a:t>
            </a:r>
            <a:r>
              <a:rPr lang="en-US" sz="1200" b="1" dirty="0" smtClean="0"/>
              <a:t>.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sz="1200" b="1" dirty="0" err="1" smtClean="0"/>
              <a:t>Teng</a:t>
            </a:r>
            <a:r>
              <a:rPr lang="en-US" sz="1200" b="1" dirty="0" smtClean="0"/>
              <a:t> </a:t>
            </a:r>
            <a:r>
              <a:rPr lang="en-US" sz="1200" b="1" dirty="0"/>
              <a:t>DK, Li HQ, Sui GQ, Lin YQ, </a:t>
            </a:r>
            <a:r>
              <a:rPr lang="en-US" sz="1200" b="1" dirty="0" err="1"/>
              <a:t>Luo</a:t>
            </a:r>
            <a:r>
              <a:rPr lang="en-US" sz="1200" b="1" dirty="0"/>
              <a:t> Q, Fu P, Du JR, Jin CX, Wang H 2019 Preliminary</a:t>
            </a:r>
          </a:p>
          <a:p>
            <a:pPr>
              <a:buNone/>
            </a:pPr>
            <a:r>
              <a:rPr lang="en-US" sz="1200" dirty="0"/>
              <a:t>report of microwave ablation for the primary papillary thyroid </a:t>
            </a:r>
            <a:r>
              <a:rPr lang="en-US" sz="1200" dirty="0" err="1"/>
              <a:t>microcarcinoma</a:t>
            </a:r>
            <a:r>
              <a:rPr lang="en-US" sz="1200" dirty="0"/>
              <a:t>: a</a:t>
            </a:r>
          </a:p>
          <a:p>
            <a:pPr>
              <a:buNone/>
            </a:pPr>
            <a:r>
              <a:rPr lang="en-US" sz="1200" dirty="0"/>
              <a:t>large‐cohort of 185 patients feasibility study. Endocrine </a:t>
            </a:r>
            <a:r>
              <a:rPr lang="en-US" sz="1200" b="1" dirty="0"/>
              <a:t>64:109‐117</a:t>
            </a:r>
            <a:r>
              <a:rPr lang="en-US" sz="1200" b="1" dirty="0" smtClean="0"/>
              <a:t>.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sz="1200" b="1" dirty="0" smtClean="0"/>
              <a:t> </a:t>
            </a:r>
            <a:r>
              <a:rPr lang="en-US" sz="1200" b="1" dirty="0" err="1"/>
              <a:t>Yue</a:t>
            </a:r>
            <a:r>
              <a:rPr lang="en-US" sz="1200" b="1" dirty="0"/>
              <a:t> W, Wang S, Yu S, Wang B 2014 Ultrasound‐guided </a:t>
            </a:r>
            <a:r>
              <a:rPr lang="en-US" sz="1200" b="1" dirty="0" err="1"/>
              <a:t>percutaneous</a:t>
            </a:r>
            <a:r>
              <a:rPr lang="en-US" sz="1200" b="1" dirty="0"/>
              <a:t> microwave</a:t>
            </a:r>
          </a:p>
          <a:p>
            <a:pPr>
              <a:buNone/>
            </a:pPr>
            <a:r>
              <a:rPr lang="en-US" sz="1200" dirty="0"/>
              <a:t>ablation of solitary T1N0M0 papillary thyroid </a:t>
            </a:r>
            <a:r>
              <a:rPr lang="en-US" sz="1200" dirty="0" err="1"/>
              <a:t>microcarcinoma</a:t>
            </a:r>
            <a:r>
              <a:rPr lang="en-US" sz="1200" dirty="0"/>
              <a:t>: initial experience.</a:t>
            </a:r>
          </a:p>
          <a:p>
            <a:pPr>
              <a:buNone/>
            </a:pPr>
            <a:r>
              <a:rPr lang="en-US" sz="1200" dirty="0"/>
              <a:t>International journal of hyperthermia : the official journal of European Society for</a:t>
            </a:r>
          </a:p>
          <a:p>
            <a:pPr>
              <a:buNone/>
            </a:pPr>
            <a:r>
              <a:rPr lang="en-US" sz="1200" dirty="0" err="1"/>
              <a:t>Hyperthermic</a:t>
            </a:r>
            <a:r>
              <a:rPr lang="en-US" sz="1200" dirty="0"/>
              <a:t> Oncology, North American Hyperthermia Group </a:t>
            </a:r>
            <a:r>
              <a:rPr lang="en-US" sz="1200" b="1" dirty="0"/>
              <a:t>30:150‐157</a:t>
            </a:r>
            <a:r>
              <a:rPr lang="en-US" sz="1200" b="1" dirty="0" smtClean="0"/>
              <a:t>.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sz="1200" b="1" dirty="0" smtClean="0"/>
              <a:t>Zhang </a:t>
            </a:r>
            <a:r>
              <a:rPr lang="en-US" sz="1200" b="1" dirty="0"/>
              <a:t>L, Zhou W, Zhan W, </a:t>
            </a:r>
            <a:r>
              <a:rPr lang="en-US" sz="1200" b="1" dirty="0" err="1"/>
              <a:t>Peng</a:t>
            </a:r>
            <a:r>
              <a:rPr lang="en-US" sz="1200" b="1" dirty="0"/>
              <a:t> Y, Jiang S, </a:t>
            </a:r>
            <a:r>
              <a:rPr lang="en-US" sz="1200" b="1" dirty="0" err="1"/>
              <a:t>Xu</a:t>
            </a:r>
            <a:r>
              <a:rPr lang="en-US" sz="1200" b="1" dirty="0"/>
              <a:t> S 2018 </a:t>
            </a:r>
            <a:r>
              <a:rPr lang="en-US" sz="1200" b="1" dirty="0" err="1"/>
              <a:t>Percutaneous</a:t>
            </a:r>
            <a:r>
              <a:rPr lang="en-US" sz="1200" b="1" dirty="0"/>
              <a:t> Laser Ablation of</a:t>
            </a:r>
          </a:p>
          <a:p>
            <a:pPr>
              <a:buNone/>
            </a:pPr>
            <a:r>
              <a:rPr lang="en-US" sz="1200" dirty="0" err="1"/>
              <a:t>Unifocal</a:t>
            </a:r>
            <a:r>
              <a:rPr lang="en-US" sz="1200" dirty="0"/>
              <a:t> Papillary Thyroid </a:t>
            </a:r>
            <a:r>
              <a:rPr lang="en-US" sz="1200" dirty="0" err="1"/>
              <a:t>Microcarcinoma</a:t>
            </a:r>
            <a:r>
              <a:rPr lang="en-US" sz="1200" dirty="0"/>
              <a:t>: Utility of Conventional Ultrasound and</a:t>
            </a:r>
          </a:p>
          <a:p>
            <a:pPr>
              <a:buNone/>
            </a:pPr>
            <a:r>
              <a:rPr lang="en-US" sz="1200" dirty="0"/>
              <a:t>Contrast‐Enhanced Ultrasound in Assessing Local Therapeutic Response. World</a:t>
            </a:r>
          </a:p>
          <a:p>
            <a:pPr>
              <a:buNone/>
            </a:pPr>
            <a:r>
              <a:rPr lang="en-US" sz="1200" dirty="0"/>
              <a:t>journal of surgery </a:t>
            </a:r>
            <a:r>
              <a:rPr lang="en-US" sz="1200" b="1" dirty="0"/>
              <a:t>42:2476‐2484.</a:t>
            </a:r>
            <a:endParaRPr lang="en-US" sz="12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Fatal complications, such as injury to the </a:t>
            </a:r>
            <a:r>
              <a:rPr lang="en-US" dirty="0" err="1"/>
              <a:t>oesophagus</a:t>
            </a:r>
            <a:r>
              <a:rPr lang="en-US" dirty="0"/>
              <a:t>, </a:t>
            </a:r>
            <a:r>
              <a:rPr lang="en-US" dirty="0" smtClean="0"/>
              <a:t>trachea, or </a:t>
            </a:r>
            <a:r>
              <a:rPr lang="en-US" dirty="0"/>
              <a:t>other nerves (i.e. </a:t>
            </a:r>
            <a:r>
              <a:rPr lang="en-US" dirty="0" err="1"/>
              <a:t>phrenic</a:t>
            </a:r>
            <a:r>
              <a:rPr lang="en-US" dirty="0"/>
              <a:t> nerve and brachial plexus</a:t>
            </a:r>
            <a:r>
              <a:rPr lang="en-US" dirty="0" smtClean="0"/>
              <a:t>), following </a:t>
            </a:r>
            <a:r>
              <a:rPr lang="en-US" dirty="0"/>
              <a:t>the treatment of primary or recurrent thyroid </a:t>
            </a:r>
            <a:r>
              <a:rPr lang="en-US" dirty="0" smtClean="0"/>
              <a:t>cancers, which </a:t>
            </a:r>
            <a:r>
              <a:rPr lang="en-US" dirty="0"/>
              <a:t>are often located adjacent to these </a:t>
            </a:r>
            <a:r>
              <a:rPr lang="en-US" dirty="0" smtClean="0"/>
              <a:t>structures, have </a:t>
            </a:r>
            <a:r>
              <a:rPr lang="en-US" dirty="0"/>
              <a:t>not been reported.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/>
              <a:t>Moreover only 1.1% of patients in the present study underwent </a:t>
            </a:r>
            <a:r>
              <a:rPr lang="en-US" dirty="0" smtClean="0"/>
              <a:t>delayed surgery </a:t>
            </a:r>
            <a:r>
              <a:rPr lang="en-US" dirty="0"/>
              <a:t>after thermal ablation, with none undergoing delayed surgery because of </a:t>
            </a:r>
            <a:r>
              <a:rPr lang="en-US" dirty="0" smtClean="0"/>
              <a:t>the patient’s </a:t>
            </a:r>
            <a:r>
              <a:rPr lang="en-US" dirty="0"/>
              <a:t>anxiety about tumor progression. </a:t>
            </a:r>
            <a:r>
              <a:rPr lang="en-US" dirty="0">
                <a:solidFill>
                  <a:srgbClr val="0070C0"/>
                </a:solidFill>
              </a:rPr>
              <a:t>By treating the primary tumor, </a:t>
            </a:r>
            <a:r>
              <a:rPr lang="en-US" dirty="0" smtClean="0">
                <a:solidFill>
                  <a:srgbClr val="0070C0"/>
                </a:solidFill>
              </a:rPr>
              <a:t>thermal ablation </a:t>
            </a:r>
            <a:r>
              <a:rPr lang="en-US" dirty="0">
                <a:solidFill>
                  <a:srgbClr val="0070C0"/>
                </a:solidFill>
              </a:rPr>
              <a:t>may alleviate or eliminate patient anxiety.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Some limitations to this therapy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American Thyroid Association guidelines </a:t>
            </a:r>
            <a:r>
              <a:rPr lang="en-US" dirty="0" smtClean="0"/>
              <a:t>suggested that </a:t>
            </a:r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active surveillance </a:t>
            </a:r>
            <a:r>
              <a:rPr lang="en-US" dirty="0"/>
              <a:t>can be considered in </a:t>
            </a:r>
            <a:r>
              <a:rPr lang="en-US" dirty="0" smtClean="0"/>
              <a:t>PTMC patients </a:t>
            </a:r>
            <a:r>
              <a:rPr lang="en-US" dirty="0"/>
              <a:t>without local invasion or clinically evident metastases,</a:t>
            </a:r>
          </a:p>
          <a:p>
            <a:pPr>
              <a:buNone/>
            </a:pPr>
            <a:r>
              <a:rPr lang="en-US" dirty="0" smtClean="0"/>
              <a:t>    and </a:t>
            </a:r>
            <a:r>
              <a:rPr lang="en-US" dirty="0"/>
              <a:t>in patients who have high surgical risk, </a:t>
            </a:r>
            <a:r>
              <a:rPr lang="en-US" dirty="0" smtClean="0"/>
              <a:t>short remaining </a:t>
            </a:r>
            <a:r>
              <a:rPr lang="en-US" dirty="0"/>
              <a:t>life span or concurrent medical issues </a:t>
            </a:r>
            <a:r>
              <a:rPr lang="en-US" dirty="0" smtClean="0"/>
              <a:t>requiring priority treatment.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ctr"/>
            <a:r>
              <a:rPr lang="en-US" dirty="0" err="1"/>
              <a:t>Multifocality</a:t>
            </a:r>
            <a:r>
              <a:rPr lang="en-US" dirty="0"/>
              <a:t> </a:t>
            </a:r>
            <a:r>
              <a:rPr lang="en-US" dirty="0" smtClean="0"/>
              <a:t>was reported </a:t>
            </a:r>
            <a:r>
              <a:rPr lang="en-US" dirty="0"/>
              <a:t>to be unilateral or bilateral in </a:t>
            </a:r>
            <a:r>
              <a:rPr lang="en-US" dirty="0">
                <a:solidFill>
                  <a:srgbClr val="FF0000"/>
                </a:solidFill>
              </a:rPr>
              <a:t>20–40% </a:t>
            </a:r>
            <a:r>
              <a:rPr lang="en-US" dirty="0"/>
              <a:t>of </a:t>
            </a:r>
            <a:r>
              <a:rPr lang="en-US" dirty="0" smtClean="0"/>
              <a:t>patients with </a:t>
            </a:r>
            <a:r>
              <a:rPr lang="en-US" dirty="0"/>
              <a:t>PTMC </a:t>
            </a:r>
            <a:r>
              <a:rPr lang="en-US" dirty="0" smtClean="0"/>
              <a:t>, </a:t>
            </a:r>
            <a:r>
              <a:rPr lang="en-US" dirty="0"/>
              <a:t>however, it could not be absolutely </a:t>
            </a:r>
            <a:r>
              <a:rPr lang="en-US" dirty="0" smtClean="0"/>
              <a:t>excluded without </a:t>
            </a:r>
            <a:r>
              <a:rPr lang="en-US" dirty="0"/>
              <a:t>surgical </a:t>
            </a:r>
            <a:r>
              <a:rPr lang="en-US" dirty="0" smtClean="0"/>
              <a:t>excision.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could not eradicate these </a:t>
            </a:r>
            <a:r>
              <a:rPr lang="en-US" dirty="0" smtClean="0"/>
              <a:t>occult tumors </a:t>
            </a:r>
            <a:r>
              <a:rPr lang="en-US" dirty="0"/>
              <a:t>that are invisible on US, and </a:t>
            </a:r>
            <a:r>
              <a:rPr lang="en-US" dirty="0" err="1"/>
              <a:t>multifocality</a:t>
            </a:r>
            <a:r>
              <a:rPr lang="en-US" dirty="0"/>
              <a:t> is also </a:t>
            </a:r>
            <a:r>
              <a:rPr lang="en-US" dirty="0" smtClean="0"/>
              <a:t>significantly associated </a:t>
            </a:r>
            <a:r>
              <a:rPr lang="en-US" dirty="0"/>
              <a:t>with lymph node metastasis and </a:t>
            </a:r>
            <a:r>
              <a:rPr lang="en-US" dirty="0" smtClean="0"/>
              <a:t>disease recurrence </a:t>
            </a:r>
            <a:r>
              <a:rPr lang="en-US" dirty="0"/>
              <a:t>in PTMC.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Because the ablation procedure is totally </a:t>
            </a:r>
            <a:r>
              <a:rPr lang="en-US" dirty="0" smtClean="0">
                <a:solidFill>
                  <a:srgbClr val="FF0000"/>
                </a:solidFill>
              </a:rPr>
              <a:t>operator dependent</a:t>
            </a:r>
            <a:r>
              <a:rPr lang="en-US" dirty="0" smtClean="0"/>
              <a:t>, the qualities of the operator and the treatment center are essential. 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operator needs </a:t>
            </a:r>
            <a:r>
              <a:rPr lang="en-US" dirty="0" smtClean="0"/>
              <a:t>to being </a:t>
            </a:r>
            <a:r>
              <a:rPr lang="en-US" dirty="0"/>
              <a:t>fully competent with the technical aspects of thermal ablation, including the use of </a:t>
            </a:r>
            <a:r>
              <a:rPr lang="en-US" dirty="0" smtClean="0"/>
              <a:t>a small </a:t>
            </a:r>
            <a:r>
              <a:rPr lang="en-US" dirty="0"/>
              <a:t>active tip, the moving shot technique, and hydro‐dissection, thereby maximizing </a:t>
            </a:r>
            <a:r>
              <a:rPr lang="en-US" dirty="0" smtClean="0"/>
              <a:t>the efficacy </a:t>
            </a:r>
            <a:r>
              <a:rPr lang="en-US" dirty="0"/>
              <a:t>and minimizing complications associated with thermal </a:t>
            </a:r>
            <a:r>
              <a:rPr lang="en-US" dirty="0" smtClean="0"/>
              <a:t>ablation.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he operator should be thoroughly trained in US‐based anatomy, especially in the evaluation of the </a:t>
            </a:r>
            <a:r>
              <a:rPr lang="en-US" i="1" dirty="0" smtClean="0">
                <a:solidFill>
                  <a:srgbClr val="FF0000"/>
                </a:solidFill>
              </a:rPr>
              <a:t>danger triangle</a:t>
            </a:r>
            <a:r>
              <a:rPr lang="en-US" i="1" dirty="0" smtClean="0"/>
              <a:t>, i.e. the </a:t>
            </a:r>
            <a:r>
              <a:rPr lang="en-US" i="1" dirty="0" err="1" smtClean="0"/>
              <a:t>tracheoesophageal</a:t>
            </a:r>
            <a:r>
              <a:rPr lang="en-US" i="1" dirty="0"/>
              <a:t> </a:t>
            </a:r>
            <a:r>
              <a:rPr lang="en-US" dirty="0" smtClean="0"/>
              <a:t>groove including the RLN, trachea, and esophagus.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 smtClean="0"/>
              <a:t>LA group</a:t>
            </a:r>
            <a:r>
              <a:rPr lang="en-US" dirty="0"/>
              <a:t>, there was </a:t>
            </a:r>
            <a:r>
              <a:rPr lang="en-US" dirty="0">
                <a:solidFill>
                  <a:srgbClr val="FF0000"/>
                </a:solidFill>
              </a:rPr>
              <a:t>no guarantee </a:t>
            </a:r>
            <a:r>
              <a:rPr lang="en-US" dirty="0"/>
              <a:t>that all patients had no </a:t>
            </a:r>
            <a:r>
              <a:rPr lang="en-US" dirty="0" smtClean="0"/>
              <a:t>central lymph </a:t>
            </a:r>
            <a:r>
              <a:rPr lang="en-US" dirty="0"/>
              <a:t>node metastasis. Therefore, the decision to perform</a:t>
            </a:r>
          </a:p>
          <a:p>
            <a:pPr>
              <a:buNone/>
            </a:pPr>
            <a:r>
              <a:rPr lang="en-US" dirty="0" smtClean="0"/>
              <a:t>   LA </a:t>
            </a:r>
            <a:r>
              <a:rPr lang="en-US" dirty="0"/>
              <a:t>instead of surgery to treat PTMC should be</a:t>
            </a:r>
          </a:p>
          <a:p>
            <a:pPr>
              <a:buNone/>
            </a:pPr>
            <a:r>
              <a:rPr lang="en-US" dirty="0" smtClean="0"/>
              <a:t>                            made </a:t>
            </a:r>
            <a:r>
              <a:rPr lang="en-US" dirty="0">
                <a:solidFill>
                  <a:srgbClr val="FF0000"/>
                </a:solidFill>
              </a:rPr>
              <a:t>cautiously.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Pathologically </a:t>
            </a:r>
            <a:r>
              <a:rPr lang="en-US" dirty="0"/>
              <a:t>confirmed PTC without </a:t>
            </a:r>
            <a:r>
              <a:rPr lang="en-US" dirty="0" smtClean="0"/>
              <a:t>cytological aggressiveness,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ingle </a:t>
            </a:r>
            <a:r>
              <a:rPr lang="en-US" dirty="0"/>
              <a:t>PTC without </a:t>
            </a:r>
            <a:r>
              <a:rPr lang="en-US" dirty="0" smtClean="0"/>
              <a:t>extra thyroidal extension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No </a:t>
            </a:r>
            <a:r>
              <a:rPr lang="en-US" dirty="0"/>
              <a:t>metastatic </a:t>
            </a:r>
            <a:r>
              <a:rPr lang="en-US" dirty="0" smtClean="0"/>
              <a:t>tumors </a:t>
            </a:r>
            <a:r>
              <a:rPr lang="en-US" dirty="0"/>
              <a:t>at the time of treatment,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Recently</a:t>
            </a:r>
            <a:r>
              <a:rPr lang="en-US" dirty="0"/>
              <a:t>, papillary thyroid carcinoma </a:t>
            </a:r>
            <a:r>
              <a:rPr lang="en-US" dirty="0" smtClean="0"/>
              <a:t>variants detected </a:t>
            </a:r>
            <a:r>
              <a:rPr lang="en-US" dirty="0"/>
              <a:t>via US have been reported 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. Iraj\Desktop\(17) (PDF) Radiofrequency Ablation in the Treatment of Benign Thyroid Nodules_ An Efficient and Safe Alternative to Surgery_files\The-thyroid-nodule-dark-gray-oval-is-divided-into-multiple-small-conceptual-ablation_W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75438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22959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Tall Cell 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221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On </a:t>
            </a:r>
            <a:r>
              <a:rPr lang="en-US" sz="2800" dirty="0" err="1"/>
              <a:t>ultrasonography</a:t>
            </a:r>
            <a:r>
              <a:rPr lang="en-US" sz="2800" dirty="0"/>
              <a:t>, TCV tumors often appear </a:t>
            </a:r>
            <a:r>
              <a:rPr lang="en-US" sz="2800" dirty="0" smtClean="0"/>
              <a:t>as </a:t>
            </a:r>
            <a:r>
              <a:rPr lang="en-US" sz="2800" dirty="0" err="1" smtClean="0"/>
              <a:t>microlobulated</a:t>
            </a:r>
            <a:r>
              <a:rPr lang="en-US" sz="2800" dirty="0" smtClean="0"/>
              <a:t>, markedly </a:t>
            </a:r>
            <a:r>
              <a:rPr lang="en-US" sz="2800" dirty="0" err="1"/>
              <a:t>hypoechoic</a:t>
            </a:r>
            <a:r>
              <a:rPr lang="en-US" sz="2800" dirty="0"/>
              <a:t> nodules with </a:t>
            </a:r>
            <a:r>
              <a:rPr lang="en-US" sz="2800" dirty="0" smtClean="0"/>
              <a:t>  </a:t>
            </a:r>
            <a:r>
              <a:rPr lang="en-US" sz="2800" dirty="0" err="1" smtClean="0"/>
              <a:t>microcalcifications</a:t>
            </a:r>
            <a:r>
              <a:rPr lang="en-US" sz="2800" dirty="0" smtClean="0"/>
              <a:t> and </a:t>
            </a:r>
            <a:r>
              <a:rPr lang="en-US" sz="2800" dirty="0" err="1" smtClean="0"/>
              <a:t>extrathyroidal</a:t>
            </a:r>
            <a:r>
              <a:rPr lang="en-US" sz="2800" dirty="0" smtClean="0"/>
              <a:t> </a:t>
            </a:r>
            <a:r>
              <a:rPr lang="en-US" sz="2800" dirty="0"/>
              <a:t>extension, and are always associated with lymph </a:t>
            </a:r>
            <a:r>
              <a:rPr lang="en-US" sz="2800" dirty="0" smtClean="0"/>
              <a:t>node metastasis.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algn="ctr"/>
            <a:r>
              <a:rPr lang="en-US" dirty="0"/>
              <a:t>The indolent characteristics of PTC have reduced </a:t>
            </a:r>
            <a:r>
              <a:rPr lang="en-US" dirty="0" smtClean="0"/>
              <a:t>the need </a:t>
            </a:r>
            <a:r>
              <a:rPr lang="en-US" dirty="0"/>
              <a:t>for immediate surgery, as surgery has several important drawbacks, including </a:t>
            </a:r>
            <a:r>
              <a:rPr lang="en-US" dirty="0" smtClean="0"/>
              <a:t>vocal cord </a:t>
            </a:r>
            <a:r>
              <a:rPr lang="en-US" dirty="0"/>
              <a:t>paralysis, </a:t>
            </a:r>
            <a:r>
              <a:rPr lang="en-US" dirty="0" err="1"/>
              <a:t>hypoparathyroidism</a:t>
            </a:r>
            <a:r>
              <a:rPr lang="en-US" dirty="0"/>
              <a:t>, and post‐surgical </a:t>
            </a:r>
            <a:r>
              <a:rPr lang="en-US" dirty="0" smtClean="0"/>
              <a:t>complications.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Columnar Cell 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On US, encapsulated tumors appear as</a:t>
            </a:r>
          </a:p>
          <a:p>
            <a:pPr>
              <a:buNone/>
            </a:pPr>
            <a:r>
              <a:rPr lang="en-US" sz="2800" dirty="0"/>
              <a:t>circumscribed </a:t>
            </a:r>
            <a:r>
              <a:rPr lang="en-US" sz="2800" dirty="0" err="1"/>
              <a:t>hypoechoic</a:t>
            </a:r>
            <a:r>
              <a:rPr lang="en-US" sz="2800" dirty="0"/>
              <a:t> nodules with or without </a:t>
            </a:r>
            <a:r>
              <a:rPr lang="en-US" sz="2800" dirty="0" err="1" smtClean="0"/>
              <a:t>microcalcifications</a:t>
            </a:r>
            <a:r>
              <a:rPr lang="en-US" sz="2800" dirty="0"/>
              <a:t> </a:t>
            </a:r>
            <a:r>
              <a:rPr lang="en-US" sz="2800" dirty="0" smtClean="0"/>
              <a:t>and aggressive tumors as large </a:t>
            </a:r>
            <a:r>
              <a:rPr lang="en-US" sz="2800" dirty="0" err="1" smtClean="0"/>
              <a:t>microlobulated</a:t>
            </a:r>
            <a:r>
              <a:rPr lang="en-US" sz="2800" dirty="0" smtClean="0"/>
              <a:t> </a:t>
            </a:r>
            <a:r>
              <a:rPr lang="en-US" sz="2800" dirty="0" err="1" smtClean="0"/>
              <a:t>hypoechoic</a:t>
            </a:r>
            <a:r>
              <a:rPr lang="en-US" sz="2800" dirty="0"/>
              <a:t> </a:t>
            </a:r>
            <a:r>
              <a:rPr lang="en-US" sz="2800" dirty="0" smtClean="0"/>
              <a:t>nodules</a:t>
            </a:r>
            <a:r>
              <a:rPr lang="en-US" sz="2800" dirty="0"/>
              <a:t>, often with capsular protrusions representing </a:t>
            </a:r>
            <a:r>
              <a:rPr lang="en-US" sz="2800" dirty="0" err="1" smtClean="0"/>
              <a:t>extrathyroidal</a:t>
            </a:r>
            <a:r>
              <a:rPr lang="en-US" sz="2800" dirty="0" smtClean="0"/>
              <a:t> extension </a:t>
            </a:r>
            <a:r>
              <a:rPr lang="en-US" sz="2800" dirty="0"/>
              <a:t>and neck nodal metastasis.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Hobnail 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ctr">
              <a:buNone/>
            </a:pPr>
            <a:r>
              <a:rPr lang="en-US" sz="2800" dirty="0"/>
              <a:t>This variant has been found to show a</a:t>
            </a:r>
          </a:p>
          <a:p>
            <a:pPr algn="ctr">
              <a:buNone/>
            </a:pPr>
            <a:r>
              <a:rPr lang="en-US" sz="2800" dirty="0"/>
              <a:t>palpable mass appearing as a </a:t>
            </a:r>
            <a:r>
              <a:rPr lang="en-US" sz="2800" dirty="0" err="1"/>
              <a:t>microlobulated</a:t>
            </a:r>
            <a:r>
              <a:rPr lang="en-US" sz="2800" dirty="0"/>
              <a:t> </a:t>
            </a:r>
            <a:r>
              <a:rPr lang="en-US" sz="2800" dirty="0" err="1"/>
              <a:t>hypoechoic</a:t>
            </a:r>
            <a:r>
              <a:rPr lang="en-US" sz="2800" dirty="0"/>
              <a:t> </a:t>
            </a:r>
            <a:r>
              <a:rPr lang="en-US" sz="2800" dirty="0" smtClean="0"/>
              <a:t>nodule with </a:t>
            </a:r>
            <a:r>
              <a:rPr lang="en-US" sz="2800" dirty="0" err="1"/>
              <a:t>microcalcifications</a:t>
            </a:r>
            <a:r>
              <a:rPr lang="en-US" sz="2800" dirty="0"/>
              <a:t> and multiple metastatic lymph nodes on US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8839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conclusion that </a:t>
            </a:r>
            <a:r>
              <a:rPr lang="en-US" dirty="0"/>
              <a:t>thermal ablation methods are safe </a:t>
            </a:r>
            <a:r>
              <a:rPr lang="en-US" dirty="0" smtClean="0"/>
              <a:t>and effective </a:t>
            </a:r>
            <a:r>
              <a:rPr lang="en-US" dirty="0"/>
              <a:t>for local tumor control in patients with </a:t>
            </a:r>
            <a:r>
              <a:rPr lang="en-US" dirty="0">
                <a:solidFill>
                  <a:srgbClr val="FF0000"/>
                </a:solidFill>
              </a:rPr>
              <a:t>low‐risk PTMCs</a:t>
            </a:r>
            <a:r>
              <a:rPr lang="en-US" dirty="0"/>
              <a:t>, minimizing the </a:t>
            </a:r>
            <a:r>
              <a:rPr lang="en-US" dirty="0" smtClean="0"/>
              <a:t>delayed surgery </a:t>
            </a:r>
            <a:r>
              <a:rPr lang="en-US" dirty="0"/>
              <a:t>rate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dirty="0"/>
              <a:t>Strict inclusion criteria and technical proficiency are required to </a:t>
            </a:r>
            <a:r>
              <a:rPr lang="en-US" dirty="0" smtClean="0"/>
              <a:t>maximize favorable results.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 Among them, aggressive variants should be carefully evaluated before ablation. Furthermore, the operator should carefully evaluate </a:t>
            </a:r>
            <a:r>
              <a:rPr lang="en-US" dirty="0" smtClean="0">
                <a:solidFill>
                  <a:srgbClr val="FF0000"/>
                </a:solidFill>
              </a:rPr>
              <a:t>thyroid capsule invasion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lymph node metastasis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Active </a:t>
            </a:r>
            <a:r>
              <a:rPr lang="en-US" dirty="0" smtClean="0"/>
              <a:t>surveillance (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/>
              <a:t>) is considered the alternative </a:t>
            </a:r>
            <a:r>
              <a:rPr lang="en-US" dirty="0">
                <a:solidFill>
                  <a:srgbClr val="0070C0"/>
                </a:solidFill>
              </a:rPr>
              <a:t>first‐line option </a:t>
            </a:r>
            <a:r>
              <a:rPr lang="en-US" dirty="0"/>
              <a:t>for patients with low‐risk </a:t>
            </a:r>
            <a:r>
              <a:rPr lang="en-US" dirty="0" smtClean="0"/>
              <a:t>papillary thyroid </a:t>
            </a:r>
            <a:r>
              <a:rPr lang="en-US" dirty="0" err="1"/>
              <a:t>microcarcinoma</a:t>
            </a:r>
            <a:r>
              <a:rPr lang="en-US" dirty="0"/>
              <a:t> (PTMC), as it reduces overtreatment and unnecessary </a:t>
            </a:r>
            <a:r>
              <a:rPr lang="en-US" dirty="0" smtClean="0"/>
              <a:t>surgery, while </a:t>
            </a:r>
            <a:r>
              <a:rPr lang="en-US" dirty="0"/>
              <a:t>showing favorable results, in these </a:t>
            </a:r>
            <a:r>
              <a:rPr lang="en-US" dirty="0" smtClean="0"/>
              <a:t>patients.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According to a recent systematic review and meta‐analysis, </a:t>
            </a:r>
            <a:r>
              <a:rPr lang="en-US" dirty="0">
                <a:solidFill>
                  <a:srgbClr val="FF0000"/>
                </a:solidFill>
              </a:rPr>
              <a:t>AS</a:t>
            </a:r>
            <a:r>
              <a:rPr lang="en-US" dirty="0"/>
              <a:t> shows acceptable </a:t>
            </a:r>
            <a:r>
              <a:rPr lang="en-US" dirty="0" smtClean="0"/>
              <a:t>size enlargement </a:t>
            </a:r>
            <a:r>
              <a:rPr lang="en-US" dirty="0"/>
              <a:t>and lymph node metastasis during 5 year follow‐up (pooled proportion of</a:t>
            </a:r>
          </a:p>
          <a:p>
            <a:pPr>
              <a:buNone/>
            </a:pPr>
            <a:r>
              <a:rPr lang="en-US" dirty="0" smtClean="0"/>
              <a:t>                  5.3</a:t>
            </a:r>
            <a:r>
              <a:rPr lang="en-US" dirty="0"/>
              <a:t>% and 1.6%, respectively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  <a:p>
            <a:r>
              <a:rPr lang="en-US" sz="2000" dirty="0"/>
              <a:t>Sakai T, </a:t>
            </a:r>
            <a:r>
              <a:rPr lang="en-US" sz="2000" dirty="0" err="1"/>
              <a:t>Sugitani</a:t>
            </a:r>
            <a:r>
              <a:rPr lang="en-US" sz="2000" dirty="0"/>
              <a:t> I, </a:t>
            </a:r>
            <a:r>
              <a:rPr lang="en-US" sz="2000" dirty="0" err="1"/>
              <a:t>Ebina</a:t>
            </a:r>
            <a:r>
              <a:rPr lang="en-US" sz="2000" dirty="0"/>
              <a:t> A, Fukuoka O, Toda K, </a:t>
            </a:r>
            <a:r>
              <a:rPr lang="en-US" sz="2000" dirty="0" err="1"/>
              <a:t>Mitani</a:t>
            </a:r>
            <a:r>
              <a:rPr lang="en-US" sz="2000" dirty="0"/>
              <a:t> H, Yamada K 2019 </a:t>
            </a:r>
            <a:r>
              <a:rPr lang="en-US" sz="2000" dirty="0" smtClean="0"/>
              <a:t>Active Surveillance </a:t>
            </a:r>
            <a:r>
              <a:rPr lang="en-US" sz="2000" dirty="0"/>
              <a:t>for T1bN0M0 Papillary Thyroid Carcinoma. Thyroid : official journal </a:t>
            </a:r>
            <a:r>
              <a:rPr lang="en-US" sz="2000" dirty="0" smtClean="0"/>
              <a:t>of the </a:t>
            </a:r>
            <a:r>
              <a:rPr lang="en-US" sz="2000" dirty="0"/>
              <a:t>American Thyroid Association </a:t>
            </a:r>
            <a:r>
              <a:rPr lang="en-US" sz="2000" b="1" dirty="0"/>
              <a:t>29:59‐63.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Active surveillance can be an important </a:t>
            </a:r>
            <a:r>
              <a:rPr lang="en-US" dirty="0" smtClean="0"/>
              <a:t>management alternative </a:t>
            </a:r>
            <a:r>
              <a:rPr lang="en-US" dirty="0"/>
              <a:t>for these patients. </a:t>
            </a:r>
            <a:r>
              <a:rPr lang="en-US" dirty="0" smtClean="0"/>
              <a:t>however</a:t>
            </a:r>
            <a:r>
              <a:rPr lang="en-US" dirty="0"/>
              <a:t>, considering that </a:t>
            </a:r>
            <a:r>
              <a:rPr lang="en-US" dirty="0" smtClean="0">
                <a:solidFill>
                  <a:srgbClr val="FF0000"/>
                </a:solidFill>
              </a:rPr>
              <a:t>over 10</a:t>
            </a:r>
            <a:r>
              <a:rPr lang="en-US" dirty="0">
                <a:solidFill>
                  <a:srgbClr val="FF0000"/>
                </a:solidFill>
              </a:rPr>
              <a:t>% </a:t>
            </a:r>
            <a:r>
              <a:rPr lang="en-US" dirty="0"/>
              <a:t>of patients stopped active surveillance and </a:t>
            </a:r>
            <a:r>
              <a:rPr lang="en-US" dirty="0" smtClean="0">
                <a:solidFill>
                  <a:srgbClr val="FF0000"/>
                </a:solidFill>
              </a:rPr>
              <a:t>underwent surgery </a:t>
            </a:r>
            <a:r>
              <a:rPr lang="en-US" dirty="0"/>
              <a:t>without progression of disease in observational </a:t>
            </a:r>
            <a:r>
              <a:rPr lang="en-US" dirty="0" smtClean="0"/>
              <a:t>trials for PTMC.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2326</Words>
  <Application>Microsoft Office PowerPoint</Application>
  <PresentationFormat>On-screen Show (4:3)</PresentationFormat>
  <Paragraphs>166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Slide 1</vt:lpstr>
      <vt:lpstr>Thermal Ablation for Papillary Thyroid Microcarcinomas PTMCs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Techniques: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Treatment efficacy:</vt:lpstr>
      <vt:lpstr>The efficacy of RFA:</vt:lpstr>
      <vt:lpstr>The efficacy of EA:</vt:lpstr>
      <vt:lpstr>Slide 33</vt:lpstr>
      <vt:lpstr>Slide 34</vt:lpstr>
      <vt:lpstr>Slide 35</vt:lpstr>
      <vt:lpstr>Slide 36</vt:lpstr>
      <vt:lpstr>Slide 37</vt:lpstr>
      <vt:lpstr>Inclusion Criteria:</vt:lpstr>
      <vt:lpstr>Results of Ablation: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Tall Cell Variant</vt:lpstr>
      <vt:lpstr>Columnar Cell Variant</vt:lpstr>
      <vt:lpstr>Hobnail Variant</vt:lpstr>
      <vt:lpstr>Slide 62</vt:lpstr>
      <vt:lpstr>Slide 63</vt:lpstr>
      <vt:lpstr>Slide 64</vt:lpstr>
      <vt:lpstr>Slide 65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Ablation for Papillary Thyroid Microcarcinomas</dc:title>
  <dc:creator>Dr. Iraj</dc:creator>
  <cp:lastModifiedBy>Dr. Iraj</cp:lastModifiedBy>
  <cp:revision>82</cp:revision>
  <dcterms:created xsi:type="dcterms:W3CDTF">2020-01-13T15:05:14Z</dcterms:created>
  <dcterms:modified xsi:type="dcterms:W3CDTF">2020-01-14T03:11:49Z</dcterms:modified>
</cp:coreProperties>
</file>